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0" r:id="rId4"/>
    <p:sldId id="259" r:id="rId5"/>
    <p:sldId id="258" r:id="rId6"/>
    <p:sldId id="257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5/18/2024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5/18/2024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5/18/2024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5/18/2024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5/18/2024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5/18/2024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5/18/2024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5/18/2024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5/18/2024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5/18/2024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5/18/2024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5/18/2024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5/18/2024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5/18/2024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5/18/2024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5/18/2024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5/18/2024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5/18/2024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ED6DD-4CD6-FB7C-7F39-50FBE66399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Capstone Project</a:t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AB5F1D-B556-C469-4600-834FDE026C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Krishna</a:t>
            </a:r>
          </a:p>
        </p:txBody>
      </p:sp>
    </p:spTree>
    <p:extLst>
      <p:ext uri="{BB962C8B-B14F-4D97-AF65-F5344CB8AC3E}">
        <p14:creationId xmlns:p14="http://schemas.microsoft.com/office/powerpoint/2010/main" val="3633223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EB02B1-8B72-86EC-46AF-96D2FE63D685}"/>
              </a:ext>
            </a:extLst>
          </p:cNvPr>
          <p:cNvSpPr txBox="1"/>
          <p:nvPr/>
        </p:nvSpPr>
        <p:spPr>
          <a:xfrm>
            <a:off x="429208" y="298580"/>
            <a:ext cx="11762792" cy="8217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4. Q Which payment method occurs most frequently?</a:t>
            </a:r>
          </a:p>
          <a:p>
            <a:r>
              <a:rPr lang="en-IN" sz="2400" dirty="0"/>
              <a:t>select </a:t>
            </a:r>
            <a:r>
              <a:rPr lang="en-IN" sz="2400" dirty="0" err="1"/>
              <a:t>payment_method</a:t>
            </a:r>
            <a:r>
              <a:rPr lang="en-IN" sz="2400" dirty="0"/>
              <a:t> ,count(*) as </a:t>
            </a:r>
            <a:r>
              <a:rPr lang="en-IN" sz="2400" dirty="0" err="1"/>
              <a:t>count_payment_method</a:t>
            </a:r>
            <a:r>
              <a:rPr lang="en-IN" sz="2400" dirty="0"/>
              <a:t> from amazon group by </a:t>
            </a:r>
            <a:r>
              <a:rPr lang="en-IN" sz="2400" dirty="0" err="1"/>
              <a:t>payment_method</a:t>
            </a:r>
            <a:r>
              <a:rPr lang="en-IN" sz="2400" dirty="0"/>
              <a:t> order by </a:t>
            </a:r>
            <a:r>
              <a:rPr lang="en-IN" sz="2400" dirty="0" err="1"/>
              <a:t>count_payment_method</a:t>
            </a:r>
            <a:r>
              <a:rPr lang="en-IN" sz="2400" dirty="0"/>
              <a:t> </a:t>
            </a:r>
            <a:r>
              <a:rPr lang="en-IN" sz="2400" dirty="0" err="1"/>
              <a:t>desc</a:t>
            </a:r>
            <a:r>
              <a:rPr lang="en-IN" sz="2400" dirty="0"/>
              <a:t>;</a:t>
            </a:r>
          </a:p>
          <a:p>
            <a:endParaRPr lang="en-IN" sz="2400" dirty="0"/>
          </a:p>
          <a:p>
            <a:r>
              <a:rPr lang="en-IN" sz="2400" dirty="0"/>
              <a:t>the </a:t>
            </a:r>
            <a:r>
              <a:rPr lang="en-IN" sz="2400" dirty="0" err="1"/>
              <a:t>Ewallet</a:t>
            </a:r>
            <a:r>
              <a:rPr lang="en-IN" sz="2400" dirty="0"/>
              <a:t> and Cash payment methods occur mostly same</a:t>
            </a:r>
          </a:p>
          <a:p>
            <a:endParaRPr lang="en-IN" sz="2400" dirty="0"/>
          </a:p>
          <a:p>
            <a:r>
              <a:rPr lang="en-US" sz="2400" dirty="0"/>
              <a:t>5. Q Which product line has the highest sales?</a:t>
            </a:r>
          </a:p>
          <a:p>
            <a:r>
              <a:rPr lang="en-US" sz="2400" dirty="0"/>
              <a:t>select </a:t>
            </a:r>
            <a:r>
              <a:rPr lang="en-US" sz="2400" dirty="0" err="1"/>
              <a:t>product_line</a:t>
            </a:r>
            <a:r>
              <a:rPr lang="en-US" sz="2400" dirty="0"/>
              <a:t>, sum(total) as </a:t>
            </a:r>
            <a:r>
              <a:rPr lang="en-US" sz="2400" dirty="0" err="1"/>
              <a:t>total_sales</a:t>
            </a:r>
            <a:r>
              <a:rPr lang="en-US" sz="2400" dirty="0"/>
              <a:t> from amazon group by </a:t>
            </a:r>
            <a:r>
              <a:rPr lang="en-US" sz="2400" dirty="0" err="1"/>
              <a:t>product_line</a:t>
            </a:r>
            <a:r>
              <a:rPr lang="en-US" sz="2400" dirty="0"/>
              <a:t> order by </a:t>
            </a:r>
            <a:r>
              <a:rPr lang="en-US" sz="2400" dirty="0" err="1"/>
              <a:t>total_sales</a:t>
            </a:r>
            <a:r>
              <a:rPr lang="en-US" sz="2400" dirty="0"/>
              <a:t> desc limit 1;</a:t>
            </a:r>
          </a:p>
          <a:p>
            <a:endParaRPr lang="en-US" sz="2400" dirty="0"/>
          </a:p>
          <a:p>
            <a:r>
              <a:rPr lang="en-US" sz="2400" dirty="0"/>
              <a:t> most sales happened in the Food and </a:t>
            </a:r>
            <a:r>
              <a:rPr lang="en-US" sz="2400" dirty="0" err="1"/>
              <a:t>bevarages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r>
              <a:rPr lang="en-US" sz="2400" dirty="0"/>
              <a:t>6.Q How much revenue is generated each month?</a:t>
            </a:r>
          </a:p>
          <a:p>
            <a:endParaRPr lang="en-US" sz="2400" dirty="0"/>
          </a:p>
          <a:p>
            <a:r>
              <a:rPr lang="en-US" sz="2400" dirty="0"/>
              <a:t>select </a:t>
            </a:r>
            <a:r>
              <a:rPr lang="en-US" sz="2400" dirty="0" err="1"/>
              <a:t>monthname,sum</a:t>
            </a:r>
            <a:r>
              <a:rPr lang="en-US" sz="2400" dirty="0"/>
              <a:t>(</a:t>
            </a:r>
            <a:r>
              <a:rPr lang="en-US" sz="2400" dirty="0" err="1"/>
              <a:t>gross_income</a:t>
            </a:r>
            <a:r>
              <a:rPr lang="en-US" sz="2400" dirty="0"/>
              <a:t>) as </a:t>
            </a:r>
            <a:r>
              <a:rPr lang="en-US" sz="2400" dirty="0" err="1"/>
              <a:t>total_revenue</a:t>
            </a:r>
            <a:r>
              <a:rPr lang="en-US" sz="2400" dirty="0"/>
              <a:t> from amazon group by </a:t>
            </a:r>
            <a:r>
              <a:rPr lang="en-US" sz="2400" dirty="0" err="1"/>
              <a:t>monthname</a:t>
            </a:r>
            <a:r>
              <a:rPr lang="en-US" sz="2400" dirty="0"/>
              <a:t>;</a:t>
            </a:r>
          </a:p>
          <a:p>
            <a:r>
              <a:rPr lang="en-US" sz="2400" dirty="0"/>
              <a:t>Jan the total revenue is 5537.95, in Feb the revenue is 4629.70 then Mar revenue 5212.40 </a:t>
            </a:r>
          </a:p>
          <a:p>
            <a:r>
              <a:rPr lang="en-US" sz="2400" dirty="0"/>
              <a:t> </a:t>
            </a:r>
          </a:p>
          <a:p>
            <a:r>
              <a:rPr lang="en-US" sz="2400" dirty="0"/>
              <a:t>In Jan maximum revenue is generated </a:t>
            </a:r>
          </a:p>
          <a:p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61166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1FA906-0099-625B-91A1-ACFA807F40A9}"/>
              </a:ext>
            </a:extLst>
          </p:cNvPr>
          <p:cNvSpPr txBox="1"/>
          <p:nvPr/>
        </p:nvSpPr>
        <p:spPr>
          <a:xfrm>
            <a:off x="96416" y="0"/>
            <a:ext cx="11999167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7. In which month did the cost of goods sold reach its peak?</a:t>
            </a:r>
          </a:p>
          <a:p>
            <a:r>
              <a:rPr lang="en-US" sz="2400" dirty="0"/>
              <a:t>select </a:t>
            </a:r>
            <a:r>
              <a:rPr lang="en-US" sz="2400" dirty="0" err="1"/>
              <a:t>monthname</a:t>
            </a:r>
            <a:r>
              <a:rPr lang="en-US" sz="2400" dirty="0"/>
              <a:t> ,sum(cogs) as </a:t>
            </a:r>
            <a:r>
              <a:rPr lang="en-US" sz="2400" dirty="0" err="1"/>
              <a:t>total_goods_cost</a:t>
            </a:r>
            <a:r>
              <a:rPr lang="en-US" sz="2400" dirty="0"/>
              <a:t> from amazon group by </a:t>
            </a:r>
            <a:r>
              <a:rPr lang="en-US" sz="2400" dirty="0" err="1"/>
              <a:t>monthname</a:t>
            </a:r>
            <a:r>
              <a:rPr lang="en-US" sz="2400" dirty="0"/>
              <a:t> order by </a:t>
            </a:r>
            <a:r>
              <a:rPr lang="en-US" sz="2400" dirty="0" err="1"/>
              <a:t>total_goods_cost</a:t>
            </a:r>
            <a:r>
              <a:rPr lang="en-US" sz="2400" dirty="0"/>
              <a:t> desc;</a:t>
            </a:r>
          </a:p>
          <a:p>
            <a:endParaRPr lang="en-US" sz="2400" dirty="0"/>
          </a:p>
          <a:p>
            <a:r>
              <a:rPr lang="en-US" sz="2400" dirty="0"/>
              <a:t>in the January month the cost of goods are at peaks </a:t>
            </a:r>
          </a:p>
          <a:p>
            <a:endParaRPr lang="en-US" sz="2400" dirty="0"/>
          </a:p>
          <a:p>
            <a:r>
              <a:rPr lang="en-US" sz="2400" dirty="0"/>
              <a:t>8.Which product line generated the highest revenue? </a:t>
            </a:r>
          </a:p>
          <a:p>
            <a:r>
              <a:rPr lang="en-US" sz="2400" dirty="0"/>
              <a:t>select </a:t>
            </a:r>
            <a:r>
              <a:rPr lang="en-US" sz="2400" dirty="0" err="1"/>
              <a:t>product_line,sum</a:t>
            </a:r>
            <a:r>
              <a:rPr lang="en-US" sz="2400" dirty="0"/>
              <a:t>(</a:t>
            </a:r>
            <a:r>
              <a:rPr lang="en-US" sz="2400" dirty="0" err="1"/>
              <a:t>gross_income</a:t>
            </a:r>
            <a:r>
              <a:rPr lang="en-US" sz="2400" dirty="0"/>
              <a:t>) as </a:t>
            </a:r>
            <a:r>
              <a:rPr lang="en-US" sz="2400" dirty="0" err="1"/>
              <a:t>total_revenue</a:t>
            </a:r>
            <a:r>
              <a:rPr lang="en-US" sz="2400" dirty="0"/>
              <a:t> from amazon group by </a:t>
            </a:r>
            <a:r>
              <a:rPr lang="en-US" sz="2400" dirty="0" err="1"/>
              <a:t>product_line</a:t>
            </a:r>
            <a:r>
              <a:rPr lang="en-US" sz="2400" dirty="0"/>
              <a:t> order by </a:t>
            </a:r>
            <a:r>
              <a:rPr lang="en-US" sz="2400" dirty="0" err="1"/>
              <a:t>total_revenue</a:t>
            </a:r>
            <a:r>
              <a:rPr lang="en-US" sz="2400" dirty="0"/>
              <a:t> desc;</a:t>
            </a:r>
          </a:p>
          <a:p>
            <a:endParaRPr lang="en-US" sz="2400" dirty="0"/>
          </a:p>
          <a:p>
            <a:r>
              <a:rPr lang="en-US" sz="2400" dirty="0"/>
              <a:t>the Food and beverages product generates highest revenue</a:t>
            </a:r>
            <a:endParaRPr lang="en-IN" sz="2400" dirty="0"/>
          </a:p>
          <a:p>
            <a:endParaRPr lang="en-IN" sz="2400" dirty="0"/>
          </a:p>
          <a:p>
            <a:r>
              <a:rPr lang="en-US" sz="2400" dirty="0"/>
              <a:t> 9.In which city was the highest revenue recorded? </a:t>
            </a:r>
          </a:p>
          <a:p>
            <a:r>
              <a:rPr lang="en-US" sz="2400" dirty="0"/>
              <a:t>select * from amazon ;select </a:t>
            </a:r>
            <a:r>
              <a:rPr lang="en-US" sz="2400" dirty="0" err="1"/>
              <a:t>city,sum</a:t>
            </a:r>
            <a:r>
              <a:rPr lang="en-US" sz="2400" dirty="0"/>
              <a:t>(</a:t>
            </a:r>
            <a:r>
              <a:rPr lang="en-US" sz="2400" dirty="0" err="1"/>
              <a:t>gross_income</a:t>
            </a:r>
            <a:r>
              <a:rPr lang="en-US" sz="2400" dirty="0"/>
              <a:t>) as </a:t>
            </a:r>
            <a:r>
              <a:rPr lang="en-US" sz="2400" dirty="0" err="1"/>
              <a:t>total_revenue</a:t>
            </a:r>
            <a:r>
              <a:rPr lang="en-US" sz="2400" dirty="0"/>
              <a:t> from amazon group by city order by </a:t>
            </a:r>
            <a:r>
              <a:rPr lang="en-US" sz="2400" dirty="0" err="1"/>
              <a:t>total_revenue</a:t>
            </a:r>
            <a:r>
              <a:rPr lang="en-US" sz="2400" dirty="0"/>
              <a:t> desc ;</a:t>
            </a:r>
          </a:p>
          <a:p>
            <a:endParaRPr lang="en-US" sz="2400" dirty="0"/>
          </a:p>
          <a:p>
            <a:r>
              <a:rPr lang="en-US" sz="2400" dirty="0"/>
              <a:t>in the city named Naypyitaw as highest revenue </a:t>
            </a:r>
          </a:p>
        </p:txBody>
      </p:sp>
    </p:spTree>
    <p:extLst>
      <p:ext uri="{BB962C8B-B14F-4D97-AF65-F5344CB8AC3E}">
        <p14:creationId xmlns:p14="http://schemas.microsoft.com/office/powerpoint/2010/main" val="3846685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4BA74A-3EE9-0123-AFB2-9CC7147B9AA1}"/>
              </a:ext>
            </a:extLst>
          </p:cNvPr>
          <p:cNvSpPr txBox="1"/>
          <p:nvPr/>
        </p:nvSpPr>
        <p:spPr>
          <a:xfrm>
            <a:off x="279918" y="485192"/>
            <a:ext cx="1191208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10. Which product line incurred the highest Value Added Tax? </a:t>
            </a:r>
          </a:p>
          <a:p>
            <a:r>
              <a:rPr lang="en-US" sz="2400" dirty="0"/>
              <a:t>select </a:t>
            </a:r>
            <a:r>
              <a:rPr lang="en-US" sz="2400" dirty="0" err="1"/>
              <a:t>product_line</a:t>
            </a:r>
            <a:r>
              <a:rPr lang="en-US" sz="2400" dirty="0"/>
              <a:t>, sum(VAT) as </a:t>
            </a:r>
            <a:r>
              <a:rPr lang="en-US" sz="2400" dirty="0" err="1"/>
              <a:t>total_tax</a:t>
            </a:r>
            <a:r>
              <a:rPr lang="en-US" sz="2400" dirty="0"/>
              <a:t> from amazon group by </a:t>
            </a:r>
            <a:r>
              <a:rPr lang="en-US" sz="2400" dirty="0" err="1"/>
              <a:t>product_line</a:t>
            </a:r>
            <a:r>
              <a:rPr lang="en-US" sz="2400" dirty="0"/>
              <a:t> order by </a:t>
            </a:r>
            <a:r>
              <a:rPr lang="en-US" sz="2400" dirty="0" err="1"/>
              <a:t>total_tax</a:t>
            </a:r>
            <a:r>
              <a:rPr lang="en-US" sz="2400" dirty="0"/>
              <a:t> desc;</a:t>
            </a:r>
          </a:p>
          <a:p>
            <a:r>
              <a:rPr lang="en-US" sz="2400" dirty="0"/>
              <a:t>The Food and beverages is paying the highest tax </a:t>
            </a:r>
          </a:p>
          <a:p>
            <a:endParaRPr lang="en-IN" sz="2400" dirty="0"/>
          </a:p>
          <a:p>
            <a:r>
              <a:rPr lang="en-US" sz="2400" dirty="0"/>
              <a:t>11.For each product line, add a column indicating "Good" if its sales are above average, otherwise "Bad.“</a:t>
            </a:r>
          </a:p>
          <a:p>
            <a:r>
              <a:rPr lang="en-US" sz="2400" dirty="0"/>
              <a:t>select </a:t>
            </a:r>
            <a:r>
              <a:rPr lang="en-US" sz="2400" dirty="0" err="1"/>
              <a:t>product_line,total,date</a:t>
            </a:r>
            <a:r>
              <a:rPr lang="en-US" sz="2400" dirty="0"/>
              <a:t>, case when total &gt; (select avg(total) as </a:t>
            </a:r>
            <a:r>
              <a:rPr lang="en-US" sz="2400" dirty="0" err="1"/>
              <a:t>avg_sales</a:t>
            </a:r>
            <a:r>
              <a:rPr lang="en-US" sz="2400" dirty="0"/>
              <a:t>  from amazon a where </a:t>
            </a:r>
            <a:r>
              <a:rPr lang="en-US" sz="2400" dirty="0" err="1"/>
              <a:t>a.product_line</a:t>
            </a:r>
            <a:r>
              <a:rPr lang="en-US" sz="2400" dirty="0"/>
              <a:t>=</a:t>
            </a:r>
            <a:r>
              <a:rPr lang="en-US" sz="2400" dirty="0" err="1"/>
              <a:t>b.product_line</a:t>
            </a:r>
            <a:r>
              <a:rPr lang="en-US" sz="2400" dirty="0"/>
              <a:t>) then 'Good' else 'Bad' end as </a:t>
            </a:r>
            <a:r>
              <a:rPr lang="en-US" sz="2400" dirty="0" err="1"/>
              <a:t>sales_performance</a:t>
            </a:r>
            <a:r>
              <a:rPr lang="en-US" sz="2400" dirty="0"/>
              <a:t> from amazon b;</a:t>
            </a:r>
            <a:endParaRPr lang="en-IN" sz="2400" dirty="0"/>
          </a:p>
          <a:p>
            <a:endParaRPr lang="en-IN" sz="2400" dirty="0"/>
          </a:p>
          <a:p>
            <a:r>
              <a:rPr lang="en-US" sz="2400" dirty="0"/>
              <a:t>12.Identify the branch that exceeded the average number of products sold.</a:t>
            </a:r>
          </a:p>
          <a:p>
            <a:r>
              <a:rPr lang="en-US" sz="2400" dirty="0"/>
              <a:t>select * from </a:t>
            </a:r>
            <a:r>
              <a:rPr lang="en-US" sz="2400" dirty="0" err="1"/>
              <a:t>amazon;select</a:t>
            </a:r>
            <a:r>
              <a:rPr lang="en-US" sz="2400" dirty="0"/>
              <a:t> branch, avg(quantity) from amazon group by branch having avg(quantity) &gt; (select avg(quantity) from amazon) ;</a:t>
            </a:r>
          </a:p>
          <a:p>
            <a:r>
              <a:rPr lang="en-US" sz="2400" dirty="0"/>
              <a:t> The branch C </a:t>
            </a:r>
            <a:r>
              <a:rPr lang="en-US" sz="2400" dirty="0" err="1"/>
              <a:t>exceed's</a:t>
            </a:r>
            <a:r>
              <a:rPr lang="en-US" sz="2400" dirty="0"/>
              <a:t> the average no of products sold.</a:t>
            </a:r>
          </a:p>
        </p:txBody>
      </p:sp>
    </p:spTree>
    <p:extLst>
      <p:ext uri="{BB962C8B-B14F-4D97-AF65-F5344CB8AC3E}">
        <p14:creationId xmlns:p14="http://schemas.microsoft.com/office/powerpoint/2010/main" val="2710171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1AF857-7431-9C9F-865F-1F6681C855E3}"/>
              </a:ext>
            </a:extLst>
          </p:cNvPr>
          <p:cNvSpPr txBox="1"/>
          <p:nvPr/>
        </p:nvSpPr>
        <p:spPr>
          <a:xfrm>
            <a:off x="130629" y="0"/>
            <a:ext cx="12061371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13.Which product line is most frequently associated with each gender?</a:t>
            </a:r>
          </a:p>
          <a:p>
            <a:r>
              <a:rPr lang="en-US" sz="2000" dirty="0"/>
              <a:t> select </a:t>
            </a:r>
            <a:r>
              <a:rPr lang="en-US" sz="2000" dirty="0" err="1"/>
              <a:t>product_line,gender</a:t>
            </a:r>
            <a:r>
              <a:rPr lang="en-US" sz="2000" dirty="0"/>
              <a:t> ,count(*) as </a:t>
            </a:r>
            <a:r>
              <a:rPr lang="en-US" sz="2000" dirty="0" err="1"/>
              <a:t>gender_frquency</a:t>
            </a:r>
            <a:r>
              <a:rPr lang="en-US" sz="2000" dirty="0"/>
              <a:t> from amazon group by </a:t>
            </a:r>
            <a:r>
              <a:rPr lang="en-US" sz="2000" dirty="0" err="1"/>
              <a:t>product_line,gender</a:t>
            </a:r>
            <a:r>
              <a:rPr lang="en-US" sz="2000" dirty="0"/>
              <a:t> order by </a:t>
            </a:r>
            <a:r>
              <a:rPr lang="en-US" sz="2000" dirty="0" err="1"/>
              <a:t>gender_frquency</a:t>
            </a:r>
            <a:r>
              <a:rPr lang="en-US" sz="2000" dirty="0"/>
              <a:t> desc ;</a:t>
            </a:r>
          </a:p>
          <a:p>
            <a:r>
              <a:rPr lang="en-US" sz="2000" dirty="0"/>
              <a:t>Fashion accessories product is most frequent with female,-- Health and beauty product is mostly with male category </a:t>
            </a:r>
          </a:p>
          <a:p>
            <a:endParaRPr lang="en-US" sz="2000" dirty="0"/>
          </a:p>
          <a:p>
            <a:r>
              <a:rPr lang="en-US" sz="2000" dirty="0"/>
              <a:t>14. Calculate the average rating for each product line.</a:t>
            </a:r>
          </a:p>
          <a:p>
            <a:endParaRPr lang="en-US" sz="2000" dirty="0"/>
          </a:p>
          <a:p>
            <a:r>
              <a:rPr lang="en-US" sz="2000" dirty="0"/>
              <a:t>select </a:t>
            </a:r>
            <a:r>
              <a:rPr lang="en-US" sz="2000" dirty="0" err="1"/>
              <a:t>product_line,avg</a:t>
            </a:r>
            <a:r>
              <a:rPr lang="en-US" sz="2000" dirty="0"/>
              <a:t>(rating) as </a:t>
            </a:r>
            <a:r>
              <a:rPr lang="en-US" sz="2000" dirty="0" err="1"/>
              <a:t>avg_rating</a:t>
            </a:r>
            <a:r>
              <a:rPr lang="en-US" sz="2000" dirty="0"/>
              <a:t> from amazon group by </a:t>
            </a:r>
            <a:r>
              <a:rPr lang="en-US" sz="2000" dirty="0" err="1"/>
              <a:t>product_lineorder</a:t>
            </a:r>
            <a:r>
              <a:rPr lang="en-US" sz="2000" dirty="0"/>
              <a:t> by </a:t>
            </a:r>
            <a:r>
              <a:rPr lang="en-US" sz="2000" dirty="0" err="1"/>
              <a:t>avg_rating</a:t>
            </a:r>
            <a:r>
              <a:rPr lang="en-US" sz="2000" dirty="0"/>
              <a:t> desc;</a:t>
            </a:r>
          </a:p>
          <a:p>
            <a:endParaRPr lang="en-US" sz="2000" dirty="0"/>
          </a:p>
          <a:p>
            <a:r>
              <a:rPr lang="en-US" sz="2000" dirty="0"/>
              <a:t>15. Count the sales occurrences for each time of day on every weekday.</a:t>
            </a:r>
          </a:p>
          <a:p>
            <a:r>
              <a:rPr lang="en-US" sz="2000" dirty="0"/>
              <a:t>select </a:t>
            </a:r>
            <a:r>
              <a:rPr lang="en-US" sz="2000" dirty="0" err="1"/>
              <a:t>dayname,timeofday,count</a:t>
            </a:r>
            <a:r>
              <a:rPr lang="en-US" sz="2000" dirty="0"/>
              <a:t>(*) as </a:t>
            </a:r>
            <a:r>
              <a:rPr lang="en-US" sz="2000" dirty="0" err="1"/>
              <a:t>sales_count</a:t>
            </a:r>
            <a:r>
              <a:rPr lang="en-US" sz="2000" dirty="0"/>
              <a:t> from amazon group by </a:t>
            </a:r>
            <a:r>
              <a:rPr lang="en-US" sz="2000" dirty="0" err="1"/>
              <a:t>dayname,timeofday</a:t>
            </a:r>
            <a:r>
              <a:rPr lang="en-US" sz="2000" dirty="0"/>
              <a:t> order by </a:t>
            </a:r>
            <a:r>
              <a:rPr lang="en-US" sz="2000" dirty="0" err="1"/>
              <a:t>sales_count</a:t>
            </a:r>
            <a:r>
              <a:rPr lang="en-US" sz="2000" dirty="0"/>
              <a:t> desc;</a:t>
            </a:r>
          </a:p>
          <a:p>
            <a:endParaRPr lang="en-US" sz="2000" dirty="0"/>
          </a:p>
          <a:p>
            <a:r>
              <a:rPr lang="en-US" sz="2000" dirty="0"/>
              <a:t> the sales in the afternoon are maximum on every day </a:t>
            </a:r>
          </a:p>
          <a:p>
            <a:endParaRPr lang="en-US" sz="2000" dirty="0"/>
          </a:p>
          <a:p>
            <a:r>
              <a:rPr lang="en-US" sz="2000" dirty="0"/>
              <a:t>16.Identify the customer type contributing the highest revenue.</a:t>
            </a:r>
          </a:p>
          <a:p>
            <a:r>
              <a:rPr lang="en-US" sz="2000" dirty="0"/>
              <a:t>select </a:t>
            </a:r>
            <a:r>
              <a:rPr lang="en-US" sz="2000" dirty="0" err="1"/>
              <a:t>Customer_type,sum</a:t>
            </a:r>
            <a:r>
              <a:rPr lang="en-US" sz="2000" dirty="0"/>
              <a:t>(</a:t>
            </a:r>
            <a:r>
              <a:rPr lang="en-US" sz="2000" dirty="0" err="1"/>
              <a:t>gross_income</a:t>
            </a:r>
            <a:r>
              <a:rPr lang="en-US" sz="2000" dirty="0"/>
              <a:t>) as </a:t>
            </a:r>
            <a:r>
              <a:rPr lang="en-US" sz="2000" dirty="0" err="1"/>
              <a:t>total_revenue</a:t>
            </a:r>
            <a:r>
              <a:rPr lang="en-US" sz="2000" dirty="0"/>
              <a:t> from amazon group by  </a:t>
            </a:r>
            <a:r>
              <a:rPr lang="en-US" sz="2000" dirty="0" err="1"/>
              <a:t>Customer_type</a:t>
            </a:r>
            <a:r>
              <a:rPr lang="en-US" sz="2000" dirty="0"/>
              <a:t> order by </a:t>
            </a:r>
            <a:r>
              <a:rPr lang="en-US" sz="2000" dirty="0" err="1"/>
              <a:t>total_revenue</a:t>
            </a:r>
            <a:r>
              <a:rPr lang="en-US" sz="2000" dirty="0"/>
              <a:t> desc ;</a:t>
            </a:r>
          </a:p>
          <a:p>
            <a:endParaRPr lang="en-US" sz="2000" dirty="0"/>
          </a:p>
          <a:p>
            <a:r>
              <a:rPr lang="en-US" sz="2000" dirty="0"/>
              <a:t>the member customer is giving the highest revenue 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704280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09F043-07D9-F9FA-C54C-BA466527CD1C}"/>
              </a:ext>
            </a:extLst>
          </p:cNvPr>
          <p:cNvSpPr txBox="1"/>
          <p:nvPr/>
        </p:nvSpPr>
        <p:spPr>
          <a:xfrm>
            <a:off x="0" y="914399"/>
            <a:ext cx="11812555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17. Determine the city with the highest VAT percentage.</a:t>
            </a:r>
          </a:p>
          <a:p>
            <a:r>
              <a:rPr lang="en-US" sz="2400" dirty="0"/>
              <a:t> select city, sum(VAT/total) as </a:t>
            </a:r>
            <a:r>
              <a:rPr lang="en-US" sz="2400" dirty="0" err="1"/>
              <a:t>vat_percent</a:t>
            </a:r>
            <a:r>
              <a:rPr lang="en-US" sz="2400" dirty="0"/>
              <a:t> from amazon group by city order by </a:t>
            </a:r>
            <a:r>
              <a:rPr lang="en-US" sz="2400" dirty="0" err="1"/>
              <a:t>vat_percent</a:t>
            </a:r>
            <a:r>
              <a:rPr lang="en-US" sz="2400" dirty="0"/>
              <a:t> desc ; </a:t>
            </a:r>
          </a:p>
          <a:p>
            <a:endParaRPr lang="en-US" sz="2400" dirty="0"/>
          </a:p>
          <a:p>
            <a:r>
              <a:rPr lang="en-US" sz="2400" dirty="0"/>
              <a:t>Yangon city as highest vat percentage</a:t>
            </a:r>
          </a:p>
          <a:p>
            <a:endParaRPr lang="en-US" sz="2400" dirty="0"/>
          </a:p>
          <a:p>
            <a:r>
              <a:rPr lang="en-US" sz="2400" dirty="0"/>
              <a:t>18. Identify the customer type with the highest VAT payments</a:t>
            </a:r>
          </a:p>
          <a:p>
            <a:endParaRPr lang="en-US" sz="2400" dirty="0"/>
          </a:p>
          <a:p>
            <a:r>
              <a:rPr lang="en-US" sz="2400" dirty="0"/>
              <a:t>select </a:t>
            </a:r>
            <a:r>
              <a:rPr lang="en-US" sz="2400" dirty="0" err="1"/>
              <a:t>Customer_type,sum</a:t>
            </a:r>
            <a:r>
              <a:rPr lang="en-US" sz="2400" dirty="0"/>
              <a:t>(VAT) ,sum(total) as </a:t>
            </a:r>
            <a:r>
              <a:rPr lang="en-US" sz="2400" dirty="0" err="1"/>
              <a:t>vat_percent</a:t>
            </a:r>
            <a:r>
              <a:rPr lang="en-US" sz="2400" dirty="0"/>
              <a:t> from amazon group by </a:t>
            </a:r>
            <a:r>
              <a:rPr lang="en-US" sz="2400" dirty="0" err="1"/>
              <a:t>Customer_type</a:t>
            </a:r>
            <a:r>
              <a:rPr lang="en-US" sz="2400" dirty="0"/>
              <a:t> order by </a:t>
            </a:r>
            <a:r>
              <a:rPr lang="en-US" sz="2400" dirty="0" err="1"/>
              <a:t>vat_percent</a:t>
            </a:r>
            <a:r>
              <a:rPr lang="en-US" sz="2400" dirty="0"/>
              <a:t> desc ;</a:t>
            </a:r>
          </a:p>
          <a:p>
            <a:r>
              <a:rPr lang="en-US" sz="2400" dirty="0"/>
              <a:t> the Member type of customers are having highest VAT payments</a:t>
            </a:r>
          </a:p>
          <a:p>
            <a:endParaRPr lang="en-US" sz="2400" dirty="0"/>
          </a:p>
          <a:p>
            <a:r>
              <a:rPr lang="en-US" sz="2400" dirty="0"/>
              <a:t>19. What is the count of distinct customer types in the dataset? </a:t>
            </a:r>
          </a:p>
          <a:p>
            <a:r>
              <a:rPr lang="en-US" sz="2400" dirty="0"/>
              <a:t> select count(distinct </a:t>
            </a:r>
            <a:r>
              <a:rPr lang="en-US" sz="2400" dirty="0" err="1"/>
              <a:t>customer_type</a:t>
            </a:r>
            <a:r>
              <a:rPr lang="en-US" sz="2400" dirty="0"/>
              <a:t>) as </a:t>
            </a:r>
            <a:r>
              <a:rPr lang="en-US" sz="2400" dirty="0" err="1"/>
              <a:t>customer_count</a:t>
            </a:r>
            <a:r>
              <a:rPr lang="en-US" sz="2400" dirty="0"/>
              <a:t> from amazon;</a:t>
            </a:r>
          </a:p>
          <a:p>
            <a:endParaRPr lang="en-US" sz="2400" dirty="0"/>
          </a:p>
          <a:p>
            <a:r>
              <a:rPr lang="en-US" sz="2400" dirty="0"/>
              <a:t>there are 2 distinct customers exist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26619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FE4BB3-E52E-3DCA-96BB-BAE90E1DEDF1}"/>
              </a:ext>
            </a:extLst>
          </p:cNvPr>
          <p:cNvSpPr txBox="1"/>
          <p:nvPr/>
        </p:nvSpPr>
        <p:spPr>
          <a:xfrm>
            <a:off x="1" y="0"/>
            <a:ext cx="12192000" cy="8586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20. What is the count of distinct payment methods in the dataset?</a:t>
            </a:r>
          </a:p>
          <a:p>
            <a:r>
              <a:rPr lang="en-US" sz="2400" dirty="0"/>
              <a:t>select count(distinct  </a:t>
            </a:r>
            <a:r>
              <a:rPr lang="en-US" sz="2400" dirty="0" err="1"/>
              <a:t>payment_method</a:t>
            </a:r>
            <a:r>
              <a:rPr lang="en-US" sz="2400" dirty="0"/>
              <a:t>) as </a:t>
            </a:r>
            <a:r>
              <a:rPr lang="en-US" sz="2400" dirty="0" err="1"/>
              <a:t>payment_method_count</a:t>
            </a:r>
            <a:r>
              <a:rPr lang="en-US" sz="2400" dirty="0"/>
              <a:t> from amazon;</a:t>
            </a:r>
          </a:p>
          <a:p>
            <a:endParaRPr lang="en-US" sz="2400" dirty="0"/>
          </a:p>
          <a:p>
            <a:r>
              <a:rPr lang="en-US" sz="2400" dirty="0"/>
              <a:t>3 payment types available </a:t>
            </a:r>
          </a:p>
          <a:p>
            <a:endParaRPr lang="en-US" sz="2400" dirty="0"/>
          </a:p>
          <a:p>
            <a:r>
              <a:rPr lang="en-US" sz="2400" dirty="0"/>
              <a:t>select distinct </a:t>
            </a:r>
            <a:r>
              <a:rPr lang="en-US" sz="2400" dirty="0" err="1"/>
              <a:t>payment_method</a:t>
            </a:r>
            <a:r>
              <a:rPr lang="en-US" sz="2400" dirty="0"/>
              <a:t> from amazon;-- </a:t>
            </a:r>
            <a:r>
              <a:rPr lang="en-US" sz="2400" dirty="0" err="1"/>
              <a:t>Ewallet</a:t>
            </a:r>
            <a:r>
              <a:rPr lang="en-US" sz="2400" dirty="0"/>
              <a:t> ,cash , credit card,</a:t>
            </a:r>
          </a:p>
          <a:p>
            <a:endParaRPr lang="en-US" sz="2400" dirty="0"/>
          </a:p>
          <a:p>
            <a:r>
              <a:rPr lang="en-US" sz="2400" dirty="0"/>
              <a:t>21. Which customer type occurs most frequently? </a:t>
            </a:r>
          </a:p>
          <a:p>
            <a:r>
              <a:rPr lang="en-US" sz="2400" dirty="0"/>
              <a:t>select </a:t>
            </a:r>
            <a:r>
              <a:rPr lang="en-US" sz="2400" dirty="0" err="1"/>
              <a:t>customer_type</a:t>
            </a:r>
            <a:r>
              <a:rPr lang="en-US" sz="2400" dirty="0"/>
              <a:t> ,count(*) as </a:t>
            </a:r>
            <a:r>
              <a:rPr lang="en-US" sz="2400" dirty="0" err="1"/>
              <a:t>customer_count</a:t>
            </a:r>
            <a:r>
              <a:rPr lang="en-US" sz="2400" dirty="0"/>
              <a:t> from amazon group by </a:t>
            </a:r>
            <a:r>
              <a:rPr lang="en-US" sz="2400" dirty="0" err="1"/>
              <a:t>customer_typeorder</a:t>
            </a:r>
            <a:r>
              <a:rPr lang="en-US" sz="2400" dirty="0"/>
              <a:t> by </a:t>
            </a:r>
            <a:r>
              <a:rPr lang="en-US" sz="2400" dirty="0" err="1"/>
              <a:t>customer_count</a:t>
            </a:r>
            <a:r>
              <a:rPr lang="en-US" sz="2400" dirty="0"/>
              <a:t> desc limit 1;</a:t>
            </a:r>
          </a:p>
          <a:p>
            <a:r>
              <a:rPr lang="en-US" sz="2400" dirty="0"/>
              <a:t> Member type of customer occurs frequently</a:t>
            </a:r>
          </a:p>
          <a:p>
            <a:endParaRPr lang="en-US" sz="2400" dirty="0"/>
          </a:p>
          <a:p>
            <a:r>
              <a:rPr lang="en-US" sz="2400" dirty="0"/>
              <a:t>22 Identify the customer type with the highest purchase frequency </a:t>
            </a:r>
          </a:p>
          <a:p>
            <a:endParaRPr lang="en-US" sz="2400" dirty="0"/>
          </a:p>
          <a:p>
            <a:r>
              <a:rPr lang="en-US" sz="2400" dirty="0"/>
              <a:t>select </a:t>
            </a:r>
            <a:r>
              <a:rPr lang="en-US" sz="2400" dirty="0" err="1"/>
              <a:t>customer_type</a:t>
            </a:r>
            <a:r>
              <a:rPr lang="en-US" sz="2400" dirty="0"/>
              <a:t>  ,count(*) as </a:t>
            </a:r>
            <a:r>
              <a:rPr lang="en-US" sz="2400" dirty="0" err="1"/>
              <a:t>purchase_frequency</a:t>
            </a:r>
            <a:r>
              <a:rPr lang="en-US" sz="2400" dirty="0"/>
              <a:t> from amazon group by </a:t>
            </a:r>
            <a:r>
              <a:rPr lang="en-US" sz="2400" dirty="0" err="1"/>
              <a:t>customer_typeorder</a:t>
            </a:r>
            <a:r>
              <a:rPr lang="en-US" sz="2400" dirty="0"/>
              <a:t> by </a:t>
            </a:r>
            <a:r>
              <a:rPr lang="en-US" sz="2400" dirty="0" err="1"/>
              <a:t>purchase_frequency</a:t>
            </a:r>
            <a:r>
              <a:rPr lang="en-US" sz="2400" dirty="0"/>
              <a:t> desc limit 1;</a:t>
            </a:r>
          </a:p>
          <a:p>
            <a:endParaRPr lang="en-US" sz="2400" dirty="0"/>
          </a:p>
          <a:p>
            <a:r>
              <a:rPr lang="en-US" sz="2400" dirty="0"/>
              <a:t>Member customer type as highest purchase frequency. --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52890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182633-E586-91DA-271B-C0893B6FF5A9}"/>
              </a:ext>
            </a:extLst>
          </p:cNvPr>
          <p:cNvSpPr txBox="1"/>
          <p:nvPr/>
        </p:nvSpPr>
        <p:spPr>
          <a:xfrm>
            <a:off x="186612" y="0"/>
            <a:ext cx="12005388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23. Determine the predominant gender among customers. select </a:t>
            </a:r>
            <a:r>
              <a:rPr lang="en-US" sz="2400" dirty="0" err="1"/>
              <a:t>customer_type</a:t>
            </a:r>
            <a:r>
              <a:rPr lang="en-US" sz="2400" dirty="0"/>
              <a:t>, gender , count(*) as </a:t>
            </a:r>
            <a:r>
              <a:rPr lang="en-US" sz="2400" dirty="0" err="1"/>
              <a:t>gender_count</a:t>
            </a:r>
            <a:r>
              <a:rPr lang="en-US" sz="2400" dirty="0"/>
              <a:t> from amazon group by </a:t>
            </a:r>
            <a:r>
              <a:rPr lang="en-US" sz="2400" dirty="0" err="1"/>
              <a:t>customer_type,genderorder</a:t>
            </a:r>
            <a:r>
              <a:rPr lang="en-US" sz="2400" dirty="0"/>
              <a:t> by </a:t>
            </a:r>
            <a:r>
              <a:rPr lang="en-US" sz="2400" dirty="0" err="1"/>
              <a:t>gender_count</a:t>
            </a:r>
            <a:r>
              <a:rPr lang="en-US" sz="2400" dirty="0"/>
              <a:t> desc;-- the predominant gender among the customers is Female.</a:t>
            </a:r>
          </a:p>
          <a:p>
            <a:endParaRPr lang="en-US" sz="2400" dirty="0"/>
          </a:p>
          <a:p>
            <a:r>
              <a:rPr lang="en-US" sz="2400" dirty="0"/>
              <a:t>24.Examine the distribution of genders within each branch. </a:t>
            </a:r>
          </a:p>
          <a:p>
            <a:r>
              <a:rPr lang="en-US" sz="2400" dirty="0"/>
              <a:t>select </a:t>
            </a:r>
            <a:r>
              <a:rPr lang="en-US" sz="2400" dirty="0" err="1"/>
              <a:t>branch,gender,count</a:t>
            </a:r>
            <a:r>
              <a:rPr lang="en-US" sz="2400" dirty="0"/>
              <a:t>(*) as </a:t>
            </a:r>
            <a:r>
              <a:rPr lang="en-US" sz="2400" dirty="0" err="1"/>
              <a:t>gender_count</a:t>
            </a:r>
            <a:r>
              <a:rPr lang="en-US" sz="2400" dirty="0"/>
              <a:t> from amazon group by </a:t>
            </a:r>
            <a:r>
              <a:rPr lang="en-US" sz="2400" dirty="0" err="1"/>
              <a:t>branch,genderorder</a:t>
            </a:r>
            <a:r>
              <a:rPr lang="en-US" sz="2400" dirty="0"/>
              <a:t> by branch ;</a:t>
            </a:r>
          </a:p>
          <a:p>
            <a:endParaRPr lang="en-US" sz="2400" dirty="0"/>
          </a:p>
          <a:p>
            <a:r>
              <a:rPr lang="en-US" sz="2400" dirty="0"/>
              <a:t>25.Identify the time of day when customers provide the most ratings. select </a:t>
            </a:r>
            <a:r>
              <a:rPr lang="en-US" sz="2400" dirty="0" err="1"/>
              <a:t>timeofday,count</a:t>
            </a:r>
            <a:r>
              <a:rPr lang="en-US" sz="2400" dirty="0"/>
              <a:t>(rating) as </a:t>
            </a:r>
            <a:r>
              <a:rPr lang="en-US" sz="2400" dirty="0" err="1"/>
              <a:t>rating_count</a:t>
            </a:r>
            <a:r>
              <a:rPr lang="en-US" sz="2400" dirty="0"/>
              <a:t> from amazon group by </a:t>
            </a:r>
            <a:r>
              <a:rPr lang="en-US" sz="2400" dirty="0" err="1"/>
              <a:t>timeofday</a:t>
            </a:r>
            <a:r>
              <a:rPr lang="en-US" sz="2400" dirty="0"/>
              <a:t> order by </a:t>
            </a:r>
            <a:r>
              <a:rPr lang="en-US" sz="2400" dirty="0" err="1"/>
              <a:t>rating_count</a:t>
            </a:r>
            <a:r>
              <a:rPr lang="en-US" sz="2400" dirty="0"/>
              <a:t> desc limit 1;-- in the afternoon customer provide maximum ratings</a:t>
            </a:r>
          </a:p>
          <a:p>
            <a:endParaRPr lang="en-US" sz="2400" dirty="0"/>
          </a:p>
          <a:p>
            <a:r>
              <a:rPr lang="en-US" sz="2400" dirty="0"/>
              <a:t>26.Determine the time of day with the highest customer ratings for each branch.</a:t>
            </a:r>
          </a:p>
          <a:p>
            <a:r>
              <a:rPr lang="en-US" sz="2400" dirty="0"/>
              <a:t>select </a:t>
            </a:r>
            <a:r>
              <a:rPr lang="en-US" sz="2400" dirty="0" err="1"/>
              <a:t>branch,timeofday,count</a:t>
            </a:r>
            <a:r>
              <a:rPr lang="en-US" sz="2400" dirty="0"/>
              <a:t>(rating) as </a:t>
            </a:r>
            <a:r>
              <a:rPr lang="en-US" sz="2400" dirty="0" err="1"/>
              <a:t>rating_count</a:t>
            </a:r>
            <a:r>
              <a:rPr lang="en-US" sz="2400" dirty="0"/>
              <a:t> from amazon group by branch, </a:t>
            </a:r>
            <a:r>
              <a:rPr lang="en-US" sz="2400" dirty="0" err="1"/>
              <a:t>timeofday</a:t>
            </a:r>
            <a:r>
              <a:rPr lang="en-US" sz="2400" dirty="0"/>
              <a:t> order by </a:t>
            </a:r>
            <a:r>
              <a:rPr lang="en-US" sz="2400" dirty="0" err="1"/>
              <a:t>rating_count</a:t>
            </a:r>
            <a:r>
              <a:rPr lang="en-US" sz="2400" dirty="0"/>
              <a:t> desc;</a:t>
            </a:r>
          </a:p>
          <a:p>
            <a:r>
              <a:rPr lang="en-US" sz="2400" dirty="0"/>
              <a:t> </a:t>
            </a:r>
          </a:p>
          <a:p>
            <a:r>
              <a:rPr lang="en-US" sz="2400" dirty="0"/>
              <a:t>in the afternoon for each branch the customers provide highest ratings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06111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80C876-5576-F1C1-93ED-968C1E38BE9C}"/>
              </a:ext>
            </a:extLst>
          </p:cNvPr>
          <p:cNvSpPr txBox="1"/>
          <p:nvPr/>
        </p:nvSpPr>
        <p:spPr>
          <a:xfrm>
            <a:off x="5635690" y="297646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F69D69-E8BC-C948-A1BC-653D3650D1E4}"/>
              </a:ext>
            </a:extLst>
          </p:cNvPr>
          <p:cNvSpPr txBox="1"/>
          <p:nvPr/>
        </p:nvSpPr>
        <p:spPr>
          <a:xfrm>
            <a:off x="0" y="0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27.Identify the day of the week with the highest average ratings. </a:t>
            </a:r>
          </a:p>
          <a:p>
            <a:endParaRPr lang="en-US" sz="2400" dirty="0"/>
          </a:p>
          <a:p>
            <a:r>
              <a:rPr lang="en-US" sz="2400" dirty="0"/>
              <a:t>select </a:t>
            </a:r>
            <a:r>
              <a:rPr lang="en-US" sz="2400" dirty="0" err="1"/>
              <a:t>dayname</a:t>
            </a:r>
            <a:r>
              <a:rPr lang="en-US" sz="2400" dirty="0"/>
              <a:t> , avg(rating) as </a:t>
            </a:r>
            <a:r>
              <a:rPr lang="en-US" sz="2400" dirty="0" err="1"/>
              <a:t>avg_rating</a:t>
            </a:r>
            <a:r>
              <a:rPr lang="en-US" sz="2400" dirty="0"/>
              <a:t> from amazon group by </a:t>
            </a:r>
            <a:r>
              <a:rPr lang="en-US" sz="2400" dirty="0" err="1"/>
              <a:t>dayname</a:t>
            </a:r>
            <a:r>
              <a:rPr lang="en-US" sz="2400" dirty="0"/>
              <a:t> order by </a:t>
            </a:r>
            <a:r>
              <a:rPr lang="en-US" sz="2400" dirty="0" err="1"/>
              <a:t>avg_rating</a:t>
            </a:r>
            <a:r>
              <a:rPr lang="en-US" sz="2400" dirty="0"/>
              <a:t> desc limit 1; </a:t>
            </a:r>
          </a:p>
          <a:p>
            <a:endParaRPr lang="en-US" sz="2400" dirty="0"/>
          </a:p>
          <a:p>
            <a:r>
              <a:rPr lang="en-US" sz="2400" dirty="0"/>
              <a:t>in the Monday the average rating is highest </a:t>
            </a:r>
          </a:p>
          <a:p>
            <a:endParaRPr lang="en-US" sz="2400" dirty="0"/>
          </a:p>
          <a:p>
            <a:r>
              <a:rPr lang="en-US" sz="2400" dirty="0"/>
              <a:t>28. Determine the day of the week with the highest average ratings for each branch.</a:t>
            </a:r>
          </a:p>
          <a:p>
            <a:r>
              <a:rPr lang="en-US" sz="2400" dirty="0"/>
              <a:t>select </a:t>
            </a:r>
            <a:r>
              <a:rPr lang="en-US" sz="2400" dirty="0" err="1"/>
              <a:t>branch,dayname</a:t>
            </a:r>
            <a:r>
              <a:rPr lang="en-US" sz="2400" dirty="0"/>
              <a:t> , avg(rating) as </a:t>
            </a:r>
            <a:r>
              <a:rPr lang="en-US" sz="2400" dirty="0" err="1"/>
              <a:t>avg_rating</a:t>
            </a:r>
            <a:r>
              <a:rPr lang="en-US" sz="2400" dirty="0"/>
              <a:t> from amazon group by branch, </a:t>
            </a:r>
            <a:r>
              <a:rPr lang="en-US" sz="2400" dirty="0" err="1"/>
              <a:t>dayname</a:t>
            </a:r>
            <a:r>
              <a:rPr lang="en-US" sz="2400" dirty="0"/>
              <a:t> order by </a:t>
            </a:r>
            <a:r>
              <a:rPr lang="en-US" sz="2400" dirty="0" err="1"/>
              <a:t>avg_rating</a:t>
            </a:r>
            <a:r>
              <a:rPr lang="en-US" sz="2400" dirty="0"/>
              <a:t> desc; </a:t>
            </a:r>
          </a:p>
          <a:p>
            <a:endParaRPr lang="en-US" sz="2400" dirty="0"/>
          </a:p>
          <a:p>
            <a:r>
              <a:rPr lang="en-US" sz="2400" dirty="0"/>
              <a:t>for branches A and C highest ratings in the Friday , for B branch Monday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604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5622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7750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3386F2-0FE5-9175-1A43-251C4E805EF4}"/>
              </a:ext>
            </a:extLst>
          </p:cNvPr>
          <p:cNvSpPr txBox="1"/>
          <p:nvPr/>
        </p:nvSpPr>
        <p:spPr>
          <a:xfrm>
            <a:off x="1042988" y="385762"/>
            <a:ext cx="8786812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Objective</a:t>
            </a:r>
            <a:r>
              <a:rPr lang="en-IN" sz="2400" dirty="0"/>
              <a:t>:</a:t>
            </a:r>
          </a:p>
          <a:p>
            <a:endParaRPr lang="en-IN" dirty="0"/>
          </a:p>
          <a:p>
            <a:r>
              <a:rPr lang="en-US" sz="2000" dirty="0">
                <a:latin typeface="SofiaPro"/>
              </a:rPr>
              <a:t>To </a:t>
            </a:r>
            <a:r>
              <a:rPr lang="en-US" sz="2000" b="0" i="0" dirty="0">
                <a:effectLst/>
                <a:latin typeface="SofiaPro"/>
              </a:rPr>
              <a:t>gain insight into the sales data of Amazon to understand the different factors that affect sales of the different branches.</a:t>
            </a:r>
          </a:p>
          <a:p>
            <a:endParaRPr lang="en-US" sz="2000" dirty="0">
              <a:latin typeface="SofiaPro"/>
            </a:endParaRPr>
          </a:p>
          <a:p>
            <a:r>
              <a:rPr lang="en-US" sz="2000" dirty="0">
                <a:latin typeface="SofiaPro"/>
              </a:rPr>
              <a:t>The amazon table contains the column names like </a:t>
            </a:r>
            <a:r>
              <a:rPr lang="en-IN" sz="2000" b="0" i="0" dirty="0" err="1">
                <a:effectLst/>
                <a:latin typeface="SofiaPro"/>
              </a:rPr>
              <a:t>invoice_id</a:t>
            </a:r>
            <a:r>
              <a:rPr lang="en-IN" sz="2000" b="0" i="0" dirty="0">
                <a:effectLst/>
                <a:latin typeface="SofiaPro"/>
              </a:rPr>
              <a:t>,  branch, city ,</a:t>
            </a:r>
            <a:endParaRPr lang="en-US" sz="2000" dirty="0">
              <a:latin typeface="SofiaPro"/>
            </a:endParaRPr>
          </a:p>
          <a:p>
            <a:r>
              <a:rPr lang="en-IN" sz="2000" b="0" i="0" dirty="0" err="1">
                <a:effectLst/>
                <a:latin typeface="SofiaPro"/>
              </a:rPr>
              <a:t>customer_type</a:t>
            </a:r>
            <a:r>
              <a:rPr lang="en-IN" sz="2000" b="0" i="0" dirty="0">
                <a:effectLst/>
                <a:latin typeface="SofiaPro"/>
              </a:rPr>
              <a:t>, gender, </a:t>
            </a:r>
            <a:r>
              <a:rPr lang="en-IN" sz="2000" b="0" i="0" dirty="0" err="1">
                <a:effectLst/>
                <a:latin typeface="SofiaPro"/>
              </a:rPr>
              <a:t>product_line</a:t>
            </a:r>
            <a:r>
              <a:rPr lang="en-IN" sz="2000" b="0" i="0" dirty="0">
                <a:effectLst/>
                <a:latin typeface="SofiaPro"/>
              </a:rPr>
              <a:t> , </a:t>
            </a:r>
            <a:r>
              <a:rPr lang="en-IN" sz="2000" b="0" i="0" dirty="0" err="1">
                <a:effectLst/>
                <a:latin typeface="SofiaPro"/>
              </a:rPr>
              <a:t>unit_price</a:t>
            </a:r>
            <a:r>
              <a:rPr lang="en-IN" sz="2000" dirty="0">
                <a:latin typeface="SofiaPro"/>
              </a:rPr>
              <a:t>, </a:t>
            </a:r>
            <a:r>
              <a:rPr lang="en-IN" sz="2000" b="0" i="0" dirty="0">
                <a:effectLst/>
                <a:latin typeface="SofiaPro"/>
              </a:rPr>
              <a:t>quantity, VAT, date, time, </a:t>
            </a:r>
            <a:r>
              <a:rPr lang="en-IN" sz="2000" b="0" i="0" dirty="0" err="1">
                <a:effectLst/>
                <a:latin typeface="SofiaPro"/>
              </a:rPr>
              <a:t>payment_method</a:t>
            </a:r>
            <a:r>
              <a:rPr lang="en-IN" sz="2000" b="0" i="0" dirty="0">
                <a:effectLst/>
                <a:latin typeface="SofiaPro"/>
              </a:rPr>
              <a:t>, cogs, </a:t>
            </a:r>
            <a:r>
              <a:rPr lang="en-IN" sz="2000" b="0" i="0" dirty="0" err="1">
                <a:effectLst/>
                <a:latin typeface="SofiaPro"/>
              </a:rPr>
              <a:t>gross_margin</a:t>
            </a:r>
            <a:r>
              <a:rPr lang="en-IN" sz="2000" b="0" i="0" dirty="0">
                <a:effectLst/>
                <a:latin typeface="SofiaPro"/>
              </a:rPr>
              <a:t>, percentage,  </a:t>
            </a:r>
            <a:r>
              <a:rPr lang="en-IN" sz="2000" b="0" i="0" dirty="0" err="1">
                <a:effectLst/>
                <a:latin typeface="SofiaPro"/>
              </a:rPr>
              <a:t>gross_income</a:t>
            </a:r>
            <a:r>
              <a:rPr lang="en-IN" sz="2000" b="0" i="0" dirty="0">
                <a:effectLst/>
                <a:latin typeface="SofiaPro"/>
              </a:rPr>
              <a:t>, rating,</a:t>
            </a:r>
          </a:p>
          <a:p>
            <a:endParaRPr lang="en-IN" sz="2000" dirty="0">
              <a:latin typeface="SofiaPro"/>
            </a:endParaRPr>
          </a:p>
          <a:p>
            <a:r>
              <a:rPr lang="en-IN" sz="2000" dirty="0" err="1">
                <a:latin typeface="SofiaPro"/>
              </a:rPr>
              <a:t>Threre</a:t>
            </a:r>
            <a:r>
              <a:rPr lang="en-IN" sz="2000" dirty="0">
                <a:latin typeface="SofiaPro"/>
              </a:rPr>
              <a:t> 17 columns and 1000 records in the given table</a:t>
            </a:r>
            <a:endParaRPr lang="en-IN" sz="2000" b="0" i="0" dirty="0">
              <a:effectLst/>
              <a:latin typeface="SofiaPro"/>
            </a:endParaRPr>
          </a:p>
          <a:p>
            <a:endParaRPr lang="en-IN" sz="2000" dirty="0">
              <a:latin typeface="SofiaPro"/>
            </a:endParaRPr>
          </a:p>
          <a:p>
            <a:r>
              <a:rPr lang="en-IN" sz="2000" b="0" i="0" dirty="0">
                <a:effectLst/>
                <a:latin typeface="SofiaPro"/>
              </a:rPr>
              <a:t>There are 3 cities in th</a:t>
            </a:r>
            <a:r>
              <a:rPr lang="en-IN" sz="2000" dirty="0">
                <a:latin typeface="SofiaPro"/>
              </a:rPr>
              <a:t>e table Yangon, </a:t>
            </a:r>
            <a:r>
              <a:rPr lang="en-IN" sz="2000" dirty="0"/>
              <a:t>Naypyitaw , Mandalay</a:t>
            </a:r>
          </a:p>
          <a:p>
            <a:endParaRPr lang="en-IN" sz="2000" dirty="0">
              <a:latin typeface="SofiaPro"/>
            </a:endParaRPr>
          </a:p>
          <a:p>
            <a:endParaRPr lang="en-IN" sz="2000" b="0" i="0" dirty="0">
              <a:effectLst/>
              <a:latin typeface="SofiaPro"/>
            </a:endParaRPr>
          </a:p>
          <a:p>
            <a:endParaRPr lang="en-IN" dirty="0">
              <a:latin typeface="SofiaPro"/>
            </a:endParaRPr>
          </a:p>
          <a:p>
            <a:endParaRPr lang="en-IN" dirty="0">
              <a:latin typeface="SofiaPro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B937F13-56A0-92A0-C1E4-B72E3045B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038" y="39036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5B31DFB-A8E5-6FA2-4861-C243F7B09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038" y="39354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799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9F36F4D-E336-FF7E-A634-87E995FFA65E}"/>
              </a:ext>
            </a:extLst>
          </p:cNvPr>
          <p:cNvSpPr txBox="1"/>
          <p:nvPr/>
        </p:nvSpPr>
        <p:spPr>
          <a:xfrm>
            <a:off x="400050" y="542925"/>
            <a:ext cx="66865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Product Analysis</a:t>
            </a:r>
          </a:p>
          <a:p>
            <a:endParaRPr lang="en-IN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075178-3073-8BCD-28ED-01809EBFAFFD}"/>
              </a:ext>
            </a:extLst>
          </p:cNvPr>
          <p:cNvSpPr txBox="1"/>
          <p:nvPr/>
        </p:nvSpPr>
        <p:spPr>
          <a:xfrm>
            <a:off x="400050" y="1811120"/>
            <a:ext cx="35433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There are 6 unique product available in three different branches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Food and beverages product is giving highest sales and Home and lifestyle product is giving least sales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maximum average rating is for the product food and beverages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branch C sales are maximum among the other branches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IN" sz="2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E336E7-839D-0032-E975-C3F36501B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2492" y="1443038"/>
            <a:ext cx="7819509" cy="541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458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A89DCD14-9A8C-B959-3A23-6A807D826A0E}"/>
              </a:ext>
            </a:extLst>
          </p:cNvPr>
          <p:cNvSpPr txBox="1">
            <a:spLocks/>
          </p:cNvSpPr>
          <p:nvPr/>
        </p:nvSpPr>
        <p:spPr>
          <a:xfrm>
            <a:off x="680323" y="921812"/>
            <a:ext cx="9613857" cy="43359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/>
          </a:p>
        </p:txBody>
      </p:sp>
      <p:sp>
        <p:nvSpPr>
          <p:cNvPr id="6" name="Title 11">
            <a:extLst>
              <a:ext uri="{FF2B5EF4-FFF2-40B4-BE49-F238E27FC236}">
                <a16:creationId xmlns:a16="http://schemas.microsoft.com/office/drawing/2014/main" id="{D60060EE-96B4-7653-4D45-93CC0955BD84}"/>
              </a:ext>
            </a:extLst>
          </p:cNvPr>
          <p:cNvSpPr txBox="1">
            <a:spLocks/>
          </p:cNvSpPr>
          <p:nvPr/>
        </p:nvSpPr>
        <p:spPr>
          <a:xfrm>
            <a:off x="832723" y="242888"/>
            <a:ext cx="9613857" cy="15954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/>
          </a:p>
        </p:txBody>
      </p:sp>
      <p:sp>
        <p:nvSpPr>
          <p:cNvPr id="7" name="Title 11">
            <a:extLst>
              <a:ext uri="{FF2B5EF4-FFF2-40B4-BE49-F238E27FC236}">
                <a16:creationId xmlns:a16="http://schemas.microsoft.com/office/drawing/2014/main" id="{859B99A6-1472-5D03-768D-60135F5AA386}"/>
              </a:ext>
            </a:extLst>
          </p:cNvPr>
          <p:cNvSpPr txBox="1">
            <a:spLocks/>
          </p:cNvSpPr>
          <p:nvPr/>
        </p:nvSpPr>
        <p:spPr>
          <a:xfrm>
            <a:off x="680323" y="921812"/>
            <a:ext cx="9613857" cy="7641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Sales analysis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04FD9E-79A4-2661-E14B-A37E0894F5EF}"/>
              </a:ext>
            </a:extLst>
          </p:cNvPr>
          <p:cNvSpPr txBox="1"/>
          <p:nvPr/>
        </p:nvSpPr>
        <p:spPr>
          <a:xfrm>
            <a:off x="680323" y="2214562"/>
            <a:ext cx="389167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Maximum sales occurred in the January and least sales are in the month of February.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branch C is performing well compared to A and B branches</a:t>
            </a:r>
            <a:r>
              <a:rPr lang="en-IN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dirty="0" err="1"/>
              <a:t>timeofday</a:t>
            </a:r>
            <a:r>
              <a:rPr lang="en-US" sz="2000" dirty="0"/>
              <a:t> in afternoon the sales are very high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9D64DB-83ED-B63A-9D87-ECE398A67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045" y="1957388"/>
            <a:ext cx="7293955" cy="490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019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9929A54-A5EF-F974-7C11-3413433D5DC4}"/>
              </a:ext>
            </a:extLst>
          </p:cNvPr>
          <p:cNvSpPr txBox="1"/>
          <p:nvPr/>
        </p:nvSpPr>
        <p:spPr>
          <a:xfrm>
            <a:off x="785813" y="1685926"/>
            <a:ext cx="458628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Female purchasing   sales are higher then male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Member type of customer sales are higher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Female customers most purchasing product is Fashion accessories. and male customers mostly purchasing Health and beauty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Maximum male and female customers doing purchase in the afternoon</a:t>
            </a:r>
            <a:br>
              <a:rPr lang="en-US" sz="2000" dirty="0"/>
            </a:b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IN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2B60CF-266F-F102-8AE6-FBDCBF3A1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101" y="2033992"/>
            <a:ext cx="6819899" cy="48240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7DECC7-FC2F-AB7E-05F0-1691997FAED3}"/>
              </a:ext>
            </a:extLst>
          </p:cNvPr>
          <p:cNvSpPr txBox="1"/>
          <p:nvPr/>
        </p:nvSpPr>
        <p:spPr>
          <a:xfrm>
            <a:off x="398540" y="357186"/>
            <a:ext cx="38320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                                            </a:t>
            </a:r>
            <a:r>
              <a:rPr lang="en-IN" sz="2400" dirty="0"/>
              <a:t>Customer</a:t>
            </a:r>
            <a:r>
              <a:rPr lang="en-IN" sz="3200" dirty="0"/>
              <a:t> Analysis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932789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DB312E-5FF5-085C-083C-8B9E2839437E}"/>
              </a:ext>
            </a:extLst>
          </p:cNvPr>
          <p:cNvSpPr txBox="1"/>
          <p:nvPr/>
        </p:nvSpPr>
        <p:spPr>
          <a:xfrm>
            <a:off x="371475" y="671514"/>
            <a:ext cx="11158538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Business Analysis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There are 3 distinct cities named as Yangon ,Naypyitaw, Mandalay.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branch A belongs to Yangon and branch C  belongs to Naypyitaw , B Belongs to Mandalay.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There are 6 unique products available.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dirty="0" err="1"/>
              <a:t>Ewallet</a:t>
            </a:r>
            <a:r>
              <a:rPr lang="en-US" sz="2000" dirty="0"/>
              <a:t> and Cash payment methods occur mostly same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most sales happened in the Food and beverages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Jan the total revenue is 5537.95, in Feb the revenue is 4629.70 then Mar revenue 5212.40. In Jan maximum revenue is generated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 the January month the cost of goods are at peaks.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Food and beverages product generates highest revenue.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 the city named Naypyitaw as highest revenue.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Food and beverages is paying the highest tax.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branch C </a:t>
            </a:r>
            <a:r>
              <a:rPr lang="en-US" sz="2000" dirty="0" err="1"/>
              <a:t>exceed's</a:t>
            </a:r>
            <a:r>
              <a:rPr lang="en-US" sz="2000" dirty="0"/>
              <a:t> the average no of products sold.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product line food and beverages having highest average rating the home and life style having least average rating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sales in the afternoon are maximum on every day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member customer type is giving the highest revenue.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969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637C358-2E5E-1C97-E07B-5A0FEB5989EC}"/>
              </a:ext>
            </a:extLst>
          </p:cNvPr>
          <p:cNvSpPr txBox="1"/>
          <p:nvPr/>
        </p:nvSpPr>
        <p:spPr>
          <a:xfrm>
            <a:off x="1414463" y="542924"/>
            <a:ext cx="7700962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Yangon city as highest vat percentage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Member type of customers are having highest VAT payments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There are 2 distinct customers exist one is member and other normal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 3 payment types available.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Member type of customer occurs frequently</a:t>
            </a:r>
            <a:r>
              <a:rPr lang="en-IN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highest purchase frequency  gender.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The distribution of genders within each 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8CD5B91-BF7C-2176-08E9-EC0F13F10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255" y="3363316"/>
            <a:ext cx="7335377" cy="349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976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6F1B7B-28F4-24E4-5F86-D5F3127ACCFA}"/>
              </a:ext>
            </a:extLst>
          </p:cNvPr>
          <p:cNvSpPr txBox="1"/>
          <p:nvPr/>
        </p:nvSpPr>
        <p:spPr>
          <a:xfrm>
            <a:off x="646728" y="765985"/>
            <a:ext cx="11545272" cy="7817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 the afternoon for each branch the customers provide highest ratings.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In the Monday the average rating is highest.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for branches A and C highest ratings in the Friday , for B branch Monday.</a:t>
            </a:r>
          </a:p>
          <a:p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800" dirty="0"/>
              <a:t>Business Questions</a:t>
            </a:r>
          </a:p>
          <a:p>
            <a:endParaRPr lang="en-US" dirty="0"/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 1.Q What is the count of distinct cities in the dataset? </a:t>
            </a:r>
          </a:p>
          <a:p>
            <a:r>
              <a:rPr lang="en-US" sz="2800" dirty="0"/>
              <a:t>    select count(distinct city) as distinct cities from amazon;</a:t>
            </a:r>
          </a:p>
          <a:p>
            <a:r>
              <a:rPr lang="en-US" sz="2800" dirty="0"/>
              <a:t>        select  distinct city from amazon;</a:t>
            </a:r>
          </a:p>
          <a:p>
            <a:endParaRPr lang="en-US" sz="2800" dirty="0"/>
          </a:p>
          <a:p>
            <a:r>
              <a:rPr lang="en-US" sz="2800" dirty="0"/>
              <a:t>There are 3 distinct cities named as </a:t>
            </a:r>
            <a:r>
              <a:rPr lang="en-US" sz="2800" dirty="0" err="1"/>
              <a:t>Yangon,Naypyitaw,Mandalay</a:t>
            </a:r>
            <a:r>
              <a:rPr lang="en-US" sz="2800" dirty="0"/>
              <a:t> </a:t>
            </a:r>
          </a:p>
          <a:p>
            <a:endParaRPr lang="en-US" sz="2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549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920862-29DE-8A0F-5D13-72866CD9939B}"/>
              </a:ext>
            </a:extLst>
          </p:cNvPr>
          <p:cNvSpPr txBox="1"/>
          <p:nvPr/>
        </p:nvSpPr>
        <p:spPr>
          <a:xfrm>
            <a:off x="1" y="1101012"/>
            <a:ext cx="12192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 </a:t>
            </a:r>
            <a:r>
              <a:rPr lang="en-US" sz="2400" dirty="0" err="1"/>
              <a:t>Q.For</a:t>
            </a:r>
            <a:r>
              <a:rPr lang="en-US" sz="2400" dirty="0"/>
              <a:t> each branch, what is the corresponding city?</a:t>
            </a:r>
          </a:p>
          <a:p>
            <a:r>
              <a:rPr lang="en-US" sz="2400" dirty="0"/>
              <a:t>select distinct </a:t>
            </a:r>
            <a:r>
              <a:rPr lang="en-US" sz="2400" dirty="0" err="1"/>
              <a:t>branch,city</a:t>
            </a:r>
            <a:r>
              <a:rPr lang="en-US" sz="2400" dirty="0"/>
              <a:t> from amazon ;</a:t>
            </a:r>
          </a:p>
          <a:p>
            <a:endParaRPr lang="en-US" sz="2400" dirty="0"/>
          </a:p>
          <a:p>
            <a:r>
              <a:rPr lang="en-US" sz="2400" dirty="0"/>
              <a:t>branch A belongs to Yangon and branch C  belongs to Naypyitaw , B Belongs to Mandalay </a:t>
            </a:r>
          </a:p>
          <a:p>
            <a:endParaRPr lang="en-US" sz="2400" dirty="0"/>
          </a:p>
          <a:p>
            <a:r>
              <a:rPr lang="en-US" sz="2400" dirty="0"/>
              <a:t>3 Q What is the count of distinct product lines in the dataset?</a:t>
            </a:r>
          </a:p>
          <a:p>
            <a:endParaRPr lang="en-US" sz="2400" dirty="0"/>
          </a:p>
          <a:p>
            <a:r>
              <a:rPr lang="en-US" sz="2400" dirty="0"/>
              <a:t>select count(distinct </a:t>
            </a:r>
            <a:r>
              <a:rPr lang="en-US" sz="2400" dirty="0" err="1"/>
              <a:t>product_line</a:t>
            </a:r>
            <a:r>
              <a:rPr lang="en-US" sz="2400" dirty="0"/>
              <a:t>) as </a:t>
            </a:r>
            <a:r>
              <a:rPr lang="en-US" sz="2400" dirty="0" err="1"/>
              <a:t>unique_product_count</a:t>
            </a:r>
            <a:r>
              <a:rPr lang="en-US" sz="2400" dirty="0"/>
              <a:t> from amazon;</a:t>
            </a:r>
          </a:p>
          <a:p>
            <a:endParaRPr lang="en-US" sz="2400" dirty="0"/>
          </a:p>
          <a:p>
            <a:r>
              <a:rPr lang="en-US" sz="2400" dirty="0"/>
              <a:t>There are 6 unique products available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0413729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173</TotalTime>
  <Words>1870</Words>
  <Application>Microsoft Office PowerPoint</Application>
  <PresentationFormat>Widescreen</PresentationFormat>
  <Paragraphs>206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SofiaPro</vt:lpstr>
      <vt:lpstr>Trebuchet MS</vt:lpstr>
      <vt:lpstr>Berlin</vt:lpstr>
      <vt:lpstr>SQL Capstone Project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Capstone Project</dc:title>
  <dc:creator>koturukrishna28@gmail.com</dc:creator>
  <cp:lastModifiedBy>koturukrishna28@gmail.com</cp:lastModifiedBy>
  <cp:revision>34</cp:revision>
  <dcterms:created xsi:type="dcterms:W3CDTF">2024-05-15T06:02:36Z</dcterms:created>
  <dcterms:modified xsi:type="dcterms:W3CDTF">2024-05-18T06:48:45Z</dcterms:modified>
</cp:coreProperties>
</file>