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5" r:id="rId1"/>
  </p:sldMasterIdLst>
  <p:sldIdLst>
    <p:sldId id="259" r:id="rId2"/>
    <p:sldId id="264" r:id="rId3"/>
    <p:sldId id="257" r:id="rId4"/>
    <p:sldId id="280" r:id="rId5"/>
    <p:sldId id="282" r:id="rId6"/>
    <p:sldId id="283" r:id="rId7"/>
    <p:sldId id="284" r:id="rId8"/>
    <p:sldId id="258" r:id="rId9"/>
    <p:sldId id="285" r:id="rId10"/>
    <p:sldId id="286" r:id="rId11"/>
    <p:sldId id="287" r:id="rId12"/>
    <p:sldId id="289" r:id="rId13"/>
    <p:sldId id="288" r:id="rId14"/>
    <p:sldId id="290" r:id="rId15"/>
    <p:sldId id="291" r:id="rId16"/>
    <p:sldId id="292" r:id="rId17"/>
    <p:sldId id="294" r:id="rId18"/>
    <p:sldId id="295" r:id="rId19"/>
    <p:sldId id="296" r:id="rId20"/>
    <p:sldId id="279"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Светлый стиль 1 — акцент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0137FFD2-9A0E-4A6E-81CB-5A310EDB891C}" type="datetimeFigureOut">
              <a:rPr lang="ru-RU" smtClean="0"/>
              <a:t>30.01.2018</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8F6037D6-32D0-41FE-8777-9A1AD6963741}" type="slidenum">
              <a:rPr lang="ru-RU" smtClean="0"/>
              <a:t>‹#›</a:t>
            </a:fld>
            <a:endParaRPr lang="ru-RU"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87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137FFD2-9A0E-4A6E-81CB-5A310EDB891C}" type="datetimeFigureOut">
              <a:rPr lang="ru-RU" smtClean="0"/>
              <a:t>30.01.2018</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8F6037D6-32D0-41FE-8777-9A1AD6963741}" type="slidenum">
              <a:rPr lang="ru-RU" smtClean="0"/>
              <a:t>‹#›</a:t>
            </a:fld>
            <a:endParaRPr lang="ru-RU" dirty="0"/>
          </a:p>
        </p:txBody>
      </p:sp>
    </p:spTree>
    <p:extLst>
      <p:ext uri="{BB962C8B-B14F-4D97-AF65-F5344CB8AC3E}">
        <p14:creationId xmlns:p14="http://schemas.microsoft.com/office/powerpoint/2010/main" val="391125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137FFD2-9A0E-4A6E-81CB-5A310EDB891C}" type="datetimeFigureOut">
              <a:rPr lang="ru-RU" smtClean="0"/>
              <a:t>30.01.2018</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8F6037D6-32D0-41FE-8777-9A1AD6963741}" type="slidenum">
              <a:rPr lang="ru-RU" smtClean="0"/>
              <a:t>‹#›</a:t>
            </a:fld>
            <a:endParaRPr lang="ru-RU" dirty="0"/>
          </a:p>
        </p:txBody>
      </p:sp>
    </p:spTree>
    <p:extLst>
      <p:ext uri="{BB962C8B-B14F-4D97-AF65-F5344CB8AC3E}">
        <p14:creationId xmlns:p14="http://schemas.microsoft.com/office/powerpoint/2010/main" val="2495959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137FFD2-9A0E-4A6E-81CB-5A310EDB891C}" type="datetimeFigureOut">
              <a:rPr lang="ru-RU" smtClean="0"/>
              <a:t>30.01.2018</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8F6037D6-32D0-41FE-8777-9A1AD6963741}" type="slidenum">
              <a:rPr lang="ru-RU" smtClean="0"/>
              <a:t>‹#›</a:t>
            </a:fld>
            <a:endParaRPr lang="ru-RU" dirty="0"/>
          </a:p>
        </p:txBody>
      </p:sp>
    </p:spTree>
    <p:extLst>
      <p:ext uri="{BB962C8B-B14F-4D97-AF65-F5344CB8AC3E}">
        <p14:creationId xmlns:p14="http://schemas.microsoft.com/office/powerpoint/2010/main" val="129159153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0137FFD2-9A0E-4A6E-81CB-5A310EDB891C}" type="datetimeFigureOut">
              <a:rPr lang="ru-RU" smtClean="0"/>
              <a:t>30.01.2018</a:t>
            </a:fld>
            <a:endParaRPr lang="ru-RU" dirty="0"/>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8F6037D6-32D0-41FE-8777-9A1AD6963741}" type="slidenum">
              <a:rPr lang="ru-RU" smtClean="0"/>
              <a:t>‹#›</a:t>
            </a:fld>
            <a:endParaRPr lang="ru-RU"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044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0137FFD2-9A0E-4A6E-81CB-5A310EDB891C}" type="datetimeFigureOut">
              <a:rPr lang="ru-RU" smtClean="0"/>
              <a:t>30.01.2018</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8F6037D6-32D0-41FE-8777-9A1AD6963741}" type="slidenum">
              <a:rPr lang="ru-RU" smtClean="0"/>
              <a:t>‹#›</a:t>
            </a:fld>
            <a:endParaRPr lang="ru-RU" dirty="0"/>
          </a:p>
        </p:txBody>
      </p:sp>
    </p:spTree>
    <p:extLst>
      <p:ext uri="{BB962C8B-B14F-4D97-AF65-F5344CB8AC3E}">
        <p14:creationId xmlns:p14="http://schemas.microsoft.com/office/powerpoint/2010/main" val="2765316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0137FFD2-9A0E-4A6E-81CB-5A310EDB891C}" type="datetimeFigureOut">
              <a:rPr lang="ru-RU" smtClean="0"/>
              <a:t>30.01.2018</a:t>
            </a:fld>
            <a:endParaRPr lang="ru-RU" dirty="0"/>
          </a:p>
        </p:txBody>
      </p:sp>
      <p:sp>
        <p:nvSpPr>
          <p:cNvPr id="8" name="Footer Placeholder 7"/>
          <p:cNvSpPr>
            <a:spLocks noGrp="1"/>
          </p:cNvSpPr>
          <p:nvPr>
            <p:ph type="ftr" sz="quarter" idx="11"/>
          </p:nvPr>
        </p:nvSpPr>
        <p:spPr/>
        <p:txBody>
          <a:bodyPr/>
          <a:lstStyle/>
          <a:p>
            <a:endParaRPr lang="ru-RU" dirty="0"/>
          </a:p>
        </p:txBody>
      </p:sp>
      <p:sp>
        <p:nvSpPr>
          <p:cNvPr id="9" name="Slide Number Placeholder 8"/>
          <p:cNvSpPr>
            <a:spLocks noGrp="1"/>
          </p:cNvSpPr>
          <p:nvPr>
            <p:ph type="sldNum" sz="quarter" idx="12"/>
          </p:nvPr>
        </p:nvSpPr>
        <p:spPr/>
        <p:txBody>
          <a:bodyPr/>
          <a:lstStyle/>
          <a:p>
            <a:fld id="{8F6037D6-32D0-41FE-8777-9A1AD6963741}" type="slidenum">
              <a:rPr lang="ru-RU" smtClean="0"/>
              <a:t>‹#›</a:t>
            </a:fld>
            <a:endParaRPr lang="ru-RU" dirty="0"/>
          </a:p>
        </p:txBody>
      </p:sp>
    </p:spTree>
    <p:extLst>
      <p:ext uri="{BB962C8B-B14F-4D97-AF65-F5344CB8AC3E}">
        <p14:creationId xmlns:p14="http://schemas.microsoft.com/office/powerpoint/2010/main" val="4122414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0137FFD2-9A0E-4A6E-81CB-5A310EDB891C}" type="datetimeFigureOut">
              <a:rPr lang="ru-RU" smtClean="0"/>
              <a:t>30.01.2018</a:t>
            </a:fld>
            <a:endParaRPr lang="ru-RU" dirty="0"/>
          </a:p>
        </p:txBody>
      </p:sp>
      <p:sp>
        <p:nvSpPr>
          <p:cNvPr id="4" name="Footer Placeholder 3"/>
          <p:cNvSpPr>
            <a:spLocks noGrp="1"/>
          </p:cNvSpPr>
          <p:nvPr>
            <p:ph type="ftr" sz="quarter" idx="11"/>
          </p:nvPr>
        </p:nvSpPr>
        <p:spPr/>
        <p:txBody>
          <a:bodyPr/>
          <a:lstStyle/>
          <a:p>
            <a:endParaRPr lang="ru-RU" dirty="0"/>
          </a:p>
        </p:txBody>
      </p:sp>
      <p:sp>
        <p:nvSpPr>
          <p:cNvPr id="5" name="Slide Number Placeholder 4"/>
          <p:cNvSpPr>
            <a:spLocks noGrp="1"/>
          </p:cNvSpPr>
          <p:nvPr>
            <p:ph type="sldNum" sz="quarter" idx="12"/>
          </p:nvPr>
        </p:nvSpPr>
        <p:spPr/>
        <p:txBody>
          <a:bodyPr/>
          <a:lstStyle/>
          <a:p>
            <a:fld id="{8F6037D6-32D0-41FE-8777-9A1AD6963741}" type="slidenum">
              <a:rPr lang="ru-RU" smtClean="0"/>
              <a:t>‹#›</a:t>
            </a:fld>
            <a:endParaRPr lang="ru-RU" dirty="0"/>
          </a:p>
        </p:txBody>
      </p:sp>
    </p:spTree>
    <p:extLst>
      <p:ext uri="{BB962C8B-B14F-4D97-AF65-F5344CB8AC3E}">
        <p14:creationId xmlns:p14="http://schemas.microsoft.com/office/powerpoint/2010/main" val="597768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137FFD2-9A0E-4A6E-81CB-5A310EDB891C}" type="datetimeFigureOut">
              <a:rPr lang="ru-RU" smtClean="0"/>
              <a:t>30.01.2018</a:t>
            </a:fld>
            <a:endParaRPr lang="ru-RU"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ru-RU" dirty="0"/>
          </a:p>
        </p:txBody>
      </p:sp>
      <p:sp>
        <p:nvSpPr>
          <p:cNvPr id="9" name="Slide Number Placeholder 8"/>
          <p:cNvSpPr>
            <a:spLocks noGrp="1"/>
          </p:cNvSpPr>
          <p:nvPr>
            <p:ph type="sldNum" sz="quarter" idx="12"/>
          </p:nvPr>
        </p:nvSpPr>
        <p:spPr/>
        <p:txBody>
          <a:bodyPr/>
          <a:lstStyle/>
          <a:p>
            <a:fld id="{8F6037D6-32D0-41FE-8777-9A1AD6963741}" type="slidenum">
              <a:rPr lang="ru-RU" smtClean="0"/>
              <a:t>‹#›</a:t>
            </a:fld>
            <a:endParaRPr lang="ru-RU" dirty="0"/>
          </a:p>
        </p:txBody>
      </p:sp>
    </p:spTree>
    <p:extLst>
      <p:ext uri="{BB962C8B-B14F-4D97-AF65-F5344CB8AC3E}">
        <p14:creationId xmlns:p14="http://schemas.microsoft.com/office/powerpoint/2010/main" val="2194356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137FFD2-9A0E-4A6E-81CB-5A310EDB891C}" type="datetimeFigureOut">
              <a:rPr lang="ru-RU" smtClean="0"/>
              <a:t>30.01.2018</a:t>
            </a:fld>
            <a:endParaRPr lang="ru-RU"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ru-RU"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F6037D6-32D0-41FE-8777-9A1AD6963741}" type="slidenum">
              <a:rPr lang="ru-RU" smtClean="0"/>
              <a:t>‹#›</a:t>
            </a:fld>
            <a:endParaRPr lang="ru-RU" dirty="0"/>
          </a:p>
        </p:txBody>
      </p:sp>
    </p:spTree>
    <p:extLst>
      <p:ext uri="{BB962C8B-B14F-4D97-AF65-F5344CB8AC3E}">
        <p14:creationId xmlns:p14="http://schemas.microsoft.com/office/powerpoint/2010/main" val="1876744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dirty="0" smtClean="0"/>
              <a:t>Вставка рисунка</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0137FFD2-9A0E-4A6E-81CB-5A310EDB891C}" type="datetimeFigureOut">
              <a:rPr lang="ru-RU" smtClean="0"/>
              <a:t>30.01.2018</a:t>
            </a:fld>
            <a:endParaRPr lang="ru-RU" dirty="0"/>
          </a:p>
        </p:txBody>
      </p:sp>
      <p:sp>
        <p:nvSpPr>
          <p:cNvPr id="6" name="Footer Placeholder 5"/>
          <p:cNvSpPr>
            <a:spLocks noGrp="1"/>
          </p:cNvSpPr>
          <p:nvPr>
            <p:ph type="ftr" sz="quarter" idx="11"/>
          </p:nvPr>
        </p:nvSpPr>
        <p:spPr/>
        <p:txBody>
          <a:bodyPr/>
          <a:lstStyle/>
          <a:p>
            <a:endParaRPr lang="ru-RU" dirty="0"/>
          </a:p>
        </p:txBody>
      </p:sp>
      <p:sp>
        <p:nvSpPr>
          <p:cNvPr id="7" name="Slide Number Placeholder 6"/>
          <p:cNvSpPr>
            <a:spLocks noGrp="1"/>
          </p:cNvSpPr>
          <p:nvPr>
            <p:ph type="sldNum" sz="quarter" idx="12"/>
          </p:nvPr>
        </p:nvSpPr>
        <p:spPr/>
        <p:txBody>
          <a:bodyPr/>
          <a:lstStyle/>
          <a:p>
            <a:fld id="{8F6037D6-32D0-41FE-8777-9A1AD6963741}" type="slidenum">
              <a:rPr lang="ru-RU" smtClean="0"/>
              <a:t>‹#›</a:t>
            </a:fld>
            <a:endParaRPr lang="ru-RU" dirty="0"/>
          </a:p>
        </p:txBody>
      </p:sp>
    </p:spTree>
    <p:extLst>
      <p:ext uri="{BB962C8B-B14F-4D97-AF65-F5344CB8AC3E}">
        <p14:creationId xmlns:p14="http://schemas.microsoft.com/office/powerpoint/2010/main" val="3082026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377097"/>
          </a:xfrm>
          <a:prstGeom prst="rect">
            <a:avLst/>
          </a:prstGeom>
        </p:spPr>
        <p:txBody>
          <a:bodyPr vert="horz" lIns="91440" tIns="45720" rIns="91440" bIns="45720" rtlCol="0" anchor="b">
            <a:normAutofit/>
          </a:bodyPr>
          <a:lstStyle/>
          <a:p>
            <a:r>
              <a:rPr lang="ru-RU" dirty="0" smtClean="0"/>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137FFD2-9A0E-4A6E-81CB-5A310EDB891C}" type="datetimeFigureOut">
              <a:rPr lang="ru-RU" smtClean="0"/>
              <a:t>30.01.2018</a:t>
            </a:fld>
            <a:endParaRPr lang="ru-RU"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ru-RU"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F6037D6-32D0-41FE-8777-9A1AD6963741}" type="slidenum">
              <a:rPr lang="ru-RU" smtClean="0"/>
              <a:t>‹#›</a:t>
            </a:fld>
            <a:endParaRPr lang="ru-RU" dirty="0"/>
          </a:p>
        </p:txBody>
      </p:sp>
    </p:spTree>
    <p:extLst>
      <p:ext uri="{BB962C8B-B14F-4D97-AF65-F5344CB8AC3E}">
        <p14:creationId xmlns:p14="http://schemas.microsoft.com/office/powerpoint/2010/main" val="2038938886"/>
      </p:ext>
    </p:extLst>
  </p:cSld>
  <p:clrMap bg1="lt1" tx1="dk1" bg2="lt2" tx2="dk2" accent1="accent1" accent2="accent2" accent3="accent3" accent4="accent4" accent5="accent5" accent6="accent6" hlink="hlink" folHlink="folHlink"/>
  <p:sldLayoutIdLst>
    <p:sldLayoutId id="2147484206" r:id="rId1"/>
    <p:sldLayoutId id="2147484207" r:id="rId2"/>
    <p:sldLayoutId id="2147484208" r:id="rId3"/>
    <p:sldLayoutId id="2147484209" r:id="rId4"/>
    <p:sldLayoutId id="2147484210" r:id="rId5"/>
    <p:sldLayoutId id="2147484211" r:id="rId6"/>
    <p:sldLayoutId id="2147484212" r:id="rId7"/>
    <p:sldLayoutId id="2147484213" r:id="rId8"/>
    <p:sldLayoutId id="2147484214" r:id="rId9"/>
    <p:sldLayoutId id="2147484215" r:id="rId10"/>
    <p:sldLayoutId id="2147484216" r:id="rId11"/>
  </p:sldLayoutIdLst>
  <p:timing>
    <p:tnLst>
      <p:par>
        <p:cTn id="1" dur="indefinite" restart="never" nodeType="tmRoot"/>
      </p:par>
    </p:tnLst>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4357615" y="2208877"/>
            <a:ext cx="3735318" cy="1569660"/>
          </a:xfrm>
          <a:prstGeom prst="rect">
            <a:avLst/>
          </a:prstGeom>
        </p:spPr>
        <p:txBody>
          <a:bodyPr wrap="none">
            <a:spAutoFit/>
          </a:bodyPr>
          <a:lstStyle/>
          <a:p>
            <a:pPr algn="ctr"/>
            <a:r>
              <a:rPr lang="en-US" sz="9600" b="1" dirty="0" smtClean="0"/>
              <a:t>Fiddler</a:t>
            </a:r>
            <a:endParaRPr lang="ru-RU" sz="9600" b="1" dirty="0"/>
          </a:p>
        </p:txBody>
      </p:sp>
    </p:spTree>
    <p:extLst>
      <p:ext uri="{BB962C8B-B14F-4D97-AF65-F5344CB8AC3E}">
        <p14:creationId xmlns:p14="http://schemas.microsoft.com/office/powerpoint/2010/main" val="21932049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838200" y="442397"/>
            <a:ext cx="10515600" cy="523517"/>
          </a:xfrm>
        </p:spPr>
        <p:txBody>
          <a:bodyPr>
            <a:normAutofit fontScale="90000"/>
          </a:bodyPr>
          <a:lstStyle/>
          <a:p>
            <a:pPr algn="ctr"/>
            <a:r>
              <a:rPr lang="uk-UA" sz="4000" b="1" dirty="0" smtClean="0"/>
              <a:t/>
            </a:r>
            <a:br>
              <a:rPr lang="uk-UA" sz="4000" b="1" dirty="0" smtClean="0"/>
            </a:br>
            <a:r>
              <a:rPr lang="en-US" sz="4000" b="1" dirty="0" smtClean="0"/>
              <a:t/>
            </a:r>
            <a:br>
              <a:rPr lang="en-US" sz="4000" b="1" dirty="0" smtClean="0"/>
            </a:br>
            <a:r>
              <a:rPr lang="uk-UA" b="1" dirty="0" smtClean="0"/>
              <a:t/>
            </a:r>
            <a:br>
              <a:rPr lang="uk-UA" b="1" dirty="0" smtClean="0"/>
            </a:br>
            <a:r>
              <a:rPr lang="uk-UA" b="1" dirty="0" smtClean="0"/>
              <a:t/>
            </a:r>
            <a:br>
              <a:rPr lang="uk-UA" b="1" dirty="0" smtClean="0"/>
            </a:br>
            <a:r>
              <a:rPr lang="en-US" sz="3100" b="1" dirty="0">
                <a:latin typeface="+mn-lt"/>
              </a:rPr>
              <a:t>HTTPS Traffic Decryption</a:t>
            </a:r>
            <a:endParaRPr lang="ru-RU" sz="3100" dirty="0">
              <a:latin typeface="+mn-lt"/>
            </a:endParaRPr>
          </a:p>
        </p:txBody>
      </p:sp>
      <p:sp>
        <p:nvSpPr>
          <p:cNvPr id="6" name="Прямоугольник 5"/>
          <p:cNvSpPr/>
          <p:nvPr/>
        </p:nvSpPr>
        <p:spPr>
          <a:xfrm>
            <a:off x="838200" y="965914"/>
            <a:ext cx="8717924" cy="369332"/>
          </a:xfrm>
          <a:prstGeom prst="rect">
            <a:avLst/>
          </a:prstGeom>
        </p:spPr>
        <p:txBody>
          <a:bodyPr wrap="square">
            <a:spAutoFit/>
          </a:bodyPr>
          <a:lstStyle/>
          <a:p>
            <a:r>
              <a:rPr lang="en-US" dirty="0" smtClean="0">
                <a:solidFill>
                  <a:srgbClr val="111111"/>
                </a:solidFill>
                <a:latin typeface="Droid Sans"/>
              </a:rPr>
              <a:t>     Clicking </a:t>
            </a:r>
            <a:r>
              <a:rPr lang="en-US" dirty="0">
                <a:solidFill>
                  <a:srgbClr val="111111"/>
                </a:solidFill>
                <a:latin typeface="Droid Sans"/>
              </a:rPr>
              <a:t>yes on this box installs Fiddler’s certificate in your Personal store:</a:t>
            </a:r>
            <a:endParaRPr lang="ru-RU" dirty="0">
              <a:latin typeface="Droid Sans"/>
            </a:endParaRPr>
          </a:p>
        </p:txBody>
      </p:sp>
      <p:pic>
        <p:nvPicPr>
          <p:cNvPr id="3078" name="Picture 6" descr="alt 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075" y="1489431"/>
            <a:ext cx="489585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4216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838200" y="442397"/>
            <a:ext cx="10515600" cy="523517"/>
          </a:xfrm>
        </p:spPr>
        <p:txBody>
          <a:bodyPr>
            <a:normAutofit fontScale="90000"/>
          </a:bodyPr>
          <a:lstStyle/>
          <a:p>
            <a:pPr algn="ctr"/>
            <a:r>
              <a:rPr lang="uk-UA" sz="4000" b="1" dirty="0" smtClean="0"/>
              <a:t/>
            </a:r>
            <a:br>
              <a:rPr lang="uk-UA" sz="4000" b="1" dirty="0" smtClean="0"/>
            </a:br>
            <a:r>
              <a:rPr lang="en-US" sz="4000" b="1" dirty="0" smtClean="0"/>
              <a:t/>
            </a:r>
            <a:br>
              <a:rPr lang="en-US" sz="4000" b="1" dirty="0" smtClean="0"/>
            </a:br>
            <a:r>
              <a:rPr lang="uk-UA" b="1" dirty="0" smtClean="0"/>
              <a:t/>
            </a:r>
            <a:br>
              <a:rPr lang="uk-UA" b="1" dirty="0" smtClean="0"/>
            </a:br>
            <a:r>
              <a:rPr lang="uk-UA" b="1" dirty="0" smtClean="0"/>
              <a:t/>
            </a:r>
            <a:br>
              <a:rPr lang="uk-UA" b="1" dirty="0" smtClean="0"/>
            </a:br>
            <a:r>
              <a:rPr lang="en-US" sz="3100" b="1" dirty="0">
                <a:latin typeface="+mn-lt"/>
              </a:rPr>
              <a:t>HTTPS Traffic Decryption</a:t>
            </a:r>
            <a:endParaRPr lang="ru-RU" sz="3100" dirty="0">
              <a:latin typeface="+mn-lt"/>
            </a:endParaRPr>
          </a:p>
        </p:txBody>
      </p:sp>
      <p:sp>
        <p:nvSpPr>
          <p:cNvPr id="6" name="Прямоугольник 5"/>
          <p:cNvSpPr/>
          <p:nvPr/>
        </p:nvSpPr>
        <p:spPr>
          <a:xfrm>
            <a:off x="838200" y="1098393"/>
            <a:ext cx="10134600" cy="369332"/>
          </a:xfrm>
          <a:prstGeom prst="rect">
            <a:avLst/>
          </a:prstGeom>
        </p:spPr>
        <p:txBody>
          <a:bodyPr wrap="square">
            <a:spAutoFit/>
          </a:bodyPr>
          <a:lstStyle/>
          <a:p>
            <a:r>
              <a:rPr lang="en-US" dirty="0">
                <a:solidFill>
                  <a:srgbClr val="111111"/>
                </a:solidFill>
                <a:latin typeface="Droid Sans"/>
              </a:rPr>
              <a:t>Fiddler uses a hacking technique called Man-In-The-Middle Attack to decrypt HTTPS traffic:</a:t>
            </a:r>
            <a:endParaRPr lang="ru-RU" dirty="0">
              <a:latin typeface="Droid Sans"/>
            </a:endParaRPr>
          </a:p>
        </p:txBody>
      </p:sp>
      <p:pic>
        <p:nvPicPr>
          <p:cNvPr id="4098" name="Picture 2" descr="alt 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9537" y="1708371"/>
            <a:ext cx="8583540" cy="2799234"/>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838200" y="5193413"/>
            <a:ext cx="11337701" cy="646331"/>
          </a:xfrm>
          <a:prstGeom prst="rect">
            <a:avLst/>
          </a:prstGeom>
        </p:spPr>
        <p:txBody>
          <a:bodyPr wrap="square">
            <a:spAutoFit/>
          </a:bodyPr>
          <a:lstStyle/>
          <a:p>
            <a:pPr fontAlgn="base"/>
            <a:r>
              <a:rPr lang="en-US" dirty="0" smtClean="0">
                <a:solidFill>
                  <a:srgbClr val="111111"/>
                </a:solidFill>
                <a:latin typeface="Droid Sans"/>
              </a:rPr>
              <a:t>     So </a:t>
            </a:r>
            <a:r>
              <a:rPr lang="en-US" dirty="0">
                <a:solidFill>
                  <a:srgbClr val="111111"/>
                </a:solidFill>
                <a:latin typeface="Droid Sans"/>
              </a:rPr>
              <a:t>while the client and server are unaware of MITM, the whole traffic has been monitored and perhaps modified. Fiddler does pretty much the same thing except that you know it is sitting in the middle.</a:t>
            </a:r>
            <a:endParaRPr lang="en-US" b="0" i="0" dirty="0">
              <a:solidFill>
                <a:srgbClr val="111111"/>
              </a:solidFill>
              <a:effectLst/>
              <a:latin typeface="Droid Sans"/>
            </a:endParaRPr>
          </a:p>
        </p:txBody>
      </p:sp>
    </p:spTree>
    <p:extLst>
      <p:ext uri="{BB962C8B-B14F-4D97-AF65-F5344CB8AC3E}">
        <p14:creationId xmlns:p14="http://schemas.microsoft.com/office/powerpoint/2010/main" val="14104329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838200" y="442397"/>
            <a:ext cx="10515600" cy="523517"/>
          </a:xfrm>
        </p:spPr>
        <p:txBody>
          <a:bodyPr>
            <a:normAutofit fontScale="90000"/>
          </a:bodyPr>
          <a:lstStyle/>
          <a:p>
            <a:pPr algn="ctr"/>
            <a:r>
              <a:rPr lang="uk-UA" sz="4000" b="1" dirty="0" smtClean="0"/>
              <a:t/>
            </a:r>
            <a:br>
              <a:rPr lang="uk-UA" sz="4000" b="1" dirty="0" smtClean="0"/>
            </a:br>
            <a:r>
              <a:rPr lang="en-US" sz="4000" b="1" dirty="0" smtClean="0"/>
              <a:t/>
            </a:r>
            <a:br>
              <a:rPr lang="en-US" sz="4000" b="1" dirty="0" smtClean="0"/>
            </a:br>
            <a:r>
              <a:rPr lang="uk-UA" b="1" dirty="0" smtClean="0"/>
              <a:t/>
            </a:r>
            <a:br>
              <a:rPr lang="uk-UA" b="1" dirty="0" smtClean="0"/>
            </a:br>
            <a:r>
              <a:rPr lang="en-US" sz="3100" b="1" dirty="0">
                <a:latin typeface="+mn-lt"/>
              </a:rPr>
              <a:t>QuickExec</a:t>
            </a:r>
            <a:endParaRPr lang="ru-RU" sz="3100" dirty="0">
              <a:latin typeface="+mn-lt"/>
            </a:endParaRPr>
          </a:p>
        </p:txBody>
      </p:sp>
      <p:sp>
        <p:nvSpPr>
          <p:cNvPr id="6" name="Прямоугольник 5"/>
          <p:cNvSpPr/>
          <p:nvPr/>
        </p:nvSpPr>
        <p:spPr>
          <a:xfrm>
            <a:off x="838200" y="1098393"/>
            <a:ext cx="10134600" cy="369332"/>
          </a:xfrm>
          <a:prstGeom prst="rect">
            <a:avLst/>
          </a:prstGeom>
        </p:spPr>
        <p:txBody>
          <a:bodyPr wrap="square">
            <a:spAutoFit/>
          </a:bodyPr>
          <a:lstStyle/>
          <a:p>
            <a:r>
              <a:rPr lang="en-US" dirty="0">
                <a:solidFill>
                  <a:srgbClr val="111111"/>
                </a:solidFill>
                <a:latin typeface="Droid Sans"/>
              </a:rPr>
              <a:t>Fiddler's </a:t>
            </a:r>
            <a:r>
              <a:rPr lang="en-US" dirty="0">
                <a:solidFill>
                  <a:srgbClr val="111111"/>
                </a:solidFill>
                <a:latin typeface="Droid Sans"/>
              </a:rPr>
              <a:t>QuickExec</a:t>
            </a:r>
            <a:r>
              <a:rPr lang="en-US" dirty="0">
                <a:solidFill>
                  <a:srgbClr val="111111"/>
                </a:solidFill>
                <a:latin typeface="Droid Sans"/>
              </a:rPr>
              <a:t> box allows you to launch script-commands quickly.</a:t>
            </a:r>
            <a:endParaRPr lang="ru-RU" dirty="0">
              <a:latin typeface="Droid Sans"/>
            </a:endParaRPr>
          </a:p>
        </p:txBody>
      </p:sp>
      <p:pic>
        <p:nvPicPr>
          <p:cNvPr id="5122" name="Picture 2" descr="QuickExec 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9786" y="1751527"/>
            <a:ext cx="8132428" cy="4107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7084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838200" y="442397"/>
            <a:ext cx="10515600" cy="523517"/>
          </a:xfrm>
        </p:spPr>
        <p:txBody>
          <a:bodyPr>
            <a:normAutofit fontScale="90000"/>
          </a:bodyPr>
          <a:lstStyle/>
          <a:p>
            <a:pPr algn="ctr"/>
            <a:r>
              <a:rPr lang="uk-UA" sz="4000" b="1" dirty="0" smtClean="0"/>
              <a:t/>
            </a:r>
            <a:br>
              <a:rPr lang="uk-UA" sz="4000" b="1" dirty="0" smtClean="0"/>
            </a:br>
            <a:r>
              <a:rPr lang="en-US" sz="4000" b="1" dirty="0" smtClean="0"/>
              <a:t/>
            </a:r>
            <a:br>
              <a:rPr lang="en-US" sz="4000" b="1" dirty="0" smtClean="0"/>
            </a:br>
            <a:r>
              <a:rPr lang="uk-UA" b="1" dirty="0" smtClean="0"/>
              <a:t/>
            </a:r>
            <a:br>
              <a:rPr lang="uk-UA" b="1" dirty="0" smtClean="0"/>
            </a:br>
            <a:r>
              <a:rPr lang="uk-UA" b="1" dirty="0" smtClean="0"/>
              <a:t/>
            </a:r>
            <a:br>
              <a:rPr lang="uk-UA" b="1" dirty="0" smtClean="0"/>
            </a:br>
            <a:r>
              <a:rPr lang="en-US" sz="3100" b="1" dirty="0">
                <a:latin typeface="+mn-lt"/>
              </a:rPr>
              <a:t>Set breakpoints</a:t>
            </a:r>
            <a:endParaRPr lang="ru-RU" sz="3100" dirty="0">
              <a:latin typeface="+mn-lt"/>
            </a:endParaRPr>
          </a:p>
        </p:txBody>
      </p:sp>
      <p:sp>
        <p:nvSpPr>
          <p:cNvPr id="6" name="Прямоугольник 5"/>
          <p:cNvSpPr/>
          <p:nvPr/>
        </p:nvSpPr>
        <p:spPr>
          <a:xfrm>
            <a:off x="838200" y="1098393"/>
            <a:ext cx="10134600" cy="369332"/>
          </a:xfrm>
          <a:prstGeom prst="rect">
            <a:avLst/>
          </a:prstGeom>
        </p:spPr>
        <p:txBody>
          <a:bodyPr wrap="square">
            <a:spAutoFit/>
          </a:bodyPr>
          <a:lstStyle/>
          <a:p>
            <a:r>
              <a:rPr lang="en-US" dirty="0">
                <a:solidFill>
                  <a:srgbClr val="111111"/>
                </a:solidFill>
                <a:latin typeface="Droid Sans"/>
              </a:rPr>
              <a:t>Fiddler provides us with a few ways to set </a:t>
            </a:r>
            <a:r>
              <a:rPr lang="en-US" dirty="0" smtClean="0">
                <a:solidFill>
                  <a:srgbClr val="111111"/>
                </a:solidFill>
                <a:latin typeface="Droid Sans"/>
              </a:rPr>
              <a:t>breakpoints.</a:t>
            </a:r>
            <a:endParaRPr lang="ru-RU" dirty="0">
              <a:latin typeface="Droid Sans"/>
            </a:endParaRPr>
          </a:p>
        </p:txBody>
      </p:sp>
      <p:pic>
        <p:nvPicPr>
          <p:cNvPr id="6146" name="Picture 2" descr="Breakpoint button on status b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1900" y="1837057"/>
            <a:ext cx="4648200" cy="4029075"/>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1077531" y="1467725"/>
            <a:ext cx="7602829" cy="369332"/>
          </a:xfrm>
          <a:prstGeom prst="rect">
            <a:avLst/>
          </a:prstGeom>
        </p:spPr>
        <p:txBody>
          <a:bodyPr wrap="square">
            <a:spAutoFit/>
          </a:bodyPr>
          <a:lstStyle/>
          <a:p>
            <a:r>
              <a:rPr lang="en-US" dirty="0">
                <a:solidFill>
                  <a:srgbClr val="111111"/>
                </a:solidFill>
                <a:latin typeface="Helvetica" panose="020B0604020202020204" pitchFamily="34" charset="0"/>
              </a:rPr>
              <a:t>1. Use the small button on the status bar to set </a:t>
            </a:r>
            <a:r>
              <a:rPr lang="en-US" dirty="0" smtClean="0">
                <a:solidFill>
                  <a:srgbClr val="111111"/>
                </a:solidFill>
                <a:latin typeface="Helvetica" panose="020B0604020202020204" pitchFamily="34" charset="0"/>
              </a:rPr>
              <a:t>breakpoints.</a:t>
            </a:r>
            <a:endParaRPr lang="ru-RU" dirty="0"/>
          </a:p>
        </p:txBody>
      </p:sp>
    </p:spTree>
    <p:extLst>
      <p:ext uri="{BB962C8B-B14F-4D97-AF65-F5344CB8AC3E}">
        <p14:creationId xmlns:p14="http://schemas.microsoft.com/office/powerpoint/2010/main" val="503431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838200" y="442397"/>
            <a:ext cx="10515600" cy="523517"/>
          </a:xfrm>
        </p:spPr>
        <p:txBody>
          <a:bodyPr>
            <a:normAutofit fontScale="90000"/>
          </a:bodyPr>
          <a:lstStyle/>
          <a:p>
            <a:pPr algn="ctr"/>
            <a:r>
              <a:rPr lang="uk-UA" sz="4000" b="1" dirty="0" smtClean="0"/>
              <a:t/>
            </a:r>
            <a:br>
              <a:rPr lang="uk-UA" sz="4000" b="1" dirty="0" smtClean="0"/>
            </a:br>
            <a:r>
              <a:rPr lang="en-US" sz="4000" b="1" dirty="0" smtClean="0"/>
              <a:t/>
            </a:r>
            <a:br>
              <a:rPr lang="en-US" sz="4000" b="1" dirty="0" smtClean="0"/>
            </a:br>
            <a:r>
              <a:rPr lang="uk-UA" b="1" dirty="0" smtClean="0"/>
              <a:t/>
            </a:r>
            <a:br>
              <a:rPr lang="uk-UA" b="1" dirty="0" smtClean="0"/>
            </a:br>
            <a:r>
              <a:rPr lang="uk-UA" b="1" dirty="0" smtClean="0"/>
              <a:t/>
            </a:r>
            <a:br>
              <a:rPr lang="uk-UA" b="1" dirty="0" smtClean="0"/>
            </a:br>
            <a:r>
              <a:rPr lang="en-US" sz="3100" b="1" dirty="0">
                <a:latin typeface="+mn-lt"/>
              </a:rPr>
              <a:t>Set breakpoints</a:t>
            </a:r>
            <a:endParaRPr lang="ru-RU" sz="3100" dirty="0">
              <a:latin typeface="+mn-lt"/>
            </a:endParaRPr>
          </a:p>
        </p:txBody>
      </p:sp>
      <p:sp>
        <p:nvSpPr>
          <p:cNvPr id="4" name="Прямоугольник 3"/>
          <p:cNvSpPr/>
          <p:nvPr/>
        </p:nvSpPr>
        <p:spPr>
          <a:xfrm>
            <a:off x="1206319" y="965914"/>
            <a:ext cx="8942232" cy="369332"/>
          </a:xfrm>
          <a:prstGeom prst="rect">
            <a:avLst/>
          </a:prstGeom>
        </p:spPr>
        <p:txBody>
          <a:bodyPr wrap="square">
            <a:spAutoFit/>
          </a:bodyPr>
          <a:lstStyle/>
          <a:p>
            <a:r>
              <a:rPr lang="en-US" dirty="0" smtClean="0">
                <a:solidFill>
                  <a:srgbClr val="111111"/>
                </a:solidFill>
                <a:latin typeface="Droid Sans"/>
              </a:rPr>
              <a:t>2. </a:t>
            </a:r>
            <a:r>
              <a:rPr lang="en-US" dirty="0">
                <a:solidFill>
                  <a:srgbClr val="111111"/>
                </a:solidFill>
                <a:latin typeface="Droid Sans"/>
              </a:rPr>
              <a:t>Automatic Breakpoints menu You can achieve the same result using menus.</a:t>
            </a:r>
            <a:endParaRPr lang="ru-RU" dirty="0">
              <a:latin typeface="Droid Sans"/>
            </a:endParaRPr>
          </a:p>
        </p:txBody>
      </p:sp>
      <p:pic>
        <p:nvPicPr>
          <p:cNvPr id="7170" name="Picture 2" descr="Breakpoint men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273" y="1489431"/>
            <a:ext cx="7451454" cy="4318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9755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838200" y="442397"/>
            <a:ext cx="10515600" cy="523517"/>
          </a:xfrm>
        </p:spPr>
        <p:txBody>
          <a:bodyPr>
            <a:normAutofit fontScale="90000"/>
          </a:bodyPr>
          <a:lstStyle/>
          <a:p>
            <a:pPr algn="ctr"/>
            <a:r>
              <a:rPr lang="uk-UA" sz="4000" b="1" dirty="0" smtClean="0"/>
              <a:t/>
            </a:r>
            <a:br>
              <a:rPr lang="uk-UA" sz="4000" b="1" dirty="0" smtClean="0"/>
            </a:br>
            <a:r>
              <a:rPr lang="en-US" sz="4000" b="1" dirty="0" smtClean="0"/>
              <a:t/>
            </a:r>
            <a:br>
              <a:rPr lang="en-US" sz="4000" b="1" dirty="0" smtClean="0"/>
            </a:br>
            <a:r>
              <a:rPr lang="uk-UA" b="1" dirty="0" smtClean="0"/>
              <a:t/>
            </a:r>
            <a:br>
              <a:rPr lang="uk-UA" b="1" dirty="0" smtClean="0"/>
            </a:br>
            <a:r>
              <a:rPr lang="uk-UA" b="1" dirty="0" smtClean="0"/>
              <a:t/>
            </a:r>
            <a:br>
              <a:rPr lang="uk-UA" b="1" dirty="0" smtClean="0"/>
            </a:br>
            <a:r>
              <a:rPr lang="en-US" sz="3100" b="1" dirty="0">
                <a:latin typeface="+mn-lt"/>
              </a:rPr>
              <a:t>AutoResponder</a:t>
            </a:r>
            <a:endParaRPr lang="ru-RU" sz="3100" dirty="0">
              <a:latin typeface="+mn-lt"/>
            </a:endParaRPr>
          </a:p>
        </p:txBody>
      </p:sp>
      <p:sp>
        <p:nvSpPr>
          <p:cNvPr id="4" name="Прямоугольник 3"/>
          <p:cNvSpPr/>
          <p:nvPr/>
        </p:nvSpPr>
        <p:spPr>
          <a:xfrm>
            <a:off x="1206318" y="1101130"/>
            <a:ext cx="10500577" cy="369332"/>
          </a:xfrm>
          <a:prstGeom prst="rect">
            <a:avLst/>
          </a:prstGeom>
        </p:spPr>
        <p:txBody>
          <a:bodyPr wrap="square">
            <a:spAutoFit/>
          </a:bodyPr>
          <a:lstStyle/>
          <a:p>
            <a:r>
              <a:rPr lang="en-US" dirty="0" smtClean="0">
                <a:solidFill>
                  <a:srgbClr val="111111"/>
                </a:solidFill>
                <a:latin typeface="Helvetica" panose="020B0604020202020204" pitchFamily="34" charset="0"/>
              </a:rPr>
              <a:t>     </a:t>
            </a:r>
            <a:r>
              <a:rPr lang="en-US" dirty="0">
                <a:solidFill>
                  <a:srgbClr val="111111"/>
                </a:solidFill>
                <a:latin typeface="Droid Sans"/>
              </a:rPr>
              <a:t>Replay previously-captured or generated traffic.</a:t>
            </a:r>
          </a:p>
        </p:txBody>
      </p:sp>
      <p:pic>
        <p:nvPicPr>
          <p:cNvPr id="9218" name="Picture 2" descr="AutoResponding в B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8602" y="1708710"/>
            <a:ext cx="7660696" cy="4323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2055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838200" y="442397"/>
            <a:ext cx="10515600" cy="523517"/>
          </a:xfrm>
        </p:spPr>
        <p:txBody>
          <a:bodyPr>
            <a:normAutofit fontScale="90000"/>
          </a:bodyPr>
          <a:lstStyle/>
          <a:p>
            <a:pPr algn="ctr"/>
            <a:r>
              <a:rPr lang="uk-UA" sz="4000" b="1" dirty="0" smtClean="0"/>
              <a:t/>
            </a:r>
            <a:br>
              <a:rPr lang="uk-UA" sz="4000" b="1" dirty="0" smtClean="0"/>
            </a:br>
            <a:r>
              <a:rPr lang="en-US" sz="4000" b="1" dirty="0" smtClean="0"/>
              <a:t/>
            </a:r>
            <a:br>
              <a:rPr lang="en-US" sz="4000" b="1" dirty="0" smtClean="0"/>
            </a:br>
            <a:r>
              <a:rPr lang="uk-UA" b="1" dirty="0" smtClean="0"/>
              <a:t/>
            </a:r>
            <a:br>
              <a:rPr lang="uk-UA" b="1" dirty="0" smtClean="0"/>
            </a:br>
            <a:r>
              <a:rPr lang="uk-UA" b="1" dirty="0" smtClean="0"/>
              <a:t/>
            </a:r>
            <a:br>
              <a:rPr lang="uk-UA" b="1" dirty="0" smtClean="0"/>
            </a:br>
            <a:r>
              <a:rPr lang="en-US" sz="3100" b="1" dirty="0">
                <a:latin typeface="+mn-lt"/>
              </a:rPr>
              <a:t>RequestBuilder</a:t>
            </a:r>
            <a:endParaRPr lang="ru-RU" sz="3100" dirty="0">
              <a:latin typeface="+mn-lt"/>
            </a:endParaRPr>
          </a:p>
        </p:txBody>
      </p:sp>
      <p:sp>
        <p:nvSpPr>
          <p:cNvPr id="4" name="Прямоугольник 3"/>
          <p:cNvSpPr/>
          <p:nvPr/>
        </p:nvSpPr>
        <p:spPr>
          <a:xfrm>
            <a:off x="1335109" y="965914"/>
            <a:ext cx="8942232" cy="369332"/>
          </a:xfrm>
          <a:prstGeom prst="rect">
            <a:avLst/>
          </a:prstGeom>
        </p:spPr>
        <p:txBody>
          <a:bodyPr wrap="square">
            <a:spAutoFit/>
          </a:bodyPr>
          <a:lstStyle/>
          <a:p>
            <a:r>
              <a:rPr lang="en-US" dirty="0" smtClean="0">
                <a:solidFill>
                  <a:srgbClr val="111111"/>
                </a:solidFill>
                <a:latin typeface="Helvetica" panose="020B0604020202020204" pitchFamily="34" charset="0"/>
              </a:rPr>
              <a:t>The </a:t>
            </a:r>
            <a:r>
              <a:rPr lang="en-US" dirty="0">
                <a:solidFill>
                  <a:srgbClr val="111111"/>
                </a:solidFill>
                <a:latin typeface="Helvetica" panose="020B0604020202020204" pitchFamily="34" charset="0"/>
              </a:rPr>
              <a:t>Request Builder allows you to craft custom requests to send to a server.</a:t>
            </a:r>
            <a:endParaRPr lang="ru-RU" dirty="0"/>
          </a:p>
        </p:txBody>
      </p:sp>
      <p:pic>
        <p:nvPicPr>
          <p:cNvPr id="8194" name="Picture 2" descr="Request Buil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75" y="1501775"/>
            <a:ext cx="672465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926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838200" y="442397"/>
            <a:ext cx="10515600" cy="523517"/>
          </a:xfrm>
        </p:spPr>
        <p:txBody>
          <a:bodyPr>
            <a:normAutofit fontScale="90000"/>
          </a:bodyPr>
          <a:lstStyle/>
          <a:p>
            <a:pPr algn="ctr"/>
            <a:r>
              <a:rPr lang="uk-UA" sz="4000" b="1" dirty="0" smtClean="0"/>
              <a:t/>
            </a:r>
            <a:br>
              <a:rPr lang="uk-UA" sz="4000" b="1" dirty="0" smtClean="0"/>
            </a:br>
            <a:r>
              <a:rPr lang="en-US" sz="4000" b="1" dirty="0" smtClean="0"/>
              <a:t/>
            </a:r>
            <a:br>
              <a:rPr lang="en-US" sz="4000" b="1" dirty="0" smtClean="0"/>
            </a:br>
            <a:r>
              <a:rPr lang="uk-UA" b="1" dirty="0" smtClean="0"/>
              <a:t/>
            </a:r>
            <a:br>
              <a:rPr lang="uk-UA" b="1" dirty="0" smtClean="0"/>
            </a:br>
            <a:r>
              <a:rPr lang="uk-UA" b="1" dirty="0" smtClean="0"/>
              <a:t/>
            </a:r>
            <a:br>
              <a:rPr lang="uk-UA" b="1" dirty="0" smtClean="0"/>
            </a:br>
            <a:r>
              <a:rPr lang="en-US" sz="3100" b="1" dirty="0">
                <a:latin typeface="+mn-lt"/>
              </a:rPr>
              <a:t>Filters</a:t>
            </a:r>
            <a:endParaRPr lang="ru-RU" sz="3100" dirty="0">
              <a:latin typeface="+mn-lt"/>
            </a:endParaRPr>
          </a:p>
        </p:txBody>
      </p:sp>
      <p:sp>
        <p:nvSpPr>
          <p:cNvPr id="4" name="Прямоугольник 3"/>
          <p:cNvSpPr/>
          <p:nvPr/>
        </p:nvSpPr>
        <p:spPr>
          <a:xfrm>
            <a:off x="1335109" y="965914"/>
            <a:ext cx="8942232" cy="369332"/>
          </a:xfrm>
          <a:prstGeom prst="rect">
            <a:avLst/>
          </a:prstGeom>
        </p:spPr>
        <p:txBody>
          <a:bodyPr wrap="square">
            <a:spAutoFit/>
          </a:bodyPr>
          <a:lstStyle/>
          <a:p>
            <a:r>
              <a:rPr lang="en-US" dirty="0">
                <a:solidFill>
                  <a:srgbClr val="111111"/>
                </a:solidFill>
                <a:latin typeface="Helvetica" panose="020B0604020202020204" pitchFamily="34" charset="0"/>
              </a:rPr>
              <a:t>Flag, modify or remove headers from all requests and responses.</a:t>
            </a:r>
          </a:p>
        </p:txBody>
      </p:sp>
      <p:pic>
        <p:nvPicPr>
          <p:cNvPr id="10242" name="Picture 2" descr="Технологические фильтр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655" y="1335246"/>
            <a:ext cx="6042271" cy="493114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0118" y="2807595"/>
            <a:ext cx="5913682" cy="2666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64144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838200" y="442397"/>
            <a:ext cx="10515600" cy="523517"/>
          </a:xfrm>
        </p:spPr>
        <p:txBody>
          <a:bodyPr>
            <a:normAutofit fontScale="90000"/>
          </a:bodyPr>
          <a:lstStyle/>
          <a:p>
            <a:pPr algn="ctr"/>
            <a:r>
              <a:rPr lang="uk-UA" sz="4000" b="1" dirty="0" smtClean="0"/>
              <a:t/>
            </a:r>
            <a:br>
              <a:rPr lang="uk-UA" sz="4000" b="1" dirty="0" smtClean="0"/>
            </a:br>
            <a:r>
              <a:rPr lang="en-US" sz="4000" b="1" dirty="0" smtClean="0"/>
              <a:t/>
            </a:r>
            <a:br>
              <a:rPr lang="en-US" sz="4000" b="1" dirty="0" smtClean="0"/>
            </a:br>
            <a:r>
              <a:rPr lang="uk-UA" b="1" dirty="0" smtClean="0"/>
              <a:t/>
            </a:r>
            <a:br>
              <a:rPr lang="uk-UA" b="1" dirty="0" smtClean="0"/>
            </a:br>
            <a:r>
              <a:rPr lang="uk-UA" b="1" dirty="0" smtClean="0"/>
              <a:t/>
            </a:r>
            <a:br>
              <a:rPr lang="uk-UA" b="1" dirty="0" smtClean="0"/>
            </a:br>
            <a:r>
              <a:rPr lang="en-US" sz="3100" b="1" dirty="0">
                <a:latin typeface="+mn-lt"/>
              </a:rPr>
              <a:t>FiddlerCap</a:t>
            </a:r>
            <a:endParaRPr lang="ru-RU" sz="3100" dirty="0">
              <a:latin typeface="+mn-lt"/>
            </a:endParaRPr>
          </a:p>
        </p:txBody>
      </p:sp>
      <p:sp>
        <p:nvSpPr>
          <p:cNvPr id="4" name="Прямоугольник 3"/>
          <p:cNvSpPr/>
          <p:nvPr/>
        </p:nvSpPr>
        <p:spPr>
          <a:xfrm>
            <a:off x="1335109" y="965914"/>
            <a:ext cx="8942232" cy="646331"/>
          </a:xfrm>
          <a:prstGeom prst="rect">
            <a:avLst/>
          </a:prstGeom>
        </p:spPr>
        <p:txBody>
          <a:bodyPr wrap="square">
            <a:spAutoFit/>
          </a:bodyPr>
          <a:lstStyle/>
          <a:p>
            <a:r>
              <a:rPr lang="en-US" dirty="0" smtClean="0">
                <a:solidFill>
                  <a:srgbClr val="111111"/>
                </a:solidFill>
                <a:latin typeface="Helvetica" panose="020B0604020202020204" pitchFamily="34" charset="0"/>
              </a:rPr>
              <a:t>    To capture </a:t>
            </a:r>
            <a:r>
              <a:rPr lang="en-US" dirty="0">
                <a:solidFill>
                  <a:srgbClr val="111111"/>
                </a:solidFill>
                <a:latin typeface="Helvetica" panose="020B0604020202020204" pitchFamily="34" charset="0"/>
              </a:rPr>
              <a:t>your Web Traffic, and send that capture to a debugging buddy who can troubleshoot the bug.</a:t>
            </a:r>
          </a:p>
        </p:txBody>
      </p:sp>
      <p:pic>
        <p:nvPicPr>
          <p:cNvPr id="11266" name="Picture 2" descr="Fiddler C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2573" y="1774755"/>
            <a:ext cx="7386854" cy="3925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6218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838200" y="442397"/>
            <a:ext cx="10515600" cy="523517"/>
          </a:xfrm>
        </p:spPr>
        <p:txBody>
          <a:bodyPr>
            <a:normAutofit fontScale="90000"/>
          </a:bodyPr>
          <a:lstStyle/>
          <a:p>
            <a:pPr algn="ctr"/>
            <a:r>
              <a:rPr lang="uk-UA" sz="4000" b="1" dirty="0" smtClean="0"/>
              <a:t/>
            </a:r>
            <a:br>
              <a:rPr lang="uk-UA" sz="4000" b="1" dirty="0" smtClean="0"/>
            </a:br>
            <a:r>
              <a:rPr lang="en-US" sz="4000" b="1" dirty="0" smtClean="0"/>
              <a:t/>
            </a:r>
            <a:br>
              <a:rPr lang="en-US" sz="4000" b="1" dirty="0" smtClean="0"/>
            </a:br>
            <a:r>
              <a:rPr lang="uk-UA" b="1" dirty="0" smtClean="0"/>
              <a:t/>
            </a:r>
            <a:br>
              <a:rPr lang="uk-UA" b="1" dirty="0" smtClean="0"/>
            </a:br>
            <a:r>
              <a:rPr lang="uk-UA" b="1" dirty="0" smtClean="0"/>
              <a:t/>
            </a:r>
            <a:br>
              <a:rPr lang="uk-UA" b="1" dirty="0" smtClean="0"/>
            </a:br>
            <a:r>
              <a:rPr lang="en-US" sz="3100" b="1" dirty="0">
                <a:latin typeface="+mn-lt"/>
              </a:rPr>
              <a:t>FiddlerCore</a:t>
            </a:r>
            <a:endParaRPr lang="ru-RU" sz="3100" dirty="0">
              <a:latin typeface="+mn-lt"/>
            </a:endParaRPr>
          </a:p>
        </p:txBody>
      </p:sp>
      <p:sp>
        <p:nvSpPr>
          <p:cNvPr id="4" name="Прямоугольник 3"/>
          <p:cNvSpPr/>
          <p:nvPr/>
        </p:nvSpPr>
        <p:spPr>
          <a:xfrm>
            <a:off x="1335109" y="965914"/>
            <a:ext cx="8942232" cy="369332"/>
          </a:xfrm>
          <a:prstGeom prst="rect">
            <a:avLst/>
          </a:prstGeom>
        </p:spPr>
        <p:txBody>
          <a:bodyPr wrap="square">
            <a:spAutoFit/>
          </a:bodyPr>
          <a:lstStyle/>
          <a:p>
            <a:r>
              <a:rPr lang="en-US" dirty="0">
                <a:solidFill>
                  <a:srgbClr val="111111"/>
                </a:solidFill>
                <a:latin typeface="Helvetica" panose="020B0604020202020204" pitchFamily="34" charset="0"/>
              </a:rPr>
              <a:t>    FiddlerCap uses </a:t>
            </a:r>
            <a:r>
              <a:rPr lang="en-US" dirty="0">
                <a:solidFill>
                  <a:srgbClr val="111111"/>
                </a:solidFill>
                <a:latin typeface="Helvetica" panose="020B0604020202020204" pitchFamily="34" charset="0"/>
              </a:rPr>
              <a:t>FiddlerCore</a:t>
            </a:r>
            <a:r>
              <a:rPr lang="en-US" dirty="0">
                <a:solidFill>
                  <a:srgbClr val="111111"/>
                </a:solidFill>
                <a:latin typeface="Helvetica" panose="020B0604020202020204" pitchFamily="34" charset="0"/>
              </a:rPr>
              <a:t> which is a </a:t>
            </a:r>
            <a:r>
              <a:rPr lang="en-US" dirty="0">
                <a:solidFill>
                  <a:srgbClr val="111111"/>
                </a:solidFill>
                <a:latin typeface="Helvetica" panose="020B0604020202020204" pitchFamily="34" charset="0"/>
              </a:rPr>
              <a:t>.Net</a:t>
            </a:r>
            <a:r>
              <a:rPr lang="en-US" dirty="0">
                <a:solidFill>
                  <a:srgbClr val="111111"/>
                </a:solidFill>
                <a:latin typeface="Helvetica" panose="020B0604020202020204" pitchFamily="34" charset="0"/>
              </a:rPr>
              <a:t> library in the heart of Fiddler:</a:t>
            </a:r>
          </a:p>
        </p:txBody>
      </p:sp>
      <p:pic>
        <p:nvPicPr>
          <p:cNvPr id="13314" name="Picture 2" descr="Fiddler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5490" y="1489431"/>
            <a:ext cx="7636899" cy="4563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36536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403010" y="457526"/>
            <a:ext cx="3773854" cy="707886"/>
          </a:xfrm>
          <a:prstGeom prst="rect">
            <a:avLst/>
          </a:prstGeom>
        </p:spPr>
        <p:txBody>
          <a:bodyPr wrap="none">
            <a:spAutoFit/>
          </a:bodyPr>
          <a:lstStyle/>
          <a:p>
            <a:pPr algn="ctr"/>
            <a:r>
              <a:rPr lang="en-US" sz="4000" b="1" dirty="0"/>
              <a:t>What is Fiddler</a:t>
            </a:r>
            <a:r>
              <a:rPr lang="en-US" sz="4000" b="1" dirty="0" smtClean="0"/>
              <a:t>?</a:t>
            </a:r>
            <a:endParaRPr lang="ru-RU" sz="4000" b="1" dirty="0"/>
          </a:p>
        </p:txBody>
      </p:sp>
      <p:sp>
        <p:nvSpPr>
          <p:cNvPr id="7" name="Стрелка вправо 6"/>
          <p:cNvSpPr/>
          <p:nvPr/>
        </p:nvSpPr>
        <p:spPr>
          <a:xfrm>
            <a:off x="555844" y="1552380"/>
            <a:ext cx="708338" cy="3863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 name="Стрелка вправо 7"/>
          <p:cNvSpPr/>
          <p:nvPr/>
        </p:nvSpPr>
        <p:spPr>
          <a:xfrm>
            <a:off x="555844" y="2444307"/>
            <a:ext cx="708338" cy="3863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Стрелка вправо 8"/>
          <p:cNvSpPr/>
          <p:nvPr/>
        </p:nvSpPr>
        <p:spPr>
          <a:xfrm>
            <a:off x="555844" y="3341354"/>
            <a:ext cx="708338" cy="3863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 name="Прямоугольник 10"/>
          <p:cNvSpPr/>
          <p:nvPr/>
        </p:nvSpPr>
        <p:spPr>
          <a:xfrm>
            <a:off x="1574290" y="1324944"/>
            <a:ext cx="9615133" cy="830997"/>
          </a:xfrm>
          <a:prstGeom prst="rect">
            <a:avLst/>
          </a:prstGeom>
        </p:spPr>
        <p:txBody>
          <a:bodyPr wrap="none">
            <a:spAutoFit/>
          </a:bodyPr>
          <a:lstStyle/>
          <a:p>
            <a:r>
              <a:rPr lang="en-US" sz="2400" dirty="0"/>
              <a:t>Web Debugging Proxy which logs all HTTP(S) traffic between your </a:t>
            </a:r>
            <a:r>
              <a:rPr lang="en-US" sz="2400" dirty="0" smtClean="0"/>
              <a:t>computer</a:t>
            </a:r>
          </a:p>
          <a:p>
            <a:r>
              <a:rPr lang="en-US" sz="2400" dirty="0" smtClean="0"/>
              <a:t>and </a:t>
            </a:r>
            <a:r>
              <a:rPr lang="en-US" sz="2400" dirty="0"/>
              <a:t>the Internet.</a:t>
            </a:r>
          </a:p>
        </p:txBody>
      </p:sp>
      <p:sp>
        <p:nvSpPr>
          <p:cNvPr id="12" name="Прямоугольник 11"/>
          <p:cNvSpPr/>
          <p:nvPr/>
        </p:nvSpPr>
        <p:spPr>
          <a:xfrm>
            <a:off x="1574290" y="2406657"/>
            <a:ext cx="8072595" cy="461665"/>
          </a:xfrm>
          <a:prstGeom prst="rect">
            <a:avLst/>
          </a:prstGeom>
        </p:spPr>
        <p:txBody>
          <a:bodyPr wrap="none">
            <a:spAutoFit/>
          </a:bodyPr>
          <a:lstStyle/>
          <a:p>
            <a:r>
              <a:rPr lang="en-US" sz="2400" dirty="0"/>
              <a:t>Runs as a local proxy; registers as system proxy while </a:t>
            </a:r>
            <a:r>
              <a:rPr lang="en-US" sz="2400" dirty="0" smtClean="0"/>
              <a:t>capturing.</a:t>
            </a:r>
            <a:r>
              <a:rPr lang="en-US" sz="2400" dirty="0"/>
              <a:t> </a:t>
            </a:r>
          </a:p>
        </p:txBody>
      </p:sp>
      <p:sp>
        <p:nvSpPr>
          <p:cNvPr id="13" name="Прямоугольник 12"/>
          <p:cNvSpPr/>
          <p:nvPr/>
        </p:nvSpPr>
        <p:spPr>
          <a:xfrm>
            <a:off x="1574290" y="5097798"/>
            <a:ext cx="10509672" cy="461665"/>
          </a:xfrm>
          <a:prstGeom prst="rect">
            <a:avLst/>
          </a:prstGeom>
        </p:spPr>
        <p:txBody>
          <a:bodyPr wrap="none">
            <a:spAutoFit/>
          </a:bodyPr>
          <a:lstStyle/>
          <a:p>
            <a:r>
              <a:rPr lang="en-US" sz="2400" dirty="0" smtClean="0"/>
              <a:t>Freeware </a:t>
            </a:r>
            <a:r>
              <a:rPr lang="en-US" sz="2400" dirty="0"/>
              <a:t>and can debug traffic from virtually any application that supports a proxy.</a:t>
            </a:r>
          </a:p>
        </p:txBody>
      </p:sp>
      <p:sp>
        <p:nvSpPr>
          <p:cNvPr id="14" name="Стрелка вправо 13"/>
          <p:cNvSpPr/>
          <p:nvPr/>
        </p:nvSpPr>
        <p:spPr>
          <a:xfrm>
            <a:off x="555844" y="4238401"/>
            <a:ext cx="708338" cy="3863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5" name="Стрелка вправо 14"/>
          <p:cNvSpPr/>
          <p:nvPr/>
        </p:nvSpPr>
        <p:spPr>
          <a:xfrm>
            <a:off x="555844" y="5135448"/>
            <a:ext cx="708338" cy="3863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9" name="Прямоугольник 18"/>
          <p:cNvSpPr/>
          <p:nvPr/>
        </p:nvSpPr>
        <p:spPr>
          <a:xfrm>
            <a:off x="1574290" y="3119038"/>
            <a:ext cx="10256782" cy="830997"/>
          </a:xfrm>
          <a:prstGeom prst="rect">
            <a:avLst/>
          </a:prstGeom>
        </p:spPr>
        <p:txBody>
          <a:bodyPr wrap="none">
            <a:spAutoFit/>
          </a:bodyPr>
          <a:lstStyle/>
          <a:p>
            <a:r>
              <a:rPr lang="en-US" sz="2400" dirty="0"/>
              <a:t>View, analyze and modify web traffic from any application that supports a proxy; </a:t>
            </a:r>
            <a:endParaRPr lang="en-US" sz="2400" dirty="0" smtClean="0"/>
          </a:p>
          <a:p>
            <a:r>
              <a:rPr lang="en-US" sz="2400" dirty="0" smtClean="0"/>
              <a:t>including </a:t>
            </a:r>
            <a:r>
              <a:rPr lang="en-US" sz="2400" dirty="0"/>
              <a:t>most </a:t>
            </a:r>
            <a:r>
              <a:rPr lang="en-US" sz="2400" dirty="0" smtClean="0"/>
              <a:t>devices.</a:t>
            </a:r>
            <a:endParaRPr lang="en-US" sz="2400" dirty="0"/>
          </a:p>
        </p:txBody>
      </p:sp>
      <p:sp>
        <p:nvSpPr>
          <p:cNvPr id="20" name="Прямоугольник 19"/>
          <p:cNvSpPr/>
          <p:nvPr/>
        </p:nvSpPr>
        <p:spPr>
          <a:xfrm>
            <a:off x="1574290" y="4016085"/>
            <a:ext cx="9577687" cy="830997"/>
          </a:xfrm>
          <a:prstGeom prst="rect">
            <a:avLst/>
          </a:prstGeom>
        </p:spPr>
        <p:txBody>
          <a:bodyPr wrap="none">
            <a:spAutoFit/>
          </a:bodyPr>
          <a:lstStyle/>
          <a:p>
            <a:r>
              <a:rPr lang="en-US" sz="2400" dirty="0" smtClean="0"/>
              <a:t>Includes </a:t>
            </a:r>
            <a:r>
              <a:rPr lang="en-US" sz="2400" dirty="0"/>
              <a:t>a powerful event-based scripting subsystem, and can be extended </a:t>
            </a:r>
            <a:endParaRPr lang="en-US" sz="2400" dirty="0" smtClean="0"/>
          </a:p>
          <a:p>
            <a:r>
              <a:rPr lang="en-US" sz="2400" dirty="0" smtClean="0"/>
              <a:t>using </a:t>
            </a:r>
            <a:r>
              <a:rPr lang="en-US" sz="2400" dirty="0"/>
              <a:t>any .NET language.</a:t>
            </a:r>
          </a:p>
        </p:txBody>
      </p:sp>
    </p:spTree>
    <p:extLst>
      <p:ext uri="{BB962C8B-B14F-4D97-AF65-F5344CB8AC3E}">
        <p14:creationId xmlns:p14="http://schemas.microsoft.com/office/powerpoint/2010/main" val="9855192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3397480" y="2282621"/>
            <a:ext cx="4316183" cy="923330"/>
          </a:xfrm>
          <a:prstGeom prst="rect">
            <a:avLst/>
          </a:prstGeom>
        </p:spPr>
        <p:txBody>
          <a:bodyPr wrap="none">
            <a:spAutoFit/>
          </a:bodyPr>
          <a:lstStyle/>
          <a:p>
            <a:pPr algn="ctr"/>
            <a:r>
              <a:rPr lang="en-US" sz="4000" b="1" dirty="0"/>
              <a:t>		</a:t>
            </a:r>
            <a:r>
              <a:rPr lang="en-US" sz="5400" b="1" dirty="0" smtClean="0"/>
              <a:t>Thank you!</a:t>
            </a:r>
            <a:endParaRPr lang="ru-RU" sz="5400" b="1" dirty="0"/>
          </a:p>
        </p:txBody>
      </p:sp>
    </p:spTree>
    <p:extLst>
      <p:ext uri="{BB962C8B-B14F-4D97-AF65-F5344CB8AC3E}">
        <p14:creationId xmlns:p14="http://schemas.microsoft.com/office/powerpoint/2010/main" val="33404011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1093296" y="316177"/>
            <a:ext cx="10515600" cy="686136"/>
          </a:xfrm>
        </p:spPr>
        <p:txBody>
          <a:bodyPr>
            <a:normAutofit fontScale="90000"/>
          </a:bodyPr>
          <a:lstStyle/>
          <a:p>
            <a:pPr algn="ctr"/>
            <a:r>
              <a:rPr lang="en-US" b="1" dirty="0" smtClean="0"/>
              <a:t/>
            </a:r>
            <a:br>
              <a:rPr lang="en-US" b="1" dirty="0" smtClean="0"/>
            </a:br>
            <a:r>
              <a:rPr lang="ru-RU" b="1" dirty="0" smtClean="0"/>
              <a:t/>
            </a:r>
            <a:br>
              <a:rPr lang="ru-RU" b="1" dirty="0" smtClean="0"/>
            </a:br>
            <a:r>
              <a:rPr lang="en-US" sz="3600" b="1" dirty="0" smtClean="0"/>
              <a:t>Fiddler Architecture</a:t>
            </a:r>
            <a:endParaRPr lang="ru-RU" sz="3600" b="1" dirty="0">
              <a:latin typeface="+mn-lt"/>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757" y="1187844"/>
            <a:ext cx="9573995" cy="4913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spTree>
    <p:extLst>
      <p:ext uri="{BB962C8B-B14F-4D97-AF65-F5344CB8AC3E}">
        <p14:creationId xmlns:p14="http://schemas.microsoft.com/office/powerpoint/2010/main" val="3208201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838200" y="442397"/>
            <a:ext cx="10515600" cy="523517"/>
          </a:xfrm>
        </p:spPr>
        <p:txBody>
          <a:bodyPr>
            <a:normAutofit fontScale="90000"/>
          </a:bodyPr>
          <a:lstStyle/>
          <a:p>
            <a:pPr algn="ctr"/>
            <a:r>
              <a:rPr lang="uk-UA" sz="4000" b="1" dirty="0" smtClean="0"/>
              <a:t/>
            </a:r>
            <a:br>
              <a:rPr lang="uk-UA" sz="4000" b="1" dirty="0" smtClean="0"/>
            </a:br>
            <a:r>
              <a:rPr lang="en-US" sz="4000" b="1" dirty="0" smtClean="0"/>
              <a:t/>
            </a:r>
            <a:br>
              <a:rPr lang="en-US" sz="4000" b="1" dirty="0" smtClean="0"/>
            </a:br>
            <a:r>
              <a:rPr lang="uk-UA" b="1" dirty="0" smtClean="0"/>
              <a:t/>
            </a:r>
            <a:br>
              <a:rPr lang="uk-UA" b="1" dirty="0" smtClean="0"/>
            </a:br>
            <a:r>
              <a:rPr lang="uk-UA" b="1" dirty="0" smtClean="0"/>
              <a:t/>
            </a:r>
            <a:br>
              <a:rPr lang="uk-UA" b="1" dirty="0" smtClean="0"/>
            </a:br>
            <a:r>
              <a:rPr lang="en-US" sz="3100" b="1" dirty="0">
                <a:latin typeface="+mn-lt"/>
              </a:rPr>
              <a:t>Web Sessions</a:t>
            </a:r>
            <a:endParaRPr lang="ru-RU" sz="3100" dirty="0">
              <a:latin typeface="+mn-lt"/>
            </a:endParaRPr>
          </a:p>
        </p:txBody>
      </p:sp>
      <p:sp>
        <p:nvSpPr>
          <p:cNvPr id="5" name="Прямоугольник 4"/>
          <p:cNvSpPr/>
          <p:nvPr/>
        </p:nvSpPr>
        <p:spPr>
          <a:xfrm>
            <a:off x="838200" y="1082106"/>
            <a:ext cx="7434728" cy="369332"/>
          </a:xfrm>
          <a:prstGeom prst="rect">
            <a:avLst/>
          </a:prstGeom>
        </p:spPr>
        <p:txBody>
          <a:bodyPr wrap="none">
            <a:spAutoFit/>
          </a:bodyPr>
          <a:lstStyle/>
          <a:p>
            <a:r>
              <a:rPr lang="en-US" dirty="0" smtClean="0">
                <a:solidFill>
                  <a:srgbClr val="333333"/>
                </a:solidFill>
                <a:latin typeface="Droid Sans"/>
              </a:rPr>
              <a:t>Web </a:t>
            </a:r>
            <a:r>
              <a:rPr lang="en-US" dirty="0">
                <a:solidFill>
                  <a:srgbClr val="333333"/>
                </a:solidFill>
                <a:latin typeface="Droid Sans"/>
              </a:rPr>
              <a:t>Sessions pane is where the traffic is displayed as it is captured:</a:t>
            </a:r>
            <a:endParaRPr lang="en-US" i="0" dirty="0">
              <a:solidFill>
                <a:srgbClr val="333333"/>
              </a:solidFill>
              <a:effectLst/>
              <a:latin typeface="Droid Sans"/>
            </a:endParaRPr>
          </a:p>
        </p:txBody>
      </p:sp>
      <p:pic>
        <p:nvPicPr>
          <p:cNvPr id="1026" name="Picture 2" descr="alt 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69537"/>
            <a:ext cx="10195852" cy="2944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7032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838200" y="442397"/>
            <a:ext cx="10515600" cy="523517"/>
          </a:xfrm>
        </p:spPr>
        <p:txBody>
          <a:bodyPr>
            <a:normAutofit fontScale="90000"/>
          </a:bodyPr>
          <a:lstStyle/>
          <a:p>
            <a:pPr algn="ctr"/>
            <a:r>
              <a:rPr lang="uk-UA" sz="4000" b="1" dirty="0" smtClean="0"/>
              <a:t/>
            </a:r>
            <a:br>
              <a:rPr lang="uk-UA" sz="4000" b="1" dirty="0" smtClean="0"/>
            </a:br>
            <a:r>
              <a:rPr lang="en-US" sz="4000" b="1" dirty="0" smtClean="0"/>
              <a:t/>
            </a:r>
            <a:br>
              <a:rPr lang="en-US" sz="4000" b="1" dirty="0" smtClean="0"/>
            </a:br>
            <a:r>
              <a:rPr lang="uk-UA" b="1" dirty="0" smtClean="0"/>
              <a:t/>
            </a:r>
            <a:br>
              <a:rPr lang="uk-UA" b="1" dirty="0" smtClean="0"/>
            </a:br>
            <a:r>
              <a:rPr lang="uk-UA" b="1" dirty="0" smtClean="0"/>
              <a:t/>
            </a:r>
            <a:br>
              <a:rPr lang="uk-UA" b="1" dirty="0" smtClean="0"/>
            </a:br>
            <a:r>
              <a:rPr lang="en-US" sz="3100" b="1" dirty="0">
                <a:latin typeface="+mn-lt"/>
              </a:rPr>
              <a:t>Traffic Comparison</a:t>
            </a:r>
            <a:endParaRPr lang="ru-RU" sz="3100" dirty="0">
              <a:latin typeface="+mn-lt"/>
            </a:endParaRPr>
          </a:p>
        </p:txBody>
      </p:sp>
      <p:sp>
        <p:nvSpPr>
          <p:cNvPr id="5" name="Прямоугольник 4"/>
          <p:cNvSpPr/>
          <p:nvPr/>
        </p:nvSpPr>
        <p:spPr>
          <a:xfrm>
            <a:off x="838200" y="1073590"/>
            <a:ext cx="11059502" cy="646331"/>
          </a:xfrm>
          <a:prstGeom prst="rect">
            <a:avLst/>
          </a:prstGeom>
        </p:spPr>
        <p:txBody>
          <a:bodyPr wrap="none">
            <a:spAutoFit/>
          </a:bodyPr>
          <a:lstStyle/>
          <a:p>
            <a:r>
              <a:rPr lang="en-US" dirty="0" smtClean="0">
                <a:solidFill>
                  <a:srgbClr val="333333"/>
                </a:solidFill>
                <a:latin typeface="Droid Sans"/>
              </a:rPr>
              <a:t>      One </a:t>
            </a:r>
            <a:r>
              <a:rPr lang="en-US" dirty="0">
                <a:solidFill>
                  <a:srgbClr val="333333"/>
                </a:solidFill>
                <a:latin typeface="Droid Sans"/>
              </a:rPr>
              <a:t>little known awesome feature of Web Sessions is the ability to compare two sessions. To </a:t>
            </a:r>
            <a:r>
              <a:rPr lang="en-US" dirty="0" smtClean="0">
                <a:solidFill>
                  <a:srgbClr val="333333"/>
                </a:solidFill>
                <a:latin typeface="Droid Sans"/>
              </a:rPr>
              <a:t>compare</a:t>
            </a:r>
          </a:p>
          <a:p>
            <a:r>
              <a:rPr lang="en-US" dirty="0" smtClean="0">
                <a:solidFill>
                  <a:srgbClr val="333333"/>
                </a:solidFill>
                <a:latin typeface="Droid Sans"/>
              </a:rPr>
              <a:t>two </a:t>
            </a:r>
            <a:r>
              <a:rPr lang="en-US" dirty="0">
                <a:solidFill>
                  <a:srgbClr val="333333"/>
                </a:solidFill>
                <a:latin typeface="Droid Sans"/>
              </a:rPr>
              <a:t>sessions select them in the Web Sessions pane, right click and choose ‘Compare’ item from the menu</a:t>
            </a:r>
            <a:r>
              <a:rPr lang="en-US" dirty="0" smtClean="0">
                <a:solidFill>
                  <a:srgbClr val="333333"/>
                </a:solidFill>
                <a:latin typeface="Droid Sans"/>
              </a:rPr>
              <a:t>.</a:t>
            </a:r>
            <a:endParaRPr lang="en-US" i="1" dirty="0">
              <a:solidFill>
                <a:srgbClr val="333333"/>
              </a:solidFill>
              <a:latin typeface="Droid Sans"/>
            </a:endParaRPr>
          </a:p>
        </p:txBody>
      </p:sp>
      <p:pic>
        <p:nvPicPr>
          <p:cNvPr id="4098" name="Picture 2" descr="alt 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827597"/>
            <a:ext cx="5029200" cy="411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1587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838200" y="625023"/>
            <a:ext cx="10515600" cy="523517"/>
          </a:xfrm>
        </p:spPr>
        <p:txBody>
          <a:bodyPr>
            <a:normAutofit fontScale="90000"/>
          </a:bodyPr>
          <a:lstStyle/>
          <a:p>
            <a:pPr algn="ctr"/>
            <a:r>
              <a:rPr lang="uk-UA" sz="4000" b="1" dirty="0" smtClean="0"/>
              <a:t/>
            </a:r>
            <a:br>
              <a:rPr lang="uk-UA" sz="4000" b="1" dirty="0" smtClean="0"/>
            </a:br>
            <a:r>
              <a:rPr lang="en-US" sz="4000" b="1" dirty="0" smtClean="0"/>
              <a:t/>
            </a:r>
            <a:br>
              <a:rPr lang="en-US" sz="4000" b="1" dirty="0" smtClean="0"/>
            </a:br>
            <a:r>
              <a:rPr lang="uk-UA" b="1" dirty="0" smtClean="0"/>
              <a:t/>
            </a:r>
            <a:br>
              <a:rPr lang="uk-UA" b="1" dirty="0" smtClean="0"/>
            </a:br>
            <a:r>
              <a:rPr lang="uk-UA" b="1" dirty="0" smtClean="0"/>
              <a:t/>
            </a:r>
            <a:br>
              <a:rPr lang="uk-UA" b="1" dirty="0" smtClean="0"/>
            </a:br>
            <a:r>
              <a:rPr lang="en-US" sz="3100" b="1" dirty="0">
                <a:latin typeface="+mn-lt"/>
              </a:rPr>
              <a:t>Traffic Comparison</a:t>
            </a:r>
            <a:endParaRPr lang="ru-RU" sz="3100" dirty="0">
              <a:latin typeface="+mn-lt"/>
            </a:endParaRPr>
          </a:p>
        </p:txBody>
      </p:sp>
      <p:sp>
        <p:nvSpPr>
          <p:cNvPr id="5" name="Прямоугольник 4"/>
          <p:cNvSpPr/>
          <p:nvPr/>
        </p:nvSpPr>
        <p:spPr>
          <a:xfrm>
            <a:off x="838200" y="1331167"/>
            <a:ext cx="3031599" cy="369332"/>
          </a:xfrm>
          <a:prstGeom prst="rect">
            <a:avLst/>
          </a:prstGeom>
        </p:spPr>
        <p:txBody>
          <a:bodyPr wrap="none">
            <a:spAutoFit/>
          </a:bodyPr>
          <a:lstStyle/>
          <a:p>
            <a:r>
              <a:rPr lang="en-US" dirty="0">
                <a:solidFill>
                  <a:srgbClr val="333333"/>
                </a:solidFill>
                <a:latin typeface="Droid Sans"/>
              </a:rPr>
              <a:t>Compare sessions example</a:t>
            </a:r>
            <a:endParaRPr lang="en-US" i="1" dirty="0">
              <a:solidFill>
                <a:srgbClr val="333333"/>
              </a:solidFill>
              <a:latin typeface="Droid Sans"/>
            </a:endParaRPr>
          </a:p>
        </p:txBody>
      </p:sp>
      <p:pic>
        <p:nvPicPr>
          <p:cNvPr id="6146" name="Picture 2" descr="alt 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7174" y="2065752"/>
            <a:ext cx="7086336" cy="3742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12936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838200" y="442397"/>
            <a:ext cx="10515600" cy="523517"/>
          </a:xfrm>
        </p:spPr>
        <p:txBody>
          <a:bodyPr>
            <a:normAutofit fontScale="90000"/>
          </a:bodyPr>
          <a:lstStyle/>
          <a:p>
            <a:pPr algn="ctr"/>
            <a:r>
              <a:rPr lang="uk-UA" sz="4000" b="1" dirty="0" smtClean="0"/>
              <a:t/>
            </a:r>
            <a:br>
              <a:rPr lang="uk-UA" sz="4000" b="1" dirty="0" smtClean="0"/>
            </a:br>
            <a:r>
              <a:rPr lang="en-US" sz="4000" b="1" dirty="0" smtClean="0"/>
              <a:t/>
            </a:r>
            <a:br>
              <a:rPr lang="en-US" sz="4000" b="1" dirty="0" smtClean="0"/>
            </a:br>
            <a:r>
              <a:rPr lang="uk-UA" b="1" dirty="0" smtClean="0"/>
              <a:t/>
            </a:r>
            <a:br>
              <a:rPr lang="uk-UA" b="1" dirty="0" smtClean="0"/>
            </a:br>
            <a:r>
              <a:rPr lang="uk-UA" b="1" dirty="0" smtClean="0"/>
              <a:t/>
            </a:r>
            <a:br>
              <a:rPr lang="uk-UA" b="1" dirty="0" smtClean="0"/>
            </a:br>
            <a:r>
              <a:rPr lang="en-US" sz="3100" b="1" dirty="0">
                <a:latin typeface="+mn-lt"/>
              </a:rPr>
              <a:t>Statistics</a:t>
            </a:r>
            <a:endParaRPr lang="ru-RU" sz="3100" dirty="0">
              <a:latin typeface="+mn-lt"/>
            </a:endParaRPr>
          </a:p>
        </p:txBody>
      </p:sp>
      <p:sp>
        <p:nvSpPr>
          <p:cNvPr id="5" name="Прямоугольник 4"/>
          <p:cNvSpPr/>
          <p:nvPr/>
        </p:nvSpPr>
        <p:spPr>
          <a:xfrm>
            <a:off x="838200" y="1073590"/>
            <a:ext cx="10465365" cy="646331"/>
          </a:xfrm>
          <a:prstGeom prst="rect">
            <a:avLst/>
          </a:prstGeom>
        </p:spPr>
        <p:txBody>
          <a:bodyPr wrap="none">
            <a:spAutoFit/>
          </a:bodyPr>
          <a:lstStyle/>
          <a:p>
            <a:r>
              <a:rPr lang="en-US" dirty="0" smtClean="0">
                <a:solidFill>
                  <a:srgbClr val="333333"/>
                </a:solidFill>
                <a:latin typeface="Droid Sans"/>
              </a:rPr>
              <a:t>     The </a:t>
            </a:r>
            <a:r>
              <a:rPr lang="en-US" dirty="0">
                <a:solidFill>
                  <a:srgbClr val="333333"/>
                </a:solidFill>
                <a:latin typeface="Droid Sans"/>
              </a:rPr>
              <a:t>first tab on the right pane is Statistics which shows you some info about the selected session. </a:t>
            </a:r>
            <a:endParaRPr lang="uk-UA" dirty="0" smtClean="0">
              <a:solidFill>
                <a:srgbClr val="333333"/>
              </a:solidFill>
              <a:latin typeface="Droid Sans"/>
            </a:endParaRPr>
          </a:p>
          <a:p>
            <a:r>
              <a:rPr lang="en-US" dirty="0" smtClean="0">
                <a:solidFill>
                  <a:srgbClr val="333333"/>
                </a:solidFill>
                <a:latin typeface="Droid Sans"/>
              </a:rPr>
              <a:t>It </a:t>
            </a:r>
            <a:r>
              <a:rPr lang="en-US" dirty="0">
                <a:solidFill>
                  <a:srgbClr val="333333"/>
                </a:solidFill>
                <a:latin typeface="Droid Sans"/>
              </a:rPr>
              <a:t>is most useful when used on several sessions:</a:t>
            </a:r>
            <a:endParaRPr lang="en-US" i="1" dirty="0">
              <a:solidFill>
                <a:srgbClr val="333333"/>
              </a:solidFill>
              <a:latin typeface="Droid Sans"/>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092" y="1719921"/>
            <a:ext cx="8159579" cy="4594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89252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838200" y="442397"/>
            <a:ext cx="10515600" cy="523517"/>
          </a:xfrm>
        </p:spPr>
        <p:txBody>
          <a:bodyPr>
            <a:normAutofit fontScale="90000"/>
          </a:bodyPr>
          <a:lstStyle/>
          <a:p>
            <a:pPr algn="ctr"/>
            <a:r>
              <a:rPr lang="uk-UA" sz="4000" b="1" dirty="0" smtClean="0"/>
              <a:t/>
            </a:r>
            <a:br>
              <a:rPr lang="uk-UA" sz="4000" b="1" dirty="0" smtClean="0"/>
            </a:br>
            <a:r>
              <a:rPr lang="en-US" sz="4000" b="1" dirty="0" smtClean="0"/>
              <a:t/>
            </a:r>
            <a:br>
              <a:rPr lang="en-US" sz="4000" b="1" dirty="0" smtClean="0"/>
            </a:br>
            <a:r>
              <a:rPr lang="uk-UA" b="1" dirty="0" smtClean="0"/>
              <a:t/>
            </a:r>
            <a:br>
              <a:rPr lang="uk-UA" b="1" dirty="0" smtClean="0"/>
            </a:br>
            <a:r>
              <a:rPr lang="uk-UA" b="1" dirty="0" smtClean="0"/>
              <a:t/>
            </a:r>
            <a:br>
              <a:rPr lang="uk-UA" b="1" dirty="0" smtClean="0"/>
            </a:br>
            <a:r>
              <a:rPr lang="en-US" sz="3100" b="1" dirty="0">
                <a:latin typeface="+mn-lt"/>
              </a:rPr>
              <a:t>Inspectors</a:t>
            </a:r>
            <a:endParaRPr lang="ru-RU" sz="3100" dirty="0">
              <a:latin typeface="+mn-lt"/>
            </a:endParaRPr>
          </a:p>
        </p:txBody>
      </p:sp>
      <p:sp>
        <p:nvSpPr>
          <p:cNvPr id="5" name="Прямоугольник 4"/>
          <p:cNvSpPr/>
          <p:nvPr/>
        </p:nvSpPr>
        <p:spPr>
          <a:xfrm>
            <a:off x="838200" y="965914"/>
            <a:ext cx="10379765" cy="1200329"/>
          </a:xfrm>
          <a:prstGeom prst="rect">
            <a:avLst/>
          </a:prstGeom>
        </p:spPr>
        <p:txBody>
          <a:bodyPr wrap="none">
            <a:spAutoFit/>
          </a:bodyPr>
          <a:lstStyle/>
          <a:p>
            <a:r>
              <a:rPr lang="uk-UA" dirty="0" smtClean="0">
                <a:solidFill>
                  <a:srgbClr val="333333"/>
                </a:solidFill>
                <a:latin typeface="Droid Sans"/>
              </a:rPr>
              <a:t>     </a:t>
            </a:r>
            <a:r>
              <a:rPr lang="en-US" dirty="0" smtClean="0">
                <a:solidFill>
                  <a:srgbClr val="333333"/>
                </a:solidFill>
                <a:latin typeface="Droid Sans"/>
              </a:rPr>
              <a:t>Inspectors </a:t>
            </a:r>
            <a:r>
              <a:rPr lang="en-US" dirty="0">
                <a:solidFill>
                  <a:srgbClr val="333333"/>
                </a:solidFill>
                <a:latin typeface="Droid Sans"/>
              </a:rPr>
              <a:t>allow you to visualize requests and responses in meaningful ways. </a:t>
            </a:r>
            <a:endParaRPr lang="en-US" dirty="0" smtClean="0">
              <a:solidFill>
                <a:srgbClr val="333333"/>
              </a:solidFill>
              <a:latin typeface="Droid Sans"/>
            </a:endParaRPr>
          </a:p>
          <a:p>
            <a:r>
              <a:rPr lang="en-US" dirty="0">
                <a:solidFill>
                  <a:srgbClr val="333333"/>
                </a:solidFill>
                <a:latin typeface="Droid Sans"/>
              </a:rPr>
              <a:t> </a:t>
            </a:r>
            <a:r>
              <a:rPr lang="en-US" dirty="0" smtClean="0">
                <a:solidFill>
                  <a:srgbClr val="333333"/>
                </a:solidFill>
                <a:latin typeface="Droid Sans"/>
              </a:rPr>
              <a:t>    When </a:t>
            </a:r>
            <a:r>
              <a:rPr lang="en-US" dirty="0">
                <a:solidFill>
                  <a:srgbClr val="333333"/>
                </a:solidFill>
                <a:latin typeface="Droid Sans"/>
              </a:rPr>
              <a:t>you double click on a session fiddler takes you to the Inspectors tab for that session. It </a:t>
            </a:r>
            <a:r>
              <a:rPr lang="en-US" dirty="0" smtClean="0">
                <a:solidFill>
                  <a:srgbClr val="333333"/>
                </a:solidFill>
                <a:latin typeface="Droid Sans"/>
              </a:rPr>
              <a:t>also</a:t>
            </a:r>
            <a:endParaRPr lang="uk-UA" dirty="0" smtClean="0">
              <a:solidFill>
                <a:srgbClr val="333333"/>
              </a:solidFill>
              <a:latin typeface="Droid Sans"/>
            </a:endParaRPr>
          </a:p>
          <a:p>
            <a:r>
              <a:rPr lang="en-US" dirty="0" smtClean="0">
                <a:solidFill>
                  <a:srgbClr val="333333"/>
                </a:solidFill>
                <a:latin typeface="Droid Sans"/>
              </a:rPr>
              <a:t>detects </a:t>
            </a:r>
            <a:r>
              <a:rPr lang="en-US" dirty="0">
                <a:solidFill>
                  <a:srgbClr val="333333"/>
                </a:solidFill>
                <a:latin typeface="Droid Sans"/>
              </a:rPr>
              <a:t>what the most relevant request and response inspectors are and chooses that for you. For </a:t>
            </a:r>
            <a:endParaRPr lang="uk-UA" dirty="0" smtClean="0">
              <a:solidFill>
                <a:srgbClr val="333333"/>
              </a:solidFill>
              <a:latin typeface="Droid Sans"/>
            </a:endParaRPr>
          </a:p>
          <a:p>
            <a:r>
              <a:rPr lang="en-US" dirty="0" smtClean="0">
                <a:solidFill>
                  <a:srgbClr val="333333"/>
                </a:solidFill>
                <a:latin typeface="Droid Sans"/>
              </a:rPr>
              <a:t>example </a:t>
            </a:r>
            <a:r>
              <a:rPr lang="en-US" dirty="0">
                <a:solidFill>
                  <a:srgbClr val="333333"/>
                </a:solidFill>
                <a:latin typeface="Droid Sans"/>
              </a:rPr>
              <a:t>if you double click on a JSON session, Fiddler takes you to the JSON tab.</a:t>
            </a:r>
            <a:endParaRPr lang="en-US" i="0" dirty="0">
              <a:solidFill>
                <a:srgbClr val="333333"/>
              </a:solidFill>
              <a:effectLst/>
              <a:latin typeface="Droid Sans"/>
            </a:endParaRPr>
          </a:p>
        </p:txBody>
      </p:sp>
      <p:pic>
        <p:nvPicPr>
          <p:cNvPr id="1026" name="Picture 2" descr="alt 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7489" y="2443242"/>
            <a:ext cx="7877022" cy="3813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0514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idx="4294967295"/>
          </p:nvPr>
        </p:nvSpPr>
        <p:spPr>
          <a:xfrm>
            <a:off x="838200" y="442397"/>
            <a:ext cx="10515600" cy="523517"/>
          </a:xfrm>
        </p:spPr>
        <p:txBody>
          <a:bodyPr>
            <a:normAutofit fontScale="90000"/>
          </a:bodyPr>
          <a:lstStyle/>
          <a:p>
            <a:pPr algn="ctr"/>
            <a:r>
              <a:rPr lang="uk-UA" sz="4000" b="1" dirty="0" smtClean="0"/>
              <a:t/>
            </a:r>
            <a:br>
              <a:rPr lang="uk-UA" sz="4000" b="1" dirty="0" smtClean="0"/>
            </a:br>
            <a:r>
              <a:rPr lang="en-US" sz="4000" b="1" dirty="0" smtClean="0"/>
              <a:t/>
            </a:r>
            <a:br>
              <a:rPr lang="en-US" sz="4000" b="1" dirty="0" smtClean="0"/>
            </a:br>
            <a:r>
              <a:rPr lang="uk-UA" b="1" dirty="0" smtClean="0"/>
              <a:t/>
            </a:r>
            <a:br>
              <a:rPr lang="uk-UA" b="1" dirty="0" smtClean="0"/>
            </a:br>
            <a:r>
              <a:rPr lang="uk-UA" b="1" dirty="0" smtClean="0"/>
              <a:t/>
            </a:r>
            <a:br>
              <a:rPr lang="uk-UA" b="1" dirty="0" smtClean="0"/>
            </a:br>
            <a:r>
              <a:rPr lang="en-US" sz="3100" b="1" dirty="0">
                <a:latin typeface="+mn-lt"/>
              </a:rPr>
              <a:t>HTTPS Traffic Decryption</a:t>
            </a:r>
            <a:endParaRPr lang="ru-RU" sz="3100" dirty="0">
              <a:latin typeface="+mn-lt"/>
            </a:endParaRPr>
          </a:p>
        </p:txBody>
      </p:sp>
      <p:sp>
        <p:nvSpPr>
          <p:cNvPr id="5" name="Прямоугольник 4"/>
          <p:cNvSpPr/>
          <p:nvPr/>
        </p:nvSpPr>
        <p:spPr>
          <a:xfrm>
            <a:off x="838200" y="965914"/>
            <a:ext cx="10311477" cy="1477328"/>
          </a:xfrm>
          <a:prstGeom prst="rect">
            <a:avLst/>
          </a:prstGeom>
        </p:spPr>
        <p:txBody>
          <a:bodyPr wrap="none">
            <a:spAutoFit/>
          </a:bodyPr>
          <a:lstStyle/>
          <a:p>
            <a:pPr fontAlgn="base"/>
            <a:r>
              <a:rPr lang="uk-UA" dirty="0" smtClean="0">
                <a:latin typeface="Droid Sans"/>
              </a:rPr>
              <a:t>     </a:t>
            </a:r>
            <a:r>
              <a:rPr lang="en-US" dirty="0" smtClean="0">
                <a:latin typeface="Droid Sans"/>
              </a:rPr>
              <a:t>Fiddler </a:t>
            </a:r>
            <a:r>
              <a:rPr lang="en-US" dirty="0">
                <a:latin typeface="Droid Sans"/>
              </a:rPr>
              <a:t>can decipher HTTPS traffic. </a:t>
            </a:r>
            <a:r>
              <a:rPr lang="en-US" dirty="0" smtClean="0">
                <a:latin typeface="Droid Sans"/>
              </a:rPr>
              <a:t>It </a:t>
            </a:r>
            <a:r>
              <a:rPr lang="en-US" dirty="0">
                <a:latin typeface="Droid Sans"/>
              </a:rPr>
              <a:t>can only do so for the traffic going through it and by your </a:t>
            </a:r>
            <a:endParaRPr lang="en-US" dirty="0" smtClean="0">
              <a:latin typeface="Droid Sans"/>
            </a:endParaRPr>
          </a:p>
          <a:p>
            <a:pPr fontAlgn="base"/>
            <a:r>
              <a:rPr lang="en-US" dirty="0" smtClean="0">
                <a:latin typeface="Droid Sans"/>
              </a:rPr>
              <a:t>permission.</a:t>
            </a:r>
            <a:r>
              <a:rPr lang="uk-UA" dirty="0" smtClean="0">
                <a:latin typeface="Droid Sans"/>
              </a:rPr>
              <a:t> </a:t>
            </a:r>
            <a:r>
              <a:rPr lang="en-US" dirty="0" smtClean="0">
                <a:latin typeface="Droid Sans"/>
              </a:rPr>
              <a:t>By </a:t>
            </a:r>
            <a:r>
              <a:rPr lang="en-US" dirty="0">
                <a:latin typeface="Droid Sans"/>
              </a:rPr>
              <a:t>default Fiddler does not decipher HTTPS traffic and you should explicitly ask it to </a:t>
            </a:r>
            <a:r>
              <a:rPr lang="en-US" dirty="0" smtClean="0">
                <a:latin typeface="Droid Sans"/>
              </a:rPr>
              <a:t>do</a:t>
            </a:r>
          </a:p>
          <a:p>
            <a:pPr fontAlgn="base"/>
            <a:r>
              <a:rPr lang="en-US" dirty="0" smtClean="0">
                <a:latin typeface="Droid Sans"/>
              </a:rPr>
              <a:t>so</a:t>
            </a:r>
            <a:r>
              <a:rPr lang="en-US" dirty="0">
                <a:latin typeface="Droid Sans"/>
              </a:rPr>
              <a:t>. In order </a:t>
            </a:r>
            <a:r>
              <a:rPr lang="en-US" dirty="0" smtClean="0">
                <a:latin typeface="Droid Sans"/>
              </a:rPr>
              <a:t>to activate HTTPS </a:t>
            </a:r>
            <a:r>
              <a:rPr lang="en-US" dirty="0">
                <a:latin typeface="Droid Sans"/>
              </a:rPr>
              <a:t>traffic decryption:</a:t>
            </a:r>
          </a:p>
          <a:p>
            <a:pPr fontAlgn="base"/>
            <a:r>
              <a:rPr lang="uk-UA" dirty="0" smtClean="0">
                <a:latin typeface="Droid Sans"/>
              </a:rPr>
              <a:t> - </a:t>
            </a:r>
            <a:r>
              <a:rPr lang="en-US" dirty="0" smtClean="0">
                <a:latin typeface="Droid Sans"/>
              </a:rPr>
              <a:t>Go </a:t>
            </a:r>
            <a:r>
              <a:rPr lang="en-US" dirty="0">
                <a:latin typeface="Droid Sans"/>
              </a:rPr>
              <a:t>to Tools -&gt; Fiddler Options -&gt; HTTPS tab</a:t>
            </a:r>
          </a:p>
          <a:p>
            <a:pPr fontAlgn="base"/>
            <a:r>
              <a:rPr lang="uk-UA" dirty="0" smtClean="0">
                <a:latin typeface="Droid Sans"/>
              </a:rPr>
              <a:t> - </a:t>
            </a:r>
            <a:r>
              <a:rPr lang="en-US" dirty="0" smtClean="0">
                <a:latin typeface="Droid Sans"/>
              </a:rPr>
              <a:t>Tick </a:t>
            </a:r>
            <a:r>
              <a:rPr lang="en-US" dirty="0">
                <a:latin typeface="Droid Sans"/>
              </a:rPr>
              <a:t>Capture HTTPS CONNECTS and Decrypt HTTPS traffic checkboxes</a:t>
            </a:r>
            <a:r>
              <a:rPr lang="en-US" dirty="0" smtClean="0">
                <a:latin typeface="Droid Sans"/>
              </a:rPr>
              <a:t>.</a:t>
            </a:r>
            <a:endParaRPr lang="en-US" dirty="0">
              <a:latin typeface="Droid Sans"/>
            </a:endParaRPr>
          </a:p>
        </p:txBody>
      </p:sp>
      <p:pic>
        <p:nvPicPr>
          <p:cNvPr id="2052" name="Picture 4" descr="alt 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4496" y="2443242"/>
            <a:ext cx="5713586" cy="3798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543330"/>
      </p:ext>
    </p:extLst>
  </p:cSld>
  <p:clrMapOvr>
    <a:masterClrMapping/>
  </p:clrMapOvr>
  <p:timing>
    <p:tnLst>
      <p:par>
        <p:cTn id="1" dur="indefinite" restart="never" nodeType="tmRoot"/>
      </p:par>
    </p:tnLst>
  </p:timing>
</p:sld>
</file>

<file path=ppt/theme/theme1.xml><?xml version="1.0" encoding="utf-8"?>
<a:theme xmlns:a="http://schemas.openxmlformats.org/drawingml/2006/main" name="Ретро">
  <a:themeElements>
    <a:clrScheme name="Ретро">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1326</TotalTime>
  <Words>500</Words>
  <Application>Microsoft Office PowerPoint</Application>
  <PresentationFormat>Широкоэкранный</PresentationFormat>
  <Paragraphs>55</Paragraphs>
  <Slides>20</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20</vt:i4>
      </vt:variant>
    </vt:vector>
  </HeadingPairs>
  <TitlesOfParts>
    <vt:vector size="26" baseType="lpstr">
      <vt:lpstr>Arial</vt:lpstr>
      <vt:lpstr>Calibri</vt:lpstr>
      <vt:lpstr>Calibri Light</vt:lpstr>
      <vt:lpstr>Droid Sans</vt:lpstr>
      <vt:lpstr>Helvetica</vt:lpstr>
      <vt:lpstr>Ретро</vt:lpstr>
      <vt:lpstr>Презентация PowerPoint</vt:lpstr>
      <vt:lpstr>Презентация PowerPoint</vt:lpstr>
      <vt:lpstr>  Fiddler Architecture</vt:lpstr>
      <vt:lpstr>    Web Sessions</vt:lpstr>
      <vt:lpstr>    Traffic Comparison</vt:lpstr>
      <vt:lpstr>    Traffic Comparison</vt:lpstr>
      <vt:lpstr>    Statistics</vt:lpstr>
      <vt:lpstr>    Inspectors</vt:lpstr>
      <vt:lpstr>    HTTPS Traffic Decryption</vt:lpstr>
      <vt:lpstr>    HTTPS Traffic Decryption</vt:lpstr>
      <vt:lpstr>    HTTPS Traffic Decryption</vt:lpstr>
      <vt:lpstr>   QuickExec</vt:lpstr>
      <vt:lpstr>    Set breakpoints</vt:lpstr>
      <vt:lpstr>    Set breakpoints</vt:lpstr>
      <vt:lpstr>    AutoResponder</vt:lpstr>
      <vt:lpstr>    RequestBuilder</vt:lpstr>
      <vt:lpstr>    Filters</vt:lpstr>
      <vt:lpstr>    FiddlerCap</vt:lpstr>
      <vt:lpstr>    FiddlerCore</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Life Cycle Models</dc:title>
  <dc:creator>Iskra</dc:creator>
  <cp:lastModifiedBy>Iskra</cp:lastModifiedBy>
  <cp:revision>61</cp:revision>
  <dcterms:created xsi:type="dcterms:W3CDTF">2017-11-02T09:59:52Z</dcterms:created>
  <dcterms:modified xsi:type="dcterms:W3CDTF">2018-01-30T11:36:33Z</dcterms:modified>
</cp:coreProperties>
</file>