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5" r:id="rId1"/>
  </p:sldMasterIdLst>
  <p:sldIdLst>
    <p:sldId id="259" r:id="rId2"/>
    <p:sldId id="264" r:id="rId3"/>
    <p:sldId id="306" r:id="rId4"/>
    <p:sldId id="302" r:id="rId5"/>
    <p:sldId id="257" r:id="rId6"/>
    <p:sldId id="280" r:id="rId7"/>
    <p:sldId id="303" r:id="rId8"/>
    <p:sldId id="304" r:id="rId9"/>
    <p:sldId id="305" r:id="rId10"/>
    <p:sldId id="27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12.02.2018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12.02.2018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2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12.02.2018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95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12.02.2018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59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12.02.2018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4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12.02.2018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31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12.02.2018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41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12.02.2018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76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12.02.2018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35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37FFD2-9A0E-4A6E-81CB-5A310EDB891C}" type="datetimeFigureOut">
              <a:rPr lang="ru-RU" smtClean="0"/>
              <a:t>12.02.2018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74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12.02.2018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02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77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37FFD2-9A0E-4A6E-81CB-5A310EDB891C}" type="datetimeFigureOut">
              <a:rPr lang="ru-RU" smtClean="0"/>
              <a:t>12.02.2018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93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05941" y="2208877"/>
            <a:ext cx="40386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Kanban</a:t>
            </a:r>
            <a:endParaRPr lang="ru-RU" sz="9600" b="1" dirty="0"/>
          </a:p>
        </p:txBody>
      </p:sp>
    </p:spTree>
    <p:extLst>
      <p:ext uri="{BB962C8B-B14F-4D97-AF65-F5344CB8AC3E}">
        <p14:creationId xmlns:p14="http://schemas.microsoft.com/office/powerpoint/2010/main" val="21932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97480" y="2282621"/>
            <a:ext cx="43161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		</a:t>
            </a:r>
            <a:r>
              <a:rPr lang="en-US" sz="5400" b="1" dirty="0" smtClean="0"/>
              <a:t>Thank you!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3404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10290" y="457526"/>
            <a:ext cx="37592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What is </a:t>
            </a:r>
            <a:r>
              <a:rPr lang="en-US" sz="4000" b="1" dirty="0" smtClean="0"/>
              <a:t>Kanban?</a:t>
            </a:r>
            <a:endParaRPr lang="ru-RU" sz="4000" b="1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68723" y="2207219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68723" y="2980553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568723" y="4334037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87169" y="2169569"/>
            <a:ext cx="6584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Not a process, but a system of values, like </a:t>
            </a:r>
            <a:r>
              <a:rPr lang="en-US" sz="2400" dirty="0" smtClean="0"/>
              <a:t>SCRUM</a:t>
            </a:r>
            <a:r>
              <a:rPr lang="uk-UA" sz="2400" dirty="0"/>
              <a:t>.</a:t>
            </a:r>
            <a:endParaRPr lang="en-US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55076" y="2942903"/>
            <a:ext cx="5116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Reducing the </a:t>
            </a:r>
            <a:r>
              <a:rPr lang="en-US" sz="2400" dirty="0" smtClean="0"/>
              <a:t>“currently </a:t>
            </a:r>
            <a:r>
              <a:rPr lang="en-US" sz="2400" dirty="0"/>
              <a:t>running </a:t>
            </a:r>
            <a:r>
              <a:rPr lang="en-US" sz="2400" dirty="0" smtClean="0"/>
              <a:t>work”</a:t>
            </a:r>
            <a:r>
              <a:rPr lang="uk-UA" sz="2400" dirty="0" smtClean="0"/>
              <a:t>.</a:t>
            </a:r>
            <a:endParaRPr lang="en-US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587168" y="3557724"/>
            <a:ext cx="1016848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More "flexible" methodology than SCRUM</a:t>
            </a:r>
            <a:r>
              <a:rPr lang="en-US" sz="2400" dirty="0" smtClean="0"/>
              <a:t>:</a:t>
            </a:r>
            <a:endParaRPr lang="uk-UA" sz="2400" dirty="0" smtClean="0"/>
          </a:p>
          <a:p>
            <a:r>
              <a:rPr lang="uk-UA" sz="2400" dirty="0" smtClean="0"/>
              <a:t>- </a:t>
            </a:r>
            <a:r>
              <a:rPr lang="en-US" sz="2400" dirty="0"/>
              <a:t>t</a:t>
            </a:r>
            <a:r>
              <a:rPr lang="en-US" sz="2400" dirty="0" smtClean="0"/>
              <a:t>here </a:t>
            </a:r>
            <a:r>
              <a:rPr lang="en-US" sz="2400" dirty="0"/>
              <a:t>are </a:t>
            </a:r>
            <a:r>
              <a:rPr lang="en-US" sz="2400" dirty="0" smtClean="0"/>
              <a:t>no</a:t>
            </a:r>
            <a:r>
              <a:rPr lang="en-US" sz="2400" dirty="0"/>
              <a:t>t</a:t>
            </a:r>
            <a:r>
              <a:rPr lang="en-US" sz="2400" dirty="0" smtClean="0"/>
              <a:t> </a:t>
            </a:r>
            <a:r>
              <a:rPr lang="en-US" sz="2400" dirty="0"/>
              <a:t>time boxes (neither for </a:t>
            </a:r>
            <a:r>
              <a:rPr lang="en-US" sz="2400" dirty="0" smtClean="0"/>
              <a:t>tasks and sprints);</a:t>
            </a:r>
            <a:endParaRPr lang="en-US" sz="2400" dirty="0"/>
          </a:p>
          <a:p>
            <a:r>
              <a:rPr lang="en-US" sz="2400" dirty="0"/>
              <a:t>- </a:t>
            </a:r>
            <a:r>
              <a:rPr lang="en-US" sz="2400" dirty="0" smtClean="0"/>
              <a:t>there </a:t>
            </a:r>
            <a:r>
              <a:rPr lang="en-US" sz="2400" dirty="0"/>
              <a:t>are more tasks and less of </a:t>
            </a:r>
            <a:r>
              <a:rPr lang="en-US" sz="2400" dirty="0" smtClean="0"/>
              <a:t>them;</a:t>
            </a:r>
            <a:endParaRPr lang="en-US" sz="2400" dirty="0"/>
          </a:p>
          <a:p>
            <a:r>
              <a:rPr lang="en-US" sz="2400" dirty="0" smtClean="0"/>
              <a:t>- estimates </a:t>
            </a:r>
            <a:r>
              <a:rPr lang="en-US" sz="2400" dirty="0"/>
              <a:t>of the timing for tasks are optional or missing "Team </a:t>
            </a:r>
            <a:r>
              <a:rPr lang="en-US" sz="2400" dirty="0" smtClean="0"/>
              <a:t>speed</a:t>
            </a:r>
            <a:r>
              <a:rPr lang="en-US" sz="2400" dirty="0"/>
              <a:t>" is </a:t>
            </a:r>
            <a:endParaRPr lang="uk-UA" sz="2400" dirty="0" smtClean="0"/>
          </a:p>
          <a:p>
            <a:r>
              <a:rPr lang="en-US" sz="2400" dirty="0" smtClean="0"/>
              <a:t>absent</a:t>
            </a:r>
            <a:r>
              <a:rPr lang="en-US" sz="2400" dirty="0"/>
              <a:t>, the average time for the full implementation of the task is </a:t>
            </a:r>
            <a:r>
              <a:rPr lang="en-US" sz="2400" dirty="0" smtClean="0"/>
              <a:t>considered.</a:t>
            </a:r>
            <a:endParaRPr lang="en-US" sz="24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626435"/>
              </p:ext>
            </p:extLst>
          </p:nvPr>
        </p:nvGraphicFramePr>
        <p:xfrm>
          <a:off x="8166257" y="2017495"/>
          <a:ext cx="3870348" cy="1850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Image" r:id="rId3" imgW="6082200" imgH="2907720" progId="Photoshop.Image.13">
                  <p:embed/>
                </p:oleObj>
              </mc:Choice>
              <mc:Fallback>
                <p:oleObj name="Image" r:id="rId3" imgW="6082200" imgH="2907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6257" y="2017495"/>
                        <a:ext cx="3870348" cy="1850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1555076" y="1417528"/>
            <a:ext cx="8332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 visual </a:t>
            </a:r>
            <a:r>
              <a:rPr lang="en-US" sz="2400" dirty="0"/>
              <a:t>system for managing work as it moves through a </a:t>
            </a:r>
            <a:r>
              <a:rPr lang="en-US" sz="2400" dirty="0" smtClean="0"/>
              <a:t>process.</a:t>
            </a:r>
            <a:endParaRPr lang="en-US" sz="2400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568723" y="1455788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5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24971" y="419266"/>
            <a:ext cx="55224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Types of Kanban Systems</a:t>
            </a:r>
            <a:endParaRPr lang="ru-RU" sz="4000" b="1" dirty="0"/>
          </a:p>
        </p:txBody>
      </p:sp>
      <p:pic>
        <p:nvPicPr>
          <p:cNvPr id="7170" name="Picture 2" descr="1 types of kanb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540" y="1511093"/>
            <a:ext cx="7940544" cy="41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64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67744" y="547612"/>
            <a:ext cx="54531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How does Kanban work?</a:t>
            </a:r>
            <a:endParaRPr lang="ru-RU" sz="4000" b="1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89816" y="1970122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81324" y="3150438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589816" y="4523937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74290" y="1514730"/>
            <a:ext cx="93072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Visualize the </a:t>
            </a:r>
            <a:r>
              <a:rPr lang="en-US" sz="2400" b="1" dirty="0" smtClean="0"/>
              <a:t>workflow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- split </a:t>
            </a:r>
            <a:r>
              <a:rPr lang="en-US" sz="2400" dirty="0"/>
              <a:t>the work into pieces, write each item on a card and put on the </a:t>
            </a:r>
            <a:r>
              <a:rPr lang="en-US" sz="2400" dirty="0" smtClean="0"/>
              <a:t>wall;</a:t>
            </a:r>
            <a:endParaRPr lang="en-US" sz="2400" dirty="0"/>
          </a:p>
          <a:p>
            <a:r>
              <a:rPr lang="en-US" sz="2400" dirty="0" smtClean="0"/>
              <a:t>- use </a:t>
            </a:r>
            <a:r>
              <a:rPr lang="en-US" sz="2400" dirty="0"/>
              <a:t>named columns to illustrate where each item is in the workflow.</a:t>
            </a:r>
          </a:p>
          <a:p>
            <a:endParaRPr lang="en-US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74290" y="2928123"/>
            <a:ext cx="90226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Limit WIP </a:t>
            </a:r>
            <a:r>
              <a:rPr lang="en-US" sz="2400" dirty="0"/>
              <a:t>(work in progress) – assign explicit limits to how many items </a:t>
            </a:r>
            <a:endParaRPr lang="en-US" sz="2400" dirty="0" smtClean="0"/>
          </a:p>
          <a:p>
            <a:r>
              <a:rPr lang="en-US" sz="2400" dirty="0" smtClean="0"/>
              <a:t>may </a:t>
            </a:r>
            <a:r>
              <a:rPr lang="en-US" sz="2400" dirty="0"/>
              <a:t>be in progress at each workflow state.</a:t>
            </a:r>
            <a:endParaRPr lang="en-US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542197" y="4116956"/>
            <a:ext cx="93020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Measure the lead time </a:t>
            </a:r>
            <a:r>
              <a:rPr lang="en-US" sz="2400" dirty="0"/>
              <a:t>(average time to complete one item, </a:t>
            </a:r>
            <a:r>
              <a:rPr lang="en-US" sz="2400" dirty="0" smtClean="0"/>
              <a:t>sometimes</a:t>
            </a:r>
          </a:p>
          <a:p>
            <a:r>
              <a:rPr lang="en-US" sz="2400" dirty="0" smtClean="0"/>
              <a:t>called </a:t>
            </a:r>
            <a:r>
              <a:rPr lang="en-US" sz="2400" dirty="0"/>
              <a:t>“cycle time”), optimize the process to make lead time as small </a:t>
            </a:r>
            <a:r>
              <a:rPr lang="en-US" sz="2400" dirty="0" smtClean="0"/>
              <a:t>and</a:t>
            </a:r>
          </a:p>
          <a:p>
            <a:r>
              <a:rPr lang="en-US" sz="2400" dirty="0" smtClean="0"/>
              <a:t>predictable </a:t>
            </a:r>
            <a:r>
              <a:rPr lang="en-US" sz="2400" dirty="0"/>
              <a:t>as possible.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09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93296" y="288180"/>
            <a:ext cx="10515600" cy="6861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sz="3600" b="1" dirty="0" smtClean="0">
                <a:latin typeface="+mn-lt"/>
              </a:rPr>
              <a:t>The Concept</a:t>
            </a:r>
            <a:endParaRPr lang="ru-RU" sz="3600" b="1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93296" y="1002313"/>
            <a:ext cx="9516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Kanban is a non-disruptive evolutionary change management system.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55" y="1649155"/>
            <a:ext cx="9357882" cy="414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200" y="442397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b="1" dirty="0" smtClean="0"/>
              <a:t/>
            </a:r>
            <a:br>
              <a:rPr lang="uk-UA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en-US" sz="3600" b="1" dirty="0">
                <a:latin typeface="+mn-lt"/>
              </a:rPr>
              <a:t>The concept of FLOW</a:t>
            </a:r>
            <a:endParaRPr lang="ru-RU" sz="3600" dirty="0">
              <a:latin typeface="+mn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7803" y="965914"/>
            <a:ext cx="96150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    At </a:t>
            </a:r>
            <a:r>
              <a:rPr lang="en-US" sz="2400" dirty="0"/>
              <a:t>the core of Kanban is the concept of “Flow”. This means that the cards </a:t>
            </a:r>
            <a:endParaRPr lang="en-US" sz="2400" dirty="0" smtClean="0"/>
          </a:p>
          <a:p>
            <a:r>
              <a:rPr lang="en-US" sz="2400" dirty="0" smtClean="0"/>
              <a:t>should </a:t>
            </a:r>
            <a:r>
              <a:rPr lang="en-US" sz="2400" dirty="0"/>
              <a:t>flow through the system as evenly as possible, without long </a:t>
            </a:r>
            <a:r>
              <a:rPr lang="en-US" sz="2400" dirty="0" smtClean="0"/>
              <a:t>waiting</a:t>
            </a:r>
          </a:p>
          <a:p>
            <a:r>
              <a:rPr lang="en-US" sz="2400" dirty="0" smtClean="0"/>
              <a:t>times </a:t>
            </a:r>
            <a:r>
              <a:rPr lang="en-US" sz="2400" dirty="0"/>
              <a:t>or blockages.</a:t>
            </a:r>
          </a:p>
        </p:txBody>
      </p:sp>
      <p:pic>
        <p:nvPicPr>
          <p:cNvPr id="4098" name="Picture 2" descr="concept of kanban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535" y="2166243"/>
            <a:ext cx="5411540" cy="405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7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200" y="442397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b="1" dirty="0" smtClean="0"/>
              <a:t/>
            </a:r>
            <a:br>
              <a:rPr lang="uk-UA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en-US" sz="3600" b="1" dirty="0">
                <a:latin typeface="+mn-lt"/>
              </a:rPr>
              <a:t>Kanban WIP </a:t>
            </a:r>
            <a:r>
              <a:rPr lang="en-US" sz="3600" b="1" dirty="0" smtClean="0">
                <a:latin typeface="+mn-lt"/>
              </a:rPr>
              <a:t>Limits</a:t>
            </a:r>
            <a:endParaRPr lang="ru-RU" sz="3600" dirty="0">
              <a:latin typeface="+mn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7803" y="965914"/>
            <a:ext cx="97688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    A </a:t>
            </a:r>
            <a:r>
              <a:rPr lang="en-US" sz="2400" dirty="0"/>
              <a:t>key aspect of Kanban is to reduce the amount of multi-tasking that </a:t>
            </a:r>
            <a:r>
              <a:rPr lang="en-US" sz="2400" dirty="0" smtClean="0"/>
              <a:t>most</a:t>
            </a:r>
          </a:p>
          <a:p>
            <a:r>
              <a:rPr lang="en-US" sz="2400" dirty="0" smtClean="0"/>
              <a:t>teams </a:t>
            </a:r>
            <a:r>
              <a:rPr lang="en-US" sz="2400" dirty="0"/>
              <a:t>and knowledge workers are prone to do and instead encourage </a:t>
            </a:r>
            <a:r>
              <a:rPr lang="en-US" sz="2400" dirty="0" smtClean="0"/>
              <a:t>them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“Stop Starting! And Start Finishing!”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717802"/>
              </p:ext>
            </p:extLst>
          </p:nvPr>
        </p:nvGraphicFramePr>
        <p:xfrm>
          <a:off x="3154975" y="2166243"/>
          <a:ext cx="6414484" cy="39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Image" r:id="rId3" imgW="12698280" imgH="7758720" progId="Photoshop.Image.13">
                  <p:embed/>
                </p:oleObj>
              </mc:Choice>
              <mc:Fallback>
                <p:oleObj name="Image" r:id="rId3" imgW="12698280" imgH="7758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4975" y="2166243"/>
                        <a:ext cx="6414484" cy="391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4" descr="kanban wip limit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2240"/>
            <a:ext cx="1707256" cy="170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9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200" y="442397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b="1" dirty="0" smtClean="0"/>
              <a:t/>
            </a:r>
            <a:br>
              <a:rPr lang="uk-UA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en-US" sz="3600" b="1" dirty="0">
                <a:latin typeface="+mn-lt"/>
              </a:rPr>
              <a:t>Kanban </a:t>
            </a:r>
            <a:r>
              <a:rPr lang="en-US" sz="3600" b="1" dirty="0" smtClean="0">
                <a:latin typeface="+mn-lt"/>
              </a:rPr>
              <a:t>process</a:t>
            </a:r>
            <a:endParaRPr lang="ru-RU" sz="3600" dirty="0">
              <a:latin typeface="+mn-lt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798068"/>
              </p:ext>
            </p:extLst>
          </p:nvPr>
        </p:nvGraphicFramePr>
        <p:xfrm>
          <a:off x="3252577" y="965914"/>
          <a:ext cx="5686846" cy="514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Image" r:id="rId3" imgW="13333320" imgH="12063240" progId="Photoshop.Image.13">
                  <p:embed/>
                </p:oleObj>
              </mc:Choice>
              <mc:Fallback>
                <p:oleObj name="Image" r:id="rId3" imgW="13333320" imgH="12063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2577" y="965914"/>
                        <a:ext cx="5686846" cy="514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55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81324" y="555540"/>
            <a:ext cx="73468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What are the benefits of Kanban?</a:t>
            </a:r>
            <a:endParaRPr lang="ru-RU" sz="4000" b="1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722991" y="2012683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731483" y="3504901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722991" y="4997119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757876" y="1981258"/>
            <a:ext cx="1412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Flexibility</a:t>
            </a:r>
            <a:endParaRPr lang="en-US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714704" y="2721309"/>
            <a:ext cx="3964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Focus on continuous </a:t>
            </a:r>
            <a:r>
              <a:rPr lang="en-US" sz="2400" b="1" dirty="0" smtClean="0"/>
              <a:t>delivery</a:t>
            </a:r>
            <a:endParaRPr lang="en-US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714704" y="4213360"/>
            <a:ext cx="3100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Increased </a:t>
            </a:r>
            <a:r>
              <a:rPr lang="en-US" sz="2400" b="1" dirty="0" smtClean="0"/>
              <a:t>productivity</a:t>
            </a:r>
            <a:endParaRPr lang="en-US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714704" y="3461360"/>
            <a:ext cx="5371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Reduction of wasted work / wasted </a:t>
            </a:r>
            <a:r>
              <a:rPr lang="en-US" sz="2400" b="1" dirty="0" smtClean="0"/>
              <a:t>time</a:t>
            </a:r>
            <a:endParaRPr lang="en-US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71923" y="4959469"/>
            <a:ext cx="2771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Increased </a:t>
            </a:r>
            <a:r>
              <a:rPr lang="en-US" sz="2400" b="1" dirty="0" smtClean="0"/>
              <a:t>efficiency</a:t>
            </a:r>
            <a:endParaRPr lang="en-US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636418" y="5633221"/>
            <a:ext cx="4170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Team members’ ability to focus</a:t>
            </a:r>
            <a:endParaRPr lang="en-US" sz="2400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731483" y="4251010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731483" y="2758792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Стрелка вправо 17"/>
          <p:cNvSpPr/>
          <p:nvPr/>
        </p:nvSpPr>
        <p:spPr>
          <a:xfrm>
            <a:off x="722991" y="5743228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22991" y="1348919"/>
            <a:ext cx="6016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Some commonly observed benefits are: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541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1814</TotalTime>
  <Words>318</Words>
  <Application>Microsoft Office PowerPoint</Application>
  <PresentationFormat>Широкоэкранный</PresentationFormat>
  <Paragraphs>40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Ретро</vt:lpstr>
      <vt:lpstr>Adobe Photoshop Image</vt:lpstr>
      <vt:lpstr>Презентация PowerPoint</vt:lpstr>
      <vt:lpstr>Презентация PowerPoint</vt:lpstr>
      <vt:lpstr>Презентация PowerPoint</vt:lpstr>
      <vt:lpstr>Презентация PowerPoint</vt:lpstr>
      <vt:lpstr>  The Concept</vt:lpstr>
      <vt:lpstr>    The concept of FLOW</vt:lpstr>
      <vt:lpstr>    Kanban WIP Limits</vt:lpstr>
      <vt:lpstr>    Kanban process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Life Cycle Models</dc:title>
  <dc:creator>Iskra</dc:creator>
  <cp:lastModifiedBy>Iskra</cp:lastModifiedBy>
  <cp:revision>95</cp:revision>
  <dcterms:created xsi:type="dcterms:W3CDTF">2017-11-02T09:59:52Z</dcterms:created>
  <dcterms:modified xsi:type="dcterms:W3CDTF">2018-02-12T11:04:26Z</dcterms:modified>
</cp:coreProperties>
</file>