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5" r:id="rId1"/>
  </p:sldMasterIdLst>
  <p:sldIdLst>
    <p:sldId id="259" r:id="rId2"/>
    <p:sldId id="264" r:id="rId3"/>
    <p:sldId id="302" r:id="rId4"/>
    <p:sldId id="312" r:id="rId5"/>
    <p:sldId id="306" r:id="rId6"/>
    <p:sldId id="308" r:id="rId7"/>
    <p:sldId id="257" r:id="rId8"/>
    <p:sldId id="307" r:id="rId9"/>
    <p:sldId id="309" r:id="rId10"/>
    <p:sldId id="310" r:id="rId11"/>
    <p:sldId id="27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14.02.2018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14.02.2018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2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14.02.2018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95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14.02.2018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59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14.02.2018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4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14.02.2018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31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14.02.2018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41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14.02.2018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76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14.02.2018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435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37FFD2-9A0E-4A6E-81CB-5A310EDB891C}" type="datetimeFigureOut">
              <a:rPr lang="ru-RU" smtClean="0"/>
              <a:t>14.02.2018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74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14.02.2018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202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77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37FFD2-9A0E-4A6E-81CB-5A310EDB891C}" type="datetimeFigureOut">
              <a:rPr lang="ru-RU" smtClean="0"/>
              <a:t>14.02.2018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93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90579" y="1436145"/>
            <a:ext cx="10972426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err="1" smtClean="0"/>
              <a:t>SAFe</a:t>
            </a:r>
            <a:r>
              <a:rPr lang="en-US" sz="9600" b="1" dirty="0" smtClean="0"/>
              <a:t> </a:t>
            </a:r>
          </a:p>
          <a:p>
            <a:pPr algn="ctr"/>
            <a:r>
              <a:rPr lang="en-US" sz="8000" b="1" dirty="0" smtClean="0"/>
              <a:t>(</a:t>
            </a:r>
            <a:r>
              <a:rPr lang="en-US" sz="8000" b="1" dirty="0"/>
              <a:t>Scaled Agile </a:t>
            </a:r>
            <a:r>
              <a:rPr lang="en-US" sz="8000" b="1" dirty="0" smtClean="0"/>
              <a:t>Framework</a:t>
            </a:r>
            <a:r>
              <a:rPr lang="en-US" sz="8000" dirty="0" smtClean="0"/>
              <a:t>)</a:t>
            </a:r>
            <a:endParaRPr lang="ru-RU" sz="8000" b="1" dirty="0"/>
          </a:p>
        </p:txBody>
      </p:sp>
      <p:pic>
        <p:nvPicPr>
          <p:cNvPr id="7170" name="Picture 2" descr="Scaled Agile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78" y="5332591"/>
            <a:ext cx="350520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2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781821" y="174567"/>
            <a:ext cx="27540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/>
              <a:t>4-level </a:t>
            </a:r>
            <a:r>
              <a:rPr lang="en-US" sz="4000" b="1" dirty="0" err="1"/>
              <a:t>SAFe</a:t>
            </a:r>
            <a:endParaRPr lang="ru-RU" sz="4000" b="1" dirty="0"/>
          </a:p>
        </p:txBody>
      </p:sp>
      <p:pic>
        <p:nvPicPr>
          <p:cNvPr id="15364" name="Picture 4" descr="Картинки по запросу level Scaled ag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95" y="882453"/>
            <a:ext cx="7667337" cy="537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0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97480" y="2282621"/>
            <a:ext cx="43161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		</a:t>
            </a:r>
            <a:r>
              <a:rPr lang="en-US" sz="5400" b="1" dirty="0" smtClean="0"/>
              <a:t>Thank you!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33404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97645" y="457526"/>
            <a:ext cx="31845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What is </a:t>
            </a:r>
            <a:r>
              <a:rPr lang="en-US" sz="4000" b="1" dirty="0" err="1" smtClean="0"/>
              <a:t>SAFe</a:t>
            </a:r>
            <a:r>
              <a:rPr lang="en-US" sz="4000" b="1" dirty="0" smtClean="0"/>
              <a:t>?</a:t>
            </a:r>
            <a:endParaRPr lang="ru-RU" sz="4000" b="1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607359" y="2747673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607359" y="3727599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607359" y="4707525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636896" y="2340691"/>
            <a:ext cx="95272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Helps </a:t>
            </a:r>
            <a:r>
              <a:rPr lang="en-US" sz="2400" dirty="0"/>
              <a:t>businesses address the significant challenges of developing and delivering enterprise-class software and systems in the shortest sustainable lead time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636896" y="3505283"/>
            <a:ext cx="96814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It is a freely revealed, online knowledge base of proven success patterns, </a:t>
            </a:r>
            <a:r>
              <a:rPr lang="en-US" sz="2400" dirty="0" smtClean="0"/>
              <a:t>for</a:t>
            </a:r>
          </a:p>
          <a:p>
            <a:r>
              <a:rPr lang="en-US" sz="2400" dirty="0" smtClean="0"/>
              <a:t>people </a:t>
            </a:r>
            <a:r>
              <a:rPr lang="en-US" sz="2400" dirty="0"/>
              <a:t>building the world’s most important software and systems.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636896" y="4485209"/>
            <a:ext cx="95950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It supports smaller-scale solutions employing 50 – 125 practitioners, as </a:t>
            </a:r>
            <a:r>
              <a:rPr lang="en-US" sz="2400" dirty="0" smtClean="0"/>
              <a:t>well</a:t>
            </a:r>
          </a:p>
          <a:p>
            <a:r>
              <a:rPr lang="en-US" sz="2400" dirty="0" smtClean="0"/>
              <a:t>as </a:t>
            </a:r>
            <a:r>
              <a:rPr lang="en-US" sz="2400" dirty="0"/>
              <a:t>complex systems that require thousands of people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636896" y="1791626"/>
            <a:ext cx="5985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An </a:t>
            </a:r>
            <a:r>
              <a:rPr lang="en-US" sz="2400" dirty="0"/>
              <a:t>agile framework for software development.</a:t>
            </a:r>
          </a:p>
        </p:txBody>
      </p:sp>
      <p:sp>
        <p:nvSpPr>
          <p:cNvPr id="21" name="Стрелка вправо 20"/>
          <p:cNvSpPr/>
          <p:nvPr/>
        </p:nvSpPr>
        <p:spPr>
          <a:xfrm>
            <a:off x="607359" y="1829276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087" name="Picture 15" descr="Scaled Agile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294" y="635256"/>
            <a:ext cx="350520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5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81324" y="555540"/>
            <a:ext cx="83692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When to Use Scaled Agile Framework?</a:t>
            </a:r>
            <a:endParaRPr lang="ru-RU" sz="4000" b="1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581324" y="2292133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581324" y="3150438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581324" y="4093629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89816" y="1211512"/>
            <a:ext cx="96688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i="1" dirty="0" smtClean="0"/>
              <a:t>     </a:t>
            </a:r>
            <a:r>
              <a:rPr lang="en-US" sz="2400" i="1" dirty="0" smtClean="0"/>
              <a:t>The </a:t>
            </a:r>
            <a:r>
              <a:rPr lang="en-US" sz="2400" i="1" dirty="0"/>
              <a:t>presence of the following prerequisites suggests that at the </a:t>
            </a:r>
            <a:r>
              <a:rPr lang="en-US" sz="2400" i="1" dirty="0" smtClean="0"/>
              <a:t>enterprise</a:t>
            </a:r>
          </a:p>
          <a:p>
            <a:r>
              <a:rPr lang="en-US" sz="2400" i="1" dirty="0" smtClean="0"/>
              <a:t>you </a:t>
            </a:r>
            <a:r>
              <a:rPr lang="en-US" sz="2400" i="1" dirty="0"/>
              <a:t>can think about implementing </a:t>
            </a:r>
            <a:r>
              <a:rPr lang="en-US" sz="2400" i="1" dirty="0" err="1"/>
              <a:t>SAFe</a:t>
            </a:r>
            <a:r>
              <a:rPr lang="en-US" sz="2400" i="1" dirty="0"/>
              <a:t>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542197" y="2257312"/>
            <a:ext cx="8317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lot of developed products (the so-called portfolio of projects).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542197" y="3112788"/>
            <a:ext cx="2716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Lots of design roles.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542197" y="3871314"/>
            <a:ext cx="80383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complex procedure for implementing a proposal or a change </a:t>
            </a:r>
            <a:endParaRPr lang="uk-UA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many reconciliations are required).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542197" y="4999172"/>
            <a:ext cx="9128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large number of development teams and a desire to work on Scrum.</a:t>
            </a:r>
          </a:p>
        </p:txBody>
      </p:sp>
      <p:sp>
        <p:nvSpPr>
          <p:cNvPr id="14" name="Стрелка вправо 13"/>
          <p:cNvSpPr/>
          <p:nvPr/>
        </p:nvSpPr>
        <p:spPr>
          <a:xfrm>
            <a:off x="589816" y="5036821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194" name="Picture 2" descr="What is Scaled Agile Framework(SAFe)?  Learn in 5 Minu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551" y="2359832"/>
            <a:ext cx="2201259" cy="164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9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900614" y="397089"/>
            <a:ext cx="64129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Underlying principles of </a:t>
            </a:r>
            <a:r>
              <a:rPr lang="en-US" sz="4000" b="1" dirty="0" err="1"/>
              <a:t>SAFe</a:t>
            </a:r>
            <a:endParaRPr lang="ru-RU" sz="40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89816" y="1211512"/>
            <a:ext cx="107212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i="1" dirty="0" smtClean="0"/>
              <a:t>     </a:t>
            </a:r>
            <a:r>
              <a:rPr lang="en-US" sz="2400" i="1" dirty="0" err="1"/>
              <a:t>SAFe</a:t>
            </a:r>
            <a:r>
              <a:rPr lang="en-US" sz="2400" i="1" dirty="0"/>
              <a:t> is based on nine underlying lean and agile principles, that drive the roles </a:t>
            </a:r>
            <a:r>
              <a:rPr lang="en-US" sz="2400" i="1" dirty="0" smtClean="0"/>
              <a:t>and</a:t>
            </a:r>
          </a:p>
          <a:p>
            <a:r>
              <a:rPr lang="en-US" sz="2400" i="1" dirty="0" smtClean="0"/>
              <a:t> </a:t>
            </a:r>
            <a:r>
              <a:rPr lang="en-US" sz="2400" i="1" dirty="0"/>
              <a:t>practices in </a:t>
            </a:r>
            <a:r>
              <a:rPr lang="en-US" sz="2400" i="1" dirty="0" err="1" smtClean="0"/>
              <a:t>SAFe</a:t>
            </a:r>
            <a:r>
              <a:rPr lang="en-US" sz="2400" i="1" dirty="0" smtClean="0"/>
              <a:t>:</a:t>
            </a:r>
            <a:endParaRPr lang="en-US" sz="2400" i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77041" y="2346724"/>
            <a:ext cx="1103981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Take </a:t>
            </a:r>
            <a:r>
              <a:rPr lang="en-US" sz="2400" dirty="0"/>
              <a:t>an economic </a:t>
            </a:r>
            <a:r>
              <a:rPr lang="en-US" sz="2400" dirty="0" smtClean="0"/>
              <a:t>view;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Apply </a:t>
            </a:r>
            <a:r>
              <a:rPr lang="en-US" sz="2400" dirty="0"/>
              <a:t>systems </a:t>
            </a:r>
            <a:r>
              <a:rPr lang="en-US" sz="2400" dirty="0" smtClean="0"/>
              <a:t>thinking;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Assume </a:t>
            </a:r>
            <a:r>
              <a:rPr lang="en-US" sz="2400" dirty="0"/>
              <a:t>variability; preserve </a:t>
            </a:r>
            <a:r>
              <a:rPr lang="en-US" sz="2400" dirty="0" smtClean="0"/>
              <a:t>options;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Build </a:t>
            </a:r>
            <a:r>
              <a:rPr lang="en-US" sz="2400" dirty="0"/>
              <a:t>incrementally with fast, integrated learning </a:t>
            </a:r>
            <a:r>
              <a:rPr lang="en-US" sz="2400" dirty="0" smtClean="0"/>
              <a:t>cycles;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Base </a:t>
            </a:r>
            <a:r>
              <a:rPr lang="en-US" sz="2400" dirty="0"/>
              <a:t>milestones on objective evaluation of working </a:t>
            </a:r>
            <a:r>
              <a:rPr lang="en-US" sz="2400" dirty="0" smtClean="0"/>
              <a:t>systems;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Visualize </a:t>
            </a:r>
            <a:r>
              <a:rPr lang="en-US" sz="2400" dirty="0"/>
              <a:t>and limit work-in-progress, reduce batch </a:t>
            </a:r>
            <a:r>
              <a:rPr lang="en-US" sz="2400" dirty="0" smtClean="0"/>
              <a:t>sizes </a:t>
            </a:r>
            <a:r>
              <a:rPr lang="en-US" sz="2400" dirty="0"/>
              <a:t>and manage queue </a:t>
            </a:r>
            <a:r>
              <a:rPr lang="en-US" sz="2400" dirty="0" smtClean="0"/>
              <a:t>lengths;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Apply </a:t>
            </a:r>
            <a:r>
              <a:rPr lang="en-US" sz="2400" dirty="0"/>
              <a:t>cadence (timing), synchronize with cross-domain </a:t>
            </a:r>
            <a:r>
              <a:rPr lang="en-US" sz="2400" dirty="0" smtClean="0"/>
              <a:t>planning;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Unlock </a:t>
            </a:r>
            <a:r>
              <a:rPr lang="en-US" sz="2400" dirty="0"/>
              <a:t>the intrinsic motivation of knowledge </a:t>
            </a:r>
            <a:r>
              <a:rPr lang="en-US" sz="2400" dirty="0" smtClean="0"/>
              <a:t>workers;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Decentralize decision-making.</a:t>
            </a:r>
            <a:endParaRPr lang="en-US" sz="2400" dirty="0"/>
          </a:p>
        </p:txBody>
      </p:sp>
      <p:pic>
        <p:nvPicPr>
          <p:cNvPr id="1741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107" y="1857985"/>
            <a:ext cx="2573977" cy="175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59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17399" y="174567"/>
            <a:ext cx="5082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Different </a:t>
            </a:r>
            <a:r>
              <a:rPr lang="en-US" sz="4000" b="1" dirty="0" smtClean="0"/>
              <a:t>levels </a:t>
            </a:r>
            <a:r>
              <a:rPr lang="en-US" sz="4000" b="1" dirty="0"/>
              <a:t>in </a:t>
            </a:r>
            <a:r>
              <a:rPr lang="en-US" sz="4000" b="1" dirty="0" err="1" smtClean="0"/>
              <a:t>SAFe</a:t>
            </a:r>
            <a:endParaRPr lang="ru-RU" sz="4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39921" y="882453"/>
            <a:ext cx="10000879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     There </a:t>
            </a:r>
            <a:r>
              <a:rPr lang="en-US" sz="2400" dirty="0"/>
              <a:t>are two different types of </a:t>
            </a:r>
            <a:r>
              <a:rPr lang="en-US" sz="2400" dirty="0" err="1"/>
              <a:t>SAFe</a:t>
            </a:r>
            <a:r>
              <a:rPr lang="en-US" sz="2400" dirty="0"/>
              <a:t> implementation</a:t>
            </a:r>
            <a:r>
              <a:rPr lang="en-US" sz="24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         - SAFe </a:t>
            </a:r>
            <a:r>
              <a:rPr lang="fr-FR" sz="2400" dirty="0"/>
              <a:t>4.0 </a:t>
            </a:r>
            <a:r>
              <a:rPr lang="fr-FR" sz="2400" dirty="0" smtClean="0"/>
              <a:t>implementation (</a:t>
            </a:r>
            <a:r>
              <a:rPr lang="en-US" sz="2400" dirty="0"/>
              <a:t>Portfolio, Value Stream, Program, and </a:t>
            </a:r>
            <a:r>
              <a:rPr lang="en-US" sz="2400" dirty="0" smtClean="0"/>
              <a:t>Team)</a:t>
            </a:r>
            <a:r>
              <a:rPr lang="fr-FR" sz="2400" dirty="0" smtClean="0"/>
              <a:t>;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 smtClean="0"/>
              <a:t>         - SAFe </a:t>
            </a:r>
            <a:r>
              <a:rPr lang="fr-FR" sz="2400" dirty="0"/>
              <a:t>3.0 implementation (Portfolio, Program, and </a:t>
            </a:r>
            <a:r>
              <a:rPr lang="fr-FR" sz="2400" dirty="0" smtClean="0"/>
              <a:t>Team).</a:t>
            </a:r>
            <a:endParaRPr lang="fr-FR" sz="2400" dirty="0"/>
          </a:p>
          <a:p>
            <a:endParaRPr lang="en-US" sz="2400" dirty="0"/>
          </a:p>
        </p:txBody>
      </p:sp>
      <p:pic>
        <p:nvPicPr>
          <p:cNvPr id="9222" name="Picture 6" descr="What is Scaled Agile Framework(SAFe)?  Learn in 5 Minu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479" y="2851113"/>
            <a:ext cx="4712027" cy="335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64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781821" y="174567"/>
            <a:ext cx="27540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3-level </a:t>
            </a:r>
            <a:r>
              <a:rPr lang="en-US" sz="4000" b="1" dirty="0" err="1"/>
              <a:t>SAFe</a:t>
            </a:r>
            <a:endParaRPr lang="ru-RU" sz="4000" b="1" dirty="0"/>
          </a:p>
        </p:txBody>
      </p:sp>
      <p:pic>
        <p:nvPicPr>
          <p:cNvPr id="9220" name="Picture 4" descr="http://www.scaledagileframework.com/wp-content/uploads/2017/05/BP-4.5-potfolio-Not-title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67" y="882453"/>
            <a:ext cx="10039994" cy="539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9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93296" y="288180"/>
            <a:ext cx="10515600" cy="6861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sz="3600" b="1" dirty="0" err="1" smtClean="0">
                <a:latin typeface="+mn-lt"/>
              </a:rPr>
              <a:t>SAFe</a:t>
            </a:r>
            <a:r>
              <a:rPr lang="en-US" sz="3600" b="1" dirty="0" smtClean="0">
                <a:latin typeface="+mn-lt"/>
              </a:rPr>
              <a:t> - Team level</a:t>
            </a:r>
            <a:endParaRPr lang="ru-RU" sz="3600" b="1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93296" y="1002313"/>
            <a:ext cx="1076737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Valuable, fully-tested software increments every two </a:t>
            </a:r>
            <a:r>
              <a:rPr lang="en-US" sz="2400" dirty="0" smtClean="0"/>
              <a:t>weeks;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Empowered</a:t>
            </a:r>
            <a:r>
              <a:rPr lang="en-US" sz="2400" dirty="0"/>
              <a:t>, self-organizing, self-managing cross-functional </a:t>
            </a:r>
            <a:r>
              <a:rPr lang="en-US" sz="2400" dirty="0" smtClean="0"/>
              <a:t>teams;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Teams </a:t>
            </a:r>
            <a:r>
              <a:rPr lang="en-US" sz="2400" dirty="0"/>
              <a:t>operate under program vision, architecture and user experience </a:t>
            </a:r>
            <a:r>
              <a:rPr lang="en-US" sz="2400" dirty="0" smtClean="0"/>
              <a:t>guidance;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Scrum </a:t>
            </a:r>
            <a:r>
              <a:rPr lang="en-US" sz="2400" dirty="0"/>
              <a:t>project management and XP-inspired technical </a:t>
            </a:r>
            <a:r>
              <a:rPr lang="en-US" sz="2400" dirty="0" smtClean="0"/>
              <a:t>practices;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Value </a:t>
            </a:r>
            <a:r>
              <a:rPr lang="en-US" sz="2400" dirty="0"/>
              <a:t>delivery via User </a:t>
            </a:r>
            <a:r>
              <a:rPr lang="en-US" sz="2400" dirty="0" smtClean="0"/>
              <a:t>Stories.</a:t>
            </a:r>
            <a:endParaRPr lang="en-US" sz="24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267344"/>
              </p:ext>
            </p:extLst>
          </p:nvPr>
        </p:nvGraphicFramePr>
        <p:xfrm>
          <a:off x="1300766" y="3296993"/>
          <a:ext cx="10182895" cy="265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Image" r:id="rId3" imgW="12088800" imgH="2463480" progId="Photoshop.Image.13">
                  <p:embed/>
                </p:oleObj>
              </mc:Choice>
              <mc:Fallback>
                <p:oleObj name="Image" r:id="rId3" imgW="12088800" imgH="2463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0766" y="3296993"/>
                        <a:ext cx="10182895" cy="265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820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93296" y="288180"/>
            <a:ext cx="10515600" cy="6861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sz="3600" b="1" dirty="0" err="1" smtClean="0">
                <a:latin typeface="+mn-lt"/>
              </a:rPr>
              <a:t>SAFe</a:t>
            </a:r>
            <a:r>
              <a:rPr lang="en-US" sz="3600" b="1" dirty="0" smtClean="0">
                <a:latin typeface="+mn-lt"/>
              </a:rPr>
              <a:t> - Program level</a:t>
            </a:r>
            <a:endParaRPr lang="ru-RU" sz="3600" b="1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403" y="974316"/>
            <a:ext cx="9094028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Self-organizing, self-managing </a:t>
            </a:r>
            <a:r>
              <a:rPr lang="en-US" sz="2400" dirty="0" smtClean="0"/>
              <a:t>team-of-agile-teams;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Working</a:t>
            </a:r>
            <a:r>
              <a:rPr lang="en-US" sz="2400" dirty="0"/>
              <a:t>, system increments every two </a:t>
            </a:r>
            <a:r>
              <a:rPr lang="en-US" sz="2400" dirty="0" smtClean="0"/>
              <a:t>weeks;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Aligned </a:t>
            </a:r>
            <a:r>
              <a:rPr lang="en-US" sz="2400" dirty="0"/>
              <a:t>to a common mission via a single </a:t>
            </a:r>
            <a:r>
              <a:rPr lang="en-US" sz="2400" dirty="0" smtClean="0"/>
              <a:t>backlog;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Common </a:t>
            </a:r>
            <a:r>
              <a:rPr lang="en-US" sz="2400" dirty="0"/>
              <a:t>sprint lengths and </a:t>
            </a:r>
            <a:r>
              <a:rPr lang="en-US" sz="2400" dirty="0" smtClean="0"/>
              <a:t>estimating;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Face-to-face </a:t>
            </a:r>
            <a:r>
              <a:rPr lang="en-US" sz="2400" dirty="0"/>
              <a:t>release planning cadence for collaboration, alignment, </a:t>
            </a:r>
            <a:endParaRPr lang="en-US" sz="2400" dirty="0" smtClean="0"/>
          </a:p>
          <a:p>
            <a:r>
              <a:rPr lang="en-US" sz="2400" dirty="0" smtClean="0"/>
              <a:t>synchronization</a:t>
            </a:r>
            <a:r>
              <a:rPr lang="en-US" sz="2400" dirty="0"/>
              <a:t>, and </a:t>
            </a:r>
            <a:r>
              <a:rPr lang="en-US" sz="2400" dirty="0" smtClean="0"/>
              <a:t>assessment; </a:t>
            </a:r>
          </a:p>
          <a:p>
            <a:r>
              <a:rPr lang="en-US" sz="2400" dirty="0" smtClean="0"/>
              <a:t>6.    Value </a:t>
            </a:r>
            <a:r>
              <a:rPr lang="en-US" sz="2400" dirty="0"/>
              <a:t>Delivery via Features and </a:t>
            </a:r>
            <a:r>
              <a:rPr lang="en-US" sz="2400" dirty="0" smtClean="0"/>
              <a:t>Benefits.</a:t>
            </a:r>
            <a:endParaRPr lang="en-US" sz="24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115188"/>
              </p:ext>
            </p:extLst>
          </p:nvPr>
        </p:nvGraphicFramePr>
        <p:xfrm>
          <a:off x="1249251" y="3651972"/>
          <a:ext cx="9790716" cy="2435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Image" r:id="rId3" imgW="12101400" imgH="3009240" progId="Photoshop.Image.13">
                  <p:embed/>
                </p:oleObj>
              </mc:Choice>
              <mc:Fallback>
                <p:oleObj name="Image" r:id="rId3" imgW="12101400" imgH="3009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9251" y="3651972"/>
                        <a:ext cx="9790716" cy="2435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93296" y="288180"/>
            <a:ext cx="10515600" cy="6861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sz="3600" b="1" dirty="0" err="1" smtClean="0">
                <a:latin typeface="+mn-lt"/>
              </a:rPr>
              <a:t>SAFe</a:t>
            </a:r>
            <a:r>
              <a:rPr lang="en-US" sz="3600" b="1" dirty="0" smtClean="0">
                <a:latin typeface="+mn-lt"/>
              </a:rPr>
              <a:t> - Portfolio level</a:t>
            </a:r>
            <a:endParaRPr lang="ru-RU" sz="3600" b="1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93562" y="3007833"/>
            <a:ext cx="10315068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The portfolio management level of </a:t>
            </a:r>
            <a:r>
              <a:rPr lang="en-US" sz="2400" dirty="0" err="1"/>
              <a:t>SAFe</a:t>
            </a:r>
            <a:r>
              <a:rPr lang="en-US" sz="2400" dirty="0"/>
              <a:t> provides aim for the entire </a:t>
            </a:r>
            <a:r>
              <a:rPr lang="en-US" sz="2400" dirty="0" smtClean="0"/>
              <a:t>system;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This </a:t>
            </a:r>
            <a:r>
              <a:rPr lang="en-US" sz="2400" dirty="0"/>
              <a:t>is where the organization’s strategic themes are given life, value and </a:t>
            </a:r>
            <a:endParaRPr lang="en-US" sz="2400" dirty="0" smtClean="0"/>
          </a:p>
          <a:p>
            <a:r>
              <a:rPr lang="en-US" sz="2400" dirty="0"/>
              <a:t>p</a:t>
            </a:r>
            <a:r>
              <a:rPr lang="en-US" sz="2400" dirty="0" smtClean="0"/>
              <a:t>riority </a:t>
            </a:r>
            <a:r>
              <a:rPr lang="en-US" sz="2400" dirty="0"/>
              <a:t>as part of the development </a:t>
            </a:r>
            <a:r>
              <a:rPr lang="en-US" sz="2400" dirty="0" smtClean="0"/>
              <a:t>process;</a:t>
            </a:r>
          </a:p>
          <a:p>
            <a:pPr marL="457200" indent="-457200">
              <a:buAutoNum type="arabicPeriod" startAt="3"/>
            </a:pPr>
            <a:r>
              <a:rPr lang="en-US" sz="2400" dirty="0" smtClean="0"/>
              <a:t>The </a:t>
            </a:r>
            <a:r>
              <a:rPr lang="en-US" sz="2400" dirty="0"/>
              <a:t>majority of organizations that can benefit from implementing </a:t>
            </a:r>
            <a:r>
              <a:rPr lang="en-US" sz="2400" dirty="0" err="1"/>
              <a:t>SAFe</a:t>
            </a:r>
            <a:r>
              <a:rPr lang="en-US" sz="2400" dirty="0"/>
              <a:t> </a:t>
            </a:r>
            <a:r>
              <a:rPr lang="en-US" sz="2400" dirty="0" smtClean="0"/>
              <a:t>either</a:t>
            </a:r>
          </a:p>
          <a:p>
            <a:r>
              <a:rPr lang="en-US" sz="2400" dirty="0" smtClean="0"/>
              <a:t>currently </a:t>
            </a:r>
            <a:r>
              <a:rPr lang="en-US" sz="2400" dirty="0"/>
              <a:t>have a Portfolio Management Office (PMO), or have a need to </a:t>
            </a:r>
            <a:r>
              <a:rPr lang="en-US" sz="2400" dirty="0" smtClean="0"/>
              <a:t>generate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group that performs this </a:t>
            </a:r>
            <a:r>
              <a:rPr lang="en-US" sz="2400" dirty="0" smtClean="0"/>
              <a:t>work;</a:t>
            </a:r>
          </a:p>
          <a:p>
            <a:r>
              <a:rPr lang="en-US" sz="2400" dirty="0" smtClean="0"/>
              <a:t>4.    </a:t>
            </a:r>
            <a:r>
              <a:rPr lang="en-US" sz="2400" dirty="0" err="1" smtClean="0"/>
              <a:t>SAFe</a:t>
            </a:r>
            <a:r>
              <a:rPr lang="en-US" sz="2400" dirty="0" smtClean="0"/>
              <a:t> </a:t>
            </a:r>
            <a:r>
              <a:rPr lang="en-US" sz="2400" dirty="0"/>
              <a:t>builds upon the typical PMO </a:t>
            </a:r>
            <a:r>
              <a:rPr lang="en-US" sz="2400" dirty="0" smtClean="0"/>
              <a:t>infrastructure by </a:t>
            </a:r>
            <a:r>
              <a:rPr lang="en-US" sz="2400" dirty="0"/>
              <a:t>ensuring Lean and Agile </a:t>
            </a:r>
            <a:endParaRPr lang="en-US" sz="2400" dirty="0" smtClean="0"/>
          </a:p>
          <a:p>
            <a:r>
              <a:rPr lang="en-US" sz="2400" dirty="0" smtClean="0"/>
              <a:t>practices </a:t>
            </a:r>
            <a:r>
              <a:rPr lang="en-US" sz="2400" dirty="0"/>
              <a:t>are </a:t>
            </a:r>
            <a:r>
              <a:rPr lang="en-US" sz="2400" dirty="0" smtClean="0"/>
              <a:t>used.</a:t>
            </a:r>
            <a:endParaRPr lang="en-US" sz="24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721050"/>
              </p:ext>
            </p:extLst>
          </p:nvPr>
        </p:nvGraphicFramePr>
        <p:xfrm>
          <a:off x="1093296" y="1138182"/>
          <a:ext cx="10079489" cy="156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Image" r:id="rId3" imgW="12088800" imgH="1879200" progId="Photoshop.Image.13">
                  <p:embed/>
                </p:oleObj>
              </mc:Choice>
              <mc:Fallback>
                <p:oleObj name="Image" r:id="rId3" imgW="12088800" imgH="1879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3296" y="1138182"/>
                        <a:ext cx="10079489" cy="156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1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1966</TotalTime>
  <Words>478</Words>
  <Application>Microsoft Office PowerPoint</Application>
  <PresentationFormat>Широкоэкранный</PresentationFormat>
  <Paragraphs>59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Ретро</vt:lpstr>
      <vt:lpstr>Image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SAFe - Team level</vt:lpstr>
      <vt:lpstr>  SAFe - Program level</vt:lpstr>
      <vt:lpstr>  SAFe - Portfolio level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Life Cycle Models</dc:title>
  <dc:creator>Iskra</dc:creator>
  <cp:lastModifiedBy>Iskra</cp:lastModifiedBy>
  <cp:revision>111</cp:revision>
  <dcterms:created xsi:type="dcterms:W3CDTF">2017-11-02T09:59:52Z</dcterms:created>
  <dcterms:modified xsi:type="dcterms:W3CDTF">2018-02-14T09:53:31Z</dcterms:modified>
</cp:coreProperties>
</file>