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9" r:id="rId2"/>
    <p:sldId id="264" r:id="rId3"/>
    <p:sldId id="257" r:id="rId4"/>
    <p:sldId id="280" r:id="rId5"/>
    <p:sldId id="282" r:id="rId6"/>
    <p:sldId id="297" r:id="rId7"/>
    <p:sldId id="302" r:id="rId8"/>
    <p:sldId id="298" r:id="rId9"/>
    <p:sldId id="300" r:id="rId10"/>
    <p:sldId id="299" r:id="rId11"/>
    <p:sldId id="301" r:id="rId12"/>
    <p:sldId id="27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9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59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4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0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37FFD2-9A0E-4A6E-81CB-5A310EDB891C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6037D6-32D0-41FE-8777-9A1AD696374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534747" y="2208877"/>
            <a:ext cx="33810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/>
              <a:t>Scrum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19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Ceremonies</a:t>
            </a:r>
            <a:endParaRPr lang="en-GB" altLang="ru-RU" sz="3600" b="1" dirty="0" smtClean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965914"/>
            <a:ext cx="1001838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3) </a:t>
            </a:r>
            <a:r>
              <a:rPr lang="en-US" sz="2400" b="1" dirty="0">
                <a:solidFill>
                  <a:srgbClr val="333333"/>
                </a:solidFill>
              </a:rPr>
              <a:t>Sprint review </a:t>
            </a:r>
            <a:r>
              <a:rPr lang="en-US" sz="2400" b="1" dirty="0" smtClean="0">
                <a:solidFill>
                  <a:srgbClr val="333333"/>
                </a:solidFill>
              </a:rPr>
              <a:t>(demonstration</a:t>
            </a:r>
            <a:r>
              <a:rPr lang="en-US" sz="2400" b="1" dirty="0">
                <a:solidFill>
                  <a:srgbClr val="333333"/>
                </a:solidFill>
              </a:rPr>
              <a:t>) </a:t>
            </a:r>
            <a:r>
              <a:rPr lang="en-US" sz="2400" b="1" dirty="0" smtClean="0">
                <a:solidFill>
                  <a:srgbClr val="333333"/>
                </a:solidFill>
              </a:rPr>
              <a:t>- </a:t>
            </a:r>
            <a:r>
              <a:rPr lang="en-US" sz="2000" dirty="0">
                <a:solidFill>
                  <a:srgbClr val="333333"/>
                </a:solidFill>
              </a:rPr>
              <a:t>feedback, display of results</a:t>
            </a:r>
            <a:r>
              <a:rPr lang="en-US" sz="2000" dirty="0" smtClean="0">
                <a:solidFill>
                  <a:srgbClr val="333333"/>
                </a:solidFill>
              </a:rPr>
              <a:t>. 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- Product Owner </a:t>
            </a:r>
            <a:r>
              <a:rPr lang="en-US" sz="2000" dirty="0">
                <a:solidFill>
                  <a:srgbClr val="333333"/>
                </a:solidFill>
              </a:rPr>
              <a:t>identifies what has been </a:t>
            </a:r>
            <a:r>
              <a:rPr lang="en-US" sz="2000" dirty="0" smtClean="0">
                <a:solidFill>
                  <a:srgbClr val="333333"/>
                </a:solidFill>
              </a:rPr>
              <a:t>done;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Project Team </a:t>
            </a:r>
            <a:r>
              <a:rPr lang="en-US" sz="2000" dirty="0">
                <a:solidFill>
                  <a:srgbClr val="333333"/>
                </a:solidFill>
              </a:rPr>
              <a:t>discusses what went well, what problems </a:t>
            </a:r>
            <a:r>
              <a:rPr lang="en-US" sz="2000" dirty="0" smtClean="0">
                <a:solidFill>
                  <a:srgbClr val="333333"/>
                </a:solidFill>
              </a:rPr>
              <a:t>it </a:t>
            </a:r>
            <a:r>
              <a:rPr lang="en-US" sz="2000" dirty="0">
                <a:solidFill>
                  <a:srgbClr val="333333"/>
                </a:solidFill>
              </a:rPr>
              <a:t>ran into &amp; those that were </a:t>
            </a:r>
            <a:r>
              <a:rPr lang="en-US" sz="2000" dirty="0" smtClean="0">
                <a:solidFill>
                  <a:srgbClr val="333333"/>
                </a:solidFill>
              </a:rPr>
              <a:t>solved;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Project Team </a:t>
            </a:r>
            <a:r>
              <a:rPr lang="en-US" sz="2000" dirty="0">
                <a:solidFill>
                  <a:srgbClr val="333333"/>
                </a:solidFill>
              </a:rPr>
              <a:t>demonstrates what it has done in a </a:t>
            </a:r>
            <a:r>
              <a:rPr lang="en-US" sz="2000" dirty="0" smtClean="0">
                <a:solidFill>
                  <a:srgbClr val="333333"/>
                </a:solidFill>
              </a:rPr>
              <a:t>demo;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Product Owner </a:t>
            </a:r>
            <a:r>
              <a:rPr lang="en-US" sz="2000" dirty="0">
                <a:solidFill>
                  <a:srgbClr val="333333"/>
                </a:solidFill>
              </a:rPr>
              <a:t>discusses the backlog as it </a:t>
            </a:r>
            <a:r>
              <a:rPr lang="en-US" sz="2000" dirty="0" smtClean="0">
                <a:solidFill>
                  <a:srgbClr val="333333"/>
                </a:solidFill>
              </a:rPr>
              <a:t>stands;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Entire </a:t>
            </a:r>
            <a:r>
              <a:rPr lang="en-US" sz="2000" dirty="0">
                <a:solidFill>
                  <a:srgbClr val="333333"/>
                </a:solidFill>
              </a:rPr>
              <a:t>group collaborates on what to do </a:t>
            </a:r>
            <a:r>
              <a:rPr lang="en-US" sz="2000" dirty="0" smtClean="0">
                <a:solidFill>
                  <a:srgbClr val="333333"/>
                </a:solidFill>
              </a:rPr>
              <a:t>next.</a:t>
            </a:r>
            <a:endParaRPr lang="en-US" sz="2000" dirty="0">
              <a:solidFill>
                <a:srgbClr val="333333"/>
              </a:solidFill>
            </a:endParaRPr>
          </a:p>
          <a:p>
            <a:endParaRPr lang="en-US" sz="2000" dirty="0">
              <a:solidFill>
                <a:srgbClr val="333333"/>
              </a:solidFill>
            </a:endParaRPr>
          </a:p>
        </p:txBody>
      </p:sp>
      <p:pic>
        <p:nvPicPr>
          <p:cNvPr id="6146" name="Picture 2" descr="Картинки по запросу Sprint review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2861367"/>
            <a:ext cx="59721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Ceremonies</a:t>
            </a:r>
            <a:endParaRPr lang="en-GB" altLang="ru-RU" sz="3600" b="1" dirty="0" smtClean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965914"/>
            <a:ext cx="885229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4) </a:t>
            </a:r>
            <a:r>
              <a:rPr lang="en-US" sz="2400" b="1" dirty="0">
                <a:solidFill>
                  <a:srgbClr val="333333"/>
                </a:solidFill>
              </a:rPr>
              <a:t>Sprint retrospective - </a:t>
            </a:r>
            <a:r>
              <a:rPr lang="en-US" sz="2000" dirty="0">
                <a:solidFill>
                  <a:srgbClr val="333333"/>
                </a:solidFill>
              </a:rPr>
              <a:t>productivity </a:t>
            </a:r>
            <a:r>
              <a:rPr lang="en-US" sz="2000" dirty="0" smtClean="0">
                <a:solidFill>
                  <a:srgbClr val="333333"/>
                </a:solidFill>
              </a:rPr>
              <a:t>increase.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Inspect </a:t>
            </a:r>
            <a:r>
              <a:rPr lang="en-US" sz="2000" dirty="0">
                <a:solidFill>
                  <a:srgbClr val="333333"/>
                </a:solidFill>
              </a:rPr>
              <a:t>how the last Sprint </a:t>
            </a:r>
            <a:r>
              <a:rPr lang="en-US" sz="2000" dirty="0" smtClean="0">
                <a:solidFill>
                  <a:srgbClr val="333333"/>
                </a:solidFill>
              </a:rPr>
              <a:t>went;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Identify </a:t>
            </a:r>
            <a:r>
              <a:rPr lang="en-US" sz="2000" dirty="0">
                <a:solidFill>
                  <a:srgbClr val="333333"/>
                </a:solidFill>
              </a:rPr>
              <a:t>and order the major items that went </a:t>
            </a:r>
            <a:r>
              <a:rPr lang="en-US" sz="2000" dirty="0" smtClean="0">
                <a:solidFill>
                  <a:srgbClr val="333333"/>
                </a:solidFill>
              </a:rPr>
              <a:t>well </a:t>
            </a:r>
            <a:r>
              <a:rPr lang="en-US" sz="2000" dirty="0">
                <a:solidFill>
                  <a:srgbClr val="333333"/>
                </a:solidFill>
              </a:rPr>
              <a:t>and potential improvements; 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- Create </a:t>
            </a:r>
            <a:r>
              <a:rPr lang="en-US" sz="2000" dirty="0">
                <a:solidFill>
                  <a:srgbClr val="333333"/>
                </a:solidFill>
              </a:rPr>
              <a:t>a plan for implementing improvements</a:t>
            </a:r>
            <a:r>
              <a:rPr lang="en-US" sz="2000" dirty="0" smtClean="0">
                <a:solidFill>
                  <a:srgbClr val="333333"/>
                </a:solidFill>
              </a:rPr>
              <a:t>?</a:t>
            </a:r>
            <a:endParaRPr lang="en-US" sz="2000" dirty="0">
              <a:solidFill>
                <a:srgbClr val="333333"/>
              </a:solidFill>
            </a:endParaRPr>
          </a:p>
          <a:p>
            <a:endParaRPr lang="en-US" sz="2000" dirty="0">
              <a:solidFill>
                <a:srgbClr val="333333"/>
              </a:solidFill>
            </a:endParaRPr>
          </a:p>
        </p:txBody>
      </p:sp>
      <p:pic>
        <p:nvPicPr>
          <p:cNvPr id="8194" name="Picture 2" descr="Картинки по запросу Sprint retro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8" y="2298991"/>
            <a:ext cx="6457235" cy="37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7480" y="2282621"/>
            <a:ext cx="431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		</a:t>
            </a:r>
            <a:r>
              <a:rPr lang="en-US" sz="5400" b="1" dirty="0" smtClean="0"/>
              <a:t>Thank you!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3404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55844" y="457526"/>
            <a:ext cx="3483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What is </a:t>
            </a:r>
            <a:r>
              <a:rPr lang="en-US" sz="4000" b="1" dirty="0" smtClean="0"/>
              <a:t>Scrum?</a:t>
            </a:r>
            <a:endParaRPr lang="ru-RU" sz="4000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55844" y="1552380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48083" y="244686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55844" y="3508801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74290" y="1514730"/>
            <a:ext cx="6349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popular framework for managing web projects.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74290" y="2040869"/>
            <a:ext cx="8399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One </a:t>
            </a:r>
            <a:r>
              <a:rPr lang="en-US" sz="2400" dirty="0"/>
              <a:t>of Agile's methodologies that </a:t>
            </a:r>
            <a:r>
              <a:rPr lang="en-US" sz="2400" dirty="0" smtClean="0"/>
              <a:t>allows</a:t>
            </a:r>
            <a:r>
              <a:rPr lang="uk-UA" sz="2400" dirty="0" smtClean="0"/>
              <a:t> </a:t>
            </a:r>
            <a:r>
              <a:rPr lang="en-US" sz="2400" dirty="0" smtClean="0"/>
              <a:t>focus </a:t>
            </a:r>
            <a:r>
              <a:rPr lang="en-US" sz="2400" dirty="0"/>
              <a:t>on the delivery of </a:t>
            </a:r>
            <a:endParaRPr lang="uk-UA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</a:t>
            </a:r>
            <a:r>
              <a:rPr lang="en-US" sz="2400" dirty="0" smtClean="0"/>
              <a:t>important </a:t>
            </a:r>
            <a:r>
              <a:rPr lang="en-US" sz="2400" dirty="0"/>
              <a:t>values in </a:t>
            </a:r>
            <a:r>
              <a:rPr lang="en-US" sz="2400" dirty="0" smtClean="0"/>
              <a:t>the </a:t>
            </a:r>
            <a:r>
              <a:rPr lang="en-US" sz="2400" dirty="0"/>
              <a:t>shortest possible time, from the </a:t>
            </a:r>
            <a:endParaRPr lang="en-US" sz="2400" dirty="0" smtClean="0"/>
          </a:p>
          <a:p>
            <a:r>
              <a:rPr lang="en-US" sz="2400" dirty="0" smtClean="0"/>
              <a:t>point </a:t>
            </a:r>
            <a:r>
              <a:rPr lang="en-US" sz="2400" dirty="0"/>
              <a:t>of view of business. 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74290" y="4729805"/>
            <a:ext cx="8505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Developing </a:t>
            </a:r>
            <a:r>
              <a:rPr lang="en-US" sz="2400" dirty="0"/>
              <a:t>systems/ products with rapidly changing </a:t>
            </a:r>
            <a:r>
              <a:rPr lang="en-US" sz="2400" dirty="0" smtClean="0"/>
              <a:t>requirements.</a:t>
            </a:r>
            <a:endParaRPr lang="en-US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55844" y="4206708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555844" y="5324157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574290" y="5164194"/>
            <a:ext cx="98831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controls conflicting interests and looks for ways to improve </a:t>
            </a:r>
            <a:r>
              <a:rPr lang="en-US" sz="2400" dirty="0" smtClean="0"/>
              <a:t>communications</a:t>
            </a:r>
          </a:p>
          <a:p>
            <a:r>
              <a:rPr lang="en-US" sz="2400" dirty="0" smtClean="0"/>
              <a:t>and </a:t>
            </a:r>
            <a:r>
              <a:rPr lang="en-US" sz="2400" dirty="0"/>
              <a:t>maximize </a:t>
            </a:r>
            <a:r>
              <a:rPr lang="en-US" sz="2400" dirty="0" smtClean="0"/>
              <a:t>cooperation.</a:t>
            </a:r>
            <a:endParaRPr lang="en-US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574290" y="4174871"/>
            <a:ext cx="3015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Team-based </a:t>
            </a:r>
            <a:r>
              <a:rPr lang="en-US" sz="2400" dirty="0" smtClean="0"/>
              <a:t>approach.</a:t>
            </a:r>
            <a:endParaRPr lang="en-US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74290" y="3286486"/>
            <a:ext cx="85386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agile, lightweight process for managing and controlling </a:t>
            </a:r>
            <a:r>
              <a:rPr lang="en-US" sz="2400" dirty="0" smtClean="0"/>
              <a:t>software</a:t>
            </a:r>
            <a:endParaRPr lang="uk-UA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product development in rapidly changing environments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555844" y="4767454"/>
            <a:ext cx="708338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93296" y="316177"/>
            <a:ext cx="10515600" cy="686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3600" b="1" dirty="0">
                <a:latin typeface="+mn-lt"/>
              </a:rPr>
              <a:t>Scrum </a:t>
            </a:r>
            <a:r>
              <a:rPr lang="en-US" sz="3600" b="1" dirty="0" smtClean="0">
                <a:latin typeface="+mn-lt"/>
              </a:rPr>
              <a:t>Overview</a:t>
            </a:r>
            <a:endParaRPr lang="ru-RU" sz="3600" b="1" dirty="0">
              <a:latin typeface="+mn-lt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96468"/>
              </p:ext>
            </p:extLst>
          </p:nvPr>
        </p:nvGraphicFramePr>
        <p:xfrm>
          <a:off x="988378" y="1038711"/>
          <a:ext cx="10725435" cy="499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3" imgW="12190320" imgH="5676120" progId="Photoshop.Image.13">
                  <p:embed/>
                </p:oleObj>
              </mc:Choice>
              <mc:Fallback>
                <p:oleObj name="Image" r:id="rId3" imgW="12190320" imgH="5676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378" y="1038711"/>
                        <a:ext cx="10725435" cy="4994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2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sz="3600" b="1" dirty="0">
                <a:latin typeface="+mn-lt"/>
              </a:rPr>
              <a:t>Scrum Framework</a:t>
            </a:r>
            <a:endParaRPr lang="ru-RU" sz="3600" dirty="0">
              <a:latin typeface="+mn-lt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963973" y="1155650"/>
            <a:ext cx="3716016" cy="1839912"/>
            <a:chOff x="8" y="0"/>
            <a:chExt cx="2600" cy="1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ru-RU" altLang="ru-RU" sz="2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Product Owner</a:t>
              </a:r>
              <a:endParaRPr lang="en-US" altLang="ru-RU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ヒラギノ角ゴ Pro W3" charset="-128"/>
                <a:sym typeface="Gill Sans" charset="0"/>
              </a:endParaRP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Scrum </a:t>
              </a: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Master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Project Team</a:t>
              </a:r>
              <a:endParaRPr lang="en-US" altLang="ru-RU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4" name="Rectangle 10"/>
            <p:cNvSpPr>
              <a:spLocks/>
            </p:cNvSpPr>
            <p:nvPr/>
          </p:nvSpPr>
          <p:spPr bwMode="auto">
            <a:xfrm>
              <a:off x="96" y="71"/>
              <a:ext cx="1336" cy="251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9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Roles</a:t>
              </a:r>
            </a:p>
          </p:txBody>
        </p:sp>
      </p:grp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4237992" y="2312725"/>
            <a:ext cx="3716016" cy="2284644"/>
            <a:chOff x="8" y="0"/>
            <a:chExt cx="2600" cy="1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ru-RU" altLang="ru-RU" sz="2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36" name="Rectangle 4"/>
            <p:cNvSpPr>
              <a:spLocks/>
            </p:cNvSpPr>
            <p:nvPr/>
          </p:nvSpPr>
          <p:spPr bwMode="auto">
            <a:xfrm>
              <a:off x="96" y="392"/>
              <a:ext cx="2330" cy="8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Sprint planning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Sprint review</a:t>
              </a:r>
              <a:endParaRPr lang="en-US" altLang="ru-RU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ヒラギノ角ゴ Pro W3" charset="-128"/>
                <a:sym typeface="Gill Sans" charset="0"/>
              </a:endParaRP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Sprint </a:t>
              </a: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retrospective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Daily </a:t>
              </a: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scrum meeting</a:t>
              </a:r>
            </a:p>
          </p:txBody>
        </p:sp>
        <p:sp>
          <p:nvSpPr>
            <p:cNvPr id="37" name="Rectangle 10"/>
            <p:cNvSpPr>
              <a:spLocks/>
            </p:cNvSpPr>
            <p:nvPr/>
          </p:nvSpPr>
          <p:spPr bwMode="auto">
            <a:xfrm>
              <a:off x="96" y="71"/>
              <a:ext cx="1336" cy="251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9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Ceremonies</a:t>
              </a:r>
            </a:p>
          </p:txBody>
        </p:sp>
      </p:grp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7637784" y="3945491"/>
            <a:ext cx="3716016" cy="1839912"/>
            <a:chOff x="8" y="0"/>
            <a:chExt cx="2600" cy="1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ru-RU" altLang="ru-RU" sz="2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40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Product </a:t>
              </a: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Backlog</a:t>
              </a:r>
              <a:endParaRPr lang="en-US" altLang="ru-RU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ヒラギノ角ゴ Pro W3" charset="-128"/>
                <a:sym typeface="Gill Sans" charset="0"/>
              </a:endParaRP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Sprint Backlog</a:t>
              </a:r>
              <a:endParaRPr lang="en-US" altLang="ru-RU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ヒラギノ角ゴ Pro W3" charset="-128"/>
                <a:sym typeface="Gill Sans" charset="0"/>
              </a:endParaRP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ru-RU" sz="2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 Burndown </a:t>
              </a:r>
              <a:r>
                <a:rPr lang="en-US" altLang="ru-RU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charts</a:t>
              </a:r>
            </a:p>
          </p:txBody>
        </p:sp>
        <p:sp>
          <p:nvSpPr>
            <p:cNvPr id="41" name="Rectangle 10"/>
            <p:cNvSpPr>
              <a:spLocks/>
            </p:cNvSpPr>
            <p:nvPr/>
          </p:nvSpPr>
          <p:spPr bwMode="auto">
            <a:xfrm>
              <a:off x="96" y="71"/>
              <a:ext cx="1336" cy="251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9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ヒラギノ角ゴ Pro W3" charset="-128"/>
                  <a:sym typeface="Gill Sans" charset="0"/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Roles</a:t>
            </a:r>
            <a:endParaRPr lang="ru-RU" sz="36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965914"/>
            <a:ext cx="739003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1) Product Owner (</a:t>
            </a:r>
            <a:r>
              <a:rPr lang="en-US" sz="2400" b="1" i="1" dirty="0" smtClean="0">
                <a:solidFill>
                  <a:srgbClr val="333333"/>
                </a:solidFill>
              </a:rPr>
              <a:t>product image</a:t>
            </a:r>
            <a:r>
              <a:rPr lang="en-US" b="1" i="1" dirty="0" smtClean="0">
                <a:solidFill>
                  <a:srgbClr val="333333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333333"/>
                </a:solidFill>
              </a:rPr>
              <a:t>     </a:t>
            </a:r>
            <a:r>
              <a:rPr lang="en-US" sz="2000" dirty="0" smtClean="0">
                <a:solidFill>
                  <a:srgbClr val="333333"/>
                </a:solidFill>
              </a:rPr>
              <a:t>- understands how this product should look / work;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     - doesn’t </a:t>
            </a:r>
            <a:r>
              <a:rPr lang="en-US" sz="2000" dirty="0">
                <a:solidFill>
                  <a:srgbClr val="333333"/>
                </a:solidFill>
              </a:rPr>
              <a:t>work in a team, he acts on the client's side (this can be 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     either another company </a:t>
            </a:r>
            <a:r>
              <a:rPr lang="en-US" sz="2000" dirty="0">
                <a:solidFill>
                  <a:srgbClr val="333333"/>
                </a:solidFill>
              </a:rPr>
              <a:t>and another department</a:t>
            </a:r>
            <a:r>
              <a:rPr lang="en-US" sz="2000" dirty="0" smtClean="0">
                <a:solidFill>
                  <a:srgbClr val="333333"/>
                </a:solidFill>
              </a:rPr>
              <a:t>);</a:t>
            </a:r>
          </a:p>
          <a:p>
            <a:r>
              <a:rPr lang="en-US" sz="2000" dirty="0">
                <a:solidFill>
                  <a:srgbClr val="333333"/>
                </a:solidFill>
              </a:rPr>
              <a:t>     - sets priorities for tasks.</a:t>
            </a:r>
          </a:p>
          <a:p>
            <a:endParaRPr lang="en-US" b="1" dirty="0">
              <a:solidFill>
                <a:srgbClr val="333333"/>
              </a:solidFill>
              <a:latin typeface="Droid Sans"/>
            </a:endParaRPr>
          </a:p>
          <a:p>
            <a:r>
              <a:rPr lang="en-US" sz="2400" b="1" dirty="0" smtClean="0">
                <a:solidFill>
                  <a:srgbClr val="333333"/>
                </a:solidFill>
              </a:rPr>
              <a:t>2) Scrum Master (</a:t>
            </a:r>
            <a:r>
              <a:rPr lang="en-US" sz="2400" b="1" i="1" dirty="0" smtClean="0">
                <a:solidFill>
                  <a:srgbClr val="333333"/>
                </a:solidFill>
              </a:rPr>
              <a:t>effective organization)</a:t>
            </a:r>
            <a:endParaRPr lang="en-US" sz="2400" b="1" i="1" dirty="0">
              <a:solidFill>
                <a:srgbClr val="333333"/>
              </a:solidFill>
            </a:endParaRPr>
          </a:p>
          <a:p>
            <a:r>
              <a:rPr lang="en-US" sz="2000" dirty="0">
                <a:solidFill>
                  <a:srgbClr val="333333"/>
                </a:solidFill>
                <a:latin typeface="Droid Sans"/>
              </a:rPr>
              <a:t>    </a:t>
            </a:r>
            <a:r>
              <a:rPr lang="en-US" sz="2000" dirty="0" smtClean="0">
                <a:solidFill>
                  <a:srgbClr val="333333"/>
                </a:solidFill>
              </a:rPr>
              <a:t>- </a:t>
            </a:r>
            <a:r>
              <a:rPr lang="en-US" sz="2000" dirty="0">
                <a:solidFill>
                  <a:srgbClr val="333333"/>
                </a:solidFill>
              </a:rPr>
              <a:t>holds </a:t>
            </a:r>
            <a:r>
              <a:rPr lang="en-US" sz="2000" dirty="0" smtClean="0">
                <a:solidFill>
                  <a:srgbClr val="333333"/>
                </a:solidFill>
              </a:rPr>
              <a:t>Scrum meetings;</a:t>
            </a:r>
          </a:p>
          <a:p>
            <a:r>
              <a:rPr lang="en-US" sz="2000" dirty="0">
                <a:solidFill>
                  <a:srgbClr val="333333"/>
                </a:solidFill>
              </a:rPr>
              <a:t>     - monitors compliance with all the principles of </a:t>
            </a:r>
            <a:r>
              <a:rPr lang="en-US" sz="2000" dirty="0" smtClean="0">
                <a:solidFill>
                  <a:srgbClr val="333333"/>
                </a:solidFill>
              </a:rPr>
              <a:t>Scrum;</a:t>
            </a:r>
          </a:p>
          <a:p>
            <a:r>
              <a:rPr lang="en-US" sz="2000" dirty="0">
                <a:solidFill>
                  <a:srgbClr val="333333"/>
                </a:solidFill>
              </a:rPr>
              <a:t>     - resolves contradictions and protects the team from </a:t>
            </a:r>
            <a:r>
              <a:rPr lang="en-US" sz="2000" dirty="0" smtClean="0">
                <a:solidFill>
                  <a:srgbClr val="333333"/>
                </a:solidFill>
              </a:rPr>
              <a:t>distractions.</a:t>
            </a:r>
            <a:endParaRPr lang="en-US" sz="2000" dirty="0">
              <a:solidFill>
                <a:srgbClr val="333333"/>
              </a:solidFill>
            </a:endParaRPr>
          </a:p>
          <a:p>
            <a:endParaRPr lang="en-US" sz="2000" dirty="0">
              <a:solidFill>
                <a:srgbClr val="333333"/>
              </a:solidFill>
              <a:latin typeface="Droid Sans"/>
            </a:endParaRPr>
          </a:p>
          <a:p>
            <a:r>
              <a:rPr lang="en-US" sz="2400" b="1" dirty="0" smtClean="0">
                <a:solidFill>
                  <a:srgbClr val="333333"/>
                </a:solidFill>
              </a:rPr>
              <a:t>3) Project Team (</a:t>
            </a:r>
            <a:r>
              <a:rPr lang="en-US" sz="2400" b="1" i="1" dirty="0" smtClean="0">
                <a:solidFill>
                  <a:srgbClr val="333333"/>
                </a:solidFill>
              </a:rPr>
              <a:t>quality product</a:t>
            </a:r>
            <a:r>
              <a:rPr lang="en-US" b="1" i="1" dirty="0" smtClean="0">
                <a:solidFill>
                  <a:srgbClr val="333333"/>
                </a:solidFill>
              </a:rPr>
              <a:t>)</a:t>
            </a:r>
          </a:p>
          <a:p>
            <a:r>
              <a:rPr lang="en-US" sz="2000" b="1" i="1" dirty="0">
                <a:solidFill>
                  <a:srgbClr val="333333"/>
                </a:solidFill>
              </a:rPr>
              <a:t> </a:t>
            </a:r>
            <a:r>
              <a:rPr lang="en-US" sz="2000" b="1" i="1" dirty="0" smtClean="0">
                <a:solidFill>
                  <a:srgbClr val="333333"/>
                </a:solidFill>
              </a:rPr>
              <a:t>     </a:t>
            </a:r>
            <a:r>
              <a:rPr lang="en-US" sz="2000" i="1" dirty="0" smtClean="0">
                <a:solidFill>
                  <a:srgbClr val="333333"/>
                </a:solidFill>
              </a:rPr>
              <a:t>- </a:t>
            </a:r>
            <a:r>
              <a:rPr lang="en-US" sz="2000" dirty="0" smtClean="0">
                <a:solidFill>
                  <a:srgbClr val="333333"/>
                </a:solidFill>
              </a:rPr>
              <a:t>consisting of specialists </a:t>
            </a:r>
            <a:r>
              <a:rPr lang="en-US" sz="2000" dirty="0">
                <a:solidFill>
                  <a:srgbClr val="333333"/>
                </a:solidFill>
              </a:rPr>
              <a:t>of different </a:t>
            </a:r>
            <a:r>
              <a:rPr lang="en-US" sz="2000" dirty="0" smtClean="0">
                <a:solidFill>
                  <a:srgbClr val="333333"/>
                </a:solidFill>
              </a:rPr>
              <a:t>profiles;</a:t>
            </a:r>
          </a:p>
          <a:p>
            <a:r>
              <a:rPr lang="en-US" sz="2000" i="1" dirty="0">
                <a:solidFill>
                  <a:srgbClr val="333333"/>
                </a:solidFill>
              </a:rPr>
              <a:t> </a:t>
            </a:r>
            <a:r>
              <a:rPr lang="en-US" sz="2000" i="1" dirty="0" smtClean="0">
                <a:solidFill>
                  <a:srgbClr val="333333"/>
                </a:solidFill>
              </a:rPr>
              <a:t>     - </a:t>
            </a:r>
            <a:r>
              <a:rPr lang="en-US" sz="2000" dirty="0" smtClean="0">
                <a:solidFill>
                  <a:srgbClr val="333333"/>
                </a:solidFill>
              </a:rPr>
              <a:t>typically </a:t>
            </a:r>
            <a:r>
              <a:rPr lang="en-US" sz="2000" dirty="0">
                <a:solidFill>
                  <a:srgbClr val="333333"/>
                </a:solidFill>
              </a:rPr>
              <a:t>5-9 people;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      - responsible</a:t>
            </a:r>
            <a:r>
              <a:rPr lang="en-US" sz="2000" dirty="0">
                <a:solidFill>
                  <a:srgbClr val="333333"/>
                </a:solidFill>
              </a:rPr>
              <a:t>, </a:t>
            </a:r>
            <a:r>
              <a:rPr lang="en-US" sz="2000" dirty="0" smtClean="0">
                <a:solidFill>
                  <a:srgbClr val="333333"/>
                </a:solidFill>
              </a:rPr>
              <a:t>constantly, </a:t>
            </a:r>
            <a:r>
              <a:rPr lang="en-US" sz="2000" dirty="0">
                <a:solidFill>
                  <a:srgbClr val="333333"/>
                </a:solidFill>
              </a:rPr>
              <a:t>improving, self-organized, develops the 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      product </a:t>
            </a:r>
            <a:r>
              <a:rPr lang="en-US" sz="2000" dirty="0">
                <a:solidFill>
                  <a:srgbClr val="333333"/>
                </a:solidFill>
              </a:rPr>
              <a:t>of the highest </a:t>
            </a:r>
            <a:r>
              <a:rPr lang="en-US" sz="2000" dirty="0" smtClean="0">
                <a:solidFill>
                  <a:srgbClr val="333333"/>
                </a:solidFill>
              </a:rPr>
              <a:t>quality.</a:t>
            </a:r>
            <a:endParaRPr lang="en-US" sz="2000" b="1" i="1" dirty="0">
              <a:solidFill>
                <a:srgbClr val="333333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495" y="1154749"/>
            <a:ext cx="1342726" cy="103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38" y="2839510"/>
            <a:ext cx="1245127" cy="104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9421058" y="4536971"/>
            <a:ext cx="1731507" cy="1425947"/>
            <a:chOff x="0" y="0"/>
            <a:chExt cx="1704" cy="134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18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9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3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15" name="Picture 1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1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1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41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</a:t>
            </a:r>
            <a:r>
              <a:rPr lang="en-GB" altLang="ru-RU" sz="3600" b="1" dirty="0" smtClean="0">
                <a:latin typeface="+mn-lt"/>
              </a:rPr>
              <a:t>Artifacts</a:t>
            </a:r>
            <a:endParaRPr lang="ru-RU" sz="36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1088" y="965914"/>
            <a:ext cx="706924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1) Product Backlog </a:t>
            </a:r>
            <a:r>
              <a:rPr lang="en-US" sz="2400" b="1" dirty="0">
                <a:solidFill>
                  <a:srgbClr val="333333"/>
                </a:solidFill>
              </a:rPr>
              <a:t>- </a:t>
            </a:r>
            <a:r>
              <a:rPr lang="en-US" sz="2000" dirty="0">
                <a:solidFill>
                  <a:srgbClr val="333333"/>
                </a:solidFill>
              </a:rPr>
              <a:t>list of requirements, wishes, </a:t>
            </a:r>
            <a:r>
              <a:rPr lang="en-US" sz="2000" dirty="0" smtClean="0">
                <a:solidFill>
                  <a:srgbClr val="333333"/>
                </a:solidFill>
              </a:rPr>
              <a:t>stories, 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functionality</a:t>
            </a:r>
            <a:r>
              <a:rPr lang="en-US" sz="2000" dirty="0">
                <a:solidFill>
                  <a:srgbClr val="333333"/>
                </a:solidFill>
              </a:rPr>
              <a:t>, which </a:t>
            </a:r>
            <a:r>
              <a:rPr lang="en-US" sz="2000" dirty="0" smtClean="0">
                <a:solidFill>
                  <a:srgbClr val="333333"/>
                </a:solidFill>
              </a:rPr>
              <a:t>are ordered </a:t>
            </a:r>
            <a:r>
              <a:rPr lang="en-US" sz="2000" dirty="0">
                <a:solidFill>
                  <a:srgbClr val="333333"/>
                </a:solidFill>
              </a:rPr>
              <a:t>in order of </a:t>
            </a:r>
            <a:r>
              <a:rPr lang="en-US" sz="2000" dirty="0" smtClean="0">
                <a:solidFill>
                  <a:srgbClr val="333333"/>
                </a:solidFill>
              </a:rPr>
              <a:t>importance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dirty="0" smtClean="0">
                <a:solidFill>
                  <a:srgbClr val="333333"/>
                </a:solidFill>
              </a:rPr>
              <a:t>(consists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of a user </a:t>
            </a:r>
            <a:r>
              <a:rPr lang="en-US" sz="2000" dirty="0">
                <a:solidFill>
                  <a:srgbClr val="333333"/>
                </a:solidFill>
              </a:rPr>
              <a:t>story). The Product Owner is </a:t>
            </a:r>
            <a:r>
              <a:rPr lang="en-US" sz="2000" dirty="0" smtClean="0">
                <a:solidFill>
                  <a:srgbClr val="333333"/>
                </a:solidFill>
              </a:rPr>
              <a:t>responsible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for </a:t>
            </a:r>
            <a:r>
              <a:rPr lang="en-US" sz="2000" dirty="0">
                <a:solidFill>
                  <a:srgbClr val="333333"/>
                </a:solidFill>
              </a:rPr>
              <a:t>the Product Backlog.</a:t>
            </a:r>
            <a:endParaRPr lang="en-US" sz="2000" dirty="0" smtClean="0">
              <a:solidFill>
                <a:srgbClr val="333333"/>
              </a:solidFill>
            </a:endParaRPr>
          </a:p>
          <a:p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400" b="1" dirty="0" smtClean="0">
                <a:solidFill>
                  <a:srgbClr val="333333"/>
                </a:solidFill>
              </a:rPr>
              <a:t>2</a:t>
            </a:r>
            <a:r>
              <a:rPr lang="en-US" sz="2400" b="1" dirty="0">
                <a:solidFill>
                  <a:srgbClr val="333333"/>
                </a:solidFill>
              </a:rPr>
              <a:t>) Sprint Backlog </a:t>
            </a:r>
            <a:r>
              <a:rPr lang="en-US" sz="2400" b="1" dirty="0" smtClean="0">
                <a:solidFill>
                  <a:srgbClr val="333333"/>
                </a:solidFill>
              </a:rPr>
              <a:t>- </a:t>
            </a:r>
            <a:r>
              <a:rPr lang="en-US" sz="2000" dirty="0" smtClean="0">
                <a:solidFill>
                  <a:srgbClr val="333333"/>
                </a:solidFill>
              </a:rPr>
              <a:t>contains </a:t>
            </a:r>
            <a:r>
              <a:rPr lang="en-US" sz="2000" dirty="0">
                <a:solidFill>
                  <a:srgbClr val="333333"/>
                </a:solidFill>
              </a:rPr>
              <a:t>the functionality selected by 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Product Owner </a:t>
            </a:r>
            <a:r>
              <a:rPr lang="en-US" sz="2000" dirty="0">
                <a:solidFill>
                  <a:srgbClr val="333333"/>
                </a:solidFill>
              </a:rPr>
              <a:t>of Product </a:t>
            </a:r>
            <a:r>
              <a:rPr lang="en-US" sz="2000" dirty="0" smtClean="0">
                <a:solidFill>
                  <a:srgbClr val="333333"/>
                </a:solidFill>
              </a:rPr>
              <a:t>Backlog. All </a:t>
            </a:r>
            <a:r>
              <a:rPr lang="en-US" sz="2000" dirty="0">
                <a:solidFill>
                  <a:srgbClr val="333333"/>
                </a:solidFill>
              </a:rPr>
              <a:t>functions are divided by 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tasks </a:t>
            </a:r>
            <a:r>
              <a:rPr lang="en-US" sz="2000" dirty="0">
                <a:solidFill>
                  <a:srgbClr val="333333"/>
                </a:solidFill>
              </a:rPr>
              <a:t>(Sprint Story Tasks), </a:t>
            </a:r>
            <a:r>
              <a:rPr lang="en-US" sz="2000" dirty="0" smtClean="0">
                <a:solidFill>
                  <a:srgbClr val="333333"/>
                </a:solidFill>
              </a:rPr>
              <a:t>each of </a:t>
            </a:r>
            <a:r>
              <a:rPr lang="en-US" sz="2000" dirty="0">
                <a:solidFill>
                  <a:srgbClr val="333333"/>
                </a:solidFill>
              </a:rPr>
              <a:t>which is estimated by the team. </a:t>
            </a:r>
            <a:endParaRPr lang="en-US" sz="2400" b="1" i="1" dirty="0">
              <a:solidFill>
                <a:srgbClr val="333333"/>
              </a:solidFill>
            </a:endParaRPr>
          </a:p>
        </p:txBody>
      </p:sp>
      <p:pic>
        <p:nvPicPr>
          <p:cNvPr id="2059" name="Picture 11" descr="Картинки по запросу product backlog sprin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2" y="3643570"/>
            <a:ext cx="6966585" cy="25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</a:t>
            </a:r>
            <a:r>
              <a:rPr lang="en-GB" altLang="ru-RU" sz="3600" b="1" dirty="0" smtClean="0">
                <a:latin typeface="+mn-lt"/>
              </a:rPr>
              <a:t>Artifacts</a:t>
            </a:r>
            <a:endParaRPr lang="ru-RU" sz="36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1971552"/>
            <a:ext cx="4369851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3</a:t>
            </a:r>
            <a:r>
              <a:rPr lang="en-US" sz="2400" b="1" dirty="0">
                <a:solidFill>
                  <a:srgbClr val="333333"/>
                </a:solidFill>
              </a:rPr>
              <a:t>) Burndown charts - </a:t>
            </a:r>
            <a:r>
              <a:rPr lang="en-US" sz="2000" dirty="0" smtClean="0">
                <a:solidFill>
                  <a:srgbClr val="333333"/>
                </a:solidFill>
              </a:rPr>
              <a:t>a </a:t>
            </a:r>
            <a:r>
              <a:rPr lang="en-US" sz="2000" dirty="0">
                <a:solidFill>
                  <a:srgbClr val="333333"/>
                </a:solidFill>
              </a:rPr>
              <a:t>display of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what </a:t>
            </a:r>
            <a:r>
              <a:rPr lang="en-US" sz="2000" dirty="0">
                <a:solidFill>
                  <a:srgbClr val="333333"/>
                </a:solidFill>
              </a:rPr>
              <a:t>work has been </a:t>
            </a:r>
            <a:r>
              <a:rPr lang="en-US" sz="2000" dirty="0" smtClean="0">
                <a:solidFill>
                  <a:srgbClr val="333333"/>
                </a:solidFill>
              </a:rPr>
              <a:t>completed </a:t>
            </a:r>
            <a:r>
              <a:rPr lang="en-US" sz="2000" dirty="0" smtClean="0">
                <a:solidFill>
                  <a:srgbClr val="333333"/>
                </a:solidFill>
              </a:rPr>
              <a:t>and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what </a:t>
            </a:r>
            <a:r>
              <a:rPr lang="en-US" sz="2000" dirty="0">
                <a:solidFill>
                  <a:srgbClr val="333333"/>
                </a:solidFill>
              </a:rPr>
              <a:t>is left to </a:t>
            </a:r>
            <a:r>
              <a:rPr lang="en-US" sz="2000" dirty="0" smtClean="0">
                <a:solidFill>
                  <a:srgbClr val="333333"/>
                </a:solidFill>
              </a:rPr>
              <a:t>complete: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one </a:t>
            </a:r>
            <a:r>
              <a:rPr lang="en-US" sz="2000" dirty="0">
                <a:solidFill>
                  <a:srgbClr val="333333"/>
                </a:solidFill>
              </a:rPr>
              <a:t>for each developer or work </a:t>
            </a:r>
            <a:r>
              <a:rPr lang="en-US" sz="2000" dirty="0" smtClean="0">
                <a:solidFill>
                  <a:srgbClr val="333333"/>
                </a:solidFill>
              </a:rPr>
              <a:t>item;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- updated </a:t>
            </a:r>
            <a:r>
              <a:rPr lang="en-US" sz="2000" dirty="0">
                <a:solidFill>
                  <a:srgbClr val="333333"/>
                </a:solidFill>
              </a:rPr>
              <a:t>every </a:t>
            </a:r>
            <a:r>
              <a:rPr lang="en-US" sz="2000" dirty="0" smtClean="0">
                <a:solidFill>
                  <a:srgbClr val="333333"/>
                </a:solidFill>
              </a:rPr>
              <a:t>day;</a:t>
            </a:r>
            <a:endParaRPr lang="en-US" sz="2000" dirty="0">
              <a:solidFill>
                <a:srgbClr val="3333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</a:rPr>
              <a:t>make </a:t>
            </a:r>
            <a:r>
              <a:rPr lang="en-US" sz="2000" dirty="0">
                <a:solidFill>
                  <a:srgbClr val="333333"/>
                </a:solidFill>
              </a:rPr>
              <a:t>best guess about hours/points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completed </a:t>
            </a:r>
            <a:r>
              <a:rPr lang="en-US" sz="2000" dirty="0">
                <a:solidFill>
                  <a:srgbClr val="333333"/>
                </a:solidFill>
              </a:rPr>
              <a:t>each </a:t>
            </a:r>
            <a:r>
              <a:rPr lang="en-US" sz="2000" dirty="0" smtClean="0">
                <a:solidFill>
                  <a:srgbClr val="333333"/>
                </a:solidFill>
              </a:rPr>
              <a:t>day.</a:t>
            </a:r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>
                <a:solidFill>
                  <a:srgbClr val="333333"/>
                </a:solidFill>
              </a:rPr>
              <a:t>Release burndown </a:t>
            </a:r>
            <a:r>
              <a:rPr lang="en-US" sz="2000" dirty="0" smtClean="0">
                <a:solidFill>
                  <a:srgbClr val="333333"/>
                </a:solidFill>
              </a:rPr>
              <a:t>chart shows </a:t>
            </a:r>
            <a:r>
              <a:rPr lang="en-US" sz="2000" dirty="0">
                <a:solidFill>
                  <a:srgbClr val="333333"/>
                </a:solidFill>
              </a:rPr>
              <a:t>overall </a:t>
            </a:r>
            <a:endParaRPr lang="ru-RU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progress </a:t>
            </a:r>
            <a:r>
              <a:rPr lang="en-US" sz="2000" dirty="0" smtClean="0">
                <a:solidFill>
                  <a:srgbClr val="333333"/>
                </a:solidFill>
              </a:rPr>
              <a:t>updated </a:t>
            </a:r>
            <a:r>
              <a:rPr lang="en-US" sz="2000" dirty="0">
                <a:solidFill>
                  <a:srgbClr val="333333"/>
                </a:solidFill>
              </a:rPr>
              <a:t>at </a:t>
            </a:r>
            <a:r>
              <a:rPr lang="en-US" sz="2000" dirty="0" smtClean="0">
                <a:solidFill>
                  <a:srgbClr val="333333"/>
                </a:solidFill>
              </a:rPr>
              <a:t>end </a:t>
            </a:r>
            <a:r>
              <a:rPr lang="en-US" sz="2000" dirty="0">
                <a:solidFill>
                  <a:srgbClr val="333333"/>
                </a:solidFill>
              </a:rPr>
              <a:t>of each </a:t>
            </a:r>
            <a:r>
              <a:rPr lang="en-US" sz="2000" dirty="0" smtClean="0">
                <a:solidFill>
                  <a:srgbClr val="333333"/>
                </a:solidFill>
              </a:rPr>
              <a:t>sprint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  <a:endParaRPr lang="en-US" sz="2400" b="1" i="1" dirty="0">
              <a:solidFill>
                <a:srgbClr val="333333"/>
              </a:solidFill>
            </a:endParaRPr>
          </a:p>
        </p:txBody>
      </p:sp>
      <p:pic>
        <p:nvPicPr>
          <p:cNvPr id="23" name="Picture 5" descr="File:SampleBurndown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8"/>
          <a:stretch>
            <a:fillRect/>
          </a:stretch>
        </p:blipFill>
        <p:spPr bwMode="auto">
          <a:xfrm>
            <a:off x="5898906" y="1442433"/>
            <a:ext cx="5981163" cy="41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Ceremonies</a:t>
            </a:r>
            <a:endParaRPr lang="en-GB" altLang="ru-RU" sz="3600" b="1" dirty="0" smtClean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965914"/>
            <a:ext cx="1035360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1) Sprint planning - </a:t>
            </a:r>
            <a:r>
              <a:rPr lang="en-US" sz="2000" dirty="0" smtClean="0">
                <a:solidFill>
                  <a:srgbClr val="333333"/>
                </a:solidFill>
              </a:rPr>
              <a:t>is a meeting where there are </a:t>
            </a:r>
            <a:r>
              <a:rPr lang="en-US" sz="2000" dirty="0">
                <a:solidFill>
                  <a:srgbClr val="333333"/>
                </a:solidFill>
              </a:rPr>
              <a:t>all (Product </a:t>
            </a:r>
            <a:r>
              <a:rPr lang="en-US" sz="2000" dirty="0" smtClean="0">
                <a:solidFill>
                  <a:srgbClr val="333333"/>
                </a:solidFill>
              </a:rPr>
              <a:t>Owner, </a:t>
            </a:r>
            <a:r>
              <a:rPr lang="en-US" sz="2000" dirty="0">
                <a:solidFill>
                  <a:srgbClr val="333333"/>
                </a:solidFill>
              </a:rPr>
              <a:t>Scrum </a:t>
            </a:r>
            <a:r>
              <a:rPr lang="en-US" sz="2000" dirty="0" smtClean="0">
                <a:solidFill>
                  <a:srgbClr val="333333"/>
                </a:solidFill>
              </a:rPr>
              <a:t>Master</a:t>
            </a:r>
            <a:r>
              <a:rPr lang="uk-UA" sz="2000" dirty="0" smtClean="0">
                <a:solidFill>
                  <a:srgbClr val="333333"/>
                </a:solidFill>
              </a:rPr>
              <a:t>, 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Project Team</a:t>
            </a:r>
            <a:r>
              <a:rPr lang="uk-UA" sz="2000" dirty="0" smtClean="0">
                <a:solidFill>
                  <a:srgbClr val="333333"/>
                </a:solidFill>
              </a:rPr>
              <a:t>).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endParaRPr lang="uk-UA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Purpose</a:t>
            </a:r>
            <a:r>
              <a:rPr lang="en-US" sz="2000" dirty="0">
                <a:solidFill>
                  <a:srgbClr val="333333"/>
                </a:solidFill>
              </a:rPr>
              <a:t>: </a:t>
            </a:r>
            <a:endParaRPr lang="uk-UA" sz="2000" dirty="0" smtClean="0">
              <a:solidFill>
                <a:srgbClr val="3333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</a:rPr>
              <a:t>to </a:t>
            </a:r>
            <a:r>
              <a:rPr lang="en-US" sz="2000" dirty="0">
                <a:solidFill>
                  <a:srgbClr val="333333"/>
                </a:solidFill>
              </a:rPr>
              <a:t>determine the </a:t>
            </a:r>
            <a:r>
              <a:rPr lang="en-US" sz="2000" dirty="0" smtClean="0">
                <a:solidFill>
                  <a:srgbClr val="333333"/>
                </a:solidFill>
              </a:rPr>
              <a:t>Sprint Goal </a:t>
            </a:r>
            <a:r>
              <a:rPr lang="en-US" sz="2000" dirty="0">
                <a:solidFill>
                  <a:srgbClr val="333333"/>
                </a:solidFill>
              </a:rPr>
              <a:t>and Sprint </a:t>
            </a:r>
            <a:r>
              <a:rPr lang="en-US" sz="2000" dirty="0" smtClean="0">
                <a:solidFill>
                  <a:srgbClr val="333333"/>
                </a:solidFill>
              </a:rPr>
              <a:t>Backlog;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</a:rPr>
              <a:t>determine </a:t>
            </a:r>
            <a:r>
              <a:rPr lang="en-US" sz="2000" dirty="0">
                <a:solidFill>
                  <a:srgbClr val="333333"/>
                </a:solidFill>
              </a:rPr>
              <a:t>exactly how certain functionality will be developed to achieve the goal of the </a:t>
            </a:r>
            <a:r>
              <a:rPr lang="en-US" sz="2000" dirty="0" smtClean="0">
                <a:solidFill>
                  <a:srgbClr val="333333"/>
                </a:solidFill>
              </a:rPr>
              <a:t>sprint;</a:t>
            </a:r>
            <a:endParaRPr lang="en-US" sz="2000" dirty="0">
              <a:solidFill>
                <a:srgbClr val="33333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</a:rPr>
              <a:t>for </a:t>
            </a:r>
            <a:r>
              <a:rPr lang="en-US" sz="2000" dirty="0">
                <a:solidFill>
                  <a:srgbClr val="333333"/>
                </a:solidFill>
              </a:rPr>
              <a:t>each element of Sprint Backlog a list of tasks is defined and their duration is estimated.</a:t>
            </a:r>
            <a:endParaRPr lang="uk-UA" sz="2000" dirty="0" smtClean="0">
              <a:solidFill>
                <a:srgbClr val="333333"/>
              </a:solidFill>
            </a:endParaRPr>
          </a:p>
          <a:p>
            <a:endParaRPr lang="en-US" sz="2000" dirty="0" smtClean="0">
              <a:solidFill>
                <a:srgbClr val="333333"/>
              </a:solidFill>
            </a:endParaRPr>
          </a:p>
          <a:p>
            <a:endParaRPr lang="en-US" sz="2400" b="1" i="1" dirty="0">
              <a:solidFill>
                <a:srgbClr val="333333"/>
              </a:solidFill>
            </a:endParaRPr>
          </a:p>
        </p:txBody>
      </p:sp>
      <p:pic>
        <p:nvPicPr>
          <p:cNvPr id="3076" name="Picture 4" descr="Картинки по запросу Sprint planning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2" y="2953049"/>
            <a:ext cx="5833101" cy="31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442397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en-GB" altLang="ru-RU" sz="3600" b="1" dirty="0">
                <a:latin typeface="+mn-lt"/>
              </a:rPr>
              <a:t>Scrum Ceremonies</a:t>
            </a:r>
            <a:endParaRPr lang="en-GB" altLang="ru-RU" sz="3600" b="1" dirty="0" smtClean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9055" y="965914"/>
            <a:ext cx="978832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33"/>
                </a:solidFill>
              </a:rPr>
              <a:t>2) </a:t>
            </a:r>
            <a:r>
              <a:rPr lang="en-US" sz="2400" b="1" dirty="0">
                <a:solidFill>
                  <a:srgbClr val="333333"/>
                </a:solidFill>
              </a:rPr>
              <a:t>Daily scrum meeting - </a:t>
            </a:r>
            <a:r>
              <a:rPr lang="en-US" sz="2000" dirty="0">
                <a:solidFill>
                  <a:srgbClr val="333333"/>
                </a:solidFill>
              </a:rPr>
              <a:t>update sprint status so that all team </a:t>
            </a:r>
            <a:r>
              <a:rPr lang="en-US" sz="2000" dirty="0" smtClean="0">
                <a:solidFill>
                  <a:srgbClr val="333333"/>
                </a:solidFill>
              </a:rPr>
              <a:t>members knew </a:t>
            </a:r>
            <a:r>
              <a:rPr lang="en-US" sz="2000" dirty="0">
                <a:solidFill>
                  <a:srgbClr val="333333"/>
                </a:solidFill>
              </a:rPr>
              <a:t>who and 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what </a:t>
            </a:r>
            <a:r>
              <a:rPr lang="en-US" sz="2000" dirty="0">
                <a:solidFill>
                  <a:srgbClr val="333333"/>
                </a:solidFill>
              </a:rPr>
              <a:t>is involved in the project.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      15 </a:t>
            </a:r>
            <a:r>
              <a:rPr lang="en-US" sz="2000" dirty="0">
                <a:solidFill>
                  <a:srgbClr val="333333"/>
                </a:solidFill>
              </a:rPr>
              <a:t>minute time-boxed event for the </a:t>
            </a:r>
            <a:r>
              <a:rPr lang="en-US" sz="2000" dirty="0" smtClean="0">
                <a:solidFill>
                  <a:srgbClr val="333333"/>
                </a:solidFill>
              </a:rPr>
              <a:t>Project Team to </a:t>
            </a:r>
            <a:r>
              <a:rPr lang="en-US" sz="2000" dirty="0">
                <a:solidFill>
                  <a:srgbClr val="333333"/>
                </a:solidFill>
              </a:rPr>
              <a:t>synchronize activities.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- What </a:t>
            </a:r>
            <a:r>
              <a:rPr lang="en-US" sz="2000" dirty="0">
                <a:solidFill>
                  <a:srgbClr val="333333"/>
                </a:solidFill>
              </a:rPr>
              <a:t>has been accomplished since last meeting?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- What </a:t>
            </a:r>
            <a:r>
              <a:rPr lang="en-US" sz="2000" dirty="0">
                <a:solidFill>
                  <a:srgbClr val="333333"/>
                </a:solidFill>
              </a:rPr>
              <a:t>will be done before the next meeting?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- What </a:t>
            </a:r>
            <a:r>
              <a:rPr lang="en-US" sz="2000" dirty="0">
                <a:solidFill>
                  <a:srgbClr val="333333"/>
                </a:solidFill>
              </a:rPr>
              <a:t>obstacles are in the way?</a:t>
            </a:r>
          </a:p>
          <a:p>
            <a:endParaRPr lang="en-US" sz="2000" dirty="0">
              <a:solidFill>
                <a:srgbClr val="333333"/>
              </a:solidFill>
            </a:endParaRPr>
          </a:p>
        </p:txBody>
      </p:sp>
      <p:pic>
        <p:nvPicPr>
          <p:cNvPr id="7172" name="Picture 4" descr="Картинки по запросу Daily scrum mee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05459"/>
            <a:ext cx="3810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1704</TotalTime>
  <Words>625</Words>
  <Application>Microsoft Office PowerPoint</Application>
  <PresentationFormat>Широкоэкранный</PresentationFormat>
  <Paragraphs>90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Droid Sans</vt:lpstr>
      <vt:lpstr>Gill Sans</vt:lpstr>
      <vt:lpstr>ヒラギノ角ゴ Pro W3</vt:lpstr>
      <vt:lpstr>Ретро</vt:lpstr>
      <vt:lpstr>Image</vt:lpstr>
      <vt:lpstr>Презентация PowerPoint</vt:lpstr>
      <vt:lpstr>Презентация PowerPoint</vt:lpstr>
      <vt:lpstr>  Scrum Overview</vt:lpstr>
      <vt:lpstr>    Scrum Framework</vt:lpstr>
      <vt:lpstr>    Scrum Roles</vt:lpstr>
      <vt:lpstr>    Scrum Artifacts</vt:lpstr>
      <vt:lpstr>    Scrum Artifacts</vt:lpstr>
      <vt:lpstr>    Scrum Ceremonies</vt:lpstr>
      <vt:lpstr>    Scrum Ceremonies</vt:lpstr>
      <vt:lpstr>    Scrum Ceremonies</vt:lpstr>
      <vt:lpstr>    Scrum Ceremonies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Iskra</dc:creator>
  <cp:lastModifiedBy>Iskra</cp:lastModifiedBy>
  <cp:revision>86</cp:revision>
  <dcterms:created xsi:type="dcterms:W3CDTF">2017-11-02T09:59:52Z</dcterms:created>
  <dcterms:modified xsi:type="dcterms:W3CDTF">2018-02-13T17:41:26Z</dcterms:modified>
</cp:coreProperties>
</file>