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70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CC6A0-10AF-4318-8469-0B1C01F43031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3DA05-E113-45DD-80F8-F76F33AE0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12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56FDFC-A00C-4C92-9EEA-D6821702A631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F0A129F-A3B0-48CC-8C9D-743FA9F49B8B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71881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66CA-5976-4CA5-9217-4DB049E91BD9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129F-A3B0-48CC-8C9D-743FA9F49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33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2D6-7476-4157-A2B9-41677C38FB76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129F-A3B0-48CC-8C9D-743FA9F49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63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084B-3F77-41F8-B67B-49C3AAC07DE2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129F-A3B0-48CC-8C9D-743FA9F49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7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5392F-5C21-4065-AA7F-B0185B71B77E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A129F-A3B0-48CC-8C9D-743FA9F49B8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01480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8C1C-8198-4687-A775-4B2D7B550F26}" type="datetime1">
              <a:rPr lang="ru-RU" smtClean="0"/>
              <a:t>03.06.2019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129F-A3B0-48CC-8C9D-743FA9F49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37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3061-F054-4B32-B5D9-37625A3AA087}" type="datetime1">
              <a:rPr lang="ru-RU" smtClean="0"/>
              <a:t>03.06.2019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129F-A3B0-48CC-8C9D-743FA9F49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50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0910-A06F-4AA6-B479-92BCECF702A4}" type="datetime1">
              <a:rPr lang="ru-RU" smtClean="0"/>
              <a:t>03.06.2019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129F-A3B0-48CC-8C9D-743FA9F49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10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DC35-7FB2-42F3-92BF-A40B709D0840}" type="datetime1">
              <a:rPr lang="ru-RU" smtClean="0"/>
              <a:t>03.06.2019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129F-A3B0-48CC-8C9D-743FA9F49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81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22CA15-9688-43D4-99E2-570CE7ACE124}" type="datetime1">
              <a:rPr lang="ru-RU" smtClean="0"/>
              <a:t>03.06.2019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A129F-A3B0-48CC-8C9D-743FA9F49B8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110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453B5E-5AC1-47A2-8E78-AC691573AEEE}" type="datetime1">
              <a:rPr lang="ru-RU" smtClean="0"/>
              <a:t>03.06.2019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A129F-A3B0-48CC-8C9D-743FA9F49B8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939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F136938-4CDE-4C9F-9812-AC1BAA1C2B7D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F0A129F-A3B0-48CC-8C9D-743FA9F49B8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52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34568" y="4351293"/>
            <a:ext cx="6831673" cy="1331050"/>
          </a:xfrm>
        </p:spPr>
        <p:txBody>
          <a:bodyPr>
            <a:noAutofit/>
          </a:bodyPr>
          <a:lstStyle/>
          <a:p>
            <a:pPr lvl="0" algn="r"/>
            <a:r>
              <a:rPr lang="ru-RU" sz="22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Выполнил</a:t>
            </a:r>
            <a:r>
              <a:rPr lang="ru-RU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</a:t>
            </a:r>
            <a:r>
              <a:rPr lang="ru-RU" sz="22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студенты </a:t>
            </a:r>
            <a:r>
              <a:rPr lang="ru-RU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курса  </a:t>
            </a:r>
            <a:endParaRPr lang="ru-RU" sz="2200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r"/>
            <a:r>
              <a:rPr lang="ru-RU" sz="22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Е.С</a:t>
            </a:r>
            <a:r>
              <a:rPr lang="ru-RU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ru-RU" sz="2200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Боровкова</a:t>
            </a:r>
            <a:r>
              <a:rPr lang="ru-RU" sz="22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и К.И. Крылова</a:t>
            </a:r>
            <a:endParaRPr lang="ru-RU" sz="2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r"/>
            <a:r>
              <a:rPr lang="ru-RU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Руководитель:  </a:t>
            </a:r>
            <a:r>
              <a:rPr lang="ru-RU" sz="22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ассистент В.С. Тарасов</a:t>
            </a:r>
            <a:endParaRPr lang="ru-RU" sz="2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86;p13"/>
          <p:cNvSpPr txBox="1">
            <a:spLocks noGrp="1"/>
          </p:cNvSpPr>
          <p:nvPr>
            <p:ph type="ctrTitle"/>
          </p:nvPr>
        </p:nvSpPr>
        <p:spPr>
          <a:xfrm>
            <a:off x="1325242" y="730362"/>
            <a:ext cx="9540999" cy="3724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МИНОБРНАУКИ РОССИИ</a:t>
            </a:r>
            <a:endParaRPr sz="2000" b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ФЕДЕРАЛЬНОЕ ГОСУДАРСТВЕННОЕ БЮДЖЕТНОЕ ОБРАЗОВАТЕЛЬНОЕ УЧРЕЖДЕНИЕ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ВЫСШЕГО ПРОФЕССИОНАЛЬНОГО ОБРАЗОВАНИЯ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“ВОРОНЕЖСКИЙ ГОСУДАРСТВЕННЫЙ УНИВЕРСИТЕТ”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0" i="1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Факультет</a:t>
            </a:r>
            <a:r>
              <a:rPr lang="ru-RU" sz="1800" b="0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1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Компьютерных Наук</a:t>
            </a:r>
            <a:br>
              <a:rPr lang="ru-RU" sz="1800" b="0" i="1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 b="0" i="1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Кафедра Программирования И Информационных Технологий</a:t>
            </a:r>
            <a:r>
              <a:rPr lang="en-US" sz="1800" b="0" i="1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1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 b="0" i="1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1800" b="0" i="1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3000" dirty="0" smtClean="0"/>
              <a:t>Разработка </a:t>
            </a:r>
            <a:r>
              <a:rPr lang="en-US" sz="3000" dirty="0"/>
              <a:t>Web</a:t>
            </a:r>
            <a:r>
              <a:rPr lang="ru-RU" sz="3000" dirty="0" smtClean="0"/>
              <a:t>-приложения</a:t>
            </a:r>
            <a:br>
              <a:rPr lang="ru-RU" sz="3000" dirty="0" smtClean="0"/>
            </a:br>
            <a:r>
              <a:rPr lang="ru-RU" sz="3000" dirty="0" smtClean="0"/>
              <a:t> </a:t>
            </a:r>
            <a:r>
              <a:rPr lang="ru-RU" sz="3000" dirty="0"/>
              <a:t>«</a:t>
            </a:r>
            <a:r>
              <a:rPr lang="en-US" sz="3000" dirty="0" err="1"/>
              <a:t>CookBook</a:t>
            </a:r>
            <a:r>
              <a:rPr lang="ru-RU" sz="3000" dirty="0" smtClean="0"/>
              <a:t>»</a:t>
            </a:r>
            <a:endParaRPr sz="3000" b="0" i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00587" y="6301042"/>
            <a:ext cx="1743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Воронеж 2019</a:t>
            </a:r>
            <a:endParaRPr lang="ru-RU"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24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1782" y="0"/>
            <a:ext cx="9601200" cy="1485900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-1172518" y="6453386"/>
            <a:ext cx="1596292" cy="404614"/>
          </a:xfrm>
        </p:spPr>
        <p:txBody>
          <a:bodyPr/>
          <a:lstStyle/>
          <a:p>
            <a:fld id="{0F0A129F-A3B0-48CC-8C9D-743FA9F49B8B}" type="slidenum">
              <a:rPr lang="ru-RU" smtClean="0"/>
              <a:t>10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38" y="3367419"/>
            <a:ext cx="5896401" cy="30859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757" y="1717593"/>
            <a:ext cx="5012083" cy="27148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Прямоугольник 10"/>
          <p:cNvSpPr/>
          <p:nvPr/>
        </p:nvSpPr>
        <p:spPr>
          <a:xfrm>
            <a:off x="1389438" y="2550951"/>
            <a:ext cx="4877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ru-RU" sz="3200" dirty="0" err="1" smtClean="0">
                <a:latin typeface="Calibri" panose="020F0502020204030204" pitchFamily="34" charset="0"/>
              </a:rPr>
              <a:t>SQLAlchemy</a:t>
            </a:r>
            <a:r>
              <a:rPr lang="ru-RU" sz="3200" dirty="0" smtClean="0">
                <a:latin typeface="Calibri" panose="020F0502020204030204" pitchFamily="34" charset="0"/>
              </a:rPr>
              <a:t> или </a:t>
            </a:r>
            <a:r>
              <a:rPr lang="en-US" sz="3200" dirty="0" smtClean="0">
                <a:latin typeface="Calibri" panose="020F0502020204030204" pitchFamily="34" charset="0"/>
              </a:rPr>
              <a:t>PEEWEE</a:t>
            </a:r>
            <a:endParaRPr lang="ru-RU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0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3015" y="0"/>
            <a:ext cx="9601200" cy="1485900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Тестирование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60658"/>
              </p:ext>
            </p:extLst>
          </p:nvPr>
        </p:nvGraphicFramePr>
        <p:xfrm>
          <a:off x="1023582" y="1485900"/>
          <a:ext cx="10727140" cy="515332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430105">
                  <a:extLst>
                    <a:ext uri="{9D8B030D-6E8A-4147-A177-3AD203B41FA5}">
                      <a16:colId xmlns:a16="http://schemas.microsoft.com/office/drawing/2014/main" xmlns="" val="4253518870"/>
                    </a:ext>
                  </a:extLst>
                </a:gridCol>
                <a:gridCol w="1248570">
                  <a:extLst>
                    <a:ext uri="{9D8B030D-6E8A-4147-A177-3AD203B41FA5}">
                      <a16:colId xmlns:a16="http://schemas.microsoft.com/office/drawing/2014/main" xmlns="" val="4241630591"/>
                    </a:ext>
                  </a:extLst>
                </a:gridCol>
                <a:gridCol w="818866">
                  <a:extLst>
                    <a:ext uri="{9D8B030D-6E8A-4147-A177-3AD203B41FA5}">
                      <a16:colId xmlns:a16="http://schemas.microsoft.com/office/drawing/2014/main" xmlns="" val="4109987034"/>
                    </a:ext>
                  </a:extLst>
                </a:gridCol>
                <a:gridCol w="1733265">
                  <a:extLst>
                    <a:ext uri="{9D8B030D-6E8A-4147-A177-3AD203B41FA5}">
                      <a16:colId xmlns:a16="http://schemas.microsoft.com/office/drawing/2014/main" xmlns="" val="2314986735"/>
                    </a:ext>
                  </a:extLst>
                </a:gridCol>
                <a:gridCol w="2975212">
                  <a:extLst>
                    <a:ext uri="{9D8B030D-6E8A-4147-A177-3AD203B41FA5}">
                      <a16:colId xmlns:a16="http://schemas.microsoft.com/office/drawing/2014/main" xmlns="" val="786695570"/>
                    </a:ext>
                  </a:extLst>
                </a:gridCol>
                <a:gridCol w="3521122">
                  <a:extLst>
                    <a:ext uri="{9D8B030D-6E8A-4147-A177-3AD203B41FA5}">
                      <a16:colId xmlns:a16="http://schemas.microsoft.com/office/drawing/2014/main" xmlns="" val="458583872"/>
                    </a:ext>
                  </a:extLst>
                </a:gridCol>
              </a:tblGrid>
              <a:tr h="2790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dirty="0">
                          <a:effectLst/>
                        </a:rPr>
                        <a:t>ID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39" marR="13539" marT="9026" marB="902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dirty="0">
                          <a:effectLst/>
                        </a:rPr>
                        <a:t>Name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39" marR="13539" marT="9026" marB="902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dirty="0">
                          <a:effectLst/>
                        </a:rPr>
                        <a:t>Type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39" marR="13539" marT="9026" marB="902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dirty="0">
                          <a:effectLst/>
                        </a:rPr>
                        <a:t>Preconditions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39" marR="13539" marT="9026" marB="902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dirty="0">
                          <a:effectLst/>
                        </a:rPr>
                        <a:t>Steps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39" marR="13539" marT="9026" marB="902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dirty="0">
                          <a:effectLst/>
                        </a:rPr>
                        <a:t>Expected result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39" marR="13539" marT="9026" marB="902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983153"/>
                  </a:ext>
                </a:extLst>
              </a:tr>
              <a:tr h="1690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500">
                          <a:effectLst/>
                        </a:rPr>
                        <a:t>1</a:t>
                      </a:r>
                      <a:endParaRPr lang="ru-RU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39" marR="13539" marT="9026" marB="902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500" dirty="0">
                          <a:effectLst/>
                        </a:rPr>
                        <a:t>Редактирование записи</a:t>
                      </a:r>
                      <a:endParaRPr lang="ru-RU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39" marR="13539" marT="9026" marB="902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Smoke</a:t>
                      </a:r>
                      <a:endParaRPr lang="en-US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39" marR="13539" marT="9026" marB="902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500" dirty="0">
                          <a:effectLst/>
                        </a:rPr>
                        <a:t>Открыта страница с таблицей, в которой имеются записи</a:t>
                      </a:r>
                      <a:endParaRPr lang="ru-RU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39" marR="13539" marT="9026" marB="902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500">
                          <a:effectLst/>
                        </a:rPr>
                        <a:t>1. Нажать на "Изменить" рядом с записью</a:t>
                      </a:r>
                      <a:br>
                        <a:rPr lang="ru-RU" sz="1500">
                          <a:effectLst/>
                        </a:rPr>
                      </a:br>
                      <a:r>
                        <a:rPr lang="ru-RU" sz="1500">
                          <a:effectLst/>
                        </a:rPr>
                        <a:t>2. Изменить данные в одном из полей</a:t>
                      </a:r>
                      <a:br>
                        <a:rPr lang="ru-RU" sz="1500">
                          <a:effectLst/>
                        </a:rPr>
                      </a:br>
                      <a:r>
                        <a:rPr lang="ru-RU" sz="1500">
                          <a:effectLst/>
                        </a:rPr>
                        <a:t>3. Нажать "Сохранить"</a:t>
                      </a:r>
                      <a:br>
                        <a:rPr lang="ru-RU" sz="1500">
                          <a:effectLst/>
                        </a:rPr>
                      </a:br>
                      <a:r>
                        <a:rPr lang="ru-RU" sz="1500">
                          <a:effectLst/>
                        </a:rPr>
                        <a:t>4. Проверить изменилась ли запись</a:t>
                      </a:r>
                      <a:endParaRPr lang="ru-RU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39" marR="13539" marT="9026" marB="902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500">
                          <a:effectLst/>
                        </a:rPr>
                        <a:t>1. Открылась страница для изменения параметров</a:t>
                      </a:r>
                      <a:br>
                        <a:rPr lang="ru-RU" sz="1500">
                          <a:effectLst/>
                        </a:rPr>
                      </a:br>
                      <a:r>
                        <a:rPr lang="ru-RU" sz="1500">
                          <a:effectLst/>
                        </a:rPr>
                        <a:t>2. Изменение данных возможно</a:t>
                      </a:r>
                      <a:br>
                        <a:rPr lang="ru-RU" sz="1500">
                          <a:effectLst/>
                        </a:rPr>
                      </a:br>
                      <a:r>
                        <a:rPr lang="ru-RU" sz="1500">
                          <a:effectLst/>
                        </a:rPr>
                        <a:t>3. Перенаправление на предыдущую страницу</a:t>
                      </a:r>
                      <a:br>
                        <a:rPr lang="ru-RU" sz="1500">
                          <a:effectLst/>
                        </a:rPr>
                      </a:br>
                      <a:r>
                        <a:rPr lang="ru-RU" sz="1500">
                          <a:effectLst/>
                        </a:rPr>
                        <a:t>4. Запись изменилась</a:t>
                      </a:r>
                      <a:endParaRPr lang="ru-RU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39" marR="13539" marT="9026" marB="9026" anchor="ctr"/>
                </a:tc>
                <a:extLst>
                  <a:ext uri="{0D108BD9-81ED-4DB2-BD59-A6C34878D82A}">
                    <a16:rowId xmlns:a16="http://schemas.microsoft.com/office/drawing/2014/main" xmlns="" val="3861102342"/>
                  </a:ext>
                </a:extLst>
              </a:tr>
              <a:tr h="156559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500">
                          <a:effectLst/>
                        </a:rPr>
                        <a:t>2</a:t>
                      </a:r>
                      <a:endParaRPr lang="ru-RU" sz="1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39" marR="13539" marT="9026" marB="902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500">
                          <a:effectLst/>
                        </a:rPr>
                        <a:t>Добавление записи</a:t>
                      </a:r>
                      <a:endParaRPr lang="ru-RU" sz="15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39" marR="13539" marT="9026" marB="902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Smoke</a:t>
                      </a:r>
                      <a:endParaRPr lang="en-US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39" marR="13539" marT="9026" marB="902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500">
                          <a:effectLst/>
                        </a:rPr>
                        <a:t>Открыта страница с таблицей</a:t>
                      </a:r>
                      <a:endParaRPr lang="ru-RU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39" marR="13539" marT="9026" marB="902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500">
                          <a:effectLst/>
                        </a:rPr>
                        <a:t>1. Нажать на "Добавить"</a:t>
                      </a:r>
                      <a:br>
                        <a:rPr lang="ru-RU" sz="1500">
                          <a:effectLst/>
                        </a:rPr>
                      </a:br>
                      <a:r>
                        <a:rPr lang="ru-RU" sz="1500">
                          <a:effectLst/>
                        </a:rPr>
                        <a:t>2. Ввести данные</a:t>
                      </a:r>
                      <a:br>
                        <a:rPr lang="ru-RU" sz="1500">
                          <a:effectLst/>
                        </a:rPr>
                      </a:br>
                      <a:r>
                        <a:rPr lang="ru-RU" sz="1500">
                          <a:effectLst/>
                        </a:rPr>
                        <a:t>3. Нажать "Сохранить"</a:t>
                      </a:r>
                      <a:br>
                        <a:rPr lang="ru-RU" sz="1500">
                          <a:effectLst/>
                        </a:rPr>
                      </a:br>
                      <a:r>
                        <a:rPr lang="ru-RU" sz="1500">
                          <a:effectLst/>
                        </a:rPr>
                        <a:t>4. Проверить добавилась ли запись</a:t>
                      </a:r>
                      <a:endParaRPr lang="ru-RU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39" marR="13539" marT="9026" marB="902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500">
                          <a:effectLst/>
                        </a:rPr>
                        <a:t>1. Открылась страница для добавления параметров</a:t>
                      </a:r>
                      <a:br>
                        <a:rPr lang="ru-RU" sz="1500">
                          <a:effectLst/>
                        </a:rPr>
                      </a:br>
                      <a:r>
                        <a:rPr lang="ru-RU" sz="1500">
                          <a:effectLst/>
                        </a:rPr>
                        <a:t>2. Введенние данных возможно</a:t>
                      </a:r>
                      <a:br>
                        <a:rPr lang="ru-RU" sz="1500">
                          <a:effectLst/>
                        </a:rPr>
                      </a:br>
                      <a:r>
                        <a:rPr lang="ru-RU" sz="1500">
                          <a:effectLst/>
                        </a:rPr>
                        <a:t>3. Перенаправление на предыдущую страницу</a:t>
                      </a:r>
                      <a:br>
                        <a:rPr lang="ru-RU" sz="1500">
                          <a:effectLst/>
                        </a:rPr>
                      </a:br>
                      <a:r>
                        <a:rPr lang="ru-RU" sz="1500">
                          <a:effectLst/>
                        </a:rPr>
                        <a:t>4. Запись добавлена</a:t>
                      </a:r>
                      <a:endParaRPr lang="ru-RU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39" marR="13539" marT="9026" marB="9026" anchor="ctr"/>
                </a:tc>
                <a:extLst>
                  <a:ext uri="{0D108BD9-81ED-4DB2-BD59-A6C34878D82A}">
                    <a16:rowId xmlns:a16="http://schemas.microsoft.com/office/drawing/2014/main" xmlns="" val="3772074295"/>
                  </a:ext>
                </a:extLst>
              </a:tr>
              <a:tr h="143241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500">
                          <a:effectLst/>
                        </a:rPr>
                        <a:t>3</a:t>
                      </a:r>
                      <a:endParaRPr lang="ru-RU" sz="1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39" marR="13539" marT="9026" marB="902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500" dirty="0">
                          <a:effectLst/>
                        </a:rPr>
                        <a:t>Удаление записи</a:t>
                      </a:r>
                      <a:endParaRPr lang="ru-RU" sz="15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39" marR="13539" marT="9026" marB="902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Smoke</a:t>
                      </a:r>
                      <a:endParaRPr lang="en-US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39" marR="13539" marT="9026" marB="902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500">
                          <a:effectLst/>
                        </a:rPr>
                        <a:t>Открыта страница с таблицей, в которой имеются записи, не связанные с другими таблицами</a:t>
                      </a:r>
                      <a:endParaRPr lang="ru-RU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39" marR="13539" marT="9026" marB="902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500">
                          <a:effectLst/>
                        </a:rPr>
                        <a:t>1. Нажать на "Удалить" рядом с записью</a:t>
                      </a:r>
                      <a:br>
                        <a:rPr lang="ru-RU" sz="1500">
                          <a:effectLst/>
                        </a:rPr>
                      </a:br>
                      <a:endParaRPr lang="ru-RU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39" marR="13539" marT="9026" marB="902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500" dirty="0">
                          <a:effectLst/>
                        </a:rPr>
                        <a:t>1. Запись удалена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39" marR="13539" marT="9026" marB="9026" anchor="ctr"/>
                </a:tc>
                <a:extLst>
                  <a:ext uri="{0D108BD9-81ED-4DB2-BD59-A6C34878D82A}">
                    <a16:rowId xmlns:a16="http://schemas.microsoft.com/office/drawing/2014/main" xmlns="" val="3643004887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-1172517" y="6453386"/>
            <a:ext cx="1596292" cy="404614"/>
          </a:xfrm>
        </p:spPr>
        <p:txBody>
          <a:bodyPr/>
          <a:lstStyle/>
          <a:p>
            <a:fld id="{0F0A129F-A3B0-48CC-8C9D-743FA9F49B8B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64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-1145222" y="6453386"/>
            <a:ext cx="1596292" cy="404614"/>
          </a:xfrm>
        </p:spPr>
        <p:txBody>
          <a:bodyPr/>
          <a:lstStyle/>
          <a:p>
            <a:fld id="{0F0A129F-A3B0-48CC-8C9D-743FA9F49B8B}" type="slidenum">
              <a:rPr lang="ru-RU" smtClean="0"/>
              <a:t>12</a:t>
            </a:fld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Тестирование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92421"/>
              </p:ext>
            </p:extLst>
          </p:nvPr>
        </p:nvGraphicFramePr>
        <p:xfrm>
          <a:off x="1371600" y="1616455"/>
          <a:ext cx="9942394" cy="4484093"/>
        </p:xfrm>
        <a:graphic>
          <a:graphicData uri="http://schemas.openxmlformats.org/drawingml/2006/table">
            <a:tbl>
              <a:tblPr/>
              <a:tblGrid>
                <a:gridCol w="2202684">
                  <a:extLst>
                    <a:ext uri="{9D8B030D-6E8A-4147-A177-3AD203B41FA5}">
                      <a16:colId xmlns:a16="http://schemas.microsoft.com/office/drawing/2014/main" xmlns="" val="4204451851"/>
                    </a:ext>
                  </a:extLst>
                </a:gridCol>
                <a:gridCol w="1374152">
                  <a:extLst>
                    <a:ext uri="{9D8B030D-6E8A-4147-A177-3AD203B41FA5}">
                      <a16:colId xmlns:a16="http://schemas.microsoft.com/office/drawing/2014/main" xmlns="" val="715331248"/>
                    </a:ext>
                  </a:extLst>
                </a:gridCol>
                <a:gridCol w="2020811">
                  <a:extLst>
                    <a:ext uri="{9D8B030D-6E8A-4147-A177-3AD203B41FA5}">
                      <a16:colId xmlns:a16="http://schemas.microsoft.com/office/drawing/2014/main" xmlns="" val="3202778678"/>
                    </a:ext>
                  </a:extLst>
                </a:gridCol>
                <a:gridCol w="2546225">
                  <a:extLst>
                    <a:ext uri="{9D8B030D-6E8A-4147-A177-3AD203B41FA5}">
                      <a16:colId xmlns:a16="http://schemas.microsoft.com/office/drawing/2014/main" xmlns="" val="2704017829"/>
                    </a:ext>
                  </a:extLst>
                </a:gridCol>
                <a:gridCol w="1798522">
                  <a:extLst>
                    <a:ext uri="{9D8B030D-6E8A-4147-A177-3AD203B41FA5}">
                      <a16:colId xmlns:a16="http://schemas.microsoft.com/office/drawing/2014/main" xmlns="" val="909445793"/>
                    </a:ext>
                  </a:extLst>
                </a:gridCol>
              </a:tblGrid>
              <a:tr h="126296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Имя / Тип</a:t>
                      </a:r>
                    </a:p>
                  </a:txBody>
                  <a:tcPr marL="25388" marR="25388" marT="16925" marB="169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Test Cases</a:t>
                      </a:r>
                    </a:p>
                  </a:txBody>
                  <a:tcPr marL="25388" marR="25388" marT="16925" marB="16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 Engineer</a:t>
                      </a:r>
                    </a:p>
                  </a:txBody>
                  <a:tcPr marL="25388" marR="25388" marT="16925" marB="16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Планируемые</a:t>
                      </a:r>
                      <a:br>
                        <a:rPr lang="ru-RU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затраты времени</a:t>
                      </a:r>
                    </a:p>
                  </a:txBody>
                  <a:tcPr marL="25388" marR="25388" marT="16925" marB="16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>
                          <a:effectLst/>
                          <a:latin typeface="Calibri" panose="020F0502020204030204" pitchFamily="34" charset="0"/>
                        </a:rPr>
                        <a:t>03.06.2019</a:t>
                      </a:r>
                    </a:p>
                  </a:txBody>
                  <a:tcPr marL="25388" marR="25388" marT="16925" marB="16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7096269"/>
                  </a:ext>
                </a:extLst>
              </a:tr>
              <a:tr h="347671"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</a:rPr>
                        <a:t>    Smoke </a:t>
                      </a:r>
                      <a:r>
                        <a:rPr lang="ru-RU" sz="2000" b="0" dirty="0">
                          <a:effectLst/>
                          <a:latin typeface="Calibri" panose="020F0502020204030204" pitchFamily="34" charset="0"/>
                        </a:rPr>
                        <a:t>тестирование</a:t>
                      </a:r>
                    </a:p>
                  </a:txBody>
                  <a:tcPr marL="25388" marR="25388" marT="16925" marB="169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6898332"/>
                  </a:ext>
                </a:extLst>
              </a:tr>
              <a:tr h="95781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>
                          <a:effectLst/>
                          <a:latin typeface="Calibri" panose="020F0502020204030204" pitchFamily="34" charset="0"/>
                        </a:rPr>
                        <a:t>Редактирование записи</a:t>
                      </a:r>
                    </a:p>
                  </a:txBody>
                  <a:tcPr marL="25388" marR="25388" marT="16925" marB="169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388" marR="25388" marT="16925" marB="16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>
                          <a:effectLst/>
                          <a:latin typeface="Calibri" panose="020F0502020204030204" pitchFamily="34" charset="0"/>
                        </a:rPr>
                        <a:t>Боровкова Е.С.</a:t>
                      </a:r>
                    </a:p>
                  </a:txBody>
                  <a:tcPr marL="25388" marR="25388" marT="16925" marB="16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>
                          <a:effectLst/>
                          <a:latin typeface="Calibri" panose="020F0502020204030204" pitchFamily="34" charset="0"/>
                        </a:rPr>
                        <a:t>1 мин</a:t>
                      </a:r>
                    </a:p>
                  </a:txBody>
                  <a:tcPr marL="25388" marR="25388" marT="16925" marB="16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>
                          <a:effectLst/>
                          <a:latin typeface="Calibri" panose="020F0502020204030204" pitchFamily="34" charset="0"/>
                        </a:rPr>
                        <a:t>pass</a:t>
                      </a:r>
                    </a:p>
                  </a:txBody>
                  <a:tcPr marL="25388" marR="25388" marT="16925" marB="16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1875418"/>
                  </a:ext>
                </a:extLst>
              </a:tr>
              <a:tr h="95781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Добавление </a:t>
                      </a:r>
                      <a:endParaRPr lang="ru-RU" sz="2000" b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rtl="0" fontAlgn="ctr"/>
                      <a:r>
                        <a:rPr lang="ru-RU" sz="2000" b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записи</a:t>
                      </a:r>
                      <a:endParaRPr lang="ru-RU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88" marR="25388" marT="16925" marB="169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388" marR="25388" marT="16925" marB="16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>
                          <a:effectLst/>
                          <a:latin typeface="Calibri" panose="020F0502020204030204" pitchFamily="34" charset="0"/>
                        </a:rPr>
                        <a:t>Боровкова Е.С.</a:t>
                      </a:r>
                    </a:p>
                  </a:txBody>
                  <a:tcPr marL="25388" marR="25388" marT="16925" marB="16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>
                          <a:effectLst/>
                          <a:latin typeface="Calibri" panose="020F0502020204030204" pitchFamily="34" charset="0"/>
                        </a:rPr>
                        <a:t>1 мин</a:t>
                      </a:r>
                    </a:p>
                  </a:txBody>
                  <a:tcPr marL="25388" marR="25388" marT="16925" marB="16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>
                          <a:effectLst/>
                          <a:latin typeface="Calibri" panose="020F0502020204030204" pitchFamily="34" charset="0"/>
                        </a:rPr>
                        <a:t>pass</a:t>
                      </a:r>
                    </a:p>
                  </a:txBody>
                  <a:tcPr marL="25388" marR="25388" marT="16925" marB="16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9695454"/>
                  </a:ext>
                </a:extLst>
              </a:tr>
              <a:tr h="95781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Удаление </a:t>
                      </a:r>
                      <a:br>
                        <a:rPr lang="ru-RU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записи</a:t>
                      </a:r>
                    </a:p>
                  </a:txBody>
                  <a:tcPr marL="25388" marR="25388" marT="16925" marB="169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388" marR="25388" marT="16925" marB="16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>
                          <a:effectLst/>
                          <a:latin typeface="Calibri" panose="020F0502020204030204" pitchFamily="34" charset="0"/>
                        </a:rPr>
                        <a:t>Боровкова Е.С.</a:t>
                      </a:r>
                    </a:p>
                  </a:txBody>
                  <a:tcPr marL="25388" marR="25388" marT="16925" marB="16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>
                          <a:effectLst/>
                          <a:latin typeface="Calibri" panose="020F0502020204030204" pitchFamily="34" charset="0"/>
                        </a:rPr>
                        <a:t>1 мин</a:t>
                      </a:r>
                    </a:p>
                  </a:txBody>
                  <a:tcPr marL="25388" marR="25388" marT="16925" marB="16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</a:rPr>
                        <a:t>pass</a:t>
                      </a:r>
                    </a:p>
                  </a:txBody>
                  <a:tcPr marL="25388" marR="25388" marT="16925" marB="16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7016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30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Реализация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Front-end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84176"/>
              </p:ext>
            </p:extLst>
          </p:nvPr>
        </p:nvGraphicFramePr>
        <p:xfrm>
          <a:off x="1371600" y="1568565"/>
          <a:ext cx="8014447" cy="1038936"/>
        </p:xfrm>
        <a:graphic>
          <a:graphicData uri="http://schemas.openxmlformats.org/drawingml/2006/table">
            <a:tbl>
              <a:tblPr firstRow="1" firstCol="1" bandRow="1"/>
              <a:tblGrid>
                <a:gridCol w="8014447">
                  <a:extLst>
                    <a:ext uri="{9D8B030D-6E8A-4147-A177-3AD203B41FA5}">
                      <a16:colId xmlns:a16="http://schemas.microsoft.com/office/drawing/2014/main" xmlns="" val="3968037981"/>
                    </a:ext>
                  </a:extLst>
                </a:gridCol>
              </a:tblGrid>
              <a:tr h="103893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B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2000" dirty="0" err="1">
                          <a:solidFill>
                            <a:srgbClr val="0000B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app.route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b="1" dirty="0"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'/'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menu():</a:t>
                      </a:r>
                      <a:b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render_template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b="1" dirty="0"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'./menu.html'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ru-RU" sz="2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762209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-1166387" y="6453386"/>
            <a:ext cx="1596292" cy="404614"/>
          </a:xfrm>
        </p:spPr>
        <p:txBody>
          <a:bodyPr/>
          <a:lstStyle/>
          <a:p>
            <a:fld id="{0F0A129F-A3B0-48CC-8C9D-743FA9F49B8B}" type="slidenum">
              <a:rPr lang="ru-RU" smtClean="0"/>
              <a:t>13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71600" y="2690166"/>
            <a:ext cx="10201701" cy="1959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каждой таблицы существует 2 страницы: 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Страница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реализующая поиск, вывод данных и удаление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записей.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Страница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реализующая изменение или добавление данных.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71600" y="5046907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767377"/>
              </p:ext>
            </p:extLst>
          </p:nvPr>
        </p:nvGraphicFramePr>
        <p:xfrm>
          <a:off x="1371600" y="5046907"/>
          <a:ext cx="81280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20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 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method=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"post" 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id=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2000" b="1" dirty="0" err="1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DishForm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20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 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method=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"get" 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id=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2000" b="1" dirty="0" err="1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DishForm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2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Реализация</a:t>
            </a:r>
            <a:r>
              <a:rPr lang="en-US" dirty="0" smtClean="0"/>
              <a:t>: Back-end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-1139456" y="6453386"/>
            <a:ext cx="1596292" cy="404614"/>
          </a:xfrm>
        </p:spPr>
        <p:txBody>
          <a:bodyPr/>
          <a:lstStyle/>
          <a:p>
            <a:fld id="{0F0A129F-A3B0-48CC-8C9D-743FA9F49B8B}" type="slidenum">
              <a:rPr lang="ru-RU" smtClean="0"/>
              <a:t>14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685813"/>
              </p:ext>
            </p:extLst>
          </p:nvPr>
        </p:nvGraphicFramePr>
        <p:xfrm>
          <a:off x="1304365" y="3617260"/>
          <a:ext cx="960120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B2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800" dirty="0" err="1" smtClean="0">
                          <a:solidFill>
                            <a:srgbClr val="0000B2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app.route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smtClean="0"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'/dish'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</a:br>
                      <a:r>
                        <a:rPr lang="en-US" sz="1800" b="1" dirty="0" err="1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dish():</a:t>
                      </a:r>
                      <a:b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</a:b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   dishes =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mydb.session.query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(Dish).all()</a:t>
                      </a:r>
                      <a:b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</a:b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   form =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FormSearch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request.args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</a:b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form.button_search1.data:</a:t>
                      </a:r>
                      <a:b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</a:b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       q =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mydb.session.query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(Dish)</a:t>
                      </a:r>
                      <a:b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</a:b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form.dish_name.data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!= </a:t>
                      </a:r>
                      <a:r>
                        <a:rPr lang="en-US" sz="1800" b="1" dirty="0" smtClean="0"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''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</a:b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           q =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q.filter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Dish.dish_name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form.dish_name.data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</a:b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       dishes =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q.all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()</a:t>
                      </a:r>
                      <a:b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</a:b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</a:b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return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render_template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smtClean="0"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'dish.html'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dirty="0" smtClean="0">
                          <a:solidFill>
                            <a:srgbClr val="660099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dishes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=dishes, </a:t>
                      </a:r>
                      <a:r>
                        <a:rPr lang="en-US" sz="1800" dirty="0" smtClean="0">
                          <a:solidFill>
                            <a:srgbClr val="660099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form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=form)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Объект 2"/>
          <p:cNvSpPr txBox="1">
            <a:spLocks/>
          </p:cNvSpPr>
          <p:nvPr/>
        </p:nvSpPr>
        <p:spPr>
          <a:xfrm>
            <a:off x="1201782" y="1333367"/>
            <a:ext cx="10990218" cy="2095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b="1" dirty="0" smtClean="0">
                <a:latin typeface="Calibri" panose="020F0502020204030204" pitchFamily="34" charset="0"/>
              </a:rPr>
              <a:t>Структура</a:t>
            </a:r>
            <a:r>
              <a:rPr lang="ru-RU" dirty="0" smtClean="0">
                <a:latin typeface="Calibri" panose="020F0502020204030204" pitchFamily="34" charset="0"/>
              </a:rPr>
              <a:t>: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main.py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app_config.py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models.py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forms.py</a:t>
            </a:r>
          </a:p>
        </p:txBody>
      </p:sp>
    </p:spTree>
    <p:extLst>
      <p:ext uri="{BB962C8B-B14F-4D97-AF65-F5344CB8AC3E}">
        <p14:creationId xmlns:p14="http://schemas.microsoft.com/office/powerpoint/2010/main" val="36895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38" y="1411942"/>
            <a:ext cx="10036849" cy="49613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-1139456" y="6440508"/>
            <a:ext cx="1596292" cy="404614"/>
          </a:xfrm>
        </p:spPr>
        <p:txBody>
          <a:bodyPr/>
          <a:lstStyle/>
          <a:p>
            <a:fld id="{0F0A129F-A3B0-48CC-8C9D-743FA9F49B8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0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8153" y="1707776"/>
            <a:ext cx="10663518" cy="3581400"/>
          </a:xfrm>
        </p:spPr>
        <p:txBody>
          <a:bodyPr>
            <a:noAutofit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 ходе разработки были реализованы следующие задачи: просмотр всех таблиц, добавление, удаление, редактирование информации в таблицах, поиск блюд по ингредиентам. С помощью решения этих задач была достигнута цель работы. Приложение полностью соответствует ТЗ, что можно считать успешным завершением проекта. </a:t>
            </a:r>
          </a:p>
          <a:p>
            <a:endParaRPr lang="ru-R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-1126576" y="6453386"/>
            <a:ext cx="1596292" cy="404614"/>
          </a:xfrm>
        </p:spPr>
        <p:txBody>
          <a:bodyPr/>
          <a:lstStyle/>
          <a:p>
            <a:fld id="{0F0A129F-A3B0-48CC-8C9D-743FA9F49B8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5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34568" y="4351293"/>
            <a:ext cx="6831673" cy="1331050"/>
          </a:xfrm>
        </p:spPr>
        <p:txBody>
          <a:bodyPr>
            <a:noAutofit/>
          </a:bodyPr>
          <a:lstStyle/>
          <a:p>
            <a:pPr lvl="0" algn="r"/>
            <a:r>
              <a:rPr lang="ru-RU" sz="22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Выполнил</a:t>
            </a:r>
            <a:r>
              <a:rPr lang="ru-RU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</a:t>
            </a:r>
            <a:r>
              <a:rPr lang="ru-RU" sz="22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студенты </a:t>
            </a:r>
            <a:r>
              <a:rPr lang="ru-RU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курса  </a:t>
            </a:r>
            <a:endParaRPr lang="ru-RU" sz="2200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r"/>
            <a:r>
              <a:rPr lang="ru-RU" sz="22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Е.С</a:t>
            </a:r>
            <a:r>
              <a:rPr lang="ru-RU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ru-RU" sz="2200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Боровкова</a:t>
            </a:r>
            <a:r>
              <a:rPr lang="ru-RU" sz="22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и К.И. Крылова</a:t>
            </a:r>
            <a:endParaRPr lang="ru-RU" sz="2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r"/>
            <a:r>
              <a:rPr lang="ru-RU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Руководитель:  </a:t>
            </a:r>
            <a:r>
              <a:rPr lang="ru-RU" sz="22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ассистент В.С. Тарасов</a:t>
            </a:r>
            <a:endParaRPr lang="ru-RU" sz="2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86;p13"/>
          <p:cNvSpPr txBox="1">
            <a:spLocks noGrp="1"/>
          </p:cNvSpPr>
          <p:nvPr>
            <p:ph type="ctrTitle"/>
          </p:nvPr>
        </p:nvSpPr>
        <p:spPr>
          <a:xfrm>
            <a:off x="1325242" y="730362"/>
            <a:ext cx="9540999" cy="3724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МИНОБРНАУКИ РОССИИ</a:t>
            </a:r>
            <a:endParaRPr sz="2000" b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ФЕДЕРАЛЬНОЕ ГОСУДАРСТВЕННОЕ БЮДЖЕТНОЕ ОБРАЗОВАТЕЛЬНОЕ УЧРЕЖДЕНИЕ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ВЫСШЕГО ПРОФЕССИОНАЛЬНОГО ОБРАЗОВАНИЯ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“ВОРОНЕЖСКИЙ ГОСУДАРСТВЕННЫЙ УНИВЕРСИТЕТ”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0" i="1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Факультет</a:t>
            </a:r>
            <a:r>
              <a:rPr lang="ru-RU" sz="1800" b="0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1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Компьютерных Наук</a:t>
            </a:r>
            <a:br>
              <a:rPr lang="ru-RU" sz="1800" b="0" i="1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 b="0" i="1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Кафедра Программирования И Информационных Технологий</a:t>
            </a:r>
            <a:r>
              <a:rPr lang="en-US" sz="1800" b="0" i="1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1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 b="0" i="1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1800" b="0" i="1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3000" dirty="0" smtClean="0"/>
              <a:t>Разработка </a:t>
            </a:r>
            <a:r>
              <a:rPr lang="en-US" sz="3000" dirty="0"/>
              <a:t>Web</a:t>
            </a:r>
            <a:r>
              <a:rPr lang="ru-RU" sz="3000" dirty="0" smtClean="0"/>
              <a:t>-приложения</a:t>
            </a:r>
            <a:br>
              <a:rPr lang="ru-RU" sz="3000" dirty="0" smtClean="0"/>
            </a:br>
            <a:r>
              <a:rPr lang="ru-RU" sz="3000" dirty="0" smtClean="0"/>
              <a:t> </a:t>
            </a:r>
            <a:r>
              <a:rPr lang="ru-RU" sz="3000" dirty="0"/>
              <a:t>«</a:t>
            </a:r>
            <a:r>
              <a:rPr lang="en-US" sz="3000" dirty="0" err="1"/>
              <a:t>CookBook</a:t>
            </a:r>
            <a:r>
              <a:rPr lang="ru-RU" sz="3000" dirty="0" smtClean="0"/>
              <a:t>»</a:t>
            </a:r>
            <a:endParaRPr sz="3000" b="0" i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00587" y="6301042"/>
            <a:ext cx="1743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Воронеж 2019</a:t>
            </a:r>
            <a:endParaRPr lang="ru-RU"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00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1782" y="0"/>
            <a:ext cx="9601200" cy="1485900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Разделение обязанностей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1782" y="1622378"/>
            <a:ext cx="4990012" cy="50716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</a:rPr>
              <a:t>Боровкова</a:t>
            </a:r>
            <a:r>
              <a:rPr lang="ru-RU" dirty="0" smtClean="0">
                <a:latin typeface="Calibri" panose="020F0502020204030204" pitchFamily="34" charset="0"/>
              </a:rPr>
              <a:t> Катерина</a:t>
            </a:r>
          </a:p>
          <a:p>
            <a:r>
              <a:rPr lang="ru-RU" dirty="0" smtClean="0">
                <a:latin typeface="Calibri" panose="020F0502020204030204" pitchFamily="34" charset="0"/>
              </a:rPr>
              <a:t>ТЗ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</a:rPr>
              <a:t>Архитектура на </a:t>
            </a:r>
            <a:r>
              <a:rPr lang="en-US" dirty="0" smtClean="0">
                <a:latin typeface="Calibri" panose="020F0502020204030204" pitchFamily="34" charset="0"/>
              </a:rPr>
              <a:t>Miro</a:t>
            </a:r>
            <a:endParaRPr lang="ru-RU" dirty="0" smtClean="0">
              <a:latin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</a:rPr>
              <a:t>Отчет о курсовом проекте</a:t>
            </a:r>
          </a:p>
          <a:p>
            <a:r>
              <a:rPr lang="ru-RU" dirty="0" smtClean="0">
                <a:latin typeface="Calibri" panose="020F0502020204030204" pitchFamily="34" charset="0"/>
              </a:rPr>
              <a:t>Тестирование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Back-end:</a:t>
            </a:r>
            <a:endParaRPr lang="ru-RU" dirty="0" smtClean="0">
              <a:latin typeface="Calibri" panose="020F0502020204030204" pitchFamily="34" charset="0"/>
            </a:endParaRPr>
          </a:p>
          <a:p>
            <a:pPr marL="382588" indent="0">
              <a:buNone/>
            </a:pPr>
            <a:r>
              <a:rPr lang="ru-RU" dirty="0" smtClean="0">
                <a:latin typeface="Calibri" panose="020F0502020204030204" pitchFamily="34" charset="0"/>
              </a:rPr>
              <a:t>Файл </a:t>
            </a:r>
            <a:r>
              <a:rPr lang="en-US" dirty="0" smtClean="0">
                <a:latin typeface="Calibri" panose="020F0502020204030204" pitchFamily="34" charset="0"/>
              </a:rPr>
              <a:t>app_config.py</a:t>
            </a:r>
            <a:endParaRPr lang="ru-RU" dirty="0" smtClean="0">
              <a:latin typeface="Calibri" panose="020F0502020204030204" pitchFamily="34" charset="0"/>
            </a:endParaRPr>
          </a:p>
          <a:p>
            <a:pPr marL="382588" indent="0">
              <a:buNone/>
            </a:pPr>
            <a:r>
              <a:rPr lang="ru-RU" dirty="0" smtClean="0">
                <a:latin typeface="Calibri" panose="020F0502020204030204" pitchFamily="34" charset="0"/>
              </a:rPr>
              <a:t>Методы изменения таблиц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Front-end:</a:t>
            </a:r>
          </a:p>
          <a:p>
            <a:pPr marL="0" indent="355600">
              <a:buNone/>
            </a:pPr>
            <a:r>
              <a:rPr lang="ru-RU" dirty="0" smtClean="0">
                <a:latin typeface="Calibri" panose="020F0502020204030204" pitchFamily="34" charset="0"/>
              </a:rPr>
              <a:t>Страницы изменения таблиц</a:t>
            </a:r>
          </a:p>
          <a:p>
            <a:pPr marL="0" indent="355600">
              <a:buNone/>
            </a:pPr>
            <a:r>
              <a:rPr lang="ru-RU" dirty="0" smtClean="0">
                <a:latin typeface="Calibri" panose="020F0502020204030204" pitchFamily="34" charset="0"/>
              </a:rPr>
              <a:t>Страница меню</a:t>
            </a:r>
          </a:p>
          <a:p>
            <a:pPr marL="0" indent="355600">
              <a:buNone/>
            </a:pPr>
            <a:r>
              <a:rPr lang="en-US" dirty="0" smtClean="0">
                <a:latin typeface="Calibri" panose="020F0502020204030204" pitchFamily="34" charset="0"/>
              </a:rPr>
              <a:t>CSS</a:t>
            </a:r>
            <a:endParaRPr lang="ru-RU" dirty="0" smtClean="0">
              <a:latin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312999" y="1470545"/>
            <a:ext cx="5455920" cy="51213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</a:rPr>
              <a:t>Крылова Кристина</a:t>
            </a:r>
          </a:p>
          <a:p>
            <a:r>
              <a:rPr lang="ru-RU" dirty="0" smtClean="0">
                <a:latin typeface="Calibri" panose="020F0502020204030204" pitchFamily="34" charset="0"/>
              </a:rPr>
              <a:t>ТЗ</a:t>
            </a:r>
          </a:p>
          <a:p>
            <a:r>
              <a:rPr lang="ru-RU" dirty="0" smtClean="0">
                <a:latin typeface="Calibri" panose="020F0502020204030204" pitchFamily="34" charset="0"/>
              </a:rPr>
              <a:t>Анализ предметной области</a:t>
            </a:r>
          </a:p>
          <a:p>
            <a:r>
              <a:rPr lang="ru-RU" dirty="0">
                <a:latin typeface="Calibri" panose="020F0502020204030204" pitchFamily="34" charset="0"/>
              </a:rPr>
              <a:t>Отчет о курсовом </a:t>
            </a:r>
            <a:r>
              <a:rPr lang="ru-RU" dirty="0" smtClean="0">
                <a:latin typeface="Calibri" panose="020F0502020204030204" pitchFamily="34" charset="0"/>
              </a:rPr>
              <a:t>проекте</a:t>
            </a:r>
          </a:p>
          <a:p>
            <a:r>
              <a:rPr lang="ru-RU" dirty="0" smtClean="0">
                <a:latin typeface="Calibri" panose="020F0502020204030204" pitchFamily="34" charset="0"/>
              </a:rPr>
              <a:t>Создание БД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Back-end:</a:t>
            </a:r>
            <a:endParaRPr lang="ru-RU" dirty="0" smtClean="0">
              <a:latin typeface="Calibri" panose="020F0502020204030204" pitchFamily="34" charset="0"/>
            </a:endParaRPr>
          </a:p>
          <a:p>
            <a:pPr marL="450850" indent="0">
              <a:buNone/>
            </a:pPr>
            <a:r>
              <a:rPr lang="ru-RU" dirty="0" smtClean="0">
                <a:latin typeface="Calibri" panose="020F0502020204030204" pitchFamily="34" charset="0"/>
              </a:rPr>
              <a:t>Файл</a:t>
            </a:r>
            <a:r>
              <a:rPr lang="en-US" dirty="0" smtClean="0">
                <a:latin typeface="Calibri" panose="020F0502020204030204" pitchFamily="34" charset="0"/>
              </a:rPr>
              <a:t> model.py, </a:t>
            </a:r>
            <a:r>
              <a:rPr lang="ru-RU" dirty="0">
                <a:latin typeface="Calibri" panose="020F0502020204030204" pitchFamily="34" charset="0"/>
              </a:rPr>
              <a:t>содержащий </a:t>
            </a:r>
            <a:r>
              <a:rPr lang="ru-RU" dirty="0" smtClean="0">
                <a:latin typeface="Calibri" panose="020F0502020204030204" pitchFamily="34" charset="0"/>
              </a:rPr>
              <a:t>классы:</a:t>
            </a:r>
            <a:r>
              <a:rPr lang="en-US" dirty="0" smtClean="0">
                <a:latin typeface="Calibri" panose="020F0502020204030204" pitchFamily="34" charset="0"/>
              </a:rPr>
              <a:t> Dish</a:t>
            </a:r>
            <a:r>
              <a:rPr lang="en-US" dirty="0">
                <a:latin typeface="Calibri" panose="020F0502020204030204" pitchFamily="34" charset="0"/>
              </a:rPr>
              <a:t>, User, Ingredient, </a:t>
            </a:r>
            <a:r>
              <a:rPr lang="en-US" dirty="0" err="1">
                <a:latin typeface="Calibri" panose="020F0502020204030204" pitchFamily="34" charset="0"/>
              </a:rPr>
              <a:t>Dish_Ingredient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smtClean="0">
                <a:latin typeface="Calibri" panose="020F0502020204030204" pitchFamily="34" charset="0"/>
              </a:rPr>
              <a:t>Unit</a:t>
            </a:r>
            <a:endParaRPr lang="ru-RU" dirty="0" smtClean="0">
              <a:latin typeface="Calibri" panose="020F0502020204030204" pitchFamily="34" charset="0"/>
            </a:endParaRPr>
          </a:p>
          <a:p>
            <a:pPr marL="450850" indent="0">
              <a:buNone/>
            </a:pPr>
            <a:r>
              <a:rPr lang="ru-RU" dirty="0" smtClean="0">
                <a:latin typeface="Calibri" panose="020F0502020204030204" pitchFamily="34" charset="0"/>
              </a:rPr>
              <a:t>Методы просмотра таблиц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Front-end:</a:t>
            </a:r>
          </a:p>
          <a:p>
            <a:pPr marL="0" indent="355600">
              <a:buNone/>
            </a:pPr>
            <a:r>
              <a:rPr lang="ru-RU" dirty="0">
                <a:latin typeface="Calibri" panose="020F0502020204030204" pitchFamily="34" charset="0"/>
              </a:rPr>
              <a:t>Страницы </a:t>
            </a:r>
            <a:r>
              <a:rPr lang="ru-RU" dirty="0" smtClean="0">
                <a:latin typeface="Calibri" panose="020F0502020204030204" pitchFamily="34" charset="0"/>
              </a:rPr>
              <a:t>просмотра </a:t>
            </a:r>
            <a:r>
              <a:rPr lang="ru-RU" dirty="0">
                <a:latin typeface="Calibri" panose="020F0502020204030204" pitchFamily="34" charset="0"/>
              </a:rPr>
              <a:t>таблиц</a:t>
            </a:r>
          </a:p>
          <a:p>
            <a:pPr marL="0" indent="355600">
              <a:buNone/>
            </a:pPr>
            <a:r>
              <a:rPr lang="ru-RU" dirty="0" smtClean="0">
                <a:latin typeface="Calibri" panose="020F0502020204030204" pitchFamily="34" charset="0"/>
              </a:rPr>
              <a:t>Файл </a:t>
            </a:r>
            <a:r>
              <a:rPr lang="en-US" dirty="0" smtClean="0">
                <a:latin typeface="Calibri" panose="020F0502020204030204" pitchFamily="34" charset="0"/>
              </a:rPr>
              <a:t>forms.py</a:t>
            </a:r>
            <a:endParaRPr lang="ru-RU" dirty="0">
              <a:latin typeface="Calibri" panose="020F0502020204030204" pitchFamily="34" charset="0"/>
            </a:endParaRPr>
          </a:p>
          <a:p>
            <a:pPr marL="450850" indent="0">
              <a:buNone/>
            </a:pPr>
            <a:endParaRPr lang="ru-RU" dirty="0" smtClean="0">
              <a:latin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</a:endParaRPr>
          </a:p>
          <a:p>
            <a:pPr marL="450850" indent="0">
              <a:buNone/>
            </a:pPr>
            <a:endParaRPr lang="ru-RU" dirty="0">
              <a:latin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-1227108" y="6453386"/>
            <a:ext cx="1596292" cy="404614"/>
          </a:xfrm>
        </p:spPr>
        <p:txBody>
          <a:bodyPr/>
          <a:lstStyle/>
          <a:p>
            <a:fld id="{0F0A129F-A3B0-48CC-8C9D-743FA9F49B8B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4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1782" y="0"/>
            <a:ext cx="9601200" cy="14859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2" y="1485900"/>
            <a:ext cx="4458174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97" y="3722316"/>
            <a:ext cx="4427739" cy="29333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203" y="966985"/>
            <a:ext cx="4424508" cy="31887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-1158870" y="6453386"/>
            <a:ext cx="1596292" cy="404614"/>
          </a:xfrm>
        </p:spPr>
        <p:txBody>
          <a:bodyPr/>
          <a:lstStyle/>
          <a:p>
            <a:fld id="{0F0A129F-A3B0-48CC-8C9D-743FA9F49B8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14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1782" y="1671851"/>
            <a:ext cx="96012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1" dirty="0">
                <a:latin typeface="Calibri" panose="020F0502020204030204" pitchFamily="34" charset="0"/>
              </a:rPr>
              <a:t>Цель</a:t>
            </a:r>
            <a:r>
              <a:rPr lang="ru-RU" sz="3200" dirty="0">
                <a:latin typeface="Calibri" panose="020F0502020204030204" pitchFamily="34" charset="0"/>
              </a:rPr>
              <a:t>: разработать приложение для поиска блюд по имеющимся ингредиентам, которое позволит:</a:t>
            </a:r>
          </a:p>
          <a:p>
            <a:pPr lvl="0"/>
            <a:r>
              <a:rPr lang="ru-RU" sz="3200" dirty="0">
                <a:latin typeface="Calibri" panose="020F0502020204030204" pitchFamily="34" charset="0"/>
              </a:rPr>
              <a:t>Уменьшить время на придумывание приготовления блюда.</a:t>
            </a:r>
          </a:p>
          <a:p>
            <a:pPr lvl="0"/>
            <a:r>
              <a:rPr lang="ru-RU" sz="3200" dirty="0">
                <a:latin typeface="Calibri" panose="020F0502020204030204" pitchFamily="34" charset="0"/>
              </a:rPr>
              <a:t>Видеть альтернативы приготовления блюд из имеющихся ингредиентов.</a:t>
            </a:r>
          </a:p>
          <a:p>
            <a:pPr lvl="0"/>
            <a:r>
              <a:rPr lang="ru-RU" sz="3200" dirty="0">
                <a:latin typeface="Calibri" panose="020F0502020204030204" pitchFamily="34" charset="0"/>
              </a:rPr>
              <a:t>Получать автоматически сгенерированный список необходимых продуктов для покупки.</a:t>
            </a:r>
          </a:p>
          <a:p>
            <a:pPr marL="0" indent="0">
              <a:buNone/>
            </a:pPr>
            <a:endParaRPr lang="ru-RU" sz="3200" dirty="0">
              <a:latin typeface="Calibri" panose="020F050202020403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201782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-1172517" y="6453386"/>
            <a:ext cx="1596292" cy="404614"/>
          </a:xfrm>
        </p:spPr>
        <p:txBody>
          <a:bodyPr/>
          <a:lstStyle/>
          <a:p>
            <a:fld id="{0F0A129F-A3B0-48CC-8C9D-743FA9F49B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3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1782" y="0"/>
            <a:ext cx="9601200" cy="1485900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1782" y="1629202"/>
            <a:ext cx="10990218" cy="4157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1" dirty="0" smtClean="0">
                <a:latin typeface="Calibri" panose="020F0502020204030204" pitchFamily="34" charset="0"/>
              </a:rPr>
              <a:t>Задачи</a:t>
            </a:r>
            <a:r>
              <a:rPr lang="ru-RU" sz="3200" dirty="0">
                <a:latin typeface="Calibri" panose="020F0502020204030204" pitchFamily="34" charset="0"/>
              </a:rPr>
              <a:t>: </a:t>
            </a:r>
          </a:p>
          <a:p>
            <a:pPr lvl="0"/>
            <a:r>
              <a:rPr lang="ru-RU" sz="3200" dirty="0">
                <a:latin typeface="Calibri" panose="020F0502020204030204" pitchFamily="34" charset="0"/>
              </a:rPr>
              <a:t>Реализовать просмотр всех таблиц.</a:t>
            </a:r>
          </a:p>
          <a:p>
            <a:pPr lvl="0"/>
            <a:r>
              <a:rPr lang="ru-RU" sz="3200" dirty="0">
                <a:latin typeface="Calibri" panose="020F0502020204030204" pitchFamily="34" charset="0"/>
              </a:rPr>
              <a:t>Реализовать добавление, удаление, редактирование информации в таблицах. </a:t>
            </a:r>
          </a:p>
          <a:p>
            <a:pPr lvl="0"/>
            <a:r>
              <a:rPr lang="ru-RU" sz="3200" dirty="0">
                <a:latin typeface="Calibri" panose="020F0502020204030204" pitchFamily="34" charset="0"/>
              </a:rPr>
              <a:t>Реализовать поиск блюд по ингредиентам.</a:t>
            </a:r>
          </a:p>
          <a:p>
            <a:r>
              <a:rPr lang="ru-RU" sz="3200" dirty="0">
                <a:latin typeface="Calibri" panose="020F0502020204030204" pitchFamily="34" charset="0"/>
              </a:rPr>
              <a:t>Реализовать подсказку по недостающим ингредиентам</a:t>
            </a:r>
            <a:r>
              <a:rPr lang="ru-RU" sz="3200" dirty="0" smtClean="0">
                <a:latin typeface="Calibri" panose="020F0502020204030204" pitchFamily="34" charset="0"/>
              </a:rPr>
              <a:t>.</a:t>
            </a:r>
            <a:br>
              <a:rPr lang="ru-RU" sz="3200" dirty="0" smtClean="0">
                <a:latin typeface="Calibri" panose="020F0502020204030204" pitchFamily="34" charset="0"/>
              </a:rPr>
            </a:br>
            <a:endParaRPr lang="ru-RU" sz="32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3200" b="1" dirty="0">
                <a:latin typeface="Calibri" panose="020F0502020204030204" pitchFamily="34" charset="0"/>
              </a:rPr>
              <a:t>Сфера использования</a:t>
            </a:r>
            <a:r>
              <a:rPr lang="ru-RU" sz="3200" dirty="0">
                <a:latin typeface="Calibri" panose="020F0502020204030204" pitchFamily="34" charset="0"/>
              </a:rPr>
              <a:t>: повседневная жизнь.</a:t>
            </a:r>
          </a:p>
          <a:p>
            <a:pPr marL="0" indent="0">
              <a:buNone/>
            </a:pPr>
            <a:endParaRPr lang="ru-RU" sz="3200" dirty="0">
              <a:latin typeface="Calibri" panose="020F050202020403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-1158870" y="6453386"/>
            <a:ext cx="1596292" cy="404614"/>
          </a:xfrm>
        </p:spPr>
        <p:txBody>
          <a:bodyPr/>
          <a:lstStyle/>
          <a:p>
            <a:fld id="{0F0A129F-A3B0-48CC-8C9D-743FA9F49B8B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5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1780" y="0"/>
            <a:ext cx="9601200" cy="1485900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Модульная схема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9698076" y="5332254"/>
            <a:ext cx="162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libri" panose="020F0502020204030204" pitchFamily="34" charset="0"/>
              </a:rPr>
              <a:t>Рис. </a:t>
            </a:r>
            <a:r>
              <a:rPr lang="en-US" sz="2000" dirty="0" smtClean="0">
                <a:latin typeface="Calibri" panose="020F0502020204030204" pitchFamily="34" charset="0"/>
              </a:rPr>
              <a:t>1</a:t>
            </a:r>
            <a:r>
              <a:rPr lang="ru-RU" sz="2000" dirty="0" smtClean="0">
                <a:latin typeface="Calibri" panose="020F0502020204030204" pitchFamily="34" charset="0"/>
              </a:rPr>
              <a:t> – Модульная схема приложения</a:t>
            </a:r>
            <a:endParaRPr lang="ru-RU" sz="2000" dirty="0">
              <a:latin typeface="Calibri" panose="020F0502020204030204" pitchFamily="34" charset="0"/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-1141367" y="6453386"/>
            <a:ext cx="1596292" cy="404614"/>
          </a:xfrm>
        </p:spPr>
        <p:txBody>
          <a:bodyPr/>
          <a:lstStyle/>
          <a:p>
            <a:fld id="{0F0A129F-A3B0-48CC-8C9D-743FA9F49B8B}" type="slidenum">
              <a:rPr lang="ru-RU" smtClean="0"/>
              <a:t>6</a:t>
            </a:fld>
            <a:endParaRPr lang="ru-RU" dirty="0"/>
          </a:p>
        </p:txBody>
      </p:sp>
      <p:pic>
        <p:nvPicPr>
          <p:cNvPr id="24" name="Объект 2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0" y="1365127"/>
            <a:ext cx="8365301" cy="5294979"/>
          </a:xfrm>
        </p:spPr>
      </p:pic>
    </p:spTree>
    <p:extLst>
      <p:ext uri="{BB962C8B-B14F-4D97-AF65-F5344CB8AC3E}">
        <p14:creationId xmlns:p14="http://schemas.microsoft.com/office/powerpoint/2010/main" val="15936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4" y="1664955"/>
            <a:ext cx="6150571" cy="3944275"/>
          </a:xfrm>
          <a:prstGeom prst="rect">
            <a:avLst/>
          </a:prstGeom>
        </p:spPr>
      </p:pic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597" y="223026"/>
            <a:ext cx="3601847" cy="5565259"/>
          </a:xfrm>
        </p:spPr>
      </p:pic>
      <p:sp>
        <p:nvSpPr>
          <p:cNvPr id="16" name="TextBox 15"/>
          <p:cNvSpPr txBox="1"/>
          <p:nvPr/>
        </p:nvSpPr>
        <p:spPr>
          <a:xfrm>
            <a:off x="3058882" y="5788285"/>
            <a:ext cx="2086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Calibri" panose="020F0502020204030204" pitchFamily="34" charset="0"/>
              </a:rPr>
              <a:t>Рис. </a:t>
            </a:r>
            <a:r>
              <a:rPr lang="en-US" sz="2000" dirty="0" smtClean="0">
                <a:latin typeface="Calibri" panose="020F0502020204030204" pitchFamily="34" charset="0"/>
              </a:rPr>
              <a:t>2</a:t>
            </a:r>
            <a:r>
              <a:rPr lang="ru-RU" sz="2000" dirty="0" smtClean="0">
                <a:latin typeface="Calibri" panose="020F0502020204030204" pitchFamily="34" charset="0"/>
              </a:rPr>
              <a:t> – Схема БД</a:t>
            </a:r>
            <a:endParaRPr lang="ru-RU" sz="2000" dirty="0"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29821" y="6099443"/>
            <a:ext cx="3576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Calibri" panose="020F0502020204030204" pitchFamily="34" charset="0"/>
              </a:rPr>
              <a:t>Рис. </a:t>
            </a:r>
            <a:r>
              <a:rPr lang="en-US" sz="2000" dirty="0" smtClean="0">
                <a:latin typeface="Calibri" panose="020F0502020204030204" pitchFamily="34" charset="0"/>
              </a:rPr>
              <a:t>3</a:t>
            </a:r>
            <a:r>
              <a:rPr lang="ru-RU" sz="2000" dirty="0" smtClean="0">
                <a:latin typeface="Calibri" panose="020F0502020204030204" pitchFamily="34" charset="0"/>
              </a:rPr>
              <a:t> – Подробная модульная </a:t>
            </a:r>
            <a:br>
              <a:rPr lang="ru-RU" sz="2000" dirty="0" smtClean="0">
                <a:latin typeface="Calibri" panose="020F0502020204030204" pitchFamily="34" charset="0"/>
              </a:rPr>
            </a:br>
            <a:r>
              <a:rPr lang="ru-RU" sz="2000" dirty="0" smtClean="0">
                <a:latin typeface="Calibri" panose="020F0502020204030204" pitchFamily="34" charset="0"/>
              </a:rPr>
              <a:t>схема приложения</a:t>
            </a:r>
            <a:endParaRPr lang="ru-RU" sz="2000" dirty="0">
              <a:latin typeface="Calibri" panose="020F0502020204030204" pitchFamily="34" charset="0"/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-1141367" y="6453386"/>
            <a:ext cx="1596292" cy="404614"/>
          </a:xfrm>
        </p:spPr>
        <p:txBody>
          <a:bodyPr/>
          <a:lstStyle/>
          <a:p>
            <a:fld id="{0F0A129F-A3B0-48CC-8C9D-743FA9F49B8B}" type="slidenum">
              <a:rPr lang="ru-RU" smtClean="0"/>
              <a:t>7</a:t>
            </a:fld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1201780" y="0"/>
            <a:ext cx="9601200" cy="1485900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Модульная схема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11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1782" y="0"/>
            <a:ext cx="9601200" cy="1485900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-1172518" y="6453386"/>
            <a:ext cx="1596292" cy="404614"/>
          </a:xfrm>
        </p:spPr>
        <p:txBody>
          <a:bodyPr/>
          <a:lstStyle/>
          <a:p>
            <a:fld id="{0F0A129F-A3B0-48CC-8C9D-743FA9F49B8B}" type="slidenum">
              <a:rPr lang="ru-RU" smtClean="0"/>
              <a:t>8</a:t>
            </a:fld>
            <a:endParaRPr lang="ru-RU"/>
          </a:p>
        </p:txBody>
      </p:sp>
      <p:pic>
        <p:nvPicPr>
          <p:cNvPr id="11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475" y="3916908"/>
            <a:ext cx="6422343" cy="27524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8" y="1581435"/>
            <a:ext cx="6602684" cy="26199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1106248" y="4396729"/>
            <a:ext cx="352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Calibri" panose="020F0502020204030204" pitchFamily="34" charset="0"/>
              </a:rPr>
              <a:t>1. </a:t>
            </a:r>
            <a:r>
              <a:rPr lang="en-US" sz="3200" dirty="0" smtClean="0">
                <a:latin typeface="Calibri" panose="020F0502020204030204" pitchFamily="34" charset="0"/>
              </a:rPr>
              <a:t>Web </a:t>
            </a:r>
            <a:r>
              <a:rPr lang="ru-RU" sz="3200" dirty="0" smtClean="0">
                <a:latin typeface="Calibri" panose="020F0502020204030204" pitchFamily="34" charset="0"/>
              </a:rPr>
              <a:t>или </a:t>
            </a:r>
            <a:r>
              <a:rPr lang="en-US" sz="3200" dirty="0" smtClean="0">
                <a:latin typeface="Calibri" panose="020F0502020204030204" pitchFamily="34" charset="0"/>
              </a:rPr>
              <a:t>desktop</a:t>
            </a:r>
            <a:endParaRPr lang="ru-RU" sz="3200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9505" y="3100121"/>
            <a:ext cx="329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2. Python </a:t>
            </a:r>
            <a:r>
              <a:rPr lang="ru-RU" sz="3200" dirty="0" smtClean="0">
                <a:latin typeface="Calibri" panose="020F0502020204030204" pitchFamily="34" charset="0"/>
              </a:rPr>
              <a:t>или</a:t>
            </a:r>
            <a:r>
              <a:rPr lang="en-US" sz="3200" dirty="0" smtClean="0">
                <a:latin typeface="Calibri" panose="020F0502020204030204" pitchFamily="34" charset="0"/>
              </a:rPr>
              <a:t> PHP</a:t>
            </a:r>
            <a:endParaRPr lang="ru-RU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3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1782" y="0"/>
            <a:ext cx="9601200" cy="1485900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-1172518" y="6453386"/>
            <a:ext cx="1596292" cy="404614"/>
          </a:xfrm>
        </p:spPr>
        <p:txBody>
          <a:bodyPr/>
          <a:lstStyle/>
          <a:p>
            <a:fld id="{0F0A129F-A3B0-48CC-8C9D-743FA9F49B8B}" type="slidenum">
              <a:rPr lang="ru-RU" smtClean="0"/>
              <a:t>9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61" y="3528939"/>
            <a:ext cx="5199018" cy="29244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2" y="1485900"/>
            <a:ext cx="5622878" cy="31628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1175903" y="4833457"/>
            <a:ext cx="4582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</a:rPr>
              <a:t>3</a:t>
            </a:r>
            <a:r>
              <a:rPr lang="ru-RU" sz="3200" dirty="0" smtClean="0">
                <a:latin typeface="Calibri" panose="020F0502020204030204" pitchFamily="34" charset="0"/>
              </a:rPr>
              <a:t>. </a:t>
            </a:r>
            <a:r>
              <a:rPr lang="en-US" sz="3200" dirty="0">
                <a:latin typeface="Calibri" panose="020F0502020204030204" pitchFamily="34" charset="0"/>
              </a:rPr>
              <a:t>PostgreSQL </a:t>
            </a:r>
            <a:r>
              <a:rPr lang="ru-RU" sz="3200" dirty="0" smtClean="0">
                <a:latin typeface="Calibri" panose="020F0502020204030204" pitchFamily="34" charset="0"/>
              </a:rPr>
              <a:t>или </a:t>
            </a:r>
            <a:r>
              <a:rPr lang="en-US" sz="3200" dirty="0">
                <a:latin typeface="Calibri" panose="020F0502020204030204" pitchFamily="34" charset="0"/>
              </a:rPr>
              <a:t>MySQL </a:t>
            </a:r>
            <a:endParaRPr lang="ru-RU" sz="3200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88879" y="2774946"/>
            <a:ext cx="3520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</a:rPr>
              <a:t>4</a:t>
            </a:r>
            <a:r>
              <a:rPr lang="ru-RU" sz="3200" dirty="0" smtClean="0">
                <a:latin typeface="Calibri" panose="020F0502020204030204" pitchFamily="34" charset="0"/>
              </a:rPr>
              <a:t>.</a:t>
            </a:r>
            <a:r>
              <a:rPr lang="en-US" sz="3200" dirty="0">
                <a:latin typeface="Calibri" panose="020F0502020204030204" pitchFamily="34" charset="0"/>
              </a:rPr>
              <a:t> Flask </a:t>
            </a:r>
            <a:r>
              <a:rPr lang="ru-RU" sz="3200" dirty="0" smtClean="0">
                <a:latin typeface="Calibri" panose="020F0502020204030204" pitchFamily="34" charset="0"/>
              </a:rPr>
              <a:t>или </a:t>
            </a:r>
            <a:r>
              <a:rPr lang="en-US" sz="3200" dirty="0">
                <a:latin typeface="Calibri" panose="020F0502020204030204" pitchFamily="34" charset="0"/>
              </a:rPr>
              <a:t>Django</a:t>
            </a:r>
            <a:r>
              <a:rPr lang="ru-RU" sz="3200" dirty="0" smtClean="0">
                <a:latin typeface="Calibri" panose="020F0502020204030204" pitchFamily="34" charset="0"/>
              </a:rPr>
              <a:t> </a:t>
            </a:r>
            <a:endParaRPr lang="ru-RU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1683</TotalTime>
  <Words>509</Words>
  <Application>Microsoft Office PowerPoint</Application>
  <PresentationFormat>Произвольный</PresentationFormat>
  <Paragraphs>155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Crop</vt:lpstr>
      <vt:lpstr>МИНОБРНАУКИ РОССИИ ФЕДЕРАЛЬНОЕ ГОСУДАРСТВЕННОЕ БЮДЖЕТНОЕ ОБРАЗОВАТЕЛЬНОЕ УЧРЕЖДЕНИЕ ВЫСШЕГО ПРОФЕССИОНАЛЬНОГО ОБРАЗОВАНИЯ “ВОРОНЕЖСКИЙ ГОСУДАРСТВЕННЫЙ УНИВЕРСИТЕТ” Факультет Компьютерных Наук Кафедра Программирования И Информационных Технологий  Разработка Web-приложения  «CookBook»</vt:lpstr>
      <vt:lpstr> Разделение обязанностей</vt:lpstr>
      <vt:lpstr> Актуальность</vt:lpstr>
      <vt:lpstr>Презентация PowerPoint</vt:lpstr>
      <vt:lpstr> Цели и задачи</vt:lpstr>
      <vt:lpstr> Модульная схема</vt:lpstr>
      <vt:lpstr> Модульная схема</vt:lpstr>
      <vt:lpstr> Анализ предметной области</vt:lpstr>
      <vt:lpstr> Анализ предметной области</vt:lpstr>
      <vt:lpstr> Анализ предметной области</vt:lpstr>
      <vt:lpstr> Тестирование</vt:lpstr>
      <vt:lpstr> Тестирование</vt:lpstr>
      <vt:lpstr> Реализация: Front-end</vt:lpstr>
      <vt:lpstr> Реализация: Back-end</vt:lpstr>
      <vt:lpstr> Результаты</vt:lpstr>
      <vt:lpstr>Заключение</vt:lpstr>
      <vt:lpstr>МИНОБРНАУКИ РОССИИ ФЕДЕРАЛЬНОЕ ГОСУДАРСТВЕННОЕ БЮДЖЕТНОЕ ОБРАЗОВАТЕЛЬНОЕ УЧРЕЖДЕНИЕ ВЫСШЕГО ПРОФЕССИОНАЛЬНОГО ОБРАЗОВАНИЯ “ВОРОНЕЖСКИЙ ГОСУДАРСТВЕННЫЙ УНИВЕРСИТЕТ” Факультет Компьютерных Наук Кафедра Программирования И Информационных Технологий  Разработка Web-приложения  «CookBook»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ФЕДЕРАЛЬНОЕ ГОСУДАРСТВЕННОЕ БЮДЖЕТНОЕ ОБРАЗОВАТЕЛЬНОЕ УЧРЕЖДЕНИЕ ВЫСШЕГО ПРОФЕССИОНАЛЬНОГО ОБРАЗОВАНИЯ “ВОРОНЕЖСКИЙ ГОСУДАРСТВЕННЫЙ УНИВЕРСИТЕТ” Факультет Компьютерных Наук Кафедра Программирования И Информационных Технологий  Разработка Web-приложения «CookBook»</dc:title>
  <dc:creator>User</dc:creator>
  <cp:lastModifiedBy>Пользователь Windows</cp:lastModifiedBy>
  <cp:revision>30</cp:revision>
  <dcterms:created xsi:type="dcterms:W3CDTF">2019-06-02T19:18:58Z</dcterms:created>
  <dcterms:modified xsi:type="dcterms:W3CDTF">2019-06-03T23:32:43Z</dcterms:modified>
</cp:coreProperties>
</file>