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66" r:id="rId2"/>
    <p:sldId id="267" r:id="rId3"/>
    <p:sldId id="284" r:id="rId4"/>
    <p:sldId id="289" r:id="rId5"/>
    <p:sldId id="285" r:id="rId6"/>
    <p:sldId id="286" r:id="rId7"/>
    <p:sldId id="291" r:id="rId8"/>
    <p:sldId id="287" r:id="rId9"/>
    <p:sldId id="288" r:id="rId10"/>
    <p:sldId id="292" r:id="rId11"/>
    <p:sldId id="272" r:id="rId12"/>
    <p:sldId id="283" r:id="rId13"/>
    <p:sldId id="290" r:id="rId14"/>
    <p:sldId id="293" r:id="rId15"/>
    <p:sldId id="281" r:id="rId1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3AD3DE85-362D-4A91-8443-EECA431B2AFB}" type="datetimeFigureOut">
              <a:rPr lang="en-US" smtClean="0"/>
              <a:pPr/>
              <a:t>6/24/2013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CC7F58EE-D66B-4F1D-A4A7-4D5983D82E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052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788BACBB-45E9-4C3B-92A9-8CA63A805DE4}" type="datetimeFigureOut">
              <a:rPr lang="en-US" smtClean="0"/>
              <a:pPr/>
              <a:t>6/24/2013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A84CBBF-4834-4B22-A0BF-821C4FDFE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888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2000"/>
            <a:lum/>
          </a:blip>
          <a:srcRect/>
          <a:stretch>
            <a:fillRect l="-10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733800"/>
            <a:ext cx="7854696" cy="1219200"/>
          </a:xfrm>
        </p:spPr>
        <p:txBody>
          <a:bodyPr lIns="0" rIns="18288"/>
          <a:lstStyle>
            <a:lvl1pPr marL="0" marR="45720" indent="0" algn="r">
              <a:buNone/>
              <a:defRPr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7E8B-74BB-4BFE-8DF2-AAED788B47C5}" type="datetime1">
              <a:rPr lang="en-US" smtClean="0"/>
              <a:pPr/>
              <a:t>6/24/2013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713260" y="6359527"/>
            <a:ext cx="3352800" cy="365125"/>
          </a:xfr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5980-29D5-425C-BF50-4F926620F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9E41-3CAA-4537-ABE8-B68B757515DB}" type="datetime1">
              <a:rPr lang="en-US" smtClean="0"/>
              <a:pPr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Weather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5980-29D5-425C-BF50-4F926620F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6526E-22C9-4C4E-8DDA-B3298D3558E7}" type="datetime1">
              <a:rPr lang="en-US" smtClean="0"/>
              <a:pPr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Weather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5980-29D5-425C-BF50-4F926620F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00" y="6368144"/>
            <a:ext cx="2133600" cy="365125"/>
          </a:xfrm>
        </p:spPr>
        <p:txBody>
          <a:bodyPr/>
          <a:lstStyle/>
          <a:p>
            <a:fld id="{E090C462-906A-484E-968B-90A2F6F922CE}" type="datetime1">
              <a:rPr lang="en-US" smtClean="0"/>
              <a:pPr/>
              <a:t>6/24/2013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65420"/>
            <a:ext cx="3352800" cy="365125"/>
          </a:xfrm>
        </p:spPr>
        <p:txBody>
          <a:bodyPr/>
          <a:lstStyle/>
          <a:p>
            <a:r>
              <a:rPr lang="en-US" dirty="0" smtClean="0"/>
              <a:t>Applied Weather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5980-29D5-425C-BF50-4F926620F6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828800"/>
            <a:ext cx="9144000" cy="7620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rgbClr val="005CBF"/>
              </a:gs>
            </a:gsLst>
            <a:lin ang="10800000" scaled="1"/>
            <a:tileRect/>
          </a:gradFill>
          <a:ln w="0"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3940-41F9-4008-9E51-6D713F4998A7}" type="datetime1">
              <a:rPr lang="en-US" smtClean="0"/>
              <a:pPr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Weather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5980-29D5-425C-BF50-4F926620F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CFA0-FDEA-4C0F-BCC8-2B2962293A56}" type="datetime1">
              <a:rPr lang="en-US" smtClean="0"/>
              <a:pPr/>
              <a:t>6/24/2013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Weather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5980-29D5-425C-BF50-4F926620F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BBA4-4D66-461D-9F22-226E61AA7BEF}" type="datetime1">
              <a:rPr lang="en-US" smtClean="0"/>
              <a:pPr/>
              <a:t>6/24/2013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Weather 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5980-29D5-425C-BF50-4F926620F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 l="-1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F28F-4FDC-49C9-9B93-DD7A80804CE6}" type="datetime1">
              <a:rPr lang="en-US" smtClean="0"/>
              <a:pPr/>
              <a:t>6/24/2013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5980-29D5-425C-BF50-4F926620F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8CEA-9479-40A5-A0DE-4058297E2791}" type="datetime1">
              <a:rPr lang="en-US" smtClean="0"/>
              <a:pPr/>
              <a:t>6/24/2013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Weather 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5980-29D5-425C-BF50-4F926620F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F18-571E-4D02-A985-62B70F391D31}" type="datetime1">
              <a:rPr lang="en-US" smtClean="0"/>
              <a:pPr/>
              <a:t>6/24/2013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Weather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5980-29D5-425C-BF50-4F926620F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7C30-4772-4EEF-9D78-ABD76ED26DD2}" type="datetime1">
              <a:rPr lang="en-US" smtClean="0"/>
              <a:pPr/>
              <a:t>6/24/2013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Weather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0C35980-29D5-425C-BF50-4F926620F6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-22000" r="-22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3E54F6-2F91-4B59-BADF-6E1D750CD53B}" type="datetime1">
              <a:rPr lang="en-US" smtClean="0"/>
              <a:pPr/>
              <a:t>6/24/2013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Applied Weather Technology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C35980-29D5-425C-BF50-4F926620F64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Services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Mikhail Arov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ship to DB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Weather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5980-29D5-425C-BF50-4F926620F64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5486400" cy="44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stCxn id="7" idx="1"/>
          </p:cNvCxnSpPr>
          <p:nvPr/>
        </p:nvCxnSpPr>
        <p:spPr>
          <a:xfrm flipH="1">
            <a:off x="3657600" y="3918466"/>
            <a:ext cx="3429000" cy="9583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86600" y="3733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3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 Delivery vs. Broadband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 Delivery</a:t>
            </a:r>
          </a:p>
          <a:p>
            <a:pPr lvl="1"/>
            <a:r>
              <a:rPr lang="en-US" dirty="0" smtClean="0"/>
              <a:t>Should open email account</a:t>
            </a:r>
          </a:p>
          <a:p>
            <a:pPr lvl="1"/>
            <a:r>
              <a:rPr lang="en-US" dirty="0" smtClean="0"/>
              <a:t>Sends an email with new data after, also by email</a:t>
            </a:r>
          </a:p>
          <a:p>
            <a:r>
              <a:rPr lang="en-US" dirty="0" smtClean="0"/>
              <a:t>Internet</a:t>
            </a:r>
          </a:p>
          <a:p>
            <a:pPr lvl="1"/>
            <a:r>
              <a:rPr lang="en-US" dirty="0" smtClean="0"/>
              <a:t>No action required to send data request</a:t>
            </a:r>
          </a:p>
          <a:p>
            <a:pPr lvl="1"/>
            <a:r>
              <a:rPr lang="en-US" dirty="0" smtClean="0"/>
              <a:t>Just need to set Data Request and turn on the system</a:t>
            </a:r>
          </a:p>
          <a:p>
            <a:pPr lvl="1"/>
            <a:r>
              <a:rPr lang="en-US" dirty="0" smtClean="0"/>
              <a:t>The data is periodically updated over HTTP</a:t>
            </a:r>
          </a:p>
          <a:p>
            <a:r>
              <a:rPr lang="en-US" dirty="0" smtClean="0"/>
              <a:t>Scheduled Email Delivery</a:t>
            </a:r>
          </a:p>
          <a:p>
            <a:pPr lvl="1"/>
            <a:r>
              <a:rPr lang="en-US" dirty="0" smtClean="0"/>
              <a:t>Sends data at specified times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Weather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5980-29D5-425C-BF50-4F926620F64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Scheduled update as “a broadband plan B” - backup option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Weather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5980-29D5-425C-BF50-4F926620F64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367588" cy="42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06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the email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Weather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5980-29D5-425C-BF50-4F926620F64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630555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57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order to reduce the file size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Weather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5980-29D5-425C-BF50-4F926620F64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19325"/>
            <a:ext cx="8458200" cy="364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6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“li</a:t>
            </a:r>
            <a:r>
              <a:rPr lang="en-US" strike="sngStrike" dirty="0" smtClean="0"/>
              <a:t>v</a:t>
            </a:r>
            <a:r>
              <a:rPr lang="en-US" dirty="0" smtClean="0"/>
              <a:t>e demo”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Weather data for specified region(s) and date(s) has to be prepared.</a:t>
            </a:r>
          </a:p>
          <a:p>
            <a:r>
              <a:rPr lang="en-US" dirty="0" smtClean="0"/>
              <a:t>Additional data feeds (such as piracy and marine bulletins) have to be integrated.</a:t>
            </a:r>
          </a:p>
          <a:p>
            <a:r>
              <a:rPr lang="en-US" dirty="0" smtClean="0"/>
              <a:t>Broadband server has can handle many simultaneous requests.</a:t>
            </a:r>
          </a:p>
          <a:p>
            <a:r>
              <a:rPr lang="en-US" dirty="0" smtClean="0"/>
              <a:t>Failover, logs </a:t>
            </a:r>
            <a:r>
              <a:rPr lang="en-US" smtClean="0"/>
              <a:t>and security.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Weather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5980-29D5-425C-BF50-4F926620F64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Between rock (</a:t>
            </a:r>
            <a:r>
              <a:rPr lang="en-US" dirty="0" smtClean="0">
                <a:solidFill>
                  <a:srgbClr val="FF0000"/>
                </a:solidFill>
              </a:rPr>
              <a:t>software</a:t>
            </a:r>
            <a:r>
              <a:rPr lang="en-US" dirty="0" smtClean="0"/>
              <a:t>) and hard place (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team prepares the weather data.</a:t>
            </a:r>
          </a:p>
          <a:p>
            <a:r>
              <a:rPr lang="en-US" dirty="0" smtClean="0"/>
              <a:t>Other data feeds (piracy, marine bulletins etc.)</a:t>
            </a:r>
          </a:p>
          <a:p>
            <a:r>
              <a:rPr lang="en-US" dirty="0" smtClean="0"/>
              <a:t>Software consumes it.</a:t>
            </a:r>
          </a:p>
          <a:p>
            <a:pPr lvl="1"/>
            <a:r>
              <a:rPr lang="en-US" dirty="0" smtClean="0"/>
              <a:t>Bon Voyage System</a:t>
            </a:r>
          </a:p>
          <a:p>
            <a:pPr lvl="1"/>
            <a:r>
              <a:rPr lang="en-US" dirty="0" smtClean="0"/>
              <a:t>AROS</a:t>
            </a:r>
          </a:p>
          <a:p>
            <a:pPr lvl="1"/>
            <a:r>
              <a:rPr lang="en-US" dirty="0" smtClean="0"/>
              <a:t>Third party products (through API).</a:t>
            </a:r>
          </a:p>
          <a:p>
            <a:pPr lvl="1"/>
            <a:endParaRPr lang="en-US" dirty="0" smtClean="0"/>
          </a:p>
          <a:p>
            <a:pPr marL="393192" lvl="1" indent="0">
              <a:buNone/>
            </a:pPr>
            <a:r>
              <a:rPr lang="en-US" dirty="0" smtClean="0"/>
              <a:t>This presentation describes the infrastructure of </a:t>
            </a:r>
            <a:r>
              <a:rPr lang="en-US" dirty="0" smtClean="0">
                <a:solidFill>
                  <a:srgbClr val="FF0000"/>
                </a:solidFill>
              </a:rPr>
              <a:t>delivery</a:t>
            </a:r>
            <a:r>
              <a:rPr lang="en-US" dirty="0" smtClean="0"/>
              <a:t> of this data per software </a:t>
            </a:r>
            <a:r>
              <a:rPr lang="en-US" dirty="0" smtClean="0">
                <a:solidFill>
                  <a:srgbClr val="FF0000"/>
                </a:solidFill>
              </a:rPr>
              <a:t>request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Weather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5980-29D5-425C-BF50-4F926620F64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Weather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5980-29D5-425C-BF50-4F926620F64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3" name="Content Placeholder 12" descr="BVSDataRequest_WEB_EMAIL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6" t="-3426" r="-492" b="23166"/>
          <a:stretch/>
        </p:blipFill>
        <p:spPr>
          <a:xfrm>
            <a:off x="381000" y="114300"/>
            <a:ext cx="8420100" cy="6248400"/>
          </a:xfrm>
        </p:spPr>
      </p:pic>
    </p:spTree>
    <p:extLst>
      <p:ext uri="{BB962C8B-B14F-4D97-AF65-F5344CB8AC3E}">
        <p14:creationId xmlns:p14="http://schemas.microsoft.com/office/powerpoint/2010/main" val="9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 the request XML?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Weather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5980-29D5-425C-BF50-4F926620F64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209801"/>
            <a:ext cx="8077200" cy="375487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700" dirty="0"/>
              <a:t>&lt;BVS_DATA_REQUEST type="BVS DATA REQUEST" from="mats" </a:t>
            </a:r>
            <a:r>
              <a:rPr lang="en-US" sz="700" dirty="0" err="1"/>
              <a:t>imo</a:t>
            </a:r>
            <a:r>
              <a:rPr lang="en-US" sz="700" dirty="0"/>
              <a:t>="0000000" product="BVS" </a:t>
            </a:r>
            <a:r>
              <a:rPr lang="en-US" sz="700" dirty="0" err="1"/>
              <a:t>shipname</a:t>
            </a:r>
            <a:r>
              <a:rPr lang="en-US" sz="700" dirty="0"/>
              <a:t>="Mike's Test ship" </a:t>
            </a:r>
            <a:r>
              <a:rPr lang="en-US" sz="700" dirty="0" err="1"/>
              <a:t>bvs</a:t>
            </a:r>
            <a:r>
              <a:rPr lang="en-US" sz="700" dirty="0"/>
              <a:t>="7.0.0.41" decoder="1.0.2.17" </a:t>
            </a:r>
            <a:r>
              <a:rPr lang="en-US" sz="700" dirty="0" err="1"/>
              <a:t>machineid</a:t>
            </a:r>
            <a:r>
              <a:rPr lang="en-US" sz="700" dirty="0"/>
              <a:t>="IPJACRW"&gt;</a:t>
            </a:r>
          </a:p>
          <a:p>
            <a:r>
              <a:rPr lang="en-US" sz="700" dirty="0"/>
              <a:t>    &lt;SCHEDULES&gt;</a:t>
            </a:r>
          </a:p>
          <a:p>
            <a:r>
              <a:rPr lang="en-US" sz="700" dirty="0"/>
              <a:t>        &lt;DATE start="2013/6/21" </a:t>
            </a:r>
            <a:r>
              <a:rPr lang="en-US" sz="700" dirty="0" err="1"/>
              <a:t>freq</a:t>
            </a:r>
            <a:r>
              <a:rPr lang="en-US" sz="700" dirty="0"/>
              <a:t>="1"/&gt;</a:t>
            </a:r>
          </a:p>
          <a:p>
            <a:r>
              <a:rPr lang="en-US" sz="700" dirty="0"/>
              <a:t>    &lt;/SCHEDULES&gt;</a:t>
            </a:r>
          </a:p>
          <a:p>
            <a:r>
              <a:rPr lang="en-US" sz="700" dirty="0"/>
              <a:t>    &lt;RUNS&gt;</a:t>
            </a:r>
          </a:p>
          <a:p>
            <a:r>
              <a:rPr lang="en-US" sz="700" dirty="0"/>
              <a:t>        &lt;RUN_1&gt;09&lt;/RUN_1&gt;</a:t>
            </a:r>
          </a:p>
          <a:p>
            <a:r>
              <a:rPr lang="en-US" sz="700" dirty="0"/>
              <a:t>    &lt;/RUNS&gt;</a:t>
            </a:r>
          </a:p>
          <a:p>
            <a:r>
              <a:rPr lang="en-US" sz="700" dirty="0">
                <a:solidFill>
                  <a:srgbClr val="7030A0"/>
                </a:solidFill>
              </a:rPr>
              <a:t>    &lt;WEATHER forecast="10" </a:t>
            </a:r>
            <a:r>
              <a:rPr lang="en-US" sz="700" dirty="0" err="1">
                <a:solidFill>
                  <a:srgbClr val="7030A0"/>
                </a:solidFill>
              </a:rPr>
              <a:t>picacy.history</a:t>
            </a:r>
            <a:r>
              <a:rPr lang="en-US" sz="700" dirty="0">
                <a:solidFill>
                  <a:srgbClr val="7030A0"/>
                </a:solidFill>
              </a:rPr>
              <a:t>="14" interval="H3" </a:t>
            </a:r>
            <a:r>
              <a:rPr lang="en-US" sz="700" dirty="0" err="1">
                <a:solidFill>
                  <a:srgbClr val="7030A0"/>
                </a:solidFill>
              </a:rPr>
              <a:t>ulat</a:t>
            </a:r>
            <a:r>
              <a:rPr lang="en-US" sz="700" dirty="0">
                <a:solidFill>
                  <a:srgbClr val="7030A0"/>
                </a:solidFill>
              </a:rPr>
              <a:t>="65" </a:t>
            </a:r>
            <a:r>
              <a:rPr lang="en-US" sz="700" dirty="0" err="1">
                <a:solidFill>
                  <a:srgbClr val="7030A0"/>
                </a:solidFill>
              </a:rPr>
              <a:t>llat</a:t>
            </a:r>
            <a:r>
              <a:rPr lang="en-US" sz="700" dirty="0">
                <a:solidFill>
                  <a:srgbClr val="7030A0"/>
                </a:solidFill>
              </a:rPr>
              <a:t>="10" </a:t>
            </a:r>
            <a:r>
              <a:rPr lang="en-US" sz="700" dirty="0" err="1">
                <a:solidFill>
                  <a:srgbClr val="7030A0"/>
                </a:solidFill>
              </a:rPr>
              <a:t>llon</a:t>
            </a:r>
            <a:r>
              <a:rPr lang="en-US" sz="700" dirty="0">
                <a:solidFill>
                  <a:srgbClr val="7030A0"/>
                </a:solidFill>
              </a:rPr>
              <a:t>="125" </a:t>
            </a:r>
            <a:r>
              <a:rPr lang="en-US" sz="700" dirty="0" err="1">
                <a:solidFill>
                  <a:srgbClr val="7030A0"/>
                </a:solidFill>
              </a:rPr>
              <a:t>rlon</a:t>
            </a:r>
            <a:r>
              <a:rPr lang="en-US" sz="700" dirty="0">
                <a:solidFill>
                  <a:srgbClr val="7030A0"/>
                </a:solidFill>
              </a:rPr>
              <a:t>="-105" </a:t>
            </a:r>
            <a:r>
              <a:rPr lang="en-US" sz="700" dirty="0" err="1">
                <a:solidFill>
                  <a:srgbClr val="7030A0"/>
                </a:solidFill>
              </a:rPr>
              <a:t>updatetropicals</a:t>
            </a:r>
            <a:r>
              <a:rPr lang="en-US" sz="700" dirty="0">
                <a:solidFill>
                  <a:srgbClr val="7030A0"/>
                </a:solidFill>
              </a:rPr>
              <a:t>="0" </a:t>
            </a:r>
            <a:r>
              <a:rPr lang="en-US" sz="700" dirty="0" err="1">
                <a:solidFill>
                  <a:srgbClr val="7030A0"/>
                </a:solidFill>
              </a:rPr>
              <a:t>updatepiracy</a:t>
            </a:r>
            <a:r>
              <a:rPr lang="en-US" sz="700" dirty="0">
                <a:solidFill>
                  <a:srgbClr val="7030A0"/>
                </a:solidFill>
              </a:rPr>
              <a:t>="0" </a:t>
            </a:r>
            <a:r>
              <a:rPr lang="en-US" sz="700" dirty="0" err="1">
                <a:solidFill>
                  <a:srgbClr val="7030A0"/>
                </a:solidFill>
              </a:rPr>
              <a:t>updatebulletins</a:t>
            </a:r>
            <a:r>
              <a:rPr lang="en-US" sz="700" dirty="0">
                <a:solidFill>
                  <a:srgbClr val="7030A0"/>
                </a:solidFill>
              </a:rPr>
              <a:t>="0" </a:t>
            </a:r>
            <a:r>
              <a:rPr lang="en-US" sz="700" dirty="0" err="1">
                <a:solidFill>
                  <a:srgbClr val="7030A0"/>
                </a:solidFill>
              </a:rPr>
              <a:t>piracyhistory</a:t>
            </a:r>
            <a:r>
              <a:rPr lang="en-US" sz="700" dirty="0">
                <a:solidFill>
                  <a:srgbClr val="7030A0"/>
                </a:solidFill>
              </a:rPr>
              <a:t>="14"&gt;</a:t>
            </a:r>
          </a:p>
          <a:p>
            <a:r>
              <a:rPr lang="en-US" sz="700" dirty="0"/>
              <a:t>        &lt;PRESSURE&gt;1&lt;/PRESSURE&gt;</a:t>
            </a:r>
          </a:p>
          <a:p>
            <a:r>
              <a:rPr lang="en-US" sz="700" dirty="0"/>
              <a:t>        &lt;FRONT&gt;1&lt;/FRONT&gt;</a:t>
            </a:r>
          </a:p>
          <a:p>
            <a:r>
              <a:rPr lang="en-US" sz="700" dirty="0"/>
              <a:t>        &lt;HIGHLOW&gt;1&lt;/HIGHLOW&gt;</a:t>
            </a:r>
          </a:p>
          <a:p>
            <a:r>
              <a:rPr lang="en-US" sz="700" dirty="0"/>
              <a:t>        &lt;TROPICAL&gt;1&lt;/TROPICAL&gt;</a:t>
            </a:r>
          </a:p>
          <a:p>
            <a:r>
              <a:rPr lang="en-US" sz="700" dirty="0"/>
              <a:t>        &lt;WIND&gt;1&lt;/WIND&gt;</a:t>
            </a:r>
          </a:p>
          <a:p>
            <a:r>
              <a:rPr lang="en-US" sz="700" dirty="0"/>
              <a:t>        &lt;WAVE&gt;1&lt;/WAVE&gt;</a:t>
            </a:r>
          </a:p>
          <a:p>
            <a:r>
              <a:rPr lang="en-US" sz="700" dirty="0"/>
              <a:t>        &lt;SWELL&gt;1&lt;/SWELL&gt;</a:t>
            </a:r>
          </a:p>
          <a:p>
            <a:r>
              <a:rPr lang="en-US" sz="700" dirty="0"/>
              <a:t>        &lt;ICE&gt;1&lt;/ICE&gt;</a:t>
            </a:r>
          </a:p>
          <a:p>
            <a:r>
              <a:rPr lang="en-US" sz="700" dirty="0"/>
              <a:t>        &lt;SST&gt;1&lt;/SST&gt;</a:t>
            </a:r>
          </a:p>
          <a:p>
            <a:r>
              <a:rPr lang="en-US" sz="700" dirty="0"/>
              <a:t>        &lt;PORTFORECASTS </a:t>
            </a:r>
            <a:r>
              <a:rPr lang="en-US" sz="700" dirty="0" err="1"/>
              <a:t>sendupdates</a:t>
            </a:r>
            <a:r>
              <a:rPr lang="en-US" sz="700" dirty="0"/>
              <a:t>="0"/&gt;</a:t>
            </a:r>
          </a:p>
          <a:p>
            <a:r>
              <a:rPr lang="en-US" sz="700" dirty="0"/>
              <a:t>        &lt;CURRENT&gt;1&lt;/CURRENT&gt;</a:t>
            </a:r>
          </a:p>
          <a:p>
            <a:r>
              <a:rPr lang="en-US" sz="700" dirty="0"/>
              <a:t>        &lt;SEAS&gt;1&lt;/SEAS&gt;</a:t>
            </a:r>
          </a:p>
          <a:p>
            <a:r>
              <a:rPr lang="en-US" sz="700" dirty="0"/>
              <a:t>        </a:t>
            </a:r>
            <a:r>
              <a:rPr lang="en-US" sz="700" b="1" dirty="0">
                <a:solidFill>
                  <a:srgbClr val="FF0000"/>
                </a:solidFill>
              </a:rPr>
              <a:t>&lt;NESTED&gt;</a:t>
            </a:r>
          </a:p>
          <a:p>
            <a:r>
              <a:rPr lang="en-US" sz="700" dirty="0">
                <a:solidFill>
                  <a:srgbClr val="7030A0"/>
                </a:solidFill>
              </a:rPr>
              <a:t>            &lt;WEATHER </a:t>
            </a:r>
            <a:r>
              <a:rPr lang="en-US" sz="700" dirty="0" err="1">
                <a:solidFill>
                  <a:srgbClr val="7030A0"/>
                </a:solidFill>
              </a:rPr>
              <a:t>llon</a:t>
            </a:r>
            <a:r>
              <a:rPr lang="en-US" sz="700" dirty="0">
                <a:solidFill>
                  <a:srgbClr val="7030A0"/>
                </a:solidFill>
              </a:rPr>
              <a:t>="160" </a:t>
            </a:r>
            <a:r>
              <a:rPr lang="en-US" sz="700" dirty="0" err="1">
                <a:solidFill>
                  <a:srgbClr val="7030A0"/>
                </a:solidFill>
              </a:rPr>
              <a:t>rlon</a:t>
            </a:r>
            <a:r>
              <a:rPr lang="en-US" sz="700" dirty="0">
                <a:solidFill>
                  <a:srgbClr val="7030A0"/>
                </a:solidFill>
              </a:rPr>
              <a:t>="-160" </a:t>
            </a:r>
            <a:r>
              <a:rPr lang="en-US" sz="700" dirty="0" err="1">
                <a:solidFill>
                  <a:srgbClr val="7030A0"/>
                </a:solidFill>
              </a:rPr>
              <a:t>ulat</a:t>
            </a:r>
            <a:r>
              <a:rPr lang="en-US" sz="700" dirty="0">
                <a:solidFill>
                  <a:srgbClr val="7030A0"/>
                </a:solidFill>
              </a:rPr>
              <a:t>="60" </a:t>
            </a:r>
            <a:r>
              <a:rPr lang="en-US" sz="700" dirty="0" err="1">
                <a:solidFill>
                  <a:srgbClr val="7030A0"/>
                </a:solidFill>
              </a:rPr>
              <a:t>llat</a:t>
            </a:r>
            <a:r>
              <a:rPr lang="en-US" sz="700" dirty="0">
                <a:solidFill>
                  <a:srgbClr val="7030A0"/>
                </a:solidFill>
              </a:rPr>
              <a:t>="20" </a:t>
            </a:r>
            <a:r>
              <a:rPr lang="en-US" sz="700" dirty="0" err="1">
                <a:solidFill>
                  <a:srgbClr val="7030A0"/>
                </a:solidFill>
              </a:rPr>
              <a:t>hiresinterval</a:t>
            </a:r>
            <a:r>
              <a:rPr lang="en-US" sz="700" dirty="0">
                <a:solidFill>
                  <a:srgbClr val="7030A0"/>
                </a:solidFill>
              </a:rPr>
              <a:t>="H3"&gt;</a:t>
            </a:r>
          </a:p>
          <a:p>
            <a:r>
              <a:rPr lang="en-US" sz="700" dirty="0">
                <a:solidFill>
                  <a:srgbClr val="7030A0"/>
                </a:solidFill>
              </a:rPr>
              <a:t>                &lt;CURRENT&gt;1&lt;/CURRENT&gt;</a:t>
            </a:r>
          </a:p>
          <a:p>
            <a:r>
              <a:rPr lang="en-US" sz="700" dirty="0">
                <a:solidFill>
                  <a:srgbClr val="7030A0"/>
                </a:solidFill>
              </a:rPr>
              <a:t>                &lt;WIND&gt;1&lt;/WIND&gt;</a:t>
            </a:r>
          </a:p>
          <a:p>
            <a:r>
              <a:rPr lang="en-US" sz="700" dirty="0">
                <a:solidFill>
                  <a:srgbClr val="7030A0"/>
                </a:solidFill>
              </a:rPr>
              <a:t>                &lt;WAVE&gt;1&lt;/WAVE&gt;</a:t>
            </a:r>
          </a:p>
          <a:p>
            <a:r>
              <a:rPr lang="en-US" sz="700" dirty="0">
                <a:solidFill>
                  <a:srgbClr val="7030A0"/>
                </a:solidFill>
              </a:rPr>
              <a:t>                &lt;SWELL&gt;1&lt;/SWELL&gt;</a:t>
            </a:r>
          </a:p>
          <a:p>
            <a:r>
              <a:rPr lang="en-US" sz="700" dirty="0">
                <a:solidFill>
                  <a:srgbClr val="7030A0"/>
                </a:solidFill>
              </a:rPr>
              <a:t>                &lt;SEAS&gt;1&lt;/SEAS&gt;</a:t>
            </a:r>
          </a:p>
          <a:p>
            <a:r>
              <a:rPr lang="en-US" sz="700" dirty="0">
                <a:solidFill>
                  <a:srgbClr val="7030A0"/>
                </a:solidFill>
              </a:rPr>
              <a:t>            &lt;/WEATHER&gt;</a:t>
            </a:r>
          </a:p>
          <a:p>
            <a:r>
              <a:rPr lang="en-US" sz="700" dirty="0">
                <a:solidFill>
                  <a:schemeClr val="tx2"/>
                </a:solidFill>
              </a:rPr>
              <a:t>            &lt;WEATHER </a:t>
            </a:r>
            <a:r>
              <a:rPr lang="en-US" sz="700" dirty="0" err="1">
                <a:solidFill>
                  <a:schemeClr val="tx2"/>
                </a:solidFill>
              </a:rPr>
              <a:t>llon</a:t>
            </a:r>
            <a:r>
              <a:rPr lang="en-US" sz="700" dirty="0">
                <a:solidFill>
                  <a:schemeClr val="tx2"/>
                </a:solidFill>
              </a:rPr>
              <a:t>="170" </a:t>
            </a:r>
            <a:r>
              <a:rPr lang="en-US" sz="700" dirty="0" err="1">
                <a:solidFill>
                  <a:schemeClr val="tx2"/>
                </a:solidFill>
              </a:rPr>
              <a:t>rlon</a:t>
            </a:r>
            <a:r>
              <a:rPr lang="en-US" sz="700" dirty="0">
                <a:solidFill>
                  <a:schemeClr val="tx2"/>
                </a:solidFill>
              </a:rPr>
              <a:t>="-155" </a:t>
            </a:r>
            <a:r>
              <a:rPr lang="en-US" sz="700" dirty="0" err="1">
                <a:solidFill>
                  <a:schemeClr val="tx2"/>
                </a:solidFill>
              </a:rPr>
              <a:t>ulat</a:t>
            </a:r>
            <a:r>
              <a:rPr lang="en-US" sz="700" dirty="0">
                <a:solidFill>
                  <a:schemeClr val="tx2"/>
                </a:solidFill>
              </a:rPr>
              <a:t>="50" </a:t>
            </a:r>
            <a:r>
              <a:rPr lang="en-US" sz="700" dirty="0" err="1">
                <a:solidFill>
                  <a:schemeClr val="tx2"/>
                </a:solidFill>
              </a:rPr>
              <a:t>llat</a:t>
            </a:r>
            <a:r>
              <a:rPr lang="en-US" sz="700" dirty="0">
                <a:solidFill>
                  <a:schemeClr val="tx2"/>
                </a:solidFill>
              </a:rPr>
              <a:t>="35" </a:t>
            </a:r>
            <a:r>
              <a:rPr lang="en-US" sz="700" dirty="0" err="1">
                <a:solidFill>
                  <a:schemeClr val="tx2"/>
                </a:solidFill>
              </a:rPr>
              <a:t>hiresinterval</a:t>
            </a:r>
            <a:r>
              <a:rPr lang="en-US" sz="700" dirty="0">
                <a:solidFill>
                  <a:schemeClr val="tx2"/>
                </a:solidFill>
              </a:rPr>
              <a:t>="H3"&gt;</a:t>
            </a:r>
          </a:p>
          <a:p>
            <a:r>
              <a:rPr lang="en-US" sz="700" dirty="0">
                <a:solidFill>
                  <a:schemeClr val="tx2"/>
                </a:solidFill>
              </a:rPr>
              <a:t>                &lt;IMAGE&gt;1&lt;/IMAGE&gt;</a:t>
            </a:r>
          </a:p>
          <a:p>
            <a:r>
              <a:rPr lang="en-US" sz="700" dirty="0">
                <a:solidFill>
                  <a:schemeClr val="tx2"/>
                </a:solidFill>
              </a:rPr>
              <a:t>            &lt;/WEATHER&gt;</a:t>
            </a:r>
          </a:p>
          <a:p>
            <a:r>
              <a:rPr lang="en-US" sz="700" dirty="0"/>
              <a:t>        </a:t>
            </a:r>
            <a:r>
              <a:rPr lang="en-US" sz="700" dirty="0">
                <a:solidFill>
                  <a:srgbClr val="FF0000"/>
                </a:solidFill>
              </a:rPr>
              <a:t>&lt;/NESTED&gt;</a:t>
            </a:r>
          </a:p>
          <a:p>
            <a:r>
              <a:rPr lang="en-US" sz="700" dirty="0"/>
              <a:t>    </a:t>
            </a:r>
            <a:r>
              <a:rPr lang="en-US" sz="700" dirty="0">
                <a:solidFill>
                  <a:srgbClr val="7030A0"/>
                </a:solidFill>
              </a:rPr>
              <a:t>&lt;/WEATHER&gt;</a:t>
            </a:r>
          </a:p>
          <a:p>
            <a:r>
              <a:rPr lang="en-US" sz="700" dirty="0"/>
              <a:t>&lt;/BVS_DATA_REQUEST&gt;</a:t>
            </a:r>
          </a:p>
        </p:txBody>
      </p:sp>
    </p:spTree>
    <p:extLst>
      <p:ext uri="{BB962C8B-B14F-4D97-AF65-F5344CB8AC3E}">
        <p14:creationId xmlns:p14="http://schemas.microsoft.com/office/powerpoint/2010/main" val="89813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Weather display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Weather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5980-29D5-425C-BF50-4F926620F64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998888"/>
            <a:ext cx="746760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81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Weather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5980-29D5-425C-BF50-4F926620F64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96621"/>
            <a:ext cx="7421578" cy="446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79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AROS Watches You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Weather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5980-29D5-425C-BF50-4F926620F64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620000" cy="4460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31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AROS Watches You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Weather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5980-29D5-425C-BF50-4F926620F64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362200"/>
            <a:ext cx="853103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41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ship to DB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Weather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5980-29D5-425C-BF50-4F926620F64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6191250" cy="410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605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3407</TotalTime>
  <Words>576</Words>
  <Application>Microsoft Office PowerPoint</Application>
  <PresentationFormat>On-screen Show (4:3)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Data Services</vt:lpstr>
      <vt:lpstr>Between rock (software) and hard place (data).</vt:lpstr>
      <vt:lpstr>PowerPoint Presentation</vt:lpstr>
      <vt:lpstr>What is in the request XML?</vt:lpstr>
      <vt:lpstr>An example of Weather display</vt:lpstr>
      <vt:lpstr>Another example</vt:lpstr>
      <vt:lpstr>AROS Watches You</vt:lpstr>
      <vt:lpstr>AROS Watches You</vt:lpstr>
      <vt:lpstr>Adding new ship to DB</vt:lpstr>
      <vt:lpstr>Adding new ship to DB</vt:lpstr>
      <vt:lpstr>Email Delivery vs. Broadband</vt:lpstr>
      <vt:lpstr>Scheduled update as “a broadband plan B” - backup option </vt:lpstr>
      <vt:lpstr>Cost of the email data</vt:lpstr>
      <vt:lpstr>In order to reduce the file size</vt:lpstr>
      <vt:lpstr>Conclusions and “live demo”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Trial of Full Weather Routing Service in BVS</dc:title>
  <dc:creator>Hyundo Jung</dc:creator>
  <cp:lastModifiedBy>Mikhail Arov</cp:lastModifiedBy>
  <cp:revision>154</cp:revision>
  <dcterms:created xsi:type="dcterms:W3CDTF">2011-08-18T03:21:52Z</dcterms:created>
  <dcterms:modified xsi:type="dcterms:W3CDTF">2013-06-24T23:46:29Z</dcterms:modified>
</cp:coreProperties>
</file>