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9"/>
  </p:notesMasterIdLst>
  <p:sldIdLst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63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7DF75-8B0B-486A-8786-2107D4A75EE8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A2810-31A3-4F91-9266-F8F15C205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4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have 5 </a:t>
            </a:r>
            <a:r>
              <a:rPr lang="en-US" baseline="0" dirty="0" smtClean="0"/>
              <a:t>minutes to pitch </a:t>
            </a:r>
            <a:r>
              <a:rPr lang="en-US" baseline="0" smtClean="0"/>
              <a:t>your idea. </a:t>
            </a:r>
            <a:r>
              <a:rPr lang="en-US" baseline="0" dirty="0" smtClean="0"/>
              <a:t>Don’t bring a business plan.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A2810-31A3-4F91-9266-F8F15C2052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80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E2DC-025A-4088-AF3F-BAFFBDD43D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6FF-2B30-42C6-9CC3-398E829B7F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26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E2DC-025A-4088-AF3F-BAFFBDD43D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6FF-2B30-42C6-9CC3-398E829B7F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8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E2DC-025A-4088-AF3F-BAFFBDD43D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6FF-2B30-42C6-9CC3-398E829B7F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22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E2DC-025A-4088-AF3F-BAFFBDD43D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6FF-2B30-42C6-9CC3-398E829B7F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E2DC-025A-4088-AF3F-BAFFBDD43D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6FF-2B30-42C6-9CC3-398E829B7F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65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E2DC-025A-4088-AF3F-BAFFBDD43D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6FF-2B30-42C6-9CC3-398E829B7F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72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E2DC-025A-4088-AF3F-BAFFBDD43D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6FF-2B30-42C6-9CC3-398E829B7F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5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E2DC-025A-4088-AF3F-BAFFBDD43D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6FF-2B30-42C6-9CC3-398E829B7F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01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E2DC-025A-4088-AF3F-BAFFBDD43D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6FF-2B30-42C6-9CC3-398E829B7F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79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E2DC-025A-4088-AF3F-BAFFBDD43D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6FF-2B30-42C6-9CC3-398E829B7F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56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E2DC-025A-4088-AF3F-BAFFBDD43D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6FF-2B30-42C6-9CC3-398E829B7F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18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B1F4E2DC-025A-4088-AF3F-BAFFBDD43D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210D6FF-2B30-42C6-9CC3-398E829B7F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62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3815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[ </a:t>
            </a:r>
            <a:r>
              <a:rPr lang="en-US" dirty="0" smtClean="0">
                <a:latin typeface="+mn-lt"/>
              </a:rPr>
              <a:t>Universal </a:t>
            </a:r>
            <a:r>
              <a:rPr lang="en-US" dirty="0" smtClean="0">
                <a:latin typeface="+mn-lt"/>
              </a:rPr>
              <a:t>Remote </a:t>
            </a:r>
            <a:r>
              <a:rPr lang="en-US" dirty="0" smtClean="0">
                <a:latin typeface="+mn-lt"/>
              </a:rPr>
              <a:t>Control]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297277"/>
              </p:ext>
            </p:extLst>
          </p:nvPr>
        </p:nvGraphicFramePr>
        <p:xfrm>
          <a:off x="136071" y="514350"/>
          <a:ext cx="8534400" cy="3871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6274"/>
                <a:gridCol w="7298126"/>
              </a:tblGrid>
              <a:tr h="663274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Target User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[ Who is your target customer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or user ]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Existing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users of Microsoft Software and those who like to control household appliances.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663274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Problem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[ What is the customer problem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or unmet need you are solving ]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Inability to use remotely Microsoft software products, such as WMP, PPT.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Inability to use remotely Microsoft hardware, such as Xbox.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Also, inability to control household appliances remotely. </a:t>
                      </a:r>
                    </a:p>
                  </a:txBody>
                  <a:tcPr marL="68580" marR="68580" marT="34290" marB="34290"/>
                </a:tc>
              </a:tr>
              <a:tr h="66327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Solution</a:t>
                      </a:r>
                    </a:p>
                    <a:p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[ What is your solution</a:t>
                      </a:r>
                      <a:r>
                        <a:rPr lang="en-US" sz="1100" baseline="0" dirty="0" smtClean="0"/>
                        <a:t> ] 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Mobile application which acts as a universal remote control for all Microsoft (and some none Microsoft) products.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This also can be opened to 3</a:t>
                      </a:r>
                      <a:r>
                        <a:rPr lang="en-US" sz="1100" baseline="30000" dirty="0" smtClean="0"/>
                        <a:t>rd</a:t>
                      </a:r>
                      <a:r>
                        <a:rPr lang="en-US" sz="1100" baseline="0" dirty="0" smtClean="0"/>
                        <a:t> party vendors who want their product to be controlled by Microsoft Remote Control.</a:t>
                      </a:r>
                    </a:p>
                  </a:txBody>
                  <a:tcPr marL="68580" marR="68580" marT="34290" marB="34290"/>
                </a:tc>
              </a:tr>
              <a:tr h="387953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Scale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[ How many users or $s will this solution generate when it is all scaled up ]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Potential users are everyone who uses Microsoft products, plus any household appliance vendor who provides API and receiver on their device.</a:t>
                      </a:r>
                    </a:p>
                    <a:p>
                      <a:pPr marL="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115,226,802 – US households</a:t>
                      </a:r>
                    </a:p>
                  </a:txBody>
                  <a:tcPr marL="68580" marR="68580" marT="34290" marB="34290"/>
                </a:tc>
              </a:tr>
              <a:tr h="387953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Competition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[ Which company / companies are the primary competition ]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PowerPoint controller, XBMC</a:t>
                      </a:r>
                    </a:p>
                  </a:txBody>
                  <a:tcPr marL="68580" marR="68580" marT="34290" marB="34290"/>
                </a:tc>
              </a:tr>
              <a:tr h="663274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Differentiation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[ Why will users select this solution over competitive solution ]</a:t>
                      </a:r>
                    </a:p>
                    <a:p>
                      <a:pPr marL="228600" marR="0" indent="-2286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baseline="0" dirty="0" smtClean="0"/>
                        <a:t>There is no native product to control Microsoft software (i.e. better proprietary </a:t>
                      </a:r>
                      <a:r>
                        <a:rPr lang="en-US" sz="1100" baseline="0" dirty="0" err="1" smtClean="0"/>
                        <a:t>api</a:t>
                      </a:r>
                      <a:r>
                        <a:rPr lang="en-US" sz="1100" baseline="0" dirty="0" smtClean="0"/>
                        <a:t>)</a:t>
                      </a:r>
                    </a:p>
                    <a:p>
                      <a:pPr marL="228600" marR="0" indent="-2286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baseline="0" dirty="0" smtClean="0"/>
                        <a:t>There is no SINGLE software to control more the one house hold appliance (like </a:t>
                      </a:r>
                      <a:r>
                        <a:rPr lang="en-US" sz="1100" baseline="0" dirty="0" err="1" smtClean="0"/>
                        <a:t>tv</a:t>
                      </a:r>
                      <a:r>
                        <a:rPr lang="en-US" sz="1100" baseline="0" dirty="0" smtClean="0"/>
                        <a:t>, lights, </a:t>
                      </a:r>
                      <a:r>
                        <a:rPr lang="en-US" sz="1100" baseline="0" dirty="0" err="1" smtClean="0"/>
                        <a:t>refregirator</a:t>
                      </a:r>
                      <a:r>
                        <a:rPr lang="en-US" sz="1100" baseline="0" dirty="0" smtClean="0"/>
                        <a:t>) </a:t>
                      </a: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657" y="4019550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[Jim “</a:t>
            </a:r>
            <a:r>
              <a:rPr lang="en-US" dirty="0" err="1" smtClean="0"/>
              <a:t>Yevgeniy</a:t>
            </a:r>
            <a:r>
              <a:rPr lang="en-US" dirty="0" smtClean="0"/>
              <a:t>” Dukhovny]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7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remote controller</a:t>
            </a:r>
          </a:p>
          <a:p>
            <a:pPr lvl="1"/>
            <a:r>
              <a:rPr lang="en-US" dirty="0" smtClean="0"/>
              <a:t>Experience </a:t>
            </a:r>
            <a:r>
              <a:rPr lang="en-US" dirty="0" smtClean="0"/>
              <a:t>of watching movie on TV and on PC are not to the level yet. On TV you can pause, forward, slow motion, skip and so on … while sitting on your couch. On PC you have to either use wireless mouse or getup. (many people don’t even have </a:t>
            </a:r>
            <a:r>
              <a:rPr lang="en-US" dirty="0" err="1" smtClean="0"/>
              <a:t>tvs</a:t>
            </a:r>
            <a:r>
              <a:rPr lang="en-US" dirty="0" smtClean="0"/>
              <a:t> anymore)</a:t>
            </a:r>
          </a:p>
          <a:p>
            <a:pPr lvl="1"/>
            <a:r>
              <a:rPr lang="en-US" dirty="0" smtClean="0"/>
              <a:t>Right now I am doing a </a:t>
            </a:r>
            <a:r>
              <a:rPr lang="en-US" dirty="0" err="1" smtClean="0"/>
              <a:t>powerpoint</a:t>
            </a:r>
            <a:r>
              <a:rPr lang="en-US" dirty="0" smtClean="0"/>
              <a:t>, and it would be nice if I can just control it from my cell phone (next slide, preview, notes). Very common use </a:t>
            </a:r>
            <a:r>
              <a:rPr lang="en-US" dirty="0" smtClean="0"/>
              <a:t>case</a:t>
            </a:r>
          </a:p>
          <a:p>
            <a:r>
              <a:rPr lang="en-US" dirty="0" err="1" smtClean="0"/>
              <a:t>Appliences</a:t>
            </a:r>
            <a:r>
              <a:rPr lang="en-US" dirty="0" smtClean="0"/>
              <a:t> / hardware controller</a:t>
            </a:r>
            <a:endParaRPr lang="en-US" dirty="0" smtClean="0"/>
          </a:p>
          <a:p>
            <a:pPr lvl="1"/>
            <a:r>
              <a:rPr lang="en-US" dirty="0" smtClean="0"/>
              <a:t>“Honey, can you </a:t>
            </a:r>
            <a:r>
              <a:rPr lang="en-US" b="1" dirty="0" smtClean="0"/>
              <a:t>get up</a:t>
            </a:r>
            <a:r>
              <a:rPr lang="en-US" dirty="0" smtClean="0"/>
              <a:t> and dim / turn off the lights?”</a:t>
            </a:r>
          </a:p>
          <a:p>
            <a:pPr lvl="1"/>
            <a:r>
              <a:rPr lang="en-US" dirty="0" smtClean="0"/>
              <a:t>“Honey, can you start a coffee maker, washing machine, car?”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“</a:t>
            </a:r>
            <a:r>
              <a:rPr lang="en-US" dirty="0" smtClean="0"/>
              <a:t>Oh shoot, I am at work and I forgot to turn off X.”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1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	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is investing in household items</a:t>
            </a:r>
          </a:p>
          <a:p>
            <a:r>
              <a:rPr lang="en-US" dirty="0" smtClean="0"/>
              <a:t>New market with many users </a:t>
            </a:r>
          </a:p>
          <a:p>
            <a:pPr lvl="1"/>
            <a:r>
              <a:rPr lang="en-US" dirty="0" smtClean="0"/>
              <a:t>how many users own a MS product OR a house hold appliance?</a:t>
            </a:r>
          </a:p>
          <a:p>
            <a:r>
              <a:rPr lang="en-US" dirty="0" smtClean="0"/>
              <a:t>HUGE amount of </a:t>
            </a:r>
            <a:r>
              <a:rPr lang="en-US" b="1" dirty="0" smtClean="0"/>
              <a:t>user and </a:t>
            </a:r>
            <a:r>
              <a:rPr lang="en-US" b="1" dirty="0" smtClean="0"/>
              <a:t>social</a:t>
            </a:r>
            <a:r>
              <a:rPr lang="en-US" dirty="0" smtClean="0"/>
              <a:t> </a:t>
            </a:r>
            <a:r>
              <a:rPr lang="en-US" b="1" dirty="0" smtClean="0"/>
              <a:t>data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Opportunity for extremely </a:t>
            </a:r>
            <a:r>
              <a:rPr lang="en-US" b="1" dirty="0" smtClean="0"/>
              <a:t>targeted</a:t>
            </a:r>
            <a:r>
              <a:rPr lang="en-US" dirty="0" smtClean="0"/>
              <a:t> </a:t>
            </a:r>
            <a:r>
              <a:rPr lang="en-US" b="1" dirty="0" smtClean="0"/>
              <a:t>advertising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You can tell exactly which appliance/software person needs </a:t>
            </a:r>
          </a:p>
          <a:p>
            <a:r>
              <a:rPr lang="en-US" dirty="0" smtClean="0"/>
              <a:t>Opportunity to create a </a:t>
            </a:r>
            <a:r>
              <a:rPr lang="en-US" b="1" dirty="0" smtClean="0"/>
              <a:t>developer community</a:t>
            </a:r>
            <a:r>
              <a:rPr lang="en-US" dirty="0" smtClean="0"/>
              <a:t> for creating 3</a:t>
            </a:r>
            <a:r>
              <a:rPr lang="en-US" baseline="30000" dirty="0" smtClean="0"/>
              <a:t>rd</a:t>
            </a:r>
            <a:r>
              <a:rPr lang="en-US" dirty="0" smtClean="0"/>
              <a:t> party appliances and software to work with Microsoft Remote Control.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2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FCEA0C16300140B9F992D04AF47E6D" ma:contentTypeVersion="0" ma:contentTypeDescription="Create a new document." ma:contentTypeScope="" ma:versionID="ce8e6b8a4e23a811b6c9accf7242f230">
  <xsd:schema xmlns:xsd="http://www.w3.org/2001/XMLSchema" xmlns:xs="http://www.w3.org/2001/XMLSchema" xmlns:p="http://schemas.microsoft.com/office/2006/metadata/properties" xmlns:ns2="230e9df3-be65-4c73-a93b-d1236ebd677e" targetNamespace="http://schemas.microsoft.com/office/2006/metadata/properties" ma:root="true" ma:fieldsID="20a77229607af61ae6e13546d84a97ef" ns2:_=""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2:TaxCatchAllLabel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8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051793aa-a6b3-4b15-8fbc-7053a75cd0b1}" ma:internalName="TaxCatchAll" ma:showField="CatchAllData" ma:web="e77f9b88-d1c2-42cc-88c7-0e12592d34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051793aa-a6b3-4b15-8fbc-7053a75cd0b1}" ma:internalName="TaxCatchAllLabel" ma:readOnly="true" ma:showField="CatchAllDataLabel" ma:web="e77f9b88-d1c2-42cc-88c7-0e12592d34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1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KeywordTaxHTField xmlns="230e9df3-be65-4c73-a93b-d1236ebd677e">
      <Terms xmlns="http://schemas.microsoft.com/office/infopath/2007/PartnerControls"/>
    </TaxKeywordTaxHTField>
    <TaxCatchAll xmlns="230e9df3-be65-4c73-a93b-d1236ebd677e"/>
    <_dlc_DocId xmlns="230e9df3-be65-4c73-a93b-d1236ebd677e">SW6ECQANUU6S-1978-15</_dlc_DocId>
    <_dlc_DocIdUrl xmlns="230e9df3-be65-4c73-a93b-d1236ebd677e">
      <Url>http://sharepoint/sites/CoreSearch/Teams/stsvc/Innovation/_layouts/DocIdRedir.aspx?ID=SW6ECQANUU6S-1978-15</Url>
      <Description>SW6ECQANUU6S-1978-15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4041CC-AFF2-438B-8DBD-201CB41D4B08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BA9142A4-1D7B-4B4E-A992-D1064A4658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C0E4310-6B91-4671-8AA7-86D257C865CD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230e9df3-be65-4c73-a93b-d1236ebd677e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AE6D81A7-2E5A-4C74-954A-962EDF5242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2694</TotalTime>
  <Words>475</Words>
  <Application>Microsoft Office PowerPoint</Application>
  <PresentationFormat>On-screen Show (16:9)</PresentationFormat>
  <Paragraphs>45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[ Universal Remote Control]</vt:lpstr>
      <vt:lpstr>Scenarios</vt:lpstr>
      <vt:lpstr>Market advantage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Zdonov</dc:creator>
  <cp:lastModifiedBy>Jim Dukhovny</cp:lastModifiedBy>
  <cp:revision>53</cp:revision>
  <dcterms:created xsi:type="dcterms:W3CDTF">2013-02-15T19:48:34Z</dcterms:created>
  <dcterms:modified xsi:type="dcterms:W3CDTF">2014-01-17T17:55:06Z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0x01010011FCEA0C16300140B9F992D04AF47E6D</vt:lpwstr>
  </property>
  <property fmtid="{D5CDD505-2E9C-101B-9397-08002B2CF9AE}" pid="3" name="_dlc_DocIdItemGuid">
    <vt:lpwstr>a60ac982-1127-4aa5-8f40-cc92c5739838</vt:lpwstr>
  </property>
</Properties>
</file>