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72" r:id="rId8"/>
    <p:sldId id="270" r:id="rId9"/>
    <p:sldId id="271" r:id="rId10"/>
    <p:sldId id="273" r:id="rId11"/>
    <p:sldId id="274" r:id="rId12"/>
    <p:sldId id="263" r:id="rId13"/>
    <p:sldId id="262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7"/>
    <p:restoredTop sz="94582"/>
  </p:normalViewPr>
  <p:slideViewPr>
    <p:cSldViewPr snapToGrid="0">
      <p:cViewPr varScale="1">
        <p:scale>
          <a:sx n="138" d="100"/>
          <a:sy n="138" d="100"/>
        </p:scale>
        <p:origin x="17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E536-72E7-1049-8C4D-B1A6FE2DE2D9}" type="datetimeFigureOut">
              <a:rPr lang="en-RU" smtClean="0"/>
              <a:t>20.12.2023</a:t>
            </a:fld>
            <a:endParaRPr lang="en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0EB4-143C-1144-9FE8-EAC61F33463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60764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E536-72E7-1049-8C4D-B1A6FE2DE2D9}" type="datetimeFigureOut">
              <a:rPr lang="en-RU" smtClean="0"/>
              <a:t>20.12.2023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0EB4-143C-1144-9FE8-EAC61F33463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9287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E536-72E7-1049-8C4D-B1A6FE2DE2D9}" type="datetimeFigureOut">
              <a:rPr lang="en-RU" smtClean="0"/>
              <a:t>20.12.2023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0EB4-143C-1144-9FE8-EAC61F33463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0808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E536-72E7-1049-8C4D-B1A6FE2DE2D9}" type="datetimeFigureOut">
              <a:rPr lang="en-RU" smtClean="0"/>
              <a:t>20.12.2023</a:t>
            </a:fld>
            <a:endParaRPr lang="en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0EB4-143C-1144-9FE8-EAC61F33463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43982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E536-72E7-1049-8C4D-B1A6FE2DE2D9}" type="datetimeFigureOut">
              <a:rPr lang="en-RU" smtClean="0"/>
              <a:t>20.12.2023</a:t>
            </a:fld>
            <a:endParaRPr lang="en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0EB4-143C-1144-9FE8-EAC61F33463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0493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E536-72E7-1049-8C4D-B1A6FE2DE2D9}" type="datetimeFigureOut">
              <a:rPr lang="en-RU" smtClean="0"/>
              <a:t>20.12.2023</a:t>
            </a:fld>
            <a:endParaRPr lang="en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0EB4-143C-1144-9FE8-EAC61F33463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96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E536-72E7-1049-8C4D-B1A6FE2DE2D9}" type="datetimeFigureOut">
              <a:rPr lang="en-RU" smtClean="0"/>
              <a:t>20.12.2023</a:t>
            </a:fld>
            <a:endParaRPr lang="en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0EB4-143C-1144-9FE8-EAC61F33463B}" type="slidenum">
              <a:rPr lang="en-RU" smtClean="0"/>
              <a:t>‹#›</a:t>
            </a:fld>
            <a:endParaRPr lang="en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3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E536-72E7-1049-8C4D-B1A6FE2DE2D9}" type="datetimeFigureOut">
              <a:rPr lang="en-RU" smtClean="0"/>
              <a:t>20.12.2023</a:t>
            </a:fld>
            <a:endParaRPr lang="en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0EB4-143C-1144-9FE8-EAC61F33463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8948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E536-72E7-1049-8C4D-B1A6FE2DE2D9}" type="datetimeFigureOut">
              <a:rPr lang="en-RU" smtClean="0"/>
              <a:t>20.12.2023</a:t>
            </a:fld>
            <a:endParaRPr lang="en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0EB4-143C-1144-9FE8-EAC61F33463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6325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E536-72E7-1049-8C4D-B1A6FE2DE2D9}" type="datetimeFigureOut">
              <a:rPr lang="en-RU" smtClean="0"/>
              <a:t>20.12.2023</a:t>
            </a:fld>
            <a:endParaRPr lang="en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0EB4-143C-1144-9FE8-EAC61F33463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48115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A87E536-72E7-1049-8C4D-B1A6FE2DE2D9}" type="datetimeFigureOut">
              <a:rPr lang="en-RU" smtClean="0"/>
              <a:t>20.12.2023</a:t>
            </a:fld>
            <a:endParaRPr lang="en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0EB4-143C-1144-9FE8-EAC61F33463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849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A87E536-72E7-1049-8C4D-B1A6FE2DE2D9}" type="datetimeFigureOut">
              <a:rPr lang="en-RU" smtClean="0"/>
              <a:t>20.12.2023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E480EB4-143C-1144-9FE8-EAC61F33463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6250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atasets/andrewmvd/steam-review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BCBED-FC3F-1FDD-A39D-9C89CE6D16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Анализ тональности отзывов к играм на платформе </a:t>
            </a:r>
            <a:r>
              <a:rPr lang="en-US" dirty="0"/>
              <a:t>Steam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584105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1647B-A9B9-7CF4-ECC6-969559C3F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Корреляционная матрица</a:t>
            </a:r>
            <a:endParaRPr lang="en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E8C851-984E-5E98-4F9C-AF9B775AC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142" y="2501727"/>
            <a:ext cx="4899989" cy="397296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411EE2-A66F-81E5-1643-192839717756}"/>
              </a:ext>
            </a:extLst>
          </p:cNvPr>
          <p:cNvSpPr txBox="1"/>
          <p:nvPr/>
        </p:nvSpPr>
        <p:spPr>
          <a:xfrm>
            <a:off x="6096000" y="3472546"/>
            <a:ext cx="56803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составлении матрицы было решено проверить наличие связи между длиной отзыва и сентиментом. Так как </a:t>
            </a:r>
            <a:r>
              <a:rPr lang="en-US" dirty="0" err="1"/>
              <a:t>sentiment_score</a:t>
            </a:r>
            <a:r>
              <a:rPr lang="ru-RU" dirty="0"/>
              <a:t> оценивался на основе лемм, леммы же и использовались для длины отзыва.</a:t>
            </a:r>
          </a:p>
          <a:p>
            <a:endParaRPr lang="ru-RU" dirty="0"/>
          </a:p>
          <a:p>
            <a:r>
              <a:rPr lang="ru-RU" dirty="0"/>
              <a:t>Как показывает матрица, связи между  этими двумя параметрами нет.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258022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2D17B-DBA8-9282-EB92-D7C5B064A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Мешок слов</a:t>
            </a:r>
            <a:endParaRPr lang="en-RU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5D7A7FD-17D6-6E10-A462-DE5013BFE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29" y="2673311"/>
            <a:ext cx="5863471" cy="37090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C23E97-0F97-BD5F-B05E-C49D7ECC672E}"/>
              </a:ext>
            </a:extLst>
          </p:cNvPr>
          <p:cNvSpPr txBox="1"/>
          <p:nvPr/>
        </p:nvSpPr>
        <p:spPr>
          <a:xfrm>
            <a:off x="6446982" y="2904220"/>
            <a:ext cx="51354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Далеко не всегда соответствующая стандартам манера игроков писать отзывы, а также обилие данных привели к наличию огромного количества возможных лемм. В связи с этим почти все ячейки, выведенные с помощью мешка слов, заполнены нулями. Тем не менее имеющиеся в текстах слова метод показывает.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429947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76B4F-E0D6-532E-BE10-9DC24071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Сильные стороны алгоритма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FCE45-F73E-DF1A-ECD4-B325CBB0C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Требует мало памяти.</a:t>
            </a:r>
          </a:p>
          <a:p>
            <a:r>
              <a:rPr lang="ru-RU" dirty="0"/>
              <a:t>Можно применить к достаточно большому объему данных.</a:t>
            </a:r>
          </a:p>
          <a:p>
            <a:r>
              <a:rPr lang="ru-RU" dirty="0"/>
              <a:t>Понятная визуализация.</a:t>
            </a:r>
          </a:p>
          <a:p>
            <a:r>
              <a:rPr lang="ru-RU" dirty="0"/>
              <a:t>Импорт разнообразных библиотек: позволяет прибегать к различным методам, сравнивать скорость работы модулей и результаты, которые дают разные библиотеки, при этом легко адаптируя код.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454746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AC16-410E-BE0F-284A-BCD1CBF3F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Слабые стороны алгоритма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6C5E1-0E12-7612-59BA-C27B34186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11774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Для</a:t>
            </a:r>
            <a:r>
              <a:rPr lang="en-US" dirty="0"/>
              <a:t> </a:t>
            </a:r>
            <a:r>
              <a:rPr lang="ru-RU" dirty="0"/>
              <a:t>подготовки текстов к </a:t>
            </a:r>
            <a:r>
              <a:rPr lang="ru-RU" dirty="0" err="1"/>
              <a:t>лемматизации</a:t>
            </a:r>
            <a:r>
              <a:rPr lang="ru-RU" dirty="0"/>
              <a:t> использовалось регулярное выражение – так избавиться от лишних знаков препинания получилось эффективнее. Тем не менее такой способ убирает из отзывов цифры. В некоторых случаях оценки даются именно с их помощью, например: «10/10». С другой стороны, не факт, что </a:t>
            </a:r>
            <a:r>
              <a:rPr lang="en-US" dirty="0"/>
              <a:t>Text Blob </a:t>
            </a:r>
            <a:r>
              <a:rPr lang="ru-RU" dirty="0"/>
              <a:t>обрабатывает цифры, – это нужно проверить. </a:t>
            </a:r>
          </a:p>
          <a:p>
            <a:r>
              <a:rPr lang="ru-RU" dirty="0"/>
              <a:t>Потенциально – не совсем корректная разбивка по токенам или </a:t>
            </a:r>
            <a:r>
              <a:rPr lang="ru-RU" dirty="0" err="1"/>
              <a:t>лемматизация</a:t>
            </a:r>
            <a:r>
              <a:rPr lang="ru-RU" dirty="0"/>
              <a:t>, потому что проверить работу </a:t>
            </a:r>
            <a:r>
              <a:rPr lang="en-US" dirty="0"/>
              <a:t>Spacy</a:t>
            </a:r>
            <a:r>
              <a:rPr lang="ru-RU" dirty="0"/>
              <a:t> можно только путем сравнения с другими методами. </a:t>
            </a:r>
          </a:p>
          <a:p>
            <a:r>
              <a:rPr lang="ru-RU" dirty="0"/>
              <a:t>Стоп-слова: часть стоп-слов, например «</a:t>
            </a:r>
            <a:r>
              <a:rPr lang="en-US" dirty="0"/>
              <a:t>do not</a:t>
            </a:r>
            <a:r>
              <a:rPr lang="ru-RU" dirty="0"/>
              <a:t>», серьезно влияет на смысл и сентимент отзыва.</a:t>
            </a:r>
          </a:p>
          <a:p>
            <a:r>
              <a:rPr lang="ru-RU" dirty="0"/>
              <a:t>Неучтенные факторы, возможно допущенные при написании кода ошибки могли привести к некорректным данным (например, к неправильной </a:t>
            </a:r>
            <a:r>
              <a:rPr lang="ru-RU" dirty="0" err="1"/>
              <a:t>кореллограмме</a:t>
            </a:r>
            <a:r>
              <a:rPr lang="ru-RU" dirty="0"/>
              <a:t>).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519269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E8D1D-A143-B5C5-7837-78B72B30E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  <a:endParaRPr lang="en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CF251F-E875-50C2-7B2B-0F671A36F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Большой </a:t>
            </a:r>
            <a:r>
              <a:rPr lang="ru-RU" dirty="0" err="1"/>
              <a:t>датасет</a:t>
            </a:r>
            <a:r>
              <a:rPr lang="ru-RU" dirty="0"/>
              <a:t> при наличии только ограниченных вычислительных мощностей обрабатывать нелегко – проверка требует слишком много времени. В связи с этим было принято решение писать код, который требует минимальное количество ресурсов. По этой же причине, к примеру, для </a:t>
            </a:r>
            <a:r>
              <a:rPr lang="ru-RU" dirty="0" err="1"/>
              <a:t>лемматизации</a:t>
            </a:r>
            <a:r>
              <a:rPr lang="ru-RU" dirty="0"/>
              <a:t> использовались не модули </a:t>
            </a:r>
            <a:r>
              <a:rPr lang="en-US" dirty="0"/>
              <a:t>NLTK</a:t>
            </a:r>
            <a:r>
              <a:rPr lang="ru-RU" dirty="0"/>
              <a:t>, а более быстрая </a:t>
            </a:r>
            <a:r>
              <a:rPr lang="en-US" dirty="0"/>
              <a:t>Spacy.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Помимо этого, тяжело было работать с коллокациями – разобраться с методами их вычленения оказалось нелегко. </a:t>
            </a:r>
            <a:r>
              <a:rPr lang="en-US" dirty="0"/>
              <a:t>  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Процесс работы был очень интересным и увлекательным. Стало понятно, почему программистам требуются хороший английский и усидчивость – документация буквально погребает под собой начинающего энтузиаста </a:t>
            </a:r>
            <a:r>
              <a:rPr lang="ru-RU" dirty="0">
                <a:sym typeface="Wingdings" pitchFamily="2" charset="2"/>
              </a:rPr>
              <a:t> Но моменты просветления стоят всех трудностей </a:t>
            </a:r>
            <a:endParaRPr lang="ru-RU" dirty="0"/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82370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7B71C-B5A5-6591-868E-C0771B4CC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Цель: анализ тональности отзывов к каждой игре в </a:t>
            </a:r>
            <a:r>
              <a:rPr lang="ru-RU" dirty="0" err="1"/>
              <a:t>датасете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F9BF8-5AD0-9419-A060-B484AB0EA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2430225"/>
            <a:ext cx="11064240" cy="373781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2500" dirty="0"/>
              <a:t>Задачи:</a:t>
            </a:r>
          </a:p>
          <a:p>
            <a:pPr>
              <a:lnSpc>
                <a:spcPct val="120000"/>
              </a:lnSpc>
            </a:pPr>
            <a:r>
              <a:rPr lang="ru-RU" sz="2500" b="0" dirty="0">
                <a:solidFill>
                  <a:srgbClr val="212121"/>
                </a:solidFill>
                <a:effectLst/>
              </a:rPr>
              <a:t>Найти </a:t>
            </a:r>
            <a:r>
              <a:rPr lang="ru-RU" sz="2500" b="0" dirty="0" err="1">
                <a:solidFill>
                  <a:srgbClr val="212121"/>
                </a:solidFill>
                <a:effectLst/>
              </a:rPr>
              <a:t>датасет</a:t>
            </a:r>
            <a:r>
              <a:rPr lang="ru-RU" sz="2500" b="0" dirty="0">
                <a:solidFill>
                  <a:srgbClr val="212121"/>
                </a:solidFill>
                <a:effectLst/>
              </a:rPr>
              <a:t> для анализа тональности текста на платформе </a:t>
            </a:r>
            <a:r>
              <a:rPr lang="en-US" sz="2500" b="0" dirty="0">
                <a:solidFill>
                  <a:srgbClr val="212121"/>
                </a:solidFill>
                <a:effectLst/>
              </a:rPr>
              <a:t>Kagg</a:t>
            </a:r>
            <a:r>
              <a:rPr lang="en-US" sz="2500" dirty="0">
                <a:solidFill>
                  <a:srgbClr val="212121"/>
                </a:solidFill>
              </a:rPr>
              <a:t>le</a:t>
            </a:r>
            <a:endParaRPr lang="en-GB" sz="2500" dirty="0">
              <a:solidFill>
                <a:srgbClr val="212121"/>
              </a:solidFill>
              <a:effectLst/>
              <a:latin typeface="Corbel" panose="020B0503020204020204" pitchFamily="34" charset="0"/>
            </a:endParaRPr>
          </a:p>
          <a:p>
            <a:pPr>
              <a:lnSpc>
                <a:spcPct val="120000"/>
              </a:lnSpc>
            </a:pPr>
            <a:r>
              <a:rPr lang="ru-RU" sz="2500" b="0" dirty="0">
                <a:solidFill>
                  <a:srgbClr val="212121"/>
                </a:solidFill>
                <a:effectLst/>
              </a:rPr>
              <a:t>Произвести предварительную обработку данных</a:t>
            </a:r>
            <a:r>
              <a:rPr lang="en-US" sz="2500" b="0" dirty="0">
                <a:solidFill>
                  <a:srgbClr val="212121"/>
                </a:solidFill>
                <a:effectLst/>
              </a:rPr>
              <a:t> (</a:t>
            </a:r>
            <a:r>
              <a:rPr lang="ru-RU" sz="2500" dirty="0" err="1">
                <a:solidFill>
                  <a:srgbClr val="212121"/>
                </a:solidFill>
              </a:rPr>
              <a:t>токенизация</a:t>
            </a:r>
            <a:r>
              <a:rPr lang="ru-RU" sz="2500" dirty="0">
                <a:solidFill>
                  <a:srgbClr val="212121"/>
                </a:solidFill>
              </a:rPr>
              <a:t>, очистка от знаков препинания и стоп-слов, </a:t>
            </a:r>
            <a:r>
              <a:rPr lang="ru-RU" sz="2500" dirty="0" err="1">
                <a:solidFill>
                  <a:srgbClr val="212121"/>
                </a:solidFill>
              </a:rPr>
              <a:t>лемматизация</a:t>
            </a:r>
            <a:r>
              <a:rPr lang="ru-RU" sz="2500" dirty="0">
                <a:solidFill>
                  <a:srgbClr val="212121"/>
                </a:solidFill>
              </a:rPr>
              <a:t>)</a:t>
            </a:r>
            <a:endParaRPr lang="ru-RU" sz="2500" dirty="0"/>
          </a:p>
          <a:p>
            <a:pPr>
              <a:lnSpc>
                <a:spcPct val="120000"/>
              </a:lnSpc>
            </a:pPr>
            <a:r>
              <a:rPr lang="ru-RU" sz="2500" dirty="0"/>
              <a:t>Анализ тональности каждого отзыва, с</a:t>
            </a:r>
            <a:r>
              <a:rPr lang="ru-RU" sz="2500" dirty="0">
                <a:solidFill>
                  <a:srgbClr val="000000"/>
                </a:solidFill>
                <a:effectLst/>
              </a:rPr>
              <a:t>равнение полученного результата с результатами, представленными в </a:t>
            </a:r>
            <a:r>
              <a:rPr lang="ru-RU" sz="2500" dirty="0" err="1">
                <a:solidFill>
                  <a:srgbClr val="000000"/>
                </a:solidFill>
                <a:effectLst/>
              </a:rPr>
              <a:t>датасете</a:t>
            </a:r>
            <a:r>
              <a:rPr lang="ru-RU" sz="2500" dirty="0">
                <a:solidFill>
                  <a:srgbClr val="000000"/>
                </a:solidFill>
                <a:effectLst/>
              </a:rPr>
              <a:t>, вывод оценки игры (позитивная/негативная) на основе тональности отзывов</a:t>
            </a:r>
            <a:endParaRPr lang="ru-RU" sz="2500" dirty="0"/>
          </a:p>
          <a:p>
            <a:pPr>
              <a:lnSpc>
                <a:spcPct val="120000"/>
              </a:lnSpc>
            </a:pPr>
            <a:r>
              <a:rPr lang="ru-RU" sz="2500" dirty="0">
                <a:solidFill>
                  <a:srgbClr val="000000"/>
                </a:solidFill>
                <a:effectLst/>
              </a:rPr>
              <a:t>Визуализация распределения тональности</a:t>
            </a:r>
          </a:p>
          <a:p>
            <a:pPr>
              <a:lnSpc>
                <a:spcPct val="120000"/>
              </a:lnSpc>
            </a:pPr>
            <a:r>
              <a:rPr lang="ru-RU" sz="2500" dirty="0">
                <a:solidFill>
                  <a:srgbClr val="000000"/>
                </a:solidFill>
                <a:effectLst/>
              </a:rPr>
              <a:t>Выявление самых часто используемых слов и коллокаций в позитивных и негативных отзывах</a:t>
            </a:r>
          </a:p>
          <a:p>
            <a:pPr>
              <a:lnSpc>
                <a:spcPct val="120000"/>
              </a:lnSpc>
            </a:pPr>
            <a:r>
              <a:rPr lang="ru-RU" sz="2500" dirty="0">
                <a:solidFill>
                  <a:srgbClr val="000000"/>
                </a:solidFill>
              </a:rPr>
              <a:t>Визуализация частотных слов</a:t>
            </a:r>
          </a:p>
          <a:p>
            <a:pPr>
              <a:lnSpc>
                <a:spcPct val="120000"/>
              </a:lnSpc>
            </a:pPr>
            <a:r>
              <a:rPr lang="ru-RU" sz="2500" dirty="0">
                <a:solidFill>
                  <a:srgbClr val="000000"/>
                </a:solidFill>
              </a:rPr>
              <a:t>Экспериментальное применение мешка слов и корреляции</a:t>
            </a:r>
          </a:p>
          <a:p>
            <a:pPr marL="0" indent="0">
              <a:lnSpc>
                <a:spcPct val="120000"/>
              </a:lnSpc>
              <a:buNone/>
            </a:pPr>
            <a:endParaRPr lang="ru-RU" sz="250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ru-RU" dirty="0"/>
          </a:p>
          <a:p>
            <a:pPr marL="0" indent="0">
              <a:buNone/>
            </a:pP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88761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D9098-1C84-5192-3E80-EA4767C61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Датасет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E78BC-CFB9-9D2F-9C2E-D57B9164E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70039"/>
            <a:ext cx="12192000" cy="563862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Датасет выгружен по ссылке: </a:t>
            </a:r>
            <a:r>
              <a:rPr lang="en-GB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https://www.kaggle.com/datasets/andrewmvd/steam-reviews</a:t>
            </a:r>
            <a:r>
              <a:rPr lang="ru-RU" dirty="0">
                <a:solidFill>
                  <a:schemeClr val="accent1"/>
                </a:solidFill>
              </a:rPr>
              <a:t> </a:t>
            </a:r>
          </a:p>
          <a:p>
            <a:pPr algn="ctr"/>
            <a:endParaRPr lang="ru-RU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DDB89-4454-517D-F5BA-3BE087382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271" y="2539394"/>
            <a:ext cx="7233458" cy="1779212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0A8A188-4886-D7CD-70EF-D82889EC68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3939"/>
          <a:stretch/>
        </p:blipFill>
        <p:spPr>
          <a:xfrm>
            <a:off x="0" y="4500178"/>
            <a:ext cx="3255816" cy="2357822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A70D5A2-9B62-AC6C-5752-9D497F7664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0935"/>
          <a:stretch/>
        </p:blipFill>
        <p:spPr>
          <a:xfrm>
            <a:off x="7813963" y="4500178"/>
            <a:ext cx="4378037" cy="23578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E21595-A9F4-44C4-D247-2B42CFE4D490}"/>
              </a:ext>
            </a:extLst>
          </p:cNvPr>
          <p:cNvSpPr txBox="1"/>
          <p:nvPr/>
        </p:nvSpPr>
        <p:spPr>
          <a:xfrm>
            <a:off x="3350029" y="4500178"/>
            <a:ext cx="4330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df.info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endParaRPr lang="ru-RU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r"/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df.describe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7FF874-9625-4CD9-434D-38D341B73FC3}"/>
              </a:ext>
            </a:extLst>
          </p:cNvPr>
          <p:cNvCxnSpPr/>
          <p:nvPr/>
        </p:nvCxnSpPr>
        <p:spPr>
          <a:xfrm flipH="1">
            <a:off x="3449782" y="4961843"/>
            <a:ext cx="357447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EC6BDD-BB45-3141-DD0A-2B751CEA6AA3}"/>
              </a:ext>
            </a:extLst>
          </p:cNvPr>
          <p:cNvCxnSpPr>
            <a:cxnSpLocks/>
          </p:cNvCxnSpPr>
          <p:nvPr/>
        </p:nvCxnSpPr>
        <p:spPr>
          <a:xfrm>
            <a:off x="6761018" y="5605080"/>
            <a:ext cx="919942" cy="496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067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5C38A-CCA2-F5C1-863A-9A7A04BE5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C7A61-5192-9544-AC99-BBA0C3F14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Код писался и отлаживался в </a:t>
            </a:r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ru-RU" dirty="0"/>
              <a:t>Для оптимизации работы </a:t>
            </a:r>
            <a:r>
              <a:rPr lang="ru-RU" dirty="0" err="1"/>
              <a:t>датасет</a:t>
            </a:r>
            <a:r>
              <a:rPr lang="ru-RU" dirty="0"/>
              <a:t> пришлось сократить, оставив данные по первым 100 играм и 100 отзывам к каждой из игр.</a:t>
            </a:r>
          </a:p>
          <a:p>
            <a:pPr marL="0" indent="0">
              <a:buNone/>
            </a:pPr>
            <a:r>
              <a:rPr lang="ru-RU" dirty="0"/>
              <a:t>Работу можно разделить на несколько этапов: </a:t>
            </a:r>
          </a:p>
          <a:p>
            <a:pPr marL="0" indent="0">
              <a:buNone/>
            </a:pPr>
            <a:r>
              <a:rPr lang="ru-RU" dirty="0"/>
              <a:t>	подготовка </a:t>
            </a:r>
          </a:p>
          <a:p>
            <a:pPr marL="0" indent="0">
              <a:buNone/>
            </a:pPr>
            <a:r>
              <a:rPr lang="ru-RU" dirty="0"/>
              <a:t>	предобработка данных</a:t>
            </a:r>
          </a:p>
          <a:p>
            <a:pPr marL="0" indent="0">
              <a:buNone/>
            </a:pPr>
            <a:r>
              <a:rPr lang="ru-RU" dirty="0"/>
              <a:t>	работа с частотностью</a:t>
            </a:r>
          </a:p>
          <a:p>
            <a:pPr marL="0" indent="0">
              <a:buNone/>
            </a:pPr>
            <a:r>
              <a:rPr lang="ru-RU" dirty="0"/>
              <a:t> 	анализ тональности</a:t>
            </a:r>
          </a:p>
          <a:p>
            <a:pPr marL="0" indent="0">
              <a:buNone/>
            </a:pPr>
            <a:r>
              <a:rPr lang="ru-RU" dirty="0"/>
              <a:t>	смешанный этап – работа с частотностью для позитивных и негативных 	отзывов. Его пришлось сместить в низ кода, чтобы к моменту запуска нужных 	ячеек уже имелись данные анализа тональности.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132832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AEBD-80E7-6D57-F28C-DA913291D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  <a:endParaRPr lang="en-RU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5568809-2BC7-D7FC-7BBD-01F1BA32F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983" y="2378928"/>
            <a:ext cx="5641017" cy="4197233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51A19E-4413-59B0-55B3-5CD8800317E0}"/>
              </a:ext>
            </a:extLst>
          </p:cNvPr>
          <p:cNvSpPr txBox="1"/>
          <p:nvPr/>
        </p:nvSpPr>
        <p:spPr>
          <a:xfrm>
            <a:off x="7325730" y="3461881"/>
            <a:ext cx="37739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Судя по результатам, подавляющая часть отзывов оценена моделью как нейтральные. Из оставшихся победа за положительными. В отрезке с негативными наблюдается странный выброс в районе оценки «-0,4».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67219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EAA40-ECE2-9B19-96A5-16E95A6E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оценок в </a:t>
            </a:r>
            <a:r>
              <a:rPr lang="ru-RU" dirty="0" err="1"/>
              <a:t>датасете</a:t>
            </a:r>
            <a:r>
              <a:rPr lang="ru-RU" dirty="0"/>
              <a:t> и выведенных моделью</a:t>
            </a:r>
            <a:endParaRPr lang="en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000092-0B3D-3C94-D983-AE88B44A1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094" y="3145345"/>
            <a:ext cx="3505231" cy="31019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F930B5-41A2-C9D2-1749-662D5F789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255" y="3145344"/>
            <a:ext cx="3639651" cy="3101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2B10EE-652A-59AF-5B0B-5C48F41CC729}"/>
              </a:ext>
            </a:extLst>
          </p:cNvPr>
          <p:cNvSpPr txBox="1"/>
          <p:nvPr/>
        </p:nvSpPr>
        <p:spPr>
          <a:xfrm>
            <a:off x="4208302" y="3403669"/>
            <a:ext cx="36409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 скаченном </a:t>
            </a:r>
            <a:r>
              <a:rPr lang="ru-RU" dirty="0" err="1"/>
              <a:t>датасете</a:t>
            </a:r>
            <a:r>
              <a:rPr lang="ru-RU" dirty="0"/>
              <a:t> представлены только положительные и негативные оценки отзывов, в то время как наша модель предполагает наличие и нейтральных. При этом, их наличие не отменяет тенденцию – положительных оценок больше чем нейтральных.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294020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E276-4E92-F157-7543-2BA96F88E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Десятка лучших и худших игр</a:t>
            </a:r>
            <a:endParaRPr lang="en-RU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937D47D-EFE0-96A7-AAEF-332F4D678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565" y="2524142"/>
            <a:ext cx="3833141" cy="436089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B1C293-F872-9311-C69F-27B03E2CC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038" y="2514318"/>
            <a:ext cx="3369397" cy="43805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8886CD-31FC-2C5C-05DC-270D847A3A2B}"/>
              </a:ext>
            </a:extLst>
          </p:cNvPr>
          <p:cNvSpPr txBox="1"/>
          <p:nvPr/>
        </p:nvSpPr>
        <p:spPr>
          <a:xfrm>
            <a:off x="4226599" y="3827424"/>
            <a:ext cx="42025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Для топов были выбраны 10 игр с лучшими/худшими оценками по мнению пользователей. Оценки рассчитывались на основе среднего арифметического параметра </a:t>
            </a:r>
            <a:r>
              <a:rPr lang="en-US" dirty="0"/>
              <a:t>sentiment score</a:t>
            </a:r>
            <a:r>
              <a:rPr lang="ru-RU" dirty="0"/>
              <a:t> у всех отзывов.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877454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B3923-799B-9D69-F3CC-E2C734173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05711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Визуализация самых частотных слов в положительных и негативных отзывах</a:t>
            </a:r>
            <a:endParaRPr lang="en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869842-26B4-175E-E375-8A3573CE6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5862" y="3436112"/>
            <a:ext cx="4586139" cy="34218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7688C5-6650-A474-97D7-DBF2A0326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862" y="1547699"/>
            <a:ext cx="4586142" cy="18884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C5DACB-DFDE-70FF-B253-F4C5DE44F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" y="1547700"/>
            <a:ext cx="4586139" cy="18884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8E82B4-C9F8-E4EA-DFC6-53EBFD7F16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36112"/>
            <a:ext cx="4586140" cy="34218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37A4FC-4187-E339-9B96-8DA9DF0BB5CC}"/>
              </a:ext>
            </a:extLst>
          </p:cNvPr>
          <p:cNvSpPr txBox="1"/>
          <p:nvPr/>
        </p:nvSpPr>
        <p:spPr>
          <a:xfrm>
            <a:off x="4710542" y="2275406"/>
            <a:ext cx="27709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 результатам, большая часть слов совпадает. Что странно, некоторые очевидно эмоционально окрашенные слова (напр., </a:t>
            </a:r>
            <a:r>
              <a:rPr lang="en-US" dirty="0"/>
              <a:t>good) </a:t>
            </a:r>
            <a:r>
              <a:rPr lang="ru-RU" dirty="0"/>
              <a:t>попали в оба списка. Видимо, их можно обнаружить в любых отзывах.</a:t>
            </a:r>
          </a:p>
          <a:p>
            <a:pPr algn="ctr"/>
            <a:endParaRPr lang="ru-RU" dirty="0"/>
          </a:p>
          <a:p>
            <a:pPr algn="ctr"/>
            <a:r>
              <a:rPr lang="en-US" dirty="0"/>
              <a:t>Word Cloud </a:t>
            </a:r>
            <a:r>
              <a:rPr lang="ru-RU" dirty="0"/>
              <a:t>приведен для большей наглядности.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847610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6B33B-5E04-B797-D108-32B6156F4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218" y="291112"/>
            <a:ext cx="6676674" cy="1188720"/>
          </a:xfrm>
        </p:spPr>
        <p:txBody>
          <a:bodyPr/>
          <a:lstStyle/>
          <a:p>
            <a:r>
              <a:rPr lang="ru-RU" dirty="0"/>
              <a:t>Самые частотные коллокации</a:t>
            </a:r>
            <a:endParaRPr lang="en-RU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ED7231A-DED0-3BBE-27C0-92838A3B3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45" y="3429000"/>
            <a:ext cx="5203164" cy="342900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03DBA1-0C4E-A3EC-B26B-63DC408C7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546" y="1"/>
            <a:ext cx="5246255" cy="3429000"/>
          </a:xfrm>
          <a:prstGeom prst="rect">
            <a:avLst/>
          </a:prstGeom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A5484B2A-5A80-3529-806A-D63D4E05A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529" y="2835730"/>
            <a:ext cx="5978052" cy="40222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53D15A-38AD-AF15-C4BD-DD4955A940DF}"/>
              </a:ext>
            </a:extLst>
          </p:cNvPr>
          <p:cNvSpPr txBox="1"/>
          <p:nvPr/>
        </p:nvSpPr>
        <p:spPr>
          <a:xfrm>
            <a:off x="5440218" y="1551709"/>
            <a:ext cx="6676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Многие коллокации, как и слова, попали в оба списка. Можно сделать вывод, что некоторые жанры – и даже игры – в целом оцениваются более высоко (или низко). Например, игрокам не нравятся игры из серии «Шерлок Холмс».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20894981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{07A246BC-2228-4448-A7E3-A9F1959768D6}tf10001120</Template>
  <TotalTime>1450</TotalTime>
  <Words>789</Words>
  <Application>Microsoft Macintosh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Corbel</vt:lpstr>
      <vt:lpstr>Courier New</vt:lpstr>
      <vt:lpstr>Gill Sans MT</vt:lpstr>
      <vt:lpstr>Times New Roman</vt:lpstr>
      <vt:lpstr>Parcel</vt:lpstr>
      <vt:lpstr>Анализ тональности отзывов к играм на платформе Steam</vt:lpstr>
      <vt:lpstr>Цель: анализ тональности отзывов к каждой игре в датасете</vt:lpstr>
      <vt:lpstr>Датасет</vt:lpstr>
      <vt:lpstr>Процесс</vt:lpstr>
      <vt:lpstr>Результаты</vt:lpstr>
      <vt:lpstr>Сравнение оценок в датасете и выведенных моделью</vt:lpstr>
      <vt:lpstr>Десятка лучших и худших игр</vt:lpstr>
      <vt:lpstr>Визуализация самых частотных слов в положительных и негативных отзывах</vt:lpstr>
      <vt:lpstr>Самые частотные коллокации</vt:lpstr>
      <vt:lpstr>Корреляционная матрица</vt:lpstr>
      <vt:lpstr>Мешок слов</vt:lpstr>
      <vt:lpstr>Сильные стороны алгоритма</vt:lpstr>
      <vt:lpstr>Слабые стороны алгоритма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тональности отзывов к играм на платформе Steam</dc:title>
  <dc:creator>Microsoft Office User</dc:creator>
  <cp:lastModifiedBy>Microsoft Office User</cp:lastModifiedBy>
  <cp:revision>8</cp:revision>
  <dcterms:created xsi:type="dcterms:W3CDTF">2023-12-13T11:27:59Z</dcterms:created>
  <dcterms:modified xsi:type="dcterms:W3CDTF">2023-12-20T15:09:24Z</dcterms:modified>
</cp:coreProperties>
</file>