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1ECA1-3580-41D4-8920-FD8CE6DC0B00}" v="59" dt="2024-04-04T06:30:34.374"/>
    <p1510:client id="{0B9BB31A-F097-43D4-A5F1-35FC6837D21B}" v="67" dt="2024-04-03T19:47:12.349"/>
    <p1510:client id="{15C594DF-6A60-4F8B-BF38-9AB7C3FD282D}" v="767" dt="2024-04-03T17:45:30.460"/>
    <p1510:client id="{5B435DAB-A1DC-4694-9594-CC8C3800D2C0}" v="11" dt="2024-04-03T18:50:04.158"/>
    <p1510:client id="{9F44EF55-006E-4849-9783-7EC9F5B8BA51}" v="15" dt="2024-04-03T18:18:44.481"/>
    <p1510:client id="{F43CC323-09FB-4D20-856F-2370F36944AF}" v="101" dt="2024-04-03T18:16:02.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ou-sika/NAAN-MUDHALVAN"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1774" y="2067305"/>
            <a:ext cx="6448551" cy="509114"/>
          </a:xfrm>
          <a:prstGeom prst="rect">
            <a:avLst/>
          </a:prstGeom>
        </p:spPr>
        <p:txBody>
          <a:bodyPr vert="horz" wrap="square" lIns="0" tIns="16510" rIns="0" bIns="0" rtlCol="0" anchor="t">
            <a:spAutoFit/>
          </a:bodyPr>
          <a:lstStyle/>
          <a:p>
            <a:pPr marL="3213735">
              <a:spcBef>
                <a:spcPts val="130"/>
              </a:spcBef>
            </a:pPr>
            <a:r>
              <a:rPr lang="en-US" spc="15" dirty="0"/>
              <a:t>KOUSIKA J</a:t>
            </a:r>
          </a:p>
        </p:txBody>
      </p:sp>
      <p:sp>
        <p:nvSpPr>
          <p:cNvPr id="8" name="object 8"/>
          <p:cNvSpPr txBox="1"/>
          <p:nvPr/>
        </p:nvSpPr>
        <p:spPr>
          <a:xfrm>
            <a:off x="6497320" y="2631122"/>
            <a:ext cx="2570480" cy="382156"/>
          </a:xfrm>
          <a:prstGeom prst="rect">
            <a:avLst/>
          </a:prstGeom>
        </p:spPr>
        <p:txBody>
          <a:bodyPr vert="horz" wrap="square" lIns="0" tIns="12700" rIns="0" bIns="0" rtlCol="0" anchor="t">
            <a:spAutoFit/>
          </a:bodyPr>
          <a:lstStyle/>
          <a:p>
            <a:pPr marL="12700">
              <a:lnSpc>
                <a:spcPct val="100000"/>
              </a:lnSpc>
              <a:spcBef>
                <a:spcPts val="100"/>
              </a:spcBef>
            </a:pPr>
            <a:r>
              <a:rPr lang="en-US" sz="2400" b="1" spc="10" dirty="0">
                <a:solidFill>
                  <a:srgbClr val="2D936B"/>
                </a:solidFill>
                <a:latin typeface="Trebuchet MS"/>
                <a:cs typeface="Trebuchet MS"/>
              </a:rPr>
              <a:t>71772117308</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F2A0F81-EBB8-0274-8AF2-CB4C8E7AC787}"/>
              </a:ext>
            </a:extLst>
          </p:cNvPr>
          <p:cNvSpPr txBox="1"/>
          <p:nvPr/>
        </p:nvSpPr>
        <p:spPr>
          <a:xfrm>
            <a:off x="6486352" y="3192059"/>
            <a:ext cx="53594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cs typeface="Calibri"/>
              </a:rPr>
              <a:t>B.E. COMPUTER SCIENCE AND ENGINEERING,</a:t>
            </a:r>
          </a:p>
          <a:p>
            <a:endParaRPr lang="en-US">
              <a:solidFill>
                <a:schemeClr val="accent1">
                  <a:lumMod val="50000"/>
                </a:schemeClr>
              </a:solidFill>
              <a:cs typeface="Calibri"/>
            </a:endParaRPr>
          </a:p>
          <a:p>
            <a:r>
              <a:rPr lang="en-US" sz="2000">
                <a:solidFill>
                  <a:schemeClr val="accent6">
                    <a:lumMod val="75000"/>
                  </a:schemeClr>
                </a:solidFill>
                <a:cs typeface="Calibri"/>
              </a:rPr>
              <a:t>GOVERNMENT COLLEGE OF TECHNOLOGY, COIMBATORE-13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28082" y="6089464"/>
            <a:ext cx="7158542" cy="324448"/>
          </a:xfrm>
          <a:prstGeom prst="rect">
            <a:avLst/>
          </a:prstGeom>
        </p:spPr>
        <p:txBody>
          <a:bodyPr vert="horz" wrap="square" lIns="0" tIns="16510" rIns="0" bIns="0" rtlCol="0" anchor="t">
            <a:spAutoFit/>
          </a:bodyPr>
          <a:lstStyle/>
          <a:p>
            <a:pPr marL="12700">
              <a:spcBef>
                <a:spcPts val="130"/>
              </a:spcBef>
            </a:pPr>
            <a:r>
              <a:rPr lang="en-US" sz="2000" dirty="0">
                <a:solidFill>
                  <a:srgbClr val="000000"/>
                </a:solidFill>
                <a:ea typeface="+mn-lt"/>
                <a:cs typeface="+mn-lt"/>
                <a:hlinkClick r:id="rId3"/>
              </a:rPr>
              <a:t>github</a:t>
            </a:r>
            <a:endParaRPr lang="en-US" sz="2000" dirty="0">
              <a:cs typeface="Calibri"/>
            </a:endParaRPr>
          </a:p>
        </p:txBody>
      </p:sp>
      <p:sp>
        <p:nvSpPr>
          <p:cNvPr id="10" name="TextBox 9">
            <a:extLst>
              <a:ext uri="{FF2B5EF4-FFF2-40B4-BE49-F238E27FC236}">
                <a16:creationId xmlns:a16="http://schemas.microsoft.com/office/drawing/2014/main" id="{E339E348-C0B0-1031-A35C-2AAF33B203DB}"/>
              </a:ext>
            </a:extLst>
          </p:cNvPr>
          <p:cNvSpPr txBox="1"/>
          <p:nvPr/>
        </p:nvSpPr>
        <p:spPr>
          <a:xfrm>
            <a:off x="860425" y="1097605"/>
            <a:ext cx="9121775" cy="1015663"/>
          </a:xfrm>
          <a:prstGeom prst="rect">
            <a:avLst/>
          </a:prstGeom>
          <a:noFill/>
        </p:spPr>
        <p:txBody>
          <a:bodyPr wrap="square" rtlCol="0">
            <a:spAutoFit/>
          </a:bodyPr>
          <a:lstStyle/>
          <a:p>
            <a:pPr marL="800100" lvl="1" indent="-342900">
              <a:buFont typeface="Wingdings" panose="05000000000000000000" pitchFamily="2" charset="2"/>
              <a:buChar char="ü"/>
            </a:pPr>
            <a:endParaRPr lang="en-US" sz="2000" b="0" i="0" dirty="0">
              <a:effectLst/>
              <a:latin typeface="Söhne"/>
            </a:endParaRPr>
          </a:p>
          <a:p>
            <a:pPr marL="800100" lvl="1" indent="-342900">
              <a:buFont typeface="Wingdings" panose="05000000000000000000" pitchFamily="2" charset="2"/>
              <a:buChar char="ü"/>
            </a:pPr>
            <a:r>
              <a:rPr lang="en-US" sz="2000" b="0" i="0" dirty="0">
                <a:effectLst/>
                <a:latin typeface="Söhne"/>
              </a:rPr>
              <a:t>Users receive visually </a:t>
            </a:r>
            <a:r>
              <a:rPr lang="en-US" sz="2000" b="1" i="0" dirty="0">
                <a:effectLst/>
                <a:latin typeface="Söhne"/>
              </a:rPr>
              <a:t>stunning images </a:t>
            </a:r>
            <a:r>
              <a:rPr lang="en-US" sz="2000" b="0" i="0" dirty="0">
                <a:effectLst/>
                <a:latin typeface="Söhne"/>
              </a:rPr>
              <a:t>with remarkable detail and realism that suit </a:t>
            </a:r>
            <a:r>
              <a:rPr lang="en-US" sz="2000" b="1" i="0" dirty="0">
                <a:effectLst/>
                <a:latin typeface="Söhne"/>
              </a:rPr>
              <a:t>diverse</a:t>
            </a:r>
            <a:r>
              <a:rPr lang="en-US" sz="2000" b="0" i="0" dirty="0">
                <a:effectLst/>
                <a:latin typeface="Söhne"/>
              </a:rPr>
              <a:t> </a:t>
            </a:r>
            <a:r>
              <a:rPr lang="en-US" sz="2000" b="1" i="0" dirty="0">
                <a:effectLst/>
                <a:latin typeface="Söhne"/>
              </a:rPr>
              <a:t>needs</a:t>
            </a:r>
            <a:r>
              <a:rPr lang="en-US" sz="2000" b="0" i="0" dirty="0">
                <a:effectLst/>
                <a:latin typeface="Söhne"/>
              </a:rPr>
              <a:t> and preferences.</a:t>
            </a:r>
          </a:p>
        </p:txBody>
      </p:sp>
      <p:pic>
        <p:nvPicPr>
          <p:cNvPr id="11" name="Picture 10">
            <a:extLst>
              <a:ext uri="{FF2B5EF4-FFF2-40B4-BE49-F238E27FC236}">
                <a16:creationId xmlns:a16="http://schemas.microsoft.com/office/drawing/2014/main" id="{7FE142B1-4F36-B5AA-A01A-7CF068783A5C}"/>
              </a:ext>
            </a:extLst>
          </p:cNvPr>
          <p:cNvPicPr>
            <a:picLocks noChangeAspect="1"/>
          </p:cNvPicPr>
          <p:nvPr/>
        </p:nvPicPr>
        <p:blipFill>
          <a:blip r:embed="rId4"/>
          <a:stretch>
            <a:fillRect/>
          </a:stretch>
        </p:blipFill>
        <p:spPr>
          <a:xfrm>
            <a:off x="1302516" y="2425700"/>
            <a:ext cx="3287767" cy="2933700"/>
          </a:xfrm>
          <a:prstGeom prst="rect">
            <a:avLst/>
          </a:prstGeom>
        </p:spPr>
      </p:pic>
      <p:pic>
        <p:nvPicPr>
          <p:cNvPr id="12" name="Picture 11">
            <a:extLst>
              <a:ext uri="{FF2B5EF4-FFF2-40B4-BE49-F238E27FC236}">
                <a16:creationId xmlns:a16="http://schemas.microsoft.com/office/drawing/2014/main" id="{238B74A0-F59A-6457-54C7-41F4C253D52F}"/>
              </a:ext>
            </a:extLst>
          </p:cNvPr>
          <p:cNvPicPr>
            <a:picLocks noChangeAspect="1"/>
          </p:cNvPicPr>
          <p:nvPr/>
        </p:nvPicPr>
        <p:blipFill>
          <a:blip r:embed="rId5"/>
          <a:stretch>
            <a:fillRect/>
          </a:stretch>
        </p:blipFill>
        <p:spPr>
          <a:xfrm>
            <a:off x="5451285" y="2425700"/>
            <a:ext cx="374053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0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1ED602C-B399-9044-1E47-D8D11A43B737}"/>
              </a:ext>
            </a:extLst>
          </p:cNvPr>
          <p:cNvSpPr txBox="1"/>
          <p:nvPr/>
        </p:nvSpPr>
        <p:spPr>
          <a:xfrm>
            <a:off x="1922565" y="3087924"/>
            <a:ext cx="835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00B050"/>
                </a:solidFill>
                <a:latin typeface="Times New Roman"/>
                <a:cs typeface="Calibri"/>
              </a:rPr>
              <a:t>TEXT-TO-IMAGE CONVERTOR</a:t>
            </a:r>
            <a:endParaRPr lang="en-US" sz="4000">
              <a:solidFill>
                <a:srgbClr val="00B05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571750" lvl="5" indent="-285750">
              <a:buFont typeface="Wingdings"/>
              <a:buChar char="v"/>
            </a:pPr>
            <a:r>
              <a:rPr lang="en-US" sz="2400">
                <a:cs typeface="Calibri"/>
              </a:rPr>
              <a:t>Problem Statement</a:t>
            </a:r>
            <a:endParaRPr lang="en-US">
              <a:cs typeface="Calibri"/>
            </a:endParaRP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Project Overview</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End users</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Solution and value proposition</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Wow factor</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Modelling</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Result</a:t>
            </a:r>
          </a:p>
          <a:p>
            <a:pPr marL="2628900" lvl="5" indent="-342900">
              <a:buFont typeface="Wingdings"/>
              <a:buChar char="v"/>
            </a:pPr>
            <a:endParaRPr lang="en-US" sz="2400">
              <a:cs typeface="Calibri"/>
            </a:endParaRPr>
          </a:p>
          <a:p>
            <a:pPr marL="2571750" lvl="5" indent="-285750">
              <a:buFont typeface="Wingdings"/>
              <a:buChar char="v"/>
            </a:pPr>
            <a:endParaRPr lang="en-US">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774822-9227-491B-7959-DC89E76DF840}"/>
              </a:ext>
            </a:extLst>
          </p:cNvPr>
          <p:cNvSpPr txBox="1"/>
          <p:nvPr/>
        </p:nvSpPr>
        <p:spPr>
          <a:xfrm>
            <a:off x="990104" y="2189809"/>
            <a:ext cx="68613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D0D0D"/>
                </a:solidFill>
                <a:ea typeface="+mn-lt"/>
                <a:cs typeface="+mn-lt"/>
              </a:rPr>
              <a:t>In recent years, the field of artificial intelligence has seen significant advancements in natural language processing (NLP) and computer vision. One challenging task in this domain is generating realistic images from textual descriptions, often referred to as the text-to-image generation problem. This project aims to develop a text-to-image generator system capable of converting textual descriptions into corresponding images.</a:t>
            </a:r>
            <a:endParaRPr lang="en-US" sz="2400" dirty="0">
              <a:cs typeface="Calibri"/>
            </a:endParaRPr>
          </a:p>
          <a:p>
            <a:pPr algn="l"/>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5497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77613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D0066E-9A9B-DA28-0CA9-13DDF38AB170}"/>
              </a:ext>
            </a:extLst>
          </p:cNvPr>
          <p:cNvSpPr txBox="1"/>
          <p:nvPr/>
        </p:nvSpPr>
        <p:spPr>
          <a:xfrm>
            <a:off x="892892" y="1916640"/>
            <a:ext cx="84582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solidFill>
                  <a:srgbClr val="0D0D0D"/>
                </a:solidFill>
                <a:ea typeface="+mn-lt"/>
                <a:cs typeface="+mn-lt"/>
              </a:rPr>
              <a:t>The main objective of this project is to build a robust and efficient text-to-image generator system that can accurately translate textual descriptions into visually coherent and realistic images. </a:t>
            </a:r>
          </a:p>
          <a:p>
            <a:endParaRPr lang="en-US" sz="2000" dirty="0">
              <a:cs typeface="Calibri"/>
            </a:endParaRPr>
          </a:p>
          <a:p>
            <a:pPr marL="342900" indent="-342900">
              <a:buFont typeface="Wingdings"/>
              <a:buChar char="q"/>
            </a:pPr>
            <a:r>
              <a:rPr lang="en-US" sz="2000" dirty="0">
                <a:solidFill>
                  <a:srgbClr val="0D0D0D"/>
                </a:solidFill>
                <a:ea typeface="+mn-lt"/>
                <a:cs typeface="+mn-lt"/>
              </a:rPr>
              <a:t>The system should be capable of handling various input modalities, including structured text, unstructured text, and semantic representations.</a:t>
            </a:r>
          </a:p>
          <a:p>
            <a:endParaRPr lang="en-US" sz="2000" dirty="0">
              <a:cs typeface="Calibri"/>
            </a:endParaRPr>
          </a:p>
          <a:p>
            <a:pPr marL="342900" indent="-342900">
              <a:buFont typeface="Wingdings"/>
              <a:buChar char="q"/>
            </a:pPr>
            <a:r>
              <a:rPr lang="en-US" sz="2000" dirty="0">
                <a:solidFill>
                  <a:srgbClr val="0D0D0D"/>
                </a:solidFill>
                <a:ea typeface="+mn-lt"/>
                <a:cs typeface="+mn-lt"/>
              </a:rPr>
              <a:t>This technology has various potential applications across multiple domains, including e-commerce, content creation, virtual reality, and more.</a:t>
            </a:r>
          </a:p>
          <a:p>
            <a:endParaRPr lang="en-US" sz="2000" dirty="0">
              <a:solidFill>
                <a:srgbClr val="000000"/>
              </a:solidFill>
              <a:ea typeface="+mn-lt"/>
              <a:cs typeface="+mn-lt"/>
            </a:endParaRPr>
          </a:p>
          <a:p>
            <a:pPr marL="342900" indent="-342900">
              <a:buFont typeface="Wingdings"/>
              <a:buChar char="q"/>
            </a:pPr>
            <a:r>
              <a:rPr lang="en-US" sz="2000" dirty="0">
                <a:solidFill>
                  <a:srgbClr val="0D0D0D"/>
                </a:solidFill>
                <a:ea typeface="+mn-lt"/>
                <a:cs typeface="+mn-lt"/>
              </a:rPr>
              <a:t>Especially, in content creation, such a system can assist artists and designers in visualizing their ideas quickly and efficiently.</a:t>
            </a:r>
            <a:endParaRPr lang="en-US" sz="2000" dirty="0">
              <a:cs typeface="Calibri"/>
            </a:endParaRPr>
          </a:p>
          <a:p>
            <a:pPr algn="l"/>
            <a:endParaRPr lang="en-US" sz="20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561604" y="8101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5517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4BAB90-93A1-AC08-6B0E-101A9122AB42}"/>
              </a:ext>
            </a:extLst>
          </p:cNvPr>
          <p:cNvSpPr txBox="1"/>
          <p:nvPr/>
        </p:nvSpPr>
        <p:spPr>
          <a:xfrm>
            <a:off x="414616" y="1592086"/>
            <a:ext cx="902928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ea typeface="+mn-lt"/>
                <a:cs typeface="+mn-lt"/>
              </a:rPr>
              <a:t>The text-to-image generator project can serve a wide array of users, including:</a:t>
            </a:r>
            <a:endParaRPr lang="en-US" sz="2000" dirty="0">
              <a:ea typeface="+mn-lt"/>
              <a:cs typeface="+mn-lt"/>
            </a:endParaRPr>
          </a:p>
          <a:p>
            <a:endParaRPr lang="en-US" sz="2000" dirty="0">
              <a:solidFill>
                <a:srgbClr val="0D0D0D"/>
              </a:solidFill>
              <a:ea typeface="+mn-lt"/>
              <a:cs typeface="+mn-lt"/>
            </a:endParaRPr>
          </a:p>
          <a:p>
            <a:r>
              <a:rPr lang="en-US" sz="2000" dirty="0">
                <a:ea typeface="+mn-lt"/>
                <a:cs typeface="+mn-lt"/>
              </a:rPr>
              <a:t>1)</a:t>
            </a:r>
            <a:r>
              <a:rPr lang="en-US" sz="2000" b="1" dirty="0">
                <a:solidFill>
                  <a:srgbClr val="0D0D0D"/>
                </a:solidFill>
                <a:ea typeface="+mn-lt"/>
                <a:cs typeface="+mn-lt"/>
              </a:rPr>
              <a:t>E-commerce Platforms:</a:t>
            </a:r>
            <a:r>
              <a:rPr lang="en-US" sz="2000" dirty="0">
                <a:solidFill>
                  <a:srgbClr val="0D0D0D"/>
                </a:solidFill>
                <a:ea typeface="+mn-lt"/>
                <a:cs typeface="+mn-lt"/>
              </a:rPr>
              <a:t> E-commerce platforms can automate product image generation from textual descriptions using the text-to-image generator.</a:t>
            </a:r>
            <a:endParaRPr lang="en-US" sz="2000" dirty="0">
              <a:ea typeface="+mn-lt"/>
              <a:cs typeface="+mn-lt"/>
            </a:endParaRPr>
          </a:p>
          <a:p>
            <a:endParaRPr lang="en-US" sz="2000" dirty="0">
              <a:cs typeface="Calibri"/>
            </a:endParaRPr>
          </a:p>
          <a:p>
            <a:r>
              <a:rPr lang="en-US" sz="2000" dirty="0">
                <a:ea typeface="+mn-lt"/>
                <a:cs typeface="+mn-lt"/>
              </a:rPr>
              <a:t>2)</a:t>
            </a:r>
            <a:r>
              <a:rPr lang="en-US" sz="2000" b="1" dirty="0">
                <a:solidFill>
                  <a:srgbClr val="0D0D0D"/>
                </a:solidFill>
                <a:ea typeface="+mn-lt"/>
                <a:cs typeface="+mn-lt"/>
              </a:rPr>
              <a:t>Content Creators:</a:t>
            </a:r>
            <a:r>
              <a:rPr lang="en-US" sz="2000" dirty="0">
                <a:solidFill>
                  <a:srgbClr val="0D0D0D"/>
                </a:solidFill>
                <a:ea typeface="+mn-lt"/>
                <a:cs typeface="+mn-lt"/>
              </a:rPr>
              <a:t> Artists, designers, and content creators can leverage the text-to-image generator to quickly visualize their ideas and concepts.</a:t>
            </a:r>
            <a:endParaRPr lang="en-US" sz="2000" dirty="0">
              <a:cs typeface="Calibri"/>
            </a:endParaRPr>
          </a:p>
          <a:p>
            <a:endParaRPr lang="en-US" sz="2000" dirty="0">
              <a:cs typeface="Calibri"/>
            </a:endParaRPr>
          </a:p>
          <a:p>
            <a:r>
              <a:rPr lang="en-US" sz="2000" dirty="0">
                <a:ea typeface="+mn-lt"/>
                <a:cs typeface="+mn-lt"/>
              </a:rPr>
              <a:t>3)</a:t>
            </a:r>
            <a:r>
              <a:rPr lang="en-US" sz="2000" b="1" dirty="0">
                <a:solidFill>
                  <a:srgbClr val="0D0D0D"/>
                </a:solidFill>
                <a:ea typeface="+mn-lt"/>
                <a:cs typeface="+mn-lt"/>
              </a:rPr>
              <a:t>Marketing and Advertising Agencies:</a:t>
            </a:r>
            <a:r>
              <a:rPr lang="en-US" sz="2000" dirty="0">
                <a:solidFill>
                  <a:srgbClr val="0D0D0D"/>
                </a:solidFill>
                <a:ea typeface="+mn-lt"/>
                <a:cs typeface="+mn-lt"/>
              </a:rPr>
              <a:t> This enables converting marketing messages into engaging images, enhancing audience engagement and attraction.</a:t>
            </a:r>
            <a:endParaRPr lang="en-US" sz="2000" dirty="0">
              <a:ea typeface="+mn-lt"/>
              <a:cs typeface="+mn-lt"/>
            </a:endParaRPr>
          </a:p>
          <a:p>
            <a:endParaRPr lang="en-US" sz="2000" dirty="0">
              <a:cs typeface="Calibri"/>
            </a:endParaRPr>
          </a:p>
          <a:p>
            <a:r>
              <a:rPr lang="en-US" sz="2000" dirty="0">
                <a:ea typeface="+mn-lt"/>
                <a:cs typeface="+mn-lt"/>
              </a:rPr>
              <a:t>4)</a:t>
            </a:r>
            <a:r>
              <a:rPr lang="en-US" sz="2000" b="1" dirty="0">
                <a:solidFill>
                  <a:srgbClr val="0D0D0D"/>
                </a:solidFill>
                <a:ea typeface="+mn-lt"/>
                <a:cs typeface="+mn-lt"/>
              </a:rPr>
              <a:t>Virtual Reality (VR) and Augmented Reality (AR) Developers:</a:t>
            </a:r>
            <a:r>
              <a:rPr lang="en-US" sz="2000" dirty="0">
                <a:solidFill>
                  <a:srgbClr val="0D0D0D"/>
                </a:solidFill>
                <a:ea typeface="+mn-lt"/>
                <a:cs typeface="+mn-lt"/>
              </a:rPr>
              <a:t> VR and AR developers can create realistic 3D scenes and environments from textual descriptions using the text-to-image generator.</a:t>
            </a:r>
            <a:endParaRPr lang="en-US" sz="2000" dirty="0">
              <a:ea typeface="+mn-lt"/>
              <a:cs typeface="+mn-lt"/>
            </a:endParaRPr>
          </a:p>
          <a:p>
            <a:pPr algn="l"/>
            <a:endParaRPr lang="en-US"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514475"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EBE34A3-EAC4-0C3D-D64A-D8F33ABB1C8E}"/>
              </a:ext>
            </a:extLst>
          </p:cNvPr>
          <p:cNvSpPr txBox="1"/>
          <p:nvPr/>
        </p:nvSpPr>
        <p:spPr>
          <a:xfrm>
            <a:off x="1577975" y="1161825"/>
            <a:ext cx="10511195" cy="59400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Solution Overview:</a:t>
            </a:r>
          </a:p>
          <a:p>
            <a:pPr marR="0" lvl="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ea typeface="+mn-lt"/>
                <a:cs typeface="+mn-lt"/>
              </a:rPr>
              <a:t>	 </a:t>
            </a:r>
            <a:r>
              <a:rPr lang="en-US" altLang="en-US" sz="2000" dirty="0">
                <a:solidFill>
                  <a:srgbClr val="0D0D0D"/>
                </a:solidFill>
                <a:ea typeface="+mn-lt"/>
                <a:cs typeface="+mn-lt"/>
              </a:rPr>
              <a:t>Our AI-driven image generation system harnesses cutting-edge deep learning and neural networks to transform plain text into stunning visuals. Using advanced techniques like diffusion models, we create photorealistic images. Whether it's portraits, landscapes, or abstract art, our platform delivers top-notch results</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rgbClr val="0D0D0D"/>
              </a:solidFill>
              <a:ea typeface="+mn-lt"/>
              <a:cs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Value Proposition: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Hyper-realistic Imagery: </a:t>
            </a:r>
            <a:r>
              <a:rPr lang="en-US" altLang="en-US" sz="2000" dirty="0">
                <a:solidFill>
                  <a:srgbClr val="0D0D0D"/>
                </a:solidFill>
                <a:ea typeface="+mn-lt"/>
                <a:cs typeface="+mn-lt"/>
              </a:rPr>
              <a:t>Experience visuals that look lifelike.</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Effortless Creation: </a:t>
            </a:r>
            <a:r>
              <a:rPr lang="en-US" altLang="en-US" sz="2000" dirty="0">
                <a:solidFill>
                  <a:srgbClr val="0D0D0D"/>
                </a:solidFill>
                <a:ea typeface="+mn-lt"/>
                <a:cs typeface="+mn-lt"/>
              </a:rPr>
              <a:t>Easily craft professional-grade images without the hassle of complex tools.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Versatile Applications</a:t>
            </a:r>
            <a:r>
              <a:rPr lang="en-US" altLang="en-US" sz="2000" dirty="0">
                <a:solidFill>
                  <a:srgbClr val="0D0D0D"/>
                </a:solidFill>
                <a:ea typeface="+mn-lt"/>
                <a:cs typeface="+mn-lt"/>
              </a:rPr>
              <a:t>: From digital art to marketing campaigns, our solution fits any project seamlessly.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Time and Cost Efficiency: </a:t>
            </a:r>
            <a:r>
              <a:rPr lang="en-US" altLang="en-US" sz="2000" dirty="0">
                <a:solidFill>
                  <a:srgbClr val="0D0D0D"/>
                </a:solidFill>
                <a:ea typeface="+mn-lt"/>
                <a:cs typeface="+mn-lt"/>
              </a:rPr>
              <a:t>Streamline your workflow and save resources with our efficient image generation process.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Consistent Excellence: </a:t>
            </a:r>
            <a:r>
              <a:rPr lang="en-US" altLang="en-US" sz="2000" dirty="0">
                <a:solidFill>
                  <a:srgbClr val="0D0D0D"/>
                </a:solidFill>
                <a:ea typeface="+mn-lt"/>
                <a:cs typeface="+mn-lt"/>
              </a:rPr>
              <a:t>Every image produced meets the highest standards, ensuring satisfaction and delight every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l"/>
            <a:endParaRPr lang="en-IN" sz="2000" dirty="0"/>
          </a:p>
        </p:txBody>
      </p:sp>
      <p:sp>
        <p:nvSpPr>
          <p:cNvPr id="17" name="Rectangle 6">
            <a:extLst>
              <a:ext uri="{FF2B5EF4-FFF2-40B4-BE49-F238E27FC236}">
                <a16:creationId xmlns:a16="http://schemas.microsoft.com/office/drawing/2014/main" id="{AC55C41C-AF21-10BE-C96C-782E8F32D278}"/>
              </a:ext>
            </a:extLst>
          </p:cNvPr>
          <p:cNvSpPr>
            <a:spLocks noChangeArrowheads="1"/>
          </p:cNvSpPr>
          <p:nvPr/>
        </p:nvSpPr>
        <p:spPr bwMode="auto">
          <a:xfrm>
            <a:off x="0" y="0"/>
            <a:ext cx="1169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4E1EA732-F106-1B7C-83E6-797F74AFF1A2}"/>
              </a:ext>
            </a:extLst>
          </p:cNvPr>
          <p:cNvSpPr txBox="1"/>
          <p:nvPr/>
        </p:nvSpPr>
        <p:spPr>
          <a:xfrm>
            <a:off x="2518840" y="1687832"/>
            <a:ext cx="7861300" cy="4068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a:ea typeface="+mn-lt"/>
                <a:cs typeface="+mn-lt"/>
              </a:rPr>
              <a:t>Realism:</a:t>
            </a:r>
            <a:r>
              <a:rPr lang="en-US" sz="2000">
                <a:solidFill>
                  <a:srgbClr val="0D0D0D"/>
                </a:solidFill>
                <a:ea typeface="+mn-lt"/>
                <a:cs typeface="+mn-lt"/>
              </a:rPr>
              <a:t> The generated images closely resemble real-world objects, scenes, or concepts described in the text. High-fidelity visuals create a sense of immersion and believability.</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ea typeface="+mn-lt"/>
                <a:cs typeface="+mn-lt"/>
              </a:rPr>
              <a:t> Creativity:</a:t>
            </a:r>
            <a:r>
              <a:rPr lang="en-US" sz="2000">
                <a:solidFill>
                  <a:srgbClr val="0D0D0D"/>
                </a:solidFill>
                <a:ea typeface="+mn-lt"/>
                <a:cs typeface="+mn-lt"/>
              </a:rPr>
              <a:t> The system can generate diverse and imaginative visuals, capturing the essence of abstract or imaginative textual descriptions in visually striking ways.</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Customization: </a:t>
            </a:r>
            <a:r>
              <a:rPr lang="en-US" sz="2000">
                <a:solidFill>
                  <a:srgbClr val="0D0D0D"/>
                </a:solidFill>
                <a:ea typeface="+mn-lt"/>
                <a:cs typeface="+mn-lt"/>
              </a:rPr>
              <a:t>Users can customize image style, color, composition, and detail to suit preferences or requirements.</a:t>
            </a: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User Experience:</a:t>
            </a:r>
            <a:r>
              <a:rPr lang="en-US" sz="2000">
                <a:solidFill>
                  <a:srgbClr val="0D0D0D"/>
                </a:solidFill>
                <a:ea typeface="+mn-lt"/>
                <a:cs typeface="+mn-lt"/>
              </a:rPr>
              <a:t> The system offers an intuitive, engaging, and seamless user experience, making text-to-image interaction enjoyable.</a:t>
            </a:r>
            <a:endParaRPr lang="en-US" sz="200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6300" y="1153988"/>
            <a:ext cx="10439400" cy="5245026"/>
          </a:xfrm>
          <a:prstGeom prst="rect">
            <a:avLst/>
          </a:prstGeom>
        </p:spPr>
        <p:txBody>
          <a:bodyPr vert="horz" wrap="square" lIns="0" tIns="12700" rIns="0" bIns="0" rtlCol="0">
            <a:spAutoFit/>
          </a:bodyPr>
          <a:lstStyle/>
          <a:p>
            <a:pPr algn="l">
              <a:buFont typeface="Arial" panose="020B0604020202020204" pitchFamily="34" charset="0"/>
              <a:buChar char="•"/>
            </a:pPr>
            <a:r>
              <a:rPr lang="en-IN" sz="2000" b="0" i="0" dirty="0">
                <a:effectLst/>
                <a:latin typeface="Söhne"/>
              </a:rPr>
              <a:t>Implemented diffusion models using </a:t>
            </a:r>
            <a:r>
              <a:rPr lang="en-IN" sz="2000" b="0" i="0" dirty="0" err="1">
                <a:effectLst/>
                <a:latin typeface="Söhne"/>
              </a:rPr>
              <a:t>PyTorch</a:t>
            </a:r>
            <a:r>
              <a:rPr lang="en-IN" sz="2000" b="0" i="0" dirty="0">
                <a:effectLst/>
                <a:latin typeface="Söhne"/>
              </a:rPr>
              <a:t> for high-quality image generation from textual prompts.</a:t>
            </a:r>
          </a:p>
          <a:p>
            <a:pPr algn="l"/>
            <a:endParaRPr lang="en-IN" sz="2000" b="0" i="0" dirty="0">
              <a:effectLst/>
              <a:latin typeface="Söhne"/>
            </a:endParaRPr>
          </a:p>
          <a:p>
            <a:pPr algn="l">
              <a:buFont typeface="Arial" panose="020B0604020202020204" pitchFamily="34" charset="0"/>
              <a:buChar char="•"/>
            </a:pPr>
            <a:r>
              <a:rPr lang="en-IN" sz="2000" b="0" i="0" dirty="0">
                <a:effectLst/>
                <a:latin typeface="Söhne"/>
              </a:rPr>
              <a:t>Utilization of Pandas and NumPy for efficient data handling during model training.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Access diffusion model architectures and tools from the 'diffusers' library for effective model development.</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Employed pre-trained language models from Hugging Face Transformers to enhance text generation capabilities.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a:effectLst/>
                <a:latin typeface="Söhne"/>
              </a:rPr>
              <a:t>Visualized </a:t>
            </a:r>
            <a:r>
              <a:rPr lang="en-IN" sz="2000" b="0" i="0" dirty="0">
                <a:effectLst/>
                <a:latin typeface="Söhne"/>
              </a:rPr>
              <a:t>training metrics with Matplotlib for performance monitoring.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Leverage OpenCV for image preprocessing and post-processing tasks.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These tools collectively provide a robust framework for developing and training advanced models, empowering users to generate visually stunning images from simple text inputs.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723</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KOUSIKA J</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Richie Davidson</dc:creator>
  <cp:lastModifiedBy>Kousika J</cp:lastModifiedBy>
  <cp:revision>58</cp:revision>
  <dcterms:created xsi:type="dcterms:W3CDTF">2024-04-03T16:54:24Z</dcterms:created>
  <dcterms:modified xsi:type="dcterms:W3CDTF">2024-04-04T06:32:00Z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