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432786558" r:id="rId1"/>
  </p:sldMasterIdLst>
  <p:sldIdLst>
    <p:sldId id="256" r:id="rId2"/>
    <p:sldId id="257" r:id="rId3"/>
    <p:sldId id="258" r:id="rId4"/>
    <p:sldId id="283" r:id="rId5"/>
    <p:sldId id="284" r:id="rId6"/>
    <p:sldId id="259" r:id="rId7"/>
    <p:sldId id="260" r:id="rId8"/>
    <p:sldId id="285" r:id="rId9"/>
    <p:sldId id="286" r:id="rId10"/>
    <p:sldId id="287" r:id="rId11"/>
    <p:sldId id="288" r:id="rId12"/>
    <p:sldId id="261" r:id="rId13"/>
    <p:sldId id="289" r:id="rId14"/>
    <p:sldId id="290" r:id="rId15"/>
    <p:sldId id="262" r:id="rId16"/>
    <p:sldId id="291" r:id="rId17"/>
    <p:sldId id="263" r:id="rId18"/>
    <p:sldId id="292" r:id="rId19"/>
    <p:sldId id="264" r:id="rId20"/>
    <p:sldId id="293" r:id="rId21"/>
    <p:sldId id="265" r:id="rId22"/>
    <p:sldId id="294" r:id="rId23"/>
    <p:sldId id="266" r:id="rId24"/>
    <p:sldId id="267" r:id="rId25"/>
    <p:sldId id="274" r:id="rId26"/>
    <p:sldId id="295" r:id="rId27"/>
    <p:sldId id="268" r:id="rId28"/>
    <p:sldId id="275" r:id="rId29"/>
    <p:sldId id="296" r:id="rId30"/>
    <p:sldId id="269" r:id="rId31"/>
    <p:sldId id="276" r:id="rId32"/>
    <p:sldId id="270" r:id="rId33"/>
    <p:sldId id="271" r:id="rId34"/>
    <p:sldId id="277" r:id="rId35"/>
    <p:sldId id="297" r:id="rId36"/>
    <p:sldId id="278" r:id="rId37"/>
    <p:sldId id="280" r:id="rId38"/>
    <p:sldId id="281" r:id="rId39"/>
    <p:sldId id="282" r:id="rId40"/>
    <p:sldId id="298" r:id="rId41"/>
    <p:sldId id="302" r:id="rId42"/>
    <p:sldId id="303" r:id="rId43"/>
    <p:sldId id="304" r:id="rId44"/>
    <p:sldId id="305" r:id="rId45"/>
    <p:sldId id="299" r:id="rId46"/>
    <p:sldId id="300" r:id="rId47"/>
    <p:sldId id="301" r:id="rId48"/>
    <p:sldId id="272" r:id="rId49"/>
    <p:sldId id="273" r:id="rId5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4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17B65C-EEB5-4071-85C5-63FF1C24611C}"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fr-CM"/>
        </a:p>
      </dgm:t>
    </dgm:pt>
    <dgm:pt modelId="{2A139E6F-6B1F-40F6-9679-094271DDBF49}">
      <dgm:prSet phldrT="[Texte]"/>
      <dgm:spPr/>
      <dgm:t>
        <a:bodyPr/>
        <a:lstStyle/>
        <a:p>
          <a:pPr>
            <a:buClr>
              <a:srgbClr val="424242">
                <a:alpha val="100000"/>
              </a:srgbClr>
            </a:buClr>
            <a:buFont typeface="Calibri"/>
            <a:buChar char="-"/>
          </a:pPr>
          <a:r>
            <a:rPr lang="en-US" b="1" u="none" strike="noStrike" cap="none" spc="0" dirty="0">
              <a:latin typeface="Times New Roman"/>
            </a:rPr>
            <a:t>Data Cleaning &amp; Preprocessing</a:t>
          </a:r>
          <a:endParaRPr lang="fr-CM" dirty="0"/>
        </a:p>
      </dgm:t>
    </dgm:pt>
    <dgm:pt modelId="{3B51A5C6-F374-42D3-87C9-698C9C7E4C13}" type="parTrans" cxnId="{E290456B-AED8-47B3-9E3F-68F71D384DD5}">
      <dgm:prSet/>
      <dgm:spPr/>
      <dgm:t>
        <a:bodyPr/>
        <a:lstStyle/>
        <a:p>
          <a:endParaRPr lang="fr-CM"/>
        </a:p>
      </dgm:t>
    </dgm:pt>
    <dgm:pt modelId="{6E6B1D1A-0522-4283-BDE6-A90F1FFEEC4A}" type="sibTrans" cxnId="{E290456B-AED8-47B3-9E3F-68F71D384DD5}">
      <dgm:prSet/>
      <dgm:spPr/>
      <dgm:t>
        <a:bodyPr/>
        <a:lstStyle/>
        <a:p>
          <a:endParaRPr lang="fr-CM"/>
        </a:p>
      </dgm:t>
    </dgm:pt>
    <dgm:pt modelId="{3DD4F61E-44F5-42EC-B544-E4791989CF27}">
      <dgm:prSet/>
      <dgm:spPr/>
      <dgm:t>
        <a:bodyPr/>
        <a:lstStyle/>
        <a:p>
          <a:r>
            <a:rPr lang="en-US" b="1" u="none" strike="noStrike" cap="none" spc="0" dirty="0">
              <a:latin typeface="Times New Roman"/>
            </a:rPr>
            <a:t>Exploratory Data Analysis (EDA)</a:t>
          </a:r>
        </a:p>
      </dgm:t>
    </dgm:pt>
    <dgm:pt modelId="{FB8692B2-3BBD-4079-BFD3-FB81CED8D789}" type="parTrans" cxnId="{220E5146-5209-40CD-9631-5690D8C67024}">
      <dgm:prSet/>
      <dgm:spPr/>
      <dgm:t>
        <a:bodyPr/>
        <a:lstStyle/>
        <a:p>
          <a:endParaRPr lang="fr-CM"/>
        </a:p>
      </dgm:t>
    </dgm:pt>
    <dgm:pt modelId="{D8431290-D696-4E3C-BB9C-66C5484152AF}" type="sibTrans" cxnId="{220E5146-5209-40CD-9631-5690D8C67024}">
      <dgm:prSet/>
      <dgm:spPr/>
      <dgm:t>
        <a:bodyPr/>
        <a:lstStyle/>
        <a:p>
          <a:endParaRPr lang="fr-CM"/>
        </a:p>
      </dgm:t>
    </dgm:pt>
    <dgm:pt modelId="{9E811171-F155-458D-A123-AC0C3631A38C}">
      <dgm:prSet/>
      <dgm:spPr/>
      <dgm:t>
        <a:bodyPr/>
        <a:lstStyle/>
        <a:p>
          <a:r>
            <a:rPr lang="en-US" b="1" u="none" strike="noStrike" cap="none" spc="0" dirty="0">
              <a:latin typeface="Times New Roman"/>
            </a:rPr>
            <a:t>Advanced Data Analysis</a:t>
          </a:r>
        </a:p>
      </dgm:t>
    </dgm:pt>
    <dgm:pt modelId="{2C4B006D-D5F8-4C78-803F-6ACF12DF048B}" type="parTrans" cxnId="{905859CA-0560-47DB-A5E5-26F935743348}">
      <dgm:prSet/>
      <dgm:spPr/>
      <dgm:t>
        <a:bodyPr/>
        <a:lstStyle/>
        <a:p>
          <a:endParaRPr lang="fr-CM"/>
        </a:p>
      </dgm:t>
    </dgm:pt>
    <dgm:pt modelId="{4071EA3E-2E71-4D36-9B7B-20DA814705D7}" type="sibTrans" cxnId="{905859CA-0560-47DB-A5E5-26F935743348}">
      <dgm:prSet/>
      <dgm:spPr/>
      <dgm:t>
        <a:bodyPr/>
        <a:lstStyle/>
        <a:p>
          <a:endParaRPr lang="fr-CM"/>
        </a:p>
      </dgm:t>
    </dgm:pt>
    <dgm:pt modelId="{36A1C419-974A-43A9-9FF6-2C0911DD2A2C}">
      <dgm:prSet phldrT="[Texte]"/>
      <dgm:spPr/>
      <dgm:t>
        <a:bodyPr/>
        <a:lstStyle/>
        <a:p>
          <a:pPr>
            <a:buClr>
              <a:srgbClr val="424242">
                <a:alpha val="100000"/>
              </a:srgbClr>
            </a:buClr>
            <a:buFont typeface="Calibri"/>
            <a:buChar char="-"/>
          </a:pPr>
          <a:r>
            <a:rPr lang="fr-FR" b="1" dirty="0">
              <a:latin typeface="Times New Roman" panose="02020603050405020304" pitchFamily="18" charset="0"/>
              <a:cs typeface="Times New Roman" panose="02020603050405020304" pitchFamily="18" charset="0"/>
            </a:rPr>
            <a:t>Objective</a:t>
          </a:r>
          <a:endParaRPr lang="fr-CM" b="1" dirty="0">
            <a:latin typeface="Times New Roman" panose="02020603050405020304" pitchFamily="18" charset="0"/>
            <a:cs typeface="Times New Roman" panose="02020603050405020304" pitchFamily="18" charset="0"/>
          </a:endParaRPr>
        </a:p>
      </dgm:t>
    </dgm:pt>
    <dgm:pt modelId="{D7625C67-9D63-4AA6-BBA4-8DB8739F4185}" type="parTrans" cxnId="{499B4783-E533-43F2-BE75-98CC001F532A}">
      <dgm:prSet/>
      <dgm:spPr/>
      <dgm:t>
        <a:bodyPr/>
        <a:lstStyle/>
        <a:p>
          <a:endParaRPr lang="fr-CM"/>
        </a:p>
      </dgm:t>
    </dgm:pt>
    <dgm:pt modelId="{60D3BE11-A48F-4AB9-875C-134A0BB3C7A0}" type="sibTrans" cxnId="{499B4783-E533-43F2-BE75-98CC001F532A}">
      <dgm:prSet/>
      <dgm:spPr/>
      <dgm:t>
        <a:bodyPr/>
        <a:lstStyle/>
        <a:p>
          <a:endParaRPr lang="fr-CM"/>
        </a:p>
      </dgm:t>
    </dgm:pt>
    <dgm:pt modelId="{6B76F7A4-BF74-4431-93CD-2BE77C27CEB4}">
      <dgm:prSet phldrT="[Texte]"/>
      <dgm:spPr/>
      <dgm:t>
        <a:bodyPr/>
        <a:lstStyle/>
        <a:p>
          <a:pPr>
            <a:buClr>
              <a:srgbClr val="424242">
                <a:alpha val="100000"/>
              </a:srgbClr>
            </a:buClr>
            <a:buFont typeface="Calibri"/>
            <a:buChar char="-"/>
          </a:pPr>
          <a:r>
            <a:rPr lang="fr-FR" b="1" dirty="0">
              <a:latin typeface="Times New Roman" panose="02020603050405020304" pitchFamily="18" charset="0"/>
              <a:cs typeface="Times New Roman" panose="02020603050405020304" pitchFamily="18" charset="0"/>
            </a:rPr>
            <a:t>Tools</a:t>
          </a:r>
          <a:endParaRPr lang="fr-CM" b="1" dirty="0">
            <a:latin typeface="Times New Roman" panose="02020603050405020304" pitchFamily="18" charset="0"/>
            <a:cs typeface="Times New Roman" panose="02020603050405020304" pitchFamily="18" charset="0"/>
          </a:endParaRPr>
        </a:p>
      </dgm:t>
    </dgm:pt>
    <dgm:pt modelId="{6BCD62AF-850B-425A-8531-A1908819591E}" type="parTrans" cxnId="{61FCFD02-2B94-4A53-99BB-063CEFC50D8B}">
      <dgm:prSet/>
      <dgm:spPr/>
      <dgm:t>
        <a:bodyPr/>
        <a:lstStyle/>
        <a:p>
          <a:endParaRPr lang="fr-CM"/>
        </a:p>
      </dgm:t>
    </dgm:pt>
    <dgm:pt modelId="{A0171FF9-CBA9-42F3-BDF2-43141DA6275D}" type="sibTrans" cxnId="{61FCFD02-2B94-4A53-99BB-063CEFC50D8B}">
      <dgm:prSet/>
      <dgm:spPr/>
      <dgm:t>
        <a:bodyPr/>
        <a:lstStyle/>
        <a:p>
          <a:endParaRPr lang="fr-CM"/>
        </a:p>
      </dgm:t>
    </dgm:pt>
    <dgm:pt modelId="{84A134AB-B3C1-4B1A-8C1A-FB72E3DD3320}">
      <dgm:prSet/>
      <dgm:spPr/>
      <dgm:t>
        <a:bodyPr/>
        <a:lstStyle/>
        <a:p>
          <a:r>
            <a:rPr lang="en-US" b="1" u="none" strike="noStrike" cap="none" spc="0" dirty="0">
              <a:latin typeface="Times New Roman"/>
            </a:rPr>
            <a:t>Dashboard</a:t>
          </a:r>
        </a:p>
      </dgm:t>
    </dgm:pt>
    <dgm:pt modelId="{8AA614DB-F28F-4AAE-AD34-4E07BF4D4C7D}" type="parTrans" cxnId="{4E9E65B9-F4FA-45E2-AE81-56083CA0CD13}">
      <dgm:prSet/>
      <dgm:spPr/>
      <dgm:t>
        <a:bodyPr/>
        <a:lstStyle/>
        <a:p>
          <a:endParaRPr lang="fr-CM"/>
        </a:p>
      </dgm:t>
    </dgm:pt>
    <dgm:pt modelId="{2CEBE6DA-04A1-4DAC-A016-79EE21AB147A}" type="sibTrans" cxnId="{4E9E65B9-F4FA-45E2-AE81-56083CA0CD13}">
      <dgm:prSet/>
      <dgm:spPr/>
      <dgm:t>
        <a:bodyPr/>
        <a:lstStyle/>
        <a:p>
          <a:endParaRPr lang="fr-CM"/>
        </a:p>
      </dgm:t>
    </dgm:pt>
    <dgm:pt modelId="{8F569266-67E3-43F6-BEB6-254757347DE4}">
      <dgm:prSet/>
      <dgm:spPr/>
      <dgm:t>
        <a:bodyPr/>
        <a:lstStyle/>
        <a:p>
          <a:r>
            <a:rPr lang="en-US" b="1" u="none" strike="noStrike" cap="none" spc="0" dirty="0">
              <a:latin typeface="Times New Roman"/>
            </a:rPr>
            <a:t>Strategic Recommendations</a:t>
          </a:r>
        </a:p>
      </dgm:t>
    </dgm:pt>
    <dgm:pt modelId="{7610E3CF-2C17-4E8A-A47B-F1716AFCCE1B}" type="parTrans" cxnId="{20AC39BB-663B-4336-BF66-D3307DEBCF3B}">
      <dgm:prSet/>
      <dgm:spPr/>
    </dgm:pt>
    <dgm:pt modelId="{ABC6B3A9-19AD-45F3-8226-B190B64C5AA8}" type="sibTrans" cxnId="{20AC39BB-663B-4336-BF66-D3307DEBCF3B}">
      <dgm:prSet/>
      <dgm:spPr/>
    </dgm:pt>
    <dgm:pt modelId="{25C97D0B-125F-4412-85F4-24DE912BE930}" type="pres">
      <dgm:prSet presAssocID="{0417B65C-EEB5-4071-85C5-63FF1C24611C}" presName="linear" presStyleCnt="0">
        <dgm:presLayoutVars>
          <dgm:animLvl val="lvl"/>
          <dgm:resizeHandles val="exact"/>
        </dgm:presLayoutVars>
      </dgm:prSet>
      <dgm:spPr/>
    </dgm:pt>
    <dgm:pt modelId="{BBA3C43F-EC5B-479D-A298-ADCB2F68CED8}" type="pres">
      <dgm:prSet presAssocID="{36A1C419-974A-43A9-9FF6-2C0911DD2A2C}" presName="parentText" presStyleLbl="node1" presStyleIdx="0" presStyleCnt="7">
        <dgm:presLayoutVars>
          <dgm:chMax val="0"/>
          <dgm:bulletEnabled val="1"/>
        </dgm:presLayoutVars>
      </dgm:prSet>
      <dgm:spPr/>
    </dgm:pt>
    <dgm:pt modelId="{FEA65955-B06E-4686-9BE6-F0FB982C0E4D}" type="pres">
      <dgm:prSet presAssocID="{60D3BE11-A48F-4AB9-875C-134A0BB3C7A0}" presName="spacer" presStyleCnt="0"/>
      <dgm:spPr/>
    </dgm:pt>
    <dgm:pt modelId="{B6F41273-3084-4B05-AC32-FEFA7D2F705B}" type="pres">
      <dgm:prSet presAssocID="{6B76F7A4-BF74-4431-93CD-2BE77C27CEB4}" presName="parentText" presStyleLbl="node1" presStyleIdx="1" presStyleCnt="7">
        <dgm:presLayoutVars>
          <dgm:chMax val="0"/>
          <dgm:bulletEnabled val="1"/>
        </dgm:presLayoutVars>
      </dgm:prSet>
      <dgm:spPr/>
    </dgm:pt>
    <dgm:pt modelId="{A1CCE038-EC9A-40E8-98EA-92D0684641C6}" type="pres">
      <dgm:prSet presAssocID="{A0171FF9-CBA9-42F3-BDF2-43141DA6275D}" presName="spacer" presStyleCnt="0"/>
      <dgm:spPr/>
    </dgm:pt>
    <dgm:pt modelId="{A25B1200-DD5D-4B5D-B0AB-0D083F0897E6}" type="pres">
      <dgm:prSet presAssocID="{2A139E6F-6B1F-40F6-9679-094271DDBF49}" presName="parentText" presStyleLbl="node1" presStyleIdx="2" presStyleCnt="7">
        <dgm:presLayoutVars>
          <dgm:chMax val="0"/>
          <dgm:bulletEnabled val="1"/>
        </dgm:presLayoutVars>
      </dgm:prSet>
      <dgm:spPr/>
    </dgm:pt>
    <dgm:pt modelId="{0B051187-0F96-4E22-BF6B-32CA34F43116}" type="pres">
      <dgm:prSet presAssocID="{6E6B1D1A-0522-4283-BDE6-A90F1FFEEC4A}" presName="spacer" presStyleCnt="0"/>
      <dgm:spPr/>
    </dgm:pt>
    <dgm:pt modelId="{CFA9B257-0402-45A9-906E-D4EA4502801B}" type="pres">
      <dgm:prSet presAssocID="{3DD4F61E-44F5-42EC-B544-E4791989CF27}" presName="parentText" presStyleLbl="node1" presStyleIdx="3" presStyleCnt="7">
        <dgm:presLayoutVars>
          <dgm:chMax val="0"/>
          <dgm:bulletEnabled val="1"/>
        </dgm:presLayoutVars>
      </dgm:prSet>
      <dgm:spPr/>
    </dgm:pt>
    <dgm:pt modelId="{99873874-5188-4899-A69E-A766F6E75096}" type="pres">
      <dgm:prSet presAssocID="{D8431290-D696-4E3C-BB9C-66C5484152AF}" presName="spacer" presStyleCnt="0"/>
      <dgm:spPr/>
    </dgm:pt>
    <dgm:pt modelId="{19299808-217D-4F78-BD2F-573FB95DE3C0}" type="pres">
      <dgm:prSet presAssocID="{9E811171-F155-458D-A123-AC0C3631A38C}" presName="parentText" presStyleLbl="node1" presStyleIdx="4" presStyleCnt="7">
        <dgm:presLayoutVars>
          <dgm:chMax val="0"/>
          <dgm:bulletEnabled val="1"/>
        </dgm:presLayoutVars>
      </dgm:prSet>
      <dgm:spPr/>
    </dgm:pt>
    <dgm:pt modelId="{6AEA10EE-3465-46C6-B505-D8BBB019EB9E}" type="pres">
      <dgm:prSet presAssocID="{4071EA3E-2E71-4D36-9B7B-20DA814705D7}" presName="spacer" presStyleCnt="0"/>
      <dgm:spPr/>
    </dgm:pt>
    <dgm:pt modelId="{F326F2D2-4060-4D38-90CA-671C23347684}" type="pres">
      <dgm:prSet presAssocID="{84A134AB-B3C1-4B1A-8C1A-FB72E3DD3320}" presName="parentText" presStyleLbl="node1" presStyleIdx="5" presStyleCnt="7">
        <dgm:presLayoutVars>
          <dgm:chMax val="0"/>
          <dgm:bulletEnabled val="1"/>
        </dgm:presLayoutVars>
      </dgm:prSet>
      <dgm:spPr/>
    </dgm:pt>
    <dgm:pt modelId="{5D775DC1-1C34-41A8-9AD6-597136258276}" type="pres">
      <dgm:prSet presAssocID="{2CEBE6DA-04A1-4DAC-A016-79EE21AB147A}" presName="spacer" presStyleCnt="0"/>
      <dgm:spPr/>
    </dgm:pt>
    <dgm:pt modelId="{41F41EAC-08CE-4FBA-9AE6-B6911390BACD}" type="pres">
      <dgm:prSet presAssocID="{8F569266-67E3-43F6-BEB6-254757347DE4}" presName="parentText" presStyleLbl="node1" presStyleIdx="6" presStyleCnt="7">
        <dgm:presLayoutVars>
          <dgm:chMax val="0"/>
          <dgm:bulletEnabled val="1"/>
        </dgm:presLayoutVars>
      </dgm:prSet>
      <dgm:spPr/>
    </dgm:pt>
  </dgm:ptLst>
  <dgm:cxnLst>
    <dgm:cxn modelId="{61FCFD02-2B94-4A53-99BB-063CEFC50D8B}" srcId="{0417B65C-EEB5-4071-85C5-63FF1C24611C}" destId="{6B76F7A4-BF74-4431-93CD-2BE77C27CEB4}" srcOrd="1" destOrd="0" parTransId="{6BCD62AF-850B-425A-8531-A1908819591E}" sibTransId="{A0171FF9-CBA9-42F3-BDF2-43141DA6275D}"/>
    <dgm:cxn modelId="{AD603A0D-52F7-45CB-A054-882D8DCDF170}" type="presOf" srcId="{9E811171-F155-458D-A123-AC0C3631A38C}" destId="{19299808-217D-4F78-BD2F-573FB95DE3C0}" srcOrd="0" destOrd="0" presId="urn:microsoft.com/office/officeart/2005/8/layout/vList2"/>
    <dgm:cxn modelId="{CF0B471E-A98C-4875-8D29-0A2038861B56}" type="presOf" srcId="{0417B65C-EEB5-4071-85C5-63FF1C24611C}" destId="{25C97D0B-125F-4412-85F4-24DE912BE930}" srcOrd="0" destOrd="0" presId="urn:microsoft.com/office/officeart/2005/8/layout/vList2"/>
    <dgm:cxn modelId="{220E5146-5209-40CD-9631-5690D8C67024}" srcId="{0417B65C-EEB5-4071-85C5-63FF1C24611C}" destId="{3DD4F61E-44F5-42EC-B544-E4791989CF27}" srcOrd="3" destOrd="0" parTransId="{FB8692B2-3BBD-4079-BFD3-FB81CED8D789}" sibTransId="{D8431290-D696-4E3C-BB9C-66C5484152AF}"/>
    <dgm:cxn modelId="{0ECA7E67-2403-40EA-81FC-855CD1C8123A}" type="presOf" srcId="{2A139E6F-6B1F-40F6-9679-094271DDBF49}" destId="{A25B1200-DD5D-4B5D-B0AB-0D083F0897E6}" srcOrd="0" destOrd="0" presId="urn:microsoft.com/office/officeart/2005/8/layout/vList2"/>
    <dgm:cxn modelId="{604AC348-8EBD-42A2-8C50-2B5A48047DE1}" type="presOf" srcId="{84A134AB-B3C1-4B1A-8C1A-FB72E3DD3320}" destId="{F326F2D2-4060-4D38-90CA-671C23347684}" srcOrd="0" destOrd="0" presId="urn:microsoft.com/office/officeart/2005/8/layout/vList2"/>
    <dgm:cxn modelId="{E290456B-AED8-47B3-9E3F-68F71D384DD5}" srcId="{0417B65C-EEB5-4071-85C5-63FF1C24611C}" destId="{2A139E6F-6B1F-40F6-9679-094271DDBF49}" srcOrd="2" destOrd="0" parTransId="{3B51A5C6-F374-42D3-87C9-698C9C7E4C13}" sibTransId="{6E6B1D1A-0522-4283-BDE6-A90F1FFEEC4A}"/>
    <dgm:cxn modelId="{2FFB6959-8DAE-48DA-BB15-F76194D0C9E3}" type="presOf" srcId="{36A1C419-974A-43A9-9FF6-2C0911DD2A2C}" destId="{BBA3C43F-EC5B-479D-A298-ADCB2F68CED8}" srcOrd="0" destOrd="0" presId="urn:microsoft.com/office/officeart/2005/8/layout/vList2"/>
    <dgm:cxn modelId="{499B4783-E533-43F2-BE75-98CC001F532A}" srcId="{0417B65C-EEB5-4071-85C5-63FF1C24611C}" destId="{36A1C419-974A-43A9-9FF6-2C0911DD2A2C}" srcOrd="0" destOrd="0" parTransId="{D7625C67-9D63-4AA6-BBA4-8DB8739F4185}" sibTransId="{60D3BE11-A48F-4AB9-875C-134A0BB3C7A0}"/>
    <dgm:cxn modelId="{2CCD21A7-BC25-4788-BEB0-83BD690F8925}" type="presOf" srcId="{3DD4F61E-44F5-42EC-B544-E4791989CF27}" destId="{CFA9B257-0402-45A9-906E-D4EA4502801B}" srcOrd="0" destOrd="0" presId="urn:microsoft.com/office/officeart/2005/8/layout/vList2"/>
    <dgm:cxn modelId="{4E9E65B9-F4FA-45E2-AE81-56083CA0CD13}" srcId="{0417B65C-EEB5-4071-85C5-63FF1C24611C}" destId="{84A134AB-B3C1-4B1A-8C1A-FB72E3DD3320}" srcOrd="5" destOrd="0" parTransId="{8AA614DB-F28F-4AAE-AD34-4E07BF4D4C7D}" sibTransId="{2CEBE6DA-04A1-4DAC-A016-79EE21AB147A}"/>
    <dgm:cxn modelId="{2EF580BA-DCE6-490D-99E7-3448B8318F5D}" type="presOf" srcId="{6B76F7A4-BF74-4431-93CD-2BE77C27CEB4}" destId="{B6F41273-3084-4B05-AC32-FEFA7D2F705B}" srcOrd="0" destOrd="0" presId="urn:microsoft.com/office/officeart/2005/8/layout/vList2"/>
    <dgm:cxn modelId="{20AC39BB-663B-4336-BF66-D3307DEBCF3B}" srcId="{0417B65C-EEB5-4071-85C5-63FF1C24611C}" destId="{8F569266-67E3-43F6-BEB6-254757347DE4}" srcOrd="6" destOrd="0" parTransId="{7610E3CF-2C17-4E8A-A47B-F1716AFCCE1B}" sibTransId="{ABC6B3A9-19AD-45F3-8226-B190B64C5AA8}"/>
    <dgm:cxn modelId="{905859CA-0560-47DB-A5E5-26F935743348}" srcId="{0417B65C-EEB5-4071-85C5-63FF1C24611C}" destId="{9E811171-F155-458D-A123-AC0C3631A38C}" srcOrd="4" destOrd="0" parTransId="{2C4B006D-D5F8-4C78-803F-6ACF12DF048B}" sibTransId="{4071EA3E-2E71-4D36-9B7B-20DA814705D7}"/>
    <dgm:cxn modelId="{11325FFD-0BF0-465F-A63B-297A2C2FBB22}" type="presOf" srcId="{8F569266-67E3-43F6-BEB6-254757347DE4}" destId="{41F41EAC-08CE-4FBA-9AE6-B6911390BACD}" srcOrd="0" destOrd="0" presId="urn:microsoft.com/office/officeart/2005/8/layout/vList2"/>
    <dgm:cxn modelId="{C69D6000-D4DF-49DA-BC56-02BA50FBF577}" type="presParOf" srcId="{25C97D0B-125F-4412-85F4-24DE912BE930}" destId="{BBA3C43F-EC5B-479D-A298-ADCB2F68CED8}" srcOrd="0" destOrd="0" presId="urn:microsoft.com/office/officeart/2005/8/layout/vList2"/>
    <dgm:cxn modelId="{80406F24-4EA9-42AC-8A24-4356897C957E}" type="presParOf" srcId="{25C97D0B-125F-4412-85F4-24DE912BE930}" destId="{FEA65955-B06E-4686-9BE6-F0FB982C0E4D}" srcOrd="1" destOrd="0" presId="urn:microsoft.com/office/officeart/2005/8/layout/vList2"/>
    <dgm:cxn modelId="{7962D6D4-3BD5-4C98-95F4-4851BDAC6F21}" type="presParOf" srcId="{25C97D0B-125F-4412-85F4-24DE912BE930}" destId="{B6F41273-3084-4B05-AC32-FEFA7D2F705B}" srcOrd="2" destOrd="0" presId="urn:microsoft.com/office/officeart/2005/8/layout/vList2"/>
    <dgm:cxn modelId="{A8B079C7-0E23-44C5-9C9F-274EA76C1D1C}" type="presParOf" srcId="{25C97D0B-125F-4412-85F4-24DE912BE930}" destId="{A1CCE038-EC9A-40E8-98EA-92D0684641C6}" srcOrd="3" destOrd="0" presId="urn:microsoft.com/office/officeart/2005/8/layout/vList2"/>
    <dgm:cxn modelId="{4FEACF3C-4D62-4FD6-ABA7-5212037147E0}" type="presParOf" srcId="{25C97D0B-125F-4412-85F4-24DE912BE930}" destId="{A25B1200-DD5D-4B5D-B0AB-0D083F0897E6}" srcOrd="4" destOrd="0" presId="urn:microsoft.com/office/officeart/2005/8/layout/vList2"/>
    <dgm:cxn modelId="{D129AD58-3A2A-4D60-A902-7C29F9447E8E}" type="presParOf" srcId="{25C97D0B-125F-4412-85F4-24DE912BE930}" destId="{0B051187-0F96-4E22-BF6B-32CA34F43116}" srcOrd="5" destOrd="0" presId="urn:microsoft.com/office/officeart/2005/8/layout/vList2"/>
    <dgm:cxn modelId="{BF714318-AA27-4A9C-8CA8-C833985BEB63}" type="presParOf" srcId="{25C97D0B-125F-4412-85F4-24DE912BE930}" destId="{CFA9B257-0402-45A9-906E-D4EA4502801B}" srcOrd="6" destOrd="0" presId="urn:microsoft.com/office/officeart/2005/8/layout/vList2"/>
    <dgm:cxn modelId="{518CEAC9-C944-4DD0-9BA4-D914258961D0}" type="presParOf" srcId="{25C97D0B-125F-4412-85F4-24DE912BE930}" destId="{99873874-5188-4899-A69E-A766F6E75096}" srcOrd="7" destOrd="0" presId="urn:microsoft.com/office/officeart/2005/8/layout/vList2"/>
    <dgm:cxn modelId="{A89E99CA-F863-41E5-89EF-A4F4E67CE9C5}" type="presParOf" srcId="{25C97D0B-125F-4412-85F4-24DE912BE930}" destId="{19299808-217D-4F78-BD2F-573FB95DE3C0}" srcOrd="8" destOrd="0" presId="urn:microsoft.com/office/officeart/2005/8/layout/vList2"/>
    <dgm:cxn modelId="{13653374-50E7-4D5F-ACB2-B30D5A12FD88}" type="presParOf" srcId="{25C97D0B-125F-4412-85F4-24DE912BE930}" destId="{6AEA10EE-3465-46C6-B505-D8BBB019EB9E}" srcOrd="9" destOrd="0" presId="urn:microsoft.com/office/officeart/2005/8/layout/vList2"/>
    <dgm:cxn modelId="{B79EF000-21CA-40B5-82AC-1F7C1C082AD4}" type="presParOf" srcId="{25C97D0B-125F-4412-85F4-24DE912BE930}" destId="{F326F2D2-4060-4D38-90CA-671C23347684}" srcOrd="10" destOrd="0" presId="urn:microsoft.com/office/officeart/2005/8/layout/vList2"/>
    <dgm:cxn modelId="{5F7A1901-6620-4FEB-B768-605A81AC26C3}" type="presParOf" srcId="{25C97D0B-125F-4412-85F4-24DE912BE930}" destId="{5D775DC1-1C34-41A8-9AD6-597136258276}" srcOrd="11" destOrd="0" presId="urn:microsoft.com/office/officeart/2005/8/layout/vList2"/>
    <dgm:cxn modelId="{75E7B093-0E5B-409A-8B99-5CDC8AE097A8}" type="presParOf" srcId="{25C97D0B-125F-4412-85F4-24DE912BE930}" destId="{41F41EAC-08CE-4FBA-9AE6-B6911390BACD}"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17B65C-EEB5-4071-85C5-63FF1C24611C}"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fr-CM"/>
        </a:p>
      </dgm:t>
    </dgm:pt>
    <dgm:pt modelId="{2A139E6F-6B1F-40F6-9679-094271DDBF49}">
      <dgm:prSet phldrT="[Texte]"/>
      <dgm:spPr/>
      <dgm:t>
        <a:bodyPr/>
        <a:lstStyle/>
        <a:p>
          <a:pPr>
            <a:buClr>
              <a:srgbClr val="424242">
                <a:alpha val="100000"/>
              </a:srgbClr>
            </a:buClr>
            <a:buFont typeface="Calibri"/>
            <a:buChar char="-"/>
          </a:pPr>
          <a:r>
            <a:rPr lang="en-US" dirty="0"/>
            <a:t>Clean and preprocess the raw hospital data to ensure data quality and consistency. </a:t>
          </a:r>
          <a:endParaRPr lang="fr-CM" dirty="0"/>
        </a:p>
      </dgm:t>
    </dgm:pt>
    <dgm:pt modelId="{3B51A5C6-F374-42D3-87C9-698C9C7E4C13}" type="parTrans" cxnId="{E290456B-AED8-47B3-9E3F-68F71D384DD5}">
      <dgm:prSet/>
      <dgm:spPr/>
      <dgm:t>
        <a:bodyPr/>
        <a:lstStyle/>
        <a:p>
          <a:endParaRPr lang="fr-CM"/>
        </a:p>
      </dgm:t>
    </dgm:pt>
    <dgm:pt modelId="{6E6B1D1A-0522-4283-BDE6-A90F1FFEEC4A}" type="sibTrans" cxnId="{E290456B-AED8-47B3-9E3F-68F71D384DD5}">
      <dgm:prSet/>
      <dgm:spPr/>
      <dgm:t>
        <a:bodyPr/>
        <a:lstStyle/>
        <a:p>
          <a:endParaRPr lang="fr-CM"/>
        </a:p>
      </dgm:t>
    </dgm:pt>
    <dgm:pt modelId="{A451201E-D9B6-4BA1-9FF9-AB74EF277D85}">
      <dgm:prSet phldrT="[Texte]"/>
      <dgm:spPr/>
      <dgm:t>
        <a:bodyPr/>
        <a:lstStyle/>
        <a:p>
          <a:pPr>
            <a:buClr>
              <a:srgbClr val="424242">
                <a:alpha val="100000"/>
              </a:srgbClr>
            </a:buClr>
            <a:buFont typeface="Calibri"/>
            <a:buChar char="-"/>
          </a:pPr>
          <a:r>
            <a:rPr lang="en-US" dirty="0"/>
            <a:t> Explore the distribution of hospitals by type and subtype to understand the composition of healthcare facilities. </a:t>
          </a:r>
          <a:endParaRPr lang="fr-CM" dirty="0"/>
        </a:p>
      </dgm:t>
    </dgm:pt>
    <dgm:pt modelId="{C55358B8-23B8-4229-BE2B-D683672DA8AF}" type="parTrans" cxnId="{A7E6517B-CD78-4842-8103-21616FEC6832}">
      <dgm:prSet/>
      <dgm:spPr/>
      <dgm:t>
        <a:bodyPr/>
        <a:lstStyle/>
        <a:p>
          <a:endParaRPr lang="fr-CM"/>
        </a:p>
      </dgm:t>
    </dgm:pt>
    <dgm:pt modelId="{1F5A15D5-8C47-45F4-9F36-859BAD346CB6}" type="sibTrans" cxnId="{A7E6517B-CD78-4842-8103-21616FEC6832}">
      <dgm:prSet/>
      <dgm:spPr/>
      <dgm:t>
        <a:bodyPr/>
        <a:lstStyle/>
        <a:p>
          <a:endParaRPr lang="fr-CM"/>
        </a:p>
      </dgm:t>
    </dgm:pt>
    <dgm:pt modelId="{A466CF38-0041-4398-B097-09CF15BE024F}">
      <dgm:prSet phldrT="[Texte]"/>
      <dgm:spPr/>
      <dgm:t>
        <a:bodyPr/>
        <a:lstStyle/>
        <a:p>
          <a:pPr>
            <a:buClr>
              <a:srgbClr val="424242">
                <a:alpha val="100000"/>
              </a:srgbClr>
            </a:buClr>
            <a:buFont typeface="Calibri"/>
            <a:buChar char="-"/>
          </a:pPr>
          <a:r>
            <a:rPr lang="en-US" dirty="0"/>
            <a:t>Visualize the geographical distribution of hospitals to identify regional patterns and potential disparities. </a:t>
          </a:r>
          <a:endParaRPr lang="fr-CM" dirty="0"/>
        </a:p>
      </dgm:t>
    </dgm:pt>
    <dgm:pt modelId="{E834D157-FF0F-4A46-AF53-46DE42152FBD}" type="parTrans" cxnId="{DCDEF7BC-3685-41D3-A398-8B7DB24748A2}">
      <dgm:prSet/>
      <dgm:spPr/>
      <dgm:t>
        <a:bodyPr/>
        <a:lstStyle/>
        <a:p>
          <a:endParaRPr lang="fr-CM"/>
        </a:p>
      </dgm:t>
    </dgm:pt>
    <dgm:pt modelId="{1AC0A159-1040-423B-A3E3-8B8A32F585F7}" type="sibTrans" cxnId="{DCDEF7BC-3685-41D3-A398-8B7DB24748A2}">
      <dgm:prSet/>
      <dgm:spPr/>
      <dgm:t>
        <a:bodyPr/>
        <a:lstStyle/>
        <a:p>
          <a:endParaRPr lang="fr-CM"/>
        </a:p>
      </dgm:t>
    </dgm:pt>
    <dgm:pt modelId="{17902B52-488D-491F-8955-C4A04FA9CD76}">
      <dgm:prSet phldrT="[Texte]"/>
      <dgm:spPr/>
      <dgm:t>
        <a:bodyPr/>
        <a:lstStyle/>
        <a:p>
          <a:pPr>
            <a:buClr>
              <a:srgbClr val="424242">
                <a:alpha val="100000"/>
              </a:srgbClr>
            </a:buClr>
            <a:buFont typeface="Calibri"/>
            <a:buChar char="-"/>
          </a:pPr>
          <a:r>
            <a:rPr lang="en-US" dirty="0"/>
            <a:t>Determine the distribution of hospitals between the public (NHS Sector) and private (Independent Sector). </a:t>
          </a:r>
          <a:endParaRPr lang="fr-CM" dirty="0"/>
        </a:p>
      </dgm:t>
    </dgm:pt>
    <dgm:pt modelId="{9EB4A3C2-9BB9-4CE5-94D8-C9A4A6EE9B39}" type="parTrans" cxnId="{05348014-C526-433C-95B8-2BEB35562D50}">
      <dgm:prSet/>
      <dgm:spPr/>
      <dgm:t>
        <a:bodyPr/>
        <a:lstStyle/>
        <a:p>
          <a:endParaRPr lang="fr-CM"/>
        </a:p>
      </dgm:t>
    </dgm:pt>
    <dgm:pt modelId="{1752AB39-ED7E-415D-9BC0-70DA78470401}" type="sibTrans" cxnId="{05348014-C526-433C-95B8-2BEB35562D50}">
      <dgm:prSet/>
      <dgm:spPr/>
      <dgm:t>
        <a:bodyPr/>
        <a:lstStyle/>
        <a:p>
          <a:endParaRPr lang="fr-CM"/>
        </a:p>
      </dgm:t>
    </dgm:pt>
    <dgm:pt modelId="{1C2B9E75-C065-47EC-939E-8EC1F3E65901}">
      <dgm:prSet phldrT="[Texte]"/>
      <dgm:spPr/>
      <dgm:t>
        <a:bodyPr/>
        <a:lstStyle/>
        <a:p>
          <a:pPr>
            <a:buClr>
              <a:srgbClr val="424242">
                <a:alpha val="100000"/>
              </a:srgbClr>
            </a:buClr>
            <a:buFont typeface="Calibri"/>
            <a:buChar char="-"/>
          </a:pPr>
          <a:r>
            <a:rPr lang="en-US" dirty="0"/>
            <a:t>Analyze the influence of parent organizations on hospital distribution. </a:t>
          </a:r>
          <a:endParaRPr lang="fr-CM" dirty="0"/>
        </a:p>
      </dgm:t>
    </dgm:pt>
    <dgm:pt modelId="{8ACC5717-F6C5-42CF-80DE-400A85EA2B6C}" type="parTrans" cxnId="{B3D79F43-5480-44A2-8865-7A36CD52283D}">
      <dgm:prSet/>
      <dgm:spPr/>
      <dgm:t>
        <a:bodyPr/>
        <a:lstStyle/>
        <a:p>
          <a:endParaRPr lang="fr-CM"/>
        </a:p>
      </dgm:t>
    </dgm:pt>
    <dgm:pt modelId="{C3EF4403-1BC4-4426-834D-B042B6B4F70D}" type="sibTrans" cxnId="{B3D79F43-5480-44A2-8865-7A36CD52283D}">
      <dgm:prSet/>
      <dgm:spPr/>
      <dgm:t>
        <a:bodyPr/>
        <a:lstStyle/>
        <a:p>
          <a:endParaRPr lang="fr-CM"/>
        </a:p>
      </dgm:t>
    </dgm:pt>
    <dgm:pt modelId="{9CFDF3AE-1EBB-45DD-8EFE-03FFBC5F3BD6}">
      <dgm:prSet phldrT="[Texte]"/>
      <dgm:spPr/>
      <dgm:t>
        <a:bodyPr/>
        <a:lstStyle/>
        <a:p>
          <a:pPr>
            <a:buClr>
              <a:srgbClr val="424242">
                <a:alpha val="100000"/>
              </a:srgbClr>
            </a:buClr>
            <a:buFont typeface="Calibri"/>
            <a:buChar char="-"/>
          </a:pPr>
          <a:r>
            <a:rPr lang="en-US" dirty="0"/>
            <a:t>Assess the completeness of contact information for hospitals. </a:t>
          </a:r>
          <a:endParaRPr lang="fr-CM" dirty="0"/>
        </a:p>
      </dgm:t>
    </dgm:pt>
    <dgm:pt modelId="{F091158D-77FC-4183-853D-5BCBC25B9178}" type="parTrans" cxnId="{FB2F2881-130F-4E19-A673-036CF8E130F5}">
      <dgm:prSet/>
      <dgm:spPr/>
      <dgm:t>
        <a:bodyPr/>
        <a:lstStyle/>
        <a:p>
          <a:endParaRPr lang="fr-CM"/>
        </a:p>
      </dgm:t>
    </dgm:pt>
    <dgm:pt modelId="{5E68630F-0B42-4581-A736-0CD60FA5021C}" type="sibTrans" cxnId="{FB2F2881-130F-4E19-A673-036CF8E130F5}">
      <dgm:prSet/>
      <dgm:spPr/>
      <dgm:t>
        <a:bodyPr/>
        <a:lstStyle/>
        <a:p>
          <a:endParaRPr lang="fr-CM"/>
        </a:p>
      </dgm:t>
    </dgm:pt>
    <dgm:pt modelId="{E308C033-8E9F-414E-A07D-D0A65B23D93A}">
      <dgm:prSet phldrT="[Texte]"/>
      <dgm:spPr/>
      <dgm:t>
        <a:bodyPr/>
        <a:lstStyle/>
        <a:p>
          <a:pPr>
            <a:buClr>
              <a:srgbClr val="424242">
                <a:alpha val="100000"/>
              </a:srgbClr>
            </a:buClr>
            <a:buFont typeface="Calibri"/>
            <a:buChar char="-"/>
          </a:pPr>
          <a:r>
            <a:rPr lang="en-US"/>
            <a:t>Examine </a:t>
          </a:r>
          <a:r>
            <a:rPr lang="en-US" dirty="0"/>
            <a:t>the density of hospitals across latitude and longitude coordinates. </a:t>
          </a:r>
          <a:endParaRPr lang="fr-CM" dirty="0"/>
        </a:p>
      </dgm:t>
    </dgm:pt>
    <dgm:pt modelId="{8AF751FD-3E26-4AA5-AED4-7323048E88C6}" type="parTrans" cxnId="{10C0B711-CF49-4572-83BF-CAC5F9B8D3A0}">
      <dgm:prSet/>
      <dgm:spPr/>
      <dgm:t>
        <a:bodyPr/>
        <a:lstStyle/>
        <a:p>
          <a:endParaRPr lang="fr-CM"/>
        </a:p>
      </dgm:t>
    </dgm:pt>
    <dgm:pt modelId="{A6049E8E-1B12-4917-9DE6-B47152BB14CF}" type="sibTrans" cxnId="{10C0B711-CF49-4572-83BF-CAC5F9B8D3A0}">
      <dgm:prSet/>
      <dgm:spPr/>
      <dgm:t>
        <a:bodyPr/>
        <a:lstStyle/>
        <a:p>
          <a:endParaRPr lang="fr-CM"/>
        </a:p>
      </dgm:t>
    </dgm:pt>
    <dgm:pt modelId="{25C97D0B-125F-4412-85F4-24DE912BE930}" type="pres">
      <dgm:prSet presAssocID="{0417B65C-EEB5-4071-85C5-63FF1C24611C}" presName="linear" presStyleCnt="0">
        <dgm:presLayoutVars>
          <dgm:animLvl val="lvl"/>
          <dgm:resizeHandles val="exact"/>
        </dgm:presLayoutVars>
      </dgm:prSet>
      <dgm:spPr/>
    </dgm:pt>
    <dgm:pt modelId="{A25B1200-DD5D-4B5D-B0AB-0D083F0897E6}" type="pres">
      <dgm:prSet presAssocID="{2A139E6F-6B1F-40F6-9679-094271DDBF49}" presName="parentText" presStyleLbl="node1" presStyleIdx="0" presStyleCnt="7">
        <dgm:presLayoutVars>
          <dgm:chMax val="0"/>
          <dgm:bulletEnabled val="1"/>
        </dgm:presLayoutVars>
      </dgm:prSet>
      <dgm:spPr/>
    </dgm:pt>
    <dgm:pt modelId="{B0A160A5-D7E5-474A-B88C-84E21E4043F4}" type="pres">
      <dgm:prSet presAssocID="{6E6B1D1A-0522-4283-BDE6-A90F1FFEEC4A}" presName="spacer" presStyleCnt="0"/>
      <dgm:spPr/>
    </dgm:pt>
    <dgm:pt modelId="{4921EA77-C272-478D-AA92-7867A6456BB9}" type="pres">
      <dgm:prSet presAssocID="{A451201E-D9B6-4BA1-9FF9-AB74EF277D85}" presName="parentText" presStyleLbl="node1" presStyleIdx="1" presStyleCnt="7">
        <dgm:presLayoutVars>
          <dgm:chMax val="0"/>
          <dgm:bulletEnabled val="1"/>
        </dgm:presLayoutVars>
      </dgm:prSet>
      <dgm:spPr/>
    </dgm:pt>
    <dgm:pt modelId="{C0C528A4-FF5A-4BE3-A3FD-20F32F92E90E}" type="pres">
      <dgm:prSet presAssocID="{1F5A15D5-8C47-45F4-9F36-859BAD346CB6}" presName="spacer" presStyleCnt="0"/>
      <dgm:spPr/>
    </dgm:pt>
    <dgm:pt modelId="{41130CD7-69B2-4A46-9D82-1B2FB5BBD491}" type="pres">
      <dgm:prSet presAssocID="{A466CF38-0041-4398-B097-09CF15BE024F}" presName="parentText" presStyleLbl="node1" presStyleIdx="2" presStyleCnt="7">
        <dgm:presLayoutVars>
          <dgm:chMax val="0"/>
          <dgm:bulletEnabled val="1"/>
        </dgm:presLayoutVars>
      </dgm:prSet>
      <dgm:spPr/>
    </dgm:pt>
    <dgm:pt modelId="{92C3CE88-033C-4635-BAE5-0C1C467B8EF9}" type="pres">
      <dgm:prSet presAssocID="{1AC0A159-1040-423B-A3E3-8B8A32F585F7}" presName="spacer" presStyleCnt="0"/>
      <dgm:spPr/>
    </dgm:pt>
    <dgm:pt modelId="{69D90283-2CAD-4EDA-A81D-FFCCA26CD463}" type="pres">
      <dgm:prSet presAssocID="{17902B52-488D-491F-8955-C4A04FA9CD76}" presName="parentText" presStyleLbl="node1" presStyleIdx="3" presStyleCnt="7">
        <dgm:presLayoutVars>
          <dgm:chMax val="0"/>
          <dgm:bulletEnabled val="1"/>
        </dgm:presLayoutVars>
      </dgm:prSet>
      <dgm:spPr/>
    </dgm:pt>
    <dgm:pt modelId="{2A2FF17F-E5F4-42BD-BE2B-F75E2069CF68}" type="pres">
      <dgm:prSet presAssocID="{1752AB39-ED7E-415D-9BC0-70DA78470401}" presName="spacer" presStyleCnt="0"/>
      <dgm:spPr/>
    </dgm:pt>
    <dgm:pt modelId="{346D45C4-29C9-4938-B82D-655698691967}" type="pres">
      <dgm:prSet presAssocID="{1C2B9E75-C065-47EC-939E-8EC1F3E65901}" presName="parentText" presStyleLbl="node1" presStyleIdx="4" presStyleCnt="7">
        <dgm:presLayoutVars>
          <dgm:chMax val="0"/>
          <dgm:bulletEnabled val="1"/>
        </dgm:presLayoutVars>
      </dgm:prSet>
      <dgm:spPr/>
    </dgm:pt>
    <dgm:pt modelId="{1FF29725-C2BB-46FE-8038-12909D1DFF31}" type="pres">
      <dgm:prSet presAssocID="{C3EF4403-1BC4-4426-834D-B042B6B4F70D}" presName="spacer" presStyleCnt="0"/>
      <dgm:spPr/>
    </dgm:pt>
    <dgm:pt modelId="{78BA4B55-8E87-41C1-B016-01FCCBE13DA5}" type="pres">
      <dgm:prSet presAssocID="{9CFDF3AE-1EBB-45DD-8EFE-03FFBC5F3BD6}" presName="parentText" presStyleLbl="node1" presStyleIdx="5" presStyleCnt="7">
        <dgm:presLayoutVars>
          <dgm:chMax val="0"/>
          <dgm:bulletEnabled val="1"/>
        </dgm:presLayoutVars>
      </dgm:prSet>
      <dgm:spPr/>
    </dgm:pt>
    <dgm:pt modelId="{F2A9EF57-3E7F-4951-BDC7-ADBD8C2C8590}" type="pres">
      <dgm:prSet presAssocID="{5E68630F-0B42-4581-A736-0CD60FA5021C}" presName="spacer" presStyleCnt="0"/>
      <dgm:spPr/>
    </dgm:pt>
    <dgm:pt modelId="{4B65E570-C96F-4B3C-A024-859ED049F9E9}" type="pres">
      <dgm:prSet presAssocID="{E308C033-8E9F-414E-A07D-D0A65B23D93A}" presName="parentText" presStyleLbl="node1" presStyleIdx="6" presStyleCnt="7">
        <dgm:presLayoutVars>
          <dgm:chMax val="0"/>
          <dgm:bulletEnabled val="1"/>
        </dgm:presLayoutVars>
      </dgm:prSet>
      <dgm:spPr/>
    </dgm:pt>
  </dgm:ptLst>
  <dgm:cxnLst>
    <dgm:cxn modelId="{6EEA060E-24AD-455C-A95C-35CF7CA64BDA}" type="presOf" srcId="{E308C033-8E9F-414E-A07D-D0A65B23D93A}" destId="{4B65E570-C96F-4B3C-A024-859ED049F9E9}" srcOrd="0" destOrd="0" presId="urn:microsoft.com/office/officeart/2005/8/layout/vList2"/>
    <dgm:cxn modelId="{10C0B711-CF49-4572-83BF-CAC5F9B8D3A0}" srcId="{0417B65C-EEB5-4071-85C5-63FF1C24611C}" destId="{E308C033-8E9F-414E-A07D-D0A65B23D93A}" srcOrd="6" destOrd="0" parTransId="{8AF751FD-3E26-4AA5-AED4-7323048E88C6}" sibTransId="{A6049E8E-1B12-4917-9DE6-B47152BB14CF}"/>
    <dgm:cxn modelId="{30310814-822E-44F4-AEC2-8B576C7A8FBC}" type="presOf" srcId="{A451201E-D9B6-4BA1-9FF9-AB74EF277D85}" destId="{4921EA77-C272-478D-AA92-7867A6456BB9}" srcOrd="0" destOrd="0" presId="urn:microsoft.com/office/officeart/2005/8/layout/vList2"/>
    <dgm:cxn modelId="{05348014-C526-433C-95B8-2BEB35562D50}" srcId="{0417B65C-EEB5-4071-85C5-63FF1C24611C}" destId="{17902B52-488D-491F-8955-C4A04FA9CD76}" srcOrd="3" destOrd="0" parTransId="{9EB4A3C2-9BB9-4CE5-94D8-C9A4A6EE9B39}" sibTransId="{1752AB39-ED7E-415D-9BC0-70DA78470401}"/>
    <dgm:cxn modelId="{CF0B471E-A98C-4875-8D29-0A2038861B56}" type="presOf" srcId="{0417B65C-EEB5-4071-85C5-63FF1C24611C}" destId="{25C97D0B-125F-4412-85F4-24DE912BE930}" srcOrd="0" destOrd="0" presId="urn:microsoft.com/office/officeart/2005/8/layout/vList2"/>
    <dgm:cxn modelId="{B3D79F43-5480-44A2-8865-7A36CD52283D}" srcId="{0417B65C-EEB5-4071-85C5-63FF1C24611C}" destId="{1C2B9E75-C065-47EC-939E-8EC1F3E65901}" srcOrd="4" destOrd="0" parTransId="{8ACC5717-F6C5-42CF-80DE-400A85EA2B6C}" sibTransId="{C3EF4403-1BC4-4426-834D-B042B6B4F70D}"/>
    <dgm:cxn modelId="{0ECA7E67-2403-40EA-81FC-855CD1C8123A}" type="presOf" srcId="{2A139E6F-6B1F-40F6-9679-094271DDBF49}" destId="{A25B1200-DD5D-4B5D-B0AB-0D083F0897E6}" srcOrd="0" destOrd="0" presId="urn:microsoft.com/office/officeart/2005/8/layout/vList2"/>
    <dgm:cxn modelId="{E290456B-AED8-47B3-9E3F-68F71D384DD5}" srcId="{0417B65C-EEB5-4071-85C5-63FF1C24611C}" destId="{2A139E6F-6B1F-40F6-9679-094271DDBF49}" srcOrd="0" destOrd="0" parTransId="{3B51A5C6-F374-42D3-87C9-698C9C7E4C13}" sibTransId="{6E6B1D1A-0522-4283-BDE6-A90F1FFEEC4A}"/>
    <dgm:cxn modelId="{A7E6517B-CD78-4842-8103-21616FEC6832}" srcId="{0417B65C-EEB5-4071-85C5-63FF1C24611C}" destId="{A451201E-D9B6-4BA1-9FF9-AB74EF277D85}" srcOrd="1" destOrd="0" parTransId="{C55358B8-23B8-4229-BE2B-D683672DA8AF}" sibTransId="{1F5A15D5-8C47-45F4-9F36-859BAD346CB6}"/>
    <dgm:cxn modelId="{FB2F2881-130F-4E19-A673-036CF8E130F5}" srcId="{0417B65C-EEB5-4071-85C5-63FF1C24611C}" destId="{9CFDF3AE-1EBB-45DD-8EFE-03FFBC5F3BD6}" srcOrd="5" destOrd="0" parTransId="{F091158D-77FC-4183-853D-5BCBC25B9178}" sibTransId="{5E68630F-0B42-4581-A736-0CD60FA5021C}"/>
    <dgm:cxn modelId="{B6BD138A-B7C6-44E1-AF23-8BE172AECD8F}" type="presOf" srcId="{A466CF38-0041-4398-B097-09CF15BE024F}" destId="{41130CD7-69B2-4A46-9D82-1B2FB5BBD491}" srcOrd="0" destOrd="0" presId="urn:microsoft.com/office/officeart/2005/8/layout/vList2"/>
    <dgm:cxn modelId="{D8AF65A3-24AD-4D25-8C96-FB03F8284037}" type="presOf" srcId="{17902B52-488D-491F-8955-C4A04FA9CD76}" destId="{69D90283-2CAD-4EDA-A81D-FFCCA26CD463}" srcOrd="0" destOrd="0" presId="urn:microsoft.com/office/officeart/2005/8/layout/vList2"/>
    <dgm:cxn modelId="{DCDEF7BC-3685-41D3-A398-8B7DB24748A2}" srcId="{0417B65C-EEB5-4071-85C5-63FF1C24611C}" destId="{A466CF38-0041-4398-B097-09CF15BE024F}" srcOrd="2" destOrd="0" parTransId="{E834D157-FF0F-4A46-AF53-46DE42152FBD}" sibTransId="{1AC0A159-1040-423B-A3E3-8B8A32F585F7}"/>
    <dgm:cxn modelId="{FA19E7C1-A281-4289-9CD3-6C8CF3DA0ED9}" type="presOf" srcId="{9CFDF3AE-1EBB-45DD-8EFE-03FFBC5F3BD6}" destId="{78BA4B55-8E87-41C1-B016-01FCCBE13DA5}" srcOrd="0" destOrd="0" presId="urn:microsoft.com/office/officeart/2005/8/layout/vList2"/>
    <dgm:cxn modelId="{2962A8EA-6905-4EC1-A7F4-B325CE2FA8C8}" type="presOf" srcId="{1C2B9E75-C065-47EC-939E-8EC1F3E65901}" destId="{346D45C4-29C9-4938-B82D-655698691967}" srcOrd="0" destOrd="0" presId="urn:microsoft.com/office/officeart/2005/8/layout/vList2"/>
    <dgm:cxn modelId="{4FEACF3C-4D62-4FD6-ABA7-5212037147E0}" type="presParOf" srcId="{25C97D0B-125F-4412-85F4-24DE912BE930}" destId="{A25B1200-DD5D-4B5D-B0AB-0D083F0897E6}" srcOrd="0" destOrd="0" presId="urn:microsoft.com/office/officeart/2005/8/layout/vList2"/>
    <dgm:cxn modelId="{67274CAE-10FC-4AB9-9E5F-C6B39FDEDE1D}" type="presParOf" srcId="{25C97D0B-125F-4412-85F4-24DE912BE930}" destId="{B0A160A5-D7E5-474A-B88C-84E21E4043F4}" srcOrd="1" destOrd="0" presId="urn:microsoft.com/office/officeart/2005/8/layout/vList2"/>
    <dgm:cxn modelId="{3DB9F2C6-969E-4944-BACF-FD60DAEC4856}" type="presParOf" srcId="{25C97D0B-125F-4412-85F4-24DE912BE930}" destId="{4921EA77-C272-478D-AA92-7867A6456BB9}" srcOrd="2" destOrd="0" presId="urn:microsoft.com/office/officeart/2005/8/layout/vList2"/>
    <dgm:cxn modelId="{A25C9440-08F0-4399-B7BE-4659063ED025}" type="presParOf" srcId="{25C97D0B-125F-4412-85F4-24DE912BE930}" destId="{C0C528A4-FF5A-4BE3-A3FD-20F32F92E90E}" srcOrd="3" destOrd="0" presId="urn:microsoft.com/office/officeart/2005/8/layout/vList2"/>
    <dgm:cxn modelId="{2EE0A552-D813-41DD-B89C-E6F5D9F1A5B9}" type="presParOf" srcId="{25C97D0B-125F-4412-85F4-24DE912BE930}" destId="{41130CD7-69B2-4A46-9D82-1B2FB5BBD491}" srcOrd="4" destOrd="0" presId="urn:microsoft.com/office/officeart/2005/8/layout/vList2"/>
    <dgm:cxn modelId="{DF68B8FD-EBF7-49BE-B4E7-2E905C20FFEC}" type="presParOf" srcId="{25C97D0B-125F-4412-85F4-24DE912BE930}" destId="{92C3CE88-033C-4635-BAE5-0C1C467B8EF9}" srcOrd="5" destOrd="0" presId="urn:microsoft.com/office/officeart/2005/8/layout/vList2"/>
    <dgm:cxn modelId="{2735FB8D-1EF3-4CDE-B3FC-1172144091E1}" type="presParOf" srcId="{25C97D0B-125F-4412-85F4-24DE912BE930}" destId="{69D90283-2CAD-4EDA-A81D-FFCCA26CD463}" srcOrd="6" destOrd="0" presId="urn:microsoft.com/office/officeart/2005/8/layout/vList2"/>
    <dgm:cxn modelId="{58CE1ABC-E6AD-4D59-9B2D-53F110E9FB00}" type="presParOf" srcId="{25C97D0B-125F-4412-85F4-24DE912BE930}" destId="{2A2FF17F-E5F4-42BD-BE2B-F75E2069CF68}" srcOrd="7" destOrd="0" presId="urn:microsoft.com/office/officeart/2005/8/layout/vList2"/>
    <dgm:cxn modelId="{7675EE89-6BAE-4F15-96FC-BDC1F8EA7329}" type="presParOf" srcId="{25C97D0B-125F-4412-85F4-24DE912BE930}" destId="{346D45C4-29C9-4938-B82D-655698691967}" srcOrd="8" destOrd="0" presId="urn:microsoft.com/office/officeart/2005/8/layout/vList2"/>
    <dgm:cxn modelId="{66D96D2E-1F10-4CA8-B4A8-3E48DA60AF75}" type="presParOf" srcId="{25C97D0B-125F-4412-85F4-24DE912BE930}" destId="{1FF29725-C2BB-46FE-8038-12909D1DFF31}" srcOrd="9" destOrd="0" presId="urn:microsoft.com/office/officeart/2005/8/layout/vList2"/>
    <dgm:cxn modelId="{F6CA7FD6-87DE-4FBD-B55B-D90F3B2D38EB}" type="presParOf" srcId="{25C97D0B-125F-4412-85F4-24DE912BE930}" destId="{78BA4B55-8E87-41C1-B016-01FCCBE13DA5}" srcOrd="10" destOrd="0" presId="urn:microsoft.com/office/officeart/2005/8/layout/vList2"/>
    <dgm:cxn modelId="{7CC0EB9F-0D8D-46CF-B29B-A9FD1F0C6C9B}" type="presParOf" srcId="{25C97D0B-125F-4412-85F4-24DE912BE930}" destId="{F2A9EF57-3E7F-4951-BDC7-ADBD8C2C8590}" srcOrd="11" destOrd="0" presId="urn:microsoft.com/office/officeart/2005/8/layout/vList2"/>
    <dgm:cxn modelId="{136531AE-9D2F-4126-BB30-59486A9297D1}" type="presParOf" srcId="{25C97D0B-125F-4412-85F4-24DE912BE930}" destId="{4B65E570-C96F-4B3C-A024-859ED049F9E9}"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A7255D-7995-4C49-9852-464190BC74F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CM"/>
        </a:p>
      </dgm:t>
    </dgm:pt>
    <dgm:pt modelId="{2A6AE464-8DB5-4EC1-B390-A1FC5DCE39BC}">
      <dgm:prSet phldrT="[Texte]"/>
      <dgm:spPr/>
      <dgm:t>
        <a:bodyPr/>
        <a:lstStyle/>
        <a:p>
          <a:r>
            <a:rPr lang="en-US" u="none" strike="noStrike" cap="none" spc="0">
              <a:latin typeface="Times New Roman"/>
            </a:rPr>
            <a:t>Handle Missing Values</a:t>
          </a:r>
          <a:endParaRPr lang="fr-CM" dirty="0"/>
        </a:p>
      </dgm:t>
    </dgm:pt>
    <dgm:pt modelId="{19B20776-26C6-453C-A144-DE5B7DDB0A4C}" type="sibTrans" cxnId="{AFC48615-D23F-4A29-96CF-CB08E468E763}">
      <dgm:prSet/>
      <dgm:spPr/>
      <dgm:t>
        <a:bodyPr/>
        <a:lstStyle/>
        <a:p>
          <a:endParaRPr lang="fr-CM"/>
        </a:p>
      </dgm:t>
    </dgm:pt>
    <dgm:pt modelId="{29A5D7F9-AE36-4A9F-B294-4245B55B0AF9}" type="parTrans" cxnId="{AFC48615-D23F-4A29-96CF-CB08E468E763}">
      <dgm:prSet/>
      <dgm:spPr/>
      <dgm:t>
        <a:bodyPr/>
        <a:lstStyle/>
        <a:p>
          <a:endParaRPr lang="fr-CM"/>
        </a:p>
      </dgm:t>
    </dgm:pt>
    <dgm:pt modelId="{1938FC34-3B74-40A0-9D36-4273AFA8B282}">
      <dgm:prSet phldrT="[Texte]"/>
      <dgm:spPr/>
      <dgm:t>
        <a:bodyPr/>
        <a:lstStyle/>
        <a:p>
          <a:r>
            <a:rPr lang="en-US" u="none" strike="noStrike" cap="none" spc="0">
              <a:latin typeface="Times New Roman"/>
            </a:rPr>
            <a:t>Import Libraries and Load Data</a:t>
          </a:r>
          <a:endParaRPr lang="fr-CM" dirty="0"/>
        </a:p>
      </dgm:t>
    </dgm:pt>
    <dgm:pt modelId="{23C68315-E5B9-4472-A3E8-C6C46478ACB2}" type="sibTrans" cxnId="{01A13F0E-4846-4DAE-91E5-B1D7849EBC4F}">
      <dgm:prSet/>
      <dgm:spPr/>
      <dgm:t>
        <a:bodyPr/>
        <a:lstStyle/>
        <a:p>
          <a:endParaRPr lang="fr-CM"/>
        </a:p>
      </dgm:t>
    </dgm:pt>
    <dgm:pt modelId="{A60ADD17-9D8E-4A69-BF99-9799C608F516}" type="parTrans" cxnId="{01A13F0E-4846-4DAE-91E5-B1D7849EBC4F}">
      <dgm:prSet/>
      <dgm:spPr/>
      <dgm:t>
        <a:bodyPr/>
        <a:lstStyle/>
        <a:p>
          <a:endParaRPr lang="fr-CM"/>
        </a:p>
      </dgm:t>
    </dgm:pt>
    <dgm:pt modelId="{99321E0D-EF94-4D02-B6A2-C26606E4FE63}">
      <dgm:prSet phldrT="[Texte]"/>
      <dgm:spPr/>
      <dgm:t>
        <a:bodyPr/>
        <a:lstStyle/>
        <a:p>
          <a:r>
            <a:rPr lang="en-US" u="none" strike="noStrike" cap="none" spc="0">
              <a:latin typeface="Times New Roman"/>
            </a:rPr>
            <a:t>Check for Missing Values</a:t>
          </a:r>
          <a:endParaRPr lang="fr-CM" dirty="0"/>
        </a:p>
      </dgm:t>
    </dgm:pt>
    <dgm:pt modelId="{285C6542-7AFE-4E92-87CB-94F92D463AF2}" type="sibTrans" cxnId="{F7118350-6B37-44D7-9DB7-DA40AE474BCB}">
      <dgm:prSet/>
      <dgm:spPr/>
      <dgm:t>
        <a:bodyPr/>
        <a:lstStyle/>
        <a:p>
          <a:endParaRPr lang="fr-CM"/>
        </a:p>
      </dgm:t>
    </dgm:pt>
    <dgm:pt modelId="{A72E8004-7E82-43AE-B2AA-08E3B6ED6D21}" type="parTrans" cxnId="{F7118350-6B37-44D7-9DB7-DA40AE474BCB}">
      <dgm:prSet/>
      <dgm:spPr/>
      <dgm:t>
        <a:bodyPr/>
        <a:lstStyle/>
        <a:p>
          <a:endParaRPr lang="fr-CM"/>
        </a:p>
      </dgm:t>
    </dgm:pt>
    <dgm:pt modelId="{1B25768A-C4AF-4FB1-8097-34F17F8DA71A}">
      <dgm:prSet/>
      <dgm:spPr/>
      <dgm:t>
        <a:bodyPr/>
        <a:lstStyle/>
        <a:p>
          <a:r>
            <a:rPr lang="en-US" u="none" strike="noStrike" cap="none" spc="0" dirty="0">
              <a:latin typeface="Times New Roman"/>
            </a:rPr>
            <a:t>Check for Duplicates and Remove Them</a:t>
          </a:r>
          <a:endParaRPr lang="fr-CM" dirty="0"/>
        </a:p>
      </dgm:t>
    </dgm:pt>
    <dgm:pt modelId="{97B85F08-90E7-49A7-B376-2D0BE16FF5B4}" type="parTrans" cxnId="{65E0AD31-55DC-4890-A292-BB3F8FC63BC9}">
      <dgm:prSet/>
      <dgm:spPr/>
      <dgm:t>
        <a:bodyPr/>
        <a:lstStyle/>
        <a:p>
          <a:endParaRPr lang="fr-CM"/>
        </a:p>
      </dgm:t>
    </dgm:pt>
    <dgm:pt modelId="{89517D20-8606-4CB1-A06B-7AF4E5DB79CA}" type="sibTrans" cxnId="{65E0AD31-55DC-4890-A292-BB3F8FC63BC9}">
      <dgm:prSet/>
      <dgm:spPr/>
      <dgm:t>
        <a:bodyPr/>
        <a:lstStyle/>
        <a:p>
          <a:endParaRPr lang="fr-CM"/>
        </a:p>
      </dgm:t>
    </dgm:pt>
    <dgm:pt modelId="{6D5EFA7D-491F-4184-BEF0-8F214E787C1F}">
      <dgm:prSet/>
      <dgm:spPr/>
      <dgm:t>
        <a:bodyPr/>
        <a:lstStyle/>
        <a:p>
          <a:r>
            <a:rPr lang="en-US" u="none" strike="noStrike" cap="none" spc="0">
              <a:latin typeface="Times New Roman"/>
            </a:rPr>
            <a:t>Standardize Phone and Website Formats</a:t>
          </a:r>
          <a:endParaRPr lang="fr-CM"/>
        </a:p>
      </dgm:t>
    </dgm:pt>
    <dgm:pt modelId="{358C7788-B626-41C0-B622-756126854F1A}" type="parTrans" cxnId="{4DA0AC02-CE33-4704-AED7-DF056FEAD8FB}">
      <dgm:prSet/>
      <dgm:spPr/>
      <dgm:t>
        <a:bodyPr/>
        <a:lstStyle/>
        <a:p>
          <a:endParaRPr lang="fr-CM"/>
        </a:p>
      </dgm:t>
    </dgm:pt>
    <dgm:pt modelId="{65E1074A-3204-42A4-8068-8D29F05CB832}" type="sibTrans" cxnId="{4DA0AC02-CE33-4704-AED7-DF056FEAD8FB}">
      <dgm:prSet/>
      <dgm:spPr/>
      <dgm:t>
        <a:bodyPr/>
        <a:lstStyle/>
        <a:p>
          <a:endParaRPr lang="fr-CM"/>
        </a:p>
      </dgm:t>
    </dgm:pt>
    <dgm:pt modelId="{4C7B4E3F-33A9-4BD1-BA7D-22F78542344D}">
      <dgm:prSet/>
      <dgm:spPr/>
      <dgm:t>
        <a:bodyPr/>
        <a:lstStyle/>
        <a:p>
          <a:r>
            <a:rPr lang="en-US" u="none" strike="noStrike" cap="none" spc="0">
              <a:latin typeface="Times New Roman"/>
            </a:rPr>
            <a:t>Save the cleaned data</a:t>
          </a:r>
          <a:endParaRPr lang="fr-CM"/>
        </a:p>
      </dgm:t>
    </dgm:pt>
    <dgm:pt modelId="{5F0ADA9C-2B7A-4DB2-A1DA-63FFA4AC38A6}" type="parTrans" cxnId="{165E8DE5-D1D7-45E8-A755-7D94317F9A4D}">
      <dgm:prSet/>
      <dgm:spPr/>
      <dgm:t>
        <a:bodyPr/>
        <a:lstStyle/>
        <a:p>
          <a:endParaRPr lang="fr-CM"/>
        </a:p>
      </dgm:t>
    </dgm:pt>
    <dgm:pt modelId="{5E2AEF51-99C4-4D33-A7B4-59FD25B9422C}" type="sibTrans" cxnId="{165E8DE5-D1D7-45E8-A755-7D94317F9A4D}">
      <dgm:prSet/>
      <dgm:spPr/>
      <dgm:t>
        <a:bodyPr/>
        <a:lstStyle/>
        <a:p>
          <a:endParaRPr lang="fr-CM"/>
        </a:p>
      </dgm:t>
    </dgm:pt>
    <dgm:pt modelId="{ABA316C8-FC12-42D0-9FD6-E05D101FC121}" type="pres">
      <dgm:prSet presAssocID="{50A7255D-7995-4C49-9852-464190BC74FD}" presName="linear" presStyleCnt="0">
        <dgm:presLayoutVars>
          <dgm:dir/>
          <dgm:animLvl val="lvl"/>
          <dgm:resizeHandles val="exact"/>
        </dgm:presLayoutVars>
      </dgm:prSet>
      <dgm:spPr/>
    </dgm:pt>
    <dgm:pt modelId="{37FFA085-02A5-42A7-92F1-DFE90E4061F5}" type="pres">
      <dgm:prSet presAssocID="{1938FC34-3B74-40A0-9D36-4273AFA8B282}" presName="parentLin" presStyleCnt="0"/>
      <dgm:spPr/>
    </dgm:pt>
    <dgm:pt modelId="{D708913E-905F-45B2-BA53-332433ED1BBC}" type="pres">
      <dgm:prSet presAssocID="{1938FC34-3B74-40A0-9D36-4273AFA8B282}" presName="parentLeftMargin" presStyleLbl="node1" presStyleIdx="0" presStyleCnt="6"/>
      <dgm:spPr/>
    </dgm:pt>
    <dgm:pt modelId="{0932D48A-6A72-4BB3-AB9A-D2BE5A3F8CD0}" type="pres">
      <dgm:prSet presAssocID="{1938FC34-3B74-40A0-9D36-4273AFA8B282}" presName="parentText" presStyleLbl="node1" presStyleIdx="0" presStyleCnt="6">
        <dgm:presLayoutVars>
          <dgm:chMax val="0"/>
          <dgm:bulletEnabled val="1"/>
        </dgm:presLayoutVars>
      </dgm:prSet>
      <dgm:spPr/>
    </dgm:pt>
    <dgm:pt modelId="{A318BCEB-DE96-49BC-999D-5800401B56D5}" type="pres">
      <dgm:prSet presAssocID="{1938FC34-3B74-40A0-9D36-4273AFA8B282}" presName="negativeSpace" presStyleCnt="0"/>
      <dgm:spPr/>
    </dgm:pt>
    <dgm:pt modelId="{DE110D74-1DDB-4799-90D8-5D4EDD2DD5BF}" type="pres">
      <dgm:prSet presAssocID="{1938FC34-3B74-40A0-9D36-4273AFA8B282}" presName="childText" presStyleLbl="conFgAcc1" presStyleIdx="0" presStyleCnt="6">
        <dgm:presLayoutVars>
          <dgm:bulletEnabled val="1"/>
        </dgm:presLayoutVars>
      </dgm:prSet>
      <dgm:spPr/>
    </dgm:pt>
    <dgm:pt modelId="{40343851-922E-413B-A9ED-4B8BF7A8033A}" type="pres">
      <dgm:prSet presAssocID="{23C68315-E5B9-4472-A3E8-C6C46478ACB2}" presName="spaceBetweenRectangles" presStyleCnt="0"/>
      <dgm:spPr/>
    </dgm:pt>
    <dgm:pt modelId="{081B4481-DEDE-4BB1-930C-D597B28ADAC2}" type="pres">
      <dgm:prSet presAssocID="{99321E0D-EF94-4D02-B6A2-C26606E4FE63}" presName="parentLin" presStyleCnt="0"/>
      <dgm:spPr/>
    </dgm:pt>
    <dgm:pt modelId="{2C33FBD6-2AC0-4E9C-B71A-DCD958673E21}" type="pres">
      <dgm:prSet presAssocID="{99321E0D-EF94-4D02-B6A2-C26606E4FE63}" presName="parentLeftMargin" presStyleLbl="node1" presStyleIdx="0" presStyleCnt="6"/>
      <dgm:spPr/>
    </dgm:pt>
    <dgm:pt modelId="{879E65A5-8B5C-4F4F-91F9-19030F3608E4}" type="pres">
      <dgm:prSet presAssocID="{99321E0D-EF94-4D02-B6A2-C26606E4FE63}" presName="parentText" presStyleLbl="node1" presStyleIdx="1" presStyleCnt="6">
        <dgm:presLayoutVars>
          <dgm:chMax val="0"/>
          <dgm:bulletEnabled val="1"/>
        </dgm:presLayoutVars>
      </dgm:prSet>
      <dgm:spPr/>
    </dgm:pt>
    <dgm:pt modelId="{272F19A4-E675-45E6-8389-FCB5F55E49A6}" type="pres">
      <dgm:prSet presAssocID="{99321E0D-EF94-4D02-B6A2-C26606E4FE63}" presName="negativeSpace" presStyleCnt="0"/>
      <dgm:spPr/>
    </dgm:pt>
    <dgm:pt modelId="{62182C04-157B-4D56-BFA2-10AC75950512}" type="pres">
      <dgm:prSet presAssocID="{99321E0D-EF94-4D02-B6A2-C26606E4FE63}" presName="childText" presStyleLbl="conFgAcc1" presStyleIdx="1" presStyleCnt="6">
        <dgm:presLayoutVars>
          <dgm:bulletEnabled val="1"/>
        </dgm:presLayoutVars>
      </dgm:prSet>
      <dgm:spPr/>
    </dgm:pt>
    <dgm:pt modelId="{EF603E40-6335-458B-B4C9-F2B2C1677100}" type="pres">
      <dgm:prSet presAssocID="{285C6542-7AFE-4E92-87CB-94F92D463AF2}" presName="spaceBetweenRectangles" presStyleCnt="0"/>
      <dgm:spPr/>
    </dgm:pt>
    <dgm:pt modelId="{BF1CE63E-4E5D-444C-8FE6-2310ECDE1186}" type="pres">
      <dgm:prSet presAssocID="{2A6AE464-8DB5-4EC1-B390-A1FC5DCE39BC}" presName="parentLin" presStyleCnt="0"/>
      <dgm:spPr/>
    </dgm:pt>
    <dgm:pt modelId="{6E55DE10-7C69-4C34-93E7-554A5EDE972C}" type="pres">
      <dgm:prSet presAssocID="{2A6AE464-8DB5-4EC1-B390-A1FC5DCE39BC}" presName="parentLeftMargin" presStyleLbl="node1" presStyleIdx="1" presStyleCnt="6"/>
      <dgm:spPr/>
    </dgm:pt>
    <dgm:pt modelId="{00990574-22C1-44C6-A9E7-1C387C4C609E}" type="pres">
      <dgm:prSet presAssocID="{2A6AE464-8DB5-4EC1-B390-A1FC5DCE39BC}" presName="parentText" presStyleLbl="node1" presStyleIdx="2" presStyleCnt="6">
        <dgm:presLayoutVars>
          <dgm:chMax val="0"/>
          <dgm:bulletEnabled val="1"/>
        </dgm:presLayoutVars>
      </dgm:prSet>
      <dgm:spPr/>
    </dgm:pt>
    <dgm:pt modelId="{174FB19D-8145-4F14-BB06-5E858172EDAD}" type="pres">
      <dgm:prSet presAssocID="{2A6AE464-8DB5-4EC1-B390-A1FC5DCE39BC}" presName="negativeSpace" presStyleCnt="0"/>
      <dgm:spPr/>
    </dgm:pt>
    <dgm:pt modelId="{34035D36-4396-413E-8837-1CF5853E0E72}" type="pres">
      <dgm:prSet presAssocID="{2A6AE464-8DB5-4EC1-B390-A1FC5DCE39BC}" presName="childText" presStyleLbl="conFgAcc1" presStyleIdx="2" presStyleCnt="6">
        <dgm:presLayoutVars>
          <dgm:bulletEnabled val="1"/>
        </dgm:presLayoutVars>
      </dgm:prSet>
      <dgm:spPr/>
    </dgm:pt>
    <dgm:pt modelId="{7852CC47-060D-463E-B940-31244E378FDC}" type="pres">
      <dgm:prSet presAssocID="{19B20776-26C6-453C-A144-DE5B7DDB0A4C}" presName="spaceBetweenRectangles" presStyleCnt="0"/>
      <dgm:spPr/>
    </dgm:pt>
    <dgm:pt modelId="{B2428331-F33F-4FE6-9B95-8B504263B27A}" type="pres">
      <dgm:prSet presAssocID="{1B25768A-C4AF-4FB1-8097-34F17F8DA71A}" presName="parentLin" presStyleCnt="0"/>
      <dgm:spPr/>
    </dgm:pt>
    <dgm:pt modelId="{C01406F7-3524-421D-9A58-0D3250E1C97F}" type="pres">
      <dgm:prSet presAssocID="{1B25768A-C4AF-4FB1-8097-34F17F8DA71A}" presName="parentLeftMargin" presStyleLbl="node1" presStyleIdx="2" presStyleCnt="6"/>
      <dgm:spPr/>
    </dgm:pt>
    <dgm:pt modelId="{60807458-05F2-46A3-948F-8D151EDCFC9E}" type="pres">
      <dgm:prSet presAssocID="{1B25768A-C4AF-4FB1-8097-34F17F8DA71A}" presName="parentText" presStyleLbl="node1" presStyleIdx="3" presStyleCnt="6">
        <dgm:presLayoutVars>
          <dgm:chMax val="0"/>
          <dgm:bulletEnabled val="1"/>
        </dgm:presLayoutVars>
      </dgm:prSet>
      <dgm:spPr/>
    </dgm:pt>
    <dgm:pt modelId="{BF6998E1-606C-4A32-8C01-C80C991ACFD6}" type="pres">
      <dgm:prSet presAssocID="{1B25768A-C4AF-4FB1-8097-34F17F8DA71A}" presName="negativeSpace" presStyleCnt="0"/>
      <dgm:spPr/>
    </dgm:pt>
    <dgm:pt modelId="{EFCB3F39-5148-419F-BFD0-EE63ED97AE66}" type="pres">
      <dgm:prSet presAssocID="{1B25768A-C4AF-4FB1-8097-34F17F8DA71A}" presName="childText" presStyleLbl="conFgAcc1" presStyleIdx="3" presStyleCnt="6">
        <dgm:presLayoutVars>
          <dgm:bulletEnabled val="1"/>
        </dgm:presLayoutVars>
      </dgm:prSet>
      <dgm:spPr/>
    </dgm:pt>
    <dgm:pt modelId="{228A443D-B378-4601-B0AC-9101E6C93887}" type="pres">
      <dgm:prSet presAssocID="{89517D20-8606-4CB1-A06B-7AF4E5DB79CA}" presName="spaceBetweenRectangles" presStyleCnt="0"/>
      <dgm:spPr/>
    </dgm:pt>
    <dgm:pt modelId="{5C0397C3-0F5E-40BA-ADB8-FFD807FD32F7}" type="pres">
      <dgm:prSet presAssocID="{6D5EFA7D-491F-4184-BEF0-8F214E787C1F}" presName="parentLin" presStyleCnt="0"/>
      <dgm:spPr/>
    </dgm:pt>
    <dgm:pt modelId="{A9881BCA-852A-4189-B4EC-6DAA54099C7C}" type="pres">
      <dgm:prSet presAssocID="{6D5EFA7D-491F-4184-BEF0-8F214E787C1F}" presName="parentLeftMargin" presStyleLbl="node1" presStyleIdx="3" presStyleCnt="6"/>
      <dgm:spPr/>
    </dgm:pt>
    <dgm:pt modelId="{F60E38C5-5775-4A9B-A1D6-DB3AF264C2B8}" type="pres">
      <dgm:prSet presAssocID="{6D5EFA7D-491F-4184-BEF0-8F214E787C1F}" presName="parentText" presStyleLbl="node1" presStyleIdx="4" presStyleCnt="6">
        <dgm:presLayoutVars>
          <dgm:chMax val="0"/>
          <dgm:bulletEnabled val="1"/>
        </dgm:presLayoutVars>
      </dgm:prSet>
      <dgm:spPr/>
    </dgm:pt>
    <dgm:pt modelId="{461B177C-7BA2-4B60-8DAC-C122F9503BC8}" type="pres">
      <dgm:prSet presAssocID="{6D5EFA7D-491F-4184-BEF0-8F214E787C1F}" presName="negativeSpace" presStyleCnt="0"/>
      <dgm:spPr/>
    </dgm:pt>
    <dgm:pt modelId="{2FE14C2A-C9C8-4C1B-8FA7-D820B311F3AF}" type="pres">
      <dgm:prSet presAssocID="{6D5EFA7D-491F-4184-BEF0-8F214E787C1F}" presName="childText" presStyleLbl="conFgAcc1" presStyleIdx="4" presStyleCnt="6">
        <dgm:presLayoutVars>
          <dgm:bulletEnabled val="1"/>
        </dgm:presLayoutVars>
      </dgm:prSet>
      <dgm:spPr/>
    </dgm:pt>
    <dgm:pt modelId="{49133597-932C-4E6B-88C0-D7D27395C8AF}" type="pres">
      <dgm:prSet presAssocID="{65E1074A-3204-42A4-8068-8D29F05CB832}" presName="spaceBetweenRectangles" presStyleCnt="0"/>
      <dgm:spPr/>
    </dgm:pt>
    <dgm:pt modelId="{509DA857-60BD-4811-99B6-B0C46DE2798C}" type="pres">
      <dgm:prSet presAssocID="{4C7B4E3F-33A9-4BD1-BA7D-22F78542344D}" presName="parentLin" presStyleCnt="0"/>
      <dgm:spPr/>
    </dgm:pt>
    <dgm:pt modelId="{60CCB280-284B-4872-B539-5CC55B9913AD}" type="pres">
      <dgm:prSet presAssocID="{4C7B4E3F-33A9-4BD1-BA7D-22F78542344D}" presName="parentLeftMargin" presStyleLbl="node1" presStyleIdx="4" presStyleCnt="6"/>
      <dgm:spPr/>
    </dgm:pt>
    <dgm:pt modelId="{F67090D0-3FAA-4310-A211-DF62CF6E055D}" type="pres">
      <dgm:prSet presAssocID="{4C7B4E3F-33A9-4BD1-BA7D-22F78542344D}" presName="parentText" presStyleLbl="node1" presStyleIdx="5" presStyleCnt="6">
        <dgm:presLayoutVars>
          <dgm:chMax val="0"/>
          <dgm:bulletEnabled val="1"/>
        </dgm:presLayoutVars>
      </dgm:prSet>
      <dgm:spPr/>
    </dgm:pt>
    <dgm:pt modelId="{6793BFB4-D10D-4977-841F-C9FEA9684F26}" type="pres">
      <dgm:prSet presAssocID="{4C7B4E3F-33A9-4BD1-BA7D-22F78542344D}" presName="negativeSpace" presStyleCnt="0"/>
      <dgm:spPr/>
    </dgm:pt>
    <dgm:pt modelId="{A1581FFD-E384-43AD-B5DD-202DD6067C2B}" type="pres">
      <dgm:prSet presAssocID="{4C7B4E3F-33A9-4BD1-BA7D-22F78542344D}" presName="childText" presStyleLbl="conFgAcc1" presStyleIdx="5" presStyleCnt="6">
        <dgm:presLayoutVars>
          <dgm:bulletEnabled val="1"/>
        </dgm:presLayoutVars>
      </dgm:prSet>
      <dgm:spPr/>
    </dgm:pt>
  </dgm:ptLst>
  <dgm:cxnLst>
    <dgm:cxn modelId="{4DA0AC02-CE33-4704-AED7-DF056FEAD8FB}" srcId="{50A7255D-7995-4C49-9852-464190BC74FD}" destId="{6D5EFA7D-491F-4184-BEF0-8F214E787C1F}" srcOrd="4" destOrd="0" parTransId="{358C7788-B626-41C0-B622-756126854F1A}" sibTransId="{65E1074A-3204-42A4-8068-8D29F05CB832}"/>
    <dgm:cxn modelId="{01A13F0E-4846-4DAE-91E5-B1D7849EBC4F}" srcId="{50A7255D-7995-4C49-9852-464190BC74FD}" destId="{1938FC34-3B74-40A0-9D36-4273AFA8B282}" srcOrd="0" destOrd="0" parTransId="{A60ADD17-9D8E-4A69-BF99-9799C608F516}" sibTransId="{23C68315-E5B9-4472-A3E8-C6C46478ACB2}"/>
    <dgm:cxn modelId="{21AD6610-61DA-49DF-AAEB-1C5FCAB1B60C}" type="presOf" srcId="{50A7255D-7995-4C49-9852-464190BC74FD}" destId="{ABA316C8-FC12-42D0-9FD6-E05D101FC121}" srcOrd="0" destOrd="0" presId="urn:microsoft.com/office/officeart/2005/8/layout/list1"/>
    <dgm:cxn modelId="{AFC48615-D23F-4A29-96CF-CB08E468E763}" srcId="{50A7255D-7995-4C49-9852-464190BC74FD}" destId="{2A6AE464-8DB5-4EC1-B390-A1FC5DCE39BC}" srcOrd="2" destOrd="0" parTransId="{29A5D7F9-AE36-4A9F-B294-4245B55B0AF9}" sibTransId="{19B20776-26C6-453C-A144-DE5B7DDB0A4C}"/>
    <dgm:cxn modelId="{951AE51A-460D-4E13-B100-ED03608D6275}" type="presOf" srcId="{4C7B4E3F-33A9-4BD1-BA7D-22F78542344D}" destId="{F67090D0-3FAA-4310-A211-DF62CF6E055D}" srcOrd="1" destOrd="0" presId="urn:microsoft.com/office/officeart/2005/8/layout/list1"/>
    <dgm:cxn modelId="{65E0AD31-55DC-4890-A292-BB3F8FC63BC9}" srcId="{50A7255D-7995-4C49-9852-464190BC74FD}" destId="{1B25768A-C4AF-4FB1-8097-34F17F8DA71A}" srcOrd="3" destOrd="0" parTransId="{97B85F08-90E7-49A7-B376-2D0BE16FF5B4}" sibTransId="{89517D20-8606-4CB1-A06B-7AF4E5DB79CA}"/>
    <dgm:cxn modelId="{9419FE39-A11A-4C06-A271-8427F7B514D9}" type="presOf" srcId="{99321E0D-EF94-4D02-B6A2-C26606E4FE63}" destId="{2C33FBD6-2AC0-4E9C-B71A-DCD958673E21}" srcOrd="0" destOrd="0" presId="urn:microsoft.com/office/officeart/2005/8/layout/list1"/>
    <dgm:cxn modelId="{411FD461-8ED2-4019-B22A-61D52FE0A8EA}" type="presOf" srcId="{6D5EFA7D-491F-4184-BEF0-8F214E787C1F}" destId="{A9881BCA-852A-4189-B4EC-6DAA54099C7C}" srcOrd="0" destOrd="0" presId="urn:microsoft.com/office/officeart/2005/8/layout/list1"/>
    <dgm:cxn modelId="{E6D89C46-2862-4443-83C0-1122CF5ED21F}" type="presOf" srcId="{99321E0D-EF94-4D02-B6A2-C26606E4FE63}" destId="{879E65A5-8B5C-4F4F-91F9-19030F3608E4}" srcOrd="1" destOrd="0" presId="urn:microsoft.com/office/officeart/2005/8/layout/list1"/>
    <dgm:cxn modelId="{032FE746-9FE7-4367-9682-A9095870804C}" type="presOf" srcId="{1938FC34-3B74-40A0-9D36-4273AFA8B282}" destId="{D708913E-905F-45B2-BA53-332433ED1BBC}" srcOrd="0" destOrd="0" presId="urn:microsoft.com/office/officeart/2005/8/layout/list1"/>
    <dgm:cxn modelId="{A756C56B-BF7C-4A70-90EC-D79C924749B7}" type="presOf" srcId="{6D5EFA7D-491F-4184-BEF0-8F214E787C1F}" destId="{F60E38C5-5775-4A9B-A1D6-DB3AF264C2B8}" srcOrd="1" destOrd="0" presId="urn:microsoft.com/office/officeart/2005/8/layout/list1"/>
    <dgm:cxn modelId="{C732D84B-32E0-4FC5-AA73-3791FE722916}" type="presOf" srcId="{1B25768A-C4AF-4FB1-8097-34F17F8DA71A}" destId="{60807458-05F2-46A3-948F-8D151EDCFC9E}" srcOrd="1" destOrd="0" presId="urn:microsoft.com/office/officeart/2005/8/layout/list1"/>
    <dgm:cxn modelId="{F7118350-6B37-44D7-9DB7-DA40AE474BCB}" srcId="{50A7255D-7995-4C49-9852-464190BC74FD}" destId="{99321E0D-EF94-4D02-B6A2-C26606E4FE63}" srcOrd="1" destOrd="0" parTransId="{A72E8004-7E82-43AE-B2AA-08E3B6ED6D21}" sibTransId="{285C6542-7AFE-4E92-87CB-94F92D463AF2}"/>
    <dgm:cxn modelId="{C1645B59-4FC0-40F4-9E95-4BFB76E48760}" type="presOf" srcId="{2A6AE464-8DB5-4EC1-B390-A1FC5DCE39BC}" destId="{6E55DE10-7C69-4C34-93E7-554A5EDE972C}" srcOrd="0" destOrd="0" presId="urn:microsoft.com/office/officeart/2005/8/layout/list1"/>
    <dgm:cxn modelId="{D97ADA9C-DBBA-4606-ADB4-B8E25EBD451E}" type="presOf" srcId="{2A6AE464-8DB5-4EC1-B390-A1FC5DCE39BC}" destId="{00990574-22C1-44C6-A9E7-1C387C4C609E}" srcOrd="1" destOrd="0" presId="urn:microsoft.com/office/officeart/2005/8/layout/list1"/>
    <dgm:cxn modelId="{DE6787DB-62CB-4C2D-8AF2-CA2CA60B7E81}" type="presOf" srcId="{1938FC34-3B74-40A0-9D36-4273AFA8B282}" destId="{0932D48A-6A72-4BB3-AB9A-D2BE5A3F8CD0}" srcOrd="1" destOrd="0" presId="urn:microsoft.com/office/officeart/2005/8/layout/list1"/>
    <dgm:cxn modelId="{165E8DE5-D1D7-45E8-A755-7D94317F9A4D}" srcId="{50A7255D-7995-4C49-9852-464190BC74FD}" destId="{4C7B4E3F-33A9-4BD1-BA7D-22F78542344D}" srcOrd="5" destOrd="0" parTransId="{5F0ADA9C-2B7A-4DB2-A1DA-63FFA4AC38A6}" sibTransId="{5E2AEF51-99C4-4D33-A7B4-59FD25B9422C}"/>
    <dgm:cxn modelId="{F2FCB0E6-9B1F-4F63-B128-06D04D6CAD92}" type="presOf" srcId="{1B25768A-C4AF-4FB1-8097-34F17F8DA71A}" destId="{C01406F7-3524-421D-9A58-0D3250E1C97F}" srcOrd="0" destOrd="0" presId="urn:microsoft.com/office/officeart/2005/8/layout/list1"/>
    <dgm:cxn modelId="{DCEC0EE9-DB6D-49B4-888F-756B81CFAE0A}" type="presOf" srcId="{4C7B4E3F-33A9-4BD1-BA7D-22F78542344D}" destId="{60CCB280-284B-4872-B539-5CC55B9913AD}" srcOrd="0" destOrd="0" presId="urn:microsoft.com/office/officeart/2005/8/layout/list1"/>
    <dgm:cxn modelId="{D524A29C-AAE7-4DEF-AE76-136AE1951768}" type="presParOf" srcId="{ABA316C8-FC12-42D0-9FD6-E05D101FC121}" destId="{37FFA085-02A5-42A7-92F1-DFE90E4061F5}" srcOrd="0" destOrd="0" presId="urn:microsoft.com/office/officeart/2005/8/layout/list1"/>
    <dgm:cxn modelId="{58A1DA17-7021-403F-9BA6-8CBF81E69B7D}" type="presParOf" srcId="{37FFA085-02A5-42A7-92F1-DFE90E4061F5}" destId="{D708913E-905F-45B2-BA53-332433ED1BBC}" srcOrd="0" destOrd="0" presId="urn:microsoft.com/office/officeart/2005/8/layout/list1"/>
    <dgm:cxn modelId="{5692D321-CDA8-49CA-86FA-24AE56E64C7B}" type="presParOf" srcId="{37FFA085-02A5-42A7-92F1-DFE90E4061F5}" destId="{0932D48A-6A72-4BB3-AB9A-D2BE5A3F8CD0}" srcOrd="1" destOrd="0" presId="urn:microsoft.com/office/officeart/2005/8/layout/list1"/>
    <dgm:cxn modelId="{0EE4C714-FD27-4112-8ADF-E9F043484173}" type="presParOf" srcId="{ABA316C8-FC12-42D0-9FD6-E05D101FC121}" destId="{A318BCEB-DE96-49BC-999D-5800401B56D5}" srcOrd="1" destOrd="0" presId="urn:microsoft.com/office/officeart/2005/8/layout/list1"/>
    <dgm:cxn modelId="{F96AFF03-5C72-4140-BFF5-4FE8B43E2DDC}" type="presParOf" srcId="{ABA316C8-FC12-42D0-9FD6-E05D101FC121}" destId="{DE110D74-1DDB-4799-90D8-5D4EDD2DD5BF}" srcOrd="2" destOrd="0" presId="urn:microsoft.com/office/officeart/2005/8/layout/list1"/>
    <dgm:cxn modelId="{B437C9D4-9007-4BC4-86EB-AEF80570E6D6}" type="presParOf" srcId="{ABA316C8-FC12-42D0-9FD6-E05D101FC121}" destId="{40343851-922E-413B-A9ED-4B8BF7A8033A}" srcOrd="3" destOrd="0" presId="urn:microsoft.com/office/officeart/2005/8/layout/list1"/>
    <dgm:cxn modelId="{31D115AC-100F-45D9-9E4F-4B976DC22209}" type="presParOf" srcId="{ABA316C8-FC12-42D0-9FD6-E05D101FC121}" destId="{081B4481-DEDE-4BB1-930C-D597B28ADAC2}" srcOrd="4" destOrd="0" presId="urn:microsoft.com/office/officeart/2005/8/layout/list1"/>
    <dgm:cxn modelId="{98504539-D22F-4EA9-9B62-BB6DF4619482}" type="presParOf" srcId="{081B4481-DEDE-4BB1-930C-D597B28ADAC2}" destId="{2C33FBD6-2AC0-4E9C-B71A-DCD958673E21}" srcOrd="0" destOrd="0" presId="urn:microsoft.com/office/officeart/2005/8/layout/list1"/>
    <dgm:cxn modelId="{266CB50B-DB9C-4085-B10D-BFCCD6A54C80}" type="presParOf" srcId="{081B4481-DEDE-4BB1-930C-D597B28ADAC2}" destId="{879E65A5-8B5C-4F4F-91F9-19030F3608E4}" srcOrd="1" destOrd="0" presId="urn:microsoft.com/office/officeart/2005/8/layout/list1"/>
    <dgm:cxn modelId="{94656A46-DCD0-40BD-85DD-D433BF1C9A3F}" type="presParOf" srcId="{ABA316C8-FC12-42D0-9FD6-E05D101FC121}" destId="{272F19A4-E675-45E6-8389-FCB5F55E49A6}" srcOrd="5" destOrd="0" presId="urn:microsoft.com/office/officeart/2005/8/layout/list1"/>
    <dgm:cxn modelId="{6A365AF3-5E86-4A0E-A714-4791CBA9DA68}" type="presParOf" srcId="{ABA316C8-FC12-42D0-9FD6-E05D101FC121}" destId="{62182C04-157B-4D56-BFA2-10AC75950512}" srcOrd="6" destOrd="0" presId="urn:microsoft.com/office/officeart/2005/8/layout/list1"/>
    <dgm:cxn modelId="{399670EE-5741-4FFB-A336-8B85BDBA196A}" type="presParOf" srcId="{ABA316C8-FC12-42D0-9FD6-E05D101FC121}" destId="{EF603E40-6335-458B-B4C9-F2B2C1677100}" srcOrd="7" destOrd="0" presId="urn:microsoft.com/office/officeart/2005/8/layout/list1"/>
    <dgm:cxn modelId="{CFEE9E4B-C904-48D9-A6FC-E77A933EA17F}" type="presParOf" srcId="{ABA316C8-FC12-42D0-9FD6-E05D101FC121}" destId="{BF1CE63E-4E5D-444C-8FE6-2310ECDE1186}" srcOrd="8" destOrd="0" presId="urn:microsoft.com/office/officeart/2005/8/layout/list1"/>
    <dgm:cxn modelId="{7A7A4D5E-73CC-478C-8124-496404A77F6B}" type="presParOf" srcId="{BF1CE63E-4E5D-444C-8FE6-2310ECDE1186}" destId="{6E55DE10-7C69-4C34-93E7-554A5EDE972C}" srcOrd="0" destOrd="0" presId="urn:microsoft.com/office/officeart/2005/8/layout/list1"/>
    <dgm:cxn modelId="{D772665C-E9EF-4E6F-A32B-19EA586BA4D7}" type="presParOf" srcId="{BF1CE63E-4E5D-444C-8FE6-2310ECDE1186}" destId="{00990574-22C1-44C6-A9E7-1C387C4C609E}" srcOrd="1" destOrd="0" presId="urn:microsoft.com/office/officeart/2005/8/layout/list1"/>
    <dgm:cxn modelId="{278536D6-A354-4BD8-A561-3D45455F6C45}" type="presParOf" srcId="{ABA316C8-FC12-42D0-9FD6-E05D101FC121}" destId="{174FB19D-8145-4F14-BB06-5E858172EDAD}" srcOrd="9" destOrd="0" presId="urn:microsoft.com/office/officeart/2005/8/layout/list1"/>
    <dgm:cxn modelId="{5BD9F5DA-3EBE-4E2B-A4E8-2411358F114A}" type="presParOf" srcId="{ABA316C8-FC12-42D0-9FD6-E05D101FC121}" destId="{34035D36-4396-413E-8837-1CF5853E0E72}" srcOrd="10" destOrd="0" presId="urn:microsoft.com/office/officeart/2005/8/layout/list1"/>
    <dgm:cxn modelId="{3F6FD678-2AED-44F3-89AA-FCFAB8ACD965}" type="presParOf" srcId="{ABA316C8-FC12-42D0-9FD6-E05D101FC121}" destId="{7852CC47-060D-463E-B940-31244E378FDC}" srcOrd="11" destOrd="0" presId="urn:microsoft.com/office/officeart/2005/8/layout/list1"/>
    <dgm:cxn modelId="{2D873557-611A-404D-9497-25C98935CD2E}" type="presParOf" srcId="{ABA316C8-FC12-42D0-9FD6-E05D101FC121}" destId="{B2428331-F33F-4FE6-9B95-8B504263B27A}" srcOrd="12" destOrd="0" presId="urn:microsoft.com/office/officeart/2005/8/layout/list1"/>
    <dgm:cxn modelId="{607403AE-1E6E-471F-AE1A-082F15AC113B}" type="presParOf" srcId="{B2428331-F33F-4FE6-9B95-8B504263B27A}" destId="{C01406F7-3524-421D-9A58-0D3250E1C97F}" srcOrd="0" destOrd="0" presId="urn:microsoft.com/office/officeart/2005/8/layout/list1"/>
    <dgm:cxn modelId="{83C7E2B8-A8A5-464D-844F-0D7107A7C8B7}" type="presParOf" srcId="{B2428331-F33F-4FE6-9B95-8B504263B27A}" destId="{60807458-05F2-46A3-948F-8D151EDCFC9E}" srcOrd="1" destOrd="0" presId="urn:microsoft.com/office/officeart/2005/8/layout/list1"/>
    <dgm:cxn modelId="{313F82C2-551E-4FF3-8616-891489083F39}" type="presParOf" srcId="{ABA316C8-FC12-42D0-9FD6-E05D101FC121}" destId="{BF6998E1-606C-4A32-8C01-C80C991ACFD6}" srcOrd="13" destOrd="0" presId="urn:microsoft.com/office/officeart/2005/8/layout/list1"/>
    <dgm:cxn modelId="{55B05D7F-221F-4A4C-8C53-591601B6D3C5}" type="presParOf" srcId="{ABA316C8-FC12-42D0-9FD6-E05D101FC121}" destId="{EFCB3F39-5148-419F-BFD0-EE63ED97AE66}" srcOrd="14" destOrd="0" presId="urn:microsoft.com/office/officeart/2005/8/layout/list1"/>
    <dgm:cxn modelId="{FFFD4527-B610-48D9-9F00-8632BA3D37BD}" type="presParOf" srcId="{ABA316C8-FC12-42D0-9FD6-E05D101FC121}" destId="{228A443D-B378-4601-B0AC-9101E6C93887}" srcOrd="15" destOrd="0" presId="urn:microsoft.com/office/officeart/2005/8/layout/list1"/>
    <dgm:cxn modelId="{1D54AEA2-0796-4F35-B6BC-5DC0E7D4B8FF}" type="presParOf" srcId="{ABA316C8-FC12-42D0-9FD6-E05D101FC121}" destId="{5C0397C3-0F5E-40BA-ADB8-FFD807FD32F7}" srcOrd="16" destOrd="0" presId="urn:microsoft.com/office/officeart/2005/8/layout/list1"/>
    <dgm:cxn modelId="{65BAE0C3-0CA4-4098-906B-0227EE6DECA1}" type="presParOf" srcId="{5C0397C3-0F5E-40BA-ADB8-FFD807FD32F7}" destId="{A9881BCA-852A-4189-B4EC-6DAA54099C7C}" srcOrd="0" destOrd="0" presId="urn:microsoft.com/office/officeart/2005/8/layout/list1"/>
    <dgm:cxn modelId="{44014000-6B3A-4309-BA41-D3EE69B1AF22}" type="presParOf" srcId="{5C0397C3-0F5E-40BA-ADB8-FFD807FD32F7}" destId="{F60E38C5-5775-4A9B-A1D6-DB3AF264C2B8}" srcOrd="1" destOrd="0" presId="urn:microsoft.com/office/officeart/2005/8/layout/list1"/>
    <dgm:cxn modelId="{3A0D836A-A9AD-4048-8F04-001EAA0C702F}" type="presParOf" srcId="{ABA316C8-FC12-42D0-9FD6-E05D101FC121}" destId="{461B177C-7BA2-4B60-8DAC-C122F9503BC8}" srcOrd="17" destOrd="0" presId="urn:microsoft.com/office/officeart/2005/8/layout/list1"/>
    <dgm:cxn modelId="{DC424B5E-BDF0-49B1-AB52-CF7F4671AF79}" type="presParOf" srcId="{ABA316C8-FC12-42D0-9FD6-E05D101FC121}" destId="{2FE14C2A-C9C8-4C1B-8FA7-D820B311F3AF}" srcOrd="18" destOrd="0" presId="urn:microsoft.com/office/officeart/2005/8/layout/list1"/>
    <dgm:cxn modelId="{8B54A6BE-D2E3-4910-B177-984E7A154CDE}" type="presParOf" srcId="{ABA316C8-FC12-42D0-9FD6-E05D101FC121}" destId="{49133597-932C-4E6B-88C0-D7D27395C8AF}" srcOrd="19" destOrd="0" presId="urn:microsoft.com/office/officeart/2005/8/layout/list1"/>
    <dgm:cxn modelId="{0B0F0DE0-746E-4038-8710-A07887E8C765}" type="presParOf" srcId="{ABA316C8-FC12-42D0-9FD6-E05D101FC121}" destId="{509DA857-60BD-4811-99B6-B0C46DE2798C}" srcOrd="20" destOrd="0" presId="urn:microsoft.com/office/officeart/2005/8/layout/list1"/>
    <dgm:cxn modelId="{7EF0B084-41AD-4641-B2AB-ACABC7D33198}" type="presParOf" srcId="{509DA857-60BD-4811-99B6-B0C46DE2798C}" destId="{60CCB280-284B-4872-B539-5CC55B9913AD}" srcOrd="0" destOrd="0" presId="urn:microsoft.com/office/officeart/2005/8/layout/list1"/>
    <dgm:cxn modelId="{AFD67244-5599-48B1-933E-7EBD41917DBA}" type="presParOf" srcId="{509DA857-60BD-4811-99B6-B0C46DE2798C}" destId="{F67090D0-3FAA-4310-A211-DF62CF6E055D}" srcOrd="1" destOrd="0" presId="urn:microsoft.com/office/officeart/2005/8/layout/list1"/>
    <dgm:cxn modelId="{2F93118B-2F4D-4ABE-89CB-22CD9869BA8C}" type="presParOf" srcId="{ABA316C8-FC12-42D0-9FD6-E05D101FC121}" destId="{6793BFB4-D10D-4977-841F-C9FEA9684F26}" srcOrd="21" destOrd="0" presId="urn:microsoft.com/office/officeart/2005/8/layout/list1"/>
    <dgm:cxn modelId="{ED74710B-D9CE-44C1-96F0-93267E561922}" type="presParOf" srcId="{ABA316C8-FC12-42D0-9FD6-E05D101FC121}" destId="{A1581FFD-E384-43AD-B5DD-202DD6067C2B}"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3C43F-EC5B-479D-A298-ADCB2F68CED8}">
      <dsp:nvSpPr>
        <dsp:cNvPr id="0" name=""/>
        <dsp:cNvSpPr/>
      </dsp:nvSpPr>
      <dsp:spPr>
        <a:xfrm>
          <a:off x="0" y="44996"/>
          <a:ext cx="6984776" cy="397800"/>
        </a:xfrm>
        <a:prstGeom prst="roundRect">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Clr>
              <a:srgbClr val="424242">
                <a:alpha val="100000"/>
              </a:srgbClr>
            </a:buClr>
            <a:buFont typeface="Calibri"/>
            <a:buNone/>
          </a:pPr>
          <a:r>
            <a:rPr lang="fr-FR" sz="1700" b="1" kern="1200" dirty="0">
              <a:latin typeface="Times New Roman" panose="02020603050405020304" pitchFamily="18" charset="0"/>
              <a:cs typeface="Times New Roman" panose="02020603050405020304" pitchFamily="18" charset="0"/>
            </a:rPr>
            <a:t>Objective</a:t>
          </a:r>
          <a:endParaRPr lang="fr-CM" sz="1700" b="1" kern="1200" dirty="0">
            <a:latin typeface="Times New Roman" panose="02020603050405020304" pitchFamily="18" charset="0"/>
            <a:cs typeface="Times New Roman" panose="02020603050405020304" pitchFamily="18" charset="0"/>
          </a:endParaRPr>
        </a:p>
      </dsp:txBody>
      <dsp:txXfrm>
        <a:off x="19419" y="64415"/>
        <a:ext cx="6945938" cy="358962"/>
      </dsp:txXfrm>
    </dsp:sp>
    <dsp:sp modelId="{B6F41273-3084-4B05-AC32-FEFA7D2F705B}">
      <dsp:nvSpPr>
        <dsp:cNvPr id="0" name=""/>
        <dsp:cNvSpPr/>
      </dsp:nvSpPr>
      <dsp:spPr>
        <a:xfrm>
          <a:off x="0" y="491756"/>
          <a:ext cx="6984776" cy="397800"/>
        </a:xfrm>
        <a:prstGeom prst="roundRect">
          <a:avLst/>
        </a:prstGeom>
        <a:solidFill>
          <a:schemeClr val="accent1">
            <a:shade val="80000"/>
            <a:hueOff val="43980"/>
            <a:satOff val="-1965"/>
            <a:lumOff val="455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Clr>
              <a:srgbClr val="424242">
                <a:alpha val="100000"/>
              </a:srgbClr>
            </a:buClr>
            <a:buFont typeface="Calibri"/>
            <a:buNone/>
          </a:pPr>
          <a:r>
            <a:rPr lang="fr-FR" sz="1700" b="1" kern="1200" dirty="0">
              <a:latin typeface="Times New Roman" panose="02020603050405020304" pitchFamily="18" charset="0"/>
              <a:cs typeface="Times New Roman" panose="02020603050405020304" pitchFamily="18" charset="0"/>
            </a:rPr>
            <a:t>Tools</a:t>
          </a:r>
          <a:endParaRPr lang="fr-CM" sz="1700" b="1" kern="1200" dirty="0">
            <a:latin typeface="Times New Roman" panose="02020603050405020304" pitchFamily="18" charset="0"/>
            <a:cs typeface="Times New Roman" panose="02020603050405020304" pitchFamily="18" charset="0"/>
          </a:endParaRPr>
        </a:p>
      </dsp:txBody>
      <dsp:txXfrm>
        <a:off x="19419" y="511175"/>
        <a:ext cx="6945938" cy="358962"/>
      </dsp:txXfrm>
    </dsp:sp>
    <dsp:sp modelId="{A25B1200-DD5D-4B5D-B0AB-0D083F0897E6}">
      <dsp:nvSpPr>
        <dsp:cNvPr id="0" name=""/>
        <dsp:cNvSpPr/>
      </dsp:nvSpPr>
      <dsp:spPr>
        <a:xfrm>
          <a:off x="0" y="938516"/>
          <a:ext cx="6984776" cy="397800"/>
        </a:xfrm>
        <a:prstGeom prst="roundRect">
          <a:avLst/>
        </a:prstGeom>
        <a:solidFill>
          <a:schemeClr val="accent1">
            <a:shade val="80000"/>
            <a:hueOff val="87960"/>
            <a:satOff val="-3931"/>
            <a:lumOff val="910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Clr>
              <a:srgbClr val="424242">
                <a:alpha val="100000"/>
              </a:srgbClr>
            </a:buClr>
            <a:buFont typeface="Calibri"/>
            <a:buNone/>
          </a:pPr>
          <a:r>
            <a:rPr lang="en-US" sz="1700" b="1" u="none" strike="noStrike" kern="1200" cap="none" spc="0" dirty="0">
              <a:latin typeface="Times New Roman"/>
            </a:rPr>
            <a:t>Data Cleaning &amp; Preprocessing</a:t>
          </a:r>
          <a:endParaRPr lang="fr-CM" sz="1700" kern="1200" dirty="0"/>
        </a:p>
      </dsp:txBody>
      <dsp:txXfrm>
        <a:off x="19419" y="957935"/>
        <a:ext cx="6945938" cy="358962"/>
      </dsp:txXfrm>
    </dsp:sp>
    <dsp:sp modelId="{CFA9B257-0402-45A9-906E-D4EA4502801B}">
      <dsp:nvSpPr>
        <dsp:cNvPr id="0" name=""/>
        <dsp:cNvSpPr/>
      </dsp:nvSpPr>
      <dsp:spPr>
        <a:xfrm>
          <a:off x="0" y="1385276"/>
          <a:ext cx="6984776" cy="397800"/>
        </a:xfrm>
        <a:prstGeom prst="roundRect">
          <a:avLst/>
        </a:prstGeom>
        <a:solidFill>
          <a:schemeClr val="accent1">
            <a:shade val="80000"/>
            <a:hueOff val="131939"/>
            <a:satOff val="-5896"/>
            <a:lumOff val="1365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u="none" strike="noStrike" kern="1200" cap="none" spc="0" dirty="0">
              <a:latin typeface="Times New Roman"/>
            </a:rPr>
            <a:t>Exploratory Data Analysis (EDA)</a:t>
          </a:r>
        </a:p>
      </dsp:txBody>
      <dsp:txXfrm>
        <a:off x="19419" y="1404695"/>
        <a:ext cx="6945938" cy="358962"/>
      </dsp:txXfrm>
    </dsp:sp>
    <dsp:sp modelId="{19299808-217D-4F78-BD2F-573FB95DE3C0}">
      <dsp:nvSpPr>
        <dsp:cNvPr id="0" name=""/>
        <dsp:cNvSpPr/>
      </dsp:nvSpPr>
      <dsp:spPr>
        <a:xfrm>
          <a:off x="0" y="1832036"/>
          <a:ext cx="6984776" cy="397800"/>
        </a:xfrm>
        <a:prstGeom prst="roundRect">
          <a:avLst/>
        </a:prstGeom>
        <a:solidFill>
          <a:schemeClr val="accent1">
            <a:shade val="80000"/>
            <a:hueOff val="175919"/>
            <a:satOff val="-7861"/>
            <a:lumOff val="1821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u="none" strike="noStrike" kern="1200" cap="none" spc="0" dirty="0">
              <a:latin typeface="Times New Roman"/>
            </a:rPr>
            <a:t>Advanced Data Analysis</a:t>
          </a:r>
        </a:p>
      </dsp:txBody>
      <dsp:txXfrm>
        <a:off x="19419" y="1851455"/>
        <a:ext cx="6945938" cy="358962"/>
      </dsp:txXfrm>
    </dsp:sp>
    <dsp:sp modelId="{F326F2D2-4060-4D38-90CA-671C23347684}">
      <dsp:nvSpPr>
        <dsp:cNvPr id="0" name=""/>
        <dsp:cNvSpPr/>
      </dsp:nvSpPr>
      <dsp:spPr>
        <a:xfrm>
          <a:off x="0" y="2278796"/>
          <a:ext cx="6984776" cy="397800"/>
        </a:xfrm>
        <a:prstGeom prst="roundRect">
          <a:avLst/>
        </a:prstGeom>
        <a:solidFill>
          <a:schemeClr val="accent1">
            <a:shade val="80000"/>
            <a:hueOff val="219899"/>
            <a:satOff val="-9827"/>
            <a:lumOff val="2276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u="none" strike="noStrike" kern="1200" cap="none" spc="0" dirty="0">
              <a:latin typeface="Times New Roman"/>
            </a:rPr>
            <a:t>Dashboard</a:t>
          </a:r>
        </a:p>
      </dsp:txBody>
      <dsp:txXfrm>
        <a:off x="19419" y="2298215"/>
        <a:ext cx="6945938" cy="358962"/>
      </dsp:txXfrm>
    </dsp:sp>
    <dsp:sp modelId="{41F41EAC-08CE-4FBA-9AE6-B6911390BACD}">
      <dsp:nvSpPr>
        <dsp:cNvPr id="0" name=""/>
        <dsp:cNvSpPr/>
      </dsp:nvSpPr>
      <dsp:spPr>
        <a:xfrm>
          <a:off x="0" y="2725555"/>
          <a:ext cx="6984776" cy="397800"/>
        </a:xfrm>
        <a:prstGeom prst="roundRect">
          <a:avLst/>
        </a:prstGeom>
        <a:solidFill>
          <a:schemeClr val="accent1">
            <a:shade val="80000"/>
            <a:hueOff val="263879"/>
            <a:satOff val="-11792"/>
            <a:lumOff val="2731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u="none" strike="noStrike" kern="1200" cap="none" spc="0" dirty="0">
              <a:latin typeface="Times New Roman"/>
            </a:rPr>
            <a:t>Strategic Recommendations</a:t>
          </a:r>
        </a:p>
      </dsp:txBody>
      <dsp:txXfrm>
        <a:off x="19419" y="2744974"/>
        <a:ext cx="6945938" cy="3589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5B1200-DD5D-4B5D-B0AB-0D083F0897E6}">
      <dsp:nvSpPr>
        <dsp:cNvPr id="0" name=""/>
        <dsp:cNvSpPr/>
      </dsp:nvSpPr>
      <dsp:spPr>
        <a:xfrm>
          <a:off x="0" y="58461"/>
          <a:ext cx="7560840" cy="532350"/>
        </a:xfrm>
        <a:prstGeom prst="roundRect">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Clr>
              <a:srgbClr val="424242">
                <a:alpha val="100000"/>
              </a:srgbClr>
            </a:buClr>
            <a:buFont typeface="Calibri"/>
            <a:buNone/>
          </a:pPr>
          <a:r>
            <a:rPr lang="en-US" sz="1400" kern="1200" dirty="0"/>
            <a:t>Clean and preprocess the raw hospital data to ensure data quality and consistency. </a:t>
          </a:r>
          <a:endParaRPr lang="fr-CM" sz="1400" kern="1200" dirty="0"/>
        </a:p>
      </dsp:txBody>
      <dsp:txXfrm>
        <a:off x="25987" y="84448"/>
        <a:ext cx="7508866" cy="480376"/>
      </dsp:txXfrm>
    </dsp:sp>
    <dsp:sp modelId="{4921EA77-C272-478D-AA92-7867A6456BB9}">
      <dsp:nvSpPr>
        <dsp:cNvPr id="0" name=""/>
        <dsp:cNvSpPr/>
      </dsp:nvSpPr>
      <dsp:spPr>
        <a:xfrm>
          <a:off x="0" y="631131"/>
          <a:ext cx="7560840" cy="532350"/>
        </a:xfrm>
        <a:prstGeom prst="roundRect">
          <a:avLst/>
        </a:prstGeom>
        <a:solidFill>
          <a:schemeClr val="accent1">
            <a:shade val="80000"/>
            <a:hueOff val="43980"/>
            <a:satOff val="-1965"/>
            <a:lumOff val="455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Clr>
              <a:srgbClr val="424242">
                <a:alpha val="100000"/>
              </a:srgbClr>
            </a:buClr>
            <a:buFont typeface="Calibri"/>
            <a:buNone/>
          </a:pPr>
          <a:r>
            <a:rPr lang="en-US" sz="1400" kern="1200" dirty="0"/>
            <a:t> Explore the distribution of hospitals by type and subtype to understand the composition of healthcare facilities. </a:t>
          </a:r>
          <a:endParaRPr lang="fr-CM" sz="1400" kern="1200" dirty="0"/>
        </a:p>
      </dsp:txBody>
      <dsp:txXfrm>
        <a:off x="25987" y="657118"/>
        <a:ext cx="7508866" cy="480376"/>
      </dsp:txXfrm>
    </dsp:sp>
    <dsp:sp modelId="{41130CD7-69B2-4A46-9D82-1B2FB5BBD491}">
      <dsp:nvSpPr>
        <dsp:cNvPr id="0" name=""/>
        <dsp:cNvSpPr/>
      </dsp:nvSpPr>
      <dsp:spPr>
        <a:xfrm>
          <a:off x="0" y="1203801"/>
          <a:ext cx="7560840" cy="532350"/>
        </a:xfrm>
        <a:prstGeom prst="roundRect">
          <a:avLst/>
        </a:prstGeom>
        <a:solidFill>
          <a:schemeClr val="accent1">
            <a:shade val="80000"/>
            <a:hueOff val="87960"/>
            <a:satOff val="-3931"/>
            <a:lumOff val="910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Clr>
              <a:srgbClr val="424242">
                <a:alpha val="100000"/>
              </a:srgbClr>
            </a:buClr>
            <a:buFont typeface="Calibri"/>
            <a:buNone/>
          </a:pPr>
          <a:r>
            <a:rPr lang="en-US" sz="1400" kern="1200" dirty="0"/>
            <a:t>Visualize the geographical distribution of hospitals to identify regional patterns and potential disparities. </a:t>
          </a:r>
          <a:endParaRPr lang="fr-CM" sz="1400" kern="1200" dirty="0"/>
        </a:p>
      </dsp:txBody>
      <dsp:txXfrm>
        <a:off x="25987" y="1229788"/>
        <a:ext cx="7508866" cy="480376"/>
      </dsp:txXfrm>
    </dsp:sp>
    <dsp:sp modelId="{69D90283-2CAD-4EDA-A81D-FFCCA26CD463}">
      <dsp:nvSpPr>
        <dsp:cNvPr id="0" name=""/>
        <dsp:cNvSpPr/>
      </dsp:nvSpPr>
      <dsp:spPr>
        <a:xfrm>
          <a:off x="0" y="1776471"/>
          <a:ext cx="7560840" cy="532350"/>
        </a:xfrm>
        <a:prstGeom prst="roundRect">
          <a:avLst/>
        </a:prstGeom>
        <a:solidFill>
          <a:schemeClr val="accent1">
            <a:shade val="80000"/>
            <a:hueOff val="131939"/>
            <a:satOff val="-5896"/>
            <a:lumOff val="1365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Clr>
              <a:srgbClr val="424242">
                <a:alpha val="100000"/>
              </a:srgbClr>
            </a:buClr>
            <a:buFont typeface="Calibri"/>
            <a:buNone/>
          </a:pPr>
          <a:r>
            <a:rPr lang="en-US" sz="1400" kern="1200" dirty="0"/>
            <a:t>Determine the distribution of hospitals between the public (NHS Sector) and private (Independent Sector). </a:t>
          </a:r>
          <a:endParaRPr lang="fr-CM" sz="1400" kern="1200" dirty="0"/>
        </a:p>
      </dsp:txBody>
      <dsp:txXfrm>
        <a:off x="25987" y="1802458"/>
        <a:ext cx="7508866" cy="480376"/>
      </dsp:txXfrm>
    </dsp:sp>
    <dsp:sp modelId="{346D45C4-29C9-4938-B82D-655698691967}">
      <dsp:nvSpPr>
        <dsp:cNvPr id="0" name=""/>
        <dsp:cNvSpPr/>
      </dsp:nvSpPr>
      <dsp:spPr>
        <a:xfrm>
          <a:off x="0" y="2349141"/>
          <a:ext cx="7560840" cy="532350"/>
        </a:xfrm>
        <a:prstGeom prst="roundRect">
          <a:avLst/>
        </a:prstGeom>
        <a:solidFill>
          <a:schemeClr val="accent1">
            <a:shade val="80000"/>
            <a:hueOff val="175919"/>
            <a:satOff val="-7861"/>
            <a:lumOff val="1821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Clr>
              <a:srgbClr val="424242">
                <a:alpha val="100000"/>
              </a:srgbClr>
            </a:buClr>
            <a:buFont typeface="Calibri"/>
            <a:buNone/>
          </a:pPr>
          <a:r>
            <a:rPr lang="en-US" sz="1400" kern="1200" dirty="0"/>
            <a:t>Analyze the influence of parent organizations on hospital distribution. </a:t>
          </a:r>
          <a:endParaRPr lang="fr-CM" sz="1400" kern="1200" dirty="0"/>
        </a:p>
      </dsp:txBody>
      <dsp:txXfrm>
        <a:off x="25987" y="2375128"/>
        <a:ext cx="7508866" cy="480376"/>
      </dsp:txXfrm>
    </dsp:sp>
    <dsp:sp modelId="{78BA4B55-8E87-41C1-B016-01FCCBE13DA5}">
      <dsp:nvSpPr>
        <dsp:cNvPr id="0" name=""/>
        <dsp:cNvSpPr/>
      </dsp:nvSpPr>
      <dsp:spPr>
        <a:xfrm>
          <a:off x="0" y="2921811"/>
          <a:ext cx="7560840" cy="532350"/>
        </a:xfrm>
        <a:prstGeom prst="roundRect">
          <a:avLst/>
        </a:prstGeom>
        <a:solidFill>
          <a:schemeClr val="accent1">
            <a:shade val="80000"/>
            <a:hueOff val="219899"/>
            <a:satOff val="-9827"/>
            <a:lumOff val="2276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Clr>
              <a:srgbClr val="424242">
                <a:alpha val="100000"/>
              </a:srgbClr>
            </a:buClr>
            <a:buFont typeface="Calibri"/>
            <a:buNone/>
          </a:pPr>
          <a:r>
            <a:rPr lang="en-US" sz="1400" kern="1200" dirty="0"/>
            <a:t>Assess the completeness of contact information for hospitals. </a:t>
          </a:r>
          <a:endParaRPr lang="fr-CM" sz="1400" kern="1200" dirty="0"/>
        </a:p>
      </dsp:txBody>
      <dsp:txXfrm>
        <a:off x="25987" y="2947798"/>
        <a:ext cx="7508866" cy="480376"/>
      </dsp:txXfrm>
    </dsp:sp>
    <dsp:sp modelId="{4B65E570-C96F-4B3C-A024-859ED049F9E9}">
      <dsp:nvSpPr>
        <dsp:cNvPr id="0" name=""/>
        <dsp:cNvSpPr/>
      </dsp:nvSpPr>
      <dsp:spPr>
        <a:xfrm>
          <a:off x="0" y="3494481"/>
          <a:ext cx="7560840" cy="532350"/>
        </a:xfrm>
        <a:prstGeom prst="roundRect">
          <a:avLst/>
        </a:prstGeom>
        <a:solidFill>
          <a:schemeClr val="accent1">
            <a:shade val="80000"/>
            <a:hueOff val="263879"/>
            <a:satOff val="-11792"/>
            <a:lumOff val="2731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Clr>
              <a:srgbClr val="424242">
                <a:alpha val="100000"/>
              </a:srgbClr>
            </a:buClr>
            <a:buFont typeface="Calibri"/>
            <a:buNone/>
          </a:pPr>
          <a:r>
            <a:rPr lang="en-US" sz="1400" kern="1200"/>
            <a:t>Examine </a:t>
          </a:r>
          <a:r>
            <a:rPr lang="en-US" sz="1400" kern="1200" dirty="0"/>
            <a:t>the density of hospitals across latitude and longitude coordinates. </a:t>
          </a:r>
          <a:endParaRPr lang="fr-CM" sz="1400" kern="1200" dirty="0"/>
        </a:p>
      </dsp:txBody>
      <dsp:txXfrm>
        <a:off x="25987" y="3520468"/>
        <a:ext cx="7508866" cy="4803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110D74-1DDB-4799-90D8-5D4EDD2DD5BF}">
      <dsp:nvSpPr>
        <dsp:cNvPr id="0" name=""/>
        <dsp:cNvSpPr/>
      </dsp:nvSpPr>
      <dsp:spPr>
        <a:xfrm>
          <a:off x="0" y="252699"/>
          <a:ext cx="6096000" cy="378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32D48A-6A72-4BB3-AB9A-D2BE5A3F8CD0}">
      <dsp:nvSpPr>
        <dsp:cNvPr id="0" name=""/>
        <dsp:cNvSpPr/>
      </dsp:nvSpPr>
      <dsp:spPr>
        <a:xfrm>
          <a:off x="304800" y="31299"/>
          <a:ext cx="4267200" cy="442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666750">
            <a:lnSpc>
              <a:spcPct val="90000"/>
            </a:lnSpc>
            <a:spcBef>
              <a:spcPct val="0"/>
            </a:spcBef>
            <a:spcAft>
              <a:spcPct val="35000"/>
            </a:spcAft>
            <a:buNone/>
          </a:pPr>
          <a:r>
            <a:rPr lang="en-US" sz="1500" u="none" strike="noStrike" kern="1200" cap="none" spc="0">
              <a:latin typeface="Times New Roman"/>
            </a:rPr>
            <a:t>Import Libraries and Load Data</a:t>
          </a:r>
          <a:endParaRPr lang="fr-CM" sz="1500" kern="1200" dirty="0"/>
        </a:p>
      </dsp:txBody>
      <dsp:txXfrm>
        <a:off x="326416" y="52915"/>
        <a:ext cx="4223968" cy="399568"/>
      </dsp:txXfrm>
    </dsp:sp>
    <dsp:sp modelId="{62182C04-157B-4D56-BFA2-10AC75950512}">
      <dsp:nvSpPr>
        <dsp:cNvPr id="0" name=""/>
        <dsp:cNvSpPr/>
      </dsp:nvSpPr>
      <dsp:spPr>
        <a:xfrm>
          <a:off x="0" y="933100"/>
          <a:ext cx="6096000" cy="378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9E65A5-8B5C-4F4F-91F9-19030F3608E4}">
      <dsp:nvSpPr>
        <dsp:cNvPr id="0" name=""/>
        <dsp:cNvSpPr/>
      </dsp:nvSpPr>
      <dsp:spPr>
        <a:xfrm>
          <a:off x="304800" y="711699"/>
          <a:ext cx="4267200" cy="442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666750">
            <a:lnSpc>
              <a:spcPct val="90000"/>
            </a:lnSpc>
            <a:spcBef>
              <a:spcPct val="0"/>
            </a:spcBef>
            <a:spcAft>
              <a:spcPct val="35000"/>
            </a:spcAft>
            <a:buNone/>
          </a:pPr>
          <a:r>
            <a:rPr lang="en-US" sz="1500" u="none" strike="noStrike" kern="1200" cap="none" spc="0">
              <a:latin typeface="Times New Roman"/>
            </a:rPr>
            <a:t>Check for Missing Values</a:t>
          </a:r>
          <a:endParaRPr lang="fr-CM" sz="1500" kern="1200" dirty="0"/>
        </a:p>
      </dsp:txBody>
      <dsp:txXfrm>
        <a:off x="326416" y="733315"/>
        <a:ext cx="4223968" cy="399568"/>
      </dsp:txXfrm>
    </dsp:sp>
    <dsp:sp modelId="{34035D36-4396-413E-8837-1CF5853E0E72}">
      <dsp:nvSpPr>
        <dsp:cNvPr id="0" name=""/>
        <dsp:cNvSpPr/>
      </dsp:nvSpPr>
      <dsp:spPr>
        <a:xfrm>
          <a:off x="0" y="1613500"/>
          <a:ext cx="6096000" cy="378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990574-22C1-44C6-A9E7-1C387C4C609E}">
      <dsp:nvSpPr>
        <dsp:cNvPr id="0" name=""/>
        <dsp:cNvSpPr/>
      </dsp:nvSpPr>
      <dsp:spPr>
        <a:xfrm>
          <a:off x="304800" y="1392100"/>
          <a:ext cx="4267200" cy="442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666750">
            <a:lnSpc>
              <a:spcPct val="90000"/>
            </a:lnSpc>
            <a:spcBef>
              <a:spcPct val="0"/>
            </a:spcBef>
            <a:spcAft>
              <a:spcPct val="35000"/>
            </a:spcAft>
            <a:buNone/>
          </a:pPr>
          <a:r>
            <a:rPr lang="en-US" sz="1500" u="none" strike="noStrike" kern="1200" cap="none" spc="0">
              <a:latin typeface="Times New Roman"/>
            </a:rPr>
            <a:t>Handle Missing Values</a:t>
          </a:r>
          <a:endParaRPr lang="fr-CM" sz="1500" kern="1200" dirty="0"/>
        </a:p>
      </dsp:txBody>
      <dsp:txXfrm>
        <a:off x="326416" y="1413716"/>
        <a:ext cx="4223968" cy="399568"/>
      </dsp:txXfrm>
    </dsp:sp>
    <dsp:sp modelId="{EFCB3F39-5148-419F-BFD0-EE63ED97AE66}">
      <dsp:nvSpPr>
        <dsp:cNvPr id="0" name=""/>
        <dsp:cNvSpPr/>
      </dsp:nvSpPr>
      <dsp:spPr>
        <a:xfrm>
          <a:off x="0" y="2293900"/>
          <a:ext cx="6096000" cy="378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807458-05F2-46A3-948F-8D151EDCFC9E}">
      <dsp:nvSpPr>
        <dsp:cNvPr id="0" name=""/>
        <dsp:cNvSpPr/>
      </dsp:nvSpPr>
      <dsp:spPr>
        <a:xfrm>
          <a:off x="304800" y="2072500"/>
          <a:ext cx="4267200" cy="442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666750">
            <a:lnSpc>
              <a:spcPct val="90000"/>
            </a:lnSpc>
            <a:spcBef>
              <a:spcPct val="0"/>
            </a:spcBef>
            <a:spcAft>
              <a:spcPct val="35000"/>
            </a:spcAft>
            <a:buNone/>
          </a:pPr>
          <a:r>
            <a:rPr lang="en-US" sz="1500" u="none" strike="noStrike" kern="1200" cap="none" spc="0" dirty="0">
              <a:latin typeface="Times New Roman"/>
            </a:rPr>
            <a:t>Check for Duplicates and Remove Them</a:t>
          </a:r>
          <a:endParaRPr lang="fr-CM" sz="1500" kern="1200" dirty="0"/>
        </a:p>
      </dsp:txBody>
      <dsp:txXfrm>
        <a:off x="326416" y="2094116"/>
        <a:ext cx="4223968" cy="399568"/>
      </dsp:txXfrm>
    </dsp:sp>
    <dsp:sp modelId="{2FE14C2A-C9C8-4C1B-8FA7-D820B311F3AF}">
      <dsp:nvSpPr>
        <dsp:cNvPr id="0" name=""/>
        <dsp:cNvSpPr/>
      </dsp:nvSpPr>
      <dsp:spPr>
        <a:xfrm>
          <a:off x="0" y="2974300"/>
          <a:ext cx="6096000" cy="378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0E38C5-5775-4A9B-A1D6-DB3AF264C2B8}">
      <dsp:nvSpPr>
        <dsp:cNvPr id="0" name=""/>
        <dsp:cNvSpPr/>
      </dsp:nvSpPr>
      <dsp:spPr>
        <a:xfrm>
          <a:off x="304800" y="2752900"/>
          <a:ext cx="4267200" cy="442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666750">
            <a:lnSpc>
              <a:spcPct val="90000"/>
            </a:lnSpc>
            <a:spcBef>
              <a:spcPct val="0"/>
            </a:spcBef>
            <a:spcAft>
              <a:spcPct val="35000"/>
            </a:spcAft>
            <a:buNone/>
          </a:pPr>
          <a:r>
            <a:rPr lang="en-US" sz="1500" u="none" strike="noStrike" kern="1200" cap="none" spc="0">
              <a:latin typeface="Times New Roman"/>
            </a:rPr>
            <a:t>Standardize Phone and Website Formats</a:t>
          </a:r>
          <a:endParaRPr lang="fr-CM" sz="1500" kern="1200"/>
        </a:p>
      </dsp:txBody>
      <dsp:txXfrm>
        <a:off x="326416" y="2774516"/>
        <a:ext cx="4223968" cy="399568"/>
      </dsp:txXfrm>
    </dsp:sp>
    <dsp:sp modelId="{A1581FFD-E384-43AD-B5DD-202DD6067C2B}">
      <dsp:nvSpPr>
        <dsp:cNvPr id="0" name=""/>
        <dsp:cNvSpPr/>
      </dsp:nvSpPr>
      <dsp:spPr>
        <a:xfrm>
          <a:off x="0" y="3654700"/>
          <a:ext cx="6096000" cy="378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7090D0-3FAA-4310-A211-DF62CF6E055D}">
      <dsp:nvSpPr>
        <dsp:cNvPr id="0" name=""/>
        <dsp:cNvSpPr/>
      </dsp:nvSpPr>
      <dsp:spPr>
        <a:xfrm>
          <a:off x="304800" y="3433300"/>
          <a:ext cx="4267200" cy="442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666750">
            <a:lnSpc>
              <a:spcPct val="90000"/>
            </a:lnSpc>
            <a:spcBef>
              <a:spcPct val="0"/>
            </a:spcBef>
            <a:spcAft>
              <a:spcPct val="35000"/>
            </a:spcAft>
            <a:buNone/>
          </a:pPr>
          <a:r>
            <a:rPr lang="en-US" sz="1500" u="none" strike="noStrike" kern="1200" cap="none" spc="0">
              <a:latin typeface="Times New Roman"/>
            </a:rPr>
            <a:t>Save the cleaned data</a:t>
          </a:r>
          <a:endParaRPr lang="fr-CM" sz="1500" kern="1200"/>
        </a:p>
      </dsp:txBody>
      <dsp:txXfrm>
        <a:off x="326416" y="3454916"/>
        <a:ext cx="422396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334900" y="2314324"/>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27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5704463" y="4467103"/>
            <a:ext cx="2133600" cy="273844"/>
          </a:xfrm>
        </p:spPr>
        <p:txBody>
          <a:bodyPr/>
          <a:lstStyle>
            <a:lvl1pPr>
              <a:defRPr>
                <a:solidFill>
                  <a:schemeClr val="accent1">
                    <a:lumMod val="75000"/>
                    <a:lumOff val="25000"/>
                  </a:schemeClr>
                </a:solidFill>
              </a:defRPr>
            </a:lvl1pPr>
          </a:lstStyle>
          <a:p>
            <a:fld id="{D5139345-370C-46CD-BCE4-3F80A6B55E0A}" type="datetimeFigureOut">
              <a:rPr lang="fr-CM" smtClean="0"/>
              <a:t>04/04/2025</a:t>
            </a:fld>
            <a:endParaRPr lang="fr-CM"/>
          </a:p>
        </p:txBody>
      </p:sp>
      <p:sp>
        <p:nvSpPr>
          <p:cNvPr id="5" name="Footer Placeholder 4"/>
          <p:cNvSpPr>
            <a:spLocks noGrp="1"/>
          </p:cNvSpPr>
          <p:nvPr>
            <p:ph type="ftr" sz="quarter" idx="11"/>
          </p:nvPr>
        </p:nvSpPr>
        <p:spPr>
          <a:xfrm>
            <a:off x="435894" y="4463859"/>
            <a:ext cx="5187908" cy="273844"/>
          </a:xfrm>
        </p:spPr>
        <p:txBody>
          <a:bodyPr/>
          <a:lstStyle>
            <a:lvl1pPr>
              <a:defRPr>
                <a:solidFill>
                  <a:schemeClr val="accent1">
                    <a:lumMod val="75000"/>
                    <a:lumOff val="25000"/>
                  </a:schemeClr>
                </a:solidFill>
              </a:defRPr>
            </a:lvl1pPr>
          </a:lstStyle>
          <a:p>
            <a:endParaRPr lang="fr-CM"/>
          </a:p>
        </p:txBody>
      </p:sp>
      <p:sp>
        <p:nvSpPr>
          <p:cNvPr id="6" name="Slide Number Placeholder 5"/>
          <p:cNvSpPr>
            <a:spLocks noGrp="1"/>
          </p:cNvSpPr>
          <p:nvPr>
            <p:ph type="sldNum" sz="quarter" idx="12"/>
          </p:nvPr>
        </p:nvSpPr>
        <p:spPr>
          <a:xfrm>
            <a:off x="7918725" y="4467103"/>
            <a:ext cx="762330" cy="273844"/>
          </a:xfrm>
        </p:spPr>
        <p:txBody>
          <a:bodyPr/>
          <a:lstStyle>
            <a:lvl1pPr>
              <a:defRPr>
                <a:solidFill>
                  <a:schemeClr val="accent1">
                    <a:lumMod val="75000"/>
                    <a:lumOff val="25000"/>
                  </a:schemeClr>
                </a:solidFill>
              </a:defRPr>
            </a:lvl1pPr>
          </a:lstStyle>
          <a:p>
            <a:fld id="{E17BD6D4-FC2D-4C4B-A938-30CB18290053}" type="slidenum">
              <a:rPr lang="fr-CM" smtClean="0"/>
              <a:t>‹N°›</a:t>
            </a:fld>
            <a:endParaRPr lang="fr-CM"/>
          </a:p>
        </p:txBody>
      </p:sp>
    </p:spTree>
    <p:extLst>
      <p:ext uri="{BB962C8B-B14F-4D97-AF65-F5344CB8AC3E}">
        <p14:creationId xmlns:p14="http://schemas.microsoft.com/office/powerpoint/2010/main" val="481201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526617"/>
            <a:ext cx="8272212" cy="76035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5139345-370C-46CD-BCE4-3F80A6B55E0A}" type="datetimeFigureOut">
              <a:rPr lang="fr-CM" smtClean="0"/>
              <a:t>04/04/2025</a:t>
            </a:fld>
            <a:endParaRPr lang="fr-CM"/>
          </a:p>
        </p:txBody>
      </p:sp>
      <p:sp>
        <p:nvSpPr>
          <p:cNvPr id="5" name="Footer Placeholder 4"/>
          <p:cNvSpPr>
            <a:spLocks noGrp="1"/>
          </p:cNvSpPr>
          <p:nvPr>
            <p:ph type="ftr" sz="quarter" idx="11"/>
          </p:nvPr>
        </p:nvSpPr>
        <p:spPr/>
        <p:txBody>
          <a:bodyPr/>
          <a:lstStyle/>
          <a:p>
            <a:endParaRPr lang="fr-CM"/>
          </a:p>
        </p:txBody>
      </p:sp>
      <p:sp>
        <p:nvSpPr>
          <p:cNvPr id="6" name="Slide Number Placeholder 5"/>
          <p:cNvSpPr>
            <a:spLocks noGrp="1"/>
          </p:cNvSpPr>
          <p:nvPr>
            <p:ph type="sldNum" sz="quarter" idx="12"/>
          </p:nvPr>
        </p:nvSpPr>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310093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6629401" y="449794"/>
            <a:ext cx="2180113"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06795"/>
            <a:ext cx="1503123" cy="388730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581193" y="506795"/>
            <a:ext cx="5922209" cy="3887305"/>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745255" y="4467103"/>
            <a:ext cx="996106" cy="273844"/>
          </a:xfrm>
        </p:spPr>
        <p:txBody>
          <a:bodyPr/>
          <a:lstStyle>
            <a:lvl1pPr>
              <a:defRPr>
                <a:solidFill>
                  <a:schemeClr val="accent1">
                    <a:lumMod val="75000"/>
                    <a:lumOff val="25000"/>
                  </a:schemeClr>
                </a:solidFill>
              </a:defRPr>
            </a:lvl1pPr>
          </a:lstStyle>
          <a:p>
            <a:fld id="{D5139345-370C-46CD-BCE4-3F80A6B55E0A}" type="datetimeFigureOut">
              <a:rPr lang="fr-CM" smtClean="0"/>
              <a:t>04/04/2025</a:t>
            </a:fld>
            <a:endParaRPr lang="fr-CM"/>
          </a:p>
        </p:txBody>
      </p:sp>
      <p:sp>
        <p:nvSpPr>
          <p:cNvPr id="5" name="Footer Placeholder 4"/>
          <p:cNvSpPr>
            <a:spLocks noGrp="1"/>
          </p:cNvSpPr>
          <p:nvPr>
            <p:ph type="ftr" sz="quarter" idx="11"/>
          </p:nvPr>
        </p:nvSpPr>
        <p:spPr>
          <a:xfrm>
            <a:off x="581193" y="4463859"/>
            <a:ext cx="5922209" cy="273844"/>
          </a:xfrm>
        </p:spPr>
        <p:txBody>
          <a:bodyPr/>
          <a:lstStyle/>
          <a:p>
            <a:endParaRPr lang="fr-CM"/>
          </a:p>
        </p:txBody>
      </p:sp>
      <p:sp>
        <p:nvSpPr>
          <p:cNvPr id="6" name="Slide Number Placeholder 5"/>
          <p:cNvSpPr>
            <a:spLocks noGrp="1"/>
          </p:cNvSpPr>
          <p:nvPr>
            <p:ph type="sldNum" sz="quarter" idx="12"/>
          </p:nvPr>
        </p:nvSpPr>
        <p:spPr>
          <a:xfrm>
            <a:off x="7834962" y="4467103"/>
            <a:ext cx="873146" cy="273844"/>
          </a:xfrm>
        </p:spPr>
        <p:txBody>
          <a:bodyPr/>
          <a:lstStyle>
            <a:lvl1pPr>
              <a:defRPr>
                <a:solidFill>
                  <a:schemeClr val="accent1">
                    <a:lumMod val="75000"/>
                    <a:lumOff val="25000"/>
                  </a:schemeClr>
                </a:solidFill>
              </a:defRPr>
            </a:lvl1pPr>
          </a:lstStyle>
          <a:p>
            <a:fld id="{E17BD6D4-FC2D-4C4B-A938-30CB18290053}" type="slidenum">
              <a:rPr lang="fr-CM" smtClean="0"/>
              <a:t>‹N°›</a:t>
            </a:fld>
            <a:endParaRPr lang="fr-CM"/>
          </a:p>
        </p:txBody>
      </p:sp>
    </p:spTree>
    <p:extLst>
      <p:ext uri="{BB962C8B-B14F-4D97-AF65-F5344CB8AC3E}">
        <p14:creationId xmlns:p14="http://schemas.microsoft.com/office/powerpoint/2010/main" val="1823050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1863592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2428764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799875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USTOM_1_1_1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132566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USTOM_1_1_1_1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3451283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USTOM_1_1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1550287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USTOM_1_1_1_1_1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646362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USTOM_1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2381203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fr-FR"/>
              <a:t>Modifiez le style du titre</a:t>
            </a:r>
            <a:endParaRPr lang="en-US" dirty="0"/>
          </a:p>
        </p:txBody>
      </p:sp>
      <p:sp>
        <p:nvSpPr>
          <p:cNvPr id="3" name="Content Placeholder 2"/>
          <p:cNvSpPr>
            <a:spLocks noGrp="1"/>
          </p:cNvSpPr>
          <p:nvPr>
            <p:ph idx="1"/>
          </p:nvPr>
        </p:nvSpPr>
        <p:spPr>
          <a:xfrm>
            <a:off x="435895" y="1635373"/>
            <a:ext cx="8272211" cy="275872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5139345-370C-46CD-BCE4-3F80A6B55E0A}" type="datetimeFigureOut">
              <a:rPr lang="fr-CM" smtClean="0"/>
              <a:t>04/04/2025</a:t>
            </a:fld>
            <a:endParaRPr lang="fr-CM"/>
          </a:p>
        </p:txBody>
      </p:sp>
      <p:sp>
        <p:nvSpPr>
          <p:cNvPr id="5" name="Footer Placeholder 4"/>
          <p:cNvSpPr>
            <a:spLocks noGrp="1"/>
          </p:cNvSpPr>
          <p:nvPr>
            <p:ph type="ftr" sz="quarter" idx="11"/>
          </p:nvPr>
        </p:nvSpPr>
        <p:spPr/>
        <p:txBody>
          <a:bodyPr/>
          <a:lstStyle/>
          <a:p>
            <a:endParaRPr lang="fr-CM"/>
          </a:p>
        </p:txBody>
      </p:sp>
      <p:sp>
        <p:nvSpPr>
          <p:cNvPr id="6" name="Slide Number Placeholder 5"/>
          <p:cNvSpPr>
            <a:spLocks noGrp="1"/>
          </p:cNvSpPr>
          <p:nvPr>
            <p:ph type="sldNum" sz="quarter" idx="12"/>
          </p:nvPr>
        </p:nvSpPr>
        <p:spPr>
          <a:xfrm>
            <a:off x="7918725" y="4467103"/>
            <a:ext cx="789381" cy="273844"/>
          </a:xfrm>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628117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282933"/>
            <a:ext cx="8272211" cy="1123130"/>
          </a:xfrm>
        </p:spPr>
        <p:txBody>
          <a:bodyPr anchor="b">
            <a:normAutofit/>
          </a:bodyPr>
          <a:lstStyle>
            <a:lvl1pPr algn="l">
              <a:defRPr sz="2700" b="0" cap="all">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5139345-370C-46CD-BCE4-3F80A6B55E0A}" type="datetimeFigureOut">
              <a:rPr lang="fr-CM" smtClean="0"/>
              <a:t>04/04/2025</a:t>
            </a:fld>
            <a:endParaRPr lang="fr-CM"/>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fr-CM"/>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17BD6D4-FC2D-4C4B-A938-30CB18290053}" type="slidenum">
              <a:rPr lang="fr-CM" smtClean="0"/>
              <a:t>‹N°›</a:t>
            </a:fld>
            <a:endParaRPr lang="fr-CM"/>
          </a:p>
        </p:txBody>
      </p:sp>
    </p:spTree>
    <p:extLst>
      <p:ext uri="{BB962C8B-B14F-4D97-AF65-F5344CB8AC3E}">
        <p14:creationId xmlns:p14="http://schemas.microsoft.com/office/powerpoint/2010/main" val="881491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547244"/>
            <a:ext cx="8272212" cy="741249"/>
          </a:xfrm>
        </p:spPr>
        <p:txBody>
          <a:bodyPr/>
          <a:lstStyle/>
          <a:p>
            <a:r>
              <a:rPr lang="fr-FR"/>
              <a:t>Modifiez le style du titre</a:t>
            </a:r>
            <a:endParaRPr lang="en-US" dirty="0"/>
          </a:p>
        </p:txBody>
      </p:sp>
      <p:sp>
        <p:nvSpPr>
          <p:cNvPr id="3" name="Content Placeholder 2"/>
          <p:cNvSpPr>
            <a:spLocks noGrp="1"/>
          </p:cNvSpPr>
          <p:nvPr>
            <p:ph sz="half" idx="1"/>
          </p:nvPr>
        </p:nvSpPr>
        <p:spPr>
          <a:xfrm>
            <a:off x="435895" y="1671003"/>
            <a:ext cx="4066793" cy="2724785"/>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41313" y="1671003"/>
            <a:ext cx="4066794" cy="2724785"/>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5139345-370C-46CD-BCE4-3F80A6B55E0A}" type="datetimeFigureOut">
              <a:rPr lang="fr-CM" smtClean="0"/>
              <a:t>04/04/2025</a:t>
            </a:fld>
            <a:endParaRPr lang="fr-CM"/>
          </a:p>
        </p:txBody>
      </p:sp>
      <p:sp>
        <p:nvSpPr>
          <p:cNvPr id="6" name="Footer Placeholder 5"/>
          <p:cNvSpPr>
            <a:spLocks noGrp="1"/>
          </p:cNvSpPr>
          <p:nvPr>
            <p:ph type="ftr" sz="quarter" idx="11"/>
          </p:nvPr>
        </p:nvSpPr>
        <p:spPr/>
        <p:txBody>
          <a:bodyPr/>
          <a:lstStyle/>
          <a:p>
            <a:endParaRPr lang="fr-CM"/>
          </a:p>
        </p:txBody>
      </p:sp>
      <p:sp>
        <p:nvSpPr>
          <p:cNvPr id="7" name="Slide Number Placeholder 6"/>
          <p:cNvSpPr>
            <a:spLocks noGrp="1"/>
          </p:cNvSpPr>
          <p:nvPr>
            <p:ph type="sldNum" sz="quarter" idx="12"/>
          </p:nvPr>
        </p:nvSpPr>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231558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547244"/>
            <a:ext cx="8272212" cy="741249"/>
          </a:xfrm>
        </p:spPr>
        <p:txBody>
          <a:bodyPr/>
          <a:lstStyle/>
          <a:p>
            <a:r>
              <a:rPr lang="fr-FR"/>
              <a:t>Modifiez le style du titre</a:t>
            </a:r>
            <a:endParaRPr lang="en-US" dirty="0"/>
          </a:p>
        </p:txBody>
      </p:sp>
      <p:sp>
        <p:nvSpPr>
          <p:cNvPr id="3" name="Text Placeholder 2"/>
          <p:cNvSpPr>
            <a:spLocks noGrp="1"/>
          </p:cNvSpPr>
          <p:nvPr>
            <p:ph type="body" idx="1"/>
          </p:nvPr>
        </p:nvSpPr>
        <p:spPr>
          <a:xfrm>
            <a:off x="665415" y="1688169"/>
            <a:ext cx="3815306" cy="402004"/>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35896" y="2194540"/>
            <a:ext cx="4044825" cy="220124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892802" y="1688169"/>
            <a:ext cx="3815305" cy="415030"/>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4663282" y="2194540"/>
            <a:ext cx="4044825" cy="220124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5139345-370C-46CD-BCE4-3F80A6B55E0A}" type="datetimeFigureOut">
              <a:rPr lang="fr-CM" smtClean="0"/>
              <a:t>04/04/2025</a:t>
            </a:fld>
            <a:endParaRPr lang="fr-CM"/>
          </a:p>
        </p:txBody>
      </p:sp>
      <p:sp>
        <p:nvSpPr>
          <p:cNvPr id="8" name="Footer Placeholder 7"/>
          <p:cNvSpPr>
            <a:spLocks noGrp="1"/>
          </p:cNvSpPr>
          <p:nvPr>
            <p:ph type="ftr" sz="quarter" idx="11"/>
          </p:nvPr>
        </p:nvSpPr>
        <p:spPr/>
        <p:txBody>
          <a:bodyPr/>
          <a:lstStyle/>
          <a:p>
            <a:endParaRPr lang="fr-CM"/>
          </a:p>
        </p:txBody>
      </p:sp>
      <p:sp>
        <p:nvSpPr>
          <p:cNvPr id="9" name="Slide Number Placeholder 8"/>
          <p:cNvSpPr>
            <a:spLocks noGrp="1"/>
          </p:cNvSpPr>
          <p:nvPr>
            <p:ph type="sldNum" sz="quarter" idx="12"/>
          </p:nvPr>
        </p:nvSpPr>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2609476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7" name="Rectangle 6"/>
          <p:cNvSpPr>
            <a:spLocks noChangeAspect="1"/>
          </p:cNvSpPr>
          <p:nvPr/>
        </p:nvSpPr>
        <p:spPr>
          <a:xfrm>
            <a:off x="330512"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547244"/>
            <a:ext cx="8272212" cy="741249"/>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5139345-370C-46CD-BCE4-3F80A6B55E0A}" type="datetimeFigureOut">
              <a:rPr lang="fr-CM" smtClean="0"/>
              <a:t>04/04/2025</a:t>
            </a:fld>
            <a:endParaRPr lang="fr-CM"/>
          </a:p>
        </p:txBody>
      </p:sp>
      <p:sp>
        <p:nvSpPr>
          <p:cNvPr id="4" name="Footer Placeholder 3"/>
          <p:cNvSpPr>
            <a:spLocks noGrp="1"/>
          </p:cNvSpPr>
          <p:nvPr>
            <p:ph type="ftr" sz="quarter" idx="11"/>
          </p:nvPr>
        </p:nvSpPr>
        <p:spPr/>
        <p:txBody>
          <a:bodyPr/>
          <a:lstStyle/>
          <a:p>
            <a:endParaRPr lang="fr-CM"/>
          </a:p>
        </p:txBody>
      </p:sp>
      <p:sp>
        <p:nvSpPr>
          <p:cNvPr id="5" name="Slide Number Placeholder 4"/>
          <p:cNvSpPr>
            <a:spLocks noGrp="1"/>
          </p:cNvSpPr>
          <p:nvPr>
            <p:ph type="sldNum" sz="quarter" idx="12"/>
          </p:nvPr>
        </p:nvSpPr>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4262134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139345-370C-46CD-BCE4-3F80A6B55E0A}" type="datetimeFigureOut">
              <a:rPr lang="fr-CM" smtClean="0"/>
              <a:t>04/04/2025</a:t>
            </a:fld>
            <a:endParaRPr lang="fr-CM"/>
          </a:p>
        </p:txBody>
      </p:sp>
      <p:sp>
        <p:nvSpPr>
          <p:cNvPr id="3" name="Footer Placeholder 2"/>
          <p:cNvSpPr>
            <a:spLocks noGrp="1"/>
          </p:cNvSpPr>
          <p:nvPr>
            <p:ph type="ftr" sz="quarter" idx="11"/>
          </p:nvPr>
        </p:nvSpPr>
        <p:spPr/>
        <p:txBody>
          <a:bodyPr/>
          <a:lstStyle/>
          <a:p>
            <a:endParaRPr lang="fr-CM"/>
          </a:p>
        </p:txBody>
      </p:sp>
      <p:sp>
        <p:nvSpPr>
          <p:cNvPr id="4" name="Slide Number Placeholder 3"/>
          <p:cNvSpPr>
            <a:spLocks noGrp="1"/>
          </p:cNvSpPr>
          <p:nvPr>
            <p:ph type="sldNum" sz="quarter" idx="12"/>
          </p:nvPr>
        </p:nvSpPr>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3729449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335863" y="3856480"/>
            <a:ext cx="8473650"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3946722"/>
            <a:ext cx="3682084" cy="517136"/>
          </a:xfrm>
        </p:spPr>
        <p:txBody>
          <a:bodyPr anchor="ctr"/>
          <a:lstStyle>
            <a:lvl1pPr algn="l">
              <a:defRPr sz="1500" b="0">
                <a:solidFill>
                  <a:schemeClr val="accent1">
                    <a:lumMod val="75000"/>
                    <a:lumOff val="25000"/>
                  </a:schemeClr>
                </a:solidFill>
              </a:defRPr>
            </a:lvl1pPr>
          </a:lstStyle>
          <a:p>
            <a:r>
              <a:rPr lang="fr-FR"/>
              <a:t>Modifiez le style du titre</a:t>
            </a:r>
            <a:endParaRPr lang="en-US" dirty="0"/>
          </a:p>
        </p:txBody>
      </p:sp>
      <p:sp>
        <p:nvSpPr>
          <p:cNvPr id="3" name="Content Placeholder 2"/>
          <p:cNvSpPr>
            <a:spLocks noGrp="1"/>
          </p:cNvSpPr>
          <p:nvPr>
            <p:ph idx="1"/>
          </p:nvPr>
        </p:nvSpPr>
        <p:spPr>
          <a:xfrm>
            <a:off x="335862" y="450900"/>
            <a:ext cx="8469630" cy="31536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305618" y="3946723"/>
            <a:ext cx="4402490" cy="517136"/>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5139345-370C-46CD-BCE4-3F80A6B55E0A}" type="datetimeFigureOut">
              <a:rPr lang="fr-CM" smtClean="0"/>
              <a:t>04/04/2025</a:t>
            </a:fld>
            <a:endParaRPr lang="fr-CM"/>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fr-CM"/>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17BD6D4-FC2D-4C4B-A938-30CB18290053}" type="slidenum">
              <a:rPr lang="fr-CM" smtClean="0"/>
              <a:t>‹N°›</a:t>
            </a:fld>
            <a:endParaRPr lang="fr-CM"/>
          </a:p>
        </p:txBody>
      </p:sp>
    </p:spTree>
    <p:extLst>
      <p:ext uri="{BB962C8B-B14F-4D97-AF65-F5344CB8AC3E}">
        <p14:creationId xmlns:p14="http://schemas.microsoft.com/office/powerpoint/2010/main" val="1556432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accent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335863" y="449794"/>
            <a:ext cx="8468144" cy="266793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fr-FR"/>
              <a:t>Cliquez sur l'icône pour ajouter une image</a:t>
            </a:r>
            <a:endParaRPr lang="en-US" dirty="0"/>
          </a:p>
        </p:txBody>
      </p:sp>
      <p:sp>
        <p:nvSpPr>
          <p:cNvPr id="4" name="Text Placeholder 3"/>
          <p:cNvSpPr>
            <a:spLocks noGrp="1"/>
          </p:cNvSpPr>
          <p:nvPr>
            <p:ph type="body" sz="half" idx="2"/>
          </p:nvPr>
        </p:nvSpPr>
        <p:spPr>
          <a:xfrm>
            <a:off x="435894" y="3945096"/>
            <a:ext cx="8272213" cy="44900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5139345-370C-46CD-BCE4-3F80A6B55E0A}" type="datetimeFigureOut">
              <a:rPr lang="fr-CM" smtClean="0"/>
              <a:t>04/04/2025</a:t>
            </a:fld>
            <a:endParaRPr lang="fr-CM"/>
          </a:p>
        </p:txBody>
      </p:sp>
      <p:sp>
        <p:nvSpPr>
          <p:cNvPr id="6" name="Footer Placeholder 5"/>
          <p:cNvSpPr>
            <a:spLocks noGrp="1"/>
          </p:cNvSpPr>
          <p:nvPr>
            <p:ph type="ftr" sz="quarter" idx="11"/>
          </p:nvPr>
        </p:nvSpPr>
        <p:spPr/>
        <p:txBody>
          <a:bodyPr/>
          <a:lstStyle/>
          <a:p>
            <a:endParaRPr lang="fr-CM"/>
          </a:p>
        </p:txBody>
      </p:sp>
      <p:sp>
        <p:nvSpPr>
          <p:cNvPr id="7" name="Slide Number Placeholder 6"/>
          <p:cNvSpPr>
            <a:spLocks noGrp="1"/>
          </p:cNvSpPr>
          <p:nvPr>
            <p:ph type="sldNum" sz="quarter" idx="12"/>
          </p:nvPr>
        </p:nvSpPr>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1463598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435894" y="1752002"/>
            <a:ext cx="8272212" cy="2642096"/>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704464" y="4467103"/>
            <a:ext cx="2133599" cy="273844"/>
          </a:xfrm>
          <a:prstGeom prst="rect">
            <a:avLst/>
          </a:prstGeom>
        </p:spPr>
        <p:txBody>
          <a:bodyPr vert="horz" lIns="91440" tIns="45720" rIns="91440" bIns="45720" rtlCol="0" anchor="ctr"/>
          <a:lstStyle>
            <a:lvl1pPr algn="r">
              <a:defRPr sz="675">
                <a:solidFill>
                  <a:schemeClr val="accent2"/>
                </a:solidFill>
              </a:defRPr>
            </a:lvl1pPr>
          </a:lstStyle>
          <a:p>
            <a:fld id="{D5139345-370C-46CD-BCE4-3F80A6B55E0A}" type="datetimeFigureOut">
              <a:rPr lang="fr-CM" smtClean="0"/>
              <a:t>04/04/2025</a:t>
            </a:fld>
            <a:endParaRPr lang="fr-CM"/>
          </a:p>
        </p:txBody>
      </p:sp>
      <p:sp>
        <p:nvSpPr>
          <p:cNvPr id="5" name="Footer Placeholder 4"/>
          <p:cNvSpPr>
            <a:spLocks noGrp="1"/>
          </p:cNvSpPr>
          <p:nvPr>
            <p:ph type="ftr" sz="quarter" idx="3"/>
          </p:nvPr>
        </p:nvSpPr>
        <p:spPr>
          <a:xfrm>
            <a:off x="435894" y="4463859"/>
            <a:ext cx="5187908" cy="273844"/>
          </a:xfrm>
          <a:prstGeom prst="rect">
            <a:avLst/>
          </a:prstGeom>
        </p:spPr>
        <p:txBody>
          <a:bodyPr vert="horz" lIns="91440" tIns="45720" rIns="91440" bIns="45720" rtlCol="0" anchor="ctr"/>
          <a:lstStyle>
            <a:lvl1pPr algn="l">
              <a:defRPr sz="675" cap="all">
                <a:solidFill>
                  <a:schemeClr val="accent2"/>
                </a:solidFill>
              </a:defRPr>
            </a:lvl1pPr>
          </a:lstStyle>
          <a:p>
            <a:endParaRPr lang="fr-CM"/>
          </a:p>
        </p:txBody>
      </p:sp>
      <p:sp>
        <p:nvSpPr>
          <p:cNvPr id="6" name="Slide Number Placeholder 5"/>
          <p:cNvSpPr>
            <a:spLocks noGrp="1"/>
          </p:cNvSpPr>
          <p:nvPr>
            <p:ph type="sldNum" sz="quarter" idx="4"/>
          </p:nvPr>
        </p:nvSpPr>
        <p:spPr>
          <a:xfrm>
            <a:off x="7918725" y="4467103"/>
            <a:ext cx="789383" cy="273844"/>
          </a:xfrm>
          <a:prstGeom prst="rect">
            <a:avLst/>
          </a:prstGeom>
        </p:spPr>
        <p:txBody>
          <a:bodyPr vert="horz" lIns="91440" tIns="45720" rIns="91440" bIns="45720" rtlCol="0" anchor="ctr"/>
          <a:lstStyle>
            <a:lvl1pPr algn="r">
              <a:defRPr sz="675">
                <a:solidFill>
                  <a:schemeClr val="accent2"/>
                </a:solidFill>
              </a:defRPr>
            </a:lvl1pPr>
          </a:lstStyle>
          <a:p>
            <a:fld id="{E17BD6D4-FC2D-4C4B-A938-30CB18290053}" type="slidenum">
              <a:rPr lang="fr-CM" smtClean="0"/>
              <a:t>‹N°›</a:t>
            </a:fld>
            <a:endParaRPr lang="fr-CM"/>
          </a:p>
        </p:txBody>
      </p:sp>
      <p:sp>
        <p:nvSpPr>
          <p:cNvPr id="9" name="Rectangle 8"/>
          <p:cNvSpPr/>
          <p:nvPr/>
        </p:nvSpPr>
        <p:spPr>
          <a:xfrm>
            <a:off x="334901" y="342900"/>
            <a:ext cx="2777490" cy="712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28529228"/>
      </p:ext>
    </p:extLst>
  </p:cSld>
  <p:clrMap bg1="lt1" tx1="dk1" bg2="lt2" tx2="dk2" accent1="accent1" accent2="accent2" accent3="accent3" accent4="accent4" accent5="accent5" accent6="accent6" hlink="hlink" folHlink="folHlink"/>
  <p:sldLayoutIdLst>
    <p:sldLayoutId id="2432786559" r:id="rId1"/>
    <p:sldLayoutId id="2432786560" r:id="rId2"/>
    <p:sldLayoutId id="2432786561" r:id="rId3"/>
    <p:sldLayoutId id="2432786562" r:id="rId4"/>
    <p:sldLayoutId id="2432786563" r:id="rId5"/>
    <p:sldLayoutId id="2432786564" r:id="rId6"/>
    <p:sldLayoutId id="2432786565" r:id="rId7"/>
    <p:sldLayoutId id="2432786566" r:id="rId8"/>
    <p:sldLayoutId id="2432786567" r:id="rId9"/>
    <p:sldLayoutId id="2432786568" r:id="rId10"/>
    <p:sldLayoutId id="2432786569" r:id="rId11"/>
    <p:sldLayoutId id="2432786570" r:id="rId12"/>
    <p:sldLayoutId id="2432786571" r:id="rId13"/>
    <p:sldLayoutId id="2432786572" r:id="rId14"/>
    <p:sldLayoutId id="2432786573" r:id="rId15"/>
    <p:sldLayoutId id="2432786574" r:id="rId16"/>
    <p:sldLayoutId id="2432786575" r:id="rId17"/>
    <p:sldLayoutId id="2432786576" r:id="rId18"/>
    <p:sldLayoutId id="2432786577" r:id="rId19"/>
  </p:sldLayoutIdLst>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543050"/>
          <a:ext cx="8229600" cy="3143250"/>
          <a:chOff x="914400" y="1543050"/>
          <a:chExt cx="8229600" cy="3143250"/>
        </a:xfrm>
      </p:grpSpPr>
      <p:sp>
        <p:nvSpPr>
          <p:cNvPr id="2" name="ZoneTexte 1"/>
          <p:cNvSpPr txBox="1"/>
          <p:nvPr/>
        </p:nvSpPr>
        <p:spPr>
          <a:xfrm>
            <a:off x="1475656" y="1543050"/>
            <a:ext cx="5839544" cy="707886"/>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fr-CM" sz="4000" dirty="0"/>
              <a:t>UK Hospital Data </a:t>
            </a:r>
            <a:r>
              <a:rPr lang="fr-CM" sz="4000" dirty="0" err="1"/>
              <a:t>Analysis</a:t>
            </a:r>
            <a:endParaRPr lang="en-US" sz="4000" b="1" u="none" strike="noStrike" cap="none" spc="0" dirty="0">
              <a:solidFill>
                <a:srgbClr val="121212">
                  <a:alpha val="100000"/>
                </a:srgbClr>
              </a:solidFill>
              <a:latin typeface="Times New Roman"/>
            </a:endParaRPr>
          </a:p>
        </p:txBody>
      </p:sp>
      <p:sp>
        <p:nvSpPr>
          <p:cNvPr id="3" name="ZoneTexte 2"/>
          <p:cNvSpPr txBox="1"/>
          <p:nvPr/>
        </p:nvSpPr>
        <p:spPr>
          <a:xfrm>
            <a:off x="914400" y="2571750"/>
            <a:ext cx="7315200" cy="707886"/>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000" b="1" u="none" strike="noStrike" cap="none" spc="0" dirty="0">
                <a:solidFill>
                  <a:srgbClr val="424242">
                    <a:alpha val="100000"/>
                  </a:srgbClr>
                </a:solidFill>
                <a:latin typeface="Times New Roman"/>
              </a:rPr>
              <a:t>A Comprehensive Exploration of Hospital Data Using Python, Excel, and Power BI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86D7E-12C2-E580-01E4-92FDDF729CFD}"/>
            </a:ext>
          </a:extLst>
        </p:cNvPr>
        <p:cNvGrpSpPr/>
        <p:nvPr/>
      </p:nvGrpSpPr>
      <p:grpSpPr>
        <a:xfrm>
          <a:off x="914400" y="1028700"/>
          <a:ext cx="8229600" cy="3228975"/>
          <a:chOff x="914400" y="1028700"/>
          <a:chExt cx="8229600" cy="3228975"/>
        </a:xfrm>
      </p:grpSpPr>
      <p:pic>
        <p:nvPicPr>
          <p:cNvPr id="2" name="Image 1">
            <a:extLst>
              <a:ext uri="{FF2B5EF4-FFF2-40B4-BE49-F238E27FC236}">
                <a16:creationId xmlns:a16="http://schemas.microsoft.com/office/drawing/2014/main" id="{FE48A6EF-C717-E5A8-821A-ACACF30479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3044874"/>
            <a:ext cx="6553200" cy="7789545"/>
          </a:xfrm>
          <a:prstGeom prst="rect">
            <a:avLst/>
          </a:prstGeom>
        </p:spPr>
      </p:pic>
    </p:spTree>
    <p:extLst>
      <p:ext uri="{BB962C8B-B14F-4D97-AF65-F5344CB8AC3E}">
        <p14:creationId xmlns:p14="http://schemas.microsoft.com/office/powerpoint/2010/main" val="15023474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691033-1947-2CD0-9FB5-FF6C218E8880}"/>
            </a:ext>
          </a:extLst>
        </p:cNvPr>
        <p:cNvGrpSpPr/>
        <p:nvPr/>
      </p:nvGrpSpPr>
      <p:grpSpPr>
        <a:xfrm>
          <a:off x="914400" y="1028700"/>
          <a:ext cx="8229600" cy="3228975"/>
          <a:chOff x="914400" y="1028700"/>
          <a:chExt cx="8229600" cy="3228975"/>
        </a:xfrm>
      </p:grpSpPr>
      <p:pic>
        <p:nvPicPr>
          <p:cNvPr id="3" name="Image 2">
            <a:extLst>
              <a:ext uri="{FF2B5EF4-FFF2-40B4-BE49-F238E27FC236}">
                <a16:creationId xmlns:a16="http://schemas.microsoft.com/office/drawing/2014/main" id="{D0C40B7B-7CF3-DC1D-AD16-F13E0D82BD34}"/>
              </a:ext>
            </a:extLst>
          </p:cNvPr>
          <p:cNvPicPr>
            <a:picLocks noChangeAspect="1"/>
          </p:cNvPicPr>
          <p:nvPr/>
        </p:nvPicPr>
        <p:blipFill>
          <a:blip r:embed="rId2"/>
          <a:stretch>
            <a:fillRect/>
          </a:stretch>
        </p:blipFill>
        <p:spPr>
          <a:xfrm>
            <a:off x="251520" y="555526"/>
            <a:ext cx="11073765" cy="4326890"/>
          </a:xfrm>
          <a:prstGeom prst="rect">
            <a:avLst/>
          </a:prstGeom>
        </p:spPr>
      </p:pic>
    </p:spTree>
    <p:extLst>
      <p:ext uri="{BB962C8B-B14F-4D97-AF65-F5344CB8AC3E}">
        <p14:creationId xmlns:p14="http://schemas.microsoft.com/office/powerpoint/2010/main" val="36402377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514725"/>
          <a:chOff x="914400" y="1028700"/>
          <a:chExt cx="8229600" cy="3514725"/>
        </a:xfrm>
      </p:grpSpPr>
      <p:sp>
        <p:nvSpPr>
          <p:cNvPr id="2" name="ZoneTexte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Check for Missing Values</a:t>
            </a:r>
          </a:p>
        </p:txBody>
      </p:sp>
      <p:sp>
        <p:nvSpPr>
          <p:cNvPr id="3" name="ZoneTexte 2"/>
          <p:cNvSpPr txBox="1"/>
          <p:nvPr/>
        </p:nvSpPr>
        <p:spPr>
          <a:xfrm>
            <a:off x="914400" y="1800225"/>
            <a:ext cx="7315200" cy="17145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424242">
                    <a:alpha val="100000"/>
                  </a:srgbClr>
                </a:solidFill>
                <a:latin typeface="Times New Roman"/>
              </a:rPr>
              <a:t>Check for missing values in the dataset by using functions like isnull() in Pandas, which returns a boolean DataFrame indicating the presence of missing values. Summarize the total count of missing values for each column to identify which variables need attention for data cleaning.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AA1F9-1BD9-9DA7-0A45-83646043495C}"/>
            </a:ext>
          </a:extLst>
        </p:cNvPr>
        <p:cNvGrpSpPr/>
        <p:nvPr/>
      </p:nvGrpSpPr>
      <p:grpSpPr>
        <a:xfrm>
          <a:off x="914400" y="1028700"/>
          <a:ext cx="8229600" cy="3514725"/>
          <a:chOff x="914400" y="1028700"/>
          <a:chExt cx="8229600" cy="3514725"/>
        </a:xfrm>
      </p:grpSpPr>
      <p:sp>
        <p:nvSpPr>
          <p:cNvPr id="2" name="ZoneTexte 1">
            <a:extLst>
              <a:ext uri="{FF2B5EF4-FFF2-40B4-BE49-F238E27FC236}">
                <a16:creationId xmlns:a16="http://schemas.microsoft.com/office/drawing/2014/main" id="{BA9C49F3-0259-DC39-6BAB-C366264E333F}"/>
              </a:ext>
            </a:extLst>
          </p:cNvPr>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Check for Missing Values</a:t>
            </a:r>
          </a:p>
        </p:txBody>
      </p:sp>
      <p:pic>
        <p:nvPicPr>
          <p:cNvPr id="4" name="Image 3">
            <a:extLst>
              <a:ext uri="{FF2B5EF4-FFF2-40B4-BE49-F238E27FC236}">
                <a16:creationId xmlns:a16="http://schemas.microsoft.com/office/drawing/2014/main" id="{676E985E-AECE-DC17-C713-1E4C40FF417F}"/>
              </a:ext>
            </a:extLst>
          </p:cNvPr>
          <p:cNvPicPr>
            <a:picLocks noChangeAspect="1"/>
          </p:cNvPicPr>
          <p:nvPr/>
        </p:nvPicPr>
        <p:blipFill>
          <a:blip r:embed="rId2"/>
          <a:stretch>
            <a:fillRect/>
          </a:stretch>
        </p:blipFill>
        <p:spPr>
          <a:xfrm>
            <a:off x="914400" y="1635646"/>
            <a:ext cx="6612890" cy="2949575"/>
          </a:xfrm>
          <a:prstGeom prst="rect">
            <a:avLst/>
          </a:prstGeom>
        </p:spPr>
      </p:pic>
    </p:spTree>
    <p:extLst>
      <p:ext uri="{BB962C8B-B14F-4D97-AF65-F5344CB8AC3E}">
        <p14:creationId xmlns:p14="http://schemas.microsoft.com/office/powerpoint/2010/main" val="621651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D47A2-9D57-3B95-0871-A95C481A328F}"/>
            </a:ext>
          </a:extLst>
        </p:cNvPr>
        <p:cNvGrpSpPr/>
        <p:nvPr/>
      </p:nvGrpSpPr>
      <p:grpSpPr>
        <a:xfrm>
          <a:off x="914400" y="1028700"/>
          <a:ext cx="8229600" cy="3514725"/>
          <a:chOff x="914400" y="1028700"/>
          <a:chExt cx="8229600" cy="3514725"/>
        </a:xfrm>
      </p:grpSpPr>
      <p:sp>
        <p:nvSpPr>
          <p:cNvPr id="2" name="ZoneTexte 1">
            <a:extLst>
              <a:ext uri="{FF2B5EF4-FFF2-40B4-BE49-F238E27FC236}">
                <a16:creationId xmlns:a16="http://schemas.microsoft.com/office/drawing/2014/main" id="{8B3E34C4-D261-41BF-9516-F0D72D20E867}"/>
              </a:ext>
            </a:extLst>
          </p:cNvPr>
          <p:cNvSpPr txBox="1"/>
          <p:nvPr/>
        </p:nvSpPr>
        <p:spPr>
          <a:xfrm>
            <a:off x="251520" y="915566"/>
            <a:ext cx="2721496" cy="954107"/>
          </a:xfrm>
          <a:prstGeom prst="rect">
            <a:avLst/>
          </a:prstGeom>
          <a:noFill/>
        </p:spPr>
        <p:txBody>
          <a:bodyPr vert="horz" wrap="square"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Check for Missing Values</a:t>
            </a:r>
          </a:p>
        </p:txBody>
      </p:sp>
      <p:pic>
        <p:nvPicPr>
          <p:cNvPr id="3" name="Image 2">
            <a:extLst>
              <a:ext uri="{FF2B5EF4-FFF2-40B4-BE49-F238E27FC236}">
                <a16:creationId xmlns:a16="http://schemas.microsoft.com/office/drawing/2014/main" id="{D548B804-B28F-400F-459B-1598AF266A1E}"/>
              </a:ext>
            </a:extLst>
          </p:cNvPr>
          <p:cNvPicPr>
            <a:picLocks noChangeAspect="1"/>
          </p:cNvPicPr>
          <p:nvPr/>
        </p:nvPicPr>
        <p:blipFill>
          <a:blip r:embed="rId2"/>
          <a:stretch>
            <a:fillRect/>
          </a:stretch>
        </p:blipFill>
        <p:spPr>
          <a:xfrm>
            <a:off x="3635896" y="627534"/>
            <a:ext cx="4657725" cy="3782060"/>
          </a:xfrm>
          <a:prstGeom prst="rect">
            <a:avLst/>
          </a:prstGeom>
        </p:spPr>
      </p:pic>
    </p:spTree>
    <p:extLst>
      <p:ext uri="{BB962C8B-B14F-4D97-AF65-F5344CB8AC3E}">
        <p14:creationId xmlns:p14="http://schemas.microsoft.com/office/powerpoint/2010/main" val="3440863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514725"/>
          <a:chOff x="914400" y="1028700"/>
          <a:chExt cx="8229600" cy="3514725"/>
        </a:xfrm>
      </p:grpSpPr>
      <p:sp>
        <p:nvSpPr>
          <p:cNvPr id="2" name="ZoneTexte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Handle Missing Values</a:t>
            </a:r>
          </a:p>
        </p:txBody>
      </p:sp>
      <p:sp>
        <p:nvSpPr>
          <p:cNvPr id="3" name="ZoneTexte 2"/>
          <p:cNvSpPr txBox="1"/>
          <p:nvPr/>
        </p:nvSpPr>
        <p:spPr>
          <a:xfrm>
            <a:off x="914400" y="1800225"/>
            <a:ext cx="7315200" cy="17145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424242">
                    <a:alpha val="100000"/>
                  </a:srgbClr>
                </a:solidFill>
                <a:latin typeface="Times New Roman"/>
              </a:rPr>
              <a:t>Handle missing values by deciding on an appropriate strategy, such as imputing missing values with the mean, median, or mode, depending on the data type and distribution. Alternatively, you can drop rows or columns with excessive missing data using dropna() in Pandas to ensure the dataset remains robust for analysis.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FCBA5-C98A-A8AD-B220-B69B8E2C6964}"/>
            </a:ext>
          </a:extLst>
        </p:cNvPr>
        <p:cNvGrpSpPr/>
        <p:nvPr/>
      </p:nvGrpSpPr>
      <p:grpSpPr>
        <a:xfrm>
          <a:off x="914400" y="1028700"/>
          <a:ext cx="8229600" cy="3514725"/>
          <a:chOff x="914400" y="1028700"/>
          <a:chExt cx="8229600" cy="3514725"/>
        </a:xfrm>
      </p:grpSpPr>
      <p:sp>
        <p:nvSpPr>
          <p:cNvPr id="2" name="ZoneTexte 1">
            <a:extLst>
              <a:ext uri="{FF2B5EF4-FFF2-40B4-BE49-F238E27FC236}">
                <a16:creationId xmlns:a16="http://schemas.microsoft.com/office/drawing/2014/main" id="{28140551-3792-E94F-27FD-7CF41BED1D20}"/>
              </a:ext>
            </a:extLst>
          </p:cNvPr>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Handle Missing Values</a:t>
            </a:r>
          </a:p>
        </p:txBody>
      </p:sp>
      <p:pic>
        <p:nvPicPr>
          <p:cNvPr id="4" name="Image 3">
            <a:extLst>
              <a:ext uri="{FF2B5EF4-FFF2-40B4-BE49-F238E27FC236}">
                <a16:creationId xmlns:a16="http://schemas.microsoft.com/office/drawing/2014/main" id="{98EDB0B6-9937-8323-3A90-A7EF9A1A93C4}"/>
              </a:ext>
            </a:extLst>
          </p:cNvPr>
          <p:cNvPicPr>
            <a:picLocks noChangeAspect="1"/>
          </p:cNvPicPr>
          <p:nvPr/>
        </p:nvPicPr>
        <p:blipFill>
          <a:blip r:embed="rId2"/>
          <a:stretch>
            <a:fillRect/>
          </a:stretch>
        </p:blipFill>
        <p:spPr>
          <a:xfrm>
            <a:off x="914400" y="1563638"/>
            <a:ext cx="6163310" cy="3053715"/>
          </a:xfrm>
          <a:prstGeom prst="rect">
            <a:avLst/>
          </a:prstGeom>
        </p:spPr>
      </p:pic>
    </p:spTree>
    <p:extLst>
      <p:ext uri="{BB962C8B-B14F-4D97-AF65-F5344CB8AC3E}">
        <p14:creationId xmlns:p14="http://schemas.microsoft.com/office/powerpoint/2010/main" val="3619437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514725"/>
          <a:chOff x="914400" y="1028700"/>
          <a:chExt cx="8229600" cy="3514725"/>
        </a:xfrm>
      </p:grpSpPr>
      <p:sp>
        <p:nvSpPr>
          <p:cNvPr id="2" name="ZoneTexte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Check for Duplicates and Remove Them</a:t>
            </a:r>
          </a:p>
        </p:txBody>
      </p:sp>
      <p:sp>
        <p:nvSpPr>
          <p:cNvPr id="3" name="ZoneTexte 2"/>
          <p:cNvSpPr txBox="1"/>
          <p:nvPr/>
        </p:nvSpPr>
        <p:spPr>
          <a:xfrm>
            <a:off x="914400" y="1800225"/>
            <a:ext cx="7315200" cy="17145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Check for duplicates in the dataset using the duplicated() function in Pandas, which identifies any rows that are exact copies of others. To ensure data integrity, remove these duplicate entries by applying the </a:t>
            </a:r>
            <a:r>
              <a:rPr lang="en-US" sz="2000" u="none" strike="noStrike" cap="none" spc="0" dirty="0" err="1">
                <a:solidFill>
                  <a:srgbClr val="424242">
                    <a:alpha val="100000"/>
                  </a:srgbClr>
                </a:solidFill>
                <a:latin typeface="Times New Roman"/>
              </a:rPr>
              <a:t>drop_duplicates</a:t>
            </a:r>
            <a:r>
              <a:rPr lang="en-US" sz="2000" u="none" strike="noStrike" cap="none" spc="0" dirty="0">
                <a:solidFill>
                  <a:srgbClr val="424242">
                    <a:alpha val="100000"/>
                  </a:srgbClr>
                </a:solidFill>
                <a:latin typeface="Times New Roman"/>
              </a:rPr>
              <a:t>() function, keeping only unique records necessary for accurate analysis.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5BA29-2464-33F9-A03B-874DBAF29BFA}"/>
            </a:ext>
          </a:extLst>
        </p:cNvPr>
        <p:cNvGrpSpPr/>
        <p:nvPr/>
      </p:nvGrpSpPr>
      <p:grpSpPr>
        <a:xfrm>
          <a:off x="914400" y="1028700"/>
          <a:ext cx="8229600" cy="3514725"/>
          <a:chOff x="914400" y="1028700"/>
          <a:chExt cx="8229600" cy="3514725"/>
        </a:xfrm>
      </p:grpSpPr>
      <p:pic>
        <p:nvPicPr>
          <p:cNvPr id="3" name="Image 2">
            <a:extLst>
              <a:ext uri="{FF2B5EF4-FFF2-40B4-BE49-F238E27FC236}">
                <a16:creationId xmlns:a16="http://schemas.microsoft.com/office/drawing/2014/main" id="{32759847-5C5F-420B-2C7B-E7F8615AAFC2}"/>
              </a:ext>
            </a:extLst>
          </p:cNvPr>
          <p:cNvPicPr>
            <a:picLocks noChangeAspect="1"/>
          </p:cNvPicPr>
          <p:nvPr/>
        </p:nvPicPr>
        <p:blipFill>
          <a:blip r:embed="rId2"/>
          <a:stretch>
            <a:fillRect/>
          </a:stretch>
        </p:blipFill>
        <p:spPr>
          <a:xfrm>
            <a:off x="914400" y="1779662"/>
            <a:ext cx="6045200" cy="2625725"/>
          </a:xfrm>
          <a:prstGeom prst="rect">
            <a:avLst/>
          </a:prstGeom>
        </p:spPr>
      </p:pic>
      <p:sp>
        <p:nvSpPr>
          <p:cNvPr id="5" name="ZoneTexte 4">
            <a:extLst>
              <a:ext uri="{FF2B5EF4-FFF2-40B4-BE49-F238E27FC236}">
                <a16:creationId xmlns:a16="http://schemas.microsoft.com/office/drawing/2014/main" id="{F5AE3CC5-5FD7-3077-3E83-5E74CC14F882}"/>
              </a:ext>
            </a:extLst>
          </p:cNvPr>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Check for Duplicates and Remove Them</a:t>
            </a:r>
          </a:p>
        </p:txBody>
      </p:sp>
    </p:spTree>
    <p:extLst>
      <p:ext uri="{BB962C8B-B14F-4D97-AF65-F5344CB8AC3E}">
        <p14:creationId xmlns:p14="http://schemas.microsoft.com/office/powerpoint/2010/main" val="4113641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371975"/>
          <a:chOff x="914400" y="1028700"/>
          <a:chExt cx="8229600" cy="4371975"/>
        </a:xfrm>
      </p:grpSpPr>
      <p:sp>
        <p:nvSpPr>
          <p:cNvPr id="2" name="ZoneTexte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Standardize Phone and Website Formats</a:t>
            </a:r>
          </a:p>
        </p:txBody>
      </p:sp>
      <p:sp>
        <p:nvSpPr>
          <p:cNvPr id="3" name="ZoneTexte 2"/>
          <p:cNvSpPr txBox="1"/>
          <p:nvPr/>
        </p:nvSpPr>
        <p:spPr>
          <a:xfrm>
            <a:off x="914400" y="1800225"/>
            <a:ext cx="7315200" cy="257175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Standardize phone and website formats by applying string manipulation techniques to ensure uniformity in data representation. For phone numbers, convert them to a common format using regular expressions to remove special characters and enforce a consistent international dialing format. For websites, ensure that all URLs are corrected to include the proper scheme (http:// or https://) and are free of unnecessary parameters or trailing slashes.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00525"/>
          <a:chOff x="914400" y="1028700"/>
          <a:chExt cx="8229600" cy="4200525"/>
        </a:xfrm>
      </p:grpSpPr>
      <p:sp>
        <p:nvSpPr>
          <p:cNvPr id="2" name="ZoneTexte 1"/>
          <p:cNvSpPr txBox="1"/>
          <p:nvPr/>
        </p:nvSpPr>
        <p:spPr>
          <a:xfrm>
            <a:off x="1828800" y="1028700"/>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424242">
                    <a:alpha val="100000"/>
                  </a:srgbClr>
                </a:solidFill>
                <a:latin typeface="Times New Roman"/>
              </a:rPr>
              <a:t>Introduction</a:t>
            </a:r>
          </a:p>
        </p:txBody>
      </p:sp>
      <p:sp>
        <p:nvSpPr>
          <p:cNvPr id="3" name="ZoneTexte 2"/>
          <p:cNvSpPr txBox="1"/>
          <p:nvPr/>
        </p:nvSpPr>
        <p:spPr>
          <a:xfrm>
            <a:off x="755576" y="1923678"/>
            <a:ext cx="7315200" cy="2160591"/>
          </a:xfrm>
          <a:prstGeom prst="rect">
            <a:avLst/>
          </a:prstGeom>
          <a:noFill/>
        </p:spPr>
        <p:txBody>
          <a:bodyPr vert="horz" lIns="91440" tIns="45720" rIns="91440" bIns="45720" rtlCol="0" anchor="t" anchorCtr="0">
            <a:spAutoFit/>
          </a:bodyPr>
          <a:lstStyle/>
          <a:p>
            <a:pPr marL="0" marR="0" lvl="0" indent="0" algn="ctr" rtl="0" fontAlgn="t">
              <a:lnSpc>
                <a:spcPct val="120000"/>
              </a:lnSpc>
              <a:spcBef>
                <a:spcPts val="0"/>
              </a:spcBef>
              <a:spcAft>
                <a:spcPts val="0"/>
              </a:spcAft>
            </a:pPr>
            <a:r>
              <a:rPr lang="en-US" sz="2800" b="1" u="none" strike="noStrike" cap="none" spc="0" dirty="0">
                <a:solidFill>
                  <a:srgbClr val="424242">
                    <a:alpha val="100000"/>
                  </a:srgbClr>
                </a:solidFill>
                <a:latin typeface="Times New Roman"/>
              </a:rPr>
              <a:t>This analysis explores hospital data, focusing on hospital types, location, public/private sectors, and organizational structure to inform healthcare understanding.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A9E13-D99D-F885-773E-3031D40B74C9}"/>
            </a:ext>
          </a:extLst>
        </p:cNvPr>
        <p:cNvGrpSpPr/>
        <p:nvPr/>
      </p:nvGrpSpPr>
      <p:grpSpPr>
        <a:xfrm>
          <a:off x="914400" y="1028700"/>
          <a:ext cx="8229600" cy="4371975"/>
          <a:chOff x="914400" y="1028700"/>
          <a:chExt cx="8229600" cy="4371975"/>
        </a:xfrm>
      </p:grpSpPr>
      <p:sp>
        <p:nvSpPr>
          <p:cNvPr id="2" name="ZoneTexte 1">
            <a:extLst>
              <a:ext uri="{FF2B5EF4-FFF2-40B4-BE49-F238E27FC236}">
                <a16:creationId xmlns:a16="http://schemas.microsoft.com/office/drawing/2014/main" id="{06C42C03-ED56-6417-306A-160DF8D4D08E}"/>
              </a:ext>
            </a:extLst>
          </p:cNvPr>
          <p:cNvSpPr txBox="1"/>
          <p:nvPr/>
        </p:nvSpPr>
        <p:spPr>
          <a:xfrm>
            <a:off x="251520" y="483518"/>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Standardize Phone and Website Formats</a:t>
            </a:r>
          </a:p>
        </p:txBody>
      </p:sp>
      <p:pic>
        <p:nvPicPr>
          <p:cNvPr id="4" name="Image 3">
            <a:extLst>
              <a:ext uri="{FF2B5EF4-FFF2-40B4-BE49-F238E27FC236}">
                <a16:creationId xmlns:a16="http://schemas.microsoft.com/office/drawing/2014/main" id="{83C7D912-2AE9-6BE4-EBC6-3999A75398CE}"/>
              </a:ext>
            </a:extLst>
          </p:cNvPr>
          <p:cNvPicPr>
            <a:picLocks noChangeAspect="1"/>
          </p:cNvPicPr>
          <p:nvPr/>
        </p:nvPicPr>
        <p:blipFill>
          <a:blip r:embed="rId2"/>
          <a:stretch>
            <a:fillRect/>
          </a:stretch>
        </p:blipFill>
        <p:spPr>
          <a:xfrm>
            <a:off x="9664" y="901606"/>
            <a:ext cx="9207719" cy="3470344"/>
          </a:xfrm>
          <a:prstGeom prst="rect">
            <a:avLst/>
          </a:prstGeom>
        </p:spPr>
      </p:pic>
    </p:spTree>
    <p:extLst>
      <p:ext uri="{BB962C8B-B14F-4D97-AF65-F5344CB8AC3E}">
        <p14:creationId xmlns:p14="http://schemas.microsoft.com/office/powerpoint/2010/main" val="2022248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514725"/>
          <a:chOff x="914400" y="1028700"/>
          <a:chExt cx="8229600" cy="3514725"/>
        </a:xfrm>
      </p:grpSpPr>
      <p:sp>
        <p:nvSpPr>
          <p:cNvPr id="2" name="ZoneTexte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Save the cleaned data</a:t>
            </a:r>
          </a:p>
        </p:txBody>
      </p:sp>
      <p:sp>
        <p:nvSpPr>
          <p:cNvPr id="3" name="ZoneTexte 2"/>
          <p:cNvSpPr txBox="1"/>
          <p:nvPr/>
        </p:nvSpPr>
        <p:spPr>
          <a:xfrm>
            <a:off x="914400" y="1800225"/>
            <a:ext cx="7315200" cy="17145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424242">
                    <a:alpha val="100000"/>
                  </a:srgbClr>
                </a:solidFill>
                <a:latin typeface="Times New Roman"/>
              </a:rPr>
              <a:t>Save the cleaned data by using the to_csv() function in Pandas, specifying the desired file path and name. Ensure to set parameters like index=False to avoid saving the DataFrame index as a separate column. This step allows for easy retrieval and use of the cleaned dataset for future analysis or reporting.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679387-EC15-3028-7ED7-D50B90994026}"/>
            </a:ext>
          </a:extLst>
        </p:cNvPr>
        <p:cNvGrpSpPr/>
        <p:nvPr/>
      </p:nvGrpSpPr>
      <p:grpSpPr>
        <a:xfrm>
          <a:off x="914400" y="1028700"/>
          <a:ext cx="8229600" cy="3514725"/>
          <a:chOff x="914400" y="1028700"/>
          <a:chExt cx="8229600" cy="3514725"/>
        </a:xfrm>
      </p:grpSpPr>
      <p:sp>
        <p:nvSpPr>
          <p:cNvPr id="2" name="ZoneTexte 1">
            <a:extLst>
              <a:ext uri="{FF2B5EF4-FFF2-40B4-BE49-F238E27FC236}">
                <a16:creationId xmlns:a16="http://schemas.microsoft.com/office/drawing/2014/main" id="{39C7E640-7F1B-86D7-6D0F-0C17633FE700}"/>
              </a:ext>
            </a:extLst>
          </p:cNvPr>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Save the cleaned data</a:t>
            </a:r>
          </a:p>
        </p:txBody>
      </p:sp>
      <p:pic>
        <p:nvPicPr>
          <p:cNvPr id="4" name="Image 3">
            <a:extLst>
              <a:ext uri="{FF2B5EF4-FFF2-40B4-BE49-F238E27FC236}">
                <a16:creationId xmlns:a16="http://schemas.microsoft.com/office/drawing/2014/main" id="{4E0485D1-1A12-C34E-8225-11FFE8DD9F92}"/>
              </a:ext>
            </a:extLst>
          </p:cNvPr>
          <p:cNvPicPr>
            <a:picLocks noChangeAspect="1"/>
          </p:cNvPicPr>
          <p:nvPr/>
        </p:nvPicPr>
        <p:blipFill>
          <a:blip r:embed="rId2"/>
          <a:stretch>
            <a:fillRect/>
          </a:stretch>
        </p:blipFill>
        <p:spPr>
          <a:xfrm>
            <a:off x="891693" y="1635647"/>
            <a:ext cx="5980243" cy="1800199"/>
          </a:xfrm>
          <a:prstGeom prst="rect">
            <a:avLst/>
          </a:prstGeom>
        </p:spPr>
      </p:pic>
    </p:spTree>
    <p:extLst>
      <p:ext uri="{BB962C8B-B14F-4D97-AF65-F5344CB8AC3E}">
        <p14:creationId xmlns:p14="http://schemas.microsoft.com/office/powerpoint/2010/main" val="2745828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019425"/>
          <a:chOff x="914400" y="1028700"/>
          <a:chExt cx="8229600" cy="3019425"/>
        </a:xfrm>
      </p:grpSpPr>
      <p:sp>
        <p:nvSpPr>
          <p:cNvPr id="2" name="ZoneTexte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Exploratory Data Analysis (EDA)</a:t>
            </a:r>
          </a:p>
        </p:txBody>
      </p:sp>
      <p:sp>
        <p:nvSpPr>
          <p:cNvPr id="3" name="ZoneTexte 2"/>
          <p:cNvSpPr txBox="1"/>
          <p:nvPr/>
        </p:nvSpPr>
        <p:spPr>
          <a:xfrm>
            <a:off x="914400" y="1800225"/>
            <a:ext cx="7315200" cy="12192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424242">
                    <a:alpha val="100000"/>
                  </a:srgbClr>
                </a:solidFill>
                <a:latin typeface="Times New Roman"/>
              </a:rPr>
              <a:t>Distribution of Hospital Types
Geographic Distribution of Hospitals
Top 10 Cities with the Most Hospitals
Public vs Private Hospitals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086225"/>
          <a:chOff x="914400" y="1028700"/>
          <a:chExt cx="8229600" cy="4086225"/>
        </a:xfrm>
      </p:grpSpPr>
      <p:sp>
        <p:nvSpPr>
          <p:cNvPr id="2" name="ZoneTexte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Distribution of Hospital Types</a:t>
            </a:r>
          </a:p>
        </p:txBody>
      </p:sp>
      <p:sp>
        <p:nvSpPr>
          <p:cNvPr id="3" name="ZoneTexte 2"/>
          <p:cNvSpPr txBox="1"/>
          <p:nvPr/>
        </p:nvSpPr>
        <p:spPr>
          <a:xfrm>
            <a:off x="914400" y="1800225"/>
            <a:ext cx="7315200" cy="22860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Analyze the distribution of hospital types by categorizing hospitals into various classifications such as public, private, non-profit, and for-profit. Use visualizations like bar charts or pie charts to illustrate the percentage of each type, allowing stakeholders to understand the composition of the healthcare system and identify trends or disparities in hospital availability.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BE444-E73E-3169-2AFC-26954496C5E5}"/>
            </a:ext>
          </a:extLst>
        </p:cNvPr>
        <p:cNvGrpSpPr/>
        <p:nvPr/>
      </p:nvGrpSpPr>
      <p:grpSpPr>
        <a:xfrm>
          <a:off x="914400" y="1028700"/>
          <a:ext cx="8229600" cy="4086225"/>
          <a:chOff x="914400" y="1028700"/>
          <a:chExt cx="8229600" cy="4086225"/>
        </a:xfrm>
      </p:grpSpPr>
      <p:sp>
        <p:nvSpPr>
          <p:cNvPr id="2" name="ZoneTexte 1">
            <a:extLst>
              <a:ext uri="{FF2B5EF4-FFF2-40B4-BE49-F238E27FC236}">
                <a16:creationId xmlns:a16="http://schemas.microsoft.com/office/drawing/2014/main" id="{374FBD37-DFD2-E638-6E85-6DD032D5714C}"/>
              </a:ext>
            </a:extLst>
          </p:cNvPr>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Distribution of Hospital Types</a:t>
            </a:r>
          </a:p>
        </p:txBody>
      </p:sp>
      <p:pic>
        <p:nvPicPr>
          <p:cNvPr id="4" name="Image 3">
            <a:extLst>
              <a:ext uri="{FF2B5EF4-FFF2-40B4-BE49-F238E27FC236}">
                <a16:creationId xmlns:a16="http://schemas.microsoft.com/office/drawing/2014/main" id="{A5B38607-1173-BD26-CA9E-254AA13DA09F}"/>
              </a:ext>
            </a:extLst>
          </p:cNvPr>
          <p:cNvPicPr>
            <a:picLocks noChangeAspect="1"/>
          </p:cNvPicPr>
          <p:nvPr/>
        </p:nvPicPr>
        <p:blipFill>
          <a:blip r:embed="rId2"/>
          <a:stretch>
            <a:fillRect/>
          </a:stretch>
        </p:blipFill>
        <p:spPr>
          <a:xfrm>
            <a:off x="914400" y="1635646"/>
            <a:ext cx="6825952" cy="3385820"/>
          </a:xfrm>
          <a:prstGeom prst="rect">
            <a:avLst/>
          </a:prstGeom>
        </p:spPr>
      </p:pic>
    </p:spTree>
    <p:extLst>
      <p:ext uri="{BB962C8B-B14F-4D97-AF65-F5344CB8AC3E}">
        <p14:creationId xmlns:p14="http://schemas.microsoft.com/office/powerpoint/2010/main" val="2464181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AD4C1B-A563-4F53-EE31-F9273D58EB17}"/>
            </a:ext>
          </a:extLst>
        </p:cNvPr>
        <p:cNvGrpSpPr/>
        <p:nvPr/>
      </p:nvGrpSpPr>
      <p:grpSpPr>
        <a:xfrm>
          <a:off x="914400" y="1028700"/>
          <a:ext cx="8229600" cy="4086225"/>
          <a:chOff x="914400" y="1028700"/>
          <a:chExt cx="8229600" cy="4086225"/>
        </a:xfrm>
      </p:grpSpPr>
      <p:sp>
        <p:nvSpPr>
          <p:cNvPr id="2" name="ZoneTexte 1">
            <a:extLst>
              <a:ext uri="{FF2B5EF4-FFF2-40B4-BE49-F238E27FC236}">
                <a16:creationId xmlns:a16="http://schemas.microsoft.com/office/drawing/2014/main" id="{F5DBB084-E1CE-2F7A-8659-F4531C363FB0}"/>
              </a:ext>
            </a:extLst>
          </p:cNvPr>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Distribution of Hospital Types</a:t>
            </a:r>
          </a:p>
        </p:txBody>
      </p:sp>
      <p:sp>
        <p:nvSpPr>
          <p:cNvPr id="5" name="ZoneTexte 4">
            <a:extLst>
              <a:ext uri="{FF2B5EF4-FFF2-40B4-BE49-F238E27FC236}">
                <a16:creationId xmlns:a16="http://schemas.microsoft.com/office/drawing/2014/main" id="{00A8534C-0418-518C-7C48-9FACCCB28955}"/>
              </a:ext>
            </a:extLst>
          </p:cNvPr>
          <p:cNvSpPr txBox="1"/>
          <p:nvPr/>
        </p:nvSpPr>
        <p:spPr>
          <a:xfrm>
            <a:off x="947404" y="1635646"/>
            <a:ext cx="7080980" cy="1754326"/>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The count plot shows that 'Hospital' is the predominant </a:t>
            </a:r>
            <a:r>
              <a:rPr lang="en-US" sz="1800" dirty="0" err="1">
                <a:effectLst/>
                <a:latin typeface="Times New Roman" panose="02020603050405020304" pitchFamily="18" charset="0"/>
                <a:ea typeface="Calibri" panose="020F0502020204030204" pitchFamily="34" charset="0"/>
              </a:rPr>
              <a:t>SubType</a:t>
            </a:r>
            <a:r>
              <a:rPr lang="en-US" sz="1800" dirty="0">
                <a:effectLst/>
                <a:latin typeface="Times New Roman" panose="02020603050405020304" pitchFamily="18" charset="0"/>
                <a:ea typeface="Calibri" panose="020F0502020204030204" pitchFamily="34" charset="0"/>
              </a:rPr>
              <a:t>, followed by 'UNKNOWN' and then 'Mental Health Hospital'. This indicates that the dataset primarily focuses on general hospitals rather than other sub types. It also indicates that there are many entries where the sub type is unknown. This should be considered in further analyses, as it might skew results if not accounted for.</a:t>
            </a:r>
            <a:endParaRPr lang="fr-CM" dirty="0"/>
          </a:p>
        </p:txBody>
      </p:sp>
    </p:spTree>
    <p:extLst>
      <p:ext uri="{BB962C8B-B14F-4D97-AF65-F5344CB8AC3E}">
        <p14:creationId xmlns:p14="http://schemas.microsoft.com/office/powerpoint/2010/main" val="263344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086225"/>
          <a:chOff x="914400" y="1028700"/>
          <a:chExt cx="8229600" cy="4086225"/>
        </a:xfrm>
      </p:grpSpPr>
      <p:sp>
        <p:nvSpPr>
          <p:cNvPr id="2" name="ZoneTexte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Geographic Distribution of Hospitals</a:t>
            </a:r>
          </a:p>
        </p:txBody>
      </p:sp>
      <p:sp>
        <p:nvSpPr>
          <p:cNvPr id="3" name="ZoneTexte 2"/>
          <p:cNvSpPr txBox="1"/>
          <p:nvPr/>
        </p:nvSpPr>
        <p:spPr>
          <a:xfrm>
            <a:off x="914400" y="1800225"/>
            <a:ext cx="7315200" cy="22860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424242">
                    <a:alpha val="100000"/>
                  </a:srgbClr>
                </a:solidFill>
                <a:latin typeface="Times New Roman"/>
              </a:rPr>
              <a:t>Examine the geographic distribution of hospitals by mapping their locations across different regions. This can be done using geospatial analysis tools or libraries such as Folium or Geopandas. Visualizing hospital locations in relation to population density, regional healthcare needs, and accessibility can highlight areas that may require additional medical facilities or resources.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36AB7-21F5-4460-2204-7C24D49638F5}"/>
            </a:ext>
          </a:extLst>
        </p:cNvPr>
        <p:cNvGrpSpPr/>
        <p:nvPr/>
      </p:nvGrpSpPr>
      <p:grpSpPr>
        <a:xfrm>
          <a:off x="914400" y="1028700"/>
          <a:ext cx="8229600" cy="4086225"/>
          <a:chOff x="914400" y="1028700"/>
          <a:chExt cx="8229600" cy="4086225"/>
        </a:xfrm>
      </p:grpSpPr>
      <p:sp>
        <p:nvSpPr>
          <p:cNvPr id="2" name="ZoneTexte 1">
            <a:extLst>
              <a:ext uri="{FF2B5EF4-FFF2-40B4-BE49-F238E27FC236}">
                <a16:creationId xmlns:a16="http://schemas.microsoft.com/office/drawing/2014/main" id="{41680186-103C-3485-9177-5BE043A1D735}"/>
              </a:ext>
            </a:extLst>
          </p:cNvPr>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Geographic Distribution of Hospitals</a:t>
            </a:r>
          </a:p>
        </p:txBody>
      </p:sp>
      <p:pic>
        <p:nvPicPr>
          <p:cNvPr id="4" name="Image 3">
            <a:extLst>
              <a:ext uri="{FF2B5EF4-FFF2-40B4-BE49-F238E27FC236}">
                <a16:creationId xmlns:a16="http://schemas.microsoft.com/office/drawing/2014/main" id="{EF134067-DE25-0780-F191-1AA5A20D623E}"/>
              </a:ext>
            </a:extLst>
          </p:cNvPr>
          <p:cNvPicPr>
            <a:picLocks noChangeAspect="1"/>
          </p:cNvPicPr>
          <p:nvPr/>
        </p:nvPicPr>
        <p:blipFill>
          <a:blip r:embed="rId2"/>
          <a:stretch>
            <a:fillRect/>
          </a:stretch>
        </p:blipFill>
        <p:spPr>
          <a:xfrm>
            <a:off x="755576" y="1491630"/>
            <a:ext cx="6984776" cy="3528392"/>
          </a:xfrm>
          <a:prstGeom prst="rect">
            <a:avLst/>
          </a:prstGeom>
        </p:spPr>
      </p:pic>
    </p:spTree>
    <p:extLst>
      <p:ext uri="{BB962C8B-B14F-4D97-AF65-F5344CB8AC3E}">
        <p14:creationId xmlns:p14="http://schemas.microsoft.com/office/powerpoint/2010/main" val="1363733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C5D21-CFBA-986E-5845-A49B2B01D534}"/>
            </a:ext>
          </a:extLst>
        </p:cNvPr>
        <p:cNvGrpSpPr/>
        <p:nvPr/>
      </p:nvGrpSpPr>
      <p:grpSpPr>
        <a:xfrm>
          <a:off x="914400" y="1028700"/>
          <a:ext cx="8229600" cy="4086225"/>
          <a:chOff x="914400" y="1028700"/>
          <a:chExt cx="8229600" cy="4086225"/>
        </a:xfrm>
      </p:grpSpPr>
      <p:sp>
        <p:nvSpPr>
          <p:cNvPr id="2" name="ZoneTexte 1">
            <a:extLst>
              <a:ext uri="{FF2B5EF4-FFF2-40B4-BE49-F238E27FC236}">
                <a16:creationId xmlns:a16="http://schemas.microsoft.com/office/drawing/2014/main" id="{8294A9D3-CF7D-E91F-B0B6-8A44B12714EE}"/>
              </a:ext>
            </a:extLst>
          </p:cNvPr>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Geographic Distribution of Hospitals</a:t>
            </a:r>
          </a:p>
        </p:txBody>
      </p:sp>
      <p:sp>
        <p:nvSpPr>
          <p:cNvPr id="7" name="ZoneTexte 6">
            <a:extLst>
              <a:ext uri="{FF2B5EF4-FFF2-40B4-BE49-F238E27FC236}">
                <a16:creationId xmlns:a16="http://schemas.microsoft.com/office/drawing/2014/main" id="{DE0F0A3D-73C7-6C6B-BFC5-4C748B74FC7C}"/>
              </a:ext>
            </a:extLst>
          </p:cNvPr>
          <p:cNvSpPr txBox="1"/>
          <p:nvPr/>
        </p:nvSpPr>
        <p:spPr>
          <a:xfrm>
            <a:off x="940754" y="1851670"/>
            <a:ext cx="6858000" cy="1754326"/>
          </a:xfrm>
          <a:prstGeom prst="rect">
            <a:avLst/>
          </a:prstGeom>
          <a:noFill/>
        </p:spPr>
        <p:txBody>
          <a:bodyPr wrap="square">
            <a:spAutoFit/>
          </a:bodyPr>
          <a:lstStyle/>
          <a:p>
            <a:r>
              <a:rPr lang="en-US" dirty="0"/>
              <a:t>The scatter plot reveals a concentration of hospitals in certain areas, particularly in the southern regions of the UK. Both NHS Sector and Independent Sector hospitals are distributed throughout the region, but there might be local clusters of one sector or the other. Further analysis could explore the reasons behind these clusters and their implications for healthcare access.</a:t>
            </a:r>
            <a:endParaRPr lang="fr-CM" dirty="0"/>
          </a:p>
        </p:txBody>
      </p:sp>
    </p:spTree>
    <p:extLst>
      <p:ext uri="{BB962C8B-B14F-4D97-AF65-F5344CB8AC3E}">
        <p14:creationId xmlns:p14="http://schemas.microsoft.com/office/powerpoint/2010/main" val="879070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6296025"/>
          <a:chOff x="914400" y="1028700"/>
          <a:chExt cx="8229600" cy="6296025"/>
        </a:xfrm>
      </p:grpSpPr>
      <p:sp>
        <p:nvSpPr>
          <p:cNvPr id="2" name="ZoneTexte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Table of contents</a:t>
            </a:r>
          </a:p>
        </p:txBody>
      </p:sp>
      <p:graphicFrame>
        <p:nvGraphicFramePr>
          <p:cNvPr id="4" name="Diagramme 3">
            <a:extLst>
              <a:ext uri="{FF2B5EF4-FFF2-40B4-BE49-F238E27FC236}">
                <a16:creationId xmlns:a16="http://schemas.microsoft.com/office/drawing/2014/main" id="{1AAEE908-DDDC-50BB-74F1-22E318FE6103}"/>
              </a:ext>
            </a:extLst>
          </p:cNvPr>
          <p:cNvGraphicFramePr/>
          <p:nvPr>
            <p:extLst>
              <p:ext uri="{D42A27DB-BD31-4B8C-83A1-F6EECF244321}">
                <p14:modId xmlns:p14="http://schemas.microsoft.com/office/powerpoint/2010/main" val="471347823"/>
              </p:ext>
            </p:extLst>
          </p:nvPr>
        </p:nvGraphicFramePr>
        <p:xfrm>
          <a:off x="971600" y="1563638"/>
          <a:ext cx="6984776" cy="3168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086225"/>
          <a:chOff x="914400" y="1028700"/>
          <a:chExt cx="8229600" cy="4086225"/>
        </a:xfrm>
      </p:grpSpPr>
      <p:sp>
        <p:nvSpPr>
          <p:cNvPr id="2" name="ZoneTexte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Top 10 Cities with the Most Hospitals</a:t>
            </a:r>
          </a:p>
        </p:txBody>
      </p:sp>
      <p:sp>
        <p:nvSpPr>
          <p:cNvPr id="3" name="ZoneTexte 2"/>
          <p:cNvSpPr txBox="1"/>
          <p:nvPr/>
        </p:nvSpPr>
        <p:spPr>
          <a:xfrm>
            <a:off x="914400" y="1800225"/>
            <a:ext cx="7315200" cy="22860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424242">
                    <a:alpha val="100000"/>
                  </a:srgbClr>
                </a:solidFill>
                <a:latin typeface="Times New Roman"/>
              </a:rPr>
              <a:t>Identify the top 10 cities with the most hospitals by aggregating data based on the number of healthcare facilities within each city. This analysis can help inform healthcare policy decisions and resource allocation. Moreover, visual representations such as bar charts can effectively communicate which cities lead in hospital availability, assisting in understanding urban healthcare distribution.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1A162-B422-9A2D-2D53-173A91B2E533}"/>
            </a:ext>
          </a:extLst>
        </p:cNvPr>
        <p:cNvGrpSpPr/>
        <p:nvPr/>
      </p:nvGrpSpPr>
      <p:grpSpPr>
        <a:xfrm>
          <a:off x="914400" y="1028700"/>
          <a:ext cx="8229600" cy="4086225"/>
          <a:chOff x="914400" y="1028700"/>
          <a:chExt cx="8229600" cy="4086225"/>
        </a:xfrm>
      </p:grpSpPr>
      <p:sp>
        <p:nvSpPr>
          <p:cNvPr id="2" name="ZoneTexte 1">
            <a:extLst>
              <a:ext uri="{FF2B5EF4-FFF2-40B4-BE49-F238E27FC236}">
                <a16:creationId xmlns:a16="http://schemas.microsoft.com/office/drawing/2014/main" id="{E5C1B4E2-30E5-660F-7E9C-38EDCB157BE2}"/>
              </a:ext>
            </a:extLst>
          </p:cNvPr>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Top 10 Cities with the Most Hospitals</a:t>
            </a:r>
          </a:p>
        </p:txBody>
      </p:sp>
      <p:pic>
        <p:nvPicPr>
          <p:cNvPr id="4" name="Image 3">
            <a:extLst>
              <a:ext uri="{FF2B5EF4-FFF2-40B4-BE49-F238E27FC236}">
                <a16:creationId xmlns:a16="http://schemas.microsoft.com/office/drawing/2014/main" id="{9E8670EE-A02E-6991-4A00-835206C7E5FE}"/>
              </a:ext>
            </a:extLst>
          </p:cNvPr>
          <p:cNvPicPr>
            <a:picLocks noChangeAspect="1"/>
          </p:cNvPicPr>
          <p:nvPr/>
        </p:nvPicPr>
        <p:blipFill>
          <a:blip r:embed="rId2"/>
          <a:stretch>
            <a:fillRect/>
          </a:stretch>
        </p:blipFill>
        <p:spPr>
          <a:xfrm>
            <a:off x="683568" y="1563638"/>
            <a:ext cx="7113984" cy="3364230"/>
          </a:xfrm>
          <a:prstGeom prst="rect">
            <a:avLst/>
          </a:prstGeom>
        </p:spPr>
      </p:pic>
    </p:spTree>
    <p:extLst>
      <p:ext uri="{BB962C8B-B14F-4D97-AF65-F5344CB8AC3E}">
        <p14:creationId xmlns:p14="http://schemas.microsoft.com/office/powerpoint/2010/main" val="3291010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371975"/>
          <a:chOff x="914400" y="1028700"/>
          <a:chExt cx="8229600" cy="4371975"/>
        </a:xfrm>
      </p:grpSpPr>
      <p:sp>
        <p:nvSpPr>
          <p:cNvPr id="2" name="ZoneTexte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Public vs Private Hospitals</a:t>
            </a:r>
          </a:p>
        </p:txBody>
      </p:sp>
      <p:pic>
        <p:nvPicPr>
          <p:cNvPr id="4" name="Image 3">
            <a:extLst>
              <a:ext uri="{FF2B5EF4-FFF2-40B4-BE49-F238E27FC236}">
                <a16:creationId xmlns:a16="http://schemas.microsoft.com/office/drawing/2014/main" id="{5EA2DFFF-08EC-298A-048C-1A8DAF8C284B}"/>
              </a:ext>
            </a:extLst>
          </p:cNvPr>
          <p:cNvPicPr>
            <a:picLocks noChangeAspect="1"/>
          </p:cNvPicPr>
          <p:nvPr/>
        </p:nvPicPr>
        <p:blipFill>
          <a:blip r:embed="rId2"/>
          <a:stretch>
            <a:fillRect/>
          </a:stretch>
        </p:blipFill>
        <p:spPr>
          <a:xfrm>
            <a:off x="1187624" y="1707654"/>
            <a:ext cx="6480720" cy="309634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38625"/>
          <a:chOff x="914400" y="1028700"/>
          <a:chExt cx="8229600" cy="4238625"/>
        </a:xfrm>
      </p:grpSpPr>
      <p:sp>
        <p:nvSpPr>
          <p:cNvPr id="2" name="ZoneTexte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Advanced Data Analysis</a:t>
            </a:r>
          </a:p>
        </p:txBody>
      </p:sp>
      <p:sp>
        <p:nvSpPr>
          <p:cNvPr id="3" name="ZoneTexte 2"/>
          <p:cNvSpPr txBox="1"/>
          <p:nvPr/>
        </p:nvSpPr>
        <p:spPr>
          <a:xfrm>
            <a:off x="914400" y="1800225"/>
            <a:ext cx="7315200" cy="1323439"/>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Number of Hospitals by Region (City, County)
Percentage of Hospitals Managed by NHS vs Independent Sector
Completeness of Contact Information
Geographic Coverage - Number of Hospitals per Latitude/Longitude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877E7-D38C-DED5-1F59-B0D9BBC7E6D5}"/>
            </a:ext>
          </a:extLst>
        </p:cNvPr>
        <p:cNvGrpSpPr/>
        <p:nvPr/>
      </p:nvGrpSpPr>
      <p:grpSpPr>
        <a:xfrm>
          <a:off x="914400" y="1028700"/>
          <a:ext cx="8229600" cy="4238625"/>
          <a:chOff x="914400" y="1028700"/>
          <a:chExt cx="8229600" cy="4238625"/>
        </a:xfrm>
      </p:grpSpPr>
      <p:sp>
        <p:nvSpPr>
          <p:cNvPr id="2" name="ZoneTexte 1">
            <a:extLst>
              <a:ext uri="{FF2B5EF4-FFF2-40B4-BE49-F238E27FC236}">
                <a16:creationId xmlns:a16="http://schemas.microsoft.com/office/drawing/2014/main" id="{18771D12-B881-9F30-4A67-6178B1019F55}"/>
              </a:ext>
            </a:extLst>
          </p:cNvPr>
          <p:cNvSpPr txBox="1"/>
          <p:nvPr/>
        </p:nvSpPr>
        <p:spPr>
          <a:xfrm>
            <a:off x="914400" y="1028700"/>
            <a:ext cx="7315200" cy="52322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Number of Hospitals by City</a:t>
            </a:r>
          </a:p>
        </p:txBody>
      </p:sp>
      <p:pic>
        <p:nvPicPr>
          <p:cNvPr id="4" name="Image 3">
            <a:extLst>
              <a:ext uri="{FF2B5EF4-FFF2-40B4-BE49-F238E27FC236}">
                <a16:creationId xmlns:a16="http://schemas.microsoft.com/office/drawing/2014/main" id="{7B727FB5-AA62-0965-7A84-ACE7AFBA6EFA}"/>
              </a:ext>
            </a:extLst>
          </p:cNvPr>
          <p:cNvPicPr>
            <a:picLocks noChangeAspect="1"/>
          </p:cNvPicPr>
          <p:nvPr/>
        </p:nvPicPr>
        <p:blipFill>
          <a:blip r:embed="rId2"/>
          <a:stretch>
            <a:fillRect/>
          </a:stretch>
        </p:blipFill>
        <p:spPr>
          <a:xfrm>
            <a:off x="755576" y="1488625"/>
            <a:ext cx="6840760" cy="3623751"/>
          </a:xfrm>
          <a:prstGeom prst="rect">
            <a:avLst/>
          </a:prstGeom>
        </p:spPr>
      </p:pic>
    </p:spTree>
    <p:extLst>
      <p:ext uri="{BB962C8B-B14F-4D97-AF65-F5344CB8AC3E}">
        <p14:creationId xmlns:p14="http://schemas.microsoft.com/office/powerpoint/2010/main" val="2545688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442F3-76E7-E7BF-1C49-2E1564D62128}"/>
            </a:ext>
          </a:extLst>
        </p:cNvPr>
        <p:cNvGrpSpPr/>
        <p:nvPr/>
      </p:nvGrpSpPr>
      <p:grpSpPr>
        <a:xfrm>
          <a:off x="914400" y="1028700"/>
          <a:ext cx="8229600" cy="4238625"/>
          <a:chOff x="914400" y="1028700"/>
          <a:chExt cx="8229600" cy="4238625"/>
        </a:xfrm>
      </p:grpSpPr>
      <p:sp>
        <p:nvSpPr>
          <p:cNvPr id="2" name="ZoneTexte 1">
            <a:extLst>
              <a:ext uri="{FF2B5EF4-FFF2-40B4-BE49-F238E27FC236}">
                <a16:creationId xmlns:a16="http://schemas.microsoft.com/office/drawing/2014/main" id="{84FC31EC-FF83-A962-62D9-D89BB603F935}"/>
              </a:ext>
            </a:extLst>
          </p:cNvPr>
          <p:cNvSpPr txBox="1"/>
          <p:nvPr/>
        </p:nvSpPr>
        <p:spPr>
          <a:xfrm>
            <a:off x="914400" y="1028700"/>
            <a:ext cx="7315200" cy="52322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Number of Hospitals by City</a:t>
            </a:r>
          </a:p>
        </p:txBody>
      </p:sp>
      <p:sp>
        <p:nvSpPr>
          <p:cNvPr id="5" name="ZoneTexte 4">
            <a:extLst>
              <a:ext uri="{FF2B5EF4-FFF2-40B4-BE49-F238E27FC236}">
                <a16:creationId xmlns:a16="http://schemas.microsoft.com/office/drawing/2014/main" id="{50D1D5E9-6476-5027-65E2-3E472F622691}"/>
              </a:ext>
            </a:extLst>
          </p:cNvPr>
          <p:cNvSpPr txBox="1"/>
          <p:nvPr/>
        </p:nvSpPr>
        <p:spPr>
          <a:xfrm>
            <a:off x="914400" y="1833086"/>
            <a:ext cx="7315200" cy="1477328"/>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The bar plot clearly shows that London has a significantly higher number of hospitals compared to other cities. This concentration of hospitals in London likely reflects its larger population and status as a major metropolitan area. Other major cities like Birmingham, Manchester, and Bristol also have a notable number of hospitals.</a:t>
            </a:r>
            <a:endParaRPr lang="fr-CM" dirty="0"/>
          </a:p>
        </p:txBody>
      </p:sp>
    </p:spTree>
    <p:extLst>
      <p:ext uri="{BB962C8B-B14F-4D97-AF65-F5344CB8AC3E}">
        <p14:creationId xmlns:p14="http://schemas.microsoft.com/office/powerpoint/2010/main" val="2849427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DEDCC-904B-0A1F-8164-DD337C6F06AF}"/>
            </a:ext>
          </a:extLst>
        </p:cNvPr>
        <p:cNvGrpSpPr/>
        <p:nvPr/>
      </p:nvGrpSpPr>
      <p:grpSpPr>
        <a:xfrm>
          <a:off x="914400" y="1028700"/>
          <a:ext cx="8229600" cy="4238625"/>
          <a:chOff x="914400" y="1028700"/>
          <a:chExt cx="8229600" cy="4238625"/>
        </a:xfrm>
      </p:grpSpPr>
      <p:sp>
        <p:nvSpPr>
          <p:cNvPr id="2" name="ZoneTexte 1">
            <a:extLst>
              <a:ext uri="{FF2B5EF4-FFF2-40B4-BE49-F238E27FC236}">
                <a16:creationId xmlns:a16="http://schemas.microsoft.com/office/drawing/2014/main" id="{4B25D6E3-C4ED-3F8A-C8DA-9DBA69B1EDEA}"/>
              </a:ext>
            </a:extLst>
          </p:cNvPr>
          <p:cNvSpPr txBox="1"/>
          <p:nvPr/>
        </p:nvSpPr>
        <p:spPr>
          <a:xfrm>
            <a:off x="323528" y="534518"/>
            <a:ext cx="4032448" cy="1384995"/>
          </a:xfrm>
          <a:prstGeom prst="rect">
            <a:avLst/>
          </a:prstGeom>
          <a:noFill/>
        </p:spPr>
        <p:txBody>
          <a:bodyPr vert="horz" wrap="square"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Percentage of Hospitals Managed by NHS vs Independent Sector</a:t>
            </a:r>
          </a:p>
        </p:txBody>
      </p:sp>
      <p:pic>
        <p:nvPicPr>
          <p:cNvPr id="3" name="Image 2">
            <a:extLst>
              <a:ext uri="{FF2B5EF4-FFF2-40B4-BE49-F238E27FC236}">
                <a16:creationId xmlns:a16="http://schemas.microsoft.com/office/drawing/2014/main" id="{8E38397A-879E-FBF0-5906-025878228090}"/>
              </a:ext>
            </a:extLst>
          </p:cNvPr>
          <p:cNvPicPr>
            <a:picLocks noChangeAspect="1"/>
          </p:cNvPicPr>
          <p:nvPr/>
        </p:nvPicPr>
        <p:blipFill>
          <a:blip r:embed="rId2"/>
          <a:stretch>
            <a:fillRect/>
          </a:stretch>
        </p:blipFill>
        <p:spPr>
          <a:xfrm>
            <a:off x="4499992" y="534518"/>
            <a:ext cx="5591175" cy="4305300"/>
          </a:xfrm>
          <a:prstGeom prst="rect">
            <a:avLst/>
          </a:prstGeom>
        </p:spPr>
      </p:pic>
      <p:sp>
        <p:nvSpPr>
          <p:cNvPr id="5" name="ZoneTexte 4">
            <a:extLst>
              <a:ext uri="{FF2B5EF4-FFF2-40B4-BE49-F238E27FC236}">
                <a16:creationId xmlns:a16="http://schemas.microsoft.com/office/drawing/2014/main" id="{E20CFA7A-BFE1-E579-DDFB-59F0829E4A31}"/>
              </a:ext>
            </a:extLst>
          </p:cNvPr>
          <p:cNvSpPr txBox="1"/>
          <p:nvPr/>
        </p:nvSpPr>
        <p:spPr>
          <a:xfrm>
            <a:off x="323528" y="2571750"/>
            <a:ext cx="4572000" cy="1754326"/>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The pie chart clearly illustrates that the NHS Sector represents a larger proportion (61.4%) of hospitals compared to the Independent Sector (38.6%). This visual representation emphasizes the dominance of public healthcare provision in the dataset</a:t>
            </a:r>
            <a:endParaRPr lang="fr-CM" dirty="0"/>
          </a:p>
        </p:txBody>
      </p:sp>
    </p:spTree>
    <p:extLst>
      <p:ext uri="{BB962C8B-B14F-4D97-AF65-F5344CB8AC3E}">
        <p14:creationId xmlns:p14="http://schemas.microsoft.com/office/powerpoint/2010/main" val="1361981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E14EA-A8EF-00F0-8D2B-D16C694BF3D7}"/>
            </a:ext>
          </a:extLst>
        </p:cNvPr>
        <p:cNvGrpSpPr/>
        <p:nvPr/>
      </p:nvGrpSpPr>
      <p:grpSpPr>
        <a:xfrm>
          <a:off x="914400" y="1028700"/>
          <a:ext cx="8229600" cy="4238625"/>
          <a:chOff x="914400" y="1028700"/>
          <a:chExt cx="8229600" cy="4238625"/>
        </a:xfrm>
      </p:grpSpPr>
      <p:sp>
        <p:nvSpPr>
          <p:cNvPr id="2" name="ZoneTexte 1">
            <a:extLst>
              <a:ext uri="{FF2B5EF4-FFF2-40B4-BE49-F238E27FC236}">
                <a16:creationId xmlns:a16="http://schemas.microsoft.com/office/drawing/2014/main" id="{1342524E-487E-8AC4-47A9-649935BB8F92}"/>
              </a:ext>
            </a:extLst>
          </p:cNvPr>
          <p:cNvSpPr txBox="1"/>
          <p:nvPr/>
        </p:nvSpPr>
        <p:spPr>
          <a:xfrm>
            <a:off x="323528" y="771550"/>
            <a:ext cx="2880320" cy="1384995"/>
          </a:xfrm>
          <a:prstGeom prst="rect">
            <a:avLst/>
          </a:prstGeom>
          <a:noFill/>
        </p:spPr>
        <p:txBody>
          <a:bodyPr vert="horz" wrap="square"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Completeness of Contact Information</a:t>
            </a:r>
          </a:p>
        </p:txBody>
      </p:sp>
      <p:pic>
        <p:nvPicPr>
          <p:cNvPr id="4" name="Image 3">
            <a:extLst>
              <a:ext uri="{FF2B5EF4-FFF2-40B4-BE49-F238E27FC236}">
                <a16:creationId xmlns:a16="http://schemas.microsoft.com/office/drawing/2014/main" id="{E9E21983-1291-5044-984E-363962FECD03}"/>
              </a:ext>
            </a:extLst>
          </p:cNvPr>
          <p:cNvPicPr>
            <a:picLocks noChangeAspect="1"/>
          </p:cNvPicPr>
          <p:nvPr/>
        </p:nvPicPr>
        <p:blipFill>
          <a:blip r:embed="rId2"/>
          <a:stretch>
            <a:fillRect/>
          </a:stretch>
        </p:blipFill>
        <p:spPr>
          <a:xfrm>
            <a:off x="2987823" y="610870"/>
            <a:ext cx="6370882" cy="4337144"/>
          </a:xfrm>
          <a:prstGeom prst="rect">
            <a:avLst/>
          </a:prstGeom>
        </p:spPr>
      </p:pic>
    </p:spTree>
    <p:extLst>
      <p:ext uri="{BB962C8B-B14F-4D97-AF65-F5344CB8AC3E}">
        <p14:creationId xmlns:p14="http://schemas.microsoft.com/office/powerpoint/2010/main" val="37872461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16B25-683E-B8AD-8DDB-56FE5D8235E5}"/>
            </a:ext>
          </a:extLst>
        </p:cNvPr>
        <p:cNvGrpSpPr/>
        <p:nvPr/>
      </p:nvGrpSpPr>
      <p:grpSpPr>
        <a:xfrm>
          <a:off x="914400" y="1028700"/>
          <a:ext cx="8229600" cy="4238625"/>
          <a:chOff x="914400" y="1028700"/>
          <a:chExt cx="8229600" cy="4238625"/>
        </a:xfrm>
      </p:grpSpPr>
      <p:sp>
        <p:nvSpPr>
          <p:cNvPr id="2" name="ZoneTexte 1">
            <a:extLst>
              <a:ext uri="{FF2B5EF4-FFF2-40B4-BE49-F238E27FC236}">
                <a16:creationId xmlns:a16="http://schemas.microsoft.com/office/drawing/2014/main" id="{38E02C08-CD4A-4EFD-53C4-9A2880A8D576}"/>
              </a:ext>
            </a:extLst>
          </p:cNvPr>
          <p:cNvSpPr txBox="1"/>
          <p:nvPr/>
        </p:nvSpPr>
        <p:spPr>
          <a:xfrm>
            <a:off x="1691680" y="1923678"/>
            <a:ext cx="6696744" cy="954107"/>
          </a:xfrm>
          <a:prstGeom prst="rect">
            <a:avLst/>
          </a:prstGeom>
          <a:noFill/>
        </p:spPr>
        <p:txBody>
          <a:bodyPr vert="horz" wrap="square"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Geographic Coverage - Number of Hospitals per Latitude/Longitude</a:t>
            </a:r>
          </a:p>
        </p:txBody>
      </p:sp>
    </p:spTree>
    <p:extLst>
      <p:ext uri="{BB962C8B-B14F-4D97-AF65-F5344CB8AC3E}">
        <p14:creationId xmlns:p14="http://schemas.microsoft.com/office/powerpoint/2010/main" val="2176426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48935-3809-F692-A05D-F78346ABEEA0}"/>
            </a:ext>
          </a:extLst>
        </p:cNvPr>
        <p:cNvGrpSpPr/>
        <p:nvPr/>
      </p:nvGrpSpPr>
      <p:grpSpPr>
        <a:xfrm>
          <a:off x="914400" y="1028700"/>
          <a:ext cx="8229600" cy="4238625"/>
          <a:chOff x="914400" y="1028700"/>
          <a:chExt cx="8229600" cy="4238625"/>
        </a:xfrm>
      </p:grpSpPr>
      <p:pic>
        <p:nvPicPr>
          <p:cNvPr id="4" name="Image 3">
            <a:extLst>
              <a:ext uri="{FF2B5EF4-FFF2-40B4-BE49-F238E27FC236}">
                <a16:creationId xmlns:a16="http://schemas.microsoft.com/office/drawing/2014/main" id="{9EEE17D0-6E85-86D3-CB72-6A4D931A9B16}"/>
              </a:ext>
            </a:extLst>
          </p:cNvPr>
          <p:cNvPicPr>
            <a:picLocks noChangeAspect="1"/>
          </p:cNvPicPr>
          <p:nvPr/>
        </p:nvPicPr>
        <p:blipFill>
          <a:blip r:embed="rId2"/>
          <a:stretch>
            <a:fillRect/>
          </a:stretch>
        </p:blipFill>
        <p:spPr>
          <a:xfrm>
            <a:off x="251520" y="483518"/>
            <a:ext cx="8342476" cy="4412462"/>
          </a:xfrm>
          <a:prstGeom prst="rect">
            <a:avLst/>
          </a:prstGeom>
        </p:spPr>
      </p:pic>
    </p:spTree>
    <p:extLst>
      <p:ext uri="{BB962C8B-B14F-4D97-AF65-F5344CB8AC3E}">
        <p14:creationId xmlns:p14="http://schemas.microsoft.com/office/powerpoint/2010/main" val="3640984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54000E2-21CE-B2BA-0F9F-CF580A71C2F6}"/>
              </a:ext>
            </a:extLst>
          </p:cNvPr>
          <p:cNvSpPr txBox="1"/>
          <p:nvPr/>
        </p:nvSpPr>
        <p:spPr>
          <a:xfrm>
            <a:off x="179512" y="483518"/>
            <a:ext cx="7315200" cy="52322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Objectives </a:t>
            </a:r>
          </a:p>
        </p:txBody>
      </p:sp>
      <p:graphicFrame>
        <p:nvGraphicFramePr>
          <p:cNvPr id="5" name="Diagramme 4">
            <a:extLst>
              <a:ext uri="{FF2B5EF4-FFF2-40B4-BE49-F238E27FC236}">
                <a16:creationId xmlns:a16="http://schemas.microsoft.com/office/drawing/2014/main" id="{7BBAB852-E504-95B2-4400-245749380C0E}"/>
              </a:ext>
            </a:extLst>
          </p:cNvPr>
          <p:cNvGraphicFramePr/>
          <p:nvPr>
            <p:extLst>
              <p:ext uri="{D42A27DB-BD31-4B8C-83A1-F6EECF244321}">
                <p14:modId xmlns:p14="http://schemas.microsoft.com/office/powerpoint/2010/main" val="1412314980"/>
              </p:ext>
            </p:extLst>
          </p:nvPr>
        </p:nvGraphicFramePr>
        <p:xfrm>
          <a:off x="683568" y="1006738"/>
          <a:ext cx="7560840" cy="4085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9201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E4A2E-3482-A37F-3941-B34BE3C9ADA2}"/>
            </a:ext>
          </a:extLst>
        </p:cNvPr>
        <p:cNvGrpSpPr/>
        <p:nvPr/>
      </p:nvGrpSpPr>
      <p:grpSpPr>
        <a:xfrm>
          <a:off x="914400" y="1028700"/>
          <a:ext cx="8229600" cy="4238625"/>
          <a:chOff x="914400" y="1028700"/>
          <a:chExt cx="8229600" cy="4238625"/>
        </a:xfrm>
      </p:grpSpPr>
      <p:sp>
        <p:nvSpPr>
          <p:cNvPr id="3" name="ZoneTexte 2">
            <a:extLst>
              <a:ext uri="{FF2B5EF4-FFF2-40B4-BE49-F238E27FC236}">
                <a16:creationId xmlns:a16="http://schemas.microsoft.com/office/drawing/2014/main" id="{F2BDF5E8-3A34-9495-CBE1-3A720F409972}"/>
              </a:ext>
            </a:extLst>
          </p:cNvPr>
          <p:cNvSpPr txBox="1"/>
          <p:nvPr/>
        </p:nvSpPr>
        <p:spPr>
          <a:xfrm>
            <a:off x="539552" y="895970"/>
            <a:ext cx="7344816" cy="3351559"/>
          </a:xfrm>
          <a:prstGeom prst="rect">
            <a:avLst/>
          </a:prstGeom>
          <a:noFill/>
        </p:spPr>
        <p:txBody>
          <a:bodyPr wrap="square">
            <a:spAutoFit/>
          </a:bodyPr>
          <a:lstStyle/>
          <a:p>
            <a:pPr>
              <a:buNone/>
            </a:pPr>
            <a:endParaRPr lang="fr-CM" sz="1600" dirty="0">
              <a:effectLst/>
            </a:endParaRP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The heatmap shows a clear concentration of hospitals in the bin centered around latitude 51.085 to 51.671 and longitude -1.485 to -0.681. This bin has a significantly higher number of hospitals (202) compared to all other bins, indicated by the darkest shade of blue. This region likely corresponds to a major metropolitan area, possibly London or its immediate surroundings.</a:t>
            </a:r>
            <a:endParaRPr lang="fr-CM"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Several other bins, particularly those in the middle latitudes and longitudes, also show a moderate number of hospitals, suggesting a broader distribution of healthcare facilities across certain regions.</a:t>
            </a:r>
            <a:endParaRPr lang="fr-CM"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63068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EB7AD-4E2D-8BF0-6A95-441FD21058BD}"/>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BE47A502-00AE-4E6C-E383-2B80E60C5B38}"/>
              </a:ext>
            </a:extLst>
          </p:cNvPr>
          <p:cNvSpPr txBox="1"/>
          <p:nvPr/>
        </p:nvSpPr>
        <p:spPr>
          <a:xfrm>
            <a:off x="3491880" y="2310140"/>
            <a:ext cx="2160240" cy="523220"/>
          </a:xfrm>
          <a:prstGeom prst="rect">
            <a:avLst/>
          </a:prstGeom>
          <a:noFill/>
        </p:spPr>
        <p:txBody>
          <a:bodyPr wrap="square">
            <a:spAutoFit/>
          </a:bodyPr>
          <a:lstStyle/>
          <a:p>
            <a:r>
              <a:rPr lang="fr-CM" sz="2800" b="1" dirty="0">
                <a:latin typeface="Times New Roman" panose="02020603050405020304" pitchFamily="18" charset="0"/>
                <a:cs typeface="Times New Roman" panose="02020603050405020304" pitchFamily="18" charset="0"/>
              </a:rPr>
              <a:t>Dashboard</a:t>
            </a:r>
            <a:endParaRPr lang="fr-CM"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6536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D19CF-327F-82A3-79C6-C2A351D995B9}"/>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756A58F1-C7A1-4DE5-0532-6DFC8ED5221E}"/>
              </a:ext>
            </a:extLst>
          </p:cNvPr>
          <p:cNvSpPr txBox="1"/>
          <p:nvPr/>
        </p:nvSpPr>
        <p:spPr>
          <a:xfrm>
            <a:off x="323528" y="699542"/>
            <a:ext cx="4572000" cy="523220"/>
          </a:xfrm>
          <a:prstGeom prst="rect">
            <a:avLst/>
          </a:prstGeom>
          <a:noFill/>
        </p:spPr>
        <p:txBody>
          <a:bodyPr wrap="square">
            <a:spAutoFit/>
          </a:bodyPr>
          <a:lstStyle/>
          <a:p>
            <a:r>
              <a:rPr lang="fr-CM" sz="2800" b="1" dirty="0">
                <a:latin typeface="Times New Roman" panose="02020603050405020304" pitchFamily="18" charset="0"/>
                <a:cs typeface="Times New Roman" panose="02020603050405020304" pitchFamily="18" charset="0"/>
              </a:rPr>
              <a:t>Dashboard</a:t>
            </a:r>
            <a:endParaRPr lang="fr-CM" sz="2800" dirty="0">
              <a:latin typeface="Times New Roman" panose="02020603050405020304" pitchFamily="18" charset="0"/>
              <a:cs typeface="Times New Roman" panose="02020603050405020304" pitchFamily="18" charset="0"/>
            </a:endParaRPr>
          </a:p>
        </p:txBody>
      </p:sp>
      <p:pic>
        <p:nvPicPr>
          <p:cNvPr id="3" name="Image 2">
            <a:extLst>
              <a:ext uri="{FF2B5EF4-FFF2-40B4-BE49-F238E27FC236}">
                <a16:creationId xmlns:a16="http://schemas.microsoft.com/office/drawing/2014/main" id="{F809C38B-343E-2C7A-4BE5-047B91767AB4}"/>
              </a:ext>
            </a:extLst>
          </p:cNvPr>
          <p:cNvPicPr>
            <a:picLocks noChangeAspect="1"/>
          </p:cNvPicPr>
          <p:nvPr/>
        </p:nvPicPr>
        <p:blipFill>
          <a:blip r:embed="rId2"/>
          <a:stretch>
            <a:fillRect/>
          </a:stretch>
        </p:blipFill>
        <p:spPr>
          <a:xfrm>
            <a:off x="123825" y="90487"/>
            <a:ext cx="8896350" cy="4962525"/>
          </a:xfrm>
          <a:prstGeom prst="rect">
            <a:avLst/>
          </a:prstGeom>
        </p:spPr>
      </p:pic>
    </p:spTree>
    <p:extLst>
      <p:ext uri="{BB962C8B-B14F-4D97-AF65-F5344CB8AC3E}">
        <p14:creationId xmlns:p14="http://schemas.microsoft.com/office/powerpoint/2010/main" val="14295383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F3ADF-06C2-56EC-E38F-FC28A14B4FED}"/>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9E1CFB15-7AAA-1178-364E-9EC92174188D}"/>
              </a:ext>
            </a:extLst>
          </p:cNvPr>
          <p:cNvSpPr txBox="1"/>
          <p:nvPr/>
        </p:nvSpPr>
        <p:spPr>
          <a:xfrm>
            <a:off x="323528" y="699542"/>
            <a:ext cx="4572000" cy="523220"/>
          </a:xfrm>
          <a:prstGeom prst="rect">
            <a:avLst/>
          </a:prstGeom>
          <a:noFill/>
        </p:spPr>
        <p:txBody>
          <a:bodyPr wrap="square">
            <a:spAutoFit/>
          </a:bodyPr>
          <a:lstStyle/>
          <a:p>
            <a:r>
              <a:rPr lang="fr-CM" sz="2800" b="1" dirty="0">
                <a:latin typeface="Times New Roman" panose="02020603050405020304" pitchFamily="18" charset="0"/>
                <a:cs typeface="Times New Roman" panose="02020603050405020304" pitchFamily="18" charset="0"/>
              </a:rPr>
              <a:t>Dashboard</a:t>
            </a:r>
            <a:endParaRPr lang="fr-CM" sz="2800" dirty="0">
              <a:latin typeface="Times New Roman" panose="02020603050405020304" pitchFamily="18" charset="0"/>
              <a:cs typeface="Times New Roman" panose="02020603050405020304" pitchFamily="18" charset="0"/>
            </a:endParaRPr>
          </a:p>
        </p:txBody>
      </p:sp>
      <p:pic>
        <p:nvPicPr>
          <p:cNvPr id="4" name="Image 3">
            <a:extLst>
              <a:ext uri="{FF2B5EF4-FFF2-40B4-BE49-F238E27FC236}">
                <a16:creationId xmlns:a16="http://schemas.microsoft.com/office/drawing/2014/main" id="{4444B964-5D4E-B308-DBC5-90E280BBA4AF}"/>
              </a:ext>
            </a:extLst>
          </p:cNvPr>
          <p:cNvPicPr>
            <a:picLocks noChangeAspect="1"/>
          </p:cNvPicPr>
          <p:nvPr/>
        </p:nvPicPr>
        <p:blipFill>
          <a:blip r:embed="rId2"/>
          <a:stretch>
            <a:fillRect/>
          </a:stretch>
        </p:blipFill>
        <p:spPr>
          <a:xfrm>
            <a:off x="109537" y="95250"/>
            <a:ext cx="8924925" cy="4953000"/>
          </a:xfrm>
          <a:prstGeom prst="rect">
            <a:avLst/>
          </a:prstGeom>
        </p:spPr>
      </p:pic>
    </p:spTree>
    <p:extLst>
      <p:ext uri="{BB962C8B-B14F-4D97-AF65-F5344CB8AC3E}">
        <p14:creationId xmlns:p14="http://schemas.microsoft.com/office/powerpoint/2010/main" val="33193785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F076E-3414-5F5E-E747-6AAD0E79B0E0}"/>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A97DEF9D-411F-81F1-3AE1-5817083073D8}"/>
              </a:ext>
            </a:extLst>
          </p:cNvPr>
          <p:cNvSpPr txBox="1"/>
          <p:nvPr/>
        </p:nvSpPr>
        <p:spPr>
          <a:xfrm>
            <a:off x="323528" y="699542"/>
            <a:ext cx="4572000" cy="523220"/>
          </a:xfrm>
          <a:prstGeom prst="rect">
            <a:avLst/>
          </a:prstGeom>
          <a:noFill/>
        </p:spPr>
        <p:txBody>
          <a:bodyPr wrap="square">
            <a:spAutoFit/>
          </a:bodyPr>
          <a:lstStyle/>
          <a:p>
            <a:r>
              <a:rPr lang="fr-CM" sz="2800" b="1" dirty="0">
                <a:latin typeface="Times New Roman" panose="02020603050405020304" pitchFamily="18" charset="0"/>
                <a:cs typeface="Times New Roman" panose="02020603050405020304" pitchFamily="18" charset="0"/>
              </a:rPr>
              <a:t>Dashboard</a:t>
            </a:r>
            <a:endParaRPr lang="fr-CM" sz="2800" dirty="0">
              <a:latin typeface="Times New Roman" panose="02020603050405020304" pitchFamily="18" charset="0"/>
              <a:cs typeface="Times New Roman" panose="02020603050405020304" pitchFamily="18" charset="0"/>
            </a:endParaRPr>
          </a:p>
        </p:txBody>
      </p:sp>
      <p:pic>
        <p:nvPicPr>
          <p:cNvPr id="3" name="Image 2">
            <a:extLst>
              <a:ext uri="{FF2B5EF4-FFF2-40B4-BE49-F238E27FC236}">
                <a16:creationId xmlns:a16="http://schemas.microsoft.com/office/drawing/2014/main" id="{1377680C-647A-0581-17EC-A87588F3A7B6}"/>
              </a:ext>
            </a:extLst>
          </p:cNvPr>
          <p:cNvPicPr>
            <a:picLocks noChangeAspect="1"/>
          </p:cNvPicPr>
          <p:nvPr/>
        </p:nvPicPr>
        <p:blipFill>
          <a:blip r:embed="rId2"/>
          <a:stretch>
            <a:fillRect/>
          </a:stretch>
        </p:blipFill>
        <p:spPr>
          <a:xfrm>
            <a:off x="128587" y="95250"/>
            <a:ext cx="8886825" cy="4953000"/>
          </a:xfrm>
          <a:prstGeom prst="rect">
            <a:avLst/>
          </a:prstGeom>
        </p:spPr>
      </p:pic>
    </p:spTree>
    <p:extLst>
      <p:ext uri="{BB962C8B-B14F-4D97-AF65-F5344CB8AC3E}">
        <p14:creationId xmlns:p14="http://schemas.microsoft.com/office/powerpoint/2010/main" val="40647583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322D0EB-FD8E-C3EF-7C5C-6B79FDC0F0A2}"/>
              </a:ext>
            </a:extLst>
          </p:cNvPr>
          <p:cNvSpPr txBox="1"/>
          <p:nvPr/>
        </p:nvSpPr>
        <p:spPr>
          <a:xfrm>
            <a:off x="323528" y="699542"/>
            <a:ext cx="4572000" cy="523220"/>
          </a:xfrm>
          <a:prstGeom prst="rect">
            <a:avLst/>
          </a:prstGeom>
          <a:noFill/>
        </p:spPr>
        <p:txBody>
          <a:bodyPr wrap="square">
            <a:spAutoFit/>
          </a:bodyPr>
          <a:lstStyle/>
          <a:p>
            <a:r>
              <a:rPr lang="fr-CM" sz="2800" b="1" dirty="0">
                <a:latin typeface="Times New Roman" panose="02020603050405020304" pitchFamily="18" charset="0"/>
                <a:cs typeface="Times New Roman" panose="02020603050405020304" pitchFamily="18" charset="0"/>
              </a:rPr>
              <a:t>Strategic </a:t>
            </a:r>
            <a:r>
              <a:rPr lang="fr-CM" sz="2800" b="1" dirty="0" err="1">
                <a:latin typeface="Times New Roman" panose="02020603050405020304" pitchFamily="18" charset="0"/>
                <a:cs typeface="Times New Roman" panose="02020603050405020304" pitchFamily="18" charset="0"/>
              </a:rPr>
              <a:t>Recommendations</a:t>
            </a:r>
            <a:endParaRPr lang="fr-CM" sz="2800" dirty="0">
              <a:latin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C3A84165-C07A-494D-7B14-8B5FADF802A1}"/>
              </a:ext>
            </a:extLst>
          </p:cNvPr>
          <p:cNvSpPr txBox="1"/>
          <p:nvPr/>
        </p:nvSpPr>
        <p:spPr>
          <a:xfrm>
            <a:off x="302394" y="1266106"/>
            <a:ext cx="8223395" cy="1754326"/>
          </a:xfrm>
          <a:prstGeom prst="rect">
            <a:avLst/>
          </a:prstGeom>
          <a:noFill/>
        </p:spPr>
        <p:txBody>
          <a:bodyPr wrap="square">
            <a:sp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Geographic Disparities:</a:t>
            </a:r>
            <a:r>
              <a:rPr lang="en-US" dirty="0">
                <a:latin typeface="Times New Roman" panose="02020603050405020304" pitchFamily="18" charset="0"/>
                <a:cs typeface="Times New Roman" panose="02020603050405020304" pitchFamily="18" charset="0"/>
              </a:rPr>
              <a:t>  Allocate resources to underserved areas (heatmap shows uneven distribution).</a:t>
            </a:r>
          </a:p>
          <a:p>
            <a:pPr>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Explanation:</a:t>
            </a:r>
            <a:r>
              <a:rPr lang="en-US" dirty="0">
                <a:latin typeface="Times New Roman" panose="02020603050405020304" pitchFamily="18" charset="0"/>
                <a:cs typeface="Times New Roman" panose="02020603050405020304" pitchFamily="18" charset="0"/>
              </a:rPr>
              <a:t> The heatmap visualization clearly indicates that hospitals are not evenly distributed across the region. Some areas have a high concentration, while others are sparsely served. To ensure equitable access to healthcare, resources should be directed towards developing facilities or enhancing services in the underserved regions.</a:t>
            </a:r>
          </a:p>
        </p:txBody>
      </p:sp>
      <p:sp>
        <p:nvSpPr>
          <p:cNvPr id="7" name="ZoneTexte 6">
            <a:extLst>
              <a:ext uri="{FF2B5EF4-FFF2-40B4-BE49-F238E27FC236}">
                <a16:creationId xmlns:a16="http://schemas.microsoft.com/office/drawing/2014/main" id="{8179C0EA-4F1A-DD3C-3E3B-D01ABC918AA8}"/>
              </a:ext>
            </a:extLst>
          </p:cNvPr>
          <p:cNvSpPr txBox="1"/>
          <p:nvPr/>
        </p:nvSpPr>
        <p:spPr>
          <a:xfrm>
            <a:off x="302393" y="3200515"/>
            <a:ext cx="8223395" cy="1754326"/>
          </a:xfrm>
          <a:prstGeom prst="rect">
            <a:avLst/>
          </a:prstGeom>
          <a:noFill/>
        </p:spPr>
        <p:txBody>
          <a:bodyPr wrap="square">
            <a:sp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Completeness:</a:t>
            </a:r>
            <a:r>
              <a:rPr lang="en-US" dirty="0">
                <a:latin typeface="Times New Roman" panose="02020603050405020304" pitchFamily="18" charset="0"/>
                <a:cs typeface="Times New Roman" panose="02020603050405020304" pitchFamily="18" charset="0"/>
              </a:rPr>
              <a:t> Improve email data capture for better communication (34.8% completeness).</a:t>
            </a:r>
          </a:p>
          <a:p>
            <a:pPr>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Explanation:</a:t>
            </a:r>
            <a:r>
              <a:rPr lang="en-US" dirty="0">
                <a:latin typeface="Times New Roman" panose="02020603050405020304" pitchFamily="18" charset="0"/>
                <a:cs typeface="Times New Roman" panose="02020603050405020304" pitchFamily="18" charset="0"/>
              </a:rPr>
              <a:t> The analysis revealed that only a small percentage of hospitals have complete email contact information. This limits the potential for efficient digital communication with patients, other providers, and administrative bodies. Efforts should be made to improve the collection and maintenance of email data.</a:t>
            </a:r>
          </a:p>
        </p:txBody>
      </p:sp>
    </p:spTree>
    <p:extLst>
      <p:ext uri="{BB962C8B-B14F-4D97-AF65-F5344CB8AC3E}">
        <p14:creationId xmlns:p14="http://schemas.microsoft.com/office/powerpoint/2010/main" val="20371006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31C5D-F786-5B5E-B8EB-E507737C25D6}"/>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10438FE2-7CC1-4EA8-505E-BFE16CE13F8D}"/>
              </a:ext>
            </a:extLst>
          </p:cNvPr>
          <p:cNvSpPr txBox="1"/>
          <p:nvPr/>
        </p:nvSpPr>
        <p:spPr>
          <a:xfrm>
            <a:off x="323528" y="699542"/>
            <a:ext cx="4572000" cy="523220"/>
          </a:xfrm>
          <a:prstGeom prst="rect">
            <a:avLst/>
          </a:prstGeom>
          <a:noFill/>
        </p:spPr>
        <p:txBody>
          <a:bodyPr wrap="square">
            <a:spAutoFit/>
          </a:bodyPr>
          <a:lstStyle/>
          <a:p>
            <a:r>
              <a:rPr lang="fr-CM" sz="2800" b="1" dirty="0">
                <a:latin typeface="Times New Roman" panose="02020603050405020304" pitchFamily="18" charset="0"/>
                <a:cs typeface="Times New Roman" panose="02020603050405020304" pitchFamily="18" charset="0"/>
              </a:rPr>
              <a:t>Strategic </a:t>
            </a:r>
            <a:r>
              <a:rPr lang="fr-CM" sz="2800" b="1" dirty="0" err="1">
                <a:latin typeface="Times New Roman" panose="02020603050405020304" pitchFamily="18" charset="0"/>
                <a:cs typeface="Times New Roman" panose="02020603050405020304" pitchFamily="18" charset="0"/>
              </a:rPr>
              <a:t>Recommendations</a:t>
            </a:r>
            <a:endParaRPr lang="fr-CM" sz="2800" dirty="0">
              <a:latin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B107E45F-68C5-F3A6-1BEA-6DEBB9B75D21}"/>
              </a:ext>
            </a:extLst>
          </p:cNvPr>
          <p:cNvSpPr txBox="1"/>
          <p:nvPr/>
        </p:nvSpPr>
        <p:spPr>
          <a:xfrm>
            <a:off x="302394" y="1266106"/>
            <a:ext cx="8223395" cy="1754326"/>
          </a:xfrm>
          <a:prstGeom prst="rect">
            <a:avLst/>
          </a:prstGeom>
          <a:noFill/>
        </p:spPr>
        <p:txBody>
          <a:bodyPr wrap="square">
            <a:sp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Service Planning:</a:t>
            </a:r>
            <a:r>
              <a:rPr lang="en-US" dirty="0">
                <a:latin typeface="Times New Roman" panose="02020603050405020304" pitchFamily="18" charset="0"/>
                <a:cs typeface="Times New Roman" panose="02020603050405020304" pitchFamily="18" charset="0"/>
              </a:rPr>
              <a:t> Prioritize general hospitals, but address mental health needs (dominant types).</a:t>
            </a:r>
          </a:p>
          <a:p>
            <a:pPr>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Explanation:</a:t>
            </a:r>
            <a:r>
              <a:rPr lang="en-US" dirty="0">
                <a:latin typeface="Times New Roman" panose="02020603050405020304" pitchFamily="18" charset="0"/>
                <a:cs typeface="Times New Roman" panose="02020603050405020304" pitchFamily="18" charset="0"/>
              </a:rPr>
              <a:t> The data shows that "Hospital" is the most common type, indicating a prevalence of general hospitals. However, "Mental Health Hospital" also appears as a significant subtype. Therefore, service planning should prioritize general healthcare needs while also ensuring adequate resources and facilities for mental health services.</a:t>
            </a:r>
          </a:p>
        </p:txBody>
      </p:sp>
      <p:sp>
        <p:nvSpPr>
          <p:cNvPr id="7" name="ZoneTexte 6">
            <a:extLst>
              <a:ext uri="{FF2B5EF4-FFF2-40B4-BE49-F238E27FC236}">
                <a16:creationId xmlns:a16="http://schemas.microsoft.com/office/drawing/2014/main" id="{FD667C05-0C87-0586-1141-2B102985EBCB}"/>
              </a:ext>
            </a:extLst>
          </p:cNvPr>
          <p:cNvSpPr txBox="1"/>
          <p:nvPr/>
        </p:nvSpPr>
        <p:spPr>
          <a:xfrm>
            <a:off x="302393" y="3200515"/>
            <a:ext cx="8223395" cy="1754326"/>
          </a:xfrm>
          <a:prstGeom prst="rect">
            <a:avLst/>
          </a:prstGeom>
          <a:noFill/>
        </p:spPr>
        <p:txBody>
          <a:bodyPr wrap="square">
            <a:sp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Sector Balance:</a:t>
            </a:r>
            <a:r>
              <a:rPr lang="en-US" dirty="0">
                <a:latin typeface="Times New Roman" panose="02020603050405020304" pitchFamily="18" charset="0"/>
                <a:cs typeface="Times New Roman" panose="02020603050405020304" pitchFamily="18" charset="0"/>
              </a:rPr>
              <a:t> Consider both NHS (61.4%) &amp; Independent (38.6%) sectors in policy.</a:t>
            </a:r>
          </a:p>
          <a:p>
            <a:pPr>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Explanation:</a:t>
            </a:r>
            <a:r>
              <a:rPr lang="en-US" dirty="0">
                <a:latin typeface="Times New Roman" panose="02020603050405020304" pitchFamily="18" charset="0"/>
                <a:cs typeface="Times New Roman" panose="02020603050405020304" pitchFamily="18" charset="0"/>
              </a:rPr>
              <a:t> The analysis of hospital sector shows that both the NHS and Independent sectors contribute substantially to healthcare provision. Healthcare policies and funding models should consider the roles and interactions of both sectors to optimize overall healthcare delivery.</a:t>
            </a:r>
          </a:p>
        </p:txBody>
      </p:sp>
    </p:spTree>
    <p:extLst>
      <p:ext uri="{BB962C8B-B14F-4D97-AF65-F5344CB8AC3E}">
        <p14:creationId xmlns:p14="http://schemas.microsoft.com/office/powerpoint/2010/main" val="31662131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D68B5-8DFE-9F50-F317-5C4A09674440}"/>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42E2BC55-E1D7-5B09-63C4-83C189D3159A}"/>
              </a:ext>
            </a:extLst>
          </p:cNvPr>
          <p:cNvSpPr txBox="1"/>
          <p:nvPr/>
        </p:nvSpPr>
        <p:spPr>
          <a:xfrm>
            <a:off x="323528" y="699542"/>
            <a:ext cx="4572000" cy="523220"/>
          </a:xfrm>
          <a:prstGeom prst="rect">
            <a:avLst/>
          </a:prstGeom>
          <a:noFill/>
        </p:spPr>
        <p:txBody>
          <a:bodyPr wrap="square">
            <a:spAutoFit/>
          </a:bodyPr>
          <a:lstStyle/>
          <a:p>
            <a:r>
              <a:rPr lang="fr-CM" sz="2800" b="1" dirty="0">
                <a:latin typeface="Times New Roman" panose="02020603050405020304" pitchFamily="18" charset="0"/>
                <a:cs typeface="Times New Roman" panose="02020603050405020304" pitchFamily="18" charset="0"/>
              </a:rPr>
              <a:t>Strategic </a:t>
            </a:r>
            <a:r>
              <a:rPr lang="fr-CM" sz="2800" b="1" dirty="0" err="1">
                <a:latin typeface="Times New Roman" panose="02020603050405020304" pitchFamily="18" charset="0"/>
                <a:cs typeface="Times New Roman" panose="02020603050405020304" pitchFamily="18" charset="0"/>
              </a:rPr>
              <a:t>Recommendations</a:t>
            </a:r>
            <a:endParaRPr lang="fr-CM" sz="2800" dirty="0">
              <a:latin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57D4F9C5-E14A-A47E-FE49-947690AB881C}"/>
              </a:ext>
            </a:extLst>
          </p:cNvPr>
          <p:cNvSpPr txBox="1"/>
          <p:nvPr/>
        </p:nvSpPr>
        <p:spPr>
          <a:xfrm>
            <a:off x="323528" y="1694587"/>
            <a:ext cx="8223395" cy="1754326"/>
          </a:xfrm>
          <a:prstGeom prst="rect">
            <a:avLst/>
          </a:prstGeom>
          <a:noFill/>
        </p:spPr>
        <p:txBody>
          <a:bodyPr wrap="square">
            <a:sp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Parent Organizations:</a:t>
            </a:r>
            <a:r>
              <a:rPr lang="en-US" dirty="0">
                <a:latin typeface="Times New Roman" panose="02020603050405020304" pitchFamily="18" charset="0"/>
                <a:cs typeface="Times New Roman" panose="02020603050405020304" pitchFamily="18" charset="0"/>
              </a:rPr>
              <a:t> Monitor large organizations' influence (concentration of hospitals).</a:t>
            </a:r>
          </a:p>
          <a:p>
            <a:pPr>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Explanation:</a:t>
            </a:r>
            <a:r>
              <a:rPr lang="en-US" dirty="0">
                <a:latin typeface="Times New Roman" panose="02020603050405020304" pitchFamily="18" charset="0"/>
                <a:cs typeface="Times New Roman" panose="02020603050405020304" pitchFamily="18" charset="0"/>
              </a:rPr>
              <a:t> The analysis of parent organizations reveals that a few large entities control a significant number of hospitals. It is important to monitor the influence of these organizations to ensure fair competition, prevent monopolies, and protect patient interests.</a:t>
            </a:r>
          </a:p>
        </p:txBody>
      </p:sp>
    </p:spTree>
    <p:extLst>
      <p:ext uri="{BB962C8B-B14F-4D97-AF65-F5344CB8AC3E}">
        <p14:creationId xmlns:p14="http://schemas.microsoft.com/office/powerpoint/2010/main" val="15732737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00525"/>
          <a:chOff x="914400" y="1028700"/>
          <a:chExt cx="8229600" cy="4200525"/>
        </a:xfrm>
      </p:grpSpPr>
      <p:sp>
        <p:nvSpPr>
          <p:cNvPr id="2" name="ZoneTexte 1"/>
          <p:cNvSpPr txBox="1"/>
          <p:nvPr/>
        </p:nvSpPr>
        <p:spPr>
          <a:xfrm>
            <a:off x="1828800" y="1028700"/>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a:solidFill>
                  <a:srgbClr val="424242">
                    <a:alpha val="100000"/>
                  </a:srgbClr>
                </a:solidFill>
                <a:latin typeface="Times New Roman"/>
              </a:rPr>
              <a:t>Conclusion</a:t>
            </a:r>
          </a:p>
        </p:txBody>
      </p:sp>
      <p:sp>
        <p:nvSpPr>
          <p:cNvPr id="3" name="ZoneTexte 2"/>
          <p:cNvSpPr txBox="1"/>
          <p:nvPr/>
        </p:nvSpPr>
        <p:spPr>
          <a:xfrm>
            <a:off x="179512" y="1623070"/>
            <a:ext cx="8482136" cy="2677656"/>
          </a:xfrm>
          <a:prstGeom prst="rect">
            <a:avLst/>
          </a:prstGeom>
          <a:noFill/>
        </p:spPr>
        <p:txBody>
          <a:bodyPr vert="horz" wrap="square" lIns="91440" tIns="45720" rIns="91440" bIns="45720" rtlCol="0" anchor="t" anchorCtr="0">
            <a:spAutoFit/>
          </a:bodyPr>
          <a:lstStyle/>
          <a:p>
            <a:pPr marL="0" marR="0" lvl="0" indent="0" algn="ctr" rtl="0" fontAlgn="t">
              <a:lnSpc>
                <a:spcPct val="120000"/>
              </a:lnSpc>
              <a:spcBef>
                <a:spcPts val="0"/>
              </a:spcBef>
              <a:spcAft>
                <a:spcPts val="0"/>
              </a:spcAft>
            </a:pPr>
            <a:r>
              <a:rPr lang="en-US" sz="2800" b="1" u="none" strike="noStrike" cap="none" spc="0" dirty="0">
                <a:solidFill>
                  <a:srgbClr val="424242">
                    <a:alpha val="100000"/>
                  </a:srgbClr>
                </a:solidFill>
                <a:latin typeface="Times New Roman"/>
              </a:rPr>
              <a:t>This presentation has shown key trends in hospital data, including geographic concentrations, sector distribution, and organizational influences. These findings are crucial for informed healthcare planning and resource allocation.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828800" y="1028700"/>
          <a:ext cx="7315200" cy="3581400"/>
          <a:chOff x="1828800" y="1028700"/>
          <a:chExt cx="7315200" cy="3581400"/>
        </a:xfrm>
      </p:grpSpPr>
      <p:sp>
        <p:nvSpPr>
          <p:cNvPr id="2" name="ZoneTexte 1"/>
          <p:cNvSpPr txBox="1"/>
          <p:nvPr/>
        </p:nvSpPr>
        <p:spPr>
          <a:xfrm>
            <a:off x="1691680" y="1851670"/>
            <a:ext cx="5486400" cy="85725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6000" b="1" u="none" strike="noStrike" cap="none" spc="0" dirty="0">
                <a:solidFill>
                  <a:srgbClr val="424242">
                    <a:alpha val="100000"/>
                  </a:srgbClr>
                </a:solidFill>
                <a:latin typeface="Times New Roman"/>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400C0-81AE-07DB-B20A-8BAE87A08E14}"/>
            </a:ext>
          </a:extLst>
        </p:cNvPr>
        <p:cNvGrpSpPr/>
        <p:nvPr/>
      </p:nvGrpSpPr>
      <p:grpSpPr>
        <a:xfrm>
          <a:off x="0" y="0"/>
          <a:ext cx="0" cy="0"/>
          <a:chOff x="0" y="0"/>
          <a:chExt cx="0" cy="0"/>
        </a:xfrm>
      </p:grpSpPr>
      <p:sp>
        <p:nvSpPr>
          <p:cNvPr id="4" name="ZoneTexte 3">
            <a:extLst>
              <a:ext uri="{FF2B5EF4-FFF2-40B4-BE49-F238E27FC236}">
                <a16:creationId xmlns:a16="http://schemas.microsoft.com/office/drawing/2014/main" id="{DD1538A7-82F3-D298-100B-A7BD906F97E6}"/>
              </a:ext>
            </a:extLst>
          </p:cNvPr>
          <p:cNvSpPr txBox="1"/>
          <p:nvPr/>
        </p:nvSpPr>
        <p:spPr>
          <a:xfrm>
            <a:off x="611560" y="699542"/>
            <a:ext cx="7315200" cy="52322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Tools </a:t>
            </a:r>
          </a:p>
        </p:txBody>
      </p:sp>
      <p:pic>
        <p:nvPicPr>
          <p:cNvPr id="1026" name="Picture 2" descr="Download Microsoft Excel Logo in SVG Vector or PNG File ...">
            <a:extLst>
              <a:ext uri="{FF2B5EF4-FFF2-40B4-BE49-F238E27FC236}">
                <a16:creationId xmlns:a16="http://schemas.microsoft.com/office/drawing/2014/main" id="{6B87BD03-A54B-E94A-D91E-4A72B637A6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45439"/>
            <a:ext cx="1857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upyter Logo PNG Vector (SVG) Free Download">
            <a:extLst>
              <a:ext uri="{FF2B5EF4-FFF2-40B4-BE49-F238E27FC236}">
                <a16:creationId xmlns:a16="http://schemas.microsoft.com/office/drawing/2014/main" id="{B1FD1D25-1B42-895F-7B00-9D3A25528A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6214" y="1871700"/>
            <a:ext cx="1691047" cy="169104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8603555-3F8F-9F8C-1336-BD53D97108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1499" y="1871700"/>
            <a:ext cx="1872208" cy="18722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ower BI - Microsoft Logo PNG Vector (SVG) Free Download">
            <a:extLst>
              <a:ext uri="{FF2B5EF4-FFF2-40B4-BE49-F238E27FC236}">
                <a16:creationId xmlns:a16="http://schemas.microsoft.com/office/drawing/2014/main" id="{A6A9F5EC-1F71-6DD2-BF2D-658125B0AB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232" y="1445389"/>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A6B7D6CF-FD69-6993-23B9-7A834E4B40D7}"/>
              </a:ext>
            </a:extLst>
          </p:cNvPr>
          <p:cNvSpPr txBox="1"/>
          <p:nvPr/>
        </p:nvSpPr>
        <p:spPr>
          <a:xfrm>
            <a:off x="708596" y="3770571"/>
            <a:ext cx="1296144" cy="523220"/>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US" sz="2800" dirty="0">
                <a:solidFill>
                  <a:srgbClr val="121212">
                    <a:alpha val="100000"/>
                  </a:srgbClr>
                </a:solidFill>
                <a:latin typeface="Times New Roman"/>
              </a:rPr>
              <a:t>Excel</a:t>
            </a:r>
            <a:endParaRPr lang="en-US" sz="2800" u="none" strike="noStrike" cap="none" spc="0" dirty="0">
              <a:solidFill>
                <a:srgbClr val="121212">
                  <a:alpha val="100000"/>
                </a:srgbClr>
              </a:solidFill>
              <a:latin typeface="Times New Roman"/>
            </a:endParaRPr>
          </a:p>
        </p:txBody>
      </p:sp>
      <p:sp>
        <p:nvSpPr>
          <p:cNvPr id="8" name="ZoneTexte 7">
            <a:extLst>
              <a:ext uri="{FF2B5EF4-FFF2-40B4-BE49-F238E27FC236}">
                <a16:creationId xmlns:a16="http://schemas.microsoft.com/office/drawing/2014/main" id="{9FB5C522-9EB1-6495-8B44-2FA7B9FF049A}"/>
              </a:ext>
            </a:extLst>
          </p:cNvPr>
          <p:cNvSpPr txBox="1"/>
          <p:nvPr/>
        </p:nvSpPr>
        <p:spPr>
          <a:xfrm>
            <a:off x="2498532" y="3734631"/>
            <a:ext cx="1586410" cy="954107"/>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US" sz="2800" u="none" strike="noStrike" cap="none" spc="0" dirty="0" err="1">
                <a:solidFill>
                  <a:srgbClr val="121212">
                    <a:alpha val="100000"/>
                  </a:srgbClr>
                </a:solidFill>
                <a:latin typeface="Times New Roman"/>
              </a:rPr>
              <a:t>Jupyter</a:t>
            </a:r>
            <a:r>
              <a:rPr lang="en-US" sz="2800" u="none" strike="noStrike" cap="none" spc="0" dirty="0">
                <a:solidFill>
                  <a:srgbClr val="121212">
                    <a:alpha val="100000"/>
                  </a:srgbClr>
                </a:solidFill>
                <a:latin typeface="Times New Roman"/>
              </a:rPr>
              <a:t> Notebook</a:t>
            </a:r>
            <a:r>
              <a:rPr lang="en-US" sz="2800" b="1" u="none" strike="noStrike" cap="none" spc="0" dirty="0">
                <a:solidFill>
                  <a:srgbClr val="121212">
                    <a:alpha val="100000"/>
                  </a:srgbClr>
                </a:solidFill>
                <a:latin typeface="Times New Roman"/>
              </a:rPr>
              <a:t> </a:t>
            </a:r>
          </a:p>
        </p:txBody>
      </p:sp>
      <p:sp>
        <p:nvSpPr>
          <p:cNvPr id="9" name="ZoneTexte 8">
            <a:extLst>
              <a:ext uri="{FF2B5EF4-FFF2-40B4-BE49-F238E27FC236}">
                <a16:creationId xmlns:a16="http://schemas.microsoft.com/office/drawing/2014/main" id="{A81AF5C7-3B97-0C91-5C94-73AC9F4E803E}"/>
              </a:ext>
            </a:extLst>
          </p:cNvPr>
          <p:cNvSpPr txBox="1"/>
          <p:nvPr/>
        </p:nvSpPr>
        <p:spPr>
          <a:xfrm>
            <a:off x="4715884" y="3770571"/>
            <a:ext cx="1296144" cy="523220"/>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US" sz="2800" u="none" strike="noStrike" cap="none" spc="0" dirty="0">
                <a:solidFill>
                  <a:srgbClr val="121212">
                    <a:alpha val="100000"/>
                  </a:srgbClr>
                </a:solidFill>
                <a:latin typeface="Times New Roman"/>
              </a:rPr>
              <a:t>Python</a:t>
            </a:r>
            <a:r>
              <a:rPr lang="en-US" sz="2800" b="1" u="none" strike="noStrike" cap="none" spc="0" dirty="0">
                <a:solidFill>
                  <a:srgbClr val="121212">
                    <a:alpha val="100000"/>
                  </a:srgbClr>
                </a:solidFill>
                <a:latin typeface="Times New Roman"/>
              </a:rPr>
              <a:t> </a:t>
            </a:r>
          </a:p>
        </p:txBody>
      </p:sp>
      <p:sp>
        <p:nvSpPr>
          <p:cNvPr id="10" name="ZoneTexte 9">
            <a:extLst>
              <a:ext uri="{FF2B5EF4-FFF2-40B4-BE49-F238E27FC236}">
                <a16:creationId xmlns:a16="http://schemas.microsoft.com/office/drawing/2014/main" id="{23D88BF3-259D-2168-AC46-CB5455561BE4}"/>
              </a:ext>
            </a:extLst>
          </p:cNvPr>
          <p:cNvSpPr txBox="1"/>
          <p:nvPr/>
        </p:nvSpPr>
        <p:spPr>
          <a:xfrm>
            <a:off x="6986860" y="3661361"/>
            <a:ext cx="1689596" cy="523220"/>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US" sz="2800" u="none" strike="noStrike" cap="none" spc="0" dirty="0">
                <a:solidFill>
                  <a:srgbClr val="121212">
                    <a:alpha val="100000"/>
                  </a:srgbClr>
                </a:solidFill>
                <a:latin typeface="Times New Roman"/>
              </a:rPr>
              <a:t>Power BI</a:t>
            </a:r>
            <a:r>
              <a:rPr lang="en-US" sz="2800" b="1" u="none" strike="noStrike" cap="none" spc="0" dirty="0">
                <a:solidFill>
                  <a:srgbClr val="121212">
                    <a:alpha val="100000"/>
                  </a:srgbClr>
                </a:solidFill>
                <a:latin typeface="Times New Roman"/>
              </a:rPr>
              <a:t> </a:t>
            </a:r>
          </a:p>
        </p:txBody>
      </p:sp>
    </p:spTree>
    <p:extLst>
      <p:ext uri="{BB962C8B-B14F-4D97-AF65-F5344CB8AC3E}">
        <p14:creationId xmlns:p14="http://schemas.microsoft.com/office/powerpoint/2010/main" val="4232882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ZoneTexte 1"/>
          <p:cNvSpPr txBox="1"/>
          <p:nvPr/>
        </p:nvSpPr>
        <p:spPr>
          <a:xfrm>
            <a:off x="179512" y="483518"/>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Data Cleaning &amp; Preprocessing</a:t>
            </a:r>
          </a:p>
        </p:txBody>
      </p:sp>
      <p:graphicFrame>
        <p:nvGraphicFramePr>
          <p:cNvPr id="4" name="Diagramme 3">
            <a:extLst>
              <a:ext uri="{FF2B5EF4-FFF2-40B4-BE49-F238E27FC236}">
                <a16:creationId xmlns:a16="http://schemas.microsoft.com/office/drawing/2014/main" id="{A00A07BB-0F7D-FEAF-810E-F03430A1CAAA}"/>
              </a:ext>
            </a:extLst>
          </p:cNvPr>
          <p:cNvGraphicFramePr/>
          <p:nvPr>
            <p:extLst>
              <p:ext uri="{D42A27DB-BD31-4B8C-83A1-F6EECF244321}">
                <p14:modId xmlns:p14="http://schemas.microsoft.com/office/powerpoint/2010/main" val="998066058"/>
              </p:ext>
            </p:extLst>
          </p:nvPr>
        </p:nvGraphicFramePr>
        <p:xfrm>
          <a:off x="1691680" y="10795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228975"/>
          <a:chOff x="914400" y="1028700"/>
          <a:chExt cx="8229600" cy="3228975"/>
        </a:xfrm>
      </p:grpSpPr>
      <p:sp>
        <p:nvSpPr>
          <p:cNvPr id="2" name="ZoneTexte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Import Libraries and Load Data</a:t>
            </a:r>
          </a:p>
        </p:txBody>
      </p:sp>
      <p:sp>
        <p:nvSpPr>
          <p:cNvPr id="3" name="ZoneTexte 2"/>
          <p:cNvSpPr txBox="1"/>
          <p:nvPr/>
        </p:nvSpPr>
        <p:spPr>
          <a:xfrm>
            <a:off x="914400" y="1800225"/>
            <a:ext cx="7315200" cy="142875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Import libraries such as Pandas, NumPy, and Matplotlib to facilitate data manipulation, numerical operations, and visualization respectively. Load the hospital dataset using Pandas' </a:t>
            </a:r>
            <a:r>
              <a:rPr lang="en-US" sz="2000" u="none" strike="noStrike" cap="none" spc="0" dirty="0" err="1">
                <a:solidFill>
                  <a:srgbClr val="424242">
                    <a:alpha val="100000"/>
                  </a:srgbClr>
                </a:solidFill>
                <a:latin typeface="Times New Roman"/>
              </a:rPr>
              <a:t>read_csv</a:t>
            </a:r>
            <a:r>
              <a:rPr lang="en-US" sz="2000" u="none" strike="noStrike" cap="none" spc="0" dirty="0">
                <a:solidFill>
                  <a:srgbClr val="424242">
                    <a:alpha val="100000"/>
                  </a:srgbClr>
                </a:solidFill>
                <a:latin typeface="Times New Roman"/>
              </a:rPr>
              <a:t> function to create a </a:t>
            </a:r>
            <a:r>
              <a:rPr lang="en-US" sz="2000" u="none" strike="noStrike" cap="none" spc="0" dirty="0" err="1">
                <a:solidFill>
                  <a:srgbClr val="424242">
                    <a:alpha val="100000"/>
                  </a:srgbClr>
                </a:solidFill>
                <a:latin typeface="Times New Roman"/>
              </a:rPr>
              <a:t>DataFrame</a:t>
            </a:r>
            <a:r>
              <a:rPr lang="en-US" sz="2000" u="none" strike="noStrike" cap="none" spc="0" dirty="0">
                <a:solidFill>
                  <a:srgbClr val="424242">
                    <a:alpha val="100000"/>
                  </a:srgbClr>
                </a:solidFill>
                <a:latin typeface="Times New Roman"/>
              </a:rPr>
              <a:t> for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848D0F-3A79-6672-C4F0-E2E2CC374AA7}"/>
            </a:ext>
          </a:extLst>
        </p:cNvPr>
        <p:cNvGrpSpPr/>
        <p:nvPr/>
      </p:nvGrpSpPr>
      <p:grpSpPr>
        <a:xfrm>
          <a:off x="914400" y="1028700"/>
          <a:ext cx="8229600" cy="3228975"/>
          <a:chOff x="914400" y="1028700"/>
          <a:chExt cx="8229600" cy="3228975"/>
        </a:xfrm>
      </p:grpSpPr>
      <p:pic>
        <p:nvPicPr>
          <p:cNvPr id="4" name="Image 3">
            <a:extLst>
              <a:ext uri="{FF2B5EF4-FFF2-40B4-BE49-F238E27FC236}">
                <a16:creationId xmlns:a16="http://schemas.microsoft.com/office/drawing/2014/main" id="{5B8EAEB6-F4E9-ECD2-2034-DB4EFDC59C57}"/>
              </a:ext>
            </a:extLst>
          </p:cNvPr>
          <p:cNvPicPr>
            <a:picLocks noChangeAspect="1"/>
          </p:cNvPicPr>
          <p:nvPr/>
        </p:nvPicPr>
        <p:blipFill>
          <a:blip r:embed="rId2"/>
          <a:stretch>
            <a:fillRect/>
          </a:stretch>
        </p:blipFill>
        <p:spPr>
          <a:xfrm>
            <a:off x="971600" y="617483"/>
            <a:ext cx="6917005" cy="3754492"/>
          </a:xfrm>
          <a:prstGeom prst="rect">
            <a:avLst/>
          </a:prstGeom>
        </p:spPr>
      </p:pic>
    </p:spTree>
    <p:extLst>
      <p:ext uri="{BB962C8B-B14F-4D97-AF65-F5344CB8AC3E}">
        <p14:creationId xmlns:p14="http://schemas.microsoft.com/office/powerpoint/2010/main" val="1460948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5DE79-9E7E-C867-C72D-A10450FE7429}"/>
            </a:ext>
          </a:extLst>
        </p:cNvPr>
        <p:cNvGrpSpPr/>
        <p:nvPr/>
      </p:nvGrpSpPr>
      <p:grpSpPr>
        <a:xfrm>
          <a:off x="914400" y="1028700"/>
          <a:ext cx="8229600" cy="3228975"/>
          <a:chOff x="914400" y="1028700"/>
          <a:chExt cx="8229600" cy="3228975"/>
        </a:xfrm>
      </p:grpSpPr>
      <p:pic>
        <p:nvPicPr>
          <p:cNvPr id="2" name="Image 1">
            <a:extLst>
              <a:ext uri="{FF2B5EF4-FFF2-40B4-BE49-F238E27FC236}">
                <a16:creationId xmlns:a16="http://schemas.microsoft.com/office/drawing/2014/main" id="{FDCD7649-42FA-6CCA-A2CE-FDBC1B07C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555526"/>
            <a:ext cx="6553200" cy="7789545"/>
          </a:xfrm>
          <a:prstGeom prst="rect">
            <a:avLst/>
          </a:prstGeom>
        </p:spPr>
      </p:pic>
    </p:spTree>
    <p:extLst>
      <p:ext uri="{BB962C8B-B14F-4D97-AF65-F5344CB8AC3E}">
        <p14:creationId xmlns:p14="http://schemas.microsoft.com/office/powerpoint/2010/main" val="975326250"/>
      </p:ext>
    </p:extLst>
  </p:cSld>
  <p:clrMapOvr>
    <a:masterClrMapping/>
  </p:clrMapOvr>
</p:sld>
</file>

<file path=ppt/theme/theme1.xml><?xml version="1.0" encoding="utf-8"?>
<a:theme xmlns:a="http://schemas.openxmlformats.org/drawingml/2006/main" name="Dividende">
  <a:themeElements>
    <a:clrScheme name="Bleu chau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ividend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TM03457464[[fn=Dividende]]</Template>
  <TotalTime>150</TotalTime>
  <Words>1594</Words>
  <Application>Microsoft Office PowerPoint</Application>
  <PresentationFormat>Affichage à l'écran (16:9)</PresentationFormat>
  <Paragraphs>98</Paragraphs>
  <Slides>49</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49</vt:i4>
      </vt:variant>
    </vt:vector>
  </HeadingPairs>
  <TitlesOfParts>
    <vt:vector size="56" baseType="lpstr">
      <vt:lpstr>Arial</vt:lpstr>
      <vt:lpstr>Calibri</vt:lpstr>
      <vt:lpstr>Courier New</vt:lpstr>
      <vt:lpstr>Gill Sans MT</vt:lpstr>
      <vt:lpstr>Times New Roman</vt:lpstr>
      <vt:lpstr>Wingdings 2</vt:lpstr>
      <vt:lpstr>Dividende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KENGNE MBAH Johann Briz</cp:lastModifiedBy>
  <cp:revision>4</cp:revision>
  <dcterms:created xsi:type="dcterms:W3CDTF">2025-04-04T12:30:03Z</dcterms:created>
  <dcterms:modified xsi:type="dcterms:W3CDTF">2025-04-04T20:53:07Z</dcterms:modified>
  <cp:category/>
  <cp:contentStatus/>
</cp:coreProperties>
</file>