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  <p:sldId id="397" r:id="rId113"/>
    <p:sldId id="399" r:id="rId114"/>
    <p:sldId id="402" r:id="rId115"/>
    <p:sldId id="404" r:id="rId116"/>
    <p:sldId id="406" r:id="rId117"/>
    <p:sldId id="409" r:id="rId118"/>
    <p:sldId id="408" r:id="rId119"/>
    <p:sldId id="411" r:id="rId120"/>
    <p:sldId id="412" r:id="rId121"/>
    <p:sldId id="427" r:id="rId122"/>
    <p:sldId id="413" r:id="rId123"/>
    <p:sldId id="417" r:id="rId124"/>
    <p:sldId id="418" r:id="rId125"/>
    <p:sldId id="428" r:id="rId126"/>
    <p:sldId id="420" r:id="rId1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  <p14:sldId id="397"/>
            <p14:sldId id="399"/>
            <p14:sldId id="402"/>
            <p14:sldId id="404"/>
            <p14:sldId id="406"/>
            <p14:sldId id="409"/>
            <p14:sldId id="408"/>
            <p14:sldId id="411"/>
            <p14:sldId id="412"/>
            <p14:sldId id="427"/>
            <p14:sldId id="413"/>
            <p14:sldId id="417"/>
            <p14:sldId id="418"/>
            <p14:sldId id="428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CCFF"/>
    <a:srgbClr val="CCFFFF"/>
    <a:srgbClr val="0000FF"/>
    <a:srgbClr val="FFFFCC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83" d="100"/>
          <a:sy n="83" d="100"/>
        </p:scale>
        <p:origin x="96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8/7(</a:t>
            </a:r>
            <a:r>
              <a:rPr lang="ja-JP" altLang="en-US" dirty="0"/>
              <a:t>金</a:t>
            </a:r>
            <a:r>
              <a:rPr lang="en-US" altLang="ja-JP" dirty="0"/>
              <a:t>)17:30-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29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(1)lisp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651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74580" y="128110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82E4DB-8872-4F8A-96FC-8E4A3883B235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lisp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77637" y="99135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65827" y="2228133"/>
            <a:ext cx="10690876" cy="12695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(b)BNF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76BE9-126C-455E-A2F4-1FB12D5F63FA}"/>
              </a:ext>
            </a:extLst>
          </p:cNvPr>
          <p:cNvSpPr txBox="1"/>
          <p:nvPr/>
        </p:nvSpPr>
        <p:spPr>
          <a:xfrm>
            <a:off x="404131" y="263790"/>
            <a:ext cx="101199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のリタン値は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文字列ではない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=&gt;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」で置換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$#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=&gt;$#2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DF639F-3C9D-405E-ABD9-6DA244B6BD88}"/>
              </a:ext>
            </a:extLst>
          </p:cNvPr>
          <p:cNvSpPr/>
          <p:nvPr/>
        </p:nvSpPr>
        <p:spPr>
          <a:xfrm>
            <a:off x="8834887" y="2838267"/>
            <a:ext cx="2073216" cy="246983"/>
          </a:xfrm>
          <a:prstGeom prst="wedgeRectCallout">
            <a:avLst>
              <a:gd name="adj1" fmla="val -121356"/>
              <a:gd name="adj2" fmla="val -318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挿入して解釈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031149-CAA2-4452-970A-6E4765C27592}"/>
              </a:ext>
            </a:extLst>
          </p:cNvPr>
          <p:cNvSpPr/>
          <p:nvPr/>
        </p:nvSpPr>
        <p:spPr>
          <a:xfrm>
            <a:off x="8548777" y="2272033"/>
            <a:ext cx="3621658" cy="460075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中間表現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は現れない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2363AC-7952-427E-AB0C-814973584990}"/>
              </a:ext>
            </a:extLst>
          </p:cNvPr>
          <p:cNvSpPr/>
          <p:nvPr/>
        </p:nvSpPr>
        <p:spPr>
          <a:xfrm>
            <a:off x="4237220" y="948072"/>
            <a:ext cx="3584064" cy="246984"/>
          </a:xfrm>
          <a:prstGeom prst="borderCallout1">
            <a:avLst>
              <a:gd name="adj1" fmla="val 109561"/>
              <a:gd name="adj2" fmla="val 23197"/>
              <a:gd name="adj3" fmla="val 549088"/>
              <a:gd name="adj4" fmla="val 1173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評価対象の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を付与する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BA047DE-91C5-45D1-936C-BC083F6D83F2}"/>
              </a:ext>
            </a:extLst>
          </p:cNvPr>
          <p:cNvSpPr/>
          <p:nvPr/>
        </p:nvSpPr>
        <p:spPr>
          <a:xfrm>
            <a:off x="4572000" y="6253052"/>
            <a:ext cx="3976777" cy="325467"/>
          </a:xfrm>
          <a:prstGeom prst="wedgeRectCallout">
            <a:avLst>
              <a:gd name="adj1" fmla="val -47739"/>
              <a:gd name="adj2" fmla="val 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の結合は当面サポートしない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fix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後に検討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69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764122" y="4455686"/>
            <a:ext cx="15487" cy="45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41153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4455686"/>
            <a:ext cx="1391279" cy="47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67833" y="491325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24160" y="3215809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32569" y="329636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3656364"/>
            <a:ext cx="12960" cy="45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stCxn id="86" idx="2"/>
            <a:endCxn id="21" idx="0"/>
          </p:cNvCxnSpPr>
          <p:nvPr/>
        </p:nvCxnSpPr>
        <p:spPr>
          <a:xfrm>
            <a:off x="2634178" y="2795481"/>
            <a:ext cx="147787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24550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2018988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35566" y="565401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59428" y="62184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26159" y="621961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56874" y="5994403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31855" y="5994403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67860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493319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65795" y="56219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43625" y="491099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62084" y="5253639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104" idx="0"/>
          </p:cNvCxnSpPr>
          <p:nvPr/>
        </p:nvCxnSpPr>
        <p:spPr>
          <a:xfrm flipH="1">
            <a:off x="4131855" y="5251384"/>
            <a:ext cx="8059" cy="40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4455686"/>
            <a:ext cx="1360305" cy="45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24550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2018988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E17A951-44FC-4B12-81D9-EEACEA9834A0}"/>
              </a:ext>
            </a:extLst>
          </p:cNvPr>
          <p:cNvCxnSpPr>
            <a:cxnSpLocks/>
            <a:stCxn id="198" idx="2"/>
            <a:endCxn id="185" idx="0"/>
          </p:cNvCxnSpPr>
          <p:nvPr/>
        </p:nvCxnSpPr>
        <p:spPr>
          <a:xfrm flipH="1">
            <a:off x="9060466" y="4250341"/>
            <a:ext cx="760617" cy="61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56743F4-E1DF-4B3D-AA55-7BE2556096BC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9815616" y="3614247"/>
            <a:ext cx="5467" cy="29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5FEB144-5970-4D55-82D2-9445ACDAF060}"/>
              </a:ext>
            </a:extLst>
          </p:cNvPr>
          <p:cNvSpPr/>
          <p:nvPr/>
        </p:nvSpPr>
        <p:spPr>
          <a:xfrm>
            <a:off x="8664177" y="48678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A48436-87D3-4950-B5A4-ADB59E60A38B}"/>
              </a:ext>
            </a:extLst>
          </p:cNvPr>
          <p:cNvSpPr/>
          <p:nvPr/>
        </p:nvSpPr>
        <p:spPr>
          <a:xfrm>
            <a:off x="9247207" y="3173692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4B79CC29-E54D-4264-8C3B-024DD261A7F0}"/>
              </a:ext>
            </a:extLst>
          </p:cNvPr>
          <p:cNvSpPr/>
          <p:nvPr/>
        </p:nvSpPr>
        <p:spPr>
          <a:xfrm>
            <a:off x="9455616" y="32542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8016A86-D8A5-48ED-AAAF-640FE93C93DB}"/>
              </a:ext>
            </a:extLst>
          </p:cNvPr>
          <p:cNvCxnSpPr>
            <a:cxnSpLocks/>
            <a:stCxn id="204" idx="2"/>
            <a:endCxn id="186" idx="0"/>
          </p:cNvCxnSpPr>
          <p:nvPr/>
        </p:nvCxnSpPr>
        <p:spPr>
          <a:xfrm>
            <a:off x="9801061" y="2753364"/>
            <a:ext cx="3951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41CB5ED7-CF05-4FAD-80A5-70E855C3D2C6}"/>
              </a:ext>
            </a:extLst>
          </p:cNvPr>
          <p:cNvSpPr/>
          <p:nvPr/>
        </p:nvSpPr>
        <p:spPr>
          <a:xfrm>
            <a:off x="7512402" y="241297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6191242-C207-435A-9017-F549C2B2A9E3}"/>
              </a:ext>
            </a:extLst>
          </p:cNvPr>
          <p:cNvCxnSpPr>
            <a:cxnSpLocks/>
            <a:stCxn id="197" idx="2"/>
            <a:endCxn id="190" idx="0"/>
          </p:cNvCxnSpPr>
          <p:nvPr/>
        </p:nvCxnSpPr>
        <p:spPr>
          <a:xfrm flipH="1">
            <a:off x="7809848" y="1976871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60E4116-DD23-43DD-9860-88B6D3DCAF32}"/>
              </a:ext>
            </a:extLst>
          </p:cNvPr>
          <p:cNvSpPr/>
          <p:nvPr/>
        </p:nvSpPr>
        <p:spPr>
          <a:xfrm>
            <a:off x="10978528" y="557930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5D57CD5-3F4C-46BD-8372-071F1BFECC56}"/>
              </a:ext>
            </a:extLst>
          </p:cNvPr>
          <p:cNvSpPr/>
          <p:nvPr/>
        </p:nvSpPr>
        <p:spPr>
          <a:xfrm>
            <a:off x="10978527" y="63578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C5E6CBF2-B25B-40C8-AA82-BD22904BF99D}"/>
              </a:ext>
            </a:extLst>
          </p:cNvPr>
          <p:cNvCxnSpPr>
            <a:cxnSpLocks/>
            <a:stCxn id="200" idx="2"/>
            <a:endCxn id="193" idx="0"/>
          </p:cNvCxnSpPr>
          <p:nvPr/>
        </p:nvCxnSpPr>
        <p:spPr>
          <a:xfrm flipH="1">
            <a:off x="11275974" y="5209267"/>
            <a:ext cx="1" cy="37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A1EB4E14-7178-4D95-ACD0-0FBD2872594F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flipH="1">
            <a:off x="11275973" y="5919694"/>
            <a:ext cx="1" cy="43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DB7464-9A9E-46EA-99C6-27DFAB8302C7}"/>
              </a:ext>
            </a:extLst>
          </p:cNvPr>
          <p:cNvSpPr/>
          <p:nvPr/>
        </p:nvSpPr>
        <p:spPr>
          <a:xfrm>
            <a:off x="8519478" y="163648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CCDAE81-DB3C-4DFD-991B-97A745B285BA}"/>
              </a:ext>
            </a:extLst>
          </p:cNvPr>
          <p:cNvSpPr/>
          <p:nvPr/>
        </p:nvSpPr>
        <p:spPr>
          <a:xfrm>
            <a:off x="9424794" y="39099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3362DF20-11B8-4AB4-BF04-613331B8FD23}"/>
              </a:ext>
            </a:extLst>
          </p:cNvPr>
          <p:cNvSpPr/>
          <p:nvPr/>
        </p:nvSpPr>
        <p:spPr>
          <a:xfrm>
            <a:off x="8662139" y="557648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088C9F8-B2D2-48BC-8C43-8D55C1E8D84F}"/>
              </a:ext>
            </a:extLst>
          </p:cNvPr>
          <p:cNvSpPr/>
          <p:nvPr/>
        </p:nvSpPr>
        <p:spPr>
          <a:xfrm>
            <a:off x="10879686" y="486888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57CF5A2-5C93-4293-9AEF-CC89AC5E6EF1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 flipH="1">
            <a:off x="9058428" y="5208198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961191B-680A-4EFB-AC00-6175BDDDE112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9821083" y="4250341"/>
            <a:ext cx="1454892" cy="61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7513D87-C96A-4C8D-B772-6075CEF40D9D}"/>
              </a:ext>
            </a:extLst>
          </p:cNvPr>
          <p:cNvSpPr/>
          <p:nvPr/>
        </p:nvSpPr>
        <p:spPr>
          <a:xfrm>
            <a:off x="9404772" y="241297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C2D231D9-8DB1-442D-84B4-C4CED2F79EDA}"/>
              </a:ext>
            </a:extLst>
          </p:cNvPr>
          <p:cNvCxnSpPr>
            <a:cxnSpLocks/>
            <a:stCxn id="197" idx="2"/>
            <a:endCxn id="204" idx="0"/>
          </p:cNvCxnSpPr>
          <p:nvPr/>
        </p:nvCxnSpPr>
        <p:spPr>
          <a:xfrm>
            <a:off x="8915767" y="1976871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3055252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88373" y="4715221"/>
            <a:ext cx="277228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65222" y="4374836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7945" y="4715221"/>
            <a:ext cx="3404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9517" y="5486800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>
            <a:off x="1956984" y="3460334"/>
            <a:ext cx="431389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4794" y="5488530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132" idx="3"/>
          </p:cNvCxnSpPr>
          <p:nvPr/>
        </p:nvCxnSpPr>
        <p:spPr>
          <a:xfrm flipH="1">
            <a:off x="9259581" y="2108677"/>
            <a:ext cx="595565" cy="2434361"/>
          </a:xfrm>
          <a:prstGeom prst="bentConnector3">
            <a:avLst>
              <a:gd name="adj1" fmla="val -38384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04283"/>
            <a:ext cx="296042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402253" y="5884238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8936431" y="4713230"/>
            <a:ext cx="191772" cy="871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13280" y="4372845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922119" y="5584256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>
            <a:off x="8712076" y="3458343"/>
            <a:ext cx="224355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1216241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8859964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8873169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869636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901719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9256253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805041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8869594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8595809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951075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671075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8193770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248910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8753210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8905883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9256253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9265883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9265883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9662171" y="4019310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9322142" y="3880810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10181599" y="6158601"/>
            <a:ext cx="975816" cy="248807"/>
          </a:xfrm>
          <a:prstGeom prst="wedgeRectCallout">
            <a:avLst>
              <a:gd name="adj1" fmla="val -103576"/>
              <a:gd name="adj2" fmla="val -1490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6763155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0" y="358252"/>
            <a:ext cx="10947133" cy="65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ja-JP" altLang="en-US" sz="1200" dirty="0"/>
              <a:t>void print(Node node)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{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 (node);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</a:t>
            </a:r>
            <a:r>
              <a:rPr lang="en-US" altLang="ja-JP" sz="1200" dirty="0"/>
              <a:t>get_</a:t>
            </a:r>
            <a:r>
              <a:rPr lang="ja-JP" altLang="en-US" sz="1200" dirty="0"/>
              <a:t>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if(func != NULL)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	print(c);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}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stop=false;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switch(op)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“$U$”: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unpack(node); 	// true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廃止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“$bind$”: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“$PI$: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	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850463" y="1385723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926049" y="4178524"/>
            <a:ext cx="2022425" cy="276999"/>
          </a:xfrm>
          <a:prstGeom prst="wedgeRectCallout">
            <a:avLst>
              <a:gd name="adj1" fmla="val -32663"/>
              <a:gd name="adj2" fmla="val 164845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10B814-A1A0-4AB7-9DB8-E48C7417EC8F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80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void 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(heads(node));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(List components)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for(c in components) {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(c);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 (Component component)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r>
              <a:rPr lang="en-US" altLang="ja-JP" sz="1200" dirty="0"/>
              <a:t>		Node op = child(component);</a:t>
            </a:r>
          </a:p>
          <a:p>
            <a:r>
              <a:rPr lang="en-US" altLang="ja-JP" sz="1200" dirty="0"/>
              <a:t>		result 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</a:t>
            </a:r>
          </a:p>
          <a:p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 {</a:t>
            </a:r>
          </a:p>
          <a:p>
            <a:r>
              <a:rPr lang="en-US" altLang="ja-JP" sz="1200" dirty="0"/>
              <a:t>			</a:t>
            </a:r>
            <a:r>
              <a:rPr lang="en-US" altLang="ja-JP" sz="1200" dirty="0" err="1"/>
              <a:t>set_child</a:t>
            </a:r>
            <a:r>
              <a:rPr lang="en-US" altLang="ja-JP" sz="1200" dirty="0"/>
              <a:t>(component, result);	// </a:t>
            </a:r>
          </a:p>
          <a:p>
            <a:r>
              <a:rPr lang="en-US" altLang="ja-JP" sz="1200" dirty="0"/>
              <a:t>		}	</a:t>
            </a:r>
          </a:p>
          <a:p>
            <a:r>
              <a:rPr lang="en-US" altLang="ja-JP" sz="1200" dirty="0"/>
              <a:t> 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Node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r>
              <a:rPr lang="en-US" altLang="ja-JP" sz="1200" dirty="0"/>
              <a:t>		return node;</a:t>
            </a:r>
          </a:p>
          <a:p>
            <a:r>
              <a:rPr lang="en-US" altLang="ja-JP" sz="1200" dirty="0"/>
              <a:t>	} else {</a:t>
            </a:r>
          </a:p>
          <a:p>
            <a:r>
              <a:rPr lang="en-US" altLang="ja-JP" sz="1200" dirty="0"/>
              <a:t>		string op = name(node);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		return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);	// </a:t>
            </a:r>
            <a:r>
              <a:rPr lang="en-US" altLang="ja-JP" sz="1200" dirty="0" err="1"/>
              <a:t>args</a:t>
            </a:r>
            <a:r>
              <a:rPr lang="ja-JP" altLang="en-US" sz="1200" dirty="0"/>
              <a:t>の評価は</a:t>
            </a:r>
            <a:r>
              <a:rPr lang="en-US" altLang="ja-JP" sz="1200" dirty="0"/>
              <a:t>op</a:t>
            </a:r>
            <a:r>
              <a:rPr lang="ja-JP" altLang="en-US" sz="1200" dirty="0"/>
              <a:t>任せ、</a:t>
            </a:r>
            <a:r>
              <a:rPr lang="en-US" altLang="ja-JP" sz="1200" dirty="0" err="1"/>
              <a:t>tq</a:t>
            </a:r>
            <a:r>
              <a:rPr lang="ja-JP" altLang="en-US" sz="1200" dirty="0"/>
              <a:t>型</a:t>
            </a:r>
            <a:r>
              <a:rPr lang="en-US" altLang="ja-JP" sz="1200" dirty="0"/>
              <a:t>op</a:t>
            </a:r>
            <a:r>
              <a:rPr lang="ja-JP" altLang="en-US" sz="1200" dirty="0"/>
              <a:t>は</a:t>
            </a:r>
            <a:r>
              <a:rPr lang="en-US" altLang="ja-JP" sz="1200" dirty="0"/>
              <a:t>nil </a:t>
            </a:r>
            <a:r>
              <a:rPr lang="ja-JP" altLang="en-US" sz="1200" dirty="0"/>
              <a:t>リタン</a:t>
            </a:r>
            <a:endParaRPr lang="en-US" altLang="ja-JP" sz="1200" dirty="0"/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21BD123-585C-4D1B-8499-FF6FE993A0DB}"/>
              </a:ext>
            </a:extLst>
          </p:cNvPr>
          <p:cNvSpPr/>
          <p:nvPr/>
        </p:nvSpPr>
        <p:spPr>
          <a:xfrm>
            <a:off x="6731977" y="279680"/>
            <a:ext cx="3621658" cy="1022909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並列化について検討要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・特に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型の評価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化には検討必須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・演算間の依存関係に基づき、待ち行列で待機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型の使い分けが特長的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947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16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>
                <a:sym typeface="Wingdings" pitchFamily="2" charset="2"/>
              </a:rPr>
              <a:t>オペレータの評価と実行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r>
              <a:rPr lang="en-US" altLang="ja-JP" dirty="0">
                <a:sym typeface="Wingdings" pitchFamily="2" charset="2"/>
              </a:rPr>
              <a:t>(2)generator</a:t>
            </a: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61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318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オペレータの評価と実行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0" y="341504"/>
            <a:ext cx="12107053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50082"/>
              </p:ext>
            </p:extLst>
          </p:nvPr>
        </p:nvGraphicFramePr>
        <p:xfrm>
          <a:off x="356487" y="3902988"/>
          <a:ext cx="11735250" cy="294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978402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5317958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201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operator</a:t>
                      </a:r>
                      <a:endParaRPr kumimoji="1" lang="ja-JP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リタン値</a:t>
                      </a:r>
                      <a:r>
                        <a:rPr kumimoji="1" lang="en-US" altLang="ja-JP" sz="1800" dirty="0"/>
                        <a:t>(T</a:t>
                      </a:r>
                      <a:r>
                        <a:rPr kumimoji="1" lang="ja-JP" altLang="en-US" sz="1800" dirty="0"/>
                        <a:t>式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sz="1800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/>
                        <a:t>$cat$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(t1,t2)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node(cat(rn1, rn2))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/>
                        <a:t>rni</a:t>
                      </a:r>
                      <a:r>
                        <a:rPr kumimoji="1" lang="en-US" altLang="ja-JP" sz="1800" dirty="0"/>
                        <a:t> = name(root(</a:t>
                      </a:r>
                      <a:r>
                        <a:rPr kumimoji="1" lang="en-US" altLang="ja-JP" sz="1800" dirty="0" err="1"/>
                        <a:t>ti</a:t>
                      </a:r>
                      <a:r>
                        <a:rPr kumimoji="1" lang="en-US" altLang="ja-JP" sz="1800" dirty="0"/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node(str) : str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name</a:t>
                      </a:r>
                      <a:r>
                        <a:rPr kumimoji="1" lang="ja-JP" altLang="en-US" sz="1800" dirty="0"/>
                        <a:t>とする</a:t>
                      </a:r>
                      <a:r>
                        <a:rPr kumimoji="1" lang="en-US" altLang="ja-JP" sz="1800" dirty="0"/>
                        <a:t>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1)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$cat$(</a:t>
                      </a:r>
                      <a:r>
                        <a:rPr kumimoji="1" lang="en-US" altLang="ja-JP" sz="1800" u="sng" dirty="0"/>
                        <a:t>A</a:t>
                      </a:r>
                      <a:r>
                        <a:rPr kumimoji="1" lang="en-US" altLang="ja-JP" sz="1800" dirty="0"/>
                        <a:t>(B), </a:t>
                      </a:r>
                      <a:r>
                        <a:rPr kumimoji="1" lang="en-US" altLang="ja-JP" sz="1800" u="sng" dirty="0"/>
                        <a:t>X</a:t>
                      </a:r>
                      <a:r>
                        <a:rPr kumimoji="1" lang="en-US" altLang="ja-JP" sz="1800" dirty="0"/>
                        <a:t>(Y,Z))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 </a:t>
                      </a:r>
                      <a:r>
                        <a:rPr kumimoji="1" lang="en-US" altLang="ja-JP" sz="1800" dirty="0"/>
                        <a:t>=&gt; AX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2)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$plus$(</a:t>
                      </a:r>
                      <a:r>
                        <a:rPr kumimoji="1" lang="en-US" altLang="ja-JP" sz="1800" u="sng" dirty="0"/>
                        <a:t>1</a:t>
                      </a:r>
                      <a:r>
                        <a:rPr kumimoji="1" lang="en-US" altLang="ja-JP" sz="1800" dirty="0"/>
                        <a:t>(2),</a:t>
                      </a:r>
                      <a:r>
                        <a:rPr kumimoji="1" lang="en-US" altLang="ja-JP" sz="1800" u="sng" dirty="0"/>
                        <a:t>3</a:t>
                      </a:r>
                      <a:r>
                        <a:rPr kumimoji="1" lang="en-US" altLang="ja-JP" sz="1800" dirty="0"/>
                        <a:t>(4,5))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kumimoji="1" lang="en-US" altLang="ja-JP" sz="1800" dirty="0"/>
                        <a:t> =&gt; 4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$plus$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+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</a:t>
                      </a:r>
                      <a:r>
                        <a:rPr kumimoji="1" lang="en-US" altLang="ja-JP" sz="1800" dirty="0" err="1"/>
                        <a:t>mult</a:t>
                      </a:r>
                      <a:r>
                        <a:rPr kumimoji="1" lang="en-US" altLang="ja-JP" sz="1800" dirty="0"/>
                        <a:t>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×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$select$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(t1,..,tk)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rnd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(rn1,...,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rnk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$bind$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後述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右記の</a:t>
                      </a: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型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bind(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式が適用対象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$`$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前後に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rn1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$PI$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内積の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chemeClr val="tx1"/>
                        </a:solidFill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strike="noStrike" dirty="0">
                          <a:solidFill>
                            <a:schemeClr val="tx1"/>
                          </a:solidFill>
                        </a:rPr>
                        <a:t>$file$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rn1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後、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kumimoji="1" lang="en-US" altLang="ja-JP" sz="1800" strike="noStrike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を後続ノードに設定</a:t>
                      </a:r>
                      <a:endParaRPr kumimoji="1" lang="en-US" altLang="ja-JP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28144"/>
              </p:ext>
            </p:extLst>
          </p:nvPr>
        </p:nvGraphicFramePr>
        <p:xfrm>
          <a:off x="319911" y="1608495"/>
          <a:ext cx="11735249" cy="193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67659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90468157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344016300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716290219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135505836"/>
                    </a:ext>
                  </a:extLst>
                </a:gridCol>
                <a:gridCol w="1679768">
                  <a:extLst>
                    <a:ext uri="{9D8B030D-6E8A-4147-A177-3AD203B41FA5}">
                      <a16:colId xmlns:a16="http://schemas.microsoft.com/office/drawing/2014/main" val="1335471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評価</a:t>
                      </a:r>
                      <a:r>
                        <a:rPr kumimoji="1" lang="en-US" altLang="ja-JP" dirty="0"/>
                        <a:t>({}</a:t>
                      </a:r>
                      <a:r>
                        <a:rPr kumimoji="1" lang="ja-JP" altLang="en-US" dirty="0"/>
                        <a:t>内</a:t>
                      </a:r>
                      <a:r>
                        <a:rPr kumimoji="1" lang="en-US" altLang="ja-JP" dirty="0"/>
                        <a:t>):phase1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実行</a:t>
                      </a:r>
                      <a:r>
                        <a:rPr kumimoji="1" lang="en-US" altLang="ja-JP" dirty="0"/>
                        <a:t>:phase2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評価対象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実行対象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6714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32063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(0</a:t>
                      </a:r>
                      <a:r>
                        <a:rPr kumimoji="1" lang="ja-JP" altLang="en-US" dirty="0"/>
                        <a:t>変数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07264" y="127969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(a) lisp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型と</a:t>
            </a:r>
            <a:r>
              <a:rPr lang="en-US" altLang="ja-JP" b="1" u="sng" dirty="0" err="1">
                <a:solidFill>
                  <a:srgbClr val="FF0000"/>
                </a:solidFill>
                <a:sym typeface="Wingdings" pitchFamily="2" charset="2"/>
              </a:rPr>
              <a:t>tq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02747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(b)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オペレータ例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86626-9B8E-4C4A-9E95-DF51A5F4F286}"/>
              </a:ext>
            </a:extLst>
          </p:cNvPr>
          <p:cNvSpPr/>
          <p:nvPr/>
        </p:nvSpPr>
        <p:spPr>
          <a:xfrm>
            <a:off x="3023660" y="7148042"/>
            <a:ext cx="9031500" cy="942217"/>
          </a:xfrm>
          <a:prstGeom prst="wedgeRectCallout">
            <a:avLst>
              <a:gd name="adj1" fmla="val 11327"/>
              <a:gd name="adj2" fmla="val -7246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1-2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では、引数である各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root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を演算対象としているが、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式内全ノードの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を演算対象とする案もある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下記別案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。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※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別途検討要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(★)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1)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結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ABXYZ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全ノードを連結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2) 4(6,7)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1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を加算、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4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5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に加算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610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(c)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評価と実行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369332"/>
            <a:ext cx="11781037" cy="2408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※lisp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91507" y="3003302"/>
            <a:ext cx="11781036" cy="33701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(</a:t>
            </a:r>
            <a:r>
              <a:rPr lang="ja-JP" altLang="en-US" sz="1600" dirty="0"/>
              <a:t>実行の例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④ </a:t>
            </a:r>
            <a:r>
              <a:rPr lang="en-US" altLang="ja-JP" sz="1600" dirty="0"/>
              <a:t>$`$AAA(B,C)		=&gt; “AAA”(B,C)</a:t>
            </a:r>
            <a:r>
              <a:rPr lang="ja-JP" altLang="en-US" sz="1600" dirty="0"/>
              <a:t>と</a:t>
            </a:r>
            <a:r>
              <a:rPr lang="en-US" altLang="ja-JP" sz="1600" dirty="0"/>
              <a:t>print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⑤ </a:t>
            </a:r>
            <a:r>
              <a:rPr lang="en-US" altLang="ja-JP" sz="1600" dirty="0"/>
              <a:t>t_op1 AAA(B,C)	=&gt; ?AAA?(B,C)</a:t>
            </a:r>
            <a:r>
              <a:rPr lang="ja-JP" altLang="en-US" sz="1600" dirty="0"/>
              <a:t>　</a:t>
            </a:r>
            <a:r>
              <a:rPr lang="en-US" altLang="ja-JP" sz="1600" dirty="0"/>
              <a:t>〃		//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AAA(B,C)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⑥ </a:t>
            </a:r>
            <a:r>
              <a:rPr lang="en-US" altLang="ja-JP" sz="1600" dirty="0"/>
              <a:t>t_op2 X(Y[1],Z[2])	=&gt;  Y,Z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個、</a:t>
            </a:r>
            <a:r>
              <a:rPr lang="en-US" altLang="ja-JP" sz="1600" dirty="0"/>
              <a:t>2</a:t>
            </a:r>
            <a:r>
              <a:rPr lang="ja-JP" altLang="en-US" sz="1600" dirty="0"/>
              <a:t>個バインド</a:t>
            </a:r>
            <a:r>
              <a:rPr lang="en-US" altLang="ja-JP" sz="1600" dirty="0"/>
              <a:t>		//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X(Y[1],Z[2])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B0682AC-70FA-47BC-B60A-58C23596FA29}"/>
              </a:ext>
            </a:extLst>
          </p:cNvPr>
          <p:cNvSpPr/>
          <p:nvPr/>
        </p:nvSpPr>
        <p:spPr>
          <a:xfrm>
            <a:off x="7059616" y="2207933"/>
            <a:ext cx="5104433" cy="939083"/>
          </a:xfrm>
          <a:prstGeom prst="wedgeRectCallout">
            <a:avLst>
              <a:gd name="adj1" fmla="val -63494"/>
              <a:gd name="adj2" fmla="val -5252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パラメータなしの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つけてもつけなくてもよい。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 {$A$}X(T,Z)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$A$X(Y,Z)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の解釈は、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の生成」である。。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をつけてもつけなくても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F46075F-5A3B-4738-9760-F22901681356}"/>
              </a:ext>
            </a:extLst>
          </p:cNvPr>
          <p:cNvSpPr/>
          <p:nvPr/>
        </p:nvSpPr>
        <p:spPr>
          <a:xfrm>
            <a:off x="5187390" y="156483"/>
            <a:ext cx="5785410" cy="328062"/>
          </a:xfrm>
          <a:prstGeom prst="wedgeRectCallout">
            <a:avLst>
              <a:gd name="adj1" fmla="val -55767"/>
              <a:gd name="adj2" fmla="val 485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{$A$} =&gt; 0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{$A$()} =&gt; 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ダミーノードあり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134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65827" y="91319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86390" y="62344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57074" y="1860223"/>
            <a:ext cx="11198478" cy="9079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// BNF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未反映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//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の場合はその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(3)BNF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7A9D-0EB7-493A-B185-E9DD30635E40}"/>
              </a:ext>
            </a:extLst>
          </p:cNvPr>
          <p:cNvSpPr txBox="1"/>
          <p:nvPr/>
        </p:nvSpPr>
        <p:spPr>
          <a:xfrm>
            <a:off x="0" y="0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(2)generator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D8F2C8-517B-417B-9253-14C35DB02CDD}"/>
              </a:ext>
            </a:extLst>
          </p:cNvPr>
          <p:cNvSpPr/>
          <p:nvPr/>
        </p:nvSpPr>
        <p:spPr>
          <a:xfrm>
            <a:off x="584308" y="261147"/>
            <a:ext cx="10690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とパラメータ列を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で囲ったもの。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評価結果の値を表す。</a:t>
            </a:r>
            <a:endParaRPr lang="en-US" altLang="ja-JP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CC9460-1030-458E-A6E6-7C2933EE67C9}"/>
              </a:ext>
            </a:extLst>
          </p:cNvPr>
          <p:cNvSpPr/>
          <p:nvPr/>
        </p:nvSpPr>
        <p:spPr>
          <a:xfrm>
            <a:off x="-86391" y="2797220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(b)</a:t>
            </a:r>
            <a:r>
              <a:rPr lang="en-US" altLang="ja-JP" sz="16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tq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EA2C97-EF0A-4AD4-AD2A-A3AAE4F31BA9}"/>
              </a:ext>
            </a:extLst>
          </p:cNvPr>
          <p:cNvSpPr/>
          <p:nvPr/>
        </p:nvSpPr>
        <p:spPr>
          <a:xfrm>
            <a:off x="399754" y="3122328"/>
            <a:ext cx="106908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&lt;head&gt;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の＜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としてのみ記述可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43A6196-49F9-4311-9DB2-A4DF50039052}"/>
              </a:ext>
            </a:extLst>
          </p:cNvPr>
          <p:cNvSpPr/>
          <p:nvPr/>
        </p:nvSpPr>
        <p:spPr>
          <a:xfrm>
            <a:off x="7610923" y="-135327"/>
            <a:ext cx="4521143" cy="942363"/>
          </a:xfrm>
          <a:prstGeom prst="wedgeRectCallout">
            <a:avLst>
              <a:gd name="adj1" fmla="val -29976"/>
              <a:gd name="adj2" fmla="val 302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でない場合は、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{op(...)}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の動作は未定義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において、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{($bind$,$#1)}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はダミーノードのため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動作未定義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不正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#2{{$tree$($bind$,$#1)}}X(Y[1],Z[2])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#2{$tree${($bind$,$#1)}}X(Y[1],Z[2])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116CEB3-CDAE-42FB-B88A-6A44E1EBA075}"/>
              </a:ext>
            </a:extLst>
          </p:cNvPr>
          <p:cNvSpPr/>
          <p:nvPr/>
        </p:nvSpPr>
        <p:spPr>
          <a:xfrm>
            <a:off x="6071309" y="2729747"/>
            <a:ext cx="5203875" cy="1024021"/>
          </a:xfrm>
          <a:prstGeom prst="wedgeRectCallout">
            <a:avLst>
              <a:gd name="adj1" fmla="val -73077"/>
              <a:gd name="adj2" fmla="val -1001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{{...}}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の扱いに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案あり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BNF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で規定 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&lt;function&gt;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部にのみ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1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{}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を評価の結果、全体が正当な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式であれば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2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{...}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の場合のみ許容していたが、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式一般であっても許容するように拡張。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7807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520548" y="366498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406125" y="8672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279953" y="7897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343" y="37276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094416" y="575536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  <a:endCxn id="168" idx="0"/>
          </p:cNvCxnSpPr>
          <p:nvPr/>
        </p:nvCxnSpPr>
        <p:spPr>
          <a:xfrm>
            <a:off x="8391862" y="5306696"/>
            <a:ext cx="0" cy="44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7012455" y="370297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AAC63B-2566-4522-BEF6-A6B66E92B3B3}"/>
              </a:ext>
            </a:extLst>
          </p:cNvPr>
          <p:cNvSpPr txBox="1"/>
          <p:nvPr/>
        </p:nvSpPr>
        <p:spPr>
          <a:xfrm>
            <a:off x="-94593" y="-14483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90467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1861" y="145752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779609" y="3626941"/>
            <a:ext cx="0" cy="20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32865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3626941"/>
            <a:ext cx="1391279" cy="20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83320" y="382729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14635" y="2558584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23044" y="263913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2999139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34178" y="2385906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19978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1857063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44474" y="57227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78478" y="630627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45209" y="630740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75924" y="6063113"/>
            <a:ext cx="464839" cy="24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40763" y="6063113"/>
            <a:ext cx="601892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51667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38272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86680" y="439151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33871" y="382611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2779609" y="4167675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91" idx="0"/>
          </p:cNvCxnSpPr>
          <p:nvPr/>
        </p:nvCxnSpPr>
        <p:spPr>
          <a:xfrm>
            <a:off x="4130160" y="4166502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3626941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19978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1857063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AEAFB89C-29E2-4C74-BE9D-64585AB13041}"/>
              </a:ext>
            </a:extLst>
          </p:cNvPr>
          <p:cNvSpPr/>
          <p:nvPr/>
        </p:nvSpPr>
        <p:spPr>
          <a:xfrm>
            <a:off x="3572354" y="4984786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5C35719-C923-42CA-B0C9-C35C46C0CA9A}"/>
              </a:ext>
            </a:extLst>
          </p:cNvPr>
          <p:cNvSpPr/>
          <p:nvPr/>
        </p:nvSpPr>
        <p:spPr>
          <a:xfrm>
            <a:off x="3780763" y="506534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74E3066-D123-41B6-8B81-98D2F6744BE7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4130159" y="4744454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542EF32-375B-4CF6-9CC8-C59583C81C4B}"/>
              </a:ext>
            </a:extLst>
          </p:cNvPr>
          <p:cNvSpPr/>
          <p:nvPr/>
        </p:nvSpPr>
        <p:spPr>
          <a:xfrm>
            <a:off x="3733871" y="440406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AAB27B1-1721-4E3D-A1CE-9121A98A09C0}"/>
              </a:ext>
            </a:extLst>
          </p:cNvPr>
          <p:cNvCxnSpPr>
            <a:cxnSpLocks/>
            <a:stCxn id="89" idx="4"/>
            <a:endCxn id="104" idx="0"/>
          </p:cNvCxnSpPr>
          <p:nvPr/>
        </p:nvCxnSpPr>
        <p:spPr>
          <a:xfrm>
            <a:off x="4140763" y="5425341"/>
            <a:ext cx="0" cy="29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D50AD0DB-BCF6-4388-96B9-A2BE996525F1}"/>
              </a:ext>
            </a:extLst>
          </p:cNvPr>
          <p:cNvCxnSpPr>
            <a:cxnSpLocks/>
            <a:stCxn id="129" idx="2"/>
            <a:endCxn id="112" idx="0"/>
          </p:cNvCxnSpPr>
          <p:nvPr/>
        </p:nvCxnSpPr>
        <p:spPr>
          <a:xfrm flipH="1">
            <a:off x="8466719" y="3643093"/>
            <a:ext cx="1152525" cy="21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A1CA8EE-F3AA-44BF-8C8A-91A1D68782A4}"/>
              </a:ext>
            </a:extLst>
          </p:cNvPr>
          <p:cNvSpPr/>
          <p:nvPr/>
        </p:nvSpPr>
        <p:spPr>
          <a:xfrm>
            <a:off x="8070430" y="38537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47B60B80-3976-4F36-8C75-5C86855EA6B1}"/>
              </a:ext>
            </a:extLst>
          </p:cNvPr>
          <p:cNvSpPr/>
          <p:nvPr/>
        </p:nvSpPr>
        <p:spPr>
          <a:xfrm>
            <a:off x="9054270" y="2584995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95D7729-B47B-4046-84F2-4D31B2DA8AAA}"/>
              </a:ext>
            </a:extLst>
          </p:cNvPr>
          <p:cNvSpPr/>
          <p:nvPr/>
        </p:nvSpPr>
        <p:spPr>
          <a:xfrm>
            <a:off x="9262679" y="2665550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A67AF3F-D953-4DE5-9A98-264BBBD634CE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9619244" y="3025550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C4796FC-71E7-4F35-9E16-C433277FD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473813" y="2412317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5AD87C6-B9E3-49D2-B7D7-E2EE21E2DABD}"/>
              </a:ext>
            </a:extLst>
          </p:cNvPr>
          <p:cNvSpPr/>
          <p:nvPr/>
        </p:nvSpPr>
        <p:spPr>
          <a:xfrm>
            <a:off x="7185154" y="202430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DD8305AE-C63D-4A19-9E6A-30F64E090245}"/>
              </a:ext>
            </a:extLst>
          </p:cNvPr>
          <p:cNvCxnSpPr>
            <a:cxnSpLocks/>
            <a:stCxn id="128" idx="2"/>
            <a:endCxn id="120" idx="0"/>
          </p:cNvCxnSpPr>
          <p:nvPr/>
        </p:nvCxnSpPr>
        <p:spPr>
          <a:xfrm flipH="1">
            <a:off x="7482600" y="1883474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3D79A00-6D74-47DF-81F4-8E35AFBAF226}"/>
              </a:ext>
            </a:extLst>
          </p:cNvPr>
          <p:cNvSpPr/>
          <p:nvPr/>
        </p:nvSpPr>
        <p:spPr>
          <a:xfrm>
            <a:off x="10686453" y="569604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3A87EEB-25C4-4287-B2B6-0AE77A29F25C}"/>
              </a:ext>
            </a:extLst>
          </p:cNvPr>
          <p:cNvSpPr/>
          <p:nvPr/>
        </p:nvSpPr>
        <p:spPr>
          <a:xfrm>
            <a:off x="10686453" y="630709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E4B9AEB-64CA-4BF4-8A69-AB361D4C8441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10983899" y="6036428"/>
            <a:ext cx="0" cy="27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5F3E739-8E0E-45C3-B47E-2C9E275CB219}"/>
              </a:ext>
            </a:extLst>
          </p:cNvPr>
          <p:cNvSpPr/>
          <p:nvPr/>
        </p:nvSpPr>
        <p:spPr>
          <a:xfrm>
            <a:off x="8192230" y="15430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ECA9E12-4E5B-4B28-8D20-4C5BE536B370}"/>
              </a:ext>
            </a:extLst>
          </p:cNvPr>
          <p:cNvSpPr/>
          <p:nvPr/>
        </p:nvSpPr>
        <p:spPr>
          <a:xfrm>
            <a:off x="9222955" y="330270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6CD7C77-3641-428D-A7F6-79C6674D0046}"/>
              </a:ext>
            </a:extLst>
          </p:cNvPr>
          <p:cNvSpPr/>
          <p:nvPr/>
        </p:nvSpPr>
        <p:spPr>
          <a:xfrm>
            <a:off x="8073790" y="441793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C96503-25BE-48AA-BF36-C93B68661F93}"/>
              </a:ext>
            </a:extLst>
          </p:cNvPr>
          <p:cNvSpPr/>
          <p:nvPr/>
        </p:nvSpPr>
        <p:spPr>
          <a:xfrm>
            <a:off x="10573506" y="38525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458E56D-1667-4771-B39E-3A9F4D44228A}"/>
              </a:ext>
            </a:extLst>
          </p:cNvPr>
          <p:cNvCxnSpPr>
            <a:cxnSpLocks/>
            <a:stCxn id="112" idx="2"/>
            <a:endCxn id="130" idx="0"/>
          </p:cNvCxnSpPr>
          <p:nvPr/>
        </p:nvCxnSpPr>
        <p:spPr>
          <a:xfrm>
            <a:off x="8466719" y="4194086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E330E1A-98FC-427C-B278-9FE8D6A32F49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10969795" y="4192913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16161C-5913-4948-B0ED-7609E8EE7960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619244" y="3653352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84E4762-E980-4ED8-ABC3-D969883EF230}"/>
              </a:ext>
            </a:extLst>
          </p:cNvPr>
          <p:cNvSpPr/>
          <p:nvPr/>
        </p:nvSpPr>
        <p:spPr>
          <a:xfrm>
            <a:off x="9077524" y="20243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1F2032-5BFF-46C1-B12C-3543C5A652D8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>
            <a:off x="8588519" y="1883474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9DFB791C-2A46-4138-B21B-BFFC742DC048}"/>
              </a:ext>
            </a:extLst>
          </p:cNvPr>
          <p:cNvSpPr/>
          <p:nvPr/>
        </p:nvSpPr>
        <p:spPr>
          <a:xfrm>
            <a:off x="10411989" y="5011197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E700A68-3D32-4831-AB70-89A78178D441}"/>
              </a:ext>
            </a:extLst>
          </p:cNvPr>
          <p:cNvSpPr/>
          <p:nvPr/>
        </p:nvSpPr>
        <p:spPr>
          <a:xfrm>
            <a:off x="10620398" y="5091752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A16B19F8-82DE-4BEB-B540-807F3AC3A039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flipH="1">
            <a:off x="10969794" y="4770865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F391907-62C0-4A98-BFB9-BCF19FA5A09F}"/>
              </a:ext>
            </a:extLst>
          </p:cNvPr>
          <p:cNvSpPr/>
          <p:nvPr/>
        </p:nvSpPr>
        <p:spPr>
          <a:xfrm>
            <a:off x="10573506" y="4430480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9B9C5A6F-1036-4979-9197-08ECE21227CF}"/>
              </a:ext>
            </a:extLst>
          </p:cNvPr>
          <p:cNvCxnSpPr>
            <a:cxnSpLocks/>
            <a:stCxn id="138" idx="4"/>
            <a:endCxn id="124" idx="0"/>
          </p:cNvCxnSpPr>
          <p:nvPr/>
        </p:nvCxnSpPr>
        <p:spPr>
          <a:xfrm>
            <a:off x="10980398" y="5451752"/>
            <a:ext cx="3501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106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37295" y="5832714"/>
            <a:ext cx="325526" cy="43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14144" y="549232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5165" y="5832714"/>
            <a:ext cx="292130" cy="43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6737" y="6263908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16" idx="0"/>
          </p:cNvCxnSpPr>
          <p:nvPr/>
        </p:nvCxnSpPr>
        <p:spPr>
          <a:xfrm>
            <a:off x="1956984" y="3460334"/>
            <a:ext cx="144901" cy="42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2014" y="6265638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7016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85" idx="3"/>
          </p:cNvCxnSpPr>
          <p:nvPr/>
        </p:nvCxnSpPr>
        <p:spPr>
          <a:xfrm flipH="1">
            <a:off x="9162789" y="2108677"/>
            <a:ext cx="692357" cy="1946098"/>
          </a:xfrm>
          <a:prstGeom prst="bentConnector3">
            <a:avLst>
              <a:gd name="adj1" fmla="val -33018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32684"/>
            <a:ext cx="2960420" cy="37761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285653" y="6172909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9016217" y="5882304"/>
            <a:ext cx="49765" cy="34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93066" y="554191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859898" y="6232269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85" idx="0"/>
          </p:cNvCxnSpPr>
          <p:nvPr/>
        </p:nvCxnSpPr>
        <p:spPr>
          <a:xfrm>
            <a:off x="8712076" y="3458343"/>
            <a:ext cx="147640" cy="42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8065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99BE58-BD0F-4289-80A6-C5AB1639F7A5}"/>
              </a:ext>
            </a:extLst>
          </p:cNvPr>
          <p:cNvSpPr/>
          <p:nvPr/>
        </p:nvSpPr>
        <p:spPr>
          <a:xfrm>
            <a:off x="1740783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5EBE4-629E-48CF-91B2-A35DF85BF395}"/>
              </a:ext>
            </a:extLst>
          </p:cNvPr>
          <p:cNvSpPr/>
          <p:nvPr/>
        </p:nvSpPr>
        <p:spPr>
          <a:xfrm>
            <a:off x="1798811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FE37FB3-508E-479C-96C0-B938E6280584}"/>
              </a:ext>
            </a:extLst>
          </p:cNvPr>
          <p:cNvSpPr/>
          <p:nvPr/>
        </p:nvSpPr>
        <p:spPr>
          <a:xfrm>
            <a:off x="1909160" y="4715221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9D390FF-4A48-47C0-B122-4BEF8C0670A8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2101885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A7B3AE1-5231-4B88-936F-2C6E68EA33B0}"/>
              </a:ext>
            </a:extLst>
          </p:cNvPr>
          <p:cNvCxnSpPr>
            <a:cxnSpLocks/>
            <a:stCxn id="18" idx="4"/>
            <a:endCxn id="58" idx="0"/>
          </p:cNvCxnSpPr>
          <p:nvPr/>
        </p:nvCxnSpPr>
        <p:spPr>
          <a:xfrm>
            <a:off x="2194921" y="5075221"/>
            <a:ext cx="142374" cy="41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1DD9AEE3-ABF7-4BF8-8E22-B609C2AF1FE6}"/>
              </a:ext>
            </a:extLst>
          </p:cNvPr>
          <p:cNvSpPr/>
          <p:nvPr/>
        </p:nvSpPr>
        <p:spPr>
          <a:xfrm>
            <a:off x="8498614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05ADD4E-FB09-4554-A051-90853FC7A2CA}"/>
              </a:ext>
            </a:extLst>
          </p:cNvPr>
          <p:cNvSpPr/>
          <p:nvPr/>
        </p:nvSpPr>
        <p:spPr>
          <a:xfrm>
            <a:off x="8556642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D797BA-F865-4380-9894-956839F6AAD8}"/>
              </a:ext>
            </a:extLst>
          </p:cNvPr>
          <p:cNvSpPr/>
          <p:nvPr/>
        </p:nvSpPr>
        <p:spPr>
          <a:xfrm>
            <a:off x="8666991" y="4715221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7AFF93E-1589-4FE8-A281-E1083C459C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8859716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6B42194-84AC-4C6B-8BAD-FFB413B66544}"/>
              </a:ext>
            </a:extLst>
          </p:cNvPr>
          <p:cNvCxnSpPr>
            <a:cxnSpLocks/>
            <a:stCxn id="86" idx="4"/>
            <a:endCxn id="132" idx="0"/>
          </p:cNvCxnSpPr>
          <p:nvPr/>
        </p:nvCxnSpPr>
        <p:spPr>
          <a:xfrm>
            <a:off x="8952752" y="5075221"/>
            <a:ext cx="63465" cy="46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3D3D-F927-484B-9BB6-23777087752B}"/>
              </a:ext>
            </a:extLst>
          </p:cNvPr>
          <p:cNvSpPr txBox="1"/>
          <p:nvPr/>
        </p:nvSpPr>
        <p:spPr>
          <a:xfrm>
            <a:off x="6502783" y="687981"/>
            <a:ext cx="494860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が何個含まれていても、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の評価後は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&lt;ref-label&gt;&lt;reference&gt;&lt;function&gt;&lt;name&gt;&lt;bind&gt;</a:t>
            </a:r>
          </a:p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の各要素が特定できると思われる。その検証が必要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(★)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25BD926-8F81-4E4E-9A9E-3B3F1F52FCAF}"/>
              </a:ext>
            </a:extLst>
          </p:cNvPr>
          <p:cNvSpPr/>
          <p:nvPr/>
        </p:nvSpPr>
        <p:spPr>
          <a:xfrm>
            <a:off x="7122153" y="7111518"/>
            <a:ext cx="4810349" cy="371491"/>
          </a:xfrm>
          <a:prstGeom prst="wedgeRectCallout">
            <a:avLst>
              <a:gd name="adj1" fmla="val 4327"/>
              <a:gd name="adj2" fmla="val -8663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 </a:t>
            </a:r>
            <a:r>
              <a:rPr kumimoji="1" lang="en-US" altLang="ja-JP" sz="12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ptr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のポイント先は、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が付与されていることがわかる位置とすべき。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87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799629" y="1453269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245650" y="2269118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277733" y="2349673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13" idx="0"/>
          </p:cNvCxnSpPr>
          <p:nvPr/>
        </p:nvCxnSpPr>
        <p:spPr>
          <a:xfrm>
            <a:off x="8637733" y="2709673"/>
            <a:ext cx="0" cy="45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181055" y="1926881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7971823" y="1586496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327089" y="234627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047089" y="2526276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10191729" y="28144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10204934" y="616944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10201359" y="542525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9525535" y="3480311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10580675" y="4055452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10084975" y="4536740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10237648" y="4617295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10588018" y="3154813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10597648" y="5765638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10597648" y="4977295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10993936" y="3815088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10653907" y="3676588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9084063" y="5843139"/>
            <a:ext cx="975816" cy="248807"/>
          </a:xfrm>
          <a:prstGeom prst="wedgeRectCallout">
            <a:avLst>
              <a:gd name="adj1" fmla="val 73099"/>
              <a:gd name="adj2" fmla="val -12605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72DD8E-9A93-4519-94C9-90F9E1BBF6F3}"/>
              </a:ext>
            </a:extLst>
          </p:cNvPr>
          <p:cNvSpPr/>
          <p:nvPr/>
        </p:nvSpPr>
        <p:spPr>
          <a:xfrm>
            <a:off x="8241444" y="316690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1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 dirty="0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 dirty="0"/>
              <a:t>どのような関数のパラメータか</a:t>
            </a:r>
            <a:br>
              <a:rPr lang="ja-JP" altLang="en-US" dirty="0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 dirty="0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  <a:r>
              <a:rPr lang="ja-JP" altLang="en-US" dirty="0"/>
              <a:t>して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ファイルポインタ</a:t>
            </a:r>
            <a:r>
              <a:rPr lang="en-US" altLang="ja-JP" dirty="0"/>
              <a:t>$#1</a:t>
            </a:r>
            <a:r>
              <a:rPr lang="ja-JP" altLang="en-US" dirty="0"/>
              <a:t>が</a:t>
            </a:r>
            <a:r>
              <a:rPr lang="en-US" altLang="ja-JP" dirty="0"/>
              <a:t>T</a:t>
            </a:r>
            <a:r>
              <a:rPr lang="ja-JP" altLang="en-US" dirty="0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20295</TotalTime>
  <Words>28258</Words>
  <Application>Microsoft Office PowerPoint</Application>
  <PresentationFormat>ワイド画面</PresentationFormat>
  <Paragraphs>4088</Paragraphs>
  <Slides>126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126</vt:i4>
      </vt:variant>
    </vt:vector>
  </HeadingPairs>
  <TitlesOfParts>
    <vt:vector size="135" baseType="lpstr">
      <vt:lpstr>-apple-system</vt:lpstr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8/7(金)17:30-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1010</cp:revision>
  <dcterms:created xsi:type="dcterms:W3CDTF">2019-11-16T07:39:57Z</dcterms:created>
  <dcterms:modified xsi:type="dcterms:W3CDTF">2020-08-24T06:47:54Z</dcterms:modified>
</cp:coreProperties>
</file>