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3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  <p:sldId id="397" r:id="rId113"/>
    <p:sldId id="399" r:id="rId114"/>
    <p:sldId id="402" r:id="rId115"/>
    <p:sldId id="404" r:id="rId116"/>
    <p:sldId id="406" r:id="rId117"/>
    <p:sldId id="409" r:id="rId118"/>
    <p:sldId id="408" r:id="rId119"/>
    <p:sldId id="411" r:id="rId120"/>
    <p:sldId id="412" r:id="rId121"/>
    <p:sldId id="427" r:id="rId122"/>
    <p:sldId id="413" r:id="rId123"/>
    <p:sldId id="417" r:id="rId124"/>
    <p:sldId id="418" r:id="rId125"/>
    <p:sldId id="428" r:id="rId126"/>
    <p:sldId id="420" r:id="rId127"/>
    <p:sldId id="430" r:id="rId128"/>
    <p:sldId id="431" r:id="rId129"/>
    <p:sldId id="432" r:id="rId130"/>
    <p:sldId id="433" r:id="rId131"/>
    <p:sldId id="434" r:id="rId132"/>
    <p:sldId id="438" r:id="rId133"/>
    <p:sldId id="439" r:id="rId134"/>
    <p:sldId id="436" r:id="rId135"/>
    <p:sldId id="435" r:id="rId136"/>
    <p:sldId id="441" r:id="rId137"/>
    <p:sldId id="440" r:id="rId138"/>
    <p:sldId id="442" r:id="rId139"/>
    <p:sldId id="443" r:id="rId140"/>
    <p:sldId id="445" r:id="rId141"/>
    <p:sldId id="446" r:id="rId1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  <p14:sldId id="397"/>
            <p14:sldId id="399"/>
            <p14:sldId id="402"/>
            <p14:sldId id="404"/>
            <p14:sldId id="406"/>
            <p14:sldId id="409"/>
            <p14:sldId id="408"/>
            <p14:sldId id="411"/>
            <p14:sldId id="412"/>
            <p14:sldId id="427"/>
            <p14:sldId id="413"/>
            <p14:sldId id="417"/>
            <p14:sldId id="418"/>
            <p14:sldId id="428"/>
            <p14:sldId id="420"/>
            <p14:sldId id="430"/>
            <p14:sldId id="431"/>
            <p14:sldId id="432"/>
            <p14:sldId id="433"/>
            <p14:sldId id="434"/>
            <p14:sldId id="438"/>
            <p14:sldId id="439"/>
            <p14:sldId id="436"/>
            <p14:sldId id="435"/>
            <p14:sldId id="441"/>
            <p14:sldId id="440"/>
            <p14:sldId id="442"/>
            <p14:sldId id="443"/>
            <p14:sldId id="445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CCFF"/>
    <a:srgbClr val="CCFFFF"/>
    <a:srgbClr val="FFFFCC"/>
    <a:srgbClr val="4472C4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65" d="100"/>
          <a:sy n="65" d="100"/>
        </p:scale>
        <p:origin x="102" y="8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8/7(</a:t>
            </a:r>
            <a:r>
              <a:rPr lang="ja-JP" altLang="en-US" dirty="0"/>
              <a:t>金</a:t>
            </a:r>
            <a:r>
              <a:rPr lang="en-US" altLang="ja-JP" dirty="0"/>
              <a:t>)17:30-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29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(1)lisp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651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74580" y="128110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82E4DB-8872-4F8A-96FC-8E4A3883B235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lisp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77637" y="99135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65827" y="2228133"/>
            <a:ext cx="10690876" cy="12695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(b)BNF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76BE9-126C-455E-A2F4-1FB12D5F63FA}"/>
              </a:ext>
            </a:extLst>
          </p:cNvPr>
          <p:cNvSpPr txBox="1"/>
          <p:nvPr/>
        </p:nvSpPr>
        <p:spPr>
          <a:xfrm>
            <a:off x="404131" y="263790"/>
            <a:ext cx="101199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のリタン値は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文字列ではない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=&gt;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」で置換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$#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=&gt;$#2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DF639F-3C9D-405E-ABD9-6DA244B6BD88}"/>
              </a:ext>
            </a:extLst>
          </p:cNvPr>
          <p:cNvSpPr/>
          <p:nvPr/>
        </p:nvSpPr>
        <p:spPr>
          <a:xfrm>
            <a:off x="8834887" y="2838267"/>
            <a:ext cx="2073216" cy="246983"/>
          </a:xfrm>
          <a:prstGeom prst="wedgeRectCallout">
            <a:avLst>
              <a:gd name="adj1" fmla="val -121356"/>
              <a:gd name="adj2" fmla="val -318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挿入して解釈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031149-CAA2-4452-970A-6E4765C27592}"/>
              </a:ext>
            </a:extLst>
          </p:cNvPr>
          <p:cNvSpPr/>
          <p:nvPr/>
        </p:nvSpPr>
        <p:spPr>
          <a:xfrm>
            <a:off x="8548777" y="2272033"/>
            <a:ext cx="3621658" cy="460075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中間表現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は現れない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2363AC-7952-427E-AB0C-814973584990}"/>
              </a:ext>
            </a:extLst>
          </p:cNvPr>
          <p:cNvSpPr/>
          <p:nvPr/>
        </p:nvSpPr>
        <p:spPr>
          <a:xfrm>
            <a:off x="4237220" y="948072"/>
            <a:ext cx="3584064" cy="246984"/>
          </a:xfrm>
          <a:prstGeom prst="borderCallout1">
            <a:avLst>
              <a:gd name="adj1" fmla="val 109561"/>
              <a:gd name="adj2" fmla="val 23197"/>
              <a:gd name="adj3" fmla="val 549088"/>
              <a:gd name="adj4" fmla="val 1173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評価対象の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を付与する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BA047DE-91C5-45D1-936C-BC083F6D83F2}"/>
              </a:ext>
            </a:extLst>
          </p:cNvPr>
          <p:cNvSpPr/>
          <p:nvPr/>
        </p:nvSpPr>
        <p:spPr>
          <a:xfrm>
            <a:off x="4572000" y="6253052"/>
            <a:ext cx="3976777" cy="325467"/>
          </a:xfrm>
          <a:prstGeom prst="wedgeRectCallout">
            <a:avLst>
              <a:gd name="adj1" fmla="val -47739"/>
              <a:gd name="adj2" fmla="val 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の結合は当面サポートしない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fix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後に検討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69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764122" y="4455686"/>
            <a:ext cx="15487" cy="45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41153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4455686"/>
            <a:ext cx="1391279" cy="47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67833" y="491325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24160" y="3215809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32569" y="329636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3656364"/>
            <a:ext cx="12960" cy="45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stCxn id="86" idx="2"/>
            <a:endCxn id="21" idx="0"/>
          </p:cNvCxnSpPr>
          <p:nvPr/>
        </p:nvCxnSpPr>
        <p:spPr>
          <a:xfrm>
            <a:off x="2634178" y="2795481"/>
            <a:ext cx="147787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24550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2018988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35566" y="565401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59428" y="62184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26159" y="621961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56874" y="5994403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31855" y="5994403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67860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493319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65795" y="56219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43625" y="491099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62084" y="5253639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104" idx="0"/>
          </p:cNvCxnSpPr>
          <p:nvPr/>
        </p:nvCxnSpPr>
        <p:spPr>
          <a:xfrm flipH="1">
            <a:off x="4131855" y="5251384"/>
            <a:ext cx="8059" cy="40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4455686"/>
            <a:ext cx="1360305" cy="45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24550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2018988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E17A951-44FC-4B12-81D9-EEACEA9834A0}"/>
              </a:ext>
            </a:extLst>
          </p:cNvPr>
          <p:cNvCxnSpPr>
            <a:cxnSpLocks/>
            <a:stCxn id="198" idx="2"/>
            <a:endCxn id="185" idx="0"/>
          </p:cNvCxnSpPr>
          <p:nvPr/>
        </p:nvCxnSpPr>
        <p:spPr>
          <a:xfrm flipH="1">
            <a:off x="9060466" y="4250341"/>
            <a:ext cx="760617" cy="61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56743F4-E1DF-4B3D-AA55-7BE2556096BC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9815616" y="3614247"/>
            <a:ext cx="5467" cy="29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5FEB144-5970-4D55-82D2-9445ACDAF060}"/>
              </a:ext>
            </a:extLst>
          </p:cNvPr>
          <p:cNvSpPr/>
          <p:nvPr/>
        </p:nvSpPr>
        <p:spPr>
          <a:xfrm>
            <a:off x="8664177" y="48678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A48436-87D3-4950-B5A4-ADB59E60A38B}"/>
              </a:ext>
            </a:extLst>
          </p:cNvPr>
          <p:cNvSpPr/>
          <p:nvPr/>
        </p:nvSpPr>
        <p:spPr>
          <a:xfrm>
            <a:off x="9247207" y="3173692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4B79CC29-E54D-4264-8C3B-024DD261A7F0}"/>
              </a:ext>
            </a:extLst>
          </p:cNvPr>
          <p:cNvSpPr/>
          <p:nvPr/>
        </p:nvSpPr>
        <p:spPr>
          <a:xfrm>
            <a:off x="9455616" y="32542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8016A86-D8A5-48ED-AAAF-640FE93C93DB}"/>
              </a:ext>
            </a:extLst>
          </p:cNvPr>
          <p:cNvCxnSpPr>
            <a:cxnSpLocks/>
            <a:stCxn id="204" idx="2"/>
            <a:endCxn id="186" idx="0"/>
          </p:cNvCxnSpPr>
          <p:nvPr/>
        </p:nvCxnSpPr>
        <p:spPr>
          <a:xfrm>
            <a:off x="9801061" y="2753364"/>
            <a:ext cx="3951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41CB5ED7-CF05-4FAD-80A5-70E855C3D2C6}"/>
              </a:ext>
            </a:extLst>
          </p:cNvPr>
          <p:cNvSpPr/>
          <p:nvPr/>
        </p:nvSpPr>
        <p:spPr>
          <a:xfrm>
            <a:off x="7512402" y="241297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6191242-C207-435A-9017-F549C2B2A9E3}"/>
              </a:ext>
            </a:extLst>
          </p:cNvPr>
          <p:cNvCxnSpPr>
            <a:cxnSpLocks/>
            <a:stCxn id="197" idx="2"/>
            <a:endCxn id="190" idx="0"/>
          </p:cNvCxnSpPr>
          <p:nvPr/>
        </p:nvCxnSpPr>
        <p:spPr>
          <a:xfrm flipH="1">
            <a:off x="7809848" y="1976871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60E4116-DD23-43DD-9860-88B6D3DCAF32}"/>
              </a:ext>
            </a:extLst>
          </p:cNvPr>
          <p:cNvSpPr/>
          <p:nvPr/>
        </p:nvSpPr>
        <p:spPr>
          <a:xfrm>
            <a:off x="10978528" y="557930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5D57CD5-3F4C-46BD-8372-071F1BFECC56}"/>
              </a:ext>
            </a:extLst>
          </p:cNvPr>
          <p:cNvSpPr/>
          <p:nvPr/>
        </p:nvSpPr>
        <p:spPr>
          <a:xfrm>
            <a:off x="10978527" y="63578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C5E6CBF2-B25B-40C8-AA82-BD22904BF99D}"/>
              </a:ext>
            </a:extLst>
          </p:cNvPr>
          <p:cNvCxnSpPr>
            <a:cxnSpLocks/>
            <a:stCxn id="200" idx="2"/>
            <a:endCxn id="193" idx="0"/>
          </p:cNvCxnSpPr>
          <p:nvPr/>
        </p:nvCxnSpPr>
        <p:spPr>
          <a:xfrm flipH="1">
            <a:off x="11275974" y="5209267"/>
            <a:ext cx="1" cy="37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A1EB4E14-7178-4D95-ACD0-0FBD2872594F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flipH="1">
            <a:off x="11275973" y="5919694"/>
            <a:ext cx="1" cy="43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DB7464-9A9E-46EA-99C6-27DFAB8302C7}"/>
              </a:ext>
            </a:extLst>
          </p:cNvPr>
          <p:cNvSpPr/>
          <p:nvPr/>
        </p:nvSpPr>
        <p:spPr>
          <a:xfrm>
            <a:off x="8519478" y="163648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CCDAE81-DB3C-4DFD-991B-97A745B285BA}"/>
              </a:ext>
            </a:extLst>
          </p:cNvPr>
          <p:cNvSpPr/>
          <p:nvPr/>
        </p:nvSpPr>
        <p:spPr>
          <a:xfrm>
            <a:off x="9424794" y="39099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3362DF20-11B8-4AB4-BF04-613331B8FD23}"/>
              </a:ext>
            </a:extLst>
          </p:cNvPr>
          <p:cNvSpPr/>
          <p:nvPr/>
        </p:nvSpPr>
        <p:spPr>
          <a:xfrm>
            <a:off x="8662139" y="557648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088C9F8-B2D2-48BC-8C43-8D55C1E8D84F}"/>
              </a:ext>
            </a:extLst>
          </p:cNvPr>
          <p:cNvSpPr/>
          <p:nvPr/>
        </p:nvSpPr>
        <p:spPr>
          <a:xfrm>
            <a:off x="10879686" y="486888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57CF5A2-5C93-4293-9AEF-CC89AC5E6EF1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 flipH="1">
            <a:off x="9058428" y="5208198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961191B-680A-4EFB-AC00-6175BDDDE112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9821083" y="4250341"/>
            <a:ext cx="1454892" cy="61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7513D87-C96A-4C8D-B772-6075CEF40D9D}"/>
              </a:ext>
            </a:extLst>
          </p:cNvPr>
          <p:cNvSpPr/>
          <p:nvPr/>
        </p:nvSpPr>
        <p:spPr>
          <a:xfrm>
            <a:off x="9404772" y="241297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C2D231D9-8DB1-442D-84B4-C4CED2F79EDA}"/>
              </a:ext>
            </a:extLst>
          </p:cNvPr>
          <p:cNvCxnSpPr>
            <a:cxnSpLocks/>
            <a:stCxn id="197" idx="2"/>
            <a:endCxn id="204" idx="0"/>
          </p:cNvCxnSpPr>
          <p:nvPr/>
        </p:nvCxnSpPr>
        <p:spPr>
          <a:xfrm>
            <a:off x="8915767" y="1976871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3055252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-1743555" y="1907461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88373" y="4715221"/>
            <a:ext cx="277228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65222" y="4374836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7945" y="4715221"/>
            <a:ext cx="3404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9517" y="5486800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>
            <a:off x="1956984" y="3460334"/>
            <a:ext cx="431389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4794" y="5488530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132" idx="3"/>
          </p:cNvCxnSpPr>
          <p:nvPr/>
        </p:nvCxnSpPr>
        <p:spPr>
          <a:xfrm flipH="1">
            <a:off x="9259581" y="2108677"/>
            <a:ext cx="595565" cy="2434361"/>
          </a:xfrm>
          <a:prstGeom prst="bentConnector3">
            <a:avLst>
              <a:gd name="adj1" fmla="val -38384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04283"/>
            <a:ext cx="296042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402253" y="5884238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8936431" y="4713230"/>
            <a:ext cx="191772" cy="871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13280" y="4372845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922119" y="5584256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>
            <a:off x="8712076" y="3458343"/>
            <a:ext cx="224355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1216241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8859964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8873169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869636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901719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9256253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805041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8869594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8595809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951075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671075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8193770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248910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8753210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8905883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9256253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9265883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9265883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9662171" y="4019310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9322142" y="3880810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10181599" y="6158601"/>
            <a:ext cx="975816" cy="248807"/>
          </a:xfrm>
          <a:prstGeom prst="wedgeRectCallout">
            <a:avLst>
              <a:gd name="adj1" fmla="val -103576"/>
              <a:gd name="adj2" fmla="val -1490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6763155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0" y="358252"/>
            <a:ext cx="10947133" cy="65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ja-JP" altLang="en-US" sz="1200" dirty="0"/>
              <a:t>void print(Node node)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{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 (node);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</a:t>
            </a:r>
            <a:r>
              <a:rPr lang="en-US" altLang="ja-JP" sz="1200" dirty="0"/>
              <a:t>get_</a:t>
            </a:r>
            <a:r>
              <a:rPr lang="ja-JP" altLang="en-US" sz="1200" dirty="0"/>
              <a:t>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if(func != NULL)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	print(c);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}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stop=false;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switch(op)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“$U$”: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unpack(node); 	// true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廃止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“$bind$”: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“$PI$: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	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850463" y="1385723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926049" y="4178524"/>
            <a:ext cx="2022425" cy="276999"/>
          </a:xfrm>
          <a:prstGeom prst="wedgeRectCallout">
            <a:avLst>
              <a:gd name="adj1" fmla="val -32663"/>
              <a:gd name="adj2" fmla="val 164845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10B814-A1A0-4AB7-9DB8-E48C7417EC8F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80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void 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(heads(node));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(List components)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for(c in components) {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(c);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 (Component component)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r>
              <a:rPr lang="en-US" altLang="ja-JP" sz="1200" dirty="0"/>
              <a:t>		Node op = child(component);</a:t>
            </a:r>
          </a:p>
          <a:p>
            <a:r>
              <a:rPr lang="en-US" altLang="ja-JP" sz="1200" dirty="0"/>
              <a:t>		result 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</a:t>
            </a:r>
          </a:p>
          <a:p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 {</a:t>
            </a:r>
          </a:p>
          <a:p>
            <a:r>
              <a:rPr lang="en-US" altLang="ja-JP" sz="1200" dirty="0"/>
              <a:t>			</a:t>
            </a:r>
            <a:r>
              <a:rPr lang="en-US" altLang="ja-JP" sz="1200" dirty="0" err="1"/>
              <a:t>set_child</a:t>
            </a:r>
            <a:r>
              <a:rPr lang="en-US" altLang="ja-JP" sz="1200" dirty="0"/>
              <a:t>(component, result);	// </a:t>
            </a:r>
          </a:p>
          <a:p>
            <a:r>
              <a:rPr lang="en-US" altLang="ja-JP" sz="1200" dirty="0"/>
              <a:t>		}	</a:t>
            </a:r>
          </a:p>
          <a:p>
            <a:r>
              <a:rPr lang="en-US" altLang="ja-JP" sz="1200" dirty="0"/>
              <a:t> 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Node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r>
              <a:rPr lang="en-US" altLang="ja-JP" sz="1200" dirty="0"/>
              <a:t>		return node;</a:t>
            </a:r>
          </a:p>
          <a:p>
            <a:r>
              <a:rPr lang="en-US" altLang="ja-JP" sz="1200" dirty="0"/>
              <a:t>	} else {</a:t>
            </a:r>
          </a:p>
          <a:p>
            <a:r>
              <a:rPr lang="en-US" altLang="ja-JP" sz="1200" dirty="0"/>
              <a:t>		string op = name(node);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		return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);	// </a:t>
            </a:r>
            <a:r>
              <a:rPr lang="en-US" altLang="ja-JP" sz="1200" dirty="0" err="1"/>
              <a:t>args</a:t>
            </a:r>
            <a:r>
              <a:rPr lang="ja-JP" altLang="en-US" sz="1200" dirty="0"/>
              <a:t>の評価は</a:t>
            </a:r>
            <a:r>
              <a:rPr lang="en-US" altLang="ja-JP" sz="1200" dirty="0"/>
              <a:t>op</a:t>
            </a:r>
            <a:r>
              <a:rPr lang="ja-JP" altLang="en-US" sz="1200" dirty="0"/>
              <a:t>任せ、</a:t>
            </a:r>
            <a:r>
              <a:rPr lang="en-US" altLang="ja-JP" sz="1200" dirty="0" err="1"/>
              <a:t>tq</a:t>
            </a:r>
            <a:r>
              <a:rPr lang="ja-JP" altLang="en-US" sz="1200" dirty="0"/>
              <a:t>型</a:t>
            </a:r>
            <a:r>
              <a:rPr lang="en-US" altLang="ja-JP" sz="1200" dirty="0"/>
              <a:t>op</a:t>
            </a:r>
            <a:r>
              <a:rPr lang="ja-JP" altLang="en-US" sz="1200" dirty="0"/>
              <a:t>は</a:t>
            </a:r>
            <a:r>
              <a:rPr lang="en-US" altLang="ja-JP" sz="1200" dirty="0"/>
              <a:t>nil </a:t>
            </a:r>
            <a:r>
              <a:rPr lang="ja-JP" altLang="en-US" sz="1200" dirty="0"/>
              <a:t>リタン</a:t>
            </a:r>
            <a:endParaRPr lang="en-US" altLang="ja-JP" sz="1200" dirty="0"/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21BD123-585C-4D1B-8499-FF6FE993A0DB}"/>
              </a:ext>
            </a:extLst>
          </p:cNvPr>
          <p:cNvSpPr/>
          <p:nvPr/>
        </p:nvSpPr>
        <p:spPr>
          <a:xfrm>
            <a:off x="6731977" y="279680"/>
            <a:ext cx="3621658" cy="1022909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並列化について検討要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・特に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型の評価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化には検討必須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・演算間の依存関係に基づき、待ち行列で待機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型の使い分けが特長的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947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16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>
                <a:sym typeface="Wingdings" pitchFamily="2" charset="2"/>
              </a:rPr>
              <a:t>オペレータの評価と実行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r>
              <a:rPr lang="en-US" altLang="ja-JP" dirty="0">
                <a:sym typeface="Wingdings" pitchFamily="2" charset="2"/>
              </a:rPr>
              <a:t>(2)generator</a:t>
            </a: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61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318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オペレータの評価と実行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0" y="341504"/>
            <a:ext cx="12107053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50082"/>
              </p:ext>
            </p:extLst>
          </p:nvPr>
        </p:nvGraphicFramePr>
        <p:xfrm>
          <a:off x="356487" y="3902988"/>
          <a:ext cx="11735250" cy="294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978402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5317958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201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operator</a:t>
                      </a:r>
                      <a:endParaRPr kumimoji="1" lang="ja-JP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リタン値</a:t>
                      </a:r>
                      <a:r>
                        <a:rPr kumimoji="1" lang="en-US" altLang="ja-JP" sz="1800" dirty="0"/>
                        <a:t>(T</a:t>
                      </a:r>
                      <a:r>
                        <a:rPr kumimoji="1" lang="ja-JP" altLang="en-US" sz="1800" dirty="0"/>
                        <a:t>式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sz="1800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/>
                        <a:t>$cat$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(t1,t2)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node(cat(rn1, rn2))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/>
                        <a:t>rni</a:t>
                      </a:r>
                      <a:r>
                        <a:rPr kumimoji="1" lang="en-US" altLang="ja-JP" sz="1800" dirty="0"/>
                        <a:t> = name(root(</a:t>
                      </a:r>
                      <a:r>
                        <a:rPr kumimoji="1" lang="en-US" altLang="ja-JP" sz="1800" dirty="0" err="1"/>
                        <a:t>ti</a:t>
                      </a:r>
                      <a:r>
                        <a:rPr kumimoji="1" lang="en-US" altLang="ja-JP" sz="1800" dirty="0"/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node(str) : str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name</a:t>
                      </a:r>
                      <a:r>
                        <a:rPr kumimoji="1" lang="ja-JP" altLang="en-US" sz="1800" dirty="0"/>
                        <a:t>とする</a:t>
                      </a:r>
                      <a:r>
                        <a:rPr kumimoji="1" lang="en-US" altLang="ja-JP" sz="1800" dirty="0"/>
                        <a:t>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1)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$cat$(</a:t>
                      </a:r>
                      <a:r>
                        <a:rPr kumimoji="1" lang="en-US" altLang="ja-JP" sz="1800" u="sng" dirty="0"/>
                        <a:t>A</a:t>
                      </a:r>
                      <a:r>
                        <a:rPr kumimoji="1" lang="en-US" altLang="ja-JP" sz="1800" dirty="0"/>
                        <a:t>(B), </a:t>
                      </a:r>
                      <a:r>
                        <a:rPr kumimoji="1" lang="en-US" altLang="ja-JP" sz="1800" u="sng" dirty="0"/>
                        <a:t>X</a:t>
                      </a:r>
                      <a:r>
                        <a:rPr kumimoji="1" lang="en-US" altLang="ja-JP" sz="1800" dirty="0"/>
                        <a:t>(Y,Z))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 </a:t>
                      </a:r>
                      <a:r>
                        <a:rPr kumimoji="1" lang="en-US" altLang="ja-JP" sz="1800" dirty="0"/>
                        <a:t>=&gt; AX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2)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$plus$(</a:t>
                      </a:r>
                      <a:r>
                        <a:rPr kumimoji="1" lang="en-US" altLang="ja-JP" sz="1800" u="sng" dirty="0"/>
                        <a:t>1</a:t>
                      </a:r>
                      <a:r>
                        <a:rPr kumimoji="1" lang="en-US" altLang="ja-JP" sz="1800" dirty="0"/>
                        <a:t>(2),</a:t>
                      </a:r>
                      <a:r>
                        <a:rPr kumimoji="1" lang="en-US" altLang="ja-JP" sz="1800" u="sng" dirty="0"/>
                        <a:t>3</a:t>
                      </a:r>
                      <a:r>
                        <a:rPr kumimoji="1" lang="en-US" altLang="ja-JP" sz="1800" dirty="0"/>
                        <a:t>(4,5))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kumimoji="1" lang="en-US" altLang="ja-JP" sz="1800" dirty="0"/>
                        <a:t> =&gt; 4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$plus$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+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</a:t>
                      </a:r>
                      <a:r>
                        <a:rPr kumimoji="1" lang="en-US" altLang="ja-JP" sz="1800" dirty="0" err="1"/>
                        <a:t>mult</a:t>
                      </a:r>
                      <a:r>
                        <a:rPr kumimoji="1" lang="en-US" altLang="ja-JP" sz="1800" dirty="0"/>
                        <a:t>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×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$select$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(t1,..,tk)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rnd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(rn1,...,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rnk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$bind$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後述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右記の</a:t>
                      </a: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型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bind(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式が適用対象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$`$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前後に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rn1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$PI$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内積の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chemeClr val="tx1"/>
                        </a:solidFill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strike="noStrike" dirty="0">
                          <a:solidFill>
                            <a:schemeClr val="tx1"/>
                          </a:solidFill>
                        </a:rPr>
                        <a:t>$file$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rn1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後、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kumimoji="1" lang="en-US" altLang="ja-JP" sz="1800" strike="noStrike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を後続ノードに設定</a:t>
                      </a:r>
                      <a:endParaRPr kumimoji="1" lang="en-US" altLang="ja-JP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28144"/>
              </p:ext>
            </p:extLst>
          </p:nvPr>
        </p:nvGraphicFramePr>
        <p:xfrm>
          <a:off x="319911" y="1608495"/>
          <a:ext cx="11735249" cy="193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67659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90468157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344016300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716290219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135505836"/>
                    </a:ext>
                  </a:extLst>
                </a:gridCol>
                <a:gridCol w="1679768">
                  <a:extLst>
                    <a:ext uri="{9D8B030D-6E8A-4147-A177-3AD203B41FA5}">
                      <a16:colId xmlns:a16="http://schemas.microsoft.com/office/drawing/2014/main" val="1335471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評価</a:t>
                      </a:r>
                      <a:r>
                        <a:rPr kumimoji="1" lang="en-US" altLang="ja-JP" dirty="0"/>
                        <a:t>({}</a:t>
                      </a:r>
                      <a:r>
                        <a:rPr kumimoji="1" lang="ja-JP" altLang="en-US" dirty="0"/>
                        <a:t>内</a:t>
                      </a:r>
                      <a:r>
                        <a:rPr kumimoji="1" lang="en-US" altLang="ja-JP" dirty="0"/>
                        <a:t>):phase1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実行</a:t>
                      </a:r>
                      <a:r>
                        <a:rPr kumimoji="1" lang="en-US" altLang="ja-JP" dirty="0"/>
                        <a:t>:phase2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評価対象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実行対象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6714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32063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(0</a:t>
                      </a:r>
                      <a:r>
                        <a:rPr kumimoji="1" lang="ja-JP" altLang="en-US" dirty="0"/>
                        <a:t>変数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07264" y="127969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(a) lisp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型と</a:t>
            </a:r>
            <a:r>
              <a:rPr lang="en-US" altLang="ja-JP" b="1" u="sng" dirty="0" err="1">
                <a:solidFill>
                  <a:srgbClr val="FF0000"/>
                </a:solidFill>
                <a:sym typeface="Wingdings" pitchFamily="2" charset="2"/>
              </a:rPr>
              <a:t>tq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02747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(b)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オペレータ例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86626-9B8E-4C4A-9E95-DF51A5F4F286}"/>
              </a:ext>
            </a:extLst>
          </p:cNvPr>
          <p:cNvSpPr/>
          <p:nvPr/>
        </p:nvSpPr>
        <p:spPr>
          <a:xfrm>
            <a:off x="3023660" y="7148042"/>
            <a:ext cx="9031500" cy="942217"/>
          </a:xfrm>
          <a:prstGeom prst="wedgeRectCallout">
            <a:avLst>
              <a:gd name="adj1" fmla="val 11327"/>
              <a:gd name="adj2" fmla="val -7246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1-2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では、引数である各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root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を演算対象としているが、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式内全ノードの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を演算対象とする案もある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下記別案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。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※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別途検討要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(★)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1)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結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ABXYZ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全ノードを連結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2) 4(6,7)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1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を加算、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4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5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に加算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610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(c)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評価と実行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369332"/>
            <a:ext cx="11781037" cy="2408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※lisp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91507" y="3003302"/>
            <a:ext cx="11781036" cy="33701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(</a:t>
            </a:r>
            <a:r>
              <a:rPr lang="ja-JP" altLang="en-US" sz="1600" dirty="0"/>
              <a:t>実行の例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④ </a:t>
            </a:r>
            <a:r>
              <a:rPr lang="en-US" altLang="ja-JP" sz="1600" dirty="0"/>
              <a:t>$`$AAA(B,C)		=&gt; “AAA”(B,C)</a:t>
            </a:r>
            <a:r>
              <a:rPr lang="ja-JP" altLang="en-US" sz="1600" dirty="0"/>
              <a:t>と</a:t>
            </a:r>
            <a:r>
              <a:rPr lang="en-US" altLang="ja-JP" sz="1600" dirty="0"/>
              <a:t>print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⑤ </a:t>
            </a:r>
            <a:r>
              <a:rPr lang="en-US" altLang="ja-JP" sz="1600" dirty="0"/>
              <a:t>t_op1 AAA(B,C)	=&gt; ?AAA?(B,C)</a:t>
            </a:r>
            <a:r>
              <a:rPr lang="ja-JP" altLang="en-US" sz="1600" dirty="0"/>
              <a:t>　</a:t>
            </a:r>
            <a:r>
              <a:rPr lang="en-US" altLang="ja-JP" sz="1600" dirty="0"/>
              <a:t>〃		//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AAA(B,C)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⑥ </a:t>
            </a:r>
            <a:r>
              <a:rPr lang="en-US" altLang="ja-JP" sz="1600" dirty="0"/>
              <a:t>t_op2 X(Y[1],Z[2])	=&gt;  Y,Z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個、</a:t>
            </a:r>
            <a:r>
              <a:rPr lang="en-US" altLang="ja-JP" sz="1600" dirty="0"/>
              <a:t>2</a:t>
            </a:r>
            <a:r>
              <a:rPr lang="ja-JP" altLang="en-US" sz="1600" dirty="0"/>
              <a:t>個バインド</a:t>
            </a:r>
            <a:r>
              <a:rPr lang="en-US" altLang="ja-JP" sz="1600" dirty="0"/>
              <a:t>		//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X(Y[1],Z[2])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B0682AC-70FA-47BC-B60A-58C23596FA29}"/>
              </a:ext>
            </a:extLst>
          </p:cNvPr>
          <p:cNvSpPr/>
          <p:nvPr/>
        </p:nvSpPr>
        <p:spPr>
          <a:xfrm>
            <a:off x="7059616" y="2207933"/>
            <a:ext cx="5104433" cy="939083"/>
          </a:xfrm>
          <a:prstGeom prst="wedgeRectCallout">
            <a:avLst>
              <a:gd name="adj1" fmla="val -63494"/>
              <a:gd name="adj2" fmla="val -5252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パラメータなしの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つけてもつけなくてもよい。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 {$A$}X(T,Z)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$A$X(Y,Z)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の解釈は、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の生成」である。。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をつけてもつけなくても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F46075F-5A3B-4738-9760-F22901681356}"/>
              </a:ext>
            </a:extLst>
          </p:cNvPr>
          <p:cNvSpPr/>
          <p:nvPr/>
        </p:nvSpPr>
        <p:spPr>
          <a:xfrm>
            <a:off x="5187390" y="156483"/>
            <a:ext cx="5785410" cy="328062"/>
          </a:xfrm>
          <a:prstGeom prst="wedgeRectCallout">
            <a:avLst>
              <a:gd name="adj1" fmla="val -55767"/>
              <a:gd name="adj2" fmla="val 485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{$A$} =&gt; 0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{$A$()} =&gt; 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ダミーノードあり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134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65827" y="91319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86390" y="62344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57074" y="1860223"/>
            <a:ext cx="11198478" cy="9079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// BNF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未反映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//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の場合はその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(3)BNF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7A9D-0EB7-493A-B185-E9DD30635E40}"/>
              </a:ext>
            </a:extLst>
          </p:cNvPr>
          <p:cNvSpPr txBox="1"/>
          <p:nvPr/>
        </p:nvSpPr>
        <p:spPr>
          <a:xfrm>
            <a:off x="0" y="0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(2)generator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D8F2C8-517B-417B-9253-14C35DB02CDD}"/>
              </a:ext>
            </a:extLst>
          </p:cNvPr>
          <p:cNvSpPr/>
          <p:nvPr/>
        </p:nvSpPr>
        <p:spPr>
          <a:xfrm>
            <a:off x="584308" y="261147"/>
            <a:ext cx="10690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とパラメータ列を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で囲ったもの。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評価結果の値を表す。</a:t>
            </a:r>
            <a:endParaRPr lang="en-US" altLang="ja-JP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CC9460-1030-458E-A6E6-7C2933EE67C9}"/>
              </a:ext>
            </a:extLst>
          </p:cNvPr>
          <p:cNvSpPr/>
          <p:nvPr/>
        </p:nvSpPr>
        <p:spPr>
          <a:xfrm>
            <a:off x="-86391" y="2797220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(b)</a:t>
            </a:r>
            <a:r>
              <a:rPr lang="en-US" altLang="ja-JP" sz="16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tq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EA2C97-EF0A-4AD4-AD2A-A3AAE4F31BA9}"/>
              </a:ext>
            </a:extLst>
          </p:cNvPr>
          <p:cNvSpPr/>
          <p:nvPr/>
        </p:nvSpPr>
        <p:spPr>
          <a:xfrm>
            <a:off x="399754" y="3122328"/>
            <a:ext cx="106908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&lt;head&gt;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の＜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としてのみ記述可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43A6196-49F9-4311-9DB2-A4DF50039052}"/>
              </a:ext>
            </a:extLst>
          </p:cNvPr>
          <p:cNvSpPr/>
          <p:nvPr/>
        </p:nvSpPr>
        <p:spPr>
          <a:xfrm>
            <a:off x="7610923" y="-135327"/>
            <a:ext cx="4521143" cy="942363"/>
          </a:xfrm>
          <a:prstGeom prst="wedgeRectCallout">
            <a:avLst>
              <a:gd name="adj1" fmla="val -29976"/>
              <a:gd name="adj2" fmla="val 302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でない場合は、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{op(...)}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の動作は未定義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において、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{($bind$,$#1)}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はダミーノードのため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動作未定義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不正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#2{{$tree$($bind$,$#1)}}X(Y[1],Z[2])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#2{$tree${($bind$,$#1)}}X(Y[1],Z[2])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116CEB3-CDAE-42FB-B88A-6A44E1EBA075}"/>
              </a:ext>
            </a:extLst>
          </p:cNvPr>
          <p:cNvSpPr/>
          <p:nvPr/>
        </p:nvSpPr>
        <p:spPr>
          <a:xfrm>
            <a:off x="6071309" y="2729747"/>
            <a:ext cx="5203875" cy="1024021"/>
          </a:xfrm>
          <a:prstGeom prst="wedgeRectCallout">
            <a:avLst>
              <a:gd name="adj1" fmla="val -73077"/>
              <a:gd name="adj2" fmla="val -1001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{{...}}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の扱いに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案あり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BNF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で規定 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&lt;function&gt;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部にのみ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1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{}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を評価の結果、全体が正当な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式であれば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2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{...}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の場合のみ許容していたが、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式一般であっても許容するように拡張。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7807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520548" y="366498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406125" y="8672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279953" y="7897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343" y="37276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094416" y="575536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  <a:endCxn id="168" idx="0"/>
          </p:cNvCxnSpPr>
          <p:nvPr/>
        </p:nvCxnSpPr>
        <p:spPr>
          <a:xfrm>
            <a:off x="8391862" y="5306696"/>
            <a:ext cx="0" cy="44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7012455" y="370297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AAC63B-2566-4522-BEF6-A6B66E92B3B3}"/>
              </a:ext>
            </a:extLst>
          </p:cNvPr>
          <p:cNvSpPr txBox="1"/>
          <p:nvPr/>
        </p:nvSpPr>
        <p:spPr>
          <a:xfrm>
            <a:off x="-94593" y="-14483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90467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1861" y="145752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779609" y="3626941"/>
            <a:ext cx="0" cy="20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32865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3626941"/>
            <a:ext cx="1391279" cy="20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83320" y="382729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14635" y="2558584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23044" y="263913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2999139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34178" y="2385906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19978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1857063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44474" y="57227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78478" y="630627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45209" y="630740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75924" y="6063113"/>
            <a:ext cx="464839" cy="24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40763" y="6063113"/>
            <a:ext cx="601892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51667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38272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86680" y="439151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33871" y="382611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2779609" y="4167675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91" idx="0"/>
          </p:cNvCxnSpPr>
          <p:nvPr/>
        </p:nvCxnSpPr>
        <p:spPr>
          <a:xfrm>
            <a:off x="4130160" y="4166502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3626941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19978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1857063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AEAFB89C-29E2-4C74-BE9D-64585AB13041}"/>
              </a:ext>
            </a:extLst>
          </p:cNvPr>
          <p:cNvSpPr/>
          <p:nvPr/>
        </p:nvSpPr>
        <p:spPr>
          <a:xfrm>
            <a:off x="3572354" y="4984786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5C35719-C923-42CA-B0C9-C35C46C0CA9A}"/>
              </a:ext>
            </a:extLst>
          </p:cNvPr>
          <p:cNvSpPr/>
          <p:nvPr/>
        </p:nvSpPr>
        <p:spPr>
          <a:xfrm>
            <a:off x="3780763" y="506534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74E3066-D123-41B6-8B81-98D2F6744BE7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4130159" y="4744454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542EF32-375B-4CF6-9CC8-C59583C81C4B}"/>
              </a:ext>
            </a:extLst>
          </p:cNvPr>
          <p:cNvSpPr/>
          <p:nvPr/>
        </p:nvSpPr>
        <p:spPr>
          <a:xfrm>
            <a:off x="3733871" y="440406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AAB27B1-1721-4E3D-A1CE-9121A98A09C0}"/>
              </a:ext>
            </a:extLst>
          </p:cNvPr>
          <p:cNvCxnSpPr>
            <a:cxnSpLocks/>
            <a:stCxn id="89" idx="4"/>
            <a:endCxn id="104" idx="0"/>
          </p:cNvCxnSpPr>
          <p:nvPr/>
        </p:nvCxnSpPr>
        <p:spPr>
          <a:xfrm>
            <a:off x="4140763" y="5425341"/>
            <a:ext cx="0" cy="29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D50AD0DB-BCF6-4388-96B9-A2BE996525F1}"/>
              </a:ext>
            </a:extLst>
          </p:cNvPr>
          <p:cNvCxnSpPr>
            <a:cxnSpLocks/>
            <a:stCxn id="129" idx="2"/>
            <a:endCxn id="112" idx="0"/>
          </p:cNvCxnSpPr>
          <p:nvPr/>
        </p:nvCxnSpPr>
        <p:spPr>
          <a:xfrm flipH="1">
            <a:off x="8466719" y="3643093"/>
            <a:ext cx="1152525" cy="21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A1CA8EE-F3AA-44BF-8C8A-91A1D68782A4}"/>
              </a:ext>
            </a:extLst>
          </p:cNvPr>
          <p:cNvSpPr/>
          <p:nvPr/>
        </p:nvSpPr>
        <p:spPr>
          <a:xfrm>
            <a:off x="8070430" y="38537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47B60B80-3976-4F36-8C75-5C86855EA6B1}"/>
              </a:ext>
            </a:extLst>
          </p:cNvPr>
          <p:cNvSpPr/>
          <p:nvPr/>
        </p:nvSpPr>
        <p:spPr>
          <a:xfrm>
            <a:off x="9054270" y="2584995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95D7729-B47B-4046-84F2-4D31B2DA8AAA}"/>
              </a:ext>
            </a:extLst>
          </p:cNvPr>
          <p:cNvSpPr/>
          <p:nvPr/>
        </p:nvSpPr>
        <p:spPr>
          <a:xfrm>
            <a:off x="9262679" y="2665550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A67AF3F-D953-4DE5-9A98-264BBBD634CE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9619244" y="3025550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C4796FC-71E7-4F35-9E16-C433277FD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473813" y="2412317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5AD87C6-B9E3-49D2-B7D7-E2EE21E2DABD}"/>
              </a:ext>
            </a:extLst>
          </p:cNvPr>
          <p:cNvSpPr/>
          <p:nvPr/>
        </p:nvSpPr>
        <p:spPr>
          <a:xfrm>
            <a:off x="7185154" y="202430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DD8305AE-C63D-4A19-9E6A-30F64E090245}"/>
              </a:ext>
            </a:extLst>
          </p:cNvPr>
          <p:cNvCxnSpPr>
            <a:cxnSpLocks/>
            <a:stCxn id="128" idx="2"/>
            <a:endCxn id="120" idx="0"/>
          </p:cNvCxnSpPr>
          <p:nvPr/>
        </p:nvCxnSpPr>
        <p:spPr>
          <a:xfrm flipH="1">
            <a:off x="7482600" y="1883474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3D79A00-6D74-47DF-81F4-8E35AFBAF226}"/>
              </a:ext>
            </a:extLst>
          </p:cNvPr>
          <p:cNvSpPr/>
          <p:nvPr/>
        </p:nvSpPr>
        <p:spPr>
          <a:xfrm>
            <a:off x="10686453" y="569604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3A87EEB-25C4-4287-B2B6-0AE77A29F25C}"/>
              </a:ext>
            </a:extLst>
          </p:cNvPr>
          <p:cNvSpPr/>
          <p:nvPr/>
        </p:nvSpPr>
        <p:spPr>
          <a:xfrm>
            <a:off x="10686453" y="630709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E4B9AEB-64CA-4BF4-8A69-AB361D4C8441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10983899" y="6036428"/>
            <a:ext cx="0" cy="27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5F3E739-8E0E-45C3-B47E-2C9E275CB219}"/>
              </a:ext>
            </a:extLst>
          </p:cNvPr>
          <p:cNvSpPr/>
          <p:nvPr/>
        </p:nvSpPr>
        <p:spPr>
          <a:xfrm>
            <a:off x="8192230" y="15430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ECA9E12-4E5B-4B28-8D20-4C5BE536B370}"/>
              </a:ext>
            </a:extLst>
          </p:cNvPr>
          <p:cNvSpPr/>
          <p:nvPr/>
        </p:nvSpPr>
        <p:spPr>
          <a:xfrm>
            <a:off x="9222955" y="330270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6CD7C77-3641-428D-A7F6-79C6674D0046}"/>
              </a:ext>
            </a:extLst>
          </p:cNvPr>
          <p:cNvSpPr/>
          <p:nvPr/>
        </p:nvSpPr>
        <p:spPr>
          <a:xfrm>
            <a:off x="8073790" y="441793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C96503-25BE-48AA-BF36-C93B68661F93}"/>
              </a:ext>
            </a:extLst>
          </p:cNvPr>
          <p:cNvSpPr/>
          <p:nvPr/>
        </p:nvSpPr>
        <p:spPr>
          <a:xfrm>
            <a:off x="10573506" y="38525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458E56D-1667-4771-B39E-3A9F4D44228A}"/>
              </a:ext>
            </a:extLst>
          </p:cNvPr>
          <p:cNvCxnSpPr>
            <a:cxnSpLocks/>
            <a:stCxn id="112" idx="2"/>
            <a:endCxn id="130" idx="0"/>
          </p:cNvCxnSpPr>
          <p:nvPr/>
        </p:nvCxnSpPr>
        <p:spPr>
          <a:xfrm>
            <a:off x="8466719" y="4194086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E330E1A-98FC-427C-B278-9FE8D6A32F49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10969795" y="4192913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16161C-5913-4948-B0ED-7609E8EE7960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619244" y="3653352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84E4762-E980-4ED8-ABC3-D969883EF230}"/>
              </a:ext>
            </a:extLst>
          </p:cNvPr>
          <p:cNvSpPr/>
          <p:nvPr/>
        </p:nvSpPr>
        <p:spPr>
          <a:xfrm>
            <a:off x="9077524" y="20243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1F2032-5BFF-46C1-B12C-3543C5A652D8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>
            <a:off x="8588519" y="1883474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9DFB791C-2A46-4138-B21B-BFFC742DC048}"/>
              </a:ext>
            </a:extLst>
          </p:cNvPr>
          <p:cNvSpPr/>
          <p:nvPr/>
        </p:nvSpPr>
        <p:spPr>
          <a:xfrm>
            <a:off x="10411989" y="5011197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E700A68-3D32-4831-AB70-89A78178D441}"/>
              </a:ext>
            </a:extLst>
          </p:cNvPr>
          <p:cNvSpPr/>
          <p:nvPr/>
        </p:nvSpPr>
        <p:spPr>
          <a:xfrm>
            <a:off x="10620398" y="5091752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A16B19F8-82DE-4BEB-B540-807F3AC3A039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flipH="1">
            <a:off x="10969794" y="4770865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F391907-62C0-4A98-BFB9-BCF19FA5A09F}"/>
              </a:ext>
            </a:extLst>
          </p:cNvPr>
          <p:cNvSpPr/>
          <p:nvPr/>
        </p:nvSpPr>
        <p:spPr>
          <a:xfrm>
            <a:off x="10573506" y="4430480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9B9C5A6F-1036-4979-9197-08ECE21227CF}"/>
              </a:ext>
            </a:extLst>
          </p:cNvPr>
          <p:cNvCxnSpPr>
            <a:cxnSpLocks/>
            <a:stCxn id="138" idx="4"/>
            <a:endCxn id="124" idx="0"/>
          </p:cNvCxnSpPr>
          <p:nvPr/>
        </p:nvCxnSpPr>
        <p:spPr>
          <a:xfrm>
            <a:off x="10980398" y="5451752"/>
            <a:ext cx="3501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106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37295" y="5832714"/>
            <a:ext cx="325526" cy="43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14144" y="549232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5165" y="5832714"/>
            <a:ext cx="292130" cy="43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6737" y="6263908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16" idx="0"/>
          </p:cNvCxnSpPr>
          <p:nvPr/>
        </p:nvCxnSpPr>
        <p:spPr>
          <a:xfrm>
            <a:off x="1956984" y="3460334"/>
            <a:ext cx="144901" cy="42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2014" y="6265638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7016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85" idx="3"/>
          </p:cNvCxnSpPr>
          <p:nvPr/>
        </p:nvCxnSpPr>
        <p:spPr>
          <a:xfrm flipH="1">
            <a:off x="9162789" y="2108677"/>
            <a:ext cx="692357" cy="1946098"/>
          </a:xfrm>
          <a:prstGeom prst="bentConnector3">
            <a:avLst>
              <a:gd name="adj1" fmla="val -33018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32684"/>
            <a:ext cx="2960420" cy="37761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285653" y="6172909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9016217" y="5882304"/>
            <a:ext cx="49765" cy="34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93066" y="554191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859898" y="6232269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85" idx="0"/>
          </p:cNvCxnSpPr>
          <p:nvPr/>
        </p:nvCxnSpPr>
        <p:spPr>
          <a:xfrm>
            <a:off x="8712076" y="3458343"/>
            <a:ext cx="147640" cy="42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8065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99BE58-BD0F-4289-80A6-C5AB1639F7A5}"/>
              </a:ext>
            </a:extLst>
          </p:cNvPr>
          <p:cNvSpPr/>
          <p:nvPr/>
        </p:nvSpPr>
        <p:spPr>
          <a:xfrm>
            <a:off x="1740783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5EBE4-629E-48CF-91B2-A35DF85BF395}"/>
              </a:ext>
            </a:extLst>
          </p:cNvPr>
          <p:cNvSpPr/>
          <p:nvPr/>
        </p:nvSpPr>
        <p:spPr>
          <a:xfrm>
            <a:off x="1798811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FE37FB3-508E-479C-96C0-B938E6280584}"/>
              </a:ext>
            </a:extLst>
          </p:cNvPr>
          <p:cNvSpPr/>
          <p:nvPr/>
        </p:nvSpPr>
        <p:spPr>
          <a:xfrm>
            <a:off x="1909160" y="4715221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9D390FF-4A48-47C0-B122-4BEF8C0670A8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2101885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A7B3AE1-5231-4B88-936F-2C6E68EA33B0}"/>
              </a:ext>
            </a:extLst>
          </p:cNvPr>
          <p:cNvCxnSpPr>
            <a:cxnSpLocks/>
            <a:stCxn id="18" idx="4"/>
            <a:endCxn id="58" idx="0"/>
          </p:cNvCxnSpPr>
          <p:nvPr/>
        </p:nvCxnSpPr>
        <p:spPr>
          <a:xfrm>
            <a:off x="2194921" y="5075221"/>
            <a:ext cx="142374" cy="41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1DD9AEE3-ABF7-4BF8-8E22-B609C2AF1FE6}"/>
              </a:ext>
            </a:extLst>
          </p:cNvPr>
          <p:cNvSpPr/>
          <p:nvPr/>
        </p:nvSpPr>
        <p:spPr>
          <a:xfrm>
            <a:off x="8498614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05ADD4E-FB09-4554-A051-90853FC7A2CA}"/>
              </a:ext>
            </a:extLst>
          </p:cNvPr>
          <p:cNvSpPr/>
          <p:nvPr/>
        </p:nvSpPr>
        <p:spPr>
          <a:xfrm>
            <a:off x="8556642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D797BA-F865-4380-9894-956839F6AAD8}"/>
              </a:ext>
            </a:extLst>
          </p:cNvPr>
          <p:cNvSpPr/>
          <p:nvPr/>
        </p:nvSpPr>
        <p:spPr>
          <a:xfrm>
            <a:off x="8666991" y="4715221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7AFF93E-1589-4FE8-A281-E1083C459C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8859716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6B42194-84AC-4C6B-8BAD-FFB413B66544}"/>
              </a:ext>
            </a:extLst>
          </p:cNvPr>
          <p:cNvCxnSpPr>
            <a:cxnSpLocks/>
            <a:stCxn id="86" idx="4"/>
            <a:endCxn id="132" idx="0"/>
          </p:cNvCxnSpPr>
          <p:nvPr/>
        </p:nvCxnSpPr>
        <p:spPr>
          <a:xfrm>
            <a:off x="8952752" y="5075221"/>
            <a:ext cx="63465" cy="46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3D3D-F927-484B-9BB6-23777087752B}"/>
              </a:ext>
            </a:extLst>
          </p:cNvPr>
          <p:cNvSpPr txBox="1"/>
          <p:nvPr/>
        </p:nvSpPr>
        <p:spPr>
          <a:xfrm>
            <a:off x="6502783" y="687981"/>
            <a:ext cx="494860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が何個含まれていても、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の評価後は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&lt;ref-label&gt;&lt;reference&gt;&lt;function&gt;&lt;name&gt;&lt;bind&gt;</a:t>
            </a:r>
          </a:p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の各要素が特定できると思われる。その検証が必要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(★)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25BD926-8F81-4E4E-9A9E-3B3F1F52FCAF}"/>
              </a:ext>
            </a:extLst>
          </p:cNvPr>
          <p:cNvSpPr/>
          <p:nvPr/>
        </p:nvSpPr>
        <p:spPr>
          <a:xfrm>
            <a:off x="7122153" y="7111518"/>
            <a:ext cx="4810349" cy="371491"/>
          </a:xfrm>
          <a:prstGeom prst="wedgeRectCallout">
            <a:avLst>
              <a:gd name="adj1" fmla="val 4327"/>
              <a:gd name="adj2" fmla="val -8663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 </a:t>
            </a:r>
            <a:r>
              <a:rPr kumimoji="1" lang="en-US" altLang="ja-JP" sz="12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ptr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のポイント先は、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が付与されていることがわかる位置とすべき。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87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799629" y="1453269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245650" y="2269118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277733" y="2349673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13" idx="0"/>
          </p:cNvCxnSpPr>
          <p:nvPr/>
        </p:nvCxnSpPr>
        <p:spPr>
          <a:xfrm>
            <a:off x="8637733" y="2709673"/>
            <a:ext cx="0" cy="45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181055" y="1926881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7971823" y="1586496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327089" y="234627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047089" y="2526276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10191729" y="28144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10204934" y="616944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10201359" y="542525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9525535" y="3480311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10580675" y="4055452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10084975" y="4536740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10237648" y="4617295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10588018" y="3154813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10597648" y="5765638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10597648" y="4977295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10993936" y="3815088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10653907" y="3676588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9084063" y="5843139"/>
            <a:ext cx="975816" cy="248807"/>
          </a:xfrm>
          <a:prstGeom prst="wedgeRectCallout">
            <a:avLst>
              <a:gd name="adj1" fmla="val 73099"/>
              <a:gd name="adj2" fmla="val -12605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72DD8E-9A93-4519-94C9-90F9E1BBF6F3}"/>
              </a:ext>
            </a:extLst>
          </p:cNvPr>
          <p:cNvSpPr/>
          <p:nvPr/>
        </p:nvSpPr>
        <p:spPr>
          <a:xfrm>
            <a:off x="8241444" y="316690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19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「記号」と「意味」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式」と「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式値」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まとめ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90011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 </a:t>
            </a:r>
            <a:r>
              <a:rPr lang="ja-JP" altLang="en-US" b="1" u="sng" dirty="0">
                <a:sym typeface="Wingdings" pitchFamily="2" charset="2"/>
              </a:rPr>
              <a:t>問題点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693426"/>
            <a:ext cx="11781037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10407" y="2826645"/>
            <a:ext cx="11781036" cy="18697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9348D8-BE15-437A-B274-EDC641F3A8DE}"/>
              </a:ext>
            </a:extLst>
          </p:cNvPr>
          <p:cNvSpPr txBox="1"/>
          <p:nvPr/>
        </p:nvSpPr>
        <p:spPr>
          <a:xfrm>
            <a:off x="364449" y="2247698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※lisp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A3A74-9FFF-41D3-91F7-DAC733A63A8D}"/>
              </a:ext>
            </a:extLst>
          </p:cNvPr>
          <p:cNvSpPr txBox="1"/>
          <p:nvPr/>
        </p:nvSpPr>
        <p:spPr>
          <a:xfrm>
            <a:off x="61631" y="5213377"/>
            <a:ext cx="1187858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{}</a:t>
            </a:r>
            <a:r>
              <a:rPr lang="ja-JP" altLang="en-US" dirty="0"/>
              <a:t>の評価結果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		: </a:t>
            </a:r>
            <a:r>
              <a:rPr lang="ja-JP" altLang="en-US" b="1" dirty="0"/>
              <a:t>記号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構造のみで「意味」には関知しない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①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A(B(C),D)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en-US" altLang="ja-JP" dirty="0"/>
              <a:t>(b)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operator	: </a:t>
            </a:r>
            <a:r>
              <a:rPr lang="ja-JP" altLang="en-US" b="1" dirty="0"/>
              <a:t>意味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関数や集合など</a:t>
            </a:r>
            <a:r>
              <a:rPr lang="en-US" altLang="ja-JP" dirty="0"/>
              <a:t>=</a:t>
            </a:r>
            <a:r>
              <a:rPr lang="ja-JP" altLang="en-US" dirty="0"/>
              <a:t>モデルの世界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② </a:t>
            </a:r>
            <a:r>
              <a:rPr lang="en-US" altLang="ja-JP" dirty="0"/>
              <a:t>t_op</a:t>
            </a:r>
            <a:r>
              <a:rPr lang="en-US" altLang="ja-JP" baseline="-25000" dirty="0"/>
              <a:t>0</a:t>
            </a:r>
            <a:r>
              <a:rPr lang="en-US" altLang="ja-JP" dirty="0"/>
              <a:t>-a</a:t>
            </a:r>
            <a:r>
              <a:rPr lang="ja-JP" altLang="en-US" dirty="0"/>
              <a:t>、③ </a:t>
            </a:r>
            <a:r>
              <a:rPr lang="en-US" altLang="ja-JP" sz="1800" dirty="0"/>
              <a:t>t_op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-b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　同じ</a:t>
            </a:r>
            <a:r>
              <a:rPr lang="en-US" altLang="ja-JP" dirty="0"/>
              <a:t>{}</a:t>
            </a:r>
            <a:r>
              <a:rPr lang="ja-JP" altLang="en-US" dirty="0"/>
              <a:t>の評価結果として、あまりにも次元が違いすぎ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F26826-5F56-43C6-9A83-FA80C8C07018}"/>
              </a:ext>
            </a:extLst>
          </p:cNvPr>
          <p:cNvSpPr/>
          <p:nvPr/>
        </p:nvSpPr>
        <p:spPr>
          <a:xfrm>
            <a:off x="0" y="4886465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問題点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707867-3B63-4266-B40E-5457FFDE0A72}"/>
              </a:ext>
            </a:extLst>
          </p:cNvPr>
          <p:cNvSpPr/>
          <p:nvPr/>
        </p:nvSpPr>
        <p:spPr>
          <a:xfrm>
            <a:off x="110407" y="377078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C6231B3-B932-471A-BA4E-2E20510B7C90}"/>
              </a:ext>
            </a:extLst>
          </p:cNvPr>
          <p:cNvSpPr/>
          <p:nvPr/>
        </p:nvSpPr>
        <p:spPr>
          <a:xfrm>
            <a:off x="5062681" y="7662068"/>
            <a:ext cx="3915606" cy="599064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動作がきちんと定義されているのであれば、重要な問題とは言えない。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天野氏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8759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51185F-565F-4E62-9A38-E090C6F27417}"/>
              </a:ext>
            </a:extLst>
          </p:cNvPr>
          <p:cNvSpPr/>
          <p:nvPr/>
        </p:nvSpPr>
        <p:spPr>
          <a:xfrm>
            <a:off x="294663" y="633275"/>
            <a:ext cx="11719859" cy="229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06326D1E-8A47-4DB2-9095-810C5D46B0AB}"/>
              </a:ext>
            </a:extLst>
          </p:cNvPr>
          <p:cNvSpPr/>
          <p:nvPr/>
        </p:nvSpPr>
        <p:spPr>
          <a:xfrm>
            <a:off x="6668012" y="73507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718B3C41-9B24-418D-AB3A-5592A9B67432}"/>
              </a:ext>
            </a:extLst>
          </p:cNvPr>
          <p:cNvSpPr/>
          <p:nvPr/>
        </p:nvSpPr>
        <p:spPr>
          <a:xfrm>
            <a:off x="412955" y="74428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FB20A0-A057-4A5A-ADD9-3B0C30E3BAD7}"/>
              </a:ext>
            </a:extLst>
          </p:cNvPr>
          <p:cNvSpPr txBox="1"/>
          <p:nvPr/>
        </p:nvSpPr>
        <p:spPr>
          <a:xfrm>
            <a:off x="0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 </a:t>
            </a:r>
            <a:r>
              <a:rPr lang="ja-JP" altLang="en-US" b="1" u="sng" dirty="0">
                <a:sym typeface="Wingdings" pitchFamily="2" charset="2"/>
              </a:rPr>
              <a:t>「記号」と「意味」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4DA049-23AA-4AFA-944C-A4F0B00BBD9F}"/>
              </a:ext>
            </a:extLst>
          </p:cNvPr>
          <p:cNvSpPr txBox="1"/>
          <p:nvPr/>
        </p:nvSpPr>
        <p:spPr>
          <a:xfrm>
            <a:off x="601884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Father(x, y), Father(y,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(x, z).</a:t>
            </a:r>
          </a:p>
          <a:p>
            <a:r>
              <a:rPr lang="ja-JP" altLang="en-US" sz="1600" dirty="0"/>
              <a:t>② </a:t>
            </a:r>
            <a:r>
              <a:rPr lang="en-US" altLang="ja-JP" sz="1600" dirty="0"/>
              <a:t>Father(Tom, John).</a:t>
            </a:r>
          </a:p>
          <a:p>
            <a:r>
              <a:rPr kumimoji="1" lang="ja-JP" altLang="en-US" sz="1600" dirty="0"/>
              <a:t>③ </a:t>
            </a:r>
            <a:r>
              <a:rPr kumimoji="1" lang="en-US" altLang="ja-JP" sz="1600" dirty="0"/>
              <a:t>Father(John, Mary).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775C3C-E53C-43CD-BBB9-9553105FBF0A}"/>
              </a:ext>
            </a:extLst>
          </p:cNvPr>
          <p:cNvSpPr txBox="1"/>
          <p:nvPr/>
        </p:nvSpPr>
        <p:spPr>
          <a:xfrm>
            <a:off x="1284789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(Tom, </a:t>
            </a:r>
            <a:r>
              <a:rPr lang="en-US" altLang="ja-JP" sz="1600" dirty="0"/>
              <a:t>Mary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49D5530-25EB-4D30-813C-36F4919A4834}"/>
              </a:ext>
            </a:extLst>
          </p:cNvPr>
          <p:cNvSpPr/>
          <p:nvPr/>
        </p:nvSpPr>
        <p:spPr>
          <a:xfrm>
            <a:off x="1597306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7C36EC-8085-48DC-B3DC-4D706CF485A5}"/>
              </a:ext>
            </a:extLst>
          </p:cNvPr>
          <p:cNvSpPr txBox="1"/>
          <p:nvPr/>
        </p:nvSpPr>
        <p:spPr>
          <a:xfrm>
            <a:off x="6822219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P(x, y), P(y,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/>
              <a:t>Q(x, z).</a:t>
            </a:r>
          </a:p>
          <a:p>
            <a:r>
              <a:rPr lang="ja-JP" altLang="en-US" sz="1600" dirty="0"/>
              <a:t>②</a:t>
            </a:r>
            <a:r>
              <a:rPr lang="en-US" altLang="ja-JP" sz="1600" dirty="0"/>
              <a:t>’</a:t>
            </a:r>
            <a:r>
              <a:rPr lang="ja-JP" altLang="en-US" sz="1600" dirty="0"/>
              <a:t> </a:t>
            </a:r>
            <a:r>
              <a:rPr lang="en-US" altLang="ja-JP" sz="1600" dirty="0"/>
              <a:t>P(K, L).</a:t>
            </a:r>
          </a:p>
          <a:p>
            <a:r>
              <a:rPr kumimoji="1" lang="ja-JP" altLang="en-US" sz="1600" dirty="0"/>
              <a:t>③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P(L, M).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CEB3D0-439D-42BB-AE87-BA87494D7951}"/>
              </a:ext>
            </a:extLst>
          </p:cNvPr>
          <p:cNvSpPr txBox="1"/>
          <p:nvPr/>
        </p:nvSpPr>
        <p:spPr>
          <a:xfrm>
            <a:off x="7505124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Q(K, </a:t>
            </a:r>
            <a:r>
              <a:rPr lang="en-US" altLang="ja-JP" sz="1600" dirty="0"/>
              <a:t>M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249AF24-F107-421A-9050-C22A820D8CA6}"/>
              </a:ext>
            </a:extLst>
          </p:cNvPr>
          <p:cNvSpPr/>
          <p:nvPr/>
        </p:nvSpPr>
        <p:spPr>
          <a:xfrm>
            <a:off x="7817641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78BDFC4-3D6F-4AA7-B704-584CFC3BD90D}"/>
              </a:ext>
            </a:extLst>
          </p:cNvPr>
          <p:cNvSpPr txBox="1"/>
          <p:nvPr/>
        </p:nvSpPr>
        <p:spPr>
          <a:xfrm>
            <a:off x="5276701" y="356026"/>
            <a:ext cx="1708417" cy="551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記号の世界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5BF601A-49DD-465E-AB1F-35697E6EC877}"/>
              </a:ext>
            </a:extLst>
          </p:cNvPr>
          <p:cNvSpPr txBox="1"/>
          <p:nvPr/>
        </p:nvSpPr>
        <p:spPr>
          <a:xfrm>
            <a:off x="0" y="331774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</a:t>
            </a:r>
            <a:r>
              <a:rPr lang="ja-JP" altLang="en-US" b="1" u="sng" dirty="0">
                <a:sym typeface="Wingdings" pitchFamily="2" charset="2"/>
              </a:rPr>
              <a:t> 論理学</a:t>
            </a:r>
            <a:endParaRPr lang="en-US" altLang="ja-JP" b="1" u="sng" dirty="0">
              <a:sym typeface="Wingdings" pitchFamily="2" charset="2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C1B261E-82D7-4838-9C8E-142EA97EE729}"/>
              </a:ext>
            </a:extLst>
          </p:cNvPr>
          <p:cNvGrpSpPr/>
          <p:nvPr/>
        </p:nvGrpSpPr>
        <p:grpSpPr>
          <a:xfrm>
            <a:off x="92597" y="2900698"/>
            <a:ext cx="11921925" cy="3957302"/>
            <a:chOff x="92597" y="2850933"/>
            <a:chExt cx="11921925" cy="4007067"/>
          </a:xfrm>
        </p:grpSpPr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D71A7044-3992-40F4-B260-4E93BF3991E4}"/>
                </a:ext>
              </a:extLst>
            </p:cNvPr>
            <p:cNvSpPr/>
            <p:nvPr/>
          </p:nvSpPr>
          <p:spPr>
            <a:xfrm>
              <a:off x="5129482" y="3032568"/>
              <a:ext cx="6885040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3E17439C-0A80-42BE-927C-A67DAB32B5BB}"/>
                </a:ext>
              </a:extLst>
            </p:cNvPr>
            <p:cNvSpPr/>
            <p:nvPr/>
          </p:nvSpPr>
          <p:spPr>
            <a:xfrm>
              <a:off x="92597" y="3044142"/>
              <a:ext cx="4698806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04CD070-83E1-409C-82A6-41B92C01B8DC}"/>
                </a:ext>
              </a:extLst>
            </p:cNvPr>
            <p:cNvSpPr/>
            <p:nvPr/>
          </p:nvSpPr>
          <p:spPr>
            <a:xfrm>
              <a:off x="294663" y="3229337"/>
              <a:ext cx="42078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A7E8329-64FB-4E7C-A002-D68DBF683BE1}"/>
                </a:ext>
              </a:extLst>
            </p:cNvPr>
            <p:cNvSpPr/>
            <p:nvPr/>
          </p:nvSpPr>
          <p:spPr>
            <a:xfrm>
              <a:off x="5323929" y="3229337"/>
              <a:ext cx="44273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C72BDAA-C228-4F31-B211-03EAE6A158E2}"/>
                </a:ext>
              </a:extLst>
            </p:cNvPr>
            <p:cNvSpPr/>
            <p:nvPr/>
          </p:nvSpPr>
          <p:spPr>
            <a:xfrm>
              <a:off x="1843495" y="5290247"/>
              <a:ext cx="1904516" cy="1195654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2733EB97-DC5A-4FCF-B8F7-FE816397F991}"/>
                </a:ext>
              </a:extLst>
            </p:cNvPr>
            <p:cNvSpPr/>
            <p:nvPr/>
          </p:nvSpPr>
          <p:spPr>
            <a:xfrm>
              <a:off x="1155533" y="3607971"/>
              <a:ext cx="2089107" cy="1370341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1489CDD1-CB2C-47F2-B953-AC25787003D6}"/>
                </a:ext>
              </a:extLst>
            </p:cNvPr>
            <p:cNvSpPr/>
            <p:nvPr/>
          </p:nvSpPr>
          <p:spPr>
            <a:xfrm>
              <a:off x="6879817" y="5144947"/>
              <a:ext cx="1904516" cy="1515206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D49D8FE2-999E-4D7F-BCEE-C79E0209A3AF}"/>
                </a:ext>
              </a:extLst>
            </p:cNvPr>
            <p:cNvSpPr/>
            <p:nvPr/>
          </p:nvSpPr>
          <p:spPr>
            <a:xfrm>
              <a:off x="6359079" y="3429000"/>
              <a:ext cx="2292272" cy="1597308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C9E7F21-1F11-47C1-BBA8-2FE88C6E1B5A}"/>
                </a:ext>
              </a:extLst>
            </p:cNvPr>
            <p:cNvSpPr txBox="1"/>
            <p:nvPr/>
          </p:nvSpPr>
          <p:spPr>
            <a:xfrm>
              <a:off x="2147570" y="549617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Father</a:t>
              </a:r>
              <a:endParaRPr kumimoji="1" lang="ja-JP" altLang="en-US" sz="16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0FEFC34-E280-404C-A04C-5B30254BA536}"/>
                </a:ext>
              </a:extLst>
            </p:cNvPr>
            <p:cNvSpPr txBox="1"/>
            <p:nvPr/>
          </p:nvSpPr>
          <p:spPr>
            <a:xfrm>
              <a:off x="1921395" y="5875961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GrandFather</a:t>
              </a:r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37364CD-82C7-4DFE-BC82-FCFB8CF4EB8E}"/>
                </a:ext>
              </a:extLst>
            </p:cNvPr>
            <p:cNvSpPr txBox="1"/>
            <p:nvPr/>
          </p:nvSpPr>
          <p:spPr>
            <a:xfrm>
              <a:off x="1595590" y="377178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8E99D21-6DE1-4B9F-B7B0-B54EC2864D65}"/>
                </a:ext>
              </a:extLst>
            </p:cNvPr>
            <p:cNvSpPr txBox="1"/>
            <p:nvPr/>
          </p:nvSpPr>
          <p:spPr>
            <a:xfrm>
              <a:off x="1843495" y="412582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05FDC82-454C-4E7B-A9C5-794F0BAFCB79}"/>
                </a:ext>
              </a:extLst>
            </p:cNvPr>
            <p:cNvSpPr txBox="1"/>
            <p:nvPr/>
          </p:nvSpPr>
          <p:spPr>
            <a:xfrm>
              <a:off x="1782462" y="4543990"/>
              <a:ext cx="110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Mary</a:t>
              </a:r>
              <a:endParaRPr kumimoji="1" lang="ja-JP" altLang="en-US" sz="16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C5711D8-763E-4D8F-B477-E8A39163040C}"/>
                </a:ext>
              </a:extLst>
            </p:cNvPr>
            <p:cNvSpPr txBox="1"/>
            <p:nvPr/>
          </p:nvSpPr>
          <p:spPr>
            <a:xfrm>
              <a:off x="7467244" y="5329925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父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9772AC7-8400-4CEF-8F3D-E721362CA5A3}"/>
                </a:ext>
              </a:extLst>
            </p:cNvPr>
            <p:cNvSpPr txBox="1"/>
            <p:nvPr/>
          </p:nvSpPr>
          <p:spPr>
            <a:xfrm>
              <a:off x="7107937" y="5764864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祖父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C78B0080-A649-4077-9704-1AF8996EE2E1}"/>
                </a:ext>
              </a:extLst>
            </p:cNvPr>
            <p:cNvSpPr txBox="1"/>
            <p:nvPr/>
          </p:nvSpPr>
          <p:spPr>
            <a:xfrm>
              <a:off x="6938058" y="3638042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31F9243-ED86-4BF5-BF50-D4B07F4F4BF5}"/>
                </a:ext>
              </a:extLst>
            </p:cNvPr>
            <p:cNvSpPr txBox="1"/>
            <p:nvPr/>
          </p:nvSpPr>
          <p:spPr>
            <a:xfrm>
              <a:off x="7003161" y="411190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993674D-126F-4EC8-89A8-D61F82EF6849}"/>
                </a:ext>
              </a:extLst>
            </p:cNvPr>
            <p:cNvSpPr txBox="1"/>
            <p:nvPr/>
          </p:nvSpPr>
          <p:spPr>
            <a:xfrm>
              <a:off x="7403692" y="450312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mary</a:t>
              </a:r>
              <a:endParaRPr kumimoji="1" lang="ja-JP" altLang="en-US" sz="16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D489989-D3C1-4845-B1CA-F9E740E7184F}"/>
                </a:ext>
              </a:extLst>
            </p:cNvPr>
            <p:cNvSpPr txBox="1"/>
            <p:nvPr/>
          </p:nvSpPr>
          <p:spPr>
            <a:xfrm>
              <a:off x="8126867" y="542631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兄弟</a:t>
              </a:r>
              <a:endParaRPr kumimoji="1" lang="en-US" altLang="ja-JP" sz="16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CE0010C-83D4-4311-A35C-FD02C8300AE9}"/>
                </a:ext>
              </a:extLst>
            </p:cNvPr>
            <p:cNvSpPr txBox="1"/>
            <p:nvPr/>
          </p:nvSpPr>
          <p:spPr>
            <a:xfrm>
              <a:off x="8125061" y="587820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母</a:t>
              </a:r>
              <a:endParaRPr kumimoji="1" lang="en-US" altLang="ja-JP" sz="16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C7D83CF-14D1-458A-A8A8-B425A71D24D0}"/>
                </a:ext>
              </a:extLst>
            </p:cNvPr>
            <p:cNvSpPr txBox="1"/>
            <p:nvPr/>
          </p:nvSpPr>
          <p:spPr>
            <a:xfrm>
              <a:off x="7467244" y="622874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祖母</a:t>
              </a:r>
              <a:endParaRPr kumimoji="1" lang="en-US" altLang="ja-JP" sz="16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1C3A04F-F983-4D36-8862-46D4A106A35C}"/>
                </a:ext>
              </a:extLst>
            </p:cNvPr>
            <p:cNvSpPr txBox="1"/>
            <p:nvPr/>
          </p:nvSpPr>
          <p:spPr>
            <a:xfrm>
              <a:off x="7738400" y="394103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jane</a:t>
              </a:r>
              <a:endParaRPr kumimoji="1" lang="ja-JP" altLang="en-US" sz="16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800D5A5-A1A7-45B1-88CA-6FD6AC4EB1E7}"/>
                </a:ext>
              </a:extLst>
            </p:cNvPr>
            <p:cNvSpPr/>
            <p:nvPr/>
          </p:nvSpPr>
          <p:spPr>
            <a:xfrm>
              <a:off x="10338747" y="3907578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tom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6AC8E84-C460-4920-A21D-92E20C77EFA1}"/>
                </a:ext>
              </a:extLst>
            </p:cNvPr>
            <p:cNvSpPr/>
            <p:nvPr/>
          </p:nvSpPr>
          <p:spPr>
            <a:xfrm>
              <a:off x="10338746" y="5051157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john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C0190F0-EED1-4C0C-A50B-0F22AE3D2C7C}"/>
                </a:ext>
              </a:extLst>
            </p:cNvPr>
            <p:cNvSpPr/>
            <p:nvPr/>
          </p:nvSpPr>
          <p:spPr>
            <a:xfrm>
              <a:off x="11081948" y="625017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jane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850D2CA-FE0C-43B7-B9BC-F1E51FDF2ED4}"/>
                </a:ext>
              </a:extLst>
            </p:cNvPr>
            <p:cNvSpPr/>
            <p:nvPr/>
          </p:nvSpPr>
          <p:spPr>
            <a:xfrm>
              <a:off x="9589934" y="625142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mary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72976A8-4083-43D0-839E-4F9DDE6894F5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10749648" y="4250358"/>
              <a:ext cx="1" cy="800799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682B2229-AFE0-48FA-84F3-77E7666CD89E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flipH="1">
              <a:off x="10000836" y="5393937"/>
              <a:ext cx="748812" cy="85748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C2C242B8-0264-48D1-A250-85813A41C4AA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10749648" y="5393937"/>
              <a:ext cx="743202" cy="85623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31F7BFD-B7AF-49C7-93A1-5283F57CBCB1}"/>
                </a:ext>
              </a:extLst>
            </p:cNvPr>
            <p:cNvSpPr/>
            <p:nvPr/>
          </p:nvSpPr>
          <p:spPr>
            <a:xfrm>
              <a:off x="6818390" y="37717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A105B4F-9F10-4ED9-8FB6-550442CBE1D6}"/>
                </a:ext>
              </a:extLst>
            </p:cNvPr>
            <p:cNvSpPr/>
            <p:nvPr/>
          </p:nvSpPr>
          <p:spPr>
            <a:xfrm>
              <a:off x="7674951" y="4072981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6BD543EE-AB40-4455-9FBE-557A6D578C24}"/>
                </a:ext>
              </a:extLst>
            </p:cNvPr>
            <p:cNvSpPr/>
            <p:nvPr/>
          </p:nvSpPr>
          <p:spPr>
            <a:xfrm>
              <a:off x="7402189" y="542384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5EE0111-25AE-498F-A971-61E523079E41}"/>
                </a:ext>
              </a:extLst>
            </p:cNvPr>
            <p:cNvSpPr/>
            <p:nvPr/>
          </p:nvSpPr>
          <p:spPr>
            <a:xfrm>
              <a:off x="7028663" y="583362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8D622C7-CF25-4556-9821-5F0292AA281D}"/>
                </a:ext>
              </a:extLst>
            </p:cNvPr>
            <p:cNvSpPr/>
            <p:nvPr/>
          </p:nvSpPr>
          <p:spPr>
            <a:xfrm>
              <a:off x="8061612" y="551121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45CE4AC-ABB9-42A0-9632-5CBAF3CBEF39}"/>
                </a:ext>
              </a:extLst>
            </p:cNvPr>
            <p:cNvSpPr/>
            <p:nvPr/>
          </p:nvSpPr>
          <p:spPr>
            <a:xfrm>
              <a:off x="8051977" y="59519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E468819A-397F-4EDE-8BEC-1F2679E82F29}"/>
                </a:ext>
              </a:extLst>
            </p:cNvPr>
            <p:cNvSpPr/>
            <p:nvPr/>
          </p:nvSpPr>
          <p:spPr>
            <a:xfrm>
              <a:off x="7402188" y="629055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643DD95-C138-4E34-BC4C-4CC2447A3869}"/>
                </a:ext>
              </a:extLst>
            </p:cNvPr>
            <p:cNvSpPr/>
            <p:nvPr/>
          </p:nvSpPr>
          <p:spPr>
            <a:xfrm>
              <a:off x="6921670" y="42294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E51EC782-CD55-49C2-8F56-78C59FC9ACC8}"/>
                </a:ext>
              </a:extLst>
            </p:cNvPr>
            <p:cNvSpPr/>
            <p:nvPr/>
          </p:nvSpPr>
          <p:spPr>
            <a:xfrm>
              <a:off x="7310768" y="461360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53FDA192-8D5D-40C9-96DB-F31E0ADF0E99}"/>
                </a:ext>
              </a:extLst>
            </p:cNvPr>
            <p:cNvSpPr/>
            <p:nvPr/>
          </p:nvSpPr>
          <p:spPr>
            <a:xfrm>
              <a:off x="2147570" y="38725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962ABA8E-BC71-41D7-B935-D07B56ACA60F}"/>
                </a:ext>
              </a:extLst>
            </p:cNvPr>
            <p:cNvSpPr/>
            <p:nvPr/>
          </p:nvSpPr>
          <p:spPr>
            <a:xfrm>
              <a:off x="2409470" y="423140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5D7B37DD-72D0-4E0F-85FC-74BC705C5342}"/>
                </a:ext>
              </a:extLst>
            </p:cNvPr>
            <p:cNvSpPr/>
            <p:nvPr/>
          </p:nvSpPr>
          <p:spPr>
            <a:xfrm>
              <a:off x="2379563" y="464960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BE6EF40D-3EBB-485D-880C-F309E3D90880}"/>
                </a:ext>
              </a:extLst>
            </p:cNvPr>
            <p:cNvSpPr/>
            <p:nvPr/>
          </p:nvSpPr>
          <p:spPr>
            <a:xfrm>
              <a:off x="2891955" y="560178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78A12F7-6785-4143-B90B-ABC9F6A724B8}"/>
                </a:ext>
              </a:extLst>
            </p:cNvPr>
            <p:cNvSpPr/>
            <p:nvPr/>
          </p:nvSpPr>
          <p:spPr>
            <a:xfrm>
              <a:off x="3206863" y="59808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3E120CB-5BD6-4638-BFC2-A797965763CF}"/>
                </a:ext>
              </a:extLst>
            </p:cNvPr>
            <p:cNvSpPr txBox="1"/>
            <p:nvPr/>
          </p:nvSpPr>
          <p:spPr>
            <a:xfrm>
              <a:off x="193342" y="2880697"/>
              <a:ext cx="1589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記号の世界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]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F09F9AC-E835-482B-AFFA-28883F8C39F7}"/>
                </a:ext>
              </a:extLst>
            </p:cNvPr>
            <p:cNvSpPr txBox="1"/>
            <p:nvPr/>
          </p:nvSpPr>
          <p:spPr>
            <a:xfrm>
              <a:off x="5213319" y="2850933"/>
              <a:ext cx="2461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意味の世界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(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モデル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)]</a:t>
              </a: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CED6694-BCE7-4FBA-922A-ADA89D042E22}"/>
                </a:ext>
              </a:extLst>
            </p:cNvPr>
            <p:cNvSpPr txBox="1"/>
            <p:nvPr/>
          </p:nvSpPr>
          <p:spPr>
            <a:xfrm>
              <a:off x="7642140" y="3380807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60FB58F8-E75B-4027-9177-BE0E4D9FC04A}"/>
                </a:ext>
              </a:extLst>
            </p:cNvPr>
            <p:cNvSpPr txBox="1"/>
            <p:nvPr/>
          </p:nvSpPr>
          <p:spPr>
            <a:xfrm>
              <a:off x="8206891" y="4994475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E4C2FF51-11A2-49C5-9A86-20A5D2AEB22F}"/>
                </a:ext>
              </a:extLst>
            </p:cNvPr>
            <p:cNvSpPr txBox="1"/>
            <p:nvPr/>
          </p:nvSpPr>
          <p:spPr>
            <a:xfrm>
              <a:off x="905215" y="5470208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D4FFCA7-CB9B-47B4-8DD2-950374851434}"/>
                </a:ext>
              </a:extLst>
            </p:cNvPr>
            <p:cNvSpPr txBox="1"/>
            <p:nvPr/>
          </p:nvSpPr>
          <p:spPr>
            <a:xfrm>
              <a:off x="537622" y="4318461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A3433C5-61F0-4C5B-BB86-3FDEB64027E4}"/>
                </a:ext>
              </a:extLst>
            </p:cNvPr>
            <p:cNvSpPr txBox="1"/>
            <p:nvPr/>
          </p:nvSpPr>
          <p:spPr>
            <a:xfrm>
              <a:off x="10024764" y="3391430"/>
              <a:ext cx="164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&lt;</a:t>
              </a:r>
              <a:r>
                <a:rPr lang="ja-JP" altLang="en-US" b="1" dirty="0">
                  <a:solidFill>
                    <a:srgbClr val="FF00FF"/>
                  </a:solidFill>
                  <a:sym typeface="Wingdings" pitchFamily="2" charset="2"/>
                </a:rPr>
                <a:t>親子関係</a:t>
              </a:r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&gt;</a:t>
              </a:r>
            </a:p>
          </p:txBody>
        </p:sp>
        <p:cxnSp>
          <p:nvCxnSpPr>
            <p:cNvPr id="120" name="コネクタ: 曲線 119">
              <a:extLst>
                <a:ext uri="{FF2B5EF4-FFF2-40B4-BE49-F238E27FC236}">
                  <a16:creationId xmlns:a16="http://schemas.microsoft.com/office/drawing/2014/main" id="{A2ED9CE9-2B7C-4637-9394-9A762E3A23CF}"/>
                </a:ext>
              </a:extLst>
            </p:cNvPr>
            <p:cNvCxnSpPr>
              <a:stCxn id="92" idx="7"/>
              <a:endCxn id="74" idx="0"/>
            </p:cNvCxnSpPr>
            <p:nvPr/>
          </p:nvCxnSpPr>
          <p:spPr>
            <a:xfrm rot="5400000" flipH="1" flipV="1">
              <a:off x="4509154" y="1518510"/>
              <a:ext cx="119415" cy="4625956"/>
            </a:xfrm>
            <a:prstGeom prst="curvedConnector3">
              <a:avLst>
                <a:gd name="adj1" fmla="val 29143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コネクタ: 曲線 122">
              <a:extLst>
                <a:ext uri="{FF2B5EF4-FFF2-40B4-BE49-F238E27FC236}">
                  <a16:creationId xmlns:a16="http://schemas.microsoft.com/office/drawing/2014/main" id="{6AF1EACF-DFCA-4A29-AEBC-AB3BB01BC291}"/>
                </a:ext>
              </a:extLst>
            </p:cNvPr>
            <p:cNvCxnSpPr>
              <a:cxnSpLocks/>
              <a:stCxn id="94" idx="7"/>
              <a:endCxn id="88" idx="1"/>
            </p:cNvCxnSpPr>
            <p:nvPr/>
          </p:nvCxnSpPr>
          <p:spPr>
            <a:xfrm rot="5400000" flipH="1" flipV="1">
              <a:off x="4728054" y="2037855"/>
              <a:ext cx="1928" cy="4422471"/>
            </a:xfrm>
            <a:prstGeom prst="curvedConnector3">
              <a:avLst>
                <a:gd name="adj1" fmla="val 1292396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コネクタ: 曲線 127">
              <a:extLst>
                <a:ext uri="{FF2B5EF4-FFF2-40B4-BE49-F238E27FC236}">
                  <a16:creationId xmlns:a16="http://schemas.microsoft.com/office/drawing/2014/main" id="{93672E6C-AE32-46EF-A0EB-7CE790D22953}"/>
                </a:ext>
              </a:extLst>
            </p:cNvPr>
            <p:cNvCxnSpPr>
              <a:cxnSpLocks/>
              <a:stCxn id="96" idx="0"/>
              <a:endCxn id="90" idx="7"/>
            </p:cNvCxnSpPr>
            <p:nvPr/>
          </p:nvCxnSpPr>
          <p:spPr>
            <a:xfrm rot="5400000" flipH="1" flipV="1">
              <a:off x="4922371" y="2152897"/>
              <a:ext cx="17351" cy="4976069"/>
            </a:xfrm>
            <a:prstGeom prst="curvedConnector3">
              <a:avLst>
                <a:gd name="adj1" fmla="val 15249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コネクタ: 曲線 131">
              <a:extLst>
                <a:ext uri="{FF2B5EF4-FFF2-40B4-BE49-F238E27FC236}">
                  <a16:creationId xmlns:a16="http://schemas.microsoft.com/office/drawing/2014/main" id="{02AC0961-36A0-490E-86F3-9976218B9C26}"/>
                </a:ext>
              </a:extLst>
            </p:cNvPr>
            <p:cNvCxnSpPr>
              <a:cxnSpLocks/>
              <a:stCxn id="98" idx="0"/>
              <a:endCxn id="78" idx="0"/>
            </p:cNvCxnSpPr>
            <p:nvPr/>
          </p:nvCxnSpPr>
          <p:spPr>
            <a:xfrm rot="5400000" flipH="1" flipV="1">
              <a:off x="5121549" y="3257697"/>
              <a:ext cx="177944" cy="4510234"/>
            </a:xfrm>
            <a:prstGeom prst="curvedConnector3">
              <a:avLst>
                <a:gd name="adj1" fmla="val 2284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コネクタ: 曲線 134">
              <a:extLst>
                <a:ext uri="{FF2B5EF4-FFF2-40B4-BE49-F238E27FC236}">
                  <a16:creationId xmlns:a16="http://schemas.microsoft.com/office/drawing/2014/main" id="{727C3067-A6C2-403E-8934-A1BD8F2E74BC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3347530" y="5897284"/>
              <a:ext cx="3681133" cy="13420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コネクタ: 曲線 137">
              <a:extLst>
                <a:ext uri="{FF2B5EF4-FFF2-40B4-BE49-F238E27FC236}">
                  <a16:creationId xmlns:a16="http://schemas.microsoft.com/office/drawing/2014/main" id="{A5E8D2DA-0909-4253-9493-6BC41AB7211B}"/>
                </a:ext>
              </a:extLst>
            </p:cNvPr>
            <p:cNvCxnSpPr>
              <a:cxnSpLocks/>
              <a:stCxn id="98" idx="6"/>
              <a:endCxn id="82" idx="2"/>
            </p:cNvCxnSpPr>
            <p:nvPr/>
          </p:nvCxnSpPr>
          <p:spPr>
            <a:xfrm flipV="1">
              <a:off x="3018852" y="5574877"/>
              <a:ext cx="5042760" cy="9057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54F19619-2E77-4281-95B0-F000745F749A}"/>
                </a:ext>
              </a:extLst>
            </p:cNvPr>
            <p:cNvSpPr txBox="1"/>
            <p:nvPr/>
          </p:nvSpPr>
          <p:spPr>
            <a:xfrm>
              <a:off x="10746842" y="4454449"/>
              <a:ext cx="520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55108E59-8DE7-4653-8A44-007F70D16696}"/>
                </a:ext>
              </a:extLst>
            </p:cNvPr>
            <p:cNvSpPr txBox="1"/>
            <p:nvPr/>
          </p:nvSpPr>
          <p:spPr>
            <a:xfrm>
              <a:off x="10250218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2580E23B-81E0-4392-A9EA-5A9BE6D6992F}"/>
                </a:ext>
              </a:extLst>
            </p:cNvPr>
            <p:cNvSpPr txBox="1"/>
            <p:nvPr/>
          </p:nvSpPr>
          <p:spPr>
            <a:xfrm>
              <a:off x="10799475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25A9B1D1-543E-41A5-813B-BABDA59FD1CE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10411737" y="6421564"/>
              <a:ext cx="670211" cy="125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639981B2-BC56-4126-AF3B-509D3A429745}"/>
                </a:ext>
              </a:extLst>
            </p:cNvPr>
            <p:cNvSpPr txBox="1"/>
            <p:nvPr/>
          </p:nvSpPr>
          <p:spPr>
            <a:xfrm>
              <a:off x="10433394" y="6431809"/>
              <a:ext cx="736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兄弟</a:t>
              </a:r>
            </a:p>
          </p:txBody>
        </p:sp>
        <p:cxnSp>
          <p:nvCxnSpPr>
            <p:cNvPr id="3" name="コネクタ: 曲線 2">
              <a:extLst>
                <a:ext uri="{FF2B5EF4-FFF2-40B4-BE49-F238E27FC236}">
                  <a16:creationId xmlns:a16="http://schemas.microsoft.com/office/drawing/2014/main" id="{4248F98D-F528-45E3-A4C6-EB05181054FA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 rot="10800000" flipV="1">
              <a:off x="10000837" y="4078968"/>
              <a:ext cx="337911" cy="217245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コネクタ: 曲線 76">
              <a:extLst>
                <a:ext uri="{FF2B5EF4-FFF2-40B4-BE49-F238E27FC236}">
                  <a16:creationId xmlns:a16="http://schemas.microsoft.com/office/drawing/2014/main" id="{75948169-1101-48B8-B5B3-4CD4B9BFA05E}"/>
                </a:ext>
              </a:extLst>
            </p:cNvPr>
            <p:cNvCxnSpPr>
              <a:cxnSpLocks/>
              <a:stCxn id="56" idx="3"/>
              <a:endCxn id="60" idx="0"/>
            </p:cNvCxnSpPr>
            <p:nvPr/>
          </p:nvCxnSpPr>
          <p:spPr>
            <a:xfrm>
              <a:off x="11160550" y="4078968"/>
              <a:ext cx="332300" cy="217120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415EA2F-6750-49C1-99BF-B8D3944C41EE}"/>
                </a:ext>
              </a:extLst>
            </p:cNvPr>
            <p:cNvSpPr txBox="1"/>
            <p:nvPr/>
          </p:nvSpPr>
          <p:spPr>
            <a:xfrm>
              <a:off x="11326700" y="443837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6D593F2-1E3E-4501-AEAA-A9FFBFE98F85}"/>
                </a:ext>
              </a:extLst>
            </p:cNvPr>
            <p:cNvSpPr txBox="1"/>
            <p:nvPr/>
          </p:nvSpPr>
          <p:spPr>
            <a:xfrm>
              <a:off x="9973029" y="450191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</p:grp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3B192C11-88D2-42B5-9396-264E8E40F462}"/>
              </a:ext>
            </a:extLst>
          </p:cNvPr>
          <p:cNvSpPr/>
          <p:nvPr/>
        </p:nvSpPr>
        <p:spPr>
          <a:xfrm>
            <a:off x="5663380" y="1831036"/>
            <a:ext cx="981858" cy="542122"/>
          </a:xfrm>
          <a:prstGeom prst="left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914C2-C5CD-42AB-8944-7DDA0505DEEB}"/>
              </a:ext>
            </a:extLst>
          </p:cNvPr>
          <p:cNvSpPr txBox="1"/>
          <p:nvPr/>
        </p:nvSpPr>
        <p:spPr>
          <a:xfrm>
            <a:off x="5831990" y="1530452"/>
            <a:ext cx="8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等価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196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916792" y="9862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6010250" y="68468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0" y="0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</a:t>
            </a:r>
            <a:r>
              <a:rPr lang="ja-JP" altLang="en-US" b="1" u="sng" dirty="0">
                <a:sym typeface="Wingdings" pitchFamily="2" charset="2"/>
              </a:rPr>
              <a:t>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式値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CE2555D-FD02-4D9A-B053-BE48EA781C2B}"/>
              </a:ext>
            </a:extLst>
          </p:cNvPr>
          <p:cNvSpPr/>
          <p:nvPr/>
        </p:nvSpPr>
        <p:spPr>
          <a:xfrm>
            <a:off x="3816528" y="-1166648"/>
            <a:ext cx="4364429" cy="922877"/>
          </a:xfrm>
          <a:prstGeom prst="wedgeRectCallout">
            <a:avLst>
              <a:gd name="adj1" fmla="val -14780"/>
              <a:gd name="adj2" fmla="val 8502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後続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式を作用対象にするかは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依存のはず。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①②において、評価結果がなにになるかも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の自由。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型の区別をなくす方式について検討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1839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9B6701E-56C5-4D68-A070-058E51AE0971}"/>
              </a:ext>
            </a:extLst>
          </p:cNvPr>
          <p:cNvSpPr/>
          <p:nvPr/>
        </p:nvSpPr>
        <p:spPr>
          <a:xfrm>
            <a:off x="1683521" y="3288890"/>
            <a:ext cx="9689420" cy="1820783"/>
          </a:xfrm>
          <a:prstGeom prst="roundRect">
            <a:avLst>
              <a:gd name="adj" fmla="val 13427"/>
            </a:avLst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0DE368-E6DA-433F-8542-A60CF4276133}"/>
              </a:ext>
            </a:extLst>
          </p:cNvPr>
          <p:cNvSpPr txBox="1"/>
          <p:nvPr/>
        </p:nvSpPr>
        <p:spPr>
          <a:xfrm>
            <a:off x="-29496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</a:t>
            </a:r>
            <a:r>
              <a:rPr lang="ja-JP" altLang="en-US" b="1" u="sng" dirty="0">
                <a:sym typeface="Wingdings" pitchFamily="2" charset="2"/>
              </a:rPr>
              <a:t>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式」と「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式値」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B2A5E-D3C7-4ADD-AC02-C58720BDE574}"/>
              </a:ext>
            </a:extLst>
          </p:cNvPr>
          <p:cNvSpPr txBox="1"/>
          <p:nvPr/>
        </p:nvSpPr>
        <p:spPr>
          <a:xfrm>
            <a:off x="2860825" y="341203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6911F2-D861-40B8-90B9-04EADCCDF60C}"/>
              </a:ext>
            </a:extLst>
          </p:cNvPr>
          <p:cNvSpPr txBox="1"/>
          <p:nvPr/>
        </p:nvSpPr>
        <p:spPr>
          <a:xfrm>
            <a:off x="2746853" y="4189367"/>
            <a:ext cx="14840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A(B,C)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884205-BE9E-4180-AC4A-26BADC5F46BC}"/>
              </a:ext>
            </a:extLst>
          </p:cNvPr>
          <p:cNvSpPr txBox="1"/>
          <p:nvPr/>
        </p:nvSpPr>
        <p:spPr>
          <a:xfrm>
            <a:off x="7406866" y="3515047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8C13B0-FEA3-47DE-AD6C-72DC5CB7DB2C}"/>
              </a:ext>
            </a:extLst>
          </p:cNvPr>
          <p:cNvSpPr txBox="1"/>
          <p:nvPr/>
        </p:nvSpPr>
        <p:spPr>
          <a:xfrm>
            <a:off x="2916200" y="131060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4134DC-BB4B-4DE3-B645-0646056E99BD}"/>
              </a:ext>
            </a:extLst>
          </p:cNvPr>
          <p:cNvSpPr txBox="1"/>
          <p:nvPr/>
        </p:nvSpPr>
        <p:spPr>
          <a:xfrm>
            <a:off x="8383266" y="96960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4CDC328-06C7-4AEB-8B38-A083E1439C5E}"/>
              </a:ext>
            </a:extLst>
          </p:cNvPr>
          <p:cNvSpPr/>
          <p:nvPr/>
        </p:nvSpPr>
        <p:spPr>
          <a:xfrm>
            <a:off x="8725484" y="365747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FF66E84-2E87-4969-A490-13D047A6DD96}"/>
              </a:ext>
            </a:extLst>
          </p:cNvPr>
          <p:cNvSpPr/>
          <p:nvPr/>
        </p:nvSpPr>
        <p:spPr>
          <a:xfrm>
            <a:off x="9216619" y="4590030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33CD044-2316-460E-AD72-C9EFAC16B834}"/>
              </a:ext>
            </a:extLst>
          </p:cNvPr>
          <p:cNvSpPr/>
          <p:nvPr/>
        </p:nvSpPr>
        <p:spPr>
          <a:xfrm>
            <a:off x="8313881" y="459003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FC6C5D5-ACB7-452C-B6D8-11AF1D8CE819}"/>
              </a:ext>
            </a:extLst>
          </p:cNvPr>
          <p:cNvCxnSpPr>
            <a:stCxn id="72" idx="2"/>
            <a:endCxn id="76" idx="0"/>
          </p:cNvCxnSpPr>
          <p:nvPr/>
        </p:nvCxnSpPr>
        <p:spPr>
          <a:xfrm flipH="1">
            <a:off x="8638448" y="4026804"/>
            <a:ext cx="411603" cy="563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D2219D1-CD08-4856-B20A-469EA0A48F4F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050051" y="4026804"/>
            <a:ext cx="491135" cy="56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矢印: 右 81">
            <a:extLst>
              <a:ext uri="{FF2B5EF4-FFF2-40B4-BE49-F238E27FC236}">
                <a16:creationId xmlns:a16="http://schemas.microsoft.com/office/drawing/2014/main" id="{CFEC4913-92AA-4AA0-8FA8-C07C231D201B}"/>
              </a:ext>
            </a:extLst>
          </p:cNvPr>
          <p:cNvSpPr/>
          <p:nvPr/>
        </p:nvSpPr>
        <p:spPr>
          <a:xfrm>
            <a:off x="4774081" y="4069212"/>
            <a:ext cx="2002883" cy="597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CD22F8C-E0FB-4CB5-AF2B-36FFF311B3B9}"/>
              </a:ext>
            </a:extLst>
          </p:cNvPr>
          <p:cNvGrpSpPr/>
          <p:nvPr/>
        </p:nvGrpSpPr>
        <p:grpSpPr>
          <a:xfrm>
            <a:off x="1683520" y="495934"/>
            <a:ext cx="9689420" cy="2588622"/>
            <a:chOff x="2096470" y="569673"/>
            <a:chExt cx="9689420" cy="286762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DE887686-7236-475E-A6B0-518C12D60F85}"/>
                </a:ext>
              </a:extLst>
            </p:cNvPr>
            <p:cNvSpPr/>
            <p:nvPr/>
          </p:nvSpPr>
          <p:spPr>
            <a:xfrm>
              <a:off x="7463845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C1E4C5AC-C33E-4A45-BE42-8D55A390CC22}"/>
                </a:ext>
              </a:extLst>
            </p:cNvPr>
            <p:cNvSpPr/>
            <p:nvPr/>
          </p:nvSpPr>
          <p:spPr>
            <a:xfrm>
              <a:off x="2096470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DB9B5E-7985-49CB-A07D-338005C029E8}"/>
                </a:ext>
              </a:extLst>
            </p:cNvPr>
            <p:cNvSpPr/>
            <p:nvPr/>
          </p:nvSpPr>
          <p:spPr>
            <a:xfrm>
              <a:off x="2405103" y="835036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27100E4-E875-4DC4-84DA-26DEA50F0359}"/>
                </a:ext>
              </a:extLst>
            </p:cNvPr>
            <p:cNvSpPr/>
            <p:nvPr/>
          </p:nvSpPr>
          <p:spPr>
            <a:xfrm>
              <a:off x="7905322" y="797233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BBE81C9-0DF3-4795-9CDB-F3D53F7CDE45}"/>
                </a:ext>
              </a:extLst>
            </p:cNvPr>
            <p:cNvSpPr txBox="1"/>
            <p:nvPr/>
          </p:nvSpPr>
          <p:spPr>
            <a:xfrm>
              <a:off x="2634213" y="1023614"/>
              <a:ext cx="8419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数字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A5CCFC1-C761-4B02-9DF5-BCEEA2EDE7D7}"/>
                </a:ext>
              </a:extLst>
            </p:cNvPr>
            <p:cNvSpPr txBox="1"/>
            <p:nvPr/>
          </p:nvSpPr>
          <p:spPr>
            <a:xfrm>
              <a:off x="4417766" y="1112522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“2”</a:t>
              </a:r>
              <a:endParaRPr kumimoji="1" lang="ja-JP" altLang="en-US" sz="16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B6E85DD-EC09-492D-850D-35E714AE0EF9}"/>
                </a:ext>
              </a:extLst>
            </p:cNvPr>
            <p:cNvSpPr/>
            <p:nvPr/>
          </p:nvSpPr>
          <p:spPr>
            <a:xfrm>
              <a:off x="4186016" y="16406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ACD8307-2F2C-4401-8498-B7F4E14181CC}"/>
                </a:ext>
              </a:extLst>
            </p:cNvPr>
            <p:cNvSpPr txBox="1"/>
            <p:nvPr/>
          </p:nvSpPr>
          <p:spPr>
            <a:xfrm>
              <a:off x="8978272" y="1086294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2</a:t>
              </a:r>
              <a:endParaRPr kumimoji="1" lang="ja-JP" altLang="en-US" sz="1600" dirty="0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A2D183C7-4AC9-4C4C-A60A-5DA47E3077A0}"/>
                </a:ext>
              </a:extLst>
            </p:cNvPr>
            <p:cNvSpPr/>
            <p:nvPr/>
          </p:nvSpPr>
          <p:spPr>
            <a:xfrm>
              <a:off x="9411785" y="168810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7D1CD49-D062-4CCB-850F-D321E5C2DA65}"/>
                </a:ext>
              </a:extLst>
            </p:cNvPr>
            <p:cNvSpPr/>
            <p:nvPr/>
          </p:nvSpPr>
          <p:spPr>
            <a:xfrm>
              <a:off x="4869040" y="119287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1DA6921-035E-430C-8C10-A4B846EB0961}"/>
                </a:ext>
              </a:extLst>
            </p:cNvPr>
            <p:cNvSpPr/>
            <p:nvPr/>
          </p:nvSpPr>
          <p:spPr>
            <a:xfrm>
              <a:off x="8839284" y="1189634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C2B4A7C-22E7-4E9F-87D4-F8B65ABD442C}"/>
                </a:ext>
              </a:extLst>
            </p:cNvPr>
            <p:cNvSpPr txBox="1"/>
            <p:nvPr/>
          </p:nvSpPr>
          <p:spPr>
            <a:xfrm>
              <a:off x="4096284" y="2062330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“5”</a:t>
              </a:r>
              <a:endParaRPr kumimoji="1" lang="ja-JP" altLang="en-US" sz="1600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0016C8A-A816-4885-A81F-E5B141FE25B2}"/>
                </a:ext>
              </a:extLst>
            </p:cNvPr>
            <p:cNvSpPr/>
            <p:nvPr/>
          </p:nvSpPr>
          <p:spPr>
            <a:xfrm>
              <a:off x="4496515" y="215920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EE58D03-4CDE-4188-B0AE-22C401C4ADF9}"/>
                </a:ext>
              </a:extLst>
            </p:cNvPr>
            <p:cNvSpPr txBox="1"/>
            <p:nvPr/>
          </p:nvSpPr>
          <p:spPr>
            <a:xfrm>
              <a:off x="10069813" y="2128580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5</a:t>
              </a:r>
              <a:endParaRPr kumimoji="1" lang="ja-JP" altLang="en-US" sz="1600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C26892D-F64D-4736-98AC-AC70AE27FFB2}"/>
                </a:ext>
              </a:extLst>
            </p:cNvPr>
            <p:cNvSpPr/>
            <p:nvPr/>
          </p:nvSpPr>
          <p:spPr>
            <a:xfrm>
              <a:off x="9884430" y="224667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9D3E68D-8068-4625-9F9C-0632BD56A871}"/>
                </a:ext>
              </a:extLst>
            </p:cNvPr>
            <p:cNvSpPr txBox="1"/>
            <p:nvPr/>
          </p:nvSpPr>
          <p:spPr>
            <a:xfrm>
              <a:off x="10210153" y="990257"/>
              <a:ext cx="976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数値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cxnSp>
          <p:nvCxnSpPr>
            <p:cNvPr id="39" name="コネクタ: 曲線 38">
              <a:extLst>
                <a:ext uri="{FF2B5EF4-FFF2-40B4-BE49-F238E27FC236}">
                  <a16:creationId xmlns:a16="http://schemas.microsoft.com/office/drawing/2014/main" id="{9F38EB62-1454-4FFD-9A84-CC90D308DD3F}"/>
                </a:ext>
              </a:extLst>
            </p:cNvPr>
            <p:cNvCxnSpPr>
              <a:cxnSpLocks/>
              <a:stCxn id="32" idx="1"/>
              <a:endCxn id="33" idx="7"/>
            </p:cNvCxnSpPr>
            <p:nvPr/>
          </p:nvCxnSpPr>
          <p:spPr>
            <a:xfrm rot="5400000" flipH="1" flipV="1">
              <a:off x="6915988" y="-820083"/>
              <a:ext cx="3245" cy="4059973"/>
            </a:xfrm>
            <a:prstGeom prst="curvedConnector3">
              <a:avLst>
                <a:gd name="adj1" fmla="val 7719291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コネクタ: 曲線 39">
              <a:extLst>
                <a:ext uri="{FF2B5EF4-FFF2-40B4-BE49-F238E27FC236}">
                  <a16:creationId xmlns:a16="http://schemas.microsoft.com/office/drawing/2014/main" id="{F5BC88DB-8132-40B8-AF41-EF2BE5C547B9}"/>
                </a:ext>
              </a:extLst>
            </p:cNvPr>
            <p:cNvCxnSpPr>
              <a:cxnSpLocks/>
              <a:stCxn id="29" idx="1"/>
              <a:endCxn id="31" idx="1"/>
            </p:cNvCxnSpPr>
            <p:nvPr/>
          </p:nvCxnSpPr>
          <p:spPr>
            <a:xfrm rot="16200000" flipH="1">
              <a:off x="6793774" y="-929843"/>
              <a:ext cx="47420" cy="5225769"/>
            </a:xfrm>
            <a:prstGeom prst="curvedConnector3">
              <a:avLst>
                <a:gd name="adj1" fmla="val -521396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コネクタ: 曲線 40">
              <a:extLst>
                <a:ext uri="{FF2B5EF4-FFF2-40B4-BE49-F238E27FC236}">
                  <a16:creationId xmlns:a16="http://schemas.microsoft.com/office/drawing/2014/main" id="{DE43F9D7-13AD-442A-A889-F5364E692161}"/>
                </a:ext>
              </a:extLst>
            </p:cNvPr>
            <p:cNvCxnSpPr>
              <a:cxnSpLocks/>
              <a:stCxn id="35" idx="0"/>
              <a:endCxn id="37" idx="0"/>
            </p:cNvCxnSpPr>
            <p:nvPr/>
          </p:nvCxnSpPr>
          <p:spPr>
            <a:xfrm rot="16200000" flipH="1">
              <a:off x="7210186" y="-491020"/>
              <a:ext cx="87469" cy="5387915"/>
            </a:xfrm>
            <a:prstGeom prst="curvedConnector3">
              <a:avLst>
                <a:gd name="adj1" fmla="val -26135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42F9156-98AC-4DFF-81F5-00CF826F3B66}"/>
                </a:ext>
              </a:extLst>
            </p:cNvPr>
            <p:cNvSpPr txBox="1"/>
            <p:nvPr/>
          </p:nvSpPr>
          <p:spPr>
            <a:xfrm>
              <a:off x="3743168" y="1590099"/>
              <a:ext cx="769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“3”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A86F59-1C2E-4CD7-A279-0AD290B2316D}"/>
                </a:ext>
              </a:extLst>
            </p:cNvPr>
            <p:cNvSpPr txBox="1"/>
            <p:nvPr/>
          </p:nvSpPr>
          <p:spPr>
            <a:xfrm>
              <a:off x="9506354" y="1572353"/>
              <a:ext cx="1558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3</a:t>
              </a:r>
              <a:endParaRPr kumimoji="1" lang="ja-JP" altLang="en-US" sz="16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F8B4038-2CA8-4E14-B0A0-357938A7E1AC}"/>
                </a:ext>
              </a:extLst>
            </p:cNvPr>
            <p:cNvSpPr txBox="1"/>
            <p:nvPr/>
          </p:nvSpPr>
          <p:spPr>
            <a:xfrm>
              <a:off x="3981754" y="2908388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“+”</a:t>
              </a:r>
              <a:endParaRPr kumimoji="1" lang="ja-JP" altLang="en-US" sz="1600" dirty="0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1FBD539-8E00-4518-B7A7-3EC286BDB5E4}"/>
                </a:ext>
              </a:extLst>
            </p:cNvPr>
            <p:cNvSpPr/>
            <p:nvPr/>
          </p:nvSpPr>
          <p:spPr>
            <a:xfrm>
              <a:off x="4448940" y="3017275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4A20D4AE-ECAC-4591-84A2-A562E62A3996}"/>
                </a:ext>
              </a:extLst>
            </p:cNvPr>
            <p:cNvSpPr/>
            <p:nvPr/>
          </p:nvSpPr>
          <p:spPr>
            <a:xfrm>
              <a:off x="8563874" y="2943196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8624952-4DFD-4486-8802-D198E03A5B39}"/>
                </a:ext>
              </a:extLst>
            </p:cNvPr>
            <p:cNvSpPr txBox="1"/>
            <p:nvPr/>
          </p:nvSpPr>
          <p:spPr>
            <a:xfrm>
              <a:off x="8640505" y="2996263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plus</a:t>
              </a:r>
              <a:endParaRPr kumimoji="1" lang="ja-JP" altLang="en-US" sz="1600" dirty="0"/>
            </a:p>
          </p:txBody>
        </p:sp>
        <p:cxnSp>
          <p:nvCxnSpPr>
            <p:cNvPr id="58" name="コネクタ: 曲線 57">
              <a:extLst>
                <a:ext uri="{FF2B5EF4-FFF2-40B4-BE49-F238E27FC236}">
                  <a16:creationId xmlns:a16="http://schemas.microsoft.com/office/drawing/2014/main" id="{826E24A8-093F-45ED-BE06-99DC95F7BA2D}"/>
                </a:ext>
              </a:extLst>
            </p:cNvPr>
            <p:cNvCxnSpPr>
              <a:cxnSpLocks/>
              <a:stCxn id="50" idx="0"/>
              <a:endCxn id="52" idx="1"/>
            </p:cNvCxnSpPr>
            <p:nvPr/>
          </p:nvCxnSpPr>
          <p:spPr>
            <a:xfrm rot="5400000" flipH="1" flipV="1">
              <a:off x="6519707" y="954525"/>
              <a:ext cx="55433" cy="4070069"/>
            </a:xfrm>
            <a:prstGeom prst="curvedConnector3">
              <a:avLst>
                <a:gd name="adj1" fmla="val 54602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6EED6693-07D8-47CB-B62F-09B2B020240B}"/>
                </a:ext>
              </a:extLst>
            </p:cNvPr>
            <p:cNvCxnSpPr>
              <a:cxnSpLocks/>
              <a:stCxn id="52" idx="0"/>
              <a:endCxn id="33" idx="4"/>
            </p:cNvCxnSpPr>
            <p:nvPr/>
          </p:nvCxnSpPr>
          <p:spPr>
            <a:xfrm flipV="1">
              <a:off x="8627323" y="1316956"/>
              <a:ext cx="275410" cy="162624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F0D19CE1-CAEA-4CE8-A1DF-496677F4322E}"/>
                </a:ext>
              </a:extLst>
            </p:cNvPr>
            <p:cNvCxnSpPr>
              <a:cxnSpLocks/>
              <a:stCxn id="52" idx="7"/>
              <a:endCxn id="31" idx="3"/>
            </p:cNvCxnSpPr>
            <p:nvPr/>
          </p:nvCxnSpPr>
          <p:spPr>
            <a:xfrm flipV="1">
              <a:off x="8672187" y="1796781"/>
              <a:ext cx="758182" cy="1165061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D3BFD0A3-D87C-4EEC-95D7-C546B1C7E9DE}"/>
                </a:ext>
              </a:extLst>
            </p:cNvPr>
            <p:cNvCxnSpPr>
              <a:cxnSpLocks/>
              <a:stCxn id="52" idx="6"/>
              <a:endCxn id="37" idx="2"/>
            </p:cNvCxnSpPr>
            <p:nvPr/>
          </p:nvCxnSpPr>
          <p:spPr>
            <a:xfrm flipV="1">
              <a:off x="8690771" y="2310333"/>
              <a:ext cx="1193659" cy="69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574921A-49E1-4CDB-B91D-ECFDCCB55760}"/>
              </a:ext>
            </a:extLst>
          </p:cNvPr>
          <p:cNvSpPr txBox="1"/>
          <p:nvPr/>
        </p:nvSpPr>
        <p:spPr>
          <a:xfrm>
            <a:off x="4742900" y="377273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木構造として解釈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417D86B8-8C79-4833-94F8-F6B24C1D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2083"/>
              </p:ext>
            </p:extLst>
          </p:nvPr>
        </p:nvGraphicFramePr>
        <p:xfrm>
          <a:off x="184355" y="5346816"/>
          <a:ext cx="118232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5">
                  <a:extLst>
                    <a:ext uri="{9D8B030D-6E8A-4147-A177-3AD203B41FA5}">
                      <a16:colId xmlns:a16="http://schemas.microsoft.com/office/drawing/2014/main" val="3867840150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1533082550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765128243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2836773650"/>
                    </a:ext>
                  </a:extLst>
                </a:gridCol>
                <a:gridCol w="5835445">
                  <a:extLst>
                    <a:ext uri="{9D8B030D-6E8A-4147-A177-3AD203B41FA5}">
                      <a16:colId xmlns:a16="http://schemas.microsoft.com/office/drawing/2014/main" val="10800096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種別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記号の世界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意味の世界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モデル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534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mapping(T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式値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式値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　　 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=&gt; A(B)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7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u="sng" dirty="0" err="1">
                          <a:solidFill>
                            <a:srgbClr val="FF0000"/>
                          </a:solidFill>
                        </a:rPr>
                        <a:t>tq</a:t>
                      </a:r>
                      <a:r>
                        <a:rPr lang="ja-JP" altLang="en-US" sz="1800" u="sng" dirty="0">
                          <a:solidFill>
                            <a:srgbClr val="FF0000"/>
                          </a:solidFill>
                        </a:rPr>
                        <a:t>型</a:t>
                      </a:r>
                      <a:r>
                        <a:rPr lang="en-US" altLang="ja-JP" sz="1800" u="sng" dirty="0">
                          <a:solidFill>
                            <a:srgbClr val="FF0000"/>
                          </a:solidFill>
                        </a:rPr>
                        <a:t>operator</a:t>
                      </a:r>
                      <a:r>
                        <a:rPr lang="en-US" altLang="ja-JP" sz="1800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  =&gt; $#1,$#2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値を順次バインド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7027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72287F-0720-4E99-8436-686DF623CF8E}"/>
              </a:ext>
            </a:extLst>
          </p:cNvPr>
          <p:cNvSpPr txBox="1"/>
          <p:nvPr/>
        </p:nvSpPr>
        <p:spPr>
          <a:xfrm>
            <a:off x="5534984" y="249361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数値として解釈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3331F-E523-4FE9-B274-EAD83C76FF83}"/>
              </a:ext>
            </a:extLst>
          </p:cNvPr>
          <p:cNvSpPr txBox="1"/>
          <p:nvPr/>
        </p:nvSpPr>
        <p:spPr>
          <a:xfrm>
            <a:off x="36697" y="5043579"/>
            <a:ext cx="15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 </a:t>
            </a:r>
            <a:r>
              <a:rPr lang="ja-JP" altLang="en-US" b="1" u="sng" dirty="0">
                <a:sym typeface="Wingdings" pitchFamily="2" charset="2"/>
              </a:rPr>
              <a:t>まとめ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2E9CE7-A589-4322-9DF8-602BD20543DA}"/>
              </a:ext>
            </a:extLst>
          </p:cNvPr>
          <p:cNvSpPr txBox="1"/>
          <p:nvPr/>
        </p:nvSpPr>
        <p:spPr>
          <a:xfrm>
            <a:off x="597575" y="646500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(a)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数字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7ECFAC-1478-48BD-AB32-75EAA18FE5A3}"/>
              </a:ext>
            </a:extLst>
          </p:cNvPr>
          <p:cNvSpPr txBox="1"/>
          <p:nvPr/>
        </p:nvSpPr>
        <p:spPr>
          <a:xfrm>
            <a:off x="597575" y="3321699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(b)T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式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7F5BE-4ECC-44EF-9050-3A4D93006AAC}"/>
              </a:ext>
            </a:extLst>
          </p:cNvPr>
          <p:cNvSpPr txBox="1"/>
          <p:nvPr/>
        </p:nvSpPr>
        <p:spPr>
          <a:xfrm>
            <a:off x="1922155" y="2491727"/>
            <a:ext cx="1155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2+3=5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5FF04E5-423E-442D-9401-E437999B7A8E}"/>
              </a:ext>
            </a:extLst>
          </p:cNvPr>
          <p:cNvSpPr/>
          <p:nvPr/>
        </p:nvSpPr>
        <p:spPr>
          <a:xfrm>
            <a:off x="7537868" y="7515597"/>
            <a:ext cx="3915606" cy="808595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冒頭の問題点自体は解決しているが、実行についての記載がない。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評価～実行～停止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/loop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にいたる一連の流れの記載が欲しい。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ステートマシン的な記載でも可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0727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評価・実行の流れ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全体像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関数の内容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457200" indent="-457200">
              <a:spcBef>
                <a:spcPts val="1200"/>
              </a:spcBef>
              <a:buAutoNum type="arabicParenBoth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値化関数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τ(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評価関数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eval(tv)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exec(op, tv)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8097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3699069" y="253003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9705741" y="148344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-13573" y="354463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◎前回の不備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DFD625A-1380-4416-AF21-DD74612D24E8}"/>
              </a:ext>
            </a:extLst>
          </p:cNvPr>
          <p:cNvSpPr/>
          <p:nvPr/>
        </p:nvSpPr>
        <p:spPr>
          <a:xfrm>
            <a:off x="5566858" y="878027"/>
            <a:ext cx="285368" cy="30489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E3F0C4-989F-423F-B7F1-E470C73D6634}"/>
              </a:ext>
            </a:extLst>
          </p:cNvPr>
          <p:cNvSpPr txBox="1"/>
          <p:nvPr/>
        </p:nvSpPr>
        <p:spPr>
          <a:xfrm>
            <a:off x="4591356" y="2118736"/>
            <a:ext cx="28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まず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値に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map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すべき</a:t>
            </a:r>
            <a:endParaRPr lang="en-US" altLang="ja-JP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EA5A34-EDE4-4745-9382-729EC3A77F21}"/>
              </a:ext>
            </a:extLst>
          </p:cNvPr>
          <p:cNvSpPr txBox="1"/>
          <p:nvPr/>
        </p:nvSpPr>
        <p:spPr>
          <a:xfrm>
            <a:off x="-1" y="0"/>
            <a:ext cx="22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ja-JP" altLang="en-US" b="1" u="sng" dirty="0">
                <a:sym typeface="Wingdings" pitchFamily="2" charset="2"/>
              </a:rPr>
              <a:t>評価・実行の流れ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97139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D5BB25C7-73FE-4674-B744-B506B94EE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34215"/>
              </p:ext>
            </p:extLst>
          </p:nvPr>
        </p:nvGraphicFramePr>
        <p:xfrm>
          <a:off x="86185" y="5294223"/>
          <a:ext cx="11903318" cy="155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96">
                  <a:extLst>
                    <a:ext uri="{9D8B030D-6E8A-4147-A177-3AD203B41FA5}">
                      <a16:colId xmlns:a16="http://schemas.microsoft.com/office/drawing/2014/main" val="535428202"/>
                    </a:ext>
                  </a:extLst>
                </a:gridCol>
                <a:gridCol w="1356852">
                  <a:extLst>
                    <a:ext uri="{9D8B030D-6E8A-4147-A177-3AD203B41FA5}">
                      <a16:colId xmlns:a16="http://schemas.microsoft.com/office/drawing/2014/main" val="1855562368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677384559"/>
                    </a:ext>
                  </a:extLst>
                </a:gridCol>
                <a:gridCol w="3940878">
                  <a:extLst>
                    <a:ext uri="{9D8B030D-6E8A-4147-A177-3AD203B41FA5}">
                      <a16:colId xmlns:a16="http://schemas.microsoft.com/office/drawing/2014/main" val="191081121"/>
                    </a:ext>
                  </a:extLst>
                </a:gridCol>
                <a:gridCol w="5307731">
                  <a:extLst>
                    <a:ext uri="{9D8B030D-6E8A-4147-A177-3AD203B41FA5}">
                      <a16:colId xmlns:a16="http://schemas.microsoft.com/office/drawing/2014/main" val="4248617994"/>
                    </a:ext>
                  </a:extLst>
                </a:gridCol>
              </a:tblGrid>
              <a:tr h="20959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関数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53725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dirty="0"/>
                        <a:t>T</a:t>
                      </a:r>
                      <a:r>
                        <a:rPr lang="ja-JP" altLang="en-US" dirty="0"/>
                        <a:t>値化関数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τ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τ: T</a:t>
                      </a:r>
                      <a:r>
                        <a:rPr lang="en-US" altLang="ja-JP" dirty="0"/>
                        <a:t>F </a:t>
                      </a:r>
                      <a:r>
                        <a:rPr lang="ja-JP" altLang="en-US" dirty="0"/>
                        <a:t>→ T</a:t>
                      </a:r>
                      <a:r>
                        <a:rPr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τ(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en-US" altLang="ja-JP" dirty="0"/>
                        <a:t>) : 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に相当する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-&gt;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tree</a:t>
                      </a:r>
                      <a:r>
                        <a:rPr kumimoji="1" lang="ja-JP" altLang="en-US" dirty="0"/>
                        <a:t>として解釈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0390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評価関数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eval: T</a:t>
                      </a:r>
                      <a:r>
                        <a:rPr lang="en-US" altLang="ja-JP" dirty="0"/>
                        <a:t>V</a:t>
                      </a:r>
                      <a:r>
                        <a:rPr lang="ja-JP" altLang="en-US" dirty="0"/>
                        <a:t> → </a:t>
                      </a:r>
                      <a:r>
                        <a:rPr lang="en-US" altLang="ja-JP" dirty="0"/>
                        <a:t>TV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Op-l 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eval(tv): 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の評価結果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51199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実行関数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exec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exec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altLang="ja-JP" dirty="0" err="1">
                          <a:solidFill>
                            <a:srgbClr val="FF0000"/>
                          </a:solidFill>
                        </a:rPr>
                        <a:t>Op-l×TV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×...×TV 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→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TV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exec</a:t>
                      </a:r>
                      <a:r>
                        <a:rPr lang="en-US" altLang="ja-JP" dirty="0"/>
                        <a:t>: </a:t>
                      </a:r>
                      <a:r>
                        <a:rPr lang="en-US" altLang="ja-JP" dirty="0" err="1"/>
                        <a:t>Op-t×TV</a:t>
                      </a:r>
                      <a:r>
                        <a:rPr lang="en-US" altLang="ja-JP" dirty="0"/>
                        <a:t> 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exec(l-op, 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en-US" altLang="ja-JP" dirty="0"/>
                        <a:t>) : l-op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ja-JP" altLang="en-US" dirty="0"/>
                        <a:t>に作用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exec(t-op, tv)	</a:t>
                      </a:r>
                      <a:r>
                        <a:rPr kumimoji="1" lang="ja-JP" altLang="en-US" dirty="0"/>
                        <a:t>　　 </a:t>
                      </a:r>
                      <a:r>
                        <a:rPr kumimoji="1" lang="en-US" altLang="ja-JP" dirty="0"/>
                        <a:t>: t-op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に作用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38413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4333DAB-BDE4-4F75-8367-D4BB7FDE7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45891"/>
              </p:ext>
            </p:extLst>
          </p:nvPr>
        </p:nvGraphicFramePr>
        <p:xfrm>
          <a:off x="66260" y="3043493"/>
          <a:ext cx="11911556" cy="203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61">
                  <a:extLst>
                    <a:ext uri="{9D8B030D-6E8A-4147-A177-3AD203B41FA5}">
                      <a16:colId xmlns:a16="http://schemas.microsoft.com/office/drawing/2014/main" val="514352742"/>
                    </a:ext>
                  </a:extLst>
                </a:gridCol>
                <a:gridCol w="1574157">
                  <a:extLst>
                    <a:ext uri="{9D8B030D-6E8A-4147-A177-3AD203B41FA5}">
                      <a16:colId xmlns:a16="http://schemas.microsoft.com/office/drawing/2014/main" val="1171813065"/>
                    </a:ext>
                  </a:extLst>
                </a:gridCol>
                <a:gridCol w="4540523">
                  <a:extLst>
                    <a:ext uri="{9D8B030D-6E8A-4147-A177-3AD203B41FA5}">
                      <a16:colId xmlns:a16="http://schemas.microsoft.com/office/drawing/2014/main" val="2139708894"/>
                    </a:ext>
                  </a:extLst>
                </a:gridCol>
                <a:gridCol w="5276015">
                  <a:extLst>
                    <a:ext uri="{9D8B030D-6E8A-4147-A177-3AD203B41FA5}">
                      <a16:colId xmlns:a16="http://schemas.microsoft.com/office/drawing/2014/main" val="2018626510"/>
                    </a:ext>
                  </a:extLst>
                </a:gridCol>
              </a:tblGrid>
              <a:tr h="16990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#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90870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TF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文字列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70535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TV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式の内部表現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685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/>
                        <a:t>Op = Op-l </a:t>
                      </a:r>
                      <a:r>
                        <a:rPr kumimoji="1" lang="ja-JP" altLang="en-US" sz="1800" dirty="0"/>
                        <a:t>∪ </a:t>
                      </a:r>
                      <a:r>
                        <a:rPr kumimoji="1" lang="en-US" altLang="ja-JP" sz="1800" dirty="0"/>
                        <a:t>Op-t</a:t>
                      </a:r>
                      <a:r>
                        <a:rPr kumimoji="1" lang="ja-JP" altLang="en-US" sz="1800" dirty="0"/>
                        <a:t>、</a:t>
                      </a: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83366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Op-l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-l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lisp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-l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Op-l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0747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Op-t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-t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tq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-t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Op-t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6297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73D4B7-9FCE-4E32-B84C-63D21D6F2B88}"/>
              </a:ext>
            </a:extLst>
          </p:cNvPr>
          <p:cNvSpPr txBox="1"/>
          <p:nvPr/>
        </p:nvSpPr>
        <p:spPr>
          <a:xfrm>
            <a:off x="86185" y="2764129"/>
            <a:ext cx="14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・集合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A2F942F-7BCB-4933-9EBE-0C76B4F97407}"/>
              </a:ext>
            </a:extLst>
          </p:cNvPr>
          <p:cNvSpPr/>
          <p:nvPr/>
        </p:nvSpPr>
        <p:spPr>
          <a:xfrm>
            <a:off x="448165" y="968603"/>
            <a:ext cx="2513423" cy="16493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D317E76-942F-495A-8CCE-F3E231CB344B}"/>
              </a:ext>
            </a:extLst>
          </p:cNvPr>
          <p:cNvSpPr/>
          <p:nvPr/>
        </p:nvSpPr>
        <p:spPr>
          <a:xfrm>
            <a:off x="4098727" y="1004002"/>
            <a:ext cx="2513423" cy="164939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8C6F9C-4D55-4120-AC65-F9A063F5635C}"/>
              </a:ext>
            </a:extLst>
          </p:cNvPr>
          <p:cNvSpPr/>
          <p:nvPr/>
        </p:nvSpPr>
        <p:spPr>
          <a:xfrm>
            <a:off x="7810109" y="23916"/>
            <a:ext cx="3530278" cy="29375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4FAB013-834F-4D87-861D-CA6242CCCEE5}"/>
              </a:ext>
            </a:extLst>
          </p:cNvPr>
          <p:cNvSpPr/>
          <p:nvPr/>
        </p:nvSpPr>
        <p:spPr>
          <a:xfrm>
            <a:off x="9068633" y="1914781"/>
            <a:ext cx="1013229" cy="8112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2F7F49-DEDA-4700-8C93-12C469AAB544}"/>
              </a:ext>
            </a:extLst>
          </p:cNvPr>
          <p:cNvSpPr/>
          <p:nvPr/>
        </p:nvSpPr>
        <p:spPr>
          <a:xfrm>
            <a:off x="8076053" y="679902"/>
            <a:ext cx="986552" cy="61410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175456C-7EC5-4026-B1CA-0255A955FF45}"/>
              </a:ext>
            </a:extLst>
          </p:cNvPr>
          <p:cNvSpPr/>
          <p:nvPr/>
        </p:nvSpPr>
        <p:spPr>
          <a:xfrm>
            <a:off x="9765365" y="547793"/>
            <a:ext cx="986552" cy="614103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C1B6B8-4272-423E-8D94-9CC77F5B5FAE}"/>
              </a:ext>
            </a:extLst>
          </p:cNvPr>
          <p:cNvSpPr txBox="1"/>
          <p:nvPr/>
        </p:nvSpPr>
        <p:spPr>
          <a:xfrm>
            <a:off x="1274325" y="712031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TF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CD8A3B-097E-4C33-9125-0FF2150A0A3B}"/>
              </a:ext>
            </a:extLst>
          </p:cNvPr>
          <p:cNvSpPr txBox="1"/>
          <p:nvPr/>
        </p:nvSpPr>
        <p:spPr>
          <a:xfrm>
            <a:off x="5018813" y="743117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20DBAB-CC24-4B86-AF36-0EC71F8D87D4}"/>
              </a:ext>
            </a:extLst>
          </p:cNvPr>
          <p:cNvSpPr txBox="1"/>
          <p:nvPr/>
        </p:nvSpPr>
        <p:spPr>
          <a:xfrm>
            <a:off x="9426859" y="2054613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6964BE-EB4D-4D6F-9A18-F9E2BAE5075A}"/>
              </a:ext>
            </a:extLst>
          </p:cNvPr>
          <p:cNvSpPr txBox="1"/>
          <p:nvPr/>
        </p:nvSpPr>
        <p:spPr>
          <a:xfrm>
            <a:off x="8576981" y="68409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Op-l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746BE3-36CD-4BEC-9AE0-817F97939D50}"/>
              </a:ext>
            </a:extLst>
          </p:cNvPr>
          <p:cNvSpPr txBox="1"/>
          <p:nvPr/>
        </p:nvSpPr>
        <p:spPr>
          <a:xfrm>
            <a:off x="10363965" y="61221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BFA8C7-AF4F-4EC5-918D-3D4FEAA9C800}"/>
              </a:ext>
            </a:extLst>
          </p:cNvPr>
          <p:cNvSpPr txBox="1"/>
          <p:nvPr/>
        </p:nvSpPr>
        <p:spPr>
          <a:xfrm>
            <a:off x="1460285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BF0CD5E-BCF9-486F-ACCF-2E22CB9B3514}"/>
              </a:ext>
            </a:extLst>
          </p:cNvPr>
          <p:cNvSpPr txBox="1"/>
          <p:nvPr/>
        </p:nvSpPr>
        <p:spPr>
          <a:xfrm>
            <a:off x="1730895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6F4BB-6015-4AFA-A751-E314055732B0}"/>
              </a:ext>
            </a:extLst>
          </p:cNvPr>
          <p:cNvSpPr txBox="1"/>
          <p:nvPr/>
        </p:nvSpPr>
        <p:spPr>
          <a:xfrm>
            <a:off x="1405130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923E50-62B7-42AB-BFC4-366644889786}"/>
              </a:ext>
            </a:extLst>
          </p:cNvPr>
          <p:cNvSpPr txBox="1"/>
          <p:nvPr/>
        </p:nvSpPr>
        <p:spPr>
          <a:xfrm>
            <a:off x="5141944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75ACD1-5D97-4517-8944-21F33A8B711F}"/>
              </a:ext>
            </a:extLst>
          </p:cNvPr>
          <p:cNvSpPr txBox="1"/>
          <p:nvPr/>
        </p:nvSpPr>
        <p:spPr>
          <a:xfrm>
            <a:off x="5412554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CF0C2E-BD0D-4219-B360-F325599F63AC}"/>
              </a:ext>
            </a:extLst>
          </p:cNvPr>
          <p:cNvSpPr txBox="1"/>
          <p:nvPr/>
        </p:nvSpPr>
        <p:spPr>
          <a:xfrm>
            <a:off x="5086789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08E6FD5-D8EE-4E32-92B2-CFA43878F2BF}"/>
              </a:ext>
            </a:extLst>
          </p:cNvPr>
          <p:cNvSpPr txBox="1"/>
          <p:nvPr/>
        </p:nvSpPr>
        <p:spPr>
          <a:xfrm>
            <a:off x="8446240" y="842954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4DF0ED-EBA3-4D2C-BFC1-63305571E0AE}"/>
              </a:ext>
            </a:extLst>
          </p:cNvPr>
          <p:cNvSpPr txBox="1"/>
          <p:nvPr/>
        </p:nvSpPr>
        <p:spPr>
          <a:xfrm>
            <a:off x="10050806" y="692980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145B4B0-12E6-474B-BFCD-1301581F6589}"/>
              </a:ext>
            </a:extLst>
          </p:cNvPr>
          <p:cNvSpPr txBox="1"/>
          <p:nvPr/>
        </p:nvSpPr>
        <p:spPr>
          <a:xfrm>
            <a:off x="9332123" y="216000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02EA337B-041A-40C9-9A0E-D538ECC046A5}"/>
              </a:ext>
            </a:extLst>
          </p:cNvPr>
          <p:cNvCxnSpPr>
            <a:cxnSpLocks/>
            <a:stCxn id="27" idx="3"/>
            <a:endCxn id="49" idx="1"/>
          </p:cNvCxnSpPr>
          <p:nvPr/>
        </p:nvCxnSpPr>
        <p:spPr>
          <a:xfrm>
            <a:off x="1730895" y="1350568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F461F720-FE01-4166-934F-2D7C2A404E1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37391" y="1841022"/>
            <a:ext cx="3475163" cy="14974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DE6FA7B5-0FF7-4688-ABA6-0BFF781C007E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1675740" y="2415315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曲線 83">
            <a:extLst>
              <a:ext uri="{FF2B5EF4-FFF2-40B4-BE49-F238E27FC236}">
                <a16:creationId xmlns:a16="http://schemas.microsoft.com/office/drawing/2014/main" id="{CA22ED3A-E8AC-4BC6-9509-F116379D69B6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5412554" y="1012231"/>
            <a:ext cx="3033686" cy="33833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D4500EDB-1DCB-479B-B4B3-17EA90A2F31C}"/>
              </a:ext>
            </a:extLst>
          </p:cNvPr>
          <p:cNvCxnSpPr>
            <a:cxnSpLocks/>
            <a:stCxn id="51" idx="3"/>
            <a:endCxn id="57" idx="2"/>
          </p:cNvCxnSpPr>
          <p:nvPr/>
        </p:nvCxnSpPr>
        <p:spPr>
          <a:xfrm flipV="1">
            <a:off x="5683164" y="1031534"/>
            <a:ext cx="4502947" cy="82446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A44B1646-2DB1-43CD-97FE-4E957CD806E5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357399" y="2360059"/>
            <a:ext cx="3974724" cy="552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362575-1C9B-4DA5-8841-84840FAFFAF4}"/>
              </a:ext>
            </a:extLst>
          </p:cNvPr>
          <p:cNvSpPr txBox="1"/>
          <p:nvPr/>
        </p:nvSpPr>
        <p:spPr>
          <a:xfrm>
            <a:off x="6565197" y="565320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eval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93D540-57AF-46B7-981B-410638AC559C}"/>
              </a:ext>
            </a:extLst>
          </p:cNvPr>
          <p:cNvSpPr txBox="1"/>
          <p:nvPr/>
        </p:nvSpPr>
        <p:spPr>
          <a:xfrm>
            <a:off x="3218170" y="737487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τ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A7DAD61-7BE1-40E2-97B1-BE7BE26B270B}"/>
              </a:ext>
            </a:extLst>
          </p:cNvPr>
          <p:cNvSpPr txBox="1"/>
          <p:nvPr/>
        </p:nvSpPr>
        <p:spPr>
          <a:xfrm>
            <a:off x="0" y="5022986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・関数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A862814-99B0-4967-81D5-2A183C7C384A}"/>
              </a:ext>
            </a:extLst>
          </p:cNvPr>
          <p:cNvSpPr/>
          <p:nvPr/>
        </p:nvSpPr>
        <p:spPr>
          <a:xfrm rot="9650304">
            <a:off x="10494039" y="1392831"/>
            <a:ext cx="1056299" cy="2869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BD5E7DC-0691-4668-9FDC-CC7FCAD9268F}"/>
              </a:ext>
            </a:extLst>
          </p:cNvPr>
          <p:cNvSpPr txBox="1"/>
          <p:nvPr/>
        </p:nvSpPr>
        <p:spPr>
          <a:xfrm>
            <a:off x="11245322" y="1001108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exec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419C2D-9E63-4A85-A034-5DC3AE1706AF}"/>
              </a:ext>
            </a:extLst>
          </p:cNvPr>
          <p:cNvSpPr txBox="1"/>
          <p:nvPr/>
        </p:nvSpPr>
        <p:spPr>
          <a:xfrm>
            <a:off x="3070300" y="4350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DC4381F-BC2A-4A13-8AF6-BBD404CDEC25}"/>
              </a:ext>
            </a:extLst>
          </p:cNvPr>
          <p:cNvSpPr txBox="1"/>
          <p:nvPr/>
        </p:nvSpPr>
        <p:spPr>
          <a:xfrm>
            <a:off x="6360472" y="27942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②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557AB1D-FC30-4AA9-B317-A98045E1E9D7}"/>
              </a:ext>
            </a:extLst>
          </p:cNvPr>
          <p:cNvSpPr txBox="1"/>
          <p:nvPr/>
        </p:nvSpPr>
        <p:spPr>
          <a:xfrm>
            <a:off x="11324692" y="7419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26BFD48-9682-4FB4-9FCA-4A3DA1B98CD9}"/>
              </a:ext>
            </a:extLst>
          </p:cNvPr>
          <p:cNvSpPr txBox="1"/>
          <p:nvPr/>
        </p:nvSpPr>
        <p:spPr>
          <a:xfrm>
            <a:off x="7582321" y="34238"/>
            <a:ext cx="9567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評価結果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37532A-C246-4ADE-9BD8-6D56B26BB3CB}"/>
              </a:ext>
            </a:extLst>
          </p:cNvPr>
          <p:cNvSpPr txBox="1"/>
          <p:nvPr/>
        </p:nvSpPr>
        <p:spPr>
          <a:xfrm>
            <a:off x="9933368" y="1377313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F2E511-D1C8-412F-9957-4F7D24367EE4}"/>
              </a:ext>
            </a:extLst>
          </p:cNvPr>
          <p:cNvSpPr txBox="1"/>
          <p:nvPr/>
        </p:nvSpPr>
        <p:spPr>
          <a:xfrm>
            <a:off x="53818" y="29747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</a:t>
            </a:r>
            <a:r>
              <a:rPr lang="ja-JP" altLang="en-US" b="1" u="sng" dirty="0">
                <a:sym typeface="Wingdings" pitchFamily="2" charset="2"/>
              </a:rPr>
              <a:t>全体像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951DB8-8E8E-4876-A04E-E10E75E4D2F9}"/>
              </a:ext>
            </a:extLst>
          </p:cNvPr>
          <p:cNvSpPr txBox="1"/>
          <p:nvPr/>
        </p:nvSpPr>
        <p:spPr>
          <a:xfrm>
            <a:off x="8791995" y="146967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6BE01511-0547-4B06-B6A1-2ECA2A746B67}"/>
              </a:ext>
            </a:extLst>
          </p:cNvPr>
          <p:cNvSpPr/>
          <p:nvPr/>
        </p:nvSpPr>
        <p:spPr>
          <a:xfrm>
            <a:off x="8656888" y="417128"/>
            <a:ext cx="2532661" cy="2388475"/>
          </a:xfrm>
          <a:prstGeom prst="parallelogram">
            <a:avLst>
              <a:gd name="adj" fmla="val 4954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CAF67821-0483-42D3-A139-F9238F2FFEFD}"/>
              </a:ext>
            </a:extLst>
          </p:cNvPr>
          <p:cNvSpPr/>
          <p:nvPr/>
        </p:nvSpPr>
        <p:spPr>
          <a:xfrm flipH="1">
            <a:off x="7591465" y="544902"/>
            <a:ext cx="3040175" cy="2350413"/>
          </a:xfrm>
          <a:prstGeom prst="parallelogram">
            <a:avLst>
              <a:gd name="adj" fmla="val 6704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5F5923C5-252C-41EC-B439-6C9B8AD9017C}"/>
              </a:ext>
            </a:extLst>
          </p:cNvPr>
          <p:cNvSpPr/>
          <p:nvPr/>
        </p:nvSpPr>
        <p:spPr>
          <a:xfrm>
            <a:off x="7786912" y="3456446"/>
            <a:ext cx="3235276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のみでなく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Op-l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も適用対象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Op-l×TV</a:t>
            </a:r>
            <a:r>
              <a:rPr lang="en-US" altLang="ja-JP" sz="1200" dirty="0">
                <a:solidFill>
                  <a:srgbClr val="FF0000"/>
                </a:solidFill>
              </a:rPr>
              <a:t>×...×TV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TV</a:t>
            </a:r>
          </a:p>
          <a:p>
            <a:pPr lvl="1">
              <a:defRPr/>
            </a:pPr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Op-t×TV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void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72614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F50D78-D2E3-4E2E-A5C3-F155112647F8}"/>
              </a:ext>
            </a:extLst>
          </p:cNvPr>
          <p:cNvSpPr txBox="1"/>
          <p:nvPr/>
        </p:nvSpPr>
        <p:spPr>
          <a:xfrm>
            <a:off x="142755" y="262705"/>
            <a:ext cx="11592232" cy="261186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(1) T</a:t>
            </a:r>
            <a:r>
              <a:rPr kumimoji="1" lang="ja-JP" altLang="en-US" sz="1600" b="1" u="sng" dirty="0"/>
              <a:t>値化関数</a:t>
            </a:r>
            <a:r>
              <a:rPr lang="en-US" altLang="ja-JP" sz="1600" b="1" u="sng" dirty="0"/>
              <a:t>τ(</a:t>
            </a:r>
            <a:r>
              <a:rPr lang="en-US" altLang="ja-JP" sz="1600" b="1" u="sng" dirty="0" err="1"/>
              <a:t>tf</a:t>
            </a:r>
            <a:r>
              <a:rPr lang="en-US" altLang="ja-JP" sz="1600" b="1" u="sng" dirty="0"/>
              <a:t>) </a:t>
            </a:r>
            <a:r>
              <a:rPr lang="en-US" altLang="ja-JP" sz="1600" dirty="0"/>
              <a:t>=&gt;T</a:t>
            </a:r>
            <a:r>
              <a:rPr lang="ja-JP" altLang="en-US" sz="1600" dirty="0"/>
              <a:t>式</a:t>
            </a:r>
            <a:r>
              <a:rPr lang="en-US" altLang="ja-JP" sz="1600" dirty="0"/>
              <a:t>(</a:t>
            </a:r>
            <a:r>
              <a:rPr lang="ja-JP" altLang="en-US" sz="1600" dirty="0"/>
              <a:t>文字列</a:t>
            </a:r>
            <a:r>
              <a:rPr lang="en-US" altLang="ja-JP" sz="1600" dirty="0"/>
              <a:t>)</a:t>
            </a:r>
            <a:r>
              <a:rPr lang="ja-JP" altLang="en-US" sz="1600" dirty="0"/>
              <a:t>をツリーとして解釈</a:t>
            </a:r>
            <a:endParaRPr kumimoji="1" lang="ja-JP" altLang="en-US" sz="1600" dirty="0"/>
          </a:p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r>
              <a:rPr lang="en-US" altLang="ja-JP" sz="1600" dirty="0"/>
              <a:t>							</a:t>
            </a:r>
            <a:endParaRPr kumimoji="1" lang="en-US" altLang="ja-JP" sz="1600" dirty="0"/>
          </a:p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凡例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- “...”</a:t>
            </a:r>
            <a:r>
              <a:rPr kumimoji="1" lang="ja-JP" altLang="en-US" sz="1600" dirty="0"/>
              <a:t>は文字列。ただし、以下は所定の文字列を表す</a:t>
            </a:r>
          </a:p>
          <a:p>
            <a:r>
              <a:rPr kumimoji="1" lang="ja-JP" altLang="en-US" sz="1600" dirty="0"/>
              <a:t>	</a:t>
            </a:r>
            <a:r>
              <a:rPr kumimoji="1" lang="en-US" altLang="ja-JP" sz="1600" dirty="0"/>
              <a:t>head	: </a:t>
            </a:r>
            <a:r>
              <a:rPr kumimoji="1" lang="ja-JP" altLang="en-US" sz="1600" dirty="0"/>
              <a:t>ヘッド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	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tfi</a:t>
            </a:r>
            <a:r>
              <a:rPr kumimoji="1" lang="en-US" altLang="ja-JP" sz="1600" dirty="0"/>
              <a:t>	: T</a:t>
            </a:r>
            <a:r>
              <a:rPr kumimoji="1" lang="ja-JP" altLang="en-US" sz="1600" dirty="0"/>
              <a:t>式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7CE5B35-E26E-4F6F-ACD4-318F20E539F8}"/>
              </a:ext>
            </a:extLst>
          </p:cNvPr>
          <p:cNvSpPr/>
          <p:nvPr/>
        </p:nvSpPr>
        <p:spPr>
          <a:xfrm>
            <a:off x="5505691" y="184144"/>
            <a:ext cx="2349661" cy="332509"/>
          </a:xfrm>
          <a:prstGeom prst="wedgeRectCallout">
            <a:avLst>
              <a:gd name="adj1" fmla="val -26744"/>
              <a:gd name="adj2" fmla="val 11434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FF23998D-3FFC-48F5-A0F3-5A748DED96E1}"/>
              </a:ext>
            </a:extLst>
          </p:cNvPr>
          <p:cNvSpPr/>
          <p:nvPr/>
        </p:nvSpPr>
        <p:spPr>
          <a:xfrm>
            <a:off x="6564775" y="1969627"/>
            <a:ext cx="4049210" cy="486137"/>
          </a:xfrm>
          <a:prstGeom prst="wedgeRectCallout">
            <a:avLst>
              <a:gd name="adj1" fmla="val -93813"/>
              <a:gd name="adj2" fmla="val -95022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ダミーノードの考慮が必要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function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部ではなく全体の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式の場合、ダミーノードが後続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B784704-980D-4D77-A33F-00A50AD4C113}"/>
              </a:ext>
            </a:extLst>
          </p:cNvPr>
          <p:cNvSpPr/>
          <p:nvPr/>
        </p:nvSpPr>
        <p:spPr>
          <a:xfrm>
            <a:off x="8885156" y="516653"/>
            <a:ext cx="3164089" cy="486137"/>
          </a:xfrm>
          <a:prstGeom prst="wedgeRectCallout">
            <a:avLst>
              <a:gd name="adj1" fmla="val -80439"/>
              <a:gd name="adj2" fmla="val 5154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以外もか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τ(“$PI$X”) = node(“X”, τ(“$PI$”))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B681A8A6-3979-41A8-9347-DBC7BCB2D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39809"/>
              </p:ext>
            </p:extLst>
          </p:nvPr>
        </p:nvGraphicFramePr>
        <p:xfrm>
          <a:off x="142755" y="2918329"/>
          <a:ext cx="11705303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29">
                  <a:extLst>
                    <a:ext uri="{9D8B030D-6E8A-4147-A177-3AD203B41FA5}">
                      <a16:colId xmlns:a16="http://schemas.microsoft.com/office/drawing/2014/main" val="669281291"/>
                    </a:ext>
                  </a:extLst>
                </a:gridCol>
                <a:gridCol w="2772697">
                  <a:extLst>
                    <a:ext uri="{9D8B030D-6E8A-4147-A177-3AD203B41FA5}">
                      <a16:colId xmlns:a16="http://schemas.microsoft.com/office/drawing/2014/main" val="683870642"/>
                    </a:ext>
                  </a:extLst>
                </a:gridCol>
                <a:gridCol w="8436077">
                  <a:extLst>
                    <a:ext uri="{9D8B030D-6E8A-4147-A177-3AD203B41FA5}">
                      <a16:colId xmlns:a16="http://schemas.microsoft.com/office/drawing/2014/main" val="217498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オブジェクト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4927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node(head)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を</a:t>
                      </a: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文字列とするノード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4026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node(head, 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		〃	</a:t>
                      </a:r>
                      <a:r>
                        <a:rPr lang="ja-JP" altLang="en-US" sz="1600" dirty="0"/>
                        <a:t>　　</a:t>
                      </a:r>
                      <a:r>
                        <a:rPr lang="en-US" altLang="ja-JP" sz="1600" dirty="0"/>
                        <a:t>(function</a:t>
                      </a:r>
                      <a:r>
                        <a:rPr lang="ja-JP" altLang="en-US" sz="1600" dirty="0"/>
                        <a:t>部として</a:t>
                      </a:r>
                      <a:r>
                        <a:rPr lang="en-US" altLang="ja-JP" sz="1600" dirty="0"/>
                        <a:t>tv)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48502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tree(node, tv1, ..., </a:t>
                      </a:r>
                      <a:r>
                        <a:rPr kumimoji="1" lang="en-US" altLang="ja-JP" sz="1600" dirty="0" err="1"/>
                        <a:t>tvn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</a:t>
                      </a:r>
                      <a:r>
                        <a:rPr kumimoji="1" lang="ja-JP" altLang="en-US" sz="1600" dirty="0"/>
                        <a:t>をルート、</a:t>
                      </a:r>
                      <a:r>
                        <a:rPr kumimoji="1" lang="en-US" altLang="ja-JP" sz="1600" dirty="0" err="1"/>
                        <a:t>tvi</a:t>
                      </a:r>
                      <a:r>
                        <a:rPr kumimoji="1" lang="ja-JP" altLang="en-US" sz="1600" dirty="0"/>
                        <a:t>を子ツリーとするツリー </a:t>
                      </a:r>
                      <a:endParaRPr kumimoji="1" lang="en-US" altLang="ja-JP" sz="1600" dirty="0"/>
                    </a:p>
                    <a:p>
                      <a:pPr lvl="1"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n=</a:t>
                      </a:r>
                      <a:r>
                        <a:rPr lang="ja-JP" altLang="en-US" sz="1600" dirty="0"/>
                        <a:t> </a:t>
                      </a:r>
                      <a:r>
                        <a:rPr lang="en-US" altLang="ja-JP" sz="1600" dirty="0"/>
                        <a:t>0</a:t>
                      </a:r>
                      <a:r>
                        <a:rPr lang="ja-JP" altLang="en-US" sz="1600" dirty="0"/>
                        <a:t>の場合は、</a:t>
                      </a:r>
                      <a:r>
                        <a:rPr kumimoji="1" lang="en-US" altLang="ja-JP" sz="1600" dirty="0"/>
                        <a:t>tree(node(head)) = node(head)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624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generator(tv)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tv</a:t>
                      </a:r>
                      <a:r>
                        <a:rPr kumimoji="1" lang="ja-JP" altLang="en-US" sz="1600" dirty="0"/>
                        <a:t>を定義式とする</a:t>
                      </a:r>
                      <a:r>
                        <a:rPr kumimoji="1" lang="en-US" altLang="ja-JP" sz="1600" dirty="0"/>
                        <a:t>generator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4491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operator(τ(“$...$”))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“$...$”</a:t>
                      </a:r>
                      <a:r>
                        <a:rPr kumimoji="1" lang="ja-JP" altLang="en-US" sz="1600" dirty="0"/>
                        <a:t>に対応する</a:t>
                      </a:r>
                      <a:r>
                        <a:rPr kumimoji="1" lang="en-US" altLang="ja-JP" sz="1600" dirty="0"/>
                        <a:t>operator</a:t>
                      </a:r>
                      <a:r>
                        <a:rPr lang="ja-JP" altLang="en-US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∈</a:t>
                      </a:r>
                      <a:r>
                        <a:rPr lang="en-US" altLang="ja-JP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Op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068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B95EBA-4EE6-4C1E-A00F-0F0E579878D6}"/>
              </a:ext>
            </a:extLst>
          </p:cNvPr>
          <p:cNvSpPr txBox="1"/>
          <p:nvPr/>
        </p:nvSpPr>
        <p:spPr>
          <a:xfrm>
            <a:off x="299884" y="5111568"/>
            <a:ext cx="114054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例</a:t>
            </a:r>
            <a:r>
              <a:rPr kumimoji="1" lang="en-US" altLang="ja-JP" sz="1600" dirty="0"/>
              <a:t>)</a:t>
            </a:r>
          </a:p>
          <a:p>
            <a:pPr lvl="1"/>
            <a:r>
              <a:rPr kumimoji="1" lang="el-GR" altLang="ja-JP" sz="1600" dirty="0"/>
              <a:t>τ(“</a:t>
            </a:r>
            <a:r>
              <a:rPr kumimoji="1" lang="en-US" altLang="ja-JP" sz="1600" dirty="0"/>
              <a:t>A”)	= node(“A”)		// </a:t>
            </a:r>
            <a:r>
              <a:rPr kumimoji="1" lang="ja-JP" altLang="en-US" sz="1600" dirty="0"/>
              <a:t>①より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τ(“$bind$”)	= node(“$bind$”)		// </a:t>
            </a:r>
            <a:r>
              <a:rPr lang="ja-JP" altLang="en-US" sz="1600" dirty="0"/>
              <a:t>①より</a:t>
            </a:r>
            <a:r>
              <a:rPr lang="en-US" altLang="ja-JP" sz="1600" dirty="0"/>
              <a:t>(</a:t>
            </a:r>
            <a:r>
              <a:rPr lang="ja-JP" altLang="en-US" sz="1600" dirty="0"/>
              <a:t>本来②</a:t>
            </a:r>
            <a:r>
              <a:rPr lang="en-US" altLang="ja-JP" sz="1600" dirty="0"/>
              <a:t>?)</a:t>
            </a:r>
            <a:r>
              <a:rPr lang="ja-JP" altLang="en-US" sz="1600" dirty="0"/>
              <a:t> </a:t>
            </a:r>
            <a:r>
              <a:rPr lang="en-US" altLang="ja-JP" sz="1600" dirty="0"/>
              <a:t>=&gt;τ</a:t>
            </a:r>
            <a:r>
              <a:rPr lang="ja-JP" altLang="en-US" sz="1600" dirty="0"/>
              <a:t>の段階では、</a:t>
            </a:r>
            <a:r>
              <a:rPr lang="en-US" altLang="ja-JP" sz="1600" dirty="0"/>
              <a:t>operator</a:t>
            </a:r>
            <a:r>
              <a:rPr lang="ja-JP" altLang="en-US" sz="1600" dirty="0"/>
              <a:t>は意識せず単に</a:t>
            </a:r>
            <a:r>
              <a:rPr lang="en-US" altLang="ja-JP" sz="1600" dirty="0"/>
              <a:t>T</a:t>
            </a:r>
            <a:r>
              <a:rPr lang="ja-JP" altLang="en-US" sz="1600" dirty="0"/>
              <a:t>値</a:t>
            </a:r>
            <a:endParaRPr kumimoji="1" lang="en-US" altLang="ja-JP" sz="1600" dirty="0"/>
          </a:p>
          <a:p>
            <a:pPr lvl="1"/>
            <a:r>
              <a:rPr kumimoji="1" lang="el-GR" altLang="ja-JP" sz="1600" dirty="0"/>
              <a:t>τ(“2”)	= </a:t>
            </a:r>
            <a:r>
              <a:rPr kumimoji="1" lang="en-US" altLang="ja-JP" sz="1600" dirty="0"/>
              <a:t>node(“2”)		// </a:t>
            </a:r>
            <a:r>
              <a:rPr lang="ja-JP" altLang="en-US" sz="1600" dirty="0"/>
              <a:t>①</a:t>
            </a:r>
            <a:r>
              <a:rPr kumimoji="1" lang="ja-JP" altLang="en-US" sz="1600" dirty="0"/>
              <a:t>より </a:t>
            </a:r>
            <a:r>
              <a:rPr kumimoji="1" lang="en-US" altLang="ja-JP" sz="1600" dirty="0"/>
              <a:t>=&gt;</a:t>
            </a:r>
            <a:r>
              <a:rPr kumimoji="1" lang="el-GR" altLang="ja-JP" sz="1600" dirty="0"/>
              <a:t>τ("2")≠ 2	(</a:t>
            </a:r>
            <a:r>
              <a:rPr kumimoji="1" lang="ja-JP" altLang="en-US" sz="1600" dirty="0"/>
              <a:t>数値の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ではない</a:t>
            </a:r>
            <a:r>
              <a:rPr kumimoji="1" lang="en-US" altLang="ja-JP" sz="1600" dirty="0"/>
              <a:t>)</a:t>
            </a:r>
          </a:p>
          <a:p>
            <a:pPr lvl="1"/>
            <a:r>
              <a:rPr lang="en-US" altLang="ja-JP" sz="1600" dirty="0"/>
              <a:t>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A[]”)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</a:rPr>
              <a:t>		</a:t>
            </a:r>
            <a:r>
              <a:rPr lang="en-US" altLang="ja-JP" sz="1600" dirty="0"/>
              <a:t>= node(“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”))				// </a:t>
            </a:r>
            <a:r>
              <a:rPr lang="ja-JP" altLang="en-US" sz="1600" dirty="0"/>
              <a:t>②より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		= node(</a:t>
            </a:r>
            <a:r>
              <a:rPr lang="en-US" altLang="ja-JP" sz="1600" dirty="0"/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generator(tree(node(“$bind$”), node(“$#1”), node(“$#2”))))	// </a:t>
            </a:r>
            <a:r>
              <a:rPr lang="ja-JP" altLang="en-US" sz="1600" dirty="0"/>
              <a:t>④より</a:t>
            </a:r>
            <a:endParaRPr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D5D231-D848-4F3A-9A07-6BCF1F82DC95}"/>
              </a:ext>
            </a:extLst>
          </p:cNvPr>
          <p:cNvSpPr txBox="1"/>
          <p:nvPr/>
        </p:nvSpPr>
        <p:spPr>
          <a:xfrm>
            <a:off x="-1" y="-18934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1.2 </a:t>
            </a:r>
            <a:r>
              <a:rPr lang="ja-JP" altLang="en-US" b="1" u="sng" dirty="0">
                <a:sym typeface="Wingdings" pitchFamily="2" charset="2"/>
              </a:rPr>
              <a:t>関数の内容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B941789-4B0A-4480-8E59-A111AD79D7D2}"/>
              </a:ext>
            </a:extLst>
          </p:cNvPr>
          <p:cNvSpPr/>
          <p:nvPr/>
        </p:nvSpPr>
        <p:spPr>
          <a:xfrm>
            <a:off x="8813969" y="1290232"/>
            <a:ext cx="2654942" cy="382925"/>
          </a:xfrm>
          <a:prstGeom prst="wedgeRectCallout">
            <a:avLst>
              <a:gd name="adj1" fmla="val -37070"/>
              <a:gd name="adj2" fmla="val 13569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検討課題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部については、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τf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などとして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とは別あつかい。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2F5ECD5-6145-43AE-8DBB-C5319A864541}"/>
              </a:ext>
            </a:extLst>
          </p:cNvPr>
          <p:cNvSpPr/>
          <p:nvPr/>
        </p:nvSpPr>
        <p:spPr>
          <a:xfrm>
            <a:off x="1912870" y="585710"/>
            <a:ext cx="1734057" cy="174011"/>
          </a:xfrm>
          <a:prstGeom prst="wedgeRectCallout">
            <a:avLst>
              <a:gd name="adj1" fmla="val -53338"/>
              <a:gd name="adj2" fmla="val 14128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文字列の場合はかならず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で囲む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35943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210273" y="1332575"/>
            <a:ext cx="117714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dirty="0"/>
              <a:t>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</a:t>
            </a:r>
          </a:p>
          <a:p>
            <a:pPr lvl="1"/>
            <a:r>
              <a:rPr kumimoji="1"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		=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/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		=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generator(generator(τ(“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generator(generator(tree(node(“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endParaRPr kumimoji="1" lang="en-US" altLang="ja-JP" sz="1800" dirty="0"/>
          </a:p>
          <a:p>
            <a:pPr lvl="1"/>
            <a:endParaRPr kumimoji="1" lang="en-US" altLang="ja-JP" sz="1800" dirty="0"/>
          </a:p>
          <a:p>
            <a:pPr lvl="1"/>
            <a:r>
              <a:rPr kumimoji="1" lang="el-GR" altLang="ja-JP" sz="1800" dirty="0"/>
              <a:t>τ("</a:t>
            </a:r>
            <a:r>
              <a:rPr kumimoji="1" lang="en-US" altLang="ja-JP" sz="1800" dirty="0"/>
              <a:t>A(B,C(D))") =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A"),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B"),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C(D)"))</a:t>
            </a:r>
          </a:p>
          <a:p>
            <a:pPr lvl="1"/>
            <a:r>
              <a:rPr kumimoji="1" lang="en-US" altLang="ja-JP" sz="1800" dirty="0"/>
              <a:t>		= tree(node("A"), node("B"),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C"),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D")))</a:t>
            </a:r>
          </a:p>
          <a:p>
            <a:pPr lvl="1"/>
            <a:r>
              <a:rPr kumimoji="1" lang="en-US" altLang="ja-JP" sz="1800" dirty="0"/>
              <a:t>		= tree(node("A"), node("B"), tree(node("C"),node("D")))</a:t>
            </a:r>
          </a:p>
        </p:txBody>
      </p:sp>
    </p:spTree>
    <p:extLst>
      <p:ext uri="{BB962C8B-B14F-4D97-AF65-F5344CB8AC3E}">
        <p14:creationId xmlns:p14="http://schemas.microsoft.com/office/powerpoint/2010/main" val="16612873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3A98DF-2643-406B-BEC8-264354819229}"/>
              </a:ext>
            </a:extLst>
          </p:cNvPr>
          <p:cNvSpPr txBox="1"/>
          <p:nvPr/>
        </p:nvSpPr>
        <p:spPr>
          <a:xfrm>
            <a:off x="299884" y="300942"/>
            <a:ext cx="11592232" cy="3766022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(2) </a:t>
            </a:r>
            <a:r>
              <a:rPr kumimoji="1" lang="ja-JP" altLang="en-US" sz="1600" b="1" u="sng" dirty="0"/>
              <a:t>評価関数</a:t>
            </a:r>
            <a:r>
              <a:rPr kumimoji="1" lang="en-US" altLang="ja-JP" sz="1600" b="1" u="sng" dirty="0"/>
              <a:t>eval(tv)</a:t>
            </a:r>
          </a:p>
          <a:p>
            <a:endParaRPr lang="en-US" altLang="ja-JP" sz="1600" dirty="0"/>
          </a:p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= node(head, eval(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		//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: {...}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/>
              <a:t>eval(generator(tv’))	= </a:t>
            </a:r>
            <a:r>
              <a:rPr lang="en-US" altLang="ja-JP" sz="1600" dirty="0" err="1"/>
              <a:t>exec_eval</a:t>
            </a:r>
            <a:r>
              <a:rPr lang="en-US" altLang="ja-JP" sz="1600" dirty="0"/>
              <a:t>(eval(tv’))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/>
              <a:t>exec_eval</a:t>
            </a:r>
            <a:r>
              <a:rPr lang="en-US" altLang="ja-JP" sz="1600" dirty="0"/>
              <a:t>(tree(op,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 = apply(op,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7770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495298" y="399993"/>
            <a:ext cx="11201401" cy="171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= node(“{}A[]”, generator(tree(node(“$bind$”), node(“$#1”), node(“$#2”)))) 	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				// </a:t>
            </a:r>
            <a:r>
              <a:rPr lang="ja-JP" altLang="en-US" dirty="0"/>
              <a:t>「</a:t>
            </a:r>
            <a:r>
              <a:rPr lang="en-US" altLang="ja-JP" dirty="0"/>
              <a:t>node(“</a:t>
            </a:r>
            <a:r>
              <a:rPr lang="ja-JP" altLang="en-US" dirty="0"/>
              <a:t>～</a:t>
            </a:r>
            <a:r>
              <a:rPr lang="en-US" altLang="ja-JP" dirty="0"/>
              <a:t>”)</a:t>
            </a:r>
            <a:r>
              <a:rPr lang="ja-JP" altLang="en-US" dirty="0"/>
              <a:t>」を「</a:t>
            </a:r>
            <a:r>
              <a:rPr lang="en-US" altLang="ja-JP" dirty="0"/>
              <a:t>”</a:t>
            </a:r>
            <a:r>
              <a:rPr lang="ja-JP" altLang="en-US" dirty="0"/>
              <a:t>～</a:t>
            </a:r>
            <a:r>
              <a:rPr lang="en-US" altLang="ja-JP" dirty="0"/>
              <a:t>”</a:t>
            </a:r>
            <a:r>
              <a:rPr lang="ja-JP" altLang="en-US" dirty="0"/>
              <a:t>」と略記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698" y="2296896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B7534F-A305-40AE-9794-CEF660B3C0C4}"/>
              </a:ext>
            </a:extLst>
          </p:cNvPr>
          <p:cNvSpPr/>
          <p:nvPr/>
        </p:nvSpPr>
        <p:spPr>
          <a:xfrm>
            <a:off x="2291787" y="130793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698" y="483388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613698" y="542340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exec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613698" y="59068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3911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61247" y="638419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101761" y="1503887"/>
            <a:ext cx="11988478" cy="420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ja-JP" sz="18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endParaRPr kumimoji="1" lang="en-US" altLang="ja-JP" sz="18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exec_eval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F825B10-04AC-4BE4-A087-F18DD16A7373}"/>
              </a:ext>
            </a:extLst>
          </p:cNvPr>
          <p:cNvSpPr/>
          <p:nvPr/>
        </p:nvSpPr>
        <p:spPr>
          <a:xfrm>
            <a:off x="495298" y="53007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A1F2CF-0242-401C-8A70-0A17FBFE2232}"/>
              </a:ext>
            </a:extLst>
          </p:cNvPr>
          <p:cNvSpPr txBox="1"/>
          <p:nvPr/>
        </p:nvSpPr>
        <p:spPr>
          <a:xfrm>
            <a:off x="495298" y="6054477"/>
            <a:ext cx="1164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0FC647-3E5F-48EB-9D24-AB00AD9D6C40}"/>
              </a:ext>
            </a:extLst>
          </p:cNvPr>
          <p:cNvSpPr/>
          <p:nvPr/>
        </p:nvSpPr>
        <p:spPr>
          <a:xfrm>
            <a:off x="560888" y="642380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latin typeface="+mn-ea"/>
              </a:rPr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  <a:latin typeface="+mn-ea"/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を適用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192000" cy="46239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({$tree$(X,Y[])})”)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</a:t>
            </a:r>
          </a:p>
          <a:p>
            <a:pPr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eval(generator(tree(“$tree$”, “X”, “Y[]”)))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 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tree(“X”, “Y[]”))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5051C11-F9B8-47C3-A023-4CD7777314DB}"/>
              </a:ext>
            </a:extLst>
          </p:cNvPr>
          <p:cNvSpPr/>
          <p:nvPr/>
        </p:nvSpPr>
        <p:spPr>
          <a:xfrm>
            <a:off x="5864504" y="215327"/>
            <a:ext cx="2666037" cy="332509"/>
          </a:xfrm>
          <a:prstGeom prst="wedgeRectCallout">
            <a:avLst>
              <a:gd name="adj1" fmla="val -98122"/>
              <a:gd name="adj2" fmla="val 19244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と区別できるか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DF4AE1-8967-4D95-AFD3-868F2B1051CB}"/>
              </a:ext>
            </a:extLst>
          </p:cNvPr>
          <p:cNvSpPr/>
          <p:nvPr/>
        </p:nvSpPr>
        <p:spPr>
          <a:xfrm>
            <a:off x="71375" y="5805655"/>
            <a:ext cx="8206451" cy="40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7C3FD9-42EA-4A0A-86CD-E12F04E79282}"/>
              </a:ext>
            </a:extLst>
          </p:cNvPr>
          <p:cNvSpPr txBox="1"/>
          <p:nvPr/>
        </p:nvSpPr>
        <p:spPr>
          <a:xfrm>
            <a:off x="71375" y="6132637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⇒自ノード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子ノード含む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に対して、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kumimoji="1"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7790136" y="4851463"/>
            <a:ext cx="3819164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3]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は並列化の例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・ノードの実行時、リソースの範囲で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mate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ノードをキューに入れる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650602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6663085" y="4666797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652556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39210" y="369332"/>
            <a:ext cx="11713580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(node(“”, file(“test.txt”))))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exec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3" y="0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⇒対象外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5DD1AA2-4413-4909-9EC1-5F8C2E9D1D22}"/>
              </a:ext>
            </a:extLst>
          </p:cNvPr>
          <p:cNvSpPr/>
          <p:nvPr/>
        </p:nvSpPr>
        <p:spPr>
          <a:xfrm>
            <a:off x="9168331" y="4580294"/>
            <a:ext cx="2061787" cy="974150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の検討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・何らかの制約をつける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からむ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29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 dirty="0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 dirty="0"/>
              <a:t>どのような関数のパラメータか</a:t>
            </a:r>
            <a:br>
              <a:rPr lang="ja-JP" altLang="en-US" dirty="0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 dirty="0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  <a:r>
              <a:rPr lang="ja-JP" altLang="en-US" dirty="0"/>
              <a:t>して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ファイルポインタ</a:t>
            </a:r>
            <a:r>
              <a:rPr lang="en-US" altLang="ja-JP" dirty="0"/>
              <a:t>$#1</a:t>
            </a:r>
            <a:r>
              <a:rPr lang="ja-JP" altLang="en-US" dirty="0"/>
              <a:t>が</a:t>
            </a:r>
            <a:r>
              <a:rPr lang="en-US" altLang="ja-JP" dirty="0"/>
              <a:t>T</a:t>
            </a:r>
            <a:r>
              <a:rPr lang="ja-JP" altLang="en-US" dirty="0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23020</TotalTime>
  <Words>31913</Words>
  <Application>Microsoft Office PowerPoint</Application>
  <PresentationFormat>ワイド画面</PresentationFormat>
  <Paragraphs>4504</Paragraphs>
  <Slides>141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141</vt:i4>
      </vt:variant>
    </vt:vector>
  </HeadingPairs>
  <TitlesOfParts>
    <vt:vector size="150" baseType="lpstr">
      <vt:lpstr>-apple-system</vt:lpstr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8/7(金)17:30-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1166</cp:revision>
  <dcterms:created xsi:type="dcterms:W3CDTF">2019-11-16T07:39:57Z</dcterms:created>
  <dcterms:modified xsi:type="dcterms:W3CDTF">2020-09-15T08:19:45Z</dcterms:modified>
</cp:coreProperties>
</file>