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2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  <p:sldId id="411" r:id="rId120"/>
    <p:sldId id="412" r:id="rId121"/>
    <p:sldId id="427" r:id="rId122"/>
    <p:sldId id="413" r:id="rId123"/>
    <p:sldId id="417" r:id="rId124"/>
    <p:sldId id="418" r:id="rId125"/>
    <p:sldId id="428" r:id="rId126"/>
    <p:sldId id="420" r:id="rId127"/>
    <p:sldId id="430" r:id="rId128"/>
    <p:sldId id="431" r:id="rId129"/>
    <p:sldId id="432" r:id="rId130"/>
    <p:sldId id="433" r:id="rId131"/>
    <p:sldId id="434" r:id="rId132"/>
    <p:sldId id="438" r:id="rId133"/>
    <p:sldId id="439" r:id="rId134"/>
    <p:sldId id="436" r:id="rId135"/>
    <p:sldId id="435" r:id="rId136"/>
    <p:sldId id="441" r:id="rId137"/>
    <p:sldId id="440" r:id="rId138"/>
    <p:sldId id="442" r:id="rId139"/>
    <p:sldId id="443" r:id="rId140"/>
    <p:sldId id="445" r:id="rId141"/>
    <p:sldId id="446" r:id="rId142"/>
    <p:sldId id="448" r:id="rId143"/>
    <p:sldId id="447" r:id="rId144"/>
    <p:sldId id="449" r:id="rId145"/>
    <p:sldId id="452" r:id="rId146"/>
    <p:sldId id="453" r:id="rId147"/>
    <p:sldId id="454" r:id="rId148"/>
    <p:sldId id="468" r:id="rId149"/>
    <p:sldId id="456" r:id="rId150"/>
    <p:sldId id="469" r:id="rId151"/>
    <p:sldId id="467" r:id="rId152"/>
    <p:sldId id="457" r:id="rId153"/>
    <p:sldId id="470" r:id="rId154"/>
    <p:sldId id="461" r:id="rId155"/>
    <p:sldId id="466" r:id="rId156"/>
    <p:sldId id="460" r:id="rId157"/>
    <p:sldId id="458" r:id="rId158"/>
    <p:sldId id="471" r:id="rId159"/>
    <p:sldId id="472" r:id="rId160"/>
    <p:sldId id="473" r:id="rId16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  <p14:sldId id="411"/>
            <p14:sldId id="412"/>
            <p14:sldId id="427"/>
            <p14:sldId id="413"/>
            <p14:sldId id="417"/>
            <p14:sldId id="418"/>
            <p14:sldId id="428"/>
            <p14:sldId id="420"/>
            <p14:sldId id="430"/>
            <p14:sldId id="431"/>
            <p14:sldId id="432"/>
            <p14:sldId id="433"/>
            <p14:sldId id="434"/>
            <p14:sldId id="438"/>
            <p14:sldId id="439"/>
            <p14:sldId id="436"/>
            <p14:sldId id="435"/>
            <p14:sldId id="441"/>
            <p14:sldId id="440"/>
            <p14:sldId id="442"/>
            <p14:sldId id="443"/>
            <p14:sldId id="445"/>
            <p14:sldId id="446"/>
            <p14:sldId id="448"/>
            <p14:sldId id="447"/>
            <p14:sldId id="449"/>
            <p14:sldId id="452"/>
            <p14:sldId id="453"/>
            <p14:sldId id="454"/>
            <p14:sldId id="468"/>
            <p14:sldId id="456"/>
            <p14:sldId id="469"/>
            <p14:sldId id="467"/>
            <p14:sldId id="457"/>
            <p14:sldId id="470"/>
            <p14:sldId id="461"/>
            <p14:sldId id="466"/>
            <p14:sldId id="460"/>
            <p14:sldId id="458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FF"/>
    <a:srgbClr val="FFCCFF"/>
    <a:srgbClr val="E9EBF5"/>
    <a:srgbClr val="CFD5EA"/>
    <a:srgbClr val="CCFFFF"/>
    <a:srgbClr val="0000FF"/>
    <a:srgbClr val="4472C4"/>
    <a:srgbClr val="FFFFCC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83" d="100"/>
          <a:sy n="83" d="100"/>
        </p:scale>
        <p:origin x="96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-1743555" y="1907461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16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オペレータの評価と実行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r>
              <a:rPr lang="en-US" altLang="ja-JP" dirty="0">
                <a:sym typeface="Wingdings" pitchFamily="2" charset="2"/>
              </a:rPr>
              <a:t>(2)generator</a:t>
            </a: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6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318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オペレータの評価と実行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0" y="341504"/>
            <a:ext cx="12107053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50082"/>
              </p:ext>
            </p:extLst>
          </p:nvPr>
        </p:nvGraphicFramePr>
        <p:xfrm>
          <a:off x="356487" y="3902988"/>
          <a:ext cx="11735250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978402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5317958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201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operator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リタン値</a:t>
                      </a:r>
                      <a:r>
                        <a:rPr kumimoji="1" lang="en-US" altLang="ja-JP" sz="1800" dirty="0"/>
                        <a:t>(T</a:t>
                      </a:r>
                      <a:r>
                        <a:rPr kumimoji="1" lang="ja-JP" altLang="en-US" sz="1800" dirty="0"/>
                        <a:t>式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sz="1800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/>
                        <a:t>$cat$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(t1,t2)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node(cat(rn1, rn2))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/>
                        <a:t>rni</a:t>
                      </a:r>
                      <a:r>
                        <a:rPr kumimoji="1" lang="en-US" altLang="ja-JP" sz="1800" dirty="0"/>
                        <a:t> = name(root(</a:t>
                      </a:r>
                      <a:r>
                        <a:rPr kumimoji="1" lang="en-US" altLang="ja-JP" sz="1800" dirty="0" err="1"/>
                        <a:t>ti</a:t>
                      </a:r>
                      <a:r>
                        <a:rPr kumimoji="1" lang="en-US" altLang="ja-JP" sz="18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node(str) : str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name</a:t>
                      </a:r>
                      <a:r>
                        <a:rPr kumimoji="1" lang="ja-JP" altLang="en-US" sz="1800" dirty="0"/>
                        <a:t>とする</a:t>
                      </a:r>
                      <a:r>
                        <a:rPr kumimoji="1" lang="en-US" altLang="ja-JP" sz="1800" dirty="0"/>
                        <a:t>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1)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$cat$(</a:t>
                      </a:r>
                      <a:r>
                        <a:rPr kumimoji="1" lang="en-US" altLang="ja-JP" sz="1800" u="sng" dirty="0"/>
                        <a:t>A</a:t>
                      </a:r>
                      <a:r>
                        <a:rPr kumimoji="1" lang="en-US" altLang="ja-JP" sz="1800" dirty="0"/>
                        <a:t>(B), </a:t>
                      </a:r>
                      <a:r>
                        <a:rPr kumimoji="1" lang="en-US" altLang="ja-JP" sz="1800" u="sng" dirty="0"/>
                        <a:t>X</a:t>
                      </a:r>
                      <a:r>
                        <a:rPr kumimoji="1" lang="en-US" altLang="ja-JP" sz="1800" dirty="0"/>
                        <a:t>(Y,Z))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 </a:t>
                      </a:r>
                      <a:r>
                        <a:rPr kumimoji="1" lang="en-US" altLang="ja-JP" sz="1800" dirty="0"/>
                        <a:t>=&gt; AX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2)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$plus$(</a:t>
                      </a:r>
                      <a:r>
                        <a:rPr kumimoji="1" lang="en-US" altLang="ja-JP" sz="1800" u="sng" dirty="0"/>
                        <a:t>1</a:t>
                      </a:r>
                      <a:r>
                        <a:rPr kumimoji="1" lang="en-US" altLang="ja-JP" sz="1800" dirty="0"/>
                        <a:t>(2),</a:t>
                      </a:r>
                      <a:r>
                        <a:rPr kumimoji="1" lang="en-US" altLang="ja-JP" sz="1800" u="sng" dirty="0"/>
                        <a:t>3</a:t>
                      </a:r>
                      <a:r>
                        <a:rPr kumimoji="1" lang="en-US" altLang="ja-JP" sz="1800" dirty="0"/>
                        <a:t>(4,5))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kumimoji="1" lang="en-US" altLang="ja-JP" sz="1800" dirty="0"/>
                        <a:t> =&gt; 4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$plus$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+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</a:t>
                      </a:r>
                      <a:r>
                        <a:rPr kumimoji="1" lang="en-US" altLang="ja-JP" sz="1800" dirty="0" err="1"/>
                        <a:t>mult</a:t>
                      </a:r>
                      <a:r>
                        <a:rPr kumimoji="1" lang="en-US" altLang="ja-JP" sz="1800" dirty="0"/>
                        <a:t>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×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$select$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(t1,..,tk)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rnd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(rn1,...,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rnk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$bind$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後述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右記の</a:t>
                      </a: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型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bind(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式が適用対象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$`$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前後に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rn1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$PI$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内積の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chemeClr val="tx1"/>
                        </a:solidFill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strike="noStrike" dirty="0">
                          <a:solidFill>
                            <a:schemeClr val="tx1"/>
                          </a:solidFill>
                        </a:rPr>
                        <a:t>$file$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rn1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後、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kumimoji="1" lang="en-US" altLang="ja-JP" sz="1800" strike="noStrike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を後続ノードに設定</a:t>
                      </a:r>
                      <a:endParaRPr kumimoji="1" lang="en-US" altLang="ja-JP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28144"/>
              </p:ext>
            </p:extLst>
          </p:nvPr>
        </p:nvGraphicFramePr>
        <p:xfrm>
          <a:off x="319911" y="1608495"/>
          <a:ext cx="11735249" cy="193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67659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90468157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4401630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716290219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135505836"/>
                    </a:ext>
                  </a:extLst>
                </a:gridCol>
                <a:gridCol w="1679768">
                  <a:extLst>
                    <a:ext uri="{9D8B030D-6E8A-4147-A177-3AD203B41FA5}">
                      <a16:colId xmlns:a16="http://schemas.microsoft.com/office/drawing/2014/main" val="1335471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評価</a:t>
                      </a:r>
                      <a:r>
                        <a:rPr kumimoji="1" lang="en-US" altLang="ja-JP" dirty="0"/>
                        <a:t>({}</a:t>
                      </a:r>
                      <a:r>
                        <a:rPr kumimoji="1" lang="ja-JP" altLang="en-US" dirty="0"/>
                        <a:t>内</a:t>
                      </a:r>
                      <a:r>
                        <a:rPr kumimoji="1" lang="en-US" altLang="ja-JP" dirty="0"/>
                        <a:t>):phase1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実行</a:t>
                      </a:r>
                      <a:r>
                        <a:rPr kumimoji="1" lang="en-US" altLang="ja-JP" dirty="0"/>
                        <a:t>:phase2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評価対象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実行対象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6714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2063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(0</a:t>
                      </a:r>
                      <a:r>
                        <a:rPr kumimoji="1" lang="ja-JP" altLang="en-US" dirty="0"/>
                        <a:t>変数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07264" y="127969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(a) lisp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型と</a:t>
            </a:r>
            <a:r>
              <a:rPr lang="en-US" altLang="ja-JP" b="1" u="sng" dirty="0" err="1">
                <a:solidFill>
                  <a:srgbClr val="FF0000"/>
                </a:solidFill>
                <a:sym typeface="Wingdings" pitchFamily="2" charset="2"/>
              </a:rPr>
              <a:t>tq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02747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(b)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オペレータ例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86626-9B8E-4C4A-9E95-DF51A5F4F286}"/>
              </a:ext>
            </a:extLst>
          </p:cNvPr>
          <p:cNvSpPr/>
          <p:nvPr/>
        </p:nvSpPr>
        <p:spPr>
          <a:xfrm>
            <a:off x="3023660" y="7148042"/>
            <a:ext cx="9031500" cy="942217"/>
          </a:xfrm>
          <a:prstGeom prst="wedgeRectCallout">
            <a:avLst>
              <a:gd name="adj1" fmla="val 11327"/>
              <a:gd name="adj2" fmla="val -7246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1-2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では、引数である各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root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を演算対象としているが、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式内全ノードの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を演算対象とする案もある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下記別案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※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別途検討要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(★)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1)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結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ABXYZ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全ノードを連結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2) 4(6,7)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1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を加算、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に加算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610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(c)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評価と実行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369332"/>
            <a:ext cx="11781037" cy="2408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※lisp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91507" y="3003302"/>
            <a:ext cx="11781036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実行の例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④ </a:t>
            </a:r>
            <a:r>
              <a:rPr lang="en-US" altLang="ja-JP" sz="1600" dirty="0"/>
              <a:t>$`$AAA(B,C)		=&gt; “AAA”(B,C)</a:t>
            </a:r>
            <a:r>
              <a:rPr lang="ja-JP" altLang="en-US" sz="1600" dirty="0"/>
              <a:t>と</a:t>
            </a:r>
            <a:r>
              <a:rPr lang="en-US" altLang="ja-JP" sz="1600" dirty="0"/>
              <a:t>print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⑤ </a:t>
            </a:r>
            <a:r>
              <a:rPr lang="en-US" altLang="ja-JP" sz="1600" dirty="0"/>
              <a:t>t_op1 AAA(B,C)	=&gt; ?AAA?(B,C)</a:t>
            </a:r>
            <a:r>
              <a:rPr lang="ja-JP" altLang="en-US" sz="1600" dirty="0"/>
              <a:t>　</a:t>
            </a:r>
            <a:r>
              <a:rPr lang="en-US" altLang="ja-JP" sz="1600" dirty="0"/>
              <a:t>〃		//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AAA(B,C)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⑥ </a:t>
            </a:r>
            <a:r>
              <a:rPr lang="en-US" altLang="ja-JP" sz="1600" dirty="0"/>
              <a:t>t_op2 X(Y[1],Z[2])	=&gt;  Y,Z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個、</a:t>
            </a:r>
            <a:r>
              <a:rPr lang="en-US" altLang="ja-JP" sz="1600" dirty="0"/>
              <a:t>2</a:t>
            </a:r>
            <a:r>
              <a:rPr lang="ja-JP" altLang="en-US" sz="1600" dirty="0"/>
              <a:t>個バインド</a:t>
            </a:r>
            <a:r>
              <a:rPr lang="en-US" altLang="ja-JP" sz="1600" dirty="0"/>
              <a:t>		//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X(Y[1],Z[2])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B0682AC-70FA-47BC-B60A-58C23596FA29}"/>
              </a:ext>
            </a:extLst>
          </p:cNvPr>
          <p:cNvSpPr/>
          <p:nvPr/>
        </p:nvSpPr>
        <p:spPr>
          <a:xfrm>
            <a:off x="7059616" y="2207933"/>
            <a:ext cx="5104433" cy="939083"/>
          </a:xfrm>
          <a:prstGeom prst="wedgeRectCallout">
            <a:avLst>
              <a:gd name="adj1" fmla="val -63494"/>
              <a:gd name="adj2" fmla="val -525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パラメータなしの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つけてもつけなくてもよい。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{$A$}X(T,Z)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$A$X(Y,Z)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の解釈は、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の生成」である。。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をつけてもつけなくても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F46075F-5A3B-4738-9760-F22901681356}"/>
              </a:ext>
            </a:extLst>
          </p:cNvPr>
          <p:cNvSpPr/>
          <p:nvPr/>
        </p:nvSpPr>
        <p:spPr>
          <a:xfrm>
            <a:off x="5187390" y="156483"/>
            <a:ext cx="5785410" cy="328062"/>
          </a:xfrm>
          <a:prstGeom prst="wedgeRectCallout">
            <a:avLst>
              <a:gd name="adj1" fmla="val -55767"/>
              <a:gd name="adj2" fmla="val 485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{$A$} =&gt; 0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{$A$()} =&gt; 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ダミーノードあり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134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65827" y="91319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86390" y="62344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57074" y="1860223"/>
            <a:ext cx="11198478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// BNF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未反映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//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(3)BNF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7A9D-0EB7-493A-B185-E9DD30635E40}"/>
              </a:ext>
            </a:extLst>
          </p:cNvPr>
          <p:cNvSpPr txBox="1"/>
          <p:nvPr/>
        </p:nvSpPr>
        <p:spPr>
          <a:xfrm>
            <a:off x="0" y="0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(2)generator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D8F2C8-517B-417B-9253-14C35DB02CDD}"/>
              </a:ext>
            </a:extLst>
          </p:cNvPr>
          <p:cNvSpPr/>
          <p:nvPr/>
        </p:nvSpPr>
        <p:spPr>
          <a:xfrm>
            <a:off x="584308" y="261147"/>
            <a:ext cx="10690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とパラメータ列を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で囲ったもの。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評価結果の値を表す。</a:t>
            </a:r>
            <a:endParaRPr lang="en-US" altLang="ja-JP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CC9460-1030-458E-A6E6-7C2933EE67C9}"/>
              </a:ext>
            </a:extLst>
          </p:cNvPr>
          <p:cNvSpPr/>
          <p:nvPr/>
        </p:nvSpPr>
        <p:spPr>
          <a:xfrm>
            <a:off x="-86391" y="2797220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(b)</a:t>
            </a:r>
            <a:r>
              <a:rPr lang="en-US" altLang="ja-JP" sz="16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tq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EA2C97-EF0A-4AD4-AD2A-A3AAE4F31BA9}"/>
              </a:ext>
            </a:extLst>
          </p:cNvPr>
          <p:cNvSpPr/>
          <p:nvPr/>
        </p:nvSpPr>
        <p:spPr>
          <a:xfrm>
            <a:off x="399754" y="3122328"/>
            <a:ext cx="106908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&lt;head&gt;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の＜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としてのみ記述可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43A6196-49F9-4311-9DB2-A4DF50039052}"/>
              </a:ext>
            </a:extLst>
          </p:cNvPr>
          <p:cNvSpPr/>
          <p:nvPr/>
        </p:nvSpPr>
        <p:spPr>
          <a:xfrm>
            <a:off x="7610923" y="-135327"/>
            <a:ext cx="4521143" cy="942363"/>
          </a:xfrm>
          <a:prstGeom prst="wedgeRectCallout">
            <a:avLst>
              <a:gd name="adj1" fmla="val -29976"/>
              <a:gd name="adj2" fmla="val 302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でない場合は、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{op(...)}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の動作は未定義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{($bind$,$#1)}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はダミーノードのため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動作未定義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不正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#2{{$tree$($bind$,$#1)}}X(Y[1],Z[2])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#2{$tree${($bind$,$#1)}}X(Y[1],Z[2])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16CEB3-CDAE-42FB-B88A-6A44E1EBA075}"/>
              </a:ext>
            </a:extLst>
          </p:cNvPr>
          <p:cNvSpPr/>
          <p:nvPr/>
        </p:nvSpPr>
        <p:spPr>
          <a:xfrm>
            <a:off x="6071309" y="2729747"/>
            <a:ext cx="5203875" cy="1024021"/>
          </a:xfrm>
          <a:prstGeom prst="wedgeRectCallout">
            <a:avLst>
              <a:gd name="adj1" fmla="val -73077"/>
              <a:gd name="adj2" fmla="val -1001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{{...}}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の扱いに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案あり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BNF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で規定 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&lt;function&gt;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部にのみ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1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{}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を評価の結果、全体が正当な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式であれば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2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{...}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の場合のみ許容していたが、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式一般であっても許容するように拡張。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807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520548" y="366498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406125" y="8672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279953" y="7897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343" y="37276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094416" y="575536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8391862" y="5306696"/>
            <a:ext cx="0" cy="44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7012455" y="370297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AAC63B-2566-4522-BEF6-A6B66E92B3B3}"/>
              </a:ext>
            </a:extLst>
          </p:cNvPr>
          <p:cNvSpPr txBox="1"/>
          <p:nvPr/>
        </p:nvSpPr>
        <p:spPr>
          <a:xfrm>
            <a:off x="-94593" y="-1448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046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1861" y="145752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779609" y="3626941"/>
            <a:ext cx="0" cy="2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32865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3626941"/>
            <a:ext cx="1391279" cy="20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83320" y="382729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14635" y="2558584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23044" y="263913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2999139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34178" y="2385906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19978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1857063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44474" y="57227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78478" y="630627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45209" y="630740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75924" y="6063113"/>
            <a:ext cx="464839" cy="2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40763" y="6063113"/>
            <a:ext cx="601892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51667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38272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86680" y="439151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33871" y="382611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2779609" y="4167675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>
            <a:off x="4130160" y="4166502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3626941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19978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1857063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AEAFB89C-29E2-4C74-BE9D-64585AB13041}"/>
              </a:ext>
            </a:extLst>
          </p:cNvPr>
          <p:cNvSpPr/>
          <p:nvPr/>
        </p:nvSpPr>
        <p:spPr>
          <a:xfrm>
            <a:off x="3572354" y="4984786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5C35719-C923-42CA-B0C9-C35C46C0CA9A}"/>
              </a:ext>
            </a:extLst>
          </p:cNvPr>
          <p:cNvSpPr/>
          <p:nvPr/>
        </p:nvSpPr>
        <p:spPr>
          <a:xfrm>
            <a:off x="3780763" y="506534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74E3066-D123-41B6-8B81-98D2F6744BE7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4130159" y="4744454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542EF32-375B-4CF6-9CC8-C59583C81C4B}"/>
              </a:ext>
            </a:extLst>
          </p:cNvPr>
          <p:cNvSpPr/>
          <p:nvPr/>
        </p:nvSpPr>
        <p:spPr>
          <a:xfrm>
            <a:off x="3733871" y="440406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AAB27B1-1721-4E3D-A1CE-9121A98A09C0}"/>
              </a:ext>
            </a:extLst>
          </p:cNvPr>
          <p:cNvCxnSpPr>
            <a:cxnSpLocks/>
            <a:stCxn id="89" idx="4"/>
            <a:endCxn id="104" idx="0"/>
          </p:cNvCxnSpPr>
          <p:nvPr/>
        </p:nvCxnSpPr>
        <p:spPr>
          <a:xfrm>
            <a:off x="4140763" y="5425341"/>
            <a:ext cx="0" cy="29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D50AD0DB-BCF6-4388-96B9-A2BE996525F1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8466719" y="3643093"/>
            <a:ext cx="1152525" cy="21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A1CA8EE-F3AA-44BF-8C8A-91A1D68782A4}"/>
              </a:ext>
            </a:extLst>
          </p:cNvPr>
          <p:cNvSpPr/>
          <p:nvPr/>
        </p:nvSpPr>
        <p:spPr>
          <a:xfrm>
            <a:off x="8070430" y="38537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47B60B80-3976-4F36-8C75-5C86855EA6B1}"/>
              </a:ext>
            </a:extLst>
          </p:cNvPr>
          <p:cNvSpPr/>
          <p:nvPr/>
        </p:nvSpPr>
        <p:spPr>
          <a:xfrm>
            <a:off x="9054270" y="2584995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95D7729-B47B-4046-84F2-4D31B2DA8AAA}"/>
              </a:ext>
            </a:extLst>
          </p:cNvPr>
          <p:cNvSpPr/>
          <p:nvPr/>
        </p:nvSpPr>
        <p:spPr>
          <a:xfrm>
            <a:off x="9262679" y="2665550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A67AF3F-D953-4DE5-9A98-264BBBD634CE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9619244" y="3025550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C4796FC-71E7-4F35-9E16-C433277FD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473813" y="2412317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AD87C6-B9E3-49D2-B7D7-E2EE21E2DABD}"/>
              </a:ext>
            </a:extLst>
          </p:cNvPr>
          <p:cNvSpPr/>
          <p:nvPr/>
        </p:nvSpPr>
        <p:spPr>
          <a:xfrm>
            <a:off x="7185154" y="202430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8305AE-C63D-4A19-9E6A-30F64E09024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 flipH="1">
            <a:off x="7482600" y="1883474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3D79A00-6D74-47DF-81F4-8E35AFBAF226}"/>
              </a:ext>
            </a:extLst>
          </p:cNvPr>
          <p:cNvSpPr/>
          <p:nvPr/>
        </p:nvSpPr>
        <p:spPr>
          <a:xfrm>
            <a:off x="10686453" y="569604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3A87EEB-25C4-4287-B2B6-0AE77A29F25C}"/>
              </a:ext>
            </a:extLst>
          </p:cNvPr>
          <p:cNvSpPr/>
          <p:nvPr/>
        </p:nvSpPr>
        <p:spPr>
          <a:xfrm>
            <a:off x="10686453" y="630709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E4B9AEB-64CA-4BF4-8A69-AB361D4C8441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10983899" y="6036428"/>
            <a:ext cx="0" cy="27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5F3E739-8E0E-45C3-B47E-2C9E275CB219}"/>
              </a:ext>
            </a:extLst>
          </p:cNvPr>
          <p:cNvSpPr/>
          <p:nvPr/>
        </p:nvSpPr>
        <p:spPr>
          <a:xfrm>
            <a:off x="8192230" y="15430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ECA9E12-4E5B-4B28-8D20-4C5BE536B370}"/>
              </a:ext>
            </a:extLst>
          </p:cNvPr>
          <p:cNvSpPr/>
          <p:nvPr/>
        </p:nvSpPr>
        <p:spPr>
          <a:xfrm>
            <a:off x="9222955" y="330270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6CD7C77-3641-428D-A7F6-79C6674D0046}"/>
              </a:ext>
            </a:extLst>
          </p:cNvPr>
          <p:cNvSpPr/>
          <p:nvPr/>
        </p:nvSpPr>
        <p:spPr>
          <a:xfrm>
            <a:off x="8073790" y="441793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C96503-25BE-48AA-BF36-C93B68661F93}"/>
              </a:ext>
            </a:extLst>
          </p:cNvPr>
          <p:cNvSpPr/>
          <p:nvPr/>
        </p:nvSpPr>
        <p:spPr>
          <a:xfrm>
            <a:off x="10573506" y="38525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458E56D-1667-4771-B39E-3A9F4D44228A}"/>
              </a:ext>
            </a:extLst>
          </p:cNvPr>
          <p:cNvCxnSpPr>
            <a:cxnSpLocks/>
            <a:stCxn id="112" idx="2"/>
            <a:endCxn id="130" idx="0"/>
          </p:cNvCxnSpPr>
          <p:nvPr/>
        </p:nvCxnSpPr>
        <p:spPr>
          <a:xfrm>
            <a:off x="8466719" y="4194086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E330E1A-98FC-427C-B278-9FE8D6A32F49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0969795" y="4192913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16161C-5913-4948-B0ED-7609E8EE796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619244" y="3653352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84E4762-E980-4ED8-ABC3-D969883EF230}"/>
              </a:ext>
            </a:extLst>
          </p:cNvPr>
          <p:cNvSpPr/>
          <p:nvPr/>
        </p:nvSpPr>
        <p:spPr>
          <a:xfrm>
            <a:off x="9077524" y="20243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1F2032-5BFF-46C1-B12C-3543C5A652D8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8588519" y="1883474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9DFB791C-2A46-4138-B21B-BFFC742DC048}"/>
              </a:ext>
            </a:extLst>
          </p:cNvPr>
          <p:cNvSpPr/>
          <p:nvPr/>
        </p:nvSpPr>
        <p:spPr>
          <a:xfrm>
            <a:off x="10411989" y="5011197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E700A68-3D32-4831-AB70-89A78178D441}"/>
              </a:ext>
            </a:extLst>
          </p:cNvPr>
          <p:cNvSpPr/>
          <p:nvPr/>
        </p:nvSpPr>
        <p:spPr>
          <a:xfrm>
            <a:off x="10620398" y="5091752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A16B19F8-82DE-4BEB-B540-807F3AC3A039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flipH="1">
            <a:off x="10969794" y="4770865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F391907-62C0-4A98-BFB9-BCF19FA5A09F}"/>
              </a:ext>
            </a:extLst>
          </p:cNvPr>
          <p:cNvSpPr/>
          <p:nvPr/>
        </p:nvSpPr>
        <p:spPr>
          <a:xfrm>
            <a:off x="10573506" y="4430480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B9C5A6F-1036-4979-9197-08ECE21227CF}"/>
              </a:ext>
            </a:extLst>
          </p:cNvPr>
          <p:cNvCxnSpPr>
            <a:cxnSpLocks/>
            <a:stCxn id="138" idx="4"/>
            <a:endCxn id="124" idx="0"/>
          </p:cNvCxnSpPr>
          <p:nvPr/>
        </p:nvCxnSpPr>
        <p:spPr>
          <a:xfrm>
            <a:off x="10980398" y="5451752"/>
            <a:ext cx="3501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06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37295" y="5832714"/>
            <a:ext cx="325526" cy="43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14144" y="549232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5165" y="5832714"/>
            <a:ext cx="292130" cy="43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6737" y="6263908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16" idx="0"/>
          </p:cNvCxnSpPr>
          <p:nvPr/>
        </p:nvCxnSpPr>
        <p:spPr>
          <a:xfrm>
            <a:off x="1956984" y="3460334"/>
            <a:ext cx="144901" cy="42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2014" y="6265638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7016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85" idx="3"/>
          </p:cNvCxnSpPr>
          <p:nvPr/>
        </p:nvCxnSpPr>
        <p:spPr>
          <a:xfrm flipH="1">
            <a:off x="9162789" y="2108677"/>
            <a:ext cx="692357" cy="1946098"/>
          </a:xfrm>
          <a:prstGeom prst="bentConnector3">
            <a:avLst>
              <a:gd name="adj1" fmla="val -33018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32684"/>
            <a:ext cx="2960420" cy="37761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285653" y="6172909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9016217" y="5882304"/>
            <a:ext cx="49765" cy="34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93066" y="554191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859898" y="6232269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85" idx="0"/>
          </p:cNvCxnSpPr>
          <p:nvPr/>
        </p:nvCxnSpPr>
        <p:spPr>
          <a:xfrm>
            <a:off x="8712076" y="3458343"/>
            <a:ext cx="147640" cy="42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8065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99BE58-BD0F-4289-80A6-C5AB1639F7A5}"/>
              </a:ext>
            </a:extLst>
          </p:cNvPr>
          <p:cNvSpPr/>
          <p:nvPr/>
        </p:nvSpPr>
        <p:spPr>
          <a:xfrm>
            <a:off x="1740783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5EBE4-629E-48CF-91B2-A35DF85BF395}"/>
              </a:ext>
            </a:extLst>
          </p:cNvPr>
          <p:cNvSpPr/>
          <p:nvPr/>
        </p:nvSpPr>
        <p:spPr>
          <a:xfrm>
            <a:off x="1798811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FE37FB3-508E-479C-96C0-B938E6280584}"/>
              </a:ext>
            </a:extLst>
          </p:cNvPr>
          <p:cNvSpPr/>
          <p:nvPr/>
        </p:nvSpPr>
        <p:spPr>
          <a:xfrm>
            <a:off x="1909160" y="4715221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9D390FF-4A48-47C0-B122-4BEF8C0670A8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2101885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A7B3AE1-5231-4B88-936F-2C6E68EA33B0}"/>
              </a:ext>
            </a:extLst>
          </p:cNvPr>
          <p:cNvCxnSpPr>
            <a:cxnSpLocks/>
            <a:stCxn id="18" idx="4"/>
            <a:endCxn id="58" idx="0"/>
          </p:cNvCxnSpPr>
          <p:nvPr/>
        </p:nvCxnSpPr>
        <p:spPr>
          <a:xfrm>
            <a:off x="2194921" y="5075221"/>
            <a:ext cx="142374" cy="41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1DD9AEE3-ABF7-4BF8-8E22-B609C2AF1FE6}"/>
              </a:ext>
            </a:extLst>
          </p:cNvPr>
          <p:cNvSpPr/>
          <p:nvPr/>
        </p:nvSpPr>
        <p:spPr>
          <a:xfrm>
            <a:off x="8498614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05ADD4E-FB09-4554-A051-90853FC7A2CA}"/>
              </a:ext>
            </a:extLst>
          </p:cNvPr>
          <p:cNvSpPr/>
          <p:nvPr/>
        </p:nvSpPr>
        <p:spPr>
          <a:xfrm>
            <a:off x="8556642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D797BA-F865-4380-9894-956839F6AAD8}"/>
              </a:ext>
            </a:extLst>
          </p:cNvPr>
          <p:cNvSpPr/>
          <p:nvPr/>
        </p:nvSpPr>
        <p:spPr>
          <a:xfrm>
            <a:off x="8666991" y="4715221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7AFF93E-1589-4FE8-A281-E1083C459C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859716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6B42194-84AC-4C6B-8BAD-FFB413B66544}"/>
              </a:ext>
            </a:extLst>
          </p:cNvPr>
          <p:cNvCxnSpPr>
            <a:cxnSpLocks/>
            <a:stCxn id="86" idx="4"/>
            <a:endCxn id="132" idx="0"/>
          </p:cNvCxnSpPr>
          <p:nvPr/>
        </p:nvCxnSpPr>
        <p:spPr>
          <a:xfrm>
            <a:off x="8952752" y="5075221"/>
            <a:ext cx="63465" cy="4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3D3D-F927-484B-9BB6-23777087752B}"/>
              </a:ext>
            </a:extLst>
          </p:cNvPr>
          <p:cNvSpPr txBox="1"/>
          <p:nvPr/>
        </p:nvSpPr>
        <p:spPr>
          <a:xfrm>
            <a:off x="6502783" y="687981"/>
            <a:ext cx="49486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が何個含まれていても、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の評価後は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&lt;ref-label&gt;&lt;reference&gt;&lt;function&gt;&lt;name&gt;&lt;bind&gt;</a:t>
            </a:r>
          </a:p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の各要素が特定できると思われる。その検証が必要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(★)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25BD926-8F81-4E4E-9A9E-3B3F1F52FCAF}"/>
              </a:ext>
            </a:extLst>
          </p:cNvPr>
          <p:cNvSpPr/>
          <p:nvPr/>
        </p:nvSpPr>
        <p:spPr>
          <a:xfrm>
            <a:off x="7122153" y="7111518"/>
            <a:ext cx="4810349" cy="371491"/>
          </a:xfrm>
          <a:prstGeom prst="wedgeRectCallout">
            <a:avLst>
              <a:gd name="adj1" fmla="val 4327"/>
              <a:gd name="adj2" fmla="val -8663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 </a:t>
            </a:r>
            <a:r>
              <a:rPr kumimoji="1" lang="en-US" altLang="ja-JP" sz="12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ptr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のポイント先は、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が付与されていることがわかる位置とすべき。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87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799629" y="1453269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245650" y="2269118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277733" y="2349673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13" idx="0"/>
          </p:cNvCxnSpPr>
          <p:nvPr/>
        </p:nvCxnSpPr>
        <p:spPr>
          <a:xfrm>
            <a:off x="8637733" y="2709673"/>
            <a:ext cx="0" cy="45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181055" y="1926881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7971823" y="1586496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327089" y="234627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047089" y="2526276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10191729" y="28144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10204934" y="616944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10201359" y="542525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9525535" y="3480311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10580675" y="4055452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10084975" y="4536740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10237648" y="4617295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10588018" y="3154813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10597648" y="5765638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10597648" y="4977295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10993936" y="3815088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10653907" y="3676588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9084063" y="5843139"/>
            <a:ext cx="975816" cy="248807"/>
          </a:xfrm>
          <a:prstGeom prst="wedgeRectCallout">
            <a:avLst>
              <a:gd name="adj1" fmla="val 73099"/>
              <a:gd name="adj2" fmla="val -12605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72DD8E-9A93-4519-94C9-90F9E1BBF6F3}"/>
              </a:ext>
            </a:extLst>
          </p:cNvPr>
          <p:cNvSpPr/>
          <p:nvPr/>
        </p:nvSpPr>
        <p:spPr>
          <a:xfrm>
            <a:off x="8241444" y="316690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9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「記号」と「意味」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式」と「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式値」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まとめ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90011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 </a:t>
            </a:r>
            <a:r>
              <a:rPr lang="ja-JP" altLang="en-US" b="1" u="sng" dirty="0">
                <a:sym typeface="Wingdings" pitchFamily="2" charset="2"/>
              </a:rPr>
              <a:t>問題点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693426"/>
            <a:ext cx="11781037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10407" y="2826645"/>
            <a:ext cx="11781036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9348D8-BE15-437A-B274-EDC641F3A8DE}"/>
              </a:ext>
            </a:extLst>
          </p:cNvPr>
          <p:cNvSpPr txBox="1"/>
          <p:nvPr/>
        </p:nvSpPr>
        <p:spPr>
          <a:xfrm>
            <a:off x="364449" y="2247698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※lisp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A3A74-9FFF-41D3-91F7-DAC733A63A8D}"/>
              </a:ext>
            </a:extLst>
          </p:cNvPr>
          <p:cNvSpPr txBox="1"/>
          <p:nvPr/>
        </p:nvSpPr>
        <p:spPr>
          <a:xfrm>
            <a:off x="61631" y="5213377"/>
            <a:ext cx="1187858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{}</a:t>
            </a:r>
            <a:r>
              <a:rPr lang="ja-JP" altLang="en-US" dirty="0"/>
              <a:t>の評価結果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		: </a:t>
            </a:r>
            <a:r>
              <a:rPr lang="ja-JP" altLang="en-US" b="1" dirty="0"/>
              <a:t>記号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構造のみで「意味」には関知しない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①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A(B(C),D)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(b)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operator	: </a:t>
            </a:r>
            <a:r>
              <a:rPr lang="ja-JP" altLang="en-US" b="1" dirty="0"/>
              <a:t>意味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関数や集合など</a:t>
            </a:r>
            <a:r>
              <a:rPr lang="en-US" altLang="ja-JP" dirty="0"/>
              <a:t>=</a:t>
            </a:r>
            <a:r>
              <a:rPr lang="ja-JP" altLang="en-US" dirty="0"/>
              <a:t>モデルの世界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② </a:t>
            </a:r>
            <a:r>
              <a:rPr lang="en-US" altLang="ja-JP" dirty="0"/>
              <a:t>t_op</a:t>
            </a:r>
            <a:r>
              <a:rPr lang="en-US" altLang="ja-JP" baseline="-25000" dirty="0"/>
              <a:t>0</a:t>
            </a:r>
            <a:r>
              <a:rPr lang="en-US" altLang="ja-JP" dirty="0"/>
              <a:t>-a</a:t>
            </a:r>
            <a:r>
              <a:rPr lang="ja-JP" altLang="en-US" dirty="0"/>
              <a:t>、③ </a:t>
            </a:r>
            <a:r>
              <a:rPr lang="en-US" altLang="ja-JP" sz="1800" dirty="0"/>
              <a:t>t_op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-b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　同じ</a:t>
            </a:r>
            <a:r>
              <a:rPr lang="en-US" altLang="ja-JP" dirty="0"/>
              <a:t>{}</a:t>
            </a:r>
            <a:r>
              <a:rPr lang="ja-JP" altLang="en-US" dirty="0"/>
              <a:t>の評価結果として、あまりにも次元が違いすぎ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F26826-5F56-43C6-9A83-FA80C8C07018}"/>
              </a:ext>
            </a:extLst>
          </p:cNvPr>
          <p:cNvSpPr/>
          <p:nvPr/>
        </p:nvSpPr>
        <p:spPr>
          <a:xfrm>
            <a:off x="0" y="4886465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問題点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707867-3B63-4266-B40E-5457FFDE0A72}"/>
              </a:ext>
            </a:extLst>
          </p:cNvPr>
          <p:cNvSpPr/>
          <p:nvPr/>
        </p:nvSpPr>
        <p:spPr>
          <a:xfrm>
            <a:off x="110407" y="377078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C6231B3-B932-471A-BA4E-2E20510B7C90}"/>
              </a:ext>
            </a:extLst>
          </p:cNvPr>
          <p:cNvSpPr/>
          <p:nvPr/>
        </p:nvSpPr>
        <p:spPr>
          <a:xfrm>
            <a:off x="5062681" y="7662068"/>
            <a:ext cx="3915606" cy="599064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動作がきちんと定義されているのであれば、重要な問題とは言えない。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天野氏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8759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51185F-565F-4E62-9A38-E090C6F27417}"/>
              </a:ext>
            </a:extLst>
          </p:cNvPr>
          <p:cNvSpPr/>
          <p:nvPr/>
        </p:nvSpPr>
        <p:spPr>
          <a:xfrm>
            <a:off x="294663" y="633275"/>
            <a:ext cx="11719859" cy="229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06326D1E-8A47-4DB2-9095-810C5D46B0AB}"/>
              </a:ext>
            </a:extLst>
          </p:cNvPr>
          <p:cNvSpPr/>
          <p:nvPr/>
        </p:nvSpPr>
        <p:spPr>
          <a:xfrm>
            <a:off x="6668012" y="73507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718B3C41-9B24-418D-AB3A-5592A9B67432}"/>
              </a:ext>
            </a:extLst>
          </p:cNvPr>
          <p:cNvSpPr/>
          <p:nvPr/>
        </p:nvSpPr>
        <p:spPr>
          <a:xfrm>
            <a:off x="412955" y="74428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FB20A0-A057-4A5A-ADD9-3B0C30E3BAD7}"/>
              </a:ext>
            </a:extLst>
          </p:cNvPr>
          <p:cNvSpPr txBox="1"/>
          <p:nvPr/>
        </p:nvSpPr>
        <p:spPr>
          <a:xfrm>
            <a:off x="0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 </a:t>
            </a:r>
            <a:r>
              <a:rPr lang="ja-JP" altLang="en-US" b="1" u="sng" dirty="0">
                <a:sym typeface="Wingdings" pitchFamily="2" charset="2"/>
              </a:rPr>
              <a:t>「記号」と「意味」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4DA049-23AA-4AFA-944C-A4F0B00BBD9F}"/>
              </a:ext>
            </a:extLst>
          </p:cNvPr>
          <p:cNvSpPr txBox="1"/>
          <p:nvPr/>
        </p:nvSpPr>
        <p:spPr>
          <a:xfrm>
            <a:off x="601884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Father(x, y), Father(y,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(x, z).</a:t>
            </a:r>
          </a:p>
          <a:p>
            <a:r>
              <a:rPr lang="ja-JP" altLang="en-US" sz="1600" dirty="0"/>
              <a:t>② </a:t>
            </a:r>
            <a:r>
              <a:rPr lang="en-US" altLang="ja-JP" sz="1600" dirty="0"/>
              <a:t>Father(Tom, John).</a:t>
            </a:r>
          </a:p>
          <a:p>
            <a:r>
              <a:rPr kumimoji="1" lang="ja-JP" altLang="en-US" sz="1600" dirty="0"/>
              <a:t>③ </a:t>
            </a:r>
            <a:r>
              <a:rPr kumimoji="1" lang="en-US" altLang="ja-JP" sz="1600" dirty="0"/>
              <a:t>Father(John, Mary).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775C3C-E53C-43CD-BBB9-9553105FBF0A}"/>
              </a:ext>
            </a:extLst>
          </p:cNvPr>
          <p:cNvSpPr txBox="1"/>
          <p:nvPr/>
        </p:nvSpPr>
        <p:spPr>
          <a:xfrm>
            <a:off x="1284789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(Tom, </a:t>
            </a:r>
            <a:r>
              <a:rPr lang="en-US" altLang="ja-JP" sz="1600" dirty="0"/>
              <a:t>Mary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49D5530-25EB-4D30-813C-36F4919A4834}"/>
              </a:ext>
            </a:extLst>
          </p:cNvPr>
          <p:cNvSpPr/>
          <p:nvPr/>
        </p:nvSpPr>
        <p:spPr>
          <a:xfrm>
            <a:off x="1597306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7C36EC-8085-48DC-B3DC-4D706CF485A5}"/>
              </a:ext>
            </a:extLst>
          </p:cNvPr>
          <p:cNvSpPr txBox="1"/>
          <p:nvPr/>
        </p:nvSpPr>
        <p:spPr>
          <a:xfrm>
            <a:off x="6822219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P(x, y), P(y,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/>
              <a:t>Q(x, z).</a:t>
            </a:r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’</a:t>
            </a:r>
            <a:r>
              <a:rPr lang="ja-JP" altLang="en-US" sz="1600" dirty="0"/>
              <a:t> </a:t>
            </a:r>
            <a:r>
              <a:rPr lang="en-US" altLang="ja-JP" sz="1600" dirty="0"/>
              <a:t>P(K, L).</a:t>
            </a:r>
          </a:p>
          <a:p>
            <a:r>
              <a:rPr kumimoji="1" lang="ja-JP" altLang="en-US" sz="1600" dirty="0"/>
              <a:t>③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P(L, M).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CEB3D0-439D-42BB-AE87-BA87494D7951}"/>
              </a:ext>
            </a:extLst>
          </p:cNvPr>
          <p:cNvSpPr txBox="1"/>
          <p:nvPr/>
        </p:nvSpPr>
        <p:spPr>
          <a:xfrm>
            <a:off x="7505124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Q(K, </a:t>
            </a:r>
            <a:r>
              <a:rPr lang="en-US" altLang="ja-JP" sz="1600" dirty="0"/>
              <a:t>M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249AF24-F107-421A-9050-C22A820D8CA6}"/>
              </a:ext>
            </a:extLst>
          </p:cNvPr>
          <p:cNvSpPr/>
          <p:nvPr/>
        </p:nvSpPr>
        <p:spPr>
          <a:xfrm>
            <a:off x="7817641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78BDFC4-3D6F-4AA7-B704-584CFC3BD90D}"/>
              </a:ext>
            </a:extLst>
          </p:cNvPr>
          <p:cNvSpPr txBox="1"/>
          <p:nvPr/>
        </p:nvSpPr>
        <p:spPr>
          <a:xfrm>
            <a:off x="5276701" y="356026"/>
            <a:ext cx="1708417" cy="551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記号の世界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5BF601A-49DD-465E-AB1F-35697E6EC877}"/>
              </a:ext>
            </a:extLst>
          </p:cNvPr>
          <p:cNvSpPr txBox="1"/>
          <p:nvPr/>
        </p:nvSpPr>
        <p:spPr>
          <a:xfrm>
            <a:off x="0" y="331774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</a:t>
            </a:r>
            <a:r>
              <a:rPr lang="ja-JP" altLang="en-US" b="1" u="sng" dirty="0">
                <a:sym typeface="Wingdings" pitchFamily="2" charset="2"/>
              </a:rPr>
              <a:t> 論理学</a:t>
            </a:r>
            <a:endParaRPr lang="en-US" altLang="ja-JP" b="1" u="sng" dirty="0">
              <a:sym typeface="Wingdings" pitchFamily="2" charset="2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C1B261E-82D7-4838-9C8E-142EA97EE729}"/>
              </a:ext>
            </a:extLst>
          </p:cNvPr>
          <p:cNvGrpSpPr/>
          <p:nvPr/>
        </p:nvGrpSpPr>
        <p:grpSpPr>
          <a:xfrm>
            <a:off x="92597" y="2900698"/>
            <a:ext cx="11921925" cy="3957302"/>
            <a:chOff x="92597" y="2850933"/>
            <a:chExt cx="11921925" cy="4007067"/>
          </a:xfrm>
        </p:grpSpPr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D71A7044-3992-40F4-B260-4E93BF3991E4}"/>
                </a:ext>
              </a:extLst>
            </p:cNvPr>
            <p:cNvSpPr/>
            <p:nvPr/>
          </p:nvSpPr>
          <p:spPr>
            <a:xfrm>
              <a:off x="5129482" y="3032568"/>
              <a:ext cx="6885040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3E17439C-0A80-42BE-927C-A67DAB32B5BB}"/>
                </a:ext>
              </a:extLst>
            </p:cNvPr>
            <p:cNvSpPr/>
            <p:nvPr/>
          </p:nvSpPr>
          <p:spPr>
            <a:xfrm>
              <a:off x="92597" y="3044142"/>
              <a:ext cx="4698806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04CD070-83E1-409C-82A6-41B92C01B8DC}"/>
                </a:ext>
              </a:extLst>
            </p:cNvPr>
            <p:cNvSpPr/>
            <p:nvPr/>
          </p:nvSpPr>
          <p:spPr>
            <a:xfrm>
              <a:off x="294663" y="3229337"/>
              <a:ext cx="42078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A7E8329-64FB-4E7C-A002-D68DBF683BE1}"/>
                </a:ext>
              </a:extLst>
            </p:cNvPr>
            <p:cNvSpPr/>
            <p:nvPr/>
          </p:nvSpPr>
          <p:spPr>
            <a:xfrm>
              <a:off x="5323929" y="3229337"/>
              <a:ext cx="44273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C72BDAA-C228-4F31-B211-03EAE6A158E2}"/>
                </a:ext>
              </a:extLst>
            </p:cNvPr>
            <p:cNvSpPr/>
            <p:nvPr/>
          </p:nvSpPr>
          <p:spPr>
            <a:xfrm>
              <a:off x="1843495" y="5290247"/>
              <a:ext cx="1904516" cy="1195654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2733EB97-DC5A-4FCF-B8F7-FE816397F991}"/>
                </a:ext>
              </a:extLst>
            </p:cNvPr>
            <p:cNvSpPr/>
            <p:nvPr/>
          </p:nvSpPr>
          <p:spPr>
            <a:xfrm>
              <a:off x="1155533" y="3607971"/>
              <a:ext cx="2089107" cy="1370341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1489CDD1-CB2C-47F2-B953-AC25787003D6}"/>
                </a:ext>
              </a:extLst>
            </p:cNvPr>
            <p:cNvSpPr/>
            <p:nvPr/>
          </p:nvSpPr>
          <p:spPr>
            <a:xfrm>
              <a:off x="6879817" y="5144947"/>
              <a:ext cx="1904516" cy="1515206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49D8FE2-999E-4D7F-BCEE-C79E0209A3AF}"/>
                </a:ext>
              </a:extLst>
            </p:cNvPr>
            <p:cNvSpPr/>
            <p:nvPr/>
          </p:nvSpPr>
          <p:spPr>
            <a:xfrm>
              <a:off x="6359079" y="3429000"/>
              <a:ext cx="2292272" cy="159730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C9E7F21-1F11-47C1-BBA8-2FE88C6E1B5A}"/>
                </a:ext>
              </a:extLst>
            </p:cNvPr>
            <p:cNvSpPr txBox="1"/>
            <p:nvPr/>
          </p:nvSpPr>
          <p:spPr>
            <a:xfrm>
              <a:off x="2147570" y="549617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Father</a:t>
              </a:r>
              <a:endParaRPr kumimoji="1" lang="ja-JP" altLang="en-US" sz="16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0FEFC34-E280-404C-A04C-5B30254BA536}"/>
                </a:ext>
              </a:extLst>
            </p:cNvPr>
            <p:cNvSpPr txBox="1"/>
            <p:nvPr/>
          </p:nvSpPr>
          <p:spPr>
            <a:xfrm>
              <a:off x="1921395" y="5875961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GrandFather</a:t>
              </a:r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37364CD-82C7-4DFE-BC82-FCFB8CF4EB8E}"/>
                </a:ext>
              </a:extLst>
            </p:cNvPr>
            <p:cNvSpPr txBox="1"/>
            <p:nvPr/>
          </p:nvSpPr>
          <p:spPr>
            <a:xfrm>
              <a:off x="1595590" y="377178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8E99D21-6DE1-4B9F-B7B0-B54EC2864D65}"/>
                </a:ext>
              </a:extLst>
            </p:cNvPr>
            <p:cNvSpPr txBox="1"/>
            <p:nvPr/>
          </p:nvSpPr>
          <p:spPr>
            <a:xfrm>
              <a:off x="1843495" y="412582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05FDC82-454C-4E7B-A9C5-794F0BAFCB79}"/>
                </a:ext>
              </a:extLst>
            </p:cNvPr>
            <p:cNvSpPr txBox="1"/>
            <p:nvPr/>
          </p:nvSpPr>
          <p:spPr>
            <a:xfrm>
              <a:off x="1782462" y="4543990"/>
              <a:ext cx="110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Mary</a:t>
              </a:r>
              <a:endParaRPr kumimoji="1" lang="ja-JP" altLang="en-US" sz="16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C5711D8-763E-4D8F-B477-E8A39163040C}"/>
                </a:ext>
              </a:extLst>
            </p:cNvPr>
            <p:cNvSpPr txBox="1"/>
            <p:nvPr/>
          </p:nvSpPr>
          <p:spPr>
            <a:xfrm>
              <a:off x="7467244" y="5329925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父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9772AC7-8400-4CEF-8F3D-E721362CA5A3}"/>
                </a:ext>
              </a:extLst>
            </p:cNvPr>
            <p:cNvSpPr txBox="1"/>
            <p:nvPr/>
          </p:nvSpPr>
          <p:spPr>
            <a:xfrm>
              <a:off x="7107937" y="5764864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祖父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78B0080-A649-4077-9704-1AF8996EE2E1}"/>
                </a:ext>
              </a:extLst>
            </p:cNvPr>
            <p:cNvSpPr txBox="1"/>
            <p:nvPr/>
          </p:nvSpPr>
          <p:spPr>
            <a:xfrm>
              <a:off x="6938058" y="3638042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1F9243-ED86-4BF5-BF50-D4B07F4F4BF5}"/>
                </a:ext>
              </a:extLst>
            </p:cNvPr>
            <p:cNvSpPr txBox="1"/>
            <p:nvPr/>
          </p:nvSpPr>
          <p:spPr>
            <a:xfrm>
              <a:off x="7003161" y="411190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993674D-126F-4EC8-89A8-D61F82EF6849}"/>
                </a:ext>
              </a:extLst>
            </p:cNvPr>
            <p:cNvSpPr txBox="1"/>
            <p:nvPr/>
          </p:nvSpPr>
          <p:spPr>
            <a:xfrm>
              <a:off x="7403692" y="450312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mary</a:t>
              </a:r>
              <a:endParaRPr kumimoji="1" lang="ja-JP" altLang="en-US" sz="16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D489989-D3C1-4845-B1CA-F9E740E7184F}"/>
                </a:ext>
              </a:extLst>
            </p:cNvPr>
            <p:cNvSpPr txBox="1"/>
            <p:nvPr/>
          </p:nvSpPr>
          <p:spPr>
            <a:xfrm>
              <a:off x="8126867" y="542631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兄弟</a:t>
              </a:r>
              <a:endParaRPr kumimoji="1" lang="en-US" altLang="ja-JP" sz="16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CE0010C-83D4-4311-A35C-FD02C8300AE9}"/>
                </a:ext>
              </a:extLst>
            </p:cNvPr>
            <p:cNvSpPr txBox="1"/>
            <p:nvPr/>
          </p:nvSpPr>
          <p:spPr>
            <a:xfrm>
              <a:off x="8125061" y="587820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母</a:t>
              </a:r>
              <a:endParaRPr kumimoji="1" lang="en-US" altLang="ja-JP" sz="16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C7D83CF-14D1-458A-A8A8-B425A71D24D0}"/>
                </a:ext>
              </a:extLst>
            </p:cNvPr>
            <p:cNvSpPr txBox="1"/>
            <p:nvPr/>
          </p:nvSpPr>
          <p:spPr>
            <a:xfrm>
              <a:off x="7467244" y="622874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祖母</a:t>
              </a:r>
              <a:endParaRPr kumimoji="1" lang="en-US" altLang="ja-JP" sz="16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1C3A04F-F983-4D36-8862-46D4A106A35C}"/>
                </a:ext>
              </a:extLst>
            </p:cNvPr>
            <p:cNvSpPr txBox="1"/>
            <p:nvPr/>
          </p:nvSpPr>
          <p:spPr>
            <a:xfrm>
              <a:off x="7738400" y="394103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jane</a:t>
              </a:r>
              <a:endParaRPr kumimoji="1" lang="ja-JP" altLang="en-US" sz="16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00D5A5-A1A7-45B1-88CA-6FD6AC4EB1E7}"/>
                </a:ext>
              </a:extLst>
            </p:cNvPr>
            <p:cNvSpPr/>
            <p:nvPr/>
          </p:nvSpPr>
          <p:spPr>
            <a:xfrm>
              <a:off x="10338747" y="3907578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tom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6AC8E84-C460-4920-A21D-92E20C77EFA1}"/>
                </a:ext>
              </a:extLst>
            </p:cNvPr>
            <p:cNvSpPr/>
            <p:nvPr/>
          </p:nvSpPr>
          <p:spPr>
            <a:xfrm>
              <a:off x="10338746" y="5051157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john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C0190F0-EED1-4C0C-A50B-0F22AE3D2C7C}"/>
                </a:ext>
              </a:extLst>
            </p:cNvPr>
            <p:cNvSpPr/>
            <p:nvPr/>
          </p:nvSpPr>
          <p:spPr>
            <a:xfrm>
              <a:off x="11081948" y="625017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jane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850D2CA-FE0C-43B7-B9BC-F1E51FDF2ED4}"/>
                </a:ext>
              </a:extLst>
            </p:cNvPr>
            <p:cNvSpPr/>
            <p:nvPr/>
          </p:nvSpPr>
          <p:spPr>
            <a:xfrm>
              <a:off x="9589934" y="625142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mary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72976A8-4083-43D0-839E-4F9DDE6894F5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749648" y="4250358"/>
              <a:ext cx="1" cy="80079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682B2229-AFE0-48FA-84F3-77E7666CD89E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flipH="1">
              <a:off x="10000836" y="5393937"/>
              <a:ext cx="748812" cy="85748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C2C242B8-0264-48D1-A250-85813A41C4AA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10749648" y="5393937"/>
              <a:ext cx="743202" cy="85623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31F7BFD-B7AF-49C7-93A1-5283F57CBCB1}"/>
                </a:ext>
              </a:extLst>
            </p:cNvPr>
            <p:cNvSpPr/>
            <p:nvPr/>
          </p:nvSpPr>
          <p:spPr>
            <a:xfrm>
              <a:off x="6818390" y="37717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A105B4F-9F10-4ED9-8FB6-550442CBE1D6}"/>
                </a:ext>
              </a:extLst>
            </p:cNvPr>
            <p:cNvSpPr/>
            <p:nvPr/>
          </p:nvSpPr>
          <p:spPr>
            <a:xfrm>
              <a:off x="7674951" y="4072981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6BD543EE-AB40-4455-9FBE-557A6D578C24}"/>
                </a:ext>
              </a:extLst>
            </p:cNvPr>
            <p:cNvSpPr/>
            <p:nvPr/>
          </p:nvSpPr>
          <p:spPr>
            <a:xfrm>
              <a:off x="7402189" y="542384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5EE0111-25AE-498F-A971-61E523079E41}"/>
                </a:ext>
              </a:extLst>
            </p:cNvPr>
            <p:cNvSpPr/>
            <p:nvPr/>
          </p:nvSpPr>
          <p:spPr>
            <a:xfrm>
              <a:off x="7028663" y="583362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8D622C7-CF25-4556-9821-5F0292AA281D}"/>
                </a:ext>
              </a:extLst>
            </p:cNvPr>
            <p:cNvSpPr/>
            <p:nvPr/>
          </p:nvSpPr>
          <p:spPr>
            <a:xfrm>
              <a:off x="8061612" y="551121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45CE4AC-ABB9-42A0-9632-5CBAF3CBEF39}"/>
                </a:ext>
              </a:extLst>
            </p:cNvPr>
            <p:cNvSpPr/>
            <p:nvPr/>
          </p:nvSpPr>
          <p:spPr>
            <a:xfrm>
              <a:off x="8051977" y="59519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E468819A-397F-4EDE-8BEC-1F2679E82F29}"/>
                </a:ext>
              </a:extLst>
            </p:cNvPr>
            <p:cNvSpPr/>
            <p:nvPr/>
          </p:nvSpPr>
          <p:spPr>
            <a:xfrm>
              <a:off x="7402188" y="629055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643DD95-C138-4E34-BC4C-4CC2447A3869}"/>
                </a:ext>
              </a:extLst>
            </p:cNvPr>
            <p:cNvSpPr/>
            <p:nvPr/>
          </p:nvSpPr>
          <p:spPr>
            <a:xfrm>
              <a:off x="6921670" y="42294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51EC782-CD55-49C2-8F56-78C59FC9ACC8}"/>
                </a:ext>
              </a:extLst>
            </p:cNvPr>
            <p:cNvSpPr/>
            <p:nvPr/>
          </p:nvSpPr>
          <p:spPr>
            <a:xfrm>
              <a:off x="7310768" y="461360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3FDA192-8D5D-40C9-96DB-F31E0ADF0E99}"/>
                </a:ext>
              </a:extLst>
            </p:cNvPr>
            <p:cNvSpPr/>
            <p:nvPr/>
          </p:nvSpPr>
          <p:spPr>
            <a:xfrm>
              <a:off x="2147570" y="38725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962ABA8E-BC71-41D7-B935-D07B56ACA60F}"/>
                </a:ext>
              </a:extLst>
            </p:cNvPr>
            <p:cNvSpPr/>
            <p:nvPr/>
          </p:nvSpPr>
          <p:spPr>
            <a:xfrm>
              <a:off x="2409470" y="423140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5D7B37DD-72D0-4E0F-85FC-74BC705C5342}"/>
                </a:ext>
              </a:extLst>
            </p:cNvPr>
            <p:cNvSpPr/>
            <p:nvPr/>
          </p:nvSpPr>
          <p:spPr>
            <a:xfrm>
              <a:off x="2379563" y="464960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BE6EF40D-3EBB-485D-880C-F309E3D90880}"/>
                </a:ext>
              </a:extLst>
            </p:cNvPr>
            <p:cNvSpPr/>
            <p:nvPr/>
          </p:nvSpPr>
          <p:spPr>
            <a:xfrm>
              <a:off x="2891955" y="560178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78A12F7-6785-4143-B90B-ABC9F6A724B8}"/>
                </a:ext>
              </a:extLst>
            </p:cNvPr>
            <p:cNvSpPr/>
            <p:nvPr/>
          </p:nvSpPr>
          <p:spPr>
            <a:xfrm>
              <a:off x="3206863" y="59808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3E120CB-5BD6-4638-BFC2-A797965763CF}"/>
                </a:ext>
              </a:extLst>
            </p:cNvPr>
            <p:cNvSpPr txBox="1"/>
            <p:nvPr/>
          </p:nvSpPr>
          <p:spPr>
            <a:xfrm>
              <a:off x="193342" y="2880697"/>
              <a:ext cx="1589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記号の世界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]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F09F9AC-E835-482B-AFFA-28883F8C39F7}"/>
                </a:ext>
              </a:extLst>
            </p:cNvPr>
            <p:cNvSpPr txBox="1"/>
            <p:nvPr/>
          </p:nvSpPr>
          <p:spPr>
            <a:xfrm>
              <a:off x="5213319" y="2850933"/>
              <a:ext cx="2461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意味の世界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(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モデル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)]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ED6694-BCE7-4FBA-922A-ADA89D042E22}"/>
                </a:ext>
              </a:extLst>
            </p:cNvPr>
            <p:cNvSpPr txBox="1"/>
            <p:nvPr/>
          </p:nvSpPr>
          <p:spPr>
            <a:xfrm>
              <a:off x="7642140" y="3380807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0FB58F8-E75B-4027-9177-BE0E4D9FC04A}"/>
                </a:ext>
              </a:extLst>
            </p:cNvPr>
            <p:cNvSpPr txBox="1"/>
            <p:nvPr/>
          </p:nvSpPr>
          <p:spPr>
            <a:xfrm>
              <a:off x="8206891" y="4994475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4C2FF51-11A2-49C5-9A86-20A5D2AEB22F}"/>
                </a:ext>
              </a:extLst>
            </p:cNvPr>
            <p:cNvSpPr txBox="1"/>
            <p:nvPr/>
          </p:nvSpPr>
          <p:spPr>
            <a:xfrm>
              <a:off x="905215" y="5470208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D4FFCA7-CB9B-47B4-8DD2-950374851434}"/>
                </a:ext>
              </a:extLst>
            </p:cNvPr>
            <p:cNvSpPr txBox="1"/>
            <p:nvPr/>
          </p:nvSpPr>
          <p:spPr>
            <a:xfrm>
              <a:off x="537622" y="4318461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A3433C5-61F0-4C5B-BB86-3FDEB64027E4}"/>
                </a:ext>
              </a:extLst>
            </p:cNvPr>
            <p:cNvSpPr txBox="1"/>
            <p:nvPr/>
          </p:nvSpPr>
          <p:spPr>
            <a:xfrm>
              <a:off x="10024764" y="3391430"/>
              <a:ext cx="164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&lt;</a:t>
              </a:r>
              <a:r>
                <a:rPr lang="ja-JP" altLang="en-US" b="1" dirty="0">
                  <a:solidFill>
                    <a:srgbClr val="FF00FF"/>
                  </a:solidFill>
                  <a:sym typeface="Wingdings" pitchFamily="2" charset="2"/>
                </a:rPr>
                <a:t>親子関係</a:t>
              </a:r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&gt;</a:t>
              </a:r>
            </a:p>
          </p:txBody>
        </p:sp>
        <p:cxnSp>
          <p:nvCxnSpPr>
            <p:cNvPr id="120" name="コネクタ: 曲線 119">
              <a:extLst>
                <a:ext uri="{FF2B5EF4-FFF2-40B4-BE49-F238E27FC236}">
                  <a16:creationId xmlns:a16="http://schemas.microsoft.com/office/drawing/2014/main" id="{A2ED9CE9-2B7C-4637-9394-9A762E3A23CF}"/>
                </a:ext>
              </a:extLst>
            </p:cNvPr>
            <p:cNvCxnSpPr>
              <a:stCxn id="92" idx="7"/>
              <a:endCxn id="74" idx="0"/>
            </p:cNvCxnSpPr>
            <p:nvPr/>
          </p:nvCxnSpPr>
          <p:spPr>
            <a:xfrm rot="5400000" flipH="1" flipV="1">
              <a:off x="4509154" y="1518510"/>
              <a:ext cx="119415" cy="4625956"/>
            </a:xfrm>
            <a:prstGeom prst="curvedConnector3">
              <a:avLst>
                <a:gd name="adj1" fmla="val 29143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コネクタ: 曲線 122">
              <a:extLst>
                <a:ext uri="{FF2B5EF4-FFF2-40B4-BE49-F238E27FC236}">
                  <a16:creationId xmlns:a16="http://schemas.microsoft.com/office/drawing/2014/main" id="{6AF1EACF-DFCA-4A29-AEBC-AB3BB01BC291}"/>
                </a:ext>
              </a:extLst>
            </p:cNvPr>
            <p:cNvCxnSpPr>
              <a:cxnSpLocks/>
              <a:stCxn id="94" idx="7"/>
              <a:endCxn id="88" idx="1"/>
            </p:cNvCxnSpPr>
            <p:nvPr/>
          </p:nvCxnSpPr>
          <p:spPr>
            <a:xfrm rot="5400000" flipH="1" flipV="1">
              <a:off x="4728054" y="2037855"/>
              <a:ext cx="1928" cy="4422471"/>
            </a:xfrm>
            <a:prstGeom prst="curvedConnector3">
              <a:avLst>
                <a:gd name="adj1" fmla="val 1292396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曲線 127">
              <a:extLst>
                <a:ext uri="{FF2B5EF4-FFF2-40B4-BE49-F238E27FC236}">
                  <a16:creationId xmlns:a16="http://schemas.microsoft.com/office/drawing/2014/main" id="{93672E6C-AE32-46EF-A0EB-7CE790D22953}"/>
                </a:ext>
              </a:extLst>
            </p:cNvPr>
            <p:cNvCxnSpPr>
              <a:cxnSpLocks/>
              <a:stCxn id="96" idx="0"/>
              <a:endCxn id="90" idx="7"/>
            </p:cNvCxnSpPr>
            <p:nvPr/>
          </p:nvCxnSpPr>
          <p:spPr>
            <a:xfrm rot="5400000" flipH="1" flipV="1">
              <a:off x="4922371" y="2152897"/>
              <a:ext cx="17351" cy="4976069"/>
            </a:xfrm>
            <a:prstGeom prst="curvedConnector3">
              <a:avLst>
                <a:gd name="adj1" fmla="val 15249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コネクタ: 曲線 131">
              <a:extLst>
                <a:ext uri="{FF2B5EF4-FFF2-40B4-BE49-F238E27FC236}">
                  <a16:creationId xmlns:a16="http://schemas.microsoft.com/office/drawing/2014/main" id="{02AC0961-36A0-490E-86F3-9976218B9C26}"/>
                </a:ext>
              </a:extLst>
            </p:cNvPr>
            <p:cNvCxnSpPr>
              <a:cxnSpLocks/>
              <a:stCxn id="98" idx="0"/>
              <a:endCxn id="78" idx="0"/>
            </p:cNvCxnSpPr>
            <p:nvPr/>
          </p:nvCxnSpPr>
          <p:spPr>
            <a:xfrm rot="5400000" flipH="1" flipV="1">
              <a:off x="5121549" y="3257697"/>
              <a:ext cx="177944" cy="4510234"/>
            </a:xfrm>
            <a:prstGeom prst="curvedConnector3">
              <a:avLst>
                <a:gd name="adj1" fmla="val 2284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コネクタ: 曲線 134">
              <a:extLst>
                <a:ext uri="{FF2B5EF4-FFF2-40B4-BE49-F238E27FC236}">
                  <a16:creationId xmlns:a16="http://schemas.microsoft.com/office/drawing/2014/main" id="{727C3067-A6C2-403E-8934-A1BD8F2E74BC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3347530" y="5897284"/>
              <a:ext cx="3681133" cy="13420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コネクタ: 曲線 137">
              <a:extLst>
                <a:ext uri="{FF2B5EF4-FFF2-40B4-BE49-F238E27FC236}">
                  <a16:creationId xmlns:a16="http://schemas.microsoft.com/office/drawing/2014/main" id="{A5E8D2DA-0909-4253-9493-6BC41AB7211B}"/>
                </a:ext>
              </a:extLst>
            </p:cNvPr>
            <p:cNvCxnSpPr>
              <a:cxnSpLocks/>
              <a:stCxn id="98" idx="6"/>
              <a:endCxn id="82" idx="2"/>
            </p:cNvCxnSpPr>
            <p:nvPr/>
          </p:nvCxnSpPr>
          <p:spPr>
            <a:xfrm flipV="1">
              <a:off x="3018852" y="5574877"/>
              <a:ext cx="5042760" cy="905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54F19619-2E77-4281-95B0-F000745F749A}"/>
                </a:ext>
              </a:extLst>
            </p:cNvPr>
            <p:cNvSpPr txBox="1"/>
            <p:nvPr/>
          </p:nvSpPr>
          <p:spPr>
            <a:xfrm>
              <a:off x="10746842" y="4454449"/>
              <a:ext cx="520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55108E59-8DE7-4653-8A44-007F70D16696}"/>
                </a:ext>
              </a:extLst>
            </p:cNvPr>
            <p:cNvSpPr txBox="1"/>
            <p:nvPr/>
          </p:nvSpPr>
          <p:spPr>
            <a:xfrm>
              <a:off x="10250218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2580E23B-81E0-4392-A9EA-5A9BE6D6992F}"/>
                </a:ext>
              </a:extLst>
            </p:cNvPr>
            <p:cNvSpPr txBox="1"/>
            <p:nvPr/>
          </p:nvSpPr>
          <p:spPr>
            <a:xfrm>
              <a:off x="10799475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25A9B1D1-543E-41A5-813B-BABDA59FD1CE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10411737" y="6421564"/>
              <a:ext cx="670211" cy="125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639981B2-BC56-4126-AF3B-509D3A429745}"/>
                </a:ext>
              </a:extLst>
            </p:cNvPr>
            <p:cNvSpPr txBox="1"/>
            <p:nvPr/>
          </p:nvSpPr>
          <p:spPr>
            <a:xfrm>
              <a:off x="10433394" y="6431809"/>
              <a:ext cx="736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兄弟</a:t>
              </a:r>
            </a:p>
          </p:txBody>
        </p:sp>
        <p:cxnSp>
          <p:nvCxnSpPr>
            <p:cNvPr id="3" name="コネクタ: 曲線 2">
              <a:extLst>
                <a:ext uri="{FF2B5EF4-FFF2-40B4-BE49-F238E27FC236}">
                  <a16:creationId xmlns:a16="http://schemas.microsoft.com/office/drawing/2014/main" id="{4248F98D-F528-45E3-A4C6-EB05181054FA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 rot="10800000" flipV="1">
              <a:off x="10000837" y="4078968"/>
              <a:ext cx="337911" cy="217245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コネクタ: 曲線 76">
              <a:extLst>
                <a:ext uri="{FF2B5EF4-FFF2-40B4-BE49-F238E27FC236}">
                  <a16:creationId xmlns:a16="http://schemas.microsoft.com/office/drawing/2014/main" id="{75948169-1101-48B8-B5B3-4CD4B9BFA05E}"/>
                </a:ext>
              </a:extLst>
            </p:cNvPr>
            <p:cNvCxnSpPr>
              <a:cxnSpLocks/>
              <a:stCxn id="56" idx="3"/>
              <a:endCxn id="60" idx="0"/>
            </p:cNvCxnSpPr>
            <p:nvPr/>
          </p:nvCxnSpPr>
          <p:spPr>
            <a:xfrm>
              <a:off x="11160550" y="4078968"/>
              <a:ext cx="332300" cy="217120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415EA2F-6750-49C1-99BF-B8D3944C41EE}"/>
                </a:ext>
              </a:extLst>
            </p:cNvPr>
            <p:cNvSpPr txBox="1"/>
            <p:nvPr/>
          </p:nvSpPr>
          <p:spPr>
            <a:xfrm>
              <a:off x="11326700" y="443837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6D593F2-1E3E-4501-AEAA-A9FFBFE98F85}"/>
                </a:ext>
              </a:extLst>
            </p:cNvPr>
            <p:cNvSpPr txBox="1"/>
            <p:nvPr/>
          </p:nvSpPr>
          <p:spPr>
            <a:xfrm>
              <a:off x="9973029" y="450191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</p:grp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3B192C11-88D2-42B5-9396-264E8E40F462}"/>
              </a:ext>
            </a:extLst>
          </p:cNvPr>
          <p:cNvSpPr/>
          <p:nvPr/>
        </p:nvSpPr>
        <p:spPr>
          <a:xfrm>
            <a:off x="5663380" y="1831036"/>
            <a:ext cx="981858" cy="542122"/>
          </a:xfrm>
          <a:prstGeom prst="left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914C2-C5CD-42AB-8944-7DDA0505DEEB}"/>
              </a:ext>
            </a:extLst>
          </p:cNvPr>
          <p:cNvSpPr txBox="1"/>
          <p:nvPr/>
        </p:nvSpPr>
        <p:spPr>
          <a:xfrm>
            <a:off x="5831990" y="1530452"/>
            <a:ext cx="8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等価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96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916792" y="9862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6010250" y="68468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0" y="0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</a:t>
            </a:r>
            <a:r>
              <a:rPr lang="ja-JP" altLang="en-US" b="1" u="sng" dirty="0">
                <a:sym typeface="Wingdings" pitchFamily="2" charset="2"/>
              </a:rPr>
              <a:t>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式値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CE2555D-FD02-4D9A-B053-BE48EA781C2B}"/>
              </a:ext>
            </a:extLst>
          </p:cNvPr>
          <p:cNvSpPr/>
          <p:nvPr/>
        </p:nvSpPr>
        <p:spPr>
          <a:xfrm>
            <a:off x="3816528" y="-1166648"/>
            <a:ext cx="4364429" cy="922877"/>
          </a:xfrm>
          <a:prstGeom prst="wedgeRectCallout">
            <a:avLst>
              <a:gd name="adj1" fmla="val -14780"/>
              <a:gd name="adj2" fmla="val 8502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後続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式を作用対象にするかは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依存のはず。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①②において、評価結果がなにになるかも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の自由。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型の区別をなくす方式について検討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1839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9B6701E-56C5-4D68-A070-058E51AE0971}"/>
              </a:ext>
            </a:extLst>
          </p:cNvPr>
          <p:cNvSpPr/>
          <p:nvPr/>
        </p:nvSpPr>
        <p:spPr>
          <a:xfrm>
            <a:off x="1683521" y="3288890"/>
            <a:ext cx="9689420" cy="1820783"/>
          </a:xfrm>
          <a:prstGeom prst="roundRect">
            <a:avLst>
              <a:gd name="adj" fmla="val 13427"/>
            </a:avLst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0DE368-E6DA-433F-8542-A60CF4276133}"/>
              </a:ext>
            </a:extLst>
          </p:cNvPr>
          <p:cNvSpPr txBox="1"/>
          <p:nvPr/>
        </p:nvSpPr>
        <p:spPr>
          <a:xfrm>
            <a:off x="-29496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</a:t>
            </a:r>
            <a:r>
              <a:rPr lang="ja-JP" altLang="en-US" b="1" u="sng" dirty="0">
                <a:sym typeface="Wingdings" pitchFamily="2" charset="2"/>
              </a:rPr>
              <a:t>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式」と「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式値」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B2A5E-D3C7-4ADD-AC02-C58720BDE574}"/>
              </a:ext>
            </a:extLst>
          </p:cNvPr>
          <p:cNvSpPr txBox="1"/>
          <p:nvPr/>
        </p:nvSpPr>
        <p:spPr>
          <a:xfrm>
            <a:off x="2860825" y="341203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6911F2-D861-40B8-90B9-04EADCCDF60C}"/>
              </a:ext>
            </a:extLst>
          </p:cNvPr>
          <p:cNvSpPr txBox="1"/>
          <p:nvPr/>
        </p:nvSpPr>
        <p:spPr>
          <a:xfrm>
            <a:off x="2746853" y="4189367"/>
            <a:ext cx="14840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A(B,C)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884205-BE9E-4180-AC4A-26BADC5F46BC}"/>
              </a:ext>
            </a:extLst>
          </p:cNvPr>
          <p:cNvSpPr txBox="1"/>
          <p:nvPr/>
        </p:nvSpPr>
        <p:spPr>
          <a:xfrm>
            <a:off x="7406866" y="3515047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8C13B0-FEA3-47DE-AD6C-72DC5CB7DB2C}"/>
              </a:ext>
            </a:extLst>
          </p:cNvPr>
          <p:cNvSpPr txBox="1"/>
          <p:nvPr/>
        </p:nvSpPr>
        <p:spPr>
          <a:xfrm>
            <a:off x="2916200" y="131060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4134DC-BB4B-4DE3-B645-0646056E99BD}"/>
              </a:ext>
            </a:extLst>
          </p:cNvPr>
          <p:cNvSpPr txBox="1"/>
          <p:nvPr/>
        </p:nvSpPr>
        <p:spPr>
          <a:xfrm>
            <a:off x="8383266" y="96960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4CDC328-06C7-4AEB-8B38-A083E1439C5E}"/>
              </a:ext>
            </a:extLst>
          </p:cNvPr>
          <p:cNvSpPr/>
          <p:nvPr/>
        </p:nvSpPr>
        <p:spPr>
          <a:xfrm>
            <a:off x="8725484" y="365747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FF66E84-2E87-4969-A490-13D047A6DD96}"/>
              </a:ext>
            </a:extLst>
          </p:cNvPr>
          <p:cNvSpPr/>
          <p:nvPr/>
        </p:nvSpPr>
        <p:spPr>
          <a:xfrm>
            <a:off x="9216619" y="4590030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33CD044-2316-460E-AD72-C9EFAC16B834}"/>
              </a:ext>
            </a:extLst>
          </p:cNvPr>
          <p:cNvSpPr/>
          <p:nvPr/>
        </p:nvSpPr>
        <p:spPr>
          <a:xfrm>
            <a:off x="8313881" y="459003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FC6C5D5-ACB7-452C-B6D8-11AF1D8CE819}"/>
              </a:ext>
            </a:extLst>
          </p:cNvPr>
          <p:cNvCxnSpPr>
            <a:stCxn id="72" idx="2"/>
            <a:endCxn id="76" idx="0"/>
          </p:cNvCxnSpPr>
          <p:nvPr/>
        </p:nvCxnSpPr>
        <p:spPr>
          <a:xfrm flipH="1">
            <a:off x="8638448" y="4026804"/>
            <a:ext cx="411603" cy="56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D2219D1-CD08-4856-B20A-469EA0A48F4F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050051" y="4026804"/>
            <a:ext cx="491135" cy="56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矢印: 右 81">
            <a:extLst>
              <a:ext uri="{FF2B5EF4-FFF2-40B4-BE49-F238E27FC236}">
                <a16:creationId xmlns:a16="http://schemas.microsoft.com/office/drawing/2014/main" id="{CFEC4913-92AA-4AA0-8FA8-C07C231D201B}"/>
              </a:ext>
            </a:extLst>
          </p:cNvPr>
          <p:cNvSpPr/>
          <p:nvPr/>
        </p:nvSpPr>
        <p:spPr>
          <a:xfrm>
            <a:off x="4774081" y="4069212"/>
            <a:ext cx="2002883" cy="597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CD22F8C-E0FB-4CB5-AF2B-36FFF311B3B9}"/>
              </a:ext>
            </a:extLst>
          </p:cNvPr>
          <p:cNvGrpSpPr/>
          <p:nvPr/>
        </p:nvGrpSpPr>
        <p:grpSpPr>
          <a:xfrm>
            <a:off x="1683520" y="495934"/>
            <a:ext cx="9689420" cy="2588622"/>
            <a:chOff x="2096470" y="569673"/>
            <a:chExt cx="9689420" cy="286762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DE887686-7236-475E-A6B0-518C12D60F85}"/>
                </a:ext>
              </a:extLst>
            </p:cNvPr>
            <p:cNvSpPr/>
            <p:nvPr/>
          </p:nvSpPr>
          <p:spPr>
            <a:xfrm>
              <a:off x="7463845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C1E4C5AC-C33E-4A45-BE42-8D55A390CC22}"/>
                </a:ext>
              </a:extLst>
            </p:cNvPr>
            <p:cNvSpPr/>
            <p:nvPr/>
          </p:nvSpPr>
          <p:spPr>
            <a:xfrm>
              <a:off x="2096470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DB9B5E-7985-49CB-A07D-338005C029E8}"/>
                </a:ext>
              </a:extLst>
            </p:cNvPr>
            <p:cNvSpPr/>
            <p:nvPr/>
          </p:nvSpPr>
          <p:spPr>
            <a:xfrm>
              <a:off x="2405103" y="835036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27100E4-E875-4DC4-84DA-26DEA50F0359}"/>
                </a:ext>
              </a:extLst>
            </p:cNvPr>
            <p:cNvSpPr/>
            <p:nvPr/>
          </p:nvSpPr>
          <p:spPr>
            <a:xfrm>
              <a:off x="7905322" y="797233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BBE81C9-0DF3-4795-9CDB-F3D53F7CDE45}"/>
                </a:ext>
              </a:extLst>
            </p:cNvPr>
            <p:cNvSpPr txBox="1"/>
            <p:nvPr/>
          </p:nvSpPr>
          <p:spPr>
            <a:xfrm>
              <a:off x="2634213" y="1023614"/>
              <a:ext cx="8419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数字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A5CCFC1-C761-4B02-9DF5-BCEEA2EDE7D7}"/>
                </a:ext>
              </a:extLst>
            </p:cNvPr>
            <p:cNvSpPr txBox="1"/>
            <p:nvPr/>
          </p:nvSpPr>
          <p:spPr>
            <a:xfrm>
              <a:off x="4417766" y="1112522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“2”</a:t>
              </a:r>
              <a:endParaRPr kumimoji="1" lang="ja-JP" altLang="en-US" sz="16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B6E85DD-EC09-492D-850D-35E714AE0EF9}"/>
                </a:ext>
              </a:extLst>
            </p:cNvPr>
            <p:cNvSpPr/>
            <p:nvPr/>
          </p:nvSpPr>
          <p:spPr>
            <a:xfrm>
              <a:off x="4186016" y="16406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ACD8307-2F2C-4401-8498-B7F4E14181CC}"/>
                </a:ext>
              </a:extLst>
            </p:cNvPr>
            <p:cNvSpPr txBox="1"/>
            <p:nvPr/>
          </p:nvSpPr>
          <p:spPr>
            <a:xfrm>
              <a:off x="8978272" y="1086294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2</a:t>
              </a:r>
              <a:endParaRPr kumimoji="1" lang="ja-JP" altLang="en-US" sz="1600" dirty="0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A2D183C7-4AC9-4C4C-A60A-5DA47E3077A0}"/>
                </a:ext>
              </a:extLst>
            </p:cNvPr>
            <p:cNvSpPr/>
            <p:nvPr/>
          </p:nvSpPr>
          <p:spPr>
            <a:xfrm>
              <a:off x="9411785" y="168810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7D1CD49-D062-4CCB-850F-D321E5C2DA65}"/>
                </a:ext>
              </a:extLst>
            </p:cNvPr>
            <p:cNvSpPr/>
            <p:nvPr/>
          </p:nvSpPr>
          <p:spPr>
            <a:xfrm>
              <a:off x="4869040" y="119287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1DA6921-035E-430C-8C10-A4B846EB0961}"/>
                </a:ext>
              </a:extLst>
            </p:cNvPr>
            <p:cNvSpPr/>
            <p:nvPr/>
          </p:nvSpPr>
          <p:spPr>
            <a:xfrm>
              <a:off x="8839284" y="1189634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C2B4A7C-22E7-4E9F-87D4-F8B65ABD442C}"/>
                </a:ext>
              </a:extLst>
            </p:cNvPr>
            <p:cNvSpPr txBox="1"/>
            <p:nvPr/>
          </p:nvSpPr>
          <p:spPr>
            <a:xfrm>
              <a:off x="4096284" y="2062330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“5”</a:t>
              </a:r>
              <a:endParaRPr kumimoji="1" lang="ja-JP" altLang="en-US" sz="1600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0016C8A-A816-4885-A81F-E5B141FE25B2}"/>
                </a:ext>
              </a:extLst>
            </p:cNvPr>
            <p:cNvSpPr/>
            <p:nvPr/>
          </p:nvSpPr>
          <p:spPr>
            <a:xfrm>
              <a:off x="4496515" y="215920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EE58D03-4CDE-4188-B0AE-22C401C4ADF9}"/>
                </a:ext>
              </a:extLst>
            </p:cNvPr>
            <p:cNvSpPr txBox="1"/>
            <p:nvPr/>
          </p:nvSpPr>
          <p:spPr>
            <a:xfrm>
              <a:off x="10069813" y="2128580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C26892D-F64D-4736-98AC-AC70AE27FFB2}"/>
                </a:ext>
              </a:extLst>
            </p:cNvPr>
            <p:cNvSpPr/>
            <p:nvPr/>
          </p:nvSpPr>
          <p:spPr>
            <a:xfrm>
              <a:off x="9884430" y="224667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9D3E68D-8068-4625-9F9C-0632BD56A871}"/>
                </a:ext>
              </a:extLst>
            </p:cNvPr>
            <p:cNvSpPr txBox="1"/>
            <p:nvPr/>
          </p:nvSpPr>
          <p:spPr>
            <a:xfrm>
              <a:off x="10210153" y="990257"/>
              <a:ext cx="976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数値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cxnSp>
          <p:nvCxnSpPr>
            <p:cNvPr id="39" name="コネクタ: 曲線 38">
              <a:extLst>
                <a:ext uri="{FF2B5EF4-FFF2-40B4-BE49-F238E27FC236}">
                  <a16:creationId xmlns:a16="http://schemas.microsoft.com/office/drawing/2014/main" id="{9F38EB62-1454-4FFD-9A84-CC90D308DD3F}"/>
                </a:ext>
              </a:extLst>
            </p:cNvPr>
            <p:cNvCxnSpPr>
              <a:cxnSpLocks/>
              <a:stCxn id="32" idx="1"/>
              <a:endCxn id="33" idx="7"/>
            </p:cNvCxnSpPr>
            <p:nvPr/>
          </p:nvCxnSpPr>
          <p:spPr>
            <a:xfrm rot="5400000" flipH="1" flipV="1">
              <a:off x="6915988" y="-820083"/>
              <a:ext cx="3245" cy="4059973"/>
            </a:xfrm>
            <a:prstGeom prst="curvedConnector3">
              <a:avLst>
                <a:gd name="adj1" fmla="val 7719291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コネクタ: 曲線 39">
              <a:extLst>
                <a:ext uri="{FF2B5EF4-FFF2-40B4-BE49-F238E27FC236}">
                  <a16:creationId xmlns:a16="http://schemas.microsoft.com/office/drawing/2014/main" id="{F5BC88DB-8132-40B8-AF41-EF2BE5C547B9}"/>
                </a:ext>
              </a:extLst>
            </p:cNvPr>
            <p:cNvCxnSpPr>
              <a:cxnSpLocks/>
              <a:stCxn id="29" idx="1"/>
              <a:endCxn id="31" idx="1"/>
            </p:cNvCxnSpPr>
            <p:nvPr/>
          </p:nvCxnSpPr>
          <p:spPr>
            <a:xfrm rot="16200000" flipH="1">
              <a:off x="6793774" y="-929843"/>
              <a:ext cx="47420" cy="5225769"/>
            </a:xfrm>
            <a:prstGeom prst="curvedConnector3">
              <a:avLst>
                <a:gd name="adj1" fmla="val -521396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曲線 40">
              <a:extLst>
                <a:ext uri="{FF2B5EF4-FFF2-40B4-BE49-F238E27FC236}">
                  <a16:creationId xmlns:a16="http://schemas.microsoft.com/office/drawing/2014/main" id="{DE43F9D7-13AD-442A-A889-F5364E692161}"/>
                </a:ext>
              </a:extLst>
            </p:cNvPr>
            <p:cNvCxnSpPr>
              <a:cxnSpLocks/>
              <a:stCxn id="35" idx="0"/>
              <a:endCxn id="37" idx="0"/>
            </p:cNvCxnSpPr>
            <p:nvPr/>
          </p:nvCxnSpPr>
          <p:spPr>
            <a:xfrm rot="16200000" flipH="1">
              <a:off x="7210186" y="-491020"/>
              <a:ext cx="87469" cy="5387915"/>
            </a:xfrm>
            <a:prstGeom prst="curvedConnector3">
              <a:avLst>
                <a:gd name="adj1" fmla="val -26135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42F9156-98AC-4DFF-81F5-00CF826F3B66}"/>
                </a:ext>
              </a:extLst>
            </p:cNvPr>
            <p:cNvSpPr txBox="1"/>
            <p:nvPr/>
          </p:nvSpPr>
          <p:spPr>
            <a:xfrm>
              <a:off x="3743168" y="1590099"/>
              <a:ext cx="769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“3”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A86F59-1C2E-4CD7-A279-0AD290B2316D}"/>
                </a:ext>
              </a:extLst>
            </p:cNvPr>
            <p:cNvSpPr txBox="1"/>
            <p:nvPr/>
          </p:nvSpPr>
          <p:spPr>
            <a:xfrm>
              <a:off x="9506354" y="1572353"/>
              <a:ext cx="1558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F8B4038-2CA8-4E14-B0A0-357938A7E1AC}"/>
                </a:ext>
              </a:extLst>
            </p:cNvPr>
            <p:cNvSpPr txBox="1"/>
            <p:nvPr/>
          </p:nvSpPr>
          <p:spPr>
            <a:xfrm>
              <a:off x="3981754" y="2908388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“+”</a:t>
              </a:r>
              <a:endParaRPr kumimoji="1" lang="ja-JP" altLang="en-US" sz="1600" dirty="0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1FBD539-8E00-4518-B7A7-3EC286BDB5E4}"/>
                </a:ext>
              </a:extLst>
            </p:cNvPr>
            <p:cNvSpPr/>
            <p:nvPr/>
          </p:nvSpPr>
          <p:spPr>
            <a:xfrm>
              <a:off x="4448940" y="3017275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4A20D4AE-ECAC-4591-84A2-A562E62A3996}"/>
                </a:ext>
              </a:extLst>
            </p:cNvPr>
            <p:cNvSpPr/>
            <p:nvPr/>
          </p:nvSpPr>
          <p:spPr>
            <a:xfrm>
              <a:off x="8563874" y="2943196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8624952-4DFD-4486-8802-D198E03A5B39}"/>
                </a:ext>
              </a:extLst>
            </p:cNvPr>
            <p:cNvSpPr txBox="1"/>
            <p:nvPr/>
          </p:nvSpPr>
          <p:spPr>
            <a:xfrm>
              <a:off x="8640505" y="2996263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plus</a:t>
              </a:r>
              <a:endParaRPr kumimoji="1" lang="ja-JP" altLang="en-US" sz="1600" dirty="0"/>
            </a:p>
          </p:txBody>
        </p:sp>
        <p:cxnSp>
          <p:nvCxnSpPr>
            <p:cNvPr id="58" name="コネクタ: 曲線 57">
              <a:extLst>
                <a:ext uri="{FF2B5EF4-FFF2-40B4-BE49-F238E27FC236}">
                  <a16:creationId xmlns:a16="http://schemas.microsoft.com/office/drawing/2014/main" id="{826E24A8-093F-45ED-BE06-99DC95F7BA2D}"/>
                </a:ext>
              </a:extLst>
            </p:cNvPr>
            <p:cNvCxnSpPr>
              <a:cxnSpLocks/>
              <a:stCxn id="50" idx="0"/>
              <a:endCxn id="52" idx="1"/>
            </p:cNvCxnSpPr>
            <p:nvPr/>
          </p:nvCxnSpPr>
          <p:spPr>
            <a:xfrm rot="5400000" flipH="1" flipV="1">
              <a:off x="6519707" y="954525"/>
              <a:ext cx="55433" cy="4070069"/>
            </a:xfrm>
            <a:prstGeom prst="curvedConnector3">
              <a:avLst>
                <a:gd name="adj1" fmla="val 54602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6EED6693-07D8-47CB-B62F-09B2B020240B}"/>
                </a:ext>
              </a:extLst>
            </p:cNvPr>
            <p:cNvCxnSpPr>
              <a:cxnSpLocks/>
              <a:stCxn id="52" idx="0"/>
              <a:endCxn id="33" idx="4"/>
            </p:cNvCxnSpPr>
            <p:nvPr/>
          </p:nvCxnSpPr>
          <p:spPr>
            <a:xfrm flipV="1">
              <a:off x="8627323" y="1316956"/>
              <a:ext cx="275410" cy="162624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0D19CE1-CAEA-4CE8-A1DF-496677F4322E}"/>
                </a:ext>
              </a:extLst>
            </p:cNvPr>
            <p:cNvCxnSpPr>
              <a:cxnSpLocks/>
              <a:stCxn id="52" idx="7"/>
              <a:endCxn id="31" idx="3"/>
            </p:cNvCxnSpPr>
            <p:nvPr/>
          </p:nvCxnSpPr>
          <p:spPr>
            <a:xfrm flipV="1">
              <a:off x="8672187" y="1796781"/>
              <a:ext cx="758182" cy="1165061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D3BFD0A3-D87C-4EEC-95D7-C546B1C7E9DE}"/>
                </a:ext>
              </a:extLst>
            </p:cNvPr>
            <p:cNvCxnSpPr>
              <a:cxnSpLocks/>
              <a:stCxn id="52" idx="6"/>
              <a:endCxn id="37" idx="2"/>
            </p:cNvCxnSpPr>
            <p:nvPr/>
          </p:nvCxnSpPr>
          <p:spPr>
            <a:xfrm flipV="1">
              <a:off x="8690771" y="2310333"/>
              <a:ext cx="1193659" cy="69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574921A-49E1-4CDB-B91D-ECFDCCB55760}"/>
              </a:ext>
            </a:extLst>
          </p:cNvPr>
          <p:cNvSpPr txBox="1"/>
          <p:nvPr/>
        </p:nvSpPr>
        <p:spPr>
          <a:xfrm>
            <a:off x="4742900" y="377273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木構造として解釈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417D86B8-8C79-4833-94F8-F6B24C1D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2083"/>
              </p:ext>
            </p:extLst>
          </p:nvPr>
        </p:nvGraphicFramePr>
        <p:xfrm>
          <a:off x="184355" y="5346816"/>
          <a:ext cx="118232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5">
                  <a:extLst>
                    <a:ext uri="{9D8B030D-6E8A-4147-A177-3AD203B41FA5}">
                      <a16:colId xmlns:a16="http://schemas.microsoft.com/office/drawing/2014/main" val="3867840150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533082550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765128243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2836773650"/>
                    </a:ext>
                  </a:extLst>
                </a:gridCol>
                <a:gridCol w="5835445">
                  <a:extLst>
                    <a:ext uri="{9D8B030D-6E8A-4147-A177-3AD203B41FA5}">
                      <a16:colId xmlns:a16="http://schemas.microsoft.com/office/drawing/2014/main" val="10800096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種別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記号の世界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意味の世界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モデル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534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mapping(T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式値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式値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　　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=&gt; A(B)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7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u="sng" dirty="0" err="1">
                          <a:solidFill>
                            <a:srgbClr val="FF0000"/>
                          </a:solidFill>
                        </a:rPr>
                        <a:t>tq</a:t>
                      </a:r>
                      <a:r>
                        <a:rPr lang="ja-JP" altLang="en-US" sz="1800" u="sng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lang="en-US" altLang="ja-JP" sz="1800" u="sng" dirty="0">
                          <a:solidFill>
                            <a:srgbClr val="FF0000"/>
                          </a:solidFill>
                        </a:rPr>
                        <a:t>operator</a:t>
                      </a:r>
                      <a:r>
                        <a:rPr lang="en-US" altLang="ja-JP" sz="180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  =&gt; $#1,$#2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値を順次バインド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027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72287F-0720-4E99-8436-686DF623CF8E}"/>
              </a:ext>
            </a:extLst>
          </p:cNvPr>
          <p:cNvSpPr txBox="1"/>
          <p:nvPr/>
        </p:nvSpPr>
        <p:spPr>
          <a:xfrm>
            <a:off x="5534984" y="249361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数値として解釈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3331F-E523-4FE9-B274-EAD83C76FF83}"/>
              </a:ext>
            </a:extLst>
          </p:cNvPr>
          <p:cNvSpPr txBox="1"/>
          <p:nvPr/>
        </p:nvSpPr>
        <p:spPr>
          <a:xfrm>
            <a:off x="36697" y="5043579"/>
            <a:ext cx="15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 </a:t>
            </a:r>
            <a:r>
              <a:rPr lang="ja-JP" altLang="en-US" b="1" u="sng" dirty="0">
                <a:sym typeface="Wingdings" pitchFamily="2" charset="2"/>
              </a:rPr>
              <a:t>まとめ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2E9CE7-A589-4322-9DF8-602BD20543DA}"/>
              </a:ext>
            </a:extLst>
          </p:cNvPr>
          <p:cNvSpPr txBox="1"/>
          <p:nvPr/>
        </p:nvSpPr>
        <p:spPr>
          <a:xfrm>
            <a:off x="597575" y="646500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(a)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数字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ECFAC-1478-48BD-AB32-75EAA18FE5A3}"/>
              </a:ext>
            </a:extLst>
          </p:cNvPr>
          <p:cNvSpPr txBox="1"/>
          <p:nvPr/>
        </p:nvSpPr>
        <p:spPr>
          <a:xfrm>
            <a:off x="597575" y="3321699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(b)T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式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7F5BE-4ECC-44EF-9050-3A4D93006AAC}"/>
              </a:ext>
            </a:extLst>
          </p:cNvPr>
          <p:cNvSpPr txBox="1"/>
          <p:nvPr/>
        </p:nvSpPr>
        <p:spPr>
          <a:xfrm>
            <a:off x="1922155" y="2491727"/>
            <a:ext cx="115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2+3=5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5FF04E5-423E-442D-9401-E437999B7A8E}"/>
              </a:ext>
            </a:extLst>
          </p:cNvPr>
          <p:cNvSpPr/>
          <p:nvPr/>
        </p:nvSpPr>
        <p:spPr>
          <a:xfrm>
            <a:off x="7537868" y="7515597"/>
            <a:ext cx="3915606" cy="808595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冒頭の問題点自体は解決しているが、実行についての記載がない。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評価～実行～停止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/loop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にいたる一連の流れの記載が欲しい。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ステートマシン的な記載でも可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0727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評価・実行の流れ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全体像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関数の内容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457200" indent="-457200">
              <a:spcBef>
                <a:spcPts val="1200"/>
              </a:spcBef>
              <a:buAutoNum type="arabicParenBoth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値化関数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τ(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評価関数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eval(tv)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exec(op, tv)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8097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3699069" y="253003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9705741" y="148344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-13573" y="354463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◎前回の不備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DFD625A-1380-4416-AF21-DD74612D24E8}"/>
              </a:ext>
            </a:extLst>
          </p:cNvPr>
          <p:cNvSpPr/>
          <p:nvPr/>
        </p:nvSpPr>
        <p:spPr>
          <a:xfrm>
            <a:off x="5566858" y="878027"/>
            <a:ext cx="285368" cy="30489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E3F0C4-989F-423F-B7F1-E470C73D6634}"/>
              </a:ext>
            </a:extLst>
          </p:cNvPr>
          <p:cNvSpPr txBox="1"/>
          <p:nvPr/>
        </p:nvSpPr>
        <p:spPr>
          <a:xfrm>
            <a:off x="4591356" y="2118736"/>
            <a:ext cx="28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まず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値に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map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すべき</a:t>
            </a:r>
            <a:endParaRPr lang="en-US" altLang="ja-JP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EA5A34-EDE4-4745-9382-729EC3A77F21}"/>
              </a:ext>
            </a:extLst>
          </p:cNvPr>
          <p:cNvSpPr txBox="1"/>
          <p:nvPr/>
        </p:nvSpPr>
        <p:spPr>
          <a:xfrm>
            <a:off x="-1" y="0"/>
            <a:ext cx="22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ja-JP" altLang="en-US" b="1" u="sng" dirty="0">
                <a:sym typeface="Wingdings" pitchFamily="2" charset="2"/>
              </a:rPr>
              <a:t>評価・実行の流れ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7139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D5BB25C7-73FE-4674-B744-B506B94E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4215"/>
              </p:ext>
            </p:extLst>
          </p:nvPr>
        </p:nvGraphicFramePr>
        <p:xfrm>
          <a:off x="86185" y="5294223"/>
          <a:ext cx="11903318" cy="155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96">
                  <a:extLst>
                    <a:ext uri="{9D8B030D-6E8A-4147-A177-3AD203B41FA5}">
                      <a16:colId xmlns:a16="http://schemas.microsoft.com/office/drawing/2014/main" val="535428202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1855562368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677384559"/>
                    </a:ext>
                  </a:extLst>
                </a:gridCol>
                <a:gridCol w="3940878">
                  <a:extLst>
                    <a:ext uri="{9D8B030D-6E8A-4147-A177-3AD203B41FA5}">
                      <a16:colId xmlns:a16="http://schemas.microsoft.com/office/drawing/2014/main" val="191081121"/>
                    </a:ext>
                  </a:extLst>
                </a:gridCol>
                <a:gridCol w="5307731">
                  <a:extLst>
                    <a:ext uri="{9D8B030D-6E8A-4147-A177-3AD203B41FA5}">
                      <a16:colId xmlns:a16="http://schemas.microsoft.com/office/drawing/2014/main" val="4248617994"/>
                    </a:ext>
                  </a:extLst>
                </a:gridCol>
              </a:tblGrid>
              <a:tr h="20959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関数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53725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dirty="0"/>
                        <a:t>T</a:t>
                      </a:r>
                      <a:r>
                        <a:rPr lang="ja-JP" altLang="en-US" dirty="0"/>
                        <a:t>値化関数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τ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τ: T</a:t>
                      </a:r>
                      <a:r>
                        <a:rPr lang="en-US" altLang="ja-JP" dirty="0"/>
                        <a:t>F </a:t>
                      </a:r>
                      <a:r>
                        <a:rPr lang="ja-JP" altLang="en-US" dirty="0"/>
                        <a:t>→ T</a:t>
                      </a:r>
                      <a:r>
                        <a:rPr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τ(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en-US" altLang="ja-JP" dirty="0"/>
                        <a:t>) : 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に相当する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-&gt;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tree</a:t>
                      </a:r>
                      <a:r>
                        <a:rPr kumimoji="1" lang="ja-JP" altLang="en-US" dirty="0"/>
                        <a:t>として解釈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0390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評価関数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eval: T</a:t>
                      </a:r>
                      <a:r>
                        <a:rPr lang="en-US" altLang="ja-JP" dirty="0"/>
                        <a:t>V</a:t>
                      </a:r>
                      <a:r>
                        <a:rPr lang="ja-JP" altLang="en-US" dirty="0"/>
                        <a:t> → </a:t>
                      </a:r>
                      <a:r>
                        <a:rPr lang="en-US" altLang="ja-JP" dirty="0"/>
                        <a:t>TV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Op-l 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eval(tv): 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の評価結果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51199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実行関数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exec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exec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altLang="ja-JP" dirty="0" err="1">
                          <a:solidFill>
                            <a:srgbClr val="FF0000"/>
                          </a:solidFill>
                        </a:rPr>
                        <a:t>Op-l×TV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×...×TV 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→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TV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exec</a:t>
                      </a:r>
                      <a:r>
                        <a:rPr lang="en-US" altLang="ja-JP" dirty="0"/>
                        <a:t>: </a:t>
                      </a:r>
                      <a:r>
                        <a:rPr lang="en-US" altLang="ja-JP" dirty="0" err="1"/>
                        <a:t>Op-t×TV</a:t>
                      </a:r>
                      <a:r>
                        <a:rPr lang="en-US" altLang="ja-JP" dirty="0"/>
                        <a:t> 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exec(l-op, 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en-US" altLang="ja-JP" dirty="0"/>
                        <a:t>) : l-op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ja-JP" altLang="en-US" dirty="0"/>
                        <a:t>に作用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exec(t-op, tv)	</a:t>
                      </a:r>
                      <a:r>
                        <a:rPr kumimoji="1" lang="ja-JP" altLang="en-US" dirty="0"/>
                        <a:t>　　 </a:t>
                      </a:r>
                      <a:r>
                        <a:rPr kumimoji="1" lang="en-US" altLang="ja-JP" dirty="0"/>
                        <a:t>: t-op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に作用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38413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4333DAB-BDE4-4F75-8367-D4BB7FDE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45891"/>
              </p:ext>
            </p:extLst>
          </p:nvPr>
        </p:nvGraphicFramePr>
        <p:xfrm>
          <a:off x="66260" y="3043493"/>
          <a:ext cx="11911556" cy="203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61">
                  <a:extLst>
                    <a:ext uri="{9D8B030D-6E8A-4147-A177-3AD203B41FA5}">
                      <a16:colId xmlns:a16="http://schemas.microsoft.com/office/drawing/2014/main" val="514352742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1171813065"/>
                    </a:ext>
                  </a:extLst>
                </a:gridCol>
                <a:gridCol w="4540523">
                  <a:extLst>
                    <a:ext uri="{9D8B030D-6E8A-4147-A177-3AD203B41FA5}">
                      <a16:colId xmlns:a16="http://schemas.microsoft.com/office/drawing/2014/main" val="2139708894"/>
                    </a:ext>
                  </a:extLst>
                </a:gridCol>
                <a:gridCol w="5276015">
                  <a:extLst>
                    <a:ext uri="{9D8B030D-6E8A-4147-A177-3AD203B41FA5}">
                      <a16:colId xmlns:a16="http://schemas.microsoft.com/office/drawing/2014/main" val="2018626510"/>
                    </a:ext>
                  </a:extLst>
                </a:gridCol>
              </a:tblGrid>
              <a:tr h="16990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#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90870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TF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文字列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0535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TV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式の内部表現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685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/>
                        <a:t>Op = Op-l </a:t>
                      </a:r>
                      <a:r>
                        <a:rPr kumimoji="1" lang="ja-JP" altLang="en-US" sz="1800" dirty="0"/>
                        <a:t>∪ </a:t>
                      </a:r>
                      <a:r>
                        <a:rPr kumimoji="1" lang="en-US" altLang="ja-JP" sz="1800" dirty="0"/>
                        <a:t>Op-t</a:t>
                      </a:r>
                      <a:r>
                        <a:rPr kumimoji="1" lang="ja-JP" altLang="en-US" sz="1800" dirty="0"/>
                        <a:t>、</a:t>
                      </a: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83366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Op-l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-l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lisp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-l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Op-l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0747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Op-t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-t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tq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-t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Op-t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6297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73D4B7-9FCE-4E32-B84C-63D21D6F2B88}"/>
              </a:ext>
            </a:extLst>
          </p:cNvPr>
          <p:cNvSpPr txBox="1"/>
          <p:nvPr/>
        </p:nvSpPr>
        <p:spPr>
          <a:xfrm>
            <a:off x="86185" y="2764129"/>
            <a:ext cx="14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・集合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A2F942F-7BCB-4933-9EBE-0C76B4F97407}"/>
              </a:ext>
            </a:extLst>
          </p:cNvPr>
          <p:cNvSpPr/>
          <p:nvPr/>
        </p:nvSpPr>
        <p:spPr>
          <a:xfrm>
            <a:off x="448165" y="968603"/>
            <a:ext cx="2513423" cy="16493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D317E76-942F-495A-8CCE-F3E231CB344B}"/>
              </a:ext>
            </a:extLst>
          </p:cNvPr>
          <p:cNvSpPr/>
          <p:nvPr/>
        </p:nvSpPr>
        <p:spPr>
          <a:xfrm>
            <a:off x="4098727" y="1004002"/>
            <a:ext cx="2513423" cy="164939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8C6F9C-4D55-4120-AC65-F9A063F5635C}"/>
              </a:ext>
            </a:extLst>
          </p:cNvPr>
          <p:cNvSpPr/>
          <p:nvPr/>
        </p:nvSpPr>
        <p:spPr>
          <a:xfrm>
            <a:off x="7810109" y="23916"/>
            <a:ext cx="3530278" cy="29375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4FAB013-834F-4D87-861D-CA6242CCCEE5}"/>
              </a:ext>
            </a:extLst>
          </p:cNvPr>
          <p:cNvSpPr/>
          <p:nvPr/>
        </p:nvSpPr>
        <p:spPr>
          <a:xfrm>
            <a:off x="9068633" y="1914781"/>
            <a:ext cx="1013229" cy="8112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2F7F49-DEDA-4700-8C93-12C469AAB544}"/>
              </a:ext>
            </a:extLst>
          </p:cNvPr>
          <p:cNvSpPr/>
          <p:nvPr/>
        </p:nvSpPr>
        <p:spPr>
          <a:xfrm>
            <a:off x="8076053" y="679902"/>
            <a:ext cx="986552" cy="61410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175456C-7EC5-4026-B1CA-0255A955FF45}"/>
              </a:ext>
            </a:extLst>
          </p:cNvPr>
          <p:cNvSpPr/>
          <p:nvPr/>
        </p:nvSpPr>
        <p:spPr>
          <a:xfrm>
            <a:off x="9765365" y="547793"/>
            <a:ext cx="986552" cy="614103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C1B6B8-4272-423E-8D94-9CC77F5B5FAE}"/>
              </a:ext>
            </a:extLst>
          </p:cNvPr>
          <p:cNvSpPr txBox="1"/>
          <p:nvPr/>
        </p:nvSpPr>
        <p:spPr>
          <a:xfrm>
            <a:off x="1274325" y="712031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TF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CD8A3B-097E-4C33-9125-0FF2150A0A3B}"/>
              </a:ext>
            </a:extLst>
          </p:cNvPr>
          <p:cNvSpPr txBox="1"/>
          <p:nvPr/>
        </p:nvSpPr>
        <p:spPr>
          <a:xfrm>
            <a:off x="5018813" y="743117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20DBAB-CC24-4B86-AF36-0EC71F8D87D4}"/>
              </a:ext>
            </a:extLst>
          </p:cNvPr>
          <p:cNvSpPr txBox="1"/>
          <p:nvPr/>
        </p:nvSpPr>
        <p:spPr>
          <a:xfrm>
            <a:off x="9426859" y="2054613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6964BE-EB4D-4D6F-9A18-F9E2BAE5075A}"/>
              </a:ext>
            </a:extLst>
          </p:cNvPr>
          <p:cNvSpPr txBox="1"/>
          <p:nvPr/>
        </p:nvSpPr>
        <p:spPr>
          <a:xfrm>
            <a:off x="8576981" y="68409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Op-l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746BE3-36CD-4BEC-9AE0-817F97939D50}"/>
              </a:ext>
            </a:extLst>
          </p:cNvPr>
          <p:cNvSpPr txBox="1"/>
          <p:nvPr/>
        </p:nvSpPr>
        <p:spPr>
          <a:xfrm>
            <a:off x="10363965" y="61221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BFA8C7-AF4F-4EC5-918D-3D4FEAA9C800}"/>
              </a:ext>
            </a:extLst>
          </p:cNvPr>
          <p:cNvSpPr txBox="1"/>
          <p:nvPr/>
        </p:nvSpPr>
        <p:spPr>
          <a:xfrm>
            <a:off x="1460285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F0CD5E-BCF9-486F-ACCF-2E22CB9B3514}"/>
              </a:ext>
            </a:extLst>
          </p:cNvPr>
          <p:cNvSpPr txBox="1"/>
          <p:nvPr/>
        </p:nvSpPr>
        <p:spPr>
          <a:xfrm>
            <a:off x="1730895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6F4BB-6015-4AFA-A751-E314055732B0}"/>
              </a:ext>
            </a:extLst>
          </p:cNvPr>
          <p:cNvSpPr txBox="1"/>
          <p:nvPr/>
        </p:nvSpPr>
        <p:spPr>
          <a:xfrm>
            <a:off x="1405130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923E50-62B7-42AB-BFC4-366644889786}"/>
              </a:ext>
            </a:extLst>
          </p:cNvPr>
          <p:cNvSpPr txBox="1"/>
          <p:nvPr/>
        </p:nvSpPr>
        <p:spPr>
          <a:xfrm>
            <a:off x="5141944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75ACD1-5D97-4517-8944-21F33A8B711F}"/>
              </a:ext>
            </a:extLst>
          </p:cNvPr>
          <p:cNvSpPr txBox="1"/>
          <p:nvPr/>
        </p:nvSpPr>
        <p:spPr>
          <a:xfrm>
            <a:off x="5412554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CF0C2E-BD0D-4219-B360-F325599F63AC}"/>
              </a:ext>
            </a:extLst>
          </p:cNvPr>
          <p:cNvSpPr txBox="1"/>
          <p:nvPr/>
        </p:nvSpPr>
        <p:spPr>
          <a:xfrm>
            <a:off x="5086789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08E6FD5-D8EE-4E32-92B2-CFA43878F2BF}"/>
              </a:ext>
            </a:extLst>
          </p:cNvPr>
          <p:cNvSpPr txBox="1"/>
          <p:nvPr/>
        </p:nvSpPr>
        <p:spPr>
          <a:xfrm>
            <a:off x="8446240" y="842954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4DF0ED-EBA3-4D2C-BFC1-63305571E0AE}"/>
              </a:ext>
            </a:extLst>
          </p:cNvPr>
          <p:cNvSpPr txBox="1"/>
          <p:nvPr/>
        </p:nvSpPr>
        <p:spPr>
          <a:xfrm>
            <a:off x="10050806" y="692980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145B4B0-12E6-474B-BFCD-1301581F6589}"/>
              </a:ext>
            </a:extLst>
          </p:cNvPr>
          <p:cNvSpPr txBox="1"/>
          <p:nvPr/>
        </p:nvSpPr>
        <p:spPr>
          <a:xfrm>
            <a:off x="9332123" y="216000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02EA337B-041A-40C9-9A0E-D538ECC046A5}"/>
              </a:ext>
            </a:extLst>
          </p:cNvPr>
          <p:cNvCxnSpPr>
            <a:cxnSpLocks/>
            <a:stCxn id="27" idx="3"/>
            <a:endCxn id="49" idx="1"/>
          </p:cNvCxnSpPr>
          <p:nvPr/>
        </p:nvCxnSpPr>
        <p:spPr>
          <a:xfrm>
            <a:off x="1730895" y="1350568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F461F720-FE01-4166-934F-2D7C2A40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37391" y="1841022"/>
            <a:ext cx="3475163" cy="14974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DE6FA7B5-0FF7-4688-ABA6-0BFF781C007E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1675740" y="2415315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曲線 83">
            <a:extLst>
              <a:ext uri="{FF2B5EF4-FFF2-40B4-BE49-F238E27FC236}">
                <a16:creationId xmlns:a16="http://schemas.microsoft.com/office/drawing/2014/main" id="{CA22ED3A-E8AC-4BC6-9509-F116379D69B6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5412554" y="1012231"/>
            <a:ext cx="3033686" cy="33833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D4500EDB-1DCB-479B-B4B3-17EA90A2F31C}"/>
              </a:ext>
            </a:extLst>
          </p:cNvPr>
          <p:cNvCxnSpPr>
            <a:cxnSpLocks/>
            <a:stCxn id="51" idx="3"/>
            <a:endCxn id="57" idx="2"/>
          </p:cNvCxnSpPr>
          <p:nvPr/>
        </p:nvCxnSpPr>
        <p:spPr>
          <a:xfrm flipV="1">
            <a:off x="5683164" y="1031534"/>
            <a:ext cx="4502947" cy="82446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A44B1646-2DB1-43CD-97FE-4E957CD806E5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57399" y="2360059"/>
            <a:ext cx="3974724" cy="552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362575-1C9B-4DA5-8841-84840FAFFAF4}"/>
              </a:ext>
            </a:extLst>
          </p:cNvPr>
          <p:cNvSpPr txBox="1"/>
          <p:nvPr/>
        </p:nvSpPr>
        <p:spPr>
          <a:xfrm>
            <a:off x="6565197" y="565320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eval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93D540-57AF-46B7-981B-410638AC559C}"/>
              </a:ext>
            </a:extLst>
          </p:cNvPr>
          <p:cNvSpPr txBox="1"/>
          <p:nvPr/>
        </p:nvSpPr>
        <p:spPr>
          <a:xfrm>
            <a:off x="3218170" y="737487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τ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A7DAD61-7BE1-40E2-97B1-BE7BE26B270B}"/>
              </a:ext>
            </a:extLst>
          </p:cNvPr>
          <p:cNvSpPr txBox="1"/>
          <p:nvPr/>
        </p:nvSpPr>
        <p:spPr>
          <a:xfrm>
            <a:off x="0" y="5022986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・関数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A862814-99B0-4967-81D5-2A183C7C384A}"/>
              </a:ext>
            </a:extLst>
          </p:cNvPr>
          <p:cNvSpPr/>
          <p:nvPr/>
        </p:nvSpPr>
        <p:spPr>
          <a:xfrm rot="9650304">
            <a:off x="10494039" y="1392831"/>
            <a:ext cx="1056299" cy="2869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BD5E7DC-0691-4668-9FDC-CC7FCAD9268F}"/>
              </a:ext>
            </a:extLst>
          </p:cNvPr>
          <p:cNvSpPr txBox="1"/>
          <p:nvPr/>
        </p:nvSpPr>
        <p:spPr>
          <a:xfrm>
            <a:off x="11245322" y="1001108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exec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419C2D-9E63-4A85-A034-5DC3AE1706AF}"/>
              </a:ext>
            </a:extLst>
          </p:cNvPr>
          <p:cNvSpPr txBox="1"/>
          <p:nvPr/>
        </p:nvSpPr>
        <p:spPr>
          <a:xfrm>
            <a:off x="3070300" y="4350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DC4381F-BC2A-4A13-8AF6-BBD404CDEC25}"/>
              </a:ext>
            </a:extLst>
          </p:cNvPr>
          <p:cNvSpPr txBox="1"/>
          <p:nvPr/>
        </p:nvSpPr>
        <p:spPr>
          <a:xfrm>
            <a:off x="6360472" y="27942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②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557AB1D-FC30-4AA9-B317-A98045E1E9D7}"/>
              </a:ext>
            </a:extLst>
          </p:cNvPr>
          <p:cNvSpPr txBox="1"/>
          <p:nvPr/>
        </p:nvSpPr>
        <p:spPr>
          <a:xfrm>
            <a:off x="11324692" y="7419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26BFD48-9682-4FB4-9FCA-4A3DA1B98CD9}"/>
              </a:ext>
            </a:extLst>
          </p:cNvPr>
          <p:cNvSpPr txBox="1"/>
          <p:nvPr/>
        </p:nvSpPr>
        <p:spPr>
          <a:xfrm>
            <a:off x="7582321" y="34238"/>
            <a:ext cx="9567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評価結果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7532A-C246-4ADE-9BD8-6D56B26BB3CB}"/>
              </a:ext>
            </a:extLst>
          </p:cNvPr>
          <p:cNvSpPr txBox="1"/>
          <p:nvPr/>
        </p:nvSpPr>
        <p:spPr>
          <a:xfrm>
            <a:off x="9933368" y="1377313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F2E511-D1C8-412F-9957-4F7D24367EE4}"/>
              </a:ext>
            </a:extLst>
          </p:cNvPr>
          <p:cNvSpPr txBox="1"/>
          <p:nvPr/>
        </p:nvSpPr>
        <p:spPr>
          <a:xfrm>
            <a:off x="53818" y="29747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</a:t>
            </a:r>
            <a:r>
              <a:rPr lang="ja-JP" altLang="en-US" b="1" u="sng" dirty="0">
                <a:sym typeface="Wingdings" pitchFamily="2" charset="2"/>
              </a:rPr>
              <a:t>全体像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951DB8-8E8E-4876-A04E-E10E75E4D2F9}"/>
              </a:ext>
            </a:extLst>
          </p:cNvPr>
          <p:cNvSpPr txBox="1"/>
          <p:nvPr/>
        </p:nvSpPr>
        <p:spPr>
          <a:xfrm>
            <a:off x="8791995" y="146967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6BE01511-0547-4B06-B6A1-2ECA2A746B67}"/>
              </a:ext>
            </a:extLst>
          </p:cNvPr>
          <p:cNvSpPr/>
          <p:nvPr/>
        </p:nvSpPr>
        <p:spPr>
          <a:xfrm>
            <a:off x="8656888" y="417128"/>
            <a:ext cx="2532661" cy="2388475"/>
          </a:xfrm>
          <a:prstGeom prst="parallelogram">
            <a:avLst>
              <a:gd name="adj" fmla="val 4954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CAF67821-0483-42D3-A139-F9238F2FFEFD}"/>
              </a:ext>
            </a:extLst>
          </p:cNvPr>
          <p:cNvSpPr/>
          <p:nvPr/>
        </p:nvSpPr>
        <p:spPr>
          <a:xfrm flipH="1">
            <a:off x="7591465" y="544902"/>
            <a:ext cx="3040175" cy="2350413"/>
          </a:xfrm>
          <a:prstGeom prst="parallelogram">
            <a:avLst>
              <a:gd name="adj" fmla="val 6704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5F5923C5-252C-41EC-B439-6C9B8AD9017C}"/>
              </a:ext>
            </a:extLst>
          </p:cNvPr>
          <p:cNvSpPr/>
          <p:nvPr/>
        </p:nvSpPr>
        <p:spPr>
          <a:xfrm>
            <a:off x="7786912" y="3456446"/>
            <a:ext cx="3235276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のみでなく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Op-l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も適用対象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Op-l×TV</a:t>
            </a:r>
            <a:r>
              <a:rPr lang="en-US" altLang="ja-JP" sz="1200" dirty="0">
                <a:solidFill>
                  <a:srgbClr val="FF0000"/>
                </a:solidFill>
              </a:rPr>
              <a:t>×...×TV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TV</a:t>
            </a:r>
          </a:p>
          <a:p>
            <a:pPr lvl="1">
              <a:defRPr/>
            </a:pPr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Op-t×TV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void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7261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F50D78-D2E3-4E2E-A5C3-F155112647F8}"/>
              </a:ext>
            </a:extLst>
          </p:cNvPr>
          <p:cNvSpPr txBox="1"/>
          <p:nvPr/>
        </p:nvSpPr>
        <p:spPr>
          <a:xfrm>
            <a:off x="142755" y="262705"/>
            <a:ext cx="11592232" cy="261186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(1) T</a:t>
            </a:r>
            <a:r>
              <a:rPr kumimoji="1" lang="ja-JP" altLang="en-US" sz="1600" b="1" u="sng" dirty="0"/>
              <a:t>値化関数</a:t>
            </a:r>
            <a:r>
              <a:rPr lang="en-US" altLang="ja-JP" sz="1600" b="1" u="sng" dirty="0"/>
              <a:t>τ(</a:t>
            </a:r>
            <a:r>
              <a:rPr lang="en-US" altLang="ja-JP" sz="1600" b="1" u="sng" dirty="0" err="1"/>
              <a:t>tf</a:t>
            </a:r>
            <a:r>
              <a:rPr lang="en-US" altLang="ja-JP" sz="1600" b="1" u="sng" dirty="0"/>
              <a:t>) </a:t>
            </a:r>
            <a:r>
              <a:rPr lang="en-US" altLang="ja-JP" sz="1600" dirty="0"/>
              <a:t>=&gt;T</a:t>
            </a:r>
            <a:r>
              <a:rPr lang="ja-JP" altLang="en-US" sz="1600" dirty="0"/>
              <a:t>式</a:t>
            </a:r>
            <a:r>
              <a:rPr lang="en-US" altLang="ja-JP" sz="1600" dirty="0"/>
              <a:t>(</a:t>
            </a:r>
            <a:r>
              <a:rPr lang="ja-JP" altLang="en-US" sz="1600" dirty="0"/>
              <a:t>文字列</a:t>
            </a:r>
            <a:r>
              <a:rPr lang="en-US" altLang="ja-JP" sz="1600" dirty="0"/>
              <a:t>)</a:t>
            </a:r>
            <a:r>
              <a:rPr lang="ja-JP" altLang="en-US" sz="1600" dirty="0"/>
              <a:t>をツリーとして解釈</a:t>
            </a:r>
            <a:endParaRPr kumimoji="1" lang="ja-JP" altLang="en-US" sz="1600" dirty="0"/>
          </a:p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r>
              <a:rPr lang="en-US" altLang="ja-JP" sz="1600" dirty="0"/>
              <a:t>							</a:t>
            </a:r>
            <a:endParaRPr kumimoji="1" lang="en-US" altLang="ja-JP" sz="1600" dirty="0"/>
          </a:p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凡例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- “...”</a:t>
            </a:r>
            <a:r>
              <a:rPr kumimoji="1" lang="ja-JP" altLang="en-US" sz="1600" dirty="0"/>
              <a:t>は文字列。ただし、以下は所定の文字列を表す</a:t>
            </a:r>
          </a:p>
          <a:p>
            <a:r>
              <a:rPr kumimoji="1" lang="ja-JP" altLang="en-US" sz="1600" dirty="0"/>
              <a:t>	</a:t>
            </a:r>
            <a:r>
              <a:rPr kumimoji="1" lang="en-US" altLang="ja-JP" sz="1600" dirty="0"/>
              <a:t>head	: </a:t>
            </a:r>
            <a:r>
              <a:rPr kumimoji="1" lang="ja-JP" altLang="en-US" sz="1600" dirty="0"/>
              <a:t>ヘッド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	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tfi</a:t>
            </a:r>
            <a:r>
              <a:rPr kumimoji="1" lang="en-US" altLang="ja-JP" sz="1600" dirty="0"/>
              <a:t>	: T</a:t>
            </a:r>
            <a:r>
              <a:rPr kumimoji="1" lang="ja-JP" altLang="en-US" sz="1600" dirty="0"/>
              <a:t>式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7CE5B35-E26E-4F6F-ACD4-318F20E539F8}"/>
              </a:ext>
            </a:extLst>
          </p:cNvPr>
          <p:cNvSpPr/>
          <p:nvPr/>
        </p:nvSpPr>
        <p:spPr>
          <a:xfrm>
            <a:off x="5505691" y="184144"/>
            <a:ext cx="2349661" cy="332509"/>
          </a:xfrm>
          <a:prstGeom prst="wedgeRectCallout">
            <a:avLst>
              <a:gd name="adj1" fmla="val -26744"/>
              <a:gd name="adj2" fmla="val 11434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FF23998D-3FFC-48F5-A0F3-5A748DED96E1}"/>
              </a:ext>
            </a:extLst>
          </p:cNvPr>
          <p:cNvSpPr/>
          <p:nvPr/>
        </p:nvSpPr>
        <p:spPr>
          <a:xfrm>
            <a:off x="6564775" y="1969627"/>
            <a:ext cx="4049210" cy="486137"/>
          </a:xfrm>
          <a:prstGeom prst="wedgeRectCallout">
            <a:avLst>
              <a:gd name="adj1" fmla="val -93813"/>
              <a:gd name="adj2" fmla="val -95022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ダミーノードの考慮が必要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function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部ではなく全体の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式の場合、ダミーノードが後続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B784704-980D-4D77-A33F-00A50AD4C113}"/>
              </a:ext>
            </a:extLst>
          </p:cNvPr>
          <p:cNvSpPr/>
          <p:nvPr/>
        </p:nvSpPr>
        <p:spPr>
          <a:xfrm>
            <a:off x="8885156" y="516653"/>
            <a:ext cx="3164089" cy="486137"/>
          </a:xfrm>
          <a:prstGeom prst="wedgeRectCallout">
            <a:avLst>
              <a:gd name="adj1" fmla="val -80439"/>
              <a:gd name="adj2" fmla="val 5154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以外もか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τ(“$PI$X”) = node(“X”, τ(“$PI$”))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B681A8A6-3979-41A8-9347-DBC7BCB2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39809"/>
              </p:ext>
            </p:extLst>
          </p:nvPr>
        </p:nvGraphicFramePr>
        <p:xfrm>
          <a:off x="142755" y="2918329"/>
          <a:ext cx="11705303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29">
                  <a:extLst>
                    <a:ext uri="{9D8B030D-6E8A-4147-A177-3AD203B41FA5}">
                      <a16:colId xmlns:a16="http://schemas.microsoft.com/office/drawing/2014/main" val="669281291"/>
                    </a:ext>
                  </a:extLst>
                </a:gridCol>
                <a:gridCol w="2772697">
                  <a:extLst>
                    <a:ext uri="{9D8B030D-6E8A-4147-A177-3AD203B41FA5}">
                      <a16:colId xmlns:a16="http://schemas.microsoft.com/office/drawing/2014/main" val="683870642"/>
                    </a:ext>
                  </a:extLst>
                </a:gridCol>
                <a:gridCol w="8436077">
                  <a:extLst>
                    <a:ext uri="{9D8B030D-6E8A-4147-A177-3AD203B41FA5}">
                      <a16:colId xmlns:a16="http://schemas.microsoft.com/office/drawing/2014/main" val="217498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オブジェクト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4927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node(head)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を</a:t>
                      </a: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文字列とするノード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4026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node(head, 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		〃	</a:t>
                      </a:r>
                      <a:r>
                        <a:rPr lang="ja-JP" altLang="en-US" sz="1600" dirty="0"/>
                        <a:t>　　</a:t>
                      </a:r>
                      <a:r>
                        <a:rPr lang="en-US" altLang="ja-JP" sz="1600" dirty="0"/>
                        <a:t>(function</a:t>
                      </a:r>
                      <a:r>
                        <a:rPr lang="ja-JP" altLang="en-US" sz="1600" dirty="0"/>
                        <a:t>部として</a:t>
                      </a:r>
                      <a:r>
                        <a:rPr lang="en-US" altLang="ja-JP" sz="1600" dirty="0"/>
                        <a:t>tv)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48502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tree(node, tv1, ..., </a:t>
                      </a:r>
                      <a:r>
                        <a:rPr kumimoji="1" lang="en-US" altLang="ja-JP" sz="1600" dirty="0" err="1"/>
                        <a:t>tvn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</a:t>
                      </a:r>
                      <a:r>
                        <a:rPr kumimoji="1" lang="ja-JP" altLang="en-US" sz="1600" dirty="0"/>
                        <a:t>をルート、</a:t>
                      </a:r>
                      <a:r>
                        <a:rPr kumimoji="1" lang="en-US" altLang="ja-JP" sz="1600" dirty="0" err="1"/>
                        <a:t>tvi</a:t>
                      </a:r>
                      <a:r>
                        <a:rPr kumimoji="1" lang="ja-JP" altLang="en-US" sz="1600" dirty="0"/>
                        <a:t>を子ツリーとするツリー </a:t>
                      </a:r>
                      <a:endParaRPr kumimoji="1" lang="en-US" altLang="ja-JP" sz="1600" dirty="0"/>
                    </a:p>
                    <a:p>
                      <a:pPr lvl="1"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n=</a:t>
                      </a:r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0</a:t>
                      </a:r>
                      <a:r>
                        <a:rPr lang="ja-JP" altLang="en-US" sz="1600" dirty="0"/>
                        <a:t>の場合は、</a:t>
                      </a:r>
                      <a:r>
                        <a:rPr kumimoji="1" lang="en-US" altLang="ja-JP" sz="1600" dirty="0"/>
                        <a:t>tree(node(head)) = node(head)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624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generator(tv)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tv</a:t>
                      </a:r>
                      <a:r>
                        <a:rPr kumimoji="1" lang="ja-JP" altLang="en-US" sz="1600" dirty="0"/>
                        <a:t>を定義式とする</a:t>
                      </a:r>
                      <a:r>
                        <a:rPr kumimoji="1" lang="en-US" altLang="ja-JP" sz="1600" dirty="0"/>
                        <a:t>generator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4491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operator(τ(“$...$”))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“$...$”</a:t>
                      </a:r>
                      <a:r>
                        <a:rPr kumimoji="1" lang="ja-JP" altLang="en-US" sz="1600" dirty="0"/>
                        <a:t>に対応する</a:t>
                      </a:r>
                      <a:r>
                        <a:rPr kumimoji="1" lang="en-US" altLang="ja-JP" sz="1600" dirty="0"/>
                        <a:t>operator</a:t>
                      </a:r>
                      <a:r>
                        <a:rPr lang="ja-JP" altLang="en-US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∈</a:t>
                      </a:r>
                      <a:r>
                        <a:rPr lang="en-US" altLang="ja-JP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Op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06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B95EBA-4EE6-4C1E-A00F-0F0E579878D6}"/>
              </a:ext>
            </a:extLst>
          </p:cNvPr>
          <p:cNvSpPr txBox="1"/>
          <p:nvPr/>
        </p:nvSpPr>
        <p:spPr>
          <a:xfrm>
            <a:off x="299884" y="5111568"/>
            <a:ext cx="114054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例</a:t>
            </a:r>
            <a:r>
              <a:rPr kumimoji="1" lang="en-US" altLang="ja-JP" sz="1600" dirty="0"/>
              <a:t>)</a:t>
            </a:r>
          </a:p>
          <a:p>
            <a:pPr lvl="1"/>
            <a:r>
              <a:rPr kumimoji="1" lang="el-GR" altLang="ja-JP" sz="1600" dirty="0"/>
              <a:t>τ(“</a:t>
            </a:r>
            <a:r>
              <a:rPr kumimoji="1" lang="en-US" altLang="ja-JP" sz="1600" dirty="0"/>
              <a:t>A”)	= node(“A”)		// </a:t>
            </a:r>
            <a:r>
              <a:rPr kumimoji="1" lang="ja-JP" altLang="en-US" sz="1600" dirty="0"/>
              <a:t>①より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τ(“$bind$”)	= node(“$bind$”)		// </a:t>
            </a:r>
            <a:r>
              <a:rPr lang="ja-JP" altLang="en-US" sz="1600" dirty="0"/>
              <a:t>①より</a:t>
            </a:r>
            <a:r>
              <a:rPr lang="en-US" altLang="ja-JP" sz="1600" dirty="0"/>
              <a:t>(</a:t>
            </a:r>
            <a:r>
              <a:rPr lang="ja-JP" altLang="en-US" sz="1600" dirty="0"/>
              <a:t>本来②</a:t>
            </a:r>
            <a:r>
              <a:rPr lang="en-US" altLang="ja-JP" sz="1600" dirty="0"/>
              <a:t>?)</a:t>
            </a:r>
            <a:r>
              <a:rPr lang="ja-JP" altLang="en-US" sz="1600" dirty="0"/>
              <a:t> </a:t>
            </a:r>
            <a:r>
              <a:rPr lang="en-US" altLang="ja-JP" sz="1600" dirty="0"/>
              <a:t>=&gt;τ</a:t>
            </a:r>
            <a:r>
              <a:rPr lang="ja-JP" altLang="en-US" sz="1600" dirty="0"/>
              <a:t>の段階では、</a:t>
            </a:r>
            <a:r>
              <a:rPr lang="en-US" altLang="ja-JP" sz="1600" dirty="0"/>
              <a:t>operator</a:t>
            </a:r>
            <a:r>
              <a:rPr lang="ja-JP" altLang="en-US" sz="1600" dirty="0"/>
              <a:t>は意識せず単に</a:t>
            </a:r>
            <a:r>
              <a:rPr lang="en-US" altLang="ja-JP" sz="1600" dirty="0"/>
              <a:t>T</a:t>
            </a:r>
            <a:r>
              <a:rPr lang="ja-JP" altLang="en-US" sz="1600" dirty="0"/>
              <a:t>値</a:t>
            </a:r>
            <a:endParaRPr kumimoji="1" lang="en-US" altLang="ja-JP" sz="1600" dirty="0"/>
          </a:p>
          <a:p>
            <a:pPr lvl="1"/>
            <a:r>
              <a:rPr kumimoji="1" lang="el-GR" altLang="ja-JP" sz="1600" dirty="0"/>
              <a:t>τ(“2”)	= </a:t>
            </a:r>
            <a:r>
              <a:rPr kumimoji="1" lang="en-US" altLang="ja-JP" sz="1600" dirty="0"/>
              <a:t>node(“2”)		// </a:t>
            </a:r>
            <a:r>
              <a:rPr lang="ja-JP" altLang="en-US" sz="1600" dirty="0"/>
              <a:t>①</a:t>
            </a:r>
            <a:r>
              <a:rPr kumimoji="1" lang="ja-JP" altLang="en-US" sz="1600" dirty="0"/>
              <a:t>より </a:t>
            </a:r>
            <a:r>
              <a:rPr kumimoji="1" lang="en-US" altLang="ja-JP" sz="1600" dirty="0"/>
              <a:t>=&gt;</a:t>
            </a:r>
            <a:r>
              <a:rPr kumimoji="1" lang="el-GR" altLang="ja-JP" sz="1600" dirty="0"/>
              <a:t>τ("2")≠ 2	(</a:t>
            </a:r>
            <a:r>
              <a:rPr kumimoji="1" lang="ja-JP" altLang="en-US" sz="1600" dirty="0"/>
              <a:t>数値の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ではない</a:t>
            </a:r>
            <a:r>
              <a:rPr kumimoji="1" lang="en-US" altLang="ja-JP" sz="1600" dirty="0"/>
              <a:t>)</a:t>
            </a:r>
          </a:p>
          <a:p>
            <a:pPr lvl="1"/>
            <a:r>
              <a:rPr lang="en-US" altLang="ja-JP" sz="1600" dirty="0"/>
              <a:t>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A[]”)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</a:rPr>
              <a:t>		</a:t>
            </a:r>
            <a:r>
              <a:rPr lang="en-US" altLang="ja-JP" sz="1600" dirty="0"/>
              <a:t>= node(“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”))				// </a:t>
            </a:r>
            <a:r>
              <a:rPr lang="ja-JP" altLang="en-US" sz="1600" dirty="0"/>
              <a:t>②より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		= node(</a:t>
            </a:r>
            <a:r>
              <a:rPr lang="en-US" altLang="ja-JP" sz="1600" dirty="0"/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generator(tree(node(“$bind$”), node(“$#1”), node(“$#2”))))	// </a:t>
            </a:r>
            <a:r>
              <a:rPr lang="ja-JP" altLang="en-US" sz="1600" dirty="0"/>
              <a:t>④より</a:t>
            </a:r>
            <a:endParaRPr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D5D231-D848-4F3A-9A07-6BCF1F82DC95}"/>
              </a:ext>
            </a:extLst>
          </p:cNvPr>
          <p:cNvSpPr txBox="1"/>
          <p:nvPr/>
        </p:nvSpPr>
        <p:spPr>
          <a:xfrm>
            <a:off x="-1" y="-18934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1.2 </a:t>
            </a:r>
            <a:r>
              <a:rPr lang="ja-JP" altLang="en-US" b="1" u="sng" dirty="0">
                <a:sym typeface="Wingdings" pitchFamily="2" charset="2"/>
              </a:rPr>
              <a:t>関数の内容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B941789-4B0A-4480-8E59-A111AD79D7D2}"/>
              </a:ext>
            </a:extLst>
          </p:cNvPr>
          <p:cNvSpPr/>
          <p:nvPr/>
        </p:nvSpPr>
        <p:spPr>
          <a:xfrm>
            <a:off x="8813969" y="1290232"/>
            <a:ext cx="2654942" cy="382925"/>
          </a:xfrm>
          <a:prstGeom prst="wedgeRectCallout">
            <a:avLst>
              <a:gd name="adj1" fmla="val -37070"/>
              <a:gd name="adj2" fmla="val 13569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検討課題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部については、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τf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などとして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とは別あつかい。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2F5ECD5-6145-43AE-8DBB-C5319A864541}"/>
              </a:ext>
            </a:extLst>
          </p:cNvPr>
          <p:cNvSpPr/>
          <p:nvPr/>
        </p:nvSpPr>
        <p:spPr>
          <a:xfrm>
            <a:off x="1912870" y="585710"/>
            <a:ext cx="1734057" cy="174011"/>
          </a:xfrm>
          <a:prstGeom prst="wedgeRectCallout">
            <a:avLst>
              <a:gd name="adj1" fmla="val -53338"/>
              <a:gd name="adj2" fmla="val 14128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文字列の場合はかならず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で囲む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5943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210273" y="1332575"/>
            <a:ext cx="117714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dirty="0"/>
              <a:t>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</a:t>
            </a:r>
          </a:p>
          <a:p>
            <a:pPr lvl="1"/>
            <a:r>
              <a:rPr kumimoji="1"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		=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/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		=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generator(generator(τ(“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generator(generator(tree(node(“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  <a:p>
            <a:pPr lvl="1"/>
            <a:r>
              <a:rPr kumimoji="1" lang="el-GR" altLang="ja-JP" sz="1800" dirty="0"/>
              <a:t>τ("</a:t>
            </a:r>
            <a:r>
              <a:rPr kumimoji="1" lang="en-US" altLang="ja-JP" sz="1800" dirty="0"/>
              <a:t>A(B,C(D))") =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A"),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B"),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C(D)"))</a:t>
            </a:r>
          </a:p>
          <a:p>
            <a:pPr lvl="1"/>
            <a:r>
              <a:rPr kumimoji="1" lang="en-US" altLang="ja-JP" sz="1800" dirty="0"/>
              <a:t>		= tree(node("A"), node("B"),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C"),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D")))</a:t>
            </a:r>
          </a:p>
          <a:p>
            <a:pPr lvl="1"/>
            <a:r>
              <a:rPr kumimoji="1" lang="en-US" altLang="ja-JP" sz="1800" dirty="0"/>
              <a:t>		= tree(node("A"), node("B"), tree(node("C"),node("D")))</a:t>
            </a:r>
          </a:p>
        </p:txBody>
      </p:sp>
    </p:spTree>
    <p:extLst>
      <p:ext uri="{BB962C8B-B14F-4D97-AF65-F5344CB8AC3E}">
        <p14:creationId xmlns:p14="http://schemas.microsoft.com/office/powerpoint/2010/main" val="16612873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3A98DF-2643-406B-BEC8-264354819229}"/>
              </a:ext>
            </a:extLst>
          </p:cNvPr>
          <p:cNvSpPr txBox="1"/>
          <p:nvPr/>
        </p:nvSpPr>
        <p:spPr>
          <a:xfrm>
            <a:off x="299884" y="300942"/>
            <a:ext cx="11592232" cy="3766022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(2) </a:t>
            </a:r>
            <a:r>
              <a:rPr kumimoji="1" lang="ja-JP" altLang="en-US" sz="1600" b="1" u="sng" dirty="0"/>
              <a:t>評価関数</a:t>
            </a:r>
            <a:r>
              <a:rPr kumimoji="1" lang="en-US" altLang="ja-JP" sz="1600" b="1" u="sng" dirty="0"/>
              <a:t>eval(tv)</a:t>
            </a:r>
          </a:p>
          <a:p>
            <a:endParaRPr lang="en-US" altLang="ja-JP" sz="1600" dirty="0"/>
          </a:p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= node(head, eval(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		//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: {...}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/>
              <a:t>eval(generator(tv’))	= </a:t>
            </a:r>
            <a:r>
              <a:rPr lang="en-US" altLang="ja-JP" sz="1600" dirty="0" err="1"/>
              <a:t>exec_eval</a:t>
            </a:r>
            <a:r>
              <a:rPr lang="en-US" altLang="ja-JP" sz="1600" dirty="0"/>
              <a:t>(eval(tv’))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/>
              <a:t>exec_eval</a:t>
            </a:r>
            <a:r>
              <a:rPr lang="en-US" altLang="ja-JP" sz="1600" dirty="0"/>
              <a:t>(tree(op,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 = apply(op,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7770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495298" y="399993"/>
            <a:ext cx="11201401" cy="171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= node(“{}A[]”, generator(tree(node(“$bind$”), node(“$#1”), node(“$#2”)))) 	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				// </a:t>
            </a:r>
            <a:r>
              <a:rPr lang="ja-JP" altLang="en-US" dirty="0"/>
              <a:t>「</a:t>
            </a:r>
            <a:r>
              <a:rPr lang="en-US" altLang="ja-JP" dirty="0"/>
              <a:t>node(“</a:t>
            </a:r>
            <a:r>
              <a:rPr lang="ja-JP" altLang="en-US" dirty="0"/>
              <a:t>～</a:t>
            </a:r>
            <a:r>
              <a:rPr lang="en-US" altLang="ja-JP" dirty="0"/>
              <a:t>”)</a:t>
            </a:r>
            <a:r>
              <a:rPr lang="ja-JP" altLang="en-US" dirty="0"/>
              <a:t>」を「</a:t>
            </a:r>
            <a:r>
              <a:rPr lang="en-US" altLang="ja-JP" dirty="0"/>
              <a:t>”</a:t>
            </a:r>
            <a:r>
              <a:rPr lang="ja-JP" altLang="en-US" dirty="0"/>
              <a:t>～</a:t>
            </a:r>
            <a:r>
              <a:rPr lang="en-US" altLang="ja-JP" dirty="0"/>
              <a:t>”</a:t>
            </a:r>
            <a:r>
              <a:rPr lang="ja-JP" altLang="en-US" dirty="0"/>
              <a:t>」と略記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698" y="2296896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B7534F-A305-40AE-9794-CEF660B3C0C4}"/>
              </a:ext>
            </a:extLst>
          </p:cNvPr>
          <p:cNvSpPr/>
          <p:nvPr/>
        </p:nvSpPr>
        <p:spPr>
          <a:xfrm>
            <a:off x="2291787" y="130793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698" y="483388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613698" y="542340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exec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613698" y="59068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911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61247" y="638419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101761" y="1503887"/>
            <a:ext cx="11988478" cy="420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ja-JP" sz="18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endParaRPr kumimoji="1" lang="en-US" altLang="ja-JP" sz="18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exec_eval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F825B10-04AC-4BE4-A087-F18DD16A7373}"/>
              </a:ext>
            </a:extLst>
          </p:cNvPr>
          <p:cNvSpPr/>
          <p:nvPr/>
        </p:nvSpPr>
        <p:spPr>
          <a:xfrm>
            <a:off x="495298" y="53007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A1F2CF-0242-401C-8A70-0A17FBFE2232}"/>
              </a:ext>
            </a:extLst>
          </p:cNvPr>
          <p:cNvSpPr txBox="1"/>
          <p:nvPr/>
        </p:nvSpPr>
        <p:spPr>
          <a:xfrm>
            <a:off x="495298" y="6054477"/>
            <a:ext cx="1164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0FC647-3E5F-48EB-9D24-AB00AD9D6C40}"/>
              </a:ext>
            </a:extLst>
          </p:cNvPr>
          <p:cNvSpPr/>
          <p:nvPr/>
        </p:nvSpPr>
        <p:spPr>
          <a:xfrm>
            <a:off x="560888" y="642380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latin typeface="+mn-ea"/>
              </a:rPr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  <a:latin typeface="+mn-ea"/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を適用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192000" cy="4623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</a:t>
            </a:r>
          </a:p>
          <a:p>
            <a:pPr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eval(generator(tree(“$tree$”, “X”, “Y[]”)))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 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tree(“X”, “Y[]”))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5051C11-F9B8-47C3-A023-4CD7777314DB}"/>
              </a:ext>
            </a:extLst>
          </p:cNvPr>
          <p:cNvSpPr/>
          <p:nvPr/>
        </p:nvSpPr>
        <p:spPr>
          <a:xfrm>
            <a:off x="5864504" y="215327"/>
            <a:ext cx="2666037" cy="332509"/>
          </a:xfrm>
          <a:prstGeom prst="wedgeRectCallout">
            <a:avLst>
              <a:gd name="adj1" fmla="val -98122"/>
              <a:gd name="adj2" fmla="val 19244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と区別できるか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DF4AE1-8967-4D95-AFD3-868F2B1051CB}"/>
              </a:ext>
            </a:extLst>
          </p:cNvPr>
          <p:cNvSpPr/>
          <p:nvPr/>
        </p:nvSpPr>
        <p:spPr>
          <a:xfrm>
            <a:off x="71375" y="5805655"/>
            <a:ext cx="8206451" cy="40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7C3FD9-42EA-4A0A-86CD-E12F04E79282}"/>
              </a:ext>
            </a:extLst>
          </p:cNvPr>
          <p:cNvSpPr txBox="1"/>
          <p:nvPr/>
        </p:nvSpPr>
        <p:spPr>
          <a:xfrm>
            <a:off x="71375" y="6132637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⇒自ノード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子ノード含む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に対して、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kumimoji="1"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7790136" y="4851463"/>
            <a:ext cx="3819164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3]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は並列化の例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・ノードの実行時、リソースの範囲で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mate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ノードをキューに入れる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650602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6663085" y="4666797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652556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39210" y="369332"/>
            <a:ext cx="11713580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(node(“”, file(“test.txt”))))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exec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3" y="0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⇒対象外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5DD1AA2-4413-4909-9EC1-5F8C2E9D1D22}"/>
              </a:ext>
            </a:extLst>
          </p:cNvPr>
          <p:cNvSpPr/>
          <p:nvPr/>
        </p:nvSpPr>
        <p:spPr>
          <a:xfrm>
            <a:off x="9168331" y="4580294"/>
            <a:ext cx="2061787" cy="974150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の検討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・何らかの制約をつける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からむ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2926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34946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問題点と対策案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方針レベル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tq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型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operator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の評価タイミング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31996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583591-79EB-4773-B406-BD526E8CF37B}"/>
              </a:ext>
            </a:extLst>
          </p:cNvPr>
          <p:cNvSpPr txBox="1"/>
          <p:nvPr/>
        </p:nvSpPr>
        <p:spPr>
          <a:xfrm>
            <a:off x="239210" y="369332"/>
            <a:ext cx="153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問題点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45366"/>
              </p:ext>
            </p:extLst>
          </p:nvPr>
        </p:nvGraphicFramePr>
        <p:xfrm>
          <a:off x="300942" y="1767135"/>
          <a:ext cx="1159011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201399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2538713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951545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  <a:endParaRPr kumimoji="1" lang="en-US" altLang="ja-JP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ツリー構造変更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ツリー変換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変換後ツリー生成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(const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ツリー更新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ノードへの情報付加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がノードに作用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  <a:endParaRPr kumimoji="1" lang="ja-JP" altLang="en-US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ツリー構造不変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対象のツリーを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式として出力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出力結果に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が作用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同左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58B91F-1A91-4D91-AC03-3A67E83BF762}"/>
              </a:ext>
            </a:extLst>
          </p:cNvPr>
          <p:cNvSpPr txBox="1"/>
          <p:nvPr/>
        </p:nvSpPr>
        <p:spPr>
          <a:xfrm>
            <a:off x="300942" y="5270271"/>
            <a:ext cx="526648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opeator</a:t>
            </a:r>
            <a:r>
              <a:rPr lang="ja-JP" altLang="en-US" dirty="0"/>
              <a:t>の実行タイミング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$bind$	: eval</a:t>
            </a:r>
            <a:r>
              <a:rPr lang="ja-JP" altLang="en-US" dirty="0"/>
              <a:t>時に実行</a:t>
            </a:r>
            <a:endParaRPr lang="en-US" altLang="ja-JP" dirty="0"/>
          </a:p>
          <a:p>
            <a:pPr lvl="1"/>
            <a:r>
              <a:rPr kumimoji="1" lang="ja-JP" altLang="en-US" dirty="0"/>
              <a:t>・従来の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print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($`$</a:t>
            </a:r>
            <a:r>
              <a:rPr kumimoji="1" lang="ja-JP" altLang="en-US" dirty="0"/>
              <a:t>や</a:t>
            </a:r>
            <a:r>
              <a:rPr kumimoji="1" lang="en-US" altLang="ja-JP" dirty="0"/>
              <a:t>$PI$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05A0BF-4FD3-4DD5-8015-73C2166BE694}"/>
              </a:ext>
            </a:extLst>
          </p:cNvPr>
          <p:cNvSpPr txBox="1"/>
          <p:nvPr/>
        </p:nvSpPr>
        <p:spPr>
          <a:xfrm>
            <a:off x="7118428" y="5408770"/>
            <a:ext cx="483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lisp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</a:t>
            </a:r>
            <a:r>
              <a:rPr lang="en-US" altLang="ja-JP" dirty="0"/>
              <a:t> </a:t>
            </a:r>
            <a:r>
              <a:rPr kumimoji="1" lang="en-US" altLang="ja-JP" dirty="0"/>
              <a:t>eval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</a:t>
            </a:r>
            <a:r>
              <a:rPr kumimoji="1" lang="ja-JP" altLang="en-US" dirty="0"/>
              <a:t>変更なし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</a:t>
            </a:r>
            <a:r>
              <a:rPr kumimoji="1" lang="ja-JP" altLang="en-US" dirty="0"/>
              <a:t>実行タイミングは</a:t>
            </a:r>
            <a:r>
              <a:rPr kumimoji="1" lang="en-US" altLang="ja-JP" dirty="0"/>
              <a:t>operator</a:t>
            </a:r>
            <a:r>
              <a:rPr lang="ja-JP" altLang="en-US" dirty="0"/>
              <a:t>依存</a:t>
            </a:r>
            <a:r>
              <a:rPr lang="en-US" altLang="ja-JP" baseline="30000" dirty="0"/>
              <a:t>*1</a:t>
            </a:r>
            <a:endParaRPr kumimoji="1" lang="en-US" altLang="ja-JP" baseline="3000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4A207CC-8F56-4B04-B1B0-431303DC1CA1}"/>
              </a:ext>
            </a:extLst>
          </p:cNvPr>
          <p:cNvSpPr/>
          <p:nvPr/>
        </p:nvSpPr>
        <p:spPr>
          <a:xfrm>
            <a:off x="5798915" y="5536163"/>
            <a:ext cx="1088021" cy="3915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30F4E1-B41F-4E50-8B69-9AF777243556}"/>
              </a:ext>
            </a:extLst>
          </p:cNvPr>
          <p:cNvSpPr txBox="1"/>
          <p:nvPr/>
        </p:nvSpPr>
        <p:spPr>
          <a:xfrm>
            <a:off x="7367286" y="6193601"/>
            <a:ext cx="452377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 </a:t>
            </a:r>
            <a:r>
              <a:rPr kumimoji="1" lang="ja-JP" altLang="en-US" dirty="0"/>
              <a:t>一律に</a:t>
            </a:r>
            <a:r>
              <a:rPr kumimoji="1" lang="en-US" altLang="ja-JP" dirty="0"/>
              <a:t>print</a:t>
            </a:r>
            <a:r>
              <a:rPr kumimoji="1" lang="ja-JP" altLang="en-US" dirty="0"/>
              <a:t>時との想定を再考要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239210" y="1109275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  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 (loop)</a:t>
            </a:r>
          </a:p>
        </p:txBody>
      </p:sp>
    </p:spTree>
    <p:extLst>
      <p:ext uri="{BB962C8B-B14F-4D97-AF65-F5344CB8AC3E}">
        <p14:creationId xmlns:p14="http://schemas.microsoft.com/office/powerpoint/2010/main" val="371588448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602123" y="32421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 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700" y="1133265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0" y="87666"/>
            <a:ext cx="21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700" y="369011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495299" y="4329260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495299" y="480861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E5CCAC-C34B-4060-9202-5BFEA86A65D2}"/>
              </a:ext>
            </a:extLst>
          </p:cNvPr>
          <p:cNvSpPr txBox="1"/>
          <p:nvPr/>
        </p:nvSpPr>
        <p:spPr>
          <a:xfrm>
            <a:off x="6575142" y="4329260"/>
            <a:ext cx="5121558" cy="369332"/>
          </a:xfrm>
          <a:prstGeom prst="wedgeRectCallout">
            <a:avLst>
              <a:gd name="adj1" fmla="val -78689"/>
              <a:gd name="adj2" fmla="val 5936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nl-NL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	  =&gt; 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適用が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時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84A6D4-4C12-4F8A-A1DE-0E5C4CD705DB}"/>
              </a:ext>
            </a:extLst>
          </p:cNvPr>
          <p:cNvSpPr/>
          <p:nvPr/>
        </p:nvSpPr>
        <p:spPr>
          <a:xfrm>
            <a:off x="138896" y="3264060"/>
            <a:ext cx="9838481" cy="10069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10B969-8581-42BD-83D1-EFCEEC2CC56B}"/>
              </a:ext>
            </a:extLst>
          </p:cNvPr>
          <p:cNvSpPr txBox="1"/>
          <p:nvPr/>
        </p:nvSpPr>
        <p:spPr>
          <a:xfrm>
            <a:off x="557514" y="5508009"/>
            <a:ext cx="6094311" cy="129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改善案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self: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自ノード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nl-NL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, 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</a:t>
            </a:r>
            <a:r>
              <a:rPr lang="nl-NL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F7A2FC-4A14-4BA9-AFBA-00F1CC789BFA}"/>
              </a:ext>
            </a:extLst>
          </p:cNvPr>
          <p:cNvSpPr/>
          <p:nvPr/>
        </p:nvSpPr>
        <p:spPr>
          <a:xfrm>
            <a:off x="138896" y="5914184"/>
            <a:ext cx="9838481" cy="8844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CDEC07-C219-46F6-9005-6FA12069D21B}"/>
              </a:ext>
            </a:extLst>
          </p:cNvPr>
          <p:cNvSpPr txBox="1"/>
          <p:nvPr/>
        </p:nvSpPr>
        <p:spPr>
          <a:xfrm>
            <a:off x="7070442" y="6113633"/>
            <a:ext cx="2524971" cy="646331"/>
          </a:xfrm>
          <a:prstGeom prst="wedgeRectCallout">
            <a:avLst>
              <a:gd name="adj1" fmla="val -129540"/>
              <a:gd name="adj2" fmla="val 2041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この時点で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void(nil)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027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43068" y="369332"/>
            <a:ext cx="11948932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⇒単純に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式として</a:t>
            </a:r>
            <a:r>
              <a:rPr kumimoji="1" lang="en-US" altLang="ja-JP" dirty="0"/>
              <a:t>print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231BD-5596-4C9E-9599-2E72518DA0E9}"/>
              </a:ext>
            </a:extLst>
          </p:cNvPr>
          <p:cNvSpPr/>
          <p:nvPr/>
        </p:nvSpPr>
        <p:spPr>
          <a:xfrm>
            <a:off x="8783253" y="4558145"/>
            <a:ext cx="3306501" cy="811633"/>
          </a:xfrm>
          <a:prstGeom prst="wedgeRectCallout">
            <a:avLst>
              <a:gd name="adj1" fmla="val -96648"/>
              <a:gd name="adj2" fmla="val -43677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494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581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τ</a:t>
            </a:r>
            <a:r>
              <a:rPr lang="en-US" altLang="ja-JP" dirty="0"/>
              <a:t>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(?)}ABC(7,8)”)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(?)}ABC”), τ(“7”), τ(“8”))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(?)}”)),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generator(τ(“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(?)”))),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tree(node(“{}ABC”, generator(tree(τ(“</a:t>
            </a:r>
            <a:r>
              <a:rPr lang="en-US" altLang="ja-JP" dirty="0">
                <a:highlight>
                  <a:srgbClr val="FFCCFF"/>
                </a:highlight>
              </a:rPr>
              <a:t>$`$”), τ(“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eval</a:t>
            </a:r>
            <a:r>
              <a:rPr lang="en-US" altLang="ja-JP" dirty="0"/>
              <a:t>(tree(node(“{}ABC”,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eval(node(“{}ABC”, 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$`$”)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b="1" dirty="0"/>
              <a:t>(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  <a:r>
              <a:rPr lang="en-US" altLang="ja-JP" b="1" dirty="0"/>
              <a:t>)</a:t>
            </a:r>
          </a:p>
          <a:p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90CD16-42C4-41EE-BC9B-E873F8A8B330}"/>
              </a:ext>
            </a:extLst>
          </p:cNvPr>
          <p:cNvSpPr txBox="1"/>
          <p:nvPr/>
        </p:nvSpPr>
        <p:spPr>
          <a:xfrm>
            <a:off x="4829537" y="97824"/>
            <a:ext cx="7269865" cy="8309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node(head)	</a:t>
            </a:r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τ</a:t>
            </a:r>
            <a:r>
              <a:rPr kumimoji="1" lang="en-US" altLang="ja-JP" sz="12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head.function</a:t>
            </a:r>
            <a:r>
              <a:rPr kumimoji="1" lang="en-US" altLang="ja-JP" sz="1200" dirty="0"/>
              <a:t>))	// &lt;function&gt;</a:t>
            </a:r>
            <a:r>
              <a:rPr kumimoji="1" lang="ja-JP" altLang="en-US" sz="1200" dirty="0"/>
              <a:t>部が</a:t>
            </a:r>
            <a:r>
              <a:rPr kumimoji="1" lang="en-US" altLang="ja-JP" sz="1200" dirty="0"/>
              <a:t>generator</a:t>
            </a:r>
            <a:r>
              <a:rPr lang="ja-JP" altLang="en-US" sz="1200" dirty="0"/>
              <a:t>の場合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head),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tf1),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))</a:t>
            </a:r>
          </a:p>
          <a:p>
            <a:pPr>
              <a:spcAft>
                <a:spcPts val="600"/>
              </a:spcAft>
            </a:pPr>
            <a:r>
              <a:rPr kumimoji="1" lang="ja-JP" altLang="en-US" sz="1200" dirty="0"/>
              <a:t>④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(“{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}”)		= generator(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))</a:t>
            </a:r>
            <a:endParaRPr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107F4A-401D-4C86-AEDC-B20FE707C6E4}"/>
              </a:ext>
            </a:extLst>
          </p:cNvPr>
          <p:cNvSpPr txBox="1"/>
          <p:nvPr/>
        </p:nvSpPr>
        <p:spPr>
          <a:xfrm>
            <a:off x="6986773" y="4733655"/>
            <a:ext cx="5014727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= </a:t>
            </a:r>
            <a:r>
              <a:rPr lang="en-US" altLang="ja-JP" sz="1200" dirty="0"/>
              <a:t>node(head)			</a:t>
            </a:r>
          </a:p>
          <a:p>
            <a:r>
              <a:rPr lang="en-US" altLang="ja-JP" sz="1200" dirty="0"/>
              <a:t>eval(node(head,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	= node(head, eval(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eval(generator(tv’))	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(eval(tv’))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exec_eval</a:t>
            </a:r>
            <a:r>
              <a:rPr lang="en-US" altLang="ja-JP" sz="1200" dirty="0"/>
              <a:t>(tree(op,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 = apply(op,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endParaRPr lang="en-US" altLang="ja-JP" sz="1200" dirty="0"/>
          </a:p>
          <a:p>
            <a:r>
              <a:rPr lang="en-US" altLang="ja-JP" sz="1200" dirty="0"/>
              <a:t>apply(op,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):</a:t>
            </a:r>
          </a:p>
          <a:p>
            <a:r>
              <a:rPr lang="en-US" altLang="ja-JP" sz="1200" dirty="0"/>
              <a:t>	= 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A2CD13-8064-4DD6-8E57-FAF8B5D4F627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5](</a:t>
            </a:r>
            <a:r>
              <a:rPr kumimoji="1" lang="ja-JP" altLang="en-US" dirty="0"/>
              <a:t>新規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1388962" y="6504972"/>
            <a:ext cx="4707038" cy="335351"/>
          </a:xfrm>
          <a:prstGeom prst="wedgeRectCallout">
            <a:avLst>
              <a:gd name="adj1" fmla="val -385"/>
              <a:gd name="adj2" fmla="val -137281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sz="1600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が残ってれば実行対象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6333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10/22(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89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13BC86-DBC8-4AFE-BC0D-933F7805DCDD}"/>
              </a:ext>
            </a:extLst>
          </p:cNvPr>
          <p:cNvSpPr txBox="1"/>
          <p:nvPr/>
        </p:nvSpPr>
        <p:spPr>
          <a:xfrm>
            <a:off x="-3" y="350584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8ECE8C-B2DE-4893-896F-6D0993DF33C4}"/>
              </a:ext>
            </a:extLst>
          </p:cNvPr>
          <p:cNvSpPr txBox="1"/>
          <p:nvPr/>
        </p:nvSpPr>
        <p:spPr>
          <a:xfrm>
            <a:off x="429228" y="1992957"/>
            <a:ext cx="11333544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解釈の決定は</a:t>
            </a:r>
            <a:r>
              <a:rPr lang="en-US" altLang="ja-JP" dirty="0"/>
              <a:t>$op$</a:t>
            </a:r>
            <a:r>
              <a:rPr lang="ja-JP" altLang="en-US" dirty="0"/>
              <a:t>の種別に依存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lisp</a:t>
            </a:r>
            <a:r>
              <a:rPr lang="ja-JP" altLang="en-US" dirty="0">
                <a:highlight>
                  <a:srgbClr val="CCFF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 err="1">
                <a:highlight>
                  <a:srgbClr val="FFCCFF"/>
                </a:highlight>
              </a:rPr>
              <a:t>tq</a:t>
            </a:r>
            <a:r>
              <a:rPr lang="ja-JP" altLang="en-US" dirty="0">
                <a:highlight>
                  <a:srgbClr val="FFCC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2)</a:t>
            </a:r>
          </a:p>
          <a:p>
            <a:r>
              <a:rPr lang="en-US" altLang="ja-JP" dirty="0"/>
              <a:t>※2 {...}</a:t>
            </a:r>
            <a:r>
              <a:rPr lang="ja-JP" altLang="en-US" dirty="0"/>
              <a:t>内を評価後でないと決定できない場合がある</a:t>
            </a:r>
            <a:r>
              <a:rPr lang="en-US" altLang="ja-JP" dirty="0"/>
              <a:t>(</a:t>
            </a:r>
            <a:r>
              <a:rPr lang="ja-JP" altLang="en-US" dirty="0"/>
              <a:t>下例⑤</a:t>
            </a:r>
            <a:r>
              <a:rPr lang="en-US" altLang="ja-JP" dirty="0"/>
              <a:t>)	=&gt; (</a:t>
            </a:r>
            <a:r>
              <a:rPr lang="ja-JP" altLang="en-US" dirty="0"/>
              <a:t>理由</a:t>
            </a:r>
            <a:r>
              <a:rPr lang="en-US" altLang="ja-JP" dirty="0"/>
              <a:t>) {...}</a:t>
            </a:r>
            <a:r>
              <a:rPr lang="ja-JP" altLang="en-US" dirty="0"/>
              <a:t>内の</a:t>
            </a:r>
            <a:r>
              <a:rPr lang="en-US" altLang="ja-JP" dirty="0"/>
              <a:t>$op$</a:t>
            </a:r>
            <a:r>
              <a:rPr lang="ja-JP" altLang="en-US" dirty="0"/>
              <a:t>が不明のため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	</a:t>
            </a:r>
            <a:r>
              <a:rPr lang="ja-JP" altLang="en-US" dirty="0"/>
              <a:t>①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$read$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1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$plus$</a:t>
            </a:r>
            <a:r>
              <a:rPr lang="ja-JP" altLang="en-US" dirty="0"/>
              <a:t>(1,2)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			=&gt; 〃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FFCCFF"/>
                </a:highlight>
              </a:rPr>
              <a:t>$bind$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2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④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=&gt; 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$read$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⑤ 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		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外側の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、内側の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1(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				      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を評価の結果、外側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を特定可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8B180C-482D-4C33-AEEA-3BFEC0DA8B3F}"/>
              </a:ext>
            </a:extLst>
          </p:cNvPr>
          <p:cNvSpPr txBox="1"/>
          <p:nvPr/>
        </p:nvSpPr>
        <p:spPr>
          <a:xfrm>
            <a:off x="342819" y="4710740"/>
            <a:ext cx="11603375" cy="210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dirty="0"/>
              <a:t>operator</a:t>
            </a:r>
            <a:r>
              <a:rPr lang="ja-JP" altLang="en-US" dirty="0"/>
              <a:t>種別定義の明確化</a:t>
            </a:r>
            <a:r>
              <a:rPr lang="en-US" altLang="ja-JP" dirty="0"/>
              <a:t>(</a:t>
            </a:r>
            <a:r>
              <a:rPr lang="ja-JP" altLang="en-US" dirty="0"/>
              <a:t>詳細は次々ページ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 {</a:t>
            </a:r>
            <a:r>
              <a:rPr lang="en-US" altLang="ja-JP" dirty="0"/>
              <a:t>$op$...</a:t>
            </a:r>
            <a:r>
              <a:rPr lang="ja-JP" altLang="en-US" dirty="0"/>
              <a:t>} における</a:t>
            </a:r>
            <a:r>
              <a:rPr lang="en-US" altLang="ja-JP" dirty="0"/>
              <a:t>$op$</a:t>
            </a:r>
            <a:r>
              <a:rPr lang="ja-JP" altLang="en-US" dirty="0"/>
              <a:t>の種別</a:t>
            </a:r>
            <a:endParaRPr lang="en-US" altLang="ja-JP" dirty="0"/>
          </a:p>
          <a:p>
            <a:r>
              <a:rPr lang="en-US" altLang="ja-JP" dirty="0"/>
              <a:t>	lisp</a:t>
            </a:r>
            <a:r>
              <a:rPr lang="ja-JP" altLang="en-US" dirty="0"/>
              <a:t>型</a:t>
            </a:r>
            <a:r>
              <a:rPr lang="en-US" altLang="ja-JP" dirty="0"/>
              <a:t>	: {$op$...}</a:t>
            </a:r>
            <a:r>
              <a:rPr lang="ja-JP" altLang="en-US" dirty="0"/>
              <a:t>にヘッドが後続しない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相当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: 	〃		</a:t>
            </a:r>
            <a:r>
              <a:rPr lang="ja-JP" altLang="en-US" dirty="0"/>
              <a:t>する 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</a:t>
            </a:r>
            <a:r>
              <a:rPr lang="ja-JP" altLang="en-US" dirty="0"/>
              <a:t>相当で、ダミーノードが存在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(2) generator{...}</a:t>
            </a:r>
            <a:r>
              <a:rPr lang="ja-JP" altLang="en-US" dirty="0"/>
              <a:t>の処理規則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(a) parsing</a:t>
            </a:r>
            <a:r>
              <a:rPr lang="ja-JP" altLang="en-US" dirty="0"/>
              <a:t>時</a:t>
            </a:r>
            <a:r>
              <a:rPr lang="en-US" altLang="ja-JP" dirty="0"/>
              <a:t>	:</a:t>
            </a:r>
            <a:r>
              <a:rPr lang="ja-JP" altLang="en-US" dirty="0"/>
              <a:t>いったん解釈</a:t>
            </a:r>
            <a:r>
              <a:rPr lang="en-US" altLang="ja-JP" dirty="0"/>
              <a:t>2</a:t>
            </a:r>
            <a:r>
              <a:rPr lang="ja-JP" altLang="en-US" dirty="0"/>
              <a:t>と仮定してダミーノード生成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(b) eval</a:t>
            </a:r>
            <a:r>
              <a:rPr lang="ja-JP" altLang="en-US" dirty="0"/>
              <a:t>時</a:t>
            </a:r>
            <a:r>
              <a:rPr lang="en-US" altLang="ja-JP" dirty="0"/>
              <a:t>	: ...</a:t>
            </a:r>
            <a:r>
              <a:rPr lang="ja-JP" altLang="en-US" dirty="0"/>
              <a:t>を評価の結果</a:t>
            </a:r>
            <a:r>
              <a:rPr lang="en-US" altLang="ja-JP" dirty="0"/>
              <a:t>$op$</a:t>
            </a:r>
            <a:r>
              <a:rPr lang="ja-JP" altLang="en-US" dirty="0"/>
              <a:t>種別が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</a:t>
            </a:r>
            <a:r>
              <a:rPr lang="ja-JP" altLang="en-US" dirty="0"/>
              <a:t>であった場合はダミーノード削除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8CFC09-9E03-448E-94AA-450CD9970F3D}"/>
              </a:ext>
            </a:extLst>
          </p:cNvPr>
          <p:cNvSpPr txBox="1"/>
          <p:nvPr/>
        </p:nvSpPr>
        <p:spPr>
          <a:xfrm>
            <a:off x="316376" y="4382039"/>
            <a:ext cx="170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対応方針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DF658F-23D9-4BFB-BD8E-2685B37DE503}"/>
              </a:ext>
            </a:extLst>
          </p:cNvPr>
          <p:cNvSpPr txBox="1"/>
          <p:nvPr/>
        </p:nvSpPr>
        <p:spPr>
          <a:xfrm>
            <a:off x="342819" y="747710"/>
            <a:ext cx="1160337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 の</a:t>
            </a:r>
            <a:r>
              <a:rPr lang="en-US" altLang="ja-JP" dirty="0"/>
              <a:t>parsing</a:t>
            </a:r>
            <a:r>
              <a:rPr lang="ja-JP" altLang="en-US" dirty="0"/>
              <a:t>時、以下の区別がつかない</a:t>
            </a:r>
            <a:endParaRPr lang="en-US" altLang="ja-JP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 {$op$....}</a:t>
            </a:r>
            <a:r>
              <a:rPr lang="ja-JP" altLang="en-US" dirty="0"/>
              <a:t>の後ろにダミーノードなし</a:t>
            </a:r>
            <a:r>
              <a:rPr lang="en-US" altLang="ja-JP" dirty="0"/>
              <a:t>	=&gt; {$op$....}</a:t>
            </a:r>
            <a:r>
              <a:rPr lang="ja-JP" altLang="en-US" dirty="0"/>
              <a:t>全体で</a:t>
            </a:r>
            <a:r>
              <a:rPr lang="ja-JP" altLang="en-US" b="1" dirty="0"/>
              <a:t>独立した</a:t>
            </a:r>
            <a:r>
              <a:rPr lang="en-US" altLang="ja-JP" b="1" dirty="0"/>
              <a:t>T</a:t>
            </a:r>
            <a:r>
              <a:rPr lang="ja-JP" altLang="en-US" b="1" dirty="0"/>
              <a:t>式</a:t>
            </a:r>
            <a:endParaRPr lang="en-US" altLang="ja-JP" b="1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2)		</a:t>
            </a:r>
            <a:r>
              <a:rPr lang="ja-JP" altLang="en-US" dirty="0"/>
              <a:t>　　</a:t>
            </a:r>
            <a:r>
              <a:rPr lang="en-US" altLang="ja-JP" dirty="0"/>
              <a:t>〃		</a:t>
            </a:r>
            <a:r>
              <a:rPr lang="ja-JP" altLang="en-US" dirty="0"/>
              <a:t>あり</a:t>
            </a:r>
            <a:r>
              <a:rPr lang="en-US" altLang="ja-JP" dirty="0"/>
              <a:t>	=&gt; {$op$....}</a:t>
            </a:r>
            <a:r>
              <a:rPr lang="ja-JP" altLang="en-US" dirty="0"/>
              <a:t>は</a:t>
            </a:r>
            <a:r>
              <a:rPr lang="en-US" altLang="ja-JP" dirty="0"/>
              <a:t>T</a:t>
            </a:r>
            <a:r>
              <a:rPr lang="ja-JP" altLang="en-US" dirty="0"/>
              <a:t>式の一部</a:t>
            </a:r>
            <a:r>
              <a:rPr lang="en-US" altLang="ja-JP" dirty="0"/>
              <a:t>(</a:t>
            </a:r>
            <a:r>
              <a:rPr lang="ja-JP" altLang="en-US" b="1" dirty="0"/>
              <a:t>ダミーノードの</a:t>
            </a:r>
            <a:r>
              <a:rPr lang="en-US" altLang="ja-JP" b="1" dirty="0"/>
              <a:t>&lt;function&gt;</a:t>
            </a:r>
            <a:r>
              <a:rPr lang="ja-JP" altLang="en-US" b="1" dirty="0"/>
              <a:t>部</a:t>
            </a:r>
            <a:r>
              <a:rPr lang="en-US" altLang="ja-JP" b="1" dirty="0"/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AFA040-6B13-451B-B2B2-D7E7D1F7E383}"/>
              </a:ext>
            </a:extLst>
          </p:cNvPr>
          <p:cNvSpPr txBox="1"/>
          <p:nvPr/>
        </p:nvSpPr>
        <p:spPr>
          <a:xfrm>
            <a:off x="-2" y="90613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E43802-8793-4BED-9DBD-30E4420E999F}"/>
              </a:ext>
            </a:extLst>
          </p:cNvPr>
          <p:cNvSpPr txBox="1"/>
          <p:nvPr/>
        </p:nvSpPr>
        <p:spPr>
          <a:xfrm>
            <a:off x="5411165" y="136779"/>
            <a:ext cx="6123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2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7901E-CBB8-47B7-8576-DC30CB6DF3A8}"/>
              </a:ext>
            </a:extLst>
          </p:cNvPr>
          <p:cNvSpPr txBox="1"/>
          <p:nvPr/>
        </p:nvSpPr>
        <p:spPr>
          <a:xfrm>
            <a:off x="7876572" y="2646283"/>
            <a:ext cx="3096228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{$U$}</a:t>
            </a:r>
            <a:r>
              <a:rPr lang="ja-JP" altLang="en-US" sz="1200" dirty="0">
                <a:solidFill>
                  <a:srgbClr val="FF0000"/>
                </a:solidFill>
              </a:rPr>
              <a:t>において、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は必須とする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パラメータなしの場合も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=&gt; unction</a:t>
            </a:r>
            <a:r>
              <a:rPr kumimoji="1" lang="ja-JP" altLang="en-US" sz="1200" dirty="0">
                <a:solidFill>
                  <a:srgbClr val="FF0000"/>
                </a:solidFill>
              </a:rPr>
              <a:t>部においては 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必須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652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0310"/>
              </p:ext>
            </p:extLst>
          </p:nvPr>
        </p:nvGraphicFramePr>
        <p:xfrm>
          <a:off x="163332" y="947966"/>
          <a:ext cx="1159011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51031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5199475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7058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ツリー操作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式内関数の実行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option</a:t>
                      </a:r>
                      <a:r>
                        <a:rPr kumimoji="1" lang="ja-JP" altLang="en-US" dirty="0"/>
                        <a:t>による</a:t>
                      </a: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(cons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</a:t>
                      </a:r>
                      <a:r>
                        <a:rPr kumimoji="1" lang="en-US" altLang="ja-JP" dirty="0" err="1"/>
                        <a:t>readT</a:t>
                      </a:r>
                      <a:r>
                        <a:rPr kumimoji="1" lang="en-US" altLang="ja-JP" dirty="0"/>
                        <a:t>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0156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ノード属性更新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のみ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($bind$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4886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式表現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式自体の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式の</a:t>
                      </a:r>
                      <a:r>
                        <a:rPr kumimoji="1" lang="en-US" altLang="ja-JP" dirty="0"/>
                        <a:t>print(T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の実行を反映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           ○</a:t>
                      </a:r>
                      <a:r>
                        <a:rPr kumimoji="1" lang="en-US" altLang="ja-JP" dirty="0"/>
                        <a:t>($PI$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$UU$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623550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文字列修飾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($`$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$``$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180060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○</a:t>
                      </a:r>
                      <a:r>
                        <a:rPr kumimoji="1" lang="en-US" altLang="ja-JP" dirty="0"/>
                        <a:t>($~$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$~~$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33310470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0" y="578634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4C5934-B4A7-496E-9DBD-76B8FE6A0464}"/>
              </a:ext>
            </a:extLst>
          </p:cNvPr>
          <p:cNvSpPr/>
          <p:nvPr/>
        </p:nvSpPr>
        <p:spPr>
          <a:xfrm>
            <a:off x="8260080" y="5886047"/>
            <a:ext cx="1016000" cy="365760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159CEB-4F77-4E2A-A73F-703E18093C6C}"/>
              </a:ext>
            </a:extLst>
          </p:cNvPr>
          <p:cNvSpPr txBox="1"/>
          <p:nvPr/>
        </p:nvSpPr>
        <p:spPr>
          <a:xfrm>
            <a:off x="9276080" y="5882475"/>
            <a:ext cx="21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 </a:t>
            </a:r>
            <a:r>
              <a:rPr kumimoji="1" lang="ja-JP" altLang="en-US" dirty="0"/>
              <a:t>今回追記箇所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7F735E-8D6E-401E-A48C-59B93CC981B8}"/>
              </a:ext>
            </a:extLst>
          </p:cNvPr>
          <p:cNvSpPr txBox="1"/>
          <p:nvPr/>
        </p:nvSpPr>
        <p:spPr>
          <a:xfrm>
            <a:off x="0" y="88274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2.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種別の見直し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B35673-61D4-4C58-84EE-B869C79DD3E2}"/>
              </a:ext>
            </a:extLst>
          </p:cNvPr>
          <p:cNvSpPr txBox="1"/>
          <p:nvPr/>
        </p:nvSpPr>
        <p:spPr>
          <a:xfrm>
            <a:off x="1367805" y="5882475"/>
            <a:ext cx="5391809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表の座標軸</a:t>
            </a:r>
            <a:r>
              <a:rPr lang="en-US" altLang="ja-JP" sz="1200" dirty="0">
                <a:solidFill>
                  <a:srgbClr val="FF0000"/>
                </a:solidFill>
              </a:rPr>
              <a:t>(op</a:t>
            </a:r>
            <a:r>
              <a:rPr lang="ja-JP" altLang="en-US" sz="1200" dirty="0">
                <a:solidFill>
                  <a:srgbClr val="FF0000"/>
                </a:solidFill>
              </a:rPr>
              <a:t>分類の観点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 dirty="0">
                <a:solidFill>
                  <a:srgbClr val="FF0000"/>
                </a:solidFill>
              </a:rPr>
              <a:t>として以下の</a:t>
            </a:r>
            <a:r>
              <a:rPr lang="en-US" altLang="ja-JP" sz="1200" dirty="0">
                <a:solidFill>
                  <a:srgbClr val="FF0000"/>
                </a:solidFill>
              </a:rPr>
              <a:t>3</a:t>
            </a:r>
            <a:r>
              <a:rPr lang="ja-JP" altLang="en-US" sz="1200" dirty="0">
                <a:solidFill>
                  <a:srgbClr val="FF0000"/>
                </a:solidFill>
              </a:rPr>
              <a:t>つ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 </a:t>
            </a:r>
            <a:r>
              <a:rPr lang="en-US" altLang="ja-JP" sz="1200" dirty="0">
                <a:solidFill>
                  <a:srgbClr val="FF0000"/>
                </a:solidFill>
              </a:rPr>
              <a:t>or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・起動される</a:t>
            </a:r>
            <a:r>
              <a:rPr lang="en-US" altLang="ja-JP" sz="1200" dirty="0">
                <a:solidFill>
                  <a:srgbClr val="FF0000"/>
                </a:solidFill>
              </a:rPr>
              <a:t>phase(read/ </a:t>
            </a:r>
            <a:r>
              <a:rPr lang="en-US" altLang="ja-JP" sz="1200" dirty="0" err="1">
                <a:solidFill>
                  <a:srgbClr val="FF0000"/>
                </a:solidFill>
              </a:rPr>
              <a:t>eva</a:t>
            </a:r>
            <a:r>
              <a:rPr lang="en-US" altLang="ja-JP" sz="1200" dirty="0">
                <a:solidFill>
                  <a:srgbClr val="FF0000"/>
                </a:solidFill>
              </a:rPr>
              <a:t>/print) =&gt; </a:t>
            </a:r>
            <a:r>
              <a:rPr lang="ja-JP" altLang="en-US" sz="1200" dirty="0">
                <a:solidFill>
                  <a:srgbClr val="FF0000"/>
                </a:solidFill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</a:rPr>
              <a:t>phase</a:t>
            </a:r>
            <a:r>
              <a:rPr lang="ja-JP" altLang="en-US" sz="1200" dirty="0">
                <a:solidFill>
                  <a:srgbClr val="FF0000"/>
                </a:solidFill>
              </a:rPr>
              <a:t>での起動もありうる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・木構造変換 </a:t>
            </a:r>
            <a:r>
              <a:rPr lang="en-US" altLang="ja-JP" sz="1200" dirty="0">
                <a:solidFill>
                  <a:srgbClr val="FF0000"/>
                </a:solidFill>
              </a:rPr>
              <a:t>/ </a:t>
            </a:r>
            <a:r>
              <a:rPr lang="ja-JP" altLang="en-US" sz="1200" dirty="0">
                <a:solidFill>
                  <a:srgbClr val="FF0000"/>
                </a:solidFill>
              </a:rPr>
              <a:t>属性変更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7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DE58E4-31AC-4716-B5A0-5B073BBE4819}"/>
              </a:ext>
            </a:extLst>
          </p:cNvPr>
          <p:cNvSpPr txBox="1"/>
          <p:nvPr/>
        </p:nvSpPr>
        <p:spPr>
          <a:xfrm>
            <a:off x="0" y="35102"/>
            <a:ext cx="287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(2)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型と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FDBD78-35C4-46E6-979E-C814B5236168}"/>
              </a:ext>
            </a:extLst>
          </p:cNvPr>
          <p:cNvSpPr txBox="1"/>
          <p:nvPr/>
        </p:nvSpPr>
        <p:spPr>
          <a:xfrm>
            <a:off x="252356" y="2292872"/>
            <a:ext cx="93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比較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2C7B530-1433-4826-8561-677F9661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58659"/>
              </p:ext>
            </p:extLst>
          </p:nvPr>
        </p:nvGraphicFramePr>
        <p:xfrm>
          <a:off x="252356" y="2662204"/>
          <a:ext cx="11693839" cy="1947600"/>
        </p:xfrm>
        <a:graphic>
          <a:graphicData uri="http://schemas.openxmlformats.org/drawingml/2006/table">
            <a:tbl>
              <a:tblPr/>
              <a:tblGrid>
                <a:gridCol w="348100">
                  <a:extLst>
                    <a:ext uri="{9D8B030D-6E8A-4147-A177-3AD203B41FA5}">
                      <a16:colId xmlns:a16="http://schemas.microsoft.com/office/drawing/2014/main" val="4014688383"/>
                    </a:ext>
                  </a:extLst>
                </a:gridCol>
                <a:gridCol w="1182045">
                  <a:extLst>
                    <a:ext uri="{9D8B030D-6E8A-4147-A177-3AD203B41FA5}">
                      <a16:colId xmlns:a16="http://schemas.microsoft.com/office/drawing/2014/main" val="3123689980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757106742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2478632527"/>
                    </a:ext>
                  </a:extLst>
                </a:gridCol>
                <a:gridCol w="1226916">
                  <a:extLst>
                    <a:ext uri="{9D8B030D-6E8A-4147-A177-3AD203B41FA5}">
                      <a16:colId xmlns:a16="http://schemas.microsoft.com/office/drawing/2014/main" val="4148916126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2232553803"/>
                    </a:ext>
                  </a:extLst>
                </a:gridCol>
                <a:gridCol w="3183038">
                  <a:extLst>
                    <a:ext uri="{9D8B030D-6E8A-4147-A177-3AD203B41FA5}">
                      <a16:colId xmlns:a16="http://schemas.microsoft.com/office/drawing/2014/main" val="2645576130"/>
                    </a:ext>
                  </a:extLst>
                </a:gridCol>
                <a:gridCol w="2177162">
                  <a:extLst>
                    <a:ext uri="{9D8B030D-6E8A-4147-A177-3AD203B41FA5}">
                      <a16:colId xmlns:a16="http://schemas.microsoft.com/office/drawing/2014/main" val="16831402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#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36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①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op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種別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②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head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内</a:t>
                      </a:r>
                      <a:endParaRPr lang="en-US" altLang="ja-JP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後続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式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③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リタン値の利用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④実行タイミング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235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式内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node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</a:t>
                      </a:r>
                      <a:endParaRPr lang="en-US" altLang="ja-JP" sz="18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rtl="0" fontAlgn="ctr"/>
                      <a:r>
                        <a:rPr lang="en-US" altLang="ja-JP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funcion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parse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print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96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lisp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なし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$cat$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$plus$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readT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68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あり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$bind$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$file$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$PI$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$U$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800" b="0" dirty="0"/>
                        <a:t>$`$</a:t>
                      </a:r>
                      <a:r>
                        <a:rPr kumimoji="1" lang="ja-JP" altLang="en-US" sz="1800" b="0" dirty="0"/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72233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368416-3DF9-4B92-8330-FE41097D466F}"/>
              </a:ext>
            </a:extLst>
          </p:cNvPr>
          <p:cNvSpPr txBox="1"/>
          <p:nvPr/>
        </p:nvSpPr>
        <p:spPr>
          <a:xfrm>
            <a:off x="252356" y="5095241"/>
            <a:ext cx="11687287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型の区別は、後続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式有無に依存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従来通り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=&gt;parsing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の課題対応のため処理系にて意識必要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型であっても起動タイミングが異なる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$bind$-&gt;eval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$PI$-&gt;print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理想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内で対応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$PI$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相当の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時に起動されても動作しない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だめの場合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型をさらに細分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テーブル内で、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 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4D6ED5-741E-4D6E-8068-D1BE224C5EE9}"/>
              </a:ext>
            </a:extLst>
          </p:cNvPr>
          <p:cNvSpPr txBox="1"/>
          <p:nvPr/>
        </p:nvSpPr>
        <p:spPr>
          <a:xfrm>
            <a:off x="374487" y="862998"/>
            <a:ext cx="11565156" cy="72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$op$(t1,...,</a:t>
            </a:r>
            <a:r>
              <a:rPr lang="en-US" altLang="ja-JP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が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式として出現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(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型以外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	〃	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部として出現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=&gt; 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式が後続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000E40-0191-4FEC-94CF-98109D041A66}"/>
              </a:ext>
            </a:extLst>
          </p:cNvPr>
          <p:cNvSpPr txBox="1"/>
          <p:nvPr/>
        </p:nvSpPr>
        <p:spPr>
          <a:xfrm>
            <a:off x="252356" y="508578"/>
            <a:ext cx="93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定義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54C81-7356-47E0-A699-AE2E6709CDB2}"/>
              </a:ext>
            </a:extLst>
          </p:cNvPr>
          <p:cNvSpPr txBox="1"/>
          <p:nvPr/>
        </p:nvSpPr>
        <p:spPr>
          <a:xfrm>
            <a:off x="10845836" y="5718003"/>
            <a:ext cx="971917" cy="276999"/>
          </a:xfrm>
          <a:prstGeom prst="wedgeRectCallout">
            <a:avLst>
              <a:gd name="adj1" fmla="val -86553"/>
              <a:gd name="adj2" fmla="val 16536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この方向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38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39460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parsing</a:t>
            </a:r>
            <a:r>
              <a:rPr lang="ja-JP" altLang="en-US" dirty="0"/>
              <a:t>規則</a:t>
            </a:r>
            <a:r>
              <a:rPr lang="en-US" altLang="ja-JP" dirty="0"/>
              <a:t>τ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1161210"/>
            <a:ext cx="11566996" cy="1303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endParaRPr lang="en-US" altLang="ja-JP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3157664"/>
            <a:ext cx="11566996" cy="1057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node(“head”)				// head</a:t>
            </a:r>
            <a:r>
              <a:rPr kumimoji="1" lang="ja-JP" altLang="en-US" sz="1600" dirty="0"/>
              <a:t>が</a:t>
            </a:r>
            <a:r>
              <a:rPr lang="en-US" altLang="ja-JP" sz="1600" dirty="0"/>
              <a:t>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</a:t>
            </a:r>
            <a:r>
              <a:rPr lang="ja-JP" altLang="en-US" sz="1600" dirty="0"/>
              <a:t>を含まない場合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	// </a:t>
            </a:r>
            <a:r>
              <a:rPr lang="en-US" altLang="ja-JP" sz="1600" dirty="0"/>
              <a:t>	</a:t>
            </a:r>
            <a:r>
              <a:rPr kumimoji="1" lang="en-US" altLang="ja-JP" sz="1600" dirty="0"/>
              <a:t>〃</a:t>
            </a:r>
            <a:r>
              <a:rPr kumimoji="1" lang="ja-JP" altLang="en-US" sz="1600" dirty="0"/>
              <a:t>　  含む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“head“),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“tf1“),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“))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2638915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2890230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845894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83957B-C692-4CBB-B4EA-01E54C899557}"/>
              </a:ext>
            </a:extLst>
          </p:cNvPr>
          <p:cNvSpPr txBox="1"/>
          <p:nvPr/>
        </p:nvSpPr>
        <p:spPr>
          <a:xfrm>
            <a:off x="350684" y="5224596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head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部として</a:t>
            </a:r>
            <a:r>
              <a:rPr lang="en-US" altLang="ja-JP" dirty="0"/>
              <a:t>generator</a:t>
            </a:r>
            <a:r>
              <a:rPr lang="ja-JP" altLang="en-US" dirty="0"/>
              <a:t>が出現する場合を想定</a:t>
            </a:r>
            <a:r>
              <a:rPr lang="en-US" altLang="ja-JP" dirty="0"/>
              <a:t>	=&gt; 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内は別途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}に対しては②が適用される。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7F837E-B2FD-4DDE-B9D6-06E3D183E8E3}"/>
              </a:ext>
            </a:extLst>
          </p:cNvPr>
          <p:cNvSpPr txBox="1"/>
          <p:nvPr/>
        </p:nvSpPr>
        <p:spPr>
          <a:xfrm>
            <a:off x="659981" y="4319450"/>
            <a:ext cx="1053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②は以下の</a:t>
            </a:r>
            <a:r>
              <a:rPr lang="en-US" altLang="ja-JP" sz="1600" dirty="0"/>
              <a:t>2</a:t>
            </a:r>
            <a:r>
              <a:rPr lang="ja-JP" altLang="en-US" sz="1600" dirty="0"/>
              <a:t>つの場合を含む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 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}name”)	= </a:t>
            </a:r>
            <a:r>
              <a:rPr kumimoji="1" lang="en-US" altLang="ja-JP" sz="1600" dirty="0"/>
              <a:t>node(“name”,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’’τ(“{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}”)		= </a:t>
            </a:r>
            <a:r>
              <a:rPr kumimoji="1" lang="en-US" altLang="ja-JP" sz="1600" dirty="0"/>
              <a:t>node(“”,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// name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empty(</a:t>
            </a:r>
            <a:r>
              <a:rPr kumimoji="1" lang="ja-JP" altLang="en-US" sz="1600" dirty="0"/>
              <a:t>ダミーノード</a:t>
            </a:r>
            <a:r>
              <a:rPr kumimoji="1" lang="en-US" altLang="ja-JP" sz="1600" dirty="0"/>
              <a:t>)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730723-67D3-4BBC-A083-55B0789D0EA0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3.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処理規則の見直し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D773EE-9F4B-482A-8FF8-7A36E94208E6}"/>
              </a:ext>
            </a:extLst>
          </p:cNvPr>
          <p:cNvSpPr txBox="1"/>
          <p:nvPr/>
        </p:nvSpPr>
        <p:spPr>
          <a:xfrm>
            <a:off x="350684" y="5977574"/>
            <a:ext cx="11566996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dirty="0"/>
              <a:t>従来案では</a:t>
            </a:r>
            <a:r>
              <a:rPr lang="en-US" altLang="ja-JP" dirty="0"/>
              <a:t>generator</a:t>
            </a:r>
            <a:r>
              <a:rPr lang="ja-JP" altLang="en-US" dirty="0"/>
              <a:t>内部には</a:t>
            </a:r>
            <a:r>
              <a:rPr lang="en-US" altLang="ja-JP" dirty="0"/>
              <a:t>node</a:t>
            </a:r>
            <a:r>
              <a:rPr lang="ja-JP" altLang="en-US" dirty="0"/>
              <a:t>は存在しない想定</a:t>
            </a:r>
            <a:endParaRPr lang="en-US" altLang="ja-JP" dirty="0"/>
          </a:p>
          <a:p>
            <a:pPr lvl="1"/>
            <a:r>
              <a:rPr lang="en-US" altLang="ja-JP" dirty="0"/>
              <a:t>=&gt; generator</a:t>
            </a:r>
            <a:r>
              <a:rPr lang="ja-JP" altLang="en-US" dirty="0"/>
              <a:t>内部は④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が適用されるため。改善案では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は廃止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859DCF-12E8-4F52-8909-82A5030C31DB}"/>
              </a:ext>
            </a:extLst>
          </p:cNvPr>
          <p:cNvSpPr txBox="1"/>
          <p:nvPr/>
        </p:nvSpPr>
        <p:spPr>
          <a:xfrm>
            <a:off x="8287473" y="2638328"/>
            <a:ext cx="3507130" cy="461665"/>
          </a:xfrm>
          <a:prstGeom prst="wedgeRectCallout">
            <a:avLst>
              <a:gd name="adj1" fmla="val -70508"/>
              <a:gd name="adj2" fmla="val 77544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parser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geneator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rule interpreter </a:t>
            </a:r>
            <a:r>
              <a:rPr kumimoji="1" lang="ja-JP" altLang="en-US" sz="1200" dirty="0">
                <a:solidFill>
                  <a:srgbClr val="FF0000"/>
                </a:solidFill>
              </a:rPr>
              <a:t>風の枠組で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できると望ましい。</a:t>
            </a:r>
            <a:r>
              <a:rPr kumimoji="1" lang="en-US" altLang="ja-JP" sz="1200" dirty="0">
                <a:solidFill>
                  <a:srgbClr val="FF0000"/>
                </a:solidFill>
              </a:rPr>
              <a:t>(eval</a:t>
            </a:r>
            <a:r>
              <a:rPr kumimoji="1" lang="ja-JP" altLang="en-US" sz="1200" dirty="0">
                <a:solidFill>
                  <a:srgbClr val="FF0000"/>
                </a:solidFill>
              </a:rPr>
              <a:t>による評価規則も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46174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165904" y="1068414"/>
            <a:ext cx="11543145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kumimoji="1"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6A252C-5BCD-487D-BED4-392465AC8554}"/>
              </a:ext>
            </a:extLst>
          </p:cNvPr>
          <p:cNvSpPr txBox="1"/>
          <p:nvPr/>
        </p:nvSpPr>
        <p:spPr>
          <a:xfrm>
            <a:off x="0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0]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BB655B-2B86-4457-A9ED-EF8EDB0994AD}"/>
              </a:ext>
            </a:extLst>
          </p:cNvPr>
          <p:cNvSpPr txBox="1"/>
          <p:nvPr/>
        </p:nvSpPr>
        <p:spPr>
          <a:xfrm>
            <a:off x="2507176" y="5551318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B15C46-03BC-4472-B3CD-B1235AD559A0}"/>
              </a:ext>
            </a:extLst>
          </p:cNvPr>
          <p:cNvSpPr txBox="1"/>
          <p:nvPr/>
        </p:nvSpPr>
        <p:spPr>
          <a:xfrm>
            <a:off x="165904" y="3309866"/>
            <a:ext cx="11656963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tree(</a:t>
            </a:r>
            <a:r>
              <a:rPr kumimoji="1"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(X,Y[])”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</a:t>
            </a:r>
            <a:r>
              <a:rPr lang="nl-NL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”, “X,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051316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評価規則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569542"/>
            <a:ext cx="11566996" cy="302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generator(tv)))	= node(head, eval(generator(tv)))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>
                <a:highlight>
                  <a:srgbClr val="FFCCFF"/>
                </a:highlight>
              </a:rPr>
              <a:t>eval(generator(tv))		= </a:t>
            </a:r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(eval(tv))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(tree(op,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))	= apply(op,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</a:t>
            </a:r>
            <a:r>
              <a:rPr lang="en-US" altLang="ja-JP" sz="1600" dirty="0"/>
              <a:t>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r>
              <a:rPr lang="en-US" altLang="ja-JP" sz="1600" dirty="0"/>
              <a:t>	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4045166"/>
            <a:ext cx="11566996" cy="2781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ja-JP" altLang="en-US" sz="1600" dirty="0"/>
              <a:t>① </a:t>
            </a:r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</a:t>
            </a:r>
          </a:p>
          <a:p>
            <a:pPr lvl="1"/>
            <a:r>
              <a:rPr lang="ja-JP" altLang="en-US" sz="1600" dirty="0"/>
              <a:t>② </a:t>
            </a:r>
            <a:r>
              <a:rPr lang="en-US" altLang="ja-JP" sz="1600" dirty="0"/>
              <a:t>eval(node(head, generator(tv)))= node(head, eval(generator(tv)))</a:t>
            </a:r>
          </a:p>
          <a:p>
            <a:pPr lvl="1"/>
            <a:r>
              <a:rPr lang="ja-JP" altLang="en-US" sz="1600" dirty="0"/>
              <a:t>③ </a:t>
            </a:r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ja-JP" altLang="en-US" sz="1600" dirty="0"/>
              <a:t>④ </a:t>
            </a:r>
            <a:r>
              <a:rPr lang="en-US" altLang="ja-JP" sz="1600" dirty="0">
                <a:highlight>
                  <a:srgbClr val="FFFFCC"/>
                </a:highlight>
              </a:rPr>
              <a:t>eval(generator(tv))		= apply(self, eval(tv))</a:t>
            </a:r>
          </a:p>
          <a:p>
            <a:pPr lvl="1"/>
            <a:endParaRPr lang="en-US" altLang="ja-JP" sz="1600" dirty="0">
              <a:highlight>
                <a:srgbClr val="FFFFCC"/>
              </a:highlight>
            </a:endParaRPr>
          </a:p>
          <a:p>
            <a:r>
              <a:rPr lang="en-US" altLang="ja-JP" sz="1600" dirty="0"/>
              <a:t>apply(tv):</a:t>
            </a:r>
            <a:endParaRPr lang="en-US" altLang="ja-JP" sz="1600" dirty="0">
              <a:highlight>
                <a:srgbClr val="FFFFCC"/>
              </a:highlight>
            </a:endParaRPr>
          </a:p>
          <a:p>
            <a:pPr lvl="1"/>
            <a:r>
              <a:rPr lang="ja-JP" altLang="en-US" sz="1600" dirty="0"/>
              <a:t>⑤ </a:t>
            </a:r>
            <a:r>
              <a:rPr lang="en-US" altLang="ja-JP" sz="1600" dirty="0"/>
              <a:t>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operator(op)(self,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			// self,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への適用結果を返却</a:t>
            </a:r>
            <a:endParaRPr lang="en-US" altLang="ja-JP" sz="1600" dirty="0"/>
          </a:p>
          <a:p>
            <a:r>
              <a:rPr lang="en-US" altLang="ja-JP" sz="1600" dirty="0"/>
              <a:t>[</a:t>
            </a:r>
            <a:r>
              <a:rPr lang="ja-JP" altLang="en-US" sz="1600" dirty="0"/>
              <a:t>追加規則</a:t>
            </a:r>
            <a:r>
              <a:rPr lang="en-US" altLang="ja-JP" sz="1600" dirty="0"/>
              <a:t>(</a:t>
            </a:r>
            <a:r>
              <a:rPr lang="ja-JP" altLang="en-US" sz="1600" dirty="0"/>
              <a:t>ダミーノードの削除</a:t>
            </a:r>
            <a:r>
              <a:rPr lang="en-US" altLang="ja-JP" sz="1600" dirty="0"/>
              <a:t>)]</a:t>
            </a:r>
          </a:p>
          <a:p>
            <a:pPr lvl="1"/>
            <a:r>
              <a:rPr lang="ja-JP" altLang="en-US" sz="1600" dirty="0"/>
              <a:t>⑥ </a:t>
            </a:r>
            <a:r>
              <a:rPr lang="en-US" altLang="ja-JP" sz="1600" dirty="0"/>
              <a:t>node("",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))) =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op: lisp</a:t>
            </a:r>
            <a:r>
              <a:rPr lang="ja-JP" altLang="en-US" sz="1600" dirty="0"/>
              <a:t>型の場合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3647440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3F908C-E97A-4C10-9C6D-BF1F2ADC6A68}"/>
              </a:ext>
            </a:extLst>
          </p:cNvPr>
          <p:cNvSpPr/>
          <p:nvPr/>
        </p:nvSpPr>
        <p:spPr>
          <a:xfrm>
            <a:off x="8564880" y="4385102"/>
            <a:ext cx="2112952" cy="349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exec_eval</a:t>
            </a:r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を廃止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3777732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254226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</a:t>
            </a:r>
            <a:r>
              <a:rPr lang="ja-JP" altLang="en-US" dirty="0"/>
              <a:t>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D2DCC1-2F62-4A0D-A1BF-A89F73A9A607}"/>
              </a:ext>
            </a:extLst>
          </p:cNvPr>
          <p:cNvSpPr txBox="1"/>
          <p:nvPr/>
        </p:nvSpPr>
        <p:spPr>
          <a:xfrm>
            <a:off x="6139497" y="-91555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node("",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))) =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09ECED29-3D7B-4FE8-A3B2-C185F74C6FB7}"/>
              </a:ext>
            </a:extLst>
          </p:cNvPr>
          <p:cNvSpPr/>
          <p:nvPr/>
        </p:nvSpPr>
        <p:spPr>
          <a:xfrm>
            <a:off x="8171727" y="4896091"/>
            <a:ext cx="2789498" cy="648182"/>
          </a:xfrm>
          <a:prstGeom prst="wedgeRectCallout">
            <a:avLst>
              <a:gd name="adj1" fmla="val -119673"/>
              <a:gd name="adj2" fmla="val 8519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型を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区別すべき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lisp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型の場合は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self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不要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/>
              <a:t>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74CB50-CC22-4569-A781-489888EE1587}"/>
              </a:ext>
            </a:extLst>
          </p:cNvPr>
          <p:cNvSpPr txBox="1"/>
          <p:nvPr/>
        </p:nvSpPr>
        <p:spPr>
          <a:xfrm>
            <a:off x="9234854" y="3885453"/>
            <a:ext cx="2488558" cy="461665"/>
          </a:xfrm>
          <a:prstGeom prst="wedgeRectCallout">
            <a:avLst>
              <a:gd name="adj1" fmla="val 10768"/>
              <a:gd name="adj2" fmla="val 172816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区別しない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=&gt; lisp</a:t>
            </a:r>
            <a:r>
              <a:rPr kumimoji="1" lang="ja-JP" altLang="en-US" sz="1200" dirty="0">
                <a:solidFill>
                  <a:srgbClr val="FF0000"/>
                </a:solidFill>
              </a:rPr>
              <a:t>型であっても</a:t>
            </a:r>
            <a:r>
              <a:rPr kumimoji="1" lang="en-US" altLang="ja-JP" sz="1200" dirty="0">
                <a:solidFill>
                  <a:srgbClr val="FF0000"/>
                </a:solidFill>
              </a:rPr>
              <a:t>self</a:t>
            </a:r>
            <a:r>
              <a:rPr kumimoji="1" lang="ja-JP" altLang="en-US" sz="1200" dirty="0">
                <a:solidFill>
                  <a:srgbClr val="FF0000"/>
                </a:solidFill>
              </a:rPr>
              <a:t>を与える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59DBCA-85DA-45D2-812F-C3C60C466179}"/>
              </a:ext>
            </a:extLst>
          </p:cNvPr>
          <p:cNvSpPr txBox="1"/>
          <p:nvPr/>
        </p:nvSpPr>
        <p:spPr>
          <a:xfrm>
            <a:off x="1759538" y="3702606"/>
            <a:ext cx="2223182" cy="276999"/>
          </a:xfrm>
          <a:prstGeom prst="wedgeRectCallout">
            <a:avLst>
              <a:gd name="adj1" fmla="val -19901"/>
              <a:gd name="adj2" fmla="val 156938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①②適用の切分条件を明記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203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327038" cy="54549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$bind$($#1))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$tree$(X,Y[])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</a:p>
          <a:p>
            <a:pPr>
              <a:lnSpc>
                <a:spcPct val="150000"/>
              </a:lnSpc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tree’(self,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bind(self,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nil),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operator(eval</a:t>
            </a:r>
            <a:r>
              <a:rPr kumimoji="1" lang="ja-JP" altLang="en-US" dirty="0"/>
              <a:t>で消滅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9833829" y="3576715"/>
            <a:ext cx="1499713" cy="306643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endParaRPr lang="en-US" altLang="ja-JP" sz="9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103167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8541979" y="3634979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85D29E-64FF-4E91-A4DB-97BC8438DFBD}"/>
              </a:ext>
            </a:extLst>
          </p:cNvPr>
          <p:cNvSpPr txBox="1"/>
          <p:nvPr/>
        </p:nvSpPr>
        <p:spPr>
          <a:xfrm>
            <a:off x="5785561" y="-292505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1B8061-8892-4969-A820-0756F8EFA31E}"/>
              </a:ext>
            </a:extLst>
          </p:cNvPr>
          <p:cNvSpPr txBox="1"/>
          <p:nvPr/>
        </p:nvSpPr>
        <p:spPr>
          <a:xfrm>
            <a:off x="7326823" y="5737312"/>
            <a:ext cx="3553379" cy="307777"/>
          </a:xfrm>
          <a:prstGeom prst="wedgeRectCallout">
            <a:avLst>
              <a:gd name="adj1" fmla="val -92034"/>
              <a:gd name="adj2" fmla="val -78775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A(X,Y[])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に対して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リタン値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nil)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4B94E2-03E8-4ACD-A7E9-025E88397502}"/>
              </a:ext>
            </a:extLst>
          </p:cNvPr>
          <p:cNvSpPr txBox="1"/>
          <p:nvPr/>
        </p:nvSpPr>
        <p:spPr>
          <a:xfrm>
            <a:off x="6611122" y="6392912"/>
            <a:ext cx="2953234" cy="307777"/>
          </a:xfrm>
          <a:prstGeom prst="wedgeRectCallout">
            <a:avLst>
              <a:gd name="adj1" fmla="val -124957"/>
              <a:gd name="adj2" fmla="val -150229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ノード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に値バインド済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5C7041-5DC5-4601-AB8E-1E4C7EBBFB93}"/>
              </a:ext>
            </a:extLst>
          </p:cNvPr>
          <p:cNvSpPr txBox="1"/>
          <p:nvPr/>
        </p:nvSpPr>
        <p:spPr>
          <a:xfrm>
            <a:off x="7581419" y="5158108"/>
            <a:ext cx="4059700" cy="523220"/>
          </a:xfrm>
          <a:prstGeom prst="wedgeRectCallout">
            <a:avLst>
              <a:gd name="adj1" fmla="val -81240"/>
              <a:gd name="adj2" fmla="val -19488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に対応する実関数</a:t>
            </a:r>
            <a:endParaRPr lang="en-US" altLang="ja-JP" sz="14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tree’(self, r, t1, ..., </a:t>
            </a:r>
            <a:r>
              <a:rPr lang="en-US" altLang="ja-JP" sz="14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= tree(r, t1, ..., </a:t>
            </a:r>
            <a:r>
              <a:rPr lang="en-US" altLang="ja-JP" sz="14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5814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3283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ABC(7,8)”)</a:t>
            </a:r>
          </a:p>
          <a:p>
            <a:pPr>
              <a:lnSpc>
                <a:spcPts val="25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eval(tree(“$`$”,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eval(“$`$”)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tree(“$`$”, “?”))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function(“$`$”, “?”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		//function</a:t>
            </a:r>
            <a:r>
              <a:rPr lang="ja-JP" altLang="en-US" dirty="0"/>
              <a:t>の実体は</a:t>
            </a:r>
            <a:r>
              <a:rPr lang="en-US" altLang="ja-JP" dirty="0"/>
              <a:t>tree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364859" y="4354745"/>
            <a:ext cx="7529075" cy="1224253"/>
          </a:xfrm>
          <a:prstGeom prst="wedgeRectCallout">
            <a:avLst>
              <a:gd name="adj1" fmla="val -8250"/>
              <a:gd name="adj2" fmla="val -8262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eval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時は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NOP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functoin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部として残す。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$op$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の起動タイミングが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のデフォルト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apply(self, tree(“$op$”, tv1, ..., 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tvn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))= function(“$op$”, tv1, ..., 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tvn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時、残っている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部を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6BF624-3BB2-49B2-8DAA-11D383D618C3}"/>
              </a:ext>
            </a:extLst>
          </p:cNvPr>
          <p:cNvSpPr txBox="1"/>
          <p:nvPr/>
        </p:nvSpPr>
        <p:spPr>
          <a:xfrm>
            <a:off x="4161098" y="46166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B04C07-7A5C-46E6-8D8E-AA5677A40427}"/>
              </a:ext>
            </a:extLst>
          </p:cNvPr>
          <p:cNvSpPr txBox="1"/>
          <p:nvPr/>
        </p:nvSpPr>
        <p:spPr>
          <a:xfrm>
            <a:off x="6272290" y="5398450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7CE4F0-E68F-4E0B-AF63-F3E953413476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operator(print</a:t>
            </a:r>
            <a:r>
              <a:rPr kumimoji="1" lang="ja-JP" altLang="en-US" dirty="0"/>
              <a:t>まで存在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0694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-225420" y="814128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“$tree$“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“$bind$“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292746" y="1460459"/>
            <a:ext cx="11988478" cy="503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eval(“$tree$“)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eval(“$bind$“)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tree(“$tree$“, “$bind$“, “$#1</a:t>
            </a:r>
            <a:r>
              <a:rPr lang="en-US" altLang="ja-JP" u="heavy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tree’(self,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bind(self, “$#1”)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nil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同一</a:t>
            </a:r>
            <a:r>
              <a:rPr kumimoji="1" lang="en-US" altLang="ja-JP" dirty="0"/>
              <a:t>function</a:t>
            </a:r>
            <a:r>
              <a:rPr kumimoji="1" lang="ja-JP" altLang="en-US" dirty="0"/>
              <a:t>部内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7BF83C-F122-4DCB-A978-98DD35A2D46F}"/>
              </a:ext>
            </a:extLst>
          </p:cNvPr>
          <p:cNvSpPr txBox="1"/>
          <p:nvPr/>
        </p:nvSpPr>
        <p:spPr>
          <a:xfrm>
            <a:off x="6286985" y="5114729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E2170B-4C7A-4818-95D7-6BE34A7F3E36}"/>
              </a:ext>
            </a:extLst>
          </p:cNvPr>
          <p:cNvSpPr txBox="1"/>
          <p:nvPr/>
        </p:nvSpPr>
        <p:spPr>
          <a:xfrm>
            <a:off x="3502931" y="6043872"/>
            <a:ext cx="2613553" cy="646331"/>
          </a:xfrm>
          <a:prstGeom prst="wedgeRectCallout">
            <a:avLst>
              <a:gd name="adj1" fmla="val -82874"/>
              <a:gd name="adj2" fmla="val -42421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解決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nil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7A0048-C6D4-4B1D-A9D4-49D0BA660C29}"/>
              </a:ext>
            </a:extLst>
          </p:cNvPr>
          <p:cNvSpPr txBox="1"/>
          <p:nvPr/>
        </p:nvSpPr>
        <p:spPr>
          <a:xfrm>
            <a:off x="8252098" y="4560731"/>
            <a:ext cx="3939902" cy="461665"/>
          </a:xfrm>
          <a:prstGeom prst="wedgeRectCallout">
            <a:avLst>
              <a:gd name="adj1" fmla="val -54029"/>
              <a:gd name="adj2" fmla="val -92944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apply</a:t>
            </a:r>
            <a:r>
              <a:rPr lang="ja-JP" altLang="en-US" sz="1200" dirty="0">
                <a:solidFill>
                  <a:srgbClr val="FF0000"/>
                </a:solidFill>
              </a:rPr>
              <a:t>実行時に親が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tree($op$...)))</a:t>
            </a:r>
          </a:p>
          <a:p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場合よっては適用可能な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rule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特定のために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hash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5526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7905" y="369332"/>
            <a:ext cx="12184095" cy="6586418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</a:t>
            </a:r>
          </a:p>
          <a:p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file(self, 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heavy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(self, node(#3, 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D2E89A-2EF2-4563-82B2-6DE35D69B8E9}"/>
              </a:ext>
            </a:extLst>
          </p:cNvPr>
          <p:cNvSpPr txBox="1"/>
          <p:nvPr/>
        </p:nvSpPr>
        <p:spPr>
          <a:xfrm>
            <a:off x="5686189" y="-69249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055029-657C-403D-821E-00969B43D470}"/>
              </a:ext>
            </a:extLst>
          </p:cNvPr>
          <p:cNvSpPr/>
          <p:nvPr/>
        </p:nvSpPr>
        <p:spPr>
          <a:xfrm>
            <a:off x="8598059" y="5570756"/>
            <a:ext cx="3306501" cy="811633"/>
          </a:xfrm>
          <a:prstGeom prst="wedgeRectCallout">
            <a:avLst>
              <a:gd name="adj1" fmla="val -62848"/>
              <a:gd name="adj2" fmla="val -61202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8FBC8E2-4E0B-49F4-A56B-C6D4DDFC7691}"/>
              </a:ext>
            </a:extLst>
          </p:cNvPr>
          <p:cNvSpPr/>
          <p:nvPr/>
        </p:nvSpPr>
        <p:spPr>
          <a:xfrm>
            <a:off x="5578995" y="6382389"/>
            <a:ext cx="2048722" cy="392190"/>
          </a:xfrm>
          <a:prstGeom prst="wedgeRectCallout">
            <a:avLst>
              <a:gd name="adj1" fmla="val -90836"/>
              <a:gd name="adj2" fmla="val -43494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AA463E-1EA9-42B2-9F40-BE34D53971C3}"/>
              </a:ext>
            </a:extLst>
          </p:cNvPr>
          <p:cNvSpPr txBox="1"/>
          <p:nvPr/>
        </p:nvSpPr>
        <p:spPr>
          <a:xfrm>
            <a:off x="7905" y="0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別ノード内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938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229611-3998-40EA-9E63-942B7BBC675E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4. reference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3C9597-5E55-40DE-A201-690C315A55CC}"/>
              </a:ext>
            </a:extLst>
          </p:cNvPr>
          <p:cNvSpPr txBox="1"/>
          <p:nvPr/>
        </p:nvSpPr>
        <p:spPr>
          <a:xfrm>
            <a:off x="344346" y="767436"/>
            <a:ext cx="11503307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のパラメータ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node(label, reference, function, name, bind)</a:t>
            </a:r>
          </a:p>
          <a:p>
            <a:pPr>
              <a:spcBef>
                <a:spcPts val="12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1]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“#1$#2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$bind$($#3))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A[3]”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node(“#1”, “$#2”,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generator(tree(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“”, nil, “$bind$”, “”)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“$#3”, nil, “”, “”)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“A”, “[3]”)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node(“#1”,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ref_node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(“$#2”), nil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“A”, “[3]”)		//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2]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						// 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の後ろにダミーノード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node(“”, “”, generator(tree(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“$`$”, “”,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“”, “?”,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“”, “”)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node(“”, “”,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“$`$”, “”,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“”, “?”,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“”, “”)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92485B-3C3F-42EE-AD55-B33E6E5B2DC1}"/>
              </a:ext>
            </a:extLst>
          </p:cNvPr>
          <p:cNvSpPr txBox="1"/>
          <p:nvPr/>
        </p:nvSpPr>
        <p:spPr>
          <a:xfrm>
            <a:off x="5011839" y="188941"/>
            <a:ext cx="69795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CC91E48-0B45-49BA-B1C6-A3D16228C8DE}"/>
              </a:ext>
            </a:extLst>
          </p:cNvPr>
          <p:cNvSpPr/>
          <p:nvPr/>
        </p:nvSpPr>
        <p:spPr>
          <a:xfrm>
            <a:off x="1386415" y="2233914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τ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5C8384C-725D-4411-B57B-04FDEFF52F5F}"/>
              </a:ext>
            </a:extLst>
          </p:cNvPr>
          <p:cNvSpPr/>
          <p:nvPr/>
        </p:nvSpPr>
        <p:spPr>
          <a:xfrm>
            <a:off x="1386415" y="2969996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eval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5B016FE-9A92-4BD2-8D13-79453BCFD2FD}"/>
              </a:ext>
            </a:extLst>
          </p:cNvPr>
          <p:cNvSpPr/>
          <p:nvPr/>
        </p:nvSpPr>
        <p:spPr>
          <a:xfrm>
            <a:off x="1386415" y="4378547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τ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5809559-833E-451A-8AC9-A10DE79A1C3D}"/>
              </a:ext>
            </a:extLst>
          </p:cNvPr>
          <p:cNvSpPr/>
          <p:nvPr/>
        </p:nvSpPr>
        <p:spPr>
          <a:xfrm>
            <a:off x="1386415" y="5114629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eval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095D76-47F6-477C-B736-0998C1A19B76}"/>
              </a:ext>
            </a:extLst>
          </p:cNvPr>
          <p:cNvSpPr txBox="1"/>
          <p:nvPr/>
        </p:nvSpPr>
        <p:spPr>
          <a:xfrm>
            <a:off x="0" y="412086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(1) parsing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ADA8E3-4103-4165-954A-DE3C44306A61}"/>
              </a:ext>
            </a:extLst>
          </p:cNvPr>
          <p:cNvSpPr txBox="1"/>
          <p:nvPr/>
        </p:nvSpPr>
        <p:spPr>
          <a:xfrm>
            <a:off x="7198802" y="1169349"/>
            <a:ext cx="3939902" cy="646331"/>
          </a:xfrm>
          <a:prstGeom prst="wedgeRectCallout">
            <a:avLst>
              <a:gd name="adj1" fmla="val -46684"/>
              <a:gd name="adj2" fmla="val -116225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課題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再帰構造</a:t>
            </a:r>
            <a:r>
              <a:rPr lang="ja-JP" altLang="en-US" sz="1200" dirty="0">
                <a:solidFill>
                  <a:srgbClr val="FF0000"/>
                </a:solidFill>
              </a:rPr>
              <a:t>記述への対応</a:t>
            </a:r>
            <a:r>
              <a:rPr kumimoji="1" lang="ja-JP" altLang="en-US" sz="1200" dirty="0">
                <a:solidFill>
                  <a:srgbClr val="FF0000"/>
                </a:solidFill>
              </a:rPr>
              <a:t>は必須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オンデマンドどこまでやるか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1367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>
                <a:latin typeface="+mn-ea"/>
              </a:rPr>
              <a:t>(2) </a:t>
            </a:r>
            <a:r>
              <a:rPr lang="en-US" altLang="ja-JP" u="sng" dirty="0" err="1">
                <a:latin typeface="+mn-ea"/>
              </a:rPr>
              <a:t>tq</a:t>
            </a:r>
            <a:r>
              <a:rPr lang="ja-JP" altLang="en-US" u="sng" dirty="0">
                <a:latin typeface="+mn-ea"/>
              </a:rPr>
              <a:t>でのオンデマンド評価ルール</a:t>
            </a:r>
            <a:r>
              <a:rPr lang="en-US" altLang="ja-JP" u="sng" dirty="0">
                <a:latin typeface="+mn-ea"/>
              </a:rPr>
              <a:t>(</a:t>
            </a:r>
            <a:r>
              <a:rPr lang="ja-JP" altLang="en-US" u="sng" dirty="0">
                <a:latin typeface="+mn-ea"/>
              </a:rPr>
              <a:t>再掲</a:t>
            </a:r>
            <a:r>
              <a:rPr lang="en-US" altLang="ja-JP" u="sng" dirty="0">
                <a:latin typeface="+mn-ea"/>
              </a:rPr>
              <a:t>:p108)</a:t>
            </a:r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/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91F1C9E-60C5-4FE7-B508-B4C848B8DE7F}"/>
              </a:ext>
            </a:extLst>
          </p:cNvPr>
          <p:cNvCxnSpPr/>
          <p:nvPr/>
        </p:nvCxnSpPr>
        <p:spPr>
          <a:xfrm>
            <a:off x="192950" y="3229337"/>
            <a:ext cx="11729419" cy="1217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0D35166-CDE1-441D-BACD-08BC1332C623}"/>
              </a:ext>
            </a:extLst>
          </p:cNvPr>
          <p:cNvCxnSpPr>
            <a:cxnSpLocks/>
          </p:cNvCxnSpPr>
          <p:nvPr/>
        </p:nvCxnSpPr>
        <p:spPr>
          <a:xfrm flipV="1">
            <a:off x="192950" y="3239497"/>
            <a:ext cx="11729419" cy="1217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D096345-178D-48CB-9D71-5B611AC1A8FE}"/>
              </a:ext>
            </a:extLst>
          </p:cNvPr>
          <p:cNvSpPr/>
          <p:nvPr/>
        </p:nvSpPr>
        <p:spPr>
          <a:xfrm>
            <a:off x="9120851" y="2270017"/>
            <a:ext cx="2361235" cy="460645"/>
          </a:xfrm>
          <a:prstGeom prst="wedgeRectCallout">
            <a:avLst>
              <a:gd name="adj1" fmla="val -22603"/>
              <a:gd name="adj2" fmla="val 18113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おそらくボツ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(2020/10/22)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(pint: read/eval/print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の一環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8B1BE1-5CBE-41A7-862F-F5036701262F}"/>
              </a:ext>
            </a:extLst>
          </p:cNvPr>
          <p:cNvSpPr txBox="1"/>
          <p:nvPr/>
        </p:nvSpPr>
        <p:spPr>
          <a:xfrm>
            <a:off x="7685590" y="1479998"/>
            <a:ext cx="4506410" cy="461665"/>
          </a:xfrm>
          <a:prstGeom prst="wedgeRectCallout">
            <a:avLst>
              <a:gd name="adj1" fmla="val -60707"/>
              <a:gd name="adj2" fmla="val 2328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オンデマンドにおける起動トリガはおそらく親で決まる。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$#{$plus$(1,2)} =&gt; </a:t>
            </a:r>
            <a:r>
              <a:rPr lang="ja-JP" altLang="en-US" sz="1200" dirty="0">
                <a:solidFill>
                  <a:srgbClr val="FF0000"/>
                </a:solidFill>
              </a:rPr>
              <a:t>親が必要とした際にトリガ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7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8B9F7A-E92C-4462-9112-CA2990936628}"/>
              </a:ext>
            </a:extLst>
          </p:cNvPr>
          <p:cNvSpPr txBox="1"/>
          <p:nvPr/>
        </p:nvSpPr>
        <p:spPr>
          <a:xfrm>
            <a:off x="115746" y="108447"/>
            <a:ext cx="11574684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5.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任意位置の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generator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従来の議論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(a)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の中身は、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$op$(t1, ...,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(b)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は任意の位置に出現可能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(c) 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の評価の結果、全体が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valid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な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①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#1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$cat$(AB,CD)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(X,Y)		=&gt; #1ABCD(X,Y)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②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$bind($#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$plus(1,1)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A(B,C[])	=&gt;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$bind($#2)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A(B,C[])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③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$(1)}B,C)		=&gt; A(B,C)	// 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$(n): 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個の連続した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‘(‘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の文字列を返却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③は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中に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$(1)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を実行要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!!!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F3D8C4-5CEE-4514-A7F7-8CFB30BB2B1F}"/>
              </a:ext>
            </a:extLst>
          </p:cNvPr>
          <p:cNvSpPr txBox="1"/>
          <p:nvPr/>
        </p:nvSpPr>
        <p:spPr>
          <a:xfrm>
            <a:off x="5995686" y="4477842"/>
            <a:ext cx="3565003" cy="276999"/>
          </a:xfrm>
          <a:prstGeom prst="wedgeRectCallout">
            <a:avLst>
              <a:gd name="adj1" fmla="val -94249"/>
              <a:gd name="adj2" fmla="val -185710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parsing</a:t>
            </a:r>
            <a:r>
              <a:rPr kumimoji="1" lang="ja-JP" altLang="en-US" sz="1200" dirty="0">
                <a:solidFill>
                  <a:srgbClr val="FF0000"/>
                </a:solidFill>
              </a:rPr>
              <a:t>用関数</a:t>
            </a:r>
            <a:r>
              <a:rPr kumimoji="1" lang="en-US" altLang="ja-JP" sz="1200" dirty="0">
                <a:solidFill>
                  <a:srgbClr val="FF0000"/>
                </a:solidFill>
              </a:rPr>
              <a:t>: </a:t>
            </a:r>
            <a:r>
              <a:rPr kumimoji="1" lang="ja-JP" altLang="en-US" sz="1200" dirty="0">
                <a:solidFill>
                  <a:srgbClr val="FF0000"/>
                </a:solidFill>
              </a:rPr>
              <a:t>デリミタ「</a:t>
            </a:r>
            <a:r>
              <a:rPr lang="en-US" altLang="ja-JP" sz="1200" dirty="0">
                <a:solidFill>
                  <a:srgbClr val="FF0000"/>
                </a:solidFill>
              </a:rPr>
              <a:t>{}(),</a:t>
            </a:r>
            <a:r>
              <a:rPr lang="ja-JP" altLang="en-US" sz="1200" dirty="0">
                <a:solidFill>
                  <a:srgbClr val="FF0000"/>
                </a:solidFill>
              </a:rPr>
              <a:t>」を返す関数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1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 dirty="0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 dirty="0"/>
              <a:t>どのような関数のパラメータか</a:t>
            </a:r>
            <a:br>
              <a:rPr lang="ja-JP" altLang="en-US" dirty="0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 dirty="0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  <a:r>
              <a:rPr lang="ja-JP" altLang="en-US" dirty="0"/>
              <a:t>して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ファイルポインタ</a:t>
            </a:r>
            <a:r>
              <a:rPr lang="en-US" altLang="ja-JP" dirty="0"/>
              <a:t>$#1</a:t>
            </a:r>
            <a:r>
              <a:rPr lang="ja-JP" altLang="en-US" dirty="0"/>
              <a:t>が</a:t>
            </a:r>
            <a:r>
              <a:rPr lang="en-US" altLang="ja-JP" dirty="0"/>
              <a:t>T</a:t>
            </a:r>
            <a:r>
              <a:rPr lang="ja-JP" altLang="en-US" dirty="0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27293</TotalTime>
  <Words>38627</Words>
  <Application>Microsoft Office PowerPoint</Application>
  <PresentationFormat>ワイド画面</PresentationFormat>
  <Paragraphs>5000</Paragraphs>
  <Slides>160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160</vt:i4>
      </vt:variant>
    </vt:vector>
  </HeadingPairs>
  <TitlesOfParts>
    <vt:vector size="169" baseType="lpstr">
      <vt:lpstr>-apple-system</vt:lpstr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10/22(金)18:00-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1352</cp:revision>
  <dcterms:created xsi:type="dcterms:W3CDTF">2019-11-16T07:39:57Z</dcterms:created>
  <dcterms:modified xsi:type="dcterms:W3CDTF">2020-10-28T09:20:13Z</dcterms:modified>
</cp:coreProperties>
</file>