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53" r:id="rId2"/>
    <p:sldId id="652" r:id="rId3"/>
    <p:sldId id="663" r:id="rId4"/>
    <p:sldId id="603" r:id="rId5"/>
    <p:sldId id="605" r:id="rId6"/>
    <p:sldId id="608" r:id="rId7"/>
    <p:sldId id="609" r:id="rId8"/>
    <p:sldId id="659" r:id="rId9"/>
    <p:sldId id="660" r:id="rId10"/>
    <p:sldId id="661" r:id="rId11"/>
    <p:sldId id="6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/>
        </p14:section>
        <p14:section name="タイトルなしのセクション" id="{5F7EA9D8-66AD-4E03-8EE3-0F3FC45A8E89}">
          <p14:sldIdLst>
            <p14:sldId id="653"/>
            <p14:sldId id="652"/>
            <p14:sldId id="663"/>
            <p14:sldId id="603"/>
            <p14:sldId id="605"/>
            <p14:sldId id="608"/>
            <p14:sldId id="609"/>
            <p14:sldId id="659"/>
            <p14:sldId id="660"/>
            <p14:sldId id="66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CCFF"/>
    <a:srgbClr val="00B0F0"/>
    <a:srgbClr val="CCFFFF"/>
    <a:srgbClr val="F8CBAD"/>
    <a:srgbClr val="FFFFCC"/>
    <a:srgbClr val="CCFFCC"/>
    <a:srgbClr val="99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1" autoAdjust="0"/>
    <p:restoredTop sz="94723" autoAdjust="0"/>
  </p:normalViewPr>
  <p:slideViewPr>
    <p:cSldViewPr snapToGrid="0">
      <p:cViewPr varScale="1">
        <p:scale>
          <a:sx n="104" d="100"/>
          <a:sy n="104" d="100"/>
        </p:scale>
        <p:origin x="45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F6E6FEF-706E-4F49-9699-A17F535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9440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2022/3/25(</a:t>
            </a:r>
            <a:r>
              <a:rPr lang="ja-JP" altLang="en-US" dirty="0"/>
              <a:t>金</a:t>
            </a:r>
            <a:r>
              <a:rPr lang="en-US" altLang="ja-JP" dirty="0"/>
              <a:t>)19:00-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2400" b="1" dirty="0" err="1"/>
              <a:t>tq</a:t>
            </a:r>
            <a:r>
              <a:rPr lang="ja-JP" altLang="en-US" sz="2400" b="1"/>
              <a:t>報告</a:t>
            </a:r>
            <a:r>
              <a:rPr lang="en-US" altLang="ja-JP" sz="2400" b="1" dirty="0"/>
              <a:t> (</a:t>
            </a:r>
            <a:r>
              <a:rPr lang="ja-JP" altLang="en-US" sz="2400" b="1"/>
              <a:t>坂本担当分</a:t>
            </a:r>
            <a:r>
              <a:rPr lang="en-US" altLang="ja-JP" sz="2400" b="1" dirty="0"/>
              <a:t>)</a:t>
            </a:r>
            <a:br>
              <a:rPr lang="en-US" altLang="ja-JP" sz="2400" b="1" dirty="0"/>
            </a:b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812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57B30B-B520-4726-AE17-D7065E795A8F}"/>
              </a:ext>
            </a:extLst>
          </p:cNvPr>
          <p:cNvSpPr txBox="1"/>
          <p:nvPr/>
        </p:nvSpPr>
        <p:spPr>
          <a:xfrm>
            <a:off x="97512" y="1091438"/>
            <a:ext cx="10546104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anchor="ctr">
            <a:spAutoFit/>
          </a:bodyPr>
          <a:lstStyle/>
          <a:p>
            <a:pPr marL="342900" indent="-342900">
              <a:spcBef>
                <a:spcPts val="600"/>
              </a:spcBef>
              <a:buAutoNum type="alphaLcParenBoth"/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kumimoji="1" lang="en-US" altLang="ja-JP" sz="1400" i="1" baseline="-25000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baseline="-25000" dirty="0">
                <a:latin typeface="Bookman Old Style" panose="02050604050505020204" pitchFamily="18" charset="0"/>
              </a:rPr>
              <a:t> 	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::= (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,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			//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カラム目のタイトル情報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r>
              <a:rPr lang="en-US" altLang="ja-JP" sz="1400" dirty="0">
                <a:latin typeface="Bookman Old Style" panose="02050604050505020204" pitchFamily="18" charset="0"/>
              </a:rPr>
              <a:t>				//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lang="en-US" altLang="ja-JP" sz="1400" dirty="0">
                <a:latin typeface="Bookman Old Style" panose="02050604050505020204" pitchFamily="18" charset="0"/>
              </a:rPr>
              <a:t> : </a:t>
            </a:r>
            <a:r>
              <a:rPr lang="ja-JP" altLang="en-US" sz="1400" dirty="0">
                <a:latin typeface="Bookman Old Style" panose="02050604050505020204" pitchFamily="18" charset="0"/>
              </a:rPr>
              <a:t>セル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dirty="0">
                <a:latin typeface="Bookman Old Style" panose="02050604050505020204" pitchFamily="18" charset="0"/>
              </a:rPr>
              <a:t>, j)</a:t>
            </a:r>
            <a:r>
              <a:rPr lang="ja-JP" altLang="en-US" sz="1400" dirty="0">
                <a:latin typeface="Bookman Old Style" panose="02050604050505020204" pitchFamily="18" charset="0"/>
              </a:rPr>
              <a:t>の値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(b)</a:t>
            </a:r>
            <a:r>
              <a:rPr lang="ja-JP" altLang="en-US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line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 	</a:t>
            </a:r>
            <a:r>
              <a:rPr lang="en-US" altLang="ja-JP" sz="1400" dirty="0">
                <a:latin typeface="Bookman Old Style" panose="02050604050505020204" pitchFamily="18" charset="0"/>
              </a:rPr>
              <a:t>::= </a:t>
            </a:r>
            <a:r>
              <a:rPr lang="en-US" altLang="ja-JP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ja-JP" sz="1400" dirty="0">
                <a:latin typeface="Bookman Old Style" panose="02050604050505020204" pitchFamily="18" charset="0"/>
              </a:rPr>
              <a:t>cell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i1</a:t>
            </a:r>
            <a:r>
              <a:rPr lang="en-US" altLang="ja-JP" sz="1400" dirty="0">
                <a:latin typeface="Bookman Old Style" panose="02050604050505020204" pitchFamily="18" charset="0"/>
              </a:rPr>
              <a:t>, ...,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in</a:t>
            </a:r>
            <a:r>
              <a:rPr lang="en-US" altLang="ja-JP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)</a:t>
            </a:r>
            <a:endParaRPr lang="en-US" altLang="ja-JP" sz="14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(c) ns3	::= 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ja-JP" sz="1400" dirty="0">
                <a:latin typeface="Bookman Old Style" panose="02050604050505020204" pitchFamily="18" charset="0"/>
              </a:rPr>
              <a:t>line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1</a:t>
            </a:r>
            <a:r>
              <a:rPr lang="en-US" altLang="ja-JP" sz="1400" dirty="0">
                <a:latin typeface="Bookman Old Style" panose="02050604050505020204" pitchFamily="18" charset="0"/>
              </a:rPr>
              <a:t>, ...,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line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m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)</a:t>
            </a:r>
            <a:endParaRPr kumimoji="1" lang="ja-JP" altLang="en-US" sz="1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D1F7A7-0B86-4F89-B482-843518AD4257}"/>
              </a:ext>
            </a:extLst>
          </p:cNvPr>
          <p:cNvSpPr txBox="1"/>
          <p:nvPr/>
        </p:nvSpPr>
        <p:spPr>
          <a:xfrm>
            <a:off x="0" y="212497"/>
            <a:ext cx="1327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400" dirty="0">
                <a:latin typeface="Bookman Old Style" panose="02050604050505020204" pitchFamily="18" charset="0"/>
              </a:rPr>
              <a:t>◎素朴な疑問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ECAD76-D9D8-40D1-8F9F-10B0B8107474}"/>
              </a:ext>
            </a:extLst>
          </p:cNvPr>
          <p:cNvSpPr txBox="1"/>
          <p:nvPr/>
        </p:nvSpPr>
        <p:spPr>
          <a:xfrm>
            <a:off x="0" y="782973"/>
            <a:ext cx="1400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[</a:t>
            </a:r>
            <a:r>
              <a:rPr lang="ja-JP" altLang="en-US" sz="1400">
                <a:latin typeface="Bookman Old Style" panose="02050604050505020204" pitchFamily="18" charset="0"/>
              </a:rPr>
              <a:t>定義</a:t>
            </a:r>
            <a:r>
              <a:rPr lang="en-US" altLang="ja-JP" sz="1400" dirty="0">
                <a:latin typeface="Bookman Old Style" panose="02050604050505020204" pitchFamily="18" charset="0"/>
              </a:rPr>
              <a:t>](NS3)</a:t>
            </a:r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54D44326-F325-464D-B0FB-ECCD00C14859}"/>
              </a:ext>
            </a:extLst>
          </p:cNvPr>
          <p:cNvGraphicFramePr>
            <a:graphicFrameLocks noGrp="1"/>
          </p:cNvGraphicFramePr>
          <p:nvPr/>
        </p:nvGraphicFramePr>
        <p:xfrm>
          <a:off x="97512" y="2477753"/>
          <a:ext cx="1179349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27">
                  <a:extLst>
                    <a:ext uri="{9D8B030D-6E8A-4147-A177-3AD203B41FA5}">
                      <a16:colId xmlns:a16="http://schemas.microsoft.com/office/drawing/2014/main" val="43344540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3590917306"/>
                    </a:ext>
                  </a:extLst>
                </a:gridCol>
                <a:gridCol w="1610139">
                  <a:extLst>
                    <a:ext uri="{9D8B030D-6E8A-4147-A177-3AD203B41FA5}">
                      <a16:colId xmlns:a16="http://schemas.microsoft.com/office/drawing/2014/main" val="3441436076"/>
                    </a:ext>
                  </a:extLst>
                </a:gridCol>
                <a:gridCol w="2796702">
                  <a:extLst>
                    <a:ext uri="{9D8B030D-6E8A-4147-A177-3AD203B41FA5}">
                      <a16:colId xmlns:a16="http://schemas.microsoft.com/office/drawing/2014/main" val="2805165923"/>
                    </a:ext>
                  </a:extLst>
                </a:gridCol>
                <a:gridCol w="3723367">
                  <a:extLst>
                    <a:ext uri="{9D8B030D-6E8A-4147-A177-3AD203B41FA5}">
                      <a16:colId xmlns:a16="http://schemas.microsoft.com/office/drawing/2014/main" val="2153321446"/>
                    </a:ext>
                  </a:extLst>
                </a:gridCol>
                <a:gridCol w="1663643">
                  <a:extLst>
                    <a:ext uri="{9D8B030D-6E8A-4147-A177-3AD203B41FA5}">
                      <a16:colId xmlns:a16="http://schemas.microsoft.com/office/drawing/2014/main" val="2602219591"/>
                    </a:ext>
                  </a:extLst>
                </a:gridCol>
              </a:tblGrid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付与形態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位置の自由度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構文上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04586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列に依存した情報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err="1">
                          <a:latin typeface="Bookman Old Style" panose="02050604050505020204" pitchFamily="18" charset="0"/>
                        </a:rPr>
                        <a:t>Tj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ごとに単独付与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高い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横方向の位置は自由</a:t>
                      </a:r>
                      <a:endParaRPr kumimoji="1" lang="en-US" altLang="ja-JP" sz="1400" dirty="0"/>
                    </a:p>
                    <a:p>
                      <a:pPr lvl="1"/>
                      <a:r>
                        <a:rPr kumimoji="1" lang="ja-JP" altLang="en-US" sz="1400" dirty="0"/>
                        <a:t>⇒ </a:t>
                      </a:r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単独での横方向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列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/>
                        <a:t>の移動○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定義</a:t>
                      </a:r>
                      <a:r>
                        <a:rPr kumimoji="1" lang="en-US" altLang="ja-JP" sz="1400" dirty="0"/>
                        <a:t>(a)</a:t>
                      </a:r>
                      <a:r>
                        <a:rPr kumimoji="1" lang="ja-JP" altLang="en-US" sz="1400" dirty="0"/>
                        <a:t>による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0012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	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同士が同一行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(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...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)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により該当</a:t>
                      </a:r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群に一括付与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低い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同一行内の</a:t>
                      </a:r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は</a:t>
                      </a:r>
                      <a:r>
                        <a:rPr kumimoji="1" lang="en-US" altLang="ja-JP" sz="1400" dirty="0"/>
                        <a:t>()</a:t>
                      </a:r>
                      <a:r>
                        <a:rPr kumimoji="1" lang="ja-JP" altLang="en-US" sz="1400" dirty="0"/>
                        <a:t>内に配置要</a:t>
                      </a:r>
                      <a:endParaRPr kumimoji="1" lang="en-US" altLang="ja-JP" sz="1400" dirty="0"/>
                    </a:p>
                    <a:p>
                      <a:pPr lvl="1"/>
                      <a:r>
                        <a:rPr kumimoji="1" lang="ja-JP" altLang="en-US" sz="1400" dirty="0"/>
                        <a:t>⇒ </a:t>
                      </a:r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単独での縦方向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/>
                        <a:t>の移動</a:t>
                      </a:r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  </a:t>
                      </a:r>
                      <a:r>
                        <a:rPr kumimoji="1" lang="en-US" altLang="ja-JP" sz="1400" dirty="0"/>
                        <a:t>〃 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37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22648C-93E4-4651-BF20-8759FF4EB1C1}"/>
              </a:ext>
            </a:extLst>
          </p:cNvPr>
          <p:cNvSpPr txBox="1"/>
          <p:nvPr/>
        </p:nvSpPr>
        <p:spPr>
          <a:xfrm>
            <a:off x="97512" y="4521709"/>
            <a:ext cx="10546103" cy="1031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anchor="ctr">
            <a:spAutoFit/>
          </a:bodyPr>
          <a:lstStyle/>
          <a:p>
            <a:pPr marL="342900" indent="-342900">
              <a:spcBef>
                <a:spcPts val="600"/>
              </a:spcBef>
              <a:buAutoNum type="alphaLcParenBoth"/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kumimoji="1" lang="en-US" altLang="ja-JP" sz="1400" i="1" baseline="-25000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baseline="-25000" dirty="0">
                <a:latin typeface="Bookman Old Style" panose="02050604050505020204" pitchFamily="18" charset="0"/>
              </a:rPr>
              <a:t> 	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::= (L</a:t>
            </a:r>
            <a:r>
              <a:rPr kumimoji="1" lang="en-US" altLang="ja-JP" sz="1400" i="1" dirty="0">
                <a:latin typeface="Bookman Old Style" panose="02050604050505020204" pitchFamily="18" charset="0"/>
              </a:rPr>
              <a:t>i,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C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,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		// Li :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行に依存した情報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(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例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: 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行番号</a:t>
            </a:r>
            <a:r>
              <a:rPr lang="ja-JP" altLang="en-US" sz="1400" dirty="0">
                <a:latin typeface="Bookman Old Style" panose="02050604050505020204" pitchFamily="18" charset="0"/>
              </a:rPr>
              <a:t>、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行レコードの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id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値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</a:t>
            </a:r>
          </a:p>
          <a:p>
            <a:r>
              <a:rPr lang="en-US" altLang="ja-JP" sz="1400" dirty="0">
                <a:latin typeface="Bookman Old Style" panose="02050604050505020204" pitchFamily="18" charset="0"/>
              </a:rPr>
              <a:t>				//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C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列に依存した情報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ja-JP" altLang="en-US" sz="1400" dirty="0">
                <a:latin typeface="Bookman Old Style" panose="02050604050505020204" pitchFamily="18" charset="0"/>
              </a:rPr>
              <a:t>例</a:t>
            </a:r>
            <a:r>
              <a:rPr lang="en-US" altLang="ja-JP" sz="1400" dirty="0">
                <a:latin typeface="Bookman Old Style" panose="02050604050505020204" pitchFamily="18" charset="0"/>
              </a:rPr>
              <a:t>: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</a:t>
            </a:r>
            <a:endParaRPr lang="en-US" altLang="ja-JP" sz="1400" dirty="0">
              <a:latin typeface="Bookman Old Style" panose="02050604050505020204" pitchFamily="18" charset="0"/>
            </a:endParaRPr>
          </a:p>
          <a:p>
            <a:r>
              <a:rPr kumimoji="1" lang="en-US" altLang="ja-JP" sz="1400" dirty="0">
                <a:latin typeface="Bookman Old Style" panose="02050604050505020204" pitchFamily="18" charset="0"/>
              </a:rPr>
              <a:t>				</a:t>
            </a:r>
            <a:r>
              <a:rPr lang="en-US" altLang="ja-JP" sz="1400" dirty="0">
                <a:latin typeface="Bookman Old Style" panose="02050604050505020204" pitchFamily="18" charset="0"/>
              </a:rPr>
              <a:t>//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lang="en-US" altLang="ja-JP" sz="1400" dirty="0">
                <a:latin typeface="Bookman Old Style" panose="02050604050505020204" pitchFamily="18" charset="0"/>
              </a:rPr>
              <a:t> : </a:t>
            </a:r>
            <a:r>
              <a:rPr lang="ja-JP" altLang="en-US" sz="1400" dirty="0">
                <a:latin typeface="Bookman Old Style" panose="02050604050505020204" pitchFamily="18" charset="0"/>
              </a:rPr>
              <a:t>セル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dirty="0">
                <a:latin typeface="Bookman Old Style" panose="02050604050505020204" pitchFamily="18" charset="0"/>
              </a:rPr>
              <a:t>, j)</a:t>
            </a:r>
            <a:r>
              <a:rPr lang="ja-JP" altLang="en-US" sz="1400" dirty="0">
                <a:latin typeface="Bookman Old Style" panose="02050604050505020204" pitchFamily="18" charset="0"/>
              </a:rPr>
              <a:t>の値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(b)</a:t>
            </a:r>
            <a:r>
              <a:rPr lang="ja-JP" altLang="en-US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>
                <a:latin typeface="Bookman Old Style" panose="02050604050505020204" pitchFamily="18" charset="0"/>
              </a:rPr>
              <a:t>ns2	::= 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ja-JP" sz="1400" dirty="0">
                <a:latin typeface="Bookman Old Style" panose="02050604050505020204" pitchFamily="18" charset="0"/>
              </a:rPr>
              <a:t> cell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11</a:t>
            </a:r>
            <a:r>
              <a:rPr lang="en-US" altLang="ja-JP" sz="1400" dirty="0">
                <a:latin typeface="Bookman Old Style" panose="02050604050505020204" pitchFamily="18" charset="0"/>
              </a:rPr>
              <a:t>, ...,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mn</a:t>
            </a:r>
            <a:r>
              <a:rPr lang="en-US" altLang="ja-JP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)	</a:t>
            </a:r>
            <a:r>
              <a:rPr lang="en-US" altLang="ja-JP" sz="1400" dirty="0">
                <a:latin typeface="Bookman Old Style" panose="02050604050505020204" pitchFamily="18" charset="0"/>
              </a:rPr>
              <a:t>	// cell</a:t>
            </a:r>
            <a:r>
              <a:rPr lang="ja-JP" altLang="en-US" sz="1400" dirty="0">
                <a:latin typeface="Bookman Old Style" panose="02050604050505020204" pitchFamily="18" charset="0"/>
              </a:rPr>
              <a:t>の順序不同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5" name="表 11">
            <a:extLst>
              <a:ext uri="{FF2B5EF4-FFF2-40B4-BE49-F238E27FC236}">
                <a16:creationId xmlns:a16="http://schemas.microsoft.com/office/drawing/2014/main" id="{1071302C-471B-4D26-B08F-2034BFF03F0F}"/>
              </a:ext>
            </a:extLst>
          </p:cNvPr>
          <p:cNvGraphicFramePr>
            <a:graphicFrameLocks noGrp="1"/>
          </p:cNvGraphicFramePr>
          <p:nvPr/>
        </p:nvGraphicFramePr>
        <p:xfrm>
          <a:off x="97513" y="5735934"/>
          <a:ext cx="117934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88">
                  <a:extLst>
                    <a:ext uri="{9D8B030D-6E8A-4147-A177-3AD203B41FA5}">
                      <a16:colId xmlns:a16="http://schemas.microsoft.com/office/drawing/2014/main" val="433445408"/>
                    </a:ext>
                  </a:extLst>
                </a:gridCol>
                <a:gridCol w="1639957">
                  <a:extLst>
                    <a:ext uri="{9D8B030D-6E8A-4147-A177-3AD203B41FA5}">
                      <a16:colId xmlns:a16="http://schemas.microsoft.com/office/drawing/2014/main" val="3590917306"/>
                    </a:ext>
                  </a:extLst>
                </a:gridCol>
                <a:gridCol w="1590260">
                  <a:extLst>
                    <a:ext uri="{9D8B030D-6E8A-4147-A177-3AD203B41FA5}">
                      <a16:colId xmlns:a16="http://schemas.microsoft.com/office/drawing/2014/main" val="3441436076"/>
                    </a:ext>
                  </a:extLst>
                </a:gridCol>
                <a:gridCol w="2816581">
                  <a:extLst>
                    <a:ext uri="{9D8B030D-6E8A-4147-A177-3AD203B41FA5}">
                      <a16:colId xmlns:a16="http://schemas.microsoft.com/office/drawing/2014/main" val="2805165923"/>
                    </a:ext>
                  </a:extLst>
                </a:gridCol>
                <a:gridCol w="3683611">
                  <a:extLst>
                    <a:ext uri="{9D8B030D-6E8A-4147-A177-3AD203B41FA5}">
                      <a16:colId xmlns:a16="http://schemas.microsoft.com/office/drawing/2014/main" val="2153321446"/>
                    </a:ext>
                  </a:extLst>
                </a:gridCol>
                <a:gridCol w="1703399">
                  <a:extLst>
                    <a:ext uri="{9D8B030D-6E8A-4147-A177-3AD203B41FA5}">
                      <a16:colId xmlns:a16="http://schemas.microsoft.com/office/drawing/2014/main" val="2602219591"/>
                    </a:ext>
                  </a:extLst>
                </a:gridCol>
              </a:tblGrid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付与形態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位置の自由度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構文上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04586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列に依存した情報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C</a:t>
                      </a:r>
                      <a:r>
                        <a:rPr kumimoji="1" lang="en-US" altLang="ja-JP" sz="1400" i="1" dirty="0" err="1"/>
                        <a:t>j</a:t>
                      </a:r>
                      <a:endParaRPr kumimoji="1" lang="ja-JP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ごとに単独付与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高い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完全に自由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定義</a:t>
                      </a:r>
                      <a:r>
                        <a:rPr kumimoji="1" lang="en-US" altLang="ja-JP" sz="1400" dirty="0"/>
                        <a:t>(a)</a:t>
                      </a:r>
                      <a:r>
                        <a:rPr kumimoji="1" lang="ja-JP" altLang="en-US" sz="1400" dirty="0"/>
                        <a:t>による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0012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	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Li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	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1" lang="en-US" altLang="ja-JP" sz="1400" dirty="0"/>
                        <a:t>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　　　</a:t>
                      </a:r>
                      <a:r>
                        <a:rPr kumimoji="1" lang="en-US" altLang="ja-JP" sz="1400" dirty="0"/>
                        <a:t>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3717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A18FA6-1EE2-4A32-B845-5C3DDD5BBCF5}"/>
              </a:ext>
            </a:extLst>
          </p:cNvPr>
          <p:cNvSpPr txBox="1"/>
          <p:nvPr/>
        </p:nvSpPr>
        <p:spPr>
          <a:xfrm>
            <a:off x="686694" y="481222"/>
            <a:ext cx="46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※</a:t>
            </a:r>
            <a:r>
              <a:rPr kumimoji="1" lang="ja-JP" altLang="en-US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行に関する情報と列に関する情報の扱いが非対称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593362-334B-4E9F-8619-3558E0935453}"/>
              </a:ext>
            </a:extLst>
          </p:cNvPr>
          <p:cNvSpPr txBox="1"/>
          <p:nvPr/>
        </p:nvSpPr>
        <p:spPr>
          <a:xfrm>
            <a:off x="22634" y="4245946"/>
            <a:ext cx="1525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</a:t>
            </a:r>
            <a:r>
              <a:rPr lang="ja-JP" altLang="en-US" sz="1400">
                <a:latin typeface="Bookman Old Style" panose="02050604050505020204" pitchFamily="18" charset="0"/>
              </a:rPr>
              <a:t>定義</a:t>
            </a:r>
            <a:r>
              <a:rPr lang="en-US" altLang="ja-JP" sz="1400" dirty="0">
                <a:latin typeface="Bookman Old Style" panose="02050604050505020204" pitchFamily="18" charset="0"/>
              </a:rPr>
              <a:t>](NS2)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93C406F-0DCB-4556-8C91-16A172EA38ED}"/>
              </a:ext>
            </a:extLst>
          </p:cNvPr>
          <p:cNvSpPr/>
          <p:nvPr/>
        </p:nvSpPr>
        <p:spPr>
          <a:xfrm>
            <a:off x="7461504" y="1444581"/>
            <a:ext cx="1365504" cy="58447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ネストあり</a:t>
            </a:r>
            <a:endParaRPr kumimoji="1" lang="en-US" altLang="ja-JP" sz="1400" b="1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行構造</a:t>
            </a:r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A16C1F3-F63C-45CB-AC7A-C5B3F65AE0D7}"/>
              </a:ext>
            </a:extLst>
          </p:cNvPr>
          <p:cNvSpPr/>
          <p:nvPr/>
        </p:nvSpPr>
        <p:spPr>
          <a:xfrm>
            <a:off x="7461504" y="4893133"/>
            <a:ext cx="1365504" cy="58447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flat</a:t>
            </a:r>
          </a:p>
          <a:p>
            <a:pPr algn="ctr"/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行構造無</a:t>
            </a:r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爆発: 8 pt 22">
            <a:extLst>
              <a:ext uri="{FF2B5EF4-FFF2-40B4-BE49-F238E27FC236}">
                <a16:creationId xmlns:a16="http://schemas.microsoft.com/office/drawing/2014/main" id="{CF23169F-AC4D-442B-A1C9-EAC226DEE0E3}"/>
              </a:ext>
            </a:extLst>
          </p:cNvPr>
          <p:cNvSpPr/>
          <p:nvPr/>
        </p:nvSpPr>
        <p:spPr>
          <a:xfrm>
            <a:off x="9426143" y="4001758"/>
            <a:ext cx="2743223" cy="1400410"/>
          </a:xfrm>
          <a:prstGeom prst="irregularSeal1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4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具体的なメリット・デメリットは不明</a:t>
            </a:r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69994E40-285A-BE4A-BE25-145047AAA05F}"/>
              </a:ext>
            </a:extLst>
          </p:cNvPr>
          <p:cNvSpPr/>
          <p:nvPr/>
        </p:nvSpPr>
        <p:spPr>
          <a:xfrm>
            <a:off x="3760635" y="3999913"/>
            <a:ext cx="3219855" cy="272375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8F64DBD-B729-504F-B4AC-2C458E41A6C8}"/>
              </a:ext>
            </a:extLst>
          </p:cNvPr>
          <p:cNvSpPr/>
          <p:nvPr/>
        </p:nvSpPr>
        <p:spPr>
          <a:xfrm>
            <a:off x="0" y="3908883"/>
            <a:ext cx="2155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Bookman Old Style" panose="02050604050505020204" pitchFamily="18" charset="0"/>
              </a:rPr>
              <a:t>5.3 NS2</a:t>
            </a:r>
            <a:r>
              <a:rPr lang="ja-JP" altLang="en-US" sz="1400" b="1" u="sng">
                <a:latin typeface="Bookman Old Style" panose="02050604050505020204" pitchFamily="18" charset="0"/>
              </a:rPr>
              <a:t>の導入</a:t>
            </a:r>
            <a:endParaRPr lang="en-US" altLang="ja-JP" sz="1400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8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AB6B131D-CA6E-48AB-8280-20F0863C1C59}"/>
              </a:ext>
            </a:extLst>
          </p:cNvPr>
          <p:cNvGraphicFramePr>
            <a:graphicFrameLocks noGrp="1"/>
          </p:cNvGraphicFramePr>
          <p:nvPr/>
        </p:nvGraphicFramePr>
        <p:xfrm>
          <a:off x="2933657" y="36980"/>
          <a:ext cx="2416799" cy="167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861303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0192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9454579-9E75-4755-B791-4096803F911C}"/>
              </a:ext>
            </a:extLst>
          </p:cNvPr>
          <p:cNvGraphicFramePr>
            <a:graphicFrameLocks noGrp="1"/>
          </p:cNvGraphicFramePr>
          <p:nvPr/>
        </p:nvGraphicFramePr>
        <p:xfrm>
          <a:off x="5510393" y="39908"/>
          <a:ext cx="1555496" cy="167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2" name="矢印: 右 11">
            <a:extLst>
              <a:ext uri="{FF2B5EF4-FFF2-40B4-BE49-F238E27FC236}">
                <a16:creationId xmlns:a16="http://schemas.microsoft.com/office/drawing/2014/main" id="{3E45DCB3-1E3D-4942-B249-26FD90F040AC}"/>
              </a:ext>
            </a:extLst>
          </p:cNvPr>
          <p:cNvSpPr/>
          <p:nvPr/>
        </p:nvSpPr>
        <p:spPr>
          <a:xfrm>
            <a:off x="10684480" y="5880961"/>
            <a:ext cx="540032" cy="307776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4" name="表 7">
            <a:extLst>
              <a:ext uri="{FF2B5EF4-FFF2-40B4-BE49-F238E27FC236}">
                <a16:creationId xmlns:a16="http://schemas.microsoft.com/office/drawing/2014/main" id="{65B2F360-A716-43C6-BA61-6D9B68A5427C}"/>
              </a:ext>
            </a:extLst>
          </p:cNvPr>
          <p:cNvGraphicFramePr>
            <a:graphicFrameLocks noGrp="1"/>
          </p:cNvGraphicFramePr>
          <p:nvPr/>
        </p:nvGraphicFramePr>
        <p:xfrm>
          <a:off x="8561140" y="1719168"/>
          <a:ext cx="3566541" cy="140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19">
                  <a:extLst>
                    <a:ext uri="{9D8B030D-6E8A-4147-A177-3AD203B41FA5}">
                      <a16:colId xmlns:a16="http://schemas.microsoft.com/office/drawing/2014/main" val="848000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576201798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2987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36000" marR="36000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</a:tbl>
          </a:graphicData>
        </a:graphic>
      </p:graphicFrame>
      <p:sp>
        <p:nvSpPr>
          <p:cNvPr id="54" name="楕円 53">
            <a:extLst>
              <a:ext uri="{FF2B5EF4-FFF2-40B4-BE49-F238E27FC236}">
                <a16:creationId xmlns:a16="http://schemas.microsoft.com/office/drawing/2014/main" id="{58BE9243-60EB-4D0F-A782-6EC0E0468857}"/>
              </a:ext>
            </a:extLst>
          </p:cNvPr>
          <p:cNvSpPr/>
          <p:nvPr/>
        </p:nvSpPr>
        <p:spPr>
          <a:xfrm>
            <a:off x="7789918" y="1023745"/>
            <a:ext cx="724657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568FB9-918E-47FF-BAB4-7857B3ACC862}"/>
              </a:ext>
            </a:extLst>
          </p:cNvPr>
          <p:cNvSpPr txBox="1"/>
          <p:nvPr/>
        </p:nvSpPr>
        <p:spPr>
          <a:xfrm>
            <a:off x="8925688" y="295273"/>
            <a:ext cx="3003544" cy="91725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dirty="0">
                <a:uFill>
                  <a:solidFill>
                    <a:srgbClr val="FF0000"/>
                  </a:solidFill>
                </a:uFill>
              </a:rPr>
              <a:t>SELECT 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*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effectLst/>
                <a:latin typeface="游ゴシック" panose="020B0400000000000000" pitchFamily="50" charset="-128"/>
              </a:rPr>
              <a:t>FROM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 T1, T2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effectLst/>
                <a:latin typeface="游ゴシック" panose="020B0400000000000000" pitchFamily="50" charset="-128"/>
              </a:rPr>
              <a:t>WHERE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 T1.</a:t>
            </a:r>
            <a:r>
              <a:rPr kumimoji="1" lang="en-US" altLang="ja-JP" sz="1400" b="1" dirty="0"/>
              <a:t>key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1=T2.</a:t>
            </a:r>
            <a:r>
              <a:rPr kumimoji="1" lang="en-US" altLang="ja-JP" sz="1400" b="1" dirty="0"/>
              <a:t>key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0C12E587-118B-4988-837E-697A9FE3EBC8}"/>
              </a:ext>
            </a:extLst>
          </p:cNvPr>
          <p:cNvSpPr/>
          <p:nvPr/>
        </p:nvSpPr>
        <p:spPr>
          <a:xfrm>
            <a:off x="1474035" y="5810082"/>
            <a:ext cx="10110298" cy="885292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0" bIns="0"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ns2(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= {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11),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5),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13)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四角形: メモ 57">
            <a:extLst>
              <a:ext uri="{FF2B5EF4-FFF2-40B4-BE49-F238E27FC236}">
                <a16:creationId xmlns:a16="http://schemas.microsoft.com/office/drawing/2014/main" id="{D7F72801-51C4-4D6E-AABF-124E68D0C827}"/>
              </a:ext>
            </a:extLst>
          </p:cNvPr>
          <p:cNvSpPr/>
          <p:nvPr/>
        </p:nvSpPr>
        <p:spPr>
          <a:xfrm>
            <a:off x="83734" y="2651760"/>
            <a:ext cx="6317066" cy="101727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0" bIns="0"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ns2(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T1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= {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key1:k2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k2),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key1:k2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key1:k2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4), 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5),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6),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8A91DF6B-5CD6-4910-BF90-A40156DA33FE}"/>
              </a:ext>
            </a:extLst>
          </p:cNvPr>
          <p:cNvSpPr/>
          <p:nvPr/>
        </p:nvSpPr>
        <p:spPr>
          <a:xfrm>
            <a:off x="2906463" y="3742838"/>
            <a:ext cx="4431597" cy="101727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0" bIns="0"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ns2(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T2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= {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11),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13),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key2:k4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k4),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key2:k4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14)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CE2A23C-C825-4C29-80A8-6B47F6DD09AA}"/>
              </a:ext>
            </a:extLst>
          </p:cNvPr>
          <p:cNvCxnSpPr>
            <a:cxnSpLocks/>
          </p:cNvCxnSpPr>
          <p:nvPr/>
        </p:nvCxnSpPr>
        <p:spPr>
          <a:xfrm>
            <a:off x="7216922" y="1532313"/>
            <a:ext cx="1344218" cy="4442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53073C4-5360-4BA6-AC52-BD41AD33289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151231" y="3123536"/>
            <a:ext cx="2193179" cy="2591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1E267341-6F60-4244-B4A1-71911ADD287A}"/>
              </a:ext>
            </a:extLst>
          </p:cNvPr>
          <p:cNvSpPr/>
          <p:nvPr/>
        </p:nvSpPr>
        <p:spPr>
          <a:xfrm>
            <a:off x="9505453" y="4111490"/>
            <a:ext cx="724657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ns2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78BBA7A-E332-4F4C-B84A-366CABE46FF9}"/>
              </a:ext>
            </a:extLst>
          </p:cNvPr>
          <p:cNvCxnSpPr>
            <a:cxnSpLocks/>
            <a:stCxn id="9" idx="2"/>
            <a:endCxn id="58" idx="0"/>
          </p:cNvCxnSpPr>
          <p:nvPr/>
        </p:nvCxnSpPr>
        <p:spPr>
          <a:xfrm flipH="1">
            <a:off x="3242267" y="1716240"/>
            <a:ext cx="899789" cy="93552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432E3562-61B3-49A9-A8B0-ECB13569C791}"/>
              </a:ext>
            </a:extLst>
          </p:cNvPr>
          <p:cNvCxnSpPr>
            <a:cxnSpLocks/>
            <a:stCxn id="10" idx="2"/>
            <a:endCxn id="60" idx="3"/>
          </p:cNvCxnSpPr>
          <p:nvPr/>
        </p:nvCxnSpPr>
        <p:spPr>
          <a:xfrm rot="16200000" flipH="1">
            <a:off x="5546948" y="2460360"/>
            <a:ext cx="2532305" cy="1049919"/>
          </a:xfrm>
          <a:prstGeom prst="curvedConnector4">
            <a:avLst>
              <a:gd name="adj1" fmla="val 39957"/>
              <a:gd name="adj2" fmla="val 121773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7FB4F6B1-4A41-4152-B988-5B0385D455C9}"/>
              </a:ext>
            </a:extLst>
          </p:cNvPr>
          <p:cNvSpPr/>
          <p:nvPr/>
        </p:nvSpPr>
        <p:spPr>
          <a:xfrm>
            <a:off x="3739239" y="2018715"/>
            <a:ext cx="724657" cy="307777"/>
          </a:xfrm>
          <a:prstGeom prst="ellipse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ns2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AF564EDC-A341-45AD-8D5D-C47BB66F936B}"/>
              </a:ext>
            </a:extLst>
          </p:cNvPr>
          <p:cNvSpPr/>
          <p:nvPr/>
        </p:nvSpPr>
        <p:spPr>
          <a:xfrm>
            <a:off x="7165086" y="3008179"/>
            <a:ext cx="724657" cy="307777"/>
          </a:xfrm>
          <a:prstGeom prst="ellipse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ns2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BAE7D461-E9DE-42F9-9A93-F597503E4C2B}"/>
              </a:ext>
            </a:extLst>
          </p:cNvPr>
          <p:cNvSpPr/>
          <p:nvPr/>
        </p:nvSpPr>
        <p:spPr>
          <a:xfrm>
            <a:off x="2750188" y="11430"/>
            <a:ext cx="4468159" cy="1847199"/>
          </a:xfrm>
          <a:prstGeom prst="roundRect">
            <a:avLst>
              <a:gd name="adj" fmla="val 66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3DF32B2-6F60-425E-9679-C6754D6C2771}"/>
              </a:ext>
            </a:extLst>
          </p:cNvPr>
          <p:cNvSpPr/>
          <p:nvPr/>
        </p:nvSpPr>
        <p:spPr>
          <a:xfrm>
            <a:off x="0" y="2486578"/>
            <a:ext cx="8036931" cy="2409379"/>
          </a:xfrm>
          <a:prstGeom prst="roundRect">
            <a:avLst>
              <a:gd name="adj" fmla="val 6694"/>
            </a:avLst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8AF7517-1E8F-487F-9EDB-4FD271E813AE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4018466" y="4895957"/>
            <a:ext cx="965801" cy="84190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53A87A05-4BBE-4A7E-A7B2-2791EA551FEF}"/>
              </a:ext>
            </a:extLst>
          </p:cNvPr>
          <p:cNvSpPr/>
          <p:nvPr/>
        </p:nvSpPr>
        <p:spPr>
          <a:xfrm>
            <a:off x="4604122" y="5201643"/>
            <a:ext cx="906271" cy="307777"/>
          </a:xfrm>
          <a:prstGeom prst="ellipse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ns_join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BFAEAE8-A48E-498B-929B-BA6FC408AE26}"/>
              </a:ext>
            </a:extLst>
          </p:cNvPr>
          <p:cNvSpPr/>
          <p:nvPr/>
        </p:nvSpPr>
        <p:spPr>
          <a:xfrm>
            <a:off x="2985427" y="1466686"/>
            <a:ext cx="2313257" cy="206882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627008A-B3CC-413C-A304-B48E3DC30751}"/>
              </a:ext>
            </a:extLst>
          </p:cNvPr>
          <p:cNvSpPr/>
          <p:nvPr/>
        </p:nvSpPr>
        <p:spPr>
          <a:xfrm>
            <a:off x="5557401" y="916717"/>
            <a:ext cx="1446521" cy="217919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A7A54C3-AEC8-48A3-BB4C-4F87F9C2CC63}"/>
              </a:ext>
            </a:extLst>
          </p:cNvPr>
          <p:cNvSpPr/>
          <p:nvPr/>
        </p:nvSpPr>
        <p:spPr>
          <a:xfrm>
            <a:off x="8641239" y="2595103"/>
            <a:ext cx="3387475" cy="220653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28F3B20-5862-4111-8735-15C2B5E07F72}"/>
              </a:ext>
            </a:extLst>
          </p:cNvPr>
          <p:cNvSpPr/>
          <p:nvPr/>
        </p:nvSpPr>
        <p:spPr>
          <a:xfrm>
            <a:off x="1962980" y="6045010"/>
            <a:ext cx="9477905" cy="172369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692A2DB-57DA-4525-B374-D8BA10CA95C4}"/>
              </a:ext>
            </a:extLst>
          </p:cNvPr>
          <p:cNvSpPr/>
          <p:nvPr/>
        </p:nvSpPr>
        <p:spPr>
          <a:xfrm>
            <a:off x="1471689" y="1092533"/>
            <a:ext cx="518533" cy="23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44176E1B-3603-4516-AA75-DD474DDBFD61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>
            <a:off x="1990222" y="1212531"/>
            <a:ext cx="995205" cy="35759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EE9CD678-B809-48FF-AB42-85369096C4A9}"/>
              </a:ext>
            </a:extLst>
          </p:cNvPr>
          <p:cNvSpPr/>
          <p:nvPr/>
        </p:nvSpPr>
        <p:spPr>
          <a:xfrm>
            <a:off x="7629051" y="94498"/>
            <a:ext cx="518533" cy="23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r2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3D22A45E-64D2-47C9-9558-E0C3721A0DF1}"/>
              </a:ext>
            </a:extLst>
          </p:cNvPr>
          <p:cNvCxnSpPr>
            <a:cxnSpLocks/>
            <a:stCxn id="36" idx="2"/>
            <a:endCxn id="28" idx="3"/>
          </p:cNvCxnSpPr>
          <p:nvPr/>
        </p:nvCxnSpPr>
        <p:spPr>
          <a:xfrm rot="10800000" flipV="1">
            <a:off x="7003923" y="214495"/>
            <a:ext cx="625129" cy="8111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F63E9A2-95FE-4A07-A2D0-672CF6F64E3B}"/>
              </a:ext>
            </a:extLst>
          </p:cNvPr>
          <p:cNvSpPr/>
          <p:nvPr/>
        </p:nvSpPr>
        <p:spPr>
          <a:xfrm>
            <a:off x="296490" y="5285203"/>
            <a:ext cx="891788" cy="23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⊕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r2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9D5A8B3A-3FBD-4EBB-B9FF-C8C17935BC89}"/>
              </a:ext>
            </a:extLst>
          </p:cNvPr>
          <p:cNvCxnSpPr>
            <a:cxnSpLocks/>
            <a:stCxn id="43" idx="4"/>
            <a:endCxn id="30" idx="1"/>
          </p:cNvCxnSpPr>
          <p:nvPr/>
        </p:nvCxnSpPr>
        <p:spPr>
          <a:xfrm rot="16200000" flipH="1">
            <a:off x="1049684" y="5217898"/>
            <a:ext cx="605997" cy="122059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DCE7BB-3873-43BF-B3A7-7E506D6A1025}"/>
              </a:ext>
            </a:extLst>
          </p:cNvPr>
          <p:cNvSpPr txBox="1"/>
          <p:nvPr/>
        </p:nvSpPr>
        <p:spPr>
          <a:xfrm>
            <a:off x="1280062" y="5247908"/>
            <a:ext cx="2883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r1</a:t>
            </a:r>
            <a:r>
              <a:rPr lang="ja-JP" altLang="en-US" sz="1400" dirty="0"/>
              <a:t>、</a:t>
            </a:r>
            <a:r>
              <a:rPr lang="en-US" altLang="ja-JP" sz="1400" dirty="0"/>
              <a:t>r2</a:t>
            </a:r>
            <a:r>
              <a:rPr lang="ja-JP" altLang="en-US" sz="1400" dirty="0"/>
              <a:t>の</a:t>
            </a:r>
            <a:r>
              <a:rPr lang="ja-JP" altLang="en-US" sz="1400" dirty="0">
                <a:latin typeface="Bookman Old Style" panose="02050604050505020204" pitchFamily="18" charset="0"/>
              </a:rPr>
              <a:t>L</a:t>
            </a:r>
            <a:r>
              <a:rPr lang="ja-JP" altLang="en-US" sz="1400" i="1" dirty="0">
                <a:latin typeface="Bookman Old Style" panose="02050604050505020204" pitchFamily="18" charset="0"/>
              </a:rPr>
              <a:t>i</a:t>
            </a:r>
            <a:r>
              <a:rPr lang="ja-JP" altLang="en-US" sz="1400" dirty="0"/>
              <a:t>から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⊕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r2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の付与</a:t>
            </a:r>
          </a:p>
        </p:txBody>
      </p:sp>
      <p:sp>
        <p:nvSpPr>
          <p:cNvPr id="34" name="四角形: 角を丸くする 60">
            <a:extLst>
              <a:ext uri="{FF2B5EF4-FFF2-40B4-BE49-F238E27FC236}">
                <a16:creationId xmlns:a16="http://schemas.microsoft.com/office/drawing/2014/main" id="{078FF05D-ABD2-EB46-B850-81707E028B99}"/>
              </a:ext>
            </a:extLst>
          </p:cNvPr>
          <p:cNvSpPr/>
          <p:nvPr/>
        </p:nvSpPr>
        <p:spPr>
          <a:xfrm>
            <a:off x="2336676" y="2820459"/>
            <a:ext cx="724657" cy="2639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四角形: 角を丸くする 60">
            <a:extLst>
              <a:ext uri="{FF2B5EF4-FFF2-40B4-BE49-F238E27FC236}">
                <a16:creationId xmlns:a16="http://schemas.microsoft.com/office/drawing/2014/main" id="{BDDA577D-B1B6-9A48-A5BD-0D4B759803F7}"/>
              </a:ext>
            </a:extLst>
          </p:cNvPr>
          <p:cNvSpPr/>
          <p:nvPr/>
        </p:nvSpPr>
        <p:spPr>
          <a:xfrm>
            <a:off x="3097904" y="2820460"/>
            <a:ext cx="937295" cy="2639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65FCA7-46FB-E647-9D95-77B9F9719E9D}"/>
              </a:ext>
            </a:extLst>
          </p:cNvPr>
          <p:cNvSpPr/>
          <p:nvPr/>
        </p:nvSpPr>
        <p:spPr>
          <a:xfrm>
            <a:off x="3998678" y="2561106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ij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56B549-CCC0-3347-A751-9E29C3EA8B8B}"/>
              </a:ext>
            </a:extLst>
          </p:cNvPr>
          <p:cNvSpPr/>
          <p:nvPr/>
        </p:nvSpPr>
        <p:spPr>
          <a:xfrm>
            <a:off x="3401838" y="258298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</a:t>
            </a:r>
            <a:r>
              <a:rPr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755321C-0AAF-6049-8F12-7A215BCFCD40}"/>
              </a:ext>
            </a:extLst>
          </p:cNvPr>
          <p:cNvSpPr/>
          <p:nvPr/>
        </p:nvSpPr>
        <p:spPr>
          <a:xfrm>
            <a:off x="2307101" y="256606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L</a:t>
            </a:r>
            <a:r>
              <a:rPr lang="en-US" altLang="ja-JP" sz="1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i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四角形: 角を丸くする 60">
            <a:extLst>
              <a:ext uri="{FF2B5EF4-FFF2-40B4-BE49-F238E27FC236}">
                <a16:creationId xmlns:a16="http://schemas.microsoft.com/office/drawing/2014/main" id="{4A53F1C4-31A0-4B4F-BB81-EBDBC306D8E8}"/>
              </a:ext>
            </a:extLst>
          </p:cNvPr>
          <p:cNvSpPr/>
          <p:nvPr/>
        </p:nvSpPr>
        <p:spPr>
          <a:xfrm>
            <a:off x="4076527" y="2821069"/>
            <a:ext cx="137699" cy="2639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19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F6C7C74-D258-CA40-B548-222EE1EA1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1395"/>
              </p:ext>
            </p:extLst>
          </p:nvPr>
        </p:nvGraphicFramePr>
        <p:xfrm>
          <a:off x="79443" y="2872894"/>
          <a:ext cx="12033114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7">
                  <a:extLst>
                    <a:ext uri="{9D8B030D-6E8A-4147-A177-3AD203B41FA5}">
                      <a16:colId xmlns:a16="http://schemas.microsoft.com/office/drawing/2014/main" val="147872036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3959177011"/>
                    </a:ext>
                  </a:extLst>
                </a:gridCol>
                <a:gridCol w="3365770">
                  <a:extLst>
                    <a:ext uri="{9D8B030D-6E8A-4147-A177-3AD203B41FA5}">
                      <a16:colId xmlns:a16="http://schemas.microsoft.com/office/drawing/2014/main" val="2996125551"/>
                    </a:ext>
                  </a:extLst>
                </a:gridCol>
                <a:gridCol w="760380">
                  <a:extLst>
                    <a:ext uri="{9D8B030D-6E8A-4147-A177-3AD203B41FA5}">
                      <a16:colId xmlns:a16="http://schemas.microsoft.com/office/drawing/2014/main" val="2322737568"/>
                    </a:ext>
                  </a:extLst>
                </a:gridCol>
                <a:gridCol w="6507803">
                  <a:extLst>
                    <a:ext uri="{9D8B030D-6E8A-4147-A177-3AD203B41FA5}">
                      <a16:colId xmlns:a16="http://schemas.microsoft.com/office/drawing/2014/main" val="3796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実装</a:t>
                      </a:r>
                      <a:r>
                        <a:rPr kumimoji="1" lang="en-US" altLang="ja-JP" sz="1400" dirty="0"/>
                        <a:t>*1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効果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1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FY2019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r>
                        <a:rPr kumimoji="1" lang="ja-JP" altLang="en-US" sz="1400"/>
                        <a:t>式</a:t>
                      </a:r>
                      <a:r>
                        <a:rPr kumimoji="1" lang="en-US" altLang="ja-JP" sz="1400" dirty="0"/>
                        <a:t>parsing</a:t>
                      </a:r>
                      <a:r>
                        <a:rPr kumimoji="1" lang="ja-JP" altLang="en-US" sz="1400"/>
                        <a:t>方法改善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BNF</a:t>
                      </a:r>
                      <a:r>
                        <a:rPr kumimoji="1" lang="ja-JP" altLang="en-US" sz="1400"/>
                        <a:t>に沿った</a:t>
                      </a:r>
                      <a:r>
                        <a:rPr kumimoji="1" lang="en-US" altLang="ja-JP" sz="1400" dirty="0"/>
                        <a:t>parsing</a:t>
                      </a:r>
                      <a:r>
                        <a:rPr kumimoji="1" lang="ja-JP" altLang="en-US" sz="1400"/>
                        <a:t>ロジック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T</a:t>
                      </a:r>
                      <a:r>
                        <a:rPr kumimoji="1" lang="ja-JP" altLang="en-US" sz="1400"/>
                        <a:t>式構文の明確化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r>
                        <a:rPr kumimoji="1" lang="ja-JP" altLang="en-US" sz="1400"/>
                        <a:t>式内部表現改善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リスト構造から配列構造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メモリ量削減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1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内積処理改善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変換規則内で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/>
                        <a:t>値直接指定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CSV</a:t>
                      </a:r>
                      <a:r>
                        <a:rPr kumimoji="1" lang="ja-JP" altLang="en-US" sz="1400"/>
                        <a:t>値を規則で上書き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bind</a:t>
                      </a:r>
                      <a:r>
                        <a:rPr kumimoji="1" lang="ja-JP" altLang="en-US" sz="1400"/>
                        <a:t>処理改善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9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FY2020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内積用</a:t>
                      </a:r>
                      <a:r>
                        <a:rPr kumimoji="1" lang="en-US" altLang="ja-JP" sz="1400" dirty="0"/>
                        <a:t>bind</a:t>
                      </a:r>
                      <a:r>
                        <a:rPr kumimoji="1" lang="ja-JP" altLang="en-US" sz="1400"/>
                        <a:t>オペレータ導入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パラメータ指定により複数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/>
                        <a:t>からの値読込指定→複数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/>
                        <a:t>対応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2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sz="1400" dirty="0"/>
                        <a:t>FY2020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オペレータへのパラメータ記述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オペレータの記述能力向上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オペレータのオンデマンド評価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真に必要時点でオペレータの評価を実行→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実行効率向上</a:t>
                      </a:r>
                      <a:r>
                        <a:rPr kumimoji="1" lang="en-US" altLang="ja-JP" sz="1400" dirty="0"/>
                        <a:t>?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9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FY2021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SQL</a:t>
                      </a:r>
                      <a:r>
                        <a:rPr kumimoji="1" lang="ja-JP" altLang="en-US" sz="1400"/>
                        <a:t>における</a:t>
                      </a:r>
                      <a:r>
                        <a:rPr kumimoji="1" lang="en-US" altLang="ja-JP" sz="1400" dirty="0"/>
                        <a:t>join</a:t>
                      </a:r>
                      <a:r>
                        <a:rPr kumimoji="1" lang="ja-JP" altLang="en-US" sz="1400"/>
                        <a:t>の一般化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join</a:t>
                      </a:r>
                      <a:r>
                        <a:rPr kumimoji="1" lang="ja-JP" altLang="en-US" sz="1400"/>
                        <a:t>を単位機能に分解して</a:t>
                      </a:r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/>
                        <a:t>記述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/>
                        <a:t>らしさが活かせそうであるが</a:t>
                      </a:r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/>
                        <a:t>表現法の検討未完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9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NS2 (NS3</a:t>
                      </a:r>
                      <a:r>
                        <a:rPr kumimoji="1" lang="ja-JP" altLang="en-US" sz="1400"/>
                        <a:t>の改善案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NS3</a:t>
                      </a:r>
                      <a:r>
                        <a:rPr kumimoji="1" lang="ja-JP" altLang="en-US" sz="1400"/>
                        <a:t>を改善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cell</a:t>
                      </a:r>
                      <a:r>
                        <a:rPr kumimoji="1" lang="ja-JP" altLang="en-US" sz="1400"/>
                        <a:t>の独立性向上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/>
                        <a:t>具体的メリット不明確のため打切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9837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BCE807-2018-A845-B908-25A3FF8075D6}"/>
              </a:ext>
            </a:extLst>
          </p:cNvPr>
          <p:cNvSpPr txBox="1"/>
          <p:nvPr/>
        </p:nvSpPr>
        <p:spPr>
          <a:xfrm>
            <a:off x="-1" y="2565117"/>
            <a:ext cx="260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(2)</a:t>
            </a:r>
            <a:r>
              <a:rPr lang="ja-JP" altLang="en-US" sz="1400" dirty="0"/>
              <a:t>３年間の経緯</a:t>
            </a:r>
            <a:r>
              <a:rPr lang="en-US" altLang="ja-JP" sz="1400" dirty="0"/>
              <a:t>(</a:t>
            </a:r>
            <a:r>
              <a:rPr lang="ja-JP" altLang="en-US" sz="1400" dirty="0"/>
              <a:t>坂本担当分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D4142C-9758-0A43-BC12-1E59C7958AEE}"/>
              </a:ext>
            </a:extLst>
          </p:cNvPr>
          <p:cNvSpPr txBox="1"/>
          <p:nvPr/>
        </p:nvSpPr>
        <p:spPr>
          <a:xfrm>
            <a:off x="8759758" y="6505094"/>
            <a:ext cx="3432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(*1) </a:t>
            </a:r>
            <a:r>
              <a:rPr lang="ja-JP" altLang="en-US" sz="1400"/>
              <a:t>◎実装済、○検討済、△検討未完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9399CB-C027-9A49-8CF9-27DCD447FED1}"/>
              </a:ext>
            </a:extLst>
          </p:cNvPr>
          <p:cNvSpPr txBox="1"/>
          <p:nvPr/>
        </p:nvSpPr>
        <p:spPr>
          <a:xfrm>
            <a:off x="-1" y="35290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(1) </a:t>
            </a:r>
            <a:r>
              <a:rPr lang="en-US" altLang="ja-JP" sz="1400" dirty="0" err="1"/>
              <a:t>tq</a:t>
            </a:r>
            <a:r>
              <a:rPr lang="ja-JP" altLang="en-US" sz="1400"/>
              <a:t>の位置付け</a:t>
            </a:r>
            <a:endParaRPr lang="en-US" altLang="ja-JP" sz="1400" dirty="0"/>
          </a:p>
        </p:txBody>
      </p:sp>
      <p:sp>
        <p:nvSpPr>
          <p:cNvPr id="8" name="メモ 7">
            <a:extLst>
              <a:ext uri="{FF2B5EF4-FFF2-40B4-BE49-F238E27FC236}">
                <a16:creationId xmlns:a16="http://schemas.microsoft.com/office/drawing/2014/main" id="{1025B4F7-85C4-584C-8CEB-B63FE17D7A2A}"/>
              </a:ext>
            </a:extLst>
          </p:cNvPr>
          <p:cNvSpPr/>
          <p:nvPr/>
        </p:nvSpPr>
        <p:spPr>
          <a:xfrm>
            <a:off x="3172837" y="997633"/>
            <a:ext cx="836579" cy="505838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122EBA8-B599-004A-8AE7-82543441114F}"/>
              </a:ext>
            </a:extLst>
          </p:cNvPr>
          <p:cNvSpPr/>
          <p:nvPr/>
        </p:nvSpPr>
        <p:spPr>
          <a:xfrm>
            <a:off x="2461096" y="627987"/>
            <a:ext cx="3514931" cy="185930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54A654-A133-F948-B146-BE35BB4E0320}"/>
              </a:ext>
            </a:extLst>
          </p:cNvPr>
          <p:cNvSpPr txBox="1"/>
          <p:nvPr/>
        </p:nvSpPr>
        <p:spPr>
          <a:xfrm>
            <a:off x="7370318" y="1385153"/>
            <a:ext cx="11186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tq</a:t>
            </a:r>
            <a:r>
              <a:rPr kumimoji="1" lang="ja-JP" altLang="en-US" sz="1400"/>
              <a:t>処理系</a:t>
            </a:r>
          </a:p>
        </p:txBody>
      </p:sp>
      <p:sp>
        <p:nvSpPr>
          <p:cNvPr id="14" name="メモ 13">
            <a:extLst>
              <a:ext uri="{FF2B5EF4-FFF2-40B4-BE49-F238E27FC236}">
                <a16:creationId xmlns:a16="http://schemas.microsoft.com/office/drawing/2014/main" id="{8F062903-D39D-3E42-8D03-DF7A7B99A050}"/>
              </a:ext>
            </a:extLst>
          </p:cNvPr>
          <p:cNvSpPr/>
          <p:nvPr/>
        </p:nvSpPr>
        <p:spPr>
          <a:xfrm>
            <a:off x="4453650" y="1056795"/>
            <a:ext cx="836579" cy="505838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メモ 14">
            <a:extLst>
              <a:ext uri="{FF2B5EF4-FFF2-40B4-BE49-F238E27FC236}">
                <a16:creationId xmlns:a16="http://schemas.microsoft.com/office/drawing/2014/main" id="{5EF9EEEB-A3C7-764A-9023-DF59A8A6411F}"/>
              </a:ext>
            </a:extLst>
          </p:cNvPr>
          <p:cNvSpPr/>
          <p:nvPr/>
        </p:nvSpPr>
        <p:spPr>
          <a:xfrm>
            <a:off x="3800271" y="1715659"/>
            <a:ext cx="836579" cy="505838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B947623-470A-4946-8B5F-6E381641BAA6}"/>
              </a:ext>
            </a:extLst>
          </p:cNvPr>
          <p:cNvSpPr/>
          <p:nvPr/>
        </p:nvSpPr>
        <p:spPr>
          <a:xfrm>
            <a:off x="9824936" y="1105435"/>
            <a:ext cx="1663430" cy="863143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NS3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6AA6769B-7A03-1240-B028-35157689652F}"/>
              </a:ext>
            </a:extLst>
          </p:cNvPr>
          <p:cNvSpPr/>
          <p:nvPr/>
        </p:nvSpPr>
        <p:spPr>
          <a:xfrm>
            <a:off x="6391072" y="1416720"/>
            <a:ext cx="580418" cy="237298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3F4772EE-7B60-2E49-BC9D-68C7665249C3}"/>
              </a:ext>
            </a:extLst>
          </p:cNvPr>
          <p:cNvSpPr/>
          <p:nvPr/>
        </p:nvSpPr>
        <p:spPr>
          <a:xfrm>
            <a:off x="8920264" y="1416720"/>
            <a:ext cx="580418" cy="237298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02ADE2BF-C4E6-9B44-ABBF-76EE2F7ABCFC}"/>
              </a:ext>
            </a:extLst>
          </p:cNvPr>
          <p:cNvSpPr/>
          <p:nvPr/>
        </p:nvSpPr>
        <p:spPr>
          <a:xfrm>
            <a:off x="8605731" y="1585280"/>
            <a:ext cx="830094" cy="37651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内積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58AE334-557E-5749-9B67-3CB467920435}"/>
              </a:ext>
            </a:extLst>
          </p:cNvPr>
          <p:cNvSpPr txBox="1"/>
          <p:nvPr/>
        </p:nvSpPr>
        <p:spPr>
          <a:xfrm>
            <a:off x="2285999" y="352906"/>
            <a:ext cx="178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[</a:t>
            </a:r>
            <a:r>
              <a:rPr lang="ja-JP" altLang="en-US" sz="1400"/>
              <a:t>複数</a:t>
            </a:r>
            <a:r>
              <a:rPr lang="en-US" altLang="ja-JP" sz="1400" dirty="0"/>
              <a:t>CSV</a:t>
            </a:r>
            <a:r>
              <a:rPr lang="ja-JP" altLang="en-US" sz="1400"/>
              <a:t>ファイル</a:t>
            </a:r>
            <a:r>
              <a:rPr lang="en-US" altLang="ja-JP" sz="1400" dirty="0"/>
              <a:t>]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D3F176-7C24-7A4C-9E5B-FB518A3E1D66}"/>
              </a:ext>
            </a:extLst>
          </p:cNvPr>
          <p:cNvSpPr txBox="1"/>
          <p:nvPr/>
        </p:nvSpPr>
        <p:spPr>
          <a:xfrm>
            <a:off x="-1" y="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1. </a:t>
            </a:r>
            <a:r>
              <a:rPr lang="ja-JP" altLang="en-US" sz="1400" b="1" u="sng"/>
              <a:t>背景</a:t>
            </a:r>
            <a:endParaRPr lang="en-US" altLang="ja-JP" sz="1400" b="1" u="sng" dirty="0"/>
          </a:p>
        </p:txBody>
      </p:sp>
      <p:sp>
        <p:nvSpPr>
          <p:cNvPr id="23" name="フローチャート: カード 22">
            <a:extLst>
              <a:ext uri="{FF2B5EF4-FFF2-40B4-BE49-F238E27FC236}">
                <a16:creationId xmlns:a16="http://schemas.microsoft.com/office/drawing/2014/main" id="{A20182EF-E444-3E47-B503-2F87669AD8F5}"/>
              </a:ext>
            </a:extLst>
          </p:cNvPr>
          <p:cNvSpPr/>
          <p:nvPr/>
        </p:nvSpPr>
        <p:spPr>
          <a:xfrm>
            <a:off x="7370317" y="352906"/>
            <a:ext cx="1118681" cy="644727"/>
          </a:xfrm>
          <a:prstGeom prst="flowChartPunchedCard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変換規則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式記述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4C2AAC3-32F0-D647-B70F-C1F439E4BD59}"/>
              </a:ext>
            </a:extLst>
          </p:cNvPr>
          <p:cNvCxnSpPr>
            <a:cxnSpLocks/>
          </p:cNvCxnSpPr>
          <p:nvPr/>
        </p:nvCxnSpPr>
        <p:spPr>
          <a:xfrm>
            <a:off x="7958842" y="1056795"/>
            <a:ext cx="1" cy="27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E9F03A5-AA98-FF42-BC2D-EDA3C977BFFD}"/>
              </a:ext>
            </a:extLst>
          </p:cNvPr>
          <p:cNvSpPr txBox="1"/>
          <p:nvPr/>
        </p:nvSpPr>
        <p:spPr>
          <a:xfrm>
            <a:off x="8798664" y="2067608"/>
            <a:ext cx="93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bind</a:t>
            </a:r>
            <a:r>
              <a:rPr lang="ja-JP" altLang="en-US" sz="1400"/>
              <a:t>処理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8670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FE307D-23B3-4A53-8DC5-1FE253EC75D1}"/>
              </a:ext>
            </a:extLst>
          </p:cNvPr>
          <p:cNvSpPr/>
          <p:nvPr/>
        </p:nvSpPr>
        <p:spPr>
          <a:xfrm>
            <a:off x="741864" y="1023712"/>
            <a:ext cx="10683518" cy="309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&lt;ref-label&gt;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&lt;reference&gt;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&lt;name&gt;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&lt;bind&gt;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?;</a:t>
            </a:r>
          </a:p>
          <a:p>
            <a:pPr>
              <a:spcBef>
                <a:spcPts val="600"/>
              </a:spcBef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u="heavy" spc="-1" dirty="0">
                <a:uFill>
                  <a:solidFill>
                    <a:srgbClr val="FF00FF"/>
                  </a:solidFill>
                </a:uFill>
                <a:latin typeface="Arial"/>
              </a:rPr>
              <a:t>‘{‘&lt;operator&gt;(’(’&lt;T-form&gt;(’,’&lt;T-form&gt;)*’)’)*’}’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 </a:t>
            </a:r>
            <a:r>
              <a:rPr lang="en-US" altLang="ja-JP" sz="1600" u="heavy" spc="-1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</a:rPr>
              <a:t>      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は仕様検討のみで未実装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2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C76BFF-803E-45B5-A52C-3B5C4C82EC36}"/>
              </a:ext>
            </a:extLst>
          </p:cNvPr>
          <p:cNvSpPr/>
          <p:nvPr/>
        </p:nvSpPr>
        <p:spPr>
          <a:xfrm>
            <a:off x="2463810" y="5071645"/>
            <a:ext cx="76407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#5</a:t>
            </a:r>
            <a:r>
              <a:rPr lang="en-US" altLang="ja-JP" dirty="0"/>
              <a:t>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$#0</a:t>
            </a:r>
            <a:r>
              <a:rPr lang="en-US" altLang="ja-JP" dirty="0"/>
              <a:t>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heavy" dirty="0">
                <a:solidFill>
                  <a:prstClr val="black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($#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],$#2[2]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[]</a:t>
            </a:r>
            <a:r>
              <a:rPr lang="en-US" altLang="ja-JP" dirty="0">
                <a:solidFill>
                  <a:prstClr val="black"/>
                </a:solidFill>
              </a:rPr>
              <a:t> (B[1],C[2])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C069B6-F6E2-46CA-9E74-7BDBDDF38D14}"/>
              </a:ext>
            </a:extLst>
          </p:cNvPr>
          <p:cNvSpPr txBox="1"/>
          <p:nvPr/>
        </p:nvSpPr>
        <p:spPr>
          <a:xfrm>
            <a:off x="83127" y="129517"/>
            <a:ext cx="260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(3)T</a:t>
            </a:r>
            <a:r>
              <a:rPr lang="ja-JP" altLang="en-US" sz="1400" dirty="0"/>
              <a:t>式の構文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0002B7-7F8A-4BE0-BEA7-869722BB53A5}"/>
              </a:ext>
            </a:extLst>
          </p:cNvPr>
          <p:cNvSpPr txBox="1"/>
          <p:nvPr/>
        </p:nvSpPr>
        <p:spPr>
          <a:xfrm>
            <a:off x="594082" y="715935"/>
            <a:ext cx="1352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BNF</a:t>
            </a:r>
            <a:r>
              <a:rPr lang="ja-JP" altLang="en-US" sz="1400" dirty="0"/>
              <a:t>記法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A979F6-F6EB-4FF3-8CF2-B3C5553FB512}"/>
              </a:ext>
            </a:extLst>
          </p:cNvPr>
          <p:cNvSpPr txBox="1"/>
          <p:nvPr/>
        </p:nvSpPr>
        <p:spPr>
          <a:xfrm>
            <a:off x="741864" y="4633009"/>
            <a:ext cx="1352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・例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872820-2E13-4BB4-B4DB-914DE3247F12}"/>
              </a:ext>
            </a:extLst>
          </p:cNvPr>
          <p:cNvSpPr txBox="1"/>
          <p:nvPr/>
        </p:nvSpPr>
        <p:spPr>
          <a:xfrm>
            <a:off x="2498398" y="5380271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A63F42-F591-47BC-ABBF-62E6379F34EC}"/>
              </a:ext>
            </a:extLst>
          </p:cNvPr>
          <p:cNvSpPr txBox="1"/>
          <p:nvPr/>
        </p:nvSpPr>
        <p:spPr>
          <a:xfrm>
            <a:off x="2094356" y="1592119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F55CD8-8867-4B9A-BCB9-CADB9428349B}"/>
              </a:ext>
            </a:extLst>
          </p:cNvPr>
          <p:cNvSpPr txBox="1"/>
          <p:nvPr/>
        </p:nvSpPr>
        <p:spPr>
          <a:xfrm>
            <a:off x="3175011" y="1601355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B4526E-C446-4752-91E6-7F7AD8100C3C}"/>
              </a:ext>
            </a:extLst>
          </p:cNvPr>
          <p:cNvSpPr txBox="1"/>
          <p:nvPr/>
        </p:nvSpPr>
        <p:spPr>
          <a:xfrm>
            <a:off x="4355013" y="1601689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8A2D05-42CB-4035-906A-010D77EB62E8}"/>
              </a:ext>
            </a:extLst>
          </p:cNvPr>
          <p:cNvSpPr txBox="1"/>
          <p:nvPr/>
        </p:nvSpPr>
        <p:spPr>
          <a:xfrm>
            <a:off x="5232438" y="1601355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8B45A5-1C03-43A3-9FDF-5E4890E141BB}"/>
              </a:ext>
            </a:extLst>
          </p:cNvPr>
          <p:cNvSpPr txBox="1"/>
          <p:nvPr/>
        </p:nvSpPr>
        <p:spPr>
          <a:xfrm>
            <a:off x="6096000" y="1601355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EB7E7B-E7B1-43C3-B770-C4B328349967}"/>
              </a:ext>
            </a:extLst>
          </p:cNvPr>
          <p:cNvSpPr txBox="1"/>
          <p:nvPr/>
        </p:nvSpPr>
        <p:spPr>
          <a:xfrm>
            <a:off x="2902440" y="5380270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D8E49A9-762D-4841-937E-20C8EB9E6A1E}"/>
              </a:ext>
            </a:extLst>
          </p:cNvPr>
          <p:cNvSpPr txBox="1"/>
          <p:nvPr/>
        </p:nvSpPr>
        <p:spPr>
          <a:xfrm>
            <a:off x="3710524" y="5380270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A3C2AB5-A3C1-49E8-B6E9-A3EE4078B7AC}"/>
              </a:ext>
            </a:extLst>
          </p:cNvPr>
          <p:cNvSpPr txBox="1"/>
          <p:nvPr/>
        </p:nvSpPr>
        <p:spPr>
          <a:xfrm>
            <a:off x="5706999" y="5368240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86430CB-BF2C-4A88-93EB-483B7FF00140}"/>
              </a:ext>
            </a:extLst>
          </p:cNvPr>
          <p:cNvSpPr txBox="1"/>
          <p:nvPr/>
        </p:nvSpPr>
        <p:spPr>
          <a:xfrm>
            <a:off x="5971316" y="5368239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163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D081FB8-554A-4615-BBAB-E37DB667CD41}"/>
              </a:ext>
            </a:extLst>
          </p:cNvPr>
          <p:cNvSpPr/>
          <p:nvPr/>
        </p:nvSpPr>
        <p:spPr>
          <a:xfrm>
            <a:off x="1250660" y="1342798"/>
            <a:ext cx="1314618" cy="161845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40CA35-43BA-4FBC-9C5F-460DEF84E7A9}"/>
              </a:ext>
            </a:extLst>
          </p:cNvPr>
          <p:cNvSpPr txBox="1"/>
          <p:nvPr/>
        </p:nvSpPr>
        <p:spPr>
          <a:xfrm>
            <a:off x="1269172" y="1412723"/>
            <a:ext cx="33613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length,weight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 err="1">
                <a:solidFill>
                  <a:srgbClr val="00B0F0"/>
                </a:solidFill>
              </a:rPr>
              <a:t>mm,kg</a:t>
            </a:r>
            <a:endParaRPr lang="en-US" altLang="ja-JP" sz="1400" dirty="0">
              <a:solidFill>
                <a:srgbClr val="00B0F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>
                <a:solidFill>
                  <a:srgbClr val="FF00FF"/>
                </a:solidFill>
              </a:rPr>
              <a:t>：</a:t>
            </a:r>
            <a:endParaRPr lang="en-US" altLang="ja-JP" sz="1400" dirty="0">
              <a:solidFill>
                <a:srgbClr val="FF00FF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0D429-A605-4D5E-AFDA-43A048793625}"/>
              </a:ext>
            </a:extLst>
          </p:cNvPr>
          <p:cNvSpPr txBox="1"/>
          <p:nvPr/>
        </p:nvSpPr>
        <p:spPr>
          <a:xfrm>
            <a:off x="240431" y="1018675"/>
            <a:ext cx="287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(a) CSV</a:t>
            </a:r>
            <a:r>
              <a:rPr kumimoji="1" lang="ja-JP" altLang="en-US" sz="1400"/>
              <a:t>データ</a:t>
            </a:r>
            <a:r>
              <a:rPr lang="en-US" altLang="ja-JP" sz="1400" dirty="0"/>
              <a:t>(test.csv)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CD01F2-CE78-4A59-984B-BB99E4A22469}"/>
              </a:ext>
            </a:extLst>
          </p:cNvPr>
          <p:cNvSpPr txBox="1"/>
          <p:nvPr/>
        </p:nvSpPr>
        <p:spPr>
          <a:xfrm>
            <a:off x="2805000" y="1017004"/>
            <a:ext cx="269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(b) </a:t>
            </a:r>
            <a:r>
              <a:rPr kumimoji="1" lang="en-US" altLang="ja-JP" sz="1400" dirty="0"/>
              <a:t>in</a:t>
            </a:r>
            <a:r>
              <a:rPr kumimoji="1" lang="ja-JP" altLang="en-US" sz="1400"/>
              <a:t>ルール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in.rule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EA9127-533D-429D-9F41-7D98AA721B09}"/>
              </a:ext>
            </a:extLst>
          </p:cNvPr>
          <p:cNvSpPr txBox="1"/>
          <p:nvPr/>
        </p:nvSpPr>
        <p:spPr>
          <a:xfrm>
            <a:off x="2900539" y="1416594"/>
            <a:ext cx="309818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AA(</a:t>
            </a:r>
            <a:r>
              <a:rPr lang="en-US" altLang="ja-JP" sz="1400" dirty="0">
                <a:solidFill>
                  <a:srgbClr val="FF0000"/>
                </a:solidFill>
              </a:rPr>
              <a:t>#1$1[2]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#2$2[2]</a:t>
            </a:r>
            <a:r>
              <a:rPr lang="en-US" altLang="ja-JP" sz="1400" dirty="0"/>
              <a:t>,$3[](</a:t>
            </a:r>
            <a:r>
              <a:rPr lang="en-US" altLang="ja-JP" sz="1400" dirty="0">
                <a:solidFill>
                  <a:srgbClr val="FF00FF"/>
                </a:solidFill>
              </a:rPr>
              <a:t>#4$4[2]</a:t>
            </a:r>
            <a:r>
              <a:rPr lang="en-US" altLang="ja-JP" sz="1400" dirty="0"/>
              <a:t>))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19CFEE-4D0A-4F58-A69F-D14E413C28F6}"/>
              </a:ext>
            </a:extLst>
          </p:cNvPr>
          <p:cNvSpPr txBox="1"/>
          <p:nvPr/>
        </p:nvSpPr>
        <p:spPr>
          <a:xfrm>
            <a:off x="6776895" y="3985192"/>
            <a:ext cx="4399506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$PI$</a:t>
            </a:r>
            <a:r>
              <a:rPr lang="en-US" altLang="ja-JP" sz="1400" dirty="0">
                <a:solidFill>
                  <a:srgbClr val="FF0000"/>
                </a:solidFill>
              </a:rPr>
              <a:t>($#1</a:t>
            </a:r>
            <a:r>
              <a:rPr lang="en-US" altLang="ja-JP" sz="1400" dirty="0"/>
              <a:t>,</a:t>
            </a:r>
            <a:r>
              <a:rPr lang="en-US" altLang="ja-JP" sz="1400" u="sng" dirty="0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$#4</a:t>
            </a:r>
            <a:r>
              <a:rPr lang="en-US" altLang="ja-JP" sz="1400" dirty="0">
                <a:solidFill>
                  <a:srgbClr val="00B0F0"/>
                </a:solidFill>
              </a:rPr>
              <a:t>,$#2</a:t>
            </a:r>
            <a:r>
              <a:rPr lang="en-US" altLang="ja-JP" sz="1400" dirty="0"/>
              <a:t>))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5D4F1A-7E14-42CC-9766-D91030310F1B}"/>
              </a:ext>
            </a:extLst>
          </p:cNvPr>
          <p:cNvSpPr txBox="1"/>
          <p:nvPr/>
        </p:nvSpPr>
        <p:spPr>
          <a:xfrm>
            <a:off x="7060651" y="4300648"/>
            <a:ext cx="4399506" cy="95410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(((</a:t>
            </a:r>
            <a:r>
              <a:rPr lang="en-US" altLang="ja-JP" sz="1400" dirty="0" err="1">
                <a:solidFill>
                  <a:srgbClr val="FF0000"/>
                </a:solidFill>
              </a:rPr>
              <a:t>length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1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)),(</a:t>
            </a:r>
            <a:r>
              <a:rPr lang="en-US" altLang="ja-JP" sz="1400" dirty="0" err="1">
                <a:solidFill>
                  <a:srgbClr val="FF0000"/>
                </a:solidFill>
              </a:rPr>
              <a:t>weight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2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))),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 err="1">
                <a:solidFill>
                  <a:srgbClr val="FF0000"/>
                </a:solidFill>
              </a:rPr>
              <a:t>length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3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)),(</a:t>
            </a:r>
            <a:r>
              <a:rPr lang="en-US" altLang="ja-JP" sz="1400" dirty="0" err="1">
                <a:solidFill>
                  <a:srgbClr val="FF0000"/>
                </a:solidFill>
              </a:rPr>
              <a:t>weight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4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))),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 err="1">
                <a:solidFill>
                  <a:srgbClr val="FF0000"/>
                </a:solidFill>
              </a:rPr>
              <a:t>length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5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)),(</a:t>
            </a:r>
            <a:r>
              <a:rPr lang="en-US" altLang="ja-JP" sz="1400" dirty="0" err="1">
                <a:solidFill>
                  <a:srgbClr val="FF0000"/>
                </a:solidFill>
              </a:rPr>
              <a:t>weight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6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))),</a:t>
            </a:r>
          </a:p>
          <a:p>
            <a:r>
              <a:rPr lang="en-US" altLang="ja-JP" sz="1400" dirty="0"/>
              <a:t>		:		</a:t>
            </a:r>
            <a:r>
              <a:rPr lang="ja-JP" altLang="en-US" sz="1400"/>
              <a:t>　　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6A3246-6169-4692-8241-83B43B86B22B}"/>
              </a:ext>
            </a:extLst>
          </p:cNvPr>
          <p:cNvSpPr txBox="1"/>
          <p:nvPr/>
        </p:nvSpPr>
        <p:spPr>
          <a:xfrm>
            <a:off x="6687309" y="3704636"/>
            <a:ext cx="299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(d) </a:t>
            </a:r>
            <a:r>
              <a:rPr kumimoji="1" lang="en-US" altLang="ja-JP" sz="1400" dirty="0"/>
              <a:t>out</a:t>
            </a:r>
            <a:r>
              <a:rPr kumimoji="1" lang="ja-JP" altLang="en-US" sz="1400"/>
              <a:t>ルール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out.rule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B7F9D0-B4FD-4846-8D47-E8D45ECD5F1B}"/>
              </a:ext>
            </a:extLst>
          </p:cNvPr>
          <p:cNvSpPr txBox="1"/>
          <p:nvPr/>
        </p:nvSpPr>
        <p:spPr>
          <a:xfrm>
            <a:off x="6776894" y="5542339"/>
            <a:ext cx="4399506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$PI$</a:t>
            </a:r>
            <a:r>
              <a:rPr lang="en-US" altLang="ja-JP" sz="1400" dirty="0">
                <a:solidFill>
                  <a:srgbClr val="FF0000"/>
                </a:solidFill>
              </a:rPr>
              <a:t>($#1</a:t>
            </a:r>
            <a:r>
              <a:rPr lang="en-US" altLang="ja-JP" sz="1400" dirty="0">
                <a:solidFill>
                  <a:srgbClr val="00B0F0"/>
                </a:solidFill>
              </a:rPr>
              <a:t>,$#2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$#4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BD325D-8ADC-471C-9D46-268AC3913FC1}"/>
              </a:ext>
            </a:extLst>
          </p:cNvPr>
          <p:cNvSpPr txBox="1"/>
          <p:nvPr/>
        </p:nvSpPr>
        <p:spPr>
          <a:xfrm>
            <a:off x="7060651" y="5850116"/>
            <a:ext cx="2785847" cy="95410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(((</a:t>
            </a:r>
            <a:r>
              <a:rPr lang="en-US" altLang="ja-JP" sz="1400" dirty="0">
                <a:solidFill>
                  <a:srgbClr val="FF0000"/>
                </a:solidFill>
              </a:rPr>
              <a:t>length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1</a:t>
            </a:r>
            <a:r>
              <a:rPr lang="en-US" altLang="ja-JP" sz="1400" dirty="0"/>
              <a:t>),(</a:t>
            </a:r>
            <a:r>
              <a:rPr lang="en-US" altLang="ja-JP" sz="1400" dirty="0">
                <a:solidFill>
                  <a:srgbClr val="FF0000"/>
                </a:solidFill>
              </a:rPr>
              <a:t>weight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2</a:t>
            </a:r>
            <a:r>
              <a:rPr lang="en-US" altLang="ja-JP" sz="1400" dirty="0"/>
              <a:t>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>
                <a:solidFill>
                  <a:srgbClr val="FF0000"/>
                </a:solidFill>
              </a:rPr>
              <a:t>length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3</a:t>
            </a:r>
            <a:r>
              <a:rPr lang="en-US" altLang="ja-JP" sz="1400" dirty="0"/>
              <a:t>),(</a:t>
            </a:r>
            <a:r>
              <a:rPr lang="en-US" altLang="ja-JP" sz="1400" dirty="0">
                <a:solidFill>
                  <a:srgbClr val="FF0000"/>
                </a:solidFill>
              </a:rPr>
              <a:t>weight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4</a:t>
            </a:r>
            <a:r>
              <a:rPr lang="en-US" altLang="ja-JP" sz="1400" dirty="0"/>
              <a:t>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>
                <a:solidFill>
                  <a:srgbClr val="FF0000"/>
                </a:solidFill>
              </a:rPr>
              <a:t>length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5</a:t>
            </a:r>
            <a:r>
              <a:rPr lang="en-US" altLang="ja-JP" sz="1400" dirty="0"/>
              <a:t>),(</a:t>
            </a:r>
            <a:r>
              <a:rPr lang="en-US" altLang="ja-JP" sz="1400" dirty="0">
                <a:solidFill>
                  <a:srgbClr val="FF0000"/>
                </a:solidFill>
              </a:rPr>
              <a:t>weight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6</a:t>
            </a:r>
            <a:r>
              <a:rPr lang="en-US" altLang="ja-JP" sz="1400" dirty="0"/>
              <a:t>)),</a:t>
            </a:r>
          </a:p>
          <a:p>
            <a:r>
              <a:rPr lang="en-US" altLang="ja-JP" sz="1400" dirty="0"/>
              <a:t>	:	     </a:t>
            </a:r>
            <a:r>
              <a:rPr lang="ja-JP" altLang="en-US" sz="1400"/>
              <a:t>　　</a:t>
            </a:r>
            <a:r>
              <a:rPr lang="en-US" altLang="ja-JP" sz="1400" dirty="0"/>
              <a:t> )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2C9C52-44D9-4595-AF0A-2E4D66CD2D2D}"/>
              </a:ext>
            </a:extLst>
          </p:cNvPr>
          <p:cNvSpPr txBox="1"/>
          <p:nvPr/>
        </p:nvSpPr>
        <p:spPr>
          <a:xfrm>
            <a:off x="6687309" y="5273646"/>
            <a:ext cx="307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(d) </a:t>
            </a:r>
            <a:r>
              <a:rPr kumimoji="1" lang="en-US" altLang="ja-JP" sz="1400" dirty="0"/>
              <a:t>out</a:t>
            </a:r>
            <a:r>
              <a:rPr kumimoji="1" lang="ja-JP" altLang="en-US" sz="1400"/>
              <a:t>ルール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out.rule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EF253B3F-34CC-426E-9386-82FF352DCDD7}"/>
              </a:ext>
            </a:extLst>
          </p:cNvPr>
          <p:cNvSpPr/>
          <p:nvPr/>
        </p:nvSpPr>
        <p:spPr>
          <a:xfrm>
            <a:off x="6587465" y="1150068"/>
            <a:ext cx="450761" cy="5934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F16FF963-5BCC-4343-8BE0-A28B6B594D44}"/>
              </a:ext>
            </a:extLst>
          </p:cNvPr>
          <p:cNvSpPr/>
          <p:nvPr/>
        </p:nvSpPr>
        <p:spPr>
          <a:xfrm>
            <a:off x="1041477" y="1433089"/>
            <a:ext cx="109705" cy="2934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6162FF8D-B8F2-439E-8B69-C28D12778DF8}"/>
              </a:ext>
            </a:extLst>
          </p:cNvPr>
          <p:cNvSpPr/>
          <p:nvPr/>
        </p:nvSpPr>
        <p:spPr>
          <a:xfrm>
            <a:off x="1041476" y="1751021"/>
            <a:ext cx="109705" cy="293442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B03DDDD0-CDA5-4DBD-9DE8-9B4567434DB4}"/>
              </a:ext>
            </a:extLst>
          </p:cNvPr>
          <p:cNvSpPr/>
          <p:nvPr/>
        </p:nvSpPr>
        <p:spPr>
          <a:xfrm>
            <a:off x="1041475" y="2077154"/>
            <a:ext cx="120691" cy="832768"/>
          </a:xfrm>
          <a:prstGeom prst="leftBrace">
            <a:avLst/>
          </a:prstGeom>
          <a:ln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rgbClr val="FF00FF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11D073-7D48-4970-9E61-B3D14144A80A}"/>
              </a:ext>
            </a:extLst>
          </p:cNvPr>
          <p:cNvSpPr txBox="1"/>
          <p:nvPr/>
        </p:nvSpPr>
        <p:spPr>
          <a:xfrm>
            <a:off x="-274629" y="1432883"/>
            <a:ext cx="15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プロパティ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E94B8A8-0E52-4B24-AC20-9A7FD246355A}"/>
              </a:ext>
            </a:extLst>
          </p:cNvPr>
          <p:cNvSpPr txBox="1"/>
          <p:nvPr/>
        </p:nvSpPr>
        <p:spPr>
          <a:xfrm>
            <a:off x="-45267" y="1729126"/>
            <a:ext cx="15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00B0F0"/>
                </a:solidFill>
              </a:rPr>
              <a:t>単位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A01CEF-7307-4752-8E78-9C2EA54F2D6A}"/>
              </a:ext>
            </a:extLst>
          </p:cNvPr>
          <p:cNvSpPr txBox="1"/>
          <p:nvPr/>
        </p:nvSpPr>
        <p:spPr>
          <a:xfrm>
            <a:off x="-121481" y="2339649"/>
            <a:ext cx="15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FF"/>
                </a:solidFill>
              </a:rPr>
              <a:t>データ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59C23DE-8DDA-4199-8BF8-ED16BF72A65E}"/>
              </a:ext>
            </a:extLst>
          </p:cNvPr>
          <p:cNvSpPr/>
          <p:nvPr/>
        </p:nvSpPr>
        <p:spPr>
          <a:xfrm>
            <a:off x="2389986" y="4068749"/>
            <a:ext cx="57301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8F15A28-D64A-4AC3-BD44-4484D6368222}"/>
              </a:ext>
            </a:extLst>
          </p:cNvPr>
          <p:cNvSpPr/>
          <p:nvPr/>
        </p:nvSpPr>
        <p:spPr>
          <a:xfrm>
            <a:off x="3410943" y="4884367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$3[]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AD038C4-2FBB-49B3-B279-1701071E173B}"/>
              </a:ext>
            </a:extLst>
          </p:cNvPr>
          <p:cNvSpPr/>
          <p:nvPr/>
        </p:nvSpPr>
        <p:spPr>
          <a:xfrm>
            <a:off x="1039457" y="4888603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#1$1[2]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6D58CC5-2EAC-4971-BCC9-B68931D9EFDB}"/>
              </a:ext>
            </a:extLst>
          </p:cNvPr>
          <p:cNvSpPr/>
          <p:nvPr/>
        </p:nvSpPr>
        <p:spPr>
          <a:xfrm>
            <a:off x="2302490" y="4872544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00B0F0"/>
                </a:solidFill>
              </a:rPr>
              <a:t>#2$2[2]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83A0EC5-20FD-4F50-BB29-33AF900C107E}"/>
              </a:ext>
            </a:extLst>
          </p:cNvPr>
          <p:cNvSpPr/>
          <p:nvPr/>
        </p:nvSpPr>
        <p:spPr>
          <a:xfrm>
            <a:off x="3410943" y="5767964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FF00FF"/>
                </a:solidFill>
              </a:rPr>
              <a:t>#4$4[2]</a:t>
            </a:r>
            <a:endParaRPr kumimoji="1" lang="ja-JP" altLang="en-US" sz="1400" dirty="0">
              <a:solidFill>
                <a:srgbClr val="FF00FF"/>
              </a:solidFill>
            </a:endParaRP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C0BF685E-1EA5-4342-B49C-78238406082F}"/>
              </a:ext>
            </a:extLst>
          </p:cNvPr>
          <p:cNvSpPr/>
          <p:nvPr/>
        </p:nvSpPr>
        <p:spPr>
          <a:xfrm>
            <a:off x="479592" y="5172899"/>
            <a:ext cx="1253625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00"/>
                </a:solidFill>
              </a:rPr>
              <a:t>length,weight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EF04EFC7-8AFB-4195-B06F-B883C63A9411}"/>
              </a:ext>
            </a:extLst>
          </p:cNvPr>
          <p:cNvSpPr/>
          <p:nvPr/>
        </p:nvSpPr>
        <p:spPr>
          <a:xfrm>
            <a:off x="2150300" y="5172899"/>
            <a:ext cx="74668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00B0F0"/>
                </a:solidFill>
              </a:rPr>
              <a:t>mm,kg</a:t>
            </a:r>
            <a:endParaRPr lang="en-US" altLang="ja-JP" sz="1400" dirty="0">
              <a:solidFill>
                <a:srgbClr val="00B0F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38" name="四角形: メモ 37">
            <a:extLst>
              <a:ext uri="{FF2B5EF4-FFF2-40B4-BE49-F238E27FC236}">
                <a16:creationId xmlns:a16="http://schemas.microsoft.com/office/drawing/2014/main" id="{C842FE39-FCE2-4840-9C73-818279CFE7A2}"/>
              </a:ext>
            </a:extLst>
          </p:cNvPr>
          <p:cNvSpPr/>
          <p:nvPr/>
        </p:nvSpPr>
        <p:spPr>
          <a:xfrm>
            <a:off x="4085194" y="5900354"/>
            <a:ext cx="746686" cy="954107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sz="1400" dirty="0">
                <a:solidFill>
                  <a:srgbClr val="FF00FF"/>
                </a:solidFill>
              </a:rPr>
              <a:t>　</a:t>
            </a:r>
            <a:r>
              <a:rPr lang="en-US" altLang="ja-JP" sz="1400" dirty="0">
                <a:solidFill>
                  <a:srgbClr val="FF00FF"/>
                </a:solidFill>
              </a:rPr>
              <a:t>:</a:t>
            </a:r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F8CE3D-87F5-41CF-B729-30EF08223C7A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V="1">
            <a:off x="1412800" y="4373549"/>
            <a:ext cx="1263694" cy="51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634A28B-4AB8-470A-B1B5-5E0511CA3B38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V="1">
            <a:off x="2675833" y="4373549"/>
            <a:ext cx="661" cy="498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AA1913D-ED1B-43C2-9E46-2C45BA02D25B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flipH="1" flipV="1">
            <a:off x="2676494" y="4373549"/>
            <a:ext cx="1107792" cy="5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26F5970-76AB-4598-8355-4F54BE499E1E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3784286" y="5189167"/>
            <a:ext cx="0" cy="57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E5E22EFE-467C-4838-A091-AC540FF1487C}"/>
              </a:ext>
            </a:extLst>
          </p:cNvPr>
          <p:cNvSpPr/>
          <p:nvPr/>
        </p:nvSpPr>
        <p:spPr>
          <a:xfrm>
            <a:off x="1497113" y="6206540"/>
            <a:ext cx="717586" cy="30480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74BF46-09B5-4289-9019-AA521508E41F}"/>
              </a:ext>
            </a:extLst>
          </p:cNvPr>
          <p:cNvSpPr txBox="1"/>
          <p:nvPr/>
        </p:nvSpPr>
        <p:spPr>
          <a:xfrm>
            <a:off x="2344456" y="6169684"/>
            <a:ext cx="140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: bind</a:t>
            </a:r>
            <a:r>
              <a:rPr kumimoji="1" lang="ja-JP" altLang="en-US" sz="1400" dirty="0"/>
              <a:t>値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634A845-1228-43AF-B89F-C107CD0983D7}"/>
              </a:ext>
            </a:extLst>
          </p:cNvPr>
          <p:cNvSpPr txBox="1"/>
          <p:nvPr/>
        </p:nvSpPr>
        <p:spPr>
          <a:xfrm>
            <a:off x="0" y="0"/>
            <a:ext cx="1847429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b="1" u="sng" dirty="0"/>
              <a:t>2. </a:t>
            </a:r>
            <a:r>
              <a:rPr lang="ja-JP" altLang="en-US" sz="1400" b="1" u="sng"/>
              <a:t>内積の処理手順</a:t>
            </a:r>
            <a:endParaRPr kumimoji="1" lang="ja-JP" altLang="en-US" sz="1400" b="1" u="sng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79B2FF2-EFC8-4E99-A6B8-1B58502B5EA4}"/>
              </a:ext>
            </a:extLst>
          </p:cNvPr>
          <p:cNvSpPr txBox="1"/>
          <p:nvPr/>
        </p:nvSpPr>
        <p:spPr>
          <a:xfrm>
            <a:off x="315345" y="500376"/>
            <a:ext cx="4776748" cy="307777"/>
          </a:xfrm>
          <a:prstGeom prst="rect">
            <a:avLst/>
          </a:prstGeom>
          <a:solidFill>
            <a:srgbClr val="FFFFCC"/>
          </a:solidFill>
          <a:ln cmpd="dbl"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コマンド</a:t>
            </a:r>
            <a:r>
              <a:rPr lang="en-US" altLang="ja-JP" sz="1400" dirty="0"/>
              <a:t>) ./</a:t>
            </a:r>
            <a:r>
              <a:rPr lang="en-US" altLang="ja-JP" sz="1400" dirty="0" err="1"/>
              <a:t>tq.o</a:t>
            </a:r>
            <a:r>
              <a:rPr lang="en-US" altLang="ja-JP" sz="1400" dirty="0"/>
              <a:t> in=</a:t>
            </a:r>
            <a:r>
              <a:rPr lang="en-US" altLang="ja-JP" sz="1400" dirty="0" err="1"/>
              <a:t>in.rule</a:t>
            </a:r>
            <a:r>
              <a:rPr lang="en-US" altLang="ja-JP" sz="1400" dirty="0"/>
              <a:t> out=</a:t>
            </a:r>
            <a:r>
              <a:rPr lang="en-US" altLang="ja-JP" sz="1400" dirty="0" err="1"/>
              <a:t>out.rule</a:t>
            </a:r>
            <a:r>
              <a:rPr lang="en-US" altLang="ja-JP" sz="1400" dirty="0"/>
              <a:t> data=test.csv</a:t>
            </a:r>
            <a:endParaRPr lang="ja-JP" altLang="en-US" sz="1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B296FD0-32B3-4CBF-BD79-8E98D8167DCF}"/>
              </a:ext>
            </a:extLst>
          </p:cNvPr>
          <p:cNvSpPr txBox="1"/>
          <p:nvPr/>
        </p:nvSpPr>
        <p:spPr>
          <a:xfrm>
            <a:off x="291473" y="3875466"/>
            <a:ext cx="2671529" cy="307777"/>
          </a:xfrm>
          <a:prstGeom prst="rect">
            <a:avLst/>
          </a:prstGeom>
          <a:noFill/>
          <a:ln cmpd="dbl"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(c) bind</a:t>
            </a:r>
            <a:r>
              <a:rPr lang="ja-JP" altLang="en-US" sz="1400" dirty="0"/>
              <a:t>ツリー</a:t>
            </a:r>
            <a:r>
              <a:rPr lang="en-US" altLang="ja-JP" sz="1400" dirty="0"/>
              <a:t>(CSV</a:t>
            </a:r>
            <a:r>
              <a:rPr lang="ja-JP" altLang="en-US" sz="1400" dirty="0"/>
              <a:t>値</a:t>
            </a:r>
            <a:r>
              <a:rPr lang="en-US" altLang="ja-JP" sz="1400" dirty="0"/>
              <a:t>)</a:t>
            </a:r>
            <a:endParaRPr lang="ja-JP" altLang="en-US" sz="1400" dirty="0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7C3A2B32-D3EE-419B-B176-8E36711DEBB7}"/>
              </a:ext>
            </a:extLst>
          </p:cNvPr>
          <p:cNvSpPr/>
          <p:nvPr/>
        </p:nvSpPr>
        <p:spPr>
          <a:xfrm>
            <a:off x="1719315" y="3244343"/>
            <a:ext cx="3182083" cy="46650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E708640-4D2B-42DC-B891-B07852B3271C}"/>
              </a:ext>
            </a:extLst>
          </p:cNvPr>
          <p:cNvSpPr txBox="1"/>
          <p:nvPr/>
        </p:nvSpPr>
        <p:spPr>
          <a:xfrm>
            <a:off x="1064569" y="3261664"/>
            <a:ext cx="1246155" cy="30295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bind</a:t>
            </a:r>
            <a:r>
              <a:rPr lang="ja-JP" altLang="en-US" sz="1400" b="1" dirty="0">
                <a:solidFill>
                  <a:schemeClr val="bg1"/>
                </a:solidFill>
              </a:rPr>
              <a:t>操作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1F23114-AD05-D941-9E47-A976633313C6}"/>
              </a:ext>
            </a:extLst>
          </p:cNvPr>
          <p:cNvSpPr txBox="1"/>
          <p:nvPr/>
        </p:nvSpPr>
        <p:spPr>
          <a:xfrm>
            <a:off x="2976595" y="1847882"/>
            <a:ext cx="322308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#i	:</a:t>
            </a:r>
            <a:r>
              <a:rPr lang="ja-JP" altLang="en-US" sz="1400" dirty="0"/>
              <a:t>ラベル</a:t>
            </a:r>
            <a:endParaRPr lang="en-US" altLang="ja-JP" sz="1400" dirty="0"/>
          </a:p>
          <a:p>
            <a:r>
              <a:rPr lang="en-US" altLang="ja-JP" sz="1400" dirty="0"/>
              <a:t>xx</a:t>
            </a:r>
            <a:r>
              <a:rPr lang="ja-JP" altLang="en-US" sz="1400" dirty="0"/>
              <a:t>、</a:t>
            </a:r>
            <a:r>
              <a:rPr lang="en-US" altLang="ja-JP" sz="1400" dirty="0"/>
              <a:t>$j	:</a:t>
            </a:r>
            <a:r>
              <a:rPr lang="ja-JP" altLang="en-US" sz="1400" dirty="0"/>
              <a:t>ノード名</a:t>
            </a:r>
            <a:endParaRPr lang="en-US" altLang="ja-JP" sz="1400" dirty="0"/>
          </a:p>
          <a:p>
            <a:r>
              <a:rPr lang="en-US" altLang="ja-JP" sz="1400" dirty="0"/>
              <a:t>[n]	:bind</a:t>
            </a:r>
            <a:r>
              <a:rPr lang="ja-JP" altLang="en-US" sz="1400"/>
              <a:t>個数</a:t>
            </a:r>
            <a:r>
              <a:rPr lang="en-US" altLang="ja-JP" sz="1400" dirty="0"/>
              <a:t>(n</a:t>
            </a:r>
            <a:r>
              <a:rPr lang="ja-JP" altLang="en-US" sz="1400" dirty="0"/>
              <a:t>の</a:t>
            </a:r>
            <a:r>
              <a:rPr lang="en-US" altLang="ja-JP" sz="1400" dirty="0"/>
              <a:t>default</a:t>
            </a:r>
            <a:r>
              <a:rPr lang="ja-JP" altLang="en-US" sz="1400" dirty="0"/>
              <a:t>→∞</a:t>
            </a:r>
            <a:r>
              <a:rPr lang="en-US" altLang="ja-JP" sz="1400" dirty="0"/>
              <a:t>)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BD6D57F-106E-A74D-8587-8215356ED5B5}"/>
              </a:ext>
            </a:extLst>
          </p:cNvPr>
          <p:cNvSpPr txBox="1"/>
          <p:nvPr/>
        </p:nvSpPr>
        <p:spPr>
          <a:xfrm>
            <a:off x="6449010" y="302704"/>
            <a:ext cx="5690977" cy="2941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ja-JP" altLang="en-US" sz="1400" dirty="0"/>
              <a:t>NIMS Standard SpreadSheet (NS3)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*******************************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Definition:Cell::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①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heavy" dirty="0">
                <a:uFill>
                  <a:solidFill>
                    <a:srgbClr val="FF0000"/>
                  </a:solidFill>
                </a:uFill>
              </a:rPr>
              <a:t>'('&lt;item-name&gt;,Quantity'('&lt;value&gt;,&lt;unit&gt;')'')'</a:t>
            </a:r>
          </a:p>
          <a:p>
            <a:pPr lvl="2">
              <a:lnSpc>
                <a:spcPts val="1500"/>
              </a:lnSpc>
            </a:pPr>
            <a:r>
              <a:rPr lang="ja-JP" altLang="en-US" sz="1400" dirty="0"/>
              <a:t> OR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dottedHeavy" dirty="0">
                <a:uFill>
                  <a:solidFill>
                    <a:srgbClr val="FF0000"/>
                  </a:solidFill>
                </a:uFill>
              </a:rPr>
              <a:t>'('&lt;item-name&gt;,&lt;type&gt;'('&lt;value&gt;')'')'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Definition:Line (corresponds to a sample)::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③ </a:t>
            </a:r>
            <a:r>
              <a:rPr lang="ja-JP" altLang="en-US" sz="1400" b="1" dirty="0">
                <a:solidFill>
                  <a:srgbClr val="0000FF"/>
                </a:solidFill>
              </a:rPr>
              <a:t>&lt;Line&gt;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'('&lt;Cell&gt;, ... 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Definition:Dataset::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④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&lt;Dataset&gt;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'('&lt;Line&gt;, ... ')‘</a:t>
            </a:r>
          </a:p>
          <a:p>
            <a:pPr lvl="1">
              <a:lnSpc>
                <a:spcPts val="1500"/>
              </a:lnSpc>
            </a:pPr>
            <a:r>
              <a:rPr lang="ja-JP" altLang="en-US" sz="1400" b="1" dirty="0">
                <a:solidFill>
                  <a:srgbClr val="FF0000"/>
                </a:solidFill>
              </a:rPr>
              <a:t> ⑤ </a:t>
            </a:r>
            <a:r>
              <a:rPr lang="ja-JP" altLang="en-US" sz="1400" b="1" dirty="0">
                <a:solidFill>
                  <a:srgbClr val="FF00FF"/>
                </a:solidFill>
              </a:rPr>
              <a:t>NS3</a:t>
            </a:r>
            <a:r>
              <a:rPr lang="ja-JP" altLang="en-US" sz="1400" dirty="0"/>
              <a:t>:: &lt;Dataset&gt;</a:t>
            </a:r>
          </a:p>
        </p:txBody>
      </p:sp>
      <p:sp>
        <p:nvSpPr>
          <p:cNvPr id="49" name="矢印: 下 59">
            <a:extLst>
              <a:ext uri="{FF2B5EF4-FFF2-40B4-BE49-F238E27FC236}">
                <a16:creationId xmlns:a16="http://schemas.microsoft.com/office/drawing/2014/main" id="{6B24DBB6-25AB-8844-B764-C4A72389342E}"/>
              </a:ext>
            </a:extLst>
          </p:cNvPr>
          <p:cNvSpPr/>
          <p:nvPr/>
        </p:nvSpPr>
        <p:spPr>
          <a:xfrm rot="16200000">
            <a:off x="4764624" y="5052275"/>
            <a:ext cx="1947882" cy="44462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大かっこ 19">
            <a:extLst>
              <a:ext uri="{FF2B5EF4-FFF2-40B4-BE49-F238E27FC236}">
                <a16:creationId xmlns:a16="http://schemas.microsoft.com/office/drawing/2014/main" id="{020B0E69-68E6-794F-B5E2-145CD5F4AB83}"/>
              </a:ext>
            </a:extLst>
          </p:cNvPr>
          <p:cNvSpPr/>
          <p:nvPr/>
        </p:nvSpPr>
        <p:spPr>
          <a:xfrm>
            <a:off x="2977858" y="1883014"/>
            <a:ext cx="3182084" cy="70353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8B7637D-D7FF-B743-9188-4BDC112BA87B}"/>
              </a:ext>
            </a:extLst>
          </p:cNvPr>
          <p:cNvSpPr txBox="1"/>
          <p:nvPr/>
        </p:nvSpPr>
        <p:spPr>
          <a:xfrm>
            <a:off x="6667425" y="4419636"/>
            <a:ext cx="41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①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E7E0C7-DDDF-A84C-8F09-2F9DADBCA87B}"/>
              </a:ext>
            </a:extLst>
          </p:cNvPr>
          <p:cNvSpPr txBox="1"/>
          <p:nvPr/>
        </p:nvSpPr>
        <p:spPr>
          <a:xfrm>
            <a:off x="6687309" y="6004004"/>
            <a:ext cx="41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②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2254010-8404-3C4E-A5C1-8F6D5585D3CC}"/>
              </a:ext>
            </a:extLst>
          </p:cNvPr>
          <p:cNvSpPr txBox="1"/>
          <p:nvPr/>
        </p:nvSpPr>
        <p:spPr>
          <a:xfrm>
            <a:off x="6296956" y="19297"/>
            <a:ext cx="1259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/>
              <a:t>[NS3</a:t>
            </a:r>
            <a:r>
              <a:rPr kumimoji="1" lang="ja-JP" altLang="en-US" sz="1400" dirty="0"/>
              <a:t>の定義</a:t>
            </a:r>
            <a:r>
              <a:rPr kumimoji="1" lang="en-US" altLang="ja-JP" sz="1400" dirty="0"/>
              <a:t>]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94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634B727E-11F7-4942-82A2-CA28DEFEDD3F}"/>
              </a:ext>
            </a:extLst>
          </p:cNvPr>
          <p:cNvSpPr/>
          <p:nvPr/>
        </p:nvSpPr>
        <p:spPr>
          <a:xfrm>
            <a:off x="6096001" y="97035"/>
            <a:ext cx="5354782" cy="1908903"/>
          </a:xfrm>
          <a:prstGeom prst="roundRect">
            <a:avLst>
              <a:gd name="adj" fmla="val 4652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18CCA73-918E-4470-A431-7170288B4835}"/>
              </a:ext>
            </a:extLst>
          </p:cNvPr>
          <p:cNvSpPr/>
          <p:nvPr/>
        </p:nvSpPr>
        <p:spPr>
          <a:xfrm>
            <a:off x="197427" y="4172961"/>
            <a:ext cx="5626632" cy="2609619"/>
          </a:xfrm>
          <a:prstGeom prst="roundRect">
            <a:avLst>
              <a:gd name="adj" fmla="val 4652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760D0A-112D-439F-B4EB-A0A9B2EDE74A}"/>
              </a:ext>
            </a:extLst>
          </p:cNvPr>
          <p:cNvSpPr txBox="1"/>
          <p:nvPr/>
        </p:nvSpPr>
        <p:spPr>
          <a:xfrm>
            <a:off x="0" y="57103"/>
            <a:ext cx="287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3. bind</a:t>
            </a:r>
            <a:r>
              <a:rPr lang="ja-JP" altLang="en-US" sz="1400" b="1" u="sng" dirty="0"/>
              <a:t>操作のエンハンス</a:t>
            </a:r>
            <a:r>
              <a:rPr lang="en-US" altLang="ja-JP" sz="1400" b="1" u="sng" dirty="0"/>
              <a:t>(</a:t>
            </a:r>
            <a:r>
              <a:rPr lang="ja-JP" altLang="en-US" sz="1400" b="1" u="sng" dirty="0"/>
              <a:t>昨年度</a:t>
            </a:r>
            <a:r>
              <a:rPr lang="en-US" altLang="ja-JP" sz="1400" b="1" u="sng" dirty="0"/>
              <a:t>)</a:t>
            </a:r>
            <a:endParaRPr kumimoji="1" lang="ja-JP" altLang="en-US" sz="1400" b="1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C38DDF6-80EB-4978-9473-4BB001FB1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41929"/>
              </p:ext>
            </p:extLst>
          </p:nvPr>
        </p:nvGraphicFramePr>
        <p:xfrm>
          <a:off x="499357" y="4287197"/>
          <a:ext cx="4731310" cy="127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test1.csv #11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test2.csv #12</a:t>
                      </a:r>
                      <a:endParaRPr kumimoji="1" lang="ja-JP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 err="1">
                          <a:solidFill>
                            <a:srgbClr val="FF00FF"/>
                          </a:solidFill>
                        </a:rPr>
                        <a:t>widgth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weight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kg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454EFC-904B-4617-AEF0-3C75DA0A4A83}"/>
              </a:ext>
            </a:extLst>
          </p:cNvPr>
          <p:cNvSpPr/>
          <p:nvPr/>
        </p:nvSpPr>
        <p:spPr>
          <a:xfrm>
            <a:off x="2965071" y="3140187"/>
            <a:ext cx="91620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$bind$(</a:t>
            </a:r>
            <a:r>
              <a:rPr lang="en-US" altLang="ja-JP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$#11[2]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heavy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</a:rPr>
              <a:t>$#12[1]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AA</a:t>
            </a:r>
            <a:r>
              <a:rPr lang="en-US" altLang="ja-JP" dirty="0"/>
              <a:t>(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#1A[3], #2B[3]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$bind$(</a:t>
            </a:r>
            <a:r>
              <a:rPr lang="en-US" altLang="ja-JP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$#13[2]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heavy" dirty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</a:rPr>
              <a:t>$#14[1]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u="heavy" dirty="0">
                <a:uFill>
                  <a:solidFill>
                    <a:srgbClr val="0000FF"/>
                  </a:solidFill>
                </a:uFill>
              </a:rPr>
              <a:t>X[]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(#3C[3])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C358FA-987D-4A74-A4D2-419666710EC3}"/>
              </a:ext>
            </a:extLst>
          </p:cNvPr>
          <p:cNvSpPr txBox="1"/>
          <p:nvPr/>
        </p:nvSpPr>
        <p:spPr>
          <a:xfrm>
            <a:off x="64879" y="3180291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 dirty="0"/>
              <a:t>例</a:t>
            </a:r>
            <a:r>
              <a:rPr lang="en-US" altLang="ja-JP" sz="1400" b="1" dirty="0"/>
              <a:t>2)	〃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後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昨年度</a:t>
            </a:r>
            <a:r>
              <a:rPr kumimoji="1" lang="en-US" altLang="ja-JP" sz="1400" b="1" dirty="0"/>
              <a:t>)</a:t>
            </a:r>
            <a:r>
              <a:rPr kumimoji="1" lang="en-US" altLang="ja-JP" sz="1400" dirty="0"/>
              <a:t>:</a:t>
            </a:r>
            <a:endParaRPr kumimoji="1" lang="ja-JP" altLang="en-US" sz="1400" dirty="0"/>
          </a:p>
        </p:txBody>
      </p:sp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3AE7EA76-6886-42A3-BC6A-4190853D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93157"/>
              </p:ext>
            </p:extLst>
          </p:nvPr>
        </p:nvGraphicFramePr>
        <p:xfrm>
          <a:off x="499356" y="5432850"/>
          <a:ext cx="4927168" cy="121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60">
                  <a:extLst>
                    <a:ext uri="{9D8B030D-6E8A-4147-A177-3AD203B41FA5}">
                      <a16:colId xmlns:a16="http://schemas.microsoft.com/office/drawing/2014/main" val="790342483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845166636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688113114"/>
                    </a:ext>
                  </a:extLst>
                </a:gridCol>
                <a:gridCol w="1518143">
                  <a:extLst>
                    <a:ext uri="{9D8B030D-6E8A-4147-A177-3AD203B41FA5}">
                      <a16:colId xmlns:a16="http://schemas.microsoft.com/office/drawing/2014/main" val="415875773"/>
                    </a:ext>
                  </a:extLst>
                </a:gridCol>
              </a:tblGrid>
              <a:tr h="144722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test3.csv #13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test4.csv #14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86392"/>
                  </a:ext>
                </a:extLst>
              </a:tr>
              <a:tr h="1258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kumimoji="1" lang="ja-JP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48273"/>
                  </a:ext>
                </a:extLst>
              </a:tr>
              <a:tr h="1258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kumimoji="1" lang="ja-JP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07252"/>
                  </a:ext>
                </a:extLst>
              </a:tr>
              <a:tr h="1258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kumimoji="1" lang="ja-JP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58729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7CE2975-3DAA-4C36-B084-43D5BE2E6445}"/>
              </a:ext>
            </a:extLst>
          </p:cNvPr>
          <p:cNvSpPr/>
          <p:nvPr/>
        </p:nvSpPr>
        <p:spPr>
          <a:xfrm>
            <a:off x="9943839" y="4327162"/>
            <a:ext cx="573016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AA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DCEF3AE-D195-411E-9E3E-836D3FDAF840}"/>
              </a:ext>
            </a:extLst>
          </p:cNvPr>
          <p:cNvSpPr/>
          <p:nvPr/>
        </p:nvSpPr>
        <p:spPr>
          <a:xfrm>
            <a:off x="10871277" y="5020103"/>
            <a:ext cx="746686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X[]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3B90A7-D777-4A55-B175-1A59A520454A}"/>
              </a:ext>
            </a:extLst>
          </p:cNvPr>
          <p:cNvSpPr/>
          <p:nvPr/>
        </p:nvSpPr>
        <p:spPr>
          <a:xfrm>
            <a:off x="8759566" y="5024339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#1A[3]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9899AC5-2328-4CA4-84D8-A6EAF46D5BD0}"/>
              </a:ext>
            </a:extLst>
          </p:cNvPr>
          <p:cNvSpPr/>
          <p:nvPr/>
        </p:nvSpPr>
        <p:spPr>
          <a:xfrm>
            <a:off x="9856343" y="5008280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#2B[3]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9945CBF-A5CB-4277-948F-F01CDFAAC8D5}"/>
              </a:ext>
            </a:extLst>
          </p:cNvPr>
          <p:cNvSpPr/>
          <p:nvPr/>
        </p:nvSpPr>
        <p:spPr>
          <a:xfrm>
            <a:off x="10871277" y="5550406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#3C[3]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5B14B2C4-896C-4BC0-ADE9-EE41539A806D}"/>
              </a:ext>
            </a:extLst>
          </p:cNvPr>
          <p:cNvSpPr/>
          <p:nvPr/>
        </p:nvSpPr>
        <p:spPr>
          <a:xfrm>
            <a:off x="7735701" y="5308635"/>
            <a:ext cx="171762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width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height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chemeClr val="accent2">
                    <a:lumMod val="75000"/>
                  </a:schemeClr>
                </a:solidFill>
              </a:rPr>
              <a:t>weight</a:t>
            </a:r>
            <a:endParaRPr lang="en-US" altLang="ja-JP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F3DAEED8-9A89-4AC2-AFBB-D9E2760C8EB9}"/>
              </a:ext>
            </a:extLst>
          </p:cNvPr>
          <p:cNvSpPr/>
          <p:nvPr/>
        </p:nvSpPr>
        <p:spPr>
          <a:xfrm>
            <a:off x="9704153" y="5308635"/>
            <a:ext cx="89887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mm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cm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chemeClr val="accent2">
                    <a:lumMod val="75000"/>
                  </a:schemeClr>
                </a:solidFill>
              </a:rPr>
              <a:t>kg</a:t>
            </a:r>
            <a:endParaRPr lang="en-US" altLang="ja-JP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BB3D5474-5530-48E1-A7A7-914878138CC4}"/>
              </a:ext>
            </a:extLst>
          </p:cNvPr>
          <p:cNvSpPr/>
          <p:nvPr/>
        </p:nvSpPr>
        <p:spPr>
          <a:xfrm>
            <a:off x="11370552" y="5792496"/>
            <a:ext cx="746686" cy="971308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2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4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5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6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7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8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9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D1EA8AC-DB45-40CC-912D-A1F6BDC57B2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9132909" y="4631962"/>
            <a:ext cx="1097438" cy="392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6864D5-66E2-45B2-A586-B3A7DF56FE4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0229686" y="4631962"/>
            <a:ext cx="66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6C30537-7C9A-43B8-9A2D-0CC8E78FAA24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0230347" y="4631962"/>
            <a:ext cx="1014273" cy="388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831F6D4-A85D-4913-8CCD-99062E116BE0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11244620" y="5324903"/>
            <a:ext cx="0" cy="22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389EE75-C45C-4984-B5B5-9FDC6EFAEA88}"/>
              </a:ext>
            </a:extLst>
          </p:cNvPr>
          <p:cNvSpPr/>
          <p:nvPr/>
        </p:nvSpPr>
        <p:spPr>
          <a:xfrm>
            <a:off x="2618509" y="3622164"/>
            <a:ext cx="3811091" cy="252311"/>
          </a:xfrm>
          <a:prstGeom prst="wedgeRectCallout">
            <a:avLst>
              <a:gd name="adj1" fmla="val -21371"/>
              <a:gd name="adj2" fmla="val -116839"/>
            </a:avLst>
          </a:prstGeom>
          <a:solidFill>
            <a:srgbClr val="FF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AA</a:t>
            </a:r>
            <a:r>
              <a:rPr lang="ja-JP" altLang="en-US" sz="1400" b="1" dirty="0">
                <a:solidFill>
                  <a:schemeClr val="tx1"/>
                </a:solidFill>
              </a:rPr>
              <a:t>配下</a:t>
            </a:r>
            <a:r>
              <a:rPr lang="en-US" altLang="ja-JP" sz="1400" dirty="0">
                <a:solidFill>
                  <a:schemeClr val="tx1"/>
                </a:solidFill>
              </a:rPr>
              <a:t>: </a:t>
            </a:r>
            <a:r>
              <a:rPr kumimoji="1" lang="en-US" altLang="ja-JP" sz="1400" dirty="0">
                <a:solidFill>
                  <a:schemeClr val="tx1"/>
                </a:solidFill>
              </a:rPr>
              <a:t>(#11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#12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B02D51B3-6780-4B2E-894C-C5834B9A9813}"/>
              </a:ext>
            </a:extLst>
          </p:cNvPr>
          <p:cNvSpPr/>
          <p:nvPr/>
        </p:nvSpPr>
        <p:spPr>
          <a:xfrm>
            <a:off x="8148845" y="3613989"/>
            <a:ext cx="3811091" cy="252311"/>
          </a:xfrm>
          <a:prstGeom prst="wedgeRectCallout">
            <a:avLst>
              <a:gd name="adj1" fmla="val -20800"/>
              <a:gd name="adj2" fmla="val -98566"/>
            </a:avLst>
          </a:prstGeom>
          <a:solidFill>
            <a:srgbClr val="FF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X[]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配下</a:t>
            </a:r>
            <a:r>
              <a:rPr kumimoji="1" lang="en-US" altLang="ja-JP" sz="1400" dirty="0">
                <a:solidFill>
                  <a:schemeClr val="tx1"/>
                </a:solidFill>
              </a:rPr>
              <a:t>: (#13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#14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272F17F-8ED0-47DC-8683-EA12F86CB284}"/>
              </a:ext>
            </a:extLst>
          </p:cNvPr>
          <p:cNvSpPr/>
          <p:nvPr/>
        </p:nvSpPr>
        <p:spPr>
          <a:xfrm>
            <a:off x="2965071" y="2138165"/>
            <a:ext cx="91620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0">
            <a:spAutoFit/>
          </a:bodyPr>
          <a:lstStyle/>
          <a:p>
            <a:r>
              <a:rPr lang="en-US" altLang="ja-JP" b="1" dirty="0"/>
              <a:t>AA</a:t>
            </a:r>
            <a:r>
              <a:rPr lang="en-US" altLang="ja-JP" dirty="0"/>
              <a:t>(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#1A[3], #2B[3]</a:t>
            </a:r>
            <a:r>
              <a:rPr lang="en-US" altLang="ja-JP" dirty="0"/>
              <a:t>, </a:t>
            </a:r>
            <a:r>
              <a:rPr lang="en-US" altLang="ja-JP" b="1" u="heavy" dirty="0">
                <a:uFill>
                  <a:solidFill>
                    <a:srgbClr val="0000FF"/>
                  </a:solidFill>
                </a:uFill>
              </a:rPr>
              <a:t>X[]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(#3C[3]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0988D887-7F3B-4CEF-A8BC-F2BC39071E4B}"/>
              </a:ext>
            </a:extLst>
          </p:cNvPr>
          <p:cNvSpPr/>
          <p:nvPr/>
        </p:nvSpPr>
        <p:spPr>
          <a:xfrm rot="16200000">
            <a:off x="6633537" y="4816924"/>
            <a:ext cx="450761" cy="11161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F75F1E-A373-4AED-993F-4A51810B2989}"/>
              </a:ext>
            </a:extLst>
          </p:cNvPr>
          <p:cNvSpPr txBox="1"/>
          <p:nvPr/>
        </p:nvSpPr>
        <p:spPr>
          <a:xfrm>
            <a:off x="6125989" y="5009202"/>
            <a:ext cx="1246155" cy="30295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bind</a:t>
            </a:r>
            <a:r>
              <a:rPr lang="ja-JP" altLang="en-US" sz="1400" b="1" dirty="0">
                <a:solidFill>
                  <a:schemeClr val="bg1"/>
                </a:solidFill>
              </a:rPr>
              <a:t>操作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FBE01FC-FC8A-4D07-9EC7-716AAD366A9B}"/>
              </a:ext>
            </a:extLst>
          </p:cNvPr>
          <p:cNvSpPr txBox="1"/>
          <p:nvPr/>
        </p:nvSpPr>
        <p:spPr>
          <a:xfrm>
            <a:off x="0" y="418323"/>
            <a:ext cx="3264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ja-JP" altLang="en-US" sz="1400" b="1" u="sng" dirty="0"/>
              <a:t>エンハンス内容</a:t>
            </a:r>
            <a:endParaRPr lang="en-US" altLang="ja-JP" sz="1400" b="1" u="sng" dirty="0"/>
          </a:p>
          <a:p>
            <a:r>
              <a:rPr lang="ja-JP" altLang="en-US" sz="1400" dirty="0"/>
              <a:t>　① </a:t>
            </a:r>
            <a:r>
              <a:rPr lang="en-US" altLang="ja-JP" sz="1400" dirty="0"/>
              <a:t>bind</a:t>
            </a:r>
            <a:r>
              <a:rPr lang="ja-JP" altLang="en-US" sz="1400" dirty="0"/>
              <a:t>オペレータの導入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lang="ja-JP" altLang="en-US" sz="1400" dirty="0"/>
              <a:t>② </a:t>
            </a:r>
            <a:r>
              <a:rPr kumimoji="1" lang="ja-JP" altLang="en-US" sz="1400" dirty="0"/>
              <a:t>オペレータのパラメータ記述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AAE7ECC-AEF4-4055-A8B7-44B806928C4F}"/>
              </a:ext>
            </a:extLst>
          </p:cNvPr>
          <p:cNvSpPr txBox="1"/>
          <p:nvPr/>
        </p:nvSpPr>
        <p:spPr>
          <a:xfrm>
            <a:off x="-15871" y="1735398"/>
            <a:ext cx="227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(2) in</a:t>
            </a:r>
            <a:r>
              <a:rPr lang="ja-JP" altLang="en-US" sz="1400" b="1" u="sng" dirty="0"/>
              <a:t>ルールの記述例</a:t>
            </a:r>
            <a:endParaRPr kumimoji="1" lang="ja-JP" altLang="en-US" sz="1400" b="1" u="sng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DA4664-809C-4BFC-9A81-5BBA44795970}"/>
              </a:ext>
            </a:extLst>
          </p:cNvPr>
          <p:cNvSpPr txBox="1"/>
          <p:nvPr/>
        </p:nvSpPr>
        <p:spPr>
          <a:xfrm>
            <a:off x="64879" y="2127871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 dirty="0"/>
              <a:t>例</a:t>
            </a:r>
            <a:r>
              <a:rPr lang="en-US" altLang="ja-JP" sz="1400" b="1" dirty="0"/>
              <a:t>1) </a:t>
            </a:r>
            <a:r>
              <a:rPr lang="ja-JP" altLang="en-US" sz="1400" b="1" dirty="0"/>
              <a:t>仕様エンハンス前</a:t>
            </a:r>
            <a:r>
              <a:rPr kumimoji="1" lang="en-US" altLang="ja-JP" sz="1400" b="1" dirty="0"/>
              <a:t>(</a:t>
            </a:r>
            <a:r>
              <a:rPr lang="ja-JP" altLang="en-US" sz="1400" b="1" dirty="0"/>
              <a:t>現</a:t>
            </a:r>
            <a:r>
              <a:rPr kumimoji="1" lang="ja-JP" altLang="en-US" sz="1400" b="1" dirty="0"/>
              <a:t>実装</a:t>
            </a:r>
            <a:r>
              <a:rPr kumimoji="1" lang="en-US" altLang="ja-JP" sz="1400" b="1" dirty="0"/>
              <a:t>):</a:t>
            </a:r>
            <a:endParaRPr kumimoji="1" lang="ja-JP" altLang="en-US" sz="1400" b="1" dirty="0"/>
          </a:p>
        </p:txBody>
      </p:sp>
      <p:graphicFrame>
        <p:nvGraphicFramePr>
          <p:cNvPr id="30" name="表 7">
            <a:extLst>
              <a:ext uri="{FF2B5EF4-FFF2-40B4-BE49-F238E27FC236}">
                <a16:creationId xmlns:a16="http://schemas.microsoft.com/office/drawing/2014/main" id="{71A7EC89-1B4D-48FF-87CC-59A9AC42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02816"/>
              </p:ext>
            </p:extLst>
          </p:nvPr>
        </p:nvGraphicFramePr>
        <p:xfrm>
          <a:off x="6429600" y="207534"/>
          <a:ext cx="4718689" cy="172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83400">
                <a:tc gridSpan="2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test.csv #10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width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weight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kg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33CC33"/>
                          </a:solidFill>
                        </a:rPr>
                        <a:t>3</a:t>
                      </a:r>
                      <a:endParaRPr kumimoji="1" lang="ja-JP" altLang="en-US" sz="1600" b="1" dirty="0">
                        <a:solidFill>
                          <a:srgbClr val="33CC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33CC33"/>
                          </a:solidFill>
                        </a:rPr>
                        <a:t>6</a:t>
                      </a:r>
                      <a:endParaRPr kumimoji="1" lang="ja-JP" altLang="en-US" sz="1600" b="1" dirty="0">
                        <a:solidFill>
                          <a:srgbClr val="33CC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33CC33"/>
                          </a:solidFill>
                        </a:rPr>
                        <a:t>9</a:t>
                      </a:r>
                      <a:endParaRPr kumimoji="1" lang="ja-JP" altLang="en-US" sz="1600" b="1" dirty="0">
                        <a:solidFill>
                          <a:srgbClr val="33CC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965CF9CD-FE8E-4AD9-9BA1-9A60FFD62E39}"/>
              </a:ext>
            </a:extLst>
          </p:cNvPr>
          <p:cNvSpPr/>
          <p:nvPr/>
        </p:nvSpPr>
        <p:spPr>
          <a:xfrm>
            <a:off x="2784701" y="2597816"/>
            <a:ext cx="2160396" cy="252311"/>
          </a:xfrm>
          <a:prstGeom prst="wedgeRectCallout">
            <a:avLst>
              <a:gd name="adj1" fmla="val 16084"/>
              <a:gd name="adj2" fmla="val -112720"/>
            </a:avLst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値</a:t>
            </a:r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lang="ja-JP" altLang="en-US" sz="1400" dirty="0">
                <a:solidFill>
                  <a:schemeClr val="tx1"/>
                </a:solidFill>
              </a:rPr>
              <a:t>個ずつを</a:t>
            </a:r>
            <a:r>
              <a:rPr lang="en-US" altLang="ja-JP" sz="1400" dirty="0">
                <a:solidFill>
                  <a:schemeClr val="tx1"/>
                </a:solidFill>
              </a:rPr>
              <a:t>A</a:t>
            </a:r>
            <a:r>
              <a:rPr lang="ja-JP" altLang="en-US" sz="1400" dirty="0">
                <a:solidFill>
                  <a:schemeClr val="tx1"/>
                </a:solidFill>
              </a:rPr>
              <a:t>、</a:t>
            </a:r>
            <a:r>
              <a:rPr lang="en-US" altLang="ja-JP" sz="1400" dirty="0">
                <a:solidFill>
                  <a:schemeClr val="tx1"/>
                </a:solidFill>
              </a:rPr>
              <a:t>B</a:t>
            </a:r>
            <a:r>
              <a:rPr lang="ja-JP" altLang="en-US" sz="1400" dirty="0">
                <a:solidFill>
                  <a:schemeClr val="tx1"/>
                </a:solidFill>
              </a:rPr>
              <a:t>に</a:t>
            </a:r>
            <a:r>
              <a:rPr lang="en-US" altLang="ja-JP" sz="1400" dirty="0">
                <a:solidFill>
                  <a:schemeClr val="tx1"/>
                </a:solidFill>
              </a:rPr>
              <a:t>bind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F46F3671-D6F0-411F-B3DF-670AD9E587C8}"/>
              </a:ext>
            </a:extLst>
          </p:cNvPr>
          <p:cNvSpPr/>
          <p:nvPr/>
        </p:nvSpPr>
        <p:spPr>
          <a:xfrm>
            <a:off x="5389958" y="2596968"/>
            <a:ext cx="2268142" cy="252311"/>
          </a:xfrm>
          <a:prstGeom prst="wedgeRectCallout">
            <a:avLst>
              <a:gd name="adj1" fmla="val -41459"/>
              <a:gd name="adj2" fmla="val -120956"/>
            </a:avLst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値</a:t>
            </a:r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lang="ja-JP" altLang="en-US" sz="1400" dirty="0">
                <a:solidFill>
                  <a:schemeClr val="tx1"/>
                </a:solidFill>
              </a:rPr>
              <a:t>個を</a:t>
            </a:r>
            <a:r>
              <a:rPr lang="en-US" altLang="ja-JP" sz="1400" dirty="0">
                <a:solidFill>
                  <a:schemeClr val="tx1"/>
                </a:solidFill>
              </a:rPr>
              <a:t>C</a:t>
            </a:r>
            <a:r>
              <a:rPr lang="ja-JP" altLang="en-US" sz="1400" dirty="0">
                <a:solidFill>
                  <a:schemeClr val="tx1"/>
                </a:solidFill>
              </a:rPr>
              <a:t>に</a:t>
            </a:r>
            <a:r>
              <a:rPr lang="en-US" altLang="ja-JP" sz="1400" dirty="0">
                <a:solidFill>
                  <a:schemeClr val="tx1"/>
                </a:solidFill>
              </a:rPr>
              <a:t>bind</a:t>
            </a:r>
            <a:r>
              <a:rPr lang="ja-JP" altLang="en-US" sz="1400" dirty="0">
                <a:solidFill>
                  <a:schemeClr val="tx1"/>
                </a:solidFill>
              </a:rPr>
              <a:t>を繰返し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6227BCE3-DCE3-45E6-9C51-5A0DD60ABBB7}"/>
              </a:ext>
            </a:extLst>
          </p:cNvPr>
          <p:cNvSpPr/>
          <p:nvPr/>
        </p:nvSpPr>
        <p:spPr>
          <a:xfrm>
            <a:off x="5590308" y="179954"/>
            <a:ext cx="122095" cy="18255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9688872-4059-48C1-946D-B001E67D2658}"/>
              </a:ext>
            </a:extLst>
          </p:cNvPr>
          <p:cNvSpPr txBox="1"/>
          <p:nvPr/>
        </p:nvSpPr>
        <p:spPr>
          <a:xfrm>
            <a:off x="4180369" y="953100"/>
            <a:ext cx="1246155" cy="302955"/>
          </a:xfrm>
          <a:prstGeom prst="ellipse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単一</a:t>
            </a:r>
            <a:r>
              <a:rPr lang="en-US" altLang="ja-JP" sz="1400" b="1" dirty="0">
                <a:solidFill>
                  <a:schemeClr val="bg1"/>
                </a:solidFill>
              </a:rPr>
              <a:t>CSV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EA9B9F-555C-4483-AAB5-DFCA256ECFDE}"/>
              </a:ext>
            </a:extLst>
          </p:cNvPr>
          <p:cNvSpPr txBox="1"/>
          <p:nvPr/>
        </p:nvSpPr>
        <p:spPr>
          <a:xfrm>
            <a:off x="499356" y="3973277"/>
            <a:ext cx="1246155" cy="302955"/>
          </a:xfrm>
          <a:prstGeom prst="ellipse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複数</a:t>
            </a:r>
            <a:r>
              <a:rPr lang="en-US" altLang="ja-JP" sz="1400" b="1" dirty="0">
                <a:solidFill>
                  <a:schemeClr val="bg1"/>
                </a:solidFill>
              </a:rPr>
              <a:t>CSV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8EF8F5EC-F601-49EF-9A23-656818F221F8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429600" y="3748320"/>
            <a:ext cx="3514239" cy="731242"/>
          </a:xfrm>
          <a:prstGeom prst="curvedConnector3">
            <a:avLst>
              <a:gd name="adj1" fmla="val 2220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2078C38F-B8FC-4196-9294-EC5A7A366F9A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rot="16200000" flipH="1">
            <a:off x="10183076" y="3737615"/>
            <a:ext cx="1306203" cy="1563572"/>
          </a:xfrm>
          <a:prstGeom prst="curvedConnector4">
            <a:avLst>
              <a:gd name="adj1" fmla="val 18710"/>
              <a:gd name="adj2" fmla="val 12253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C4C858C-E7F6-4891-B92E-B46EFE626246}"/>
              </a:ext>
            </a:extLst>
          </p:cNvPr>
          <p:cNvSpPr txBox="1"/>
          <p:nvPr/>
        </p:nvSpPr>
        <p:spPr>
          <a:xfrm>
            <a:off x="6103889" y="6240584"/>
            <a:ext cx="522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 bind</a:t>
            </a:r>
            <a:r>
              <a:rPr kumimoji="1" lang="ja-JP" altLang="en-US" sz="1400" dirty="0"/>
              <a:t>オペレータ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エンハンス①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のパラメータにより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②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ノード配下</a:t>
            </a:r>
            <a:r>
              <a:rPr lang="ja-JP" altLang="en-US" sz="1400" dirty="0"/>
              <a:t>への</a:t>
            </a:r>
            <a:r>
              <a:rPr kumimoji="1" lang="en-US" altLang="ja-JP" sz="1400" dirty="0"/>
              <a:t>bind</a:t>
            </a:r>
            <a:r>
              <a:rPr kumimoji="1" lang="ja-JP" altLang="en-US" sz="1400" dirty="0"/>
              <a:t>元</a:t>
            </a:r>
            <a:r>
              <a:rPr lang="en-US" altLang="ja-JP" sz="1400" dirty="0"/>
              <a:t>CSV</a:t>
            </a:r>
            <a:r>
              <a:rPr lang="ja-JP" altLang="en-US" sz="1400" dirty="0"/>
              <a:t>ファイルと</a:t>
            </a:r>
            <a:r>
              <a:rPr lang="en-US" altLang="ja-JP" sz="1400" dirty="0"/>
              <a:t>bind</a:t>
            </a:r>
            <a:r>
              <a:rPr lang="ja-JP" altLang="en-US" sz="1400" dirty="0"/>
              <a:t>個数を指定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00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矢印: 右 24">
            <a:extLst>
              <a:ext uri="{FF2B5EF4-FFF2-40B4-BE49-F238E27FC236}">
                <a16:creationId xmlns:a16="http://schemas.microsoft.com/office/drawing/2014/main" id="{0C2D0297-A020-44D8-83B5-654AE62E87C1}"/>
              </a:ext>
            </a:extLst>
          </p:cNvPr>
          <p:cNvSpPr/>
          <p:nvPr/>
        </p:nvSpPr>
        <p:spPr>
          <a:xfrm>
            <a:off x="9235514" y="3780805"/>
            <a:ext cx="540032" cy="307776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D693EEB-FBE3-44CE-99F9-AF228DFCCFF5}"/>
              </a:ext>
            </a:extLst>
          </p:cNvPr>
          <p:cNvSpPr/>
          <p:nvPr/>
        </p:nvSpPr>
        <p:spPr>
          <a:xfrm>
            <a:off x="189287" y="2152778"/>
            <a:ext cx="9122181" cy="2393872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48FF344-262D-4A07-96D8-4764EA57FAD6}"/>
              </a:ext>
            </a:extLst>
          </p:cNvPr>
          <p:cNvSpPr/>
          <p:nvPr/>
        </p:nvSpPr>
        <p:spPr>
          <a:xfrm>
            <a:off x="9598721" y="2157801"/>
            <a:ext cx="2515178" cy="2393872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AB6B131D-CA6E-48AB-8280-20F0863C1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41872"/>
              </p:ext>
            </p:extLst>
          </p:nvPr>
        </p:nvGraphicFramePr>
        <p:xfrm>
          <a:off x="449309" y="2460086"/>
          <a:ext cx="2416799" cy="19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861303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T1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0192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8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9454579-9E75-4755-B791-4096803F9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69340"/>
              </p:ext>
            </p:extLst>
          </p:nvPr>
        </p:nvGraphicFramePr>
        <p:xfrm>
          <a:off x="3232804" y="2488044"/>
          <a:ext cx="1555496" cy="19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T2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graphicFrame>
        <p:nvGraphicFramePr>
          <p:cNvPr id="11" name="表 7">
            <a:extLst>
              <a:ext uri="{FF2B5EF4-FFF2-40B4-BE49-F238E27FC236}">
                <a16:creationId xmlns:a16="http://schemas.microsoft.com/office/drawing/2014/main" id="{274D92DA-CCA5-4A4C-9778-AE06C8613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67730"/>
              </p:ext>
            </p:extLst>
          </p:nvPr>
        </p:nvGraphicFramePr>
        <p:xfrm>
          <a:off x="9871975" y="2268650"/>
          <a:ext cx="2119126" cy="216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54">
                  <a:extLst>
                    <a:ext uri="{9D8B030D-6E8A-4147-A177-3AD203B41FA5}">
                      <a16:colId xmlns:a16="http://schemas.microsoft.com/office/drawing/2014/main" val="848000"/>
                    </a:ext>
                  </a:extLst>
                </a:gridCol>
                <a:gridCol w="681954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55218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438072">
                <a:tc gridSpan="3">
                  <a:txBody>
                    <a:bodyPr/>
                    <a:lstStyle/>
                    <a:p>
                      <a:r>
                        <a:rPr lang="ja-JP" altLang="en-US" sz="1400" b="0" dirty="0">
                          <a:solidFill>
                            <a:srgbClr val="0000FF"/>
                          </a:solidFill>
                        </a:rPr>
                        <a:t>・カラム選択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ja-JP" sz="1400" b="1" dirty="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kumimoji="1" lang="ja-JP" altLang="en-US" sz="1400" b="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sp>
        <p:nvSpPr>
          <p:cNvPr id="12" name="矢印: 右 11">
            <a:extLst>
              <a:ext uri="{FF2B5EF4-FFF2-40B4-BE49-F238E27FC236}">
                <a16:creationId xmlns:a16="http://schemas.microsoft.com/office/drawing/2014/main" id="{3E45DCB3-1E3D-4942-B249-26FD90F040AC}"/>
              </a:ext>
            </a:extLst>
          </p:cNvPr>
          <p:cNvSpPr/>
          <p:nvPr/>
        </p:nvSpPr>
        <p:spPr>
          <a:xfrm>
            <a:off x="4958167" y="3780805"/>
            <a:ext cx="540032" cy="307776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4" name="表 7">
            <a:extLst>
              <a:ext uri="{FF2B5EF4-FFF2-40B4-BE49-F238E27FC236}">
                <a16:creationId xmlns:a16="http://schemas.microsoft.com/office/drawing/2014/main" id="{65B2F360-A716-43C6-BA61-6D9B68A54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08826"/>
              </p:ext>
            </p:extLst>
          </p:nvPr>
        </p:nvGraphicFramePr>
        <p:xfrm>
          <a:off x="5607282" y="2268650"/>
          <a:ext cx="3566541" cy="216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19">
                  <a:extLst>
                    <a:ext uri="{9D8B030D-6E8A-4147-A177-3AD203B41FA5}">
                      <a16:colId xmlns:a16="http://schemas.microsoft.com/office/drawing/2014/main" val="848000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576201798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43807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>
                          <a:solidFill>
                            <a:srgbClr val="0000FF"/>
                          </a:solidFill>
                        </a:rPr>
                        <a:t>・レコードの抽出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+</a:t>
                      </a:r>
                      <a:r>
                        <a:rPr lang="ja-JP" altLang="en-US" sz="1400" b="0" dirty="0">
                          <a:solidFill>
                            <a:srgbClr val="0000FF"/>
                          </a:solidFill>
                        </a:rPr>
                        <a:t>連結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ja-JP" sz="1400" b="1" dirty="0">
                          <a:solidFill>
                            <a:srgbClr val="0000FF"/>
                          </a:solidFill>
                        </a:rPr>
                        <a:t>WHERE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36000" marR="36000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id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8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BA0088B-5BF5-4F45-A0F2-5AD2DA8A6901}"/>
              </a:ext>
            </a:extLst>
          </p:cNvPr>
          <p:cNvSpPr/>
          <p:nvPr/>
        </p:nvSpPr>
        <p:spPr>
          <a:xfrm>
            <a:off x="3171602" y="3365768"/>
            <a:ext cx="1658774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71ED0A-CDF3-42A8-B459-16F7FA79AEB6}"/>
              </a:ext>
            </a:extLst>
          </p:cNvPr>
          <p:cNvSpPr/>
          <p:nvPr/>
        </p:nvSpPr>
        <p:spPr>
          <a:xfrm>
            <a:off x="389118" y="3894099"/>
            <a:ext cx="2520000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BA11D5D-59B0-48FE-8EDD-3F6F1BBB3E3D}"/>
              </a:ext>
            </a:extLst>
          </p:cNvPr>
          <p:cNvSpPr/>
          <p:nvPr/>
        </p:nvSpPr>
        <p:spPr>
          <a:xfrm>
            <a:off x="5516036" y="3365768"/>
            <a:ext cx="3714135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84B639A-8137-4E0F-8547-AC5BF1996F75}"/>
              </a:ext>
            </a:extLst>
          </p:cNvPr>
          <p:cNvSpPr/>
          <p:nvPr/>
        </p:nvSpPr>
        <p:spPr>
          <a:xfrm>
            <a:off x="9815538" y="3373668"/>
            <a:ext cx="2232000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B9E766-1F2E-4F95-86B2-2EBE2FC166AB}"/>
              </a:ext>
            </a:extLst>
          </p:cNvPr>
          <p:cNvSpPr txBox="1"/>
          <p:nvPr/>
        </p:nvSpPr>
        <p:spPr>
          <a:xfrm>
            <a:off x="121454" y="2180343"/>
            <a:ext cx="2283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FF"/>
                </a:solidFill>
              </a:rPr>
              <a:t>・対象集合特定</a:t>
            </a:r>
            <a:r>
              <a:rPr lang="en-US" altLang="ja-JP" sz="1400" dirty="0">
                <a:solidFill>
                  <a:srgbClr val="0000FF"/>
                </a:solidFill>
              </a:rPr>
              <a:t>(</a:t>
            </a:r>
            <a:r>
              <a:rPr lang="en-US" altLang="ja-JP" sz="1400" b="1" dirty="0">
                <a:solidFill>
                  <a:srgbClr val="0000FF"/>
                </a:solidFill>
              </a:rPr>
              <a:t>FROM</a:t>
            </a:r>
            <a:r>
              <a:rPr lang="en-US" altLang="ja-JP" sz="1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44113D5-7BE4-437E-B41C-922529F29B1E}"/>
              </a:ext>
            </a:extLst>
          </p:cNvPr>
          <p:cNvSpPr txBox="1"/>
          <p:nvPr/>
        </p:nvSpPr>
        <p:spPr>
          <a:xfrm>
            <a:off x="106491" y="3710181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ADDA153-41BC-4DC5-A419-3063FD72B707}"/>
              </a:ext>
            </a:extLst>
          </p:cNvPr>
          <p:cNvSpPr txBox="1"/>
          <p:nvPr/>
        </p:nvSpPr>
        <p:spPr>
          <a:xfrm>
            <a:off x="2880532" y="322691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3092447-9815-4816-B1A0-BB5C3FC6B31F}"/>
              </a:ext>
            </a:extLst>
          </p:cNvPr>
          <p:cNvSpPr txBox="1"/>
          <p:nvPr/>
        </p:nvSpPr>
        <p:spPr>
          <a:xfrm>
            <a:off x="5238732" y="3165991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D3B1F8-AD65-4697-BEA5-B87A85B873E7}"/>
              </a:ext>
            </a:extLst>
          </p:cNvPr>
          <p:cNvSpPr txBox="1"/>
          <p:nvPr/>
        </p:nvSpPr>
        <p:spPr>
          <a:xfrm>
            <a:off x="9557652" y="312912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④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613AE7-26D4-4603-A70E-0FD430F5E69B}"/>
              </a:ext>
            </a:extLst>
          </p:cNvPr>
          <p:cNvSpPr txBox="1"/>
          <p:nvPr/>
        </p:nvSpPr>
        <p:spPr>
          <a:xfrm>
            <a:off x="2478717" y="4753675"/>
            <a:ext cx="48559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pt-BR" altLang="ja-JP" sz="1400" dirty="0"/>
              <a:t>(a) </a:t>
            </a:r>
            <a:r>
              <a:rPr kumimoji="1" lang="pt-BR" altLang="ja-JP" sz="1400" b="1" dirty="0"/>
              <a:t>T3</a:t>
            </a:r>
            <a:r>
              <a:rPr kumimoji="1" lang="pt-BR" altLang="ja-JP" sz="1400" dirty="0"/>
              <a:t> = {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 |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(r1, r2)</a:t>
            </a:r>
            <a:r>
              <a:rPr kumimoji="1" lang="pt-BR" altLang="ja-JP" sz="1400" dirty="0"/>
              <a:t> </a:t>
            </a:r>
            <a:r>
              <a:rPr kumimoji="1" lang="ja-JP" altLang="en-US" sz="1400" dirty="0"/>
              <a:t>∈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/>
              <a:t>T1</a:t>
            </a:r>
            <a:r>
              <a:rPr kumimoji="1" lang="pt-BR" altLang="ja-JP" sz="1400" dirty="0"/>
              <a:t>×</a:t>
            </a:r>
            <a:r>
              <a:rPr kumimoji="1" lang="pt-BR" altLang="ja-JP" sz="1400" b="1" dirty="0">
                <a:solidFill>
                  <a:srgbClr val="00B0F0"/>
                </a:solidFill>
              </a:rPr>
              <a:t>T2</a:t>
            </a:r>
            <a:r>
              <a:rPr kumimoji="1" lang="pt-BR" altLang="ja-JP" sz="1400" b="1" dirty="0"/>
              <a:t>,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FF00FF"/>
                </a:solidFill>
              </a:rPr>
              <a:t>key1</a:t>
            </a:r>
            <a:r>
              <a:rPr kumimoji="1" lang="pt-BR" altLang="ja-JP" sz="1400" dirty="0"/>
              <a:t> =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00B0F0"/>
                </a:solidFill>
              </a:rPr>
              <a:t>key2</a:t>
            </a:r>
            <a:r>
              <a:rPr kumimoji="1" lang="pt-BR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F8F1934-A713-4D04-8EF8-04B46FA340D7}"/>
              </a:ext>
            </a:extLst>
          </p:cNvPr>
          <p:cNvSpPr txBox="1"/>
          <p:nvPr/>
        </p:nvSpPr>
        <p:spPr>
          <a:xfrm>
            <a:off x="2478718" y="5110139"/>
            <a:ext cx="48559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pt-BR" altLang="ja-JP" sz="1400" dirty="0"/>
              <a:t>(b) </a:t>
            </a:r>
            <a:r>
              <a:rPr kumimoji="1" lang="pt-BR" altLang="ja-JP" sz="1400" b="1" dirty="0"/>
              <a:t>T4</a:t>
            </a:r>
            <a:r>
              <a:rPr kumimoji="1" lang="pt-BR" altLang="ja-JP" sz="1400" dirty="0"/>
              <a:t> = { (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</a:t>
            </a:r>
            <a:r>
              <a:rPr lang="pt-BR" altLang="ja-JP" sz="1400" dirty="0">
                <a:solidFill>
                  <a:srgbClr val="FF00FF"/>
                </a:solidFill>
              </a:rPr>
              <a:t>key1</a:t>
            </a:r>
            <a:r>
              <a:rPr kumimoji="1" lang="pt-BR" altLang="ja-JP" sz="1400" dirty="0"/>
              <a:t>,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FF00FF"/>
                </a:solidFill>
              </a:rPr>
              <a:t>length</a:t>
            </a:r>
            <a:r>
              <a:rPr kumimoji="1" lang="pt-BR" altLang="ja-JP" sz="1400" dirty="0"/>
              <a:t>,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00B0F0"/>
                </a:solidFill>
              </a:rPr>
              <a:t>weight</a:t>
            </a:r>
            <a:r>
              <a:rPr kumimoji="1" lang="pt-BR" altLang="ja-JP" sz="1400" dirty="0"/>
              <a:t>) |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ja-JP" altLang="en-US" sz="1400" dirty="0"/>
              <a:t> ∈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/>
              <a:t>T3 </a:t>
            </a:r>
            <a:r>
              <a:rPr kumimoji="1" lang="pt-BR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07BE979-158E-4BC2-995E-4D9A1B85DB9D}"/>
              </a:ext>
            </a:extLst>
          </p:cNvPr>
          <p:cNvSpPr txBox="1"/>
          <p:nvPr/>
        </p:nvSpPr>
        <p:spPr>
          <a:xfrm>
            <a:off x="37790" y="4753239"/>
            <a:ext cx="216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集合の構成機能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join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A67208-4F12-4A33-8D77-B9E981092F75}"/>
              </a:ext>
            </a:extLst>
          </p:cNvPr>
          <p:cNvSpPr txBox="1"/>
          <p:nvPr/>
        </p:nvSpPr>
        <p:spPr>
          <a:xfrm>
            <a:off x="48640" y="5109302"/>
            <a:ext cx="3403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指定箇所抽出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 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projection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F8ADED2-7DC9-4214-A7D3-E35015D9014C}"/>
              </a:ext>
            </a:extLst>
          </p:cNvPr>
          <p:cNvSpPr txBox="1"/>
          <p:nvPr/>
        </p:nvSpPr>
        <p:spPr>
          <a:xfrm>
            <a:off x="158558" y="4033419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3A1B50E-3163-412F-AA22-9D24BE0FA8D2}"/>
              </a:ext>
            </a:extLst>
          </p:cNvPr>
          <p:cNvSpPr txBox="1"/>
          <p:nvPr/>
        </p:nvSpPr>
        <p:spPr>
          <a:xfrm>
            <a:off x="2911261" y="3456349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A019481-F05B-49F8-ACD0-EBEFF6F7316E}"/>
              </a:ext>
            </a:extLst>
          </p:cNvPr>
          <p:cNvSpPr txBox="1"/>
          <p:nvPr/>
        </p:nvSpPr>
        <p:spPr>
          <a:xfrm>
            <a:off x="4897383" y="3565886"/>
            <a:ext cx="82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58BE9243-60EB-4D0F-A782-6EC0E0468857}"/>
              </a:ext>
            </a:extLst>
          </p:cNvPr>
          <p:cNvSpPr/>
          <p:nvPr/>
        </p:nvSpPr>
        <p:spPr>
          <a:xfrm>
            <a:off x="4843868" y="4171227"/>
            <a:ext cx="724657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568FB9-918E-47FF-BAB4-7857B3ACC862}"/>
              </a:ext>
            </a:extLst>
          </p:cNvPr>
          <p:cNvSpPr txBox="1"/>
          <p:nvPr/>
        </p:nvSpPr>
        <p:spPr>
          <a:xfrm>
            <a:off x="4940840" y="925187"/>
            <a:ext cx="3211821" cy="118479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dirty="0">
                <a:uFill>
                  <a:solidFill>
                    <a:srgbClr val="FF0000"/>
                  </a:solidFill>
                </a:uFill>
              </a:rPr>
              <a:t>SELECT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T1.key1</a:t>
            </a:r>
            <a:r>
              <a:rPr kumimoji="1" lang="en-US" altLang="ja-JP" sz="1400" b="1" i="0" u="none" strike="noStrike" kern="1200" dirty="0">
                <a:solidFill>
                  <a:srgbClr val="FFFFFF"/>
                </a:solidFill>
                <a:effectLst/>
                <a:latin typeface="游ゴシック" panose="020B0400000000000000" pitchFamily="50" charset="-128"/>
              </a:rPr>
              <a:t>,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T1.length</a:t>
            </a:r>
            <a:r>
              <a:rPr kumimoji="1" lang="en-US" altLang="ja-JP" sz="1400" b="1" i="0" u="none" strike="noStrike" kern="1200" dirty="0">
                <a:solidFill>
                  <a:srgbClr val="FFFFFF"/>
                </a:solidFill>
                <a:effectLst/>
                <a:latin typeface="游ゴシック" panose="020B0400000000000000" pitchFamily="50" charset="-128"/>
              </a:rPr>
              <a:t>, </a:t>
            </a:r>
            <a:r>
              <a:rPr kumimoji="1" lang="en-US" altLang="ja-JP" sz="1400" b="1" i="0" u="none" strike="noStrike" kern="1200" dirty="0">
                <a:solidFill>
                  <a:srgbClr val="00B0F0"/>
                </a:solidFill>
                <a:effectLst/>
                <a:latin typeface="游ゴシック" panose="020B0400000000000000" pitchFamily="50" charset="-128"/>
              </a:rPr>
              <a:t>T2.weight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FROM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, </a:t>
            </a:r>
            <a:r>
              <a:rPr kumimoji="1" lang="en-US" altLang="ja-JP" sz="1400" b="1" i="0" u="none" strike="noStrike" kern="1200" dirty="0">
                <a:solidFill>
                  <a:srgbClr val="00B0F0"/>
                </a:solidFill>
                <a:effectLst/>
                <a:latin typeface="游ゴシック" panose="020B0400000000000000" pitchFamily="50" charset="-128"/>
              </a:rPr>
              <a:t>T2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WHERE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T1.id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=</a:t>
            </a:r>
            <a:r>
              <a:rPr kumimoji="1" lang="en-US" altLang="ja-JP" sz="1400" b="1" i="0" u="none" strike="noStrike" kern="1200" dirty="0">
                <a:solidFill>
                  <a:srgbClr val="00B0F0"/>
                </a:solidFill>
                <a:effectLst/>
                <a:latin typeface="游ゴシック" panose="020B0400000000000000" pitchFamily="50" charset="-128"/>
              </a:rPr>
              <a:t>T2.id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0FADF9-517B-4198-9AB8-43551D8779CB}"/>
              </a:ext>
            </a:extLst>
          </p:cNvPr>
          <p:cNvSpPr txBox="1"/>
          <p:nvPr/>
        </p:nvSpPr>
        <p:spPr>
          <a:xfrm>
            <a:off x="4897383" y="665245"/>
            <a:ext cx="1663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/>
              <a:t>join (SQL</a:t>
            </a:r>
            <a:r>
              <a:rPr kumimoji="1" lang="ja-JP" altLang="en-US" sz="1400" b="1" dirty="0"/>
              <a:t>表現</a:t>
            </a:r>
            <a:r>
              <a:rPr kumimoji="1" lang="en-US" altLang="ja-JP" sz="1400" b="1" dirty="0"/>
              <a:t>)</a:t>
            </a:r>
            <a:endParaRPr lang="en-US" altLang="ja-JP" sz="1400" b="1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D872F39-55EF-41DD-8090-DB9D81AA4799}"/>
              </a:ext>
            </a:extLst>
          </p:cNvPr>
          <p:cNvGrpSpPr/>
          <p:nvPr/>
        </p:nvGrpSpPr>
        <p:grpSpPr>
          <a:xfrm>
            <a:off x="8589168" y="1276953"/>
            <a:ext cx="3617649" cy="869423"/>
            <a:chOff x="8574351" y="1951758"/>
            <a:chExt cx="3617649" cy="869423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4EE56B6-D6F4-4643-B8DA-E6B0F3D8E286}"/>
                </a:ext>
              </a:extLst>
            </p:cNvPr>
            <p:cNvSpPr txBox="1"/>
            <p:nvPr/>
          </p:nvSpPr>
          <p:spPr>
            <a:xfrm>
              <a:off x="8694142" y="1951758"/>
              <a:ext cx="3497858" cy="869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noAutofit/>
            </a:bodyPr>
            <a:lstStyle/>
            <a:p>
              <a:r>
                <a:rPr kumimoji="1" lang="pt-BR" altLang="ja-JP" sz="1400" b="1" dirty="0"/>
                <a:t>r1</a:t>
              </a:r>
              <a:r>
                <a:rPr kumimoji="1" lang="ja-JP" altLang="en-US" sz="1400" b="1" dirty="0"/>
                <a:t>⊕</a:t>
              </a:r>
              <a:r>
                <a:rPr kumimoji="1" lang="pt-BR" altLang="ja-JP" sz="1400" b="1" dirty="0"/>
                <a:t>r2</a:t>
              </a:r>
              <a:r>
                <a:rPr kumimoji="1" lang="pt-BR" altLang="ja-JP" sz="1400" dirty="0"/>
                <a:t> : </a:t>
              </a:r>
              <a:r>
                <a:rPr kumimoji="1" lang="ja-JP" altLang="en-US" sz="1400" dirty="0"/>
                <a:t>ベクトル</a:t>
              </a:r>
              <a:r>
                <a:rPr kumimoji="1" lang="pt-BR" altLang="ja-JP" sz="1400" b="1" dirty="0"/>
                <a:t>r1</a:t>
              </a:r>
              <a:r>
                <a:rPr kumimoji="1" lang="ja-JP" altLang="en-US" sz="1400" dirty="0"/>
                <a:t>、</a:t>
              </a:r>
              <a:r>
                <a:rPr kumimoji="1" lang="en-US" altLang="ja-JP" sz="1400" b="1" dirty="0"/>
                <a:t>r2</a:t>
              </a:r>
              <a:r>
                <a:rPr kumimoji="1" lang="ja-JP" altLang="en-US" sz="1400" dirty="0"/>
                <a:t>の連結</a:t>
              </a:r>
              <a:endParaRPr kumimoji="1" lang="en-US" altLang="ja-JP" sz="1400" dirty="0"/>
            </a:p>
            <a:p>
              <a:pPr>
                <a:spcBef>
                  <a:spcPts val="600"/>
                </a:spcBef>
              </a:pPr>
              <a:r>
                <a:rPr lang="ja-JP" altLang="en-US" sz="1400" dirty="0"/>
                <a:t>　</a:t>
              </a:r>
              <a:r>
                <a:rPr lang="ja-JP" altLang="en-US" sz="1400" u="sng" dirty="0"/>
                <a:t>例</a:t>
              </a:r>
              <a:r>
                <a:rPr lang="ja-JP" altLang="en-US" sz="1400" dirty="0"/>
                <a:t>　</a:t>
              </a:r>
              <a:r>
                <a:rPr kumimoji="1" lang="en-US" altLang="ja-JP" sz="1400" dirty="0"/>
                <a:t>(</a:t>
              </a:r>
              <a:r>
                <a:rPr lang="en-US" altLang="ja-JP" sz="1400" dirty="0"/>
                <a:t>a, b, c) </a:t>
              </a:r>
              <a:r>
                <a:rPr kumimoji="1" lang="ja-JP" altLang="en-US" sz="1400" dirty="0"/>
                <a:t>⊕ </a:t>
              </a:r>
              <a:r>
                <a:rPr kumimoji="1" lang="en-US" altLang="ja-JP" sz="1400" dirty="0"/>
                <a:t>(d, e) = (</a:t>
              </a:r>
              <a:r>
                <a:rPr lang="en-US" altLang="ja-JP" sz="1400" dirty="0"/>
                <a:t>a, b, c, </a:t>
              </a:r>
              <a:r>
                <a:rPr kumimoji="1" lang="en-US" altLang="ja-JP" sz="1400" dirty="0"/>
                <a:t>d, e)</a:t>
              </a:r>
              <a:r>
                <a:rPr kumimoji="1" lang="en-US" altLang="ja-JP" sz="1400" b="1" dirty="0"/>
                <a:t> </a:t>
              </a:r>
            </a:p>
          </p:txBody>
        </p:sp>
        <p:sp>
          <p:nvSpPr>
            <p:cNvPr id="20" name="大かっこ 19">
              <a:extLst>
                <a:ext uri="{FF2B5EF4-FFF2-40B4-BE49-F238E27FC236}">
                  <a16:creationId xmlns:a16="http://schemas.microsoft.com/office/drawing/2014/main" id="{311E3448-BBF9-40B4-823A-2DBC8469EFF5}"/>
                </a:ext>
              </a:extLst>
            </p:cNvPr>
            <p:cNvSpPr/>
            <p:nvPr/>
          </p:nvSpPr>
          <p:spPr>
            <a:xfrm>
              <a:off x="8574351" y="1977762"/>
              <a:ext cx="3497858" cy="614810"/>
            </a:xfrm>
            <a:prstGeom prst="bracketPair">
              <a:avLst>
                <a:gd name="adj" fmla="val 7722"/>
              </a:avLst>
            </a:prstGeom>
            <a:no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6C12394-766A-4B75-AAEF-82DD34178BDA}"/>
              </a:ext>
            </a:extLst>
          </p:cNvPr>
          <p:cNvSpPr/>
          <p:nvPr/>
        </p:nvSpPr>
        <p:spPr>
          <a:xfrm>
            <a:off x="5407970" y="1406741"/>
            <a:ext cx="1837944" cy="404837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D97140F-AE2F-41FA-96F2-6DF7BCF1219B}"/>
              </a:ext>
            </a:extLst>
          </p:cNvPr>
          <p:cNvSpPr/>
          <p:nvPr/>
        </p:nvSpPr>
        <p:spPr>
          <a:xfrm>
            <a:off x="4986559" y="967312"/>
            <a:ext cx="3118891" cy="203150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AD9068DE-0006-4AAB-81F5-FB53EF7809A6}"/>
              </a:ext>
            </a:extLst>
          </p:cNvPr>
          <p:cNvSpPr/>
          <p:nvPr/>
        </p:nvSpPr>
        <p:spPr>
          <a:xfrm>
            <a:off x="2680768" y="1540441"/>
            <a:ext cx="1389888" cy="259942"/>
          </a:xfrm>
          <a:prstGeom prst="borderCallout1">
            <a:avLst>
              <a:gd name="adj1" fmla="val 34740"/>
              <a:gd name="adj2" fmla="val 94837"/>
              <a:gd name="adj3" fmla="val -148040"/>
              <a:gd name="adj4" fmla="val 174555"/>
            </a:avLst>
          </a:prstGeom>
          <a:solidFill>
            <a:srgbClr val="FFFFCC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(b)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指定箇所抽出</a:t>
            </a:r>
          </a:p>
        </p:txBody>
      </p:sp>
      <p:sp>
        <p:nvSpPr>
          <p:cNvPr id="36" name="吹き出し: 折線 35">
            <a:extLst>
              <a:ext uri="{FF2B5EF4-FFF2-40B4-BE49-F238E27FC236}">
                <a16:creationId xmlns:a16="http://schemas.microsoft.com/office/drawing/2014/main" id="{2DDDA392-FF43-4477-ADB8-B39C2757351B}"/>
              </a:ext>
            </a:extLst>
          </p:cNvPr>
          <p:cNvSpPr/>
          <p:nvPr/>
        </p:nvSpPr>
        <p:spPr>
          <a:xfrm>
            <a:off x="2680768" y="904489"/>
            <a:ext cx="1389888" cy="259942"/>
          </a:xfrm>
          <a:prstGeom prst="borderCallout2">
            <a:avLst>
              <a:gd name="adj1" fmla="val 70717"/>
              <a:gd name="adj2" fmla="val 85865"/>
              <a:gd name="adj3" fmla="val 150664"/>
              <a:gd name="adj4" fmla="val 108184"/>
              <a:gd name="adj5" fmla="val 272055"/>
              <a:gd name="adj6" fmla="val 198691"/>
            </a:avLst>
          </a:prstGeom>
          <a:solidFill>
            <a:srgbClr val="FFFFCC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集合の構成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BE7E06E-B439-45B9-B616-B5FAC023FDD2}"/>
              </a:ext>
            </a:extLst>
          </p:cNvPr>
          <p:cNvSpPr txBox="1"/>
          <p:nvPr/>
        </p:nvSpPr>
        <p:spPr>
          <a:xfrm>
            <a:off x="124237" y="1901456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FD935-25D3-4B4B-9027-2212CBF3ED37}"/>
              </a:ext>
            </a:extLst>
          </p:cNvPr>
          <p:cNvSpPr txBox="1"/>
          <p:nvPr/>
        </p:nvSpPr>
        <p:spPr>
          <a:xfrm>
            <a:off x="9495396" y="1881553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4E556AF-E54C-4F77-AC52-14B7B1745074}"/>
              </a:ext>
            </a:extLst>
          </p:cNvPr>
          <p:cNvSpPr/>
          <p:nvPr/>
        </p:nvSpPr>
        <p:spPr>
          <a:xfrm>
            <a:off x="8770549" y="4079877"/>
            <a:ext cx="1317090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projection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6BE953E4-7860-488D-8C1C-9675A8CBB1BD}"/>
              </a:ext>
            </a:extLst>
          </p:cNvPr>
          <p:cNvSpPr/>
          <p:nvPr/>
        </p:nvSpPr>
        <p:spPr>
          <a:xfrm>
            <a:off x="7900814" y="4760536"/>
            <a:ext cx="4195364" cy="840569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さらに機能分解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可能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kumimoji="1" lang="pt-BR" altLang="ja-JP" sz="1200" b="1" dirty="0"/>
              <a:t>T3’ </a:t>
            </a:r>
            <a:r>
              <a:rPr kumimoji="1" lang="pt-BR" altLang="ja-JP" sz="1200" dirty="0"/>
              <a:t>= {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200" dirty="0"/>
              <a:t> |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(r1, r2)</a:t>
            </a:r>
            <a:r>
              <a:rPr kumimoji="1" lang="pt-BR" altLang="ja-JP" sz="1200" dirty="0"/>
              <a:t> </a:t>
            </a:r>
            <a:r>
              <a:rPr kumimoji="1" lang="ja-JP" altLang="en-US" sz="1200" dirty="0"/>
              <a:t>∈</a:t>
            </a:r>
            <a:r>
              <a:rPr kumimoji="1" lang="pt-BR" altLang="ja-JP" sz="1200" dirty="0"/>
              <a:t> </a:t>
            </a:r>
            <a:r>
              <a:rPr kumimoji="1" lang="pt-BR" altLang="ja-JP" sz="1200" b="1" dirty="0"/>
              <a:t>T1</a:t>
            </a:r>
            <a:r>
              <a:rPr kumimoji="1" lang="pt-BR" altLang="ja-JP" sz="1200" dirty="0"/>
              <a:t>×</a:t>
            </a:r>
            <a:r>
              <a:rPr kumimoji="1" lang="pt-BR" altLang="ja-JP" sz="1200" b="1" dirty="0"/>
              <a:t>T2</a:t>
            </a:r>
            <a:r>
              <a:rPr kumimoji="1" lang="pt-BR" altLang="ja-JP" sz="1200" dirty="0"/>
              <a:t> }</a:t>
            </a:r>
            <a:r>
              <a:rPr kumimoji="1" lang="ja-JP" altLang="en-US" sz="1200" dirty="0"/>
              <a:t>　</a:t>
            </a:r>
            <a:r>
              <a:rPr kumimoji="1" lang="pt-BR" altLang="ja-JP" sz="1200" dirty="0"/>
              <a:t>//</a:t>
            </a:r>
            <a:r>
              <a:rPr kumimoji="1" lang="ja-JP" altLang="en-US" sz="1200" dirty="0"/>
              <a:t>直積</a:t>
            </a:r>
            <a:r>
              <a:rPr kumimoji="1" lang="en-US" altLang="ja-JP" sz="1200" dirty="0"/>
              <a:t>+</a:t>
            </a:r>
            <a:r>
              <a:rPr kumimoji="1" lang="ja-JP" altLang="en-US" sz="1200" dirty="0"/>
              <a:t>連結</a:t>
            </a:r>
            <a:endParaRPr kumimoji="1" lang="pt-BR" altLang="ja-JP" sz="1200" dirty="0"/>
          </a:p>
          <a:p>
            <a:pPr lvl="1">
              <a:spcBef>
                <a:spcPts val="600"/>
              </a:spcBef>
            </a:pPr>
            <a:r>
              <a:rPr lang="pt-BR" altLang="ja-JP" sz="1200" b="1" dirty="0"/>
              <a:t>T3 </a:t>
            </a:r>
            <a:r>
              <a:rPr lang="pt-BR" altLang="ja-JP" sz="1200" dirty="0"/>
              <a:t> = {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r2 </a:t>
            </a:r>
            <a:r>
              <a:rPr kumimoji="1" lang="ja-JP" altLang="en-US" sz="1200" dirty="0"/>
              <a:t>∈</a:t>
            </a:r>
            <a:r>
              <a:rPr kumimoji="1" lang="pt-BR" altLang="ja-JP" sz="1200" dirty="0"/>
              <a:t> </a:t>
            </a:r>
            <a:r>
              <a:rPr kumimoji="1" lang="pt-BR" altLang="ja-JP" sz="1200" b="1" dirty="0"/>
              <a:t>T3’ |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200" dirty="0"/>
              <a:t>.</a:t>
            </a:r>
            <a:r>
              <a:rPr kumimoji="1" lang="pt-BR" altLang="ja-JP" sz="1200" dirty="0">
                <a:solidFill>
                  <a:srgbClr val="FF00FF"/>
                </a:solidFill>
              </a:rPr>
              <a:t>key1</a:t>
            </a:r>
            <a:r>
              <a:rPr kumimoji="1" lang="pt-BR" altLang="ja-JP" sz="1200" dirty="0"/>
              <a:t> =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200" dirty="0"/>
              <a:t>.</a:t>
            </a:r>
            <a:r>
              <a:rPr kumimoji="1" lang="pt-BR" altLang="ja-JP" sz="1200" dirty="0">
                <a:solidFill>
                  <a:srgbClr val="00B0F0"/>
                </a:solidFill>
              </a:rPr>
              <a:t>key2</a:t>
            </a:r>
            <a:r>
              <a:rPr kumimoji="1" lang="pt-BR" altLang="ja-JP" sz="1200" dirty="0"/>
              <a:t> }</a:t>
            </a:r>
          </a:p>
          <a:p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BE22C1C-23E3-47DC-AF6E-9862420CB618}"/>
              </a:ext>
            </a:extLst>
          </p:cNvPr>
          <p:cNvCxnSpPr>
            <a:cxnSpLocks/>
          </p:cNvCxnSpPr>
          <p:nvPr/>
        </p:nvCxnSpPr>
        <p:spPr>
          <a:xfrm>
            <a:off x="7122510" y="4760537"/>
            <a:ext cx="7783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448C66F-1482-43B2-B23A-A0DFA95A1BCE}"/>
              </a:ext>
            </a:extLst>
          </p:cNvPr>
          <p:cNvCxnSpPr>
            <a:cxnSpLocks/>
          </p:cNvCxnSpPr>
          <p:nvPr/>
        </p:nvCxnSpPr>
        <p:spPr>
          <a:xfrm>
            <a:off x="7122510" y="5061452"/>
            <a:ext cx="778304" cy="539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3991FEF-668D-40BE-A113-01456569577E}"/>
              </a:ext>
            </a:extLst>
          </p:cNvPr>
          <p:cNvSpPr txBox="1"/>
          <p:nvPr/>
        </p:nvSpPr>
        <p:spPr>
          <a:xfrm>
            <a:off x="-14591" y="30222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4. join</a:t>
            </a:r>
            <a:r>
              <a:rPr lang="ja-JP" altLang="en-US" sz="1400" b="1" u="sng" dirty="0"/>
              <a:t>の一般化</a:t>
            </a:r>
            <a:endParaRPr kumimoji="1" lang="ja-JP" altLang="en-US" sz="1400" b="1" u="sng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C29CB6E-6166-4530-B185-0FBB3E05B16B}"/>
              </a:ext>
            </a:extLst>
          </p:cNvPr>
          <p:cNvSpPr txBox="1"/>
          <p:nvPr/>
        </p:nvSpPr>
        <p:spPr>
          <a:xfrm>
            <a:off x="-14591" y="624378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(1) join</a:t>
            </a:r>
            <a:r>
              <a:rPr lang="ja-JP" altLang="en-US" sz="1400" b="1" u="sng" dirty="0"/>
              <a:t>の機能分解</a:t>
            </a:r>
            <a:endParaRPr kumimoji="1" lang="ja-JP" altLang="en-US" sz="1400" b="1" u="sng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4F57D18-35E4-4114-A762-9F12F3779275}"/>
              </a:ext>
            </a:extLst>
          </p:cNvPr>
          <p:cNvSpPr txBox="1"/>
          <p:nvPr/>
        </p:nvSpPr>
        <p:spPr>
          <a:xfrm>
            <a:off x="803456" y="283978"/>
            <a:ext cx="1058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基本思想</a:t>
            </a:r>
            <a:r>
              <a:rPr lang="en-US" altLang="ja-JP" sz="1400" dirty="0"/>
              <a:t>)</a:t>
            </a:r>
            <a:r>
              <a:rPr lang="en-US" altLang="ja-JP" sz="1400" b="1" dirty="0"/>
              <a:t> </a:t>
            </a:r>
            <a:r>
              <a:rPr lang="en-US" altLang="ja-JP" sz="1400" b="1" dirty="0">
                <a:solidFill>
                  <a:srgbClr val="FF0000"/>
                </a:solidFill>
              </a:rPr>
              <a:t>primitive</a:t>
            </a:r>
            <a:r>
              <a:rPr lang="ja-JP" altLang="en-US" sz="1400" b="1" dirty="0">
                <a:solidFill>
                  <a:srgbClr val="FF0000"/>
                </a:solidFill>
              </a:rPr>
              <a:t>な機能</a:t>
            </a:r>
            <a:r>
              <a:rPr lang="ja-JP" altLang="en-US" sz="1400" dirty="0"/>
              <a:t>の組合わせにより、多様な機能を構築 ⇒ 例</a:t>
            </a:r>
            <a:r>
              <a:rPr lang="en-US" altLang="ja-JP" sz="1400" dirty="0"/>
              <a:t>: UNIX</a:t>
            </a:r>
            <a:r>
              <a:rPr lang="ja-JP" altLang="en-US" sz="1400" dirty="0"/>
              <a:t>におけるパイプによるコマンドの組合せ</a:t>
            </a:r>
            <a:endParaRPr kumimoji="1" lang="ja-JP" altLang="en-US" sz="1400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40AAC76-417B-425A-800B-2B1741A53E52}"/>
              </a:ext>
            </a:extLst>
          </p:cNvPr>
          <p:cNvSpPr/>
          <p:nvPr/>
        </p:nvSpPr>
        <p:spPr>
          <a:xfrm>
            <a:off x="1226429" y="1144264"/>
            <a:ext cx="1110750" cy="414917"/>
          </a:xfrm>
          <a:prstGeom prst="ellipse">
            <a:avLst/>
          </a:prstGeom>
          <a:solidFill>
            <a:srgbClr val="FF0000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分解</a:t>
            </a:r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D2B3F31D-646D-459C-BEFA-C1E1837A0998}"/>
              </a:ext>
            </a:extLst>
          </p:cNvPr>
          <p:cNvSpPr/>
          <p:nvPr/>
        </p:nvSpPr>
        <p:spPr>
          <a:xfrm>
            <a:off x="2427883" y="831917"/>
            <a:ext cx="70543" cy="107111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263E1F2F-A486-4418-A31C-1FD70AA74BBF}"/>
              </a:ext>
            </a:extLst>
          </p:cNvPr>
          <p:cNvSpPr txBox="1"/>
          <p:nvPr/>
        </p:nvSpPr>
        <p:spPr>
          <a:xfrm>
            <a:off x="491066" y="1650707"/>
            <a:ext cx="184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(a)(b)</a:t>
            </a:r>
            <a:r>
              <a:rPr lang="ja-JP" altLang="en-US" sz="1400" dirty="0"/>
              <a:t>の</a:t>
            </a:r>
            <a:r>
              <a:rPr lang="en-US" altLang="ja-JP" sz="1400" dirty="0"/>
              <a:t>2</a:t>
            </a:r>
            <a:r>
              <a:rPr lang="ja-JP" altLang="en-US" sz="1400" dirty="0"/>
              <a:t>機能に分解</a:t>
            </a:r>
            <a:endParaRPr kumimoji="1" lang="ja-JP" altLang="en-US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C32C35-2891-A84C-8DAC-F13B1AA3A50E}"/>
              </a:ext>
            </a:extLst>
          </p:cNvPr>
          <p:cNvSpPr txBox="1"/>
          <p:nvPr/>
        </p:nvSpPr>
        <p:spPr>
          <a:xfrm>
            <a:off x="189287" y="5879852"/>
            <a:ext cx="11140327" cy="96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$join$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$selector$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key2)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$eq$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$projection$</a:t>
            </a:r>
            <a:r>
              <a:rPr lang="en-US" altLang="ja-JP" sz="1400" u="heavy" dirty="0"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length, weight)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dirty="0"/>
              <a:t>(T1, T2)</a:t>
            </a:r>
            <a:endParaRPr lang="en-US" altLang="ja-JP" sz="1400" b="1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1200"/>
              </a:spcBef>
            </a:pPr>
            <a:r>
              <a:rPr lang="en-US" altLang="ja-JP" sz="1400" b="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$join$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$selector$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key2)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$eq$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/>
              <a:t>(</a:t>
            </a:r>
            <a:r>
              <a:rPr lang="en-US" altLang="ja-JP" sz="1400" b="1" dirty="0"/>
              <a:t>T1</a:t>
            </a:r>
            <a:r>
              <a:rPr lang="en-US" altLang="ja-JP" sz="1400" dirty="0"/>
              <a:t>, </a:t>
            </a:r>
            <a:r>
              <a:rPr lang="en-US" altLang="ja-JP" sz="1400" b="1" dirty="0"/>
              <a:t>T2</a:t>
            </a:r>
            <a:r>
              <a:rPr lang="en-US" altLang="ja-JP" sz="1400" dirty="0"/>
              <a:t>)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⇐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からは、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カラムと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T1, T2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カラムとの対応情報消失</a:t>
            </a:r>
            <a:endParaRPr lang="en-US" altLang="ja-JP" sz="1400" dirty="0"/>
          </a:p>
          <a:p>
            <a:pPr lvl="1">
              <a:spcBef>
                <a:spcPts val="600"/>
              </a:spcBef>
            </a:pPr>
            <a:r>
              <a:rPr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T4 =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$projection$</a:t>
            </a:r>
            <a:r>
              <a:rPr lang="en-US" altLang="ja-JP" sz="1400" u="heavy" dirty="0"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length, weight)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	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⇐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T1,T2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に同一カラム名が存在した場合区別つかない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endParaRPr lang="en-US" altLang="ja-JP" sz="1400" b="1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3D7F51C-DF8A-B642-9620-917802E47A0D}"/>
              </a:ext>
            </a:extLst>
          </p:cNvPr>
          <p:cNvSpPr txBox="1"/>
          <p:nvPr/>
        </p:nvSpPr>
        <p:spPr>
          <a:xfrm>
            <a:off x="133203" y="5613227"/>
            <a:ext cx="406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tq</a:t>
            </a:r>
            <a:r>
              <a:rPr kumimoji="1" lang="ja-JP" altLang="en-US" sz="1400"/>
              <a:t>表現例</a:t>
            </a:r>
            <a:r>
              <a:rPr kumimoji="1" lang="en-US" altLang="ja-JP" sz="1400" dirty="0"/>
              <a:t>] </a:t>
            </a:r>
            <a:r>
              <a:rPr kumimoji="1" lang="ja-JP" altLang="en-US" sz="1400"/>
              <a:t>イメージ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038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E1ACAA0F-DC5A-4CBA-866E-86B7B1AE49F2}"/>
              </a:ext>
            </a:extLst>
          </p:cNvPr>
          <p:cNvSpPr/>
          <p:nvPr/>
        </p:nvSpPr>
        <p:spPr>
          <a:xfrm>
            <a:off x="108945" y="3266630"/>
            <a:ext cx="2875993" cy="851338"/>
          </a:xfrm>
          <a:prstGeom prst="parallelogram">
            <a:avLst>
              <a:gd name="adj" fmla="val 12623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FA5A4A05-C545-437F-BE51-F97BD5CB2269}"/>
              </a:ext>
            </a:extLst>
          </p:cNvPr>
          <p:cNvSpPr/>
          <p:nvPr/>
        </p:nvSpPr>
        <p:spPr>
          <a:xfrm>
            <a:off x="108945" y="2614989"/>
            <a:ext cx="2875993" cy="851338"/>
          </a:xfrm>
          <a:prstGeom prst="parallelogram">
            <a:avLst>
              <a:gd name="adj" fmla="val 126235"/>
            </a:avLst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296632C9-5EF8-4BC1-A5E0-7BED010D8A97}"/>
              </a:ext>
            </a:extLst>
          </p:cNvPr>
          <p:cNvSpPr/>
          <p:nvPr/>
        </p:nvSpPr>
        <p:spPr>
          <a:xfrm>
            <a:off x="108945" y="1963348"/>
            <a:ext cx="2875993" cy="851338"/>
          </a:xfrm>
          <a:prstGeom prst="parallelogram">
            <a:avLst>
              <a:gd name="adj" fmla="val 12623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91B0DE-168A-4FB4-9588-BA2810E2D87C}"/>
              </a:ext>
            </a:extLst>
          </p:cNvPr>
          <p:cNvSpPr txBox="1"/>
          <p:nvPr/>
        </p:nvSpPr>
        <p:spPr>
          <a:xfrm>
            <a:off x="1313197" y="2160418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4×3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CFD46D-D227-4396-9000-A5513369596F}"/>
              </a:ext>
            </a:extLst>
          </p:cNvPr>
          <p:cNvSpPr txBox="1"/>
          <p:nvPr/>
        </p:nvSpPr>
        <p:spPr>
          <a:xfrm>
            <a:off x="1313197" y="2851471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4×3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64BEA5-21BE-4F36-BDB6-71FA85F357E9}"/>
              </a:ext>
            </a:extLst>
          </p:cNvPr>
          <p:cNvSpPr txBox="1"/>
          <p:nvPr/>
        </p:nvSpPr>
        <p:spPr>
          <a:xfrm>
            <a:off x="1313197" y="3602961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4×3</a:t>
            </a:r>
            <a:endParaRPr kumimoji="1" lang="ja-JP" altLang="en-US" sz="1400" dirty="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BF760E70-8A6E-4856-9978-F74F7455CB63}"/>
              </a:ext>
            </a:extLst>
          </p:cNvPr>
          <p:cNvSpPr/>
          <p:nvPr/>
        </p:nvSpPr>
        <p:spPr>
          <a:xfrm>
            <a:off x="3159509" y="1822983"/>
            <a:ext cx="178676" cy="23963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075D8B-B8ED-4E38-AF5D-3338B265D0FF}"/>
              </a:ext>
            </a:extLst>
          </p:cNvPr>
          <p:cNvSpPr txBox="1"/>
          <p:nvPr/>
        </p:nvSpPr>
        <p:spPr>
          <a:xfrm>
            <a:off x="3307128" y="2840136"/>
            <a:ext cx="48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B717CF-C830-4891-A37F-84A5F6811DB9}"/>
              </a:ext>
            </a:extLst>
          </p:cNvPr>
          <p:cNvSpPr txBox="1"/>
          <p:nvPr/>
        </p:nvSpPr>
        <p:spPr>
          <a:xfrm>
            <a:off x="251511" y="1375366"/>
            <a:ext cx="1200424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T1</a:t>
            </a:r>
            <a:r>
              <a:rPr kumimoji="1" lang="en-US" altLang="ja-JP" sz="1400" u="sng" dirty="0"/>
              <a:t>: 4×3</a:t>
            </a:r>
            <a:r>
              <a:rPr lang="en-US" altLang="ja-JP" sz="1400" u="sng" dirty="0"/>
              <a:t>×3</a:t>
            </a:r>
            <a:endParaRPr lang="ja-JP" altLang="ja-JP" sz="1400" u="sng" dirty="0">
              <a:latin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6A2527-21AA-4B1E-B6EF-49457F48523B}"/>
              </a:ext>
            </a:extLst>
          </p:cNvPr>
          <p:cNvSpPr txBox="1"/>
          <p:nvPr/>
        </p:nvSpPr>
        <p:spPr>
          <a:xfrm>
            <a:off x="4099912" y="1421638"/>
            <a:ext cx="1200425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T2</a:t>
            </a:r>
            <a:r>
              <a:rPr kumimoji="1" lang="en-US" altLang="ja-JP" sz="1400" u="sng" dirty="0"/>
              <a:t>: 4×2</a:t>
            </a:r>
            <a:r>
              <a:rPr lang="en-US" altLang="ja-JP" sz="1400" u="sng" dirty="0"/>
              <a:t>×2</a:t>
            </a:r>
            <a:endParaRPr kumimoji="1" lang="en-US" altLang="ja-JP" sz="1400" u="sng" dirty="0"/>
          </a:p>
        </p:txBody>
      </p: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C537C563-1DD5-46B6-B749-2BF2F310CBB7}"/>
              </a:ext>
            </a:extLst>
          </p:cNvPr>
          <p:cNvSpPr/>
          <p:nvPr/>
        </p:nvSpPr>
        <p:spPr>
          <a:xfrm>
            <a:off x="3918964" y="2105269"/>
            <a:ext cx="2054439" cy="832306"/>
          </a:xfrm>
          <a:prstGeom prst="parallelogram">
            <a:avLst>
              <a:gd name="adj" fmla="val 124108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481E3EDF-0907-4DF9-89DD-6946B3D1F9C6}"/>
              </a:ext>
            </a:extLst>
          </p:cNvPr>
          <p:cNvSpPr/>
          <p:nvPr/>
        </p:nvSpPr>
        <p:spPr>
          <a:xfrm>
            <a:off x="6190562" y="2067734"/>
            <a:ext cx="232854" cy="1913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58D58A6-D5B1-493F-AA60-AAF3E52C8818}"/>
              </a:ext>
            </a:extLst>
          </p:cNvPr>
          <p:cNvSpPr txBox="1"/>
          <p:nvPr/>
        </p:nvSpPr>
        <p:spPr>
          <a:xfrm>
            <a:off x="6406089" y="2851471"/>
            <a:ext cx="48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96CDC9-0D9E-439E-9755-E4B4537C1E15}"/>
              </a:ext>
            </a:extLst>
          </p:cNvPr>
          <p:cNvSpPr txBox="1"/>
          <p:nvPr/>
        </p:nvSpPr>
        <p:spPr>
          <a:xfrm>
            <a:off x="556026" y="3121263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4A8EA1-C776-41D2-B190-2DB1C49EE849}"/>
              </a:ext>
            </a:extLst>
          </p:cNvPr>
          <p:cNvSpPr txBox="1"/>
          <p:nvPr/>
        </p:nvSpPr>
        <p:spPr>
          <a:xfrm>
            <a:off x="4094072" y="266566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D5F17F-35B2-42A5-891B-52ABFC185C51}"/>
              </a:ext>
            </a:extLst>
          </p:cNvPr>
          <p:cNvSpPr txBox="1"/>
          <p:nvPr/>
        </p:nvSpPr>
        <p:spPr>
          <a:xfrm>
            <a:off x="1958363" y="4475178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D0CB8F-E634-44DC-9BFF-3E0D755B2D1A}"/>
              </a:ext>
            </a:extLst>
          </p:cNvPr>
          <p:cNvSpPr txBox="1"/>
          <p:nvPr/>
        </p:nvSpPr>
        <p:spPr>
          <a:xfrm>
            <a:off x="4228739" y="452482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r2</a:t>
            </a:r>
          </a:p>
        </p:txBody>
      </p:sp>
      <p:graphicFrame>
        <p:nvGraphicFramePr>
          <p:cNvPr id="37" name="表 37">
            <a:extLst>
              <a:ext uri="{FF2B5EF4-FFF2-40B4-BE49-F238E27FC236}">
                <a16:creationId xmlns:a16="http://schemas.microsoft.com/office/drawing/2014/main" id="{AA2E9308-16F7-4335-BAD0-79585746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2951"/>
              </p:ext>
            </p:extLst>
          </p:nvPr>
        </p:nvGraphicFramePr>
        <p:xfrm>
          <a:off x="2063030" y="4772734"/>
          <a:ext cx="13227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24">
                  <a:extLst>
                    <a:ext uri="{9D8B030D-6E8A-4147-A177-3AD203B41FA5}">
                      <a16:colId xmlns:a16="http://schemas.microsoft.com/office/drawing/2014/main" val="411370130"/>
                    </a:ext>
                  </a:extLst>
                </a:gridCol>
                <a:gridCol w="440924">
                  <a:extLst>
                    <a:ext uri="{9D8B030D-6E8A-4147-A177-3AD203B41FA5}">
                      <a16:colId xmlns:a16="http://schemas.microsoft.com/office/drawing/2014/main" val="3888744595"/>
                    </a:ext>
                  </a:extLst>
                </a:gridCol>
                <a:gridCol w="440924">
                  <a:extLst>
                    <a:ext uri="{9D8B030D-6E8A-4147-A177-3AD203B41FA5}">
                      <a16:colId xmlns:a16="http://schemas.microsoft.com/office/drawing/2014/main" val="2415675052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0707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5639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34168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48628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3293D119-892A-4557-B22D-E868F20F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78257"/>
              </p:ext>
            </p:extLst>
          </p:nvPr>
        </p:nvGraphicFramePr>
        <p:xfrm>
          <a:off x="4333406" y="4782955"/>
          <a:ext cx="8818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24">
                  <a:extLst>
                    <a:ext uri="{9D8B030D-6E8A-4147-A177-3AD203B41FA5}">
                      <a16:colId xmlns:a16="http://schemas.microsoft.com/office/drawing/2014/main" val="411370130"/>
                    </a:ext>
                  </a:extLst>
                </a:gridCol>
                <a:gridCol w="440924">
                  <a:extLst>
                    <a:ext uri="{9D8B030D-6E8A-4147-A177-3AD203B41FA5}">
                      <a16:colId xmlns:a16="http://schemas.microsoft.com/office/drawing/2014/main" val="3888744595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0707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5639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03302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86713"/>
                  </a:ext>
                </a:extLst>
              </a:tr>
            </a:tbl>
          </a:graphicData>
        </a:graphic>
      </p:graphicFrame>
      <p:graphicFrame>
        <p:nvGraphicFramePr>
          <p:cNvPr id="39" name="表 39">
            <a:extLst>
              <a:ext uri="{FF2B5EF4-FFF2-40B4-BE49-F238E27FC236}">
                <a16:creationId xmlns:a16="http://schemas.microsoft.com/office/drawing/2014/main" id="{3EE95BB2-EC11-470C-9284-7356DD0C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95128"/>
              </p:ext>
            </p:extLst>
          </p:nvPr>
        </p:nvGraphicFramePr>
        <p:xfrm>
          <a:off x="6608055" y="4751159"/>
          <a:ext cx="21711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23">
                  <a:extLst>
                    <a:ext uri="{9D8B030D-6E8A-4147-A177-3AD203B41FA5}">
                      <a16:colId xmlns:a16="http://schemas.microsoft.com/office/drawing/2014/main" val="4006572746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93885395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1877359540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3852833567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343508384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5698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67516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983004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8255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A3D9A17-8976-4FE1-8224-6B0D806FF12B}"/>
              </a:ext>
            </a:extLst>
          </p:cNvPr>
          <p:cNvSpPr txBox="1"/>
          <p:nvPr/>
        </p:nvSpPr>
        <p:spPr>
          <a:xfrm>
            <a:off x="7155704" y="4443382"/>
            <a:ext cx="1589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DC032B7-FECE-401C-875D-9B605D1BA3B5}"/>
              </a:ext>
            </a:extLst>
          </p:cNvPr>
          <p:cNvSpPr txBox="1"/>
          <p:nvPr/>
        </p:nvSpPr>
        <p:spPr>
          <a:xfrm>
            <a:off x="3268262" y="191130"/>
            <a:ext cx="44306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T</a:t>
            </a:r>
            <a:r>
              <a:rPr kumimoji="1" lang="en-US" altLang="ja-JP" sz="1400" dirty="0"/>
              <a:t> = </a:t>
            </a:r>
            <a:r>
              <a:rPr kumimoji="1" lang="pt-BR" altLang="ja-JP" sz="1400" dirty="0"/>
              <a:t>{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 | (r1,r2)</a:t>
            </a:r>
            <a:r>
              <a:rPr kumimoji="1" lang="pt-BR" altLang="ja-JP" sz="1400" dirty="0"/>
              <a:t> </a:t>
            </a:r>
            <a:r>
              <a:rPr kumimoji="1" lang="ja-JP" altLang="en-US" sz="1400" dirty="0"/>
              <a:t>∈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/>
              <a:t>T1</a:t>
            </a:r>
            <a:r>
              <a:rPr kumimoji="1" lang="pt-BR" altLang="ja-JP" sz="1400" dirty="0"/>
              <a:t>×</a:t>
            </a:r>
            <a:r>
              <a:rPr kumimoji="1" lang="pt-BR" altLang="ja-JP" sz="1400" b="1" dirty="0"/>
              <a:t>T2</a:t>
            </a:r>
            <a:r>
              <a:rPr kumimoji="1" lang="pt-BR" altLang="ja-JP" sz="1400" dirty="0"/>
              <a:t>, </a:t>
            </a:r>
            <a:r>
              <a:rPr kumimoji="1" lang="pt-BR" altLang="ja-JP" sz="1400" b="1" dirty="0">
                <a:solidFill>
                  <a:srgbClr val="FF00FF"/>
                </a:solidFill>
              </a:rPr>
              <a:t>near</a:t>
            </a:r>
            <a:r>
              <a:rPr kumimoji="1" lang="pt-BR" altLang="ja-JP" sz="1400" dirty="0"/>
              <a:t>(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.id,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.id) }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917EFB-F6B5-450E-AB50-EE8F4ADB3A36}"/>
              </a:ext>
            </a:extLst>
          </p:cNvPr>
          <p:cNvSpPr txBox="1"/>
          <p:nvPr/>
        </p:nvSpPr>
        <p:spPr>
          <a:xfrm>
            <a:off x="3556840" y="5160954"/>
            <a:ext cx="504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⊕</a:t>
            </a: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25898007-D5C1-491A-998C-48B8E7D0EDAD}"/>
              </a:ext>
            </a:extLst>
          </p:cNvPr>
          <p:cNvSpPr/>
          <p:nvPr/>
        </p:nvSpPr>
        <p:spPr>
          <a:xfrm rot="16200000">
            <a:off x="5522190" y="5323666"/>
            <a:ext cx="883596" cy="318025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A2F4304-E04C-4874-AEC6-2A9F0122E507}"/>
              </a:ext>
            </a:extLst>
          </p:cNvPr>
          <p:cNvSpPr txBox="1"/>
          <p:nvPr/>
        </p:nvSpPr>
        <p:spPr>
          <a:xfrm>
            <a:off x="2654448" y="5290584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4×3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63520D7-084B-41C1-9201-760415A4EC6A}"/>
              </a:ext>
            </a:extLst>
          </p:cNvPr>
          <p:cNvSpPr txBox="1"/>
          <p:nvPr/>
        </p:nvSpPr>
        <p:spPr>
          <a:xfrm>
            <a:off x="7172273" y="5233640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4×5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626C41E-FD96-41D2-8B08-593E653E987E}"/>
              </a:ext>
            </a:extLst>
          </p:cNvPr>
          <p:cNvSpPr txBox="1"/>
          <p:nvPr/>
        </p:nvSpPr>
        <p:spPr>
          <a:xfrm>
            <a:off x="4706513" y="10898930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4×5</a:t>
            </a:r>
          </a:p>
        </p:txBody>
      </p:sp>
      <p:sp>
        <p:nvSpPr>
          <p:cNvPr id="62" name="平行四辺形 61">
            <a:extLst>
              <a:ext uri="{FF2B5EF4-FFF2-40B4-BE49-F238E27FC236}">
                <a16:creationId xmlns:a16="http://schemas.microsoft.com/office/drawing/2014/main" id="{13B66E73-4CA0-48FC-BE27-59F9B54EC5A7}"/>
              </a:ext>
            </a:extLst>
          </p:cNvPr>
          <p:cNvSpPr/>
          <p:nvPr/>
        </p:nvSpPr>
        <p:spPr>
          <a:xfrm>
            <a:off x="3992534" y="3081095"/>
            <a:ext cx="2054439" cy="832306"/>
          </a:xfrm>
          <a:prstGeom prst="parallelogram">
            <a:avLst>
              <a:gd name="adj" fmla="val 1241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矢印: 左右 62">
            <a:extLst>
              <a:ext uri="{FF2B5EF4-FFF2-40B4-BE49-F238E27FC236}">
                <a16:creationId xmlns:a16="http://schemas.microsoft.com/office/drawing/2014/main" id="{A532FB71-E01A-4426-B532-C750B2545A38}"/>
              </a:ext>
            </a:extLst>
          </p:cNvPr>
          <p:cNvSpPr/>
          <p:nvPr/>
        </p:nvSpPr>
        <p:spPr>
          <a:xfrm rot="19293244">
            <a:off x="1943124" y="3011961"/>
            <a:ext cx="1305515" cy="145545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C29B29-9B56-4A91-AA49-2AEEA00D67AA}"/>
              </a:ext>
            </a:extLst>
          </p:cNvPr>
          <p:cNvSpPr txBox="1"/>
          <p:nvPr/>
        </p:nvSpPr>
        <p:spPr>
          <a:xfrm>
            <a:off x="4622768" y="2301470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4×2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932B34C-2482-4164-8C9D-631BC9991BEA}"/>
              </a:ext>
            </a:extLst>
          </p:cNvPr>
          <p:cNvSpPr txBox="1"/>
          <p:nvPr/>
        </p:nvSpPr>
        <p:spPr>
          <a:xfrm>
            <a:off x="4567415" y="3404881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4×2</a:t>
            </a:r>
            <a:endParaRPr kumimoji="1" lang="ja-JP" altLang="en-US" sz="1400" dirty="0"/>
          </a:p>
        </p:txBody>
      </p:sp>
      <p:sp>
        <p:nvSpPr>
          <p:cNvPr id="64" name="矢印: 左右 63">
            <a:extLst>
              <a:ext uri="{FF2B5EF4-FFF2-40B4-BE49-F238E27FC236}">
                <a16:creationId xmlns:a16="http://schemas.microsoft.com/office/drawing/2014/main" id="{C2BFCA42-ADFB-4C58-BAAF-2CA9C8908C9D}"/>
              </a:ext>
            </a:extLst>
          </p:cNvPr>
          <p:cNvSpPr/>
          <p:nvPr/>
        </p:nvSpPr>
        <p:spPr>
          <a:xfrm rot="19293244">
            <a:off x="3628620" y="2378525"/>
            <a:ext cx="1305515" cy="145545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E04EA7-590A-4049-85CE-F944E5DF9DAA}"/>
              </a:ext>
            </a:extLst>
          </p:cNvPr>
          <p:cNvSpPr/>
          <p:nvPr/>
        </p:nvSpPr>
        <p:spPr>
          <a:xfrm>
            <a:off x="2144575" y="4813741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4055936-34C3-47C9-BBF4-CEC4F120294E}"/>
              </a:ext>
            </a:extLst>
          </p:cNvPr>
          <p:cNvSpPr/>
          <p:nvPr/>
        </p:nvSpPr>
        <p:spPr>
          <a:xfrm>
            <a:off x="4397183" y="4853614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E15C9C2-49F2-4CE5-B87F-D46A2D1D13CE}"/>
              </a:ext>
            </a:extLst>
          </p:cNvPr>
          <p:cNvSpPr txBox="1"/>
          <p:nvPr/>
        </p:nvSpPr>
        <p:spPr>
          <a:xfrm>
            <a:off x="4817782" y="5258924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4×2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84B9BECD-4845-49B0-88D7-025F4D457C93}"/>
              </a:ext>
            </a:extLst>
          </p:cNvPr>
          <p:cNvSpPr/>
          <p:nvPr/>
        </p:nvSpPr>
        <p:spPr>
          <a:xfrm>
            <a:off x="6682760" y="4821366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3A1AB0C7-A547-4F5A-9EA3-C9F4708FF626}"/>
              </a:ext>
            </a:extLst>
          </p:cNvPr>
          <p:cNvSpPr/>
          <p:nvPr/>
        </p:nvSpPr>
        <p:spPr>
          <a:xfrm>
            <a:off x="7967216" y="4793834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81C7DFC5-1191-4440-887F-0E97CE71DC48}"/>
              </a:ext>
            </a:extLst>
          </p:cNvPr>
          <p:cNvSpPr/>
          <p:nvPr/>
        </p:nvSpPr>
        <p:spPr>
          <a:xfrm>
            <a:off x="2689043" y="6385890"/>
            <a:ext cx="282151" cy="39518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F79785A-D12A-443D-99AE-90310347E888}"/>
              </a:ext>
            </a:extLst>
          </p:cNvPr>
          <p:cNvSpPr txBox="1"/>
          <p:nvPr/>
        </p:nvSpPr>
        <p:spPr>
          <a:xfrm>
            <a:off x="2954394" y="6402702"/>
            <a:ext cx="187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: id(</a:t>
            </a:r>
            <a:r>
              <a:rPr lang="ja-JP" altLang="en-US" sz="1400" dirty="0"/>
              <a:t>ベクトル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75" name="矢印: 下 74">
            <a:extLst>
              <a:ext uri="{FF2B5EF4-FFF2-40B4-BE49-F238E27FC236}">
                <a16:creationId xmlns:a16="http://schemas.microsoft.com/office/drawing/2014/main" id="{8A808B2A-8B25-422D-9297-86CA5B4F5BF9}"/>
              </a:ext>
            </a:extLst>
          </p:cNvPr>
          <p:cNvSpPr/>
          <p:nvPr/>
        </p:nvSpPr>
        <p:spPr>
          <a:xfrm rot="16200000">
            <a:off x="6610386" y="2864252"/>
            <a:ext cx="883596" cy="318025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057FB69-F269-4252-900B-C3D46AC1C551}"/>
              </a:ext>
            </a:extLst>
          </p:cNvPr>
          <p:cNvSpPr txBox="1"/>
          <p:nvPr/>
        </p:nvSpPr>
        <p:spPr>
          <a:xfrm>
            <a:off x="8248322" y="1282588"/>
            <a:ext cx="1056099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T</a:t>
            </a:r>
            <a:r>
              <a:rPr kumimoji="1" lang="en-US" altLang="ja-JP" sz="1400" u="sng" dirty="0"/>
              <a:t>: 4×5</a:t>
            </a:r>
            <a:r>
              <a:rPr lang="en-US" altLang="ja-JP" sz="1400" u="sng" dirty="0"/>
              <a:t>×3</a:t>
            </a:r>
            <a:endParaRPr kumimoji="1" lang="en-US" altLang="ja-JP" sz="1400" u="sng" dirty="0"/>
          </a:p>
        </p:txBody>
      </p:sp>
      <p:sp>
        <p:nvSpPr>
          <p:cNvPr id="78" name="平行四辺形 77">
            <a:extLst>
              <a:ext uri="{FF2B5EF4-FFF2-40B4-BE49-F238E27FC236}">
                <a16:creationId xmlns:a16="http://schemas.microsoft.com/office/drawing/2014/main" id="{FB6DC8DE-6445-4A55-9871-CBAB97887121}"/>
              </a:ext>
            </a:extLst>
          </p:cNvPr>
          <p:cNvSpPr/>
          <p:nvPr/>
        </p:nvSpPr>
        <p:spPr>
          <a:xfrm>
            <a:off x="7698914" y="3172457"/>
            <a:ext cx="3865493" cy="839981"/>
          </a:xfrm>
          <a:prstGeom prst="parallelogram">
            <a:avLst>
              <a:gd name="adj" fmla="val 1211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A5AEBEC3-2D80-4843-BEEA-F6727D069C49}"/>
              </a:ext>
            </a:extLst>
          </p:cNvPr>
          <p:cNvSpPr/>
          <p:nvPr/>
        </p:nvSpPr>
        <p:spPr>
          <a:xfrm>
            <a:off x="7698914" y="2538791"/>
            <a:ext cx="3865493" cy="839981"/>
          </a:xfrm>
          <a:prstGeom prst="parallelogram">
            <a:avLst>
              <a:gd name="adj" fmla="val 1211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平行四辺形 64">
            <a:extLst>
              <a:ext uri="{FF2B5EF4-FFF2-40B4-BE49-F238E27FC236}">
                <a16:creationId xmlns:a16="http://schemas.microsoft.com/office/drawing/2014/main" id="{D8BEE27C-5BB1-4848-B978-55DAC4CE409E}"/>
              </a:ext>
            </a:extLst>
          </p:cNvPr>
          <p:cNvSpPr/>
          <p:nvPr/>
        </p:nvSpPr>
        <p:spPr>
          <a:xfrm>
            <a:off x="7698914" y="1893510"/>
            <a:ext cx="3865493" cy="839981"/>
          </a:xfrm>
          <a:prstGeom prst="parallelogram">
            <a:avLst>
              <a:gd name="adj" fmla="val 1211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矢印: 左右 79">
            <a:extLst>
              <a:ext uri="{FF2B5EF4-FFF2-40B4-BE49-F238E27FC236}">
                <a16:creationId xmlns:a16="http://schemas.microsoft.com/office/drawing/2014/main" id="{EEF5359A-173A-4F73-877D-C064339F480C}"/>
              </a:ext>
            </a:extLst>
          </p:cNvPr>
          <p:cNvSpPr/>
          <p:nvPr/>
        </p:nvSpPr>
        <p:spPr>
          <a:xfrm rot="19293244">
            <a:off x="7391092" y="2149209"/>
            <a:ext cx="1305515" cy="145545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B90F38B-F9F6-4DFA-BB36-E30628D1CF60}"/>
              </a:ext>
            </a:extLst>
          </p:cNvPr>
          <p:cNvSpPr txBox="1"/>
          <p:nvPr/>
        </p:nvSpPr>
        <p:spPr>
          <a:xfrm>
            <a:off x="9152671" y="221331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4×5</a:t>
            </a:r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D0A9675-D3EB-45A9-BB56-0EB8AB5F0EB5}"/>
              </a:ext>
            </a:extLst>
          </p:cNvPr>
          <p:cNvSpPr txBox="1"/>
          <p:nvPr/>
        </p:nvSpPr>
        <p:spPr>
          <a:xfrm>
            <a:off x="9048911" y="3032699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4×5</a:t>
            </a:r>
            <a:endParaRPr kumimoji="1" lang="ja-JP" altLang="en-US" sz="14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05EAB68-A1A5-4454-BFD9-471904F86D06}"/>
              </a:ext>
            </a:extLst>
          </p:cNvPr>
          <p:cNvSpPr txBox="1"/>
          <p:nvPr/>
        </p:nvSpPr>
        <p:spPr>
          <a:xfrm>
            <a:off x="9059421" y="3661104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4×5</a:t>
            </a:r>
            <a:endParaRPr kumimoji="1" lang="ja-JP" altLang="en-US" sz="1400" dirty="0"/>
          </a:p>
        </p:txBody>
      </p:sp>
      <p:sp>
        <p:nvSpPr>
          <p:cNvPr id="85" name="右中かっこ 84">
            <a:extLst>
              <a:ext uri="{FF2B5EF4-FFF2-40B4-BE49-F238E27FC236}">
                <a16:creationId xmlns:a16="http://schemas.microsoft.com/office/drawing/2014/main" id="{C044895F-F705-41E2-9EB7-3AA285B3599C}"/>
              </a:ext>
            </a:extLst>
          </p:cNvPr>
          <p:cNvSpPr/>
          <p:nvPr/>
        </p:nvSpPr>
        <p:spPr>
          <a:xfrm>
            <a:off x="11635975" y="1858681"/>
            <a:ext cx="234580" cy="21537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C9398F3-3CE1-411A-BA60-AFD5F606602F}"/>
              </a:ext>
            </a:extLst>
          </p:cNvPr>
          <p:cNvSpPr txBox="1"/>
          <p:nvPr/>
        </p:nvSpPr>
        <p:spPr>
          <a:xfrm>
            <a:off x="11927820" y="2746373"/>
            <a:ext cx="483475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762E266-45E2-4137-B656-E6B62E9EF696}"/>
              </a:ext>
            </a:extLst>
          </p:cNvPr>
          <p:cNvSpPr txBox="1"/>
          <p:nvPr/>
        </p:nvSpPr>
        <p:spPr>
          <a:xfrm>
            <a:off x="0" y="27820"/>
            <a:ext cx="145193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kumimoji="1" lang="en-US" altLang="ja-JP" sz="1400" b="1" u="sng" dirty="0"/>
              <a:t>(2) </a:t>
            </a:r>
            <a:r>
              <a:rPr kumimoji="1" lang="ja-JP" altLang="en-US" sz="1400" b="1" u="sng" dirty="0"/>
              <a:t>多次元化</a:t>
            </a:r>
            <a:endParaRPr kumimoji="1" lang="en-US" altLang="ja-JP" sz="1400" b="1" u="sng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EA15B07-18E8-4BFD-99A1-093D004A4464}"/>
              </a:ext>
            </a:extLst>
          </p:cNvPr>
          <p:cNvSpPr txBox="1"/>
          <p:nvPr/>
        </p:nvSpPr>
        <p:spPr>
          <a:xfrm>
            <a:off x="6233671" y="6342287"/>
            <a:ext cx="445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id(</a:t>
            </a:r>
            <a:r>
              <a:rPr lang="ja-JP" altLang="en-US" sz="1400" dirty="0"/>
              <a:t>ベクトル</a:t>
            </a:r>
            <a:r>
              <a:rPr lang="en-US" altLang="ja-JP" sz="1400" dirty="0"/>
              <a:t>)</a:t>
            </a:r>
            <a:r>
              <a:rPr lang="ja-JP" altLang="en-US" sz="1400" dirty="0"/>
              <a:t>が類似の</a:t>
            </a:r>
            <a:r>
              <a:rPr lang="en-US" altLang="ja-JP" sz="1400" dirty="0"/>
              <a:t>r1</a:t>
            </a:r>
            <a:r>
              <a:rPr lang="ja-JP" altLang="en-US" sz="1400" dirty="0"/>
              <a:t>、</a:t>
            </a:r>
            <a:r>
              <a:rPr lang="en-US" altLang="ja-JP" sz="1400" dirty="0"/>
              <a:t>r2</a:t>
            </a:r>
            <a:r>
              <a:rPr lang="ja-JP" altLang="en-US" sz="1400" dirty="0"/>
              <a:t>を結合 </a:t>
            </a:r>
            <a:r>
              <a:rPr lang="en-US" altLang="ja-JP" sz="1400" dirty="0"/>
              <a:t>=&gt; 2</a:t>
            </a:r>
            <a:r>
              <a:rPr lang="ja-JP" altLang="en-US" sz="1400" dirty="0"/>
              <a:t>次元と同様</a:t>
            </a:r>
            <a:endParaRPr lang="en-US" altLang="ja-JP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B37D641-B5D5-4626-A388-6CEF96543F62}"/>
              </a:ext>
            </a:extLst>
          </p:cNvPr>
          <p:cNvSpPr txBox="1"/>
          <p:nvPr/>
        </p:nvSpPr>
        <p:spPr>
          <a:xfrm>
            <a:off x="42926" y="871196"/>
            <a:ext cx="1617594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b="1" u="sng" dirty="0"/>
              <a:t>(</a:t>
            </a:r>
            <a:r>
              <a:rPr kumimoji="1" lang="ja-JP" altLang="en-US" sz="1400" b="1" u="sng" dirty="0"/>
              <a:t>例</a:t>
            </a:r>
            <a:r>
              <a:rPr kumimoji="1" lang="en-US" altLang="ja-JP" sz="1400" b="1" u="sng" dirty="0"/>
              <a:t>) 3</a:t>
            </a:r>
            <a:r>
              <a:rPr kumimoji="1" lang="ja-JP" altLang="en-US" sz="1400" b="1" u="sng" dirty="0"/>
              <a:t>次元の</a:t>
            </a:r>
            <a:r>
              <a:rPr kumimoji="1" lang="en-US" altLang="ja-JP" sz="1400" b="1" u="sng" dirty="0"/>
              <a:t>join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B89E380-4729-4A85-9000-9AF49A10860C}"/>
              </a:ext>
            </a:extLst>
          </p:cNvPr>
          <p:cNvSpPr txBox="1"/>
          <p:nvPr/>
        </p:nvSpPr>
        <p:spPr>
          <a:xfrm>
            <a:off x="8462161" y="266920"/>
            <a:ext cx="300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00FF"/>
                </a:solidFill>
              </a:rPr>
              <a:t>near</a:t>
            </a:r>
            <a:r>
              <a:rPr lang="en-US" altLang="ja-JP" sz="1400" dirty="0"/>
              <a:t>: </a:t>
            </a:r>
            <a:r>
              <a:rPr lang="ja-JP" altLang="en-US" sz="1400" dirty="0"/>
              <a:t>ベクトル同士の距離が近い</a:t>
            </a:r>
            <a:endParaRPr lang="en-US" altLang="ja-JP" sz="1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CCA11DB-3089-47EF-9944-5B6D10BEE6C8}"/>
              </a:ext>
            </a:extLst>
          </p:cNvPr>
          <p:cNvCxnSpPr>
            <a:cxnSpLocks/>
          </p:cNvCxnSpPr>
          <p:nvPr/>
        </p:nvCxnSpPr>
        <p:spPr>
          <a:xfrm flipV="1">
            <a:off x="6608055" y="3378772"/>
            <a:ext cx="1092112" cy="13723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51F12DB-5364-419B-81C1-31287B45627F}"/>
              </a:ext>
            </a:extLst>
          </p:cNvPr>
          <p:cNvCxnSpPr>
            <a:cxnSpLocks/>
          </p:cNvCxnSpPr>
          <p:nvPr/>
        </p:nvCxnSpPr>
        <p:spPr>
          <a:xfrm flipV="1">
            <a:off x="8762159" y="3396473"/>
            <a:ext cx="1763832" cy="13546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0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矢印: 右 6">
            <a:extLst>
              <a:ext uri="{FF2B5EF4-FFF2-40B4-BE49-F238E27FC236}">
                <a16:creationId xmlns:a16="http://schemas.microsoft.com/office/drawing/2014/main" id="{48969E91-1117-4361-A702-F9E0868BFC68}"/>
              </a:ext>
            </a:extLst>
          </p:cNvPr>
          <p:cNvSpPr/>
          <p:nvPr/>
        </p:nvSpPr>
        <p:spPr>
          <a:xfrm rot="5400000">
            <a:off x="8657416" y="1550310"/>
            <a:ext cx="340521" cy="363984"/>
          </a:xfrm>
          <a:prstGeom prst="rightArrow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1BC28D6-93B8-4B55-86CB-EAA9CCD16FCD}"/>
              </a:ext>
            </a:extLst>
          </p:cNvPr>
          <p:cNvGraphicFramePr>
            <a:graphicFrameLocks noGrp="1"/>
          </p:cNvGraphicFramePr>
          <p:nvPr/>
        </p:nvGraphicFramePr>
        <p:xfrm>
          <a:off x="6782393" y="287744"/>
          <a:ext cx="4732782" cy="119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97">
                  <a:extLst>
                    <a:ext uri="{9D8B030D-6E8A-4147-A177-3AD203B41FA5}">
                      <a16:colId xmlns:a16="http://schemas.microsoft.com/office/drawing/2014/main" val="1811082369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840710533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35885140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284395154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02443249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447535644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sample</a:t>
                      </a: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2807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9032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54682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8792329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6869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C239FC72-4D3A-41C7-AC91-0FF0C9BE1C1D}"/>
              </a:ext>
            </a:extLst>
          </p:cNvPr>
          <p:cNvGraphicFramePr>
            <a:graphicFrameLocks noGrp="1"/>
          </p:cNvGraphicFramePr>
          <p:nvPr/>
        </p:nvGraphicFramePr>
        <p:xfrm>
          <a:off x="6782393" y="2002627"/>
          <a:ext cx="4732782" cy="119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97">
                  <a:extLst>
                    <a:ext uri="{9D8B030D-6E8A-4147-A177-3AD203B41FA5}">
                      <a16:colId xmlns:a16="http://schemas.microsoft.com/office/drawing/2014/main" val="1811082369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840710533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35885140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284395154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02443249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447535644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sample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FF"/>
                          </a:solidFill>
                          <a:effectLst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rgbClr val="FF00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FF"/>
                          </a:solidFill>
                          <a:effectLst/>
                        </a:rPr>
                        <a:t>p3</a:t>
                      </a:r>
                      <a:endParaRPr lang="en-US" sz="1400" b="0" i="0" u="none" strike="noStrike" dirty="0">
                        <a:solidFill>
                          <a:srgbClr val="FF00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2807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sample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rgbClr val="FF00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9032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54682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extLst>
                  <a:ext uri="{0D108BD9-81ED-4DB2-BD59-A6C34878D82A}">
                    <a16:rowId xmlns:a16="http://schemas.microsoft.com/office/drawing/2014/main" val="3618792329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extLst>
                  <a:ext uri="{0D108BD9-81ED-4DB2-BD59-A6C34878D82A}">
                    <a16:rowId xmlns:a16="http://schemas.microsoft.com/office/drawing/2014/main" val="3330868696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C7E0A6-1BBF-4F9B-ADF1-FB70C8A1608F}"/>
              </a:ext>
            </a:extLst>
          </p:cNvPr>
          <p:cNvSpPr txBox="1"/>
          <p:nvPr/>
        </p:nvSpPr>
        <p:spPr>
          <a:xfrm>
            <a:off x="6683003" y="10083"/>
            <a:ext cx="10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(2) </a:t>
            </a:r>
            <a:r>
              <a:rPr lang="ja-JP" altLang="en-US" sz="1400" dirty="0"/>
              <a:t>結合後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01CDB5-59D1-4F4F-83C6-75DD15821707}"/>
              </a:ext>
            </a:extLst>
          </p:cNvPr>
          <p:cNvSpPr txBox="1"/>
          <p:nvPr/>
        </p:nvSpPr>
        <p:spPr>
          <a:xfrm>
            <a:off x="9074000" y="1575781"/>
            <a:ext cx="1308454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(b)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フラット化</a:t>
            </a:r>
          </a:p>
        </p:txBody>
      </p:sp>
      <p:graphicFrame>
        <p:nvGraphicFramePr>
          <p:cNvPr id="29" name="表 8">
            <a:extLst>
              <a:ext uri="{FF2B5EF4-FFF2-40B4-BE49-F238E27FC236}">
                <a16:creationId xmlns:a16="http://schemas.microsoft.com/office/drawing/2014/main" id="{005C2990-A14C-4172-B257-8BE331A8B518}"/>
              </a:ext>
            </a:extLst>
          </p:cNvPr>
          <p:cNvGraphicFramePr>
            <a:graphicFrameLocks noGrp="1"/>
          </p:cNvGraphicFramePr>
          <p:nvPr/>
        </p:nvGraphicFramePr>
        <p:xfrm>
          <a:off x="319816" y="1139552"/>
          <a:ext cx="4950224" cy="119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09">
                  <a:extLst>
                    <a:ext uri="{9D8B030D-6E8A-4147-A177-3AD203B41FA5}">
                      <a16:colId xmlns:a16="http://schemas.microsoft.com/office/drawing/2014/main" val="181108236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840710533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3358851405"/>
                    </a:ext>
                  </a:extLst>
                </a:gridCol>
                <a:gridCol w="101229">
                  <a:extLst>
                    <a:ext uri="{9D8B030D-6E8A-4147-A177-3AD203B41FA5}">
                      <a16:colId xmlns:a16="http://schemas.microsoft.com/office/drawing/2014/main" val="35541281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843951545"/>
                    </a:ext>
                  </a:extLst>
                </a:gridCol>
                <a:gridCol w="98796">
                  <a:extLst>
                    <a:ext uri="{9D8B030D-6E8A-4147-A177-3AD203B41FA5}">
                      <a16:colId xmlns:a16="http://schemas.microsoft.com/office/drawing/2014/main" val="3048020386"/>
                    </a:ext>
                  </a:extLst>
                </a:gridCol>
                <a:gridCol w="825129">
                  <a:extLst>
                    <a:ext uri="{9D8B030D-6E8A-4147-A177-3AD203B41FA5}">
                      <a16:colId xmlns:a16="http://schemas.microsoft.com/office/drawing/2014/main" val="3024432495"/>
                    </a:ext>
                  </a:extLst>
                </a:gridCol>
                <a:gridCol w="774390">
                  <a:extLst>
                    <a:ext uri="{9D8B030D-6E8A-4147-A177-3AD203B41FA5}">
                      <a16:colId xmlns:a16="http://schemas.microsoft.com/office/drawing/2014/main" val="1447535644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sample</a:t>
                      </a: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2807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9032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54682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8792329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68696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630AF6-4B4E-4B7D-AB96-D90E2651B29A}"/>
              </a:ext>
            </a:extLst>
          </p:cNvPr>
          <p:cNvSpPr txBox="1"/>
          <p:nvPr/>
        </p:nvSpPr>
        <p:spPr>
          <a:xfrm>
            <a:off x="124650" y="873820"/>
            <a:ext cx="26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(1) </a:t>
            </a:r>
            <a:r>
              <a:rPr lang="ja-JP" altLang="en-US" sz="1400"/>
              <a:t>結合前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6666906-9E8E-4CA3-9C09-EE9F05F9012F}"/>
              </a:ext>
            </a:extLst>
          </p:cNvPr>
          <p:cNvSpPr txBox="1"/>
          <p:nvPr/>
        </p:nvSpPr>
        <p:spPr>
          <a:xfrm>
            <a:off x="6683003" y="1748977"/>
            <a:ext cx="26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(3)</a:t>
            </a:r>
            <a:r>
              <a:rPr lang="ja-JP" altLang="en-US" sz="1400" dirty="0"/>
              <a:t>フラット</a:t>
            </a:r>
            <a:endParaRPr kumimoji="1" lang="ja-JP" altLang="en-US" sz="14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E9E60391-3880-4750-8C3E-33B7F257F6F5}"/>
              </a:ext>
            </a:extLst>
          </p:cNvPr>
          <p:cNvSpPr/>
          <p:nvPr/>
        </p:nvSpPr>
        <p:spPr>
          <a:xfrm rot="19992811">
            <a:off x="5658645" y="1088823"/>
            <a:ext cx="635752" cy="363984"/>
          </a:xfrm>
          <a:prstGeom prst="rightArrow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91A91F-8305-4B34-88FD-B5BA890CD98B}"/>
              </a:ext>
            </a:extLst>
          </p:cNvPr>
          <p:cNvSpPr txBox="1"/>
          <p:nvPr/>
        </p:nvSpPr>
        <p:spPr>
          <a:xfrm>
            <a:off x="5542297" y="1623320"/>
            <a:ext cx="957822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(a)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列結合</a:t>
            </a: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FCE8EB5E-0835-4E2B-AD2A-3CB7115626F1}"/>
              </a:ext>
            </a:extLst>
          </p:cNvPr>
          <p:cNvSpPr/>
          <p:nvPr/>
        </p:nvSpPr>
        <p:spPr>
          <a:xfrm rot="7673639">
            <a:off x="5750098" y="3944739"/>
            <a:ext cx="1222884" cy="363984"/>
          </a:xfrm>
          <a:prstGeom prst="rightArrow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86D6DB6-99D6-401F-9F31-B6BCEEBB5C3B}"/>
              </a:ext>
            </a:extLst>
          </p:cNvPr>
          <p:cNvSpPr txBox="1"/>
          <p:nvPr/>
        </p:nvSpPr>
        <p:spPr>
          <a:xfrm>
            <a:off x="5601405" y="3721761"/>
            <a:ext cx="888130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(c)</a:t>
            </a:r>
            <a:r>
              <a:rPr lang="ja-JP" altLang="en-US" sz="1400" b="1" dirty="0">
                <a:solidFill>
                  <a:srgbClr val="FF0000"/>
                </a:solidFill>
              </a:rPr>
              <a:t>内積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77B2D849-A963-465F-A89A-106E6461355B}"/>
              </a:ext>
            </a:extLst>
          </p:cNvPr>
          <p:cNvSpPr/>
          <p:nvPr/>
        </p:nvSpPr>
        <p:spPr>
          <a:xfrm>
            <a:off x="233192" y="4835222"/>
            <a:ext cx="5669224" cy="1993364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(A)),(P1,Quantity(1,&lt;unit&gt;)),(,Condition(c1)),...),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(A)),(P1,Quantity(2,&lt;unit&gt;)),(,Condition(c2)),...),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...,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(B)),(P1,Quantity(6,...)),...),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(B)),(P1,Quantity(7,...)),...),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...,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(C)),(P1,Quantity(11,...)),...)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D42B36B-08DD-4DF5-AC91-A61F408C2741}"/>
              </a:ext>
            </a:extLst>
          </p:cNvPr>
          <p:cNvSpPr txBox="1"/>
          <p:nvPr/>
        </p:nvSpPr>
        <p:spPr>
          <a:xfrm>
            <a:off x="124650" y="4560496"/>
            <a:ext cx="8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(5)NS3</a:t>
            </a:r>
            <a:endParaRPr kumimoji="1" lang="ja-JP" altLang="en-US" sz="1400" dirty="0"/>
          </a:p>
        </p:txBody>
      </p: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2CB34F8C-10D9-4AB7-AA23-85BE8E2B7ABA}"/>
              </a:ext>
            </a:extLst>
          </p:cNvPr>
          <p:cNvSpPr/>
          <p:nvPr/>
        </p:nvSpPr>
        <p:spPr>
          <a:xfrm>
            <a:off x="765103" y="3152881"/>
            <a:ext cx="1308454" cy="878079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62C120AB-131B-4DB6-9652-CCAEB46FD6BB}"/>
              </a:ext>
            </a:extLst>
          </p:cNvPr>
          <p:cNvSpPr/>
          <p:nvPr/>
        </p:nvSpPr>
        <p:spPr>
          <a:xfrm>
            <a:off x="2490303" y="3157114"/>
            <a:ext cx="1308454" cy="878079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0CF98BD-16A2-4B72-B420-3FB8E3889245}"/>
              </a:ext>
            </a:extLst>
          </p:cNvPr>
          <p:cNvSpPr/>
          <p:nvPr/>
        </p:nvSpPr>
        <p:spPr>
          <a:xfrm>
            <a:off x="4090464" y="3152881"/>
            <a:ext cx="1308454" cy="878079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3E77A6DC-0F8E-4BCD-B914-EB0DE68D1D38}"/>
              </a:ext>
            </a:extLst>
          </p:cNvPr>
          <p:cNvSpPr/>
          <p:nvPr/>
        </p:nvSpPr>
        <p:spPr>
          <a:xfrm rot="5400000">
            <a:off x="1140108" y="2537690"/>
            <a:ext cx="743476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92C38B-3DDA-4C5E-A8F9-6535979C252D}"/>
              </a:ext>
            </a:extLst>
          </p:cNvPr>
          <p:cNvSpPr txBox="1"/>
          <p:nvPr/>
        </p:nvSpPr>
        <p:spPr>
          <a:xfrm>
            <a:off x="200632" y="2483436"/>
            <a:ext cx="888130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(d)</a:t>
            </a:r>
            <a:r>
              <a:rPr lang="ja-JP" altLang="en-US" sz="1400" b="1">
                <a:solidFill>
                  <a:srgbClr val="0000FF"/>
                </a:solidFill>
              </a:rPr>
              <a:t>内積</a:t>
            </a:r>
            <a:endParaRPr lang="en-US" altLang="ja-JP" sz="1400" b="1" dirty="0">
              <a:solidFill>
                <a:srgbClr val="0000FF"/>
              </a:solidFill>
            </a:endParaRP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B1E988A-6D8B-4995-9B3F-5800256E0311}"/>
              </a:ext>
            </a:extLst>
          </p:cNvPr>
          <p:cNvSpPr/>
          <p:nvPr/>
        </p:nvSpPr>
        <p:spPr>
          <a:xfrm rot="5400000">
            <a:off x="2737115" y="2572249"/>
            <a:ext cx="743476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F096E64D-24D4-49BA-B532-D86EFA39278C}"/>
              </a:ext>
            </a:extLst>
          </p:cNvPr>
          <p:cNvSpPr/>
          <p:nvPr/>
        </p:nvSpPr>
        <p:spPr>
          <a:xfrm rot="5400000">
            <a:off x="4270593" y="2562310"/>
            <a:ext cx="743475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2822B285-5058-434A-BB52-89E85B1B44E9}"/>
              </a:ext>
            </a:extLst>
          </p:cNvPr>
          <p:cNvSpPr/>
          <p:nvPr/>
        </p:nvSpPr>
        <p:spPr>
          <a:xfrm rot="5400000">
            <a:off x="1034635" y="4221202"/>
            <a:ext cx="787081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65E93ECD-143C-4A11-8AB4-CC37A1874466}"/>
              </a:ext>
            </a:extLst>
          </p:cNvPr>
          <p:cNvSpPr/>
          <p:nvPr/>
        </p:nvSpPr>
        <p:spPr>
          <a:xfrm rot="5400000">
            <a:off x="2755288" y="4253546"/>
            <a:ext cx="787081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84C559BB-CE92-4901-9E66-CCC0D39CA08F}"/>
              </a:ext>
            </a:extLst>
          </p:cNvPr>
          <p:cNvSpPr/>
          <p:nvPr/>
        </p:nvSpPr>
        <p:spPr>
          <a:xfrm rot="5400000">
            <a:off x="4165120" y="4245822"/>
            <a:ext cx="787082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091EB1A-77B9-4761-BF58-B1F2510C9766}"/>
              </a:ext>
            </a:extLst>
          </p:cNvPr>
          <p:cNvSpPr txBox="1"/>
          <p:nvPr/>
        </p:nvSpPr>
        <p:spPr>
          <a:xfrm>
            <a:off x="872925" y="4248202"/>
            <a:ext cx="4441844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(e)</a:t>
            </a:r>
            <a:r>
              <a:rPr kumimoji="1" lang="ja-JP" altLang="en-US" sz="1400" b="1" dirty="0">
                <a:solidFill>
                  <a:srgbClr val="0000FF"/>
                </a:solidFill>
              </a:rPr>
              <a:t>結合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(cat)</a:t>
            </a:r>
            <a:endParaRPr lang="en-US" altLang="ja-JP" sz="1400" b="1" dirty="0">
              <a:solidFill>
                <a:srgbClr val="0000FF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3CF5823-84CD-4D78-80F8-6EDD7F58CC4D}"/>
              </a:ext>
            </a:extLst>
          </p:cNvPr>
          <p:cNvSpPr/>
          <p:nvPr/>
        </p:nvSpPr>
        <p:spPr>
          <a:xfrm>
            <a:off x="1095857" y="2604177"/>
            <a:ext cx="3989560" cy="21368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CD8A7A9-FA49-4E91-A8D5-F90ACCC77523}"/>
              </a:ext>
            </a:extLst>
          </p:cNvPr>
          <p:cNvSpPr txBox="1"/>
          <p:nvPr/>
        </p:nvSpPr>
        <p:spPr>
          <a:xfrm>
            <a:off x="233192" y="2906380"/>
            <a:ext cx="8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(4)NS3</a:t>
            </a:r>
            <a:endParaRPr kumimoji="1" lang="ja-JP" altLang="en-US" sz="1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AEDD64-303E-4245-89DE-D9246F77D38A}"/>
              </a:ext>
            </a:extLst>
          </p:cNvPr>
          <p:cNvGrpSpPr/>
          <p:nvPr/>
        </p:nvGrpSpPr>
        <p:grpSpPr>
          <a:xfrm>
            <a:off x="7587411" y="3592039"/>
            <a:ext cx="3275505" cy="1993364"/>
            <a:chOff x="7670312" y="3397888"/>
            <a:chExt cx="3275505" cy="2431365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240CEC1-F29B-4911-804B-4EDD29C8B968}"/>
                </a:ext>
              </a:extLst>
            </p:cNvPr>
            <p:cNvSpPr/>
            <p:nvPr/>
          </p:nvSpPr>
          <p:spPr>
            <a:xfrm>
              <a:off x="9610220" y="3464725"/>
              <a:ext cx="1335597" cy="4400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(2)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四角形: メモ 56">
              <a:extLst>
                <a:ext uri="{FF2B5EF4-FFF2-40B4-BE49-F238E27FC236}">
                  <a16:creationId xmlns:a16="http://schemas.microsoft.com/office/drawing/2014/main" id="{90B72190-453F-42AF-8C93-8B78A98C4F8B}"/>
                </a:ext>
              </a:extLst>
            </p:cNvPr>
            <p:cNvSpPr/>
            <p:nvPr/>
          </p:nvSpPr>
          <p:spPr>
            <a:xfrm>
              <a:off x="7779527" y="5389170"/>
              <a:ext cx="3015300" cy="440083"/>
            </a:xfrm>
            <a:prstGeom prst="foldedCorner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(5)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7CFC0DD5-3437-4B4B-BC1E-BDE1CA87D966}"/>
                </a:ext>
              </a:extLst>
            </p:cNvPr>
            <p:cNvSpPr/>
            <p:nvPr/>
          </p:nvSpPr>
          <p:spPr>
            <a:xfrm>
              <a:off x="7670312" y="3464725"/>
              <a:ext cx="1053645" cy="4400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(1)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四角形: メモ 58">
              <a:extLst>
                <a:ext uri="{FF2B5EF4-FFF2-40B4-BE49-F238E27FC236}">
                  <a16:creationId xmlns:a16="http://schemas.microsoft.com/office/drawing/2014/main" id="{3C41F879-32D2-4997-99FE-3E38900B1435}"/>
                </a:ext>
              </a:extLst>
            </p:cNvPr>
            <p:cNvSpPr/>
            <p:nvPr/>
          </p:nvSpPr>
          <p:spPr>
            <a:xfrm>
              <a:off x="7671460" y="4435666"/>
              <a:ext cx="1053645" cy="440083"/>
            </a:xfrm>
            <a:prstGeom prst="foldedCorner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(4)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73C6CD4-D4F3-403D-A123-5536E251EA76}"/>
                </a:ext>
              </a:extLst>
            </p:cNvPr>
            <p:cNvSpPr/>
            <p:nvPr/>
          </p:nvSpPr>
          <p:spPr>
            <a:xfrm>
              <a:off x="9610220" y="4424585"/>
              <a:ext cx="1335597" cy="4400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(3)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8B21D6-EB84-46FA-8053-A97C4A06D7CC}"/>
                </a:ext>
              </a:extLst>
            </p:cNvPr>
            <p:cNvCxnSpPr/>
            <p:nvPr/>
          </p:nvCxnSpPr>
          <p:spPr>
            <a:xfrm>
              <a:off x="8888131" y="3679420"/>
              <a:ext cx="5910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E936703-46E6-42F2-A94C-C3B35ECFA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18" y="3958358"/>
              <a:ext cx="0" cy="43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BEFAE826-F80A-409F-AD04-51F4F8AD7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6886" y="4947204"/>
              <a:ext cx="312234" cy="3751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0EDBCEC3-E6E7-4DF5-B9AA-38FF855ED2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0322" y="3981556"/>
              <a:ext cx="0" cy="432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D4013E8A-BF32-4978-966D-2FB03CAC77A3}"/>
                </a:ext>
              </a:extLst>
            </p:cNvPr>
            <p:cNvCxnSpPr>
              <a:cxnSpLocks/>
            </p:cNvCxnSpPr>
            <p:nvPr/>
          </p:nvCxnSpPr>
          <p:spPr>
            <a:xfrm>
              <a:off x="8170322" y="4947203"/>
              <a:ext cx="354912" cy="38621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CF5FEE7B-D1B5-4A83-81D5-A21D94F765A3}"/>
                </a:ext>
              </a:extLst>
            </p:cNvPr>
            <p:cNvSpPr txBox="1"/>
            <p:nvPr/>
          </p:nvSpPr>
          <p:spPr>
            <a:xfrm>
              <a:off x="8876190" y="3397888"/>
              <a:ext cx="454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(a)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224A1FC-C10B-401B-89A4-0EF138954847}"/>
                </a:ext>
              </a:extLst>
            </p:cNvPr>
            <p:cNvSpPr txBox="1"/>
            <p:nvPr/>
          </p:nvSpPr>
          <p:spPr>
            <a:xfrm>
              <a:off x="10339053" y="4040973"/>
              <a:ext cx="454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(b)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091497D8-FD25-4395-A3F5-BA1EF3D806E0}"/>
                </a:ext>
              </a:extLst>
            </p:cNvPr>
            <p:cNvSpPr txBox="1"/>
            <p:nvPr/>
          </p:nvSpPr>
          <p:spPr>
            <a:xfrm>
              <a:off x="10237500" y="5021314"/>
              <a:ext cx="454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(c)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6F85D310-07FB-44DC-B0FF-3FE2E2292817}"/>
                </a:ext>
              </a:extLst>
            </p:cNvPr>
            <p:cNvSpPr txBox="1"/>
            <p:nvPr/>
          </p:nvSpPr>
          <p:spPr>
            <a:xfrm>
              <a:off x="7752050" y="4034271"/>
              <a:ext cx="51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0000FF"/>
                  </a:solidFill>
                </a:rPr>
                <a:t>(d)</a:t>
              </a:r>
              <a:endParaRPr kumimoji="1" lang="ja-JP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AEBA551C-9C8D-4B34-B681-025CD0D9200E}"/>
                </a:ext>
              </a:extLst>
            </p:cNvPr>
            <p:cNvSpPr txBox="1"/>
            <p:nvPr/>
          </p:nvSpPr>
          <p:spPr>
            <a:xfrm>
              <a:off x="7868779" y="5054090"/>
              <a:ext cx="51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0000FF"/>
                  </a:solidFill>
                </a:rPr>
                <a:t>(e)</a:t>
              </a:r>
              <a:endParaRPr kumimoji="1" lang="ja-JP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7" name="矢印: 下カーブ 76">
              <a:extLst>
                <a:ext uri="{FF2B5EF4-FFF2-40B4-BE49-F238E27FC236}">
                  <a16:creationId xmlns:a16="http://schemas.microsoft.com/office/drawing/2014/main" id="{83617F09-2F1B-471B-B38A-48C3EF6B4571}"/>
                </a:ext>
              </a:extLst>
            </p:cNvPr>
            <p:cNvSpPr/>
            <p:nvPr/>
          </p:nvSpPr>
          <p:spPr>
            <a:xfrm rot="4515456">
              <a:off x="8690872" y="4382392"/>
              <a:ext cx="1865387" cy="566576"/>
            </a:xfrm>
            <a:prstGeom prst="curvedDownArrow">
              <a:avLst/>
            </a:prstGeom>
            <a:solidFill>
              <a:srgbClr val="FFCCFF"/>
            </a:solidFill>
            <a:ln>
              <a:solidFill>
                <a:srgbClr val="FF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矢印: 下カーブ 77">
              <a:extLst>
                <a:ext uri="{FF2B5EF4-FFF2-40B4-BE49-F238E27FC236}">
                  <a16:creationId xmlns:a16="http://schemas.microsoft.com/office/drawing/2014/main" id="{0F72BAB8-4293-4CB8-AF08-FBF6BF039E7D}"/>
                </a:ext>
              </a:extLst>
            </p:cNvPr>
            <p:cNvSpPr/>
            <p:nvPr/>
          </p:nvSpPr>
          <p:spPr>
            <a:xfrm rot="4641063" flipV="1">
              <a:off x="7768377" y="4510638"/>
              <a:ext cx="1801126" cy="542576"/>
            </a:xfrm>
            <a:prstGeom prst="curvedDownArrow">
              <a:avLst>
                <a:gd name="adj1" fmla="val 20018"/>
                <a:gd name="adj2" fmla="val 50000"/>
                <a:gd name="adj3" fmla="val 22850"/>
              </a:avLst>
            </a:prstGeom>
            <a:solidFill>
              <a:srgbClr val="CC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EE24511-D5CC-4536-AC95-AD529F432CBF}"/>
              </a:ext>
            </a:extLst>
          </p:cNvPr>
          <p:cNvSpPr txBox="1"/>
          <p:nvPr/>
        </p:nvSpPr>
        <p:spPr>
          <a:xfrm>
            <a:off x="7874472" y="6251648"/>
            <a:ext cx="2904680" cy="503602"/>
          </a:xfrm>
          <a:prstGeom prst="roundRect">
            <a:avLst/>
          </a:prstGeom>
          <a:solidFill>
            <a:srgbClr val="FFFFCC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① </a:t>
            </a:r>
            <a:r>
              <a:rPr lang="en-US" altLang="ja-JP" sz="1400" b="1" dirty="0"/>
              <a:t>:</a:t>
            </a:r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400" b="1" dirty="0"/>
              <a:t>(1)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(a)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(b)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(c)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/>
              <a:t>(5)</a:t>
            </a:r>
          </a:p>
          <a:p>
            <a:r>
              <a:rPr kumimoji="1" lang="ja-JP" altLang="en-US" sz="1400" b="1" dirty="0">
                <a:solidFill>
                  <a:srgbClr val="0000FF"/>
                </a:solidFill>
              </a:rPr>
              <a:t>②</a:t>
            </a:r>
            <a:r>
              <a:rPr kumimoji="1" lang="ja-JP" altLang="en-US" sz="1400" b="1" dirty="0"/>
              <a:t> </a:t>
            </a:r>
            <a:r>
              <a:rPr kumimoji="1" lang="en-US" altLang="ja-JP" sz="1400" b="1" dirty="0"/>
              <a:t>: (1)</a:t>
            </a:r>
            <a:r>
              <a:rPr kumimoji="1" lang="ja-JP" altLang="en-US" sz="1400" b="1">
                <a:solidFill>
                  <a:srgbClr val="0000FF"/>
                </a:solidFill>
              </a:rPr>
              <a:t>→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(</a:t>
            </a:r>
            <a:r>
              <a:rPr lang="en-US" altLang="ja-JP" sz="1400" b="1" dirty="0">
                <a:solidFill>
                  <a:srgbClr val="0000FF"/>
                </a:solidFill>
              </a:rPr>
              <a:t>d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)</a:t>
            </a:r>
            <a:r>
              <a:rPr kumimoji="1" lang="ja-JP" altLang="en-US" sz="1400" b="1">
                <a:solidFill>
                  <a:srgbClr val="0000FF"/>
                </a:solidFill>
              </a:rPr>
              <a:t>→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(e)</a:t>
            </a:r>
            <a:r>
              <a:rPr kumimoji="1" lang="ja-JP" altLang="en-US" sz="1400" b="1" dirty="0">
                <a:solidFill>
                  <a:srgbClr val="0000FF"/>
                </a:solidFill>
              </a:rPr>
              <a:t>→</a:t>
            </a:r>
            <a:r>
              <a:rPr kumimoji="1" lang="en-US" altLang="ja-JP" sz="1400" b="1" dirty="0"/>
              <a:t>(5)</a:t>
            </a:r>
            <a:endParaRPr kumimoji="1" lang="ja-JP" altLang="en-US" sz="1400" b="1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3EC01E1-3420-4E08-BB3F-F2FBF5E2E3A8}"/>
              </a:ext>
            </a:extLst>
          </p:cNvPr>
          <p:cNvSpPr txBox="1"/>
          <p:nvPr/>
        </p:nvSpPr>
        <p:spPr>
          <a:xfrm>
            <a:off x="6948170" y="5628745"/>
            <a:ext cx="527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①</a:t>
            </a:r>
            <a:r>
              <a:rPr lang="en-US" altLang="ja-JP" sz="1400" dirty="0"/>
              <a:t>CSV(1)</a:t>
            </a:r>
            <a:r>
              <a:rPr lang="ja-JP" altLang="en-US" sz="1400"/>
              <a:t>に対する演算</a:t>
            </a:r>
            <a:r>
              <a:rPr lang="en-US" altLang="ja-JP" sz="1400" dirty="0"/>
              <a:t>(a</a:t>
            </a:r>
            <a:r>
              <a:rPr lang="ja-JP" altLang="en-US" sz="1400"/>
              <a:t>～</a:t>
            </a:r>
            <a:r>
              <a:rPr lang="en-US" altLang="ja-JP" sz="1400" dirty="0"/>
              <a:t>c)</a:t>
            </a:r>
            <a:r>
              <a:rPr lang="ja-JP" altLang="en-US" sz="1400"/>
              <a:t>を②</a:t>
            </a:r>
            <a:r>
              <a:rPr lang="en-US" altLang="ja-JP" sz="1400" dirty="0"/>
              <a:t>NS3</a:t>
            </a:r>
            <a:r>
              <a:rPr lang="ja-JP" altLang="en-US" sz="1400"/>
              <a:t>に対する演算</a:t>
            </a:r>
            <a:r>
              <a:rPr lang="en-US" altLang="ja-JP" sz="1400" dirty="0"/>
              <a:t>(</a:t>
            </a:r>
            <a:r>
              <a:rPr lang="en-US" altLang="ja-JP" sz="1400" dirty="0" err="1"/>
              <a:t>d,e</a:t>
            </a:r>
            <a:r>
              <a:rPr lang="en-US" altLang="ja-JP" sz="1400" dirty="0"/>
              <a:t>)</a:t>
            </a:r>
            <a:r>
              <a:rPr lang="ja-JP" altLang="en-US" sz="1400"/>
              <a:t>で代替</a:t>
            </a:r>
            <a:endParaRPr lang="en-US" altLang="ja-JP" sz="1400" dirty="0"/>
          </a:p>
          <a:p>
            <a:pPr lvl="1"/>
            <a:r>
              <a:rPr kumimoji="1" lang="en-US" altLang="ja-JP" sz="1400" dirty="0"/>
              <a:t>=&gt; </a:t>
            </a:r>
            <a:r>
              <a:rPr kumimoji="1" lang="ja-JP" altLang="en-US" sz="1400"/>
              <a:t>結果</a:t>
            </a:r>
            <a:r>
              <a:rPr kumimoji="1" lang="en-US" altLang="ja-JP" sz="1400" dirty="0"/>
              <a:t>(5)</a:t>
            </a:r>
            <a:r>
              <a:rPr kumimoji="1" lang="ja-JP" altLang="en-US" sz="1400"/>
              <a:t>は同一</a:t>
            </a:r>
            <a:r>
              <a:rPr kumimoji="1" lang="en-US" altLang="ja-JP" sz="1400" dirty="0"/>
              <a:t> (</a:t>
            </a:r>
            <a:r>
              <a:rPr kumimoji="1" lang="ja-JP" altLang="en-US" sz="1400"/>
              <a:t>が言えるとうれしい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3" name="大かっこ 2">
            <a:extLst>
              <a:ext uri="{FF2B5EF4-FFF2-40B4-BE49-F238E27FC236}">
                <a16:creationId xmlns:a16="http://schemas.microsoft.com/office/drawing/2014/main" id="{B86E147F-B83F-4983-B8C1-86727BE3CCB2}"/>
              </a:ext>
            </a:extLst>
          </p:cNvPr>
          <p:cNvSpPr/>
          <p:nvPr/>
        </p:nvSpPr>
        <p:spPr>
          <a:xfrm>
            <a:off x="6922372" y="5607099"/>
            <a:ext cx="5269628" cy="4559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CDA39C-1CAE-074F-9792-F27153233F42}"/>
              </a:ext>
            </a:extLst>
          </p:cNvPr>
          <p:cNvSpPr txBox="1"/>
          <p:nvPr/>
        </p:nvSpPr>
        <p:spPr>
          <a:xfrm>
            <a:off x="-39233" y="-55499"/>
            <a:ext cx="1559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5.</a:t>
            </a:r>
            <a:r>
              <a:rPr kumimoji="1" lang="en-US" altLang="ja-JP" sz="1400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NS3</a:t>
            </a:r>
            <a:r>
              <a:rPr kumimoji="1" lang="ja-JP" altLang="en-US" sz="1400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について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E669FA9-2A9E-384C-97B4-ADB743E2C1CE}"/>
              </a:ext>
            </a:extLst>
          </p:cNvPr>
          <p:cNvSpPr txBox="1"/>
          <p:nvPr/>
        </p:nvSpPr>
        <p:spPr>
          <a:xfrm>
            <a:off x="15191" y="191462"/>
            <a:ext cx="49502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Bookman Old Style" panose="02050604050505020204" pitchFamily="18" charset="0"/>
              </a:rPr>
              <a:t>5.1 </a:t>
            </a:r>
            <a:r>
              <a:rPr lang="ja-JP" altLang="en-US" sz="1400" b="1" u="sng">
                <a:latin typeface="Bookman Old Style" panose="02050604050505020204" pitchFamily="18" charset="0"/>
              </a:rPr>
              <a:t>背景</a:t>
            </a:r>
            <a:endParaRPr lang="en-US" altLang="ja-JP" sz="1400" b="1" u="sng" dirty="0">
              <a:latin typeface="Bookman Old Style" panose="02050604050505020204" pitchFamily="18" charset="0"/>
            </a:endParaRPr>
          </a:p>
          <a:p>
            <a:r>
              <a:rPr kumimoji="1" lang="ja-JP" altLang="en-US" sz="1400">
                <a:latin typeface="Bookman Old Style" panose="02050604050505020204" pitchFamily="18" charset="0"/>
              </a:rPr>
              <a:t>　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CSV</a:t>
            </a:r>
            <a:r>
              <a:rPr kumimoji="1" lang="ja-JP" altLang="en-US" sz="1400">
                <a:latin typeface="Bookman Old Style" panose="02050604050505020204" pitchFamily="18" charset="0"/>
              </a:rPr>
              <a:t>表にする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演算を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NS3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に対する演算で代替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pPr lvl="1"/>
            <a:r>
              <a:rPr kumimoji="1" lang="en-US" altLang="ja-JP" sz="1400" dirty="0">
                <a:latin typeface="Bookman Old Style" panose="02050604050505020204" pitchFamily="18" charset="0"/>
              </a:rPr>
              <a:t>=&gt; NS3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に対する演算の検討のため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NS3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について検討</a:t>
            </a:r>
          </a:p>
        </p:txBody>
      </p:sp>
    </p:spTree>
    <p:extLst>
      <p:ext uri="{BB962C8B-B14F-4D97-AF65-F5344CB8AC3E}">
        <p14:creationId xmlns:p14="http://schemas.microsoft.com/office/powerpoint/2010/main" val="261029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ED6B3-E1F9-46AF-AAEF-9B0AB9D7AD10}"/>
              </a:ext>
            </a:extLst>
          </p:cNvPr>
          <p:cNvSpPr txBox="1"/>
          <p:nvPr/>
        </p:nvSpPr>
        <p:spPr>
          <a:xfrm>
            <a:off x="215196" y="658788"/>
            <a:ext cx="6224273" cy="2941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ja-JP" altLang="en-US" sz="1400" dirty="0"/>
              <a:t>NIMS Standard SpreadSheet (NS3)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*******************************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Definition:Cell::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①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heavy" dirty="0">
                <a:uFill>
                  <a:solidFill>
                    <a:srgbClr val="FF0000"/>
                  </a:solidFill>
                </a:uFill>
              </a:rPr>
              <a:t>'('&lt;item-name&gt;,Quantity'('&lt;value&gt;,&lt;unit&gt;')'')'</a:t>
            </a:r>
          </a:p>
          <a:p>
            <a:pPr lvl="2">
              <a:lnSpc>
                <a:spcPts val="1500"/>
              </a:lnSpc>
            </a:pPr>
            <a:r>
              <a:rPr lang="ja-JP" altLang="en-US" sz="1400" dirty="0"/>
              <a:t> OR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dottedHeavy" dirty="0">
                <a:uFill>
                  <a:solidFill>
                    <a:srgbClr val="FF0000"/>
                  </a:solidFill>
                </a:uFill>
              </a:rPr>
              <a:t>'('&lt;item-name&gt;,&lt;type&gt;'('&lt;value&gt;')'')'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Definition:Line (corresponds to a sample)::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③ </a:t>
            </a:r>
            <a:r>
              <a:rPr lang="ja-JP" altLang="en-US" sz="1400" b="1" dirty="0">
                <a:solidFill>
                  <a:srgbClr val="0000FF"/>
                </a:solidFill>
              </a:rPr>
              <a:t>&lt;Line&gt;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'('&lt;Cell&gt;, ... 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Definition:Dataset::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④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&lt;Dataset&gt;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'('&lt;Line&gt;, ... ')‘</a:t>
            </a:r>
          </a:p>
          <a:p>
            <a:pPr lvl="1">
              <a:lnSpc>
                <a:spcPts val="1500"/>
              </a:lnSpc>
            </a:pPr>
            <a:r>
              <a:rPr lang="ja-JP" altLang="en-US" sz="1400" b="1" dirty="0">
                <a:solidFill>
                  <a:srgbClr val="FF0000"/>
                </a:solidFill>
              </a:rPr>
              <a:t> ⑤ </a:t>
            </a:r>
            <a:r>
              <a:rPr lang="ja-JP" altLang="en-US" sz="1400" b="1" dirty="0">
                <a:solidFill>
                  <a:srgbClr val="FF00FF"/>
                </a:solidFill>
              </a:rPr>
              <a:t>NS3</a:t>
            </a:r>
            <a:r>
              <a:rPr lang="ja-JP" altLang="en-US" sz="1400" dirty="0"/>
              <a:t>:: &lt;Dataset&gt;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41F783-F044-4F28-95D7-470A17A6002F}"/>
              </a:ext>
            </a:extLst>
          </p:cNvPr>
          <p:cNvSpPr txBox="1"/>
          <p:nvPr/>
        </p:nvSpPr>
        <p:spPr>
          <a:xfrm>
            <a:off x="225520" y="4129008"/>
            <a:ext cx="6224273" cy="91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anchor="ctr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::= (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i="1" dirty="0">
                <a:latin typeface="Bookman Old Style" panose="02050604050505020204" pitchFamily="18" charset="0"/>
              </a:rPr>
              <a:t> ,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804FE9-D559-4FCC-BB3A-A0823606D508}"/>
              </a:ext>
            </a:extLst>
          </p:cNvPr>
          <p:cNvSpPr/>
          <p:nvPr/>
        </p:nvSpPr>
        <p:spPr>
          <a:xfrm>
            <a:off x="215196" y="5579346"/>
            <a:ext cx="8069381" cy="1166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8000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例</a:t>
            </a:r>
            <a:r>
              <a:rPr lang="en-US" altLang="ja-JP" sz="1400" dirty="0"/>
              <a:t>1) </a:t>
            </a:r>
            <a:r>
              <a:rPr lang="ja-JP" altLang="en-US" sz="1400" dirty="0"/>
              <a:t>((</a:t>
            </a:r>
            <a:r>
              <a:rPr lang="en-US" altLang="ja-JP" sz="1400" dirty="0"/>
              <a:t>(</a:t>
            </a:r>
            <a:r>
              <a:rPr lang="en-US" altLang="ja-JP" sz="1400" dirty="0" err="1">
                <a:solidFill>
                  <a:srgbClr val="FF0000"/>
                </a:solidFill>
              </a:rPr>
              <a:t>sid</a:t>
            </a:r>
            <a:r>
              <a:rPr lang="en-US" altLang="ja-JP" sz="1400" dirty="0"/>
              <a:t>,</a:t>
            </a:r>
            <a:r>
              <a:rPr lang="en-US" altLang="ja-JP" sz="1400" u="dotted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 Name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400" dirty="0"/>
              <a:t>),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width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,Quantity(</a:t>
            </a:r>
            <a:r>
              <a:rPr lang="ja-JP" altLang="en-US" sz="140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ja-JP" altLang="en-US" sz="1400" u="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mm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h</a:t>
            </a:r>
            <a:r>
              <a:rPr lang="ja-JP" altLang="en-US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eight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,Quantity(</a:t>
            </a:r>
            <a:r>
              <a:rPr lang="ja-JP" altLang="en-US" sz="140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2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400" u="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cm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weight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,Quantity(</a:t>
            </a:r>
            <a:r>
              <a:rPr lang="ja-JP" altLang="en-US" sz="140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3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400" u="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kg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400" dirty="0"/>
              <a:t>)</a:t>
            </a:r>
            <a:r>
              <a:rPr lang="ja-JP" altLang="en-US" sz="1400" dirty="0"/>
              <a:t>,</a:t>
            </a:r>
            <a:endParaRPr lang="en-US" altLang="ja-JP" sz="1400" dirty="0"/>
          </a:p>
          <a:p>
            <a:r>
              <a:rPr lang="en-US" altLang="ja-JP" sz="1400" dirty="0"/>
              <a:t>			:</a:t>
            </a:r>
          </a:p>
          <a:p>
            <a:pPr>
              <a:spcBef>
                <a:spcPts val="600"/>
              </a:spcBef>
            </a:pPr>
            <a:r>
              <a:rPr lang="en-US" altLang="ja-JP" sz="1400" dirty="0"/>
              <a:t>(</a:t>
            </a:r>
            <a:r>
              <a:rPr lang="ja-JP" altLang="en-US" sz="1400" dirty="0"/>
              <a:t>例</a:t>
            </a:r>
            <a:r>
              <a:rPr lang="en-US" altLang="ja-JP" sz="1400" dirty="0"/>
              <a:t>2) </a:t>
            </a:r>
            <a:r>
              <a:rPr lang="ja-JP" altLang="en-US" sz="1400" dirty="0"/>
              <a:t>((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sid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Name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ja-JP" altLang="en-US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He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wid</a:t>
            </a:r>
            <a:r>
              <a:rPr lang="ja-JP" altLang="en-US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Length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u="dotted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h</a:t>
            </a:r>
            <a:r>
              <a:rPr lang="ja-JP" altLang="en-US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eight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Length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u="dotted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2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weight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Weight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u="dotted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3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400" dirty="0"/>
              <a:t>)</a:t>
            </a:r>
            <a:r>
              <a:rPr lang="ja-JP" altLang="en-US" sz="1400" dirty="0"/>
              <a:t>,</a:t>
            </a:r>
            <a:endParaRPr lang="en-US" altLang="ja-JP" sz="1400" dirty="0"/>
          </a:p>
          <a:p>
            <a:r>
              <a:rPr lang="en-US" altLang="ja-JP" sz="1400" dirty="0"/>
              <a:t>			:</a:t>
            </a:r>
            <a:endParaRPr lang="ja-JP" altLang="en-US" sz="1400" dirty="0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462D71C0-C659-4E69-8026-633F5CB92DA6}"/>
              </a:ext>
            </a:extLst>
          </p:cNvPr>
          <p:cNvGraphicFramePr>
            <a:graphicFrameLocks noGrp="1"/>
          </p:cNvGraphicFramePr>
          <p:nvPr/>
        </p:nvGraphicFramePr>
        <p:xfrm>
          <a:off x="7881195" y="1017375"/>
          <a:ext cx="3771901" cy="1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93">
                  <a:extLst>
                    <a:ext uri="{9D8B030D-6E8A-4147-A177-3AD203B41FA5}">
                      <a16:colId xmlns:a16="http://schemas.microsoft.com/office/drawing/2014/main" val="3579048351"/>
                    </a:ext>
                  </a:extLst>
                </a:gridCol>
                <a:gridCol w="975790">
                  <a:extLst>
                    <a:ext uri="{9D8B030D-6E8A-4147-A177-3AD203B41FA5}">
                      <a16:colId xmlns:a16="http://schemas.microsoft.com/office/drawing/2014/main" val="3807732123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4129395326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1092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sample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width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height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3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mm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cm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kg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32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8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3754"/>
                  </a:ext>
                </a:extLst>
              </a:tr>
            </a:tbl>
          </a:graphicData>
        </a:graphic>
      </p:graphicFrame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582B3C6-3FAB-43CD-83FB-D69C7A43F707}"/>
              </a:ext>
            </a:extLst>
          </p:cNvPr>
          <p:cNvSpPr/>
          <p:nvPr/>
        </p:nvSpPr>
        <p:spPr>
          <a:xfrm>
            <a:off x="8036534" y="1038793"/>
            <a:ext cx="618386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D882AD6-3ED2-4178-B90B-BCB9027F0138}"/>
              </a:ext>
            </a:extLst>
          </p:cNvPr>
          <p:cNvSpPr/>
          <p:nvPr/>
        </p:nvSpPr>
        <p:spPr>
          <a:xfrm>
            <a:off x="8871804" y="1049168"/>
            <a:ext cx="811814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A26A6FE-8FB4-4BE6-B6B5-1FA4BEBBA4C0}"/>
              </a:ext>
            </a:extLst>
          </p:cNvPr>
          <p:cNvSpPr/>
          <p:nvPr/>
        </p:nvSpPr>
        <p:spPr>
          <a:xfrm>
            <a:off x="9856543" y="1048143"/>
            <a:ext cx="811814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1ED4E15-0C32-4C70-A360-E85401B244D0}"/>
              </a:ext>
            </a:extLst>
          </p:cNvPr>
          <p:cNvSpPr/>
          <p:nvPr/>
        </p:nvSpPr>
        <p:spPr>
          <a:xfrm>
            <a:off x="10754819" y="1048143"/>
            <a:ext cx="811814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8" name="表 12">
            <a:extLst>
              <a:ext uri="{FF2B5EF4-FFF2-40B4-BE49-F238E27FC236}">
                <a16:creationId xmlns:a16="http://schemas.microsoft.com/office/drawing/2014/main" id="{F8FDA8D8-FB6D-4417-80DB-D1A71C5A3C5E}"/>
              </a:ext>
            </a:extLst>
          </p:cNvPr>
          <p:cNvGraphicFramePr>
            <a:graphicFrameLocks noGrp="1"/>
          </p:cNvGraphicFramePr>
          <p:nvPr/>
        </p:nvGraphicFramePr>
        <p:xfrm>
          <a:off x="7881195" y="3186146"/>
          <a:ext cx="3771901" cy="114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93">
                  <a:extLst>
                    <a:ext uri="{9D8B030D-6E8A-4147-A177-3AD203B41FA5}">
                      <a16:colId xmlns:a16="http://schemas.microsoft.com/office/drawing/2014/main" val="3579048351"/>
                    </a:ext>
                  </a:extLst>
                </a:gridCol>
                <a:gridCol w="975790">
                  <a:extLst>
                    <a:ext uri="{9D8B030D-6E8A-4147-A177-3AD203B41FA5}">
                      <a16:colId xmlns:a16="http://schemas.microsoft.com/office/drawing/2014/main" val="3807732123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4129395326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1092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sample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width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height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3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32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8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3754"/>
                  </a:ext>
                </a:extLst>
              </a:tr>
            </a:tbl>
          </a:graphicData>
        </a:graphic>
      </p:graphicFrame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92764773-CD5D-4193-B557-F19FDDB51143}"/>
              </a:ext>
            </a:extLst>
          </p:cNvPr>
          <p:cNvSpPr/>
          <p:nvPr/>
        </p:nvSpPr>
        <p:spPr>
          <a:xfrm>
            <a:off x="8036534" y="3207564"/>
            <a:ext cx="618386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9FE1B9D-436C-4977-8558-408D614EF165}"/>
              </a:ext>
            </a:extLst>
          </p:cNvPr>
          <p:cNvSpPr/>
          <p:nvPr/>
        </p:nvSpPr>
        <p:spPr>
          <a:xfrm>
            <a:off x="8871804" y="3217939"/>
            <a:ext cx="811814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1D51E3D-F52B-4245-95A6-355CB633F31C}"/>
              </a:ext>
            </a:extLst>
          </p:cNvPr>
          <p:cNvSpPr/>
          <p:nvPr/>
        </p:nvSpPr>
        <p:spPr>
          <a:xfrm>
            <a:off x="9856543" y="3216914"/>
            <a:ext cx="811814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01CED74-298E-46FC-8698-F0C6EEBF99B8}"/>
              </a:ext>
            </a:extLst>
          </p:cNvPr>
          <p:cNvSpPr/>
          <p:nvPr/>
        </p:nvSpPr>
        <p:spPr>
          <a:xfrm>
            <a:off x="10754819" y="3216914"/>
            <a:ext cx="811814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ED0F942-352E-4C79-B761-E3A8995F371F}"/>
              </a:ext>
            </a:extLst>
          </p:cNvPr>
          <p:cNvSpPr/>
          <p:nvPr/>
        </p:nvSpPr>
        <p:spPr>
          <a:xfrm>
            <a:off x="9374517" y="1979348"/>
            <a:ext cx="392627" cy="2317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15630E-7E1A-4C47-ADE6-F869754ADC72}"/>
              </a:ext>
            </a:extLst>
          </p:cNvPr>
          <p:cNvSpPr/>
          <p:nvPr/>
        </p:nvSpPr>
        <p:spPr>
          <a:xfrm>
            <a:off x="9362909" y="3803585"/>
            <a:ext cx="392627" cy="2317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線 34">
            <a:extLst>
              <a:ext uri="{FF2B5EF4-FFF2-40B4-BE49-F238E27FC236}">
                <a16:creationId xmlns:a16="http://schemas.microsoft.com/office/drawing/2014/main" id="{DBC2CC72-400B-4BD5-9078-1C21212D5A7D}"/>
              </a:ext>
            </a:extLst>
          </p:cNvPr>
          <p:cNvSpPr/>
          <p:nvPr/>
        </p:nvSpPr>
        <p:spPr>
          <a:xfrm>
            <a:off x="10157593" y="458486"/>
            <a:ext cx="510762" cy="272499"/>
          </a:xfrm>
          <a:prstGeom prst="borderCallout1">
            <a:avLst>
              <a:gd name="adj1" fmla="val 45143"/>
              <a:gd name="adj2" fmla="val -5519"/>
              <a:gd name="adj3" fmla="val 214298"/>
              <a:gd name="adj4" fmla="val -112531"/>
            </a:avLst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T</a:t>
            </a:r>
            <a:r>
              <a:rPr kumimoji="1" lang="en-US" altLang="ja-JP" sz="1200" i="1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j</a:t>
            </a:r>
            <a:endParaRPr kumimoji="1" lang="ja-JP" altLang="en-US" sz="1200" i="1" dirty="0">
              <a:latin typeface="Bookman Old Style" panose="02050604050505020204" pitchFamily="18" charset="0"/>
              <a:ea typeface="Meiryo UI" panose="020B0604030504040204" pitchFamily="50" charset="-128"/>
            </a:endParaRPr>
          </a:p>
        </p:txBody>
      </p:sp>
      <p:sp>
        <p:nvSpPr>
          <p:cNvPr id="36" name="吹き出し: 線 35">
            <a:extLst>
              <a:ext uri="{FF2B5EF4-FFF2-40B4-BE49-F238E27FC236}">
                <a16:creationId xmlns:a16="http://schemas.microsoft.com/office/drawing/2014/main" id="{1E5254CB-2159-4C6B-9B50-ACD1542D952D}"/>
              </a:ext>
            </a:extLst>
          </p:cNvPr>
          <p:cNvSpPr/>
          <p:nvPr/>
        </p:nvSpPr>
        <p:spPr>
          <a:xfrm>
            <a:off x="6886129" y="1652625"/>
            <a:ext cx="510762" cy="272499"/>
          </a:xfrm>
          <a:prstGeom prst="borderCallout1">
            <a:avLst>
              <a:gd name="adj1" fmla="val 63995"/>
              <a:gd name="adj2" fmla="val 89023"/>
              <a:gd name="adj3" fmla="val 169054"/>
              <a:gd name="adj4" fmla="val 496964"/>
            </a:avLst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200" i="1" dirty="0" err="1">
                <a:latin typeface="Bookman Old Style" panose="02050604050505020204" pitchFamily="18" charset="0"/>
              </a:rPr>
              <a:t>ij</a:t>
            </a:r>
            <a:endParaRPr kumimoji="1" lang="ja-JP" altLang="en-US" sz="1200" i="1" dirty="0">
              <a:latin typeface="Bookman Old Style" panose="02050604050505020204" pitchFamily="18" charset="0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78A0888-1B3D-45D5-A9BD-E3A5B676817C}"/>
              </a:ext>
            </a:extLst>
          </p:cNvPr>
          <p:cNvSpPr txBox="1"/>
          <p:nvPr/>
        </p:nvSpPr>
        <p:spPr>
          <a:xfrm>
            <a:off x="7911873" y="4368854"/>
            <a:ext cx="3889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(width, Length)</a:t>
            </a:r>
          </a:p>
          <a:p>
            <a:pPr lvl="1"/>
            <a:r>
              <a:rPr kumimoji="1" lang="ja-JP" altLang="en-US" sz="1400" dirty="0">
                <a:latin typeface="Bookman Old Style" panose="02050604050505020204" pitchFamily="18" charset="0"/>
              </a:rPr>
              <a:t>← 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Length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は辞書により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width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から導出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6BB29F-0238-467C-9A09-9C6F28334ACA}"/>
              </a:ext>
            </a:extLst>
          </p:cNvPr>
          <p:cNvSpPr txBox="1"/>
          <p:nvPr/>
        </p:nvSpPr>
        <p:spPr>
          <a:xfrm>
            <a:off x="162100" y="5036312"/>
            <a:ext cx="6287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※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には明示的なタイトルからの暗黙の</a:t>
            </a:r>
            <a:r>
              <a:rPr lang="ja-JP" altLang="en-US" sz="1400" dirty="0">
                <a:latin typeface="Bookman Old Style" panose="02050604050505020204" pitchFamily="18" charset="0"/>
              </a:rPr>
              <a:t>情報も含む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ja-JP" altLang="en-US" sz="1400" dirty="0">
                <a:latin typeface="Bookman Old Style" panose="02050604050505020204" pitchFamily="18" charset="0"/>
              </a:rPr>
              <a:t>例</a:t>
            </a:r>
            <a:r>
              <a:rPr lang="en-US" altLang="ja-JP" sz="1400" dirty="0">
                <a:latin typeface="Bookman Old Style" panose="02050604050505020204" pitchFamily="18" charset="0"/>
              </a:rPr>
              <a:t>2 Length</a:t>
            </a:r>
            <a:r>
              <a:rPr lang="ja-JP" altLang="en-US" sz="1400" dirty="0">
                <a:latin typeface="Bookman Old Style" panose="02050604050505020204" pitchFamily="18" charset="0"/>
              </a:rPr>
              <a:t>、</a:t>
            </a:r>
            <a:r>
              <a:rPr lang="en-US" altLang="ja-JP" sz="1400" dirty="0">
                <a:latin typeface="Bookman Old Style" panose="02050604050505020204" pitchFamily="18" charset="0"/>
              </a:rPr>
              <a:t>Weight)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F79B37D-1D6E-4A93-9042-699082F06222}"/>
              </a:ext>
            </a:extLst>
          </p:cNvPr>
          <p:cNvSpPr txBox="1"/>
          <p:nvPr/>
        </p:nvSpPr>
        <p:spPr>
          <a:xfrm>
            <a:off x="120209" y="403625"/>
            <a:ext cx="762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定義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]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A2BF27F8-CC33-4805-BB48-3F04D2603A0E}"/>
              </a:ext>
            </a:extLst>
          </p:cNvPr>
          <p:cNvSpPr/>
          <p:nvPr/>
        </p:nvSpPr>
        <p:spPr>
          <a:xfrm>
            <a:off x="9696389" y="5267588"/>
            <a:ext cx="2201756" cy="1348221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6000" tIns="108000" rIns="36000" rtlCol="0" anchor="t"/>
          <a:lstStyle/>
          <a:p>
            <a:pPr algn="l">
              <a:lnSpc>
                <a:spcPts val="1100"/>
              </a:lnSpc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item	type</a:t>
            </a:r>
          </a:p>
          <a:p>
            <a:pPr algn="l">
              <a:lnSpc>
                <a:spcPts val="11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-----------------------------</a:t>
            </a:r>
          </a:p>
          <a:p>
            <a:pPr algn="l">
              <a:lnSpc>
                <a:spcPts val="1600"/>
              </a:lnSpc>
            </a:pP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sid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Name</a:t>
            </a:r>
          </a:p>
          <a:p>
            <a:pPr algn="l">
              <a:lnSpc>
                <a:spcPts val="16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	Length</a:t>
            </a:r>
          </a:p>
          <a:p>
            <a:pPr algn="l">
              <a:lnSpc>
                <a:spcPts val="1600"/>
              </a:lnSpc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	Length</a:t>
            </a:r>
          </a:p>
          <a:p>
            <a:pPr algn="l">
              <a:lnSpc>
                <a:spcPts val="16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weight	Weight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37C0631-9871-44BE-A89B-165B1595D78B}"/>
              </a:ext>
            </a:extLst>
          </p:cNvPr>
          <p:cNvSpPr txBox="1"/>
          <p:nvPr/>
        </p:nvSpPr>
        <p:spPr>
          <a:xfrm>
            <a:off x="9521787" y="5012099"/>
            <a:ext cx="762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400" dirty="0">
                <a:latin typeface="Bookman Old Style" panose="02050604050505020204" pitchFamily="18" charset="0"/>
              </a:rPr>
              <a:t>・辞書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05F371B-66BB-41E1-A83D-C7994741E931}"/>
              </a:ext>
            </a:extLst>
          </p:cNvPr>
          <p:cNvSpPr/>
          <p:nvPr/>
        </p:nvSpPr>
        <p:spPr>
          <a:xfrm>
            <a:off x="9798081" y="5835232"/>
            <a:ext cx="1681948" cy="2357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吹き出し: 線 47">
            <a:extLst>
              <a:ext uri="{FF2B5EF4-FFF2-40B4-BE49-F238E27FC236}">
                <a16:creationId xmlns:a16="http://schemas.microsoft.com/office/drawing/2014/main" id="{764B8D8F-D146-4957-BAFA-2BEBDD3E60CC}"/>
              </a:ext>
            </a:extLst>
          </p:cNvPr>
          <p:cNvSpPr/>
          <p:nvPr/>
        </p:nvSpPr>
        <p:spPr>
          <a:xfrm>
            <a:off x="8765875" y="5379935"/>
            <a:ext cx="510762" cy="272499"/>
          </a:xfrm>
          <a:prstGeom prst="borderCallout1">
            <a:avLst>
              <a:gd name="adj1" fmla="val 71535"/>
              <a:gd name="adj2" fmla="val 85000"/>
              <a:gd name="adj3" fmla="val 191676"/>
              <a:gd name="adj4" fmla="val 203280"/>
            </a:avLst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T</a:t>
            </a:r>
            <a:r>
              <a:rPr kumimoji="1" lang="en-US" altLang="ja-JP" sz="1200" i="1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j</a:t>
            </a:r>
            <a:endParaRPr kumimoji="1" lang="ja-JP" altLang="en-US" sz="1200" i="1" dirty="0">
              <a:latin typeface="Bookman Old Style" panose="02050604050505020204" pitchFamily="18" charset="0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D690C84-6B7F-4AC9-9968-C0F716CF19BC}"/>
              </a:ext>
            </a:extLst>
          </p:cNvPr>
          <p:cNvSpPr txBox="1"/>
          <p:nvPr/>
        </p:nvSpPr>
        <p:spPr>
          <a:xfrm>
            <a:off x="130534" y="3862767"/>
            <a:ext cx="1327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[cell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の一般形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]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99C3B67-DFF4-42A7-AF9D-F4018409B455}"/>
              </a:ext>
            </a:extLst>
          </p:cNvPr>
          <p:cNvSpPr txBox="1"/>
          <p:nvPr/>
        </p:nvSpPr>
        <p:spPr>
          <a:xfrm>
            <a:off x="7790002" y="651935"/>
            <a:ext cx="669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(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例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1)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D5D20EF-C9A9-4244-B327-B0420B70369E}"/>
              </a:ext>
            </a:extLst>
          </p:cNvPr>
          <p:cNvSpPr txBox="1"/>
          <p:nvPr/>
        </p:nvSpPr>
        <p:spPr>
          <a:xfrm>
            <a:off x="7815050" y="2841039"/>
            <a:ext cx="669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(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例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2)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FB2EEC5-675A-4DF2-A458-C63E19AC7699}"/>
              </a:ext>
            </a:extLst>
          </p:cNvPr>
          <p:cNvSpPr txBox="1"/>
          <p:nvPr/>
        </p:nvSpPr>
        <p:spPr>
          <a:xfrm>
            <a:off x="7224574" y="301372"/>
            <a:ext cx="153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[CSV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テーブル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]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CBAF49-F7BB-4DEB-96C5-9D0A7514320F}"/>
              </a:ext>
            </a:extLst>
          </p:cNvPr>
          <p:cNvSpPr txBox="1"/>
          <p:nvPr/>
        </p:nvSpPr>
        <p:spPr>
          <a:xfrm>
            <a:off x="3325452" y="4334762"/>
            <a:ext cx="2599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lang="en-US" altLang="ja-JP" sz="1400" dirty="0">
                <a:latin typeface="Bookman Old Style" panose="02050604050505020204" pitchFamily="18" charset="0"/>
              </a:rPr>
              <a:t> : </a:t>
            </a:r>
            <a:r>
              <a:rPr lang="ja-JP" altLang="en-US" sz="1400" dirty="0">
                <a:latin typeface="Bookman Old Style" panose="02050604050505020204" pitchFamily="18" charset="0"/>
              </a:rPr>
              <a:t>セル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dirty="0">
                <a:latin typeface="Bookman Old Style" panose="02050604050505020204" pitchFamily="18" charset="0"/>
              </a:rPr>
              <a:t>, j)</a:t>
            </a:r>
            <a:r>
              <a:rPr lang="ja-JP" altLang="en-US" sz="1400" dirty="0">
                <a:latin typeface="Bookman Old Style" panose="02050604050505020204" pitchFamily="18" charset="0"/>
              </a:rPr>
              <a:t>の値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  <a:p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カラム目のタイトル情報</a:t>
            </a:r>
          </a:p>
        </p:txBody>
      </p:sp>
      <p:sp>
        <p:nvSpPr>
          <p:cNvPr id="42" name="大かっこ 41">
            <a:extLst>
              <a:ext uri="{FF2B5EF4-FFF2-40B4-BE49-F238E27FC236}">
                <a16:creationId xmlns:a16="http://schemas.microsoft.com/office/drawing/2014/main" id="{289FD33E-9B25-4862-B922-CA12FC85DE90}"/>
              </a:ext>
            </a:extLst>
          </p:cNvPr>
          <p:cNvSpPr/>
          <p:nvPr/>
        </p:nvSpPr>
        <p:spPr>
          <a:xfrm>
            <a:off x="3345815" y="4311082"/>
            <a:ext cx="2474981" cy="56894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3E33D382-45C4-4D3B-B0C4-A4AA4971F6C9}"/>
              </a:ext>
            </a:extLst>
          </p:cNvPr>
          <p:cNvSpPr/>
          <p:nvPr/>
        </p:nvSpPr>
        <p:spPr>
          <a:xfrm>
            <a:off x="2214150" y="5715802"/>
            <a:ext cx="498228" cy="32230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77EBC43-2A65-4109-B1C6-3A8A85EB9B81}"/>
              </a:ext>
            </a:extLst>
          </p:cNvPr>
          <p:cNvSpPr/>
          <p:nvPr/>
        </p:nvSpPr>
        <p:spPr>
          <a:xfrm>
            <a:off x="3601161" y="5727761"/>
            <a:ext cx="354390" cy="32230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03C25AE2-5B4C-47B9-8ED9-BE6A7B046C50}"/>
              </a:ext>
            </a:extLst>
          </p:cNvPr>
          <p:cNvCxnSpPr>
            <a:cxnSpLocks/>
            <a:stCxn id="53" idx="0"/>
            <a:endCxn id="54" idx="0"/>
          </p:cNvCxnSpPr>
          <p:nvPr/>
        </p:nvCxnSpPr>
        <p:spPr>
          <a:xfrm rot="16200000" flipH="1">
            <a:off x="3114830" y="5064235"/>
            <a:ext cx="11959" cy="1315092"/>
          </a:xfrm>
          <a:prstGeom prst="curvedConnector3">
            <a:avLst>
              <a:gd name="adj1" fmla="val -1052412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FF4851B-FDD9-4170-8F79-B080A0DD1AFA}"/>
              </a:ext>
            </a:extLst>
          </p:cNvPr>
          <p:cNvSpPr txBox="1"/>
          <p:nvPr/>
        </p:nvSpPr>
        <p:spPr>
          <a:xfrm>
            <a:off x="2962842" y="5408023"/>
            <a:ext cx="480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</a:t>
            </a:r>
            <a:endParaRPr kumimoji="1" lang="ja-JP" altLang="en-US" sz="1400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30CFF23-3BBB-46A9-A45C-FE4340762FA2}"/>
              </a:ext>
            </a:extLst>
          </p:cNvPr>
          <p:cNvSpPr/>
          <p:nvPr/>
        </p:nvSpPr>
        <p:spPr>
          <a:xfrm>
            <a:off x="2193600" y="6208410"/>
            <a:ext cx="1144057" cy="32230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AEF2CA6-D5D8-451A-A4C3-8560AC5E7ACC}"/>
              </a:ext>
            </a:extLst>
          </p:cNvPr>
          <p:cNvSpPr txBox="1"/>
          <p:nvPr/>
        </p:nvSpPr>
        <p:spPr>
          <a:xfrm>
            <a:off x="2482056" y="6017472"/>
            <a:ext cx="480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</a:t>
            </a:r>
            <a:endParaRPr kumimoji="1" lang="ja-JP" altLang="en-US" sz="1400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1B2A2B2-2C16-C847-94A1-C08519860C33}"/>
              </a:ext>
            </a:extLst>
          </p:cNvPr>
          <p:cNvSpPr/>
          <p:nvPr/>
        </p:nvSpPr>
        <p:spPr>
          <a:xfrm>
            <a:off x="0" y="-12604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Bookman Old Style" panose="02050604050505020204" pitchFamily="18" charset="0"/>
              </a:rPr>
              <a:t>5.2 NS3</a:t>
            </a:r>
            <a:r>
              <a:rPr lang="ja-JP" altLang="en-US" sz="1400" b="1" u="sng">
                <a:latin typeface="Bookman Old Style" panose="02050604050505020204" pitchFamily="18" charset="0"/>
              </a:rPr>
              <a:t>考察</a:t>
            </a:r>
            <a:endParaRPr lang="en-US" altLang="ja-JP" sz="1400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7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54896</TotalTime>
  <Words>3277</Words>
  <Application>Microsoft Office PowerPoint</Application>
  <PresentationFormat>ワイド画面</PresentationFormat>
  <Paragraphs>679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MS Gothic</vt:lpstr>
      <vt:lpstr>游ゴシック</vt:lpstr>
      <vt:lpstr>游ゴシック Light</vt:lpstr>
      <vt:lpstr>Arial</vt:lpstr>
      <vt:lpstr>Bookman Old Style</vt:lpstr>
      <vt:lpstr>Office テーマ</vt:lpstr>
      <vt:lpstr>2022/3/25(金)19:00-  tq報告 (坂本担当分)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SAKAMOTO Koichi</cp:lastModifiedBy>
  <cp:revision>2055</cp:revision>
  <dcterms:created xsi:type="dcterms:W3CDTF">2019-11-16T07:39:57Z</dcterms:created>
  <dcterms:modified xsi:type="dcterms:W3CDTF">2022-03-25T01:21:29Z</dcterms:modified>
</cp:coreProperties>
</file>