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  <p:sldId id="395" r:id="rId107"/>
    <p:sldId id="394" r:id="rId108"/>
    <p:sldId id="396" r:id="rId109"/>
    <p:sldId id="388" r:id="rId110"/>
    <p:sldId id="389" r:id="rId111"/>
    <p:sldId id="390" r:id="rId112"/>
    <p:sldId id="397" r:id="rId113"/>
    <p:sldId id="399" r:id="rId114"/>
    <p:sldId id="402" r:id="rId115"/>
    <p:sldId id="404" r:id="rId116"/>
    <p:sldId id="406" r:id="rId117"/>
    <p:sldId id="409" r:id="rId118"/>
    <p:sldId id="408" r:id="rId1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  <p14:sldId id="395"/>
            <p14:sldId id="394"/>
            <p14:sldId id="396"/>
            <p14:sldId id="388"/>
            <p14:sldId id="389"/>
            <p14:sldId id="390"/>
            <p14:sldId id="397"/>
            <p14:sldId id="399"/>
            <p14:sldId id="402"/>
            <p14:sldId id="404"/>
            <p14:sldId id="406"/>
            <p14:sldId id="409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FF"/>
    <a:srgbClr val="0000FF"/>
    <a:srgbClr val="4472C4"/>
    <a:srgbClr val="FFFFCC"/>
    <a:srgbClr val="89E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114" d="100"/>
          <a:sy n="114" d="100"/>
        </p:scale>
        <p:origin x="18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7/30(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363516"/>
            <a:ext cx="5822526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オンデマンド評価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(2)phase1</a:t>
            </a:r>
            <a:r>
              <a:rPr lang="ja-JP" altLang="en-US" dirty="0"/>
              <a:t>、</a:t>
            </a:r>
            <a:r>
              <a:rPr lang="en-US" altLang="ja-JP" dirty="0"/>
              <a:t>phase2</a:t>
            </a:r>
            <a:r>
              <a:rPr lang="ja-JP" altLang="en-US" dirty="0"/>
              <a:t>の処理ロジック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61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5850522" y="1430752"/>
            <a:ext cx="4050913" cy="1077218"/>
          </a:xfrm>
          <a:prstGeom prst="homePlate">
            <a:avLst>
              <a:gd name="adj" fmla="val 579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2(print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(3)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23D59D-9966-4D60-88E8-9382F8361D70}"/>
              </a:ext>
            </a:extLst>
          </p:cNvPr>
          <p:cNvSpPr/>
          <p:nvPr/>
        </p:nvSpPr>
        <p:spPr>
          <a:xfrm>
            <a:off x="-55304" y="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1. </a:t>
            </a:r>
            <a:r>
              <a:rPr lang="ja-JP" altLang="en-US" b="1" u="sng" dirty="0"/>
              <a:t>オンデマンド評価</a:t>
            </a:r>
            <a:endParaRPr lang="en-US" altLang="ja-JP" b="1" u="sng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BF2B2A-62BF-42A1-AD06-0E07FFFEB9D2}"/>
              </a:ext>
            </a:extLst>
          </p:cNvPr>
          <p:cNvSpPr/>
          <p:nvPr/>
        </p:nvSpPr>
        <p:spPr>
          <a:xfrm>
            <a:off x="0" y="993963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/>
              <a:t>実行順序</a:t>
            </a:r>
            <a:r>
              <a:rPr lang="en-US" altLang="ja-JP" b="1" u="sng" dirty="0"/>
              <a:t>(</a:t>
            </a:r>
            <a:r>
              <a:rPr lang="ja-JP" altLang="en-US" b="1" u="sng" dirty="0"/>
              <a:t>当初想定</a:t>
            </a:r>
            <a:r>
              <a:rPr lang="en-US" altLang="ja-JP" b="1" u="sng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24E9DA-E117-49AE-94EA-189E08959411}"/>
              </a:ext>
            </a:extLst>
          </p:cNvPr>
          <p:cNvSpPr/>
          <p:nvPr/>
        </p:nvSpPr>
        <p:spPr>
          <a:xfrm>
            <a:off x="75720" y="2587259"/>
            <a:ext cx="1001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・古典的評価ルール</a:t>
            </a:r>
            <a:endParaRPr lang="en-US" altLang="ja-JP" b="1" u="sng" dirty="0"/>
          </a:p>
          <a:p>
            <a:r>
              <a:rPr lang="en-US" altLang="ja-JP" b="1" dirty="0"/>
              <a:t>	</a:t>
            </a:r>
            <a:r>
              <a:rPr lang="en-US" altLang="ja-JP" dirty="0"/>
              <a:t>f(</a:t>
            </a:r>
            <a:r>
              <a:rPr lang="en-US" altLang="ja-JP" u="sng" dirty="0"/>
              <a:t>g(a)</a:t>
            </a:r>
            <a:r>
              <a:rPr lang="en-US" altLang="ja-JP" dirty="0"/>
              <a:t>,</a:t>
            </a:r>
            <a:r>
              <a:rPr lang="en-US" altLang="ja-JP" u="sng" dirty="0"/>
              <a:t>h(b)</a:t>
            </a:r>
            <a:r>
              <a:rPr lang="en-US" altLang="ja-JP" dirty="0"/>
              <a:t>): f</a:t>
            </a:r>
            <a:r>
              <a:rPr lang="ja-JP" altLang="en-US" dirty="0"/>
              <a:t>の評価時にパラメータ</a:t>
            </a:r>
            <a:r>
              <a:rPr lang="en-US" altLang="ja-JP" dirty="0"/>
              <a:t>g(a),h(b)</a:t>
            </a:r>
            <a:r>
              <a:rPr lang="ja-JP" altLang="en-US" dirty="0"/>
              <a:t>を評価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・遅延評価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イメージ</a:t>
            </a:r>
            <a:r>
              <a:rPr lang="en-US" altLang="ja-JP" b="1" u="sng" dirty="0"/>
              <a:t>)</a:t>
            </a:r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result = f(g(a),h(b));	// g(a),h(b)</a:t>
            </a:r>
            <a:r>
              <a:rPr lang="ja-JP" altLang="en-US" dirty="0"/>
              <a:t>の評価タイミングは</a:t>
            </a:r>
            <a:r>
              <a:rPr lang="en-US" altLang="ja-JP" dirty="0"/>
              <a:t>f</a:t>
            </a:r>
            <a:r>
              <a:rPr lang="ja-JP" altLang="en-US" dirty="0"/>
              <a:t>が決定</a:t>
            </a:r>
            <a:endParaRPr lang="en-US" altLang="ja-JP" dirty="0"/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bool f(bool x, bool y)	// and</a:t>
            </a:r>
            <a:r>
              <a:rPr lang="ja-JP" altLang="en-US" dirty="0"/>
              <a:t>相当関数</a:t>
            </a:r>
            <a:endParaRPr lang="en-US" altLang="ja-JP" dirty="0"/>
          </a:p>
          <a:p>
            <a:r>
              <a:rPr lang="en-US" altLang="ja-JP" dirty="0"/>
              <a:t>	{</a:t>
            </a:r>
          </a:p>
          <a:p>
            <a:r>
              <a:rPr lang="en-US" altLang="ja-JP" dirty="0"/>
              <a:t>		if(x) {</a:t>
            </a:r>
          </a:p>
          <a:p>
            <a:r>
              <a:rPr lang="en-US" altLang="ja-JP" dirty="0"/>
              <a:t>			return eval(y);</a:t>
            </a:r>
          </a:p>
          <a:p>
            <a:r>
              <a:rPr lang="en-US" altLang="ja-JP" dirty="0"/>
              <a:t>		} else {</a:t>
            </a:r>
          </a:p>
          <a:p>
            <a:r>
              <a:rPr lang="en-US" altLang="ja-JP" dirty="0"/>
              <a:t>			return false;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7BB1130-94C5-4681-986D-2316C0F8F095}"/>
              </a:ext>
            </a:extLst>
          </p:cNvPr>
          <p:cNvSpPr/>
          <p:nvPr/>
        </p:nvSpPr>
        <p:spPr>
          <a:xfrm>
            <a:off x="1470468" y="1430752"/>
            <a:ext cx="4050913" cy="1077218"/>
          </a:xfrm>
          <a:prstGeom prst="homePlate">
            <a:avLst>
              <a:gd name="adj" fmla="val 57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1(preprocess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(1)lisp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(2)</a:t>
            </a:r>
            <a:r>
              <a:rPr lang="ja-JP" altLang="en-US" dirty="0"/>
              <a:t>参照解決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AE77C6-FFED-4FE0-A695-D382C913B8CB}"/>
              </a:ext>
            </a:extLst>
          </p:cNvPr>
          <p:cNvSpPr/>
          <p:nvPr/>
        </p:nvSpPr>
        <p:spPr>
          <a:xfrm>
            <a:off x="2783839" y="212547"/>
            <a:ext cx="59944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75AF6A-01BE-4D84-BC0F-89FD19DA6693}"/>
              </a:ext>
            </a:extLst>
          </p:cNvPr>
          <p:cNvSpPr/>
          <p:nvPr/>
        </p:nvSpPr>
        <p:spPr>
          <a:xfrm>
            <a:off x="2546415" y="652647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149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○</a:t>
            </a:r>
            <a:r>
              <a:rPr lang="en-US" altLang="ja-JP" b="1" u="sng" dirty="0" err="1"/>
              <a:t>tq</a:t>
            </a:r>
            <a:r>
              <a:rPr lang="ja-JP" altLang="en-US" b="1" u="sng" dirty="0"/>
              <a:t>でのオンデマンド評価ルール</a:t>
            </a:r>
            <a:endParaRPr lang="en-US" altLang="ja-JP" b="1" u="sng" dirty="0"/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9970"/>
              </p:ext>
            </p:extLst>
          </p:nvPr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F6C6A19-2D05-4CF2-98C2-F3513F829F59}"/>
              </a:ext>
            </a:extLst>
          </p:cNvPr>
          <p:cNvSpPr/>
          <p:nvPr/>
        </p:nvSpPr>
        <p:spPr>
          <a:xfrm>
            <a:off x="8935766" y="2518013"/>
            <a:ext cx="2385366" cy="646330"/>
          </a:xfrm>
          <a:prstGeom prst="wedgeRectCallout">
            <a:avLst>
              <a:gd name="adj1" fmla="val -85974"/>
              <a:gd name="adj2" fmla="val -13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実行済の判定例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ファイルポインタが進んでいる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ノード側でエラーなし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307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処理ロジック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37949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=&gt;yes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CAD80B-C2F3-4128-AF25-1D44A832C08B}"/>
              </a:ext>
            </a:extLst>
          </p:cNvPr>
          <p:cNvSpPr/>
          <p:nvPr/>
        </p:nvSpPr>
        <p:spPr>
          <a:xfrm>
            <a:off x="186967" y="983633"/>
            <a:ext cx="52737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[</a:t>
            </a:r>
            <a:r>
              <a:rPr lang="ja-JP" altLang="en-US" sz="1200" dirty="0">
                <a:solidFill>
                  <a:srgbClr val="0000FF"/>
                </a:solidFill>
              </a:rPr>
              <a:t>制限事項</a:t>
            </a:r>
            <a:r>
              <a:rPr lang="en-US" altLang="ja-JP" sz="1200" dirty="0">
                <a:solidFill>
                  <a:srgbClr val="0000FF"/>
                </a:solidFill>
              </a:rPr>
              <a:t>]	(a)lisp</a:t>
            </a:r>
            <a:r>
              <a:rPr lang="ja-JP" altLang="en-US" sz="1200" dirty="0">
                <a:solidFill>
                  <a:srgbClr val="0000FF"/>
                </a:solidFill>
              </a:rPr>
              <a:t>型の下位に</a:t>
            </a:r>
            <a:r>
              <a:rPr lang="en-US" altLang="ja-JP" sz="1200" dirty="0" err="1">
                <a:solidFill>
                  <a:srgbClr val="0000FF"/>
                </a:solidFill>
              </a:rPr>
              <a:t>tq</a:t>
            </a:r>
            <a:r>
              <a:rPr lang="ja-JP" altLang="en-US" sz="1200" dirty="0">
                <a:solidFill>
                  <a:srgbClr val="0000FF"/>
                </a:solidFill>
              </a:rPr>
              <a:t>型はなし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評価タイミングの問題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0000FF"/>
                </a:solidFill>
              </a:rPr>
              <a:t>	(b)lisp</a:t>
            </a:r>
            <a:r>
              <a:rPr lang="ja-JP" altLang="en-US" sz="1200" dirty="0">
                <a:solidFill>
                  <a:srgbClr val="0000FF"/>
                </a:solidFill>
              </a:rPr>
              <a:t>型の親は</a:t>
            </a:r>
            <a:r>
              <a:rPr lang="en-US" altLang="ja-JP" sz="1200" dirty="0">
                <a:solidFill>
                  <a:srgbClr val="0000FF"/>
                </a:solidFill>
              </a:rPr>
              <a:t>{}</a:t>
            </a:r>
            <a:r>
              <a:rPr lang="ja-JP" altLang="en-US" sz="1200" dirty="0">
                <a:solidFill>
                  <a:srgbClr val="0000FF"/>
                </a:solidFill>
              </a:rPr>
              <a:t>または</a:t>
            </a:r>
            <a:r>
              <a:rPr lang="en-US" altLang="ja-JP" sz="1200" dirty="0">
                <a:solidFill>
                  <a:srgbClr val="0000FF"/>
                </a:solidFill>
              </a:rPr>
              <a:t>lisp</a:t>
            </a:r>
            <a:r>
              <a:rPr lang="ja-JP" altLang="en-US" sz="1200" dirty="0">
                <a:solidFill>
                  <a:srgbClr val="0000FF"/>
                </a:solidFill>
              </a:rPr>
              <a:t>型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評価結果保持方法の問題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811B88C-A084-4917-BB2B-4D6EF0377016}"/>
              </a:ext>
            </a:extLst>
          </p:cNvPr>
          <p:cNvSpPr txBox="1"/>
          <p:nvPr/>
        </p:nvSpPr>
        <p:spPr>
          <a:xfrm>
            <a:off x="4640088" y="175183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14ED5E6-758D-43FE-AE9A-119917DB4DFA}"/>
              </a:ext>
            </a:extLst>
          </p:cNvPr>
          <p:cNvSpPr txBox="1"/>
          <p:nvPr/>
        </p:nvSpPr>
        <p:spPr>
          <a:xfrm>
            <a:off x="2532177" y="1721379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9522EFB-286E-427B-9FF1-A5D2EB366010}"/>
              </a:ext>
            </a:extLst>
          </p:cNvPr>
          <p:cNvSpPr txBox="1"/>
          <p:nvPr/>
        </p:nvSpPr>
        <p:spPr>
          <a:xfrm>
            <a:off x="6507607" y="2232032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E248FE6-461B-4BE2-A47E-3C9FA126D251}"/>
              </a:ext>
            </a:extLst>
          </p:cNvPr>
          <p:cNvSpPr txBox="1"/>
          <p:nvPr/>
        </p:nvSpPr>
        <p:spPr>
          <a:xfrm>
            <a:off x="8942453" y="196101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8C0C6ED-AD3B-4BF4-93CB-4C51D1C37378}"/>
              </a:ext>
            </a:extLst>
          </p:cNvPr>
          <p:cNvSpPr txBox="1"/>
          <p:nvPr/>
        </p:nvSpPr>
        <p:spPr>
          <a:xfrm>
            <a:off x="5270939" y="363162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FA9A7F0-1A64-4D41-B563-7D6771A33EE0}"/>
              </a:ext>
            </a:extLst>
          </p:cNvPr>
          <p:cNvSpPr txBox="1"/>
          <p:nvPr/>
        </p:nvSpPr>
        <p:spPr>
          <a:xfrm>
            <a:off x="10158359" y="162813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4A0E943-F21D-4082-B684-33B5AA0574EE}"/>
              </a:ext>
            </a:extLst>
          </p:cNvPr>
          <p:cNvSpPr txBox="1"/>
          <p:nvPr/>
        </p:nvSpPr>
        <p:spPr>
          <a:xfrm>
            <a:off x="10222551" y="365301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005C3D29-4110-44CF-9841-F9FFD6535A58}"/>
              </a:ext>
            </a:extLst>
          </p:cNvPr>
          <p:cNvSpPr/>
          <p:nvPr/>
        </p:nvSpPr>
        <p:spPr>
          <a:xfrm>
            <a:off x="32899" y="1497502"/>
            <a:ext cx="2363239" cy="887903"/>
          </a:xfrm>
          <a:prstGeom prst="wedgeRectCallout">
            <a:avLst>
              <a:gd name="adj1" fmla="val -17738"/>
              <a:gd name="adj2" fmla="val -71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いずれも制限なくしたい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フルオンデマンド化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$({$file$(test.csv)})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ファイル内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値の個数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$op$(2,1($plus$(1,1)))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$op$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次第で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(2,1(2))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も受理可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977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phase1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(preprocess)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void eval 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 in children(node))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eval1(c)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(List heads)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string str = "";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for(Component h in heads)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 = cat(str,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(h));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return str;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(Component component)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string(component);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				// "{}"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Node op = child(component);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	// </a:t>
            </a:r>
            <a:r>
              <a:rPr lang="ja-JP" altLang="en-US" sz="1200" dirty="0"/>
              <a:t>リタン値は</a:t>
            </a:r>
            <a:r>
              <a:rPr lang="en-US" altLang="ja-JP" sz="1200" dirty="0"/>
              <a:t>string</a:t>
            </a:r>
            <a:r>
              <a:rPr lang="ja-JP" altLang="en-US" sz="1200" dirty="0"/>
              <a:t>の前提</a:t>
            </a: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		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for(Node c in children(op))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	eval1(c);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"{}";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Node or string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node;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string op = name(node);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 = (c1’,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’);	// ci’ :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(ci);	=&gt; Node or string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retrun</a:t>
            </a:r>
            <a:r>
              <a:rPr lang="en-US" altLang="ja-JP" sz="1200" dirty="0"/>
              <a:t>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79B4F7-3623-4EAB-B31D-EA065BA38656}"/>
              </a:ext>
            </a:extLst>
          </p:cNvPr>
          <p:cNvSpPr txBox="1"/>
          <p:nvPr/>
        </p:nvSpPr>
        <p:spPr>
          <a:xfrm>
            <a:off x="5389080" y="48449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4809A-3A42-49B5-9187-83EA258C6D10}"/>
              </a:ext>
            </a:extLst>
          </p:cNvPr>
          <p:cNvSpPr txBox="1"/>
          <p:nvPr/>
        </p:nvSpPr>
        <p:spPr>
          <a:xfrm>
            <a:off x="5389079" y="98398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5704268-E36F-4990-9F12-C9A17869C0D9}"/>
              </a:ext>
            </a:extLst>
          </p:cNvPr>
          <p:cNvSpPr/>
          <p:nvPr/>
        </p:nvSpPr>
        <p:spPr>
          <a:xfrm>
            <a:off x="1848050" y="650331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EFA6137-5B16-4111-AE08-6DA8091DC026}"/>
              </a:ext>
            </a:extLst>
          </p:cNvPr>
          <p:cNvSpPr/>
          <p:nvPr/>
        </p:nvSpPr>
        <p:spPr>
          <a:xfrm>
            <a:off x="1848049" y="845480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21EBA7B-45FE-44A8-A465-36DBC721A91E}"/>
              </a:ext>
            </a:extLst>
          </p:cNvPr>
          <p:cNvSpPr/>
          <p:nvPr/>
        </p:nvSpPr>
        <p:spPr>
          <a:xfrm>
            <a:off x="5389078" y="2774001"/>
            <a:ext cx="3966678" cy="654999"/>
          </a:xfrm>
          <a:prstGeom prst="wedgeRectCallout">
            <a:avLst>
              <a:gd name="adj1" fmla="val -87621"/>
              <a:gd name="adj2" fmla="val 1464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・ここで先に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型を評価してしまうのは不自然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型ともタイミングを分けずに評価したい。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=&gt; phase1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に分離しない。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09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131544" y="0"/>
            <a:ext cx="109471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phase2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(print)</a:t>
            </a:r>
          </a:p>
          <a:p>
            <a:endParaRPr lang="en-US" altLang="ja-JP" sz="1200" dirty="0"/>
          </a:p>
          <a:p>
            <a:r>
              <a:rPr lang="ja-JP" altLang="en-US" sz="1200" dirty="0"/>
              <a:t>void print(Node node)</a:t>
            </a:r>
          </a:p>
          <a:p>
            <a:r>
              <a:rPr lang="ja-JP" altLang="en-US" sz="1200" dirty="0"/>
              <a:t>{</a:t>
            </a:r>
            <a:endParaRPr lang="en-US" altLang="ja-JP" sz="1200" dirty="0"/>
          </a:p>
          <a:p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</a:p>
          <a:p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if(func != NULL) {</a:t>
            </a:r>
          </a:p>
          <a:p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r>
              <a:rPr lang="ja-JP" altLang="en-US" sz="1200" dirty="0"/>
              <a:t>	}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r>
              <a:rPr lang="ja-JP" altLang="en-US" sz="1200" dirty="0"/>
              <a:t>			print(c);</a:t>
            </a:r>
          </a:p>
          <a:p>
            <a:r>
              <a:rPr lang="ja-JP" altLang="en-US" sz="1200" dirty="0"/>
              <a:t>		}</a:t>
            </a:r>
          </a:p>
          <a:p>
            <a:r>
              <a:rPr lang="ja-JP" altLang="en-US" sz="1200" dirty="0"/>
              <a:t>	}</a:t>
            </a:r>
          </a:p>
          <a:p>
            <a:r>
              <a:rPr lang="ja-JP" altLang="en-US" sz="1200" dirty="0"/>
              <a:t>}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bool stop=false;</a:t>
            </a:r>
          </a:p>
          <a:p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switch(op) {</a:t>
            </a:r>
          </a:p>
          <a:p>
            <a:r>
              <a:rPr lang="en-US" altLang="ja-JP" sz="1200" dirty="0"/>
              <a:t>	case “$U$”:</a:t>
            </a:r>
          </a:p>
          <a:p>
            <a:r>
              <a:rPr lang="en-US" altLang="ja-JP" sz="1200" dirty="0"/>
              <a:t>		return unpack(node); 	// false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の設定</a:t>
            </a:r>
            <a:endParaRPr lang="en-US" altLang="ja-JP" sz="1200" dirty="0"/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“$bind$”:</a:t>
            </a:r>
          </a:p>
          <a:p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“$PI$:</a:t>
            </a:r>
          </a:p>
          <a:p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		: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961154" y="639402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454908" y="3255498"/>
            <a:ext cx="2022425" cy="276999"/>
          </a:xfrm>
          <a:prstGeom prst="wedgeRectCallout">
            <a:avLst>
              <a:gd name="adj1" fmla="val -73184"/>
              <a:gd name="adj2" fmla="val 538554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77A7DF8-8A4A-4373-813C-B6D7197AC916}"/>
              </a:ext>
            </a:extLst>
          </p:cNvPr>
          <p:cNvSpPr/>
          <p:nvPr/>
        </p:nvSpPr>
        <p:spPr>
          <a:xfrm>
            <a:off x="7473773" y="3020642"/>
            <a:ext cx="3966678" cy="800588"/>
          </a:xfrm>
          <a:prstGeom prst="wedgeRectCallout">
            <a:avLst>
              <a:gd name="adj1" fmla="val -97085"/>
              <a:gd name="adj2" fmla="val 1079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・アンパック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やクォートなど、子ノードに対して影響を与える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$PI$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同様に自身で子孫ノードの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extra_stat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フラグは廃止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apply_func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 true;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29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8/7(</a:t>
            </a:r>
            <a:r>
              <a:rPr lang="ja-JP" altLang="en-US" dirty="0"/>
              <a:t>金</a:t>
            </a:r>
            <a:r>
              <a:rPr lang="en-US" altLang="ja-JP" dirty="0"/>
              <a:t>)17:30-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29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(1)lisp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651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74580" y="128110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82E4DB-8872-4F8A-96FC-8E4A3883B235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lisp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77637" y="99135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65827" y="2228133"/>
            <a:ext cx="10690876" cy="12695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(b)BNF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876BE9-126C-455E-A2F4-1FB12D5F63FA}"/>
              </a:ext>
            </a:extLst>
          </p:cNvPr>
          <p:cNvSpPr txBox="1"/>
          <p:nvPr/>
        </p:nvSpPr>
        <p:spPr>
          <a:xfrm>
            <a:off x="404131" y="263790"/>
            <a:ext cx="1011996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◎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のリタン値は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文字列ではない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=&gt;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のみの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」で置換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$#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=&gt;$#2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DF639F-3C9D-405E-ABD9-6DA244B6BD88}"/>
              </a:ext>
            </a:extLst>
          </p:cNvPr>
          <p:cNvSpPr/>
          <p:nvPr/>
        </p:nvSpPr>
        <p:spPr>
          <a:xfrm>
            <a:off x="8834887" y="2838267"/>
            <a:ext cx="2073216" cy="246983"/>
          </a:xfrm>
          <a:prstGeom prst="wedgeRectCallout">
            <a:avLst>
              <a:gd name="adj1" fmla="val -121356"/>
              <a:gd name="adj2" fmla="val -318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挿入して解釈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6031149-CAA2-4452-970A-6E4765C27592}"/>
              </a:ext>
            </a:extLst>
          </p:cNvPr>
          <p:cNvSpPr/>
          <p:nvPr/>
        </p:nvSpPr>
        <p:spPr>
          <a:xfrm>
            <a:off x="8548777" y="2272033"/>
            <a:ext cx="3621658" cy="460075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中間表現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は現れない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FF2363AC-7952-427E-AB0C-814973584990}"/>
              </a:ext>
            </a:extLst>
          </p:cNvPr>
          <p:cNvSpPr/>
          <p:nvPr/>
        </p:nvSpPr>
        <p:spPr>
          <a:xfrm>
            <a:off x="4237220" y="948072"/>
            <a:ext cx="3584064" cy="246984"/>
          </a:xfrm>
          <a:prstGeom prst="borderCallout1">
            <a:avLst>
              <a:gd name="adj1" fmla="val 109561"/>
              <a:gd name="adj2" fmla="val 23197"/>
              <a:gd name="adj3" fmla="val 549088"/>
              <a:gd name="adj4" fmla="val 1173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評価対象の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{]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を付与する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BA047DE-91C5-45D1-936C-BC083F6D83F2}"/>
              </a:ext>
            </a:extLst>
          </p:cNvPr>
          <p:cNvSpPr/>
          <p:nvPr/>
        </p:nvSpPr>
        <p:spPr>
          <a:xfrm>
            <a:off x="4572000" y="6253052"/>
            <a:ext cx="3976777" cy="325467"/>
          </a:xfrm>
          <a:prstGeom prst="wedgeRectCallout">
            <a:avLst>
              <a:gd name="adj1" fmla="val -47739"/>
              <a:gd name="adj2" fmla="val 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の結合は当面サポートしない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ix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後に検討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6932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764122" y="4455686"/>
            <a:ext cx="15487" cy="45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41153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4455686"/>
            <a:ext cx="1391279" cy="47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67833" y="491325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24160" y="3215809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32569" y="329636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3656364"/>
            <a:ext cx="12960" cy="45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stCxn id="86" idx="2"/>
            <a:endCxn id="21" idx="0"/>
          </p:cNvCxnSpPr>
          <p:nvPr/>
        </p:nvCxnSpPr>
        <p:spPr>
          <a:xfrm>
            <a:off x="2634178" y="2795481"/>
            <a:ext cx="147787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24550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2018988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35566" y="565401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59428" y="62184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26159" y="621961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56874" y="5994403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31855" y="5994403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67860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493319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65795" y="56219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43625" y="491099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62084" y="5253639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104" idx="0"/>
          </p:cNvCxnSpPr>
          <p:nvPr/>
        </p:nvCxnSpPr>
        <p:spPr>
          <a:xfrm flipH="1">
            <a:off x="4131855" y="5251384"/>
            <a:ext cx="8059" cy="40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4455686"/>
            <a:ext cx="1360305" cy="45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24550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2018988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E17A951-44FC-4B12-81D9-EEACEA9834A0}"/>
              </a:ext>
            </a:extLst>
          </p:cNvPr>
          <p:cNvCxnSpPr>
            <a:cxnSpLocks/>
            <a:stCxn id="198" idx="2"/>
            <a:endCxn id="185" idx="0"/>
          </p:cNvCxnSpPr>
          <p:nvPr/>
        </p:nvCxnSpPr>
        <p:spPr>
          <a:xfrm flipH="1">
            <a:off x="9060466" y="4250341"/>
            <a:ext cx="760617" cy="61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D56743F4-E1DF-4B3D-AA55-7BE2556096BC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9815616" y="3614247"/>
            <a:ext cx="5467" cy="29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05FEB144-5970-4D55-82D2-9445ACDAF060}"/>
              </a:ext>
            </a:extLst>
          </p:cNvPr>
          <p:cNvSpPr/>
          <p:nvPr/>
        </p:nvSpPr>
        <p:spPr>
          <a:xfrm>
            <a:off x="8664177" y="48678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A48436-87D3-4950-B5A4-ADB59E60A38B}"/>
              </a:ext>
            </a:extLst>
          </p:cNvPr>
          <p:cNvSpPr/>
          <p:nvPr/>
        </p:nvSpPr>
        <p:spPr>
          <a:xfrm>
            <a:off x="9247207" y="3173692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4B79CC29-E54D-4264-8C3B-024DD261A7F0}"/>
              </a:ext>
            </a:extLst>
          </p:cNvPr>
          <p:cNvSpPr/>
          <p:nvPr/>
        </p:nvSpPr>
        <p:spPr>
          <a:xfrm>
            <a:off x="9455616" y="32542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8016A86-D8A5-48ED-AAAF-640FE93C93DB}"/>
              </a:ext>
            </a:extLst>
          </p:cNvPr>
          <p:cNvCxnSpPr>
            <a:cxnSpLocks/>
            <a:stCxn id="204" idx="2"/>
            <a:endCxn id="186" idx="0"/>
          </p:cNvCxnSpPr>
          <p:nvPr/>
        </p:nvCxnSpPr>
        <p:spPr>
          <a:xfrm>
            <a:off x="9801061" y="2753364"/>
            <a:ext cx="3951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41CB5ED7-CF05-4FAD-80A5-70E855C3D2C6}"/>
              </a:ext>
            </a:extLst>
          </p:cNvPr>
          <p:cNvSpPr/>
          <p:nvPr/>
        </p:nvSpPr>
        <p:spPr>
          <a:xfrm>
            <a:off x="7512402" y="241297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6191242-C207-435A-9017-F549C2B2A9E3}"/>
              </a:ext>
            </a:extLst>
          </p:cNvPr>
          <p:cNvCxnSpPr>
            <a:cxnSpLocks/>
            <a:stCxn id="197" idx="2"/>
            <a:endCxn id="190" idx="0"/>
          </p:cNvCxnSpPr>
          <p:nvPr/>
        </p:nvCxnSpPr>
        <p:spPr>
          <a:xfrm flipH="1">
            <a:off x="7809848" y="1976871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60E4116-DD23-43DD-9860-88B6D3DCAF32}"/>
              </a:ext>
            </a:extLst>
          </p:cNvPr>
          <p:cNvSpPr/>
          <p:nvPr/>
        </p:nvSpPr>
        <p:spPr>
          <a:xfrm>
            <a:off x="10978528" y="557930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5D57CD5-3F4C-46BD-8372-071F1BFECC56}"/>
              </a:ext>
            </a:extLst>
          </p:cNvPr>
          <p:cNvSpPr/>
          <p:nvPr/>
        </p:nvSpPr>
        <p:spPr>
          <a:xfrm>
            <a:off x="10978527" y="63578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C5E6CBF2-B25B-40C8-AA82-BD22904BF99D}"/>
              </a:ext>
            </a:extLst>
          </p:cNvPr>
          <p:cNvCxnSpPr>
            <a:cxnSpLocks/>
            <a:stCxn id="200" idx="2"/>
            <a:endCxn id="193" idx="0"/>
          </p:cNvCxnSpPr>
          <p:nvPr/>
        </p:nvCxnSpPr>
        <p:spPr>
          <a:xfrm flipH="1">
            <a:off x="11275974" y="5209267"/>
            <a:ext cx="1" cy="37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A1EB4E14-7178-4D95-ACD0-0FBD2872594F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 flipH="1">
            <a:off x="11275973" y="5919694"/>
            <a:ext cx="1" cy="43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DB7464-9A9E-46EA-99C6-27DFAB8302C7}"/>
              </a:ext>
            </a:extLst>
          </p:cNvPr>
          <p:cNvSpPr/>
          <p:nvPr/>
        </p:nvSpPr>
        <p:spPr>
          <a:xfrm>
            <a:off x="8519478" y="163648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CCDAE81-DB3C-4DFD-991B-97A745B285BA}"/>
              </a:ext>
            </a:extLst>
          </p:cNvPr>
          <p:cNvSpPr/>
          <p:nvPr/>
        </p:nvSpPr>
        <p:spPr>
          <a:xfrm>
            <a:off x="9424794" y="39099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3362DF20-11B8-4AB4-BF04-613331B8FD23}"/>
              </a:ext>
            </a:extLst>
          </p:cNvPr>
          <p:cNvSpPr/>
          <p:nvPr/>
        </p:nvSpPr>
        <p:spPr>
          <a:xfrm>
            <a:off x="8662139" y="557648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088C9F8-B2D2-48BC-8C43-8D55C1E8D84F}"/>
              </a:ext>
            </a:extLst>
          </p:cNvPr>
          <p:cNvSpPr/>
          <p:nvPr/>
        </p:nvSpPr>
        <p:spPr>
          <a:xfrm>
            <a:off x="10879686" y="486888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57CF5A2-5C93-4293-9AEF-CC89AC5E6EF1}"/>
              </a:ext>
            </a:extLst>
          </p:cNvPr>
          <p:cNvCxnSpPr>
            <a:cxnSpLocks/>
            <a:stCxn id="185" idx="2"/>
            <a:endCxn id="199" idx="0"/>
          </p:cNvCxnSpPr>
          <p:nvPr/>
        </p:nvCxnSpPr>
        <p:spPr>
          <a:xfrm flipH="1">
            <a:off x="9058428" y="5208198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4961191B-680A-4EFB-AC00-6175BDDDE112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>
            <a:off x="9821083" y="4250341"/>
            <a:ext cx="1454892" cy="61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7513D87-C96A-4C8D-B772-6075CEF40D9D}"/>
              </a:ext>
            </a:extLst>
          </p:cNvPr>
          <p:cNvSpPr/>
          <p:nvPr/>
        </p:nvSpPr>
        <p:spPr>
          <a:xfrm>
            <a:off x="9404772" y="241297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C2D231D9-8DB1-442D-84B4-C4CED2F79EDA}"/>
              </a:ext>
            </a:extLst>
          </p:cNvPr>
          <p:cNvCxnSpPr>
            <a:cxnSpLocks/>
            <a:stCxn id="197" idx="2"/>
            <a:endCxn id="204" idx="0"/>
          </p:cNvCxnSpPr>
          <p:nvPr/>
        </p:nvCxnSpPr>
        <p:spPr>
          <a:xfrm>
            <a:off x="8915767" y="1976871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33055252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88373" y="4715221"/>
            <a:ext cx="277228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65222" y="4374836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7945" y="4715221"/>
            <a:ext cx="3404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9517" y="5486800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>
            <a:off x="1956984" y="3460334"/>
            <a:ext cx="431389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4794" y="5488530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132" idx="3"/>
          </p:cNvCxnSpPr>
          <p:nvPr/>
        </p:nvCxnSpPr>
        <p:spPr>
          <a:xfrm flipH="1">
            <a:off x="9259581" y="2108677"/>
            <a:ext cx="595565" cy="2434361"/>
          </a:xfrm>
          <a:prstGeom prst="bentConnector3">
            <a:avLst>
              <a:gd name="adj1" fmla="val -38384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04283"/>
            <a:ext cx="296042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402253" y="5884238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8936431" y="4713230"/>
            <a:ext cx="191772" cy="871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13280" y="4372845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922119" y="5584256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>
            <a:off x="8712076" y="3458343"/>
            <a:ext cx="224355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12162413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8859964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8873169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869636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901719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9256253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805041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8869594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8595809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951075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671075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8193770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9248910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8753210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8905883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9256253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9265883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9265883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9662171" y="4019310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9322142" y="3880810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10181599" y="6158601"/>
            <a:ext cx="975816" cy="248807"/>
          </a:xfrm>
          <a:prstGeom prst="wedgeRectCallout">
            <a:avLst>
              <a:gd name="adj1" fmla="val -103576"/>
              <a:gd name="adj2" fmla="val -1490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6763155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0" y="358252"/>
            <a:ext cx="10947133" cy="65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ja-JP" altLang="en-US" sz="1200" dirty="0"/>
              <a:t>void print(Node node)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{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 (node);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</a:t>
            </a:r>
            <a:r>
              <a:rPr lang="en-US" altLang="ja-JP" sz="1200" dirty="0"/>
              <a:t>get_</a:t>
            </a:r>
            <a:r>
              <a:rPr lang="ja-JP" altLang="en-US" sz="1200" dirty="0"/>
              <a:t>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if(func != NULL)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	print(c);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}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stop=false;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switch(op)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“$U$”: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unpack(node); 	// true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廃止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“$bind$”: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“$PI$: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	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850463" y="1385723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926049" y="4178524"/>
            <a:ext cx="2022425" cy="276999"/>
          </a:xfrm>
          <a:prstGeom prst="wedgeRectCallout">
            <a:avLst>
              <a:gd name="adj1" fmla="val -32663"/>
              <a:gd name="adj2" fmla="val 164845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810B814-A1A0-4AB7-9DB8-E48C7417EC8F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8648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80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void 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(heads(node));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(List components)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for(c in components) {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(c);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 (Component component)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r>
              <a:rPr lang="en-US" altLang="ja-JP" sz="1200" dirty="0"/>
              <a:t>		Node op = child(component);</a:t>
            </a:r>
          </a:p>
          <a:p>
            <a:r>
              <a:rPr lang="en-US" altLang="ja-JP" sz="1200" dirty="0"/>
              <a:t>		result 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</a:t>
            </a:r>
          </a:p>
          <a:p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 {</a:t>
            </a:r>
          </a:p>
          <a:p>
            <a:r>
              <a:rPr lang="en-US" altLang="ja-JP" sz="1200" dirty="0"/>
              <a:t>			</a:t>
            </a:r>
            <a:r>
              <a:rPr lang="en-US" altLang="ja-JP" sz="1200" dirty="0" err="1"/>
              <a:t>set_child</a:t>
            </a:r>
            <a:r>
              <a:rPr lang="en-US" altLang="ja-JP" sz="1200" dirty="0"/>
              <a:t>(component, result);	// </a:t>
            </a:r>
          </a:p>
          <a:p>
            <a:r>
              <a:rPr lang="en-US" altLang="ja-JP" sz="1200" dirty="0"/>
              <a:t>		}	</a:t>
            </a:r>
          </a:p>
          <a:p>
            <a:r>
              <a:rPr lang="en-US" altLang="ja-JP" sz="1200" dirty="0"/>
              <a:t> 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Node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r>
              <a:rPr lang="en-US" altLang="ja-JP" sz="1200" dirty="0"/>
              <a:t>		return node;</a:t>
            </a:r>
          </a:p>
          <a:p>
            <a:r>
              <a:rPr lang="en-US" altLang="ja-JP" sz="1200" dirty="0"/>
              <a:t>	} else {</a:t>
            </a:r>
          </a:p>
          <a:p>
            <a:r>
              <a:rPr lang="en-US" altLang="ja-JP" sz="1200" dirty="0"/>
              <a:t>		string op = name(node);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		return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);	// </a:t>
            </a:r>
            <a:r>
              <a:rPr lang="en-US" altLang="ja-JP" sz="1200" dirty="0" err="1"/>
              <a:t>args</a:t>
            </a:r>
            <a:r>
              <a:rPr lang="ja-JP" altLang="en-US" sz="1200" dirty="0"/>
              <a:t>の評価は</a:t>
            </a:r>
            <a:r>
              <a:rPr lang="en-US" altLang="ja-JP" sz="1200" dirty="0"/>
              <a:t>op</a:t>
            </a:r>
            <a:r>
              <a:rPr lang="ja-JP" altLang="en-US" sz="1200" dirty="0"/>
              <a:t>任せ、</a:t>
            </a:r>
            <a:r>
              <a:rPr lang="en-US" altLang="ja-JP" sz="1200" dirty="0" err="1"/>
              <a:t>tq</a:t>
            </a:r>
            <a:r>
              <a:rPr lang="ja-JP" altLang="en-US" sz="1200" dirty="0"/>
              <a:t>型</a:t>
            </a:r>
            <a:r>
              <a:rPr lang="en-US" altLang="ja-JP" sz="1200" dirty="0"/>
              <a:t>op</a:t>
            </a:r>
            <a:r>
              <a:rPr lang="ja-JP" altLang="en-US" sz="1200" dirty="0"/>
              <a:t>は</a:t>
            </a:r>
            <a:r>
              <a:rPr lang="en-US" altLang="ja-JP" sz="1200" dirty="0"/>
              <a:t>nil </a:t>
            </a:r>
            <a:r>
              <a:rPr lang="ja-JP" altLang="en-US" sz="1200" dirty="0"/>
              <a:t>リタン</a:t>
            </a:r>
            <a:endParaRPr lang="en-US" altLang="ja-JP" sz="1200" dirty="0"/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21BD123-585C-4D1B-8499-FF6FE993A0DB}"/>
              </a:ext>
            </a:extLst>
          </p:cNvPr>
          <p:cNvSpPr/>
          <p:nvPr/>
        </p:nvSpPr>
        <p:spPr>
          <a:xfrm>
            <a:off x="6731977" y="279680"/>
            <a:ext cx="3621658" cy="1022909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並列化について検討要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・特に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型の評価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full 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化には検討必須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・演算間の依存関係に基づき、待ち行列で待機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型の使い分けが特長的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9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r>
              <a:rPr lang="ja-JP" altLang="en-US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/>
              <a:t>どのような関数のパラメータか</a:t>
            </a:r>
            <a:br>
              <a:rPr lang="ja-JP" altLang="en-US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r>
              <a:rPr lang="ja-JP" altLang="en-US"/>
              <a:t>して</a:t>
            </a:r>
            <a:r>
              <a:rPr lang="en-US" altLang="ja-JP" dirty="0"/>
              <a:t>T</a:t>
            </a:r>
            <a:r>
              <a:rPr lang="ja-JP" altLang="en-US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/>
              <a:t>ファイルポインタ</a:t>
            </a:r>
            <a:r>
              <a:rPr lang="en-US" altLang="ja-JP" dirty="0"/>
              <a:t>$#1</a:t>
            </a:r>
            <a:r>
              <a:rPr lang="ja-JP" altLang="en-US"/>
              <a:t>が</a:t>
            </a:r>
            <a:r>
              <a:rPr lang="en-US" altLang="ja-JP" dirty="0"/>
              <a:t>T</a:t>
            </a:r>
            <a:r>
              <a:rPr lang="ja-JP" altLang="en-US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コマンド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18233</TotalTime>
  <Words>26239</Words>
  <Application>Microsoft Office PowerPoint</Application>
  <PresentationFormat>ワイド画面</PresentationFormat>
  <Paragraphs>3805</Paragraphs>
  <Slides>118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118</vt:i4>
      </vt:variant>
    </vt:vector>
  </HeadingPairs>
  <TitlesOfParts>
    <vt:vector size="126" baseType="lpstr"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7/30(木)10:00-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8/7(金)17:30-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938</cp:revision>
  <dcterms:created xsi:type="dcterms:W3CDTF">2019-11-16T07:39:57Z</dcterms:created>
  <dcterms:modified xsi:type="dcterms:W3CDTF">2020-08-07T12:10:47Z</dcterms:modified>
</cp:coreProperties>
</file>