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216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4400" strike="noStrike">
                <a:solidFill>
                  <a:srgbClr val="000000"/>
                </a:solidFill>
                <a:latin typeface="Calibri"/>
              </a:rPr>
              <a:t>マスター タイトルの書式設定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6/14/20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D7F3701-3225-4814-BF8E-DF7E7635488B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ja-JP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ja-JP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ja-JP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ja-JP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ja-JP" sz="4400" strike="noStrike">
                <a:solidFill>
                  <a:srgbClr val="000000"/>
                </a:solidFill>
                <a:latin typeface="Calibri"/>
              </a:rPr>
              <a:t>マスター タイトルの書式設定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ja-JP" sz="3200" strike="noStrike">
                <a:solidFill>
                  <a:srgbClr val="000000"/>
                </a:solidFill>
                <a:latin typeface="Calibri"/>
              </a:rPr>
              <a:t>マスター テキストの書式設定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ja-JP" sz="2800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lang="ja-JP" sz="2800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lang="ja-JP" sz="2800" strike="noStrike">
                <a:solidFill>
                  <a:srgbClr val="000000"/>
                </a:solidFill>
                <a:latin typeface="Calibri"/>
              </a:rPr>
              <a:t>レベル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ja-JP" sz="2400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lang="ja-JP" sz="2400" strike="noStrike">
                <a:solidFill>
                  <a:srgbClr val="000000"/>
                </a:solidFill>
                <a:latin typeface="Calibri"/>
              </a:rPr>
              <a:t>3 </a:t>
            </a:r>
            <a:r>
              <a:rPr lang="ja-JP" sz="2400" strike="noStrike">
                <a:solidFill>
                  <a:srgbClr val="000000"/>
                </a:solidFill>
                <a:latin typeface="Calibri"/>
              </a:rPr>
              <a:t>レベル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ja-JP" sz="2000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lang="ja-JP" sz="2000" strike="noStrike">
                <a:solidFill>
                  <a:srgbClr val="000000"/>
                </a:solidFill>
                <a:latin typeface="Calibri"/>
              </a:rPr>
              <a:t>4 </a:t>
            </a:r>
            <a:r>
              <a:rPr lang="ja-JP" sz="2000" strike="noStrike">
                <a:solidFill>
                  <a:srgbClr val="000000"/>
                </a:solidFill>
                <a:latin typeface="Calibri"/>
              </a:rPr>
              <a:t>レベル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ja-JP" sz="2000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lang="ja-JP" sz="2000" strike="noStrike">
                <a:solidFill>
                  <a:srgbClr val="000000"/>
                </a:solidFill>
                <a:latin typeface="Calibri"/>
              </a:rPr>
              <a:t>5 </a:t>
            </a:r>
            <a:r>
              <a:rPr lang="ja-JP" sz="2000" strike="noStrike">
                <a:solidFill>
                  <a:srgbClr val="000000"/>
                </a:solidFill>
                <a:latin typeface="Calibri"/>
              </a:rPr>
              <a:t>レベル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6/14/20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CF9AF9-7201-4CC5-A3E4-A07F61444C9E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521800" y="51048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622440" y="1738080"/>
            <a:ext cx="83318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データ構造パラダイムを統一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　　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=&gt; NIMS Standard SpreadSheet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　　　　（データ形式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データ構造となるような厳密解釈を目指す）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シンプルなデータ構造のみを扱う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　　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=&gt; CSV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統一されたデータ構造パラダイムの下でデータを扱う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　　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=&gt;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シンプルで最低限のオペレーション定義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=&gt; NIMS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オリジナルな定義言語 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126000" y="122400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目的：</a:t>
            </a:r>
            <a:endParaRPr/>
          </a:p>
        </p:txBody>
      </p:sp>
      <p:sp>
        <p:nvSpPr>
          <p:cNvPr id="81" name="TextShape 4"/>
          <p:cNvSpPr txBox="1"/>
          <p:nvPr/>
        </p:nvSpPr>
        <p:spPr>
          <a:xfrm>
            <a:off x="1440000" y="3824640"/>
            <a:ext cx="6898680" cy="262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定義言語 </a:t>
            </a:r>
            <a:r>
              <a:rPr lang="en-US">
                <a:latin typeface="Arial"/>
              </a:rPr>
              <a:t>tq</a:t>
            </a:r>
            <a:r>
              <a:rPr lang="en-US">
                <a:latin typeface="Arial"/>
              </a:rPr>
              <a:t>：</a:t>
            </a:r>
            <a:endParaRPr/>
          </a:p>
          <a:p>
            <a:r>
              <a:rPr lang="en-US">
                <a:latin typeface="Arial"/>
              </a:rPr>
              <a:t>&lt;head&gt;::=&lt;ref-label&gt;?&lt;reference&gt;?&lt;function&gt;?&lt;name&gt;?&lt;bind&gt;?;</a:t>
            </a:r>
            <a:endParaRPr/>
          </a:p>
          <a:p>
            <a:r>
              <a:rPr lang="en-US">
                <a:latin typeface="Arial"/>
              </a:rPr>
              <a:t>&lt;ref-label&gt;::=(’#’|’##’)&lt;num&gt;+;</a:t>
            </a:r>
            <a:endParaRPr/>
          </a:p>
          <a:p>
            <a:r>
              <a:rPr lang="en-US">
                <a:latin typeface="Arial"/>
              </a:rPr>
              <a:t>&lt;reference&gt;::=’$’(’#’|’##’)&lt;num&gt;+;</a:t>
            </a:r>
            <a:endParaRPr/>
          </a:p>
          <a:p>
            <a:r>
              <a:rPr lang="en-US">
                <a:latin typeface="Arial"/>
              </a:rPr>
              <a:t>&lt;function&gt;::=’{'&lt;operator&gt;?&lt;T-form&gt;?’}’;</a:t>
            </a:r>
            <a:endParaRPr/>
          </a:p>
          <a:p>
            <a:r>
              <a:rPr lang="en-US">
                <a:latin typeface="Arial"/>
              </a:rPr>
              <a:t>         </a:t>
            </a:r>
            <a:r>
              <a:rPr lang="en-US">
                <a:solidFill>
                  <a:srgbClr val="ff3333"/>
                </a:solidFill>
                <a:latin typeface="Arial"/>
              </a:rPr>
              <a:t>OR</a:t>
            </a:r>
            <a:r>
              <a:rPr lang="en-US">
                <a:latin typeface="Arial"/>
              </a:rPr>
              <a:t> &lt;function&gt;::=’{'&lt;operator&gt;?&lt;T-form&gt;?</a:t>
            </a:r>
            <a:r>
              <a:rPr lang="en-US">
                <a:solidFill>
                  <a:srgbClr val="ff3333"/>
                </a:solidFill>
                <a:latin typeface="Arial"/>
              </a:rPr>
              <a:t>(,&lt;T-form&gt;)*</a:t>
            </a:r>
            <a:r>
              <a:rPr lang="en-US">
                <a:latin typeface="Arial"/>
              </a:rPr>
              <a:t>’}’;</a:t>
            </a:r>
            <a:endParaRPr/>
          </a:p>
          <a:p>
            <a:r>
              <a:rPr lang="en-US">
                <a:latin typeface="Arial"/>
              </a:rPr>
              <a:t>&lt;name&gt;::=&lt;char&gt;+;                                     </a:t>
            </a:r>
            <a:r>
              <a:rPr lang="en-US">
                <a:solidFill>
                  <a:srgbClr val="ff3333"/>
                </a:solidFill>
                <a:latin typeface="Arial"/>
              </a:rPr>
              <a:t>// &lt;name&gt;</a:t>
            </a:r>
            <a:r>
              <a:rPr lang="en-US">
                <a:solidFill>
                  <a:srgbClr val="ff3333"/>
                </a:solidFill>
                <a:latin typeface="Arial"/>
              </a:rPr>
              <a:t>不要か？</a:t>
            </a:r>
            <a:endParaRPr/>
          </a:p>
          <a:p>
            <a:r>
              <a:rPr lang="en-US">
                <a:latin typeface="Arial"/>
              </a:rPr>
              <a:t>&lt;bind&gt;::=’[’(&lt;num&gt;+(,&lt;num&gt;+)*)?’]’;</a:t>
            </a:r>
            <a:endParaRPr/>
          </a:p>
          <a:p>
            <a:r>
              <a:rPr lang="en-US">
                <a:latin typeface="Arial"/>
              </a:rPr>
              <a:t>&lt;operator&gt;::='$'&lt;name&gt;'$'</a:t>
            </a:r>
            <a:endParaRPr/>
          </a:p>
          <a:p>
            <a:r>
              <a:rPr lang="en-US">
                <a:latin typeface="Arial"/>
              </a:rPr>
              <a:t>&lt;T-form&gt;::=&lt;head&gt;(’(’(&lt;T-form&gt;(’,’&lt;T-form&gt;)*)?’)’)*;</a:t>
            </a:r>
            <a:endParaRPr/>
          </a:p>
        </p:txBody>
      </p:sp>
      <p:sp>
        <p:nvSpPr>
          <p:cNvPr id="82" name="TextShape 5"/>
          <p:cNvSpPr txBox="1"/>
          <p:nvPr/>
        </p:nvSpPr>
        <p:spPr>
          <a:xfrm>
            <a:off x="33840" y="42480"/>
            <a:ext cx="866520" cy="31752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lang="en-US">
                <a:solidFill>
                  <a:srgbClr val="ff3333"/>
                </a:solidFill>
                <a:latin typeface="Arial"/>
              </a:rPr>
              <a:t>要検討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入力データ形式定義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data.ns3.ddf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780840" y="576000"/>
            <a:ext cx="786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オペレーション例：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から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#3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（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lang="en-US" strike="noStrike">
                <a:solidFill>
                  <a:srgbClr val="c0504d"/>
                </a:solidFill>
                <a:latin typeface="Calibri"/>
              </a:rPr>
              <a:t>次期仕様</a:t>
            </a:r>
            <a:r>
              <a:rPr lang="en-US" strike="noStrike">
                <a:solidFill>
                  <a:srgbClr val="c0504d"/>
                </a:solidFill>
                <a:latin typeface="Calibri"/>
              </a:rPr>
              <a:t>(A)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）</a:t>
            </a: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2178720" y="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149400" y="3503880"/>
            <a:ext cx="7999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コマンド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./tq.o in=data.ns3.ddf out=data.ns3.ddl </a:t>
            </a:r>
            <a:r>
              <a:rPr lang="en-US" strike="noStrike">
                <a:solidFill>
                  <a:srgbClr val="808080"/>
                </a:solidFill>
                <a:latin typeface="Calibri"/>
              </a:rPr>
              <a:t>data=data.ns3.csv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-FT -Pprod  -C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Length,Weight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Quantity,Quantity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mm,kg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300,100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320,102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302,101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360,125</a:t>
            </a:r>
            <a:endParaRPr/>
          </a:p>
        </p:txBody>
      </p:sp>
      <p:sp>
        <p:nvSpPr>
          <p:cNvPr id="155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$PI$($#1,$#2($#4,$#3))</a:t>
            </a:r>
            <a:endParaRPr/>
          </a:p>
        </p:txBody>
      </p:sp>
      <p:sp>
        <p:nvSpPr>
          <p:cNvPr id="156" name="CustomShape 7"/>
          <p:cNvSpPr/>
          <p:nvPr/>
        </p:nvSpPr>
        <p:spPr>
          <a:xfrm>
            <a:off x="421560" y="1547640"/>
            <a:ext cx="3250440" cy="729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(#10$FILE$("data.ns3.csv"),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#11$FILE$("num.csv"),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$:#10$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(#1[2],#2[2],#3[2],$#4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$:#11$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[4,2])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57" name="CustomShape 8"/>
          <p:cNvSpPr/>
          <p:nvPr/>
        </p:nvSpPr>
        <p:spPr>
          <a:xfrm>
            <a:off x="460440" y="4536360"/>
            <a:ext cx="5502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((Length,Quantity(300,mm)),(Weight,Quantity(100,kg))),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((Length,Quantity(320,mm)),(Weight,Quantity(102,kg))),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((Length,Quantity(302,mm)),(Weight,Quantity(101,kg))),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((Length,Quantity(360,mm)),(Weight,Quantity(125,kg)))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58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</a:t>
            </a:r>
            <a:endParaRPr/>
          </a:p>
        </p:txBody>
      </p:sp>
      <p:sp>
        <p:nvSpPr>
          <p:cNvPr id="159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data.ns3.ddl</a:t>
            </a:r>
            <a:endParaRPr/>
          </a:p>
        </p:txBody>
      </p:sp>
      <p:sp>
        <p:nvSpPr>
          <p:cNvPr id="160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 data.ns3.csv</a:t>
            </a:r>
            <a:endParaRPr/>
          </a:p>
        </p:txBody>
      </p:sp>
      <p:sp>
        <p:nvSpPr>
          <p:cNvPr id="161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300,100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320,102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302,101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360,125</a:t>
            </a:r>
            <a:endParaRPr/>
          </a:p>
        </p:txBody>
      </p:sp>
      <p:sp>
        <p:nvSpPr>
          <p:cNvPr id="162" name="CustomShape 13"/>
          <p:cNvSpPr/>
          <p:nvPr/>
        </p:nvSpPr>
        <p:spPr>
          <a:xfrm>
            <a:off x="4605120" y="116568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 num.csv</a:t>
            </a:r>
            <a:endParaRPr/>
          </a:p>
        </p:txBody>
      </p:sp>
      <p:sp>
        <p:nvSpPr>
          <p:cNvPr id="163" name="TextShape 14"/>
          <p:cNvSpPr txBox="1"/>
          <p:nvPr/>
        </p:nvSpPr>
        <p:spPr>
          <a:xfrm>
            <a:off x="33840" y="42480"/>
            <a:ext cx="866520" cy="31752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lang="en-US">
                <a:solidFill>
                  <a:srgbClr val="ff3333"/>
                </a:solidFill>
                <a:latin typeface="Arial"/>
              </a:rPr>
              <a:t>要検討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63800" y="1183680"/>
            <a:ext cx="326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入力データ形式定義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num.ddf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1146240" y="55044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オペレーション例：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から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#2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（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lang="en-US" strike="noStrike">
                <a:solidFill>
                  <a:srgbClr val="c0504d"/>
                </a:solidFill>
                <a:latin typeface="Calibri"/>
              </a:rPr>
              <a:t>次期仕様</a:t>
            </a:r>
            <a:r>
              <a:rPr lang="en-US" strike="noStrike">
                <a:solidFill>
                  <a:srgbClr val="c0504d"/>
                </a:solidFill>
                <a:latin typeface="Calibri"/>
              </a:rPr>
              <a:t>(B)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）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2521800" y="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135720" y="3401640"/>
            <a:ext cx="688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コマンド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./tq.o in=num.ddf out=num.ddl </a:t>
            </a:r>
            <a:r>
              <a:rPr lang="en-US" strike="noStrike">
                <a:solidFill>
                  <a:srgbClr val="b2b2b2"/>
                </a:solidFill>
                <a:latin typeface="Calibri"/>
              </a:rPr>
              <a:t>data=num.csv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-FT -Pprod  -C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300,100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320,102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302,101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360,125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419400" y="2673000"/>
            <a:ext cx="4692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$PI$(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$BIND$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(Length,Weight),Quantity($#4,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$BIND$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(mm,kg)))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((#10$FILE$("num.csv"),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$BIND:#10[]$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([4](#4[2]))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458280" y="4507920"/>
            <a:ext cx="5502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((Length,Quantity(300,mm)),(Weight,Quantity(100,kg))),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((Length,Quantity(320,mm)),(Weight,Quantity(102,kg))),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((Length,Quantity(302,mm)),(Weight,Quantity(101,kg))),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((Length,Quantity(360,mm)),(Weight,Quantity(125,kg)))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</a:t>
            </a:r>
            <a:endParaRPr/>
          </a:p>
        </p:txBody>
      </p:sp>
      <p:sp>
        <p:nvSpPr>
          <p:cNvPr id="173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num.ddl</a:t>
            </a:r>
            <a:endParaRPr/>
          </a:p>
        </p:txBody>
      </p:sp>
      <p:sp>
        <p:nvSpPr>
          <p:cNvPr id="174" name="CustomShape 11"/>
          <p:cNvSpPr/>
          <p:nvPr/>
        </p:nvSpPr>
        <p:spPr>
          <a:xfrm>
            <a:off x="5670000" y="121680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 num.csv</a:t>
            </a:r>
            <a:endParaRPr/>
          </a:p>
        </p:txBody>
      </p:sp>
      <p:sp>
        <p:nvSpPr>
          <p:cNvPr id="175" name="TextShape 12"/>
          <p:cNvSpPr txBox="1"/>
          <p:nvPr/>
        </p:nvSpPr>
        <p:spPr>
          <a:xfrm>
            <a:off x="33840" y="42480"/>
            <a:ext cx="866520" cy="31752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lang="en-US">
                <a:solidFill>
                  <a:srgbClr val="ff3333"/>
                </a:solidFill>
                <a:latin typeface="Arial"/>
              </a:rPr>
              <a:t>要検討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入力データ形式定義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data.ns3.ddf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784440" y="576000"/>
            <a:ext cx="7860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オペレーション例：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から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#3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（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lang="en-US" strike="noStrike">
                <a:solidFill>
                  <a:srgbClr val="c0504d"/>
                </a:solidFill>
                <a:latin typeface="Calibri"/>
              </a:rPr>
              <a:t>次期仕様</a:t>
            </a:r>
            <a:r>
              <a:rPr lang="en-US" strike="noStrike">
                <a:solidFill>
                  <a:srgbClr val="c0504d"/>
                </a:solidFill>
                <a:latin typeface="Calibri"/>
              </a:rPr>
              <a:t>(B)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）</a:t>
            </a: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2178720" y="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149400" y="3503880"/>
            <a:ext cx="7999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コマンド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./tq.o in=data.ns3.ddf out=data.ns3.ddl </a:t>
            </a:r>
            <a:r>
              <a:rPr lang="en-US" strike="noStrike">
                <a:solidFill>
                  <a:srgbClr val="808080"/>
                </a:solidFill>
                <a:latin typeface="Calibri"/>
              </a:rPr>
              <a:t>data=data.ns3.csv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-FT -Pprod  -C</a:t>
            </a:r>
            <a:endParaRPr/>
          </a:p>
        </p:txBody>
      </p:sp>
      <p:sp>
        <p:nvSpPr>
          <p:cNvPr id="180" name="CustomShape 5"/>
          <p:cNvSpPr/>
          <p:nvPr/>
        </p:nvSpPr>
        <p:spPr>
          <a:xfrm>
            <a:off x="68418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Length,Weight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Quantity,Quantity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mm,kg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300,100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320,102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302,101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360,125</a:t>
            </a:r>
            <a:endParaRPr/>
          </a:p>
        </p:txBody>
      </p:sp>
      <p:sp>
        <p:nvSpPr>
          <p:cNvPr id="181" name="CustomShape 6"/>
          <p:cNvSpPr/>
          <p:nvPr/>
        </p:nvSpPr>
        <p:spPr>
          <a:xfrm>
            <a:off x="349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$PI$($#1,$#2($#4,$#3))</a:t>
            </a:r>
            <a:endParaRPr/>
          </a:p>
        </p:txBody>
      </p:sp>
      <p:sp>
        <p:nvSpPr>
          <p:cNvPr id="182" name="CustomShape 7"/>
          <p:cNvSpPr/>
          <p:nvPr/>
        </p:nvSpPr>
        <p:spPr>
          <a:xfrm>
            <a:off x="313560" y="1547640"/>
            <a:ext cx="418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(#10$FILE$("data.ns3.csv"),#11$FILE$("num.csv"),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$BIND:#10[]$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(#1[2],#2[2],#3[2],$#4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$BIND:#11[]$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[4,2])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83" name="CustomShape 8"/>
          <p:cNvSpPr/>
          <p:nvPr/>
        </p:nvSpPr>
        <p:spPr>
          <a:xfrm>
            <a:off x="460440" y="4536360"/>
            <a:ext cx="5502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((Length,Quantity(300,mm)),(Weight,Quantity(100,kg))),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((Length,Quantity(320,mm)),(Weight,Quantity(102,kg))),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((Length,Quantity(302,mm)),(Weight,Quantity(101,kg))),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((Length,Quantity(360,mm)),(Weight,Quantity(125,kg)))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84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</a:t>
            </a:r>
            <a:endParaRPr/>
          </a:p>
        </p:txBody>
      </p:sp>
      <p:sp>
        <p:nvSpPr>
          <p:cNvPr id="185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data.ns3.ddl</a:t>
            </a:r>
            <a:endParaRPr/>
          </a:p>
        </p:txBody>
      </p:sp>
      <p:sp>
        <p:nvSpPr>
          <p:cNvPr id="186" name="CustomShape 11"/>
          <p:cNvSpPr/>
          <p:nvPr/>
        </p:nvSpPr>
        <p:spPr>
          <a:xfrm>
            <a:off x="661716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 data.ns3.csv</a:t>
            </a:r>
            <a:endParaRPr/>
          </a:p>
        </p:txBody>
      </p:sp>
      <p:sp>
        <p:nvSpPr>
          <p:cNvPr id="187" name="CustomShape 12"/>
          <p:cNvSpPr/>
          <p:nvPr/>
        </p:nvSpPr>
        <p:spPr>
          <a:xfrm>
            <a:off x="4824720" y="153396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300,100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320,102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302,101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360,125</a:t>
            </a:r>
            <a:endParaRPr/>
          </a:p>
        </p:txBody>
      </p:sp>
      <p:sp>
        <p:nvSpPr>
          <p:cNvPr id="188" name="CustomShape 13"/>
          <p:cNvSpPr/>
          <p:nvPr/>
        </p:nvSpPr>
        <p:spPr>
          <a:xfrm>
            <a:off x="4605120" y="116568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 num.csv</a:t>
            </a:r>
            <a:endParaRPr/>
          </a:p>
        </p:txBody>
      </p:sp>
      <p:sp>
        <p:nvSpPr>
          <p:cNvPr id="189" name="TextShape 14"/>
          <p:cNvSpPr txBox="1"/>
          <p:nvPr/>
        </p:nvSpPr>
        <p:spPr>
          <a:xfrm>
            <a:off x="33840" y="42480"/>
            <a:ext cx="866520" cy="31752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lang="en-US">
                <a:solidFill>
                  <a:srgbClr val="ff3333"/>
                </a:solidFill>
                <a:latin typeface="Arial"/>
              </a:rPr>
              <a:t>要検討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5840" y="897480"/>
            <a:ext cx="630612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データ構造記述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= NS3 + CSV + tq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NIMS Standard SpreadSheet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(NS3):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NS3:: &lt;Dataset&gt;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&lt;Dataset&gt;::=(&lt;Line&gt;,...)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&lt;Line&gt;::=(&lt;Cell&gt;,...)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&lt;Cell&gt;::=(&lt;Item&gt;,Quantity(&lt;Value&gt;,&lt;Unit&gt;))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| (&lt;Item&gt;,&lt;Type&gt;(&lt;Value&gt;))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厳密に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のみ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&lt;Item&gt;: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　辞書登録されている属性名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NIMS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のオリジナル言語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tq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データ形式定義によるシンプルな最低限のオペレーション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から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複数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ファイルの統合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　　（複数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ファイルから一つの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形式への変換）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辞書と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ファイルの統合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44000" y="463320"/>
            <a:ext cx="1322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構造定義：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1324440" y="3138480"/>
            <a:ext cx="3151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2521800" y="1044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1352160" y="5083560"/>
            <a:ext cx="61840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1343160" y="4373280"/>
            <a:ext cx="292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23920" y="4126680"/>
            <a:ext cx="3150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項レファレンス：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#1($#1) =&gt; #1($#1@#1)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木レファレンス：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$##1(##1) =&gt; $##1@##1(##1)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60840" y="3766320"/>
            <a:ext cx="200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レファレンス例：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2521800" y="24876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92" name="CustomShape 4"/>
          <p:cNvSpPr/>
          <p:nvPr/>
        </p:nvSpPr>
        <p:spPr>
          <a:xfrm>
            <a:off x="95400" y="1296000"/>
            <a:ext cx="246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レファレンスの定義：</a:t>
            </a:r>
            <a:endParaRPr/>
          </a:p>
        </p:txBody>
      </p:sp>
      <p:sp>
        <p:nvSpPr>
          <p:cNvPr id="93" name="CustomShape 5"/>
          <p:cNvSpPr/>
          <p:nvPr/>
        </p:nvSpPr>
        <p:spPr>
          <a:xfrm>
            <a:off x="299520" y="1678680"/>
            <a:ext cx="5893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グラフおよび均質化２部グラフ構造を表すための表現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項レファレンス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木レファレンス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38320" y="4126680"/>
            <a:ext cx="29062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ex.1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[1] =&gt; [1]%(A)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ex.2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[2] =&gt; [2]%(A,B)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ex.3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[2]([2]) =&gt; [2]([2])%(A,B,C,D)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74240" y="3766320"/>
            <a:ext cx="1781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バインドの例：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2521800" y="24876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180000" y="1296000"/>
            <a:ext cx="2009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バインドの定義：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357480" y="1678680"/>
            <a:ext cx="5560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構造（ノード）に「値」をバインドするための表現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対象はリーフノードのみ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配列サイズは上位のノードから引き継がれる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81520" y="4114800"/>
            <a:ext cx="57038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から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複数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ファイルの統合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　　（複数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ファイルから一つの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形式への変換）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辞書と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ファイルの統合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7160" y="3766320"/>
            <a:ext cx="5208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オペレーション例（次スライドより順次紹介）：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2521800" y="24876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65520" y="1296000"/>
            <a:ext cx="2238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オペレータの検討：</a:t>
            </a:r>
            <a:endParaRPr/>
          </a:p>
        </p:txBody>
      </p:sp>
      <p:sp>
        <p:nvSpPr>
          <p:cNvPr id="103" name="CustomShape 5"/>
          <p:cNvSpPr/>
          <p:nvPr/>
        </p:nvSpPr>
        <p:spPr>
          <a:xfrm>
            <a:off x="276120" y="1620360"/>
            <a:ext cx="73897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より高度な操作に対応するため”オペレータ”の概念を導入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木構造の変更を伴う効果をもたらすものはオペレータとする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（項参照は言語構造そのものなのでオペレータではない）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それ以外の効果をもたらすものも、場合によってはオペレータとする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今まで関数としていたものはあらたにオペレータと呼ぶ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オペレータの引数は、「自分自身以降の木」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3800" y="237996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data.ns3.ddl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127692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オペレーション例：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から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#1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（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現仕様）</a:t>
            </a: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2521800" y="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240120" y="3503520"/>
            <a:ext cx="7999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コマンド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./tq.o in=data.ns3.ddf out=data.ns3.ddl data=data.ns3.csv -FT -Pprod  -C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6078960" y="167040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Length,Weight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Quantity,Quantity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mm,kg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300,100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320,102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302,101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360,125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491040" y="27493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$PI$($#1,$#2($#4,$#3))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510120" y="1676880"/>
            <a:ext cx="207468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(#1[2],#2[2],#3[2],#4[4,2])</a:t>
            </a:r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537120" y="4507920"/>
            <a:ext cx="5502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((Length,Quantity(300,mm)),(Weight,Quantity(100,kg))),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((Length,Quantity(320,mm)),(Weight,Quantity(102,kg))),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((Length,Quantity(302,mm)),(Weight,Quantity(101,kg))),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((Length,Quantity(360,mm)),(Weight,Quantity(125,kg)))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226080" y="414792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</a:t>
            </a:r>
            <a:endParaRPr/>
          </a:p>
        </p:txBody>
      </p:sp>
      <p:sp>
        <p:nvSpPr>
          <p:cNvPr id="113" name="CustomShape 10"/>
          <p:cNvSpPr/>
          <p:nvPr/>
        </p:nvSpPr>
        <p:spPr>
          <a:xfrm>
            <a:off x="255600" y="131544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入力データ形式定義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data.ns3.ddf</a:t>
            </a:r>
            <a:endParaRPr/>
          </a:p>
        </p:txBody>
      </p:sp>
      <p:sp>
        <p:nvSpPr>
          <p:cNvPr id="114" name="CustomShape 11"/>
          <p:cNvSpPr/>
          <p:nvPr/>
        </p:nvSpPr>
        <p:spPr>
          <a:xfrm>
            <a:off x="5848920" y="12844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 data.ns3.csv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64880" y="1183680"/>
            <a:ext cx="3634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入力データ形式定義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data.ns3.ddf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278360" y="550440"/>
            <a:ext cx="759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オペレーション例：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から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#1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（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lang="en-US" strike="noStrike">
                <a:solidFill>
                  <a:srgbClr val="c0504d"/>
                </a:solidFill>
                <a:latin typeface="Calibri"/>
              </a:rPr>
              <a:t>次期仕様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）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521800" y="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118" name="CustomShape 4"/>
          <p:cNvSpPr/>
          <p:nvPr/>
        </p:nvSpPr>
        <p:spPr>
          <a:xfrm>
            <a:off x="149400" y="3503880"/>
            <a:ext cx="7999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コマンド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./tq.o in=data.ns3.ddf out=data.ns3.ddl </a:t>
            </a:r>
            <a:r>
              <a:rPr lang="en-US" strike="noStrike">
                <a:solidFill>
                  <a:srgbClr val="808080"/>
                </a:solidFill>
                <a:latin typeface="Calibri"/>
              </a:rPr>
              <a:t>data=data.ns3.csv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-FT -Pprod  -C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6159600" y="1543680"/>
            <a:ext cx="1526040" cy="1582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Length,Weight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Quantity,Quantity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mm,kg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300,100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320,102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302,101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360,125</a:t>
            </a:r>
            <a:endParaRPr/>
          </a:p>
        </p:txBody>
      </p:sp>
      <p:sp>
        <p:nvSpPr>
          <p:cNvPr id="120" name="CustomShape 6"/>
          <p:cNvSpPr/>
          <p:nvPr/>
        </p:nvSpPr>
        <p:spPr>
          <a:xfrm>
            <a:off x="421560" y="2783520"/>
            <a:ext cx="1920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$PI$($#1,$#2($#4,$#3))</a:t>
            </a:r>
            <a:endParaRPr/>
          </a:p>
        </p:txBody>
      </p:sp>
      <p:sp>
        <p:nvSpPr>
          <p:cNvPr id="121" name="CustomShape 7"/>
          <p:cNvSpPr/>
          <p:nvPr/>
        </p:nvSpPr>
        <p:spPr>
          <a:xfrm>
            <a:off x="421560" y="1547640"/>
            <a:ext cx="274644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(#10$FILE$("data.ns3.csv"),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$:#10$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(#1[2],#2[2],#3[2],#4[4,2])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22" name="CustomShape 8"/>
          <p:cNvSpPr/>
          <p:nvPr/>
        </p:nvSpPr>
        <p:spPr>
          <a:xfrm>
            <a:off x="460440" y="4536360"/>
            <a:ext cx="5502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((Length,Quantity(300,mm)),(Weight,Quantity(100,kg))),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((Length,Quantity(320,mm)),(Weight,Quantity(102,kg))),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((Length,Quantity(302,mm)),(Weight,Quantity(101,kg))),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((Length,Quantity(360,mm)),(Weight,Quantity(125,kg)))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23" name="CustomShape 9"/>
          <p:cNvSpPr/>
          <p:nvPr/>
        </p:nvSpPr>
        <p:spPr>
          <a:xfrm>
            <a:off x="135360" y="414900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</a:t>
            </a:r>
            <a:endParaRPr/>
          </a:p>
        </p:txBody>
      </p:sp>
      <p:sp>
        <p:nvSpPr>
          <p:cNvPr id="124" name="CustomShape 10"/>
          <p:cNvSpPr/>
          <p:nvPr/>
        </p:nvSpPr>
        <p:spPr>
          <a:xfrm>
            <a:off x="163080" y="2423880"/>
            <a:ext cx="3616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data.ns3.ddl</a:t>
            </a:r>
            <a:endParaRPr/>
          </a:p>
        </p:txBody>
      </p:sp>
      <p:sp>
        <p:nvSpPr>
          <p:cNvPr id="125" name="CustomShape 11"/>
          <p:cNvSpPr/>
          <p:nvPr/>
        </p:nvSpPr>
        <p:spPr>
          <a:xfrm>
            <a:off x="5935320" y="1178280"/>
            <a:ext cx="1900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 data.ns3.csv</a:t>
            </a:r>
            <a:endParaRPr/>
          </a:p>
        </p:txBody>
      </p:sp>
      <p:sp>
        <p:nvSpPr>
          <p:cNvPr id="126" name="TextShape 12"/>
          <p:cNvSpPr txBox="1"/>
          <p:nvPr/>
        </p:nvSpPr>
        <p:spPr>
          <a:xfrm>
            <a:off x="33480" y="42480"/>
            <a:ext cx="866520" cy="31752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lang="en-US">
                <a:solidFill>
                  <a:srgbClr val="ff3333"/>
                </a:solidFill>
                <a:latin typeface="Arial"/>
              </a:rPr>
              <a:t>要検討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63800" y="1183680"/>
            <a:ext cx="326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入力データ形式定義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num.ddf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311840" y="550440"/>
            <a:ext cx="736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オペレーション例：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から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#2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（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現仕様）</a:t>
            </a: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2521800" y="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135720" y="3401640"/>
            <a:ext cx="688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コマンド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./tq.o in=num.ddf out=num.ddl data=num.csv -FT -Pprod  -C</a:t>
            </a:r>
            <a:endParaRPr/>
          </a:p>
        </p:txBody>
      </p:sp>
      <p:sp>
        <p:nvSpPr>
          <p:cNvPr id="131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300,100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320,102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302,101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360,125</a:t>
            </a:r>
            <a:endParaRPr/>
          </a:p>
        </p:txBody>
      </p:sp>
      <p:sp>
        <p:nvSpPr>
          <p:cNvPr id="132" name="CustomShape 6"/>
          <p:cNvSpPr/>
          <p:nvPr/>
        </p:nvSpPr>
        <p:spPr>
          <a:xfrm>
            <a:off x="419400" y="2673000"/>
            <a:ext cx="38559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$PI$(@(Length,Weight),Quantity($#4,@(mm,kg)))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419400" y="1552680"/>
            <a:ext cx="109656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([4](#4[2]))</a:t>
            </a:r>
            <a:endParaRPr/>
          </a:p>
        </p:txBody>
      </p:sp>
      <p:sp>
        <p:nvSpPr>
          <p:cNvPr id="134" name="CustomShape 8"/>
          <p:cNvSpPr/>
          <p:nvPr/>
        </p:nvSpPr>
        <p:spPr>
          <a:xfrm>
            <a:off x="458280" y="4507920"/>
            <a:ext cx="5502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((Length,Quantity(300,mm)),(Weight,Quantity(100,kg))),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((Length,Quantity(320,mm)),(Weight,Quantity(102,kg))),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((Length,Quantity(302,mm)),(Weight,Quantity(101,kg))),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((Length,Quantity(360,mm)),(Weight,Quantity(125,kg)))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</a:t>
            </a:r>
            <a:endParaRPr/>
          </a:p>
        </p:txBody>
      </p:sp>
      <p:sp>
        <p:nvSpPr>
          <p:cNvPr id="136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num.ddl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5670000" y="121680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 num.csv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63800" y="1183680"/>
            <a:ext cx="326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入力データ形式定義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num.ddf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1142640" y="550440"/>
            <a:ext cx="7868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オペレーション例：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から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NS3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形式への変換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#2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（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ファイル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;</a:t>
            </a:r>
            <a:r>
              <a:rPr lang="en-US" strike="noStrike">
                <a:solidFill>
                  <a:srgbClr val="c0504d"/>
                </a:solidFill>
                <a:latin typeface="Calibri"/>
              </a:rPr>
              <a:t>次期仕様</a:t>
            </a:r>
            <a:r>
              <a:rPr lang="en-US" strike="noStrike">
                <a:solidFill>
                  <a:srgbClr val="c0504d"/>
                </a:solidFill>
                <a:latin typeface="Calibri"/>
              </a:rPr>
              <a:t>(A)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）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2521800" y="0"/>
            <a:ext cx="4448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データ構造記述言語の開発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135720" y="3401640"/>
            <a:ext cx="6885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コマンド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./tq.o in=num.ddf out=num.ddl </a:t>
            </a:r>
            <a:r>
              <a:rPr lang="en-US" strike="noStrike">
                <a:solidFill>
                  <a:srgbClr val="b2b2b2"/>
                </a:solidFill>
                <a:latin typeface="Calibri"/>
              </a:rPr>
              <a:t>data=num.csv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 -FT -Pprod  -C</a:t>
            </a:r>
            <a:endParaRPr/>
          </a:p>
        </p:txBody>
      </p:sp>
      <p:sp>
        <p:nvSpPr>
          <p:cNvPr id="142" name="CustomShape 5"/>
          <p:cNvSpPr/>
          <p:nvPr/>
        </p:nvSpPr>
        <p:spPr>
          <a:xfrm>
            <a:off x="5889960" y="1584720"/>
            <a:ext cx="1526040" cy="942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300,100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320,102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302,101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360,125</a:t>
            </a:r>
            <a:endParaRPr/>
          </a:p>
        </p:txBody>
      </p:sp>
      <p:sp>
        <p:nvSpPr>
          <p:cNvPr id="143" name="CustomShape 6"/>
          <p:cNvSpPr/>
          <p:nvPr/>
        </p:nvSpPr>
        <p:spPr>
          <a:xfrm>
            <a:off x="419400" y="2673000"/>
            <a:ext cx="4188600" cy="30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Calibri"/>
              </a:rPr>
              <a:t>$PI$(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$%$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(Length,Weight),Quantity($#4,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$%$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(mm,kg)))</a:t>
            </a:r>
            <a:endParaRPr/>
          </a:p>
        </p:txBody>
      </p:sp>
      <p:sp>
        <p:nvSpPr>
          <p:cNvPr id="144" name="CustomShape 7"/>
          <p:cNvSpPr/>
          <p:nvPr/>
        </p:nvSpPr>
        <p:spPr>
          <a:xfrm>
            <a:off x="419400" y="1552680"/>
            <a:ext cx="2244600" cy="516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((#10$FILE$("num.csv"),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ff0000"/>
                </a:solidFill>
                <a:latin typeface="Calibri"/>
              </a:rPr>
              <a:t>$:#10$</a:t>
            </a:r>
            <a:r>
              <a:rPr lang="en-US" sz="1400" strike="noStrike">
                <a:solidFill>
                  <a:srgbClr val="000000"/>
                </a:solidFill>
                <a:latin typeface="Calibri"/>
              </a:rPr>
              <a:t>([4](#4[2]))</a:t>
            </a:r>
            <a:r>
              <a:rPr lang="en-US" sz="1400" strike="noStrike">
                <a:solidFill>
                  <a:srgbClr val="ff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45" name="CustomShape 8"/>
          <p:cNvSpPr/>
          <p:nvPr/>
        </p:nvSpPr>
        <p:spPr>
          <a:xfrm>
            <a:off x="458280" y="4507920"/>
            <a:ext cx="5502960" cy="1736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(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((Length,Quantity(300,mm)),(Weight,Quantity(100,kg))),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((Length,Quantity(320,mm)),(Weight,Quantity(102,kg))),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((Length,Quantity(302,mm)),(Weight,Quantity(101,kg))),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((Length,Quantity(360,mm)),(Weight,Quantity(125,kg)))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46" name="CustomShape 9"/>
          <p:cNvSpPr/>
          <p:nvPr/>
        </p:nvSpPr>
        <p:spPr>
          <a:xfrm>
            <a:off x="135360" y="4138560"/>
            <a:ext cx="986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</a:t>
            </a:r>
            <a:endParaRPr/>
          </a:p>
        </p:txBody>
      </p:sp>
      <p:sp>
        <p:nvSpPr>
          <p:cNvPr id="147" name="CustomShape 10"/>
          <p:cNvSpPr/>
          <p:nvPr/>
        </p:nvSpPr>
        <p:spPr>
          <a:xfrm>
            <a:off x="158400" y="2260080"/>
            <a:ext cx="324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出力データ形式定義</a:t>
            </a:r>
            <a:r>
              <a:rPr lang="en-US" strike="noStrike">
                <a:solidFill>
                  <a:srgbClr val="000000"/>
                </a:solidFill>
                <a:latin typeface="Calibri"/>
              </a:rPr>
              <a:t>: num.ddl</a:t>
            </a:r>
            <a:endParaRPr/>
          </a:p>
        </p:txBody>
      </p:sp>
      <p:sp>
        <p:nvSpPr>
          <p:cNvPr id="148" name="CustomShape 11"/>
          <p:cNvSpPr/>
          <p:nvPr/>
        </p:nvSpPr>
        <p:spPr>
          <a:xfrm>
            <a:off x="5670000" y="1216800"/>
            <a:ext cx="1528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- CSV: num.csv</a:t>
            </a:r>
            <a:endParaRPr/>
          </a:p>
        </p:txBody>
      </p:sp>
      <p:sp>
        <p:nvSpPr>
          <p:cNvPr id="149" name="TextShape 12"/>
          <p:cNvSpPr txBox="1"/>
          <p:nvPr/>
        </p:nvSpPr>
        <p:spPr>
          <a:xfrm>
            <a:off x="33840" y="42480"/>
            <a:ext cx="866520" cy="317520"/>
          </a:xfrm>
          <a:prstGeom prst="rect">
            <a:avLst/>
          </a:prstGeom>
          <a:noFill/>
          <a:ln>
            <a:solidFill>
              <a:srgbClr val="ff3333"/>
            </a:solidFill>
          </a:ln>
        </p:spPr>
        <p:txBody>
          <a:bodyPr lIns="90000" rIns="90000" tIns="45000" bIns="45000"/>
          <a:p>
            <a:r>
              <a:rPr lang="en-US">
                <a:solidFill>
                  <a:srgbClr val="ff3333"/>
                </a:solidFill>
                <a:latin typeface="Arial"/>
              </a:rPr>
              <a:t>要検討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