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  <p:sldId id="312" r:id="rId47"/>
    <p:sldId id="314" r:id="rId48"/>
    <p:sldId id="316" r:id="rId49"/>
    <p:sldId id="317" r:id="rId50"/>
    <p:sldId id="319" r:id="rId51"/>
    <p:sldId id="320" r:id="rId52"/>
    <p:sldId id="324" r:id="rId53"/>
    <p:sldId id="325" r:id="rId54"/>
    <p:sldId id="327" r:id="rId55"/>
    <p:sldId id="322" r:id="rId56"/>
    <p:sldId id="321" r:id="rId57"/>
    <p:sldId id="328" r:id="rId58"/>
    <p:sldId id="326" r:id="rId59"/>
    <p:sldId id="329" r:id="rId60"/>
    <p:sldId id="330" r:id="rId61"/>
    <p:sldId id="333" r:id="rId62"/>
    <p:sldId id="336" r:id="rId63"/>
    <p:sldId id="335" r:id="rId64"/>
    <p:sldId id="334" r:id="rId65"/>
    <p:sldId id="338" r:id="rId66"/>
    <p:sldId id="337" r:id="rId67"/>
    <p:sldId id="339" r:id="rId68"/>
    <p:sldId id="340" r:id="rId6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  <p14:sldId id="312"/>
            <p14:sldId id="314"/>
            <p14:sldId id="316"/>
            <p14:sldId id="317"/>
            <p14:sldId id="319"/>
            <p14:sldId id="320"/>
            <p14:sldId id="324"/>
            <p14:sldId id="325"/>
            <p14:sldId id="327"/>
            <p14:sldId id="322"/>
            <p14:sldId id="321"/>
            <p14:sldId id="328"/>
            <p14:sldId id="326"/>
            <p14:sldId id="329"/>
            <p14:sldId id="330"/>
            <p14:sldId id="333"/>
            <p14:sldId id="336"/>
            <p14:sldId id="335"/>
            <p14:sldId id="334"/>
            <p14:sldId id="338"/>
            <p14:sldId id="337"/>
            <p14:sldId id="339"/>
            <p14:sldId id="340"/>
          </p14:sldIdLst>
        </p14:section>
        <p14:section name="タイトルなしのセクション" id="{5F7EA9D8-66AD-4E03-8EE3-0F3FC45A8E8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89E0FF"/>
    <a:srgbClr val="0000FF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723" autoAdjust="0"/>
  </p:normalViewPr>
  <p:slideViewPr>
    <p:cSldViewPr snapToGrid="0">
      <p:cViewPr varScale="1">
        <p:scale>
          <a:sx n="83" d="100"/>
          <a:sy n="83" d="100"/>
        </p:scale>
        <p:origin x="90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42749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2"/>
            <a:ext cx="1552675" cy="913839"/>
          </a:xfrm>
          <a:prstGeom prst="wedgeRectCallout">
            <a:avLst>
              <a:gd name="adj1" fmla="val -115682"/>
              <a:gd name="adj2" fmla="val -449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</a:t>
            </a:r>
            <a:r>
              <a:rPr lang="ja-JP" altLang="en-US" sz="90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レビューも参照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>
                <a:solidFill>
                  <a:srgbClr val="FF0000"/>
                </a:solidFill>
              </a:rPr>
              <a:t>演算子</a:t>
            </a:r>
            <a:r>
              <a:rPr lang="en-US" altLang="ja-JP" sz="900" dirty="0">
                <a:solidFill>
                  <a:srgbClr val="FF0000"/>
                </a:solidFill>
              </a:rPr>
              <a:t>’:’</a:t>
            </a:r>
            <a:r>
              <a:rPr lang="ja-JP" altLang="en-US" sz="900">
                <a:solidFill>
                  <a:srgbClr val="FF0000"/>
                </a:solidFill>
              </a:rPr>
              <a:t>の導入</a:t>
            </a:r>
            <a:r>
              <a:rPr lang="en-US" altLang="ja-JP" sz="900" dirty="0">
                <a:solidFill>
                  <a:srgbClr val="FF0000"/>
                </a:solidFill>
              </a:rPr>
              <a:t>(p56)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4/17(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81583" y="0"/>
            <a:ext cx="11381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ヘッド、参照先ノード、バインド値の出力順序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echo '(#1X[2],$#1Y[2])'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r>
              <a:rPr lang="en-US" altLang="ja-JP" dirty="0"/>
              <a:t>=&gt; (#1X[2]@(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$ echo '(#1X@(</a:t>
            </a:r>
            <a:r>
              <a:rPr lang="en-US" altLang="ja-JP" dirty="0" err="1"/>
              <a:t>Length,Weight</a:t>
            </a:r>
            <a:r>
              <a:rPr lang="en-US" altLang="ja-JP" dirty="0"/>
              <a:t>),$#1Y@(</a:t>
            </a:r>
            <a:r>
              <a:rPr lang="en-US" altLang="ja-JP" dirty="0" err="1"/>
              <a:t>mm,kg</a:t>
            </a:r>
            <a:r>
              <a:rPr lang="en-US" altLang="ja-JP" dirty="0"/>
              <a:t>))'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</a:t>
            </a:r>
          </a:p>
          <a:p>
            <a:r>
              <a:rPr lang="en-US" altLang="ja-JP" dirty="0"/>
              <a:t>=&gt; (#1X@(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1&gt;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2&gt;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>
                <a:solidFill>
                  <a:srgbClr val="FF0000"/>
                </a:solidFill>
              </a:rPr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endParaRPr lang="en-US" altLang="ja-JP" dirty="0"/>
          </a:p>
          <a:p>
            <a:pPr marL="285750" indent="-285750">
              <a:buFont typeface="Symbol" pitchFamily="2" charset="2"/>
              <a:buChar char="Þ"/>
            </a:pPr>
            <a:r>
              <a:rPr lang="ja-JP" altLang="en-US"/>
              <a:t>ノードとバインド値が近いので直感性あり。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※CSV</a:t>
            </a:r>
            <a:r>
              <a:rPr lang="ja-JP" altLang="en-US"/>
              <a:t>バインド値と</a:t>
            </a:r>
            <a:r>
              <a:rPr lang="en-US" altLang="ja-JP" dirty="0"/>
              <a:t>@</a:t>
            </a:r>
            <a:r>
              <a:rPr lang="ja-JP" altLang="en-US"/>
              <a:t>指定値をいずれも保有するノードは、バインド値として</a:t>
            </a:r>
            <a:r>
              <a:rPr lang="en-US" altLang="ja-JP" dirty="0"/>
              <a:t>@</a:t>
            </a:r>
            <a:r>
              <a:rPr lang="ja-JP" altLang="en-US"/>
              <a:t>指定値のみ出力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 </a:t>
            </a:r>
            <a:r>
              <a:rPr lang="ja-JP" altLang="en-US"/>
              <a:t>これらの文字列の内部表現</a:t>
            </a:r>
            <a:endParaRPr lang="en-US" altLang="ja-JP" dirty="0"/>
          </a:p>
          <a:p>
            <a:r>
              <a:rPr lang="ja-JP" altLang="en-US"/>
              <a:t>一般形</a:t>
            </a:r>
            <a:r>
              <a:rPr lang="en-US" altLang="ja-JP" dirty="0"/>
              <a:t>:  </a:t>
            </a:r>
            <a:r>
              <a:rPr lang="en-US" altLang="ja-JP" u="sng" dirty="0"/>
              <a:t>$#nX@(t,...,t)</a:t>
            </a:r>
            <a:r>
              <a:rPr lang="en-US" altLang="ja-JP" dirty="0"/>
              <a:t>@</a:t>
            </a:r>
            <a:r>
              <a:rPr lang="en-US" altLang="ja-JP" u="sng" dirty="0"/>
              <a:t>#nY@(t,...t)</a:t>
            </a:r>
            <a:r>
              <a:rPr lang="en-US" altLang="ja-JP" dirty="0"/>
              <a:t>... =&gt; </a:t>
            </a:r>
            <a:r>
              <a:rPr lang="ja-JP" altLang="en-US"/>
              <a:t>下線部</a:t>
            </a:r>
            <a:r>
              <a:rPr lang="en-US" altLang="ja-JP" dirty="0"/>
              <a:t>:1</a:t>
            </a:r>
            <a:r>
              <a:rPr lang="ja-JP" altLang="en-US"/>
              <a:t>つの参照項。バインド値がない場合「</a:t>
            </a:r>
            <a:r>
              <a:rPr lang="en-US" altLang="ja-JP" dirty="0"/>
              <a:t>@(…)</a:t>
            </a:r>
            <a:r>
              <a:rPr lang="ja-JP" altLang="en-US"/>
              <a:t>」は省略可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&gt;reference chain</a:t>
            </a:r>
          </a:p>
          <a:p>
            <a:r>
              <a:rPr lang="en-US" altLang="ja-JP" dirty="0"/>
              <a:t>	@($#</a:t>
            </a:r>
            <a:r>
              <a:rPr lang="en-US" altLang="ja-JP" dirty="0" err="1"/>
              <a:t>nX</a:t>
            </a:r>
            <a:r>
              <a:rPr lang="en-US" altLang="ja-JP" dirty="0"/>
              <a:t>@(t,...,t),#</a:t>
            </a:r>
            <a:r>
              <a:rPr lang="en-US" altLang="ja-JP" dirty="0" err="1"/>
              <a:t>nY</a:t>
            </a:r>
            <a:r>
              <a:rPr lang="en-US" altLang="ja-JP" dirty="0"/>
              <a:t>@(t,...t),…)</a:t>
            </a:r>
          </a:p>
        </p:txBody>
      </p:sp>
    </p:spTree>
    <p:extLst>
      <p:ext uri="{BB962C8B-B14F-4D97-AF65-F5344CB8AC3E}">
        <p14:creationId xmlns:p14="http://schemas.microsoft.com/office/powerpoint/2010/main" val="407108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 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485246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@</a:t>
            </a:r>
            <a:r>
              <a:rPr lang="ja-JP" altLang="en-US"/>
              <a:t>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/>
              <a:t>データ数</a:t>
            </a:r>
            <a:r>
              <a:rPr lang="en-US" altLang="ja-JP" dirty="0"/>
              <a:t>)</a:t>
            </a:r>
            <a:r>
              <a:rPr lang="ja-JP" altLang="en-US"/>
              <a:t>番目の</a:t>
            </a:r>
            <a:r>
              <a:rPr lang="en-US" altLang="ja-JP" dirty="0"/>
              <a:t>bind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</a:t>
            </a:r>
            <a:r>
              <a:rPr lang="ja-JP" altLang="en-US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464990" y="3716900"/>
            <a:ext cx="3517805" cy="664977"/>
          </a:xfrm>
          <a:prstGeom prst="wedgeRectCallout">
            <a:avLst>
              <a:gd name="adj1" fmla="val -122107"/>
              <a:gd name="adj2" fmla="val -4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ループ</a:t>
            </a:r>
            <a:r>
              <a:rPr lang="ja-JP" altLang="en-US" dirty="0">
                <a:solidFill>
                  <a:srgbClr val="FF0000"/>
                </a:solidFill>
              </a:rPr>
              <a:t>への考慮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ja-JP" altLang="en-US" strike="dblStrike">
                <a:solidFill>
                  <a:srgbClr val="FF0000"/>
                </a:solidFill>
              </a:rPr>
              <a:t>必要</a:t>
            </a:r>
            <a:r>
              <a:rPr kumimoji="1" lang="ja-JP" altLang="en-US">
                <a:solidFill>
                  <a:srgbClr val="FF0000"/>
                </a:solidFill>
              </a:rPr>
              <a:t>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(4/17</a:t>
            </a:r>
            <a:r>
              <a:rPr lang="ja-JP" altLang="en-US">
                <a:solidFill>
                  <a:srgbClr val="FF0000"/>
                </a:solidFill>
              </a:rPr>
              <a:t>レビューにて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6220"/>
              </p:ext>
            </p:extLst>
          </p:nvPr>
        </p:nvGraphicFramePr>
        <p:xfrm>
          <a:off x="0" y="1752293"/>
          <a:ext cx="118385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1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2504310428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13028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76975"/>
            <a:ext cx="12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3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137652" y="0"/>
            <a:ext cx="114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382620" y="1754326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848788-B849-2441-A18B-E53354602EA4}"/>
              </a:ext>
            </a:extLst>
          </p:cNvPr>
          <p:cNvSpPr/>
          <p:nvPr/>
        </p:nvSpPr>
        <p:spPr>
          <a:xfrm>
            <a:off x="382620" y="1215717"/>
            <a:ext cx="824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08CA4-5841-3448-BBCF-EA1B5B9D8C37}"/>
              </a:ext>
            </a:extLst>
          </p:cNvPr>
          <p:cNvSpPr txBox="1"/>
          <p:nvPr/>
        </p:nvSpPr>
        <p:spPr>
          <a:xfrm>
            <a:off x="285343" y="2605249"/>
            <a:ext cx="10765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ファイルポインタ</a:t>
            </a:r>
            <a:r>
              <a:rPr lang="en-US" altLang="ja-JP" dirty="0"/>
              <a:t>($#1</a:t>
            </a:r>
            <a:r>
              <a:rPr lang="ja-JP" altLang="en-US"/>
              <a:t>、</a:t>
            </a:r>
            <a:r>
              <a:rPr lang="en-US" altLang="ja-JP" dirty="0"/>
              <a:t>$#2)</a:t>
            </a:r>
            <a:r>
              <a:rPr lang="ja-JP" altLang="en-US"/>
              <a:t>と</a:t>
            </a:r>
            <a:r>
              <a:rPr lang="en-US" altLang="ja-JP" dirty="0"/>
              <a:t>T</a:t>
            </a:r>
            <a:r>
              <a:rPr lang="ja-JP" altLang="en-US"/>
              <a:t>式の組合せはバインド操作に固定か、ユーザ定義可能とすべきか。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1BAF0-ADFE-7F40-B1E4-596E40F1188D}"/>
              </a:ext>
            </a:extLst>
          </p:cNvPr>
          <p:cNvSpPr txBox="1"/>
          <p:nvPr/>
        </p:nvSpPr>
        <p:spPr>
          <a:xfrm>
            <a:off x="137652" y="3363838"/>
            <a:ext cx="1187600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/>
              <a:t>コンテキスト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r>
              <a:rPr lang="ja-JP" altLang="en-US"/>
              <a:t>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(a) </a:t>
            </a:r>
            <a:r>
              <a:rPr lang="ja-JP" altLang="en-US"/>
              <a:t>どのような関数のパラメータか</a:t>
            </a:r>
            <a:br>
              <a:rPr lang="ja-JP" altLang="en-US"/>
            </a:br>
            <a:r>
              <a:rPr lang="en-US" altLang="ja-JP" dirty="0"/>
              <a:t>	$T$(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$bind$($T$($stream$("A(B[2],C[1],D[2])”)),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r>
              <a:rPr lang="ja-JP" altLang="en-US"/>
              <a:t>して</a:t>
            </a:r>
            <a:r>
              <a:rPr lang="en-US" altLang="ja-JP" dirty="0"/>
              <a:t>T</a:t>
            </a:r>
            <a:r>
              <a:rPr lang="ja-JP" altLang="en-US"/>
              <a:t>式にバインド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/>
              <a:t>ファイルポインタ</a:t>
            </a:r>
            <a:r>
              <a:rPr lang="en-US" altLang="ja-JP" dirty="0"/>
              <a:t>$#1</a:t>
            </a:r>
            <a:r>
              <a:rPr lang="ja-JP" altLang="en-US"/>
              <a:t>が</a:t>
            </a:r>
            <a:r>
              <a:rPr lang="en-US" altLang="ja-JP" dirty="0"/>
              <a:t>T</a:t>
            </a:r>
            <a:r>
              <a:rPr lang="ja-JP" altLang="en-US"/>
              <a:t>式に付与</a:t>
            </a:r>
            <a:br>
              <a:rPr lang="en-US" altLang="ja-JP" dirty="0"/>
            </a:br>
            <a:r>
              <a:rPr lang="en-US" altLang="ja-JP" dirty="0"/>
              <a:t>	(#1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/>
              <a:t>A(B[2],C[1],D[2]))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50560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5/1(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709987" y="2329538"/>
            <a:ext cx="6096000" cy="3238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1. reference chain</a:t>
            </a:r>
          </a:p>
          <a:p>
            <a:pPr lvl="1"/>
            <a:r>
              <a:rPr lang="ja-JP" altLang="en-US" dirty="0"/>
              <a:t>1.1 reference chainの導入</a:t>
            </a:r>
          </a:p>
          <a:p>
            <a:pPr lvl="1"/>
            <a:r>
              <a:rPr lang="ja-JP" altLang="en-US" dirty="0"/>
              <a:t>1.2 reference chainのBNF定義</a:t>
            </a:r>
          </a:p>
          <a:p>
            <a:pPr lvl="1"/>
            <a:r>
              <a:rPr lang="ja-JP" altLang="en-US" dirty="0"/>
              <a:t>1.3 reference chainの内部表現</a:t>
            </a:r>
          </a:p>
          <a:p>
            <a:pPr lvl="1"/>
            <a:r>
              <a:rPr lang="ja-JP" altLang="en-US" dirty="0"/>
              <a:t>1.4 @指定導入の経緯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2. ストリーム</a:t>
            </a:r>
          </a:p>
          <a:p>
            <a:pPr lvl="1"/>
            <a:r>
              <a:rPr lang="ja-JP" altLang="en-US" dirty="0"/>
              <a:t>2.1 ストリームの種別(階層関係)</a:t>
            </a:r>
          </a:p>
          <a:p>
            <a:pPr lvl="1"/>
            <a:r>
              <a:rPr lang="ja-JP" altLang="en-US" dirty="0"/>
              <a:t>2.2 bindオペレータ</a:t>
            </a:r>
          </a:p>
          <a:p>
            <a:pPr lvl="1"/>
            <a:r>
              <a:rPr lang="ja-JP" altLang="en-US" dirty="0"/>
              <a:t>2.3 ストリームのコンテキスト再考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3. 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3372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>
                <a:highlight>
                  <a:srgbClr val="FFFFCC"/>
                </a:highlight>
              </a:rPr>
              <a:t>　</a:t>
            </a:r>
            <a:r>
              <a:rPr lang="en-US" altLang="ja-JP" dirty="0"/>
              <a:t>,</a:t>
            </a:r>
            <a:r>
              <a:rPr lang="ja-JP" altLang="en-US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(a)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％</a:t>
            </a:r>
            <a:r>
              <a:rPr lang="ja-JP" altLang="en-US"/>
              <a:t>に変更</a:t>
            </a:r>
            <a:endParaRPr lang="en-US" altLang="ja-JP" dirty="0"/>
          </a:p>
          <a:p>
            <a:pPr lvl="2"/>
            <a:r>
              <a:rPr lang="ja-JP" altLang="en-US"/>
              <a:t>　　</a:t>
            </a:r>
            <a:r>
              <a:rPr lang="en-US" altLang="ja-JP" dirty="0"/>
              <a:t>(b)</a:t>
            </a:r>
            <a:r>
              <a:rPr lang="ja-JP" altLang="en-US"/>
              <a:t>出力の順番を以下の順序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>
                <a:highlight>
                  <a:srgbClr val="FFCCFF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子ノード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>
                <a:highlight>
                  <a:srgbClr val="FFFFCC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参照先の子ノード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$#n</a:t>
            </a:r>
            <a:r>
              <a:rPr lang="en-US" altLang="ja-JP" sz="1200" u="sng" cap="small" dirty="0"/>
              <a:t>1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#n</a:t>
            </a:r>
            <a:r>
              <a:rPr lang="en-US" altLang="ja-JP" sz="1200" u="sng" dirty="0"/>
              <a:t>1</a:t>
            </a:r>
            <a:r>
              <a:rPr lang="en-US" altLang="ja-JP" u="sng" dirty="0"/>
              <a:t>Y%(t,...t)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/>
              <a:t>下線部</a:t>
            </a:r>
            <a:r>
              <a:rPr lang="en-US" altLang="ja-JP" dirty="0"/>
              <a:t>	:1</a:t>
            </a:r>
            <a:r>
              <a:rPr lang="ja-JP" altLang="en-US"/>
              <a:t>つの参照項。</a:t>
            </a:r>
            <a:endParaRPr lang="en-US" altLang="ja-JP" dirty="0"/>
          </a:p>
          <a:p>
            <a:r>
              <a:rPr lang="en-US" altLang="ja-JP" dirty="0"/>
              <a:t>		$#</a:t>
            </a:r>
            <a:r>
              <a:rPr lang="en-US" altLang="ja-JP" dirty="0" err="1"/>
              <a:t>n</a:t>
            </a:r>
            <a:r>
              <a:rPr lang="en-US" altLang="ja-JP" sz="1200" dirty="0" err="1"/>
              <a:t>i</a:t>
            </a:r>
            <a:r>
              <a:rPr lang="en-US" altLang="ja-JP" dirty="0"/>
              <a:t>	: reference</a:t>
            </a:r>
          </a:p>
          <a:p>
            <a:r>
              <a:rPr lang="en-US" altLang="ja-JP" dirty="0"/>
              <a:t>		t	: </a:t>
            </a:r>
            <a:r>
              <a:rPr lang="ja-JP" altLang="en-US"/>
              <a:t>値指定相当の</a:t>
            </a:r>
            <a:r>
              <a:rPr lang="en-US" altLang="ja-JP" dirty="0"/>
              <a:t>T</a:t>
            </a:r>
            <a:r>
              <a:rPr lang="ja-JP" altLang="en-US"/>
              <a:t>式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T	: </a:t>
            </a:r>
            <a:r>
              <a:rPr lang="ja-JP" altLang="en-US">
                <a:solidFill>
                  <a:srgbClr val="FF0000"/>
                </a:solidFill>
              </a:rPr>
              <a:t>子ノード相当の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>
                <a:solidFill>
                  <a:srgbClr val="FF0000"/>
                </a:solidFill>
              </a:rPr>
              <a:t>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	%(…)	:</a:t>
            </a:r>
            <a:r>
              <a:rPr lang="ja-JP" altLang="en-US"/>
              <a:t>バインド値、</a:t>
            </a:r>
            <a:r>
              <a:rPr lang="en-US" altLang="ja-JP" dirty="0"/>
              <a:t>①CSV</a:t>
            </a:r>
            <a:r>
              <a:rPr lang="ja-JP" altLang="en-US"/>
              <a:t>バインド値と</a:t>
            </a:r>
            <a:r>
              <a:rPr lang="en-US" altLang="ja-JP" dirty="0"/>
              <a:t>②%</a:t>
            </a:r>
            <a:r>
              <a:rPr lang="ja-JP" altLang="en-US"/>
              <a:t>指定値の２通り</a:t>
            </a:r>
            <a:r>
              <a:rPr lang="en-US" altLang="ja-JP" dirty="0"/>
              <a:t>(</a:t>
            </a:r>
            <a:r>
              <a:rPr lang="ja-JP" altLang="en-US"/>
              <a:t>両方保持する場合は②優先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(1)</a:t>
            </a:r>
            <a:r>
              <a:rPr lang="ja-JP" altLang="en-US"/>
              <a:t>言語仕様上の整合性</a:t>
            </a:r>
            <a:r>
              <a:rPr lang="en-US" altLang="ja-JP" dirty="0"/>
              <a:t>	=&gt; BNF</a:t>
            </a:r>
            <a:r>
              <a:rPr lang="ja-JP" altLang="en-US"/>
              <a:t>記述可</a:t>
            </a:r>
            <a:r>
              <a:rPr lang="en-US" altLang="ja-JP" dirty="0"/>
              <a:t>(1.2)</a:t>
            </a:r>
            <a:r>
              <a:rPr lang="ja-JP" altLang="en-US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デリミタは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ja-JP" altLang="en-US">
                <a:solidFill>
                  <a:srgbClr val="FF0000"/>
                </a:solidFill>
              </a:rPr>
              <a:t>のみ、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ja-JP" altLang="en-US">
                <a:solidFill>
                  <a:srgbClr val="FF0000"/>
                </a:solidFill>
              </a:rPr>
              <a:t>は通常文字扱い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(2)T</a:t>
            </a:r>
            <a:r>
              <a:rPr lang="ja-JP" altLang="en-US"/>
              <a:t>式による内部表現</a:t>
            </a:r>
            <a:r>
              <a:rPr lang="en-US" altLang="ja-JP" dirty="0"/>
              <a:t>	=&gt; </a:t>
            </a:r>
            <a:r>
              <a:rPr lang="ja-JP" altLang="en-US"/>
              <a:t>対応する</a:t>
            </a:r>
            <a:r>
              <a:rPr lang="en-US" altLang="ja-JP" dirty="0"/>
              <a:t>T</a:t>
            </a:r>
            <a:r>
              <a:rPr lang="ja-JP" altLang="en-US"/>
              <a:t>式の決定</a:t>
            </a:r>
            <a:r>
              <a:rPr lang="en-US" altLang="ja-JP" dirty="0"/>
              <a:t>(1.3)</a:t>
            </a:r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734870" y="84842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80234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36795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37687" y="1254519"/>
            <a:ext cx="805494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43181" y="1254519"/>
            <a:ext cx="760116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927976" y="2378372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274860" y="236214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376675" y="1116897"/>
            <a:ext cx="4737370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57075" y="2104733"/>
            <a:ext cx="4808706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8">
            <a:extLst>
              <a:ext uri="{FF2B5EF4-FFF2-40B4-BE49-F238E27FC236}">
                <a16:creationId xmlns:a16="http://schemas.microsoft.com/office/drawing/2014/main" id="{DFA02AB3-25D7-4943-80AC-CD886374B97D}"/>
              </a:ext>
            </a:extLst>
          </p:cNvPr>
          <p:cNvSpPr/>
          <p:nvPr/>
        </p:nvSpPr>
        <p:spPr>
          <a:xfrm>
            <a:off x="9490032" y="4653963"/>
            <a:ext cx="1306295" cy="406092"/>
          </a:xfrm>
          <a:prstGeom prst="wedgeRectCallout">
            <a:avLst>
              <a:gd name="adj1" fmla="val -137595"/>
              <a:gd name="adj2" fmla="val -429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152194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56161" y="265837"/>
            <a:ext cx="1160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1.2 reference chain</a:t>
            </a:r>
            <a:r>
              <a:rPr lang="ja-JP" altLang="en-US" b="1" u="sng"/>
              <a:t>の</a:t>
            </a:r>
            <a:r>
              <a:rPr lang="en-US" altLang="ja-JP" b="1" u="sng" dirty="0"/>
              <a:t>BNF</a:t>
            </a:r>
            <a:r>
              <a:rPr lang="ja-JP" altLang="en-US" b="1" u="sng"/>
              <a:t>定義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DCCA4-5C2C-8C4D-8BAF-D112DCB59290}"/>
              </a:ext>
            </a:extLst>
          </p:cNvPr>
          <p:cNvSpPr/>
          <p:nvPr/>
        </p:nvSpPr>
        <p:spPr>
          <a:xfrm>
            <a:off x="684179" y="1674514"/>
            <a:ext cx="111738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(BNF)	</a:t>
            </a:r>
          </a:p>
          <a:p>
            <a:r>
              <a:rPr lang="en-US" altLang="ja-JP" dirty="0"/>
              <a:t>	&lt;head&gt;::=	&lt;ref-label&gt;?&lt;reference&gt;?&lt;label&gt;?;</a:t>
            </a:r>
          </a:p>
          <a:p>
            <a:pPr lvl="1"/>
            <a:r>
              <a:rPr lang="en-US" altLang="ja-JP" dirty="0"/>
              <a:t>	&lt;ref-label&gt;::=	(’#’|’##’)&lt;num&gt;+;</a:t>
            </a:r>
          </a:p>
          <a:p>
            <a:pPr lvl="2"/>
            <a:r>
              <a:rPr lang="en-US" altLang="ja-JP" dirty="0"/>
              <a:t>&lt;reference&gt;::=	’$’(’#’|’##’)&lt;num&gt;+;</a:t>
            </a:r>
          </a:p>
          <a:p>
            <a:pPr lvl="2"/>
            <a:r>
              <a:rPr lang="en-US" altLang="ja-JP" dirty="0"/>
              <a:t>&lt;label&gt;::=	&lt;char&gt;+;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&lt;T-form&gt;::=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ighlight>
                  <a:srgbClr val="FFCCFF"/>
                </a:highlight>
              </a:rPr>
              <a:t>ex-T-form</a:t>
            </a:r>
            <a:r>
              <a:rPr lang="en-US" altLang="ja-JP" dirty="0"/>
              <a:t>&gt;::=	</a:t>
            </a:r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 |</a:t>
            </a:r>
          </a:p>
          <a:p>
            <a:pPr lvl="2"/>
            <a:r>
              <a:rPr lang="en-US" altLang="ja-JP" dirty="0"/>
              <a:t>		</a:t>
            </a:r>
            <a:r>
              <a:rPr lang="ja-JP" altLang="en-US"/>
              <a:t>　　</a:t>
            </a:r>
            <a:r>
              <a:rPr lang="en-US" altLang="ja-JP" dirty="0"/>
              <a:t>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 </a:t>
            </a:r>
          </a:p>
          <a:p>
            <a:pPr lvl="2"/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::=	&lt;ref-item&gt;(’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en-US" altLang="ja-JP" dirty="0"/>
              <a:t>’&lt;ref-item&gt;)*</a:t>
            </a:r>
          </a:p>
          <a:p>
            <a:pPr lvl="2"/>
            <a:r>
              <a:rPr lang="en-US" altLang="ja-JP" dirty="0"/>
              <a:t>&lt;ref-item&gt;::=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’(&lt;ex-T-form&gt;(’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’&lt;ex-T-form&gt;)*)?’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’)? (</a:t>
            </a:r>
            <a:r>
              <a:rPr lang="en-US" altLang="ja-JP" dirty="0">
                <a:solidFill>
                  <a:srgbClr val="FF0000"/>
                </a:solidFill>
              </a:rPr>
              <a:t>ex-T...)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1] %</a:t>
            </a:r>
            <a:r>
              <a:rPr lang="ja-JP" altLang="en-US"/>
              <a:t>はデリミタ扱いしなくても良い見込み</a:t>
            </a:r>
            <a:endParaRPr lang="en-US" altLang="ja-JP" dirty="0"/>
          </a:p>
          <a:p>
            <a:r>
              <a:rPr lang="en-US" altLang="ja-JP" dirty="0"/>
              <a:t>	=&gt; </a:t>
            </a:r>
            <a:r>
              <a:rPr lang="ja-JP" altLang="en-US"/>
              <a:t>従来の値指定</a:t>
            </a:r>
            <a:r>
              <a:rPr lang="en-US" altLang="ja-JP" dirty="0"/>
              <a:t>@</a:t>
            </a:r>
            <a:r>
              <a:rPr lang="ja-JP" altLang="en-US"/>
              <a:t>と同様の扱い。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2] </a:t>
            </a:r>
            <a:r>
              <a:rPr lang="ja-JP" altLang="en-US"/>
              <a:t>実際には「</a:t>
            </a:r>
            <a:r>
              <a:rPr lang="en-US" altLang="ja-JP" dirty="0"/>
              <a:t>&lt;ref-item&gt;</a:t>
            </a:r>
            <a:r>
              <a:rPr lang="ja-JP" altLang="en-US"/>
              <a:t>の</a:t>
            </a:r>
            <a:r>
              <a:rPr lang="en-US" altLang="ja-JP" dirty="0"/>
              <a:t>&lt;head&gt;</a:t>
            </a:r>
            <a:r>
              <a:rPr lang="ja-JP" altLang="en-US"/>
              <a:t>は</a:t>
            </a:r>
            <a:r>
              <a:rPr lang="en-US" altLang="ja-JP" dirty="0"/>
              <a:t>”$#n”</a:t>
            </a:r>
            <a:r>
              <a:rPr lang="ja-JP" altLang="en-US"/>
              <a:t>を含む」などの制約があり。</a:t>
            </a:r>
            <a:endParaRPr lang="en-US" altLang="ja-JP" dirty="0"/>
          </a:p>
          <a:p>
            <a:r>
              <a:rPr lang="en-US" altLang="ja-JP" dirty="0"/>
              <a:t>	=&gt; BNF</a:t>
            </a:r>
            <a:r>
              <a:rPr lang="ja-JP" altLang="en-US"/>
              <a:t>でも規定できそうであるが、意味上の制約として</a:t>
            </a:r>
            <a:r>
              <a:rPr lang="en-US" altLang="ja-JP" dirty="0"/>
              <a:t>BNF</a:t>
            </a:r>
            <a:r>
              <a:rPr lang="ja-JP" altLang="en-US"/>
              <a:t>の外部で規定する。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B566AB-FF28-6247-A130-218E3C542DC7}"/>
              </a:ext>
            </a:extLst>
          </p:cNvPr>
          <p:cNvSpPr/>
          <p:nvPr/>
        </p:nvSpPr>
        <p:spPr>
          <a:xfrm>
            <a:off x="8514748" y="3059668"/>
            <a:ext cx="265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赤フォント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ja-JP" altLang="en-US">
                <a:solidFill>
                  <a:srgbClr val="FF0000"/>
                </a:solidFill>
              </a:rPr>
              <a:t>デリミタ</a:t>
            </a:r>
            <a:r>
              <a:rPr lang="en-US" altLang="ja-JP" dirty="0"/>
              <a:t>   </a:t>
            </a:r>
          </a:p>
        </p:txBody>
      </p:sp>
      <p:sp>
        <p:nvSpPr>
          <p:cNvPr id="6" name="吹き出し: 四角形 8">
            <a:extLst>
              <a:ext uri="{FF2B5EF4-FFF2-40B4-BE49-F238E27FC236}">
                <a16:creationId xmlns:a16="http://schemas.microsoft.com/office/drawing/2014/main" id="{7B19DC2A-A820-5A43-8C73-2738D3AAB21A}"/>
              </a:ext>
            </a:extLst>
          </p:cNvPr>
          <p:cNvSpPr/>
          <p:nvPr/>
        </p:nvSpPr>
        <p:spPr>
          <a:xfrm>
            <a:off x="8678999" y="372799"/>
            <a:ext cx="1306295" cy="406092"/>
          </a:xfrm>
          <a:prstGeom prst="wedgeRectCallout">
            <a:avLst>
              <a:gd name="adj1" fmla="val -101682"/>
              <a:gd name="adj2" fmla="val 177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19472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75616" y="128096"/>
            <a:ext cx="118353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1.3 reference chain</a:t>
            </a:r>
            <a:r>
              <a:rPr lang="ja-JP" altLang="en-US" b="1" u="sng"/>
              <a:t>の内部表現</a:t>
            </a:r>
            <a:endParaRPr lang="en-US" altLang="ja-JP" b="1" u="sng" dirty="0"/>
          </a:p>
          <a:p>
            <a:r>
              <a:rPr lang="ja-JP" altLang="en-US"/>
              <a:t>　従来の</a:t>
            </a:r>
            <a:r>
              <a:rPr lang="en-US" altLang="ja-JP" dirty="0"/>
              <a:t>T</a:t>
            </a:r>
            <a:r>
              <a:rPr lang="ja-JP" altLang="en-US"/>
              <a:t>式の拡張であるため、内部表現を規定する必要がある。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</a:t>
            </a:r>
          </a:p>
          <a:p>
            <a:endParaRPr lang="en-US" altLang="ja-JP" dirty="0"/>
          </a:p>
          <a:p>
            <a:r>
              <a:rPr lang="ja-JP" altLang="en-US"/>
              <a:t>　　</a:t>
            </a:r>
            <a:r>
              <a:rPr lang="en-US" altLang="ja-JP" dirty="0"/>
              <a:t>(</a:t>
            </a:r>
            <a:r>
              <a:rPr lang="ja-JP" altLang="en-US"/>
              <a:t>内部表現</a:t>
            </a:r>
            <a:r>
              <a:rPr lang="en-US" altLang="ja-JP" dirty="0"/>
              <a:t>)</a:t>
            </a:r>
            <a:r>
              <a:rPr lang="ja-JP" altLang="en-US"/>
              <a:t>従来の</a:t>
            </a:r>
            <a:r>
              <a:rPr lang="en-US" altLang="ja-JP" dirty="0"/>
              <a:t>T</a:t>
            </a:r>
            <a:r>
              <a:rPr lang="ja-JP" altLang="en-US"/>
              <a:t>式で表現</a:t>
            </a:r>
            <a:endParaRPr lang="en-US" altLang="ja-JP" dirty="0"/>
          </a:p>
          <a:p>
            <a:r>
              <a:rPr lang="en-US" altLang="ja-JP" dirty="0"/>
              <a:t>	$ref-chain$(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,..,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b="1" u="sng" dirty="0"/>
              <a:t>1.4 @</a:t>
            </a:r>
            <a:r>
              <a:rPr lang="ja-JP" altLang="en-US" b="1" u="sng"/>
              <a:t>指定導入の経緯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[</a:t>
            </a:r>
            <a:r>
              <a:rPr lang="ja-JP" altLang="en-US"/>
              <a:t>例</a:t>
            </a:r>
            <a:r>
              <a:rPr lang="en-US" altLang="ja-JP" dirty="0"/>
              <a:t>] X@(1,2)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1) </a:t>
            </a:r>
            <a:r>
              <a:rPr lang="ja-JP" altLang="en-US"/>
              <a:t>当初想定した方式</a:t>
            </a:r>
            <a:r>
              <a:rPr lang="en-US" altLang="ja-JP" dirty="0"/>
              <a:t>(</a:t>
            </a:r>
            <a:r>
              <a:rPr lang="ja-JP" altLang="en-US"/>
              <a:t>木構造変換方式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子ノード</a:t>
            </a:r>
            <a:r>
              <a:rPr lang="en-US" altLang="ja-JP" dirty="0"/>
              <a:t>1,2</a:t>
            </a:r>
            <a:r>
              <a:rPr lang="ja-JP" altLang="en-US"/>
              <a:t>をツリーから削除し、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として</a:t>
            </a:r>
            <a:r>
              <a:rPr lang="en-US" altLang="ja-JP" dirty="0"/>
              <a:t>X@</a:t>
            </a:r>
            <a:r>
              <a:rPr lang="ja-JP" altLang="en-US"/>
              <a:t>にバインド</a:t>
            </a:r>
            <a:endParaRPr lang="en-US" altLang="ja-JP" dirty="0"/>
          </a:p>
          <a:p>
            <a:r>
              <a:rPr lang="en-US" altLang="ja-JP" dirty="0"/>
              <a:t>	③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番目の値を取得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2) </a:t>
            </a:r>
            <a:r>
              <a:rPr lang="ja-JP" altLang="en-US"/>
              <a:t>現方式</a:t>
            </a:r>
            <a:endParaRPr lang="en-US" altLang="ja-JP" dirty="0"/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 err="1"/>
              <a:t>i</a:t>
            </a:r>
            <a:r>
              <a:rPr lang="ja-JP" altLang="en-US"/>
              <a:t>番目の子ノードを取得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方式</a:t>
            </a:r>
            <a:r>
              <a:rPr lang="en-US" altLang="ja-JP" dirty="0"/>
              <a:t>1</a:t>
            </a:r>
            <a:r>
              <a:rPr lang="ja-JP" altLang="en-US"/>
              <a:t>の別案検討の際、</a:t>
            </a:r>
            <a:r>
              <a:rPr lang="en-US" altLang="ja-JP" dirty="0"/>
              <a:t>@</a:t>
            </a:r>
            <a:r>
              <a:rPr lang="ja-JP" altLang="en-US"/>
              <a:t>をデリミタ化する案があったが経緯は不明。</a:t>
            </a:r>
            <a:endParaRPr lang="en-US" altLang="ja-JP" dirty="0"/>
          </a:p>
          <a:p>
            <a:r>
              <a:rPr lang="ja-JP" altLang="en-US"/>
              <a:t>　最終的に方式</a:t>
            </a:r>
            <a:r>
              <a:rPr lang="en-US" altLang="ja-JP" dirty="0"/>
              <a:t>2</a:t>
            </a:r>
            <a:r>
              <a:rPr lang="ja-JP" altLang="en-US"/>
              <a:t>とな理、</a:t>
            </a:r>
            <a:r>
              <a:rPr lang="en-US" altLang="ja-JP" dirty="0"/>
              <a:t>@</a:t>
            </a:r>
            <a:r>
              <a:rPr lang="ja-JP" altLang="en-US"/>
              <a:t>デリミタ化はボツになった。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に関してはヘッダラベルの一部であり、そもそもデリミタ化不要であったと思われる。</a:t>
            </a:r>
            <a:endParaRPr lang="en-US" altLang="ja-JP" dirty="0"/>
          </a:p>
        </p:txBody>
      </p:sp>
      <p:sp>
        <p:nvSpPr>
          <p:cNvPr id="3" name="吹き出し: 四角形 8">
            <a:extLst>
              <a:ext uri="{FF2B5EF4-FFF2-40B4-BE49-F238E27FC236}">
                <a16:creationId xmlns:a16="http://schemas.microsoft.com/office/drawing/2014/main" id="{0D81D488-8225-D94D-B734-D35BDC1F61EE}"/>
              </a:ext>
            </a:extLst>
          </p:cNvPr>
          <p:cNvSpPr/>
          <p:nvPr/>
        </p:nvSpPr>
        <p:spPr>
          <a:xfrm>
            <a:off x="9283298" y="431820"/>
            <a:ext cx="1306295" cy="406092"/>
          </a:xfrm>
          <a:prstGeom prst="wedgeRectCallout">
            <a:avLst>
              <a:gd name="adj1" fmla="val -89508"/>
              <a:gd name="adj2" fmla="val 13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59918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256161" y="152534"/>
            <a:ext cx="11679678" cy="637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 </a:t>
            </a:r>
            <a:r>
              <a:rPr lang="ja-JP" altLang="en-US" b="1" u="sng"/>
              <a:t>ストリーム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en-US" altLang="ja-JP" b="1" u="sng" dirty="0"/>
              <a:t>2.1 </a:t>
            </a:r>
            <a:r>
              <a:rPr lang="ja-JP" altLang="en-US" b="1" u="sng"/>
              <a:t>ストリームの種別</a:t>
            </a:r>
            <a:r>
              <a:rPr lang="en-US" altLang="ja-JP" b="1" u="sng" dirty="0"/>
              <a:t>(</a:t>
            </a:r>
            <a:r>
              <a:rPr lang="ja-JP" altLang="en-US" b="1" u="sng"/>
              <a:t>階層関係</a:t>
            </a:r>
            <a:r>
              <a:rPr lang="en-US" altLang="ja-JP" b="1" u="sng" dirty="0"/>
              <a:t>)</a:t>
            </a:r>
          </a:p>
          <a:p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$stream$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$file$(&lt;file</a:t>
            </a:r>
            <a:r>
              <a:rPr lang="ja-JP" altLang="en-US"/>
              <a:t>名</a:t>
            </a:r>
            <a:r>
              <a:rPr lang="en-US" altLang="ja-JP" dirty="0"/>
              <a:t>&gt;)				$file$(“t-expression1.txt”)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csv_ffile</a:t>
            </a:r>
            <a:r>
              <a:rPr lang="en-US" altLang="ja-JP" dirty="0"/>
              <a:t>$(“</a:t>
            </a:r>
            <a:r>
              <a:rPr lang="en-US" altLang="ja-JP" dirty="0" err="1"/>
              <a:t>test.csv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json_file</a:t>
            </a:r>
            <a:r>
              <a:rPr lang="en-US" altLang="ja-JP" dirty="0"/>
              <a:t>$(“</a:t>
            </a:r>
            <a:r>
              <a:rPr lang="en-US" altLang="ja-JP" dirty="0" err="1"/>
              <a:t>meta.json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T_form_file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$string$(&lt;string&gt;)			$string$(“</a:t>
            </a:r>
            <a:r>
              <a:rPr lang="en-US" altLang="ja-JP" dirty="0" err="1"/>
              <a:t>abcd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csv_string</a:t>
            </a:r>
            <a:r>
              <a:rPr lang="en-US" altLang="ja-JP" dirty="0"/>
              <a:t>$(“Length,Weight,mm,kg,1,2,3,4”)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json_string</a:t>
            </a:r>
            <a:r>
              <a:rPr lang="en-US" altLang="ja-JP" dirty="0"/>
              <a:t>$(“{”)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$</a:t>
            </a:r>
            <a:r>
              <a:rPr lang="en-US" altLang="ja-JP" dirty="0" err="1"/>
              <a:t>T_form_string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	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$exec$(&lt;command&gt;)			$exec$(“ls –</a:t>
            </a:r>
            <a:r>
              <a:rPr lang="en-US" altLang="ja-JP" dirty="0" err="1"/>
              <a:t>lt|grep</a:t>
            </a:r>
            <a:r>
              <a:rPr lang="en-US" altLang="ja-JP" dirty="0"/>
              <a:t> </a:t>
            </a:r>
            <a:r>
              <a:rPr lang="en-US" altLang="ja-JP" dirty="0" err="1"/>
              <a:t>tst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$socket$(&lt;address&gt;,&lt;port&gt;)		$socket$(“127.0.0.1”,80)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$http$(&lt;address&gt;)		$http$(”http://~”)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0D232A1-C296-1247-B30E-BF64C4A81052}"/>
              </a:ext>
            </a:extLst>
          </p:cNvPr>
          <p:cNvSpPr/>
          <p:nvPr/>
        </p:nvSpPr>
        <p:spPr>
          <a:xfrm>
            <a:off x="2597285" y="1994170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418066A-4CAD-3E45-AC60-F35E3B8B1763}"/>
              </a:ext>
            </a:extLst>
          </p:cNvPr>
          <p:cNvSpPr/>
          <p:nvPr/>
        </p:nvSpPr>
        <p:spPr>
          <a:xfrm>
            <a:off x="2597285" y="3746771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</p:spTree>
    <p:extLst>
      <p:ext uri="{BB962C8B-B14F-4D97-AF65-F5344CB8AC3E}">
        <p14:creationId xmlns:p14="http://schemas.microsoft.com/office/powerpoint/2010/main" val="384723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126460" y="117693"/>
            <a:ext cx="1206554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2.2 </a:t>
            </a:r>
            <a:r>
              <a:rPr lang="en-US" altLang="ja-JP" b="1" u="sng" strike="sngStrike" dirty="0"/>
              <a:t>T</a:t>
            </a:r>
            <a:r>
              <a:rPr lang="ja-JP" altLang="en-US" b="1" u="sng" strike="sngStrike"/>
              <a:t>式</a:t>
            </a:r>
            <a:r>
              <a:rPr lang="en-US" altLang="ja-JP" b="1" u="sng" strike="sngStrike" dirty="0"/>
              <a:t>BNF</a:t>
            </a:r>
            <a:r>
              <a:rPr lang="ja-JP" altLang="en-US" b="1" u="sng" strike="sngStrike"/>
              <a:t>の多義性</a:t>
            </a:r>
            <a:r>
              <a:rPr lang="en-US" altLang="ja-JP" b="1" u="sng" dirty="0"/>
              <a:t> bind</a:t>
            </a:r>
            <a:r>
              <a:rPr lang="ja-JP" altLang="en-US" b="1" u="sng"/>
              <a:t>オペレータ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多義性が疑われる例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 </a:t>
            </a:r>
            <a:r>
              <a:rPr lang="ja-JP" altLang="en-US"/>
              <a:t>下記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のようにレファレンス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とヘッド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の連結</a:t>
            </a:r>
            <a:endParaRPr lang="en-US" altLang="ja-JP" dirty="0"/>
          </a:p>
          <a:p>
            <a:r>
              <a:rPr lang="en-US" altLang="ja-JP" dirty="0"/>
              <a:t>	(#1$file$(“test1.csv”),#2$file$(“test2.csv”),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(B[2],$#2C[1],D[2]))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1	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全体で</a:t>
            </a:r>
            <a:r>
              <a:rPr lang="en-US" altLang="ja-JP" dirty="0"/>
              <a:t>1</a:t>
            </a:r>
            <a:r>
              <a:rPr lang="ja-JP" altLang="en-US"/>
              <a:t>ノード</a:t>
            </a:r>
            <a:r>
              <a:rPr lang="en-US" altLang="ja-JP" dirty="0"/>
              <a:t>	-&gt;”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</a:p>
          <a:p>
            <a:r>
              <a:rPr lang="ja-JP" altLang="en-US"/>
              <a:t>　　</a:t>
            </a: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2	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ノード</a:t>
            </a:r>
            <a:r>
              <a:rPr lang="en-US" altLang="ja-JP" dirty="0"/>
              <a:t>		-&gt;”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結論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多義性はない。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理由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BNF</a:t>
            </a:r>
            <a:r>
              <a:rPr lang="ja-JP" altLang="en-US"/>
              <a:t>上は、隣接するノード間に</a:t>
            </a:r>
            <a:r>
              <a:rPr lang="en-US" altLang="ja-JP" dirty="0">
                <a:highlight>
                  <a:srgbClr val="FFCCFF"/>
                </a:highlight>
              </a:rPr>
              <a:t>’(‘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ja-JP" altLang="en-US"/>
              <a:t>などのデリミタが必要。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→解釈</a:t>
            </a:r>
            <a:r>
              <a:rPr lang="en-US" altLang="ja-JP" dirty="0"/>
              <a:t>2</a:t>
            </a:r>
            <a:r>
              <a:rPr lang="ja-JP" altLang="en-US"/>
              <a:t>はあり得ない。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要検討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以下のような記載は不要か。現</a:t>
            </a:r>
            <a:r>
              <a:rPr lang="en-US" altLang="ja-JP" dirty="0"/>
              <a:t>BNF</a:t>
            </a:r>
            <a:r>
              <a:rPr lang="ja-JP" altLang="en-US"/>
              <a:t>では構文エラー。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　</a:t>
            </a:r>
            <a:r>
              <a:rPr lang="en-US" altLang="ja-JP" dirty="0"/>
              <a:t>(#1$file$(“test1.csv”),##2A(</a:t>
            </a:r>
            <a:r>
              <a:rPr lang="en-US" altLang="ja-JP" dirty="0">
                <a:solidFill>
                  <a:srgbClr val="FF0000"/>
                </a:solidFill>
              </a:rPr>
              <a:t>$#5</a:t>
            </a:r>
            <a:r>
              <a:rPr lang="en-US" altLang="ja-JP" dirty="0"/>
              <a:t>,B[1],C[2]),</a:t>
            </a:r>
            <a:r>
              <a:rPr lang="en-US" altLang="ja-JP" dirty="0">
                <a:solidFill>
                  <a:srgbClr val="FF0000"/>
                </a:solidFill>
              </a:rPr>
              <a:t>$#1$##2</a:t>
            </a:r>
            <a:r>
              <a:rPr lang="en-US" altLang="ja-JP" dirty="0"/>
              <a:t>)-&gt; $##2</a:t>
            </a:r>
            <a:r>
              <a:rPr lang="ja-JP" altLang="en-US"/>
              <a:t>が参照する</a:t>
            </a:r>
            <a:r>
              <a:rPr lang="en-US" altLang="ja-JP" dirty="0"/>
              <a:t>T</a:t>
            </a:r>
            <a:r>
              <a:rPr lang="ja-JP" altLang="en-US"/>
              <a:t>式に</a:t>
            </a:r>
            <a:r>
              <a:rPr lang="en-US" altLang="ja-JP" dirty="0"/>
              <a:t>$#1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値をバインド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)BNF</a:t>
            </a:r>
          </a:p>
          <a:p>
            <a:r>
              <a:rPr lang="en-US" altLang="ja-JP" dirty="0"/>
              <a:t>	&lt;head&gt;::=&lt;ref-label&gt;?&lt;reference&gt;?&lt;label&gt;?;</a:t>
            </a:r>
          </a:p>
          <a:p>
            <a:pPr lvl="1"/>
            <a:r>
              <a:rPr lang="en-US" altLang="ja-JP" dirty="0"/>
              <a:t>	&lt;ref-label&gt;::=(’#’|’##’)&lt;num&gt;+;</a:t>
            </a:r>
          </a:p>
          <a:p>
            <a:pPr lvl="2"/>
            <a:r>
              <a:rPr lang="en-US" altLang="ja-JP" dirty="0"/>
              <a:t>&lt;reference&gt;::=’$’(’#’|’##’)&lt;num&gt;+;</a:t>
            </a:r>
          </a:p>
          <a:p>
            <a:pPr lvl="2"/>
            <a:r>
              <a:rPr lang="en-US" altLang="ja-JP" dirty="0"/>
              <a:t>&lt;label&gt;::=&lt;char&gt;+;</a:t>
            </a:r>
          </a:p>
          <a:p>
            <a:pPr lvl="2"/>
            <a:r>
              <a:rPr lang="en-US" altLang="ja-JP" dirty="0"/>
              <a:t>&lt;T-form&gt;::=&lt;head&gt;(</a:t>
            </a:r>
            <a:r>
              <a:rPr lang="en-US" altLang="ja-JP" dirty="0">
                <a:highlight>
                  <a:srgbClr val="FFCCFF"/>
                </a:highlight>
              </a:rPr>
              <a:t>’(’</a:t>
            </a:r>
            <a:r>
              <a:rPr lang="en-US" altLang="ja-JP" dirty="0"/>
              <a:t>(&lt;T-form&gt;(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en-US" altLang="ja-JP" dirty="0"/>
              <a:t>&lt;T-form&gt;)*)?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en-US" altLang="ja-JP" dirty="0"/>
              <a:t>)*;</a:t>
            </a:r>
          </a:p>
          <a:p>
            <a:pPr lvl="2"/>
            <a:endParaRPr lang="en-US" altLang="ja-JP" dirty="0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82241D61-5E66-8847-B342-1EF43D1EB011}"/>
              </a:ext>
            </a:extLst>
          </p:cNvPr>
          <p:cNvSpPr/>
          <p:nvPr/>
        </p:nvSpPr>
        <p:spPr>
          <a:xfrm>
            <a:off x="8326878" y="2712665"/>
            <a:ext cx="3618688" cy="847658"/>
          </a:xfrm>
          <a:prstGeom prst="wedgeRectCallout">
            <a:avLst>
              <a:gd name="adj1" fmla="val -87817"/>
              <a:gd name="adj2" fmla="val -968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解釈</a:t>
            </a:r>
            <a:r>
              <a:rPr lang="en-US" altLang="ja-JP" sz="1600" dirty="0">
                <a:solidFill>
                  <a:srgbClr val="FF0000"/>
                </a:solidFill>
              </a:rPr>
              <a:t>3)</a:t>
            </a:r>
          </a:p>
          <a:p>
            <a:r>
              <a:rPr lang="ja-JP" altLang="en-US" sz="1600">
                <a:solidFill>
                  <a:srgbClr val="FF0000"/>
                </a:solidFill>
              </a:rPr>
              <a:t>ファイルポインタ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を含むノードは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>
                <a:solidFill>
                  <a:srgbClr val="FF0000"/>
                </a:solidFill>
              </a:rPr>
              <a:t>配下の</a:t>
            </a:r>
            <a:r>
              <a:rPr lang="en-US" altLang="ja-JP" sz="1600" dirty="0">
                <a:solidFill>
                  <a:srgbClr val="FF0000"/>
                </a:solidFill>
              </a:rPr>
              <a:t>T</a:t>
            </a:r>
            <a:r>
              <a:rPr lang="ja-JP" altLang="en-US" sz="1600">
                <a:solidFill>
                  <a:srgbClr val="FF0000"/>
                </a:solidFill>
              </a:rPr>
              <a:t>式に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内の</a:t>
            </a:r>
            <a:r>
              <a:rPr lang="en-US" altLang="ja-JP" sz="1600" dirty="0">
                <a:solidFill>
                  <a:srgbClr val="FF0000"/>
                </a:solidFill>
              </a:rPr>
              <a:t>csv</a:t>
            </a:r>
            <a:r>
              <a:rPr lang="ja-JP" altLang="en-US" sz="1600">
                <a:solidFill>
                  <a:srgbClr val="FF0000"/>
                </a:solidFill>
              </a:rPr>
              <a:t>値をバインド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1274B6FB-9461-9E4F-B116-6DD08174B8F8}"/>
              </a:ext>
            </a:extLst>
          </p:cNvPr>
          <p:cNvSpPr/>
          <p:nvPr/>
        </p:nvSpPr>
        <p:spPr>
          <a:xfrm>
            <a:off x="7198469" y="5073243"/>
            <a:ext cx="4993531" cy="1539252"/>
          </a:xfrm>
          <a:prstGeom prst="wedgeRectCallout">
            <a:avLst>
              <a:gd name="adj1" fmla="val -67557"/>
              <a:gd name="adj2" fmla="val -943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案</a:t>
            </a:r>
            <a:r>
              <a:rPr lang="en-US" altLang="ja-JP" sz="1600" dirty="0">
                <a:solidFill>
                  <a:srgbClr val="FF0000"/>
                </a:solidFill>
              </a:rPr>
              <a:t>) bind</a:t>
            </a:r>
            <a:r>
              <a:rPr lang="ja-JP" altLang="en-US" sz="1600">
                <a:solidFill>
                  <a:srgbClr val="FF0000"/>
                </a:solidFill>
              </a:rPr>
              <a:t>オペレータ</a:t>
            </a:r>
            <a:r>
              <a:rPr lang="en-US" altLang="ja-JP" sz="1600" dirty="0">
                <a:solidFill>
                  <a:srgbClr val="FF0000"/>
                </a:solidFill>
              </a:rPr>
              <a:t>’:’</a:t>
            </a:r>
            <a:r>
              <a:rPr lang="ja-JP" altLang="en-US" sz="1600">
                <a:solidFill>
                  <a:srgbClr val="FF0000"/>
                </a:solidFill>
              </a:rPr>
              <a:t>の導入　</a:t>
            </a:r>
            <a:r>
              <a:rPr lang="en-US" altLang="ja-JP" sz="1600" dirty="0">
                <a:solidFill>
                  <a:srgbClr val="FF0000"/>
                </a:solidFill>
              </a:rPr>
              <a:t>=&gt; </a:t>
            </a:r>
            <a:r>
              <a:rPr lang="ja-JP" altLang="en-US" sz="1600">
                <a:solidFill>
                  <a:srgbClr val="FF0000"/>
                </a:solidFill>
              </a:rPr>
              <a:t>非デリミタ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&lt;file&gt;</a:t>
            </a:r>
            <a:r>
              <a:rPr lang="en-US" altLang="ja-JP" sz="1600" dirty="0">
                <a:solidFill>
                  <a:srgbClr val="FF0000"/>
                </a:solidFill>
              </a:rPr>
              <a:t>&lt;stream-</a:t>
            </a:r>
            <a:r>
              <a:rPr lang="en-US" altLang="ja-JP" sz="1600" dirty="0" err="1">
                <a:solidFill>
                  <a:srgbClr val="FF0000"/>
                </a:solidFill>
              </a:rPr>
              <a:t>ptr</a:t>
            </a:r>
            <a:r>
              <a:rPr lang="ja-JP" altLang="en-US" sz="1600">
                <a:solidFill>
                  <a:srgbClr val="FF0000"/>
                </a:solidFill>
              </a:rPr>
              <a:t>＞</a:t>
            </a:r>
            <a:r>
              <a:rPr lang="en-US" altLang="ja-JP" sz="1600" dirty="0">
                <a:solidFill>
                  <a:srgbClr val="FF0000"/>
                </a:solidFill>
              </a:rPr>
              <a:t>‘:’ &lt;T-form&gt;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FF0000"/>
                </a:solidFill>
              </a:rPr>
              <a:t>  [</a:t>
            </a:r>
            <a:r>
              <a:rPr lang="ja-JP" altLang="en-US" sz="1600">
                <a:solidFill>
                  <a:srgbClr val="FF0000"/>
                </a:solidFill>
              </a:rPr>
              <a:t>例</a:t>
            </a:r>
            <a:r>
              <a:rPr lang="en-US" altLang="ja-JP" sz="1600" dirty="0">
                <a:solidFill>
                  <a:srgbClr val="FF0000"/>
                </a:solidFill>
              </a:rPr>
              <a:t>] 	①$#1:$##2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②$#1:A(B[2],$#2C[1],D[2])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③$file$(“</a:t>
            </a:r>
            <a:r>
              <a:rPr lang="en-US" altLang="ja-JP" sz="1600" strike="sngStrike" dirty="0" err="1">
                <a:solidFill>
                  <a:srgbClr val="FF0000"/>
                </a:solidFill>
              </a:rPr>
              <a:t>test.csv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”):$T$($string$(“A[2]”))</a:t>
            </a:r>
          </a:p>
        </p:txBody>
      </p:sp>
      <p:sp>
        <p:nvSpPr>
          <p:cNvPr id="5" name="吹き出し: 四角形 8">
            <a:extLst>
              <a:ext uri="{FF2B5EF4-FFF2-40B4-BE49-F238E27FC236}">
                <a16:creationId xmlns:a16="http://schemas.microsoft.com/office/drawing/2014/main" id="{1C8DABD7-FE72-F54F-A086-4E1A2EE5A955}"/>
              </a:ext>
            </a:extLst>
          </p:cNvPr>
          <p:cNvSpPr/>
          <p:nvPr/>
        </p:nvSpPr>
        <p:spPr>
          <a:xfrm>
            <a:off x="9565419" y="4443577"/>
            <a:ext cx="2500121" cy="573696"/>
          </a:xfrm>
          <a:prstGeom prst="wedgeRectCallout">
            <a:avLst>
              <a:gd name="adj1" fmla="val -69925"/>
              <a:gd name="adj2" fmla="val 494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:</a:t>
            </a:r>
            <a:r>
              <a:rPr lang="ja-JP" altLang="en-US" sz="900">
                <a:solidFill>
                  <a:srgbClr val="FF0000"/>
                </a:solidFill>
              </a:rPr>
              <a:t>の左辺は</a:t>
            </a:r>
            <a:r>
              <a:rPr lang="en-US" altLang="ja-JP" sz="900" dirty="0">
                <a:solidFill>
                  <a:srgbClr val="FF0000"/>
                </a:solidFill>
              </a:rPr>
              <a:t>stream </a:t>
            </a:r>
            <a:r>
              <a:rPr lang="en-US" altLang="ja-JP" sz="900" dirty="0" err="1">
                <a:solidFill>
                  <a:srgbClr val="FF0000"/>
                </a:solidFill>
              </a:rPr>
              <a:t>ptr</a:t>
            </a:r>
            <a:r>
              <a:rPr lang="en-US" altLang="ja-JP" sz="900" dirty="0">
                <a:solidFill>
                  <a:srgbClr val="FF0000"/>
                </a:solidFill>
              </a:rPr>
              <a:t> (</a:t>
            </a:r>
            <a:r>
              <a:rPr lang="en-US" altLang="ja-JP" sz="900" dirty="0" err="1">
                <a:solidFill>
                  <a:srgbClr val="FF0000"/>
                </a:solidFill>
              </a:rPr>
              <a:t>strem</a:t>
            </a:r>
            <a:r>
              <a:rPr lang="ja-JP" altLang="en-US" sz="900">
                <a:solidFill>
                  <a:srgbClr val="FF0000"/>
                </a:solidFill>
              </a:rPr>
              <a:t>への</a:t>
            </a:r>
            <a:r>
              <a:rPr lang="en-US" altLang="ja-JP" sz="900" dirty="0">
                <a:solidFill>
                  <a:srgbClr val="FF0000"/>
                </a:solidFill>
              </a:rPr>
              <a:t>ref)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③の形式はなし</a:t>
            </a:r>
            <a:endParaRPr lang="en-US" altLang="ja-JP" sz="900" dirty="0">
              <a:solidFill>
                <a:srgbClr val="FF0000"/>
              </a:solidFill>
            </a:endParaRP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右辺</a:t>
            </a:r>
            <a:r>
              <a:rPr lang="en-US" altLang="ja-JP" sz="900" dirty="0">
                <a:solidFill>
                  <a:srgbClr val="FF0000"/>
                </a:solidFill>
              </a:rPr>
              <a:t>T</a:t>
            </a:r>
            <a:r>
              <a:rPr lang="ja-JP" altLang="en-US" sz="900">
                <a:solidFill>
                  <a:srgbClr val="FF0000"/>
                </a:solidFill>
              </a:rPr>
              <a:t>式の構造変化回避のため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cf</a:t>
            </a:r>
            <a:r>
              <a:rPr lang="en-US" altLang="ja-JP" sz="900" dirty="0">
                <a:solidFill>
                  <a:srgbClr val="FF0000"/>
                </a:solidFill>
              </a:rPr>
              <a:t> p45)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236706" y="188016"/>
            <a:ext cx="1025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2.3 </a:t>
            </a:r>
            <a:r>
              <a:rPr lang="ja-JP" altLang="en-US" b="1" u="sng"/>
              <a:t>ストリームのコンテキスト再考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190BF-7A5B-104B-860A-33A1913C8307}"/>
              </a:ext>
            </a:extLst>
          </p:cNvPr>
          <p:cNvSpPr txBox="1"/>
          <p:nvPr/>
        </p:nvSpPr>
        <p:spPr>
          <a:xfrm>
            <a:off x="157996" y="649681"/>
            <a:ext cx="1187600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○ストリームのコンテキスト</a:t>
            </a:r>
            <a:endParaRPr lang="en-US" altLang="ja-JP" dirty="0"/>
          </a:p>
          <a:p>
            <a:r>
              <a:rPr lang="ja-JP" altLang="en-US"/>
              <a:t>　　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⇔ストリームに対してどのような</a:t>
            </a:r>
            <a:r>
              <a:rPr lang="ja-JP" altLang="en-US">
                <a:solidFill>
                  <a:srgbClr val="FF0000"/>
                </a:solidFill>
              </a:rPr>
              <a:t>オペレーション</a:t>
            </a:r>
            <a:r>
              <a:rPr lang="ja-JP" altLang="en-US"/>
              <a:t>を実行するか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br>
              <a:rPr lang="ja-JP" altLang="en-US"/>
            </a:br>
            <a:r>
              <a:rPr lang="en-US" altLang="ja-JP" dirty="0"/>
              <a:t>	① $T$(</a:t>
            </a:r>
            <a:r>
              <a:rPr lang="en-US" altLang="ja-JP" u="sng" dirty="0"/>
              <a:t>$file$(“file”)</a:t>
            </a:r>
            <a:r>
              <a:rPr lang="en-US" altLang="ja-JP" dirty="0"/>
              <a:t>)  /  (#1$file$(“file”),$T$($#1))			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②</a:t>
            </a:r>
            <a:r>
              <a:rPr lang="ja-JP" altLang="en-US"/>
              <a:t> </a:t>
            </a:r>
            <a:r>
              <a:rPr lang="en-US" altLang="ja-JP" dirty="0"/>
              <a:t>$bind$($T$($stream$(“A(B[2],C[1],D[2])”)),</a:t>
            </a:r>
            <a:r>
              <a:rPr lang="en-US" altLang="ja-JP" u="sng" dirty="0"/>
              <a:t>$file$(“file”)</a:t>
            </a:r>
            <a:r>
              <a:rPr lang="en-US" altLang="ja-JP" dirty="0"/>
              <a:t>)		-&gt; </a:t>
            </a:r>
            <a:r>
              <a:rPr lang="ja-JP" altLang="en-US"/>
              <a:t>バインド用に</a:t>
            </a:r>
            <a:r>
              <a:rPr lang="en-US" altLang="ja-JP" dirty="0"/>
              <a:t>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br>
              <a:rPr lang="en-US" altLang="ja-JP" dirty="0"/>
            </a:br>
            <a:r>
              <a:rPr lang="en-US" altLang="ja-JP" dirty="0"/>
              <a:t>	③</a:t>
            </a:r>
            <a:r>
              <a:rPr lang="ja-JP" altLang="en-US"/>
              <a:t> </a:t>
            </a:r>
            <a:r>
              <a:rPr lang="en-US" altLang="ja-JP" dirty="0"/>
              <a:t>(#1$file$(“file”),</a:t>
            </a:r>
            <a:r>
              <a:rPr lang="en-US" altLang="ja-JP" u="sng" dirty="0"/>
              <a:t>$#1</a:t>
            </a:r>
            <a:r>
              <a:rPr lang="en-US" altLang="ja-JP" dirty="0"/>
              <a:t>:A(B[2],C[1],D[2]))				-&gt;		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814645-DD3D-FE4E-90B9-7BFD9BDF46B6}"/>
              </a:ext>
            </a:extLst>
          </p:cNvPr>
          <p:cNvSpPr/>
          <p:nvPr/>
        </p:nvSpPr>
        <p:spPr>
          <a:xfrm>
            <a:off x="647700" y="365649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(T</a:t>
            </a:r>
            <a:r>
              <a:rPr lang="ja-JP" altLang="en-US"/>
              <a:t>式の読込例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#1$CSV_FILE$(“file”),#2$#1[1]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$T$($#2)	-&gt;</a:t>
            </a:r>
            <a:r>
              <a:rPr lang="ja-JP" altLang="en-US"/>
              <a:t>もう少し検討</a:t>
            </a:r>
            <a:endParaRPr lang="en-US" altLang="ja-JP" dirty="0"/>
          </a:p>
          <a:p>
            <a:r>
              <a:rPr lang="en-US" altLang="ja-JP" dirty="0"/>
              <a:t>(file</a:t>
            </a:r>
            <a:r>
              <a:rPr lang="ja-JP" altLang="en-US"/>
              <a:t>の記述例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"A(B[2],C[1],D[2])"</a:t>
            </a:r>
            <a:r>
              <a:rPr lang="ja-JP" altLang="en-US"/>
              <a:t>　　</a:t>
            </a:r>
            <a:r>
              <a:rPr lang="en-US" altLang="ja-JP" dirty="0"/>
              <a:t>			-&gt; ""</a:t>
            </a:r>
            <a:r>
              <a:rPr lang="ja-JP" altLang="en-US"/>
              <a:t>で囲まれた</a:t>
            </a:r>
            <a:r>
              <a:rPr lang="en-US" altLang="ja-JP" dirty="0"/>
              <a:t>T</a:t>
            </a:r>
            <a:r>
              <a:rPr lang="ja-JP" altLang="en-US"/>
              <a:t>式を</a:t>
            </a:r>
            <a:r>
              <a:rPr lang="en-US" altLang="ja-JP" dirty="0"/>
              <a:t>1</a:t>
            </a:r>
            <a:r>
              <a:rPr lang="ja-JP" altLang="en-US"/>
              <a:t>要素とする</a:t>
            </a:r>
            <a:r>
              <a:rPr lang="en-US" altLang="ja-JP" dirty="0"/>
              <a:t>CSV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F38A8-9348-E144-A2BB-77CF55D7E658}"/>
              </a:ext>
            </a:extLst>
          </p:cNvPr>
          <p:cNvSpPr/>
          <p:nvPr/>
        </p:nvSpPr>
        <p:spPr>
          <a:xfrm>
            <a:off x="423153" y="4899656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解釈規則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</a:t>
            </a:r>
            <a:r>
              <a:rPr lang="en-US" altLang="ja-JP" u="sng" dirty="0"/>
              <a:t>$CSV_FILE$(“file”)</a:t>
            </a:r>
            <a:r>
              <a:rPr lang="en-US" altLang="ja-JP" dirty="0"/>
              <a:t>,</a:t>
            </a:r>
            <a:r>
              <a:rPr lang="en-US" altLang="ja-JP" u="sng" dirty="0"/>
              <a:t>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u="sng" dirty="0"/>
              <a:t>$T$($#2)</a:t>
            </a:r>
            <a:endParaRPr lang="ja-JP" altLang="en-US" u="sng"/>
          </a:p>
        </p:txBody>
      </p:sp>
      <p:sp>
        <p:nvSpPr>
          <p:cNvPr id="4" name="線吹き出し 2 (枠付き) 3">
            <a:extLst>
              <a:ext uri="{FF2B5EF4-FFF2-40B4-BE49-F238E27FC236}">
                <a16:creationId xmlns:a16="http://schemas.microsoft.com/office/drawing/2014/main" id="{D04A54B4-3407-CE48-9E00-4C05569470D0}"/>
              </a:ext>
            </a:extLst>
          </p:cNvPr>
          <p:cNvSpPr/>
          <p:nvPr/>
        </p:nvSpPr>
        <p:spPr>
          <a:xfrm>
            <a:off x="6768830" y="5268988"/>
            <a:ext cx="5000017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2496"/>
              <a:gd name="adj6" fmla="val -2097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$T$: </a:t>
            </a:r>
            <a:r>
              <a:rPr kumimoji="1" lang="ja-JP" altLang="en-US" sz="1200">
                <a:solidFill>
                  <a:srgbClr val="FF0000"/>
                </a:solidFill>
              </a:rPr>
              <a:t>パラメータ</a:t>
            </a:r>
            <a:r>
              <a:rPr lang="ja-JP" altLang="en-US" sz="1200">
                <a:solidFill>
                  <a:srgbClr val="FF0000"/>
                </a:solidFill>
              </a:rPr>
              <a:t>であるノード</a:t>
            </a:r>
            <a:r>
              <a:rPr lang="en-US" altLang="ja-JP" sz="1200" dirty="0">
                <a:solidFill>
                  <a:srgbClr val="FF0000"/>
                </a:solidFill>
              </a:rPr>
              <a:t>(1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にバインドされた値</a:t>
            </a:r>
            <a:r>
              <a:rPr lang="en-US" altLang="ja-JP" sz="1200" dirty="0">
                <a:solidFill>
                  <a:srgbClr val="FF0000"/>
                </a:solidFill>
              </a:rPr>
              <a:t>(CSV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を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式として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E12889D6-C94B-7949-BBDA-A55F6D975722}"/>
              </a:ext>
            </a:extLst>
          </p:cNvPr>
          <p:cNvSpPr/>
          <p:nvPr/>
        </p:nvSpPr>
        <p:spPr>
          <a:xfrm>
            <a:off x="6096000" y="5986043"/>
            <a:ext cx="5324272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173175"/>
              <a:gd name="adj6" fmla="val -3031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rgbClr val="FF0000"/>
                </a:solidFill>
              </a:rPr>
              <a:t>ファイルポインタ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を含むノード配下の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本例ではノード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に、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値を</a:t>
            </a:r>
            <a:r>
              <a:rPr lang="en-US" altLang="ja-JP" sz="1200" dirty="0">
                <a:solidFill>
                  <a:srgbClr val="FF0000"/>
                </a:solidFill>
              </a:rPr>
              <a:t>bind(</a:t>
            </a:r>
            <a:r>
              <a:rPr lang="ja-JP" altLang="en-US" sz="1200">
                <a:solidFill>
                  <a:srgbClr val="FF0000"/>
                </a:solidFill>
              </a:rPr>
              <a:t>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自身に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個を</a:t>
            </a:r>
            <a:r>
              <a:rPr lang="en-US" altLang="ja-JP" sz="1200" dirty="0">
                <a:solidFill>
                  <a:srgbClr val="FF0000"/>
                </a:solidFill>
              </a:rPr>
              <a:t>bind))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4BC9153-AE9D-A546-B461-B1C7C25B41F8}"/>
              </a:ext>
            </a:extLst>
          </p:cNvPr>
          <p:cNvSpPr/>
          <p:nvPr/>
        </p:nvSpPr>
        <p:spPr>
          <a:xfrm>
            <a:off x="330740" y="3429000"/>
            <a:ext cx="11703264" cy="3341451"/>
          </a:xfrm>
          <a:prstGeom prst="roundRect">
            <a:avLst>
              <a:gd name="adj" fmla="val 7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71F1E822-E729-AC49-9666-561BD91B001C}"/>
              </a:ext>
            </a:extLst>
          </p:cNvPr>
          <p:cNvSpPr/>
          <p:nvPr/>
        </p:nvSpPr>
        <p:spPr>
          <a:xfrm>
            <a:off x="1666674" y="6208319"/>
            <a:ext cx="1776918" cy="222276"/>
          </a:xfrm>
          <a:prstGeom prst="borderCallout2">
            <a:avLst>
              <a:gd name="adj1" fmla="val 610"/>
              <a:gd name="adj2" fmla="val 41278"/>
              <a:gd name="adj3" fmla="val -272280"/>
              <a:gd name="adj4" fmla="val 56757"/>
              <a:gd name="adj5" fmla="val -442322"/>
              <a:gd name="adj6" fmla="val 7513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>
                <a:solidFill>
                  <a:srgbClr val="FF0000"/>
                </a:solidFill>
              </a:rPr>
              <a:t>ファイル</a:t>
            </a:r>
          </a:p>
        </p:txBody>
      </p:sp>
      <p:sp>
        <p:nvSpPr>
          <p:cNvPr id="11" name="吹き出し: 四角形 8">
            <a:extLst>
              <a:ext uri="{FF2B5EF4-FFF2-40B4-BE49-F238E27FC236}">
                <a16:creationId xmlns:a16="http://schemas.microsoft.com/office/drawing/2014/main" id="{D1D2959B-0F44-354B-87E5-7610DFB94263}"/>
              </a:ext>
            </a:extLst>
          </p:cNvPr>
          <p:cNvSpPr/>
          <p:nvPr/>
        </p:nvSpPr>
        <p:spPr>
          <a:xfrm>
            <a:off x="4932311" y="3154279"/>
            <a:ext cx="2500121" cy="459429"/>
          </a:xfrm>
          <a:prstGeom prst="wedgeRectCallout">
            <a:avLst>
              <a:gd name="adj1" fmla="val -46390"/>
              <a:gd name="adj2" fmla="val 30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レビューにて、以下の話はボツ</a:t>
            </a:r>
          </a:p>
        </p:txBody>
      </p:sp>
    </p:spTree>
    <p:extLst>
      <p:ext uri="{BB962C8B-B14F-4D97-AF65-F5344CB8AC3E}">
        <p14:creationId xmlns:p14="http://schemas.microsoft.com/office/powerpoint/2010/main" val="236058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369651" y="16919"/>
            <a:ext cx="10259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3.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内積出力時の</a:t>
            </a:r>
            <a:r>
              <a:rPr lang="en-US" altLang="ja-JP" dirty="0"/>
              <a:t>(),</a:t>
            </a:r>
            <a:r>
              <a:rPr lang="ja-JP" altLang="en-US" dirty="0"/>
              <a:t>の出力規則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r>
              <a:rPr lang="ja-JP" altLang="en-US" dirty="0"/>
              <a:t>ノード</a:t>
            </a:r>
            <a:r>
              <a:rPr lang="en-US" altLang="ja-JP" dirty="0"/>
              <a:t>A B,C</a:t>
            </a:r>
            <a:r>
              <a:rPr lang="ja-JP" altLang="en-US" dirty="0"/>
              <a:t>のバインド値の数の組合せパタンごとの実行結果を示す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規則性</a:t>
            </a:r>
            <a:r>
              <a:rPr lang="en-US" altLang="ja-JP" dirty="0"/>
              <a:t>?(</a:t>
            </a:r>
            <a:r>
              <a:rPr lang="ja-JP" altLang="en-US" dirty="0"/>
              <a:t>特に実行結果の赤色かっこ</a:t>
            </a:r>
            <a:r>
              <a:rPr lang="en-US" altLang="ja-JP" dirty="0"/>
              <a:t>)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05CE3C-5837-C343-87A0-9E2D199A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80329"/>
              </p:ext>
            </p:extLst>
          </p:nvPr>
        </p:nvGraphicFramePr>
        <p:xfrm>
          <a:off x="742544" y="1322440"/>
          <a:ext cx="9513651" cy="551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1">
                  <a:extLst>
                    <a:ext uri="{9D8B030D-6E8A-4147-A177-3AD203B41FA5}">
                      <a16:colId xmlns:a16="http://schemas.microsoft.com/office/drawing/2014/main" val="787529684"/>
                    </a:ext>
                  </a:extLst>
                </a:gridCol>
                <a:gridCol w="2244629">
                  <a:extLst>
                    <a:ext uri="{9D8B030D-6E8A-4147-A177-3AD203B41FA5}">
                      <a16:colId xmlns:a16="http://schemas.microsoft.com/office/drawing/2014/main" val="2283902480"/>
                    </a:ext>
                  </a:extLst>
                </a:gridCol>
                <a:gridCol w="6896911">
                  <a:extLst>
                    <a:ext uri="{9D8B030D-6E8A-4147-A177-3AD203B41FA5}">
                      <a16:colId xmlns:a16="http://schemas.microsoft.com/office/drawing/2014/main" val="3440399834"/>
                    </a:ext>
                  </a:extLst>
                </a:gridCol>
              </a:tblGrid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コマンド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./</a:t>
                      </a:r>
                      <a:r>
                        <a:rPr lang="en-US" sz="1400" u="none" strike="noStrike" dirty="0" err="1">
                          <a:effectLst/>
                        </a:rPr>
                        <a:t>tq.o</a:t>
                      </a:r>
                      <a:r>
                        <a:rPr lang="en-US" sz="1400" u="none" strike="noStrike" dirty="0">
                          <a:effectLst/>
                        </a:rPr>
                        <a:t> in=</a:t>
                      </a:r>
                      <a:r>
                        <a:rPr lang="en-US" sz="1400" u="none" strike="noStrike" dirty="0" err="1">
                          <a:effectLst/>
                        </a:rPr>
                        <a:t>xxx.ddf</a:t>
                      </a:r>
                      <a:r>
                        <a:rPr lang="en-US" sz="1400" u="none" strike="noStrike" dirty="0">
                          <a:effectLst/>
                        </a:rPr>
                        <a:t> out=test_prd.1.ddl data=</a:t>
                      </a:r>
                      <a:r>
                        <a:rPr lang="en-US" sz="1400" u="none" strike="noStrike" dirty="0" err="1">
                          <a:effectLst/>
                        </a:rPr>
                        <a:t>testsak.csv</a:t>
                      </a:r>
                      <a:r>
                        <a:rPr lang="en-US" sz="1400" u="none" strike="noStrike" dirty="0">
                          <a:effectLst/>
                        </a:rPr>
                        <a:t> -FT -</a:t>
                      </a:r>
                      <a:r>
                        <a:rPr lang="en-US" sz="1400" u="none" strike="noStrike" dirty="0" err="1">
                          <a:effectLst/>
                        </a:rPr>
                        <a:t>Pprod</a:t>
                      </a:r>
                      <a:r>
                        <a:rPr lang="en-US" sz="1400" u="none" strike="noStrike" dirty="0">
                          <a:effectLst/>
                        </a:rPr>
                        <a:t>  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95718334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$PI$($#1,$#2,$#4)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87554686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1,2,3,4,5,6,7,8,9,10,11,12,13,14,15,16,17,18,19,20</a:t>
                      </a: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3412488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#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実行結果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42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(1,3,5),(2,4,6)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(1,3,9),(2,4,10)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2747222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4694822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6185948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48527681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X(#1A[2],#2B[4],#4C[6])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(1,5,9),(2,6,10)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(1,3,11),(2,4,12)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2969345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X(#1A[4],#2B[2],#4C[6])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(1,5,7),(2,6,8)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(3,5,9),(4,6,10)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(1,5,11),(2,6,12)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9560608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(((1,7,9),(2,8,10)),((3,7,9),(4,8,10)),((5,7,9),(6,8,10)))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7313467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X(#1A[6],#2B[2],#4C[3])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((((1,7,9),(2,8,10)),((3,7,11)),((4,8,9)),((5,7,10),(6,8,11))))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973017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X(#1A[6],#2B[3],#4C[2])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((((1,7,10),(2,8,11)),((3,9,10)),((4,7,11)),((5,8,10),(6,9,11))))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87230328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(((1,7,10),(2,8,11),(3,9,12)),((4,7,10),(5,8,11),(6,9,12)))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99419913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X(#1A[6],#2B[2],#4C[4])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((((1,7,9),(2,8,10)),((3,7,11),(4,8,12))),(((5,7,9),(6,8,10))))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17296356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X(#1A[6],#2B[4],#4C[2])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((((1,7,11),(2,8,12)),((3,9,11),(4,10,12))),(((5,7,11),(6,8,12))))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62780237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3347189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X(#1A[3],#2B[2],#4C[7])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376201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(1,4,13)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2664358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X(#1A[7],#2B[2],#4C[3])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((((1,8,10),(2,9,11)),((3,8,12)),((4,9,10)),((5,8,11),(6,9,12))),(((7,8,10))))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293998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X(#1A[7],#2B[3],#4C[2])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((((1,8,11),(2,9,12)),((3,10,11)),((4,8,12)),((5,9,11),(6,10,12))),(((7,8,11))))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403141317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X(#1A[7],#2B[3],#4C[3])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(((1,8,11),(2,9,12),(3,10,13)),((4,8,11),(5,9,12),(6,10,13)),((7,8,11)))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1359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0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5/29(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2199190" y="2329538"/>
            <a:ext cx="760679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1. reference chain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1.1 reference chain</a:t>
            </a:r>
            <a:r>
              <a:rPr lang="ja-JP" altLang="en-US" dirty="0"/>
              <a:t>の構文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1.2 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(node, nth)</a:t>
            </a:r>
            <a:r>
              <a:rPr lang="ja-JP" altLang="en-US" dirty="0"/>
              <a:t>の処理の変更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2. bind</a:t>
            </a:r>
            <a:r>
              <a:rPr lang="ja-JP" altLang="en-US" dirty="0"/>
              <a:t>オペレータの導入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ストリームの有効範囲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4. </a:t>
            </a:r>
            <a:r>
              <a:rPr lang="ja-JP" altLang="en-US" dirty="0"/>
              <a:t>複数ファイルとのバインド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5. </a:t>
            </a:r>
            <a:r>
              <a:rPr lang="ja-JP" altLang="en-US" dirty="0"/>
              <a:t>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2501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</a:t>
            </a:r>
            <a:r>
              <a:rPr lang="ja-JP" altLang="en-US" dirty="0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CCFF"/>
                </a:highlight>
              </a:rPr>
              <a:t>$#1Y@(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  </a:t>
            </a: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(a)</a:t>
            </a:r>
            <a:r>
              <a:rPr lang="ja-JP" altLang="en-US" dirty="0"/>
              <a:t>値指定</a:t>
            </a:r>
            <a:r>
              <a:rPr lang="en-US" altLang="ja-JP" dirty="0"/>
              <a:t>  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en-US" altLang="ja-JP" dirty="0"/>
              <a:t> (@</a:t>
            </a:r>
            <a:r>
              <a:rPr lang="ja-JP" altLang="en-US" dirty="0"/>
              <a:t>から変更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入力</a:t>
            </a:r>
            <a:r>
              <a:rPr lang="en-US" altLang="ja-JP" dirty="0"/>
              <a:t>(</a:t>
            </a:r>
            <a:r>
              <a:rPr lang="ja-JP" altLang="en-US" dirty="0"/>
              <a:t>②</a:t>
            </a:r>
            <a:r>
              <a:rPr lang="en-US" altLang="ja-JP" dirty="0"/>
              <a:t>)/</a:t>
            </a:r>
            <a:r>
              <a:rPr lang="ja-JP" altLang="en-US" dirty="0"/>
              <a:t>出力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双方</a:t>
            </a:r>
            <a:endParaRPr lang="en-US" altLang="ja-JP" dirty="0"/>
          </a:p>
          <a:p>
            <a:pPr lvl="2"/>
            <a:r>
              <a:rPr lang="ja-JP" altLang="en-US" dirty="0"/>
              <a:t>　　</a:t>
            </a:r>
            <a:r>
              <a:rPr lang="en-US" altLang="ja-JP" dirty="0"/>
              <a:t>(b)</a:t>
            </a:r>
            <a:r>
              <a:rPr lang="ja-JP" altLang="en-US" dirty="0"/>
              <a:t>出力順番</a:t>
            </a:r>
            <a:r>
              <a:rPr lang="en-US" altLang="ja-JP" dirty="0"/>
              <a:t>  (</a:t>
            </a:r>
            <a:r>
              <a:rPr lang="ja-JP" altLang="en-US" dirty="0"/>
              <a:t>変更なし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 dirty="0">
                <a:highlight>
                  <a:srgbClr val="FFFFCC"/>
                </a:highlight>
              </a:rPr>
              <a:t>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&lt;</a:t>
            </a:r>
            <a:r>
              <a:rPr lang="ja-JP" altLang="en-US" dirty="0"/>
              <a:t>オペレータの意味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: </a:t>
            </a:r>
            <a:r>
              <a:rPr lang="ja-JP" altLang="en-US" dirty="0"/>
              <a:t>値指定の</a:t>
            </a:r>
            <a:r>
              <a:rPr lang="en-US" altLang="ja-JP" dirty="0"/>
              <a:t>(...)</a:t>
            </a:r>
            <a:r>
              <a:rPr lang="ja-JP" altLang="en-US" dirty="0"/>
              <a:t>が後続</a:t>
            </a:r>
            <a:endParaRPr lang="en-US" altLang="ja-JP" dirty="0"/>
          </a:p>
          <a:p>
            <a:pPr lvl="2"/>
            <a:r>
              <a:rPr lang="ja-JP" altLang="en-US" dirty="0"/>
              <a:t>入力式</a:t>
            </a:r>
            <a:r>
              <a:rPr lang="en-US" altLang="ja-JP" dirty="0"/>
              <a:t>(</a:t>
            </a:r>
            <a:r>
              <a:rPr lang="ja-JP" altLang="en-US" dirty="0"/>
              <a:t>上例</a:t>
            </a:r>
            <a:r>
              <a:rPr lang="en-US" altLang="ja-JP" dirty="0"/>
              <a:t>②)</a:t>
            </a:r>
            <a:r>
              <a:rPr lang="ja-JP" altLang="en-US" dirty="0"/>
              <a:t>ヘッド内は直後に後続、参照</a:t>
            </a:r>
            <a:r>
              <a:rPr lang="en-US" altLang="ja-JP" dirty="0"/>
              <a:t>chain</a:t>
            </a:r>
            <a:r>
              <a:rPr lang="ja-JP" altLang="en-US" dirty="0"/>
              <a:t>内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 は直後ではない。</a:t>
            </a:r>
            <a:endParaRPr lang="en-US" altLang="ja-JP" dirty="0"/>
          </a:p>
          <a:p>
            <a:pPr lvl="3"/>
            <a:r>
              <a:rPr lang="en-US" altLang="ja-JP" dirty="0"/>
              <a:t>=&gt; </a:t>
            </a:r>
            <a:r>
              <a:rPr lang="ja-JP" altLang="en-US" dirty="0"/>
              <a:t>バインド値と子ノードが混在のため、元のヘッドとの対応が復元できない場合がある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@: </a:t>
            </a:r>
            <a:r>
              <a:rPr lang="ja-JP" altLang="en-US" dirty="0"/>
              <a:t>参照先の連結</a:t>
            </a:r>
            <a:endParaRPr lang="en-US" altLang="ja-JP" dirty="0"/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513627" y="23694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58110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14671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16444" y="2775547"/>
            <a:ext cx="805494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921938" y="2775547"/>
            <a:ext cx="760116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706733" y="3817780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053617" y="3801556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143202" y="1194209"/>
            <a:ext cx="500638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43023" y="3029912"/>
            <a:ext cx="4808706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C1242D5-6E4D-F644-AAEA-D101CBE28F8A}"/>
              </a:ext>
            </a:extLst>
          </p:cNvPr>
          <p:cNvSpPr/>
          <p:nvPr/>
        </p:nvSpPr>
        <p:spPr>
          <a:xfrm>
            <a:off x="1030473" y="3871024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6F7AC57-9F8D-DD44-9A72-E1F4BA8C4D89}"/>
              </a:ext>
            </a:extLst>
          </p:cNvPr>
          <p:cNvSpPr/>
          <p:nvPr/>
        </p:nvSpPr>
        <p:spPr>
          <a:xfrm>
            <a:off x="4105220" y="2123861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5232129-FA9B-6A46-9521-D276BF397967}"/>
              </a:ext>
            </a:extLst>
          </p:cNvPr>
          <p:cNvSpPr/>
          <p:nvPr/>
        </p:nvSpPr>
        <p:spPr>
          <a:xfrm>
            <a:off x="2077627" y="1763201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5EB42BD-5002-AD44-B45B-700AC31BFDD3}"/>
              </a:ext>
            </a:extLst>
          </p:cNvPr>
          <p:cNvSpPr/>
          <p:nvPr/>
        </p:nvSpPr>
        <p:spPr>
          <a:xfrm>
            <a:off x="1043023" y="3450468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7E6D2F-363E-A946-B535-2E57CA0080BE}"/>
              </a:ext>
            </a:extLst>
          </p:cNvPr>
          <p:cNvSpPr txBox="1"/>
          <p:nvPr/>
        </p:nvSpPr>
        <p:spPr>
          <a:xfrm>
            <a:off x="8696816" y="859217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9AF4AB-A10C-404C-94FB-8A541EA2CC76}"/>
              </a:ext>
            </a:extLst>
          </p:cNvPr>
          <p:cNvSpPr txBox="1"/>
          <p:nvPr/>
        </p:nvSpPr>
        <p:spPr>
          <a:xfrm>
            <a:off x="3507082" y="151797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BDCD84-85AE-B549-8187-51603672B8FF}"/>
              </a:ext>
            </a:extLst>
          </p:cNvPr>
          <p:cNvSpPr txBox="1"/>
          <p:nvPr/>
        </p:nvSpPr>
        <p:spPr>
          <a:xfrm>
            <a:off x="8626019" y="1980212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642B65-B376-C544-9427-25EAC22BC18C}"/>
              </a:ext>
            </a:extLst>
          </p:cNvPr>
          <p:cNvSpPr txBox="1"/>
          <p:nvPr/>
        </p:nvSpPr>
        <p:spPr>
          <a:xfrm>
            <a:off x="674414" y="3052854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94452D-45A2-3640-8803-B7A87A3D218F}"/>
              </a:ext>
            </a:extLst>
          </p:cNvPr>
          <p:cNvSpPr txBox="1"/>
          <p:nvPr/>
        </p:nvSpPr>
        <p:spPr>
          <a:xfrm>
            <a:off x="667295" y="3484871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F0FAD4-DFEC-464D-A8A4-FB90E6B2DA97}"/>
              </a:ext>
            </a:extLst>
          </p:cNvPr>
          <p:cNvSpPr txBox="1"/>
          <p:nvPr/>
        </p:nvSpPr>
        <p:spPr>
          <a:xfrm>
            <a:off x="667296" y="388158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0CF49E4-1BBA-470F-B6E5-C0361A5D8F1A}"/>
              </a:ext>
            </a:extLst>
          </p:cNvPr>
          <p:cNvSpPr/>
          <p:nvPr/>
        </p:nvSpPr>
        <p:spPr>
          <a:xfrm>
            <a:off x="9513627" y="462987"/>
            <a:ext cx="1378150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OK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BECC1DF-7EB8-47CE-8684-0F5E89A4A9F2}"/>
              </a:ext>
            </a:extLst>
          </p:cNvPr>
          <p:cNvSpPr/>
          <p:nvPr/>
        </p:nvSpPr>
        <p:spPr>
          <a:xfrm>
            <a:off x="9764270" y="1241394"/>
            <a:ext cx="1835565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時、一般の関数は表示しないが、</a:t>
            </a:r>
            <a:r>
              <a:rPr lang="en-US" altLang="ja-JP" sz="900" dirty="0">
                <a:solidFill>
                  <a:srgbClr val="FF0000"/>
                </a:solidFill>
              </a:rPr>
              <a:t>reference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228608"/>
            <a:ext cx="1198447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 dirty="0">
                <a:sym typeface="Wingdings" pitchFamily="2" charset="2"/>
              </a:rPr>
              <a:t>の構文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X[%]</a:t>
            </a:r>
            <a:r>
              <a:rPr lang="en-US" altLang="ja-JP" dirty="0"/>
              <a:t>@</a:t>
            </a:r>
            <a:r>
              <a:rPr lang="en-US" altLang="ja-JP" u="sng" dirty="0"/>
              <a:t>Y[%]</a:t>
            </a:r>
            <a:r>
              <a:rPr lang="ja-JP" altLang="en-US" dirty="0"/>
              <a:t>＠</a:t>
            </a:r>
            <a:r>
              <a:rPr lang="en-US" altLang="ja-JP" dirty="0"/>
              <a:t>...@</a:t>
            </a:r>
            <a:r>
              <a:rPr lang="en-US" altLang="ja-JP" u="sng" dirty="0"/>
              <a:t>Z[%]</a:t>
            </a:r>
            <a:r>
              <a:rPr lang="en-US" altLang="ja-JP" dirty="0"/>
              <a:t>(T,,,,T)...(T,,,,T)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下線部</a:t>
            </a:r>
            <a:r>
              <a:rPr lang="en-US" altLang="ja-JP" dirty="0"/>
              <a:t>	: </a:t>
            </a:r>
            <a:r>
              <a:rPr lang="ja-JP" altLang="en-US" dirty="0"/>
              <a:t>参照項。</a:t>
            </a:r>
            <a:endParaRPr lang="en-US" altLang="ja-JP" dirty="0"/>
          </a:p>
          <a:p>
            <a:r>
              <a:rPr lang="en-US" altLang="ja-JP" dirty="0"/>
              <a:t>		%	: </a:t>
            </a:r>
            <a:r>
              <a:rPr lang="ja-JP" altLang="en-US" dirty="0"/>
              <a:t>値指定の</a:t>
            </a:r>
            <a:r>
              <a:rPr lang="en-US" altLang="ja-JP" dirty="0"/>
              <a:t>(T,...,T)</a:t>
            </a:r>
            <a:r>
              <a:rPr lang="ja-JP" altLang="en-US" dirty="0"/>
              <a:t>が後続</a:t>
            </a:r>
            <a:endParaRPr lang="en-US" altLang="ja-JP" dirty="0"/>
          </a:p>
          <a:p>
            <a:r>
              <a:rPr lang="en-US" altLang="ja-JP" dirty="0"/>
              <a:t>		@	: </a:t>
            </a:r>
            <a:r>
              <a:rPr lang="ja-JP" altLang="en-US" dirty="0"/>
              <a:t>参照項の連結</a:t>
            </a:r>
            <a:endParaRPr lang="en-US" altLang="ja-JP" dirty="0"/>
          </a:p>
          <a:p>
            <a:r>
              <a:rPr lang="en-US" altLang="ja-JP" dirty="0"/>
              <a:t>		T	: </a:t>
            </a:r>
            <a:r>
              <a:rPr lang="ja-JP" altLang="en-US" dirty="0"/>
              <a:t>指定値</a:t>
            </a:r>
            <a:r>
              <a:rPr lang="en-US" altLang="ja-JP" dirty="0"/>
              <a:t>/</a:t>
            </a:r>
            <a:r>
              <a:rPr lang="ja-JP" altLang="en-US" dirty="0"/>
              <a:t>子ノード相当の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[T</a:t>
            </a:r>
            <a:r>
              <a:rPr lang="ja-JP" altLang="en-US" dirty="0"/>
              <a:t>式上の構文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	X[%]@Y[%]</a:t>
            </a:r>
            <a:r>
              <a:rPr lang="ja-JP" altLang="en-US" dirty="0"/>
              <a:t>＠</a:t>
            </a:r>
            <a:r>
              <a:rPr lang="en-US" altLang="ja-JP" dirty="0"/>
              <a:t>...@Z[%] 	: (</a:t>
            </a:r>
            <a:r>
              <a:rPr lang="ja-JP" altLang="en-US" dirty="0"/>
              <a:t>参照列</a:t>
            </a:r>
            <a:r>
              <a:rPr lang="en-US" altLang="ja-JP" dirty="0"/>
              <a:t>)</a:t>
            </a:r>
            <a:r>
              <a:rPr lang="ja-JP" altLang="en-US" dirty="0"/>
              <a:t>ヘッド </a:t>
            </a:r>
            <a:r>
              <a:rPr lang="en-US" altLang="ja-JP" dirty="0"/>
              <a:t>-&gt; (</a:t>
            </a:r>
            <a:r>
              <a:rPr lang="ja-JP" altLang="en-US" dirty="0"/>
              <a:t>定義</a:t>
            </a:r>
            <a:r>
              <a:rPr lang="en-US" altLang="ja-JP" dirty="0"/>
              <a:t>)@</a:t>
            </a:r>
            <a:r>
              <a:rPr lang="ja-JP" altLang="en-US" dirty="0"/>
              <a:t>を含むヘッド</a:t>
            </a:r>
            <a:endParaRPr lang="en-US" altLang="ja-JP" dirty="0"/>
          </a:p>
          <a:p>
            <a:r>
              <a:rPr lang="en-US" altLang="ja-JP" dirty="0"/>
              <a:t>		(T,,,,T)...(T,,,,T)		: </a:t>
            </a:r>
            <a:r>
              <a:rPr lang="ja-JP" altLang="en-US" dirty="0"/>
              <a:t>その子ノード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1] </a:t>
            </a:r>
            <a:r>
              <a:rPr lang="ja-JP" altLang="en-US" dirty="0"/>
              <a:t>元の構造の復元不可</a:t>
            </a:r>
            <a:endParaRPr lang="en-US" altLang="ja-JP" dirty="0"/>
          </a:p>
          <a:p>
            <a:pPr lvl="1"/>
            <a:r>
              <a:rPr lang="en-US" altLang="ja-JP" dirty="0">
                <a:sym typeface="Wingdings" pitchFamily="2" charset="2"/>
              </a:rPr>
              <a:t>reference chain</a:t>
            </a:r>
            <a:r>
              <a:rPr lang="ja-JP" altLang="en-US" dirty="0">
                <a:sym typeface="Wingdings" pitchFamily="2" charset="2"/>
              </a:rPr>
              <a:t>に変換後、</a:t>
            </a:r>
            <a:r>
              <a:rPr lang="ja-JP" altLang="en-US" dirty="0"/>
              <a:t>元の構造が復元できない。</a:t>
            </a:r>
            <a:r>
              <a:rPr lang="en-US" altLang="ja-JP" dirty="0"/>
              <a:t>(A</a:t>
            </a:r>
            <a:r>
              <a:rPr lang="ja-JP" altLang="en-US" dirty="0"/>
              <a:t>や</a:t>
            </a:r>
            <a:r>
              <a:rPr lang="en-US" altLang="ja-JP" dirty="0"/>
              <a:t>1</a:t>
            </a:r>
            <a:r>
              <a:rPr lang="ja-JP" altLang="en-US" dirty="0"/>
              <a:t>が、どのノードの子ノード</a:t>
            </a:r>
            <a:r>
              <a:rPr lang="en-US" altLang="ja-JP" dirty="0"/>
              <a:t>/</a:t>
            </a:r>
            <a:r>
              <a:rPr lang="ja-JP" altLang="en-US" dirty="0"/>
              <a:t>値指定なのか不明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当面</a:t>
            </a:r>
            <a:r>
              <a:rPr lang="en-US" altLang="ja-JP" dirty="0"/>
              <a:t>pending (</a:t>
            </a:r>
            <a:r>
              <a:rPr lang="ja-JP" altLang="en-US" dirty="0"/>
              <a:t>ヘッド内の</a:t>
            </a:r>
            <a:r>
              <a:rPr lang="en-US" altLang="ja-JP" dirty="0"/>
              <a:t>@</a:t>
            </a:r>
            <a:r>
              <a:rPr lang="ja-JP" altLang="en-US" dirty="0"/>
              <a:t>の役割の検討が必要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 $ echo '(</a:t>
            </a:r>
            <a:r>
              <a:rPr lang="en-US" altLang="ja-JP" dirty="0">
                <a:highlight>
                  <a:srgbClr val="FFCCFF"/>
                </a:highlight>
              </a:rPr>
              <a:t>$##1(A)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@##2(1),##2)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 (</a:t>
            </a:r>
            <a:r>
              <a:rPr lang="ja-JP" altLang="en-US" dirty="0"/>
              <a:t>例</a:t>
            </a:r>
            <a:r>
              <a:rPr lang="en-US" altLang="ja-JP" dirty="0"/>
              <a:t>2) $ echo '(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@##2(A)(1),##2(A))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2] </a:t>
            </a:r>
            <a:r>
              <a:rPr lang="ja-JP" altLang="en-US" dirty="0"/>
              <a:t>参照列ヘッドの解析処理</a:t>
            </a:r>
            <a:r>
              <a:rPr lang="en-US" altLang="ja-JP" dirty="0"/>
              <a:t>   	=&gt; </a:t>
            </a:r>
            <a:r>
              <a:rPr lang="ja-JP" altLang="en-US" dirty="0"/>
              <a:t>やればできる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3] </a:t>
            </a:r>
            <a:r>
              <a:rPr lang="ja-JP" altLang="en-US" dirty="0"/>
              <a:t>参照列ヘッド内の配列指定</a:t>
            </a:r>
            <a:r>
              <a:rPr lang="en-US" altLang="ja-JP" dirty="0"/>
              <a:t>	=&gt; </a:t>
            </a:r>
            <a:r>
              <a:rPr lang="ja-JP" altLang="en-US" dirty="0"/>
              <a:t>バインド対象外</a:t>
            </a:r>
            <a:r>
              <a:rPr lang="en-US" altLang="ja-JP" dirty="0"/>
              <a:t> </a:t>
            </a:r>
            <a:r>
              <a:rPr lang="ja-JP" altLang="en-US" dirty="0"/>
              <a:t>例</a:t>
            </a:r>
            <a:r>
              <a:rPr lang="en-US" altLang="ja-JP" dirty="0"/>
              <a:t>: $#1Y[2]%@#1X[2]%(</a:t>
            </a:r>
            <a:r>
              <a:rPr lang="en-US" altLang="ja-JP" dirty="0" err="1"/>
              <a:t>Length,Weight</a:t>
            </a:r>
            <a:r>
              <a:rPr lang="en-US" altLang="ja-JP" dirty="0"/>
              <a:t>)(</a:t>
            </a:r>
            <a:r>
              <a:rPr lang="en-US" altLang="ja-JP" dirty="0" err="1"/>
              <a:t>mm,kg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4] “$##1”</a:t>
            </a:r>
            <a:r>
              <a:rPr lang="ja-JP" altLang="en-US" dirty="0"/>
              <a:t>はオペレータあつかい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	 =&gt; reference chain</a:t>
            </a:r>
            <a:r>
              <a:rPr lang="ja-JP" altLang="en-US" dirty="0"/>
              <a:t>を出力するオペレータ　</a:t>
            </a:r>
            <a:r>
              <a:rPr lang="en-US" altLang="ja-JP" dirty="0"/>
              <a:t>($PI$</a:t>
            </a:r>
            <a:r>
              <a:rPr lang="ja-JP" altLang="en-US" dirty="0"/>
              <a:t>による内積出力と同様の考え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00DB090-AA1D-4C59-9A3C-ADC7EFD40C53}"/>
              </a:ext>
            </a:extLst>
          </p:cNvPr>
          <p:cNvSpPr/>
          <p:nvPr/>
        </p:nvSpPr>
        <p:spPr>
          <a:xfrm>
            <a:off x="7210265" y="228608"/>
            <a:ext cx="4653786" cy="720516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言語仕様の特徴を整理の上、学術的意義を明確</a:t>
            </a:r>
            <a:r>
              <a:rPr lang="ja-JP" altLang="en-US" sz="900" dirty="0">
                <a:solidFill>
                  <a:srgbClr val="FF0000"/>
                </a:solidFill>
              </a:rPr>
              <a:t>化する必要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@%</a:t>
            </a:r>
            <a:r>
              <a:rPr kumimoji="1" lang="ja-JP" altLang="en-US" sz="900" dirty="0">
                <a:solidFill>
                  <a:srgbClr val="FF0000"/>
                </a:solidFill>
              </a:rPr>
              <a:t>はデリミタとしない。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(</a:t>
            </a:r>
            <a:r>
              <a:rPr lang="ja-JP" altLang="en-US" sz="900" dirty="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 parsing</a:t>
            </a:r>
            <a:r>
              <a:rPr lang="ja-JP" altLang="en-US" sz="900" dirty="0">
                <a:solidFill>
                  <a:srgbClr val="FF0000"/>
                </a:solidFill>
              </a:rPr>
              <a:t>が簡便</a:t>
            </a:r>
            <a:r>
              <a:rPr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グラフツリーの表現を重視し</a:t>
            </a:r>
            <a:r>
              <a:rPr lang="en-US" altLang="ja-JP" sz="900" dirty="0">
                <a:solidFill>
                  <a:srgbClr val="FF0000"/>
                </a:solidFill>
              </a:rPr>
              <a:t>parsing</a:t>
            </a:r>
            <a:r>
              <a:rPr lang="ja-JP" altLang="en-US" sz="900" dirty="0">
                <a:solidFill>
                  <a:srgbClr val="FF0000"/>
                </a:solidFill>
              </a:rPr>
              <a:t>には労力かけない。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D68D2D1-7E34-419B-A46F-AA51814E724B}"/>
              </a:ext>
            </a:extLst>
          </p:cNvPr>
          <p:cNvSpPr/>
          <p:nvPr/>
        </p:nvSpPr>
        <p:spPr>
          <a:xfrm>
            <a:off x="6795505" y="2985312"/>
            <a:ext cx="2360070" cy="443688"/>
          </a:xfrm>
          <a:prstGeom prst="wedgeRectCallout">
            <a:avLst>
              <a:gd name="adj1" fmla="val -196029"/>
              <a:gd name="adj2" fmla="val 17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そもそも復元は必要か、の検討も含めて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CCDC9C-2666-4ECD-B8E4-29FEFC41F99D}"/>
              </a:ext>
            </a:extLst>
          </p:cNvPr>
          <p:cNvSpPr/>
          <p:nvPr/>
        </p:nvSpPr>
        <p:spPr>
          <a:xfrm>
            <a:off x="8819909" y="4989661"/>
            <a:ext cx="2659868" cy="543037"/>
          </a:xfrm>
          <a:prstGeom prst="wedgeRectCallout">
            <a:avLst>
              <a:gd name="adj1" fmla="val -132576"/>
              <a:gd name="adj2" fmla="val 81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head</a:t>
            </a:r>
            <a:r>
              <a:rPr kumimoji="1" lang="ja-JP" altLang="en-US" sz="900" dirty="0">
                <a:solidFill>
                  <a:srgbClr val="FF0000"/>
                </a:solidFill>
              </a:rPr>
              <a:t>末尾の</a:t>
            </a:r>
            <a:r>
              <a:rPr kumimoji="1" lang="en-US" altLang="ja-JP" sz="900" dirty="0">
                <a:solidFill>
                  <a:srgbClr val="FF0000"/>
                </a:solidFill>
              </a:rPr>
              <a:t>[]</a:t>
            </a:r>
            <a:r>
              <a:rPr kumimoji="1" lang="ja-JP" altLang="en-US" sz="900" dirty="0">
                <a:solidFill>
                  <a:srgbClr val="FF0000"/>
                </a:solidFill>
              </a:rPr>
              <a:t>のみバインド指定とみなす。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・末尾に</a:t>
            </a:r>
            <a:r>
              <a:rPr lang="en-US" altLang="ja-JP" sz="900" dirty="0">
                <a:solidFill>
                  <a:srgbClr val="FF0000"/>
                </a:solidFill>
              </a:rPr>
              <a:t>[]</a:t>
            </a:r>
            <a:r>
              <a:rPr lang="ja-JP" altLang="en-US" sz="900" dirty="0">
                <a:solidFill>
                  <a:srgbClr val="FF0000"/>
                </a:solidFill>
              </a:rPr>
              <a:t>が連続した場合は多次元とみなす。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現実装を要確認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391DFBA-723C-4272-B03A-4CC37E42CFAF}"/>
              </a:ext>
            </a:extLst>
          </p:cNvPr>
          <p:cNvSpPr/>
          <p:nvPr/>
        </p:nvSpPr>
        <p:spPr>
          <a:xfrm>
            <a:off x="9431613" y="6086355"/>
            <a:ext cx="2659868" cy="771645"/>
          </a:xfrm>
          <a:prstGeom prst="wedgeRectCallout">
            <a:avLst>
              <a:gd name="adj1" fmla="val -235709"/>
              <a:gd name="adj2" fmla="val -438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要検討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・記述形式 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>
                <a:solidFill>
                  <a:srgbClr val="FF0000"/>
                </a:solidFill>
              </a:rPr>
              <a:t>$PI$</a:t>
            </a:r>
            <a:r>
              <a:rPr lang="ja-JP" altLang="en-US" sz="900" dirty="0">
                <a:solidFill>
                  <a:srgbClr val="FF0000"/>
                </a:solidFill>
              </a:rPr>
              <a:t>など通常のオペレータと相違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read/eva</a:t>
            </a:r>
            <a:r>
              <a:rPr lang="en-US" altLang="ja-JP" sz="900" dirty="0">
                <a:solidFill>
                  <a:srgbClr val="FF0000"/>
                </a:solidFill>
              </a:rPr>
              <a:t>l/print</a:t>
            </a:r>
            <a:r>
              <a:rPr lang="ja-JP" altLang="en-US" sz="900" dirty="0">
                <a:solidFill>
                  <a:srgbClr val="FF0000"/>
                </a:solidFill>
              </a:rPr>
              <a:t>ループ復活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ja-JP" altLang="en-US" sz="900" dirty="0">
                <a:solidFill>
                  <a:srgbClr val="FF0000"/>
                </a:solidFill>
              </a:rPr>
              <a:t>履歴管理とセットで検討要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履歴管理なしでも</a:t>
            </a:r>
            <a:r>
              <a:rPr lang="en-US" altLang="ja-JP" sz="900" dirty="0">
                <a:solidFill>
                  <a:srgbClr val="FF0000"/>
                </a:solidFill>
              </a:rPr>
              <a:t>spec down</a:t>
            </a:r>
            <a:r>
              <a:rPr lang="ja-JP" altLang="en-US" sz="900" dirty="0">
                <a:solidFill>
                  <a:srgbClr val="FF0000"/>
                </a:solidFill>
              </a:rPr>
              <a:t>にはならない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696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7282"/>
              </p:ext>
            </p:extLst>
          </p:nvPr>
        </p:nvGraphicFramePr>
        <p:xfrm>
          <a:off x="0" y="1752293"/>
          <a:ext cx="1201640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07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55267691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36658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201138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　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優先度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84684"/>
            <a:ext cx="1201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*2: </a:t>
            </a:r>
            <a:r>
              <a:rPr lang="ja-JP" altLang="en-US" dirty="0"/>
              <a:t>出力の順序を以下の通りに変更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B8992B-C71C-4B0D-9D44-FAEEAEB2930E}"/>
              </a:ext>
            </a:extLst>
          </p:cNvPr>
          <p:cNvSpPr txBox="1"/>
          <p:nvPr/>
        </p:nvSpPr>
        <p:spPr>
          <a:xfrm>
            <a:off x="0" y="3791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+mn-ea"/>
              </a:rPr>
              <a:t>1.2 </a:t>
            </a:r>
            <a:r>
              <a:rPr lang="en-US" altLang="ja-JP" b="1" u="sng" dirty="0" err="1">
                <a:latin typeface="+mn-ea"/>
              </a:rPr>
              <a:t>Function_Recursive_Print_nthVal</a:t>
            </a:r>
            <a:r>
              <a:rPr lang="en-US" altLang="ja-JP" b="1" u="sng" dirty="0">
                <a:latin typeface="+mn-ea"/>
              </a:rPr>
              <a:t>(node, nth)</a:t>
            </a:r>
            <a:r>
              <a:rPr lang="ja-JP" altLang="en-US" b="1" u="sng" dirty="0">
                <a:latin typeface="+mn-ea"/>
              </a:rPr>
              <a:t>の処理の変更</a:t>
            </a:r>
            <a:endParaRPr lang="en-US" altLang="ja-JP" b="1" u="sng" dirty="0">
              <a:latin typeface="+mn-ea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845A1A-4300-4C9D-A41B-0F0ED4307273}"/>
              </a:ext>
            </a:extLst>
          </p:cNvPr>
          <p:cNvSpPr/>
          <p:nvPr/>
        </p:nvSpPr>
        <p:spPr>
          <a:xfrm>
            <a:off x="9179365" y="222583"/>
            <a:ext cx="2722121" cy="712226"/>
          </a:xfrm>
          <a:prstGeom prst="wedgeRectCallout">
            <a:avLst>
              <a:gd name="adj1" fmla="val -106886"/>
              <a:gd name="adj2" fmla="val 69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89E685E7-696F-4788-A30A-BFE821701BE1}"/>
              </a:ext>
            </a:extLst>
          </p:cNvPr>
          <p:cNvSpPr/>
          <p:nvPr/>
        </p:nvSpPr>
        <p:spPr>
          <a:xfrm rot="16200000">
            <a:off x="4917687" y="800470"/>
            <a:ext cx="158740" cy="1007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499EEEB-79B9-41AD-AF1B-2D64B67337D1}"/>
              </a:ext>
            </a:extLst>
          </p:cNvPr>
          <p:cNvSpPr/>
          <p:nvPr/>
        </p:nvSpPr>
        <p:spPr>
          <a:xfrm rot="16200000">
            <a:off x="6546038" y="275402"/>
            <a:ext cx="166725" cy="20574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816141B-13EC-42AD-B489-75C9A1403CED}"/>
              </a:ext>
            </a:extLst>
          </p:cNvPr>
          <p:cNvSpPr/>
          <p:nvPr/>
        </p:nvSpPr>
        <p:spPr>
          <a:xfrm>
            <a:off x="5602145" y="2154658"/>
            <a:ext cx="2060293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D51A84-A7BB-4DE2-913D-D7CE369A29E5}"/>
              </a:ext>
            </a:extLst>
          </p:cNvPr>
          <p:cNvSpPr/>
          <p:nvPr/>
        </p:nvSpPr>
        <p:spPr>
          <a:xfrm>
            <a:off x="4583575" y="2154658"/>
            <a:ext cx="974719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9704F59-3DAF-441F-9359-4A223D06552D}"/>
              </a:ext>
            </a:extLst>
          </p:cNvPr>
          <p:cNvSpPr/>
          <p:nvPr/>
        </p:nvSpPr>
        <p:spPr>
          <a:xfrm>
            <a:off x="9844083" y="1220741"/>
            <a:ext cx="2057403" cy="531552"/>
          </a:xfrm>
          <a:prstGeom prst="wedgeRectCallout">
            <a:avLst>
              <a:gd name="adj1" fmla="val -30960"/>
              <a:gd name="adj2" fmla="val -1783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要注意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 OK</a:t>
            </a:r>
            <a:r>
              <a:rPr kumimoji="1" lang="ja-JP" altLang="en-US" sz="900" dirty="0">
                <a:solidFill>
                  <a:srgbClr val="FF0000"/>
                </a:solidFill>
              </a:rPr>
              <a:t>であるが、</a:t>
            </a:r>
            <a:r>
              <a:rPr kumimoji="1" lang="en-US" altLang="ja-JP" sz="900" dirty="0">
                <a:solidFill>
                  <a:srgbClr val="FF0000"/>
                </a:solidFill>
              </a:rPr>
              <a:t>NS3</a:t>
            </a:r>
            <a:r>
              <a:rPr kumimoji="1" lang="ja-JP" altLang="en-US" sz="900" dirty="0">
                <a:solidFill>
                  <a:srgbClr val="FF0000"/>
                </a:solidFill>
              </a:rPr>
              <a:t>との整合性を要確認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2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311621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(1)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(2)</a:t>
            </a:r>
            <a:r>
              <a:rPr lang="ja-JP" altLang="en-US" dirty="0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(3)(4)</a:t>
            </a:r>
            <a:r>
              <a:rPr lang="ja-JP" altLang="en-US" dirty="0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‘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’</a:t>
            </a:r>
            <a:r>
              <a:rPr lang="ja-JP" altLang="en-US" dirty="0"/>
              <a:t>による値指定あり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 dirty="0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(5)</a:t>
            </a:r>
            <a:r>
              <a:rPr lang="ja-JP" altLang="en-US" dirty="0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9150790" y="233624"/>
            <a:ext cx="2722121" cy="712226"/>
          </a:xfrm>
          <a:prstGeom prst="wedgeRectCallout">
            <a:avLst>
              <a:gd name="adj1" fmla="val -79168"/>
              <a:gd name="adj2" fmla="val 10000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F756BA-F664-42C2-9452-D475C0BFB3B3}"/>
              </a:ext>
            </a:extLst>
          </p:cNvPr>
          <p:cNvSpPr/>
          <p:nvPr/>
        </p:nvSpPr>
        <p:spPr>
          <a:xfrm>
            <a:off x="1006995" y="1610644"/>
            <a:ext cx="10605827" cy="1329321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3A5543-17F0-4DAC-A30D-1D0378994DB6}"/>
              </a:ext>
            </a:extLst>
          </p:cNvPr>
          <p:cNvSpPr/>
          <p:nvPr/>
        </p:nvSpPr>
        <p:spPr>
          <a:xfrm>
            <a:off x="1006995" y="3031466"/>
            <a:ext cx="10605827" cy="2072965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08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12BC44-6255-6C40-9911-950D6FF0193A}"/>
              </a:ext>
            </a:extLst>
          </p:cNvPr>
          <p:cNvSpPr txBox="1"/>
          <p:nvPr/>
        </p:nvSpPr>
        <p:spPr>
          <a:xfrm>
            <a:off x="107004" y="0"/>
            <a:ext cx="1198447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2. bind</a:t>
            </a:r>
            <a:r>
              <a:rPr lang="ja-JP" altLang="en-US" b="1" u="sng" dirty="0">
                <a:sym typeface="Wingdings" pitchFamily="2" charset="2"/>
              </a:rPr>
              <a:t>オペレータの導入</a:t>
            </a:r>
            <a:endParaRPr lang="en-US" altLang="ja-JP" b="1" u="sng" dirty="0">
              <a:sym typeface="Wingdings" pitchFamily="2" charset="2"/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[</a:t>
            </a:r>
            <a:r>
              <a:rPr lang="ja-JP" altLang="en-US" dirty="0"/>
              <a:t>構文</a:t>
            </a:r>
            <a:r>
              <a:rPr lang="en-US" altLang="ja-JP" dirty="0"/>
              <a:t>]	&lt;stream-</a:t>
            </a:r>
            <a:r>
              <a:rPr lang="en-US" altLang="ja-JP" dirty="0" err="1"/>
              <a:t>ptr</a:t>
            </a:r>
            <a:r>
              <a:rPr lang="ja-JP" altLang="en-US" dirty="0"/>
              <a:t>＞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 &lt;T-form&gt;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意味</a:t>
            </a:r>
            <a:r>
              <a:rPr lang="en-US" altLang="ja-JP" dirty="0"/>
              <a:t>]	</a:t>
            </a:r>
            <a:r>
              <a:rPr lang="ja-JP" altLang="en-US" dirty="0"/>
              <a:t>ストリームポインタで示されるストリーム内の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r>
              <a:rPr lang="en-US" altLang="ja-JP" dirty="0"/>
              <a:t>(</a:t>
            </a:r>
            <a:r>
              <a:rPr lang="ja-JP" altLang="en-US" dirty="0"/>
              <a:t>リーフノードに</a:t>
            </a:r>
            <a:r>
              <a:rPr lang="en-US" altLang="ja-JP" dirty="0"/>
              <a:t>[]</a:t>
            </a:r>
            <a:r>
              <a:rPr lang="ja-JP" altLang="en-US" dirty="0"/>
              <a:t>内の指定数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	①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A[3](B[2],X[2](C[1],D[2]))		=&gt; $#1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値を、</a:t>
            </a:r>
            <a:r>
              <a:rPr lang="en-US" altLang="ja-JP" dirty="0"/>
              <a:t>B[2],C[1],D[2]</a:t>
            </a:r>
            <a:r>
              <a:rPr lang="ja-JP" altLang="en-US" dirty="0"/>
              <a:t>に指定数だけバインド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$##2[2],…, ##2A(B[1])		=&gt; 	〃	     $##2[2]		〃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A[3](B[2],…, </a:t>
            </a:r>
            <a:r>
              <a:rPr lang="en-US" altLang="ja-JP" u="sng" dirty="0"/>
              <a:t>$#2</a:t>
            </a:r>
            <a:r>
              <a:rPr lang="en-US" altLang="ja-JP" u="dbl" dirty="0">
                <a:solidFill>
                  <a:srgbClr val="FF0000"/>
                </a:solidFill>
              </a:rPr>
              <a:t>:</a:t>
            </a:r>
            <a:r>
              <a:rPr lang="en-US" altLang="ja-JP" u="dbl" dirty="0"/>
              <a:t>X[2](C[1]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D[2]))	=&gt; </a:t>
            </a:r>
            <a:r>
              <a:rPr lang="ja-JP" altLang="en-US" dirty="0"/>
              <a:t>最も内側のストリームポインタが有効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u="sng" dirty="0"/>
              <a:t>$file$(“test.csv”)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A(B[2],$#2C[1],D[2])	=&gt; </a:t>
            </a:r>
            <a:r>
              <a:rPr lang="ja-JP" altLang="en-US" dirty="0"/>
              <a:t>エラー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構文上</a:t>
            </a:r>
            <a:r>
              <a:rPr lang="en-US" altLang="ja-JP" dirty="0"/>
              <a:t>)]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①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の左側の参照は、</a:t>
            </a:r>
            <a:r>
              <a:rPr lang="en-US" altLang="ja-JP" dirty="0"/>
              <a:t>CSV</a:t>
            </a:r>
            <a:r>
              <a:rPr lang="ja-JP" altLang="en-US" dirty="0"/>
              <a:t>ファイルストリームへの参照と解釈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のネストが可能</a:t>
            </a:r>
            <a:r>
              <a:rPr lang="en-US" altLang="ja-JP" dirty="0"/>
              <a:t>(</a:t>
            </a:r>
            <a:r>
              <a:rPr lang="ja-JP" altLang="en-US" dirty="0"/>
              <a:t>バインド対象の</a:t>
            </a:r>
            <a:r>
              <a:rPr lang="en-US" altLang="ja-JP" dirty="0"/>
              <a:t>T</a:t>
            </a:r>
            <a:r>
              <a:rPr lang="ja-JP" altLang="en-US" dirty="0"/>
              <a:t>式内にさらに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の左側には参照のみ許容</a:t>
            </a:r>
            <a:endParaRPr lang="en-US" altLang="ja-JP" dirty="0"/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字句解析上</a:t>
            </a:r>
            <a:r>
              <a:rPr lang="en-US" altLang="ja-JP" dirty="0"/>
              <a:t>)]</a:t>
            </a:r>
          </a:p>
          <a:p>
            <a:r>
              <a:rPr lang="en-US" altLang="ja-JP" dirty="0"/>
              <a:t> 	 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は、通常文字としてあつかい、</a:t>
            </a:r>
            <a:r>
              <a:rPr lang="en-US" altLang="ja-JP" dirty="0"/>
              <a:t>head</a:t>
            </a:r>
            <a:r>
              <a:rPr lang="ja-JP" altLang="en-US" dirty="0"/>
              <a:t>の一部。ただし</a:t>
            </a:r>
            <a:r>
              <a:rPr lang="en-US" altLang="ja-JP" dirty="0"/>
              <a:t>head</a:t>
            </a:r>
            <a:r>
              <a:rPr lang="ja-JP" altLang="en-US" dirty="0"/>
              <a:t>は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で終了する。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 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①下線部がヘッド</a:t>
            </a:r>
            <a:r>
              <a:rPr lang="en-US" altLang="ja-JP" dirty="0"/>
              <a:t>(A</a:t>
            </a:r>
            <a:r>
              <a:rPr lang="ja-JP" altLang="en-US" dirty="0"/>
              <a:t>や＄は後続のヘッドの開始文字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C571D64-673F-40FE-8B0D-E6877E163FB3}"/>
              </a:ext>
            </a:extLst>
          </p:cNvPr>
          <p:cNvSpPr/>
          <p:nvPr/>
        </p:nvSpPr>
        <p:spPr>
          <a:xfrm>
            <a:off x="4769935" y="1746820"/>
            <a:ext cx="3853204" cy="510243"/>
          </a:xfrm>
          <a:prstGeom prst="wedgeRectCallout">
            <a:avLst>
              <a:gd name="adj1" fmla="val -58903"/>
              <a:gd name="adj2" fmla="val 1707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要確認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</a:rPr>
              <a:t>」のバインド対象は「</a:t>
            </a:r>
            <a:r>
              <a:rPr lang="en-US" altLang="ja-JP" sz="900" dirty="0">
                <a:solidFill>
                  <a:srgbClr val="FF0000"/>
                </a:solidFill>
              </a:rPr>
              <a:t>$##2</a:t>
            </a:r>
            <a:r>
              <a:rPr lang="ja-JP" altLang="en-US" sz="900" dirty="0">
                <a:solidFill>
                  <a:srgbClr val="FF0000"/>
                </a:solidFill>
              </a:rPr>
              <a:t>」自身であり、参照先ではない。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ただし、現実装を要確認。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0B7A0D-2F1C-402E-8B5B-A3E7AAC32D32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ストリームの有効範囲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7D2BE9-6668-4BD0-A4C7-E069A1801997}"/>
              </a:ext>
            </a:extLst>
          </p:cNvPr>
          <p:cNvSpPr/>
          <p:nvPr/>
        </p:nvSpPr>
        <p:spPr>
          <a:xfrm>
            <a:off x="-35061" y="349235"/>
            <a:ext cx="12227061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言語仕様上はストリームの</a:t>
            </a:r>
            <a:r>
              <a:rPr lang="en-US" altLang="ja-JP" dirty="0"/>
              <a:t>open/close</a:t>
            </a:r>
            <a:r>
              <a:rPr lang="ja-JP" altLang="en-US" dirty="0"/>
              <a:t>の概念は存在しない。</a:t>
            </a:r>
            <a:r>
              <a:rPr lang="en-US" altLang="ja-JP" dirty="0"/>
              <a:t>=&gt; </a:t>
            </a:r>
            <a:r>
              <a:rPr lang="ja-JP" altLang="en-US" dirty="0"/>
              <a:t>最適化のためには</a:t>
            </a:r>
            <a:r>
              <a:rPr lang="en-US" altLang="ja-JP" dirty="0"/>
              <a:t>close</a:t>
            </a:r>
            <a:r>
              <a:rPr lang="ja-JP" altLang="en-US" dirty="0"/>
              <a:t>相当が必要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一つ外側のカッコ内</a:t>
            </a:r>
            <a:endParaRPr lang="en-US" altLang="ja-JP" dirty="0"/>
          </a:p>
          <a:p>
            <a:pPr lvl="1"/>
            <a:r>
              <a:rPr lang="en-US" altLang="ja-JP" dirty="0"/>
              <a:t>…,</a:t>
            </a:r>
            <a:r>
              <a:rPr lang="en-US" altLang="ja-JP" dirty="0">
                <a:solidFill>
                  <a:srgbClr val="FF0000"/>
                </a:solidFill>
              </a:rPr>
              <a:t> (</a:t>
            </a:r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 …</a:t>
            </a:r>
          </a:p>
          <a:p>
            <a:pPr lvl="1"/>
            <a:r>
              <a:rPr lang="en-US" altLang="ja-JP" dirty="0"/>
              <a:t>	=&gt;</a:t>
            </a:r>
            <a:r>
              <a:rPr lang="ja-JP" altLang="en-US" dirty="0"/>
              <a:t> 「一つ外側のカッコ内」というのは何となく不自然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b="1" dirty="0"/>
              <a:t>&lt;</a:t>
            </a:r>
            <a:r>
              <a:rPr lang="ja-JP" altLang="en-US" b="1" dirty="0"/>
              <a:t>案</a:t>
            </a:r>
            <a:r>
              <a:rPr lang="en-US" altLang="ja-JP" b="1" dirty="0"/>
              <a:t>2&gt; </a:t>
            </a:r>
            <a:r>
              <a:rPr lang="ja-JP" altLang="en-US" b="1" dirty="0"/>
              <a:t>グローバル</a:t>
            </a:r>
            <a:endParaRPr lang="en-US" altLang="ja-JP" b="1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/>
              <a:t>,…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各</a:t>
            </a:r>
            <a:r>
              <a:rPr lang="en-US" altLang="ja-JP" dirty="0"/>
              <a:t>T</a:t>
            </a:r>
            <a:r>
              <a:rPr lang="ja-JP" altLang="en-US" dirty="0"/>
              <a:t>式のバインド終了時、不要となったストリームを</a:t>
            </a:r>
            <a:r>
              <a:rPr lang="en-US" altLang="ja-JP" dirty="0"/>
              <a:t>close (</a:t>
            </a:r>
            <a:r>
              <a:rPr lang="ja-JP" altLang="en-US" dirty="0"/>
              <a:t>処理系の実装依存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3&gt; </a:t>
            </a:r>
            <a:r>
              <a:rPr lang="ja-JP" altLang="en-US" dirty="0"/>
              <a:t>ストリームのスコープ指定</a:t>
            </a:r>
            <a:endParaRPr lang="en-US" altLang="ja-JP" dirty="0"/>
          </a:p>
          <a:p>
            <a:pPr lvl="1"/>
            <a:r>
              <a:rPr lang="en-US" altLang="ja-JP" dirty="0"/>
              <a:t>(a) …, #1</a:t>
            </a:r>
            <a:r>
              <a:rPr lang="en-US" altLang="ja-JP" u="sng" dirty="0"/>
              <a:t>$file$(“test1.csv”)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))</a:t>
            </a:r>
            <a:r>
              <a:rPr lang="en-US" altLang="ja-JP" dirty="0"/>
              <a:t> ,…</a:t>
            </a:r>
          </a:p>
          <a:p>
            <a:pPr lvl="1"/>
            <a:r>
              <a:rPr lang="en-US" altLang="ja-JP" dirty="0"/>
              <a:t>(b)</a:t>
            </a:r>
            <a:r>
              <a:rPr lang="ja-JP" altLang="en-US" dirty="0"/>
              <a:t> </a:t>
            </a:r>
            <a:r>
              <a:rPr lang="en-US" altLang="ja-JP" dirty="0"/>
              <a:t>…,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(a) &lt;stream-constructor&gt;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(b)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&lt;stream-constructor&gt;,…&lt;stream-constructor&gt;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スコープ内のＴ式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のバインド処理が終了したら、ストリームを</a:t>
            </a:r>
            <a:r>
              <a:rPr lang="en-US" altLang="ja-JP" dirty="0"/>
              <a:t>close 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4&gt; </a:t>
            </a:r>
            <a:r>
              <a:rPr lang="ja-JP" altLang="en-US" dirty="0"/>
              <a:t>ラベルのスコープ指定</a:t>
            </a:r>
            <a:endParaRPr lang="en-US" altLang="ja-JP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	$scope$(</a:t>
            </a:r>
            <a:r>
              <a:rPr lang="en-US" altLang="ja-JP" dirty="0"/>
              <a:t>#1, #2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$scope$(&lt;label&gt;,…,&lt;label&gt;)(T1,…,Tn)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のバインド処理が終了したら、各</a:t>
            </a:r>
            <a:r>
              <a:rPr lang="en-US" altLang="ja-JP" dirty="0"/>
              <a:t>&lt;label&gt;</a:t>
            </a:r>
            <a:r>
              <a:rPr lang="ja-JP" altLang="en-US" dirty="0"/>
              <a:t>相当のストリームを</a:t>
            </a:r>
            <a:r>
              <a:rPr lang="en-US" altLang="ja-JP" dirty="0"/>
              <a:t>close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 </a:t>
            </a:r>
            <a:r>
              <a:rPr lang="ja-JP" altLang="en-US" dirty="0"/>
              <a:t>案</a:t>
            </a:r>
            <a:r>
              <a:rPr lang="en-US" altLang="ja-JP" dirty="0"/>
              <a:t>2</a:t>
            </a:r>
            <a:r>
              <a:rPr lang="ja-JP" altLang="en-US" dirty="0"/>
              <a:t>がよさそう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理由</a:t>
            </a:r>
            <a:r>
              <a:rPr lang="en-US" altLang="ja-JP" dirty="0"/>
              <a:t>] </a:t>
            </a:r>
            <a:r>
              <a:rPr lang="ja-JP" altLang="en-US" dirty="0"/>
              <a:t>言語仕様上は</a:t>
            </a:r>
            <a:r>
              <a:rPr lang="en-US" altLang="ja-JP" dirty="0"/>
              <a:t>open/close</a:t>
            </a:r>
            <a:r>
              <a:rPr lang="ja-JP" altLang="en-US" dirty="0"/>
              <a:t>は不要そうで、</a:t>
            </a:r>
            <a:r>
              <a:rPr lang="en-US" altLang="ja-JP" dirty="0"/>
              <a:t>(</a:t>
            </a:r>
            <a:r>
              <a:rPr lang="ja-JP" altLang="en-US" dirty="0"/>
              <a:t>現状では</a:t>
            </a:r>
            <a:r>
              <a:rPr lang="en-US" altLang="ja-JP" dirty="0"/>
              <a:t>)</a:t>
            </a:r>
            <a:r>
              <a:rPr lang="ja-JP" altLang="en-US" dirty="0"/>
              <a:t>最適化のための</a:t>
            </a:r>
            <a:r>
              <a:rPr lang="en-US" altLang="ja-JP" dirty="0"/>
              <a:t>close</a:t>
            </a:r>
            <a:r>
              <a:rPr lang="ja-JP" altLang="en-US" dirty="0"/>
              <a:t>は処理系の問題と思われる。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A468C80-AFC7-4B65-87DF-10F14BFAF10C}"/>
              </a:ext>
            </a:extLst>
          </p:cNvPr>
          <p:cNvSpPr/>
          <p:nvPr/>
        </p:nvSpPr>
        <p:spPr>
          <a:xfrm>
            <a:off x="9383648" y="4770905"/>
            <a:ext cx="2722121" cy="712226"/>
          </a:xfrm>
          <a:prstGeom prst="wedgeRectCallout">
            <a:avLst>
              <a:gd name="adj1" fmla="val -23891"/>
              <a:gd name="adj2" fmla="val 2105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現時点では処理系による自動</a:t>
            </a:r>
            <a:r>
              <a:rPr lang="en-US" altLang="ja-JP" dirty="0">
                <a:solidFill>
                  <a:srgbClr val="FF0000"/>
                </a:solidFill>
              </a:rPr>
              <a:t>close</a:t>
            </a:r>
            <a:r>
              <a:rPr lang="ja-JP" altLang="en-US" dirty="0">
                <a:solidFill>
                  <a:srgbClr val="FF0000"/>
                </a:solidFill>
              </a:rPr>
              <a:t>可の見込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6E2AED0-F36B-43FA-B078-DD5C7CDA62FC}"/>
              </a:ext>
            </a:extLst>
          </p:cNvPr>
          <p:cNvSpPr/>
          <p:nvPr/>
        </p:nvSpPr>
        <p:spPr>
          <a:xfrm>
            <a:off x="3183038" y="6243455"/>
            <a:ext cx="2303362" cy="265310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2&gt;</a:t>
            </a:r>
            <a:r>
              <a:rPr lang="ja-JP" altLang="en-US" sz="900" dirty="0">
                <a:solidFill>
                  <a:srgbClr val="FF0000"/>
                </a:solidFill>
              </a:rPr>
              <a:t>に決定。ただし、実装は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FC9D545-7AB0-4DA4-8393-04F31D2E1CD4}"/>
              </a:ext>
            </a:extLst>
          </p:cNvPr>
          <p:cNvSpPr/>
          <p:nvPr/>
        </p:nvSpPr>
        <p:spPr>
          <a:xfrm>
            <a:off x="8912506" y="3475877"/>
            <a:ext cx="2421039" cy="36933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スコープ指定が必要な場合が、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以外にもあるかもしれない。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52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8330-01C8-416A-A085-978F222E7046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4. </a:t>
            </a:r>
            <a:r>
              <a:rPr lang="ja-JP" altLang="en-US" b="1" u="sng" dirty="0">
                <a:sym typeface="Wingdings" pitchFamily="2" charset="2"/>
              </a:rPr>
              <a:t>複数ファイルとのバインド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A4D403-B61E-4D81-B7C2-2325146B10D6}"/>
              </a:ext>
            </a:extLst>
          </p:cNvPr>
          <p:cNvSpPr/>
          <p:nvPr/>
        </p:nvSpPr>
        <p:spPr>
          <a:xfrm>
            <a:off x="207523" y="349235"/>
            <a:ext cx="119844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 バインド対象のファイルを操作してからバインドしたい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複数</a:t>
            </a:r>
            <a:r>
              <a:rPr lang="en-US" altLang="ja-JP" dirty="0"/>
              <a:t>CSV</a:t>
            </a:r>
            <a:r>
              <a:rPr lang="ja-JP" altLang="en-US" dirty="0"/>
              <a:t>ファイルの列結合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ファイルラベルの定義</a:t>
            </a:r>
            <a:r>
              <a:rPr lang="en-US" altLang="ja-JP" dirty="0"/>
              <a:t>:	..., #1$File$(“test1.csv”), #2$File$(“test2.csv”), #3$File$(“test3.csv”),...</a:t>
            </a:r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ファイルに対する列結合演算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{$#2,$#3}</a:t>
            </a:r>
            <a:r>
              <a:rPr lang="en-US" altLang="ja-JP" dirty="0"/>
              <a:t>:C[],$#1:B[2]))	=&gt; :</a:t>
            </a:r>
            <a:r>
              <a:rPr lang="ja-JP" altLang="en-US" dirty="0"/>
              <a:t>はデリミタ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ノードのマージ演算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$merge$(</a:t>
            </a:r>
            <a:r>
              <a:rPr lang="en-US" altLang="ja-JP" dirty="0"/>
              <a:t>$#2:C1[],$#3:C2[]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,$#1:B[2]))	=&gt; :</a:t>
            </a:r>
            <a:r>
              <a:rPr lang="ja-JP" altLang="en-US" dirty="0"/>
              <a:t>はデリミタ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9FA7212-B27D-44DF-A91F-5356B70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9385"/>
              </p:ext>
            </p:extLst>
          </p:nvPr>
        </p:nvGraphicFramePr>
        <p:xfrm>
          <a:off x="838109" y="4283725"/>
          <a:ext cx="10121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96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2169497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859059">
                  <a:extLst>
                    <a:ext uri="{9D8B030D-6E8A-4147-A177-3AD203B41FA5}">
                      <a16:colId xmlns:a16="http://schemas.microsoft.com/office/drawing/2014/main" val="3039298298"/>
                    </a:ext>
                  </a:extLst>
                </a:gridCol>
                <a:gridCol w="2161132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2041337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 $#1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 $#2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$#3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kg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DEDE-3FC6-4F6F-B076-F3B8D2F22199}"/>
              </a:ext>
            </a:extLst>
          </p:cNvPr>
          <p:cNvSpPr/>
          <p:nvPr/>
        </p:nvSpPr>
        <p:spPr>
          <a:xfrm>
            <a:off x="838109" y="5375989"/>
            <a:ext cx="4318170" cy="1112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90EC180-452B-41F5-A6C3-70B3830B469C}"/>
              </a:ext>
            </a:extLst>
          </p:cNvPr>
          <p:cNvSpPr/>
          <p:nvPr/>
        </p:nvSpPr>
        <p:spPr>
          <a:xfrm>
            <a:off x="7822789" y="109182"/>
            <a:ext cx="3136740" cy="1315469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1: 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　　</a:t>
            </a:r>
            <a:r>
              <a:rPr kumimoji="1" lang="en-US" altLang="ja-JP" sz="900" dirty="0">
                <a:solidFill>
                  <a:srgbClr val="FF0000"/>
                </a:solidFill>
              </a:rPr>
              <a:t>$exec$ </a:t>
            </a:r>
            <a:r>
              <a:rPr lang="en-US" altLang="ja-JP" sz="900" dirty="0">
                <a:solidFill>
                  <a:srgbClr val="FF0000"/>
                </a:solidFill>
              </a:rPr>
              <a:t>+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$eval$</a:t>
            </a:r>
          </a:p>
          <a:p>
            <a:pPr lvl="1"/>
            <a:r>
              <a:rPr kumimoji="1"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以下の文字列を生成</a:t>
            </a:r>
            <a:r>
              <a:rPr lang="en-US" altLang="ja-JP" sz="900" dirty="0">
                <a:solidFill>
                  <a:srgbClr val="FF0000"/>
                </a:solidFill>
              </a:rPr>
              <a:t>($exec$)+</a:t>
            </a:r>
            <a:r>
              <a:rPr lang="ja-JP" altLang="en-US" sz="900" dirty="0">
                <a:solidFill>
                  <a:srgbClr val="FF0000"/>
                </a:solidFill>
              </a:rPr>
              <a:t>評価</a:t>
            </a:r>
            <a:r>
              <a:rPr lang="en-US" altLang="ja-JP" sz="900" dirty="0">
                <a:solidFill>
                  <a:srgbClr val="FF0000"/>
                </a:solidFill>
              </a:rPr>
              <a:t>($eval$)</a:t>
            </a:r>
          </a:p>
          <a:p>
            <a:pPr lvl="1"/>
            <a:r>
              <a:rPr lang="en-US" altLang="ja-JP" sz="900" dirty="0">
                <a:solidFill>
                  <a:srgbClr val="FF0000"/>
                </a:solidFill>
              </a:rPr>
              <a:t>($#1:[1],$#2:[1],$#1:[1],$#2:[1],...)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2: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flatten</a:t>
            </a:r>
            <a:r>
              <a:rPr lang="ja-JP" altLang="en-US" sz="900" dirty="0">
                <a:solidFill>
                  <a:srgbClr val="FF0000"/>
                </a:solidFill>
              </a:rPr>
              <a:t>関数 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バインド値に対する演算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いずれにしろ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06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4AD48B0-6463-470C-86A2-FFD0BDE3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306"/>
              </p:ext>
            </p:extLst>
          </p:nvPr>
        </p:nvGraphicFramePr>
        <p:xfrm>
          <a:off x="142875" y="4919660"/>
          <a:ext cx="11791957" cy="190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204">
                  <a:extLst>
                    <a:ext uri="{9D8B030D-6E8A-4147-A177-3AD203B41FA5}">
                      <a16:colId xmlns:a16="http://schemas.microsoft.com/office/drawing/2014/main" val="4007622862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19648487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01868122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274875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7667644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376942074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378034465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06139691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9365521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01134542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46975390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4060371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42463160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91557627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54268033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7589362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178680520"/>
                    </a:ext>
                  </a:extLst>
                </a:gridCol>
                <a:gridCol w="3163689">
                  <a:extLst>
                    <a:ext uri="{9D8B030D-6E8A-4147-A177-3AD203B41FA5}">
                      <a16:colId xmlns:a16="http://schemas.microsoft.com/office/drawing/2014/main" val="2466968552"/>
                    </a:ext>
                  </a:extLst>
                </a:gridCol>
              </a:tblGrid>
              <a:tr h="5324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バインド個数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5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9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‥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8899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個ごとに「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()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」でくくる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15352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	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808917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15	〃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585552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A7C638-3F46-452E-9041-8C521964124B}"/>
              </a:ext>
            </a:extLst>
          </p:cNvPr>
          <p:cNvSpPr/>
          <p:nvPr/>
        </p:nvSpPr>
        <p:spPr>
          <a:xfrm>
            <a:off x="0" y="82034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5.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D0791-96C2-42A7-9BDC-AC72D735C6A7}"/>
              </a:ext>
            </a:extLst>
          </p:cNvPr>
          <p:cNvSpPr/>
          <p:nvPr/>
        </p:nvSpPr>
        <p:spPr>
          <a:xfrm>
            <a:off x="4" y="674638"/>
            <a:ext cx="1219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echo ‘X(#1[3],#2[4],#3[15])’ | ./tq.o in=/dev/stdin out=testsak-3.ddl data=testsak.csv -FT -Pprod -C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 </a:t>
            </a:r>
            <a:r>
              <a:rPr lang="en-US" altLang="ja-JP" dirty="0"/>
              <a:t>	</a:t>
            </a:r>
            <a:r>
              <a:rPr lang="ja-JP" altLang="en-US" dirty="0"/>
              <a:t>| ./iptest.awk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 =&gt; </a:t>
            </a:r>
            <a:r>
              <a:rPr lang="ja-JP" altLang="en-US" dirty="0"/>
              <a:t>((((1,4,8),(2,5,9),(3,6,10)),</a:t>
            </a:r>
            <a:r>
              <a:rPr lang="ja-JP" altLang="en-US" u="sng" dirty="0">
                <a:solidFill>
                  <a:srgbClr val="FF0000"/>
                </a:solidFill>
              </a:rPr>
              <a:t>((1,7,11))</a:t>
            </a:r>
            <a:r>
              <a:rPr lang="ja-JP" altLang="en-US" dirty="0"/>
              <a:t>,((2,4,12),(3,5,13)),((1,6,14),(2,7,15)),((3,4,16)),((1,5,17),(2,6,18),</a:t>
            </a:r>
            <a:r>
              <a:rPr lang="ja-JP" altLang="en-US" u="sng" dirty="0">
                <a:solidFill>
                  <a:srgbClr val="FF0000"/>
                </a:solidFill>
              </a:rPr>
              <a:t>(3,7,19)))</a:t>
            </a:r>
            <a:r>
              <a:rPr lang="ja-JP" altLang="en-US" dirty="0"/>
              <a:t>,</a:t>
            </a:r>
            <a:endParaRPr lang="en-US" altLang="ja-JP" dirty="0"/>
          </a:p>
          <a:p>
            <a:r>
              <a:rPr lang="ja-JP" altLang="en-US" dirty="0"/>
              <a:t>(((1,4,20),(2,5,21),</a:t>
            </a:r>
            <a:r>
              <a:rPr lang="ja-JP" altLang="en-US" u="sng" dirty="0">
                <a:solidFill>
                  <a:srgbClr val="FF0000"/>
                </a:solidFill>
              </a:rPr>
              <a:t>(3,6,22))))</a:t>
            </a:r>
            <a:endParaRPr lang="en-US" altLang="ja-JP" u="sng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(((***)</a:t>
            </a:r>
            <a:r>
              <a:rPr lang="ja-JP" altLang="en-US" u="sng" dirty="0">
                <a:solidFill>
                  <a:srgbClr val="FF0000"/>
                </a:solidFill>
              </a:rPr>
              <a:t>(*)</a:t>
            </a:r>
            <a:r>
              <a:rPr lang="ja-JP" altLang="en-US" dirty="0"/>
              <a:t>(**)(**)(*)(**</a:t>
            </a:r>
            <a:r>
              <a:rPr lang="ja-JP" altLang="en-US" u="sng" dirty="0">
                <a:solidFill>
                  <a:srgbClr val="FF0000"/>
                </a:solidFill>
              </a:rPr>
              <a:t>*))</a:t>
            </a:r>
            <a:r>
              <a:rPr lang="ja-JP" altLang="en-US" dirty="0"/>
              <a:t>((**</a:t>
            </a:r>
            <a:r>
              <a:rPr lang="ja-JP" altLang="en-US" u="sng" dirty="0">
                <a:solidFill>
                  <a:srgbClr val="FF0000"/>
                </a:solidFill>
              </a:rPr>
              <a:t>*)))</a:t>
            </a:r>
            <a:r>
              <a:rPr lang="ja-JP" altLang="en-US" dirty="0"/>
              <a:t>   </a:t>
            </a:r>
            <a:r>
              <a:rPr lang="en-US" altLang="ja-JP" dirty="0"/>
              <a:t>‥ 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2A02B0-4C76-4D2A-9566-A0D08E3EE2E8}"/>
              </a:ext>
            </a:extLst>
          </p:cNvPr>
          <p:cNvSpPr/>
          <p:nvPr/>
        </p:nvSpPr>
        <p:spPr>
          <a:xfrm>
            <a:off x="4687755" y="2967573"/>
            <a:ext cx="117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*</a:t>
            </a:r>
            <a:r>
              <a:rPr lang="ja-JP" altLang="en-US" dirty="0"/>
              <a:t>」</a:t>
            </a:r>
            <a:r>
              <a:rPr lang="en-US" altLang="ja-JP" dirty="0"/>
              <a:t>: </a:t>
            </a:r>
            <a:r>
              <a:rPr lang="ja-JP" altLang="en-US" dirty="0"/>
              <a:t>内積出力結果における</a:t>
            </a:r>
            <a:r>
              <a:rPr lang="en-US" altLang="ja-JP" dirty="0"/>
              <a:t>3</a:t>
            </a:r>
            <a:r>
              <a:rPr lang="ja-JP" altLang="en-US" dirty="0"/>
              <a:t>つ組。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「 (1,4,8)」、「 (2,5,9)」</a:t>
            </a:r>
            <a:r>
              <a:rPr lang="en-US" altLang="ja-JP" dirty="0"/>
              <a:t>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35F3C-9935-4F01-AB53-9AE62EA286E2}"/>
              </a:ext>
            </a:extLst>
          </p:cNvPr>
          <p:cNvSpPr txBox="1"/>
          <p:nvPr/>
        </p:nvSpPr>
        <p:spPr>
          <a:xfrm>
            <a:off x="3808071" y="18565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0B0215-24F9-45B4-BCF1-742456080685}"/>
              </a:ext>
            </a:extLst>
          </p:cNvPr>
          <p:cNvSpPr txBox="1"/>
          <p:nvPr/>
        </p:nvSpPr>
        <p:spPr>
          <a:xfrm>
            <a:off x="11169569" y="184054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6AF845-7624-4CF2-B5D6-DAB8B849968C}"/>
              </a:ext>
            </a:extLst>
          </p:cNvPr>
          <p:cNvSpPr txBox="1"/>
          <p:nvPr/>
        </p:nvSpPr>
        <p:spPr>
          <a:xfrm>
            <a:off x="390067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633C8-2AA9-41D8-8082-00DC1CEE15C6}"/>
              </a:ext>
            </a:extLst>
          </p:cNvPr>
          <p:cNvSpPr txBox="1"/>
          <p:nvPr/>
        </p:nvSpPr>
        <p:spPr>
          <a:xfrm>
            <a:off x="1453512" y="273444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0A233-2D94-4F37-8FC6-D09ACD03B238}"/>
              </a:ext>
            </a:extLst>
          </p:cNvPr>
          <p:cNvSpPr txBox="1"/>
          <p:nvPr/>
        </p:nvSpPr>
        <p:spPr>
          <a:xfrm>
            <a:off x="320040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AA7839-E572-48F8-B72A-329AC437DFE7}"/>
              </a:ext>
            </a:extLst>
          </p:cNvPr>
          <p:cNvSpPr txBox="1"/>
          <p:nvPr/>
        </p:nvSpPr>
        <p:spPr>
          <a:xfrm>
            <a:off x="6582138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161FD6-083C-4D4C-ABDE-E4D16B928326}"/>
              </a:ext>
            </a:extLst>
          </p:cNvPr>
          <p:cNvSpPr txBox="1"/>
          <p:nvPr/>
        </p:nvSpPr>
        <p:spPr>
          <a:xfrm>
            <a:off x="2525050" y="20908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11226-E28C-4DB9-AC57-ADD388AC6C12}"/>
              </a:ext>
            </a:extLst>
          </p:cNvPr>
          <p:cNvSpPr txBox="1"/>
          <p:nvPr/>
        </p:nvSpPr>
        <p:spPr>
          <a:xfrm>
            <a:off x="7927225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D27483-2FED-43E6-80F1-25A6FF46DFA8}"/>
              </a:ext>
            </a:extLst>
          </p:cNvPr>
          <p:cNvSpPr txBox="1"/>
          <p:nvPr/>
        </p:nvSpPr>
        <p:spPr>
          <a:xfrm>
            <a:off x="3055723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FC8C45-6DC3-4066-94D2-DEE443EC522B}"/>
              </a:ext>
            </a:extLst>
          </p:cNvPr>
          <p:cNvSpPr/>
          <p:nvPr/>
        </p:nvSpPr>
        <p:spPr>
          <a:xfrm>
            <a:off x="114303" y="3530983"/>
            <a:ext cx="118491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&lt;()</a:t>
            </a:r>
            <a:r>
              <a:rPr lang="ja-JP" altLang="en-US" dirty="0"/>
              <a:t>の付与規則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番目の</a:t>
            </a:r>
            <a:r>
              <a:rPr lang="en-US" altLang="ja-JP" dirty="0"/>
              <a:t>*</a:t>
            </a:r>
            <a:r>
              <a:rPr lang="ja-JP" altLang="en-US" dirty="0"/>
              <a:t>には下表該当列の「</a:t>
            </a:r>
            <a:r>
              <a:rPr lang="en-US" altLang="ja-JP" dirty="0"/>
              <a:t>(</a:t>
            </a:r>
            <a:r>
              <a:rPr lang="ja-JP" altLang="en-US" dirty="0"/>
              <a:t>」や「</a:t>
            </a:r>
            <a:r>
              <a:rPr lang="en-US" altLang="ja-JP" dirty="0"/>
              <a:t>)</a:t>
            </a:r>
            <a:r>
              <a:rPr lang="ja-JP" altLang="en-US" dirty="0"/>
              <a:t>」をすべて付与。ただし、最終列については不足分の「</a:t>
            </a:r>
            <a:r>
              <a:rPr lang="en-US" altLang="ja-JP" dirty="0"/>
              <a:t>)</a:t>
            </a:r>
            <a:r>
              <a:rPr lang="ja-JP" altLang="en-US" dirty="0"/>
              <a:t>」を強制的に補う。</a:t>
            </a:r>
            <a:endParaRPr lang="en-US" altLang="ja-JP" dirty="0"/>
          </a:p>
          <a:p>
            <a:r>
              <a:rPr lang="en-US" altLang="ja-JP" dirty="0"/>
              <a:t>=&gt;</a:t>
            </a:r>
            <a:r>
              <a:rPr lang="ja-JP" altLang="en-US" dirty="0"/>
              <a:t>どういう意味があるのかを明確化要。</a:t>
            </a:r>
            <a:r>
              <a:rPr lang="en-US" altLang="ja-JP" dirty="0"/>
              <a:t>  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4F682CD-8E76-4935-93DD-01C780155DE3}"/>
              </a:ext>
            </a:extLst>
          </p:cNvPr>
          <p:cNvSpPr/>
          <p:nvPr/>
        </p:nvSpPr>
        <p:spPr>
          <a:xfrm>
            <a:off x="10763738" y="267711"/>
            <a:ext cx="811661" cy="34345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OK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58912-0184-4AFD-B955-137C4E1C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F363DC-5B8B-4553-95AD-049BB732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659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9334</TotalTime>
  <Words>15228</Words>
  <Application>Microsoft Office PowerPoint</Application>
  <PresentationFormat>ワイド画面</PresentationFormat>
  <Paragraphs>2112</Paragraphs>
  <Slides>68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68</vt:i4>
      </vt:variant>
    </vt:vector>
  </HeadingPairs>
  <TitlesOfParts>
    <vt:vector size="75" baseType="lpstr">
      <vt:lpstr>Menlo</vt:lpstr>
      <vt:lpstr>Menlo Regular</vt:lpstr>
      <vt:lpstr>游ゴシック</vt:lpstr>
      <vt:lpstr>游ゴシック Light</vt:lpstr>
      <vt:lpstr>Arial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  <vt:lpstr>4/17(金)10:00-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5/1(金)10:00-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5/29(金)10:00-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K.sakamoto</cp:lastModifiedBy>
  <cp:revision>440</cp:revision>
  <dcterms:created xsi:type="dcterms:W3CDTF">2019-11-16T07:39:57Z</dcterms:created>
  <dcterms:modified xsi:type="dcterms:W3CDTF">2020-05-29T06:54:34Z</dcterms:modified>
</cp:coreProperties>
</file>