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9"/>
  </p:notesMasterIdLst>
  <p:sldIdLst>
    <p:sldId id="256" r:id="rId2"/>
    <p:sldId id="257" r:id="rId3"/>
    <p:sldId id="259" r:id="rId4"/>
    <p:sldId id="258" r:id="rId5"/>
    <p:sldId id="282" r:id="rId6"/>
    <p:sldId id="261" r:id="rId7"/>
    <p:sldId id="274" r:id="rId8"/>
    <p:sldId id="263" r:id="rId9"/>
    <p:sldId id="275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6" r:id="rId20"/>
    <p:sldId id="280" r:id="rId21"/>
    <p:sldId id="279" r:id="rId22"/>
    <p:sldId id="281" r:id="rId23"/>
    <p:sldId id="283" r:id="rId24"/>
    <p:sldId id="291" r:id="rId25"/>
    <p:sldId id="284" r:id="rId26"/>
    <p:sldId id="285" r:id="rId27"/>
    <p:sldId id="287" r:id="rId28"/>
    <p:sldId id="286" r:id="rId29"/>
    <p:sldId id="289" r:id="rId30"/>
    <p:sldId id="290" r:id="rId31"/>
    <p:sldId id="288" r:id="rId32"/>
    <p:sldId id="301" r:id="rId33"/>
    <p:sldId id="293" r:id="rId34"/>
    <p:sldId id="292" r:id="rId35"/>
    <p:sldId id="294" r:id="rId36"/>
    <p:sldId id="297" r:id="rId37"/>
    <p:sldId id="298" r:id="rId38"/>
    <p:sldId id="299" r:id="rId39"/>
    <p:sldId id="302" r:id="rId40"/>
    <p:sldId id="303" r:id="rId41"/>
    <p:sldId id="304" r:id="rId42"/>
    <p:sldId id="307" r:id="rId43"/>
    <p:sldId id="300" r:id="rId44"/>
    <p:sldId id="308" r:id="rId45"/>
    <p:sldId id="311" r:id="rId46"/>
    <p:sldId id="312" r:id="rId47"/>
    <p:sldId id="314" r:id="rId48"/>
    <p:sldId id="316" r:id="rId49"/>
    <p:sldId id="317" r:id="rId50"/>
    <p:sldId id="319" r:id="rId51"/>
    <p:sldId id="320" r:id="rId52"/>
    <p:sldId id="324" r:id="rId53"/>
    <p:sldId id="325" r:id="rId54"/>
    <p:sldId id="327" r:id="rId55"/>
    <p:sldId id="322" r:id="rId56"/>
    <p:sldId id="321" r:id="rId57"/>
    <p:sldId id="328" r:id="rId58"/>
    <p:sldId id="326" r:id="rId59"/>
    <p:sldId id="329" r:id="rId60"/>
    <p:sldId id="330" r:id="rId61"/>
    <p:sldId id="333" r:id="rId62"/>
    <p:sldId id="336" r:id="rId63"/>
    <p:sldId id="335" r:id="rId64"/>
    <p:sldId id="334" r:id="rId65"/>
    <p:sldId id="338" r:id="rId66"/>
    <p:sldId id="337" r:id="rId67"/>
    <p:sldId id="339" r:id="rId68"/>
    <p:sldId id="341" r:id="rId69"/>
    <p:sldId id="343" r:id="rId70"/>
    <p:sldId id="340" r:id="rId71"/>
    <p:sldId id="344" r:id="rId72"/>
    <p:sldId id="345" r:id="rId73"/>
    <p:sldId id="346" r:id="rId74"/>
    <p:sldId id="347" r:id="rId75"/>
    <p:sldId id="348" r:id="rId76"/>
    <p:sldId id="349" r:id="rId77"/>
    <p:sldId id="350" r:id="rId78"/>
    <p:sldId id="353" r:id="rId79"/>
    <p:sldId id="354" r:id="rId80"/>
    <p:sldId id="357" r:id="rId81"/>
    <p:sldId id="358" r:id="rId82"/>
    <p:sldId id="359" r:id="rId83"/>
    <p:sldId id="355" r:id="rId84"/>
    <p:sldId id="360" r:id="rId85"/>
    <p:sldId id="363" r:id="rId86"/>
    <p:sldId id="362" r:id="rId87"/>
    <p:sldId id="364" r:id="rId88"/>
    <p:sldId id="366" r:id="rId89"/>
    <p:sldId id="370" r:id="rId90"/>
    <p:sldId id="371" r:id="rId91"/>
    <p:sldId id="369" r:id="rId92"/>
    <p:sldId id="368" r:id="rId93"/>
    <p:sldId id="374" r:id="rId94"/>
    <p:sldId id="375" r:id="rId95"/>
    <p:sldId id="376" r:id="rId96"/>
    <p:sldId id="380" r:id="rId97"/>
    <p:sldId id="384" r:id="rId98"/>
    <p:sldId id="382" r:id="rId99"/>
    <p:sldId id="377" r:id="rId100"/>
    <p:sldId id="383" r:id="rId101"/>
    <p:sldId id="381" r:id="rId102"/>
    <p:sldId id="385" r:id="rId103"/>
    <p:sldId id="386" r:id="rId104"/>
    <p:sldId id="387" r:id="rId105"/>
    <p:sldId id="379" r:id="rId106"/>
    <p:sldId id="395" r:id="rId107"/>
    <p:sldId id="394" r:id="rId108"/>
    <p:sldId id="396" r:id="rId109"/>
    <p:sldId id="388" r:id="rId110"/>
    <p:sldId id="389" r:id="rId111"/>
    <p:sldId id="390" r:id="rId112"/>
    <p:sldId id="397" r:id="rId113"/>
    <p:sldId id="399" r:id="rId114"/>
    <p:sldId id="402" r:id="rId115"/>
    <p:sldId id="404" r:id="rId116"/>
    <p:sldId id="406" r:id="rId117"/>
    <p:sldId id="409" r:id="rId118"/>
    <p:sldId id="408" r:id="rId119"/>
    <p:sldId id="411" r:id="rId120"/>
    <p:sldId id="412" r:id="rId121"/>
    <p:sldId id="427" r:id="rId122"/>
    <p:sldId id="413" r:id="rId123"/>
    <p:sldId id="417" r:id="rId124"/>
    <p:sldId id="418" r:id="rId125"/>
    <p:sldId id="428" r:id="rId126"/>
    <p:sldId id="420" r:id="rId127"/>
    <p:sldId id="430" r:id="rId128"/>
    <p:sldId id="431" r:id="rId129"/>
    <p:sldId id="432" r:id="rId130"/>
    <p:sldId id="433" r:id="rId131"/>
    <p:sldId id="434" r:id="rId132"/>
    <p:sldId id="438" r:id="rId133"/>
    <p:sldId id="439" r:id="rId134"/>
    <p:sldId id="436" r:id="rId135"/>
    <p:sldId id="435" r:id="rId136"/>
    <p:sldId id="441" r:id="rId137"/>
    <p:sldId id="440" r:id="rId138"/>
    <p:sldId id="442" r:id="rId139"/>
    <p:sldId id="443" r:id="rId140"/>
    <p:sldId id="445" r:id="rId141"/>
    <p:sldId id="446" r:id="rId142"/>
    <p:sldId id="448" r:id="rId143"/>
    <p:sldId id="447" r:id="rId144"/>
    <p:sldId id="449" r:id="rId145"/>
    <p:sldId id="452" r:id="rId146"/>
    <p:sldId id="453" r:id="rId147"/>
    <p:sldId id="454" r:id="rId148"/>
    <p:sldId id="468" r:id="rId149"/>
    <p:sldId id="456" r:id="rId150"/>
    <p:sldId id="469" r:id="rId151"/>
    <p:sldId id="467" r:id="rId152"/>
    <p:sldId id="457" r:id="rId153"/>
    <p:sldId id="470" r:id="rId154"/>
    <p:sldId id="461" r:id="rId155"/>
    <p:sldId id="466" r:id="rId156"/>
    <p:sldId id="460" r:id="rId157"/>
    <p:sldId id="458" r:id="rId158"/>
    <p:sldId id="471" r:id="rId159"/>
    <p:sldId id="484" r:id="rId160"/>
    <p:sldId id="472" r:id="rId161"/>
    <p:sldId id="473" r:id="rId162"/>
    <p:sldId id="474" r:id="rId163"/>
    <p:sldId id="475" r:id="rId164"/>
    <p:sldId id="476" r:id="rId165"/>
    <p:sldId id="478" r:id="rId166"/>
    <p:sldId id="479" r:id="rId167"/>
    <p:sldId id="480" r:id="rId168"/>
    <p:sldId id="481" r:id="rId169"/>
    <p:sldId id="485" r:id="rId170"/>
    <p:sldId id="486" r:id="rId171"/>
    <p:sldId id="483" r:id="rId172"/>
    <p:sldId id="487" r:id="rId173"/>
    <p:sldId id="489" r:id="rId174"/>
    <p:sldId id="490" r:id="rId175"/>
    <p:sldId id="497" r:id="rId176"/>
    <p:sldId id="498" r:id="rId177"/>
    <p:sldId id="491" r:id="rId178"/>
    <p:sldId id="492" r:id="rId179"/>
    <p:sldId id="493" r:id="rId180"/>
    <p:sldId id="500" r:id="rId181"/>
    <p:sldId id="501" r:id="rId182"/>
    <p:sldId id="503" r:id="rId183"/>
    <p:sldId id="496" r:id="rId184"/>
    <p:sldId id="504" r:id="rId185"/>
    <p:sldId id="505" r:id="rId186"/>
    <p:sldId id="513" r:id="rId187"/>
    <p:sldId id="514" r:id="rId188"/>
    <p:sldId id="511" r:id="rId189"/>
    <p:sldId id="512" r:id="rId190"/>
    <p:sldId id="515" r:id="rId191"/>
    <p:sldId id="523" r:id="rId192"/>
    <p:sldId id="520" r:id="rId193"/>
    <p:sldId id="521" r:id="rId194"/>
    <p:sldId id="525" r:id="rId195"/>
    <p:sldId id="527" r:id="rId196"/>
    <p:sldId id="522" r:id="rId197"/>
    <p:sldId id="524" r:id="rId198"/>
    <p:sldId id="528" r:id="rId199"/>
    <p:sldId id="529" r:id="rId200"/>
    <p:sldId id="530" r:id="rId201"/>
    <p:sldId id="531" r:id="rId202"/>
    <p:sldId id="532" r:id="rId203"/>
    <p:sldId id="533" r:id="rId204"/>
    <p:sldId id="351" r:id="rId205"/>
    <p:sldId id="534" r:id="rId206"/>
    <p:sldId id="535" r:id="rId207"/>
    <p:sldId id="352" r:id="rId20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CCA48EA1-F74C-4110-B30A-918574A6736A}">
          <p14:sldIdLst>
            <p14:sldId id="256"/>
            <p14:sldId id="257"/>
            <p14:sldId id="259"/>
            <p14:sldId id="258"/>
            <p14:sldId id="282"/>
            <p14:sldId id="261"/>
            <p14:sldId id="274"/>
            <p14:sldId id="263"/>
            <p14:sldId id="275"/>
            <p14:sldId id="264"/>
            <p14:sldId id="265"/>
            <p14:sldId id="267"/>
            <p14:sldId id="266"/>
            <p14:sldId id="268"/>
            <p14:sldId id="269"/>
            <p14:sldId id="270"/>
            <p14:sldId id="271"/>
            <p14:sldId id="272"/>
            <p14:sldId id="276"/>
            <p14:sldId id="280"/>
            <p14:sldId id="279"/>
            <p14:sldId id="281"/>
            <p14:sldId id="283"/>
            <p14:sldId id="291"/>
            <p14:sldId id="284"/>
            <p14:sldId id="285"/>
            <p14:sldId id="287"/>
            <p14:sldId id="286"/>
            <p14:sldId id="289"/>
            <p14:sldId id="290"/>
            <p14:sldId id="288"/>
            <p14:sldId id="301"/>
            <p14:sldId id="293"/>
            <p14:sldId id="292"/>
            <p14:sldId id="294"/>
            <p14:sldId id="297"/>
            <p14:sldId id="298"/>
            <p14:sldId id="299"/>
            <p14:sldId id="302"/>
            <p14:sldId id="303"/>
            <p14:sldId id="304"/>
            <p14:sldId id="307"/>
            <p14:sldId id="300"/>
            <p14:sldId id="308"/>
            <p14:sldId id="311"/>
            <p14:sldId id="312"/>
            <p14:sldId id="314"/>
            <p14:sldId id="316"/>
            <p14:sldId id="317"/>
            <p14:sldId id="319"/>
            <p14:sldId id="320"/>
            <p14:sldId id="324"/>
            <p14:sldId id="325"/>
            <p14:sldId id="327"/>
            <p14:sldId id="322"/>
            <p14:sldId id="321"/>
            <p14:sldId id="328"/>
            <p14:sldId id="326"/>
            <p14:sldId id="329"/>
            <p14:sldId id="330"/>
            <p14:sldId id="333"/>
            <p14:sldId id="336"/>
            <p14:sldId id="335"/>
            <p14:sldId id="334"/>
            <p14:sldId id="338"/>
            <p14:sldId id="337"/>
            <p14:sldId id="339"/>
            <p14:sldId id="341"/>
            <p14:sldId id="343"/>
            <p14:sldId id="340"/>
            <p14:sldId id="344"/>
            <p14:sldId id="345"/>
            <p14:sldId id="346"/>
            <p14:sldId id="347"/>
            <p14:sldId id="348"/>
            <p14:sldId id="349"/>
            <p14:sldId id="350"/>
            <p14:sldId id="353"/>
            <p14:sldId id="354"/>
            <p14:sldId id="357"/>
            <p14:sldId id="358"/>
            <p14:sldId id="359"/>
            <p14:sldId id="355"/>
            <p14:sldId id="360"/>
            <p14:sldId id="363"/>
            <p14:sldId id="362"/>
            <p14:sldId id="364"/>
            <p14:sldId id="366"/>
            <p14:sldId id="370"/>
            <p14:sldId id="371"/>
            <p14:sldId id="369"/>
            <p14:sldId id="368"/>
            <p14:sldId id="374"/>
            <p14:sldId id="375"/>
            <p14:sldId id="376"/>
            <p14:sldId id="380"/>
            <p14:sldId id="384"/>
            <p14:sldId id="382"/>
            <p14:sldId id="377"/>
            <p14:sldId id="383"/>
            <p14:sldId id="381"/>
            <p14:sldId id="385"/>
            <p14:sldId id="386"/>
            <p14:sldId id="387"/>
          </p14:sldIdLst>
        </p14:section>
        <p14:section name="タイトルなしのセクション" id="{5F7EA9D8-66AD-4E03-8EE3-0F3FC45A8E89}">
          <p14:sldIdLst>
            <p14:sldId id="379"/>
            <p14:sldId id="395"/>
            <p14:sldId id="394"/>
            <p14:sldId id="396"/>
            <p14:sldId id="388"/>
            <p14:sldId id="389"/>
            <p14:sldId id="390"/>
            <p14:sldId id="397"/>
            <p14:sldId id="399"/>
            <p14:sldId id="402"/>
            <p14:sldId id="404"/>
            <p14:sldId id="406"/>
            <p14:sldId id="409"/>
            <p14:sldId id="408"/>
            <p14:sldId id="411"/>
            <p14:sldId id="412"/>
            <p14:sldId id="427"/>
            <p14:sldId id="413"/>
            <p14:sldId id="417"/>
            <p14:sldId id="418"/>
            <p14:sldId id="428"/>
            <p14:sldId id="420"/>
            <p14:sldId id="430"/>
            <p14:sldId id="431"/>
            <p14:sldId id="432"/>
            <p14:sldId id="433"/>
            <p14:sldId id="434"/>
            <p14:sldId id="438"/>
            <p14:sldId id="439"/>
            <p14:sldId id="436"/>
            <p14:sldId id="435"/>
            <p14:sldId id="441"/>
            <p14:sldId id="440"/>
            <p14:sldId id="442"/>
            <p14:sldId id="443"/>
            <p14:sldId id="445"/>
            <p14:sldId id="446"/>
            <p14:sldId id="448"/>
            <p14:sldId id="447"/>
            <p14:sldId id="449"/>
            <p14:sldId id="452"/>
            <p14:sldId id="453"/>
            <p14:sldId id="454"/>
            <p14:sldId id="468"/>
            <p14:sldId id="456"/>
            <p14:sldId id="469"/>
            <p14:sldId id="467"/>
            <p14:sldId id="457"/>
            <p14:sldId id="470"/>
            <p14:sldId id="461"/>
            <p14:sldId id="466"/>
            <p14:sldId id="460"/>
            <p14:sldId id="458"/>
            <p14:sldId id="471"/>
            <p14:sldId id="484"/>
            <p14:sldId id="472"/>
            <p14:sldId id="473"/>
            <p14:sldId id="474"/>
            <p14:sldId id="475"/>
            <p14:sldId id="476"/>
            <p14:sldId id="478"/>
            <p14:sldId id="479"/>
            <p14:sldId id="480"/>
            <p14:sldId id="481"/>
            <p14:sldId id="485"/>
            <p14:sldId id="486"/>
            <p14:sldId id="483"/>
            <p14:sldId id="487"/>
            <p14:sldId id="489"/>
            <p14:sldId id="490"/>
            <p14:sldId id="497"/>
            <p14:sldId id="498"/>
            <p14:sldId id="491"/>
            <p14:sldId id="492"/>
            <p14:sldId id="493"/>
            <p14:sldId id="500"/>
            <p14:sldId id="501"/>
            <p14:sldId id="503"/>
            <p14:sldId id="496"/>
            <p14:sldId id="504"/>
            <p14:sldId id="505"/>
            <p14:sldId id="513"/>
            <p14:sldId id="514"/>
            <p14:sldId id="511"/>
            <p14:sldId id="512"/>
            <p14:sldId id="515"/>
            <p14:sldId id="523"/>
            <p14:sldId id="520"/>
            <p14:sldId id="521"/>
            <p14:sldId id="525"/>
            <p14:sldId id="527"/>
            <p14:sldId id="522"/>
            <p14:sldId id="524"/>
            <p14:sldId id="528"/>
            <p14:sldId id="529"/>
            <p14:sldId id="530"/>
            <p14:sldId id="531"/>
            <p14:sldId id="532"/>
            <p14:sldId id="533"/>
            <p14:sldId id="351"/>
            <p14:sldId id="534"/>
            <p14:sldId id="535"/>
            <p14:sldId id="3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99"/>
    <a:srgbClr val="FFCCFF"/>
    <a:srgbClr val="0000FF"/>
    <a:srgbClr val="FF00FF"/>
    <a:srgbClr val="FFFFCC"/>
    <a:srgbClr val="CFD5EA"/>
    <a:srgbClr val="4472C4"/>
    <a:srgbClr val="E9EBF5"/>
    <a:srgbClr val="89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723" autoAdjust="0"/>
  </p:normalViewPr>
  <p:slideViewPr>
    <p:cSldViewPr snapToGrid="0">
      <p:cViewPr varScale="1">
        <p:scale>
          <a:sx n="108" d="100"/>
          <a:sy n="108" d="100"/>
        </p:scale>
        <p:origin x="138" y="3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5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11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theme" Target="theme/theme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notesMaster" Target="notesMasters/notesMaster1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presProps" Target="pres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5D57833-3F34-4E9C-9D89-75D1864257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550F4F-E789-4D56-8009-9298472430B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F10F4-BBB4-4783-B11B-31952A5DA455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4" name="スライド イメージ プレースホルダー 3">
            <a:extLst>
              <a:ext uri="{FF2B5EF4-FFF2-40B4-BE49-F238E27FC236}">
                <a16:creationId xmlns:a16="http://schemas.microsoft.com/office/drawing/2014/main" id="{E67150AD-3D57-411B-ACEA-C2D8076B94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>
            <a:extLst>
              <a:ext uri="{FF2B5EF4-FFF2-40B4-BE49-F238E27FC236}">
                <a16:creationId xmlns:a16="http://schemas.microsoft.com/office/drawing/2014/main" id="{9E70C545-3857-4578-9607-62283D39B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3B623B-6270-418C-8903-D9D6604E6B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076E20-2A3F-4B41-AAE2-7A28DFCD7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69AD-4406-4CB7-8A9D-E1FE1C1B0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3ED9E-7D6C-430C-AF3D-A78599399D6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718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58D1CA-3538-4FB8-8B4B-AEEC2A260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94346E-EA61-48B0-8DAF-1BC55E60A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FD1A9-FEA1-4791-A140-6E342866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2A863F-3626-4C63-AF49-A38283C6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B47DE8-C99C-4248-9B0A-89D5DEE5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6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95878-B151-4F73-BBFF-E1FB75D4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233CE3-21C3-4B3E-9D4B-051D26C55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668AD0-645C-46CA-8464-A0ABBC6F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ABB985-1598-4C0A-B5D6-25030B1F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776E64-B76A-49D3-A4CD-6E3957A2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83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7ED2D1-3E0C-4940-808E-E4F501A46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64558D-0A7D-4ECE-A91B-284D342C6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13E329-292A-489C-AAC6-8B65CE20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B7616B-2E21-415F-AB52-41792121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4A56F6-A35C-47C5-88D8-EBAE1ADA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64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8E169C-90F2-4486-8675-35D99723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8F21B3-1DD2-4A28-961C-81D9129A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B2794A-3619-4636-A7AA-13D13EC9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4ADFF4-03A9-4378-950E-2865AF59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F53D0B-4D4B-41BC-AF45-878408DD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18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319A1-9558-4912-A7BD-64F32B94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4BE62F-23DF-41BB-A0FE-08DB181A7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6F8A6C-3C68-43F6-8E77-74C3D304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1EBF5E-847D-48F6-A39D-9CB5FD35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FF454-C5CB-4528-8760-BCA104F9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41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E9BCE-55E6-4374-AF41-647924EF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B77AA-3B63-4A6C-A566-F20743F8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45071A-4DF7-4FE3-B839-4F927A156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D40DC3-7D96-4C9B-B645-DDFA73F3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1B5776-2E5F-4D76-BBF0-1771CFE8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503EE8-A42C-448B-B024-4BA758CF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64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6FFB8-5103-43AD-9ABB-81C615C2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696964-4877-4359-BB5B-79C34BC41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BB5CD2-8641-44B0-BA5D-0EC9CA1C2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1D06CD-8C79-42C2-825C-0970DF108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73BD0A6-77F1-4E62-8F29-F346EF1E9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2EB8E1B-0A78-4C32-B96F-A8ECD4A8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DE4350-436B-4689-B81C-A226CC27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99DBC78-3570-4356-902A-444F3B66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18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0700FD-8856-4220-B275-83C6714D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AC5AF0-CDF9-4743-9557-4F03BE5E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4462BE-51E2-422D-BDBE-A0AAE483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AF324B-5EA1-4B74-84C6-0A0A7C1F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53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DE4F67-245F-4DFE-9C80-C64995F6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EC081C-900A-4F44-90AE-4F3EB1FF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FA510C-491A-458E-AC72-A8C025AA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0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B88E97-0343-413C-9D10-D53A2614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B86566-06F3-43DE-9E11-BCF4D81A9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4ED4F7-142A-4CF7-8221-3BE6B5B34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B6D48B-5B2A-43BB-9CF5-7173DAAB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90C271-9391-4695-A481-8420A4D0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83EECF-9BE6-458B-932C-6358913F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34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5158C-2FD6-4D62-AC86-5BC3A841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12E30A-0045-493A-A3C9-1D33FE430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BD8948-5A4F-43D2-806B-A2615910C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F487BC-0E81-432E-9A0F-D664DB61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A65C4A-6E30-4A6D-96E8-016CFEC3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FCF30B-1E77-4A22-BC24-6D123C7A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27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5914804-89FF-4B8E-AC2D-97035179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238623-99EE-4F68-B9CE-4504C123A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8E2F71-6FC0-4DE7-A3F0-1D6FF5BD3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2D786-213A-4C43-B62C-907C8143781C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E8D556-7F31-4C32-98FC-129F414A9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06DE2C-A6DD-44A4-8FA0-8A1FEDB07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70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954ACC-31DB-4469-8816-75BD4DE1505C}"/>
              </a:ext>
            </a:extLst>
          </p:cNvPr>
          <p:cNvSpPr txBox="1"/>
          <p:nvPr/>
        </p:nvSpPr>
        <p:spPr>
          <a:xfrm>
            <a:off x="4756826" y="747760"/>
            <a:ext cx="5272391" cy="4657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/>
              <a:t>アジェンダ</a:t>
            </a:r>
            <a:endParaRPr kumimoji="1" lang="en-US" altLang="ja-JP" sz="32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43345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1.2 </a:t>
            </a:r>
            <a:r>
              <a:rPr lang="ja-JP" altLang="en-US" sz="2400" b="1" u="sng" dirty="0"/>
              <a:t>アクセッサの導入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51011283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8252930-3B20-441B-9ED6-6946BD9B2AC9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16023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dirty="0"/>
              <a:t>#5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],$#2[2]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A[](B[1],C[2])</a:t>
            </a:r>
            <a:endParaRPr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3985453-0FE5-40B3-9FF9-868BACBAB3BC}"/>
              </a:ext>
            </a:extLst>
          </p:cNvPr>
          <p:cNvSpPr/>
          <p:nvPr/>
        </p:nvSpPr>
        <p:spPr>
          <a:xfrm>
            <a:off x="1601943" y="1597309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8B28F9A-7B09-48AC-BA00-508C41807BF7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046579" y="3858098"/>
            <a:ext cx="626386" cy="298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CEC1089-2B56-4E19-9BBF-056E57743619}"/>
              </a:ext>
            </a:extLst>
          </p:cNvPr>
          <p:cNvSpPr/>
          <p:nvPr/>
        </p:nvSpPr>
        <p:spPr>
          <a:xfrm>
            <a:off x="1650290" y="351771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0464A9F-871F-40EC-9042-B30C25ADEC5A}"/>
              </a:ext>
            </a:extLst>
          </p:cNvPr>
          <p:cNvCxnSpPr>
            <a:cxnSpLocks/>
            <a:stCxn id="15" idx="2"/>
            <a:endCxn id="125" idx="0"/>
          </p:cNvCxnSpPr>
          <p:nvPr/>
        </p:nvCxnSpPr>
        <p:spPr>
          <a:xfrm flipH="1">
            <a:off x="1374939" y="3858098"/>
            <a:ext cx="671640" cy="307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8FCA675-A632-4142-85FF-7AD5BB968934}"/>
              </a:ext>
            </a:extLst>
          </p:cNvPr>
          <p:cNvSpPr/>
          <p:nvPr/>
        </p:nvSpPr>
        <p:spPr>
          <a:xfrm>
            <a:off x="2276676" y="415706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$#2[2]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021DC98-23C6-4A81-B971-1638619ADB86}"/>
              </a:ext>
            </a:extLst>
          </p:cNvPr>
          <p:cNvSpPr/>
          <p:nvPr/>
        </p:nvSpPr>
        <p:spPr>
          <a:xfrm>
            <a:off x="398337" y="2714018"/>
            <a:ext cx="72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640FFDE-A467-439D-B04D-A2DB9426E66E}"/>
              </a:ext>
            </a:extLst>
          </p:cNvPr>
          <p:cNvSpPr/>
          <p:nvPr/>
        </p:nvSpPr>
        <p:spPr>
          <a:xfrm>
            <a:off x="197257" y="2624823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B471623-9D97-47B0-BB59-29DFFE5EEA28}"/>
              </a:ext>
            </a:extLst>
          </p:cNvPr>
          <p:cNvSpPr/>
          <p:nvPr/>
        </p:nvSpPr>
        <p:spPr>
          <a:xfrm>
            <a:off x="1434330" y="270537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10EA980-CBD6-46C7-A98A-3CF0A89D82E7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 flipV="1">
            <a:off x="1118337" y="2885378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D3E3318B-C0A1-4D05-8254-BF5B92210961}"/>
              </a:ext>
            </a:extLst>
          </p:cNvPr>
          <p:cNvSpPr/>
          <p:nvPr/>
        </p:nvSpPr>
        <p:spPr>
          <a:xfrm>
            <a:off x="2393904" y="270198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9A6DDBA-1EED-4A0B-BA30-89C87473A25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2154330" y="2881981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11D2B63-CFBB-4DDB-B380-2AC540FFF1A7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794330" y="3065378"/>
            <a:ext cx="252249" cy="452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AB49285-576A-42CA-9DD8-394CBABE2706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1720725" y="2172450"/>
            <a:ext cx="944176" cy="452373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60770" y="7746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98E11FE-37B1-452F-BE02-2F9580BDBE6B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A59F5B6-2786-4967-B225-2D57ACBC47AB}"/>
              </a:ext>
            </a:extLst>
          </p:cNvPr>
          <p:cNvSpPr/>
          <p:nvPr/>
        </p:nvSpPr>
        <p:spPr>
          <a:xfrm>
            <a:off x="3859492" y="272932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B[1]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47E49424-AB50-4EE9-99AB-2E06818F49DE}"/>
              </a:ext>
            </a:extLst>
          </p:cNvPr>
          <p:cNvSpPr/>
          <p:nvPr/>
        </p:nvSpPr>
        <p:spPr>
          <a:xfrm>
            <a:off x="4564551" y="272932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F73D0FA-0882-4125-AA08-2026EFC279A9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664901" y="2172450"/>
            <a:ext cx="1492037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3F84ADAE-0EE2-4A31-BDA5-4A3A5BD27122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2664901" y="2172450"/>
            <a:ext cx="2197096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2228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D084DC67-95AA-4531-97C0-EF08E44712BE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BF67ECBE-4EAB-42CA-A0B6-BD184BF159B4}"/>
              </a:ext>
            </a:extLst>
          </p:cNvPr>
          <p:cNvSpPr/>
          <p:nvPr/>
        </p:nvSpPr>
        <p:spPr>
          <a:xfrm>
            <a:off x="342299" y="494838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</a:t>
            </a:r>
            <a:endParaRPr kumimoji="1" lang="ja-JP" altLang="en-US" sz="1600" dirty="0"/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AB6C1570-3E3B-40F7-AA16-2E11876FECE8}"/>
              </a:ext>
            </a:extLst>
          </p:cNvPr>
          <p:cNvSpPr/>
          <p:nvPr/>
        </p:nvSpPr>
        <p:spPr>
          <a:xfrm>
            <a:off x="1257372" y="495097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4FFA999E-5F87-4294-B7A1-38619406D7B8}"/>
              </a:ext>
            </a:extLst>
          </p:cNvPr>
          <p:cNvSpPr/>
          <p:nvPr/>
        </p:nvSpPr>
        <p:spPr>
          <a:xfrm>
            <a:off x="2185490" y="4946226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C7D34CC2-273C-4556-AAFF-D05036D4D4E5}"/>
              </a:ext>
            </a:extLst>
          </p:cNvPr>
          <p:cNvSpPr/>
          <p:nvPr/>
        </p:nvSpPr>
        <p:spPr>
          <a:xfrm>
            <a:off x="1225921" y="573372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6A1FD3-9FE1-4904-8A6A-E424F76CE65D}"/>
              </a:ext>
            </a:extLst>
          </p:cNvPr>
          <p:cNvSpPr/>
          <p:nvPr/>
        </p:nvSpPr>
        <p:spPr>
          <a:xfrm>
            <a:off x="849783" y="629819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67148AC4-87B5-43F1-BDB0-4BFF584B2C26}"/>
              </a:ext>
            </a:extLst>
          </p:cNvPr>
          <p:cNvSpPr/>
          <p:nvPr/>
        </p:nvSpPr>
        <p:spPr>
          <a:xfrm>
            <a:off x="1916514" y="629932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DA9B7BC6-8F2E-49DA-8899-C8E2835B6167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1147229" y="6074111"/>
            <a:ext cx="474981" cy="224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944A250A-3D72-4F9A-AC5D-A4E7CF4FD33D}"/>
              </a:ext>
            </a:extLst>
          </p:cNvPr>
          <p:cNvCxnSpPr>
            <a:cxnSpLocks/>
            <a:stCxn id="104" idx="2"/>
            <a:endCxn id="106" idx="0"/>
          </p:cNvCxnSpPr>
          <p:nvPr/>
        </p:nvCxnSpPr>
        <p:spPr>
          <a:xfrm>
            <a:off x="1622210" y="6074111"/>
            <a:ext cx="591750" cy="225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CBDB3852-FE20-47D5-816A-B7006E7AD288}"/>
              </a:ext>
            </a:extLst>
          </p:cNvPr>
          <p:cNvCxnSpPr>
            <a:cxnSpLocks/>
            <a:stCxn id="102" idx="4"/>
          </p:cNvCxnSpPr>
          <p:nvPr/>
        </p:nvCxnSpPr>
        <p:spPr>
          <a:xfrm>
            <a:off x="1617372" y="5310975"/>
            <a:ext cx="4838" cy="448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B92C6972-24EF-4E37-8F5C-B776E23FE0F8}"/>
              </a:ext>
            </a:extLst>
          </p:cNvPr>
          <p:cNvCxnSpPr>
            <a:cxnSpLocks/>
            <a:stCxn id="103" idx="2"/>
            <a:endCxn id="102" idx="6"/>
          </p:cNvCxnSpPr>
          <p:nvPr/>
        </p:nvCxnSpPr>
        <p:spPr>
          <a:xfrm flipH="1">
            <a:off x="1977372" y="5126226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0D7E022C-8ECC-4993-8D9C-96A4C73EC947}"/>
              </a:ext>
            </a:extLst>
          </p:cNvPr>
          <p:cNvCxnSpPr>
            <a:cxnSpLocks/>
            <a:stCxn id="101" idx="6"/>
            <a:endCxn id="102" idx="2"/>
          </p:cNvCxnSpPr>
          <p:nvPr/>
        </p:nvCxnSpPr>
        <p:spPr>
          <a:xfrm>
            <a:off x="1062299" y="5128384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四角形: 角を丸くする 111">
            <a:extLst>
              <a:ext uri="{FF2B5EF4-FFF2-40B4-BE49-F238E27FC236}">
                <a16:creationId xmlns:a16="http://schemas.microsoft.com/office/drawing/2014/main" id="{8C81C1A1-037C-4E96-A77A-4FA700BB87CE}"/>
              </a:ext>
            </a:extLst>
          </p:cNvPr>
          <p:cNvSpPr/>
          <p:nvPr/>
        </p:nvSpPr>
        <p:spPr>
          <a:xfrm>
            <a:off x="190339" y="4857281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90D3C14C-BF2D-471A-BB01-DFE3711430D6}"/>
              </a:ext>
            </a:extLst>
          </p:cNvPr>
          <p:cNvCxnSpPr>
            <a:cxnSpLocks/>
            <a:stCxn id="125" idx="2"/>
            <a:endCxn id="112" idx="0"/>
          </p:cNvCxnSpPr>
          <p:nvPr/>
        </p:nvCxnSpPr>
        <p:spPr>
          <a:xfrm>
            <a:off x="1374939" y="4505907"/>
            <a:ext cx="201902" cy="35137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8C23E3A1-429E-4571-ACCE-ABD4C847E0DE}"/>
              </a:ext>
            </a:extLst>
          </p:cNvPr>
          <p:cNvSpPr/>
          <p:nvPr/>
        </p:nvSpPr>
        <p:spPr>
          <a:xfrm>
            <a:off x="978650" y="416552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i="1" dirty="0">
              <a:solidFill>
                <a:srgbClr val="FF0000"/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6568314E-0920-461A-8FC3-D830983B763D}"/>
              </a:ext>
            </a:extLst>
          </p:cNvPr>
          <p:cNvSpPr/>
          <p:nvPr/>
        </p:nvSpPr>
        <p:spPr>
          <a:xfrm>
            <a:off x="6870165" y="1454005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77FE853D-D0DD-4C3D-91F6-3CB8B00793CA}"/>
              </a:ext>
            </a:extLst>
          </p:cNvPr>
          <p:cNvSpPr/>
          <p:nvPr/>
        </p:nvSpPr>
        <p:spPr>
          <a:xfrm>
            <a:off x="8376433" y="1593030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0000FF"/>
                </a:solidFill>
              </a:rPr>
              <a:t>#5</a:t>
            </a:r>
            <a:r>
              <a:rPr lang="en-US" altLang="ja-JP" b="1" dirty="0">
                <a:solidFill>
                  <a:srgbClr val="FF0000"/>
                </a:solidFill>
              </a:rPr>
              <a:t>{}</a:t>
            </a:r>
            <a:r>
              <a:rPr lang="en-US" altLang="ja-JP" b="1" dirty="0">
                <a:solidFill>
                  <a:srgbClr val="0000FF"/>
                </a:solidFill>
              </a:rPr>
              <a:t>A[]</a:t>
            </a:r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6923EFC7-E16D-4ACF-A5CE-AE8A8972044F}"/>
              </a:ext>
            </a:extLst>
          </p:cNvPr>
          <p:cNvCxnSpPr>
            <a:cxnSpLocks/>
            <a:stCxn id="145" idx="2"/>
            <a:endCxn id="147" idx="0"/>
          </p:cNvCxnSpPr>
          <p:nvPr/>
        </p:nvCxnSpPr>
        <p:spPr>
          <a:xfrm>
            <a:off x="8821069" y="3853819"/>
            <a:ext cx="626386" cy="298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06CC4E32-F5B9-4856-B3E4-901F0E351208}"/>
              </a:ext>
            </a:extLst>
          </p:cNvPr>
          <p:cNvSpPr/>
          <p:nvPr/>
        </p:nvSpPr>
        <p:spPr>
          <a:xfrm>
            <a:off x="8424780" y="351343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782A48E6-A766-40EA-8625-79946C684791}"/>
              </a:ext>
            </a:extLst>
          </p:cNvPr>
          <p:cNvCxnSpPr>
            <a:cxnSpLocks/>
            <a:stCxn id="145" idx="2"/>
            <a:endCxn id="176" idx="0"/>
          </p:cNvCxnSpPr>
          <p:nvPr/>
        </p:nvCxnSpPr>
        <p:spPr>
          <a:xfrm flipH="1">
            <a:off x="8149429" y="3853819"/>
            <a:ext cx="671640" cy="307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060C1AEA-466C-44A1-BF73-9F7FB693639F}"/>
              </a:ext>
            </a:extLst>
          </p:cNvPr>
          <p:cNvSpPr/>
          <p:nvPr/>
        </p:nvSpPr>
        <p:spPr>
          <a:xfrm>
            <a:off x="9051166" y="41527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$#2[2]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1BBAECC6-5D7E-4129-B5D7-53D79B1C2827}"/>
              </a:ext>
            </a:extLst>
          </p:cNvPr>
          <p:cNvSpPr/>
          <p:nvPr/>
        </p:nvSpPr>
        <p:spPr>
          <a:xfrm>
            <a:off x="7172827" y="2709739"/>
            <a:ext cx="72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9" name="四角形: 角を丸くする 148">
            <a:extLst>
              <a:ext uri="{FF2B5EF4-FFF2-40B4-BE49-F238E27FC236}">
                <a16:creationId xmlns:a16="http://schemas.microsoft.com/office/drawing/2014/main" id="{87D82E2B-EF4D-4CA6-98B6-F2352F7FA0E7}"/>
              </a:ext>
            </a:extLst>
          </p:cNvPr>
          <p:cNvSpPr/>
          <p:nvPr/>
        </p:nvSpPr>
        <p:spPr>
          <a:xfrm>
            <a:off x="6971747" y="2620544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447B23FF-6A6C-4F9A-BE61-2C3406CB04CC}"/>
              </a:ext>
            </a:extLst>
          </p:cNvPr>
          <p:cNvSpPr/>
          <p:nvPr/>
        </p:nvSpPr>
        <p:spPr>
          <a:xfrm>
            <a:off x="8208820" y="270109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BFB0653D-8621-4B77-99A3-CD9258B1DFDF}"/>
              </a:ext>
            </a:extLst>
          </p:cNvPr>
          <p:cNvCxnSpPr>
            <a:cxnSpLocks/>
            <a:stCxn id="148" idx="6"/>
            <a:endCxn id="150" idx="2"/>
          </p:cNvCxnSpPr>
          <p:nvPr/>
        </p:nvCxnSpPr>
        <p:spPr>
          <a:xfrm flipV="1">
            <a:off x="7892827" y="288109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楕円 151">
            <a:extLst>
              <a:ext uri="{FF2B5EF4-FFF2-40B4-BE49-F238E27FC236}">
                <a16:creationId xmlns:a16="http://schemas.microsoft.com/office/drawing/2014/main" id="{BEE37177-7679-4116-B618-969A5EE5F6CA}"/>
              </a:ext>
            </a:extLst>
          </p:cNvPr>
          <p:cNvSpPr/>
          <p:nvPr/>
        </p:nvSpPr>
        <p:spPr>
          <a:xfrm>
            <a:off x="9168394" y="269770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51AD9ED7-3671-4A12-9979-EC0AD857B38A}"/>
              </a:ext>
            </a:extLst>
          </p:cNvPr>
          <p:cNvCxnSpPr>
            <a:cxnSpLocks/>
            <a:stCxn id="150" idx="6"/>
            <a:endCxn id="152" idx="2"/>
          </p:cNvCxnSpPr>
          <p:nvPr/>
        </p:nvCxnSpPr>
        <p:spPr>
          <a:xfrm flipV="1">
            <a:off x="8928820" y="2877702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CA3CE809-B23C-4FD2-91DA-3620F35767B0}"/>
              </a:ext>
            </a:extLst>
          </p:cNvPr>
          <p:cNvCxnSpPr>
            <a:cxnSpLocks/>
            <a:stCxn id="150" idx="4"/>
            <a:endCxn id="145" idx="0"/>
          </p:cNvCxnSpPr>
          <p:nvPr/>
        </p:nvCxnSpPr>
        <p:spPr>
          <a:xfrm>
            <a:off x="8568820" y="3061099"/>
            <a:ext cx="252249" cy="452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B28EBD41-2D51-4335-918E-16C0080BE5E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8495215" y="2168171"/>
            <a:ext cx="944176" cy="452373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コネクタ: カギ線 155">
            <a:extLst>
              <a:ext uri="{FF2B5EF4-FFF2-40B4-BE49-F238E27FC236}">
                <a16:creationId xmlns:a16="http://schemas.microsoft.com/office/drawing/2014/main" id="{866C7829-B424-443B-B430-6607941C043D}"/>
              </a:ext>
            </a:extLst>
          </p:cNvPr>
          <p:cNvCxnSpPr>
            <a:cxnSpLocks/>
            <a:stCxn id="177" idx="3"/>
            <a:endCxn id="145" idx="3"/>
          </p:cNvCxnSpPr>
          <p:nvPr/>
        </p:nvCxnSpPr>
        <p:spPr>
          <a:xfrm flipH="1">
            <a:off x="9217357" y="1987296"/>
            <a:ext cx="1042568" cy="1696331"/>
          </a:xfrm>
          <a:prstGeom prst="bentConnector3">
            <a:avLst>
              <a:gd name="adj1" fmla="val -15662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楕円 156">
            <a:extLst>
              <a:ext uri="{FF2B5EF4-FFF2-40B4-BE49-F238E27FC236}">
                <a16:creationId xmlns:a16="http://schemas.microsoft.com/office/drawing/2014/main" id="{D7183110-BC07-4017-BE0F-FF645B5ED691}"/>
              </a:ext>
            </a:extLst>
          </p:cNvPr>
          <p:cNvSpPr/>
          <p:nvPr/>
        </p:nvSpPr>
        <p:spPr>
          <a:xfrm>
            <a:off x="8200530" y="1513028"/>
            <a:ext cx="1238341" cy="5060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3173CF9-D23F-4206-BF57-CA03091FE74C}"/>
              </a:ext>
            </a:extLst>
          </p:cNvPr>
          <p:cNvSpPr/>
          <p:nvPr/>
        </p:nvSpPr>
        <p:spPr>
          <a:xfrm>
            <a:off x="10633982" y="2725048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B[1]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3B77EC4-DD43-4B31-9914-368BF4A6C25F}"/>
              </a:ext>
            </a:extLst>
          </p:cNvPr>
          <p:cNvSpPr/>
          <p:nvPr/>
        </p:nvSpPr>
        <p:spPr>
          <a:xfrm>
            <a:off x="11339041" y="2725048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F568E3E1-DF68-468A-B661-15531B6681CD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9439391" y="2168171"/>
            <a:ext cx="1492037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1BC9DB55-BEEB-40EF-B4C6-3536F954153C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9439391" y="2168171"/>
            <a:ext cx="2197096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3" name="楕円 162">
            <a:extLst>
              <a:ext uri="{FF2B5EF4-FFF2-40B4-BE49-F238E27FC236}">
                <a16:creationId xmlns:a16="http://schemas.microsoft.com/office/drawing/2014/main" id="{8C721625-8ACE-4E9F-A3E4-21A66A2193DB}"/>
              </a:ext>
            </a:extLst>
          </p:cNvPr>
          <p:cNvSpPr/>
          <p:nvPr/>
        </p:nvSpPr>
        <p:spPr>
          <a:xfrm>
            <a:off x="7116789" y="494410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</a:t>
            </a:r>
            <a:endParaRPr kumimoji="1" lang="ja-JP" altLang="en-US" sz="1600" dirty="0"/>
          </a:p>
        </p:txBody>
      </p:sp>
      <p:sp>
        <p:nvSpPr>
          <p:cNvPr id="164" name="楕円 163">
            <a:extLst>
              <a:ext uri="{FF2B5EF4-FFF2-40B4-BE49-F238E27FC236}">
                <a16:creationId xmlns:a16="http://schemas.microsoft.com/office/drawing/2014/main" id="{E11FAD30-CC2C-40CA-AFC5-E32F09CD4B23}"/>
              </a:ext>
            </a:extLst>
          </p:cNvPr>
          <p:cNvSpPr/>
          <p:nvPr/>
        </p:nvSpPr>
        <p:spPr>
          <a:xfrm>
            <a:off x="8031862" y="4946696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65" name="楕円 164">
            <a:extLst>
              <a:ext uri="{FF2B5EF4-FFF2-40B4-BE49-F238E27FC236}">
                <a16:creationId xmlns:a16="http://schemas.microsoft.com/office/drawing/2014/main" id="{5FB88F2B-F68C-4840-BD54-28776BF92571}"/>
              </a:ext>
            </a:extLst>
          </p:cNvPr>
          <p:cNvSpPr/>
          <p:nvPr/>
        </p:nvSpPr>
        <p:spPr>
          <a:xfrm>
            <a:off x="8959980" y="494194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AFB1F274-BEC1-4803-8250-7834FECEFF77}"/>
              </a:ext>
            </a:extLst>
          </p:cNvPr>
          <p:cNvSpPr/>
          <p:nvPr/>
        </p:nvSpPr>
        <p:spPr>
          <a:xfrm>
            <a:off x="8000411" y="572944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DB5325B3-B6AC-403C-8CC2-2792F7B657C4}"/>
              </a:ext>
            </a:extLst>
          </p:cNvPr>
          <p:cNvSpPr/>
          <p:nvPr/>
        </p:nvSpPr>
        <p:spPr>
          <a:xfrm>
            <a:off x="7624273" y="629391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3B93295D-20DB-4180-9D11-8D2D3FEB524D}"/>
              </a:ext>
            </a:extLst>
          </p:cNvPr>
          <p:cNvSpPr/>
          <p:nvPr/>
        </p:nvSpPr>
        <p:spPr>
          <a:xfrm>
            <a:off x="8691004" y="6295041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399A1C86-826F-47C9-9687-0448008FD295}"/>
              </a:ext>
            </a:extLst>
          </p:cNvPr>
          <p:cNvCxnSpPr>
            <a:cxnSpLocks/>
            <a:stCxn id="166" idx="2"/>
            <a:endCxn id="167" idx="0"/>
          </p:cNvCxnSpPr>
          <p:nvPr/>
        </p:nvCxnSpPr>
        <p:spPr>
          <a:xfrm flipH="1">
            <a:off x="7921719" y="6069832"/>
            <a:ext cx="474981" cy="224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F532A341-7679-477A-BCFD-3123947DC913}"/>
              </a:ext>
            </a:extLst>
          </p:cNvPr>
          <p:cNvCxnSpPr>
            <a:cxnSpLocks/>
            <a:stCxn id="166" idx="2"/>
            <a:endCxn id="168" idx="0"/>
          </p:cNvCxnSpPr>
          <p:nvPr/>
        </p:nvCxnSpPr>
        <p:spPr>
          <a:xfrm>
            <a:off x="8396700" y="6069832"/>
            <a:ext cx="591750" cy="225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DA5BE194-5034-444F-919F-B54B0F3597B9}"/>
              </a:ext>
            </a:extLst>
          </p:cNvPr>
          <p:cNvCxnSpPr>
            <a:cxnSpLocks/>
            <a:stCxn id="164" idx="4"/>
          </p:cNvCxnSpPr>
          <p:nvPr/>
        </p:nvCxnSpPr>
        <p:spPr>
          <a:xfrm>
            <a:off x="8391862" y="5306696"/>
            <a:ext cx="4838" cy="448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4AF185F3-7AE8-44F9-94EA-4806035BAF6C}"/>
              </a:ext>
            </a:extLst>
          </p:cNvPr>
          <p:cNvCxnSpPr>
            <a:cxnSpLocks/>
            <a:stCxn id="165" idx="2"/>
            <a:endCxn id="164" idx="6"/>
          </p:cNvCxnSpPr>
          <p:nvPr/>
        </p:nvCxnSpPr>
        <p:spPr>
          <a:xfrm flipH="1">
            <a:off x="8751862" y="5121947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18A71B3A-2485-46F3-B81A-247AADF78BD3}"/>
              </a:ext>
            </a:extLst>
          </p:cNvPr>
          <p:cNvCxnSpPr>
            <a:cxnSpLocks/>
            <a:stCxn id="163" idx="6"/>
            <a:endCxn id="164" idx="2"/>
          </p:cNvCxnSpPr>
          <p:nvPr/>
        </p:nvCxnSpPr>
        <p:spPr>
          <a:xfrm>
            <a:off x="7836789" y="5124105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四角形: 角を丸くする 173">
            <a:extLst>
              <a:ext uri="{FF2B5EF4-FFF2-40B4-BE49-F238E27FC236}">
                <a16:creationId xmlns:a16="http://schemas.microsoft.com/office/drawing/2014/main" id="{F1B22FBF-E9D6-486F-A35F-4FB06DB7DD24}"/>
              </a:ext>
            </a:extLst>
          </p:cNvPr>
          <p:cNvSpPr/>
          <p:nvPr/>
        </p:nvSpPr>
        <p:spPr>
          <a:xfrm>
            <a:off x="6964829" y="4853002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2A7A5010-BE77-49A9-B5BD-76140043DFB9}"/>
              </a:ext>
            </a:extLst>
          </p:cNvPr>
          <p:cNvCxnSpPr>
            <a:cxnSpLocks/>
            <a:stCxn id="176" idx="2"/>
            <a:endCxn id="174" idx="0"/>
          </p:cNvCxnSpPr>
          <p:nvPr/>
        </p:nvCxnSpPr>
        <p:spPr>
          <a:xfrm>
            <a:off x="8149429" y="4501628"/>
            <a:ext cx="201902" cy="35137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54549057-8820-428D-B07D-EDA899173255}"/>
              </a:ext>
            </a:extLst>
          </p:cNvPr>
          <p:cNvSpPr/>
          <p:nvPr/>
        </p:nvSpPr>
        <p:spPr>
          <a:xfrm>
            <a:off x="7753140" y="41612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$#1[2]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BF78E655-3DE0-4721-AEDC-E809633351AC}"/>
              </a:ext>
            </a:extLst>
          </p:cNvPr>
          <p:cNvSpPr txBox="1"/>
          <p:nvPr/>
        </p:nvSpPr>
        <p:spPr>
          <a:xfrm>
            <a:off x="9334367" y="1848796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4175A313-5763-4C0A-8B79-E06F93E6C5CE}"/>
              </a:ext>
            </a:extLst>
          </p:cNvPr>
          <p:cNvSpPr/>
          <p:nvPr/>
        </p:nvSpPr>
        <p:spPr>
          <a:xfrm>
            <a:off x="6879343" y="613182"/>
            <a:ext cx="505458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① </a:t>
            </a:r>
            <a:r>
              <a:rPr lang="en-US" altLang="ja-JP" dirty="0"/>
              <a:t>{}</a:t>
            </a:r>
            <a:r>
              <a:rPr lang="ja-JP" altLang="en-US" dirty="0"/>
              <a:t>あり</a:t>
            </a:r>
            <a:r>
              <a:rPr lang="en-US" altLang="ja-JP" dirty="0"/>
              <a:t>: &lt;function&gt;</a:t>
            </a:r>
            <a:r>
              <a:rPr lang="ja-JP" altLang="en-US" dirty="0"/>
              <a:t>部はツリーのまま保持</a:t>
            </a:r>
            <a:endParaRPr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 {}</a:t>
            </a:r>
            <a:r>
              <a:rPr lang="ja-JP" altLang="en-US" dirty="0"/>
              <a:t>なし</a:t>
            </a:r>
            <a:r>
              <a:rPr lang="en-US" altLang="ja-JP" dirty="0"/>
              <a:t>: preprocess</a:t>
            </a:r>
            <a:r>
              <a:rPr lang="ja-JP" altLang="en-US" dirty="0"/>
              <a:t>結果をそのまま保持</a:t>
            </a:r>
            <a:endParaRPr lang="en-US" altLang="ja-JP" dirty="0"/>
          </a:p>
        </p:txBody>
      </p:sp>
      <p:sp>
        <p:nvSpPr>
          <p:cNvPr id="178" name="楕円 177">
            <a:extLst>
              <a:ext uri="{FF2B5EF4-FFF2-40B4-BE49-F238E27FC236}">
                <a16:creationId xmlns:a16="http://schemas.microsoft.com/office/drawing/2014/main" id="{D5FD5AA8-66E7-4F64-961E-D9A3F4AB81F5}"/>
              </a:ext>
            </a:extLst>
          </p:cNvPr>
          <p:cNvSpPr/>
          <p:nvPr/>
        </p:nvSpPr>
        <p:spPr>
          <a:xfrm>
            <a:off x="7530257" y="4069023"/>
            <a:ext cx="1238341" cy="5060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EAAD88A-0EFA-497E-B7EB-942FBA9429A4}"/>
              </a:ext>
            </a:extLst>
          </p:cNvPr>
          <p:cNvSpPr/>
          <p:nvPr/>
        </p:nvSpPr>
        <p:spPr>
          <a:xfrm>
            <a:off x="7785064" y="1519617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67A6B80-4A98-4C7B-9D3C-7C2DE8B75E6B}"/>
              </a:ext>
            </a:extLst>
          </p:cNvPr>
          <p:cNvSpPr/>
          <p:nvPr/>
        </p:nvSpPr>
        <p:spPr>
          <a:xfrm>
            <a:off x="7281221" y="3897466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221E415-287D-134B-AEDD-8D51C512FED0}"/>
              </a:ext>
            </a:extLst>
          </p:cNvPr>
          <p:cNvSpPr/>
          <p:nvPr/>
        </p:nvSpPr>
        <p:spPr>
          <a:xfrm>
            <a:off x="1128594" y="151302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1E74254D-8BA5-FC4C-AF1D-D2342C962FCD}"/>
              </a:ext>
            </a:extLst>
          </p:cNvPr>
          <p:cNvSpPr/>
          <p:nvPr/>
        </p:nvSpPr>
        <p:spPr>
          <a:xfrm>
            <a:off x="487803" y="39398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②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1012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$`$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$select$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$bind$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$minus$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7628076" y="4499836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346653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152123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024365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7644099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024365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6712184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7664365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547178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384365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432184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571880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614188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234975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6631264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7754601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133814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105" idx="0"/>
            <a:endCxn id="400" idx="2"/>
          </p:cNvCxnSpPr>
          <p:nvPr/>
        </p:nvCxnSpPr>
        <p:spPr>
          <a:xfrm flipH="1" flipV="1">
            <a:off x="6866097" y="1386462"/>
            <a:ext cx="2810678" cy="3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5" y="-38175"/>
            <a:ext cx="823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(6-1)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r>
              <a:rPr lang="en-US" altLang="ja-JP" b="1" u="sng" dirty="0">
                <a:sym typeface="Wingdings" pitchFamily="2" charset="2"/>
              </a:rPr>
              <a:t>(parse</a:t>
            </a:r>
            <a:r>
              <a:rPr lang="ja-JP" altLang="en-US" b="1" u="sng" dirty="0">
                <a:sym typeface="Wingdings" pitchFamily="2" charset="2"/>
              </a:rPr>
              <a:t>後</a:t>
            </a:r>
            <a:r>
              <a:rPr lang="en-US" altLang="ja-JP" b="1" u="sng" dirty="0">
                <a:sym typeface="Wingdings" pitchFamily="2" charset="2"/>
              </a:rPr>
              <a:t>) $file$</a:t>
            </a:r>
            <a:r>
              <a:rPr lang="ja-JP" altLang="en-US" b="1" u="sng">
                <a:sym typeface="Wingdings" pitchFamily="2" charset="2"/>
              </a:rPr>
              <a:t>は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>
                <a:sym typeface="Wingdings" pitchFamily="2" charset="2"/>
              </a:rPr>
              <a:t>型</a:t>
            </a:r>
            <a:r>
              <a:rPr lang="en-US" altLang="ja-JP" b="1" u="sng" dirty="0" err="1">
                <a:sym typeface="Wingdings" pitchFamily="2" charset="2"/>
              </a:rPr>
              <a:t>operotor</a:t>
            </a:r>
            <a:r>
              <a:rPr lang="ja-JP" altLang="en-US" b="1" u="sng" dirty="0">
                <a:sym typeface="Wingdings" pitchFamily="2" charset="2"/>
              </a:rPr>
              <a:t>の場合</a:t>
            </a:r>
            <a:r>
              <a:rPr lang="en-US" altLang="ja-JP" b="1" u="sng" dirty="0">
                <a:sym typeface="Wingdings" pitchFamily="2" charset="2"/>
              </a:rPr>
              <a:t>(p97&lt;</a:t>
            </a:r>
            <a:r>
              <a:rPr lang="ja-JP" altLang="en-US" b="1" u="sng" dirty="0">
                <a:sym typeface="Wingdings" pitchFamily="2" charset="2"/>
              </a:rPr>
              <a:t>案</a:t>
            </a:r>
            <a:r>
              <a:rPr lang="en-US" altLang="ja-JP" b="1" u="sng" dirty="0">
                <a:sym typeface="Wingdings" pitchFamily="2" charset="2"/>
              </a:rPr>
              <a:t>2&gt;)</a:t>
            </a:r>
          </a:p>
        </p:txBody>
      </p:sp>
      <p:sp>
        <p:nvSpPr>
          <p:cNvPr id="127" name="矢印: 折線 126">
            <a:extLst>
              <a:ext uri="{FF2B5EF4-FFF2-40B4-BE49-F238E27FC236}">
                <a16:creationId xmlns:a16="http://schemas.microsoft.com/office/drawing/2014/main" id="{EBD6D562-A479-4554-9630-50BCED96D598}"/>
              </a:ext>
            </a:extLst>
          </p:cNvPr>
          <p:cNvSpPr/>
          <p:nvPr/>
        </p:nvSpPr>
        <p:spPr>
          <a:xfrm flipV="1">
            <a:off x="786201" y="1157219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3D629012-409D-4874-8B83-4DFD90AC7452}"/>
              </a:ext>
            </a:extLst>
          </p:cNvPr>
          <p:cNvSpPr/>
          <p:nvPr/>
        </p:nvSpPr>
        <p:spPr>
          <a:xfrm>
            <a:off x="9280486" y="170738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57E5F9FC-864A-418B-B31D-D5367832DFF7}"/>
              </a:ext>
            </a:extLst>
          </p:cNvPr>
          <p:cNvSpPr/>
          <p:nvPr/>
        </p:nvSpPr>
        <p:spPr>
          <a:xfrm>
            <a:off x="9429744" y="2286725"/>
            <a:ext cx="21257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楕円 108">
            <a:extLst>
              <a:ext uri="{FF2B5EF4-FFF2-40B4-BE49-F238E27FC236}">
                <a16:creationId xmlns:a16="http://schemas.microsoft.com/office/drawing/2014/main" id="{1CC49750-221B-48BE-AFB1-7F0382851861}"/>
              </a:ext>
            </a:extLst>
          </p:cNvPr>
          <p:cNvSpPr/>
          <p:nvPr/>
        </p:nvSpPr>
        <p:spPr>
          <a:xfrm>
            <a:off x="9632599" y="24045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1" name="楕円 110">
            <a:extLst>
              <a:ext uri="{FF2B5EF4-FFF2-40B4-BE49-F238E27FC236}">
                <a16:creationId xmlns:a16="http://schemas.microsoft.com/office/drawing/2014/main" id="{11929504-5032-48D1-9E83-549EF3FE7B21}"/>
              </a:ext>
            </a:extLst>
          </p:cNvPr>
          <p:cNvSpPr/>
          <p:nvPr/>
        </p:nvSpPr>
        <p:spPr>
          <a:xfrm>
            <a:off x="10684466" y="240430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D175E762-5A51-4C19-B018-B0FDA39C3899}"/>
              </a:ext>
            </a:extLst>
          </p:cNvPr>
          <p:cNvCxnSpPr>
            <a:cxnSpLocks/>
            <a:stCxn id="109" idx="6"/>
            <a:endCxn id="111" idx="2"/>
          </p:cNvCxnSpPr>
          <p:nvPr/>
        </p:nvCxnSpPr>
        <p:spPr>
          <a:xfrm flipV="1">
            <a:off x="10352599" y="2584303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B21E648F-E250-420D-8EA0-45C5CCFFA35C}"/>
              </a:ext>
            </a:extLst>
          </p:cNvPr>
          <p:cNvCxnSpPr>
            <a:cxnSpLocks/>
            <a:stCxn id="105" idx="2"/>
            <a:endCxn id="108" idx="0"/>
          </p:cNvCxnSpPr>
          <p:nvPr/>
        </p:nvCxnSpPr>
        <p:spPr>
          <a:xfrm>
            <a:off x="9676775" y="2047769"/>
            <a:ext cx="815838" cy="23895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774C4956-692A-41D1-BBED-6FF448A3D8CB}"/>
              </a:ext>
            </a:extLst>
          </p:cNvPr>
          <p:cNvSpPr/>
          <p:nvPr/>
        </p:nvSpPr>
        <p:spPr>
          <a:xfrm>
            <a:off x="10651614" y="299880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$file$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ACAAC1E1-7C2C-49BE-B6A5-7DFF95A8917E}"/>
              </a:ext>
            </a:extLst>
          </p:cNvPr>
          <p:cNvCxnSpPr>
            <a:cxnSpLocks/>
            <a:stCxn id="111" idx="4"/>
            <a:endCxn id="114" idx="0"/>
          </p:cNvCxnSpPr>
          <p:nvPr/>
        </p:nvCxnSpPr>
        <p:spPr>
          <a:xfrm>
            <a:off x="11044466" y="2764303"/>
            <a:ext cx="3437" cy="234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EE350E48-9A79-41BE-B458-B16E7D5A4C93}"/>
              </a:ext>
            </a:extLst>
          </p:cNvPr>
          <p:cNvSpPr/>
          <p:nvPr/>
        </p:nvSpPr>
        <p:spPr>
          <a:xfrm>
            <a:off x="10651988" y="484823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030CDDA0-D438-4964-B530-ED39B797A1EC}"/>
              </a:ext>
            </a:extLst>
          </p:cNvPr>
          <p:cNvSpPr/>
          <p:nvPr/>
        </p:nvSpPr>
        <p:spPr>
          <a:xfrm>
            <a:off x="11247650" y="534883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2ED44546-2216-4E82-93AC-9649C0B4D727}"/>
              </a:ext>
            </a:extLst>
          </p:cNvPr>
          <p:cNvSpPr/>
          <p:nvPr/>
        </p:nvSpPr>
        <p:spPr>
          <a:xfrm>
            <a:off x="10150975" y="53619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7F47A45C-0E91-4356-92EC-0BC3D5C1955E}"/>
              </a:ext>
            </a:extLst>
          </p:cNvPr>
          <p:cNvCxnSpPr>
            <a:cxnSpLocks/>
            <a:endCxn id="140" idx="0"/>
          </p:cNvCxnSpPr>
          <p:nvPr/>
        </p:nvCxnSpPr>
        <p:spPr>
          <a:xfrm>
            <a:off x="11047903" y="3348810"/>
            <a:ext cx="871" cy="196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3D513E4D-B3E2-4F17-BF13-C56BA4018CC0}"/>
              </a:ext>
            </a:extLst>
          </p:cNvPr>
          <p:cNvCxnSpPr>
            <a:cxnSpLocks/>
            <a:stCxn id="118" idx="0"/>
            <a:endCxn id="116" idx="2"/>
          </p:cNvCxnSpPr>
          <p:nvPr/>
        </p:nvCxnSpPr>
        <p:spPr>
          <a:xfrm flipH="1" flipV="1">
            <a:off x="11048277" y="5188616"/>
            <a:ext cx="595662" cy="160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8F4BBDDE-0DC9-433E-96C4-14B9B9F21C14}"/>
              </a:ext>
            </a:extLst>
          </p:cNvPr>
          <p:cNvCxnSpPr>
            <a:cxnSpLocks/>
            <a:stCxn id="128" idx="0"/>
            <a:endCxn id="116" idx="2"/>
          </p:cNvCxnSpPr>
          <p:nvPr/>
        </p:nvCxnSpPr>
        <p:spPr>
          <a:xfrm flipV="1">
            <a:off x="10547264" y="5188616"/>
            <a:ext cx="501013" cy="173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F95E8998-7910-4A3F-B419-1CEF30CF8B3A}"/>
              </a:ext>
            </a:extLst>
          </p:cNvPr>
          <p:cNvSpPr/>
          <p:nvPr/>
        </p:nvSpPr>
        <p:spPr>
          <a:xfrm>
            <a:off x="10652485" y="35448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1642A61B-9E42-49F9-BECD-8FC03FA4481D}"/>
              </a:ext>
            </a:extLst>
          </p:cNvPr>
          <p:cNvSpPr/>
          <p:nvPr/>
        </p:nvSpPr>
        <p:spPr>
          <a:xfrm>
            <a:off x="10691820" y="42411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42D89697-8337-4706-B1CB-16C91BB16CE9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11048774" y="3885228"/>
            <a:ext cx="9623" cy="26444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四角形: 角を丸くする 143">
            <a:extLst>
              <a:ext uri="{FF2B5EF4-FFF2-40B4-BE49-F238E27FC236}">
                <a16:creationId xmlns:a16="http://schemas.microsoft.com/office/drawing/2014/main" id="{170E7BDF-676F-49C3-B691-8F4E80E7613D}"/>
              </a:ext>
            </a:extLst>
          </p:cNvPr>
          <p:cNvSpPr/>
          <p:nvPr/>
        </p:nvSpPr>
        <p:spPr>
          <a:xfrm>
            <a:off x="10467668" y="4140051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765CB33A-DF81-499D-A4BC-EC1A96DD8F4E}"/>
              </a:ext>
            </a:extLst>
          </p:cNvPr>
          <p:cNvCxnSpPr>
            <a:cxnSpLocks/>
            <a:stCxn id="142" idx="4"/>
            <a:endCxn id="116" idx="0"/>
          </p:cNvCxnSpPr>
          <p:nvPr/>
        </p:nvCxnSpPr>
        <p:spPr>
          <a:xfrm flipH="1">
            <a:off x="11048277" y="4601160"/>
            <a:ext cx="3543" cy="247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吹き出し: 四角形 131">
            <a:extLst>
              <a:ext uri="{FF2B5EF4-FFF2-40B4-BE49-F238E27FC236}">
                <a16:creationId xmlns:a16="http://schemas.microsoft.com/office/drawing/2014/main" id="{C60B7219-B3E7-4E75-9B7B-40B52770C314}"/>
              </a:ext>
            </a:extLst>
          </p:cNvPr>
          <p:cNvSpPr/>
          <p:nvPr/>
        </p:nvSpPr>
        <p:spPr>
          <a:xfrm>
            <a:off x="2090221" y="1169103"/>
            <a:ext cx="1653606" cy="294954"/>
          </a:xfrm>
          <a:prstGeom prst="wedgeRectCallout">
            <a:avLst>
              <a:gd name="adj1" fmla="val -61797"/>
              <a:gd name="adj2" fmla="val 11708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構文木の生成は、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パスとする。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176636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$`$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X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[1]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?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$select$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A[]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$bind$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$minus$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8016961" y="4499836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735538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541008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413250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8032984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413250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7101069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8053250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936063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773250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821069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960765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1003073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623860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b="1" dirty="0">
                <a:solidFill>
                  <a:srgbClr val="0000FF"/>
                </a:solidFill>
              </a:rPr>
              <a:t>B[2]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7020149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8143486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522699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404" idx="0"/>
            <a:endCxn id="400" idx="2"/>
          </p:cNvCxnSpPr>
          <p:nvPr/>
        </p:nvCxnSpPr>
        <p:spPr>
          <a:xfrm flipH="1" flipV="1">
            <a:off x="6866097" y="1386462"/>
            <a:ext cx="2810678" cy="3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5" y="-38175"/>
            <a:ext cx="38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(6-2)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r>
              <a:rPr lang="en-US" altLang="ja-JP" b="1" u="sng" dirty="0">
                <a:sym typeface="Wingdings" pitchFamily="2" charset="2"/>
              </a:rPr>
              <a:t>(preprocess</a:t>
            </a:r>
            <a:r>
              <a:rPr lang="ja-JP" altLang="en-US" b="1" u="sng" dirty="0">
                <a:sym typeface="Wingdings" pitchFamily="2" charset="2"/>
              </a:rPr>
              <a:t>後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22C8BFF5-E7D2-4CD2-8C8D-348042D8FC82}"/>
              </a:ext>
            </a:extLst>
          </p:cNvPr>
          <p:cNvSpPr/>
          <p:nvPr/>
        </p:nvSpPr>
        <p:spPr>
          <a:xfrm>
            <a:off x="5473647" y="212307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84F1E0D9-8F0A-4846-A886-22AC4BC9C455}"/>
              </a:ext>
            </a:extLst>
          </p:cNvPr>
          <p:cNvSpPr/>
          <p:nvPr/>
        </p:nvSpPr>
        <p:spPr>
          <a:xfrm>
            <a:off x="3633791" y="1623857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54CD2100-A762-446D-A8E4-B3F1AC73BA58}"/>
              </a:ext>
            </a:extLst>
          </p:cNvPr>
          <p:cNvSpPr/>
          <p:nvPr/>
        </p:nvSpPr>
        <p:spPr>
          <a:xfrm>
            <a:off x="6492919" y="29255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80184C1C-49C3-409F-AEAF-5213B640C907}"/>
              </a:ext>
            </a:extLst>
          </p:cNvPr>
          <p:cNvSpPr/>
          <p:nvPr/>
        </p:nvSpPr>
        <p:spPr>
          <a:xfrm>
            <a:off x="4438880" y="414106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7741B1D-4E8B-484F-BBFC-13B865BE2CCC}"/>
              </a:ext>
            </a:extLst>
          </p:cNvPr>
          <p:cNvSpPr/>
          <p:nvPr/>
        </p:nvSpPr>
        <p:spPr>
          <a:xfrm>
            <a:off x="405750" y="40198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7EEE908-E80F-4997-812E-81612DAD14FA}"/>
              </a:ext>
            </a:extLst>
          </p:cNvPr>
          <p:cNvCxnSpPr>
            <a:cxnSpLocks/>
            <a:stCxn id="107" idx="1"/>
            <a:endCxn id="7" idx="3"/>
          </p:cNvCxnSpPr>
          <p:nvPr/>
        </p:nvCxnSpPr>
        <p:spPr>
          <a:xfrm rot="10800000" flipV="1">
            <a:off x="1346593" y="1890921"/>
            <a:ext cx="2408100" cy="1708932"/>
          </a:xfrm>
          <a:prstGeom prst="bentConnector3">
            <a:avLst>
              <a:gd name="adj1" fmla="val 39309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コネクタ: カギ線 128">
            <a:extLst>
              <a:ext uri="{FF2B5EF4-FFF2-40B4-BE49-F238E27FC236}">
                <a16:creationId xmlns:a16="http://schemas.microsoft.com/office/drawing/2014/main" id="{68F84970-EBF8-413F-8A24-6EE4684CD259}"/>
              </a:ext>
            </a:extLst>
          </p:cNvPr>
          <p:cNvCxnSpPr>
            <a:cxnSpLocks/>
            <a:stCxn id="139" idx="1"/>
            <a:endCxn id="146" idx="3"/>
          </p:cNvCxnSpPr>
          <p:nvPr/>
        </p:nvCxnSpPr>
        <p:spPr>
          <a:xfrm rot="10800000" flipV="1">
            <a:off x="3929855" y="2402225"/>
            <a:ext cx="1690932" cy="1444304"/>
          </a:xfrm>
          <a:prstGeom prst="bentConnector3">
            <a:avLst>
              <a:gd name="adj1" fmla="val 18921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コネクタ: 曲線 34">
            <a:extLst>
              <a:ext uri="{FF2B5EF4-FFF2-40B4-BE49-F238E27FC236}">
                <a16:creationId xmlns:a16="http://schemas.microsoft.com/office/drawing/2014/main" id="{20DCEBBD-F213-40B3-BD95-498DBCCCC61C}"/>
              </a:ext>
            </a:extLst>
          </p:cNvPr>
          <p:cNvCxnSpPr>
            <a:stCxn id="167" idx="0"/>
            <a:endCxn id="404" idx="1"/>
          </p:cNvCxnSpPr>
          <p:nvPr/>
        </p:nvCxnSpPr>
        <p:spPr>
          <a:xfrm rot="5400000" flipH="1" flipV="1">
            <a:off x="4658142" y="-375079"/>
            <a:ext cx="2369687" cy="6875001"/>
          </a:xfrm>
          <a:prstGeom prst="curvedConnector2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ED903D57-723D-4FF1-B873-89CE4312888B}"/>
              </a:ext>
            </a:extLst>
          </p:cNvPr>
          <p:cNvSpPr txBox="1"/>
          <p:nvPr/>
        </p:nvSpPr>
        <p:spPr>
          <a:xfrm rot="21229453">
            <a:off x="6930166" y="1711639"/>
            <a:ext cx="1001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50"/>
                </a:solidFill>
              </a:rPr>
              <a:t>参照関係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sp>
        <p:nvSpPr>
          <p:cNvPr id="149" name="矢印: 折線 148">
            <a:extLst>
              <a:ext uri="{FF2B5EF4-FFF2-40B4-BE49-F238E27FC236}">
                <a16:creationId xmlns:a16="http://schemas.microsoft.com/office/drawing/2014/main" id="{CBFB2702-EAD3-4213-859E-1DA3A31C28D2}"/>
              </a:ext>
            </a:extLst>
          </p:cNvPr>
          <p:cNvSpPr/>
          <p:nvPr/>
        </p:nvSpPr>
        <p:spPr>
          <a:xfrm flipV="1">
            <a:off x="786201" y="1157219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266C2D2B-9DA1-4925-AD13-AD3EC69FEBD6}"/>
              </a:ext>
            </a:extLst>
          </p:cNvPr>
          <p:cNvSpPr/>
          <p:nvPr/>
        </p:nvSpPr>
        <p:spPr>
          <a:xfrm>
            <a:off x="9280486" y="170738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#1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406" name="四角形: 角を丸くする 405">
            <a:extLst>
              <a:ext uri="{FF2B5EF4-FFF2-40B4-BE49-F238E27FC236}">
                <a16:creationId xmlns:a16="http://schemas.microsoft.com/office/drawing/2014/main" id="{3A9A564F-5924-4528-BC68-33FFE8B4E427}"/>
              </a:ext>
            </a:extLst>
          </p:cNvPr>
          <p:cNvSpPr/>
          <p:nvPr/>
        </p:nvSpPr>
        <p:spPr>
          <a:xfrm>
            <a:off x="9429744" y="2286725"/>
            <a:ext cx="21257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楕円 406">
            <a:extLst>
              <a:ext uri="{FF2B5EF4-FFF2-40B4-BE49-F238E27FC236}">
                <a16:creationId xmlns:a16="http://schemas.microsoft.com/office/drawing/2014/main" id="{269F60B1-6B71-4F3F-8243-18C94F5F401E}"/>
              </a:ext>
            </a:extLst>
          </p:cNvPr>
          <p:cNvSpPr/>
          <p:nvPr/>
        </p:nvSpPr>
        <p:spPr>
          <a:xfrm>
            <a:off x="9632599" y="24045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3DADD177-4E09-4A5B-95ED-A2A0ABC9E931}"/>
              </a:ext>
            </a:extLst>
          </p:cNvPr>
          <p:cNvSpPr/>
          <p:nvPr/>
        </p:nvSpPr>
        <p:spPr>
          <a:xfrm>
            <a:off x="10684466" y="240430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2FD0FFE-149E-4136-ADCA-48A9FC487913}"/>
              </a:ext>
            </a:extLst>
          </p:cNvPr>
          <p:cNvCxnSpPr>
            <a:cxnSpLocks/>
            <a:stCxn id="407" idx="6"/>
            <a:endCxn id="408" idx="2"/>
          </p:cNvCxnSpPr>
          <p:nvPr/>
        </p:nvCxnSpPr>
        <p:spPr>
          <a:xfrm flipV="1">
            <a:off x="10352599" y="2584303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C96965B2-EEEC-4E4E-A610-1F925A802CC3}"/>
              </a:ext>
            </a:extLst>
          </p:cNvPr>
          <p:cNvCxnSpPr>
            <a:cxnSpLocks/>
            <a:stCxn id="404" idx="2"/>
            <a:endCxn id="406" idx="0"/>
          </p:cNvCxnSpPr>
          <p:nvPr/>
        </p:nvCxnSpPr>
        <p:spPr>
          <a:xfrm>
            <a:off x="9676775" y="2047769"/>
            <a:ext cx="815838" cy="23895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" name="正方形/長方形 412">
            <a:extLst>
              <a:ext uri="{FF2B5EF4-FFF2-40B4-BE49-F238E27FC236}">
                <a16:creationId xmlns:a16="http://schemas.microsoft.com/office/drawing/2014/main" id="{F6A609E0-6173-4406-9440-47A05C8BB28B}"/>
              </a:ext>
            </a:extLst>
          </p:cNvPr>
          <p:cNvSpPr/>
          <p:nvPr/>
        </p:nvSpPr>
        <p:spPr>
          <a:xfrm>
            <a:off x="10651614" y="299880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$file$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B88B993C-1D31-4E53-95E4-F236D75354C2}"/>
              </a:ext>
            </a:extLst>
          </p:cNvPr>
          <p:cNvCxnSpPr>
            <a:cxnSpLocks/>
            <a:stCxn id="408" idx="4"/>
            <a:endCxn id="413" idx="0"/>
          </p:cNvCxnSpPr>
          <p:nvPr/>
        </p:nvCxnSpPr>
        <p:spPr>
          <a:xfrm>
            <a:off x="11044466" y="2764303"/>
            <a:ext cx="3437" cy="234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A403E8A7-978F-4676-9624-C2FB5AF8353F}"/>
              </a:ext>
            </a:extLst>
          </p:cNvPr>
          <p:cNvSpPr/>
          <p:nvPr/>
        </p:nvSpPr>
        <p:spPr>
          <a:xfrm>
            <a:off x="10651988" y="484823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36C86028-9F0F-43C8-BF1C-D2A9C7FA9010}"/>
              </a:ext>
            </a:extLst>
          </p:cNvPr>
          <p:cNvSpPr/>
          <p:nvPr/>
        </p:nvSpPr>
        <p:spPr>
          <a:xfrm>
            <a:off x="11247650" y="534883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C26CE24-E10B-4D7D-BF4C-BA092B9272DC}"/>
              </a:ext>
            </a:extLst>
          </p:cNvPr>
          <p:cNvSpPr/>
          <p:nvPr/>
        </p:nvSpPr>
        <p:spPr>
          <a:xfrm>
            <a:off x="10150975" y="53619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40DC8492-A522-4E1B-B3C7-C07F5271411D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11047903" y="3348810"/>
            <a:ext cx="871" cy="196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23D91ABE-3B24-44C9-8DF8-4AF9DDAC6D90}"/>
              </a:ext>
            </a:extLst>
          </p:cNvPr>
          <p:cNvCxnSpPr>
            <a:cxnSpLocks/>
            <a:stCxn id="418" idx="0"/>
            <a:endCxn id="417" idx="2"/>
          </p:cNvCxnSpPr>
          <p:nvPr/>
        </p:nvCxnSpPr>
        <p:spPr>
          <a:xfrm flipH="1" flipV="1">
            <a:off x="11048277" y="5188616"/>
            <a:ext cx="595662" cy="160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45A27DE2-A829-41ED-BE4F-2BE34BC58563}"/>
              </a:ext>
            </a:extLst>
          </p:cNvPr>
          <p:cNvCxnSpPr>
            <a:cxnSpLocks/>
            <a:stCxn id="419" idx="0"/>
            <a:endCxn id="417" idx="2"/>
          </p:cNvCxnSpPr>
          <p:nvPr/>
        </p:nvCxnSpPr>
        <p:spPr>
          <a:xfrm flipV="1">
            <a:off x="10547264" y="5188616"/>
            <a:ext cx="501013" cy="173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楕円 114">
            <a:extLst>
              <a:ext uri="{FF2B5EF4-FFF2-40B4-BE49-F238E27FC236}">
                <a16:creationId xmlns:a16="http://schemas.microsoft.com/office/drawing/2014/main" id="{4A2C8EEF-1FC6-4162-9872-B642AE4A96B8}"/>
              </a:ext>
            </a:extLst>
          </p:cNvPr>
          <p:cNvSpPr/>
          <p:nvPr/>
        </p:nvSpPr>
        <p:spPr>
          <a:xfrm>
            <a:off x="9147684" y="160625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2" name="コネクタ: カギ線 131">
            <a:extLst>
              <a:ext uri="{FF2B5EF4-FFF2-40B4-BE49-F238E27FC236}">
                <a16:creationId xmlns:a16="http://schemas.microsoft.com/office/drawing/2014/main" id="{6A7CE778-8EDC-471F-BED0-EB87A77A6A7B}"/>
              </a:ext>
            </a:extLst>
          </p:cNvPr>
          <p:cNvCxnSpPr>
            <a:cxnSpLocks/>
            <a:stCxn id="404" idx="3"/>
            <a:endCxn id="413" idx="3"/>
          </p:cNvCxnSpPr>
          <p:nvPr/>
        </p:nvCxnSpPr>
        <p:spPr>
          <a:xfrm>
            <a:off x="10073063" y="1877577"/>
            <a:ext cx="1371128" cy="1291416"/>
          </a:xfrm>
          <a:prstGeom prst="bentConnector3">
            <a:avLst>
              <a:gd name="adj1" fmla="val 144050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円柱 31">
            <a:extLst>
              <a:ext uri="{FF2B5EF4-FFF2-40B4-BE49-F238E27FC236}">
                <a16:creationId xmlns:a16="http://schemas.microsoft.com/office/drawing/2014/main" id="{1325CBB1-CD93-4332-A545-9A4AF771D072}"/>
              </a:ext>
            </a:extLst>
          </p:cNvPr>
          <p:cNvSpPr/>
          <p:nvPr/>
        </p:nvSpPr>
        <p:spPr>
          <a:xfrm>
            <a:off x="11184472" y="1135973"/>
            <a:ext cx="871016" cy="473419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3" name="コネクタ: 曲線 142">
            <a:extLst>
              <a:ext uri="{FF2B5EF4-FFF2-40B4-BE49-F238E27FC236}">
                <a16:creationId xmlns:a16="http://schemas.microsoft.com/office/drawing/2014/main" id="{149845D5-8FF0-4414-8FB8-B893E483618A}"/>
              </a:ext>
            </a:extLst>
          </p:cNvPr>
          <p:cNvCxnSpPr>
            <a:cxnSpLocks/>
            <a:stCxn id="404" idx="0"/>
            <a:endCxn id="32" idx="2"/>
          </p:cNvCxnSpPr>
          <p:nvPr/>
        </p:nvCxnSpPr>
        <p:spPr>
          <a:xfrm rot="5400000" flipH="1" flipV="1">
            <a:off x="10263273" y="786186"/>
            <a:ext cx="334701" cy="1507697"/>
          </a:xfrm>
          <a:prstGeom prst="curvedConnector2">
            <a:avLst/>
          </a:prstGeom>
          <a:ln>
            <a:solidFill>
              <a:srgbClr val="00B0F0"/>
            </a:solidFill>
            <a:prstDash val="lgDash"/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07809AA2-0A34-4921-966C-E0ED4384E8F6}"/>
              </a:ext>
            </a:extLst>
          </p:cNvPr>
          <p:cNvSpPr txBox="1"/>
          <p:nvPr/>
        </p:nvSpPr>
        <p:spPr>
          <a:xfrm rot="21236062">
            <a:off x="10013261" y="1108086"/>
            <a:ext cx="100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F0"/>
                </a:solidFill>
              </a:rPr>
              <a:t>ファイルポインタ</a:t>
            </a:r>
            <a:endParaRPr kumimoji="1" lang="ja-JP" altLang="en-US" sz="1600" dirty="0">
              <a:solidFill>
                <a:srgbClr val="00B0F0"/>
              </a:solidFill>
            </a:endParaRPr>
          </a:p>
        </p:txBody>
      </p:sp>
      <p:cxnSp>
        <p:nvCxnSpPr>
          <p:cNvPr id="130" name="コネクタ: 曲線 129">
            <a:extLst>
              <a:ext uri="{FF2B5EF4-FFF2-40B4-BE49-F238E27FC236}">
                <a16:creationId xmlns:a16="http://schemas.microsoft.com/office/drawing/2014/main" id="{6DFD3C9C-A0FE-4FA3-B6E7-2D987E7ABB05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 flipH="1" flipV="1">
            <a:off x="10660279" y="2008717"/>
            <a:ext cx="1359026" cy="560376"/>
          </a:xfrm>
          <a:prstGeom prst="curvedConnector3">
            <a:avLst>
              <a:gd name="adj1" fmla="val 7505"/>
            </a:avLst>
          </a:prstGeom>
          <a:ln>
            <a:solidFill>
              <a:srgbClr val="00B0F0"/>
            </a:solidFill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吹き出し: 四角形 130">
            <a:extLst>
              <a:ext uri="{FF2B5EF4-FFF2-40B4-BE49-F238E27FC236}">
                <a16:creationId xmlns:a16="http://schemas.microsoft.com/office/drawing/2014/main" id="{3FDEBD28-6B4A-499E-86E0-776BE318E900}"/>
              </a:ext>
            </a:extLst>
          </p:cNvPr>
          <p:cNvSpPr/>
          <p:nvPr/>
        </p:nvSpPr>
        <p:spPr>
          <a:xfrm>
            <a:off x="9168536" y="3039650"/>
            <a:ext cx="1265473" cy="258959"/>
          </a:xfrm>
          <a:prstGeom prst="wedgeRectCallout">
            <a:avLst>
              <a:gd name="adj1" fmla="val 119963"/>
              <a:gd name="adj2" fmla="val -11151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本来こっちが正解では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04CF773B-5DCD-411E-8425-BA1EF9097FD4}"/>
              </a:ext>
            </a:extLst>
          </p:cNvPr>
          <p:cNvSpPr/>
          <p:nvPr/>
        </p:nvSpPr>
        <p:spPr>
          <a:xfrm>
            <a:off x="10652485" y="35448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test.csv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FB5F110B-9070-452F-8DE1-AFAF6277571F}"/>
              </a:ext>
            </a:extLst>
          </p:cNvPr>
          <p:cNvSpPr/>
          <p:nvPr/>
        </p:nvSpPr>
        <p:spPr>
          <a:xfrm>
            <a:off x="10691820" y="42411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BC3475EB-B245-4CA3-A16D-AD72FAAD2F5E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11048774" y="3885228"/>
            <a:ext cx="9623" cy="26444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四角形: 角を丸くする 143">
            <a:extLst>
              <a:ext uri="{FF2B5EF4-FFF2-40B4-BE49-F238E27FC236}">
                <a16:creationId xmlns:a16="http://schemas.microsoft.com/office/drawing/2014/main" id="{ED078C54-76FC-40E6-A48A-D5AF3D019DA9}"/>
              </a:ext>
            </a:extLst>
          </p:cNvPr>
          <p:cNvSpPr/>
          <p:nvPr/>
        </p:nvSpPr>
        <p:spPr>
          <a:xfrm>
            <a:off x="10467668" y="4140051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楕円 152">
            <a:extLst>
              <a:ext uri="{FF2B5EF4-FFF2-40B4-BE49-F238E27FC236}">
                <a16:creationId xmlns:a16="http://schemas.microsoft.com/office/drawing/2014/main" id="{1C084D7E-207A-48BA-B5FB-A58C84222B92}"/>
              </a:ext>
            </a:extLst>
          </p:cNvPr>
          <p:cNvSpPr/>
          <p:nvPr/>
        </p:nvSpPr>
        <p:spPr>
          <a:xfrm>
            <a:off x="10497705" y="3453946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3D0EED73-343C-403E-B59B-CF9670AD4562}"/>
              </a:ext>
            </a:extLst>
          </p:cNvPr>
          <p:cNvCxnSpPr>
            <a:cxnSpLocks/>
            <a:stCxn id="138" idx="4"/>
            <a:endCxn id="417" idx="0"/>
          </p:cNvCxnSpPr>
          <p:nvPr/>
        </p:nvCxnSpPr>
        <p:spPr>
          <a:xfrm flipH="1">
            <a:off x="11048277" y="4601160"/>
            <a:ext cx="3543" cy="247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吹き出し: 四角形 155">
            <a:extLst>
              <a:ext uri="{FF2B5EF4-FFF2-40B4-BE49-F238E27FC236}">
                <a16:creationId xmlns:a16="http://schemas.microsoft.com/office/drawing/2014/main" id="{D10082DE-8CC6-41E6-914D-130E29E5C62F}"/>
              </a:ext>
            </a:extLst>
          </p:cNvPr>
          <p:cNvSpPr/>
          <p:nvPr/>
        </p:nvSpPr>
        <p:spPr>
          <a:xfrm>
            <a:off x="8271436" y="1061919"/>
            <a:ext cx="1484606" cy="338554"/>
          </a:xfrm>
          <a:prstGeom prst="wedgeRectCallout">
            <a:avLst>
              <a:gd name="adj1" fmla="val 81384"/>
              <a:gd name="adj2" fmla="val 2121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600" dirty="0"/>
              <a:t>設定は</a:t>
            </a:r>
            <a:r>
              <a:rPr lang="en-US" altLang="ja-JP" sz="1600" dirty="0"/>
              <a:t>phase2</a:t>
            </a: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427A00D1-B1A2-9F4F-B53A-05DEAF8E72E1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36883615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highlight>
                  <a:srgbClr val="FFFFCC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$`$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$select$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$minus$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7628076" y="44998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346653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152123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024365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7644099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024365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6712184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7664365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547178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384365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432184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571880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614188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234975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6631264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7754601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133814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266C2D2B-9DA1-4925-AD13-AD3EC69FEBD6}"/>
              </a:ext>
            </a:extLst>
          </p:cNvPr>
          <p:cNvSpPr/>
          <p:nvPr/>
        </p:nvSpPr>
        <p:spPr>
          <a:xfrm>
            <a:off x="9432840" y="1723910"/>
            <a:ext cx="830377" cy="340385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#1</a:t>
            </a:r>
            <a:r>
              <a:rPr kumimoji="1" lang="en-US" altLang="ja-JP" sz="1600" dirty="0">
                <a:solidFill>
                  <a:schemeClr val="tx1"/>
                </a:solidFill>
                <a:highlight>
                  <a:srgbClr val="FFFFCC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406" name="四角形: 角を丸くする 405">
            <a:extLst>
              <a:ext uri="{FF2B5EF4-FFF2-40B4-BE49-F238E27FC236}">
                <a16:creationId xmlns:a16="http://schemas.microsoft.com/office/drawing/2014/main" id="{3A9A564F-5924-4528-BC68-33FFE8B4E427}"/>
              </a:ext>
            </a:extLst>
          </p:cNvPr>
          <p:cNvSpPr/>
          <p:nvPr/>
        </p:nvSpPr>
        <p:spPr>
          <a:xfrm>
            <a:off x="9920405" y="3018172"/>
            <a:ext cx="147327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3DADD177-4E09-4A5B-95ED-A2A0ABC9E931}"/>
              </a:ext>
            </a:extLst>
          </p:cNvPr>
          <p:cNvSpPr/>
          <p:nvPr/>
        </p:nvSpPr>
        <p:spPr>
          <a:xfrm>
            <a:off x="10293963" y="311297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A403E8A7-978F-4676-9624-C2FB5AF8353F}"/>
              </a:ext>
            </a:extLst>
          </p:cNvPr>
          <p:cNvSpPr/>
          <p:nvPr/>
        </p:nvSpPr>
        <p:spPr>
          <a:xfrm>
            <a:off x="10601106" y="41332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$cat$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36C86028-9F0F-43C8-BF1C-D2A9C7FA9010}"/>
              </a:ext>
            </a:extLst>
          </p:cNvPr>
          <p:cNvSpPr/>
          <p:nvPr/>
        </p:nvSpPr>
        <p:spPr>
          <a:xfrm>
            <a:off x="11196768" y="481672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C26CE24-E10B-4D7D-BF4C-BA092B9272DC}"/>
              </a:ext>
            </a:extLst>
          </p:cNvPr>
          <p:cNvSpPr/>
          <p:nvPr/>
        </p:nvSpPr>
        <p:spPr>
          <a:xfrm>
            <a:off x="10100093" y="482987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404" idx="0"/>
            <a:endCxn id="400" idx="2"/>
          </p:cNvCxnSpPr>
          <p:nvPr/>
        </p:nvCxnSpPr>
        <p:spPr>
          <a:xfrm flipH="1" flipV="1">
            <a:off x="6866097" y="1386462"/>
            <a:ext cx="2981932" cy="337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40DC8492-A522-4E1B-B3C7-C07F5271411D}"/>
              </a:ext>
            </a:extLst>
          </p:cNvPr>
          <p:cNvCxnSpPr>
            <a:cxnSpLocks/>
            <a:stCxn id="408" idx="4"/>
            <a:endCxn id="417" idx="0"/>
          </p:cNvCxnSpPr>
          <p:nvPr/>
        </p:nvCxnSpPr>
        <p:spPr>
          <a:xfrm>
            <a:off x="10653963" y="3472975"/>
            <a:ext cx="343432" cy="660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23D91ABE-3B24-44C9-8DF8-4AF9DDAC6D90}"/>
              </a:ext>
            </a:extLst>
          </p:cNvPr>
          <p:cNvCxnSpPr>
            <a:cxnSpLocks/>
            <a:stCxn id="418" idx="0"/>
            <a:endCxn id="417" idx="2"/>
          </p:cNvCxnSpPr>
          <p:nvPr/>
        </p:nvCxnSpPr>
        <p:spPr>
          <a:xfrm flipH="1" flipV="1">
            <a:off x="10997395" y="4473621"/>
            <a:ext cx="595662" cy="34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45A27DE2-A829-41ED-BE4F-2BE34BC58563}"/>
              </a:ext>
            </a:extLst>
          </p:cNvPr>
          <p:cNvCxnSpPr>
            <a:cxnSpLocks/>
            <a:stCxn id="419" idx="0"/>
            <a:endCxn id="417" idx="2"/>
          </p:cNvCxnSpPr>
          <p:nvPr/>
        </p:nvCxnSpPr>
        <p:spPr>
          <a:xfrm flipV="1">
            <a:off x="10496382" y="4473621"/>
            <a:ext cx="501013" cy="356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5" y="-38175"/>
            <a:ext cx="720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(5-1)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r>
              <a:rPr lang="en-US" altLang="ja-JP" b="1" u="sng" dirty="0">
                <a:sym typeface="Wingdings" pitchFamily="2" charset="2"/>
              </a:rPr>
              <a:t>(parse</a:t>
            </a:r>
            <a:r>
              <a:rPr lang="ja-JP" altLang="en-US" b="1" u="sng" dirty="0">
                <a:sym typeface="Wingdings" pitchFamily="2" charset="2"/>
              </a:rPr>
              <a:t>後</a:t>
            </a:r>
            <a:r>
              <a:rPr lang="en-US" altLang="ja-JP" b="1" u="sng" dirty="0">
                <a:sym typeface="Wingdings" pitchFamily="2" charset="2"/>
              </a:rPr>
              <a:t>)</a:t>
            </a:r>
            <a:r>
              <a:rPr lang="ja-JP" altLang="en-US" b="1" u="sng" dirty="0">
                <a:sym typeface="Wingdings" pitchFamily="2" charset="2"/>
              </a:rPr>
              <a:t>　</a:t>
            </a:r>
            <a:r>
              <a:rPr lang="en-US" altLang="ja-JP" b="1" u="sng" dirty="0">
                <a:sym typeface="Wingdings" pitchFamily="2" charset="2"/>
              </a:rPr>
              <a:t>$File$</a:t>
            </a:r>
            <a:r>
              <a:rPr lang="ja-JP" altLang="en-US" b="1" u="sng" dirty="0">
                <a:sym typeface="Wingdings" pitchFamily="2" charset="2"/>
              </a:rPr>
              <a:t>は</a:t>
            </a:r>
            <a:r>
              <a:rPr lang="en-US" altLang="ja-JP" b="1" u="sng" dirty="0">
                <a:sym typeface="Wingdings" pitchFamily="2" charset="2"/>
              </a:rPr>
              <a:t>constructor</a:t>
            </a:r>
            <a:r>
              <a:rPr lang="ja-JP" altLang="en-US" b="1" u="sng" dirty="0">
                <a:sym typeface="Wingdings" pitchFamily="2" charset="2"/>
              </a:rPr>
              <a:t>の場合</a:t>
            </a:r>
            <a:r>
              <a:rPr lang="en-US" altLang="ja-JP" b="1" u="sng" dirty="0">
                <a:sym typeface="Wingdings" pitchFamily="2" charset="2"/>
              </a:rPr>
              <a:t>(p97&lt;</a:t>
            </a:r>
            <a:r>
              <a:rPr lang="ja-JP" altLang="en-US" b="1" u="sng" dirty="0">
                <a:sym typeface="Wingdings" pitchFamily="2" charset="2"/>
              </a:rPr>
              <a:t>案</a:t>
            </a:r>
            <a:r>
              <a:rPr lang="en-US" altLang="ja-JP" b="1" u="sng" dirty="0">
                <a:sym typeface="Wingdings" pitchFamily="2" charset="2"/>
              </a:rPr>
              <a:t>3&gt;)</a:t>
            </a: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843C4F6B-2E45-46B0-9001-106B75725908}"/>
              </a:ext>
            </a:extLst>
          </p:cNvPr>
          <p:cNvSpPr/>
          <p:nvPr/>
        </p:nvSpPr>
        <p:spPr>
          <a:xfrm>
            <a:off x="9754618" y="237576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8E5B6019-6E84-4BC8-80C5-63673D53C82B}"/>
              </a:ext>
            </a:extLst>
          </p:cNvPr>
          <p:cNvCxnSpPr>
            <a:cxnSpLocks/>
            <a:stCxn id="404" idx="2"/>
            <a:endCxn id="108" idx="0"/>
          </p:cNvCxnSpPr>
          <p:nvPr/>
        </p:nvCxnSpPr>
        <p:spPr>
          <a:xfrm>
            <a:off x="9848029" y="2064295"/>
            <a:ext cx="302878" cy="311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3F43BCA4-79E6-4646-9EA0-9AF15E175BAA}"/>
              </a:ext>
            </a:extLst>
          </p:cNvPr>
          <p:cNvCxnSpPr>
            <a:cxnSpLocks/>
            <a:stCxn id="108" idx="2"/>
            <a:endCxn id="408" idx="0"/>
          </p:cNvCxnSpPr>
          <p:nvPr/>
        </p:nvCxnSpPr>
        <p:spPr>
          <a:xfrm>
            <a:off x="10150907" y="2716148"/>
            <a:ext cx="503056" cy="39682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矢印: 折線 126">
            <a:extLst>
              <a:ext uri="{FF2B5EF4-FFF2-40B4-BE49-F238E27FC236}">
                <a16:creationId xmlns:a16="http://schemas.microsoft.com/office/drawing/2014/main" id="{372B30D8-D1B6-4C61-B0C2-9FA9512B45D9}"/>
              </a:ext>
            </a:extLst>
          </p:cNvPr>
          <p:cNvSpPr/>
          <p:nvPr/>
        </p:nvSpPr>
        <p:spPr>
          <a:xfrm flipV="1">
            <a:off x="786201" y="1157219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" name="吹き出し: 四角形 101">
            <a:extLst>
              <a:ext uri="{FF2B5EF4-FFF2-40B4-BE49-F238E27FC236}">
                <a16:creationId xmlns:a16="http://schemas.microsoft.com/office/drawing/2014/main" id="{7DA74D0B-56A9-4289-A392-B6C7237E5B11}"/>
              </a:ext>
            </a:extLst>
          </p:cNvPr>
          <p:cNvSpPr/>
          <p:nvPr/>
        </p:nvSpPr>
        <p:spPr>
          <a:xfrm>
            <a:off x="10322813" y="1176353"/>
            <a:ext cx="1270244" cy="294954"/>
          </a:xfrm>
          <a:prstGeom prst="wedgeRectCallout">
            <a:avLst>
              <a:gd name="adj1" fmla="val -57151"/>
              <a:gd name="adj2" fmla="val 14645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$File$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18095389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$`$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X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[1]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?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$select$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A[]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$minus$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8016961" y="44998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735538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541008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413250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8032984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413250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7101069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8053250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936063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773250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821069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960765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1003073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623860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b="1" dirty="0">
                <a:solidFill>
                  <a:srgbClr val="0000FF"/>
                </a:solidFill>
              </a:rPr>
              <a:t>B[2]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7020149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8143486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522699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131" idx="0"/>
            <a:endCxn id="400" idx="2"/>
          </p:cNvCxnSpPr>
          <p:nvPr/>
        </p:nvCxnSpPr>
        <p:spPr>
          <a:xfrm flipH="1" flipV="1">
            <a:off x="6866097" y="1386462"/>
            <a:ext cx="2981932" cy="337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4" y="-38175"/>
            <a:ext cx="335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(5-2)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r>
              <a:rPr lang="en-US" altLang="ja-JP" b="1" u="sng" dirty="0">
                <a:sym typeface="Wingdings" pitchFamily="2" charset="2"/>
              </a:rPr>
              <a:t>(preprocess</a:t>
            </a:r>
            <a:r>
              <a:rPr lang="ja-JP" altLang="en-US" b="1" u="sng" dirty="0">
                <a:sym typeface="Wingdings" pitchFamily="2" charset="2"/>
              </a:rPr>
              <a:t>後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109" name="矢印: 折線 108">
            <a:extLst>
              <a:ext uri="{FF2B5EF4-FFF2-40B4-BE49-F238E27FC236}">
                <a16:creationId xmlns:a16="http://schemas.microsoft.com/office/drawing/2014/main" id="{DF61211E-9425-4C5E-ACC0-AE095A21CA4B}"/>
              </a:ext>
            </a:extLst>
          </p:cNvPr>
          <p:cNvSpPr/>
          <p:nvPr/>
        </p:nvSpPr>
        <p:spPr>
          <a:xfrm flipV="1">
            <a:off x="786201" y="1157219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22C8BFF5-E7D2-4CD2-8C8D-348042D8FC82}"/>
              </a:ext>
            </a:extLst>
          </p:cNvPr>
          <p:cNvSpPr/>
          <p:nvPr/>
        </p:nvSpPr>
        <p:spPr>
          <a:xfrm>
            <a:off x="5473647" y="212307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84F1E0D9-8F0A-4846-A886-22AC4BC9C455}"/>
              </a:ext>
            </a:extLst>
          </p:cNvPr>
          <p:cNvSpPr/>
          <p:nvPr/>
        </p:nvSpPr>
        <p:spPr>
          <a:xfrm>
            <a:off x="3633791" y="1623857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54CD2100-A762-446D-A8E4-B3F1AC73BA58}"/>
              </a:ext>
            </a:extLst>
          </p:cNvPr>
          <p:cNvSpPr/>
          <p:nvPr/>
        </p:nvSpPr>
        <p:spPr>
          <a:xfrm>
            <a:off x="6492919" y="29255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80184C1C-49C3-409F-AEAF-5213B640C907}"/>
              </a:ext>
            </a:extLst>
          </p:cNvPr>
          <p:cNvSpPr/>
          <p:nvPr/>
        </p:nvSpPr>
        <p:spPr>
          <a:xfrm>
            <a:off x="4438880" y="414106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7741B1D-4E8B-484F-BBFC-13B865BE2CCC}"/>
              </a:ext>
            </a:extLst>
          </p:cNvPr>
          <p:cNvSpPr/>
          <p:nvPr/>
        </p:nvSpPr>
        <p:spPr>
          <a:xfrm>
            <a:off x="405750" y="40198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7EEE908-E80F-4997-812E-81612DAD14FA}"/>
              </a:ext>
            </a:extLst>
          </p:cNvPr>
          <p:cNvCxnSpPr>
            <a:cxnSpLocks/>
            <a:stCxn id="107" idx="1"/>
            <a:endCxn id="7" idx="3"/>
          </p:cNvCxnSpPr>
          <p:nvPr/>
        </p:nvCxnSpPr>
        <p:spPr>
          <a:xfrm rot="10800000" flipV="1">
            <a:off x="1346593" y="1890921"/>
            <a:ext cx="2408100" cy="1708932"/>
          </a:xfrm>
          <a:prstGeom prst="bentConnector3">
            <a:avLst>
              <a:gd name="adj1" fmla="val 39309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コネクタ: カギ線 128">
            <a:extLst>
              <a:ext uri="{FF2B5EF4-FFF2-40B4-BE49-F238E27FC236}">
                <a16:creationId xmlns:a16="http://schemas.microsoft.com/office/drawing/2014/main" id="{68F84970-EBF8-413F-8A24-6EE4684CD259}"/>
              </a:ext>
            </a:extLst>
          </p:cNvPr>
          <p:cNvCxnSpPr>
            <a:cxnSpLocks/>
            <a:stCxn id="139" idx="1"/>
            <a:endCxn id="146" idx="3"/>
          </p:cNvCxnSpPr>
          <p:nvPr/>
        </p:nvCxnSpPr>
        <p:spPr>
          <a:xfrm rot="10800000" flipV="1">
            <a:off x="3929855" y="2402225"/>
            <a:ext cx="1690932" cy="1444304"/>
          </a:xfrm>
          <a:prstGeom prst="bentConnector3">
            <a:avLst>
              <a:gd name="adj1" fmla="val 18921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円柱 31">
            <a:extLst>
              <a:ext uri="{FF2B5EF4-FFF2-40B4-BE49-F238E27FC236}">
                <a16:creationId xmlns:a16="http://schemas.microsoft.com/office/drawing/2014/main" id="{1325CBB1-CD93-4332-A545-9A4AF771D072}"/>
              </a:ext>
            </a:extLst>
          </p:cNvPr>
          <p:cNvSpPr/>
          <p:nvPr/>
        </p:nvSpPr>
        <p:spPr>
          <a:xfrm>
            <a:off x="11216480" y="1044236"/>
            <a:ext cx="871016" cy="473419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05AD3B77-5174-445A-BFB7-D1A6AE0A9B04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highlight>
                  <a:srgbClr val="FFFFCC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DDF856B0-99E1-4A8C-9079-724AFE42ABE6}"/>
              </a:ext>
            </a:extLst>
          </p:cNvPr>
          <p:cNvSpPr/>
          <p:nvPr/>
        </p:nvSpPr>
        <p:spPr>
          <a:xfrm>
            <a:off x="9432840" y="1723910"/>
            <a:ext cx="830377" cy="340385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#1</a:t>
            </a:r>
            <a:r>
              <a:rPr kumimoji="1" lang="en-US" altLang="ja-JP" sz="1600" dirty="0">
                <a:solidFill>
                  <a:schemeClr val="tx1"/>
                </a:solidFill>
                <a:highlight>
                  <a:srgbClr val="FFFFCC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133" name="四角形: 角を丸くする 132">
            <a:extLst>
              <a:ext uri="{FF2B5EF4-FFF2-40B4-BE49-F238E27FC236}">
                <a16:creationId xmlns:a16="http://schemas.microsoft.com/office/drawing/2014/main" id="{C289A76C-73FB-4CED-B5D3-624B2E928D95}"/>
              </a:ext>
            </a:extLst>
          </p:cNvPr>
          <p:cNvSpPr/>
          <p:nvPr/>
        </p:nvSpPr>
        <p:spPr>
          <a:xfrm>
            <a:off x="9920405" y="3018172"/>
            <a:ext cx="147327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2B82C9EE-148D-4D9D-8D75-1F4E8B5DFD15}"/>
              </a:ext>
            </a:extLst>
          </p:cNvPr>
          <p:cNvSpPr/>
          <p:nvPr/>
        </p:nvSpPr>
        <p:spPr>
          <a:xfrm>
            <a:off x="10293963" y="311297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A21ECB2D-C6CC-4677-811D-111A2844A3C3}"/>
              </a:ext>
            </a:extLst>
          </p:cNvPr>
          <p:cNvSpPr/>
          <p:nvPr/>
        </p:nvSpPr>
        <p:spPr>
          <a:xfrm>
            <a:off x="10601106" y="41332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$cat$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6D32E880-7E28-411C-BDBE-95F1CB998BEC}"/>
              </a:ext>
            </a:extLst>
          </p:cNvPr>
          <p:cNvSpPr/>
          <p:nvPr/>
        </p:nvSpPr>
        <p:spPr>
          <a:xfrm>
            <a:off x="11196768" y="481672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14729498-AB88-415C-AFD4-F7F452740173}"/>
              </a:ext>
            </a:extLst>
          </p:cNvPr>
          <p:cNvSpPr/>
          <p:nvPr/>
        </p:nvSpPr>
        <p:spPr>
          <a:xfrm>
            <a:off x="10100093" y="482987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C2C2E4E9-6E71-493F-9336-5ECDE17DAAC5}"/>
              </a:ext>
            </a:extLst>
          </p:cNvPr>
          <p:cNvCxnSpPr>
            <a:cxnSpLocks/>
            <a:stCxn id="134" idx="4"/>
            <a:endCxn id="135" idx="0"/>
          </p:cNvCxnSpPr>
          <p:nvPr/>
        </p:nvCxnSpPr>
        <p:spPr>
          <a:xfrm>
            <a:off x="10653963" y="3472975"/>
            <a:ext cx="343432" cy="660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A9A29877-02AB-4ACC-A119-CFDB8314D2D3}"/>
              </a:ext>
            </a:extLst>
          </p:cNvPr>
          <p:cNvCxnSpPr>
            <a:cxnSpLocks/>
            <a:stCxn id="136" idx="0"/>
            <a:endCxn id="135" idx="2"/>
          </p:cNvCxnSpPr>
          <p:nvPr/>
        </p:nvCxnSpPr>
        <p:spPr>
          <a:xfrm flipH="1" flipV="1">
            <a:off x="10997395" y="4473621"/>
            <a:ext cx="595662" cy="34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065D3FD3-F4CE-4707-91EC-E8896D14E731}"/>
              </a:ext>
            </a:extLst>
          </p:cNvPr>
          <p:cNvCxnSpPr>
            <a:cxnSpLocks/>
            <a:stCxn id="137" idx="0"/>
            <a:endCxn id="135" idx="2"/>
          </p:cNvCxnSpPr>
          <p:nvPr/>
        </p:nvCxnSpPr>
        <p:spPr>
          <a:xfrm flipV="1">
            <a:off x="10496382" y="4473621"/>
            <a:ext cx="501013" cy="356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1A64BC3D-ED32-46F8-B1A9-8B795AD4D055}"/>
              </a:ext>
            </a:extLst>
          </p:cNvPr>
          <p:cNvSpPr/>
          <p:nvPr/>
        </p:nvSpPr>
        <p:spPr>
          <a:xfrm>
            <a:off x="9754618" y="237576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test.csv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81459904-76ED-4C85-AFDF-AABC3D5AA1BD}"/>
              </a:ext>
            </a:extLst>
          </p:cNvPr>
          <p:cNvCxnSpPr>
            <a:cxnSpLocks/>
            <a:stCxn id="131" idx="2"/>
            <a:endCxn id="143" idx="0"/>
          </p:cNvCxnSpPr>
          <p:nvPr/>
        </p:nvCxnSpPr>
        <p:spPr>
          <a:xfrm>
            <a:off x="9848029" y="2064295"/>
            <a:ext cx="302878" cy="311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E1A78E12-D674-4B64-8B67-24F314164847}"/>
              </a:ext>
            </a:extLst>
          </p:cNvPr>
          <p:cNvCxnSpPr>
            <a:cxnSpLocks/>
            <a:stCxn id="143" idx="2"/>
            <a:endCxn id="134" idx="0"/>
          </p:cNvCxnSpPr>
          <p:nvPr/>
        </p:nvCxnSpPr>
        <p:spPr>
          <a:xfrm>
            <a:off x="10150907" y="2716148"/>
            <a:ext cx="503056" cy="39682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楕円 148">
            <a:extLst>
              <a:ext uri="{FF2B5EF4-FFF2-40B4-BE49-F238E27FC236}">
                <a16:creationId xmlns:a16="http://schemas.microsoft.com/office/drawing/2014/main" id="{AD49F8D9-116C-421F-B0B6-37181192D16D}"/>
              </a:ext>
            </a:extLst>
          </p:cNvPr>
          <p:cNvSpPr/>
          <p:nvPr/>
        </p:nvSpPr>
        <p:spPr>
          <a:xfrm>
            <a:off x="9582903" y="226561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2" name="コネクタ: 曲線 151">
            <a:extLst>
              <a:ext uri="{FF2B5EF4-FFF2-40B4-BE49-F238E27FC236}">
                <a16:creationId xmlns:a16="http://schemas.microsoft.com/office/drawing/2014/main" id="{6342C25A-3B4B-4668-AA0D-24CC84152AD0}"/>
              </a:ext>
            </a:extLst>
          </p:cNvPr>
          <p:cNvCxnSpPr>
            <a:cxnSpLocks/>
            <a:stCxn id="167" idx="0"/>
            <a:endCxn id="131" idx="1"/>
          </p:cNvCxnSpPr>
          <p:nvPr/>
        </p:nvCxnSpPr>
        <p:spPr>
          <a:xfrm rot="5400000" flipH="1" flipV="1">
            <a:off x="4742582" y="-442993"/>
            <a:ext cx="2353161" cy="7027355"/>
          </a:xfrm>
          <a:prstGeom prst="curvedConnector2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EFC6E248-C0C1-4D42-8EBB-255A85FD346B}"/>
              </a:ext>
            </a:extLst>
          </p:cNvPr>
          <p:cNvSpPr txBox="1"/>
          <p:nvPr/>
        </p:nvSpPr>
        <p:spPr>
          <a:xfrm rot="21229453">
            <a:off x="6960511" y="1723013"/>
            <a:ext cx="1001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50"/>
                </a:solidFill>
              </a:rPr>
              <a:t>参照関係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cxnSp>
        <p:nvCxnSpPr>
          <p:cNvPr id="154" name="コネクタ: 曲線 153">
            <a:extLst>
              <a:ext uri="{FF2B5EF4-FFF2-40B4-BE49-F238E27FC236}">
                <a16:creationId xmlns:a16="http://schemas.microsoft.com/office/drawing/2014/main" id="{B4A34077-5B39-4F48-B77F-736FE237C0E5}"/>
              </a:ext>
            </a:extLst>
          </p:cNvPr>
          <p:cNvCxnSpPr>
            <a:cxnSpLocks/>
            <a:stCxn id="131" idx="0"/>
            <a:endCxn id="32" idx="2"/>
          </p:cNvCxnSpPr>
          <p:nvPr/>
        </p:nvCxnSpPr>
        <p:spPr>
          <a:xfrm rot="5400000" flipH="1" flipV="1">
            <a:off x="10310772" y="818203"/>
            <a:ext cx="442964" cy="1368451"/>
          </a:xfrm>
          <a:prstGeom prst="curvedConnector2">
            <a:avLst/>
          </a:prstGeom>
          <a:ln>
            <a:solidFill>
              <a:srgbClr val="00B0F0"/>
            </a:solidFill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5B58EE49-9E2F-40E1-B164-6D1A3096CA9D}"/>
              </a:ext>
            </a:extLst>
          </p:cNvPr>
          <p:cNvSpPr txBox="1"/>
          <p:nvPr/>
        </p:nvSpPr>
        <p:spPr>
          <a:xfrm rot="21236062">
            <a:off x="10046637" y="1084622"/>
            <a:ext cx="100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F0"/>
                </a:solidFill>
              </a:rPr>
              <a:t>ファイルポインタ</a:t>
            </a:r>
            <a:endParaRPr kumimoji="1" lang="ja-JP" altLang="en-US" sz="1600" dirty="0">
              <a:solidFill>
                <a:srgbClr val="00B0F0"/>
              </a:solidFill>
            </a:endParaRPr>
          </a:p>
        </p:txBody>
      </p:sp>
      <p:sp>
        <p:nvSpPr>
          <p:cNvPr id="115" name="吹き出し: 四角形 114">
            <a:extLst>
              <a:ext uri="{FF2B5EF4-FFF2-40B4-BE49-F238E27FC236}">
                <a16:creationId xmlns:a16="http://schemas.microsoft.com/office/drawing/2014/main" id="{4A6CAF34-2769-4F12-833A-9F014313CB26}"/>
              </a:ext>
            </a:extLst>
          </p:cNvPr>
          <p:cNvSpPr/>
          <p:nvPr/>
        </p:nvSpPr>
        <p:spPr>
          <a:xfrm>
            <a:off x="8271436" y="1061919"/>
            <a:ext cx="1484606" cy="338554"/>
          </a:xfrm>
          <a:prstGeom prst="wedgeRectCallout">
            <a:avLst>
              <a:gd name="adj1" fmla="val 81384"/>
              <a:gd name="adj2" fmla="val 2121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600" dirty="0"/>
              <a:t>設定は</a:t>
            </a:r>
            <a:r>
              <a:rPr lang="en-US" altLang="ja-JP" sz="1600" dirty="0"/>
              <a:t>phase2</a:t>
            </a:r>
          </a:p>
        </p:txBody>
      </p:sp>
    </p:spTree>
    <p:extLst>
      <p:ext uri="{BB962C8B-B14F-4D97-AF65-F5344CB8AC3E}">
        <p14:creationId xmlns:p14="http://schemas.microsoft.com/office/powerpoint/2010/main" val="195194785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24">
            <a:extLst>
              <a:ext uri="{FF2B5EF4-FFF2-40B4-BE49-F238E27FC236}">
                <a16:creationId xmlns:a16="http://schemas.microsoft.com/office/drawing/2014/main" id="{85C42E94-C27C-49D0-B073-C39780863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411431"/>
              </p:ext>
            </p:extLst>
          </p:nvPr>
        </p:nvGraphicFramePr>
        <p:xfrm>
          <a:off x="315310" y="228047"/>
          <a:ext cx="11289336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54">
                  <a:extLst>
                    <a:ext uri="{9D8B030D-6E8A-4147-A177-3AD203B41FA5}">
                      <a16:colId xmlns:a16="http://schemas.microsoft.com/office/drawing/2014/main" val="745409537"/>
                    </a:ext>
                  </a:extLst>
                </a:gridCol>
                <a:gridCol w="1375564">
                  <a:extLst>
                    <a:ext uri="{9D8B030D-6E8A-4147-A177-3AD203B41FA5}">
                      <a16:colId xmlns:a16="http://schemas.microsoft.com/office/drawing/2014/main" val="1159205383"/>
                    </a:ext>
                  </a:extLst>
                </a:gridCol>
                <a:gridCol w="1912882">
                  <a:extLst>
                    <a:ext uri="{9D8B030D-6E8A-4147-A177-3AD203B41FA5}">
                      <a16:colId xmlns:a16="http://schemas.microsoft.com/office/drawing/2014/main" val="1333519118"/>
                    </a:ext>
                  </a:extLst>
                </a:gridCol>
                <a:gridCol w="1061545">
                  <a:extLst>
                    <a:ext uri="{9D8B030D-6E8A-4147-A177-3AD203B41FA5}">
                      <a16:colId xmlns:a16="http://schemas.microsoft.com/office/drawing/2014/main" val="2655439858"/>
                    </a:ext>
                  </a:extLst>
                </a:gridCol>
                <a:gridCol w="1093076">
                  <a:extLst>
                    <a:ext uri="{9D8B030D-6E8A-4147-A177-3AD203B41FA5}">
                      <a16:colId xmlns:a16="http://schemas.microsoft.com/office/drawing/2014/main" val="2071875327"/>
                    </a:ext>
                  </a:extLst>
                </a:gridCol>
                <a:gridCol w="5477115">
                  <a:extLst>
                    <a:ext uri="{9D8B030D-6E8A-4147-A177-3AD203B41FA5}">
                      <a16:colId xmlns:a16="http://schemas.microsoft.com/office/drawing/2014/main" val="831226785"/>
                    </a:ext>
                  </a:extLst>
                </a:gridCol>
              </a:tblGrid>
              <a:tr h="2390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項目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337270"/>
                  </a:ext>
                </a:extLst>
              </a:tr>
              <a:tr h="239048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評価実行の</a:t>
                      </a:r>
                      <a:endParaRPr kumimoji="1" lang="en-US" altLang="ja-JP" dirty="0"/>
                    </a:p>
                    <a:p>
                      <a:pPr algn="l"/>
                      <a:r>
                        <a:rPr kumimoji="1" lang="ja-JP" altLang="en-US" dirty="0"/>
                        <a:t>タイミング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プリプロセス時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{$lisp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$...}</a:t>
                      </a:r>
                      <a:r>
                        <a:rPr kumimoji="1" lang="ja-JP" altLang="en-US" dirty="0"/>
                        <a:t>の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は消滅、</a:t>
                      </a:r>
                      <a:r>
                        <a:rPr kumimoji="1" lang="en-US" altLang="ja-JP" dirty="0"/>
                        <a:t>{$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$..}</a:t>
                      </a:r>
                      <a:r>
                        <a:rPr kumimoji="1" lang="ja-JP" altLang="en-US" dirty="0"/>
                        <a:t> の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は残る</a:t>
                      </a:r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357990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06677"/>
                  </a:ext>
                </a:extLst>
              </a:tr>
              <a:tr h="239048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作用対象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パラメータ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パラメータは子ノード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Ｔ式も</a:t>
                      </a:r>
                      <a:r>
                        <a:rPr kumimoji="1" lang="en-US" altLang="ja-JP" dirty="0"/>
                        <a:t>OK)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981454"/>
                  </a:ext>
                </a:extLst>
              </a:tr>
              <a:tr h="24810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後続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=&gt;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$bind$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 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パラメータ中の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式は</a:t>
                      </a:r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型も○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138810"/>
                  </a:ext>
                </a:extLst>
              </a:tr>
              <a:tr h="239048"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リタン値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なし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862077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062801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ノード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793694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その他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5912945"/>
                  </a:ext>
                </a:extLst>
              </a:tr>
              <a:tr h="239048">
                <a:tc rowSpan="5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/>
                      <a:r>
                        <a:rPr kumimoji="1" lang="ja-JP" altLang="en-US" dirty="0">
                          <a:latin typeface="+mn-lt"/>
                        </a:rPr>
                        <a:t>出現位置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&lt;ref-label&gt;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323331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&lt;reference&gt;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557638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&lt;function&gt;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978863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&lt;name&gt;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179576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&lt;bind&gt;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447949"/>
                  </a:ext>
                </a:extLst>
              </a:tr>
              <a:tr h="2390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dirty="0">
                          <a:latin typeface="+mn-lt"/>
                        </a:rPr>
                        <a:t>{}</a:t>
                      </a:r>
                      <a:r>
                        <a:rPr kumimoji="1" lang="ja-JP" altLang="en-US" dirty="0">
                          <a:latin typeface="+mn-lt"/>
                        </a:rPr>
                        <a:t>内のネスト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u="none" dirty="0">
                          <a:latin typeface="+mn-lt"/>
                        </a:rPr>
                        <a:t>○</a:t>
                      </a:r>
                      <a:r>
                        <a:rPr kumimoji="1" lang="en-US" altLang="ja-JP" u="none" dirty="0">
                          <a:latin typeface="+mn-lt"/>
                        </a:rPr>
                        <a:t>:</a:t>
                      </a:r>
                      <a:r>
                        <a:rPr kumimoji="1" lang="ja-JP" altLang="en-US" u="none" dirty="0">
                          <a:latin typeface="+mn-lt"/>
                        </a:rPr>
                        <a:t> </a:t>
                      </a:r>
                      <a:r>
                        <a:rPr kumimoji="1" lang="en-US" altLang="ja-JP" u="none" dirty="0">
                          <a:latin typeface="+mn-lt"/>
                        </a:rPr>
                        <a:t>{$lisp</a:t>
                      </a:r>
                      <a:r>
                        <a:rPr kumimoji="1" lang="ja-JP" altLang="en-US" u="none" dirty="0">
                          <a:latin typeface="+mn-lt"/>
                        </a:rPr>
                        <a:t>型</a:t>
                      </a:r>
                      <a:r>
                        <a:rPr kumimoji="1" lang="en-US" altLang="ja-JP" u="none" dirty="0">
                          <a:latin typeface="+mn-lt"/>
                        </a:rPr>
                        <a:t>$ ... {</a:t>
                      </a:r>
                      <a:r>
                        <a:rPr kumimoji="1" lang="en-US" altLang="ja-JP" u="sng" dirty="0">
                          <a:latin typeface="+mn-lt"/>
                        </a:rPr>
                        <a:t>$lisp</a:t>
                      </a:r>
                      <a:r>
                        <a:rPr kumimoji="1" lang="ja-JP" altLang="en-US" u="sng" dirty="0">
                          <a:latin typeface="+mn-lt"/>
                        </a:rPr>
                        <a:t>型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none" dirty="0">
                          <a:latin typeface="+mn-lt"/>
                        </a:rPr>
                        <a:t>...}...}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u="none" dirty="0">
                          <a:latin typeface="+mn-lt"/>
                        </a:rPr>
                        <a:t>○</a:t>
                      </a:r>
                      <a:r>
                        <a:rPr kumimoji="1" lang="en-US" altLang="ja-JP" u="none" dirty="0">
                          <a:latin typeface="+mn-lt"/>
                        </a:rPr>
                        <a:t>:</a:t>
                      </a:r>
                      <a:r>
                        <a:rPr kumimoji="1" lang="ja-JP" altLang="en-US" u="none" dirty="0">
                          <a:latin typeface="+mn-lt"/>
                        </a:rPr>
                        <a:t> </a:t>
                      </a:r>
                      <a:r>
                        <a:rPr kumimoji="1" lang="en-US" altLang="ja-JP" u="none" dirty="0">
                          <a:latin typeface="+mn-lt"/>
                        </a:rPr>
                        <a:t>{$</a:t>
                      </a:r>
                      <a:r>
                        <a:rPr kumimoji="1" lang="en-US" altLang="ja-JP" u="none" dirty="0" err="1">
                          <a:latin typeface="+mn-lt"/>
                        </a:rPr>
                        <a:t>tq</a:t>
                      </a:r>
                      <a:r>
                        <a:rPr kumimoji="1" lang="ja-JP" altLang="en-US" u="none" dirty="0">
                          <a:latin typeface="+mn-lt"/>
                        </a:rPr>
                        <a:t>型</a:t>
                      </a:r>
                      <a:r>
                        <a:rPr kumimoji="1" lang="en-US" altLang="ja-JP" u="none" dirty="0">
                          <a:latin typeface="+mn-lt"/>
                        </a:rPr>
                        <a:t>$ ... {</a:t>
                      </a:r>
                      <a:r>
                        <a:rPr kumimoji="1" lang="en-US" altLang="ja-JP" u="sng" dirty="0">
                          <a:latin typeface="+mn-lt"/>
                        </a:rPr>
                        <a:t>$lisp</a:t>
                      </a:r>
                      <a:r>
                        <a:rPr kumimoji="1" lang="ja-JP" altLang="en-US" u="sng" dirty="0">
                          <a:latin typeface="+mn-lt"/>
                        </a:rPr>
                        <a:t>型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none" dirty="0">
                          <a:latin typeface="+mn-lt"/>
                        </a:rPr>
                        <a:t>...}...}</a:t>
                      </a:r>
                      <a:endParaRPr kumimoji="1" lang="ja-JP" altLang="en-US" u="none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>
                          <a:latin typeface="+mn-lt"/>
                        </a:rPr>
                        <a:t>×: {$lisp</a:t>
                      </a:r>
                      <a:r>
                        <a:rPr kumimoji="1" lang="ja-JP" altLang="en-US" u="none" dirty="0">
                          <a:latin typeface="+mn-lt"/>
                        </a:rPr>
                        <a:t>型</a:t>
                      </a:r>
                      <a:r>
                        <a:rPr kumimoji="1" lang="en-US" altLang="ja-JP" u="none" dirty="0">
                          <a:latin typeface="+mn-lt"/>
                        </a:rPr>
                        <a:t>$ ... {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sng" dirty="0" err="1">
                          <a:latin typeface="+mn-lt"/>
                        </a:rPr>
                        <a:t>tq</a:t>
                      </a:r>
                      <a:r>
                        <a:rPr kumimoji="1" lang="ja-JP" altLang="en-US" u="sng" dirty="0">
                          <a:latin typeface="+mn-lt"/>
                        </a:rPr>
                        <a:t>型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none" dirty="0">
                          <a:latin typeface="+mn-lt"/>
                        </a:rPr>
                        <a:t>...}...}	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>
                          <a:latin typeface="+mn-lt"/>
                        </a:rPr>
                        <a:t>×: {$</a:t>
                      </a:r>
                      <a:r>
                        <a:rPr kumimoji="1" lang="en-US" altLang="ja-JP" u="none" dirty="0" err="1">
                          <a:latin typeface="+mn-lt"/>
                        </a:rPr>
                        <a:t>tq</a:t>
                      </a:r>
                      <a:r>
                        <a:rPr kumimoji="1" lang="ja-JP" altLang="en-US" u="none" dirty="0">
                          <a:latin typeface="+mn-lt"/>
                        </a:rPr>
                        <a:t>型</a:t>
                      </a:r>
                      <a:r>
                        <a:rPr kumimoji="1" lang="en-US" altLang="ja-JP" u="none" dirty="0">
                          <a:latin typeface="+mn-lt"/>
                        </a:rPr>
                        <a:t>$ ... {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sng" dirty="0" err="1">
                          <a:latin typeface="+mn-lt"/>
                        </a:rPr>
                        <a:t>tq</a:t>
                      </a:r>
                      <a:r>
                        <a:rPr kumimoji="1" lang="ja-JP" altLang="en-US" u="sng" dirty="0">
                          <a:latin typeface="+mn-lt"/>
                        </a:rPr>
                        <a:t>型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none" dirty="0">
                          <a:latin typeface="+mn-lt"/>
                        </a:rPr>
                        <a:t>...}...} 	?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497893"/>
                  </a:ext>
                </a:extLst>
              </a:tr>
            </a:tbl>
          </a:graphicData>
        </a:graphic>
      </p:graphicFrame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0316567-EFE8-4153-802E-95FDD24E6DB6}"/>
              </a:ext>
            </a:extLst>
          </p:cNvPr>
          <p:cNvSpPr/>
          <p:nvPr/>
        </p:nvSpPr>
        <p:spPr>
          <a:xfrm>
            <a:off x="505670" y="167180"/>
            <a:ext cx="11327897" cy="6523640"/>
          </a:xfrm>
          <a:prstGeom prst="roundRect">
            <a:avLst/>
          </a:prstGeom>
          <a:solidFill>
            <a:schemeClr val="bg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ボツ</a:t>
            </a:r>
          </a:p>
        </p:txBody>
      </p:sp>
    </p:spTree>
    <p:extLst>
      <p:ext uri="{BB962C8B-B14F-4D97-AF65-F5344CB8AC3E}">
        <p14:creationId xmlns:p14="http://schemas.microsoft.com/office/powerpoint/2010/main" val="129510267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7/30(</a:t>
            </a:r>
            <a:r>
              <a:rPr lang="ja-JP" altLang="en-US" dirty="0"/>
              <a:t>木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7CC06A-2BB9-4270-9B28-108B8D290059}"/>
              </a:ext>
            </a:extLst>
          </p:cNvPr>
          <p:cNvSpPr/>
          <p:nvPr/>
        </p:nvSpPr>
        <p:spPr>
          <a:xfrm>
            <a:off x="3544617" y="2363516"/>
            <a:ext cx="5822526" cy="884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(1)</a:t>
            </a:r>
            <a:r>
              <a:rPr lang="ja-JP" altLang="en-US" dirty="0"/>
              <a:t>オンデマンド評価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(2)phase1</a:t>
            </a:r>
            <a:r>
              <a:rPr lang="ja-JP" altLang="en-US" dirty="0"/>
              <a:t>、</a:t>
            </a:r>
            <a:r>
              <a:rPr lang="en-US" altLang="ja-JP" dirty="0"/>
              <a:t>phase2</a:t>
            </a:r>
            <a:r>
              <a:rPr lang="ja-JP" altLang="en-US" dirty="0"/>
              <a:t>の処理ロジック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916158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0AD964C1-FC84-47EC-84EC-BFAB70419C00}"/>
              </a:ext>
            </a:extLst>
          </p:cNvPr>
          <p:cNvSpPr/>
          <p:nvPr/>
        </p:nvSpPr>
        <p:spPr>
          <a:xfrm>
            <a:off x="5850522" y="1430752"/>
            <a:ext cx="4050913" cy="1077218"/>
          </a:xfrm>
          <a:prstGeom prst="homePlate">
            <a:avLst>
              <a:gd name="adj" fmla="val 57985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フェーズ</a:t>
            </a:r>
            <a:r>
              <a:rPr lang="en-US" altLang="ja-JP" dirty="0"/>
              <a:t>2(print</a:t>
            </a:r>
            <a:r>
              <a:rPr lang="ja-JP" altLang="en-US" dirty="0"/>
              <a:t>処理</a:t>
            </a:r>
            <a:r>
              <a:rPr lang="en-US" altLang="ja-JP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(3)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評価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823D59D-9966-4D60-88E8-9382F8361D70}"/>
              </a:ext>
            </a:extLst>
          </p:cNvPr>
          <p:cNvSpPr/>
          <p:nvPr/>
        </p:nvSpPr>
        <p:spPr>
          <a:xfrm>
            <a:off x="-55304" y="0"/>
            <a:ext cx="229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u="sng" dirty="0"/>
              <a:t>1. </a:t>
            </a:r>
            <a:r>
              <a:rPr lang="ja-JP" altLang="en-US" b="1" u="sng" dirty="0"/>
              <a:t>オンデマンド評価</a:t>
            </a:r>
            <a:endParaRPr lang="en-US" altLang="ja-JP" b="1" u="sng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8BF2B2A-62BF-42A1-AD06-0E07FFFEB9D2}"/>
              </a:ext>
            </a:extLst>
          </p:cNvPr>
          <p:cNvSpPr/>
          <p:nvPr/>
        </p:nvSpPr>
        <p:spPr>
          <a:xfrm>
            <a:off x="0" y="993963"/>
            <a:ext cx="2217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u="sng" dirty="0"/>
              <a:t>実行順序</a:t>
            </a:r>
            <a:r>
              <a:rPr lang="en-US" altLang="ja-JP" b="1" u="sng" dirty="0"/>
              <a:t>(</a:t>
            </a:r>
            <a:r>
              <a:rPr lang="ja-JP" altLang="en-US" b="1" u="sng" dirty="0"/>
              <a:t>当初想定</a:t>
            </a:r>
            <a:r>
              <a:rPr lang="en-US" altLang="ja-JP" b="1" u="sng" dirty="0"/>
              <a:t>)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924E9DA-E117-49AE-94EA-189E08959411}"/>
              </a:ext>
            </a:extLst>
          </p:cNvPr>
          <p:cNvSpPr/>
          <p:nvPr/>
        </p:nvSpPr>
        <p:spPr>
          <a:xfrm>
            <a:off x="75720" y="2587259"/>
            <a:ext cx="1001784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u="sng" dirty="0"/>
              <a:t>・古典的評価ルール</a:t>
            </a:r>
            <a:endParaRPr lang="en-US" altLang="ja-JP" b="1" u="sng" dirty="0"/>
          </a:p>
          <a:p>
            <a:r>
              <a:rPr lang="en-US" altLang="ja-JP" b="1" dirty="0"/>
              <a:t>	</a:t>
            </a:r>
            <a:r>
              <a:rPr lang="en-US" altLang="ja-JP" dirty="0"/>
              <a:t>f(</a:t>
            </a:r>
            <a:r>
              <a:rPr lang="en-US" altLang="ja-JP" u="sng" dirty="0"/>
              <a:t>g(a)</a:t>
            </a:r>
            <a:r>
              <a:rPr lang="en-US" altLang="ja-JP" dirty="0"/>
              <a:t>,</a:t>
            </a:r>
            <a:r>
              <a:rPr lang="en-US" altLang="ja-JP" u="sng" dirty="0"/>
              <a:t>h(b)</a:t>
            </a:r>
            <a:r>
              <a:rPr lang="en-US" altLang="ja-JP" dirty="0"/>
              <a:t>): f</a:t>
            </a:r>
            <a:r>
              <a:rPr lang="ja-JP" altLang="en-US" dirty="0"/>
              <a:t>の評価時にパラメータ</a:t>
            </a:r>
            <a:r>
              <a:rPr lang="en-US" altLang="ja-JP" dirty="0"/>
              <a:t>g(a),h(b)</a:t>
            </a:r>
            <a:r>
              <a:rPr lang="ja-JP" altLang="en-US" dirty="0"/>
              <a:t>を評価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 u="sng" dirty="0"/>
              <a:t>・遅延評価</a:t>
            </a:r>
            <a:r>
              <a:rPr lang="en-US" altLang="ja-JP" b="1" u="sng" dirty="0"/>
              <a:t>(</a:t>
            </a:r>
            <a:r>
              <a:rPr lang="ja-JP" altLang="en-US" b="1" u="sng" dirty="0"/>
              <a:t>イメージ</a:t>
            </a:r>
            <a:r>
              <a:rPr lang="en-US" altLang="ja-JP" b="1" u="sng" dirty="0"/>
              <a:t>)</a:t>
            </a:r>
          </a:p>
          <a:p>
            <a:r>
              <a:rPr lang="en-US" altLang="ja-JP" dirty="0"/>
              <a:t>		:</a:t>
            </a:r>
          </a:p>
          <a:p>
            <a:r>
              <a:rPr lang="en-US" altLang="ja-JP" dirty="0"/>
              <a:t>	result = f(g(a),h(b));	// g(a),h(b)</a:t>
            </a:r>
            <a:r>
              <a:rPr lang="ja-JP" altLang="en-US" dirty="0"/>
              <a:t>の評価タイミングは</a:t>
            </a:r>
            <a:r>
              <a:rPr lang="en-US" altLang="ja-JP" dirty="0"/>
              <a:t>f</a:t>
            </a:r>
            <a:r>
              <a:rPr lang="ja-JP" altLang="en-US" dirty="0"/>
              <a:t>が決定</a:t>
            </a:r>
            <a:endParaRPr lang="en-US" altLang="ja-JP" dirty="0"/>
          </a:p>
          <a:p>
            <a:r>
              <a:rPr lang="en-US" altLang="ja-JP" dirty="0"/>
              <a:t>		:</a:t>
            </a:r>
          </a:p>
          <a:p>
            <a:r>
              <a:rPr lang="en-US" altLang="ja-JP" dirty="0"/>
              <a:t>	bool f(bool x, bool y)	// and</a:t>
            </a:r>
            <a:r>
              <a:rPr lang="ja-JP" altLang="en-US" dirty="0"/>
              <a:t>相当関数</a:t>
            </a:r>
            <a:endParaRPr lang="en-US" altLang="ja-JP" dirty="0"/>
          </a:p>
          <a:p>
            <a:r>
              <a:rPr lang="en-US" altLang="ja-JP" dirty="0"/>
              <a:t>	{</a:t>
            </a:r>
          </a:p>
          <a:p>
            <a:r>
              <a:rPr lang="en-US" altLang="ja-JP" dirty="0"/>
              <a:t>		if(x) {</a:t>
            </a:r>
          </a:p>
          <a:p>
            <a:r>
              <a:rPr lang="en-US" altLang="ja-JP" dirty="0"/>
              <a:t>			return eval(y);</a:t>
            </a:r>
          </a:p>
          <a:p>
            <a:r>
              <a:rPr lang="en-US" altLang="ja-JP" dirty="0"/>
              <a:t>		} else {</a:t>
            </a:r>
          </a:p>
          <a:p>
            <a:r>
              <a:rPr lang="en-US" altLang="ja-JP" dirty="0"/>
              <a:t>			return false;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}</a:t>
            </a:r>
          </a:p>
        </p:txBody>
      </p:sp>
      <p:sp>
        <p:nvSpPr>
          <p:cNvPr id="22" name="矢印: 五方向 21">
            <a:extLst>
              <a:ext uri="{FF2B5EF4-FFF2-40B4-BE49-F238E27FC236}">
                <a16:creationId xmlns:a16="http://schemas.microsoft.com/office/drawing/2014/main" id="{F7BB1130-94C5-4681-986D-2316C0F8F095}"/>
              </a:ext>
            </a:extLst>
          </p:cNvPr>
          <p:cNvSpPr/>
          <p:nvPr/>
        </p:nvSpPr>
        <p:spPr>
          <a:xfrm>
            <a:off x="1470468" y="1430752"/>
            <a:ext cx="4050913" cy="1077218"/>
          </a:xfrm>
          <a:prstGeom prst="homePlate">
            <a:avLst>
              <a:gd name="adj" fmla="val 57149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フェーズ</a:t>
            </a:r>
            <a:r>
              <a:rPr lang="en-US" altLang="ja-JP" dirty="0"/>
              <a:t>1(preprocess</a:t>
            </a:r>
            <a:r>
              <a:rPr lang="ja-JP" altLang="en-US" dirty="0"/>
              <a:t>処理</a:t>
            </a:r>
            <a:r>
              <a:rPr lang="en-US" altLang="ja-JP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(1)lisp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評価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en-US" altLang="ja-JP" dirty="0"/>
              <a:t>(2)</a:t>
            </a:r>
            <a:r>
              <a:rPr lang="ja-JP" altLang="en-US" dirty="0"/>
              <a:t>参照解決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5AE77C6-FFED-4FE0-A695-D382C913B8CB}"/>
              </a:ext>
            </a:extLst>
          </p:cNvPr>
          <p:cNvSpPr/>
          <p:nvPr/>
        </p:nvSpPr>
        <p:spPr>
          <a:xfrm>
            <a:off x="2783839" y="212547"/>
            <a:ext cx="5994401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A[](B[1],C[2]),#1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</a:rPr>
              <a:t>$file$(test.csv)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B75AF6A-01BE-4D84-BC0F-89FD19DA6693}"/>
              </a:ext>
            </a:extLst>
          </p:cNvPr>
          <p:cNvSpPr/>
          <p:nvPr/>
        </p:nvSpPr>
        <p:spPr>
          <a:xfrm>
            <a:off x="2546415" y="652647"/>
            <a:ext cx="694006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⇒ 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ja-JP" altLang="en-US" dirty="0">
                <a:solidFill>
                  <a:prstClr val="black"/>
                </a:solidFill>
              </a:rPr>
              <a:t>の評価時に、</a:t>
            </a:r>
            <a:r>
              <a:rPr lang="en-US" altLang="ja-JP" dirty="0">
                <a:solidFill>
                  <a:prstClr val="black"/>
                </a:solidFill>
              </a:rPr>
              <a:t>$file$(test.csv)</a:t>
            </a:r>
            <a:r>
              <a:rPr lang="ja-JP" altLang="en-US" dirty="0">
                <a:solidFill>
                  <a:prstClr val="black"/>
                </a:solidFill>
              </a:rPr>
              <a:t>の</a:t>
            </a:r>
            <a:r>
              <a:rPr lang="en-US" altLang="ja-JP" dirty="0">
                <a:solidFill>
                  <a:prstClr val="black"/>
                </a:solidFill>
              </a:rPr>
              <a:t>open</a:t>
            </a:r>
            <a:r>
              <a:rPr lang="ja-JP" altLang="en-US" dirty="0">
                <a:solidFill>
                  <a:prstClr val="black"/>
                </a:solidFill>
              </a:rPr>
              <a:t>処理実行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31497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B12AC43-B096-429D-AEA5-0995EA1DF27E}"/>
              </a:ext>
            </a:extLst>
          </p:cNvPr>
          <p:cNvSpPr/>
          <p:nvPr/>
        </p:nvSpPr>
        <p:spPr>
          <a:xfrm>
            <a:off x="192950" y="172306"/>
            <a:ext cx="10017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u="sng" dirty="0"/>
              <a:t>○</a:t>
            </a:r>
            <a:r>
              <a:rPr lang="en-US" altLang="ja-JP" b="1" u="sng" dirty="0" err="1"/>
              <a:t>tq</a:t>
            </a:r>
            <a:r>
              <a:rPr lang="ja-JP" altLang="en-US" b="1" u="sng" dirty="0"/>
              <a:t>でのオンデマンド評価ルール</a:t>
            </a:r>
            <a:endParaRPr lang="en-US" altLang="ja-JP" b="1" u="sng" dirty="0"/>
          </a:p>
          <a:p>
            <a:pPr lvl="1"/>
            <a:r>
              <a:rPr lang="en-US" altLang="ja-JP" dirty="0"/>
              <a:t>operator</a:t>
            </a:r>
            <a:r>
              <a:rPr lang="ja-JP" altLang="en-US" dirty="0"/>
              <a:t>の評価に必要なパラメータおよび参照解決の条件は、</a:t>
            </a:r>
            <a:r>
              <a:rPr lang="en-US" altLang="ja-JP" dirty="0"/>
              <a:t>operator</a:t>
            </a:r>
            <a:r>
              <a:rPr lang="ja-JP" altLang="en-US" dirty="0"/>
              <a:t>によって違う。</a:t>
            </a:r>
            <a:endParaRPr lang="en-US" altLang="ja-JP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FBA00772-6254-4DD2-9958-D873F86A5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099970"/>
              </p:ext>
            </p:extLst>
          </p:nvPr>
        </p:nvGraphicFramePr>
        <p:xfrm>
          <a:off x="192950" y="773588"/>
          <a:ext cx="11729419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21">
                  <a:extLst>
                    <a:ext uri="{9D8B030D-6E8A-4147-A177-3AD203B41FA5}">
                      <a16:colId xmlns:a16="http://schemas.microsoft.com/office/drawing/2014/main" val="4283446554"/>
                    </a:ext>
                  </a:extLst>
                </a:gridCol>
                <a:gridCol w="1160875">
                  <a:extLst>
                    <a:ext uri="{9D8B030D-6E8A-4147-A177-3AD203B41FA5}">
                      <a16:colId xmlns:a16="http://schemas.microsoft.com/office/drawing/2014/main" val="3939521139"/>
                    </a:ext>
                  </a:extLst>
                </a:gridCol>
                <a:gridCol w="10228323">
                  <a:extLst>
                    <a:ext uri="{9D8B030D-6E8A-4147-A177-3AD203B41FA5}">
                      <a16:colId xmlns:a16="http://schemas.microsoft.com/office/drawing/2014/main" val="243718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評価実行の条件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87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$bind$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パラメータ内の</a:t>
                      </a:r>
                      <a:r>
                        <a:rPr kumimoji="1" lang="en-US" altLang="ja-JP" dirty="0"/>
                        <a:t>$file$(</a:t>
                      </a:r>
                      <a:r>
                        <a:rPr kumimoji="1" lang="ja-JP" altLang="en-US" dirty="0"/>
                        <a:t>①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、および</a:t>
                      </a:r>
                      <a:r>
                        <a:rPr kumimoji="1" lang="en-US" altLang="ja-JP" dirty="0"/>
                        <a:t>$#</a:t>
                      </a:r>
                      <a:r>
                        <a:rPr kumimoji="1" lang="en-US" altLang="ja-JP" dirty="0" err="1"/>
                        <a:t>i</a:t>
                      </a:r>
                      <a:r>
                        <a:rPr kumimoji="1" lang="ja-JP" altLang="en-US" dirty="0"/>
                        <a:t>の参照先の</a:t>
                      </a:r>
                      <a:r>
                        <a:rPr kumimoji="1" lang="en-US" altLang="ja-JP" dirty="0"/>
                        <a:t>$file$(</a:t>
                      </a:r>
                      <a:r>
                        <a:rPr kumimoji="1" lang="ja-JP" altLang="en-US" dirty="0"/>
                        <a:t>②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が実行済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</a:t>
                      </a:r>
                      <a:endParaRPr lang="en-US" altLang="ja-JP" dirty="0">
                        <a:solidFill>
                          <a:srgbClr val="FF0000"/>
                        </a:solidFill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① 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X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A[](B[1],C[2])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② 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u="sng" dirty="0">
                          <a:solidFill>
                            <a:prstClr val="black"/>
                          </a:solidFill>
                        </a:rPr>
                        <a:t>$#</a:t>
                      </a:r>
                      <a:r>
                        <a:rPr lang="en-US" altLang="ja-JP" u="sng" dirty="0"/>
                        <a:t>1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[2])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A[](B[1],C[2]),</a:t>
                      </a:r>
                      <a:r>
                        <a:rPr lang="en-US" altLang="ja-JP" dirty="0"/>
                        <a:t> </a:t>
                      </a:r>
                      <a:r>
                        <a:rPr lang="en-US" altLang="ja-JP" u="sng" dirty="0"/>
                        <a:t>#1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X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2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適用先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式内の</a:t>
                      </a:r>
                      <a:r>
                        <a:rPr kumimoji="1" lang="en-US" altLang="ja-JP" dirty="0"/>
                        <a:t>$bind$</a:t>
                      </a:r>
                      <a:r>
                        <a:rPr kumimoji="1" lang="ja-JP" altLang="en-US" dirty="0"/>
                        <a:t>が実行済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ja-JP" dirty="0">
                          <a:highlight>
                            <a:srgbClr val="FFCCFF"/>
                          </a:highlight>
                        </a:rPr>
                        <a:t>$PI$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($#1)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(A[3], Quantity(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it-IT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it-IT" altLang="ja-JP" dirty="0">
                          <a:solidFill>
                            <a:schemeClr val="tx1"/>
                          </a:solidFill>
                        </a:rPr>
                        <a:t>($#2)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C[])))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5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$print$</a:t>
                      </a:r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注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自ノード内の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&lt;reference&gt;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が解決済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①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、および自ノードを対象とする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$bind$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が実行済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②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例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① 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u="sng" dirty="0">
                          <a:solidFill>
                            <a:prstClr val="black"/>
                          </a:solidFill>
                        </a:rPr>
                        <a:t>$#</a:t>
                      </a:r>
                      <a:r>
                        <a:rPr lang="en-US" altLang="ja-JP" u="sng" dirty="0"/>
                        <a:t>1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A(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</a:t>
                      </a:r>
                      <a:r>
                        <a:rPr lang="en-US" altLang="ja-JP" dirty="0" err="1">
                          <a:solidFill>
                            <a:srgbClr val="0000FF"/>
                          </a:solidFill>
                        </a:rPr>
                        <a:t>print$</a:t>
                      </a:r>
                      <a:r>
                        <a:rPr lang="en-US" altLang="ja-JP" dirty="0" err="1">
                          <a:solidFill>
                            <a:prstClr val="black"/>
                          </a:solidFill>
                        </a:rPr>
                        <a:t>B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[1],#2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C[2]), </a:t>
                      </a:r>
                      <a:r>
                        <a:rPr lang="en-US" altLang="ja-JP" u="sng" dirty="0"/>
                        <a:t>#1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 {</a:t>
                      </a:r>
                      <a:r>
                        <a:rPr lang="en-US" altLang="ja-JP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X)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② 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($#1)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(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it-IT" altLang="ja-JP" dirty="0"/>
                        <a:t>A[3], 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it-IT" altLang="ja-JP" dirty="0"/>
                        <a:t>Quantity(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it-IT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it-IT" altLang="ja-JP" dirty="0">
                          <a:solidFill>
                            <a:schemeClr val="tx1"/>
                          </a:solidFill>
                        </a:rPr>
                        <a:t>($#2)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C[]))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102379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6D3D513-7344-435E-852D-751C9450AAA5}"/>
              </a:ext>
            </a:extLst>
          </p:cNvPr>
          <p:cNvSpPr/>
          <p:nvPr/>
        </p:nvSpPr>
        <p:spPr>
          <a:xfrm>
            <a:off x="110600" y="4446428"/>
            <a:ext cx="10017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注</a:t>
            </a:r>
            <a:r>
              <a:rPr lang="en-US" altLang="ja-JP" dirty="0"/>
              <a:t>) </a:t>
            </a:r>
            <a:r>
              <a:rPr lang="ja-JP" altLang="en-US" dirty="0"/>
              <a:t>全ノードにデフォルトで</a:t>
            </a:r>
            <a:r>
              <a:rPr lang="en-US" altLang="ja-JP" dirty="0">
                <a:solidFill>
                  <a:srgbClr val="0000FF"/>
                </a:solidFill>
              </a:rPr>
              <a:t>$print$</a:t>
            </a:r>
            <a:r>
              <a:rPr lang="ja-JP" altLang="en-US" dirty="0"/>
              <a:t>が付与と仮定</a:t>
            </a:r>
            <a:r>
              <a:rPr lang="en-US" altLang="ja-JP" dirty="0"/>
              <a:t>(</a:t>
            </a:r>
            <a:r>
              <a:rPr lang="ja-JP" altLang="en-US" dirty="0"/>
              <a:t>自ノードの</a:t>
            </a:r>
            <a:r>
              <a:rPr lang="en-US" altLang="ja-JP" dirty="0"/>
              <a:t>print</a:t>
            </a:r>
            <a:r>
              <a:rPr lang="ja-JP" altLang="en-US" dirty="0"/>
              <a:t>を指示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=&gt;operator</a:t>
            </a:r>
            <a:r>
              <a:rPr lang="ja-JP" altLang="en-US" dirty="0"/>
              <a:t>の結合あり</a:t>
            </a:r>
            <a:endParaRPr lang="en-US" altLang="ja-JP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72687A9-8CAC-4EEE-99D6-306B5F56B0C9}"/>
              </a:ext>
            </a:extLst>
          </p:cNvPr>
          <p:cNvSpPr/>
          <p:nvPr/>
        </p:nvSpPr>
        <p:spPr>
          <a:xfrm>
            <a:off x="2988105" y="3815351"/>
            <a:ext cx="812800" cy="27432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BB366BE-BCC3-4FB7-AFDB-6BD2EE377896}"/>
              </a:ext>
            </a:extLst>
          </p:cNvPr>
          <p:cNvSpPr/>
          <p:nvPr/>
        </p:nvSpPr>
        <p:spPr>
          <a:xfrm>
            <a:off x="6158025" y="409983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BD31570-BE6A-4B1E-81B6-06BF50D108AC}"/>
              </a:ext>
            </a:extLst>
          </p:cNvPr>
          <p:cNvSpPr/>
          <p:nvPr/>
        </p:nvSpPr>
        <p:spPr>
          <a:xfrm>
            <a:off x="4827065" y="408967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D155C1D-2E4C-453C-B5B2-19697DC602C6}"/>
              </a:ext>
            </a:extLst>
          </p:cNvPr>
          <p:cNvSpPr/>
          <p:nvPr/>
        </p:nvSpPr>
        <p:spPr>
          <a:xfrm>
            <a:off x="2530905" y="409983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9B667F4-B40A-4E90-B562-3E7C260241C8}"/>
              </a:ext>
            </a:extLst>
          </p:cNvPr>
          <p:cNvSpPr/>
          <p:nvPr/>
        </p:nvSpPr>
        <p:spPr>
          <a:xfrm>
            <a:off x="7895385" y="409983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94D6419A-A02A-43F4-ADA0-CCFE8AF28739}"/>
              </a:ext>
            </a:extLst>
          </p:cNvPr>
          <p:cNvSpPr/>
          <p:nvPr/>
        </p:nvSpPr>
        <p:spPr>
          <a:xfrm>
            <a:off x="6685276" y="4931078"/>
            <a:ext cx="5271312" cy="1754616"/>
          </a:xfrm>
          <a:prstGeom prst="wedgeRectCallout">
            <a:avLst>
              <a:gd name="adj1" fmla="val -19898"/>
              <a:gd name="adj2" fmla="val 2904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フル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オンデマンド化について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lisp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、参照解決のすべてをオンデマンド化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以下の点に注意してまず検討まで実施する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性能。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特に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ではテーブル型を採用しており、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参照解決のオンデマンド化による性能へのインパクトに懸念あり。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-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並列化の容易性。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参照解決を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型評価の後に実行したい例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$#{plus(1,2)}=&gt;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参照先を動的に変更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BF6C6A19-2D05-4CF2-98C2-F3513F829F59}"/>
              </a:ext>
            </a:extLst>
          </p:cNvPr>
          <p:cNvSpPr/>
          <p:nvPr/>
        </p:nvSpPr>
        <p:spPr>
          <a:xfrm>
            <a:off x="8935766" y="2518013"/>
            <a:ext cx="2385366" cy="646330"/>
          </a:xfrm>
          <a:prstGeom prst="wedgeRectCallout">
            <a:avLst>
              <a:gd name="adj1" fmla="val -85974"/>
              <a:gd name="adj2" fmla="val -1383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$bind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実行済の判定例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ファイルポインタが進んでいる 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and</a:t>
            </a: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ノード側でエラーなし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265C8192-DE1F-498E-93E4-32A033885A85}"/>
              </a:ext>
            </a:extLst>
          </p:cNvPr>
          <p:cNvSpPr/>
          <p:nvPr/>
        </p:nvSpPr>
        <p:spPr>
          <a:xfrm>
            <a:off x="192951" y="5085198"/>
            <a:ext cx="5903050" cy="1632010"/>
          </a:xfrm>
          <a:prstGeom prst="wedgeRectCallout">
            <a:avLst>
              <a:gd name="adj1" fmla="val 14044"/>
              <a:gd name="adj2" fmla="val -706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$print$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の作用対象は、自ノード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⇐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全般の特長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$print$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付与により、複数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への対応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の結合演算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を考慮する必要あり。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(a)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構文規則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&lt;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案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1&gt;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複数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&lt;function&gt;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を許容するように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を書換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&lt;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案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2&gt;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明示的に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の結合演算子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(&amp;)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を導入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(b)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解釈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f1&amp;f2&amp;...&amp;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t	fi:&lt;function&gt;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t:T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=&gt;fn,..,f1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を順に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に適用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によっては、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ではなく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のルートノードに適用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43073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$`$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X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[1]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?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$select$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A[]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$bind$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$minus$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8016961" y="4499836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735538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541008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413250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8032984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413250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7101069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8053250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936063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773250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821069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960765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1003073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623860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b="1" dirty="0">
                <a:solidFill>
                  <a:srgbClr val="0000FF"/>
                </a:solidFill>
              </a:rPr>
              <a:t>B[2]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7020149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8143486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522699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404" idx="0"/>
            <a:endCxn id="400" idx="2"/>
          </p:cNvCxnSpPr>
          <p:nvPr/>
        </p:nvCxnSpPr>
        <p:spPr>
          <a:xfrm flipH="1" flipV="1">
            <a:off x="6866097" y="1386462"/>
            <a:ext cx="2810678" cy="3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5" y="-38175"/>
            <a:ext cx="38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</a:t>
            </a:r>
            <a:r>
              <a:rPr lang="ja-JP" altLang="en-US" b="1" u="sng" dirty="0">
                <a:sym typeface="Wingdings" pitchFamily="2" charset="2"/>
              </a:rPr>
              <a:t>処理ロジック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22C8BFF5-E7D2-4CD2-8C8D-348042D8FC82}"/>
              </a:ext>
            </a:extLst>
          </p:cNvPr>
          <p:cNvSpPr/>
          <p:nvPr/>
        </p:nvSpPr>
        <p:spPr>
          <a:xfrm>
            <a:off x="5473647" y="212307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84F1E0D9-8F0A-4846-A886-22AC4BC9C455}"/>
              </a:ext>
            </a:extLst>
          </p:cNvPr>
          <p:cNvSpPr/>
          <p:nvPr/>
        </p:nvSpPr>
        <p:spPr>
          <a:xfrm>
            <a:off x="3633791" y="1623857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54CD2100-A762-446D-A8E4-B3F1AC73BA58}"/>
              </a:ext>
            </a:extLst>
          </p:cNvPr>
          <p:cNvSpPr/>
          <p:nvPr/>
        </p:nvSpPr>
        <p:spPr>
          <a:xfrm>
            <a:off x="6492919" y="29255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80184C1C-49C3-409F-AEAF-5213B640C907}"/>
              </a:ext>
            </a:extLst>
          </p:cNvPr>
          <p:cNvSpPr/>
          <p:nvPr/>
        </p:nvSpPr>
        <p:spPr>
          <a:xfrm>
            <a:off x="4438880" y="414106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7741B1D-4E8B-484F-BBFC-13B865BE2CCC}"/>
              </a:ext>
            </a:extLst>
          </p:cNvPr>
          <p:cNvSpPr/>
          <p:nvPr/>
        </p:nvSpPr>
        <p:spPr>
          <a:xfrm>
            <a:off x="405750" y="40198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7EEE908-E80F-4997-812E-81612DAD14FA}"/>
              </a:ext>
            </a:extLst>
          </p:cNvPr>
          <p:cNvCxnSpPr>
            <a:cxnSpLocks/>
            <a:stCxn id="107" idx="1"/>
            <a:endCxn id="7" idx="3"/>
          </p:cNvCxnSpPr>
          <p:nvPr/>
        </p:nvCxnSpPr>
        <p:spPr>
          <a:xfrm rot="10800000" flipV="1">
            <a:off x="1346593" y="1890921"/>
            <a:ext cx="2408100" cy="1708932"/>
          </a:xfrm>
          <a:prstGeom prst="bentConnector3">
            <a:avLst>
              <a:gd name="adj1" fmla="val 39309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コネクタ: カギ線 128">
            <a:extLst>
              <a:ext uri="{FF2B5EF4-FFF2-40B4-BE49-F238E27FC236}">
                <a16:creationId xmlns:a16="http://schemas.microsoft.com/office/drawing/2014/main" id="{68F84970-EBF8-413F-8A24-6EE4684CD259}"/>
              </a:ext>
            </a:extLst>
          </p:cNvPr>
          <p:cNvCxnSpPr>
            <a:cxnSpLocks/>
            <a:stCxn id="139" idx="1"/>
            <a:endCxn id="146" idx="3"/>
          </p:cNvCxnSpPr>
          <p:nvPr/>
        </p:nvCxnSpPr>
        <p:spPr>
          <a:xfrm rot="10800000" flipV="1">
            <a:off x="3929855" y="2402225"/>
            <a:ext cx="1690932" cy="1444304"/>
          </a:xfrm>
          <a:prstGeom prst="bentConnector3">
            <a:avLst>
              <a:gd name="adj1" fmla="val 18921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コネクタ: 曲線 34">
            <a:extLst>
              <a:ext uri="{FF2B5EF4-FFF2-40B4-BE49-F238E27FC236}">
                <a16:creationId xmlns:a16="http://schemas.microsoft.com/office/drawing/2014/main" id="{20DCEBBD-F213-40B3-BD95-498DBCCCC61C}"/>
              </a:ext>
            </a:extLst>
          </p:cNvPr>
          <p:cNvCxnSpPr>
            <a:stCxn id="167" idx="0"/>
            <a:endCxn id="404" idx="1"/>
          </p:cNvCxnSpPr>
          <p:nvPr/>
        </p:nvCxnSpPr>
        <p:spPr>
          <a:xfrm rot="5400000" flipH="1" flipV="1">
            <a:off x="4658142" y="-375079"/>
            <a:ext cx="2369687" cy="6875001"/>
          </a:xfrm>
          <a:prstGeom prst="curvedConnector2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ED903D57-723D-4FF1-B873-89CE4312888B}"/>
              </a:ext>
            </a:extLst>
          </p:cNvPr>
          <p:cNvSpPr txBox="1"/>
          <p:nvPr/>
        </p:nvSpPr>
        <p:spPr>
          <a:xfrm rot="21229453">
            <a:off x="6930166" y="1711639"/>
            <a:ext cx="1001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50"/>
                </a:solidFill>
              </a:rPr>
              <a:t>参照関係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266C2D2B-9DA1-4925-AD13-AD3EC69FEBD6}"/>
              </a:ext>
            </a:extLst>
          </p:cNvPr>
          <p:cNvSpPr/>
          <p:nvPr/>
        </p:nvSpPr>
        <p:spPr>
          <a:xfrm>
            <a:off x="9280486" y="170738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#1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406" name="四角形: 角を丸くする 405">
            <a:extLst>
              <a:ext uri="{FF2B5EF4-FFF2-40B4-BE49-F238E27FC236}">
                <a16:creationId xmlns:a16="http://schemas.microsoft.com/office/drawing/2014/main" id="{3A9A564F-5924-4528-BC68-33FFE8B4E427}"/>
              </a:ext>
            </a:extLst>
          </p:cNvPr>
          <p:cNvSpPr/>
          <p:nvPr/>
        </p:nvSpPr>
        <p:spPr>
          <a:xfrm>
            <a:off x="9429744" y="2286725"/>
            <a:ext cx="21257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楕円 406">
            <a:extLst>
              <a:ext uri="{FF2B5EF4-FFF2-40B4-BE49-F238E27FC236}">
                <a16:creationId xmlns:a16="http://schemas.microsoft.com/office/drawing/2014/main" id="{269F60B1-6B71-4F3F-8243-18C94F5F401E}"/>
              </a:ext>
            </a:extLst>
          </p:cNvPr>
          <p:cNvSpPr/>
          <p:nvPr/>
        </p:nvSpPr>
        <p:spPr>
          <a:xfrm>
            <a:off x="9632599" y="24045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3DADD177-4E09-4A5B-95ED-A2A0ABC9E931}"/>
              </a:ext>
            </a:extLst>
          </p:cNvPr>
          <p:cNvSpPr/>
          <p:nvPr/>
        </p:nvSpPr>
        <p:spPr>
          <a:xfrm>
            <a:off x="10684466" y="240430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2FD0FFE-149E-4136-ADCA-48A9FC487913}"/>
              </a:ext>
            </a:extLst>
          </p:cNvPr>
          <p:cNvCxnSpPr>
            <a:cxnSpLocks/>
            <a:stCxn id="407" idx="6"/>
            <a:endCxn id="408" idx="2"/>
          </p:cNvCxnSpPr>
          <p:nvPr/>
        </p:nvCxnSpPr>
        <p:spPr>
          <a:xfrm flipV="1">
            <a:off x="10352599" y="2584303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C96965B2-EEEC-4E4E-A610-1F925A802CC3}"/>
              </a:ext>
            </a:extLst>
          </p:cNvPr>
          <p:cNvCxnSpPr>
            <a:cxnSpLocks/>
            <a:stCxn id="404" idx="2"/>
            <a:endCxn id="406" idx="0"/>
          </p:cNvCxnSpPr>
          <p:nvPr/>
        </p:nvCxnSpPr>
        <p:spPr>
          <a:xfrm>
            <a:off x="9676775" y="2047769"/>
            <a:ext cx="815838" cy="23895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" name="正方形/長方形 412">
            <a:extLst>
              <a:ext uri="{FF2B5EF4-FFF2-40B4-BE49-F238E27FC236}">
                <a16:creationId xmlns:a16="http://schemas.microsoft.com/office/drawing/2014/main" id="{F6A609E0-6173-4406-9440-47A05C8BB28B}"/>
              </a:ext>
            </a:extLst>
          </p:cNvPr>
          <p:cNvSpPr/>
          <p:nvPr/>
        </p:nvSpPr>
        <p:spPr>
          <a:xfrm>
            <a:off x="10651614" y="299880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$file$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B88B993C-1D31-4E53-95E4-F236D75354C2}"/>
              </a:ext>
            </a:extLst>
          </p:cNvPr>
          <p:cNvCxnSpPr>
            <a:cxnSpLocks/>
            <a:stCxn id="408" idx="4"/>
            <a:endCxn id="413" idx="0"/>
          </p:cNvCxnSpPr>
          <p:nvPr/>
        </p:nvCxnSpPr>
        <p:spPr>
          <a:xfrm>
            <a:off x="11044466" y="2764303"/>
            <a:ext cx="3437" cy="234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A403E8A7-978F-4676-9624-C2FB5AF8353F}"/>
              </a:ext>
            </a:extLst>
          </p:cNvPr>
          <p:cNvSpPr/>
          <p:nvPr/>
        </p:nvSpPr>
        <p:spPr>
          <a:xfrm>
            <a:off x="10651988" y="484823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36C86028-9F0F-43C8-BF1C-D2A9C7FA9010}"/>
              </a:ext>
            </a:extLst>
          </p:cNvPr>
          <p:cNvSpPr/>
          <p:nvPr/>
        </p:nvSpPr>
        <p:spPr>
          <a:xfrm>
            <a:off x="11247650" y="534883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C26CE24-E10B-4D7D-BF4C-BA092B9272DC}"/>
              </a:ext>
            </a:extLst>
          </p:cNvPr>
          <p:cNvSpPr/>
          <p:nvPr/>
        </p:nvSpPr>
        <p:spPr>
          <a:xfrm>
            <a:off x="10150975" y="53619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40DC8492-A522-4E1B-B3C7-C07F5271411D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11047903" y="3348810"/>
            <a:ext cx="871" cy="196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23D91ABE-3B24-44C9-8DF8-4AF9DDAC6D90}"/>
              </a:ext>
            </a:extLst>
          </p:cNvPr>
          <p:cNvCxnSpPr>
            <a:cxnSpLocks/>
            <a:stCxn id="418" idx="0"/>
            <a:endCxn id="417" idx="2"/>
          </p:cNvCxnSpPr>
          <p:nvPr/>
        </p:nvCxnSpPr>
        <p:spPr>
          <a:xfrm flipH="1" flipV="1">
            <a:off x="11048277" y="5188616"/>
            <a:ext cx="595662" cy="160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45A27DE2-A829-41ED-BE4F-2BE34BC58563}"/>
              </a:ext>
            </a:extLst>
          </p:cNvPr>
          <p:cNvCxnSpPr>
            <a:cxnSpLocks/>
            <a:stCxn id="419" idx="0"/>
            <a:endCxn id="417" idx="2"/>
          </p:cNvCxnSpPr>
          <p:nvPr/>
        </p:nvCxnSpPr>
        <p:spPr>
          <a:xfrm flipV="1">
            <a:off x="10547264" y="5188616"/>
            <a:ext cx="501013" cy="173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楕円 114">
            <a:extLst>
              <a:ext uri="{FF2B5EF4-FFF2-40B4-BE49-F238E27FC236}">
                <a16:creationId xmlns:a16="http://schemas.microsoft.com/office/drawing/2014/main" id="{4A2C8EEF-1FC6-4162-9872-B642AE4A96B8}"/>
              </a:ext>
            </a:extLst>
          </p:cNvPr>
          <p:cNvSpPr/>
          <p:nvPr/>
        </p:nvSpPr>
        <p:spPr>
          <a:xfrm>
            <a:off x="9147684" y="160625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2" name="コネクタ: カギ線 131">
            <a:extLst>
              <a:ext uri="{FF2B5EF4-FFF2-40B4-BE49-F238E27FC236}">
                <a16:creationId xmlns:a16="http://schemas.microsoft.com/office/drawing/2014/main" id="{6A7CE778-8EDC-471F-BED0-EB87A77A6A7B}"/>
              </a:ext>
            </a:extLst>
          </p:cNvPr>
          <p:cNvCxnSpPr>
            <a:cxnSpLocks/>
            <a:stCxn id="404" idx="3"/>
            <a:endCxn id="413" idx="3"/>
          </p:cNvCxnSpPr>
          <p:nvPr/>
        </p:nvCxnSpPr>
        <p:spPr>
          <a:xfrm>
            <a:off x="10073063" y="1877577"/>
            <a:ext cx="1371128" cy="1291416"/>
          </a:xfrm>
          <a:prstGeom prst="bentConnector3">
            <a:avLst>
              <a:gd name="adj1" fmla="val 144050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円柱 31">
            <a:extLst>
              <a:ext uri="{FF2B5EF4-FFF2-40B4-BE49-F238E27FC236}">
                <a16:creationId xmlns:a16="http://schemas.microsoft.com/office/drawing/2014/main" id="{1325CBB1-CD93-4332-A545-9A4AF771D072}"/>
              </a:ext>
            </a:extLst>
          </p:cNvPr>
          <p:cNvSpPr/>
          <p:nvPr/>
        </p:nvSpPr>
        <p:spPr>
          <a:xfrm>
            <a:off x="11184472" y="1135973"/>
            <a:ext cx="871016" cy="473419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3" name="コネクタ: 曲線 142">
            <a:extLst>
              <a:ext uri="{FF2B5EF4-FFF2-40B4-BE49-F238E27FC236}">
                <a16:creationId xmlns:a16="http://schemas.microsoft.com/office/drawing/2014/main" id="{149845D5-8FF0-4414-8FB8-B893E483618A}"/>
              </a:ext>
            </a:extLst>
          </p:cNvPr>
          <p:cNvCxnSpPr>
            <a:cxnSpLocks/>
            <a:stCxn id="404" idx="0"/>
            <a:endCxn id="32" idx="2"/>
          </p:cNvCxnSpPr>
          <p:nvPr/>
        </p:nvCxnSpPr>
        <p:spPr>
          <a:xfrm rot="5400000" flipH="1" flipV="1">
            <a:off x="10263273" y="786186"/>
            <a:ext cx="334701" cy="1507697"/>
          </a:xfrm>
          <a:prstGeom prst="curvedConnector2">
            <a:avLst/>
          </a:prstGeom>
          <a:ln>
            <a:solidFill>
              <a:srgbClr val="00B0F0"/>
            </a:solidFill>
            <a:prstDash val="lgDash"/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07809AA2-0A34-4921-966C-E0ED4384E8F6}"/>
              </a:ext>
            </a:extLst>
          </p:cNvPr>
          <p:cNvSpPr txBox="1"/>
          <p:nvPr/>
        </p:nvSpPr>
        <p:spPr>
          <a:xfrm rot="21236062">
            <a:off x="10013261" y="1108086"/>
            <a:ext cx="100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F0"/>
                </a:solidFill>
              </a:rPr>
              <a:t>ファイルポインタ</a:t>
            </a:r>
            <a:endParaRPr kumimoji="1" lang="ja-JP" altLang="en-US" sz="1600" dirty="0">
              <a:solidFill>
                <a:srgbClr val="00B0F0"/>
              </a:solidFill>
            </a:endParaRPr>
          </a:p>
        </p:txBody>
      </p:sp>
      <p:cxnSp>
        <p:nvCxnSpPr>
          <p:cNvPr id="130" name="コネクタ: 曲線 129">
            <a:extLst>
              <a:ext uri="{FF2B5EF4-FFF2-40B4-BE49-F238E27FC236}">
                <a16:creationId xmlns:a16="http://schemas.microsoft.com/office/drawing/2014/main" id="{6DFD3C9C-A0FE-4FA3-B6E7-2D987E7ABB05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 flipH="1" flipV="1">
            <a:off x="10660279" y="2008717"/>
            <a:ext cx="1359026" cy="560376"/>
          </a:xfrm>
          <a:prstGeom prst="curvedConnector3">
            <a:avLst>
              <a:gd name="adj1" fmla="val 7505"/>
            </a:avLst>
          </a:prstGeom>
          <a:ln>
            <a:solidFill>
              <a:srgbClr val="00B0F0"/>
            </a:solidFill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吹き出し: 四角形 130">
            <a:extLst>
              <a:ext uri="{FF2B5EF4-FFF2-40B4-BE49-F238E27FC236}">
                <a16:creationId xmlns:a16="http://schemas.microsoft.com/office/drawing/2014/main" id="{3FDEBD28-6B4A-499E-86E0-776BE318E900}"/>
              </a:ext>
            </a:extLst>
          </p:cNvPr>
          <p:cNvSpPr/>
          <p:nvPr/>
        </p:nvSpPr>
        <p:spPr>
          <a:xfrm>
            <a:off x="9168536" y="3039650"/>
            <a:ext cx="1265473" cy="379499"/>
          </a:xfrm>
          <a:prstGeom prst="wedgeRectCallout">
            <a:avLst>
              <a:gd name="adj1" fmla="val 119963"/>
              <a:gd name="adj2" fmla="val -11151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本来こっちが正解では</a:t>
            </a:r>
            <a:r>
              <a:rPr lang="en-US" altLang="ja-JP" sz="9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=&gt;yes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04CF773B-5DCD-411E-8425-BA1EF9097FD4}"/>
              </a:ext>
            </a:extLst>
          </p:cNvPr>
          <p:cNvSpPr/>
          <p:nvPr/>
        </p:nvSpPr>
        <p:spPr>
          <a:xfrm>
            <a:off x="10652485" y="35448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test.csv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FB5F110B-9070-452F-8DE1-AFAF6277571F}"/>
              </a:ext>
            </a:extLst>
          </p:cNvPr>
          <p:cNvSpPr/>
          <p:nvPr/>
        </p:nvSpPr>
        <p:spPr>
          <a:xfrm>
            <a:off x="10691820" y="42411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BC3475EB-B245-4CA3-A16D-AD72FAAD2F5E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11048774" y="3885228"/>
            <a:ext cx="9623" cy="26444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四角形: 角を丸くする 143">
            <a:extLst>
              <a:ext uri="{FF2B5EF4-FFF2-40B4-BE49-F238E27FC236}">
                <a16:creationId xmlns:a16="http://schemas.microsoft.com/office/drawing/2014/main" id="{ED078C54-76FC-40E6-A48A-D5AF3D019DA9}"/>
              </a:ext>
            </a:extLst>
          </p:cNvPr>
          <p:cNvSpPr/>
          <p:nvPr/>
        </p:nvSpPr>
        <p:spPr>
          <a:xfrm>
            <a:off x="10467668" y="4140051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楕円 152">
            <a:extLst>
              <a:ext uri="{FF2B5EF4-FFF2-40B4-BE49-F238E27FC236}">
                <a16:creationId xmlns:a16="http://schemas.microsoft.com/office/drawing/2014/main" id="{1C084D7E-207A-48BA-B5FB-A58C84222B92}"/>
              </a:ext>
            </a:extLst>
          </p:cNvPr>
          <p:cNvSpPr/>
          <p:nvPr/>
        </p:nvSpPr>
        <p:spPr>
          <a:xfrm>
            <a:off x="10497705" y="3453946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3D0EED73-343C-403E-B59B-CF9670AD4562}"/>
              </a:ext>
            </a:extLst>
          </p:cNvPr>
          <p:cNvCxnSpPr>
            <a:cxnSpLocks/>
            <a:stCxn id="138" idx="4"/>
            <a:endCxn id="417" idx="0"/>
          </p:cNvCxnSpPr>
          <p:nvPr/>
        </p:nvCxnSpPr>
        <p:spPr>
          <a:xfrm flipH="1">
            <a:off x="11048277" y="4601160"/>
            <a:ext cx="3543" cy="247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吹き出し: 四角形 155">
            <a:extLst>
              <a:ext uri="{FF2B5EF4-FFF2-40B4-BE49-F238E27FC236}">
                <a16:creationId xmlns:a16="http://schemas.microsoft.com/office/drawing/2014/main" id="{D10082DE-8CC6-41E6-914D-130E29E5C62F}"/>
              </a:ext>
            </a:extLst>
          </p:cNvPr>
          <p:cNvSpPr/>
          <p:nvPr/>
        </p:nvSpPr>
        <p:spPr>
          <a:xfrm>
            <a:off x="8271436" y="1061919"/>
            <a:ext cx="1484606" cy="338554"/>
          </a:xfrm>
          <a:prstGeom prst="wedgeRectCallout">
            <a:avLst>
              <a:gd name="adj1" fmla="val 81384"/>
              <a:gd name="adj2" fmla="val 2121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600" dirty="0"/>
              <a:t>設定は</a:t>
            </a:r>
            <a:r>
              <a:rPr lang="en-US" altLang="ja-JP" sz="1600" dirty="0"/>
              <a:t>phase2</a:t>
            </a: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427A00D1-B1A2-9F4F-B53A-05DEAF8E72E1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CAD80B-C2F3-4128-AF25-1D44A832C08B}"/>
              </a:ext>
            </a:extLst>
          </p:cNvPr>
          <p:cNvSpPr/>
          <p:nvPr/>
        </p:nvSpPr>
        <p:spPr>
          <a:xfrm>
            <a:off x="186967" y="983633"/>
            <a:ext cx="527379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</a:rPr>
              <a:t>[</a:t>
            </a:r>
            <a:r>
              <a:rPr lang="ja-JP" altLang="en-US" sz="1200" dirty="0">
                <a:solidFill>
                  <a:srgbClr val="0000FF"/>
                </a:solidFill>
              </a:rPr>
              <a:t>制限事項</a:t>
            </a:r>
            <a:r>
              <a:rPr lang="en-US" altLang="ja-JP" sz="1200" dirty="0">
                <a:solidFill>
                  <a:srgbClr val="0000FF"/>
                </a:solidFill>
              </a:rPr>
              <a:t>]	(a)lisp</a:t>
            </a:r>
            <a:r>
              <a:rPr lang="ja-JP" altLang="en-US" sz="1200" dirty="0">
                <a:solidFill>
                  <a:srgbClr val="0000FF"/>
                </a:solidFill>
              </a:rPr>
              <a:t>型の下位に</a:t>
            </a:r>
            <a:r>
              <a:rPr lang="en-US" altLang="ja-JP" sz="1200" dirty="0" err="1">
                <a:solidFill>
                  <a:srgbClr val="0000FF"/>
                </a:solidFill>
              </a:rPr>
              <a:t>tq</a:t>
            </a:r>
            <a:r>
              <a:rPr lang="ja-JP" altLang="en-US" sz="1200" dirty="0">
                <a:solidFill>
                  <a:srgbClr val="0000FF"/>
                </a:solidFill>
              </a:rPr>
              <a:t>型はなし</a:t>
            </a:r>
            <a:r>
              <a:rPr lang="en-US" altLang="ja-JP" sz="1200" dirty="0">
                <a:solidFill>
                  <a:srgbClr val="0000FF"/>
                </a:solidFill>
              </a:rPr>
              <a:t>(</a:t>
            </a:r>
            <a:r>
              <a:rPr lang="ja-JP" altLang="en-US" sz="1200" dirty="0">
                <a:solidFill>
                  <a:srgbClr val="0000FF"/>
                </a:solidFill>
              </a:rPr>
              <a:t>評価タイミングの問題</a:t>
            </a:r>
            <a:r>
              <a:rPr lang="en-US" altLang="ja-JP" sz="1200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ja-JP" sz="1200" dirty="0">
                <a:solidFill>
                  <a:srgbClr val="0000FF"/>
                </a:solidFill>
              </a:rPr>
              <a:t>	(b)lisp</a:t>
            </a:r>
            <a:r>
              <a:rPr lang="ja-JP" altLang="en-US" sz="1200" dirty="0">
                <a:solidFill>
                  <a:srgbClr val="0000FF"/>
                </a:solidFill>
              </a:rPr>
              <a:t>型の親は</a:t>
            </a:r>
            <a:r>
              <a:rPr lang="en-US" altLang="ja-JP" sz="1200" dirty="0">
                <a:solidFill>
                  <a:srgbClr val="0000FF"/>
                </a:solidFill>
              </a:rPr>
              <a:t>{}</a:t>
            </a:r>
            <a:r>
              <a:rPr lang="ja-JP" altLang="en-US" sz="1200" dirty="0">
                <a:solidFill>
                  <a:srgbClr val="0000FF"/>
                </a:solidFill>
              </a:rPr>
              <a:t>または</a:t>
            </a:r>
            <a:r>
              <a:rPr lang="en-US" altLang="ja-JP" sz="1200" dirty="0">
                <a:solidFill>
                  <a:srgbClr val="0000FF"/>
                </a:solidFill>
              </a:rPr>
              <a:t>lisp</a:t>
            </a:r>
            <a:r>
              <a:rPr lang="ja-JP" altLang="en-US" sz="1200" dirty="0">
                <a:solidFill>
                  <a:srgbClr val="0000FF"/>
                </a:solidFill>
              </a:rPr>
              <a:t>型</a:t>
            </a:r>
            <a:r>
              <a:rPr lang="en-US" altLang="ja-JP" sz="1200" dirty="0">
                <a:solidFill>
                  <a:srgbClr val="0000FF"/>
                </a:solidFill>
              </a:rPr>
              <a:t>(</a:t>
            </a:r>
            <a:r>
              <a:rPr lang="ja-JP" altLang="en-US" sz="1200" dirty="0">
                <a:solidFill>
                  <a:srgbClr val="0000FF"/>
                </a:solidFill>
              </a:rPr>
              <a:t>評価結果保持方法の問題</a:t>
            </a:r>
            <a:r>
              <a:rPr lang="en-US" altLang="ja-JP" sz="1200" dirty="0">
                <a:solidFill>
                  <a:srgbClr val="0000FF"/>
                </a:solidFill>
              </a:rPr>
              <a:t>)</a:t>
            </a:r>
            <a:endParaRPr lang="ja-JP" altLang="en-US" sz="1200" dirty="0">
              <a:solidFill>
                <a:srgbClr val="0000FF"/>
              </a:solidFill>
            </a:endParaRP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0811B88C-A084-4917-BB2B-4D6EF0377016}"/>
              </a:ext>
            </a:extLst>
          </p:cNvPr>
          <p:cNvSpPr txBox="1"/>
          <p:nvPr/>
        </p:nvSpPr>
        <p:spPr>
          <a:xfrm>
            <a:off x="4640088" y="1751838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514ED5E6-758D-43FE-AE9A-119917DB4DFA}"/>
              </a:ext>
            </a:extLst>
          </p:cNvPr>
          <p:cNvSpPr txBox="1"/>
          <p:nvPr/>
        </p:nvSpPr>
        <p:spPr>
          <a:xfrm>
            <a:off x="2532177" y="1721379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②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B9522EFB-286E-427B-9FF1-A5D2EB366010}"/>
              </a:ext>
            </a:extLst>
          </p:cNvPr>
          <p:cNvSpPr txBox="1"/>
          <p:nvPr/>
        </p:nvSpPr>
        <p:spPr>
          <a:xfrm>
            <a:off x="6507607" y="2232032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EE248FE6-461B-4BE2-A47E-3C9FA126D251}"/>
              </a:ext>
            </a:extLst>
          </p:cNvPr>
          <p:cNvSpPr txBox="1"/>
          <p:nvPr/>
        </p:nvSpPr>
        <p:spPr>
          <a:xfrm>
            <a:off x="8942453" y="1961018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48C0C6ED-AD3B-4BF4-93CB-4C51D1C37378}"/>
              </a:ext>
            </a:extLst>
          </p:cNvPr>
          <p:cNvSpPr txBox="1"/>
          <p:nvPr/>
        </p:nvSpPr>
        <p:spPr>
          <a:xfrm>
            <a:off x="5270939" y="3631626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②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0FA9A7F0-1A64-4D41-B563-7D6771A33EE0}"/>
              </a:ext>
            </a:extLst>
          </p:cNvPr>
          <p:cNvSpPr txBox="1"/>
          <p:nvPr/>
        </p:nvSpPr>
        <p:spPr>
          <a:xfrm>
            <a:off x="10158359" y="1628130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②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64A0E943-F21D-4082-B684-33B5AA0574EE}"/>
              </a:ext>
            </a:extLst>
          </p:cNvPr>
          <p:cNvSpPr txBox="1"/>
          <p:nvPr/>
        </p:nvSpPr>
        <p:spPr>
          <a:xfrm>
            <a:off x="10222551" y="3653016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49" name="吹き出し: 四角形 148">
            <a:extLst>
              <a:ext uri="{FF2B5EF4-FFF2-40B4-BE49-F238E27FC236}">
                <a16:creationId xmlns:a16="http://schemas.microsoft.com/office/drawing/2014/main" id="{005C3D29-4110-44CF-9841-F9FFD6535A58}"/>
              </a:ext>
            </a:extLst>
          </p:cNvPr>
          <p:cNvSpPr/>
          <p:nvPr/>
        </p:nvSpPr>
        <p:spPr>
          <a:xfrm>
            <a:off x="32899" y="1497502"/>
            <a:ext cx="2363239" cy="887903"/>
          </a:xfrm>
          <a:prstGeom prst="wedgeRectCallout">
            <a:avLst>
              <a:gd name="adj1" fmla="val -17738"/>
              <a:gd name="adj2" fmla="val -7177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いずれも制限なくしたい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フルオンデマンド化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228600" indent="-228600">
              <a:buAutoNum type="alphaLcParenBoth"/>
            </a:pP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value_count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$({$file$(test.csv)})</a:t>
            </a:r>
          </a:p>
          <a:p>
            <a:pPr lvl="1"/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 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ファイル内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CSV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値の個数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28600" indent="-228600">
              <a:buAutoNum type="alphaLcParenBoth"/>
            </a:pP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$op$(2,1($plus$(1,1)))</a:t>
            </a:r>
          </a:p>
          <a:p>
            <a:pPr lvl="1"/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 $op$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次第で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(2,1(2))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も受理可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686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76024F4-CDEE-4974-9CBE-BD369E2F41D5}"/>
              </a:ext>
            </a:extLst>
          </p:cNvPr>
          <p:cNvSpPr/>
          <p:nvPr/>
        </p:nvSpPr>
        <p:spPr>
          <a:xfrm>
            <a:off x="4015409" y="69574"/>
            <a:ext cx="8176592" cy="6691237"/>
          </a:xfrm>
          <a:prstGeom prst="roundRect">
            <a:avLst>
              <a:gd name="adj" fmla="val 34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777F8A-F5D2-4EE0-9023-870676969F41}"/>
              </a:ext>
            </a:extLst>
          </p:cNvPr>
          <p:cNvSpPr txBox="1"/>
          <p:nvPr/>
        </p:nvSpPr>
        <p:spPr>
          <a:xfrm>
            <a:off x="5128583" y="143615"/>
            <a:ext cx="6967336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typedef int		NODE;	// node type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#define	NO_NODE	-1	// no node</a:t>
            </a:r>
          </a:p>
          <a:p>
            <a:r>
              <a:rPr lang="en-US" altLang="ja-JP" dirty="0"/>
              <a:t>struct </a:t>
            </a:r>
            <a:r>
              <a:rPr lang="en-US" altLang="ja-JP" dirty="0" err="1"/>
              <a:t>LinkTable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int offset;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	int </a:t>
            </a:r>
            <a:r>
              <a:rPr lang="en-US" altLang="ja-JP" dirty="0" err="1"/>
              <a:t>node_count</a:t>
            </a:r>
            <a:r>
              <a:rPr lang="en-US" altLang="ja-JP" dirty="0"/>
              <a:t>;		// number of nodes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*ser;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NODE *parent;</a:t>
            </a:r>
            <a:r>
              <a:rPr lang="en-US" altLang="ja-JP" dirty="0"/>
              <a:t>		// parent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*level;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</a:t>
            </a:r>
            <a:r>
              <a:rPr lang="en-US" altLang="ja-JP" strike="dblStrike" dirty="0" err="1"/>
              <a:t>child_no</a:t>
            </a:r>
            <a:r>
              <a:rPr lang="en-US" altLang="ja-JP" strike="dblStrike" dirty="0"/>
              <a:t>;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char **head;</a:t>
            </a:r>
            <a:r>
              <a:rPr lang="en-US" altLang="ja-JP" dirty="0"/>
              <a:t>		// head string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int *conjugate;</a:t>
            </a:r>
            <a:r>
              <a:rPr lang="en-US" altLang="ja-JP" dirty="0"/>
              <a:t>		// 1st children / 2nd or later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char *</a:t>
            </a:r>
            <a:r>
              <a:rPr lang="en-US" altLang="ja-JP" strike="dblStrike" dirty="0" err="1"/>
              <a:t>label_type</a:t>
            </a:r>
            <a:r>
              <a:rPr lang="en-US" altLang="ja-JP" strike="dblStrike" dirty="0"/>
              <a:t>;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*label;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indicator_pos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char **</a:t>
            </a:r>
            <a:r>
              <a:rPr lang="en-US" altLang="ja-JP" dirty="0" err="1"/>
              <a:t>dimension_str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value_count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int **</a:t>
            </a:r>
            <a:r>
              <a:rPr lang="en-US" altLang="ja-JP" dirty="0" err="1"/>
              <a:t>value_poses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char **</a:t>
            </a:r>
            <a:r>
              <a:rPr lang="en-US" altLang="ja-JP" dirty="0" err="1"/>
              <a:t>values_str</a:t>
            </a:r>
            <a:r>
              <a:rPr lang="en-US" altLang="ja-JP" dirty="0"/>
              <a:t>;	// bounded values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int *</a:t>
            </a:r>
            <a:r>
              <a:rPr lang="en-US" altLang="ja-JP" dirty="0" err="1">
                <a:solidFill>
                  <a:srgbClr val="FF0000"/>
                </a:solidFill>
              </a:rPr>
              <a:t>child_count</a:t>
            </a:r>
            <a:r>
              <a:rPr lang="en-US" altLang="ja-JP" dirty="0">
                <a:solidFill>
                  <a:srgbClr val="FF0000"/>
                </a:solidFill>
              </a:rPr>
              <a:t>;</a:t>
            </a:r>
            <a:r>
              <a:rPr lang="en-US" altLang="ja-JP" dirty="0"/>
              <a:t>		// number of </a:t>
            </a:r>
            <a:r>
              <a:rPr lang="en-US" altLang="ja-JP" dirty="0" err="1"/>
              <a:t>childrens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NODE **children;</a:t>
            </a:r>
            <a:r>
              <a:rPr lang="en-US" altLang="ja-JP" dirty="0"/>
              <a:t>	// children</a:t>
            </a:r>
          </a:p>
          <a:p>
            <a:r>
              <a:rPr lang="en-US" altLang="ja-JP" dirty="0"/>
              <a:t>	NODE *</a:t>
            </a:r>
            <a:r>
              <a:rPr lang="en-US" altLang="ja-JP" dirty="0" err="1"/>
              <a:t>ref_node</a:t>
            </a:r>
            <a:r>
              <a:rPr lang="en-US" altLang="ja-JP" dirty="0"/>
              <a:t>;		// referenced node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extra_stat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};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10CF50-542D-4015-93C8-42C8CD7B657E}"/>
              </a:ext>
            </a:extLst>
          </p:cNvPr>
          <p:cNvSpPr txBox="1"/>
          <p:nvPr/>
        </p:nvSpPr>
        <p:spPr>
          <a:xfrm>
            <a:off x="-1" y="0"/>
            <a:ext cx="609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ツリーの内部構造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sp>
        <p:nvSpPr>
          <p:cNvPr id="6" name="左中かっこ 5">
            <a:extLst>
              <a:ext uri="{FF2B5EF4-FFF2-40B4-BE49-F238E27FC236}">
                <a16:creationId xmlns:a16="http://schemas.microsoft.com/office/drawing/2014/main" id="{7F8695BF-A2C5-4427-A1E9-647D8ADEB35B}"/>
              </a:ext>
            </a:extLst>
          </p:cNvPr>
          <p:cNvSpPr/>
          <p:nvPr/>
        </p:nvSpPr>
        <p:spPr>
          <a:xfrm>
            <a:off x="5496334" y="1143003"/>
            <a:ext cx="278294" cy="46166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ADAA2A30-97B1-48D6-9110-B4DAE94CD871}"/>
              </a:ext>
            </a:extLst>
          </p:cNvPr>
          <p:cNvSpPr/>
          <p:nvPr/>
        </p:nvSpPr>
        <p:spPr>
          <a:xfrm>
            <a:off x="5496332" y="1739350"/>
            <a:ext cx="278295" cy="45973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1CA456-49FB-4DA2-B5AB-03E35B82C055}"/>
              </a:ext>
            </a:extLst>
          </p:cNvPr>
          <p:cNvSpPr txBox="1"/>
          <p:nvPr/>
        </p:nvSpPr>
        <p:spPr>
          <a:xfrm>
            <a:off x="4035284" y="120379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ツリー全体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228284-BB84-41E8-B860-EB134C4F5ED3}"/>
              </a:ext>
            </a:extLst>
          </p:cNvPr>
          <p:cNvSpPr txBox="1"/>
          <p:nvPr/>
        </p:nvSpPr>
        <p:spPr>
          <a:xfrm>
            <a:off x="4104858" y="385336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各ノード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C3E320E-98F9-4DA3-BEF9-ED322F10DABB}"/>
              </a:ext>
            </a:extLst>
          </p:cNvPr>
          <p:cNvSpPr txBox="1"/>
          <p:nvPr/>
        </p:nvSpPr>
        <p:spPr>
          <a:xfrm>
            <a:off x="2658707" y="4506106"/>
            <a:ext cx="1600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構造体定義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4ED1F71-0BB2-4043-AC19-4393069F60F6}"/>
              </a:ext>
            </a:extLst>
          </p:cNvPr>
          <p:cNvSpPr/>
          <p:nvPr/>
        </p:nvSpPr>
        <p:spPr>
          <a:xfrm>
            <a:off x="576470" y="2286596"/>
            <a:ext cx="1699587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ポインタ表現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8C75DBF-A8D6-4B13-9BEB-D70AFA501782}"/>
              </a:ext>
            </a:extLst>
          </p:cNvPr>
          <p:cNvSpPr txBox="1"/>
          <p:nvPr/>
        </p:nvSpPr>
        <p:spPr>
          <a:xfrm>
            <a:off x="406674" y="1008209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メモリ削減対応</a:t>
            </a:r>
            <a:endParaRPr lang="en-US" altLang="ja-JP" dirty="0"/>
          </a:p>
          <a:p>
            <a:r>
              <a:rPr lang="en-US" altLang="ja-JP" dirty="0"/>
              <a:t>=&gt; </a:t>
            </a:r>
            <a:r>
              <a:rPr lang="ja-JP" altLang="en-US" dirty="0"/>
              <a:t>ツリー表現を変更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63CE18A-1C25-4FE5-9FD6-8C4948D8E104}"/>
              </a:ext>
            </a:extLst>
          </p:cNvPr>
          <p:cNvSpPr/>
          <p:nvPr/>
        </p:nvSpPr>
        <p:spPr>
          <a:xfrm>
            <a:off x="576470" y="3429000"/>
            <a:ext cx="1699587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配列表現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28DE4286-2085-465A-AF55-E5CC8F21FDD1}"/>
              </a:ext>
            </a:extLst>
          </p:cNvPr>
          <p:cNvSpPr/>
          <p:nvPr/>
        </p:nvSpPr>
        <p:spPr>
          <a:xfrm>
            <a:off x="964092" y="3081130"/>
            <a:ext cx="924339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33950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A9CF29-6DA3-4555-A8DF-7CAA9275202B}"/>
              </a:ext>
            </a:extLst>
          </p:cNvPr>
          <p:cNvSpPr txBox="1"/>
          <p:nvPr/>
        </p:nvSpPr>
        <p:spPr>
          <a:xfrm>
            <a:off x="36095" y="0"/>
            <a:ext cx="12119810" cy="69772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ja-JP" altLang="en-US" sz="1200" b="1" u="sng" dirty="0"/>
              <a:t>○ </a:t>
            </a:r>
            <a:r>
              <a:rPr lang="en-US" altLang="ja-JP" sz="1200" b="1" u="sng" dirty="0"/>
              <a:t>phase1</a:t>
            </a:r>
            <a:r>
              <a:rPr lang="ja-JP" altLang="en-US" sz="1200" b="1" u="sng" dirty="0"/>
              <a:t>の処理</a:t>
            </a:r>
            <a:r>
              <a:rPr lang="en-US" altLang="ja-JP" sz="1200" b="1" u="sng" dirty="0"/>
              <a:t>(preprocess)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void eval (Node node)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if(compound(node)) {</a:t>
            </a: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ja-JP" sz="1200" dirty="0"/>
              <a:t>		</a:t>
            </a:r>
            <a:r>
              <a:rPr lang="en-US" altLang="ja-JP" sz="1200" dirty="0" err="1"/>
              <a:t>set_head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head_str</a:t>
            </a:r>
            <a:r>
              <a:rPr lang="en-US" altLang="ja-JP" sz="1200" dirty="0"/>
              <a:t>(heads(node)));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set_function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function_ptr</a:t>
            </a:r>
            <a:r>
              <a:rPr lang="en-US" altLang="ja-JP" sz="1200" dirty="0"/>
              <a:t>(heads(node));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	for(c in children(node))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eval1(c)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}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string </a:t>
            </a:r>
            <a:r>
              <a:rPr lang="en-US" altLang="ja-JP" sz="1200" dirty="0" err="1"/>
              <a:t>head_str</a:t>
            </a:r>
            <a:r>
              <a:rPr lang="en-US" altLang="ja-JP" sz="1200" dirty="0"/>
              <a:t>(List heads)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string str = "";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	for(Component h in heads)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str = cat(str, </a:t>
            </a:r>
            <a:r>
              <a:rPr lang="en-US" altLang="ja-JP" sz="1200" dirty="0" err="1"/>
              <a:t>eval_component</a:t>
            </a:r>
            <a:r>
              <a:rPr lang="en-US" altLang="ja-JP" sz="1200" dirty="0"/>
              <a:t>(h));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return str;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}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string </a:t>
            </a:r>
            <a:r>
              <a:rPr lang="en-US" altLang="ja-JP" sz="1200" dirty="0" err="1"/>
              <a:t>eval_component</a:t>
            </a:r>
            <a:r>
              <a:rPr lang="en-US" altLang="ja-JP" sz="1200" dirty="0"/>
              <a:t>(Component component)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if(!</a:t>
            </a:r>
            <a:r>
              <a:rPr lang="en-US" altLang="ja-JP" sz="1200" dirty="0" err="1"/>
              <a:t>is_bracket</a:t>
            </a:r>
            <a:r>
              <a:rPr lang="en-US" altLang="ja-JP" sz="1200" dirty="0"/>
              <a:t>(component))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return string(component);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 else {				// "{}"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Node op = child(component);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if(</a:t>
            </a:r>
            <a:r>
              <a:rPr lang="en-US" altLang="ja-JP" sz="1200" dirty="0" err="1"/>
              <a:t>lisp_type</a:t>
            </a:r>
            <a:r>
              <a:rPr lang="en-US" altLang="ja-JP" sz="1200" dirty="0"/>
              <a:t>(op))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return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(op);	// </a:t>
            </a:r>
            <a:r>
              <a:rPr lang="ja-JP" altLang="en-US" sz="1200" dirty="0"/>
              <a:t>リタン値は</a:t>
            </a:r>
            <a:r>
              <a:rPr lang="en-US" altLang="ja-JP" sz="1200" dirty="0"/>
              <a:t>string</a:t>
            </a:r>
            <a:r>
              <a:rPr lang="ja-JP" altLang="en-US" sz="1200" dirty="0"/>
              <a:t>の前提</a:t>
            </a: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			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} else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for(Node c in children(op))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	eval1(c);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return "{}";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}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Node or string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(Node node)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if(!</a:t>
            </a:r>
            <a:r>
              <a:rPr lang="en-US" altLang="ja-JP" sz="1200" dirty="0" err="1"/>
              <a:t>is_operator</a:t>
            </a:r>
            <a:r>
              <a:rPr lang="en-US" altLang="ja-JP" sz="1200" dirty="0"/>
              <a:t>(node))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return node;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 else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string op = name(node);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 = (c1, ..., </a:t>
            </a:r>
            <a:r>
              <a:rPr lang="en-US" altLang="ja-JP" sz="1200" dirty="0" err="1"/>
              <a:t>cn</a:t>
            </a:r>
            <a:r>
              <a:rPr lang="en-US" altLang="ja-JP" sz="1200" dirty="0"/>
              <a:t>); 	// ci : </a:t>
            </a:r>
            <a:r>
              <a:rPr lang="en-US" altLang="ja-JP" sz="1200" dirty="0" err="1"/>
              <a:t>nth_child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i</a:t>
            </a:r>
            <a:r>
              <a:rPr lang="en-US" altLang="ja-JP" sz="1200" dirty="0"/>
              <a:t>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’ = (c1’, ..., </a:t>
            </a:r>
            <a:r>
              <a:rPr lang="en-US" altLang="ja-JP" sz="1200" dirty="0" err="1"/>
              <a:t>cn</a:t>
            </a:r>
            <a:r>
              <a:rPr lang="en-US" altLang="ja-JP" sz="1200" dirty="0"/>
              <a:t>’);	// ci’ :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(ci);	=&gt; Node or string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retrun</a:t>
            </a:r>
            <a:r>
              <a:rPr lang="en-US" altLang="ja-JP" sz="1200" dirty="0"/>
              <a:t> apply(op, 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’);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}</a:t>
            </a:r>
            <a:endParaRPr kumimoji="1" lang="ja-JP" altLang="en-US" sz="1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379B4F7-3623-4EAB-B31D-EA065BA38656}"/>
              </a:ext>
            </a:extLst>
          </p:cNvPr>
          <p:cNvSpPr txBox="1"/>
          <p:nvPr/>
        </p:nvSpPr>
        <p:spPr>
          <a:xfrm>
            <a:off x="5389080" y="484498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DD4809A-3A42-49B5-9187-83EA258C6D10}"/>
              </a:ext>
            </a:extLst>
          </p:cNvPr>
          <p:cNvSpPr txBox="1"/>
          <p:nvPr/>
        </p:nvSpPr>
        <p:spPr>
          <a:xfrm>
            <a:off x="5389079" y="983980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②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5704268-E36F-4990-9F12-C9A17869C0D9}"/>
              </a:ext>
            </a:extLst>
          </p:cNvPr>
          <p:cNvSpPr/>
          <p:nvPr/>
        </p:nvSpPr>
        <p:spPr>
          <a:xfrm>
            <a:off x="1848050" y="650331"/>
            <a:ext cx="3561347" cy="16781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EFA6137-5B16-4111-AE08-6DA8091DC026}"/>
              </a:ext>
            </a:extLst>
          </p:cNvPr>
          <p:cNvSpPr/>
          <p:nvPr/>
        </p:nvSpPr>
        <p:spPr>
          <a:xfrm>
            <a:off x="1848049" y="845480"/>
            <a:ext cx="3561347" cy="16781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821EBA7B-45FE-44A8-A465-36DBC721A91E}"/>
              </a:ext>
            </a:extLst>
          </p:cNvPr>
          <p:cNvSpPr/>
          <p:nvPr/>
        </p:nvSpPr>
        <p:spPr>
          <a:xfrm>
            <a:off x="5389078" y="2774001"/>
            <a:ext cx="3966678" cy="654999"/>
          </a:xfrm>
          <a:prstGeom prst="wedgeRectCallout">
            <a:avLst>
              <a:gd name="adj1" fmla="val -87621"/>
              <a:gd name="adj2" fmla="val 14640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・ここで先に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型を評価してしまうのは不自然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基本は、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型ともタイミングを分けずに評価したい。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=&gt; phase1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に分離しない。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509718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0FD6A99-5063-4B0C-8209-8EEB48EAF3BB}"/>
              </a:ext>
            </a:extLst>
          </p:cNvPr>
          <p:cNvSpPr/>
          <p:nvPr/>
        </p:nvSpPr>
        <p:spPr>
          <a:xfrm>
            <a:off x="131544" y="0"/>
            <a:ext cx="10947133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u="sng" dirty="0"/>
              <a:t>○ </a:t>
            </a:r>
            <a:r>
              <a:rPr lang="en-US" altLang="ja-JP" sz="1200" b="1" u="sng" dirty="0"/>
              <a:t>phase2</a:t>
            </a:r>
            <a:r>
              <a:rPr lang="ja-JP" altLang="en-US" sz="1200" b="1" u="sng" dirty="0"/>
              <a:t>の処理</a:t>
            </a:r>
            <a:r>
              <a:rPr lang="en-US" altLang="ja-JP" sz="1200" b="1" u="sng" dirty="0"/>
              <a:t>(print)</a:t>
            </a:r>
          </a:p>
          <a:p>
            <a:endParaRPr lang="en-US" altLang="ja-JP" sz="1200" dirty="0"/>
          </a:p>
          <a:p>
            <a:r>
              <a:rPr lang="ja-JP" altLang="en-US" sz="1200" dirty="0"/>
              <a:t>void print(Node node)</a:t>
            </a:r>
          </a:p>
          <a:p>
            <a:r>
              <a:rPr lang="ja-JP" altLang="en-US" sz="1200" dirty="0"/>
              <a:t>{</a:t>
            </a:r>
            <a:endParaRPr lang="en-US" altLang="ja-JP" sz="1200" dirty="0"/>
          </a:p>
          <a:p>
            <a:r>
              <a:rPr lang="en-US" altLang="ja-JP" sz="1200" dirty="0"/>
              <a:t>	bool stop = false;		// stop</a:t>
            </a:r>
            <a:r>
              <a:rPr lang="ja-JP" altLang="en-US" sz="1200" dirty="0"/>
              <a:t>フラグ</a:t>
            </a:r>
          </a:p>
          <a:p>
            <a:r>
              <a:rPr lang="ja-JP" altLang="en-US" sz="1200" dirty="0"/>
              <a:t>	</a:t>
            </a:r>
            <a:r>
              <a:rPr lang="en-US" altLang="ja-JP" sz="1200" dirty="0"/>
              <a:t>Node </a:t>
            </a:r>
            <a:r>
              <a:rPr lang="ja-JP" altLang="en-US" sz="1200" dirty="0"/>
              <a:t>func = function(node);</a:t>
            </a:r>
            <a:r>
              <a:rPr lang="en-US" altLang="ja-JP" sz="1200" dirty="0"/>
              <a:t>	// {$op$(p1, ..., </a:t>
            </a:r>
            <a:r>
              <a:rPr lang="en-US" altLang="ja-JP" sz="1200" dirty="0" err="1"/>
              <a:t>pn</a:t>
            </a:r>
            <a:r>
              <a:rPr lang="en-US" altLang="ja-JP" sz="1200" dirty="0"/>
              <a:t>)} </a:t>
            </a:r>
            <a:r>
              <a:rPr lang="ja-JP" altLang="en-US" sz="1200" dirty="0"/>
              <a:t>相当の内部ツリー</a:t>
            </a:r>
          </a:p>
          <a:p>
            <a:endParaRPr lang="ja-JP" altLang="en-US" sz="1200" dirty="0"/>
          </a:p>
          <a:p>
            <a:r>
              <a:rPr lang="ja-JP" altLang="en-US" sz="1200" dirty="0"/>
              <a:t>	if(func != NULL) {</a:t>
            </a:r>
          </a:p>
          <a:p>
            <a:r>
              <a:rPr lang="ja-JP" altLang="en-US" sz="1200" dirty="0"/>
              <a:t>		</a:t>
            </a:r>
            <a:r>
              <a:rPr lang="en-US" altLang="ja-JP" sz="1200" dirty="0"/>
              <a:t>stop</a:t>
            </a:r>
            <a:r>
              <a:rPr lang="ja-JP" altLang="en-US" sz="1200" dirty="0"/>
              <a:t> = apply(func, node);</a:t>
            </a:r>
          </a:p>
          <a:p>
            <a:r>
              <a:rPr lang="ja-JP" altLang="en-US" sz="1200" dirty="0"/>
              <a:t>	}</a:t>
            </a:r>
          </a:p>
          <a:p>
            <a:endParaRPr lang="ja-JP" altLang="en-US" sz="1200" dirty="0"/>
          </a:p>
          <a:p>
            <a:r>
              <a:rPr lang="ja-JP" altLang="en-US" sz="1200" dirty="0"/>
              <a:t>	if(</a:t>
            </a:r>
            <a:r>
              <a:rPr lang="en-US" altLang="ja-JP" sz="1200" dirty="0"/>
              <a:t>!stop</a:t>
            </a:r>
            <a:r>
              <a:rPr lang="ja-JP" altLang="en-US" sz="1200" dirty="0"/>
              <a:t>) {</a:t>
            </a:r>
            <a:r>
              <a:rPr lang="en-US" altLang="ja-JP" sz="1200" dirty="0"/>
              <a:t>			// stop</a:t>
            </a:r>
            <a:r>
              <a:rPr lang="ja-JP" altLang="en-US" sz="1200" dirty="0"/>
              <a:t>フラグ</a:t>
            </a:r>
            <a:r>
              <a:rPr lang="en-US" altLang="ja-JP" sz="1200" dirty="0"/>
              <a:t>false</a:t>
            </a:r>
            <a:r>
              <a:rPr lang="ja-JP" altLang="en-US" sz="1200" dirty="0"/>
              <a:t>であれば、自ノードと子ノードの</a:t>
            </a:r>
            <a:r>
              <a:rPr lang="en-US" altLang="ja-JP" sz="1200" dirty="0"/>
              <a:t>print</a:t>
            </a:r>
            <a:r>
              <a:rPr lang="ja-JP" altLang="en-US" sz="1200" dirty="0"/>
              <a:t>継続</a:t>
            </a:r>
            <a:r>
              <a:rPr lang="en-US" altLang="ja-JP" sz="1200" dirty="0"/>
              <a:t>(</a:t>
            </a:r>
            <a:r>
              <a:rPr lang="ja-JP" altLang="en-US" sz="1200" dirty="0"/>
              <a:t>詳細要検討</a:t>
            </a:r>
            <a:r>
              <a:rPr lang="en-US" altLang="ja-JP" sz="1200" dirty="0"/>
              <a:t>)</a:t>
            </a:r>
            <a:endParaRPr lang="ja-JP" altLang="en-US" sz="1200" dirty="0"/>
          </a:p>
          <a:p>
            <a:r>
              <a:rPr lang="ja-JP" altLang="en-US" sz="1200" dirty="0"/>
              <a:t>		print_head(node);</a:t>
            </a:r>
            <a:r>
              <a:rPr lang="en-US" altLang="ja-JP" sz="1200" dirty="0"/>
              <a:t>		//</a:t>
            </a:r>
            <a:r>
              <a:rPr lang="ja-JP" altLang="en-US" sz="1200" dirty="0"/>
              <a:t>特に、</a:t>
            </a:r>
            <a:r>
              <a:rPr lang="en-US" altLang="ja-JP" sz="1200" dirty="0"/>
              <a:t>stop=ON</a:t>
            </a:r>
            <a:r>
              <a:rPr lang="ja-JP" altLang="en-US" sz="1200" dirty="0"/>
              <a:t>時における自ノードの</a:t>
            </a:r>
            <a:r>
              <a:rPr lang="en-US" altLang="ja-JP" sz="1200" dirty="0"/>
              <a:t>print</a:t>
            </a:r>
            <a:r>
              <a:rPr lang="ja-JP" altLang="en-US" sz="1200" dirty="0"/>
              <a:t>処理有無</a:t>
            </a:r>
            <a:r>
              <a:rPr lang="en-US" altLang="ja-JP" sz="1200" dirty="0"/>
              <a:t>(op</a:t>
            </a:r>
            <a:r>
              <a:rPr lang="ja-JP" altLang="en-US" sz="1200" dirty="0"/>
              <a:t>に依存かも</a:t>
            </a:r>
            <a:r>
              <a:rPr lang="en-US" altLang="ja-JP" sz="1200" dirty="0"/>
              <a:t>)</a:t>
            </a:r>
            <a:endParaRPr lang="ja-JP" altLang="en-US" sz="1200" dirty="0"/>
          </a:p>
          <a:p>
            <a:r>
              <a:rPr lang="ja-JP" altLang="en-US" sz="1200" dirty="0"/>
              <a:t>		for(</a:t>
            </a:r>
            <a:r>
              <a:rPr lang="en-US" altLang="ja-JP" sz="1200" dirty="0"/>
              <a:t>Node </a:t>
            </a:r>
            <a:r>
              <a:rPr lang="ja-JP" altLang="en-US" sz="1200" dirty="0"/>
              <a:t>c in children(node)) {</a:t>
            </a:r>
          </a:p>
          <a:p>
            <a:r>
              <a:rPr lang="ja-JP" altLang="en-US" sz="1200" dirty="0"/>
              <a:t>			print(c);</a:t>
            </a:r>
          </a:p>
          <a:p>
            <a:r>
              <a:rPr lang="ja-JP" altLang="en-US" sz="1200" dirty="0"/>
              <a:t>		}</a:t>
            </a:r>
          </a:p>
          <a:p>
            <a:r>
              <a:rPr lang="ja-JP" altLang="en-US" sz="1200" dirty="0"/>
              <a:t>	}</a:t>
            </a:r>
          </a:p>
          <a:p>
            <a:r>
              <a:rPr lang="ja-JP" altLang="en-US" sz="1200" dirty="0"/>
              <a:t>}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en-US" altLang="ja-JP" sz="1200" dirty="0"/>
              <a:t>bool </a:t>
            </a:r>
            <a:r>
              <a:rPr lang="en-US" altLang="ja-JP" sz="1200" dirty="0" err="1"/>
              <a:t>apply_func</a:t>
            </a:r>
            <a:r>
              <a:rPr lang="en-US" altLang="ja-JP" sz="1200" dirty="0"/>
              <a:t>(Node 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, Node node)</a:t>
            </a:r>
          </a:p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	bool stop=false;</a:t>
            </a:r>
          </a:p>
          <a:p>
            <a:r>
              <a:rPr lang="en-US" altLang="ja-JP" sz="1200" dirty="0"/>
              <a:t>	string op = name(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);</a:t>
            </a:r>
          </a:p>
          <a:p>
            <a:endParaRPr lang="en-US" altLang="ja-JP" sz="1200" dirty="0"/>
          </a:p>
          <a:p>
            <a:r>
              <a:rPr lang="en-US" altLang="ja-JP" sz="1200" dirty="0"/>
              <a:t>	switch(op) {</a:t>
            </a:r>
          </a:p>
          <a:p>
            <a:r>
              <a:rPr lang="en-US" altLang="ja-JP" sz="1200" dirty="0"/>
              <a:t>	case “$U$”:</a:t>
            </a:r>
          </a:p>
          <a:p>
            <a:r>
              <a:rPr lang="en-US" altLang="ja-JP" sz="1200" dirty="0"/>
              <a:t>		return unpack(node); 	// false	</a:t>
            </a:r>
            <a:r>
              <a:rPr lang="en-US" altLang="ja-JP" sz="1200" dirty="0" err="1">
                <a:solidFill>
                  <a:srgbClr val="FF0000"/>
                </a:solidFill>
              </a:rPr>
              <a:t>extra_stat</a:t>
            </a:r>
            <a:r>
              <a:rPr lang="ja-JP" altLang="en-US" sz="1200" dirty="0">
                <a:solidFill>
                  <a:srgbClr val="FF0000"/>
                </a:solidFill>
              </a:rPr>
              <a:t>フラグ</a:t>
            </a:r>
            <a:r>
              <a:rPr lang="ja-JP" altLang="en-US" sz="1200" dirty="0"/>
              <a:t>の設定</a:t>
            </a:r>
            <a:endParaRPr lang="en-US" altLang="ja-JP" sz="1200" dirty="0"/>
          </a:p>
          <a:p>
            <a:r>
              <a:rPr lang="en-US" altLang="ja-JP" sz="1200" dirty="0"/>
              <a:t>		break;</a:t>
            </a:r>
          </a:p>
          <a:p>
            <a:r>
              <a:rPr lang="en-US" altLang="ja-JP" sz="1200" dirty="0"/>
              <a:t>	case “$bind$”:</a:t>
            </a:r>
          </a:p>
          <a:p>
            <a:r>
              <a:rPr lang="en-US" altLang="ja-JP" sz="1200" dirty="0"/>
              <a:t>		return bind(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, node);	// false</a:t>
            </a:r>
          </a:p>
          <a:p>
            <a:r>
              <a:rPr lang="en-US" altLang="ja-JP" sz="1200" dirty="0"/>
              <a:t>		break;</a:t>
            </a:r>
          </a:p>
          <a:p>
            <a:r>
              <a:rPr lang="en-US" altLang="ja-JP" sz="1200" dirty="0"/>
              <a:t>	case “$PI$:</a:t>
            </a:r>
          </a:p>
          <a:p>
            <a:r>
              <a:rPr lang="en-US" altLang="ja-JP" sz="1200" dirty="0"/>
              <a:t>		return </a:t>
            </a:r>
            <a:r>
              <a:rPr lang="en-US" altLang="ja-JP" sz="1200" dirty="0" err="1"/>
              <a:t>inner_prod</a:t>
            </a:r>
            <a:r>
              <a:rPr lang="en-US" altLang="ja-JP" sz="1200" dirty="0"/>
              <a:t>(node); 	// true</a:t>
            </a:r>
          </a:p>
          <a:p>
            <a:r>
              <a:rPr lang="en-US" altLang="ja-JP" sz="1200" dirty="0"/>
              <a:t>		break;</a:t>
            </a:r>
          </a:p>
          <a:p>
            <a:r>
              <a:rPr lang="en-US" altLang="ja-JP" sz="1200" dirty="0"/>
              <a:t>			:</a:t>
            </a:r>
          </a:p>
          <a:p>
            <a:r>
              <a:rPr lang="en-US" altLang="ja-JP" sz="1200" dirty="0"/>
              <a:t>	}</a:t>
            </a:r>
          </a:p>
          <a:p>
            <a:r>
              <a:rPr lang="en-US" altLang="ja-JP" sz="1200" dirty="0"/>
              <a:t>}</a:t>
            </a:r>
            <a:endParaRPr lang="ja-JP" altLang="en-US" sz="1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2ABD84B-C5CA-4335-A756-C0B4FFE5C763}"/>
              </a:ext>
            </a:extLst>
          </p:cNvPr>
          <p:cNvSpPr/>
          <p:nvPr/>
        </p:nvSpPr>
        <p:spPr>
          <a:xfrm>
            <a:off x="6961154" y="639402"/>
            <a:ext cx="3174247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rgbClr val="0000FF"/>
                </a:solidFill>
              </a:rPr>
              <a:t>パラメータなしの</a:t>
            </a:r>
            <a:r>
              <a:rPr lang="en-US" altLang="ja-JP" sz="1200" dirty="0">
                <a:solidFill>
                  <a:srgbClr val="0000FF"/>
                </a:solidFill>
              </a:rPr>
              <a:t>operator</a:t>
            </a:r>
            <a:r>
              <a:rPr lang="ja-JP" altLang="en-US" sz="1200" dirty="0">
                <a:solidFill>
                  <a:srgbClr val="0000FF"/>
                </a:solidFill>
              </a:rPr>
              <a:t>の場合も考慮要</a:t>
            </a:r>
            <a:endParaRPr lang="en-US" altLang="ja-JP" sz="1200" dirty="0">
              <a:solidFill>
                <a:srgbClr val="0000FF"/>
              </a:solidFill>
            </a:endParaRPr>
          </a:p>
          <a:p>
            <a:r>
              <a:rPr lang="en-US" altLang="ja-JP" sz="1200" dirty="0">
                <a:solidFill>
                  <a:srgbClr val="0000FF"/>
                </a:solidFill>
              </a:rPr>
              <a:t>=&gt; operator</a:t>
            </a:r>
            <a:r>
              <a:rPr lang="ja-JP" altLang="en-US" sz="1200" dirty="0">
                <a:solidFill>
                  <a:srgbClr val="0000FF"/>
                </a:solidFill>
              </a:rPr>
              <a:t>が</a:t>
            </a:r>
            <a:r>
              <a:rPr lang="en-US" altLang="ja-JP" sz="1200" dirty="0" err="1">
                <a:solidFill>
                  <a:srgbClr val="0000FF"/>
                </a:solidFill>
              </a:rPr>
              <a:t>head_string</a:t>
            </a:r>
            <a:r>
              <a:rPr lang="ja-JP" altLang="en-US" sz="1200" dirty="0">
                <a:solidFill>
                  <a:srgbClr val="0000FF"/>
                </a:solidFill>
              </a:rPr>
              <a:t>内に直接埋込</a:t>
            </a:r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EBDB7996-DF78-40EB-93F0-2015BC913F9A}"/>
              </a:ext>
            </a:extLst>
          </p:cNvPr>
          <p:cNvSpPr/>
          <p:nvPr/>
        </p:nvSpPr>
        <p:spPr>
          <a:xfrm>
            <a:off x="6571330" y="3993530"/>
            <a:ext cx="279133" cy="2680494"/>
          </a:xfrm>
          <a:prstGeom prst="rightBrace">
            <a:avLst>
              <a:gd name="adj1" fmla="val 2557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9706652-6D87-492B-A3F7-1A0469E389EB}"/>
              </a:ext>
            </a:extLst>
          </p:cNvPr>
          <p:cNvSpPr/>
          <p:nvPr/>
        </p:nvSpPr>
        <p:spPr>
          <a:xfrm>
            <a:off x="7296435" y="5195278"/>
            <a:ext cx="1905317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</a:rPr>
              <a:t>operator</a:t>
            </a:r>
            <a:r>
              <a:rPr lang="ja-JP" altLang="en-US" sz="1200" dirty="0">
                <a:solidFill>
                  <a:srgbClr val="0000FF"/>
                </a:solidFill>
              </a:rPr>
              <a:t>テーブル化</a:t>
            </a:r>
            <a:endParaRPr lang="en-US" altLang="ja-JP" sz="1200" dirty="0">
              <a:solidFill>
                <a:srgbClr val="0000FF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76481EF-24A9-4A2F-BC9C-11AD805EBF6C}"/>
              </a:ext>
            </a:extLst>
          </p:cNvPr>
          <p:cNvSpPr/>
          <p:nvPr/>
        </p:nvSpPr>
        <p:spPr>
          <a:xfrm>
            <a:off x="3454908" y="3255498"/>
            <a:ext cx="2022425" cy="276999"/>
          </a:xfrm>
          <a:prstGeom prst="wedgeRectCallout">
            <a:avLst>
              <a:gd name="adj1" fmla="val -73184"/>
              <a:gd name="adj2" fmla="val 538554"/>
            </a:avLst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rgbClr val="0000FF"/>
                </a:solidFill>
              </a:rPr>
              <a:t>子ノードへの指示に相当</a:t>
            </a:r>
            <a:endParaRPr lang="en-US" altLang="ja-JP" sz="1200" dirty="0">
              <a:solidFill>
                <a:srgbClr val="0000FF"/>
              </a:solidFill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977A7DF8-8A4A-4373-813C-B6D7197AC916}"/>
              </a:ext>
            </a:extLst>
          </p:cNvPr>
          <p:cNvSpPr/>
          <p:nvPr/>
        </p:nvSpPr>
        <p:spPr>
          <a:xfrm>
            <a:off x="7473773" y="3020642"/>
            <a:ext cx="3966678" cy="800588"/>
          </a:xfrm>
          <a:prstGeom prst="wedgeRectCallout">
            <a:avLst>
              <a:gd name="adj1" fmla="val -97085"/>
              <a:gd name="adj2" fmla="val 1079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・アンパック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やクォートなど、子ノードに対して影響を与える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$PI$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同様に自身で子孫ノードの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を実行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 algn="l">
              <a:buFont typeface="Symbol" panose="05050102010706020507" pitchFamily="18" charset="2"/>
              <a:buChar char="Þ"/>
            </a:pPr>
            <a:r>
              <a:rPr kumimoji="1"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extra_stat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フラグは廃止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 algn="l">
              <a:buFont typeface="Symbol" panose="05050102010706020507" pitchFamily="18" charset="2"/>
              <a:buChar char="Þ"/>
            </a:pP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apply_func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return true;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042938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8/7(</a:t>
            </a:r>
            <a:r>
              <a:rPr lang="ja-JP" altLang="en-US" dirty="0"/>
              <a:t>金</a:t>
            </a:r>
            <a:r>
              <a:rPr lang="en-US" altLang="ja-JP" dirty="0"/>
              <a:t>)17:30-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7CC06A-2BB9-4270-9B28-108B8D290059}"/>
              </a:ext>
            </a:extLst>
          </p:cNvPr>
          <p:cNvSpPr/>
          <p:nvPr/>
        </p:nvSpPr>
        <p:spPr>
          <a:xfrm>
            <a:off x="3544617" y="2635065"/>
            <a:ext cx="5822526" cy="129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(1)lisp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型</a:t>
            </a: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operator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再考</a:t>
            </a:r>
            <a:endParaRPr lang="en-US" altLang="ja-JP" sz="1800" spc="-1" dirty="0">
              <a:uFill>
                <a:solidFill>
                  <a:srgbClr val="FFFFFF"/>
                </a:solidFill>
              </a:u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(2)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内部表現</a:t>
            </a:r>
            <a:endParaRPr lang="en-US" altLang="ja-JP" sz="1800" spc="-1" dirty="0">
              <a:uFill>
                <a:solidFill>
                  <a:srgbClr val="FFFFFF"/>
                </a:solidFill>
              </a:u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(3)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処理概要</a:t>
            </a: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途上</a:t>
            </a: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726510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3FE039-75BF-4205-83A4-DAF2A4AB840B}"/>
              </a:ext>
            </a:extLst>
          </p:cNvPr>
          <p:cNvSpPr/>
          <p:nvPr/>
        </p:nvSpPr>
        <p:spPr>
          <a:xfrm>
            <a:off x="404131" y="3775634"/>
            <a:ext cx="10682123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-form&gt;::=&lt;head&gt;(’(’(&lt;T-form&gt;(’,’&lt;T-form&gt;)*)?’)’)*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	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※1	// 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評価結果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 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-operator&gt; </a:t>
            </a:r>
            <a:r>
              <a:rPr lang="en-US" altLang="ja-JP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		</a:t>
            </a:r>
          </a:p>
          <a:p>
            <a:pPr lvl="1"/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</a:t>
            </a:r>
            <a:r>
              <a:rPr lang="en-US" altLang="ja-JP" sz="1600" spc="-1" dirty="0">
                <a:uFill>
                  <a:solidFill>
                    <a:srgbClr val="FFFFFF"/>
                  </a:solidFill>
                </a:uFill>
                <a:latin typeface="Arial"/>
              </a:rPr>
              <a:t>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	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※2	// 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評価結果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&lt;</a:t>
            </a:r>
            <a:r>
              <a:rPr lang="en-US" altLang="ja-JP" sz="1600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-call&gt;::=&lt;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-operator&gt;(’(’(&lt;T-form&gt;(’,’&lt;T-form&gt;)*)?’)’)*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&lt;lisp-call&gt;::=&lt;lisp-operator&gt;(’(’(&lt;T-form&gt;(’,’&lt;T-form&gt;)*)?’)’)*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'$'&lt;name&gt;'$'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&lt;char&gt;+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(,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)*)?’]’;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8C034CC-85B6-4DAF-AACC-F6E22F99E53A}"/>
              </a:ext>
            </a:extLst>
          </p:cNvPr>
          <p:cNvSpPr/>
          <p:nvPr/>
        </p:nvSpPr>
        <p:spPr>
          <a:xfrm>
            <a:off x="474580" y="1281104"/>
            <a:ext cx="10682123" cy="907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原則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]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評価結果は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式、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&lt;T-form&gt;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の位置に出現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		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※1 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例外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1)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評価結果が引数付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の場合、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&lt;function&gt;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の位置に出現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※2 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例外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2)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の場合、任意位置に出現 ⇒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&lt;name&gt;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で文字列置換後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valid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な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化困難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3)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A82E4DB-8872-4F8A-96FC-8E4A3883B235}"/>
              </a:ext>
            </a:extLst>
          </p:cNvPr>
          <p:cNvSpPr/>
          <p:nvPr/>
        </p:nvSpPr>
        <p:spPr>
          <a:xfrm>
            <a:off x="-77637" y="19698"/>
            <a:ext cx="3896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lisp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型</a:t>
            </a:r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operator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再考</a:t>
            </a:r>
            <a:endParaRPr lang="en-US" altLang="ja-JP" sz="1600" b="1" spc="-1" dirty="0">
              <a:uFill>
                <a:solidFill>
                  <a:srgbClr val="FFFFFF"/>
                </a:solidFill>
              </a:uFill>
              <a:latin typeface="+mn-ea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3828EEC-52A0-46AA-98D9-AF73BA30186E}"/>
              </a:ext>
            </a:extLst>
          </p:cNvPr>
          <p:cNvSpPr/>
          <p:nvPr/>
        </p:nvSpPr>
        <p:spPr>
          <a:xfrm>
            <a:off x="-77637" y="991354"/>
            <a:ext cx="23205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 (a)lisp</a:t>
            </a:r>
            <a:r>
              <a:rPr lang="ja-JP" altLang="en-US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型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ja-JP" altLang="en-US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について</a:t>
            </a:r>
            <a:endParaRPr lang="en-US" altLang="ja-JP" sz="1600" u="sng" dirty="0">
              <a:latin typeface="+mn-ea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10D1B7B-36DA-49CA-87FC-69FC4284FF48}"/>
              </a:ext>
            </a:extLst>
          </p:cNvPr>
          <p:cNvSpPr/>
          <p:nvPr/>
        </p:nvSpPr>
        <p:spPr>
          <a:xfrm>
            <a:off x="1940945" y="4045180"/>
            <a:ext cx="7550988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9199876-2527-4194-AC83-649C3CEB86FB}"/>
              </a:ext>
            </a:extLst>
          </p:cNvPr>
          <p:cNvSpPr/>
          <p:nvPr/>
        </p:nvSpPr>
        <p:spPr>
          <a:xfrm>
            <a:off x="465827" y="5767918"/>
            <a:ext cx="9026105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9CC8121-16B0-4653-B6CE-C57AD13719C4}"/>
              </a:ext>
            </a:extLst>
          </p:cNvPr>
          <p:cNvSpPr/>
          <p:nvPr/>
        </p:nvSpPr>
        <p:spPr>
          <a:xfrm>
            <a:off x="1940946" y="5282784"/>
            <a:ext cx="7550988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四角形: メモ 13">
            <a:extLst>
              <a:ext uri="{FF2B5EF4-FFF2-40B4-BE49-F238E27FC236}">
                <a16:creationId xmlns:a16="http://schemas.microsoft.com/office/drawing/2014/main" id="{ED799C3B-CF97-4778-A075-2ECFC6C8145B}"/>
              </a:ext>
            </a:extLst>
          </p:cNvPr>
          <p:cNvSpPr/>
          <p:nvPr/>
        </p:nvSpPr>
        <p:spPr>
          <a:xfrm>
            <a:off x="8870831" y="6253052"/>
            <a:ext cx="2001328" cy="43162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:lisp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用に追加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A8DE654-8359-4F17-9F2D-F40873297CC2}"/>
              </a:ext>
            </a:extLst>
          </p:cNvPr>
          <p:cNvSpPr/>
          <p:nvPr/>
        </p:nvSpPr>
        <p:spPr>
          <a:xfrm>
            <a:off x="8913960" y="6331228"/>
            <a:ext cx="480204" cy="24729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0213D38-CAD5-4237-90A6-FFA8DDD0C7C3}"/>
              </a:ext>
            </a:extLst>
          </p:cNvPr>
          <p:cNvSpPr/>
          <p:nvPr/>
        </p:nvSpPr>
        <p:spPr>
          <a:xfrm>
            <a:off x="465827" y="2228133"/>
            <a:ext cx="10690876" cy="126957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X(Y,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(A,B(C),D(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(E,F)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⇔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Y,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A(B(C),D(E(F)))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#2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,$#1)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X(Y[1],Z[2])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⇔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#2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($#1)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X(Y[1],Z[2])</a:t>
            </a: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3) 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$#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u="sng" spc="-1" dirty="0" err="1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value_count</a:t>
            </a:r>
            <a:r>
              <a:rPr lang="en-US" altLang="ja-JP" sz="1600" u="sng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$file$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(test.csv)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⇔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</a:p>
          <a:p>
            <a:pPr>
              <a:spcBef>
                <a:spcPts val="600"/>
              </a:spcBef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注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型。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(r, t1,...,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の評価結果は、「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root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ti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を子とするツリー」⇔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r(t1,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063E7F7-15C2-462C-96EF-52A259D64FF2}"/>
              </a:ext>
            </a:extLst>
          </p:cNvPr>
          <p:cNvSpPr/>
          <p:nvPr/>
        </p:nvSpPr>
        <p:spPr>
          <a:xfrm>
            <a:off x="-77637" y="3472645"/>
            <a:ext cx="11044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 (b)BNF</a:t>
            </a:r>
            <a:endParaRPr lang="en-US" altLang="ja-JP" sz="1600" u="sng" dirty="0">
              <a:latin typeface="+mn-ea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6876BE9-126C-455E-A2F4-1FB12D5F63FA}"/>
              </a:ext>
            </a:extLst>
          </p:cNvPr>
          <p:cNvSpPr txBox="1"/>
          <p:nvPr/>
        </p:nvSpPr>
        <p:spPr>
          <a:xfrm>
            <a:off x="404131" y="263790"/>
            <a:ext cx="10119969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◎</a:t>
            </a:r>
            <a:r>
              <a:rPr lang="en-US" altLang="ja-JP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のリタン値は</a:t>
            </a:r>
            <a:r>
              <a:rPr lang="en-US" altLang="ja-JP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文字列ではない</a:t>
            </a:r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=&gt;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リタン値が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の場合は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&lt;name&gt;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で文字列置換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Bef>
                <a:spcPts val="600"/>
              </a:spcBef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dirty="0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dirty="0" err="1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mult</a:t>
            </a:r>
            <a:r>
              <a:rPr lang="en-US" altLang="ja-JP" sz="1600" dirty="0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(1,2)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=&gt;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ノード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のみの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=&gt; name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」で置換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	$#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dirty="0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dirty="0" err="1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mult</a:t>
            </a:r>
            <a:r>
              <a:rPr lang="en-US" altLang="ja-JP" sz="1600" dirty="0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(1,2)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=&gt;$#2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4DDF639F-3C9D-405E-ABD9-6DA244B6BD88}"/>
              </a:ext>
            </a:extLst>
          </p:cNvPr>
          <p:cNvSpPr/>
          <p:nvPr/>
        </p:nvSpPr>
        <p:spPr>
          <a:xfrm>
            <a:off x="8834887" y="2838267"/>
            <a:ext cx="2073216" cy="246983"/>
          </a:xfrm>
          <a:prstGeom prst="wedgeRectCallout">
            <a:avLst>
              <a:gd name="adj1" fmla="val -121356"/>
              <a:gd name="adj2" fmla="val -31802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挿入して解釈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要検討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6031149-CAA2-4452-970A-6E4765C27592}"/>
              </a:ext>
            </a:extLst>
          </p:cNvPr>
          <p:cNvSpPr/>
          <p:nvPr/>
        </p:nvSpPr>
        <p:spPr>
          <a:xfrm>
            <a:off x="8548777" y="2272033"/>
            <a:ext cx="3621658" cy="460075"/>
          </a:xfrm>
          <a:prstGeom prst="wedgeRectCallout">
            <a:avLst>
              <a:gd name="adj1" fmla="val -56416"/>
              <a:gd name="adj2" fmla="val 6969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中間表現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最終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結果には、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...}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は現れない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10" name="吹き出し: 線 9">
            <a:extLst>
              <a:ext uri="{FF2B5EF4-FFF2-40B4-BE49-F238E27FC236}">
                <a16:creationId xmlns:a16="http://schemas.microsoft.com/office/drawing/2014/main" id="{FF2363AC-7952-427E-AB0C-814973584990}"/>
              </a:ext>
            </a:extLst>
          </p:cNvPr>
          <p:cNvSpPr/>
          <p:nvPr/>
        </p:nvSpPr>
        <p:spPr>
          <a:xfrm>
            <a:off x="4237220" y="948072"/>
            <a:ext cx="3584064" cy="246984"/>
          </a:xfrm>
          <a:prstGeom prst="borderCallout1">
            <a:avLst>
              <a:gd name="adj1" fmla="val 109561"/>
              <a:gd name="adj2" fmla="val 23197"/>
              <a:gd name="adj3" fmla="val 549088"/>
              <a:gd name="adj4" fmla="val 1173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評価対象の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すべてに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を付与する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9BA047DE-91C5-45D1-936C-BC083F6D83F2}"/>
              </a:ext>
            </a:extLst>
          </p:cNvPr>
          <p:cNvSpPr/>
          <p:nvPr/>
        </p:nvSpPr>
        <p:spPr>
          <a:xfrm>
            <a:off x="4572000" y="6253052"/>
            <a:ext cx="3976777" cy="325467"/>
          </a:xfrm>
          <a:prstGeom prst="wedgeRectCallout">
            <a:avLst>
              <a:gd name="adj1" fmla="val -47739"/>
              <a:gd name="adj2" fmla="val 77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の結合は当面サポートしない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仕様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fix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後に検討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969325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8252930-3B20-441B-9ED6-6946BD9B2AC9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77667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X(Y,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(A,B(C),D(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(E,F))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)</a:t>
            </a:r>
            <a:endParaRPr lang="ja-JP" altLang="en-US" dirty="0">
              <a:latin typeface="+mn-ea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8B28F9A-7B09-48AC-BA00-508C41807BF7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2764122" y="4455686"/>
            <a:ext cx="15487" cy="457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CEC1089-2B56-4E19-9BBF-056E57743619}"/>
              </a:ext>
            </a:extLst>
          </p:cNvPr>
          <p:cNvSpPr/>
          <p:nvPr/>
        </p:nvSpPr>
        <p:spPr>
          <a:xfrm>
            <a:off x="2383320" y="411530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0464A9F-871F-40EC-9042-B30C25ADEC5A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388330" y="4455686"/>
            <a:ext cx="1391279" cy="477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8FCA675-A632-4142-85FF-7AD5BB968934}"/>
              </a:ext>
            </a:extLst>
          </p:cNvPr>
          <p:cNvSpPr/>
          <p:nvPr/>
        </p:nvSpPr>
        <p:spPr>
          <a:xfrm>
            <a:off x="2367833" y="491325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640FFDE-A467-439D-B04D-A2DB9426E66E}"/>
              </a:ext>
            </a:extLst>
          </p:cNvPr>
          <p:cNvSpPr/>
          <p:nvPr/>
        </p:nvSpPr>
        <p:spPr>
          <a:xfrm>
            <a:off x="2224160" y="3215809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B471623-9D97-47B0-BB59-29DFFE5EEA28}"/>
              </a:ext>
            </a:extLst>
          </p:cNvPr>
          <p:cNvSpPr/>
          <p:nvPr/>
        </p:nvSpPr>
        <p:spPr>
          <a:xfrm>
            <a:off x="2432569" y="329636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11D2B63-CFBB-4DDB-B380-2AC540FFF1A7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 flipH="1">
            <a:off x="2779609" y="3656364"/>
            <a:ext cx="12960" cy="458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AB49285-576A-42CA-9DD8-394CBABE2706}"/>
              </a:ext>
            </a:extLst>
          </p:cNvPr>
          <p:cNvCxnSpPr>
            <a:cxnSpLocks/>
            <a:stCxn id="86" idx="2"/>
            <a:endCxn id="21" idx="0"/>
          </p:cNvCxnSpPr>
          <p:nvPr/>
        </p:nvCxnSpPr>
        <p:spPr>
          <a:xfrm>
            <a:off x="2634178" y="2795481"/>
            <a:ext cx="147787" cy="4203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15549" y="864348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A59F5B6-2786-4967-B225-2D57ACBC47AB}"/>
              </a:ext>
            </a:extLst>
          </p:cNvPr>
          <p:cNvSpPr/>
          <p:nvPr/>
        </p:nvSpPr>
        <p:spPr>
          <a:xfrm>
            <a:off x="345519" y="245509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F73D0FA-0882-4125-AA08-2026EFC279A9}"/>
              </a:ext>
            </a:extLst>
          </p:cNvPr>
          <p:cNvCxnSpPr>
            <a:cxnSpLocks/>
            <a:stCxn id="3" idx="2"/>
            <a:endCxn id="69" idx="0"/>
          </p:cNvCxnSpPr>
          <p:nvPr/>
        </p:nvCxnSpPr>
        <p:spPr>
          <a:xfrm flipH="1">
            <a:off x="642965" y="2018988"/>
            <a:ext cx="1105919" cy="436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83932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D084DC67-95AA-4531-97C0-EF08E44712BE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C7D34CC2-273C-4556-AAFF-D05036D4D4E5}"/>
              </a:ext>
            </a:extLst>
          </p:cNvPr>
          <p:cNvSpPr/>
          <p:nvPr/>
        </p:nvSpPr>
        <p:spPr>
          <a:xfrm>
            <a:off x="3735566" y="565401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6A1FD3-9FE1-4904-8A6A-E424F76CE65D}"/>
              </a:ext>
            </a:extLst>
          </p:cNvPr>
          <p:cNvSpPr/>
          <p:nvPr/>
        </p:nvSpPr>
        <p:spPr>
          <a:xfrm>
            <a:off x="3359428" y="621848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67148AC4-87B5-43F1-BDB0-4BFF584B2C26}"/>
              </a:ext>
            </a:extLst>
          </p:cNvPr>
          <p:cNvSpPr/>
          <p:nvPr/>
        </p:nvSpPr>
        <p:spPr>
          <a:xfrm>
            <a:off x="4426159" y="621961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DA9B7BC6-8F2E-49DA-8899-C8E2835B6167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3656874" y="5994403"/>
            <a:ext cx="474981" cy="224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944A250A-3D72-4F9A-AC5D-A4E7CF4FD33D}"/>
              </a:ext>
            </a:extLst>
          </p:cNvPr>
          <p:cNvCxnSpPr>
            <a:cxnSpLocks/>
            <a:stCxn id="104" idx="2"/>
            <a:endCxn id="106" idx="0"/>
          </p:cNvCxnSpPr>
          <p:nvPr/>
        </p:nvCxnSpPr>
        <p:spPr>
          <a:xfrm>
            <a:off x="4131855" y="5994403"/>
            <a:ext cx="591750" cy="225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6568314E-0920-461A-8FC3-D830983B763D}"/>
              </a:ext>
            </a:extLst>
          </p:cNvPr>
          <p:cNvSpPr/>
          <p:nvPr/>
        </p:nvSpPr>
        <p:spPr>
          <a:xfrm>
            <a:off x="6870165" y="1454005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843ACBA-A5E0-4D77-8614-80F112333B76}"/>
              </a:ext>
            </a:extLst>
          </p:cNvPr>
          <p:cNvSpPr/>
          <p:nvPr/>
        </p:nvSpPr>
        <p:spPr>
          <a:xfrm>
            <a:off x="1352595" y="167860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E33187-145A-4B75-B534-206794C2E42C}"/>
              </a:ext>
            </a:extLst>
          </p:cNvPr>
          <p:cNvSpPr/>
          <p:nvPr/>
        </p:nvSpPr>
        <p:spPr>
          <a:xfrm>
            <a:off x="992041" y="493319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3669E4D-1029-4359-86DC-C6472DC55806}"/>
              </a:ext>
            </a:extLst>
          </p:cNvPr>
          <p:cNvSpPr/>
          <p:nvPr/>
        </p:nvSpPr>
        <p:spPr>
          <a:xfrm>
            <a:off x="2365795" y="562192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56BAED57-08A5-4D10-AAEE-A04EA80F7978}"/>
              </a:ext>
            </a:extLst>
          </p:cNvPr>
          <p:cNvSpPr/>
          <p:nvPr/>
        </p:nvSpPr>
        <p:spPr>
          <a:xfrm>
            <a:off x="3743625" y="4910999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0617DA73-F7AA-465E-B65F-9CD0C854D904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 flipH="1">
            <a:off x="2762084" y="5253639"/>
            <a:ext cx="2038" cy="368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A1727E10-0632-4AF5-9DE3-B4C91225DE58}"/>
              </a:ext>
            </a:extLst>
          </p:cNvPr>
          <p:cNvCxnSpPr>
            <a:cxnSpLocks/>
            <a:stCxn id="65" idx="2"/>
            <a:endCxn id="104" idx="0"/>
          </p:cNvCxnSpPr>
          <p:nvPr/>
        </p:nvCxnSpPr>
        <p:spPr>
          <a:xfrm flipH="1">
            <a:off x="4131855" y="5251384"/>
            <a:ext cx="8059" cy="402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67FECEA3-4A50-4324-A7F5-90DAC8E79610}"/>
              </a:ext>
            </a:extLst>
          </p:cNvPr>
          <p:cNvCxnSpPr>
            <a:cxnSpLocks/>
            <a:stCxn id="15" idx="2"/>
            <a:endCxn id="65" idx="0"/>
          </p:cNvCxnSpPr>
          <p:nvPr/>
        </p:nvCxnSpPr>
        <p:spPr>
          <a:xfrm>
            <a:off x="2779609" y="4455686"/>
            <a:ext cx="1360305" cy="455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8F016629-2311-4144-9331-97C35B31675B}"/>
              </a:ext>
            </a:extLst>
          </p:cNvPr>
          <p:cNvSpPr/>
          <p:nvPr/>
        </p:nvSpPr>
        <p:spPr>
          <a:xfrm>
            <a:off x="2237889" y="2455096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DB80B624-B6A4-4A60-B910-437150D1D150}"/>
              </a:ext>
            </a:extLst>
          </p:cNvPr>
          <p:cNvCxnSpPr>
            <a:cxnSpLocks/>
            <a:stCxn id="3" idx="2"/>
            <a:endCxn id="86" idx="0"/>
          </p:cNvCxnSpPr>
          <p:nvPr/>
        </p:nvCxnSpPr>
        <p:spPr>
          <a:xfrm>
            <a:off x="1748884" y="2018988"/>
            <a:ext cx="885294" cy="436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3E17A951-44FC-4B12-81D9-EEACEA9834A0}"/>
              </a:ext>
            </a:extLst>
          </p:cNvPr>
          <p:cNvCxnSpPr>
            <a:cxnSpLocks/>
            <a:stCxn id="198" idx="2"/>
            <a:endCxn id="185" idx="0"/>
          </p:cNvCxnSpPr>
          <p:nvPr/>
        </p:nvCxnSpPr>
        <p:spPr>
          <a:xfrm flipH="1">
            <a:off x="9060466" y="4250341"/>
            <a:ext cx="760617" cy="617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D56743F4-E1DF-4B3D-AA55-7BE2556096BC}"/>
              </a:ext>
            </a:extLst>
          </p:cNvPr>
          <p:cNvCxnSpPr>
            <a:cxnSpLocks/>
            <a:stCxn id="187" idx="4"/>
            <a:endCxn id="198" idx="0"/>
          </p:cNvCxnSpPr>
          <p:nvPr/>
        </p:nvCxnSpPr>
        <p:spPr>
          <a:xfrm>
            <a:off x="9815616" y="3614247"/>
            <a:ext cx="5467" cy="295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05FEB144-5970-4D55-82D2-9445ACDAF060}"/>
              </a:ext>
            </a:extLst>
          </p:cNvPr>
          <p:cNvSpPr/>
          <p:nvPr/>
        </p:nvSpPr>
        <p:spPr>
          <a:xfrm>
            <a:off x="8664177" y="486781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6" name="四角形: 角を丸くする 185">
            <a:extLst>
              <a:ext uri="{FF2B5EF4-FFF2-40B4-BE49-F238E27FC236}">
                <a16:creationId xmlns:a16="http://schemas.microsoft.com/office/drawing/2014/main" id="{7CA48436-87D3-4950-B5A4-ADB59E60A38B}"/>
              </a:ext>
            </a:extLst>
          </p:cNvPr>
          <p:cNvSpPr/>
          <p:nvPr/>
        </p:nvSpPr>
        <p:spPr>
          <a:xfrm>
            <a:off x="9247207" y="3173692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楕円 186">
            <a:extLst>
              <a:ext uri="{FF2B5EF4-FFF2-40B4-BE49-F238E27FC236}">
                <a16:creationId xmlns:a16="http://schemas.microsoft.com/office/drawing/2014/main" id="{4B79CC29-E54D-4264-8C3B-024DD261A7F0}"/>
              </a:ext>
            </a:extLst>
          </p:cNvPr>
          <p:cNvSpPr/>
          <p:nvPr/>
        </p:nvSpPr>
        <p:spPr>
          <a:xfrm>
            <a:off x="9455616" y="325424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78016A86-D8A5-48ED-AAAF-640FE93C93DB}"/>
              </a:ext>
            </a:extLst>
          </p:cNvPr>
          <p:cNvCxnSpPr>
            <a:cxnSpLocks/>
            <a:stCxn id="204" idx="2"/>
            <a:endCxn id="186" idx="0"/>
          </p:cNvCxnSpPr>
          <p:nvPr/>
        </p:nvCxnSpPr>
        <p:spPr>
          <a:xfrm>
            <a:off x="9801061" y="2753364"/>
            <a:ext cx="3951" cy="4203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41CB5ED7-CF05-4FAD-80A5-70E855C3D2C6}"/>
              </a:ext>
            </a:extLst>
          </p:cNvPr>
          <p:cNvSpPr/>
          <p:nvPr/>
        </p:nvSpPr>
        <p:spPr>
          <a:xfrm>
            <a:off x="7512402" y="241297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91" name="直線コネクタ 190">
            <a:extLst>
              <a:ext uri="{FF2B5EF4-FFF2-40B4-BE49-F238E27FC236}">
                <a16:creationId xmlns:a16="http://schemas.microsoft.com/office/drawing/2014/main" id="{56191242-C207-435A-9017-F549C2B2A9E3}"/>
              </a:ext>
            </a:extLst>
          </p:cNvPr>
          <p:cNvCxnSpPr>
            <a:cxnSpLocks/>
            <a:stCxn id="197" idx="2"/>
            <a:endCxn id="190" idx="0"/>
          </p:cNvCxnSpPr>
          <p:nvPr/>
        </p:nvCxnSpPr>
        <p:spPr>
          <a:xfrm flipH="1">
            <a:off x="7809848" y="1976871"/>
            <a:ext cx="1105919" cy="436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060E4116-DD23-43DD-9860-88B6D3DCAF32}"/>
              </a:ext>
            </a:extLst>
          </p:cNvPr>
          <p:cNvSpPr/>
          <p:nvPr/>
        </p:nvSpPr>
        <p:spPr>
          <a:xfrm>
            <a:off x="10978528" y="557930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55D57CD5-3F4C-46BD-8372-071F1BFECC56}"/>
              </a:ext>
            </a:extLst>
          </p:cNvPr>
          <p:cNvSpPr/>
          <p:nvPr/>
        </p:nvSpPr>
        <p:spPr>
          <a:xfrm>
            <a:off x="10978527" y="63578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C5E6CBF2-B25B-40C8-AA82-BD22904BF99D}"/>
              </a:ext>
            </a:extLst>
          </p:cNvPr>
          <p:cNvCxnSpPr>
            <a:cxnSpLocks/>
            <a:stCxn id="200" idx="2"/>
            <a:endCxn id="193" idx="0"/>
          </p:cNvCxnSpPr>
          <p:nvPr/>
        </p:nvCxnSpPr>
        <p:spPr>
          <a:xfrm flipH="1">
            <a:off x="11275974" y="5209267"/>
            <a:ext cx="1" cy="370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線コネクタ 195">
            <a:extLst>
              <a:ext uri="{FF2B5EF4-FFF2-40B4-BE49-F238E27FC236}">
                <a16:creationId xmlns:a16="http://schemas.microsoft.com/office/drawing/2014/main" id="{A1EB4E14-7178-4D95-ACD0-0FBD2872594F}"/>
              </a:ext>
            </a:extLst>
          </p:cNvPr>
          <p:cNvCxnSpPr>
            <a:cxnSpLocks/>
            <a:stCxn id="193" idx="2"/>
            <a:endCxn id="194" idx="0"/>
          </p:cNvCxnSpPr>
          <p:nvPr/>
        </p:nvCxnSpPr>
        <p:spPr>
          <a:xfrm flipH="1">
            <a:off x="11275973" y="5919694"/>
            <a:ext cx="1" cy="438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B0DB7464-9A9E-46EA-99C6-27DFAB8302C7}"/>
              </a:ext>
            </a:extLst>
          </p:cNvPr>
          <p:cNvSpPr/>
          <p:nvPr/>
        </p:nvSpPr>
        <p:spPr>
          <a:xfrm>
            <a:off x="8519478" y="163648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DCCDAE81-DB3C-4DFD-991B-97A745B285BA}"/>
              </a:ext>
            </a:extLst>
          </p:cNvPr>
          <p:cNvSpPr/>
          <p:nvPr/>
        </p:nvSpPr>
        <p:spPr>
          <a:xfrm>
            <a:off x="9424794" y="390995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3362DF20-11B8-4AB4-BF04-613331B8FD23}"/>
              </a:ext>
            </a:extLst>
          </p:cNvPr>
          <p:cNvSpPr/>
          <p:nvPr/>
        </p:nvSpPr>
        <p:spPr>
          <a:xfrm>
            <a:off x="8662139" y="557648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3088C9F8-B2D2-48BC-8C43-8D55C1E8D84F}"/>
              </a:ext>
            </a:extLst>
          </p:cNvPr>
          <p:cNvSpPr/>
          <p:nvPr/>
        </p:nvSpPr>
        <p:spPr>
          <a:xfrm>
            <a:off x="10879686" y="486888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757CF5A2-5C93-4293-9AEF-CC89AC5E6EF1}"/>
              </a:ext>
            </a:extLst>
          </p:cNvPr>
          <p:cNvCxnSpPr>
            <a:cxnSpLocks/>
            <a:stCxn id="185" idx="2"/>
            <a:endCxn id="199" idx="0"/>
          </p:cNvCxnSpPr>
          <p:nvPr/>
        </p:nvCxnSpPr>
        <p:spPr>
          <a:xfrm flipH="1">
            <a:off x="9058428" y="5208198"/>
            <a:ext cx="2038" cy="368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4961191B-680A-4EFB-AC00-6175BDDDE112}"/>
              </a:ext>
            </a:extLst>
          </p:cNvPr>
          <p:cNvCxnSpPr>
            <a:cxnSpLocks/>
            <a:stCxn id="198" idx="2"/>
            <a:endCxn id="200" idx="0"/>
          </p:cNvCxnSpPr>
          <p:nvPr/>
        </p:nvCxnSpPr>
        <p:spPr>
          <a:xfrm>
            <a:off x="9821083" y="4250341"/>
            <a:ext cx="1454892" cy="618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A7513D87-C96A-4C8D-B772-6075CEF40D9D}"/>
              </a:ext>
            </a:extLst>
          </p:cNvPr>
          <p:cNvSpPr/>
          <p:nvPr/>
        </p:nvSpPr>
        <p:spPr>
          <a:xfrm>
            <a:off x="9404772" y="2412979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C2D231D9-8DB1-442D-84B4-C4CED2F79EDA}"/>
              </a:ext>
            </a:extLst>
          </p:cNvPr>
          <p:cNvCxnSpPr>
            <a:cxnSpLocks/>
            <a:stCxn id="197" idx="2"/>
            <a:endCxn id="204" idx="0"/>
          </p:cNvCxnSpPr>
          <p:nvPr/>
        </p:nvCxnSpPr>
        <p:spPr>
          <a:xfrm>
            <a:off x="8915767" y="1976871"/>
            <a:ext cx="885294" cy="436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14D4A898-7AD0-4E45-AD75-C03177DE5604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35CD880-305A-4815-A2F5-D795E1A0488C}"/>
              </a:ext>
            </a:extLst>
          </p:cNvPr>
          <p:cNvSpPr/>
          <p:nvPr/>
        </p:nvSpPr>
        <p:spPr>
          <a:xfrm>
            <a:off x="-77637" y="19698"/>
            <a:ext cx="3896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(2)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内部表現</a:t>
            </a:r>
            <a:endParaRPr lang="en-US" altLang="ja-JP" sz="1600" b="1" spc="-1" dirty="0">
              <a:uFill>
                <a:solidFill>
                  <a:srgbClr val="FFFFFF"/>
                </a:solidFill>
              </a:uFill>
              <a:latin typeface="+mn-ea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678196-6E21-4965-A9A8-3C8F3D4F1EDD}"/>
              </a:ext>
            </a:extLst>
          </p:cNvPr>
          <p:cNvSpPr txBox="1"/>
          <p:nvPr/>
        </p:nvSpPr>
        <p:spPr>
          <a:xfrm>
            <a:off x="5966" y="254985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1:</a:t>
            </a:r>
          </a:p>
        </p:txBody>
      </p:sp>
    </p:spTree>
    <p:extLst>
      <p:ext uri="{BB962C8B-B14F-4D97-AF65-F5344CB8AC3E}">
        <p14:creationId xmlns:p14="http://schemas.microsoft.com/office/powerpoint/2010/main" val="330552525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16023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#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$plus$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(1,1)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X(Y,Z)</a:t>
            </a:r>
            <a:endParaRPr lang="ja-JP" altLang="en-US" dirty="0">
              <a:latin typeface="+mn-ea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60770" y="7746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2228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544D9E4-786E-4052-B8B8-3C5E639E9CB2}"/>
              </a:ext>
            </a:extLst>
          </p:cNvPr>
          <p:cNvSpPr/>
          <p:nvPr/>
        </p:nvSpPr>
        <p:spPr>
          <a:xfrm>
            <a:off x="-1743555" y="1907461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DD46B79-190B-449C-BFA9-209276FE0463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2388373" y="4715221"/>
            <a:ext cx="277228" cy="771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F1359F4-F4C7-47DB-97DC-B1211A8224AF}"/>
              </a:ext>
            </a:extLst>
          </p:cNvPr>
          <p:cNvSpPr/>
          <p:nvPr/>
        </p:nvSpPr>
        <p:spPr>
          <a:xfrm>
            <a:off x="2065222" y="4374836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EE538B0A-FEEF-40EB-95B4-4220FD4A5DC9}"/>
              </a:ext>
            </a:extLst>
          </p:cNvPr>
          <p:cNvCxnSpPr>
            <a:cxnSpLocks/>
            <a:stCxn id="58" idx="2"/>
            <a:endCxn id="2" idx="0"/>
          </p:cNvCxnSpPr>
          <p:nvPr/>
        </p:nvCxnSpPr>
        <p:spPr>
          <a:xfrm flipH="1">
            <a:off x="2047945" y="4715221"/>
            <a:ext cx="340428" cy="773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E3FF379-1431-4FFE-9784-B2186BCD898C}"/>
              </a:ext>
            </a:extLst>
          </p:cNvPr>
          <p:cNvSpPr/>
          <p:nvPr/>
        </p:nvSpPr>
        <p:spPr>
          <a:xfrm>
            <a:off x="2459517" y="5486800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408C938-A027-4870-98BF-CD8216CAC90B}"/>
              </a:ext>
            </a:extLst>
          </p:cNvPr>
          <p:cNvSpPr/>
          <p:nvPr/>
        </p:nvSpPr>
        <p:spPr>
          <a:xfrm>
            <a:off x="260717" y="3021369"/>
            <a:ext cx="271374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52681332-C0E2-4E6F-9177-8A1578F9901C}"/>
              </a:ext>
            </a:extLst>
          </p:cNvPr>
          <p:cNvSpPr/>
          <p:nvPr/>
        </p:nvSpPr>
        <p:spPr>
          <a:xfrm>
            <a:off x="1671223" y="3100334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10FB947C-9E21-4A3A-BEE5-38AD80AE240A}"/>
              </a:ext>
            </a:extLst>
          </p:cNvPr>
          <p:cNvSpPr/>
          <p:nvPr/>
        </p:nvSpPr>
        <p:spPr>
          <a:xfrm>
            <a:off x="2353272" y="3098527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929C08A2-2836-487D-AE83-73E946E577BC}"/>
              </a:ext>
            </a:extLst>
          </p:cNvPr>
          <p:cNvCxnSpPr>
            <a:cxnSpLocks/>
            <a:stCxn id="63" idx="6"/>
            <a:endCxn id="67" idx="2"/>
          </p:cNvCxnSpPr>
          <p:nvPr/>
        </p:nvCxnSpPr>
        <p:spPr>
          <a:xfrm flipV="1">
            <a:off x="2242745" y="3278527"/>
            <a:ext cx="110527" cy="180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8D082C1-F371-4554-9C92-1F695A6F03B5}"/>
              </a:ext>
            </a:extLst>
          </p:cNvPr>
          <p:cNvCxnSpPr>
            <a:cxnSpLocks/>
            <a:stCxn id="63" idx="4"/>
            <a:endCxn id="58" idx="0"/>
          </p:cNvCxnSpPr>
          <p:nvPr/>
        </p:nvCxnSpPr>
        <p:spPr>
          <a:xfrm>
            <a:off x="1956984" y="3460334"/>
            <a:ext cx="431389" cy="914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2CC0B43-5515-472D-ABC7-5BBC31D13BA2}"/>
              </a:ext>
            </a:extLst>
          </p:cNvPr>
          <p:cNvCxnSpPr>
            <a:cxnSpLocks/>
            <a:stCxn id="31" idx="2"/>
            <a:endCxn id="62" idx="0"/>
          </p:cNvCxnSpPr>
          <p:nvPr/>
        </p:nvCxnSpPr>
        <p:spPr>
          <a:xfrm flipH="1">
            <a:off x="1617589" y="2296511"/>
            <a:ext cx="744062" cy="72485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CB13A1C-D342-42C7-8B55-39304088627B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AED115A-6DCA-4234-85E8-B075D541844F}"/>
              </a:ext>
            </a:extLst>
          </p:cNvPr>
          <p:cNvSpPr/>
          <p:nvPr/>
        </p:nvSpPr>
        <p:spPr>
          <a:xfrm>
            <a:off x="1724794" y="5488530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F3DBCD20-7D25-4A38-A6C6-5948ACCA61B0}"/>
              </a:ext>
            </a:extLst>
          </p:cNvPr>
          <p:cNvSpPr/>
          <p:nvPr/>
        </p:nvSpPr>
        <p:spPr>
          <a:xfrm>
            <a:off x="684183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70CD4B92-BAC7-4D16-A156-5C65D2D9C3B0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510450" y="2297374"/>
            <a:ext cx="405440" cy="723995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48A0104-F1A2-4174-80DE-1FF2CB343C65}"/>
              </a:ext>
            </a:extLst>
          </p:cNvPr>
          <p:cNvSpPr/>
          <p:nvPr/>
        </p:nvSpPr>
        <p:spPr>
          <a:xfrm>
            <a:off x="7852932" y="1722233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chemeClr val="tx1"/>
                </a:solidFill>
              </a:rPr>
              <a:t>#2</a:t>
            </a:r>
            <a:r>
              <a:rPr lang="en-US" altLang="ja-JP" b="1" dirty="0">
                <a:solidFill>
                  <a:srgbClr val="FF0000"/>
                </a:solidFill>
              </a:rPr>
              <a:t>{}</a:t>
            </a:r>
            <a:r>
              <a:rPr lang="en-US" altLang="ja-JP" b="1" dirty="0">
                <a:solidFill>
                  <a:srgbClr val="0000FF"/>
                </a:solidFill>
              </a:rPr>
              <a:t>X</a:t>
            </a:r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54E8C64-21B8-4C26-8DE0-D230F202068B}"/>
              </a:ext>
            </a:extLst>
          </p:cNvPr>
          <p:cNvSpPr/>
          <p:nvPr/>
        </p:nvSpPr>
        <p:spPr>
          <a:xfrm>
            <a:off x="1298693" y="1721370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1BEF0CDD-BB24-4D39-9F98-85CD7F247AA8}"/>
              </a:ext>
            </a:extLst>
          </p:cNvPr>
          <p:cNvCxnSpPr>
            <a:cxnSpLocks/>
            <a:stCxn id="33" idx="3"/>
            <a:endCxn id="132" idx="3"/>
          </p:cNvCxnSpPr>
          <p:nvPr/>
        </p:nvCxnSpPr>
        <p:spPr>
          <a:xfrm flipH="1">
            <a:off x="9259581" y="2108677"/>
            <a:ext cx="595565" cy="2434361"/>
          </a:xfrm>
          <a:prstGeom prst="bentConnector3">
            <a:avLst>
              <a:gd name="adj1" fmla="val -38384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3EA7115-9CE8-4789-9897-04794AD322F4}"/>
              </a:ext>
            </a:extLst>
          </p:cNvPr>
          <p:cNvSpPr txBox="1"/>
          <p:nvPr/>
        </p:nvSpPr>
        <p:spPr>
          <a:xfrm>
            <a:off x="8929588" y="1970177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77BE91F-FB5C-4E4D-A082-5C0CD4F80F10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26DC70B-C09F-40C3-BEBB-69FA966647D4}"/>
              </a:ext>
            </a:extLst>
          </p:cNvPr>
          <p:cNvSpPr/>
          <p:nvPr/>
        </p:nvSpPr>
        <p:spPr>
          <a:xfrm>
            <a:off x="3708263" y="3098527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841F71-0028-45B6-B803-9122AEE8E25F}"/>
              </a:ext>
            </a:extLst>
          </p:cNvPr>
          <p:cNvSpPr/>
          <p:nvPr/>
        </p:nvSpPr>
        <p:spPr>
          <a:xfrm>
            <a:off x="4454525" y="3091545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70B59610-A965-406E-83B8-9503F9CD9053}"/>
              </a:ext>
            </a:extLst>
          </p:cNvPr>
          <p:cNvCxnSpPr>
            <a:cxnSpLocks/>
            <a:stCxn id="31" idx="2"/>
            <a:endCxn id="3" idx="0"/>
          </p:cNvCxnSpPr>
          <p:nvPr/>
        </p:nvCxnSpPr>
        <p:spPr>
          <a:xfrm>
            <a:off x="2361651" y="2296511"/>
            <a:ext cx="1649686" cy="802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DD77F7D-A45C-4292-83BF-A5A0F6A13B91}"/>
              </a:ext>
            </a:extLst>
          </p:cNvPr>
          <p:cNvCxnSpPr>
            <a:cxnSpLocks/>
            <a:stCxn id="31" idx="2"/>
            <a:endCxn id="4" idx="0"/>
          </p:cNvCxnSpPr>
          <p:nvPr/>
        </p:nvCxnSpPr>
        <p:spPr>
          <a:xfrm>
            <a:off x="2361651" y="2296511"/>
            <a:ext cx="2395948" cy="79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1AB9EEB-A647-4897-AA6E-490B42FA4432}"/>
              </a:ext>
            </a:extLst>
          </p:cNvPr>
          <p:cNvSpPr/>
          <p:nvPr/>
        </p:nvSpPr>
        <p:spPr>
          <a:xfrm>
            <a:off x="10402051" y="3078008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D4016B2-51E3-4A3F-8C73-21A102A09F39}"/>
              </a:ext>
            </a:extLst>
          </p:cNvPr>
          <p:cNvSpPr/>
          <p:nvPr/>
        </p:nvSpPr>
        <p:spPr>
          <a:xfrm>
            <a:off x="11148313" y="3076386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50E9A0E-EBA7-4760-A063-03C4FB94166E}"/>
              </a:ext>
            </a:extLst>
          </p:cNvPr>
          <p:cNvCxnSpPr>
            <a:cxnSpLocks/>
            <a:stCxn id="25" idx="2"/>
            <a:endCxn id="11" idx="0"/>
          </p:cNvCxnSpPr>
          <p:nvPr/>
        </p:nvCxnSpPr>
        <p:spPr>
          <a:xfrm>
            <a:off x="8915890" y="2297374"/>
            <a:ext cx="1789235" cy="780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7072692-114B-4189-B684-5D6E689FD306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>
            <a:off x="8915890" y="2297374"/>
            <a:ext cx="2535497" cy="779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吹き出し: 四角形 23">
            <a:extLst>
              <a:ext uri="{FF2B5EF4-FFF2-40B4-BE49-F238E27FC236}">
                <a16:creationId xmlns:a16="http://schemas.microsoft.com/office/drawing/2014/main" id="{76427C0B-681A-4F2C-BA1C-37573D18386A}"/>
              </a:ext>
            </a:extLst>
          </p:cNvPr>
          <p:cNvSpPr/>
          <p:nvPr/>
        </p:nvSpPr>
        <p:spPr>
          <a:xfrm>
            <a:off x="4157932" y="1721370"/>
            <a:ext cx="656126" cy="248807"/>
          </a:xfrm>
          <a:prstGeom prst="wedgeRectCallout">
            <a:avLst>
              <a:gd name="adj1" fmla="val -165759"/>
              <a:gd name="adj2" fmla="val 8674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node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5A14D814-D3D7-4721-A8B0-38E6F79C8C34}"/>
              </a:ext>
            </a:extLst>
          </p:cNvPr>
          <p:cNvSpPr/>
          <p:nvPr/>
        </p:nvSpPr>
        <p:spPr>
          <a:xfrm>
            <a:off x="3424608" y="3863506"/>
            <a:ext cx="1242283" cy="248807"/>
          </a:xfrm>
          <a:prstGeom prst="wedgeRectCallout">
            <a:avLst>
              <a:gd name="adj1" fmla="val -116753"/>
              <a:gd name="adj2" fmla="val -15942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吹き出し: 四角形 71">
            <a:extLst>
              <a:ext uri="{FF2B5EF4-FFF2-40B4-BE49-F238E27FC236}">
                <a16:creationId xmlns:a16="http://schemas.microsoft.com/office/drawing/2014/main" id="{9B2DE682-F921-403B-A4CC-CD44A2A1102E}"/>
              </a:ext>
            </a:extLst>
          </p:cNvPr>
          <p:cNvSpPr/>
          <p:nvPr/>
        </p:nvSpPr>
        <p:spPr>
          <a:xfrm>
            <a:off x="9855146" y="4715221"/>
            <a:ext cx="2135259" cy="248807"/>
          </a:xfrm>
          <a:prstGeom prst="wedgeRectCallout">
            <a:avLst>
              <a:gd name="adj1" fmla="val -37050"/>
              <a:gd name="adj2" fmla="val -1212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function_ptr</a:t>
            </a:r>
            <a:r>
              <a:rPr lang="en-US" altLang="ja-JP" sz="1200" dirty="0">
                <a:solidFill>
                  <a:srgbClr val="C00000"/>
                </a:solidFill>
              </a:rPr>
              <a:t>(heads(node)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吹き出し: 四角形 27">
            <a:extLst>
              <a:ext uri="{FF2B5EF4-FFF2-40B4-BE49-F238E27FC236}">
                <a16:creationId xmlns:a16="http://schemas.microsoft.com/office/drawing/2014/main" id="{0509E2EF-0CAF-443F-997E-A71A747BCCE1}"/>
              </a:ext>
            </a:extLst>
          </p:cNvPr>
          <p:cNvSpPr/>
          <p:nvPr/>
        </p:nvSpPr>
        <p:spPr>
          <a:xfrm>
            <a:off x="6359777" y="2445221"/>
            <a:ext cx="2135259" cy="248807"/>
          </a:xfrm>
          <a:prstGeom prst="wedgeRectCallout">
            <a:avLst>
              <a:gd name="adj1" fmla="val 36478"/>
              <a:gd name="adj2" fmla="val -19755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head_str</a:t>
            </a:r>
            <a:r>
              <a:rPr lang="en-US" altLang="ja-JP" sz="1200" dirty="0">
                <a:solidFill>
                  <a:srgbClr val="C00000"/>
                </a:solidFill>
              </a:rPr>
              <a:t>(heads(node)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087DEBC-0307-4AB1-8F17-5B460B7BCA0A}"/>
              </a:ext>
            </a:extLst>
          </p:cNvPr>
          <p:cNvSpPr/>
          <p:nvPr/>
        </p:nvSpPr>
        <p:spPr>
          <a:xfrm>
            <a:off x="155275" y="2904283"/>
            <a:ext cx="2960420" cy="317902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2A0DC7A8-6E2C-403D-9BFD-3F86AB040B9E}"/>
              </a:ext>
            </a:extLst>
          </p:cNvPr>
          <p:cNvSpPr/>
          <p:nvPr/>
        </p:nvSpPr>
        <p:spPr>
          <a:xfrm>
            <a:off x="4402253" y="5884238"/>
            <a:ext cx="2434148" cy="248807"/>
          </a:xfrm>
          <a:prstGeom prst="wedgeRectCallout">
            <a:avLst>
              <a:gd name="adj1" fmla="val -4092"/>
              <a:gd name="adj2" fmla="val -20796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eval_components</a:t>
            </a:r>
            <a:r>
              <a:rPr lang="en-US" altLang="ja-JP" sz="1200" dirty="0">
                <a:solidFill>
                  <a:srgbClr val="C00000"/>
                </a:solidFill>
              </a:rPr>
              <a:t>(heads(node))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277D69E4-72E1-4821-9B4F-A59192D79296}"/>
              </a:ext>
            </a:extLst>
          </p:cNvPr>
          <p:cNvSpPr/>
          <p:nvPr/>
        </p:nvSpPr>
        <p:spPr>
          <a:xfrm>
            <a:off x="1011125" y="3100878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B7902E2B-3D9B-42ED-A23F-07C9C84D63C6}"/>
              </a:ext>
            </a:extLst>
          </p:cNvPr>
          <p:cNvCxnSpPr>
            <a:cxnSpLocks/>
            <a:stCxn id="100" idx="2"/>
            <a:endCxn id="102" idx="0"/>
          </p:cNvCxnSpPr>
          <p:nvPr/>
        </p:nvCxnSpPr>
        <p:spPr>
          <a:xfrm>
            <a:off x="970654" y="4721026"/>
            <a:ext cx="242724" cy="771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6563A08-DEFC-4B24-9E9F-2D43FA9CA069}"/>
              </a:ext>
            </a:extLst>
          </p:cNvPr>
          <p:cNvSpPr/>
          <p:nvPr/>
        </p:nvSpPr>
        <p:spPr>
          <a:xfrm>
            <a:off x="647503" y="4380641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1CB89760-B7A7-40A5-9A55-D26991290272}"/>
              </a:ext>
            </a:extLst>
          </p:cNvPr>
          <p:cNvCxnSpPr>
            <a:cxnSpLocks/>
            <a:stCxn id="100" idx="2"/>
            <a:endCxn id="104" idx="0"/>
          </p:cNvCxnSpPr>
          <p:nvPr/>
        </p:nvCxnSpPr>
        <p:spPr>
          <a:xfrm flipH="1">
            <a:off x="706426" y="4721026"/>
            <a:ext cx="264228" cy="773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821932CD-F5A4-44F4-B182-90A41E1BDDD0}"/>
              </a:ext>
            </a:extLst>
          </p:cNvPr>
          <p:cNvSpPr/>
          <p:nvPr/>
        </p:nvSpPr>
        <p:spPr>
          <a:xfrm>
            <a:off x="1007294" y="5492605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A905FD32-B668-424F-BEDD-26886687937E}"/>
              </a:ext>
            </a:extLst>
          </p:cNvPr>
          <p:cNvSpPr/>
          <p:nvPr/>
        </p:nvSpPr>
        <p:spPr>
          <a:xfrm>
            <a:off x="493980" y="5494335"/>
            <a:ext cx="424892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E19FAD7-6179-4C6E-AB1F-7A0E24569428}"/>
              </a:ext>
            </a:extLst>
          </p:cNvPr>
          <p:cNvSpPr/>
          <p:nvPr/>
        </p:nvSpPr>
        <p:spPr>
          <a:xfrm>
            <a:off x="301471" y="3107316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</a:t>
            </a:r>
            <a:endParaRPr kumimoji="1" lang="ja-JP" altLang="en-US" sz="1600" dirty="0"/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A99122ED-691D-4F71-97BA-D7876CC1744C}"/>
              </a:ext>
            </a:extLst>
          </p:cNvPr>
          <p:cNvCxnSpPr>
            <a:cxnSpLocks/>
            <a:stCxn id="90" idx="6"/>
            <a:endCxn id="37" idx="2"/>
          </p:cNvCxnSpPr>
          <p:nvPr/>
        </p:nvCxnSpPr>
        <p:spPr>
          <a:xfrm flipV="1">
            <a:off x="872993" y="3280878"/>
            <a:ext cx="138132" cy="6438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65C56763-93EF-410B-906B-11F6C0617789}"/>
              </a:ext>
            </a:extLst>
          </p:cNvPr>
          <p:cNvCxnSpPr>
            <a:cxnSpLocks/>
            <a:stCxn id="37" idx="6"/>
            <a:endCxn id="63" idx="2"/>
          </p:cNvCxnSpPr>
          <p:nvPr/>
        </p:nvCxnSpPr>
        <p:spPr>
          <a:xfrm flipV="1">
            <a:off x="1582647" y="3280334"/>
            <a:ext cx="88576" cy="54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EB4DC8EC-34F9-4895-A254-6C0F20878E97}"/>
              </a:ext>
            </a:extLst>
          </p:cNvPr>
          <p:cNvCxnSpPr>
            <a:cxnSpLocks/>
            <a:stCxn id="37" idx="4"/>
            <a:endCxn id="100" idx="0"/>
          </p:cNvCxnSpPr>
          <p:nvPr/>
        </p:nvCxnSpPr>
        <p:spPr>
          <a:xfrm flipH="1">
            <a:off x="970654" y="3460878"/>
            <a:ext cx="326232" cy="919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862A540F-2A20-4EA1-880E-9A23377A7FAC}"/>
              </a:ext>
            </a:extLst>
          </p:cNvPr>
          <p:cNvCxnSpPr>
            <a:cxnSpLocks/>
            <a:stCxn id="132" idx="2"/>
            <a:endCxn id="134" idx="0"/>
          </p:cNvCxnSpPr>
          <p:nvPr/>
        </p:nvCxnSpPr>
        <p:spPr>
          <a:xfrm>
            <a:off x="8936431" y="4713230"/>
            <a:ext cx="191772" cy="871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1DD27AFF-6F23-4377-8977-02003DC36B10}"/>
              </a:ext>
            </a:extLst>
          </p:cNvPr>
          <p:cNvSpPr/>
          <p:nvPr/>
        </p:nvSpPr>
        <p:spPr>
          <a:xfrm>
            <a:off x="8613280" y="4372845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071FFE14-F6FC-4C40-9B32-A5C5897F4FB1}"/>
              </a:ext>
            </a:extLst>
          </p:cNvPr>
          <p:cNvSpPr/>
          <p:nvPr/>
        </p:nvSpPr>
        <p:spPr>
          <a:xfrm>
            <a:off x="8922119" y="5584256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5" name="四角形: 角を丸くする 134">
            <a:extLst>
              <a:ext uri="{FF2B5EF4-FFF2-40B4-BE49-F238E27FC236}">
                <a16:creationId xmlns:a16="http://schemas.microsoft.com/office/drawing/2014/main" id="{2535C53E-CE73-4A43-BFA2-3207F73F91BB}"/>
              </a:ext>
            </a:extLst>
          </p:cNvPr>
          <p:cNvSpPr/>
          <p:nvPr/>
        </p:nvSpPr>
        <p:spPr>
          <a:xfrm>
            <a:off x="7041687" y="3019378"/>
            <a:ext cx="271374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D1786CC9-91FB-42FA-B22F-38E889B03C9C}"/>
              </a:ext>
            </a:extLst>
          </p:cNvPr>
          <p:cNvSpPr/>
          <p:nvPr/>
        </p:nvSpPr>
        <p:spPr>
          <a:xfrm>
            <a:off x="8426315" y="3098343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37" name="楕円 136">
            <a:extLst>
              <a:ext uri="{FF2B5EF4-FFF2-40B4-BE49-F238E27FC236}">
                <a16:creationId xmlns:a16="http://schemas.microsoft.com/office/drawing/2014/main" id="{026AAC44-45A4-4F94-9FD7-7999C5FE5C32}"/>
              </a:ext>
            </a:extLst>
          </p:cNvPr>
          <p:cNvSpPr/>
          <p:nvPr/>
        </p:nvSpPr>
        <p:spPr>
          <a:xfrm>
            <a:off x="9108364" y="3096536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B30B86DD-02BD-423B-9462-A0BE8C6575A9}"/>
              </a:ext>
            </a:extLst>
          </p:cNvPr>
          <p:cNvCxnSpPr>
            <a:cxnSpLocks/>
            <a:stCxn id="136" idx="6"/>
            <a:endCxn id="137" idx="2"/>
          </p:cNvCxnSpPr>
          <p:nvPr/>
        </p:nvCxnSpPr>
        <p:spPr>
          <a:xfrm flipV="1">
            <a:off x="8997837" y="3276536"/>
            <a:ext cx="110527" cy="180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6E3DA686-ECAE-47D5-AC47-37C191ABA1D8}"/>
              </a:ext>
            </a:extLst>
          </p:cNvPr>
          <p:cNvCxnSpPr>
            <a:cxnSpLocks/>
            <a:stCxn id="136" idx="4"/>
            <a:endCxn id="132" idx="0"/>
          </p:cNvCxnSpPr>
          <p:nvPr/>
        </p:nvCxnSpPr>
        <p:spPr>
          <a:xfrm>
            <a:off x="8712076" y="3458343"/>
            <a:ext cx="224355" cy="914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0045C74C-0947-4E8D-8401-505ED789CE01}"/>
              </a:ext>
            </a:extLst>
          </p:cNvPr>
          <p:cNvSpPr/>
          <p:nvPr/>
        </p:nvSpPr>
        <p:spPr>
          <a:xfrm>
            <a:off x="6934876" y="2902292"/>
            <a:ext cx="2961790" cy="317902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4A635568-CB1D-445D-902D-EE1BC503EC19}"/>
              </a:ext>
            </a:extLst>
          </p:cNvPr>
          <p:cNvSpPr/>
          <p:nvPr/>
        </p:nvSpPr>
        <p:spPr>
          <a:xfrm>
            <a:off x="7766217" y="3098887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AF43F1B0-C143-425A-9950-98587342DE6F}"/>
              </a:ext>
            </a:extLst>
          </p:cNvPr>
          <p:cNvSpPr/>
          <p:nvPr/>
        </p:nvSpPr>
        <p:spPr>
          <a:xfrm>
            <a:off x="7056563" y="3105325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</a:t>
            </a:r>
            <a:endParaRPr kumimoji="1" lang="ja-JP" altLang="en-US" sz="1600" dirty="0"/>
          </a:p>
        </p:txBody>
      </p: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E976145F-2E88-4154-9878-126D4067DBBB}"/>
              </a:ext>
            </a:extLst>
          </p:cNvPr>
          <p:cNvCxnSpPr>
            <a:cxnSpLocks/>
            <a:stCxn id="148" idx="6"/>
            <a:endCxn id="142" idx="2"/>
          </p:cNvCxnSpPr>
          <p:nvPr/>
        </p:nvCxnSpPr>
        <p:spPr>
          <a:xfrm flipV="1">
            <a:off x="7628085" y="3278887"/>
            <a:ext cx="138132" cy="6438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22A51A70-1AE3-47ED-9B30-BE96D48E1EFC}"/>
              </a:ext>
            </a:extLst>
          </p:cNvPr>
          <p:cNvCxnSpPr>
            <a:cxnSpLocks/>
            <a:stCxn id="142" idx="6"/>
            <a:endCxn id="136" idx="2"/>
          </p:cNvCxnSpPr>
          <p:nvPr/>
        </p:nvCxnSpPr>
        <p:spPr>
          <a:xfrm flipV="1">
            <a:off x="8337739" y="3278343"/>
            <a:ext cx="88576" cy="54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3704373C-678B-46D9-9205-E81823382124}"/>
              </a:ext>
            </a:extLst>
          </p:cNvPr>
          <p:cNvCxnSpPr>
            <a:cxnSpLocks/>
            <a:stCxn id="142" idx="4"/>
            <a:endCxn id="130" idx="0"/>
          </p:cNvCxnSpPr>
          <p:nvPr/>
        </p:nvCxnSpPr>
        <p:spPr>
          <a:xfrm flipH="1">
            <a:off x="7883994" y="3458887"/>
            <a:ext cx="167984" cy="897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B9FE5613-DE4A-435E-9D49-4806ABE9550B}"/>
              </a:ext>
            </a:extLst>
          </p:cNvPr>
          <p:cNvSpPr/>
          <p:nvPr/>
        </p:nvSpPr>
        <p:spPr>
          <a:xfrm>
            <a:off x="7677910" y="4356433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6" name="吹き出し: 四角形 155">
            <a:extLst>
              <a:ext uri="{FF2B5EF4-FFF2-40B4-BE49-F238E27FC236}">
                <a16:creationId xmlns:a16="http://schemas.microsoft.com/office/drawing/2014/main" id="{E8735C9E-F7CC-4C95-B76C-B2AE3667933E}"/>
              </a:ext>
            </a:extLst>
          </p:cNvPr>
          <p:cNvSpPr/>
          <p:nvPr/>
        </p:nvSpPr>
        <p:spPr>
          <a:xfrm>
            <a:off x="10296531" y="3949315"/>
            <a:ext cx="1242283" cy="248807"/>
          </a:xfrm>
          <a:prstGeom prst="wedgeRectCallout">
            <a:avLst>
              <a:gd name="adj1" fmla="val -109115"/>
              <a:gd name="adj2" fmla="val -20102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吹き出し: 四角形 157">
            <a:extLst>
              <a:ext uri="{FF2B5EF4-FFF2-40B4-BE49-F238E27FC236}">
                <a16:creationId xmlns:a16="http://schemas.microsoft.com/office/drawing/2014/main" id="{E38E03F3-8A50-462B-BBBB-BBA336D9A120}"/>
              </a:ext>
            </a:extLst>
          </p:cNvPr>
          <p:cNvSpPr/>
          <p:nvPr/>
        </p:nvSpPr>
        <p:spPr>
          <a:xfrm>
            <a:off x="11015100" y="1596951"/>
            <a:ext cx="656126" cy="248807"/>
          </a:xfrm>
          <a:prstGeom prst="wedgeRectCallout">
            <a:avLst>
              <a:gd name="adj1" fmla="val -220979"/>
              <a:gd name="adj2" fmla="val 4860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node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C9668662-A0BF-4D03-9D47-2F8008909E7A}"/>
              </a:ext>
            </a:extLst>
          </p:cNvPr>
          <p:cNvSpPr/>
          <p:nvPr/>
        </p:nvSpPr>
        <p:spPr>
          <a:xfrm>
            <a:off x="2935532" y="5270740"/>
            <a:ext cx="4465932" cy="320587"/>
          </a:xfrm>
          <a:prstGeom prst="rightArrow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55698232-E19C-4430-B0D0-B489CE09B722}"/>
              </a:ext>
            </a:extLst>
          </p:cNvPr>
          <p:cNvSpPr txBox="1"/>
          <p:nvPr/>
        </p:nvSpPr>
        <p:spPr>
          <a:xfrm>
            <a:off x="0" y="40378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2:</a:t>
            </a:r>
          </a:p>
        </p:txBody>
      </p:sp>
    </p:spTree>
    <p:extLst>
      <p:ext uri="{BB962C8B-B14F-4D97-AF65-F5344CB8AC3E}">
        <p14:creationId xmlns:p14="http://schemas.microsoft.com/office/powerpoint/2010/main" val="121624134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16023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prstClr val="black"/>
                </a:solidFill>
                <a:latin typeface="+mn-ea"/>
              </a:rPr>
              <a:t>$#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$count$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$file$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(test.csv)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endParaRPr lang="ja-JP" altLang="en-US" dirty="0">
              <a:latin typeface="+mn-ea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60770" y="7746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2228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544D9E4-786E-4052-B8B8-3C5E639E9CB2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F1359F4-F4C7-47DB-97DC-B1211A8224AF}"/>
              </a:ext>
            </a:extLst>
          </p:cNvPr>
          <p:cNvSpPr/>
          <p:nvPr/>
        </p:nvSpPr>
        <p:spPr>
          <a:xfrm>
            <a:off x="1997197" y="301865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$count$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E3FF379-1431-4FFE-9784-B2186BCD898C}"/>
              </a:ext>
            </a:extLst>
          </p:cNvPr>
          <p:cNvSpPr/>
          <p:nvPr/>
        </p:nvSpPr>
        <p:spPr>
          <a:xfrm>
            <a:off x="2010402" y="637367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408C938-A027-4870-98BF-CD8216CAC90B}"/>
              </a:ext>
            </a:extLst>
          </p:cNvPr>
          <p:cNvSpPr/>
          <p:nvPr/>
        </p:nvSpPr>
        <p:spPr>
          <a:xfrm>
            <a:off x="1006869" y="2240543"/>
            <a:ext cx="187081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52681332-C0E2-4E6F-9177-8A1578F9901C}"/>
              </a:ext>
            </a:extLst>
          </p:cNvPr>
          <p:cNvSpPr/>
          <p:nvPr/>
        </p:nvSpPr>
        <p:spPr>
          <a:xfrm>
            <a:off x="2038952" y="232109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8D082C1-F371-4554-9C92-1F695A6F03B5}"/>
              </a:ext>
            </a:extLst>
          </p:cNvPr>
          <p:cNvCxnSpPr>
            <a:cxnSpLocks/>
            <a:stCxn id="63" idx="4"/>
            <a:endCxn id="58" idx="0"/>
          </p:cNvCxnSpPr>
          <p:nvPr/>
        </p:nvCxnSpPr>
        <p:spPr>
          <a:xfrm flipH="1">
            <a:off x="2393486" y="2681098"/>
            <a:ext cx="5466" cy="337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2CC0B43-5515-472D-ABC7-5BBC31D13BA2}"/>
              </a:ext>
            </a:extLst>
          </p:cNvPr>
          <p:cNvCxnSpPr>
            <a:cxnSpLocks/>
            <a:stCxn id="31" idx="2"/>
            <a:endCxn id="62" idx="0"/>
          </p:cNvCxnSpPr>
          <p:nvPr/>
        </p:nvCxnSpPr>
        <p:spPr>
          <a:xfrm flipH="1">
            <a:off x="1942274" y="1898306"/>
            <a:ext cx="222243" cy="34223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CB13A1C-D342-42C7-8B55-39304088627B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AED115A-6DCA-4234-85E8-B075D541844F}"/>
              </a:ext>
            </a:extLst>
          </p:cNvPr>
          <p:cNvSpPr/>
          <p:nvPr/>
        </p:nvSpPr>
        <p:spPr>
          <a:xfrm>
            <a:off x="2006827" y="562947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F3DBCD20-7D25-4A38-A6C6-5948ACCA61B0}"/>
              </a:ext>
            </a:extLst>
          </p:cNvPr>
          <p:cNvSpPr/>
          <p:nvPr/>
        </p:nvSpPr>
        <p:spPr>
          <a:xfrm>
            <a:off x="684183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54E8C64-21B8-4C26-8DE0-D230F202068B}"/>
              </a:ext>
            </a:extLst>
          </p:cNvPr>
          <p:cNvSpPr/>
          <p:nvPr/>
        </p:nvSpPr>
        <p:spPr>
          <a:xfrm>
            <a:off x="1733042" y="1557921"/>
            <a:ext cx="862949" cy="340385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77BE91F-FB5C-4E4D-A082-5C0CD4F80F10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2BC7BC8-557E-41B0-AD9F-EFE2928F8DA8}"/>
              </a:ext>
            </a:extLst>
          </p:cNvPr>
          <p:cNvSpPr/>
          <p:nvPr/>
        </p:nvSpPr>
        <p:spPr>
          <a:xfrm>
            <a:off x="1088308" y="231770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</a:t>
            </a:r>
            <a:endParaRPr kumimoji="1" lang="ja-JP" altLang="en-US" sz="1600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74E7B4B7-E133-4CCD-B51E-8428AADE37F5}"/>
              </a:ext>
            </a:extLst>
          </p:cNvPr>
          <p:cNvCxnSpPr>
            <a:cxnSpLocks/>
            <a:stCxn id="4" idx="6"/>
            <a:endCxn id="63" idx="2"/>
          </p:cNvCxnSpPr>
          <p:nvPr/>
        </p:nvCxnSpPr>
        <p:spPr>
          <a:xfrm>
            <a:off x="1808308" y="2497701"/>
            <a:ext cx="23064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158EFE3-2C43-4925-9D39-E5A3DA41910E}"/>
              </a:ext>
            </a:extLst>
          </p:cNvPr>
          <p:cNvSpPr/>
          <p:nvPr/>
        </p:nvSpPr>
        <p:spPr>
          <a:xfrm>
            <a:off x="1331003" y="3684533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04B58D7F-F292-40C6-8954-BFDC9DB84F7D}"/>
              </a:ext>
            </a:extLst>
          </p:cNvPr>
          <p:cNvCxnSpPr>
            <a:cxnSpLocks/>
            <a:stCxn id="9" idx="2"/>
            <a:endCxn id="48" idx="0"/>
          </p:cNvCxnSpPr>
          <p:nvPr/>
        </p:nvCxnSpPr>
        <p:spPr>
          <a:xfrm flipH="1">
            <a:off x="2386143" y="4259674"/>
            <a:ext cx="7818" cy="48128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668C90B3-DB1E-4A56-9AD6-049CDE71E640}"/>
              </a:ext>
            </a:extLst>
          </p:cNvPr>
          <p:cNvSpPr/>
          <p:nvPr/>
        </p:nvSpPr>
        <p:spPr>
          <a:xfrm>
            <a:off x="1890443" y="4740962"/>
            <a:ext cx="991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40D7660D-D9FD-4915-9C99-C2FA0AAB6386}"/>
              </a:ext>
            </a:extLst>
          </p:cNvPr>
          <p:cNvSpPr/>
          <p:nvPr/>
        </p:nvSpPr>
        <p:spPr>
          <a:xfrm>
            <a:off x="2043116" y="482151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474CA06-4F68-401C-BCFC-99F4529D9C9D}"/>
              </a:ext>
            </a:extLst>
          </p:cNvPr>
          <p:cNvCxnSpPr>
            <a:cxnSpLocks/>
            <a:stCxn id="58" idx="2"/>
            <a:endCxn id="9" idx="0"/>
          </p:cNvCxnSpPr>
          <p:nvPr/>
        </p:nvCxnSpPr>
        <p:spPr>
          <a:xfrm>
            <a:off x="2393486" y="3359035"/>
            <a:ext cx="475" cy="325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C28861F2-36D7-47FD-872F-E93EF59A22C3}"/>
              </a:ext>
            </a:extLst>
          </p:cNvPr>
          <p:cNvCxnSpPr>
            <a:cxnSpLocks/>
            <a:stCxn id="2" idx="2"/>
            <a:endCxn id="60" idx="0"/>
          </p:cNvCxnSpPr>
          <p:nvPr/>
        </p:nvCxnSpPr>
        <p:spPr>
          <a:xfrm>
            <a:off x="2403116" y="5969860"/>
            <a:ext cx="3575" cy="403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E144630F-9CA4-4C21-8FA7-2305995963EF}"/>
              </a:ext>
            </a:extLst>
          </p:cNvPr>
          <p:cNvCxnSpPr>
            <a:cxnSpLocks/>
            <a:stCxn id="49" idx="4"/>
            <a:endCxn id="2" idx="0"/>
          </p:cNvCxnSpPr>
          <p:nvPr/>
        </p:nvCxnSpPr>
        <p:spPr>
          <a:xfrm>
            <a:off x="2403116" y="5181517"/>
            <a:ext cx="0" cy="447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BA1F748-C801-4F94-B86E-DA02A6133538}"/>
              </a:ext>
            </a:extLst>
          </p:cNvPr>
          <p:cNvSpPr/>
          <p:nvPr/>
        </p:nvSpPr>
        <p:spPr>
          <a:xfrm>
            <a:off x="8859964" y="301865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$count$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CDFAF053-F78A-4270-9A67-05A95A4D0F8F}"/>
              </a:ext>
            </a:extLst>
          </p:cNvPr>
          <p:cNvSpPr/>
          <p:nvPr/>
        </p:nvSpPr>
        <p:spPr>
          <a:xfrm>
            <a:off x="8873169" y="637367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FFA3FF6F-9041-4465-9AB7-630D74B48B11}"/>
              </a:ext>
            </a:extLst>
          </p:cNvPr>
          <p:cNvSpPr/>
          <p:nvPr/>
        </p:nvSpPr>
        <p:spPr>
          <a:xfrm>
            <a:off x="7869636" y="2240543"/>
            <a:ext cx="187081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9EB1FD6D-539F-4D9F-9AB2-F6A3E25A0116}"/>
              </a:ext>
            </a:extLst>
          </p:cNvPr>
          <p:cNvSpPr/>
          <p:nvPr/>
        </p:nvSpPr>
        <p:spPr>
          <a:xfrm>
            <a:off x="8901719" y="232109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161674D4-86E4-40DB-A3B0-45926E46B88F}"/>
              </a:ext>
            </a:extLst>
          </p:cNvPr>
          <p:cNvCxnSpPr>
            <a:cxnSpLocks/>
            <a:stCxn id="76" idx="4"/>
            <a:endCxn id="73" idx="0"/>
          </p:cNvCxnSpPr>
          <p:nvPr/>
        </p:nvCxnSpPr>
        <p:spPr>
          <a:xfrm flipH="1">
            <a:off x="9256253" y="2681098"/>
            <a:ext cx="5466" cy="337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2261100-39F2-4322-BCC8-CC9B7A080562}"/>
              </a:ext>
            </a:extLst>
          </p:cNvPr>
          <p:cNvCxnSpPr>
            <a:cxnSpLocks/>
            <a:stCxn id="81" idx="2"/>
            <a:endCxn id="75" idx="0"/>
          </p:cNvCxnSpPr>
          <p:nvPr/>
        </p:nvCxnSpPr>
        <p:spPr>
          <a:xfrm flipH="1">
            <a:off x="8805041" y="1898306"/>
            <a:ext cx="222243" cy="34223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900F0385-A05E-4555-ADC2-9FD688C6F2BB}"/>
              </a:ext>
            </a:extLst>
          </p:cNvPr>
          <p:cNvSpPr/>
          <p:nvPr/>
        </p:nvSpPr>
        <p:spPr>
          <a:xfrm>
            <a:off x="8869594" y="562947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E1C15C7-5FEC-4D02-8FDF-6E747B62A736}"/>
              </a:ext>
            </a:extLst>
          </p:cNvPr>
          <p:cNvSpPr/>
          <p:nvPr/>
        </p:nvSpPr>
        <p:spPr>
          <a:xfrm>
            <a:off x="8595809" y="1557921"/>
            <a:ext cx="862949" cy="340385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0000FF"/>
                </a:solidFill>
                <a:latin typeface="+mn-ea"/>
              </a:rPr>
              <a:t>$#50</a:t>
            </a:r>
            <a:endParaRPr lang="ja-JP" altLang="en-US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8393B1B5-AE44-4A8D-B6D4-1FDA21A3EB02}"/>
              </a:ext>
            </a:extLst>
          </p:cNvPr>
          <p:cNvSpPr/>
          <p:nvPr/>
        </p:nvSpPr>
        <p:spPr>
          <a:xfrm>
            <a:off x="7951075" y="231770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</a:t>
            </a:r>
            <a:endParaRPr kumimoji="1" lang="ja-JP" altLang="en-US" sz="1600" dirty="0"/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9B78D3C3-5E74-423E-94D5-2D7639180C77}"/>
              </a:ext>
            </a:extLst>
          </p:cNvPr>
          <p:cNvCxnSpPr>
            <a:cxnSpLocks/>
            <a:stCxn id="82" idx="6"/>
            <a:endCxn id="76" idx="2"/>
          </p:cNvCxnSpPr>
          <p:nvPr/>
        </p:nvCxnSpPr>
        <p:spPr>
          <a:xfrm>
            <a:off x="8671075" y="2497701"/>
            <a:ext cx="23064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43492FB4-A79A-4F68-AFA0-901CF5F80B8A}"/>
              </a:ext>
            </a:extLst>
          </p:cNvPr>
          <p:cNvSpPr/>
          <p:nvPr/>
        </p:nvSpPr>
        <p:spPr>
          <a:xfrm>
            <a:off x="8193770" y="3684533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FF0000"/>
                </a:solidFill>
                <a:latin typeface="+mn-ea"/>
              </a:rPr>
              <a:t>{}</a:t>
            </a:r>
            <a:endParaRPr lang="ja-JP" altLang="en-US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F5BDD0A4-AB8B-4DA3-BC84-88AD5F8EB490}"/>
              </a:ext>
            </a:extLst>
          </p:cNvPr>
          <p:cNvCxnSpPr>
            <a:cxnSpLocks/>
            <a:stCxn id="84" idx="2"/>
            <a:endCxn id="86" idx="0"/>
          </p:cNvCxnSpPr>
          <p:nvPr/>
        </p:nvCxnSpPr>
        <p:spPr>
          <a:xfrm flipH="1">
            <a:off x="9248910" y="4259674"/>
            <a:ext cx="7818" cy="48128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C1AC3E4A-BE0A-4C21-9BBE-6FA765693C11}"/>
              </a:ext>
            </a:extLst>
          </p:cNvPr>
          <p:cNvSpPr/>
          <p:nvPr/>
        </p:nvSpPr>
        <p:spPr>
          <a:xfrm>
            <a:off x="8753210" y="4740962"/>
            <a:ext cx="991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0E089D1A-5B22-4C6B-AF39-8384EDABF6CF}"/>
              </a:ext>
            </a:extLst>
          </p:cNvPr>
          <p:cNvSpPr/>
          <p:nvPr/>
        </p:nvSpPr>
        <p:spPr>
          <a:xfrm>
            <a:off x="8905883" y="482151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68A55CC9-FFFA-4401-B7CC-99D2358EE418}"/>
              </a:ext>
            </a:extLst>
          </p:cNvPr>
          <p:cNvCxnSpPr>
            <a:cxnSpLocks/>
            <a:stCxn id="73" idx="2"/>
            <a:endCxn id="84" idx="0"/>
          </p:cNvCxnSpPr>
          <p:nvPr/>
        </p:nvCxnSpPr>
        <p:spPr>
          <a:xfrm>
            <a:off x="9256253" y="3359035"/>
            <a:ext cx="475" cy="325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BFF3A3F6-0897-4CB8-9027-8607D4355310}"/>
              </a:ext>
            </a:extLst>
          </p:cNvPr>
          <p:cNvCxnSpPr>
            <a:cxnSpLocks/>
            <a:stCxn id="80" idx="2"/>
            <a:endCxn id="74" idx="0"/>
          </p:cNvCxnSpPr>
          <p:nvPr/>
        </p:nvCxnSpPr>
        <p:spPr>
          <a:xfrm>
            <a:off x="9265883" y="5969860"/>
            <a:ext cx="3575" cy="403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0CC0BCA0-6D42-4DB8-891D-FE661A7A1193}"/>
              </a:ext>
            </a:extLst>
          </p:cNvPr>
          <p:cNvCxnSpPr>
            <a:cxnSpLocks/>
            <a:stCxn id="87" idx="4"/>
            <a:endCxn id="80" idx="0"/>
          </p:cNvCxnSpPr>
          <p:nvPr/>
        </p:nvCxnSpPr>
        <p:spPr>
          <a:xfrm>
            <a:off x="9265883" y="5181517"/>
            <a:ext cx="0" cy="447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FD57E341-C5B5-4EC6-91E3-FE7AFA1EC54C}"/>
              </a:ext>
            </a:extLst>
          </p:cNvPr>
          <p:cNvCxnSpPr>
            <a:cxnSpLocks/>
            <a:stCxn id="92" idx="3"/>
            <a:endCxn id="80" idx="3"/>
          </p:cNvCxnSpPr>
          <p:nvPr/>
        </p:nvCxnSpPr>
        <p:spPr>
          <a:xfrm flipH="1">
            <a:off x="9662171" y="4019310"/>
            <a:ext cx="585529" cy="1780358"/>
          </a:xfrm>
          <a:prstGeom prst="bentConnector3">
            <a:avLst>
              <a:gd name="adj1" fmla="val -39042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63F0CD5-8569-479C-9FEE-46E34DD09ACE}"/>
              </a:ext>
            </a:extLst>
          </p:cNvPr>
          <p:cNvSpPr txBox="1"/>
          <p:nvPr/>
        </p:nvSpPr>
        <p:spPr>
          <a:xfrm>
            <a:off x="9322142" y="3880810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542FEA12-7AF9-4113-80B6-7A32979D0693}"/>
              </a:ext>
            </a:extLst>
          </p:cNvPr>
          <p:cNvSpPr/>
          <p:nvPr/>
        </p:nvSpPr>
        <p:spPr>
          <a:xfrm>
            <a:off x="10181599" y="6158601"/>
            <a:ext cx="975816" cy="248807"/>
          </a:xfrm>
          <a:prstGeom prst="wedgeRectCallout">
            <a:avLst>
              <a:gd name="adj1" fmla="val -103576"/>
              <a:gd name="adj2" fmla="val -14902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C00000"/>
                </a:solidFill>
              </a:rPr>
              <a:t>file </a:t>
            </a:r>
            <a:r>
              <a:rPr lang="en-US" altLang="ja-JP" sz="1200" dirty="0" err="1">
                <a:solidFill>
                  <a:srgbClr val="C00000"/>
                </a:solidFill>
              </a:rPr>
              <a:t>ptr</a:t>
            </a:r>
            <a:r>
              <a:rPr lang="ja-JP" altLang="en-US" sz="1200" dirty="0">
                <a:solidFill>
                  <a:srgbClr val="C00000"/>
                </a:solidFill>
              </a:rPr>
              <a:t>設定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E89D0C-7013-419C-B3AB-EA20E230F754}"/>
              </a:ext>
            </a:extLst>
          </p:cNvPr>
          <p:cNvSpPr txBox="1"/>
          <p:nvPr/>
        </p:nvSpPr>
        <p:spPr>
          <a:xfrm>
            <a:off x="-34873" y="11074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3:</a:t>
            </a:r>
          </a:p>
        </p:txBody>
      </p:sp>
    </p:spTree>
    <p:extLst>
      <p:ext uri="{BB962C8B-B14F-4D97-AF65-F5344CB8AC3E}">
        <p14:creationId xmlns:p14="http://schemas.microsoft.com/office/powerpoint/2010/main" val="367631552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0FD6A99-5063-4B0C-8209-8EEB48EAF3BB}"/>
              </a:ext>
            </a:extLst>
          </p:cNvPr>
          <p:cNvSpPr/>
          <p:nvPr/>
        </p:nvSpPr>
        <p:spPr>
          <a:xfrm>
            <a:off x="0" y="358252"/>
            <a:ext cx="10947133" cy="6595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</a:pPr>
            <a:r>
              <a:rPr lang="ja-JP" altLang="en-US" sz="1200" dirty="0"/>
              <a:t>void print(Node node)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{</a:t>
            </a: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en-US" altLang="ja-JP" sz="1200" dirty="0"/>
              <a:t>	bool stop = false;		// stop</a:t>
            </a:r>
            <a:r>
              <a:rPr lang="ja-JP" altLang="en-US" sz="1200" dirty="0"/>
              <a:t>フラグ</a:t>
            </a:r>
            <a:endParaRPr lang="en-US" altLang="ja-JP" sz="1200" dirty="0"/>
          </a:p>
          <a:p>
            <a:pPr>
              <a:lnSpc>
                <a:spcPts val="1300"/>
              </a:lnSpc>
            </a:pP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en-US" altLang="ja-JP" sz="1200" dirty="0"/>
              <a:t>	if(compound(node)) {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preprocess_head</a:t>
            </a:r>
            <a:r>
              <a:rPr lang="en-US" altLang="ja-JP" sz="1200" dirty="0"/>
              <a:t> (node);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300"/>
              </a:lnSpc>
            </a:pP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ja-JP" altLang="en-US" sz="1200" dirty="0"/>
              <a:t>	</a:t>
            </a:r>
            <a:r>
              <a:rPr lang="en-US" altLang="ja-JP" sz="1200" dirty="0"/>
              <a:t>Node </a:t>
            </a:r>
            <a:r>
              <a:rPr lang="ja-JP" altLang="en-US" sz="1200" dirty="0"/>
              <a:t>func = </a:t>
            </a:r>
            <a:r>
              <a:rPr lang="en-US" altLang="ja-JP" sz="1200" dirty="0"/>
              <a:t>get_</a:t>
            </a:r>
            <a:r>
              <a:rPr lang="ja-JP" altLang="en-US" sz="1200" dirty="0"/>
              <a:t>function(node);</a:t>
            </a:r>
            <a:r>
              <a:rPr lang="en-US" altLang="ja-JP" sz="1200" dirty="0"/>
              <a:t>	// {$op$(p1, ..., </a:t>
            </a:r>
            <a:r>
              <a:rPr lang="en-US" altLang="ja-JP" sz="1200" dirty="0" err="1"/>
              <a:t>pn</a:t>
            </a:r>
            <a:r>
              <a:rPr lang="en-US" altLang="ja-JP" sz="1200" dirty="0"/>
              <a:t>)} </a:t>
            </a:r>
            <a:r>
              <a:rPr lang="ja-JP" altLang="en-US" sz="1200" dirty="0"/>
              <a:t>相当の内部ツリー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if(func != NULL) {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	</a:t>
            </a:r>
            <a:r>
              <a:rPr lang="en-US" altLang="ja-JP" sz="1200" dirty="0"/>
              <a:t>stop</a:t>
            </a:r>
            <a:r>
              <a:rPr lang="ja-JP" altLang="en-US" sz="1200" dirty="0"/>
              <a:t> = apply(func, node);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}</a:t>
            </a:r>
          </a:p>
          <a:p>
            <a:pPr>
              <a:lnSpc>
                <a:spcPts val="1300"/>
              </a:lnSpc>
            </a:pPr>
            <a:endParaRPr lang="ja-JP" altLang="en-US" sz="1200" dirty="0"/>
          </a:p>
          <a:p>
            <a:pPr>
              <a:lnSpc>
                <a:spcPts val="1300"/>
              </a:lnSpc>
            </a:pPr>
            <a:r>
              <a:rPr lang="ja-JP" altLang="en-US" sz="1200" dirty="0"/>
              <a:t>	if(</a:t>
            </a:r>
            <a:r>
              <a:rPr lang="en-US" altLang="ja-JP" sz="1200" dirty="0"/>
              <a:t>!stop</a:t>
            </a:r>
            <a:r>
              <a:rPr lang="ja-JP" altLang="en-US" sz="1200" dirty="0"/>
              <a:t>) {</a:t>
            </a:r>
            <a:r>
              <a:rPr lang="en-US" altLang="ja-JP" sz="1200" dirty="0"/>
              <a:t>			// stop</a:t>
            </a:r>
            <a:r>
              <a:rPr lang="ja-JP" altLang="en-US" sz="1200" dirty="0"/>
              <a:t>フラグ</a:t>
            </a:r>
            <a:r>
              <a:rPr lang="en-US" altLang="ja-JP" sz="1200" dirty="0"/>
              <a:t>false</a:t>
            </a:r>
            <a:r>
              <a:rPr lang="ja-JP" altLang="en-US" sz="1200" dirty="0"/>
              <a:t>であれば、自ノードと子ノードの</a:t>
            </a:r>
            <a:r>
              <a:rPr lang="en-US" altLang="ja-JP" sz="1200" dirty="0"/>
              <a:t>print</a:t>
            </a:r>
            <a:r>
              <a:rPr lang="ja-JP" altLang="en-US" sz="1200" dirty="0"/>
              <a:t>継続</a:t>
            </a:r>
            <a:r>
              <a:rPr lang="en-US" altLang="ja-JP" sz="1200" dirty="0"/>
              <a:t>(</a:t>
            </a:r>
            <a:r>
              <a:rPr lang="ja-JP" altLang="en-US" sz="1200" dirty="0"/>
              <a:t>詳細要検討</a:t>
            </a:r>
            <a:r>
              <a:rPr lang="en-US" altLang="ja-JP" sz="1200" dirty="0"/>
              <a:t>)</a:t>
            </a:r>
            <a:endParaRPr lang="ja-JP" altLang="en-US" sz="1200" dirty="0"/>
          </a:p>
          <a:p>
            <a:pPr>
              <a:lnSpc>
                <a:spcPts val="1300"/>
              </a:lnSpc>
            </a:pPr>
            <a:r>
              <a:rPr lang="ja-JP" altLang="en-US" sz="1200" dirty="0"/>
              <a:t>		print_head(node);</a:t>
            </a:r>
            <a:r>
              <a:rPr lang="en-US" altLang="ja-JP" sz="1200" dirty="0"/>
              <a:t>		//</a:t>
            </a:r>
            <a:r>
              <a:rPr lang="ja-JP" altLang="en-US" sz="1200" dirty="0"/>
              <a:t>特に、</a:t>
            </a:r>
            <a:r>
              <a:rPr lang="en-US" altLang="ja-JP" sz="1200" dirty="0"/>
              <a:t>stop=ON</a:t>
            </a:r>
            <a:r>
              <a:rPr lang="ja-JP" altLang="en-US" sz="1200" dirty="0"/>
              <a:t>時における自ノードの</a:t>
            </a:r>
            <a:r>
              <a:rPr lang="en-US" altLang="ja-JP" sz="1200" dirty="0"/>
              <a:t>print</a:t>
            </a:r>
            <a:r>
              <a:rPr lang="ja-JP" altLang="en-US" sz="1200" dirty="0"/>
              <a:t>処理有無</a:t>
            </a:r>
            <a:r>
              <a:rPr lang="en-US" altLang="ja-JP" sz="1200" dirty="0"/>
              <a:t>(op</a:t>
            </a:r>
            <a:r>
              <a:rPr lang="ja-JP" altLang="en-US" sz="1200" dirty="0"/>
              <a:t>に依存かも</a:t>
            </a:r>
            <a:r>
              <a:rPr lang="en-US" altLang="ja-JP" sz="1200" dirty="0"/>
              <a:t>)</a:t>
            </a:r>
            <a:endParaRPr lang="ja-JP" altLang="en-US" sz="1200" dirty="0"/>
          </a:p>
          <a:p>
            <a:pPr>
              <a:lnSpc>
                <a:spcPts val="1300"/>
              </a:lnSpc>
            </a:pPr>
            <a:r>
              <a:rPr lang="ja-JP" altLang="en-US" sz="1200" dirty="0"/>
              <a:t>		for(</a:t>
            </a:r>
            <a:r>
              <a:rPr lang="en-US" altLang="ja-JP" sz="1200" dirty="0"/>
              <a:t>Node </a:t>
            </a:r>
            <a:r>
              <a:rPr lang="ja-JP" altLang="en-US" sz="1200" dirty="0"/>
              <a:t>c in children(node)) {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		print(c);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	}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}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}</a:t>
            </a:r>
            <a:endParaRPr lang="en-US" altLang="ja-JP" sz="1200" dirty="0"/>
          </a:p>
          <a:p>
            <a:pPr>
              <a:lnSpc>
                <a:spcPts val="1300"/>
              </a:lnSpc>
            </a:pP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en-US" altLang="ja-JP" sz="1200" dirty="0"/>
              <a:t>bool </a:t>
            </a:r>
            <a:r>
              <a:rPr lang="en-US" altLang="ja-JP" sz="1200" dirty="0" err="1"/>
              <a:t>apply_func</a:t>
            </a:r>
            <a:r>
              <a:rPr lang="en-US" altLang="ja-JP" sz="1200" dirty="0"/>
              <a:t>(Node 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, Node node)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bool stop=false;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string op = name(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);</a:t>
            </a:r>
          </a:p>
          <a:p>
            <a:pPr>
              <a:lnSpc>
                <a:spcPts val="1300"/>
              </a:lnSpc>
            </a:pP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en-US" altLang="ja-JP" sz="1200" dirty="0"/>
              <a:t>	switch(op) {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case “$U$”: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return unpack(node); 	// true	</a:t>
            </a:r>
            <a:r>
              <a:rPr lang="en-US" altLang="ja-JP" sz="1200" dirty="0" err="1">
                <a:solidFill>
                  <a:srgbClr val="FF0000"/>
                </a:solidFill>
              </a:rPr>
              <a:t>extra_stat</a:t>
            </a:r>
            <a:r>
              <a:rPr lang="ja-JP" altLang="en-US" sz="1200" dirty="0">
                <a:solidFill>
                  <a:srgbClr val="FF0000"/>
                </a:solidFill>
              </a:rPr>
              <a:t>フラグ</a:t>
            </a:r>
            <a:r>
              <a:rPr lang="ja-JP" altLang="en-US" sz="1200" dirty="0"/>
              <a:t>廃止</a:t>
            </a: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en-US" altLang="ja-JP" sz="1200" dirty="0"/>
              <a:t>		break;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case “$bind$”: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return bind(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, node);	// false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break;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case “$PI$: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return </a:t>
            </a:r>
            <a:r>
              <a:rPr lang="en-US" altLang="ja-JP" sz="1200" dirty="0" err="1"/>
              <a:t>inner_prod</a:t>
            </a:r>
            <a:r>
              <a:rPr lang="en-US" altLang="ja-JP" sz="1200" dirty="0"/>
              <a:t>(node); 	// true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break;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	: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}</a:t>
            </a:r>
            <a:endParaRPr lang="ja-JP" altLang="en-US" sz="1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2ABD84B-C5CA-4335-A756-C0B4FFE5C763}"/>
              </a:ext>
            </a:extLst>
          </p:cNvPr>
          <p:cNvSpPr/>
          <p:nvPr/>
        </p:nvSpPr>
        <p:spPr>
          <a:xfrm>
            <a:off x="6850463" y="1385723"/>
            <a:ext cx="3174247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rgbClr val="0000FF"/>
                </a:solidFill>
              </a:rPr>
              <a:t>パラメータなしの</a:t>
            </a:r>
            <a:r>
              <a:rPr lang="en-US" altLang="ja-JP" sz="1200" dirty="0">
                <a:solidFill>
                  <a:srgbClr val="0000FF"/>
                </a:solidFill>
              </a:rPr>
              <a:t>operator</a:t>
            </a:r>
            <a:r>
              <a:rPr lang="ja-JP" altLang="en-US" sz="1200" dirty="0">
                <a:solidFill>
                  <a:srgbClr val="0000FF"/>
                </a:solidFill>
              </a:rPr>
              <a:t>の場合も考慮要</a:t>
            </a:r>
            <a:endParaRPr lang="en-US" altLang="ja-JP" sz="1200" dirty="0">
              <a:solidFill>
                <a:srgbClr val="0000FF"/>
              </a:solidFill>
            </a:endParaRPr>
          </a:p>
          <a:p>
            <a:r>
              <a:rPr lang="en-US" altLang="ja-JP" sz="1200" dirty="0">
                <a:solidFill>
                  <a:srgbClr val="0000FF"/>
                </a:solidFill>
              </a:rPr>
              <a:t>=&gt; operator</a:t>
            </a:r>
            <a:r>
              <a:rPr lang="ja-JP" altLang="en-US" sz="1200" dirty="0">
                <a:solidFill>
                  <a:srgbClr val="0000FF"/>
                </a:solidFill>
              </a:rPr>
              <a:t>が</a:t>
            </a:r>
            <a:r>
              <a:rPr lang="en-US" altLang="ja-JP" sz="1200" dirty="0" err="1">
                <a:solidFill>
                  <a:srgbClr val="0000FF"/>
                </a:solidFill>
              </a:rPr>
              <a:t>head_string</a:t>
            </a:r>
            <a:r>
              <a:rPr lang="ja-JP" altLang="en-US" sz="1200" dirty="0">
                <a:solidFill>
                  <a:srgbClr val="0000FF"/>
                </a:solidFill>
              </a:rPr>
              <a:t>内に直接埋込</a:t>
            </a:r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EBDB7996-DF78-40EB-93F0-2015BC913F9A}"/>
              </a:ext>
            </a:extLst>
          </p:cNvPr>
          <p:cNvSpPr/>
          <p:nvPr/>
        </p:nvSpPr>
        <p:spPr>
          <a:xfrm>
            <a:off x="6571330" y="3993530"/>
            <a:ext cx="279133" cy="2680494"/>
          </a:xfrm>
          <a:prstGeom prst="rightBrace">
            <a:avLst>
              <a:gd name="adj1" fmla="val 2557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9706652-6D87-492B-A3F7-1A0469E389EB}"/>
              </a:ext>
            </a:extLst>
          </p:cNvPr>
          <p:cNvSpPr/>
          <p:nvPr/>
        </p:nvSpPr>
        <p:spPr>
          <a:xfrm>
            <a:off x="7296435" y="5195278"/>
            <a:ext cx="1905317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</a:rPr>
              <a:t>operator</a:t>
            </a:r>
            <a:r>
              <a:rPr lang="ja-JP" altLang="en-US" sz="1200" dirty="0">
                <a:solidFill>
                  <a:srgbClr val="0000FF"/>
                </a:solidFill>
              </a:rPr>
              <a:t>テーブル化</a:t>
            </a:r>
            <a:endParaRPr lang="en-US" altLang="ja-JP" sz="1200" dirty="0">
              <a:solidFill>
                <a:srgbClr val="0000FF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76481EF-24A9-4A2F-BC9C-11AD805EBF6C}"/>
              </a:ext>
            </a:extLst>
          </p:cNvPr>
          <p:cNvSpPr/>
          <p:nvPr/>
        </p:nvSpPr>
        <p:spPr>
          <a:xfrm>
            <a:off x="3926049" y="4178524"/>
            <a:ext cx="2022425" cy="276999"/>
          </a:xfrm>
          <a:prstGeom prst="wedgeRectCallout">
            <a:avLst>
              <a:gd name="adj1" fmla="val -32663"/>
              <a:gd name="adj2" fmla="val 164845"/>
            </a:avLst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rgbClr val="0000FF"/>
                </a:solidFill>
              </a:rPr>
              <a:t>子ノードへの指示に相当</a:t>
            </a:r>
            <a:endParaRPr lang="en-US" altLang="ja-JP" sz="1200" dirty="0">
              <a:solidFill>
                <a:srgbClr val="0000FF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810B814-A1A0-4AB7-9DB8-E48C7417EC8F}"/>
              </a:ext>
            </a:extLst>
          </p:cNvPr>
          <p:cNvSpPr/>
          <p:nvPr/>
        </p:nvSpPr>
        <p:spPr>
          <a:xfrm>
            <a:off x="-77637" y="19698"/>
            <a:ext cx="3896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(3)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処理概要</a:t>
            </a:r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途上</a:t>
            </a:r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086487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A9CF29-6DA3-4555-A8DF-7CAA9275202B}"/>
              </a:ext>
            </a:extLst>
          </p:cNvPr>
          <p:cNvSpPr txBox="1"/>
          <p:nvPr/>
        </p:nvSpPr>
        <p:spPr>
          <a:xfrm>
            <a:off x="36095" y="0"/>
            <a:ext cx="12119810" cy="6804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void </a:t>
            </a:r>
            <a:r>
              <a:rPr lang="en-US" altLang="ja-JP" sz="1200" dirty="0" err="1"/>
              <a:t>preprocess_head</a:t>
            </a:r>
            <a:r>
              <a:rPr lang="en-US" altLang="ja-JP" sz="1200" dirty="0"/>
              <a:t>(Node node)</a:t>
            </a:r>
          </a:p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	</a:t>
            </a:r>
            <a:r>
              <a:rPr lang="en-US" altLang="ja-JP" sz="1200" dirty="0" err="1"/>
              <a:t>eval_components</a:t>
            </a:r>
            <a:r>
              <a:rPr lang="en-US" altLang="ja-JP" sz="1200" dirty="0"/>
              <a:t>(heads(node));</a:t>
            </a:r>
          </a:p>
          <a:p>
            <a:endParaRPr lang="en-US" altLang="ja-JP" sz="1200" dirty="0"/>
          </a:p>
          <a:p>
            <a:r>
              <a:rPr lang="en-US" altLang="ja-JP" sz="1200" dirty="0"/>
              <a:t>	</a:t>
            </a:r>
            <a:r>
              <a:rPr lang="en-US" altLang="ja-JP" sz="1200" dirty="0" err="1"/>
              <a:t>set_head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head_str</a:t>
            </a:r>
            <a:r>
              <a:rPr lang="en-US" altLang="ja-JP" sz="1200" dirty="0"/>
              <a:t>(heads(node)));</a:t>
            </a:r>
          </a:p>
          <a:p>
            <a:r>
              <a:rPr lang="en-US" altLang="ja-JP" sz="1200" dirty="0"/>
              <a:t>	</a:t>
            </a:r>
            <a:r>
              <a:rPr lang="en-US" altLang="ja-JP" sz="1200" dirty="0" err="1"/>
              <a:t>set_function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function_ptr</a:t>
            </a:r>
            <a:r>
              <a:rPr lang="en-US" altLang="ja-JP" sz="1200" dirty="0"/>
              <a:t>(heads(node));</a:t>
            </a:r>
          </a:p>
          <a:p>
            <a:r>
              <a:rPr lang="en-US" altLang="ja-JP" sz="1200" dirty="0"/>
              <a:t>}</a:t>
            </a:r>
          </a:p>
          <a:p>
            <a:endParaRPr lang="en-US" altLang="ja-JP" sz="1200" dirty="0"/>
          </a:p>
          <a:p>
            <a:r>
              <a:rPr lang="en-US" altLang="ja-JP" sz="1200" dirty="0"/>
              <a:t>void </a:t>
            </a:r>
            <a:r>
              <a:rPr lang="en-US" altLang="ja-JP" sz="1200" dirty="0" err="1"/>
              <a:t>eval_components</a:t>
            </a:r>
            <a:r>
              <a:rPr lang="en-US" altLang="ja-JP" sz="1200" dirty="0"/>
              <a:t>(List components)</a:t>
            </a:r>
          </a:p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	for(c in components) {</a:t>
            </a:r>
          </a:p>
          <a:p>
            <a:r>
              <a:rPr lang="en-US" altLang="ja-JP" sz="1200" dirty="0"/>
              <a:t>		</a:t>
            </a:r>
            <a:r>
              <a:rPr lang="en-US" altLang="ja-JP" sz="1200" dirty="0" err="1"/>
              <a:t>eval_component</a:t>
            </a:r>
            <a:r>
              <a:rPr lang="en-US" altLang="ja-JP" sz="1200" dirty="0"/>
              <a:t>(c);</a:t>
            </a:r>
          </a:p>
          <a:p>
            <a:r>
              <a:rPr lang="en-US" altLang="ja-JP" sz="1200" dirty="0"/>
              <a:t>	}</a:t>
            </a:r>
          </a:p>
          <a:p>
            <a:r>
              <a:rPr lang="en-US" altLang="ja-JP" sz="1200" dirty="0"/>
              <a:t>}</a:t>
            </a:r>
          </a:p>
          <a:p>
            <a:endParaRPr lang="en-US" altLang="ja-JP" sz="1200" dirty="0"/>
          </a:p>
          <a:p>
            <a:r>
              <a:rPr lang="en-US" altLang="ja-JP" sz="1200" dirty="0"/>
              <a:t>void </a:t>
            </a:r>
            <a:r>
              <a:rPr lang="en-US" altLang="ja-JP" sz="1200" dirty="0" err="1"/>
              <a:t>eval_component</a:t>
            </a:r>
            <a:r>
              <a:rPr lang="en-US" altLang="ja-JP" sz="1200" dirty="0"/>
              <a:t> (Component component)</a:t>
            </a:r>
          </a:p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	if(</a:t>
            </a:r>
            <a:r>
              <a:rPr lang="en-US" altLang="ja-JP" sz="1200" dirty="0" err="1"/>
              <a:t>is_bracket</a:t>
            </a:r>
            <a:r>
              <a:rPr lang="en-US" altLang="ja-JP" sz="1200" dirty="0"/>
              <a:t>(component)) {</a:t>
            </a:r>
          </a:p>
          <a:p>
            <a:r>
              <a:rPr lang="en-US" altLang="ja-JP" sz="1200" dirty="0"/>
              <a:t>		Node op = child(component);</a:t>
            </a:r>
          </a:p>
          <a:p>
            <a:r>
              <a:rPr lang="en-US" altLang="ja-JP" sz="1200" dirty="0"/>
              <a:t>		result =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(op);</a:t>
            </a:r>
          </a:p>
          <a:p>
            <a:r>
              <a:rPr lang="en-US" altLang="ja-JP" sz="1200" dirty="0"/>
              <a:t>		if(</a:t>
            </a:r>
            <a:r>
              <a:rPr lang="en-US" altLang="ja-JP" sz="1200" dirty="0" err="1"/>
              <a:t>lisp_type</a:t>
            </a:r>
            <a:r>
              <a:rPr lang="en-US" altLang="ja-JP" sz="1200" dirty="0"/>
              <a:t>(op) {</a:t>
            </a:r>
          </a:p>
          <a:p>
            <a:r>
              <a:rPr lang="en-US" altLang="ja-JP" sz="1200" dirty="0"/>
              <a:t>			</a:t>
            </a:r>
            <a:r>
              <a:rPr lang="en-US" altLang="ja-JP" sz="1200" dirty="0" err="1"/>
              <a:t>set_child</a:t>
            </a:r>
            <a:r>
              <a:rPr lang="en-US" altLang="ja-JP" sz="1200" dirty="0"/>
              <a:t>(component, result);	// </a:t>
            </a:r>
          </a:p>
          <a:p>
            <a:r>
              <a:rPr lang="en-US" altLang="ja-JP" sz="1200" dirty="0"/>
              <a:t>		}	</a:t>
            </a:r>
          </a:p>
          <a:p>
            <a:r>
              <a:rPr lang="en-US" altLang="ja-JP" sz="1200" dirty="0"/>
              <a:t> 	}</a:t>
            </a:r>
          </a:p>
          <a:p>
            <a:r>
              <a:rPr lang="en-US" altLang="ja-JP" sz="1200" dirty="0"/>
              <a:t>}</a:t>
            </a:r>
          </a:p>
          <a:p>
            <a:endParaRPr lang="en-US" altLang="ja-JP" sz="1200" dirty="0"/>
          </a:p>
          <a:p>
            <a:r>
              <a:rPr lang="en-US" altLang="ja-JP" sz="1200" dirty="0"/>
              <a:t>Node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(Node node)</a:t>
            </a:r>
          </a:p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	if(!</a:t>
            </a:r>
            <a:r>
              <a:rPr lang="en-US" altLang="ja-JP" sz="1200" dirty="0" err="1"/>
              <a:t>is_operator</a:t>
            </a:r>
            <a:r>
              <a:rPr lang="en-US" altLang="ja-JP" sz="1200" dirty="0"/>
              <a:t>(node)) {</a:t>
            </a:r>
          </a:p>
          <a:p>
            <a:r>
              <a:rPr lang="en-US" altLang="ja-JP" sz="1200" dirty="0"/>
              <a:t>		return node;</a:t>
            </a:r>
          </a:p>
          <a:p>
            <a:r>
              <a:rPr lang="en-US" altLang="ja-JP" sz="1200" dirty="0"/>
              <a:t>	} else {</a:t>
            </a:r>
          </a:p>
          <a:p>
            <a:r>
              <a:rPr lang="en-US" altLang="ja-JP" sz="1200" dirty="0"/>
              <a:t>		string op = name(node);</a:t>
            </a:r>
          </a:p>
          <a:p>
            <a:r>
              <a:rPr lang="en-US" altLang="ja-JP" sz="1200" dirty="0"/>
              <a:t>		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 = (c1, ..., </a:t>
            </a:r>
            <a:r>
              <a:rPr lang="en-US" altLang="ja-JP" sz="1200" dirty="0" err="1"/>
              <a:t>cn</a:t>
            </a:r>
            <a:r>
              <a:rPr lang="en-US" altLang="ja-JP" sz="1200" dirty="0"/>
              <a:t>); 	// ci : </a:t>
            </a:r>
            <a:r>
              <a:rPr lang="en-US" altLang="ja-JP" sz="1200" dirty="0" err="1"/>
              <a:t>nth_child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i</a:t>
            </a:r>
            <a:r>
              <a:rPr lang="en-US" altLang="ja-JP" sz="1200" dirty="0"/>
              <a:t>)</a:t>
            </a:r>
          </a:p>
          <a:p>
            <a:r>
              <a:rPr lang="en-US" altLang="ja-JP" sz="1200" dirty="0"/>
              <a:t>		return apply(op, 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);	// </a:t>
            </a:r>
            <a:r>
              <a:rPr lang="en-US" altLang="ja-JP" sz="1200" dirty="0" err="1"/>
              <a:t>args</a:t>
            </a:r>
            <a:r>
              <a:rPr lang="ja-JP" altLang="en-US" sz="1200" dirty="0"/>
              <a:t>の評価は</a:t>
            </a:r>
            <a:r>
              <a:rPr lang="en-US" altLang="ja-JP" sz="1200" dirty="0"/>
              <a:t>op</a:t>
            </a:r>
            <a:r>
              <a:rPr lang="ja-JP" altLang="en-US" sz="1200" dirty="0"/>
              <a:t>任せ、</a:t>
            </a:r>
            <a:r>
              <a:rPr lang="en-US" altLang="ja-JP" sz="1200" dirty="0" err="1"/>
              <a:t>tq</a:t>
            </a:r>
            <a:r>
              <a:rPr lang="ja-JP" altLang="en-US" sz="1200" dirty="0"/>
              <a:t>型</a:t>
            </a:r>
            <a:r>
              <a:rPr lang="en-US" altLang="ja-JP" sz="1200" dirty="0"/>
              <a:t>op</a:t>
            </a:r>
            <a:r>
              <a:rPr lang="ja-JP" altLang="en-US" sz="1200" dirty="0"/>
              <a:t>は</a:t>
            </a:r>
            <a:r>
              <a:rPr lang="en-US" altLang="ja-JP" sz="1200" dirty="0"/>
              <a:t>nil </a:t>
            </a:r>
            <a:r>
              <a:rPr lang="ja-JP" altLang="en-US" sz="1200" dirty="0"/>
              <a:t>リタン</a:t>
            </a:r>
            <a:endParaRPr lang="en-US" altLang="ja-JP" sz="1200" dirty="0"/>
          </a:p>
          <a:p>
            <a:r>
              <a:rPr lang="en-US" altLang="ja-JP" sz="1200" dirty="0"/>
              <a:t>	}</a:t>
            </a:r>
          </a:p>
          <a:p>
            <a:r>
              <a:rPr lang="en-US" altLang="ja-JP" sz="1200" dirty="0"/>
              <a:t>}</a:t>
            </a:r>
            <a:endParaRPr kumimoji="1" lang="ja-JP" altLang="en-US" sz="1200" dirty="0"/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621BD123-585C-4D1B-8499-FF6FE993A0DB}"/>
              </a:ext>
            </a:extLst>
          </p:cNvPr>
          <p:cNvSpPr/>
          <p:nvPr/>
        </p:nvSpPr>
        <p:spPr>
          <a:xfrm>
            <a:off x="6731977" y="279680"/>
            <a:ext cx="3621658" cy="1022909"/>
          </a:xfrm>
          <a:prstGeom prst="wedgeRectCallout">
            <a:avLst>
              <a:gd name="adj1" fmla="val -56416"/>
              <a:gd name="adj2" fmla="val 6969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並列化について検討要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・特に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型の評価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並列化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full 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ondemand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化には検討必須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・演算間の依存関係に基づき、待ち行列で待機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型の使い分けが特長的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7947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8/21(</a:t>
            </a:r>
            <a:r>
              <a:rPr lang="ja-JP" altLang="en-US" dirty="0"/>
              <a:t>金</a:t>
            </a:r>
            <a:r>
              <a:rPr lang="en-US" altLang="ja-JP" dirty="0"/>
              <a:t>)18:00-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7CC06A-2BB9-4270-9B28-108B8D290059}"/>
              </a:ext>
            </a:extLst>
          </p:cNvPr>
          <p:cNvSpPr/>
          <p:nvPr/>
        </p:nvSpPr>
        <p:spPr>
          <a:xfrm>
            <a:off x="3544617" y="2635065"/>
            <a:ext cx="5822526" cy="1161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ym typeface="Wingdings" pitchFamily="2" charset="2"/>
              </a:rPr>
              <a:t>(1)</a:t>
            </a:r>
            <a:r>
              <a:rPr lang="ja-JP" altLang="en-US" dirty="0">
                <a:sym typeface="Wingdings" pitchFamily="2" charset="2"/>
              </a:rPr>
              <a:t>オペレータの評価と実行</a:t>
            </a:r>
            <a:endParaRPr lang="en-US" altLang="ja-JP" sz="1800" spc="-1" dirty="0">
              <a:uFill>
                <a:solidFill>
                  <a:srgbClr val="FFFFFF"/>
                </a:solidFill>
              </a:uFill>
              <a:latin typeface="+mn-ea"/>
            </a:endParaRPr>
          </a:p>
          <a:p>
            <a:r>
              <a:rPr lang="en-US" altLang="ja-JP" dirty="0">
                <a:sym typeface="Wingdings" pitchFamily="2" charset="2"/>
              </a:rPr>
              <a:t>(2)generator</a:t>
            </a:r>
          </a:p>
          <a:p>
            <a:pPr>
              <a:lnSpc>
                <a:spcPct val="150000"/>
              </a:lnSpc>
            </a:pP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(3)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内部表現</a:t>
            </a:r>
            <a:endParaRPr lang="en-US" altLang="ja-JP" sz="1800" spc="-1" dirty="0">
              <a:uFill>
                <a:solidFill>
                  <a:srgbClr val="FFFFFF"/>
                </a:solidFill>
              </a:u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0613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729AEC-03FF-49E0-BD92-ACAF76F861E8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ツリーの内部構造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54E00E23-E751-450A-974E-9329A7560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742297"/>
              </p:ext>
            </p:extLst>
          </p:nvPr>
        </p:nvGraphicFramePr>
        <p:xfrm>
          <a:off x="938695" y="833467"/>
          <a:ext cx="28381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496">
                  <a:extLst>
                    <a:ext uri="{9D8B030D-6E8A-4147-A177-3AD203B41FA5}">
                      <a16:colId xmlns:a16="http://schemas.microsoft.com/office/drawing/2014/main" val="3653763201"/>
                    </a:ext>
                  </a:extLst>
                </a:gridCol>
                <a:gridCol w="705679">
                  <a:extLst>
                    <a:ext uri="{9D8B030D-6E8A-4147-A177-3AD203B41FA5}">
                      <a16:colId xmlns:a16="http://schemas.microsoft.com/office/drawing/2014/main" val="662766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>
                          <a:solidFill>
                            <a:schemeClr val="tx1"/>
                          </a:solidFill>
                        </a:rPr>
                        <a:t>int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offsett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7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int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node_count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205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NODE*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76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char **head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34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int *conjugate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30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int *</a:t>
                      </a:r>
                      <a:r>
                        <a:rPr lang="en-US" altLang="ja-JP" dirty="0" err="1">
                          <a:solidFill>
                            <a:schemeClr val="tx1"/>
                          </a:solidFill>
                        </a:rPr>
                        <a:t>child_count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72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NODE **children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85658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13B6D4C-C00D-40D1-9D71-297BABF8569F}"/>
              </a:ext>
            </a:extLst>
          </p:cNvPr>
          <p:cNvSpPr/>
          <p:nvPr/>
        </p:nvSpPr>
        <p:spPr>
          <a:xfrm>
            <a:off x="838164" y="464135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LinkTable</a:t>
            </a:r>
            <a:r>
              <a:rPr lang="en-US" altLang="ja-JP" dirty="0"/>
              <a:t>:</a:t>
            </a:r>
            <a:endParaRPr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DDE36B90-BD71-46C7-B4E6-9824D6AB3496}"/>
              </a:ext>
            </a:extLst>
          </p:cNvPr>
          <p:cNvSpPr/>
          <p:nvPr/>
        </p:nvSpPr>
        <p:spPr>
          <a:xfrm>
            <a:off x="2264508" y="4939192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DAD096E-9529-4722-B826-461409223117}"/>
              </a:ext>
            </a:extLst>
          </p:cNvPr>
          <p:cNvSpPr/>
          <p:nvPr/>
        </p:nvSpPr>
        <p:spPr>
          <a:xfrm>
            <a:off x="1624743" y="566900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02947AC-C352-477F-9FA8-6381A9EA172F}"/>
              </a:ext>
            </a:extLst>
          </p:cNvPr>
          <p:cNvSpPr/>
          <p:nvPr/>
        </p:nvSpPr>
        <p:spPr>
          <a:xfrm>
            <a:off x="2917352" y="566900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84CBC19-13D2-4D67-90C3-7D968A906102}"/>
              </a:ext>
            </a:extLst>
          </p:cNvPr>
          <p:cNvSpPr/>
          <p:nvPr/>
        </p:nvSpPr>
        <p:spPr>
          <a:xfrm>
            <a:off x="2434801" y="6463490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BEF868C-CE8E-4D3F-BBCB-85AAE3F06A8F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2033054" y="5345284"/>
            <a:ext cx="639765" cy="323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4C4B761-23D6-4BF7-B0F8-9337706543B3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2672819" y="5345284"/>
            <a:ext cx="652844" cy="323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FC50833-320C-4842-8D5C-341CDCBD05B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2843112" y="6075100"/>
            <a:ext cx="482551" cy="388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6DCD05D9-E854-4B0A-ACF6-FB57F9753A67}"/>
              </a:ext>
            </a:extLst>
          </p:cNvPr>
          <p:cNvSpPr/>
          <p:nvPr/>
        </p:nvSpPr>
        <p:spPr>
          <a:xfrm>
            <a:off x="3415922" y="6463490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</a:t>
            </a:r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42A69FE-762C-418E-812C-62389F4ACB59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>
            <a:off x="3325663" y="6075100"/>
            <a:ext cx="498570" cy="388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4F5B140-D855-4E4E-B9FB-771C708FD3B5}"/>
              </a:ext>
            </a:extLst>
          </p:cNvPr>
          <p:cNvSpPr/>
          <p:nvPr/>
        </p:nvSpPr>
        <p:spPr>
          <a:xfrm>
            <a:off x="593277" y="4865416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graphicFrame>
        <p:nvGraphicFramePr>
          <p:cNvPr id="28" name="表 28">
            <a:extLst>
              <a:ext uri="{FF2B5EF4-FFF2-40B4-BE49-F238E27FC236}">
                <a16:creationId xmlns:a16="http://schemas.microsoft.com/office/drawing/2014/main" id="{1CEF7E3F-B212-4B46-97D3-F135C1284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658374"/>
              </p:ext>
            </p:extLst>
          </p:nvPr>
        </p:nvGraphicFramePr>
        <p:xfrm>
          <a:off x="5102433" y="127592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F034889-47C7-444E-9B2C-5CA829FB2D4B}"/>
              </a:ext>
            </a:extLst>
          </p:cNvPr>
          <p:cNvSpPr/>
          <p:nvPr/>
        </p:nvSpPr>
        <p:spPr>
          <a:xfrm>
            <a:off x="479499" y="3793024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877A7E5-2C1F-43D8-928A-19E38CCF8AAA}"/>
              </a:ext>
            </a:extLst>
          </p:cNvPr>
          <p:cNvSpPr txBox="1"/>
          <p:nvPr/>
        </p:nvSpPr>
        <p:spPr>
          <a:xfrm>
            <a:off x="1304861" y="5355341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706FB41-6E69-42AB-90DE-24A6033DE2FB}"/>
              </a:ext>
            </a:extLst>
          </p:cNvPr>
          <p:cNvSpPr txBox="1"/>
          <p:nvPr/>
        </p:nvSpPr>
        <p:spPr>
          <a:xfrm>
            <a:off x="1760144" y="4638692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1B16132-692C-4284-AC0B-1EE3F6AACE00}"/>
              </a:ext>
            </a:extLst>
          </p:cNvPr>
          <p:cNvSpPr txBox="1"/>
          <p:nvPr/>
        </p:nvSpPr>
        <p:spPr>
          <a:xfrm>
            <a:off x="2472945" y="5394107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9211432-56A4-4170-A3F6-E793D7160C48}"/>
              </a:ext>
            </a:extLst>
          </p:cNvPr>
          <p:cNvSpPr txBox="1"/>
          <p:nvPr/>
        </p:nvSpPr>
        <p:spPr>
          <a:xfrm>
            <a:off x="2126657" y="6162319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(4)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B524C66-3B0B-4D95-A885-A9A35FAA19D4}"/>
              </a:ext>
            </a:extLst>
          </p:cNvPr>
          <p:cNvSpPr txBox="1"/>
          <p:nvPr/>
        </p:nvSpPr>
        <p:spPr>
          <a:xfrm>
            <a:off x="3061053" y="6171266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(5)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F13F208-EA9C-4D3A-9134-50181C9DF3BC}"/>
              </a:ext>
            </a:extLst>
          </p:cNvPr>
          <p:cNvSpPr txBox="1"/>
          <p:nvPr/>
        </p:nvSpPr>
        <p:spPr>
          <a:xfrm>
            <a:off x="4741721" y="2522228"/>
            <a:ext cx="144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“$NULL$”</a:t>
            </a:r>
            <a:endParaRPr kumimoji="1" lang="ja-JP" altLang="en-US" dirty="0"/>
          </a:p>
        </p:txBody>
      </p:sp>
      <p:graphicFrame>
        <p:nvGraphicFramePr>
          <p:cNvPr id="42" name="表 28">
            <a:extLst>
              <a:ext uri="{FF2B5EF4-FFF2-40B4-BE49-F238E27FC236}">
                <a16:creationId xmlns:a16="http://schemas.microsoft.com/office/drawing/2014/main" id="{320E5282-28D6-447A-A422-2B2B9CF3A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813069"/>
              </p:ext>
            </p:extLst>
          </p:nvPr>
        </p:nvGraphicFramePr>
        <p:xfrm>
          <a:off x="5102433" y="77879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3" name="表 28">
            <a:extLst>
              <a:ext uri="{FF2B5EF4-FFF2-40B4-BE49-F238E27FC236}">
                <a16:creationId xmlns:a16="http://schemas.microsoft.com/office/drawing/2014/main" id="{A3BCE270-72B6-4364-B648-7274C6C37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744568"/>
              </p:ext>
            </p:extLst>
          </p:nvPr>
        </p:nvGraphicFramePr>
        <p:xfrm>
          <a:off x="5102433" y="1840148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4" name="表 28">
            <a:extLst>
              <a:ext uri="{FF2B5EF4-FFF2-40B4-BE49-F238E27FC236}">
                <a16:creationId xmlns:a16="http://schemas.microsoft.com/office/drawing/2014/main" id="{33EA7399-6BC7-4452-AB5A-2B176B797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415278"/>
              </p:ext>
            </p:extLst>
          </p:nvPr>
        </p:nvGraphicFramePr>
        <p:xfrm>
          <a:off x="5102433" y="2992821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5" name="表 28">
            <a:extLst>
              <a:ext uri="{FF2B5EF4-FFF2-40B4-BE49-F238E27FC236}">
                <a16:creationId xmlns:a16="http://schemas.microsoft.com/office/drawing/2014/main" id="{63A2A001-7C60-4711-90A4-0D83870CB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94147"/>
              </p:ext>
            </p:extLst>
          </p:nvPr>
        </p:nvGraphicFramePr>
        <p:xfrm>
          <a:off x="5102433" y="354000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6" name="表 28">
            <a:extLst>
              <a:ext uri="{FF2B5EF4-FFF2-40B4-BE49-F238E27FC236}">
                <a16:creationId xmlns:a16="http://schemas.microsoft.com/office/drawing/2014/main" id="{C336CD13-B180-4E3C-A36A-2C5E386D7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29945"/>
              </p:ext>
            </p:extLst>
          </p:nvPr>
        </p:nvGraphicFramePr>
        <p:xfrm>
          <a:off x="5102433" y="4087197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C6D87AD-1404-4D33-B5BC-62F0F880DD4E}"/>
              </a:ext>
            </a:extLst>
          </p:cNvPr>
          <p:cNvSpPr txBox="1"/>
          <p:nvPr/>
        </p:nvSpPr>
        <p:spPr>
          <a:xfrm>
            <a:off x="6211060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“A”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E536C5F-8635-4D5A-A400-9077BE8A359B}"/>
              </a:ext>
            </a:extLst>
          </p:cNvPr>
          <p:cNvSpPr txBox="1"/>
          <p:nvPr/>
        </p:nvSpPr>
        <p:spPr>
          <a:xfrm>
            <a:off x="7057543" y="2524446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“B”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854B290-FB50-4595-BC74-414D1769ACA1}"/>
              </a:ext>
            </a:extLst>
          </p:cNvPr>
          <p:cNvSpPr txBox="1"/>
          <p:nvPr/>
        </p:nvSpPr>
        <p:spPr>
          <a:xfrm>
            <a:off x="7948750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“C”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F864297-B92F-4460-9BFB-F872D66FEDB6}"/>
              </a:ext>
            </a:extLst>
          </p:cNvPr>
          <p:cNvSpPr txBox="1"/>
          <p:nvPr/>
        </p:nvSpPr>
        <p:spPr>
          <a:xfrm>
            <a:off x="9640059" y="2524446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“E”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B92777D-7EBD-4F27-9952-6AFA20BC7C95}"/>
              </a:ext>
            </a:extLst>
          </p:cNvPr>
          <p:cNvSpPr txBox="1"/>
          <p:nvPr/>
        </p:nvSpPr>
        <p:spPr>
          <a:xfrm>
            <a:off x="8793576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“D”</a:t>
            </a:r>
            <a:endParaRPr kumimoji="1" lang="ja-JP" altLang="en-US" dirty="0"/>
          </a:p>
        </p:txBody>
      </p:sp>
      <p:graphicFrame>
        <p:nvGraphicFramePr>
          <p:cNvPr id="52" name="表 28">
            <a:extLst>
              <a:ext uri="{FF2B5EF4-FFF2-40B4-BE49-F238E27FC236}">
                <a16:creationId xmlns:a16="http://schemas.microsoft.com/office/drawing/2014/main" id="{3825D4BE-7F90-4242-A341-678B14672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7991"/>
              </p:ext>
            </p:extLst>
          </p:nvPr>
        </p:nvGraphicFramePr>
        <p:xfrm>
          <a:off x="5665204" y="4801086"/>
          <a:ext cx="1702076" cy="366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</a:tblGrid>
              <a:tr h="3662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53" name="表 28">
            <a:extLst>
              <a:ext uri="{FF2B5EF4-FFF2-40B4-BE49-F238E27FC236}">
                <a16:creationId xmlns:a16="http://schemas.microsoft.com/office/drawing/2014/main" id="{506547BB-0EA5-40E8-A1A7-0696EDD98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416895"/>
              </p:ext>
            </p:extLst>
          </p:nvPr>
        </p:nvGraphicFramePr>
        <p:xfrm>
          <a:off x="8035077" y="4801609"/>
          <a:ext cx="17020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86F8CA6A-16DD-420F-A908-36C9763B84E1}"/>
              </a:ext>
            </a:extLst>
          </p:cNvPr>
          <p:cNvSpPr/>
          <p:nvPr/>
        </p:nvSpPr>
        <p:spPr>
          <a:xfrm>
            <a:off x="4107856" y="551828"/>
            <a:ext cx="1441175" cy="646331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ノード番号</a:t>
            </a:r>
            <a:r>
              <a:rPr lang="en-US" altLang="ja-JP" dirty="0"/>
              <a:t>:</a:t>
            </a:r>
          </a:p>
          <a:p>
            <a:r>
              <a:rPr lang="en-US" altLang="ja-JP" dirty="0"/>
              <a:t>(</a:t>
            </a:r>
            <a:r>
              <a:rPr lang="ja-JP" altLang="en-US" dirty="0"/>
              <a:t>配列添字</a:t>
            </a:r>
            <a:r>
              <a:rPr lang="en-US" altLang="ja-JP" dirty="0"/>
              <a:t>)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6EC73A6-497D-49C9-919F-E49048261B68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415922" y="1458809"/>
            <a:ext cx="1686511" cy="30041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515E0362-CF12-4FA1-B171-1CC84B7FDEB4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3415922" y="2023028"/>
            <a:ext cx="1686511" cy="9387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39254587-374D-44DD-AD33-690C6BBC7287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3466318" y="2522228"/>
            <a:ext cx="1636115" cy="65347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D128BFE2-2E5D-4339-A4F5-F6C853B341F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415922" y="2870901"/>
            <a:ext cx="1686511" cy="8519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9CAD2E28-5986-4B56-92E5-CEC4A3416170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415922" y="3225991"/>
            <a:ext cx="1686511" cy="104408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F6D91EF-C6E5-4565-8784-4F2066EE6D03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5462309" y="2023028"/>
            <a:ext cx="86722" cy="49920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3D34704F-8A77-47A5-97E8-C722F7CE1560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6413327" y="2023028"/>
            <a:ext cx="108332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0FC659B-5305-4117-B676-F9ADBBA16885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252571" y="2023028"/>
            <a:ext cx="115571" cy="50141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C3C1F265-A7E4-4AED-A4AA-F5CDC236E6B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035940" y="2023028"/>
            <a:ext cx="223409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12B7A709-51F5-4C6C-B450-00A5E2B9DF2B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8943585" y="2023028"/>
            <a:ext cx="160590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0441CF74-9EA3-4691-BD70-D862A6BA1598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9738015" y="2023028"/>
            <a:ext cx="212643" cy="50141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3B0A997-143B-4D46-8872-554BCF78D2FF}"/>
              </a:ext>
            </a:extLst>
          </p:cNvPr>
          <p:cNvCxnSpPr>
            <a:cxnSpLocks/>
          </p:cNvCxnSpPr>
          <p:nvPr/>
        </p:nvCxnSpPr>
        <p:spPr>
          <a:xfrm flipH="1">
            <a:off x="6182896" y="4287579"/>
            <a:ext cx="155430" cy="51350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EAA4909A-94C4-4919-B476-E4C220966208}"/>
              </a:ext>
            </a:extLst>
          </p:cNvPr>
          <p:cNvCxnSpPr>
            <a:cxnSpLocks/>
          </p:cNvCxnSpPr>
          <p:nvPr/>
        </p:nvCxnSpPr>
        <p:spPr>
          <a:xfrm>
            <a:off x="8024837" y="4287579"/>
            <a:ext cx="234512" cy="51350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3185FB3D-069F-421B-8335-20B755F6EA54}"/>
              </a:ext>
            </a:extLst>
          </p:cNvPr>
          <p:cNvSpPr txBox="1"/>
          <p:nvPr/>
        </p:nvSpPr>
        <p:spPr>
          <a:xfrm>
            <a:off x="1804937" y="3736682"/>
            <a:ext cx="1477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A(B,C(D,E))</a:t>
            </a:r>
            <a:endParaRPr kumimoji="1" lang="ja-JP" altLang="en-US" dirty="0"/>
          </a:p>
        </p:txBody>
      </p:sp>
      <p:sp>
        <p:nvSpPr>
          <p:cNvPr id="97" name="矢印: 下 96">
            <a:extLst>
              <a:ext uri="{FF2B5EF4-FFF2-40B4-BE49-F238E27FC236}">
                <a16:creationId xmlns:a16="http://schemas.microsoft.com/office/drawing/2014/main" id="{B5EB5EDD-0D21-4150-A575-9E40DEABAE53}"/>
              </a:ext>
            </a:extLst>
          </p:cNvPr>
          <p:cNvSpPr/>
          <p:nvPr/>
        </p:nvSpPr>
        <p:spPr>
          <a:xfrm>
            <a:off x="2352936" y="4226730"/>
            <a:ext cx="475989" cy="48666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AF04FB66-D743-4A3D-A6F7-3043ACD89800}"/>
              </a:ext>
            </a:extLst>
          </p:cNvPr>
          <p:cNvSpPr/>
          <p:nvPr/>
        </p:nvSpPr>
        <p:spPr>
          <a:xfrm>
            <a:off x="-372042" y="601679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LT</a:t>
            </a:r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AC3CE6CC-8CD1-4816-8722-61210C9A7D97}"/>
              </a:ext>
            </a:extLst>
          </p:cNvPr>
          <p:cNvCxnSpPr>
            <a:cxnSpLocks/>
          </p:cNvCxnSpPr>
          <p:nvPr/>
        </p:nvCxnSpPr>
        <p:spPr>
          <a:xfrm>
            <a:off x="388307" y="778799"/>
            <a:ext cx="550388" cy="13733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0B75645F-71AC-4603-B095-70FA0E055413}"/>
              </a:ext>
            </a:extLst>
          </p:cNvPr>
          <p:cNvSpPr txBox="1"/>
          <p:nvPr/>
        </p:nvSpPr>
        <p:spPr>
          <a:xfrm>
            <a:off x="8182866" y="5586017"/>
            <a:ext cx="327185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en-US" altLang="ja-JP" dirty="0"/>
              <a:t>((*LT).head)[n]</a:t>
            </a:r>
            <a:endParaRPr lang="ja-JP" altLang="ja-JP" dirty="0"/>
          </a:p>
          <a:p>
            <a:r>
              <a:rPr lang="en-US" altLang="ja-JP" dirty="0"/>
              <a:t>((*LT).parent)[n]</a:t>
            </a:r>
            <a:endParaRPr lang="ja-JP" altLang="ja-JP" dirty="0"/>
          </a:p>
          <a:p>
            <a:r>
              <a:rPr lang="en-US" altLang="ja-JP" dirty="0"/>
              <a:t>(((*LT).children)[n])[</a:t>
            </a:r>
            <a:r>
              <a:rPr lang="en-US" altLang="ja-JP" dirty="0" err="1"/>
              <a:t>i</a:t>
            </a:r>
            <a:r>
              <a:rPr lang="en-US" altLang="ja-JP" dirty="0"/>
              <a:t>]</a:t>
            </a:r>
            <a:endParaRPr lang="ja-JP" altLang="ja-JP" dirty="0"/>
          </a:p>
          <a:p>
            <a:r>
              <a:rPr lang="en-US" altLang="ja-JP" dirty="0"/>
              <a:t>((*LT).conjugate)[n] = ON</a:t>
            </a:r>
            <a:endParaRPr lang="ja-JP" altLang="ja-JP" dirty="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DDA95E-AE76-4922-B64F-BB5A8BAEE5B8}"/>
              </a:ext>
            </a:extLst>
          </p:cNvPr>
          <p:cNvSpPr/>
          <p:nvPr/>
        </p:nvSpPr>
        <p:spPr>
          <a:xfrm>
            <a:off x="6413327" y="5622532"/>
            <a:ext cx="177910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アクセス例</a:t>
            </a:r>
            <a:r>
              <a:rPr lang="en-US" altLang="ja-JP" dirty="0"/>
              <a:t>: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759421B4-3A5F-4133-AFF7-EBB1CBA3B76E}"/>
              </a:ext>
            </a:extLst>
          </p:cNvPr>
          <p:cNvSpPr/>
          <p:nvPr/>
        </p:nvSpPr>
        <p:spPr>
          <a:xfrm>
            <a:off x="8884505" y="191319"/>
            <a:ext cx="2741370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ノード</a:t>
            </a:r>
            <a:r>
              <a:rPr lang="en-US" altLang="ja-JP" dirty="0"/>
              <a:t>0</a:t>
            </a:r>
            <a:r>
              <a:rPr lang="ja-JP" altLang="en-US" dirty="0"/>
              <a:t>は</a:t>
            </a:r>
            <a:r>
              <a:rPr lang="en-US" altLang="ja-JP" dirty="0"/>
              <a:t>null node</a:t>
            </a: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E2096FF-ADBC-4597-B33E-B7715C869836}"/>
              </a:ext>
            </a:extLst>
          </p:cNvPr>
          <p:cNvSpPr/>
          <p:nvPr/>
        </p:nvSpPr>
        <p:spPr>
          <a:xfrm>
            <a:off x="-319095" y="6365226"/>
            <a:ext cx="2741370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※():</a:t>
            </a:r>
            <a:r>
              <a:rPr lang="ja-JP" altLang="en-US" dirty="0"/>
              <a:t>ノード番号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1956317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-94593" y="31817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</a:t>
            </a:r>
            <a:r>
              <a:rPr lang="ja-JP" altLang="en-US" b="1" u="sng" dirty="0">
                <a:sym typeface="Wingdings" pitchFamily="2" charset="2"/>
              </a:rPr>
              <a:t>オペレータの評価と実行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0" y="341504"/>
            <a:ext cx="12107053" cy="903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 </a:t>
            </a:r>
            <a:r>
              <a:rPr lang="ja-JP" altLang="en-US" dirty="0"/>
              <a:t>⇒</a:t>
            </a:r>
            <a:r>
              <a:rPr lang="en-US" altLang="ja-JP" dirty="0"/>
              <a:t> ?ABC?(7,8)</a:t>
            </a:r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 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$minus$(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9E2F60C-1DF4-423F-B6BC-58299DD8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650082"/>
              </p:ext>
            </p:extLst>
          </p:nvPr>
        </p:nvGraphicFramePr>
        <p:xfrm>
          <a:off x="356487" y="3902988"/>
          <a:ext cx="11735250" cy="2944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753">
                  <a:extLst>
                    <a:ext uri="{9D8B030D-6E8A-4147-A177-3AD203B41FA5}">
                      <a16:colId xmlns:a16="http://schemas.microsoft.com/office/drawing/2014/main" val="2667820608"/>
                    </a:ext>
                  </a:extLst>
                </a:gridCol>
                <a:gridCol w="978402">
                  <a:extLst>
                    <a:ext uri="{9D8B030D-6E8A-4147-A177-3AD203B41FA5}">
                      <a16:colId xmlns:a16="http://schemas.microsoft.com/office/drawing/2014/main" val="1204684365"/>
                    </a:ext>
                  </a:extLst>
                </a:gridCol>
                <a:gridCol w="1130969">
                  <a:extLst>
                    <a:ext uri="{9D8B030D-6E8A-4147-A177-3AD203B41FA5}">
                      <a16:colId xmlns:a16="http://schemas.microsoft.com/office/drawing/2014/main" val="969099681"/>
                    </a:ext>
                  </a:extLst>
                </a:gridCol>
                <a:gridCol w="1347536">
                  <a:extLst>
                    <a:ext uri="{9D8B030D-6E8A-4147-A177-3AD203B41FA5}">
                      <a16:colId xmlns:a16="http://schemas.microsoft.com/office/drawing/2014/main" val="4038061288"/>
                    </a:ext>
                  </a:extLst>
                </a:gridCol>
                <a:gridCol w="2526632">
                  <a:extLst>
                    <a:ext uri="{9D8B030D-6E8A-4147-A177-3AD203B41FA5}">
                      <a16:colId xmlns:a16="http://schemas.microsoft.com/office/drawing/2014/main" val="2039734796"/>
                    </a:ext>
                  </a:extLst>
                </a:gridCol>
                <a:gridCol w="5317958">
                  <a:extLst>
                    <a:ext uri="{9D8B030D-6E8A-4147-A177-3AD203B41FA5}">
                      <a16:colId xmlns:a16="http://schemas.microsoft.com/office/drawing/2014/main" val="3806034212"/>
                    </a:ext>
                  </a:extLst>
                </a:gridCol>
              </a:tblGrid>
              <a:tr h="22017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#</a:t>
                      </a:r>
                      <a:endParaRPr kumimoji="1" lang="ja-JP" altLang="en-US" sz="1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operator</a:t>
                      </a:r>
                      <a:endParaRPr kumimoji="1" lang="ja-JP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/>
                        <a:t>パラメータ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/>
                        <a:t>リタン値</a:t>
                      </a:r>
                      <a:r>
                        <a:rPr kumimoji="1" lang="en-US" altLang="ja-JP" sz="1800" dirty="0"/>
                        <a:t>(T</a:t>
                      </a:r>
                      <a:r>
                        <a:rPr kumimoji="1" lang="ja-JP" altLang="en-US" sz="1800" dirty="0"/>
                        <a:t>式</a:t>
                      </a:r>
                      <a:r>
                        <a:rPr kumimoji="1" lang="en-US" altLang="ja-JP" sz="1800" dirty="0"/>
                        <a:t>)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00292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1</a:t>
                      </a:r>
                      <a:endParaRPr kumimoji="1" lang="ja-JP" altLang="en-US" sz="18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sz="1800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800" dirty="0"/>
                        <a:t>$cat$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(t1,t2)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node(cat(rn1, rn2))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 err="1"/>
                        <a:t>rni</a:t>
                      </a:r>
                      <a:r>
                        <a:rPr kumimoji="1" lang="en-US" altLang="ja-JP" sz="1800" dirty="0"/>
                        <a:t> = name(root(</a:t>
                      </a:r>
                      <a:r>
                        <a:rPr kumimoji="1" lang="en-US" altLang="ja-JP" sz="1800" dirty="0" err="1"/>
                        <a:t>ti</a:t>
                      </a:r>
                      <a:r>
                        <a:rPr kumimoji="1" lang="en-US" altLang="ja-JP" sz="1800" dirty="0"/>
                        <a:t>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node(str) : str</a:t>
                      </a:r>
                      <a:r>
                        <a:rPr kumimoji="1" lang="ja-JP" altLang="en-US" sz="1800" dirty="0"/>
                        <a:t>を</a:t>
                      </a:r>
                      <a:r>
                        <a:rPr kumimoji="1" lang="en-US" altLang="ja-JP" sz="1800" dirty="0"/>
                        <a:t>name</a:t>
                      </a:r>
                      <a:r>
                        <a:rPr kumimoji="1" lang="ja-JP" altLang="en-US" sz="1800" dirty="0"/>
                        <a:t>とする</a:t>
                      </a:r>
                      <a:r>
                        <a:rPr kumimoji="1" lang="en-US" altLang="ja-JP" sz="1800" dirty="0"/>
                        <a:t>node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800" dirty="0"/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(</a:t>
                      </a:r>
                      <a:r>
                        <a:rPr kumimoji="1" lang="ja-JP" altLang="en-US" sz="1800" dirty="0"/>
                        <a:t>例</a:t>
                      </a:r>
                      <a:r>
                        <a:rPr kumimoji="1" lang="en-US" altLang="ja-JP" sz="1800" dirty="0"/>
                        <a:t>1) 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kumimoji="1" lang="en-US" altLang="ja-JP" sz="1800" dirty="0"/>
                        <a:t>$cat$(</a:t>
                      </a:r>
                      <a:r>
                        <a:rPr kumimoji="1" lang="en-US" altLang="ja-JP" sz="1800" u="sng" dirty="0"/>
                        <a:t>A</a:t>
                      </a:r>
                      <a:r>
                        <a:rPr kumimoji="1" lang="en-US" altLang="ja-JP" sz="1800" dirty="0"/>
                        <a:t>(B), </a:t>
                      </a:r>
                      <a:r>
                        <a:rPr kumimoji="1" lang="en-US" altLang="ja-JP" sz="1800" u="sng" dirty="0"/>
                        <a:t>X</a:t>
                      </a:r>
                      <a:r>
                        <a:rPr kumimoji="1" lang="en-US" altLang="ja-JP" sz="1800" dirty="0"/>
                        <a:t>(Y,Z))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} </a:t>
                      </a:r>
                      <a:r>
                        <a:rPr kumimoji="1" lang="en-US" altLang="ja-JP" sz="1800" dirty="0"/>
                        <a:t>=&gt; AX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(</a:t>
                      </a:r>
                      <a:r>
                        <a:rPr kumimoji="1" lang="ja-JP" altLang="en-US" sz="1800" dirty="0"/>
                        <a:t>例</a:t>
                      </a:r>
                      <a:r>
                        <a:rPr kumimoji="1" lang="en-US" altLang="ja-JP" sz="1800" dirty="0"/>
                        <a:t>2) 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kumimoji="1" lang="en-US" altLang="ja-JP" sz="1800" dirty="0"/>
                        <a:t>$plus$(</a:t>
                      </a:r>
                      <a:r>
                        <a:rPr kumimoji="1" lang="en-US" altLang="ja-JP" sz="1800" u="sng" dirty="0"/>
                        <a:t>1</a:t>
                      </a:r>
                      <a:r>
                        <a:rPr kumimoji="1" lang="en-US" altLang="ja-JP" sz="1800" dirty="0"/>
                        <a:t>(2),</a:t>
                      </a:r>
                      <a:r>
                        <a:rPr kumimoji="1" lang="en-US" altLang="ja-JP" sz="1800" u="sng" dirty="0"/>
                        <a:t>3</a:t>
                      </a:r>
                      <a:r>
                        <a:rPr kumimoji="1" lang="en-US" altLang="ja-JP" sz="1800" dirty="0"/>
                        <a:t>(4,5))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kumimoji="1" lang="en-US" altLang="ja-JP" sz="1800" dirty="0"/>
                        <a:t> =&gt; 4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1576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2</a:t>
                      </a:r>
                      <a:endParaRPr kumimoji="1" lang="ja-JP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$plus$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(t1,t2)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node(rn1 + rn2)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961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3</a:t>
                      </a:r>
                      <a:endParaRPr kumimoji="1" lang="ja-JP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$</a:t>
                      </a:r>
                      <a:r>
                        <a:rPr kumimoji="1" lang="en-US" altLang="ja-JP" sz="1800" dirty="0" err="1"/>
                        <a:t>mult</a:t>
                      </a:r>
                      <a:r>
                        <a:rPr kumimoji="1" lang="en-US" altLang="ja-JP" sz="1800" dirty="0"/>
                        <a:t>$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(t1,t2)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node(rn1 × rn2)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3981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4</a:t>
                      </a:r>
                      <a:endParaRPr kumimoji="1" lang="ja-JP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$select$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(t1,..,tk)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node(</a:t>
                      </a:r>
                      <a:r>
                        <a:rPr kumimoji="1" lang="en-US" altLang="ja-JP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rnd</a:t>
                      </a: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(rn1,...,</a:t>
                      </a:r>
                      <a:r>
                        <a:rPr kumimoji="1" lang="en-US" altLang="ja-JP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rnk</a:t>
                      </a: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))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11160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 err="1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型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800" dirty="0">
                          <a:solidFill>
                            <a:schemeClr val="tx1"/>
                          </a:solidFill>
                        </a:rPr>
                        <a:t>$bind$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後述</a:t>
                      </a:r>
                      <a:endParaRPr kumimoji="1" lang="en-US" altLang="ja-JP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右記の</a:t>
                      </a:r>
                      <a:r>
                        <a:rPr kumimoji="1" lang="en-US" altLang="ja-JP" sz="1800" dirty="0" err="1">
                          <a:solidFill>
                            <a:schemeClr val="tx1"/>
                          </a:solidFill>
                        </a:rPr>
                        <a:t>tq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型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CSV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値の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bind(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後続の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式が適用対象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86151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800" dirty="0">
                          <a:solidFill>
                            <a:schemeClr val="tx1"/>
                          </a:solidFill>
                        </a:rPr>
                        <a:t>$`$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(t1)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〃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後続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node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前後に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rn1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を付与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7971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800" dirty="0">
                          <a:solidFill>
                            <a:schemeClr val="tx1"/>
                          </a:solidFill>
                        </a:rPr>
                        <a:t>$PI$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〃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内積の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print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46172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>
                        <a:solidFill>
                          <a:schemeClr val="tx1"/>
                        </a:solidFill>
                        <a:highlight>
                          <a:srgbClr val="FFFFCC"/>
                        </a:highlight>
                      </a:endParaRP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800" strike="noStrike" dirty="0">
                          <a:solidFill>
                            <a:schemeClr val="tx1"/>
                          </a:solidFill>
                        </a:rPr>
                        <a:t>$file$</a:t>
                      </a:r>
                      <a:endParaRPr kumimoji="1" lang="ja-JP" alt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strike="noStrike" dirty="0">
                          <a:solidFill>
                            <a:schemeClr val="tx1"/>
                          </a:solidFill>
                        </a:rPr>
                        <a:t>(t1)</a:t>
                      </a:r>
                      <a:endParaRPr kumimoji="1" lang="ja-JP" alt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strike="noStrike" dirty="0">
                          <a:solidFill>
                            <a:schemeClr val="tx1"/>
                          </a:solidFill>
                        </a:rPr>
                        <a:t>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strike="noStrike" dirty="0">
                          <a:solidFill>
                            <a:schemeClr val="tx1"/>
                          </a:solidFill>
                        </a:rPr>
                        <a:t>file rn1</a:t>
                      </a:r>
                      <a:r>
                        <a:rPr kumimoji="1" lang="ja-JP" altLang="en-US" sz="1800" strike="noStrike" dirty="0">
                          <a:solidFill>
                            <a:schemeClr val="tx1"/>
                          </a:solidFill>
                        </a:rPr>
                        <a:t>を</a:t>
                      </a:r>
                      <a:r>
                        <a:rPr kumimoji="1" lang="en-US" altLang="ja-JP" sz="1800" strike="noStrike" dirty="0">
                          <a:solidFill>
                            <a:schemeClr val="tx1"/>
                          </a:solidFill>
                        </a:rPr>
                        <a:t>open</a:t>
                      </a:r>
                      <a:r>
                        <a:rPr kumimoji="1" lang="ja-JP" altLang="en-US" sz="1800" strike="noStrike" dirty="0">
                          <a:solidFill>
                            <a:schemeClr val="tx1"/>
                          </a:solidFill>
                        </a:rPr>
                        <a:t>後、</a:t>
                      </a:r>
                      <a:r>
                        <a:rPr kumimoji="1" lang="en-US" altLang="ja-JP" sz="1800" strike="noStrike" dirty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kumimoji="1" lang="en-US" altLang="ja-JP" sz="1800" strike="noStrike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r>
                        <a:rPr kumimoji="1" lang="ja-JP" altLang="en-US" sz="1800" strike="noStrike" dirty="0">
                          <a:solidFill>
                            <a:schemeClr val="tx1"/>
                          </a:solidFill>
                        </a:rPr>
                        <a:t>を後続ノードに設定</a:t>
                      </a:r>
                      <a:endParaRPr kumimoji="1" lang="en-US" altLang="ja-JP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289314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7493634-834B-40A4-890A-63DB9B98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728144"/>
              </p:ext>
            </p:extLst>
          </p:nvPr>
        </p:nvGraphicFramePr>
        <p:xfrm>
          <a:off x="319911" y="1608495"/>
          <a:ext cx="11735249" cy="1931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174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667659">
                  <a:extLst>
                    <a:ext uri="{9D8B030D-6E8A-4147-A177-3AD203B41FA5}">
                      <a16:colId xmlns:a16="http://schemas.microsoft.com/office/drawing/2014/main" val="1372719361"/>
                    </a:ext>
                  </a:extLst>
                </a:gridCol>
                <a:gridCol w="1609344">
                  <a:extLst>
                    <a:ext uri="{9D8B030D-6E8A-4147-A177-3AD203B41FA5}">
                      <a16:colId xmlns:a16="http://schemas.microsoft.com/office/drawing/2014/main" val="190468157"/>
                    </a:ext>
                  </a:extLst>
                </a:gridCol>
                <a:gridCol w="1536192">
                  <a:extLst>
                    <a:ext uri="{9D8B030D-6E8A-4147-A177-3AD203B41FA5}">
                      <a16:colId xmlns:a16="http://schemas.microsoft.com/office/drawing/2014/main" val="3440163009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1716290219"/>
                    </a:ext>
                  </a:extLst>
                </a:gridCol>
                <a:gridCol w="1597152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  <a:gridCol w="1475232">
                  <a:extLst>
                    <a:ext uri="{9D8B030D-6E8A-4147-A177-3AD203B41FA5}">
                      <a16:colId xmlns:a16="http://schemas.microsoft.com/office/drawing/2014/main" val="135505836"/>
                    </a:ext>
                  </a:extLst>
                </a:gridCol>
                <a:gridCol w="1679768">
                  <a:extLst>
                    <a:ext uri="{9D8B030D-6E8A-4147-A177-3AD203B41FA5}">
                      <a16:colId xmlns:a16="http://schemas.microsoft.com/office/drawing/2014/main" val="1335471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種別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評価</a:t>
                      </a:r>
                      <a:r>
                        <a:rPr kumimoji="1" lang="en-US" altLang="ja-JP" dirty="0"/>
                        <a:t>({}</a:t>
                      </a:r>
                      <a:r>
                        <a:rPr kumimoji="1" lang="ja-JP" altLang="en-US" dirty="0"/>
                        <a:t>内</a:t>
                      </a:r>
                      <a:r>
                        <a:rPr kumimoji="1" lang="en-US" altLang="ja-JP" dirty="0"/>
                        <a:t>):phase1</a:t>
                      </a:r>
                      <a:endParaRPr kumimoji="1" lang="ja-JP" altLang="en-US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実行</a:t>
                      </a:r>
                      <a:r>
                        <a:rPr kumimoji="1" lang="en-US" altLang="ja-JP" dirty="0"/>
                        <a:t>:phase2</a:t>
                      </a:r>
                      <a:endParaRPr kumimoji="1" lang="ja-JP" altLang="en-US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評価対象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評価結果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実行対象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実行結果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467140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パラメータ</a:t>
                      </a:r>
                      <a:endParaRPr kumimoji="1" lang="en-US" altLang="ja-JP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後続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式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パラメータ</a:t>
                      </a:r>
                      <a:endParaRPr kumimoji="1" lang="en-US" altLang="ja-JP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後続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式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032063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(T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式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式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kumimoji="1" lang="ja-JP" altLang="en-US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〇</a:t>
                      </a:r>
                      <a:r>
                        <a:rPr kumimoji="1" lang="en-US" altLang="ja-JP" dirty="0"/>
                        <a:t>(T</a:t>
                      </a:r>
                      <a:r>
                        <a:rPr kumimoji="1" lang="ja-JP" altLang="en-US" dirty="0"/>
                        <a:t>式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operator</a:t>
                      </a: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(0</a:t>
                      </a:r>
                      <a:r>
                        <a:rPr kumimoji="1" lang="ja-JP" altLang="en-US" dirty="0"/>
                        <a:t>変数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〇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4BC283-4A24-4037-AB6D-43886001534E}"/>
              </a:ext>
            </a:extLst>
          </p:cNvPr>
          <p:cNvSpPr txBox="1"/>
          <p:nvPr/>
        </p:nvSpPr>
        <p:spPr>
          <a:xfrm>
            <a:off x="207264" y="1279692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00"/>
                </a:solidFill>
                <a:sym typeface="Wingdings" pitchFamily="2" charset="2"/>
              </a:rPr>
              <a:t>(a) lisp</a:t>
            </a:r>
            <a:r>
              <a:rPr lang="ja-JP" altLang="en-US" b="1" u="sng" dirty="0">
                <a:solidFill>
                  <a:srgbClr val="FF0000"/>
                </a:solidFill>
                <a:sym typeface="Wingdings" pitchFamily="2" charset="2"/>
              </a:rPr>
              <a:t>型と</a:t>
            </a:r>
            <a:r>
              <a:rPr lang="en-US" altLang="ja-JP" b="1" u="sng" dirty="0" err="1">
                <a:solidFill>
                  <a:srgbClr val="FF0000"/>
                </a:solidFill>
                <a:sym typeface="Wingdings" pitchFamily="2" charset="2"/>
              </a:rPr>
              <a:t>tq</a:t>
            </a:r>
            <a:r>
              <a:rPr lang="ja-JP" altLang="en-US" b="1" u="sng" dirty="0">
                <a:solidFill>
                  <a:srgbClr val="FF0000"/>
                </a:solidFill>
                <a:sym typeface="Wingdings" pitchFamily="2" charset="2"/>
              </a:rPr>
              <a:t>型</a:t>
            </a:r>
            <a:endParaRPr lang="en-US" altLang="ja-JP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C02518-8412-4337-B8D8-03E300B02EB2}"/>
              </a:ext>
            </a:extLst>
          </p:cNvPr>
          <p:cNvSpPr txBox="1"/>
          <p:nvPr/>
        </p:nvSpPr>
        <p:spPr>
          <a:xfrm>
            <a:off x="243840" y="3602747"/>
            <a:ext cx="20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00"/>
                </a:solidFill>
                <a:sym typeface="Wingdings" pitchFamily="2" charset="2"/>
              </a:rPr>
              <a:t>(b) </a:t>
            </a:r>
            <a:r>
              <a:rPr lang="ja-JP" altLang="en-US" b="1" u="sng" dirty="0">
                <a:solidFill>
                  <a:srgbClr val="FF0000"/>
                </a:solidFill>
                <a:sym typeface="Wingdings" pitchFamily="2" charset="2"/>
              </a:rPr>
              <a:t>オペレータ例</a:t>
            </a:r>
            <a:endParaRPr lang="en-US" altLang="ja-JP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E6F86626-9B8E-4C4A-9E95-DF51A5F4F286}"/>
              </a:ext>
            </a:extLst>
          </p:cNvPr>
          <p:cNvSpPr/>
          <p:nvPr/>
        </p:nvSpPr>
        <p:spPr>
          <a:xfrm>
            <a:off x="3023660" y="7148042"/>
            <a:ext cx="9031500" cy="942217"/>
          </a:xfrm>
          <a:prstGeom prst="wedgeRectCallout">
            <a:avLst>
              <a:gd name="adj1" fmla="val 11327"/>
              <a:gd name="adj2" fmla="val -72465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例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1-2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では、引数である各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T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式の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root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の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name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を演算対象としているが、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T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式内全ノードの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name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を演算対象とする案もある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(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下記別案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)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。</a:t>
            </a:r>
            <a:br>
              <a:rPr lang="ja-JP" altLang="en-US" sz="1200" dirty="0">
                <a:solidFill>
                  <a:srgbClr val="FF0000"/>
                </a:solidFill>
              </a:rPr>
            </a:b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　　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=&gt; ※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別途検討要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(★)</a:t>
            </a:r>
            <a:br>
              <a:rPr lang="ja-JP" altLang="en-US" sz="1200" dirty="0">
                <a:solidFill>
                  <a:srgbClr val="FF0000"/>
                </a:solidFill>
              </a:rPr>
            </a:b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[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別案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]</a:t>
            </a:r>
            <a:br>
              <a:rPr lang="ja-JP" altLang="en-US" sz="1200" dirty="0">
                <a:solidFill>
                  <a:srgbClr val="FF0000"/>
                </a:solidFill>
              </a:rPr>
            </a:b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　　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(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例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1) 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結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ABXYZ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の案もあり 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=&gt; 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全ノードを連結</a:t>
            </a:r>
            <a:br>
              <a:rPr lang="ja-JP" altLang="en-US" sz="1200" dirty="0">
                <a:solidFill>
                  <a:srgbClr val="FF0000"/>
                </a:solidFill>
              </a:rPr>
            </a:b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　　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(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例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2) 4(6,7)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の案もあり 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=&gt; 1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と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3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を加算、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2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を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4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と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5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に加算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361096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F06AFA-A219-4C4F-A0C2-1DCD7565EB9D}"/>
              </a:ext>
            </a:extLst>
          </p:cNvPr>
          <p:cNvSpPr txBox="1"/>
          <p:nvPr/>
        </p:nvSpPr>
        <p:spPr>
          <a:xfrm>
            <a:off x="0" y="0"/>
            <a:ext cx="342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00"/>
                </a:solidFill>
                <a:sym typeface="Wingdings" pitchFamily="2" charset="2"/>
              </a:rPr>
              <a:t>(c) </a:t>
            </a:r>
            <a:r>
              <a:rPr lang="ja-JP" altLang="en-US" b="1" u="sng" dirty="0">
                <a:solidFill>
                  <a:srgbClr val="FF0000"/>
                </a:solidFill>
                <a:sym typeface="Wingdings" pitchFamily="2" charset="2"/>
              </a:rPr>
              <a:t>評価と実行</a:t>
            </a:r>
            <a:endParaRPr lang="en-US" altLang="ja-JP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43DA13C-8847-49F9-A018-C6FB7EF14FA1}"/>
              </a:ext>
            </a:extLst>
          </p:cNvPr>
          <p:cNvSpPr/>
          <p:nvPr/>
        </p:nvSpPr>
        <p:spPr>
          <a:xfrm>
            <a:off x="191506" y="369332"/>
            <a:ext cx="11781037" cy="240835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定義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: 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にパラメータ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を入力して所定の計算式により値を求めること。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generator{}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により起動される。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(x1,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t		//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	: 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/ 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operator (n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≧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0)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(x1,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t_op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0	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// t, x1,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: 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endParaRPr lang="en-US" altLang="ja-JP" sz="1600" spc="-1" baseline="-250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実行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: 0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変数の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式に作用させて所定のアクションを動作させること。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時に自動起動される。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t_op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t		=&gt; 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に対して所定のアクションを実行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(t: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後続の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※lisp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に対しては、「実行」は規定されない。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1B9DB70-C02E-4EAE-A891-49FAAC5DF1DD}"/>
              </a:ext>
            </a:extLst>
          </p:cNvPr>
          <p:cNvSpPr/>
          <p:nvPr/>
        </p:nvSpPr>
        <p:spPr>
          <a:xfrm>
            <a:off x="191507" y="3003302"/>
            <a:ext cx="11781036" cy="337015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評価の例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①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(A,B(C),D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A(B(C),D)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②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>
                <a:highlight>
                  <a:srgbClr val="FFCCFF"/>
                </a:highlight>
              </a:rPr>
              <a:t>$`$</a:t>
            </a:r>
            <a:r>
              <a:rPr lang="en-US" altLang="ja-JP" sz="1600" dirty="0"/>
              <a:t>(?)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		=&gt;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-a	//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-a : 0</a:t>
            </a:r>
            <a:r>
              <a:rPr lang="ja-JP" altLang="en-US" sz="1600" dirty="0"/>
              <a:t>変数</a:t>
            </a:r>
            <a:r>
              <a:rPr lang="en-US" altLang="ja-JP" sz="1600" dirty="0" err="1"/>
              <a:t>tq</a:t>
            </a:r>
            <a:r>
              <a:rPr lang="ja-JP" altLang="en-US" sz="1600" dirty="0"/>
              <a:t>型</a:t>
            </a:r>
            <a:r>
              <a:rPr lang="en-US" altLang="ja-JP" sz="1600" dirty="0"/>
              <a:t>operator(</a:t>
            </a:r>
            <a:r>
              <a:rPr lang="ja-JP" altLang="en-US" sz="1600" dirty="0"/>
              <a:t>後続</a:t>
            </a:r>
            <a:r>
              <a:rPr lang="en-US" altLang="ja-JP" sz="1600" dirty="0"/>
              <a:t>head</a:t>
            </a:r>
            <a:r>
              <a:rPr lang="ja-JP" altLang="en-US" sz="1600" dirty="0"/>
              <a:t>の</a:t>
            </a:r>
            <a:r>
              <a:rPr lang="en-US" altLang="ja-JP" sz="1600" dirty="0"/>
              <a:t>name</a:t>
            </a:r>
            <a:r>
              <a:rPr lang="ja-JP" altLang="en-US" sz="1600" dirty="0"/>
              <a:t>の</a:t>
            </a:r>
            <a:r>
              <a:rPr lang="en-US" altLang="ja-JP" sz="1600" dirty="0"/>
              <a:t>print</a:t>
            </a:r>
            <a:r>
              <a:rPr lang="ja-JP" altLang="en-US" sz="1600" dirty="0"/>
              <a:t>結果を</a:t>
            </a:r>
            <a:r>
              <a:rPr lang="en-US" altLang="ja-JP" sz="1600" dirty="0"/>
              <a:t>’?’</a:t>
            </a:r>
            <a:r>
              <a:rPr lang="ja-JP" altLang="en-US" sz="1600" dirty="0"/>
              <a:t>で囲む</a:t>
            </a:r>
            <a:r>
              <a:rPr lang="en-US" altLang="ja-JP" sz="1600" dirty="0"/>
              <a:t>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③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/>
              <a:t>$bind$($#1[2],$#2[2])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	=&gt;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-b	//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-b : 0</a:t>
            </a:r>
            <a:r>
              <a:rPr lang="ja-JP" altLang="en-US" sz="1600" dirty="0"/>
              <a:t>変数</a:t>
            </a:r>
            <a:r>
              <a:rPr lang="en-US" altLang="ja-JP" sz="1600" dirty="0" err="1"/>
              <a:t>tq</a:t>
            </a:r>
            <a:r>
              <a:rPr lang="ja-JP" altLang="en-US" sz="1600" dirty="0"/>
              <a:t>型</a:t>
            </a:r>
            <a:r>
              <a:rPr lang="en-US" altLang="ja-JP" sz="1600" dirty="0"/>
              <a:t>operator(</a:t>
            </a:r>
            <a:r>
              <a:rPr lang="ja-JP" altLang="en-US" sz="1600" dirty="0"/>
              <a:t>後続</a:t>
            </a:r>
            <a:r>
              <a:rPr lang="en-US" altLang="ja-JP" sz="1600" dirty="0"/>
              <a:t>T</a:t>
            </a:r>
            <a:r>
              <a:rPr lang="ja-JP" altLang="en-US" sz="1600" dirty="0"/>
              <a:t>式内の対象ノードに</a:t>
            </a:r>
            <a:endParaRPr lang="en-US" altLang="ja-JP" sz="1600" dirty="0"/>
          </a:p>
          <a:p>
            <a:pPr>
              <a:spcAft>
                <a:spcPts val="300"/>
              </a:spcAft>
            </a:pPr>
            <a:r>
              <a:rPr lang="en-US" altLang="ja-JP" sz="1600" dirty="0"/>
              <a:t>					//			   CSV</a:t>
            </a:r>
            <a:r>
              <a:rPr lang="ja-JP" altLang="en-US" sz="1600" dirty="0"/>
              <a:t>ファイル</a:t>
            </a:r>
            <a:r>
              <a:rPr lang="en-US" altLang="ja-JP" sz="1600" dirty="0"/>
              <a:t>1,2</a:t>
            </a:r>
            <a:r>
              <a:rPr lang="ja-JP" altLang="en-US" sz="1600" dirty="0"/>
              <a:t>から</a:t>
            </a:r>
            <a:r>
              <a:rPr lang="en-US" altLang="ja-JP" sz="1600" dirty="0"/>
              <a:t>2</a:t>
            </a:r>
            <a:r>
              <a:rPr lang="ja-JP" altLang="en-US" sz="1600" dirty="0"/>
              <a:t>個ずつ値をバインド</a:t>
            </a:r>
            <a:r>
              <a:rPr lang="en-US" altLang="ja-JP" sz="1600" dirty="0"/>
              <a:t>)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注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: 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$tree$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は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lisp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型。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$tree$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(r, t1,...,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の評価結果は、「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を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root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、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ti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を子とするツリー」⇔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 r(t1,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)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endParaRPr lang="en-US" altLang="ja-JP" sz="1600" dirty="0"/>
          </a:p>
          <a:p>
            <a:pPr>
              <a:spcAft>
                <a:spcPts val="300"/>
              </a:spcAft>
            </a:pPr>
            <a:r>
              <a:rPr lang="en-US" altLang="ja-JP" sz="1600" dirty="0"/>
              <a:t>(</a:t>
            </a:r>
            <a:r>
              <a:rPr lang="ja-JP" altLang="en-US" sz="1600" dirty="0"/>
              <a:t>実行の例</a:t>
            </a:r>
            <a:r>
              <a:rPr lang="en-US" altLang="ja-JP" sz="1600" dirty="0"/>
              <a:t>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④ </a:t>
            </a:r>
            <a:r>
              <a:rPr lang="en-US" altLang="ja-JP" sz="1600" dirty="0"/>
              <a:t>$`$AAA(B,C)		=&gt; “AAA”(B,C)</a:t>
            </a:r>
            <a:r>
              <a:rPr lang="ja-JP" altLang="en-US" sz="1600" dirty="0"/>
              <a:t>と</a:t>
            </a:r>
            <a:r>
              <a:rPr lang="en-US" altLang="ja-JP" sz="1600" dirty="0"/>
              <a:t>print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⑤ </a:t>
            </a:r>
            <a:r>
              <a:rPr lang="en-US" altLang="ja-JP" sz="1600" dirty="0"/>
              <a:t>t_op1 AAA(B,C)	=&gt; ?AAA?(B,C)</a:t>
            </a:r>
            <a:r>
              <a:rPr lang="ja-JP" altLang="en-US" sz="1600" dirty="0"/>
              <a:t>　</a:t>
            </a:r>
            <a:r>
              <a:rPr lang="en-US" altLang="ja-JP" sz="1600" dirty="0"/>
              <a:t>〃		//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dirty="0">
                <a:highlight>
                  <a:srgbClr val="FFCCFF"/>
                </a:highlight>
              </a:rPr>
              <a:t>$`$</a:t>
            </a:r>
            <a:r>
              <a:rPr lang="en-US" altLang="ja-JP" sz="1600" dirty="0"/>
              <a:t>(?)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AAA(B,C)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⑥ </a:t>
            </a:r>
            <a:r>
              <a:rPr lang="en-US" altLang="ja-JP" sz="1600" dirty="0"/>
              <a:t>t_op2 X(Y[1],Z[2])	=&gt;  Y,Z</a:t>
            </a:r>
            <a:r>
              <a:rPr lang="ja-JP" altLang="en-US" sz="1600" dirty="0"/>
              <a:t>に</a:t>
            </a:r>
            <a:r>
              <a:rPr lang="en-US" altLang="ja-JP" sz="1600" dirty="0"/>
              <a:t>1</a:t>
            </a:r>
            <a:r>
              <a:rPr lang="ja-JP" altLang="en-US" sz="1600" dirty="0"/>
              <a:t>個、</a:t>
            </a:r>
            <a:r>
              <a:rPr lang="en-US" altLang="ja-JP" sz="1600" dirty="0"/>
              <a:t>2</a:t>
            </a:r>
            <a:r>
              <a:rPr lang="ja-JP" altLang="en-US" sz="1600" dirty="0"/>
              <a:t>個バインド</a:t>
            </a:r>
            <a:r>
              <a:rPr lang="en-US" altLang="ja-JP" sz="1600" dirty="0"/>
              <a:t>		//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/>
              <a:t>$bind$($#1[2],$#2[2])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X(Y[1],Z[2])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7B0682AC-70FA-47BC-B60A-58C23596FA29}"/>
              </a:ext>
            </a:extLst>
          </p:cNvPr>
          <p:cNvSpPr/>
          <p:nvPr/>
        </p:nvSpPr>
        <p:spPr>
          <a:xfrm>
            <a:off x="7059616" y="2207933"/>
            <a:ext cx="5104433" cy="939083"/>
          </a:xfrm>
          <a:prstGeom prst="wedgeRectCallout">
            <a:avLst>
              <a:gd name="adj1" fmla="val -63494"/>
              <a:gd name="adj2" fmla="val -5252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パラメータなしの</a:t>
            </a:r>
            <a:r>
              <a:rPr kumimoji="1"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には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つけてもつけなくてもよい。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 {$A$}X(T,Z)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でも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$A$X(Y,Z)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でも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OK</a:t>
            </a: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理由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の解釈は、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の生成」である。。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をつけてもつけなくても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である。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4F46075F-5A3B-4738-9760-F22901681356}"/>
              </a:ext>
            </a:extLst>
          </p:cNvPr>
          <p:cNvSpPr/>
          <p:nvPr/>
        </p:nvSpPr>
        <p:spPr>
          <a:xfrm>
            <a:off x="5187390" y="156483"/>
            <a:ext cx="5785410" cy="328062"/>
          </a:xfrm>
          <a:prstGeom prst="wedgeRectCallout">
            <a:avLst>
              <a:gd name="adj1" fmla="val -55767"/>
              <a:gd name="adj2" fmla="val 48559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注意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{$A$} =&gt; 0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{$A$()} =&gt; 1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ダミーノードあり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013447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3FE039-75BF-4205-83A4-DAF2A4AB840B}"/>
              </a:ext>
            </a:extLst>
          </p:cNvPr>
          <p:cNvSpPr/>
          <p:nvPr/>
        </p:nvSpPr>
        <p:spPr>
          <a:xfrm>
            <a:off x="404131" y="3775634"/>
            <a:ext cx="10682123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-form&gt;::=&lt;head&gt;(’(’(&lt;T-form&gt;(’,’&lt;T-form&gt;)*)?’)’)*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	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※1	// 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評価結果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 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-operator&gt; </a:t>
            </a:r>
            <a:r>
              <a:rPr lang="en-US" altLang="ja-JP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		</a:t>
            </a:r>
          </a:p>
          <a:p>
            <a:pPr lvl="1"/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</a:t>
            </a:r>
            <a:r>
              <a:rPr lang="en-US" altLang="ja-JP" sz="1600" spc="-1" dirty="0">
                <a:uFill>
                  <a:solidFill>
                    <a:srgbClr val="FFFFFF"/>
                  </a:solidFill>
                </a:uFill>
                <a:latin typeface="Arial"/>
              </a:rPr>
              <a:t>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	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※2	// 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評価結果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&lt;</a:t>
            </a:r>
            <a:r>
              <a:rPr lang="en-US" altLang="ja-JP" sz="1600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-call&gt;::=&lt;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-operator&gt;(’(’(&lt;T-form&gt;(’,’&lt;T-form&gt;)*)?’)’)*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&lt;lisp-call&gt;::=&lt;lisp-operator&gt;(’(’(&lt;T-form&gt;(’,’&lt;T-form&gt;)*)?’)’)*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'$'&lt;name&gt;'$'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&lt;char&gt;+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(,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)*)?’]’;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8C034CC-85B6-4DAF-AACC-F6E22F99E53A}"/>
              </a:ext>
            </a:extLst>
          </p:cNvPr>
          <p:cNvSpPr/>
          <p:nvPr/>
        </p:nvSpPr>
        <p:spPr>
          <a:xfrm>
            <a:off x="465827" y="913194"/>
            <a:ext cx="10682123" cy="907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原則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]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評価結果は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式、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&lt;T-form&gt;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の位置に出現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		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※1 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例外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1)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評価結果が引数付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の場合、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&lt;function&gt;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の位置に出現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※2 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例外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2)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の場合、任意位置に出現 ⇒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&lt;name&gt;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で文字列置換後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valid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な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化困難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3)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3828EEC-52A0-46AA-98D9-AF73BA30186E}"/>
              </a:ext>
            </a:extLst>
          </p:cNvPr>
          <p:cNvSpPr/>
          <p:nvPr/>
        </p:nvSpPr>
        <p:spPr>
          <a:xfrm>
            <a:off x="-86390" y="623444"/>
            <a:ext cx="23205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 (a)lisp</a:t>
            </a:r>
            <a:r>
              <a:rPr lang="ja-JP" altLang="en-US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型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ja-JP" altLang="en-US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について</a:t>
            </a:r>
            <a:endParaRPr lang="en-US" altLang="ja-JP" sz="1600" u="sng" dirty="0">
              <a:latin typeface="+mn-ea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10D1B7B-36DA-49CA-87FC-69FC4284FF48}"/>
              </a:ext>
            </a:extLst>
          </p:cNvPr>
          <p:cNvSpPr/>
          <p:nvPr/>
        </p:nvSpPr>
        <p:spPr>
          <a:xfrm>
            <a:off x="1940945" y="4045180"/>
            <a:ext cx="7550988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9199876-2527-4194-AC83-649C3CEB86FB}"/>
              </a:ext>
            </a:extLst>
          </p:cNvPr>
          <p:cNvSpPr/>
          <p:nvPr/>
        </p:nvSpPr>
        <p:spPr>
          <a:xfrm>
            <a:off x="465827" y="5767918"/>
            <a:ext cx="9026105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9CC8121-16B0-4653-B6CE-C57AD13719C4}"/>
              </a:ext>
            </a:extLst>
          </p:cNvPr>
          <p:cNvSpPr/>
          <p:nvPr/>
        </p:nvSpPr>
        <p:spPr>
          <a:xfrm>
            <a:off x="1940946" y="5282784"/>
            <a:ext cx="7550988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四角形: メモ 13">
            <a:extLst>
              <a:ext uri="{FF2B5EF4-FFF2-40B4-BE49-F238E27FC236}">
                <a16:creationId xmlns:a16="http://schemas.microsoft.com/office/drawing/2014/main" id="{ED799C3B-CF97-4778-A075-2ECFC6C8145B}"/>
              </a:ext>
            </a:extLst>
          </p:cNvPr>
          <p:cNvSpPr/>
          <p:nvPr/>
        </p:nvSpPr>
        <p:spPr>
          <a:xfrm>
            <a:off x="8870831" y="6253052"/>
            <a:ext cx="2001328" cy="43162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:lisp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用に追加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A8DE654-8359-4F17-9F2D-F40873297CC2}"/>
              </a:ext>
            </a:extLst>
          </p:cNvPr>
          <p:cNvSpPr/>
          <p:nvPr/>
        </p:nvSpPr>
        <p:spPr>
          <a:xfrm>
            <a:off x="8913960" y="6331228"/>
            <a:ext cx="480204" cy="24729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0213D38-CAD5-4237-90A6-FFA8DDD0C7C3}"/>
              </a:ext>
            </a:extLst>
          </p:cNvPr>
          <p:cNvSpPr/>
          <p:nvPr/>
        </p:nvSpPr>
        <p:spPr>
          <a:xfrm>
            <a:off x="457074" y="1860223"/>
            <a:ext cx="11198478" cy="9079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X(Y,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(A,B(C),D(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(E,F)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⇒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Y,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A(B(C),D(E(F)))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#2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,$#1)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X(Y[1],Z[2])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⇒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#2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($#1)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X(Y[1],Z[2])	// BNF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未反映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3) 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$#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u="sng" spc="-1" dirty="0" err="1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value_count</a:t>
            </a:r>
            <a:r>
              <a:rPr lang="en-US" altLang="ja-JP" sz="1600" u="sng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$file$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(test.csv)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⇒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	//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リタン値が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の場合はその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&lt;name&gt;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で文字列置換</a:t>
            </a:r>
            <a:endParaRPr lang="en-US" altLang="ja-JP" sz="1600" u="sng" spc="-1" dirty="0">
              <a:solidFill>
                <a:srgbClr val="000000"/>
              </a:solidFill>
              <a:uFill>
                <a:solidFill>
                  <a:srgbClr val="FF0000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063E7F7-15C2-462C-96EF-52A259D64FF2}"/>
              </a:ext>
            </a:extLst>
          </p:cNvPr>
          <p:cNvSpPr/>
          <p:nvPr/>
        </p:nvSpPr>
        <p:spPr>
          <a:xfrm>
            <a:off x="-77637" y="3472645"/>
            <a:ext cx="11044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 (3)BNF</a:t>
            </a:r>
            <a:endParaRPr lang="en-US" altLang="ja-JP" sz="1600" u="sng" dirty="0">
              <a:latin typeface="+mn-ea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BEE7A9D-0EB7-493A-B185-E9DD30635E40}"/>
              </a:ext>
            </a:extLst>
          </p:cNvPr>
          <p:cNvSpPr txBox="1"/>
          <p:nvPr/>
        </p:nvSpPr>
        <p:spPr>
          <a:xfrm>
            <a:off x="0" y="0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(2)generator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6D8F2C8-517B-417B-9253-14C35DB02CDD}"/>
              </a:ext>
            </a:extLst>
          </p:cNvPr>
          <p:cNvSpPr/>
          <p:nvPr/>
        </p:nvSpPr>
        <p:spPr>
          <a:xfrm>
            <a:off x="584308" y="261147"/>
            <a:ext cx="1069087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定義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とパラメータ列を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で囲ったもの。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評価結果の値を表す。</a:t>
            </a:r>
            <a:endParaRPr lang="en-US" altLang="ja-JP" sz="16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1CC9460-1030-458E-A6E6-7C2933EE67C9}"/>
              </a:ext>
            </a:extLst>
          </p:cNvPr>
          <p:cNvSpPr/>
          <p:nvPr/>
        </p:nvSpPr>
        <p:spPr>
          <a:xfrm>
            <a:off x="-86391" y="2797220"/>
            <a:ext cx="23205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 (b)</a:t>
            </a:r>
            <a:r>
              <a:rPr lang="en-US" altLang="ja-JP" sz="1600" u="sng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tq</a:t>
            </a:r>
            <a:r>
              <a:rPr lang="ja-JP" altLang="en-US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型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ja-JP" altLang="en-US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について</a:t>
            </a:r>
            <a:endParaRPr lang="en-US" altLang="ja-JP" sz="1600" u="sng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DEA2C97-EF0A-4AD4-AD2A-A3AAE4F31BA9}"/>
              </a:ext>
            </a:extLst>
          </p:cNvPr>
          <p:cNvSpPr/>
          <p:nvPr/>
        </p:nvSpPr>
        <p:spPr>
          <a:xfrm>
            <a:off x="399754" y="3122328"/>
            <a:ext cx="1069087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&lt;head&gt;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の＜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function&gt;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としてのみ記述可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0000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743A6196-49F9-4311-9DB2-A4DF50039052}"/>
              </a:ext>
            </a:extLst>
          </p:cNvPr>
          <p:cNvSpPr/>
          <p:nvPr/>
        </p:nvSpPr>
        <p:spPr>
          <a:xfrm>
            <a:off x="7610923" y="-135327"/>
            <a:ext cx="4521143" cy="942363"/>
          </a:xfrm>
          <a:prstGeom prst="wedgeRectCallout">
            <a:avLst>
              <a:gd name="adj1" fmla="val -29976"/>
              <a:gd name="adj2" fmla="val 3028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でない場合は、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{op(...)}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の動作は未定義</a:t>
            </a:r>
            <a:endParaRPr lang="en-US" altLang="ja-JP" sz="12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 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以下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誤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において、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{($bind$,$#1)}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はダミーノードのため</a:t>
            </a:r>
            <a:endParaRPr lang="en-US" altLang="ja-JP" sz="12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　動作未定義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不正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lvl="1"/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正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#2{{$tree$($bind$,$#1)}}X(Y[1],Z[2])</a:t>
            </a:r>
          </a:p>
          <a:p>
            <a:pPr lvl="1"/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誤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#2{$tree${($bind$,$#1)}}X(Y[1],Z[2])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2116CEB3-CDAE-42FB-B88A-6A44E1EBA075}"/>
              </a:ext>
            </a:extLst>
          </p:cNvPr>
          <p:cNvSpPr/>
          <p:nvPr/>
        </p:nvSpPr>
        <p:spPr>
          <a:xfrm>
            <a:off x="6071309" y="2729747"/>
            <a:ext cx="5203875" cy="1024021"/>
          </a:xfrm>
          <a:prstGeom prst="wedgeRectCallout">
            <a:avLst>
              <a:gd name="adj1" fmla="val -73077"/>
              <a:gd name="adj2" fmla="val -100161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2)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における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{{...}}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の扱いに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案あり</a:t>
            </a:r>
            <a:endParaRPr lang="en-US" altLang="ja-JP" sz="1200" u="sng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案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1) BNF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で規定 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 &lt;function&gt;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部にのみ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OK</a:t>
            </a:r>
          </a:p>
          <a:p>
            <a:pPr lvl="1"/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案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{}</a:t>
            </a:r>
            <a:r>
              <a:rPr kumimoji="1"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を評価の結果、全体が正当な</a:t>
            </a:r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kumimoji="1"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式であれば</a:t>
            </a:r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OK</a:t>
            </a:r>
          </a:p>
          <a:p>
            <a:pPr lvl="2"/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</a:t>
            </a:r>
            <a:r>
              <a:rPr kumimoji="1"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従来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{...}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の評価結果が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の場合のみ許容していたが、</a:t>
            </a:r>
            <a:endParaRPr lang="en-US" altLang="ja-JP" sz="1200" u="sng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　評価結果が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式一般であっても許容するように拡張。</a:t>
            </a:r>
            <a:endParaRPr kumimoji="1" lang="en-US" altLang="ja-JP" sz="1200" u="sng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278075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8252930-3B20-441B-9ED6-6946BD9B2AC9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520548" y="366498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dirty="0"/>
              <a:t>#5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],$#2[2]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A[](B[1],C[2])</a:t>
            </a:r>
            <a:endParaRPr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3985453-0FE5-40B3-9FF9-868BACBAB3BC}"/>
              </a:ext>
            </a:extLst>
          </p:cNvPr>
          <p:cNvSpPr/>
          <p:nvPr/>
        </p:nvSpPr>
        <p:spPr>
          <a:xfrm>
            <a:off x="1601943" y="1597309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8B28F9A-7B09-48AC-BA00-508C41807BF7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046579" y="3858098"/>
            <a:ext cx="626386" cy="298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CEC1089-2B56-4E19-9BBF-056E57743619}"/>
              </a:ext>
            </a:extLst>
          </p:cNvPr>
          <p:cNvSpPr/>
          <p:nvPr/>
        </p:nvSpPr>
        <p:spPr>
          <a:xfrm>
            <a:off x="1650290" y="351771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0464A9F-871F-40EC-9042-B30C25ADEC5A}"/>
              </a:ext>
            </a:extLst>
          </p:cNvPr>
          <p:cNvCxnSpPr>
            <a:cxnSpLocks/>
            <a:stCxn id="15" idx="2"/>
            <a:endCxn id="125" idx="0"/>
          </p:cNvCxnSpPr>
          <p:nvPr/>
        </p:nvCxnSpPr>
        <p:spPr>
          <a:xfrm flipH="1">
            <a:off x="1374939" y="3858098"/>
            <a:ext cx="671640" cy="307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8FCA675-A632-4142-85FF-7AD5BB968934}"/>
              </a:ext>
            </a:extLst>
          </p:cNvPr>
          <p:cNvSpPr/>
          <p:nvPr/>
        </p:nvSpPr>
        <p:spPr>
          <a:xfrm>
            <a:off x="2276676" y="415706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$#2[2]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021DC98-23C6-4A81-B971-1638619ADB86}"/>
              </a:ext>
            </a:extLst>
          </p:cNvPr>
          <p:cNvSpPr/>
          <p:nvPr/>
        </p:nvSpPr>
        <p:spPr>
          <a:xfrm>
            <a:off x="398337" y="2714018"/>
            <a:ext cx="72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640FFDE-A467-439D-B04D-A2DB9426E66E}"/>
              </a:ext>
            </a:extLst>
          </p:cNvPr>
          <p:cNvSpPr/>
          <p:nvPr/>
        </p:nvSpPr>
        <p:spPr>
          <a:xfrm>
            <a:off x="197257" y="2624823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B471623-9D97-47B0-BB59-29DFFE5EEA28}"/>
              </a:ext>
            </a:extLst>
          </p:cNvPr>
          <p:cNvSpPr/>
          <p:nvPr/>
        </p:nvSpPr>
        <p:spPr>
          <a:xfrm>
            <a:off x="1434330" y="270537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10EA980-CBD6-46C7-A98A-3CF0A89D82E7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 flipV="1">
            <a:off x="1118337" y="2885378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D3E3318B-C0A1-4D05-8254-BF5B92210961}"/>
              </a:ext>
            </a:extLst>
          </p:cNvPr>
          <p:cNvSpPr/>
          <p:nvPr/>
        </p:nvSpPr>
        <p:spPr>
          <a:xfrm>
            <a:off x="2393904" y="270198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9A6DDBA-1EED-4A0B-BA30-89C87473A25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2154330" y="2881981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11D2B63-CFBB-4DDB-B380-2AC540FFF1A7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794330" y="3065378"/>
            <a:ext cx="252249" cy="452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AB49285-576A-42CA-9DD8-394CBABE2706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1720725" y="2172450"/>
            <a:ext cx="944176" cy="452373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406125" y="8672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98E11FE-37B1-452F-BE02-2F9580BDBE6B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A59F5B6-2786-4967-B225-2D57ACBC47AB}"/>
              </a:ext>
            </a:extLst>
          </p:cNvPr>
          <p:cNvSpPr/>
          <p:nvPr/>
        </p:nvSpPr>
        <p:spPr>
          <a:xfrm>
            <a:off x="3859492" y="272932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B[1]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47E49424-AB50-4EE9-99AB-2E06818F49DE}"/>
              </a:ext>
            </a:extLst>
          </p:cNvPr>
          <p:cNvSpPr/>
          <p:nvPr/>
        </p:nvSpPr>
        <p:spPr>
          <a:xfrm>
            <a:off x="4564551" y="272932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F73D0FA-0882-4125-AA08-2026EFC279A9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664901" y="2172450"/>
            <a:ext cx="1492037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3F84ADAE-0EE2-4A31-BDA5-4A3A5BD27122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2664901" y="2172450"/>
            <a:ext cx="2197096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279953" y="7897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343" y="37276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D084DC67-95AA-4531-97C0-EF08E44712BE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BF67ECBE-4EAB-42CA-A0B6-BD184BF159B4}"/>
              </a:ext>
            </a:extLst>
          </p:cNvPr>
          <p:cNvSpPr/>
          <p:nvPr/>
        </p:nvSpPr>
        <p:spPr>
          <a:xfrm>
            <a:off x="342299" y="494838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</a:t>
            </a:r>
            <a:endParaRPr kumimoji="1" lang="ja-JP" altLang="en-US" sz="1600" dirty="0"/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AB6C1570-3E3B-40F7-AA16-2E11876FECE8}"/>
              </a:ext>
            </a:extLst>
          </p:cNvPr>
          <p:cNvSpPr/>
          <p:nvPr/>
        </p:nvSpPr>
        <p:spPr>
          <a:xfrm>
            <a:off x="1257372" y="495097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4FFA999E-5F87-4294-B7A1-38619406D7B8}"/>
              </a:ext>
            </a:extLst>
          </p:cNvPr>
          <p:cNvSpPr/>
          <p:nvPr/>
        </p:nvSpPr>
        <p:spPr>
          <a:xfrm>
            <a:off x="2185490" y="4946226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C7D34CC2-273C-4556-AAFF-D05036D4D4E5}"/>
              </a:ext>
            </a:extLst>
          </p:cNvPr>
          <p:cNvSpPr/>
          <p:nvPr/>
        </p:nvSpPr>
        <p:spPr>
          <a:xfrm>
            <a:off x="1225921" y="573372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6A1FD3-9FE1-4904-8A6A-E424F76CE65D}"/>
              </a:ext>
            </a:extLst>
          </p:cNvPr>
          <p:cNvSpPr/>
          <p:nvPr/>
        </p:nvSpPr>
        <p:spPr>
          <a:xfrm>
            <a:off x="849783" y="629819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67148AC4-87B5-43F1-BDB0-4BFF584B2C26}"/>
              </a:ext>
            </a:extLst>
          </p:cNvPr>
          <p:cNvSpPr/>
          <p:nvPr/>
        </p:nvSpPr>
        <p:spPr>
          <a:xfrm>
            <a:off x="1916514" y="629932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DA9B7BC6-8F2E-49DA-8899-C8E2835B6167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1147229" y="6074111"/>
            <a:ext cx="474981" cy="224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944A250A-3D72-4F9A-AC5D-A4E7CF4FD33D}"/>
              </a:ext>
            </a:extLst>
          </p:cNvPr>
          <p:cNvCxnSpPr>
            <a:cxnSpLocks/>
            <a:stCxn id="104" idx="2"/>
            <a:endCxn id="106" idx="0"/>
          </p:cNvCxnSpPr>
          <p:nvPr/>
        </p:nvCxnSpPr>
        <p:spPr>
          <a:xfrm>
            <a:off x="1622210" y="6074111"/>
            <a:ext cx="591750" cy="225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CBDB3852-FE20-47D5-816A-B7006E7AD288}"/>
              </a:ext>
            </a:extLst>
          </p:cNvPr>
          <p:cNvCxnSpPr>
            <a:cxnSpLocks/>
            <a:stCxn id="102" idx="4"/>
          </p:cNvCxnSpPr>
          <p:nvPr/>
        </p:nvCxnSpPr>
        <p:spPr>
          <a:xfrm>
            <a:off x="1617372" y="5310975"/>
            <a:ext cx="4838" cy="448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B92C6972-24EF-4E37-8F5C-B776E23FE0F8}"/>
              </a:ext>
            </a:extLst>
          </p:cNvPr>
          <p:cNvCxnSpPr>
            <a:cxnSpLocks/>
            <a:stCxn id="103" idx="2"/>
            <a:endCxn id="102" idx="6"/>
          </p:cNvCxnSpPr>
          <p:nvPr/>
        </p:nvCxnSpPr>
        <p:spPr>
          <a:xfrm flipH="1">
            <a:off x="1977372" y="5126226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0D7E022C-8ECC-4993-8D9C-96A4C73EC947}"/>
              </a:ext>
            </a:extLst>
          </p:cNvPr>
          <p:cNvCxnSpPr>
            <a:cxnSpLocks/>
            <a:stCxn id="101" idx="6"/>
            <a:endCxn id="102" idx="2"/>
          </p:cNvCxnSpPr>
          <p:nvPr/>
        </p:nvCxnSpPr>
        <p:spPr>
          <a:xfrm>
            <a:off x="1062299" y="5128384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四角形: 角を丸くする 111">
            <a:extLst>
              <a:ext uri="{FF2B5EF4-FFF2-40B4-BE49-F238E27FC236}">
                <a16:creationId xmlns:a16="http://schemas.microsoft.com/office/drawing/2014/main" id="{8C81C1A1-037C-4E96-A77A-4FA700BB87CE}"/>
              </a:ext>
            </a:extLst>
          </p:cNvPr>
          <p:cNvSpPr/>
          <p:nvPr/>
        </p:nvSpPr>
        <p:spPr>
          <a:xfrm>
            <a:off x="190339" y="4857281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90D3C14C-BF2D-471A-BB01-DFE3711430D6}"/>
              </a:ext>
            </a:extLst>
          </p:cNvPr>
          <p:cNvCxnSpPr>
            <a:cxnSpLocks/>
            <a:stCxn id="125" idx="2"/>
            <a:endCxn id="112" idx="0"/>
          </p:cNvCxnSpPr>
          <p:nvPr/>
        </p:nvCxnSpPr>
        <p:spPr>
          <a:xfrm>
            <a:off x="1374939" y="4505907"/>
            <a:ext cx="201902" cy="35137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8C23E3A1-429E-4571-ACCE-ABD4C847E0DE}"/>
              </a:ext>
            </a:extLst>
          </p:cNvPr>
          <p:cNvSpPr/>
          <p:nvPr/>
        </p:nvSpPr>
        <p:spPr>
          <a:xfrm>
            <a:off x="978650" y="416552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i="1" dirty="0">
              <a:solidFill>
                <a:srgbClr val="FF0000"/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6568314E-0920-461A-8FC3-D830983B763D}"/>
              </a:ext>
            </a:extLst>
          </p:cNvPr>
          <p:cNvSpPr/>
          <p:nvPr/>
        </p:nvSpPr>
        <p:spPr>
          <a:xfrm>
            <a:off x="6870165" y="1454005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77FE853D-D0DD-4C3D-91F6-3CB8B00793CA}"/>
              </a:ext>
            </a:extLst>
          </p:cNvPr>
          <p:cNvSpPr/>
          <p:nvPr/>
        </p:nvSpPr>
        <p:spPr>
          <a:xfrm>
            <a:off x="8376433" y="1593030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0000FF"/>
                </a:solidFill>
              </a:rPr>
              <a:t>#5</a:t>
            </a:r>
            <a:r>
              <a:rPr lang="en-US" altLang="ja-JP" b="1" dirty="0">
                <a:solidFill>
                  <a:srgbClr val="FF0000"/>
                </a:solidFill>
              </a:rPr>
              <a:t>{}</a:t>
            </a:r>
            <a:r>
              <a:rPr lang="en-US" altLang="ja-JP" b="1" dirty="0">
                <a:solidFill>
                  <a:srgbClr val="0000FF"/>
                </a:solidFill>
              </a:rPr>
              <a:t>A[]</a:t>
            </a:r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6923EFC7-E16D-4ACF-A5CE-AE8A8972044F}"/>
              </a:ext>
            </a:extLst>
          </p:cNvPr>
          <p:cNvCxnSpPr>
            <a:cxnSpLocks/>
            <a:stCxn id="145" idx="2"/>
            <a:endCxn id="147" idx="0"/>
          </p:cNvCxnSpPr>
          <p:nvPr/>
        </p:nvCxnSpPr>
        <p:spPr>
          <a:xfrm>
            <a:off x="8821069" y="3853819"/>
            <a:ext cx="626386" cy="298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06CC4E32-F5B9-4856-B3E4-901F0E351208}"/>
              </a:ext>
            </a:extLst>
          </p:cNvPr>
          <p:cNvSpPr/>
          <p:nvPr/>
        </p:nvSpPr>
        <p:spPr>
          <a:xfrm>
            <a:off x="8424780" y="351343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782A48E6-A766-40EA-8625-79946C684791}"/>
              </a:ext>
            </a:extLst>
          </p:cNvPr>
          <p:cNvCxnSpPr>
            <a:cxnSpLocks/>
            <a:stCxn id="145" idx="2"/>
            <a:endCxn id="176" idx="0"/>
          </p:cNvCxnSpPr>
          <p:nvPr/>
        </p:nvCxnSpPr>
        <p:spPr>
          <a:xfrm flipH="1">
            <a:off x="8149429" y="3853819"/>
            <a:ext cx="671640" cy="307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060C1AEA-466C-44A1-BF73-9F7FB693639F}"/>
              </a:ext>
            </a:extLst>
          </p:cNvPr>
          <p:cNvSpPr/>
          <p:nvPr/>
        </p:nvSpPr>
        <p:spPr>
          <a:xfrm>
            <a:off x="9051166" y="41527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$#2[2]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1BBAECC6-5D7E-4129-B5D7-53D79B1C2827}"/>
              </a:ext>
            </a:extLst>
          </p:cNvPr>
          <p:cNvSpPr/>
          <p:nvPr/>
        </p:nvSpPr>
        <p:spPr>
          <a:xfrm>
            <a:off x="7172827" y="2709739"/>
            <a:ext cx="72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9" name="四角形: 角を丸くする 148">
            <a:extLst>
              <a:ext uri="{FF2B5EF4-FFF2-40B4-BE49-F238E27FC236}">
                <a16:creationId xmlns:a16="http://schemas.microsoft.com/office/drawing/2014/main" id="{87D82E2B-EF4D-4CA6-98B6-F2352F7FA0E7}"/>
              </a:ext>
            </a:extLst>
          </p:cNvPr>
          <p:cNvSpPr/>
          <p:nvPr/>
        </p:nvSpPr>
        <p:spPr>
          <a:xfrm>
            <a:off x="6971747" y="2620544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447B23FF-6A6C-4F9A-BE61-2C3406CB04CC}"/>
              </a:ext>
            </a:extLst>
          </p:cNvPr>
          <p:cNvSpPr/>
          <p:nvPr/>
        </p:nvSpPr>
        <p:spPr>
          <a:xfrm>
            <a:off x="8208820" y="2701099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BFB0653D-8621-4B77-99A3-CD9258B1DFDF}"/>
              </a:ext>
            </a:extLst>
          </p:cNvPr>
          <p:cNvCxnSpPr>
            <a:cxnSpLocks/>
            <a:stCxn id="148" idx="6"/>
            <a:endCxn id="150" idx="2"/>
          </p:cNvCxnSpPr>
          <p:nvPr/>
        </p:nvCxnSpPr>
        <p:spPr>
          <a:xfrm flipV="1">
            <a:off x="7892827" y="288109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楕円 151">
            <a:extLst>
              <a:ext uri="{FF2B5EF4-FFF2-40B4-BE49-F238E27FC236}">
                <a16:creationId xmlns:a16="http://schemas.microsoft.com/office/drawing/2014/main" id="{BEE37177-7679-4116-B618-969A5EE5F6CA}"/>
              </a:ext>
            </a:extLst>
          </p:cNvPr>
          <p:cNvSpPr/>
          <p:nvPr/>
        </p:nvSpPr>
        <p:spPr>
          <a:xfrm>
            <a:off x="9168394" y="269770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51AD9ED7-3671-4A12-9979-EC0AD857B38A}"/>
              </a:ext>
            </a:extLst>
          </p:cNvPr>
          <p:cNvCxnSpPr>
            <a:cxnSpLocks/>
            <a:stCxn id="150" idx="6"/>
            <a:endCxn id="152" idx="2"/>
          </p:cNvCxnSpPr>
          <p:nvPr/>
        </p:nvCxnSpPr>
        <p:spPr>
          <a:xfrm flipV="1">
            <a:off x="8928820" y="2877702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CA3CE809-B23C-4FD2-91DA-3620F35767B0}"/>
              </a:ext>
            </a:extLst>
          </p:cNvPr>
          <p:cNvCxnSpPr>
            <a:cxnSpLocks/>
            <a:stCxn id="150" idx="4"/>
            <a:endCxn id="145" idx="0"/>
          </p:cNvCxnSpPr>
          <p:nvPr/>
        </p:nvCxnSpPr>
        <p:spPr>
          <a:xfrm>
            <a:off x="8568820" y="3061099"/>
            <a:ext cx="252249" cy="452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B28EBD41-2D51-4335-918E-16C0080BE5E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8495215" y="2168171"/>
            <a:ext cx="944176" cy="452373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コネクタ: カギ線 155">
            <a:extLst>
              <a:ext uri="{FF2B5EF4-FFF2-40B4-BE49-F238E27FC236}">
                <a16:creationId xmlns:a16="http://schemas.microsoft.com/office/drawing/2014/main" id="{866C7829-B424-443B-B430-6607941C043D}"/>
              </a:ext>
            </a:extLst>
          </p:cNvPr>
          <p:cNvCxnSpPr>
            <a:cxnSpLocks/>
            <a:stCxn id="177" idx="3"/>
            <a:endCxn id="145" idx="3"/>
          </p:cNvCxnSpPr>
          <p:nvPr/>
        </p:nvCxnSpPr>
        <p:spPr>
          <a:xfrm flipH="1">
            <a:off x="9217357" y="1987296"/>
            <a:ext cx="1042568" cy="1696331"/>
          </a:xfrm>
          <a:prstGeom prst="bentConnector3">
            <a:avLst>
              <a:gd name="adj1" fmla="val -15662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楕円 156">
            <a:extLst>
              <a:ext uri="{FF2B5EF4-FFF2-40B4-BE49-F238E27FC236}">
                <a16:creationId xmlns:a16="http://schemas.microsoft.com/office/drawing/2014/main" id="{D7183110-BC07-4017-BE0F-FF645B5ED691}"/>
              </a:ext>
            </a:extLst>
          </p:cNvPr>
          <p:cNvSpPr/>
          <p:nvPr/>
        </p:nvSpPr>
        <p:spPr>
          <a:xfrm>
            <a:off x="8200530" y="1513028"/>
            <a:ext cx="1238341" cy="5060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3173CF9-D23F-4206-BF57-CA03091FE74C}"/>
              </a:ext>
            </a:extLst>
          </p:cNvPr>
          <p:cNvSpPr/>
          <p:nvPr/>
        </p:nvSpPr>
        <p:spPr>
          <a:xfrm>
            <a:off x="10633982" y="2725048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B[1]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3B77EC4-DD43-4B31-9914-368BF4A6C25F}"/>
              </a:ext>
            </a:extLst>
          </p:cNvPr>
          <p:cNvSpPr/>
          <p:nvPr/>
        </p:nvSpPr>
        <p:spPr>
          <a:xfrm>
            <a:off x="11339041" y="2725048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F568E3E1-DF68-468A-B661-15531B6681CD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9439391" y="2168171"/>
            <a:ext cx="1492037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1BC9DB55-BEEB-40EF-B4C6-3536F954153C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9439391" y="2168171"/>
            <a:ext cx="2197096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3" name="楕円 162">
            <a:extLst>
              <a:ext uri="{FF2B5EF4-FFF2-40B4-BE49-F238E27FC236}">
                <a16:creationId xmlns:a16="http://schemas.microsoft.com/office/drawing/2014/main" id="{8C721625-8ACE-4E9F-A3E4-21A66A2193DB}"/>
              </a:ext>
            </a:extLst>
          </p:cNvPr>
          <p:cNvSpPr/>
          <p:nvPr/>
        </p:nvSpPr>
        <p:spPr>
          <a:xfrm>
            <a:off x="7116789" y="494410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</a:t>
            </a:r>
            <a:endParaRPr kumimoji="1" lang="ja-JP" altLang="en-US" sz="1600" dirty="0"/>
          </a:p>
        </p:txBody>
      </p:sp>
      <p:sp>
        <p:nvSpPr>
          <p:cNvPr id="164" name="楕円 163">
            <a:extLst>
              <a:ext uri="{FF2B5EF4-FFF2-40B4-BE49-F238E27FC236}">
                <a16:creationId xmlns:a16="http://schemas.microsoft.com/office/drawing/2014/main" id="{E11FAD30-CC2C-40CA-AFC5-E32F09CD4B23}"/>
              </a:ext>
            </a:extLst>
          </p:cNvPr>
          <p:cNvSpPr/>
          <p:nvPr/>
        </p:nvSpPr>
        <p:spPr>
          <a:xfrm>
            <a:off x="8031862" y="4946696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65" name="楕円 164">
            <a:extLst>
              <a:ext uri="{FF2B5EF4-FFF2-40B4-BE49-F238E27FC236}">
                <a16:creationId xmlns:a16="http://schemas.microsoft.com/office/drawing/2014/main" id="{5FB88F2B-F68C-4840-BD54-28776BF92571}"/>
              </a:ext>
            </a:extLst>
          </p:cNvPr>
          <p:cNvSpPr/>
          <p:nvPr/>
        </p:nvSpPr>
        <p:spPr>
          <a:xfrm>
            <a:off x="8959980" y="494194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3B93295D-20DB-4180-9D11-8D2D3FEB524D}"/>
              </a:ext>
            </a:extLst>
          </p:cNvPr>
          <p:cNvSpPr/>
          <p:nvPr/>
        </p:nvSpPr>
        <p:spPr>
          <a:xfrm>
            <a:off x="8094416" y="575536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DA5BE194-5034-444F-919F-B54B0F3597B9}"/>
              </a:ext>
            </a:extLst>
          </p:cNvPr>
          <p:cNvCxnSpPr>
            <a:cxnSpLocks/>
            <a:stCxn id="164" idx="4"/>
            <a:endCxn id="168" idx="0"/>
          </p:cNvCxnSpPr>
          <p:nvPr/>
        </p:nvCxnSpPr>
        <p:spPr>
          <a:xfrm>
            <a:off x="8391862" y="5306696"/>
            <a:ext cx="0" cy="448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4AF185F3-7AE8-44F9-94EA-4806035BAF6C}"/>
              </a:ext>
            </a:extLst>
          </p:cNvPr>
          <p:cNvCxnSpPr>
            <a:cxnSpLocks/>
            <a:stCxn id="165" idx="2"/>
            <a:endCxn id="164" idx="6"/>
          </p:cNvCxnSpPr>
          <p:nvPr/>
        </p:nvCxnSpPr>
        <p:spPr>
          <a:xfrm flipH="1">
            <a:off x="8751862" y="5121947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18A71B3A-2485-46F3-B81A-247AADF78BD3}"/>
              </a:ext>
            </a:extLst>
          </p:cNvPr>
          <p:cNvCxnSpPr>
            <a:cxnSpLocks/>
            <a:stCxn id="163" idx="6"/>
            <a:endCxn id="164" idx="2"/>
          </p:cNvCxnSpPr>
          <p:nvPr/>
        </p:nvCxnSpPr>
        <p:spPr>
          <a:xfrm>
            <a:off x="7836789" y="5124105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四角形: 角を丸くする 173">
            <a:extLst>
              <a:ext uri="{FF2B5EF4-FFF2-40B4-BE49-F238E27FC236}">
                <a16:creationId xmlns:a16="http://schemas.microsoft.com/office/drawing/2014/main" id="{F1B22FBF-E9D6-486F-A35F-4FB06DB7DD24}"/>
              </a:ext>
            </a:extLst>
          </p:cNvPr>
          <p:cNvSpPr/>
          <p:nvPr/>
        </p:nvSpPr>
        <p:spPr>
          <a:xfrm>
            <a:off x="6964829" y="4853002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2A7A5010-BE77-49A9-B5BD-76140043DFB9}"/>
              </a:ext>
            </a:extLst>
          </p:cNvPr>
          <p:cNvCxnSpPr>
            <a:cxnSpLocks/>
            <a:stCxn id="176" idx="2"/>
            <a:endCxn id="174" idx="0"/>
          </p:cNvCxnSpPr>
          <p:nvPr/>
        </p:nvCxnSpPr>
        <p:spPr>
          <a:xfrm>
            <a:off x="8149429" y="4501628"/>
            <a:ext cx="201902" cy="35137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54549057-8820-428D-B07D-EDA899173255}"/>
              </a:ext>
            </a:extLst>
          </p:cNvPr>
          <p:cNvSpPr/>
          <p:nvPr/>
        </p:nvSpPr>
        <p:spPr>
          <a:xfrm>
            <a:off x="7753140" y="41612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$#1[2]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BF78E655-3DE0-4721-AEDC-E809633351AC}"/>
              </a:ext>
            </a:extLst>
          </p:cNvPr>
          <p:cNvSpPr txBox="1"/>
          <p:nvPr/>
        </p:nvSpPr>
        <p:spPr>
          <a:xfrm>
            <a:off x="9334367" y="1848796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4175A313-5763-4C0A-8B79-E06F93E6C5CE}"/>
              </a:ext>
            </a:extLst>
          </p:cNvPr>
          <p:cNvSpPr/>
          <p:nvPr/>
        </p:nvSpPr>
        <p:spPr>
          <a:xfrm>
            <a:off x="7012455" y="370297"/>
            <a:ext cx="505458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① </a:t>
            </a:r>
            <a:r>
              <a:rPr lang="en-US" altLang="ja-JP" dirty="0"/>
              <a:t>{}</a:t>
            </a:r>
            <a:r>
              <a:rPr lang="ja-JP" altLang="en-US" dirty="0"/>
              <a:t>あり</a:t>
            </a:r>
            <a:r>
              <a:rPr lang="en-US" altLang="ja-JP" dirty="0"/>
              <a:t>: &lt;function&gt;</a:t>
            </a:r>
            <a:r>
              <a:rPr lang="ja-JP" altLang="en-US" dirty="0"/>
              <a:t>部はツリーのまま保持</a:t>
            </a:r>
            <a:endParaRPr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 {}</a:t>
            </a:r>
            <a:r>
              <a:rPr lang="ja-JP" altLang="en-US" dirty="0"/>
              <a:t>なし</a:t>
            </a:r>
            <a:r>
              <a:rPr lang="en-US" altLang="ja-JP" dirty="0"/>
              <a:t>: preprocess</a:t>
            </a:r>
            <a:r>
              <a:rPr lang="ja-JP" altLang="en-US" dirty="0"/>
              <a:t>結果をそのまま保持</a:t>
            </a:r>
            <a:endParaRPr lang="en-US" altLang="ja-JP" dirty="0"/>
          </a:p>
        </p:txBody>
      </p:sp>
      <p:sp>
        <p:nvSpPr>
          <p:cNvPr id="178" name="楕円 177">
            <a:extLst>
              <a:ext uri="{FF2B5EF4-FFF2-40B4-BE49-F238E27FC236}">
                <a16:creationId xmlns:a16="http://schemas.microsoft.com/office/drawing/2014/main" id="{D5FD5AA8-66E7-4F64-961E-D9A3F4AB81F5}"/>
              </a:ext>
            </a:extLst>
          </p:cNvPr>
          <p:cNvSpPr/>
          <p:nvPr/>
        </p:nvSpPr>
        <p:spPr>
          <a:xfrm>
            <a:off x="7530257" y="4069023"/>
            <a:ext cx="1238341" cy="5060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EAAD88A-0EFA-497E-B7EB-942FBA9429A4}"/>
              </a:ext>
            </a:extLst>
          </p:cNvPr>
          <p:cNvSpPr/>
          <p:nvPr/>
        </p:nvSpPr>
        <p:spPr>
          <a:xfrm>
            <a:off x="7785064" y="1519617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67A6B80-4A98-4C7B-9D3C-7C2DE8B75E6B}"/>
              </a:ext>
            </a:extLst>
          </p:cNvPr>
          <p:cNvSpPr/>
          <p:nvPr/>
        </p:nvSpPr>
        <p:spPr>
          <a:xfrm>
            <a:off x="7281221" y="3897466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221E415-287D-134B-AEDD-8D51C512FED0}"/>
              </a:ext>
            </a:extLst>
          </p:cNvPr>
          <p:cNvSpPr/>
          <p:nvPr/>
        </p:nvSpPr>
        <p:spPr>
          <a:xfrm>
            <a:off x="1128594" y="151302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1E74254D-8BA5-FC4C-AF1D-D2342C962FCD}"/>
              </a:ext>
            </a:extLst>
          </p:cNvPr>
          <p:cNvSpPr/>
          <p:nvPr/>
        </p:nvSpPr>
        <p:spPr>
          <a:xfrm>
            <a:off x="487803" y="39398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②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8AAC63B-2566-4522-BEF6-A6B66E92B3B3}"/>
              </a:ext>
            </a:extLst>
          </p:cNvPr>
          <p:cNvSpPr txBox="1"/>
          <p:nvPr/>
        </p:nvSpPr>
        <p:spPr>
          <a:xfrm>
            <a:off x="-94593" y="-14483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(3)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endParaRPr lang="en-US" altLang="ja-JP" b="1" u="sng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2904676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8252930-3B20-441B-9ED6-6946BD9B2AC9}"/>
              </a:ext>
            </a:extLst>
          </p:cNvPr>
          <p:cNvSpPr/>
          <p:nvPr/>
        </p:nvSpPr>
        <p:spPr>
          <a:xfrm>
            <a:off x="91861" y="145752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77667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X(Y,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(A,B(C),D(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(E,F)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)</a:t>
            </a:r>
            <a:endParaRPr lang="ja-JP" altLang="en-US" dirty="0">
              <a:latin typeface="+mn-ea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8B28F9A-7B09-48AC-BA00-508C41807BF7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779609" y="3626941"/>
            <a:ext cx="0" cy="200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CEC1089-2B56-4E19-9BBF-056E57743619}"/>
              </a:ext>
            </a:extLst>
          </p:cNvPr>
          <p:cNvSpPr/>
          <p:nvPr/>
        </p:nvSpPr>
        <p:spPr>
          <a:xfrm>
            <a:off x="2383320" y="328655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0464A9F-871F-40EC-9042-B30C25ADEC5A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388330" y="3626941"/>
            <a:ext cx="1391279" cy="200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8FCA675-A632-4142-85FF-7AD5BB968934}"/>
              </a:ext>
            </a:extLst>
          </p:cNvPr>
          <p:cNvSpPr/>
          <p:nvPr/>
        </p:nvSpPr>
        <p:spPr>
          <a:xfrm>
            <a:off x="2383320" y="382729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640FFDE-A467-439D-B04D-A2DB9426E66E}"/>
              </a:ext>
            </a:extLst>
          </p:cNvPr>
          <p:cNvSpPr/>
          <p:nvPr/>
        </p:nvSpPr>
        <p:spPr>
          <a:xfrm>
            <a:off x="2214635" y="2558584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B471623-9D97-47B0-BB59-29DFFE5EEA28}"/>
              </a:ext>
            </a:extLst>
          </p:cNvPr>
          <p:cNvSpPr/>
          <p:nvPr/>
        </p:nvSpPr>
        <p:spPr>
          <a:xfrm>
            <a:off x="2423044" y="263913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11D2B63-CFBB-4DDB-B380-2AC540FFF1A7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 flipH="1">
            <a:off x="2779609" y="2999139"/>
            <a:ext cx="3435" cy="287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AB49285-576A-42CA-9DD8-394CBABE2706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634178" y="2385906"/>
            <a:ext cx="138262" cy="17267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15549" y="864348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A59F5B6-2786-4967-B225-2D57ACBC47AB}"/>
              </a:ext>
            </a:extLst>
          </p:cNvPr>
          <p:cNvSpPr/>
          <p:nvPr/>
        </p:nvSpPr>
        <p:spPr>
          <a:xfrm>
            <a:off x="345519" y="199789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F73D0FA-0882-4125-AA08-2026EFC279A9}"/>
              </a:ext>
            </a:extLst>
          </p:cNvPr>
          <p:cNvCxnSpPr>
            <a:cxnSpLocks/>
            <a:stCxn id="3" idx="2"/>
            <a:endCxn id="69" idx="0"/>
          </p:cNvCxnSpPr>
          <p:nvPr/>
        </p:nvCxnSpPr>
        <p:spPr>
          <a:xfrm flipH="1">
            <a:off x="642965" y="1857063"/>
            <a:ext cx="1105919" cy="14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83932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D084DC67-95AA-4531-97C0-EF08E44712BE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C7D34CC2-273C-4556-AAFF-D05036D4D4E5}"/>
              </a:ext>
            </a:extLst>
          </p:cNvPr>
          <p:cNvSpPr/>
          <p:nvPr/>
        </p:nvSpPr>
        <p:spPr>
          <a:xfrm>
            <a:off x="3744474" y="572272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6A1FD3-9FE1-4904-8A6A-E424F76CE65D}"/>
              </a:ext>
            </a:extLst>
          </p:cNvPr>
          <p:cNvSpPr/>
          <p:nvPr/>
        </p:nvSpPr>
        <p:spPr>
          <a:xfrm>
            <a:off x="3378478" y="630627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67148AC4-87B5-43F1-BDB0-4BFF584B2C26}"/>
              </a:ext>
            </a:extLst>
          </p:cNvPr>
          <p:cNvSpPr/>
          <p:nvPr/>
        </p:nvSpPr>
        <p:spPr>
          <a:xfrm>
            <a:off x="4445209" y="630740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DA9B7BC6-8F2E-49DA-8899-C8E2835B6167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3675924" y="6063113"/>
            <a:ext cx="464839" cy="243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944A250A-3D72-4F9A-AC5D-A4E7CF4FD33D}"/>
              </a:ext>
            </a:extLst>
          </p:cNvPr>
          <p:cNvCxnSpPr>
            <a:cxnSpLocks/>
            <a:stCxn id="104" idx="2"/>
            <a:endCxn id="106" idx="0"/>
          </p:cNvCxnSpPr>
          <p:nvPr/>
        </p:nvCxnSpPr>
        <p:spPr>
          <a:xfrm>
            <a:off x="4140763" y="6063113"/>
            <a:ext cx="601892" cy="244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6568314E-0920-461A-8FC3-D830983B763D}"/>
              </a:ext>
            </a:extLst>
          </p:cNvPr>
          <p:cNvSpPr/>
          <p:nvPr/>
        </p:nvSpPr>
        <p:spPr>
          <a:xfrm>
            <a:off x="6870165" y="1454005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843ACBA-A5E0-4D77-8614-80F112333B76}"/>
              </a:ext>
            </a:extLst>
          </p:cNvPr>
          <p:cNvSpPr/>
          <p:nvPr/>
        </p:nvSpPr>
        <p:spPr>
          <a:xfrm>
            <a:off x="1352595" y="151667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E33187-145A-4B75-B534-206794C2E42C}"/>
              </a:ext>
            </a:extLst>
          </p:cNvPr>
          <p:cNvSpPr/>
          <p:nvPr/>
        </p:nvSpPr>
        <p:spPr>
          <a:xfrm>
            <a:off x="992041" y="3827289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3669E4D-1029-4359-86DC-C6472DC55806}"/>
              </a:ext>
            </a:extLst>
          </p:cNvPr>
          <p:cNvSpPr/>
          <p:nvPr/>
        </p:nvSpPr>
        <p:spPr>
          <a:xfrm>
            <a:off x="2386680" y="4391519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56BAED57-08A5-4D10-AAEE-A04EA80F7978}"/>
              </a:ext>
            </a:extLst>
          </p:cNvPr>
          <p:cNvSpPr/>
          <p:nvPr/>
        </p:nvSpPr>
        <p:spPr>
          <a:xfrm>
            <a:off x="3733871" y="382611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0617DA73-F7AA-465E-B65F-9CD0C854D904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>
            <a:off x="2779609" y="4167675"/>
            <a:ext cx="3360" cy="223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A1727E10-0632-4AF5-9DE3-B4C91225DE58}"/>
              </a:ext>
            </a:extLst>
          </p:cNvPr>
          <p:cNvCxnSpPr>
            <a:cxnSpLocks/>
            <a:stCxn id="65" idx="2"/>
            <a:endCxn id="91" idx="0"/>
          </p:cNvCxnSpPr>
          <p:nvPr/>
        </p:nvCxnSpPr>
        <p:spPr>
          <a:xfrm>
            <a:off x="4130160" y="4166502"/>
            <a:ext cx="0" cy="237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67FECEA3-4A50-4324-A7F5-90DAC8E79610}"/>
              </a:ext>
            </a:extLst>
          </p:cNvPr>
          <p:cNvCxnSpPr>
            <a:cxnSpLocks/>
            <a:stCxn id="15" idx="2"/>
            <a:endCxn id="65" idx="0"/>
          </p:cNvCxnSpPr>
          <p:nvPr/>
        </p:nvCxnSpPr>
        <p:spPr>
          <a:xfrm>
            <a:off x="2779609" y="3626941"/>
            <a:ext cx="1350551" cy="199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8F016629-2311-4144-9331-97C35B31675B}"/>
              </a:ext>
            </a:extLst>
          </p:cNvPr>
          <p:cNvSpPr/>
          <p:nvPr/>
        </p:nvSpPr>
        <p:spPr>
          <a:xfrm>
            <a:off x="2237889" y="1997896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DB80B624-B6A4-4A60-B910-437150D1D150}"/>
              </a:ext>
            </a:extLst>
          </p:cNvPr>
          <p:cNvCxnSpPr>
            <a:cxnSpLocks/>
            <a:stCxn id="3" idx="2"/>
            <a:endCxn id="86" idx="0"/>
          </p:cNvCxnSpPr>
          <p:nvPr/>
        </p:nvCxnSpPr>
        <p:spPr>
          <a:xfrm>
            <a:off x="1748884" y="1857063"/>
            <a:ext cx="885294" cy="14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14D4A898-7AD0-4E45-AD75-C03177DE5604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35CD880-305A-4815-A2F5-D795E1A0488C}"/>
              </a:ext>
            </a:extLst>
          </p:cNvPr>
          <p:cNvSpPr/>
          <p:nvPr/>
        </p:nvSpPr>
        <p:spPr>
          <a:xfrm>
            <a:off x="-77637" y="19698"/>
            <a:ext cx="3896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(2)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内部表現</a:t>
            </a:r>
            <a:endParaRPr lang="en-US" altLang="ja-JP" sz="1600" b="1" spc="-1" dirty="0">
              <a:uFill>
                <a:solidFill>
                  <a:srgbClr val="FFFFFF"/>
                </a:solidFill>
              </a:uFill>
              <a:latin typeface="+mn-ea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678196-6E21-4965-A9A8-3C8F3D4F1EDD}"/>
              </a:ext>
            </a:extLst>
          </p:cNvPr>
          <p:cNvSpPr txBox="1"/>
          <p:nvPr/>
        </p:nvSpPr>
        <p:spPr>
          <a:xfrm>
            <a:off x="5966" y="254985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1:</a:t>
            </a:r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AEAFB89C-29E2-4C74-BE9D-64585AB13041}"/>
              </a:ext>
            </a:extLst>
          </p:cNvPr>
          <p:cNvSpPr/>
          <p:nvPr/>
        </p:nvSpPr>
        <p:spPr>
          <a:xfrm>
            <a:off x="3572354" y="4984786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45C35719-C923-42CA-B0C9-C35C46C0CA9A}"/>
              </a:ext>
            </a:extLst>
          </p:cNvPr>
          <p:cNvSpPr/>
          <p:nvPr/>
        </p:nvSpPr>
        <p:spPr>
          <a:xfrm>
            <a:off x="3780763" y="506534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D74E3066-D123-41B6-8B81-98D2F6744BE7}"/>
              </a:ext>
            </a:extLst>
          </p:cNvPr>
          <p:cNvCxnSpPr>
            <a:cxnSpLocks/>
            <a:stCxn id="91" idx="2"/>
            <a:endCxn id="88" idx="0"/>
          </p:cNvCxnSpPr>
          <p:nvPr/>
        </p:nvCxnSpPr>
        <p:spPr>
          <a:xfrm flipH="1">
            <a:off x="4130159" y="4744454"/>
            <a:ext cx="1" cy="240332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C542EF32-375B-4CF6-9CC8-C59583C81C4B}"/>
              </a:ext>
            </a:extLst>
          </p:cNvPr>
          <p:cNvSpPr/>
          <p:nvPr/>
        </p:nvSpPr>
        <p:spPr>
          <a:xfrm>
            <a:off x="3733871" y="4404069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4AAB27B1-1721-4E3D-A1CE-9121A98A09C0}"/>
              </a:ext>
            </a:extLst>
          </p:cNvPr>
          <p:cNvCxnSpPr>
            <a:cxnSpLocks/>
            <a:stCxn id="89" idx="4"/>
            <a:endCxn id="104" idx="0"/>
          </p:cNvCxnSpPr>
          <p:nvPr/>
        </p:nvCxnSpPr>
        <p:spPr>
          <a:xfrm>
            <a:off x="4140763" y="5425341"/>
            <a:ext cx="0" cy="297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D50AD0DB-BCF6-4388-96B9-A2BE996525F1}"/>
              </a:ext>
            </a:extLst>
          </p:cNvPr>
          <p:cNvCxnSpPr>
            <a:cxnSpLocks/>
            <a:stCxn id="129" idx="2"/>
            <a:endCxn id="112" idx="0"/>
          </p:cNvCxnSpPr>
          <p:nvPr/>
        </p:nvCxnSpPr>
        <p:spPr>
          <a:xfrm flipH="1">
            <a:off x="8466719" y="3643093"/>
            <a:ext cx="1152525" cy="210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4A1CA8EE-F3AA-44BF-8C8A-91A1D68782A4}"/>
              </a:ext>
            </a:extLst>
          </p:cNvPr>
          <p:cNvSpPr/>
          <p:nvPr/>
        </p:nvSpPr>
        <p:spPr>
          <a:xfrm>
            <a:off x="8070430" y="385370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3" name="四角形: 角を丸くする 112">
            <a:extLst>
              <a:ext uri="{FF2B5EF4-FFF2-40B4-BE49-F238E27FC236}">
                <a16:creationId xmlns:a16="http://schemas.microsoft.com/office/drawing/2014/main" id="{47B60B80-3976-4F36-8C75-5C86855EA6B1}"/>
              </a:ext>
            </a:extLst>
          </p:cNvPr>
          <p:cNvSpPr/>
          <p:nvPr/>
        </p:nvSpPr>
        <p:spPr>
          <a:xfrm>
            <a:off x="9054270" y="2584995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195D7729-B47B-4046-84F2-4D31B2DA8AAA}"/>
              </a:ext>
            </a:extLst>
          </p:cNvPr>
          <p:cNvSpPr/>
          <p:nvPr/>
        </p:nvSpPr>
        <p:spPr>
          <a:xfrm>
            <a:off x="9262679" y="2665550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1A67AF3F-D953-4DE5-9A98-264BBBD634CE}"/>
              </a:ext>
            </a:extLst>
          </p:cNvPr>
          <p:cNvCxnSpPr>
            <a:cxnSpLocks/>
            <a:stCxn id="114" idx="4"/>
          </p:cNvCxnSpPr>
          <p:nvPr/>
        </p:nvCxnSpPr>
        <p:spPr>
          <a:xfrm flipH="1">
            <a:off x="9619244" y="3025550"/>
            <a:ext cx="3435" cy="287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4C4796FC-71E7-4F35-9E16-C433277FD46F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9473813" y="2412317"/>
            <a:ext cx="138262" cy="17267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85AD87C6-B9E3-49D2-B7D7-E2EE21E2DABD}"/>
              </a:ext>
            </a:extLst>
          </p:cNvPr>
          <p:cNvSpPr/>
          <p:nvPr/>
        </p:nvSpPr>
        <p:spPr>
          <a:xfrm>
            <a:off x="7185154" y="202430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DD8305AE-C63D-4A19-9E6A-30F64E090245}"/>
              </a:ext>
            </a:extLst>
          </p:cNvPr>
          <p:cNvCxnSpPr>
            <a:cxnSpLocks/>
            <a:stCxn id="128" idx="2"/>
            <a:endCxn id="120" idx="0"/>
          </p:cNvCxnSpPr>
          <p:nvPr/>
        </p:nvCxnSpPr>
        <p:spPr>
          <a:xfrm flipH="1">
            <a:off x="7482600" y="1883474"/>
            <a:ext cx="1105919" cy="14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E3D79A00-6D74-47DF-81F4-8E35AFBAF226}"/>
              </a:ext>
            </a:extLst>
          </p:cNvPr>
          <p:cNvSpPr/>
          <p:nvPr/>
        </p:nvSpPr>
        <p:spPr>
          <a:xfrm>
            <a:off x="10686453" y="569604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63A87EEB-25C4-4287-B2B6-0AE77A29F25C}"/>
              </a:ext>
            </a:extLst>
          </p:cNvPr>
          <p:cNvSpPr/>
          <p:nvPr/>
        </p:nvSpPr>
        <p:spPr>
          <a:xfrm>
            <a:off x="10686453" y="630709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4E4B9AEB-64CA-4BF4-8A69-AB361D4C8441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>
            <a:off x="10983899" y="6036428"/>
            <a:ext cx="0" cy="270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C5F3E739-8E0E-45C3-B47E-2C9E275CB219}"/>
              </a:ext>
            </a:extLst>
          </p:cNvPr>
          <p:cNvSpPr/>
          <p:nvPr/>
        </p:nvSpPr>
        <p:spPr>
          <a:xfrm>
            <a:off x="8192230" y="1543089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8ECA9E12-4E5B-4B28-8D20-4C5BE536B370}"/>
              </a:ext>
            </a:extLst>
          </p:cNvPr>
          <p:cNvSpPr/>
          <p:nvPr/>
        </p:nvSpPr>
        <p:spPr>
          <a:xfrm>
            <a:off x="9222955" y="330270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26CD7C77-3641-428D-A7F6-79C6674D0046}"/>
              </a:ext>
            </a:extLst>
          </p:cNvPr>
          <p:cNvSpPr/>
          <p:nvPr/>
        </p:nvSpPr>
        <p:spPr>
          <a:xfrm>
            <a:off x="8073790" y="441793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E0C96503-25BE-48AA-BF36-C93B68661F93}"/>
              </a:ext>
            </a:extLst>
          </p:cNvPr>
          <p:cNvSpPr/>
          <p:nvPr/>
        </p:nvSpPr>
        <p:spPr>
          <a:xfrm>
            <a:off x="10573506" y="385252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1458E56D-1667-4771-B39E-3A9F4D44228A}"/>
              </a:ext>
            </a:extLst>
          </p:cNvPr>
          <p:cNvCxnSpPr>
            <a:cxnSpLocks/>
            <a:stCxn id="112" idx="2"/>
            <a:endCxn id="130" idx="0"/>
          </p:cNvCxnSpPr>
          <p:nvPr/>
        </p:nvCxnSpPr>
        <p:spPr>
          <a:xfrm>
            <a:off x="8466719" y="4194086"/>
            <a:ext cx="3360" cy="223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E330E1A-98FC-427C-B278-9FE8D6A32F49}"/>
              </a:ext>
            </a:extLst>
          </p:cNvPr>
          <p:cNvCxnSpPr>
            <a:cxnSpLocks/>
            <a:stCxn id="131" idx="2"/>
            <a:endCxn id="140" idx="0"/>
          </p:cNvCxnSpPr>
          <p:nvPr/>
        </p:nvCxnSpPr>
        <p:spPr>
          <a:xfrm>
            <a:off x="10969795" y="4192913"/>
            <a:ext cx="0" cy="237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C116161C-5913-4948-B0ED-7609E8EE7960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9619244" y="3653352"/>
            <a:ext cx="1350551" cy="199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984E4762-E980-4ED8-ABC3-D969883EF230}"/>
              </a:ext>
            </a:extLst>
          </p:cNvPr>
          <p:cNvSpPr/>
          <p:nvPr/>
        </p:nvSpPr>
        <p:spPr>
          <a:xfrm>
            <a:off x="9077524" y="202430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DB1F2032-5BFF-46C1-B12C-3543C5A652D8}"/>
              </a:ext>
            </a:extLst>
          </p:cNvPr>
          <p:cNvCxnSpPr>
            <a:cxnSpLocks/>
            <a:stCxn id="128" idx="2"/>
            <a:endCxn id="135" idx="0"/>
          </p:cNvCxnSpPr>
          <p:nvPr/>
        </p:nvCxnSpPr>
        <p:spPr>
          <a:xfrm>
            <a:off x="8588519" y="1883474"/>
            <a:ext cx="885294" cy="14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四角形: 角を丸くする 136">
            <a:extLst>
              <a:ext uri="{FF2B5EF4-FFF2-40B4-BE49-F238E27FC236}">
                <a16:creationId xmlns:a16="http://schemas.microsoft.com/office/drawing/2014/main" id="{9DFB791C-2A46-4138-B21B-BFFC742DC048}"/>
              </a:ext>
            </a:extLst>
          </p:cNvPr>
          <p:cNvSpPr/>
          <p:nvPr/>
        </p:nvSpPr>
        <p:spPr>
          <a:xfrm>
            <a:off x="10411989" y="5011197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AE700A68-3D32-4831-AB70-89A78178D441}"/>
              </a:ext>
            </a:extLst>
          </p:cNvPr>
          <p:cNvSpPr/>
          <p:nvPr/>
        </p:nvSpPr>
        <p:spPr>
          <a:xfrm>
            <a:off x="10620398" y="5091752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A16B19F8-82DE-4BEB-B540-807F3AC3A039}"/>
              </a:ext>
            </a:extLst>
          </p:cNvPr>
          <p:cNvCxnSpPr>
            <a:cxnSpLocks/>
            <a:stCxn id="140" idx="2"/>
            <a:endCxn id="137" idx="0"/>
          </p:cNvCxnSpPr>
          <p:nvPr/>
        </p:nvCxnSpPr>
        <p:spPr>
          <a:xfrm flipH="1">
            <a:off x="10969794" y="4770865"/>
            <a:ext cx="1" cy="240332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5F391907-62C0-4A98-BFB9-BCF19FA5A09F}"/>
              </a:ext>
            </a:extLst>
          </p:cNvPr>
          <p:cNvSpPr/>
          <p:nvPr/>
        </p:nvSpPr>
        <p:spPr>
          <a:xfrm>
            <a:off x="10573506" y="4430480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9B9C5A6F-1036-4979-9197-08ECE21227CF}"/>
              </a:ext>
            </a:extLst>
          </p:cNvPr>
          <p:cNvCxnSpPr>
            <a:cxnSpLocks/>
            <a:stCxn id="138" idx="4"/>
            <a:endCxn id="124" idx="0"/>
          </p:cNvCxnSpPr>
          <p:nvPr/>
        </p:nvCxnSpPr>
        <p:spPr>
          <a:xfrm>
            <a:off x="10980398" y="5451752"/>
            <a:ext cx="3501" cy="244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11069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16023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#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$plus$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(1,1)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}{{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X(Y,Z)</a:t>
            </a:r>
            <a:endParaRPr lang="ja-JP" altLang="en-US" dirty="0">
              <a:latin typeface="+mn-ea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60770" y="7746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2228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544D9E4-786E-4052-B8B8-3C5E639E9CB2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DD46B79-190B-449C-BFA9-209276FE0463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2337295" y="5832714"/>
            <a:ext cx="325526" cy="431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F1359F4-F4C7-47DB-97DC-B1211A8224AF}"/>
              </a:ext>
            </a:extLst>
          </p:cNvPr>
          <p:cNvSpPr/>
          <p:nvPr/>
        </p:nvSpPr>
        <p:spPr>
          <a:xfrm>
            <a:off x="2014144" y="5492329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EE538B0A-FEEF-40EB-95B4-4220FD4A5DC9}"/>
              </a:ext>
            </a:extLst>
          </p:cNvPr>
          <p:cNvCxnSpPr>
            <a:cxnSpLocks/>
            <a:stCxn id="58" idx="2"/>
            <a:endCxn id="2" idx="0"/>
          </p:cNvCxnSpPr>
          <p:nvPr/>
        </p:nvCxnSpPr>
        <p:spPr>
          <a:xfrm flipH="1">
            <a:off x="2045165" y="5832714"/>
            <a:ext cx="292130" cy="432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E3FF379-1431-4FFE-9784-B2186BCD898C}"/>
              </a:ext>
            </a:extLst>
          </p:cNvPr>
          <p:cNvSpPr/>
          <p:nvPr/>
        </p:nvSpPr>
        <p:spPr>
          <a:xfrm>
            <a:off x="2456737" y="6263908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408C938-A027-4870-98BF-CD8216CAC90B}"/>
              </a:ext>
            </a:extLst>
          </p:cNvPr>
          <p:cNvSpPr/>
          <p:nvPr/>
        </p:nvSpPr>
        <p:spPr>
          <a:xfrm>
            <a:off x="260717" y="3021369"/>
            <a:ext cx="271374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52681332-C0E2-4E6F-9177-8A1578F9901C}"/>
              </a:ext>
            </a:extLst>
          </p:cNvPr>
          <p:cNvSpPr/>
          <p:nvPr/>
        </p:nvSpPr>
        <p:spPr>
          <a:xfrm>
            <a:off x="1671223" y="3100334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10FB947C-9E21-4A3A-BEE5-38AD80AE240A}"/>
              </a:ext>
            </a:extLst>
          </p:cNvPr>
          <p:cNvSpPr/>
          <p:nvPr/>
        </p:nvSpPr>
        <p:spPr>
          <a:xfrm>
            <a:off x="2353272" y="3098527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929C08A2-2836-487D-AE83-73E946E577BC}"/>
              </a:ext>
            </a:extLst>
          </p:cNvPr>
          <p:cNvCxnSpPr>
            <a:cxnSpLocks/>
            <a:stCxn id="63" idx="6"/>
            <a:endCxn id="67" idx="2"/>
          </p:cNvCxnSpPr>
          <p:nvPr/>
        </p:nvCxnSpPr>
        <p:spPr>
          <a:xfrm flipV="1">
            <a:off x="2242745" y="3278527"/>
            <a:ext cx="110527" cy="180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8D082C1-F371-4554-9C92-1F695A6F03B5}"/>
              </a:ext>
            </a:extLst>
          </p:cNvPr>
          <p:cNvCxnSpPr>
            <a:cxnSpLocks/>
            <a:stCxn id="63" idx="4"/>
            <a:endCxn id="16" idx="0"/>
          </p:cNvCxnSpPr>
          <p:nvPr/>
        </p:nvCxnSpPr>
        <p:spPr>
          <a:xfrm>
            <a:off x="1956984" y="3460334"/>
            <a:ext cx="144901" cy="424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2CC0B43-5515-472D-ABC7-5BBC31D13BA2}"/>
              </a:ext>
            </a:extLst>
          </p:cNvPr>
          <p:cNvCxnSpPr>
            <a:cxnSpLocks/>
            <a:stCxn id="31" idx="2"/>
            <a:endCxn id="62" idx="0"/>
          </p:cNvCxnSpPr>
          <p:nvPr/>
        </p:nvCxnSpPr>
        <p:spPr>
          <a:xfrm flipH="1">
            <a:off x="1617589" y="2296511"/>
            <a:ext cx="744062" cy="72485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CB13A1C-D342-42C7-8B55-39304088627B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AED115A-6DCA-4234-85E8-B075D541844F}"/>
              </a:ext>
            </a:extLst>
          </p:cNvPr>
          <p:cNvSpPr/>
          <p:nvPr/>
        </p:nvSpPr>
        <p:spPr>
          <a:xfrm>
            <a:off x="1722014" y="6265638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F3DBCD20-7D25-4A38-A6C6-5948ACCA61B0}"/>
              </a:ext>
            </a:extLst>
          </p:cNvPr>
          <p:cNvSpPr/>
          <p:nvPr/>
        </p:nvSpPr>
        <p:spPr>
          <a:xfrm>
            <a:off x="687016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70CD4B92-BAC7-4D16-A156-5C65D2D9C3B0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510450" y="2297374"/>
            <a:ext cx="405440" cy="723995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48A0104-F1A2-4174-80DE-1FF2CB343C65}"/>
              </a:ext>
            </a:extLst>
          </p:cNvPr>
          <p:cNvSpPr/>
          <p:nvPr/>
        </p:nvSpPr>
        <p:spPr>
          <a:xfrm>
            <a:off x="7852932" y="1722233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chemeClr val="tx1"/>
                </a:solidFill>
              </a:rPr>
              <a:t>#2</a:t>
            </a:r>
            <a:r>
              <a:rPr lang="en-US" altLang="ja-JP" b="1" dirty="0">
                <a:solidFill>
                  <a:srgbClr val="FF0000"/>
                </a:solidFill>
              </a:rPr>
              <a:t>{}</a:t>
            </a:r>
            <a:r>
              <a:rPr lang="en-US" altLang="ja-JP" b="1" dirty="0">
                <a:solidFill>
                  <a:srgbClr val="0000FF"/>
                </a:solidFill>
              </a:rPr>
              <a:t>X</a:t>
            </a:r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54E8C64-21B8-4C26-8DE0-D230F202068B}"/>
              </a:ext>
            </a:extLst>
          </p:cNvPr>
          <p:cNvSpPr/>
          <p:nvPr/>
        </p:nvSpPr>
        <p:spPr>
          <a:xfrm>
            <a:off x="1298693" y="1721370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1BEF0CDD-BB24-4D39-9F98-85CD7F247AA8}"/>
              </a:ext>
            </a:extLst>
          </p:cNvPr>
          <p:cNvCxnSpPr>
            <a:cxnSpLocks/>
            <a:stCxn id="33" idx="3"/>
            <a:endCxn id="85" idx="3"/>
          </p:cNvCxnSpPr>
          <p:nvPr/>
        </p:nvCxnSpPr>
        <p:spPr>
          <a:xfrm flipH="1">
            <a:off x="9162789" y="2108677"/>
            <a:ext cx="692357" cy="1946098"/>
          </a:xfrm>
          <a:prstGeom prst="bentConnector3">
            <a:avLst>
              <a:gd name="adj1" fmla="val -33018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3EA7115-9CE8-4789-9897-04794AD322F4}"/>
              </a:ext>
            </a:extLst>
          </p:cNvPr>
          <p:cNvSpPr txBox="1"/>
          <p:nvPr/>
        </p:nvSpPr>
        <p:spPr>
          <a:xfrm>
            <a:off x="8929588" y="1970177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77BE91F-FB5C-4E4D-A082-5C0CD4F80F10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26DC70B-C09F-40C3-BEBB-69FA966647D4}"/>
              </a:ext>
            </a:extLst>
          </p:cNvPr>
          <p:cNvSpPr/>
          <p:nvPr/>
        </p:nvSpPr>
        <p:spPr>
          <a:xfrm>
            <a:off x="3708263" y="3098527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841F71-0028-45B6-B803-9122AEE8E25F}"/>
              </a:ext>
            </a:extLst>
          </p:cNvPr>
          <p:cNvSpPr/>
          <p:nvPr/>
        </p:nvSpPr>
        <p:spPr>
          <a:xfrm>
            <a:off x="4454525" y="3091545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70B59610-A965-406E-83B8-9503F9CD9053}"/>
              </a:ext>
            </a:extLst>
          </p:cNvPr>
          <p:cNvCxnSpPr>
            <a:cxnSpLocks/>
            <a:stCxn id="31" idx="2"/>
            <a:endCxn id="3" idx="0"/>
          </p:cNvCxnSpPr>
          <p:nvPr/>
        </p:nvCxnSpPr>
        <p:spPr>
          <a:xfrm>
            <a:off x="2361651" y="2296511"/>
            <a:ext cx="1649686" cy="802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DD77F7D-A45C-4292-83BF-A5A0F6A13B91}"/>
              </a:ext>
            </a:extLst>
          </p:cNvPr>
          <p:cNvCxnSpPr>
            <a:cxnSpLocks/>
            <a:stCxn id="31" idx="2"/>
            <a:endCxn id="4" idx="0"/>
          </p:cNvCxnSpPr>
          <p:nvPr/>
        </p:nvCxnSpPr>
        <p:spPr>
          <a:xfrm>
            <a:off x="2361651" y="2296511"/>
            <a:ext cx="2395948" cy="79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1AB9EEB-A647-4897-AA6E-490B42FA4432}"/>
              </a:ext>
            </a:extLst>
          </p:cNvPr>
          <p:cNvSpPr/>
          <p:nvPr/>
        </p:nvSpPr>
        <p:spPr>
          <a:xfrm>
            <a:off x="10402051" y="3078008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D4016B2-51E3-4A3F-8C73-21A102A09F39}"/>
              </a:ext>
            </a:extLst>
          </p:cNvPr>
          <p:cNvSpPr/>
          <p:nvPr/>
        </p:nvSpPr>
        <p:spPr>
          <a:xfrm>
            <a:off x="11148313" y="3076386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50E9A0E-EBA7-4760-A063-03C4FB94166E}"/>
              </a:ext>
            </a:extLst>
          </p:cNvPr>
          <p:cNvCxnSpPr>
            <a:cxnSpLocks/>
            <a:stCxn id="25" idx="2"/>
            <a:endCxn id="11" idx="0"/>
          </p:cNvCxnSpPr>
          <p:nvPr/>
        </p:nvCxnSpPr>
        <p:spPr>
          <a:xfrm>
            <a:off x="8915890" y="2297374"/>
            <a:ext cx="1789235" cy="780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7072692-114B-4189-B684-5D6E689FD306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>
            <a:off x="8915890" y="2297374"/>
            <a:ext cx="2535497" cy="779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吹き出し: 四角形 23">
            <a:extLst>
              <a:ext uri="{FF2B5EF4-FFF2-40B4-BE49-F238E27FC236}">
                <a16:creationId xmlns:a16="http://schemas.microsoft.com/office/drawing/2014/main" id="{76427C0B-681A-4F2C-BA1C-37573D18386A}"/>
              </a:ext>
            </a:extLst>
          </p:cNvPr>
          <p:cNvSpPr/>
          <p:nvPr/>
        </p:nvSpPr>
        <p:spPr>
          <a:xfrm>
            <a:off x="4157932" y="1721370"/>
            <a:ext cx="656126" cy="248807"/>
          </a:xfrm>
          <a:prstGeom prst="wedgeRectCallout">
            <a:avLst>
              <a:gd name="adj1" fmla="val -165759"/>
              <a:gd name="adj2" fmla="val 8674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node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5A14D814-D3D7-4721-A8B0-38E6F79C8C34}"/>
              </a:ext>
            </a:extLst>
          </p:cNvPr>
          <p:cNvSpPr/>
          <p:nvPr/>
        </p:nvSpPr>
        <p:spPr>
          <a:xfrm>
            <a:off x="3424608" y="3863506"/>
            <a:ext cx="1242283" cy="248807"/>
          </a:xfrm>
          <a:prstGeom prst="wedgeRectCallout">
            <a:avLst>
              <a:gd name="adj1" fmla="val -116753"/>
              <a:gd name="adj2" fmla="val -15942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吹き出し: 四角形 71">
            <a:extLst>
              <a:ext uri="{FF2B5EF4-FFF2-40B4-BE49-F238E27FC236}">
                <a16:creationId xmlns:a16="http://schemas.microsoft.com/office/drawing/2014/main" id="{9B2DE682-F921-403B-A4CC-CD44A2A1102E}"/>
              </a:ext>
            </a:extLst>
          </p:cNvPr>
          <p:cNvSpPr/>
          <p:nvPr/>
        </p:nvSpPr>
        <p:spPr>
          <a:xfrm>
            <a:off x="9855146" y="4715221"/>
            <a:ext cx="2135259" cy="248807"/>
          </a:xfrm>
          <a:prstGeom prst="wedgeRectCallout">
            <a:avLst>
              <a:gd name="adj1" fmla="val -37050"/>
              <a:gd name="adj2" fmla="val -1212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function_ptr</a:t>
            </a:r>
            <a:r>
              <a:rPr lang="en-US" altLang="ja-JP" sz="1200" dirty="0">
                <a:solidFill>
                  <a:srgbClr val="C00000"/>
                </a:solidFill>
              </a:rPr>
              <a:t>(heads(node)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吹き出し: 四角形 27">
            <a:extLst>
              <a:ext uri="{FF2B5EF4-FFF2-40B4-BE49-F238E27FC236}">
                <a16:creationId xmlns:a16="http://schemas.microsoft.com/office/drawing/2014/main" id="{0509E2EF-0CAF-443F-997E-A71A747BCCE1}"/>
              </a:ext>
            </a:extLst>
          </p:cNvPr>
          <p:cNvSpPr/>
          <p:nvPr/>
        </p:nvSpPr>
        <p:spPr>
          <a:xfrm>
            <a:off x="6359777" y="2445221"/>
            <a:ext cx="2135259" cy="248807"/>
          </a:xfrm>
          <a:prstGeom prst="wedgeRectCallout">
            <a:avLst>
              <a:gd name="adj1" fmla="val 36478"/>
              <a:gd name="adj2" fmla="val -19755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head_str</a:t>
            </a:r>
            <a:r>
              <a:rPr lang="en-US" altLang="ja-JP" sz="1200" dirty="0">
                <a:solidFill>
                  <a:srgbClr val="C00000"/>
                </a:solidFill>
              </a:rPr>
              <a:t>(heads(node)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087DEBC-0307-4AB1-8F17-5B460B7BCA0A}"/>
              </a:ext>
            </a:extLst>
          </p:cNvPr>
          <p:cNvSpPr/>
          <p:nvPr/>
        </p:nvSpPr>
        <p:spPr>
          <a:xfrm>
            <a:off x="155275" y="2932684"/>
            <a:ext cx="2960420" cy="377618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2A0DC7A8-6E2C-403D-9BFD-3F86AB040B9E}"/>
              </a:ext>
            </a:extLst>
          </p:cNvPr>
          <p:cNvSpPr/>
          <p:nvPr/>
        </p:nvSpPr>
        <p:spPr>
          <a:xfrm>
            <a:off x="4285653" y="6172909"/>
            <a:ext cx="2434148" cy="248807"/>
          </a:xfrm>
          <a:prstGeom prst="wedgeRectCallout">
            <a:avLst>
              <a:gd name="adj1" fmla="val -4092"/>
              <a:gd name="adj2" fmla="val -20796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eval_components</a:t>
            </a:r>
            <a:r>
              <a:rPr lang="en-US" altLang="ja-JP" sz="1200" dirty="0">
                <a:solidFill>
                  <a:srgbClr val="C00000"/>
                </a:solidFill>
              </a:rPr>
              <a:t>(heads(node))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277D69E4-72E1-4821-9B4F-A59192D79296}"/>
              </a:ext>
            </a:extLst>
          </p:cNvPr>
          <p:cNvSpPr/>
          <p:nvPr/>
        </p:nvSpPr>
        <p:spPr>
          <a:xfrm>
            <a:off x="1011125" y="3100878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B7902E2B-3D9B-42ED-A23F-07C9C84D63C6}"/>
              </a:ext>
            </a:extLst>
          </p:cNvPr>
          <p:cNvCxnSpPr>
            <a:cxnSpLocks/>
            <a:stCxn id="100" idx="2"/>
            <a:endCxn id="102" idx="0"/>
          </p:cNvCxnSpPr>
          <p:nvPr/>
        </p:nvCxnSpPr>
        <p:spPr>
          <a:xfrm>
            <a:off x="970654" y="4721026"/>
            <a:ext cx="242724" cy="771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6563A08-DEFC-4B24-9E9F-2D43FA9CA069}"/>
              </a:ext>
            </a:extLst>
          </p:cNvPr>
          <p:cNvSpPr/>
          <p:nvPr/>
        </p:nvSpPr>
        <p:spPr>
          <a:xfrm>
            <a:off x="647503" y="4380641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1CB89760-B7A7-40A5-9A55-D26991290272}"/>
              </a:ext>
            </a:extLst>
          </p:cNvPr>
          <p:cNvCxnSpPr>
            <a:cxnSpLocks/>
            <a:stCxn id="100" idx="2"/>
            <a:endCxn id="104" idx="0"/>
          </p:cNvCxnSpPr>
          <p:nvPr/>
        </p:nvCxnSpPr>
        <p:spPr>
          <a:xfrm flipH="1">
            <a:off x="706426" y="4721026"/>
            <a:ext cx="264228" cy="773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821932CD-F5A4-44F4-B182-90A41E1BDDD0}"/>
              </a:ext>
            </a:extLst>
          </p:cNvPr>
          <p:cNvSpPr/>
          <p:nvPr/>
        </p:nvSpPr>
        <p:spPr>
          <a:xfrm>
            <a:off x="1007294" y="5492605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A905FD32-B668-424F-BEDD-26886687937E}"/>
              </a:ext>
            </a:extLst>
          </p:cNvPr>
          <p:cNvSpPr/>
          <p:nvPr/>
        </p:nvSpPr>
        <p:spPr>
          <a:xfrm>
            <a:off x="493980" y="5494335"/>
            <a:ext cx="424892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E19FAD7-6179-4C6E-AB1F-7A0E24569428}"/>
              </a:ext>
            </a:extLst>
          </p:cNvPr>
          <p:cNvSpPr/>
          <p:nvPr/>
        </p:nvSpPr>
        <p:spPr>
          <a:xfrm>
            <a:off x="301471" y="3107316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</a:t>
            </a:r>
            <a:endParaRPr kumimoji="1" lang="ja-JP" altLang="en-US" sz="1600" dirty="0"/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A99122ED-691D-4F71-97BA-D7876CC1744C}"/>
              </a:ext>
            </a:extLst>
          </p:cNvPr>
          <p:cNvCxnSpPr>
            <a:cxnSpLocks/>
            <a:stCxn id="90" idx="6"/>
            <a:endCxn id="37" idx="2"/>
          </p:cNvCxnSpPr>
          <p:nvPr/>
        </p:nvCxnSpPr>
        <p:spPr>
          <a:xfrm flipV="1">
            <a:off x="872993" y="3280878"/>
            <a:ext cx="138132" cy="6438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65C56763-93EF-410B-906B-11F6C0617789}"/>
              </a:ext>
            </a:extLst>
          </p:cNvPr>
          <p:cNvCxnSpPr>
            <a:cxnSpLocks/>
            <a:stCxn id="37" idx="6"/>
            <a:endCxn id="63" idx="2"/>
          </p:cNvCxnSpPr>
          <p:nvPr/>
        </p:nvCxnSpPr>
        <p:spPr>
          <a:xfrm flipV="1">
            <a:off x="1582647" y="3280334"/>
            <a:ext cx="88576" cy="54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EB4DC8EC-34F9-4895-A254-6C0F20878E97}"/>
              </a:ext>
            </a:extLst>
          </p:cNvPr>
          <p:cNvCxnSpPr>
            <a:cxnSpLocks/>
            <a:stCxn id="37" idx="4"/>
            <a:endCxn id="100" idx="0"/>
          </p:cNvCxnSpPr>
          <p:nvPr/>
        </p:nvCxnSpPr>
        <p:spPr>
          <a:xfrm flipH="1">
            <a:off x="970654" y="3460878"/>
            <a:ext cx="326232" cy="919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862A540F-2A20-4EA1-880E-9A23377A7FAC}"/>
              </a:ext>
            </a:extLst>
          </p:cNvPr>
          <p:cNvCxnSpPr>
            <a:cxnSpLocks/>
            <a:stCxn id="132" idx="2"/>
            <a:endCxn id="134" idx="0"/>
          </p:cNvCxnSpPr>
          <p:nvPr/>
        </p:nvCxnSpPr>
        <p:spPr>
          <a:xfrm>
            <a:off x="9016217" y="5882304"/>
            <a:ext cx="49765" cy="349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1DD27AFF-6F23-4377-8977-02003DC36B10}"/>
              </a:ext>
            </a:extLst>
          </p:cNvPr>
          <p:cNvSpPr/>
          <p:nvPr/>
        </p:nvSpPr>
        <p:spPr>
          <a:xfrm>
            <a:off x="8693066" y="5541919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071FFE14-F6FC-4C40-9B32-A5C5897F4FB1}"/>
              </a:ext>
            </a:extLst>
          </p:cNvPr>
          <p:cNvSpPr/>
          <p:nvPr/>
        </p:nvSpPr>
        <p:spPr>
          <a:xfrm>
            <a:off x="8859898" y="6232269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5" name="四角形: 角を丸くする 134">
            <a:extLst>
              <a:ext uri="{FF2B5EF4-FFF2-40B4-BE49-F238E27FC236}">
                <a16:creationId xmlns:a16="http://schemas.microsoft.com/office/drawing/2014/main" id="{2535C53E-CE73-4A43-BFA2-3207F73F91BB}"/>
              </a:ext>
            </a:extLst>
          </p:cNvPr>
          <p:cNvSpPr/>
          <p:nvPr/>
        </p:nvSpPr>
        <p:spPr>
          <a:xfrm>
            <a:off x="7041687" y="3019378"/>
            <a:ext cx="271374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D1786CC9-91FB-42FA-B22F-38E889B03C9C}"/>
              </a:ext>
            </a:extLst>
          </p:cNvPr>
          <p:cNvSpPr/>
          <p:nvPr/>
        </p:nvSpPr>
        <p:spPr>
          <a:xfrm>
            <a:off x="8426315" y="3098343"/>
            <a:ext cx="571522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37" name="楕円 136">
            <a:extLst>
              <a:ext uri="{FF2B5EF4-FFF2-40B4-BE49-F238E27FC236}">
                <a16:creationId xmlns:a16="http://schemas.microsoft.com/office/drawing/2014/main" id="{026AAC44-45A4-4F94-9FD7-7999C5FE5C32}"/>
              </a:ext>
            </a:extLst>
          </p:cNvPr>
          <p:cNvSpPr/>
          <p:nvPr/>
        </p:nvSpPr>
        <p:spPr>
          <a:xfrm>
            <a:off x="9108364" y="3096536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B30B86DD-02BD-423B-9462-A0BE8C6575A9}"/>
              </a:ext>
            </a:extLst>
          </p:cNvPr>
          <p:cNvCxnSpPr>
            <a:cxnSpLocks/>
            <a:stCxn id="136" idx="6"/>
            <a:endCxn id="137" idx="2"/>
          </p:cNvCxnSpPr>
          <p:nvPr/>
        </p:nvCxnSpPr>
        <p:spPr>
          <a:xfrm flipV="1">
            <a:off x="8997837" y="3276536"/>
            <a:ext cx="110527" cy="180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6E3DA686-ECAE-47D5-AC47-37C191ABA1D8}"/>
              </a:ext>
            </a:extLst>
          </p:cNvPr>
          <p:cNvCxnSpPr>
            <a:cxnSpLocks/>
            <a:stCxn id="136" idx="4"/>
            <a:endCxn id="85" idx="0"/>
          </p:cNvCxnSpPr>
          <p:nvPr/>
        </p:nvCxnSpPr>
        <p:spPr>
          <a:xfrm>
            <a:off x="8712076" y="3458343"/>
            <a:ext cx="147640" cy="426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0045C74C-0947-4E8D-8401-505ED789CE01}"/>
              </a:ext>
            </a:extLst>
          </p:cNvPr>
          <p:cNvSpPr/>
          <p:nvPr/>
        </p:nvSpPr>
        <p:spPr>
          <a:xfrm>
            <a:off x="6934876" y="2902292"/>
            <a:ext cx="2961790" cy="380657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4A635568-CB1D-445D-902D-EE1BC503EC19}"/>
              </a:ext>
            </a:extLst>
          </p:cNvPr>
          <p:cNvSpPr/>
          <p:nvPr/>
        </p:nvSpPr>
        <p:spPr>
          <a:xfrm>
            <a:off x="7766217" y="3098887"/>
            <a:ext cx="571522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AF43F1B0-C143-425A-9950-98587342DE6F}"/>
              </a:ext>
            </a:extLst>
          </p:cNvPr>
          <p:cNvSpPr/>
          <p:nvPr/>
        </p:nvSpPr>
        <p:spPr>
          <a:xfrm>
            <a:off x="7056563" y="3105325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</a:t>
            </a:r>
            <a:endParaRPr kumimoji="1" lang="ja-JP" altLang="en-US" sz="1600" dirty="0"/>
          </a:p>
        </p:txBody>
      </p: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E976145F-2E88-4154-9878-126D4067DBBB}"/>
              </a:ext>
            </a:extLst>
          </p:cNvPr>
          <p:cNvCxnSpPr>
            <a:cxnSpLocks/>
            <a:stCxn id="148" idx="6"/>
            <a:endCxn id="142" idx="2"/>
          </p:cNvCxnSpPr>
          <p:nvPr/>
        </p:nvCxnSpPr>
        <p:spPr>
          <a:xfrm flipV="1">
            <a:off x="7628085" y="3278887"/>
            <a:ext cx="138132" cy="6438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22A51A70-1AE3-47ED-9B30-BE96D48E1EFC}"/>
              </a:ext>
            </a:extLst>
          </p:cNvPr>
          <p:cNvCxnSpPr>
            <a:cxnSpLocks/>
            <a:stCxn id="142" idx="6"/>
            <a:endCxn id="136" idx="2"/>
          </p:cNvCxnSpPr>
          <p:nvPr/>
        </p:nvCxnSpPr>
        <p:spPr>
          <a:xfrm flipV="1">
            <a:off x="8337739" y="3278343"/>
            <a:ext cx="88576" cy="54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3704373C-678B-46D9-9205-E81823382124}"/>
              </a:ext>
            </a:extLst>
          </p:cNvPr>
          <p:cNvCxnSpPr>
            <a:cxnSpLocks/>
            <a:stCxn id="142" idx="4"/>
            <a:endCxn id="130" idx="0"/>
          </p:cNvCxnSpPr>
          <p:nvPr/>
        </p:nvCxnSpPr>
        <p:spPr>
          <a:xfrm flipH="1">
            <a:off x="7883994" y="3458887"/>
            <a:ext cx="167984" cy="897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B9FE5613-DE4A-435E-9D49-4806ABE9550B}"/>
              </a:ext>
            </a:extLst>
          </p:cNvPr>
          <p:cNvSpPr/>
          <p:nvPr/>
        </p:nvSpPr>
        <p:spPr>
          <a:xfrm>
            <a:off x="7677910" y="4356433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6" name="吹き出し: 四角形 155">
            <a:extLst>
              <a:ext uri="{FF2B5EF4-FFF2-40B4-BE49-F238E27FC236}">
                <a16:creationId xmlns:a16="http://schemas.microsoft.com/office/drawing/2014/main" id="{E8735C9E-F7CC-4C95-B76C-B2AE3667933E}"/>
              </a:ext>
            </a:extLst>
          </p:cNvPr>
          <p:cNvSpPr/>
          <p:nvPr/>
        </p:nvSpPr>
        <p:spPr>
          <a:xfrm>
            <a:off x="10296531" y="3949315"/>
            <a:ext cx="1242283" cy="248807"/>
          </a:xfrm>
          <a:prstGeom prst="wedgeRectCallout">
            <a:avLst>
              <a:gd name="adj1" fmla="val -109115"/>
              <a:gd name="adj2" fmla="val -20102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吹き出し: 四角形 157">
            <a:extLst>
              <a:ext uri="{FF2B5EF4-FFF2-40B4-BE49-F238E27FC236}">
                <a16:creationId xmlns:a16="http://schemas.microsoft.com/office/drawing/2014/main" id="{E38E03F3-8A50-462B-BBBB-BBA336D9A120}"/>
              </a:ext>
            </a:extLst>
          </p:cNvPr>
          <p:cNvSpPr/>
          <p:nvPr/>
        </p:nvSpPr>
        <p:spPr>
          <a:xfrm>
            <a:off x="11015100" y="1596951"/>
            <a:ext cx="656126" cy="248807"/>
          </a:xfrm>
          <a:prstGeom prst="wedgeRectCallout">
            <a:avLst>
              <a:gd name="adj1" fmla="val -220979"/>
              <a:gd name="adj2" fmla="val 4860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node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C9668662-A0BF-4D03-9D47-2F8008909E7A}"/>
              </a:ext>
            </a:extLst>
          </p:cNvPr>
          <p:cNvSpPr/>
          <p:nvPr/>
        </p:nvSpPr>
        <p:spPr>
          <a:xfrm>
            <a:off x="2935532" y="5270740"/>
            <a:ext cx="4465932" cy="320587"/>
          </a:xfrm>
          <a:prstGeom prst="rightArrow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55698232-E19C-4430-B0D0-B489CE09B722}"/>
              </a:ext>
            </a:extLst>
          </p:cNvPr>
          <p:cNvSpPr txBox="1"/>
          <p:nvPr/>
        </p:nvSpPr>
        <p:spPr>
          <a:xfrm>
            <a:off x="0" y="40378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2: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E99BE58-BD0F-4289-80A6-C5AB1639F7A5}"/>
              </a:ext>
            </a:extLst>
          </p:cNvPr>
          <p:cNvSpPr/>
          <p:nvPr/>
        </p:nvSpPr>
        <p:spPr>
          <a:xfrm>
            <a:off x="1740783" y="4601795"/>
            <a:ext cx="90827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825EBE4-629E-48CF-91B2-A35DF85BF395}"/>
              </a:ext>
            </a:extLst>
          </p:cNvPr>
          <p:cNvSpPr/>
          <p:nvPr/>
        </p:nvSpPr>
        <p:spPr>
          <a:xfrm>
            <a:off x="1798811" y="3884582"/>
            <a:ext cx="60614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2FE37FB3-508E-479C-96C0-B938E6280584}"/>
              </a:ext>
            </a:extLst>
          </p:cNvPr>
          <p:cNvSpPr/>
          <p:nvPr/>
        </p:nvSpPr>
        <p:spPr>
          <a:xfrm>
            <a:off x="1909160" y="4715221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A9D390FF-4A48-47C0-B122-4BEF8C0670A8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>
            <a:off x="2101885" y="4224967"/>
            <a:ext cx="93036" cy="376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9A7B3AE1-5231-4B88-936F-2C6E68EA33B0}"/>
              </a:ext>
            </a:extLst>
          </p:cNvPr>
          <p:cNvCxnSpPr>
            <a:cxnSpLocks/>
            <a:stCxn id="18" idx="4"/>
            <a:endCxn id="58" idx="0"/>
          </p:cNvCxnSpPr>
          <p:nvPr/>
        </p:nvCxnSpPr>
        <p:spPr>
          <a:xfrm>
            <a:off x="2194921" y="5075221"/>
            <a:ext cx="142374" cy="417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1DD9AEE3-ABF7-4BF8-8E22-B609C2AF1FE6}"/>
              </a:ext>
            </a:extLst>
          </p:cNvPr>
          <p:cNvSpPr/>
          <p:nvPr/>
        </p:nvSpPr>
        <p:spPr>
          <a:xfrm>
            <a:off x="8498614" y="4601795"/>
            <a:ext cx="90827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05ADD4E-FB09-4554-A051-90853FC7A2CA}"/>
              </a:ext>
            </a:extLst>
          </p:cNvPr>
          <p:cNvSpPr/>
          <p:nvPr/>
        </p:nvSpPr>
        <p:spPr>
          <a:xfrm>
            <a:off x="8556642" y="3884582"/>
            <a:ext cx="60614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8AD797BA-F865-4380-9894-956839F6AAD8}"/>
              </a:ext>
            </a:extLst>
          </p:cNvPr>
          <p:cNvSpPr/>
          <p:nvPr/>
        </p:nvSpPr>
        <p:spPr>
          <a:xfrm>
            <a:off x="8666991" y="4715221"/>
            <a:ext cx="571522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F7AFF93E-1589-4FE8-A281-E1083C459C35}"/>
              </a:ext>
            </a:extLst>
          </p:cNvPr>
          <p:cNvCxnSpPr>
            <a:cxnSpLocks/>
            <a:stCxn id="85" idx="2"/>
            <a:endCxn id="84" idx="0"/>
          </p:cNvCxnSpPr>
          <p:nvPr/>
        </p:nvCxnSpPr>
        <p:spPr>
          <a:xfrm>
            <a:off x="8859716" y="4224967"/>
            <a:ext cx="93036" cy="376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56B42194-84AC-4C6B-8BAD-FFB413B66544}"/>
              </a:ext>
            </a:extLst>
          </p:cNvPr>
          <p:cNvCxnSpPr>
            <a:cxnSpLocks/>
            <a:stCxn id="86" idx="4"/>
            <a:endCxn id="132" idx="0"/>
          </p:cNvCxnSpPr>
          <p:nvPr/>
        </p:nvCxnSpPr>
        <p:spPr>
          <a:xfrm>
            <a:off x="8952752" y="5075221"/>
            <a:ext cx="63465" cy="466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2283D3D-F927-484B-9BB6-23777087752B}"/>
              </a:ext>
            </a:extLst>
          </p:cNvPr>
          <p:cNvSpPr txBox="1"/>
          <p:nvPr/>
        </p:nvSpPr>
        <p:spPr>
          <a:xfrm>
            <a:off x="6502783" y="687981"/>
            <a:ext cx="4948604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同一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内に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が何個含まれていても、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の評価後は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内</a:t>
            </a:r>
            <a:endParaRPr lang="en-US" altLang="ja-JP" sz="12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&lt;ref-label&gt;&lt;reference&gt;&lt;function&gt;&lt;name&gt;&lt;bind&gt;</a:t>
            </a:r>
          </a:p>
          <a:p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の各要素が特定できると思われる。その検証が必要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(★)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。</a:t>
            </a:r>
            <a:endParaRPr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625BD926-8F81-4E4E-9A9E-3B3F1F52FCAF}"/>
              </a:ext>
            </a:extLst>
          </p:cNvPr>
          <p:cNvSpPr/>
          <p:nvPr/>
        </p:nvSpPr>
        <p:spPr>
          <a:xfrm>
            <a:off x="7122153" y="7111518"/>
            <a:ext cx="4810349" cy="371491"/>
          </a:xfrm>
          <a:prstGeom prst="wedgeRectCallout">
            <a:avLst>
              <a:gd name="adj1" fmla="val 4327"/>
              <a:gd name="adj2" fmla="val -86632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function </a:t>
            </a:r>
            <a:r>
              <a:rPr kumimoji="1" lang="en-US" altLang="ja-JP" sz="1200" u="sng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ptr</a:t>
            </a:r>
            <a:r>
              <a:rPr kumimoji="1"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のポイント先は、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が付与されていることがわかる位置とすべき。</a:t>
            </a:r>
            <a:endParaRPr kumimoji="1" lang="en-US" altLang="ja-JP" sz="1200" u="sng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678743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16023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prstClr val="black"/>
                </a:solidFill>
                <a:latin typeface="+mn-ea"/>
              </a:rPr>
              <a:t>$#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$count$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$file$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(test.csv)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endParaRPr lang="ja-JP" altLang="en-US" dirty="0">
              <a:latin typeface="+mn-ea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60770" y="7746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2228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544D9E4-786E-4052-B8B8-3C5E639E9CB2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F1359F4-F4C7-47DB-97DC-B1211A8224AF}"/>
              </a:ext>
            </a:extLst>
          </p:cNvPr>
          <p:cNvSpPr/>
          <p:nvPr/>
        </p:nvSpPr>
        <p:spPr>
          <a:xfrm>
            <a:off x="1997197" y="301865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$count$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E3FF379-1431-4FFE-9784-B2186BCD898C}"/>
              </a:ext>
            </a:extLst>
          </p:cNvPr>
          <p:cNvSpPr/>
          <p:nvPr/>
        </p:nvSpPr>
        <p:spPr>
          <a:xfrm>
            <a:off x="2010402" y="637367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408C938-A027-4870-98BF-CD8216CAC90B}"/>
              </a:ext>
            </a:extLst>
          </p:cNvPr>
          <p:cNvSpPr/>
          <p:nvPr/>
        </p:nvSpPr>
        <p:spPr>
          <a:xfrm>
            <a:off x="1006869" y="2240543"/>
            <a:ext cx="187081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52681332-C0E2-4E6F-9177-8A1578F9901C}"/>
              </a:ext>
            </a:extLst>
          </p:cNvPr>
          <p:cNvSpPr/>
          <p:nvPr/>
        </p:nvSpPr>
        <p:spPr>
          <a:xfrm>
            <a:off x="2038952" y="232109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8D082C1-F371-4554-9C92-1F695A6F03B5}"/>
              </a:ext>
            </a:extLst>
          </p:cNvPr>
          <p:cNvCxnSpPr>
            <a:cxnSpLocks/>
            <a:stCxn id="63" idx="4"/>
            <a:endCxn id="58" idx="0"/>
          </p:cNvCxnSpPr>
          <p:nvPr/>
        </p:nvCxnSpPr>
        <p:spPr>
          <a:xfrm flipH="1">
            <a:off x="2393486" y="2681098"/>
            <a:ext cx="5466" cy="337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2CC0B43-5515-472D-ABC7-5BBC31D13BA2}"/>
              </a:ext>
            </a:extLst>
          </p:cNvPr>
          <p:cNvCxnSpPr>
            <a:cxnSpLocks/>
            <a:stCxn id="31" idx="2"/>
            <a:endCxn id="62" idx="0"/>
          </p:cNvCxnSpPr>
          <p:nvPr/>
        </p:nvCxnSpPr>
        <p:spPr>
          <a:xfrm flipH="1">
            <a:off x="1942274" y="1898306"/>
            <a:ext cx="222243" cy="34223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CB13A1C-D342-42C7-8B55-39304088627B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AED115A-6DCA-4234-85E8-B075D541844F}"/>
              </a:ext>
            </a:extLst>
          </p:cNvPr>
          <p:cNvSpPr/>
          <p:nvPr/>
        </p:nvSpPr>
        <p:spPr>
          <a:xfrm>
            <a:off x="2006827" y="562947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F3DBCD20-7D25-4A38-A6C6-5948ACCA61B0}"/>
              </a:ext>
            </a:extLst>
          </p:cNvPr>
          <p:cNvSpPr/>
          <p:nvPr/>
        </p:nvSpPr>
        <p:spPr>
          <a:xfrm>
            <a:off x="6799629" y="1453269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54E8C64-21B8-4C26-8DE0-D230F202068B}"/>
              </a:ext>
            </a:extLst>
          </p:cNvPr>
          <p:cNvSpPr/>
          <p:nvPr/>
        </p:nvSpPr>
        <p:spPr>
          <a:xfrm>
            <a:off x="1733042" y="1557921"/>
            <a:ext cx="862949" cy="340385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77BE91F-FB5C-4E4D-A082-5C0CD4F80F10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2BC7BC8-557E-41B0-AD9F-EFE2928F8DA8}"/>
              </a:ext>
            </a:extLst>
          </p:cNvPr>
          <p:cNvSpPr/>
          <p:nvPr/>
        </p:nvSpPr>
        <p:spPr>
          <a:xfrm>
            <a:off x="1088308" y="231770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</a:t>
            </a:r>
            <a:endParaRPr kumimoji="1" lang="ja-JP" altLang="en-US" sz="1600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74E7B4B7-E133-4CCD-B51E-8428AADE37F5}"/>
              </a:ext>
            </a:extLst>
          </p:cNvPr>
          <p:cNvCxnSpPr>
            <a:cxnSpLocks/>
            <a:stCxn id="4" idx="6"/>
            <a:endCxn id="63" idx="2"/>
          </p:cNvCxnSpPr>
          <p:nvPr/>
        </p:nvCxnSpPr>
        <p:spPr>
          <a:xfrm>
            <a:off x="1808308" y="2497701"/>
            <a:ext cx="23064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158EFE3-2C43-4925-9D39-E5A3DA41910E}"/>
              </a:ext>
            </a:extLst>
          </p:cNvPr>
          <p:cNvSpPr/>
          <p:nvPr/>
        </p:nvSpPr>
        <p:spPr>
          <a:xfrm>
            <a:off x="1331003" y="3684533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04B58D7F-F292-40C6-8954-BFDC9DB84F7D}"/>
              </a:ext>
            </a:extLst>
          </p:cNvPr>
          <p:cNvCxnSpPr>
            <a:cxnSpLocks/>
            <a:stCxn id="9" idx="2"/>
            <a:endCxn id="48" idx="0"/>
          </p:cNvCxnSpPr>
          <p:nvPr/>
        </p:nvCxnSpPr>
        <p:spPr>
          <a:xfrm flipH="1">
            <a:off x="2386143" y="4259674"/>
            <a:ext cx="7818" cy="48128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668C90B3-DB1E-4A56-9AD6-049CDE71E640}"/>
              </a:ext>
            </a:extLst>
          </p:cNvPr>
          <p:cNvSpPr/>
          <p:nvPr/>
        </p:nvSpPr>
        <p:spPr>
          <a:xfrm>
            <a:off x="1890443" y="4740962"/>
            <a:ext cx="991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40D7660D-D9FD-4915-9C99-C2FA0AAB6386}"/>
              </a:ext>
            </a:extLst>
          </p:cNvPr>
          <p:cNvSpPr/>
          <p:nvPr/>
        </p:nvSpPr>
        <p:spPr>
          <a:xfrm>
            <a:off x="2043116" y="482151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474CA06-4F68-401C-BCFC-99F4529D9C9D}"/>
              </a:ext>
            </a:extLst>
          </p:cNvPr>
          <p:cNvCxnSpPr>
            <a:cxnSpLocks/>
            <a:stCxn id="58" idx="2"/>
            <a:endCxn id="9" idx="0"/>
          </p:cNvCxnSpPr>
          <p:nvPr/>
        </p:nvCxnSpPr>
        <p:spPr>
          <a:xfrm>
            <a:off x="2393486" y="3359035"/>
            <a:ext cx="475" cy="325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C28861F2-36D7-47FD-872F-E93EF59A22C3}"/>
              </a:ext>
            </a:extLst>
          </p:cNvPr>
          <p:cNvCxnSpPr>
            <a:cxnSpLocks/>
            <a:stCxn id="2" idx="2"/>
            <a:endCxn id="60" idx="0"/>
          </p:cNvCxnSpPr>
          <p:nvPr/>
        </p:nvCxnSpPr>
        <p:spPr>
          <a:xfrm>
            <a:off x="2403116" y="5969860"/>
            <a:ext cx="3575" cy="403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E144630F-9CA4-4C21-8FA7-2305995963EF}"/>
              </a:ext>
            </a:extLst>
          </p:cNvPr>
          <p:cNvCxnSpPr>
            <a:cxnSpLocks/>
            <a:stCxn id="49" idx="4"/>
            <a:endCxn id="2" idx="0"/>
          </p:cNvCxnSpPr>
          <p:nvPr/>
        </p:nvCxnSpPr>
        <p:spPr>
          <a:xfrm>
            <a:off x="2403116" y="5181517"/>
            <a:ext cx="0" cy="447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FFA3FF6F-9041-4465-9AB7-630D74B48B11}"/>
              </a:ext>
            </a:extLst>
          </p:cNvPr>
          <p:cNvSpPr/>
          <p:nvPr/>
        </p:nvSpPr>
        <p:spPr>
          <a:xfrm>
            <a:off x="7245650" y="2269118"/>
            <a:ext cx="187081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9EB1FD6D-539F-4D9F-9AB2-F6A3E25A0116}"/>
              </a:ext>
            </a:extLst>
          </p:cNvPr>
          <p:cNvSpPr/>
          <p:nvPr/>
        </p:nvSpPr>
        <p:spPr>
          <a:xfrm>
            <a:off x="8277733" y="2349673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161674D4-86E4-40DB-A3B0-45926E46B88F}"/>
              </a:ext>
            </a:extLst>
          </p:cNvPr>
          <p:cNvCxnSpPr>
            <a:cxnSpLocks/>
            <a:stCxn id="76" idx="4"/>
            <a:endCxn id="13" idx="0"/>
          </p:cNvCxnSpPr>
          <p:nvPr/>
        </p:nvCxnSpPr>
        <p:spPr>
          <a:xfrm>
            <a:off x="8637733" y="2709673"/>
            <a:ext cx="0" cy="457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2261100-39F2-4322-BCC8-CC9B7A080562}"/>
              </a:ext>
            </a:extLst>
          </p:cNvPr>
          <p:cNvCxnSpPr>
            <a:cxnSpLocks/>
            <a:stCxn id="81" idx="2"/>
            <a:endCxn id="75" idx="0"/>
          </p:cNvCxnSpPr>
          <p:nvPr/>
        </p:nvCxnSpPr>
        <p:spPr>
          <a:xfrm flipH="1">
            <a:off x="8181055" y="1926881"/>
            <a:ext cx="222243" cy="34223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E1C15C7-5FEC-4D02-8FDF-6E747B62A736}"/>
              </a:ext>
            </a:extLst>
          </p:cNvPr>
          <p:cNvSpPr/>
          <p:nvPr/>
        </p:nvSpPr>
        <p:spPr>
          <a:xfrm>
            <a:off x="7971823" y="1586496"/>
            <a:ext cx="862949" cy="340385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0000FF"/>
                </a:solidFill>
                <a:latin typeface="+mn-ea"/>
              </a:rPr>
              <a:t>$#50</a:t>
            </a:r>
            <a:endParaRPr lang="ja-JP" altLang="en-US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8393B1B5-AE44-4A8D-B6D4-1FDA21A3EB02}"/>
              </a:ext>
            </a:extLst>
          </p:cNvPr>
          <p:cNvSpPr/>
          <p:nvPr/>
        </p:nvSpPr>
        <p:spPr>
          <a:xfrm>
            <a:off x="7327089" y="2346276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</a:t>
            </a:r>
            <a:endParaRPr kumimoji="1" lang="ja-JP" altLang="en-US" sz="1600" dirty="0"/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9B78D3C3-5E74-423E-94D5-2D7639180C77}"/>
              </a:ext>
            </a:extLst>
          </p:cNvPr>
          <p:cNvCxnSpPr>
            <a:cxnSpLocks/>
            <a:stCxn id="82" idx="6"/>
            <a:endCxn id="76" idx="2"/>
          </p:cNvCxnSpPr>
          <p:nvPr/>
        </p:nvCxnSpPr>
        <p:spPr>
          <a:xfrm>
            <a:off x="8047089" y="2526276"/>
            <a:ext cx="23064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BA1F748-C801-4F94-B86E-DA02A6133538}"/>
              </a:ext>
            </a:extLst>
          </p:cNvPr>
          <p:cNvSpPr/>
          <p:nvPr/>
        </p:nvSpPr>
        <p:spPr>
          <a:xfrm>
            <a:off x="10191729" y="281442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$count$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CDFAF053-F78A-4270-9A67-05A95A4D0F8F}"/>
              </a:ext>
            </a:extLst>
          </p:cNvPr>
          <p:cNvSpPr/>
          <p:nvPr/>
        </p:nvSpPr>
        <p:spPr>
          <a:xfrm>
            <a:off x="10204934" y="6169449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900F0385-A05E-4555-ADC2-9FD688C6F2BB}"/>
              </a:ext>
            </a:extLst>
          </p:cNvPr>
          <p:cNvSpPr/>
          <p:nvPr/>
        </p:nvSpPr>
        <p:spPr>
          <a:xfrm>
            <a:off x="10201359" y="542525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43492FB4-A79A-4F68-AFA0-901CF5F80B8A}"/>
              </a:ext>
            </a:extLst>
          </p:cNvPr>
          <p:cNvSpPr/>
          <p:nvPr/>
        </p:nvSpPr>
        <p:spPr>
          <a:xfrm>
            <a:off x="9525535" y="3480311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FF0000"/>
                </a:solidFill>
                <a:latin typeface="+mn-ea"/>
              </a:rPr>
              <a:t>{}</a:t>
            </a:r>
            <a:endParaRPr lang="ja-JP" altLang="en-US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F5BDD0A4-AB8B-4DA3-BC84-88AD5F8EB490}"/>
              </a:ext>
            </a:extLst>
          </p:cNvPr>
          <p:cNvCxnSpPr>
            <a:cxnSpLocks/>
            <a:stCxn id="84" idx="2"/>
            <a:endCxn id="86" idx="0"/>
          </p:cNvCxnSpPr>
          <p:nvPr/>
        </p:nvCxnSpPr>
        <p:spPr>
          <a:xfrm flipH="1">
            <a:off x="10580675" y="4055452"/>
            <a:ext cx="7818" cy="48128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C1AC3E4A-BE0A-4C21-9BBE-6FA765693C11}"/>
              </a:ext>
            </a:extLst>
          </p:cNvPr>
          <p:cNvSpPr/>
          <p:nvPr/>
        </p:nvSpPr>
        <p:spPr>
          <a:xfrm>
            <a:off x="10084975" y="4536740"/>
            <a:ext cx="991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0E089D1A-5B22-4C6B-AF39-8384EDABF6CF}"/>
              </a:ext>
            </a:extLst>
          </p:cNvPr>
          <p:cNvSpPr/>
          <p:nvPr/>
        </p:nvSpPr>
        <p:spPr>
          <a:xfrm>
            <a:off x="10237648" y="4617295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68A55CC9-FFFA-4401-B7CC-99D2358EE418}"/>
              </a:ext>
            </a:extLst>
          </p:cNvPr>
          <p:cNvCxnSpPr>
            <a:cxnSpLocks/>
            <a:stCxn id="73" idx="2"/>
            <a:endCxn id="84" idx="0"/>
          </p:cNvCxnSpPr>
          <p:nvPr/>
        </p:nvCxnSpPr>
        <p:spPr>
          <a:xfrm>
            <a:off x="10588018" y="3154813"/>
            <a:ext cx="475" cy="325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BFF3A3F6-0897-4CB8-9027-8607D4355310}"/>
              </a:ext>
            </a:extLst>
          </p:cNvPr>
          <p:cNvCxnSpPr>
            <a:cxnSpLocks/>
            <a:stCxn id="80" idx="2"/>
            <a:endCxn id="74" idx="0"/>
          </p:cNvCxnSpPr>
          <p:nvPr/>
        </p:nvCxnSpPr>
        <p:spPr>
          <a:xfrm>
            <a:off x="10597648" y="5765638"/>
            <a:ext cx="3575" cy="403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0CC0BCA0-6D42-4DB8-891D-FE661A7A1193}"/>
              </a:ext>
            </a:extLst>
          </p:cNvPr>
          <p:cNvCxnSpPr>
            <a:cxnSpLocks/>
            <a:stCxn id="87" idx="4"/>
            <a:endCxn id="80" idx="0"/>
          </p:cNvCxnSpPr>
          <p:nvPr/>
        </p:nvCxnSpPr>
        <p:spPr>
          <a:xfrm>
            <a:off x="10597648" y="4977295"/>
            <a:ext cx="0" cy="447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FD57E341-C5B5-4EC6-91E3-FE7AFA1EC54C}"/>
              </a:ext>
            </a:extLst>
          </p:cNvPr>
          <p:cNvCxnSpPr>
            <a:cxnSpLocks/>
            <a:stCxn id="92" idx="3"/>
            <a:endCxn id="80" idx="3"/>
          </p:cNvCxnSpPr>
          <p:nvPr/>
        </p:nvCxnSpPr>
        <p:spPr>
          <a:xfrm flipH="1">
            <a:off x="10993936" y="3815088"/>
            <a:ext cx="585529" cy="1780358"/>
          </a:xfrm>
          <a:prstGeom prst="bentConnector3">
            <a:avLst>
              <a:gd name="adj1" fmla="val -39042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63F0CD5-8569-479C-9FEE-46E34DD09ACE}"/>
              </a:ext>
            </a:extLst>
          </p:cNvPr>
          <p:cNvSpPr txBox="1"/>
          <p:nvPr/>
        </p:nvSpPr>
        <p:spPr>
          <a:xfrm>
            <a:off x="10653907" y="3676588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542FEA12-7AF9-4113-80B6-7A32979D0693}"/>
              </a:ext>
            </a:extLst>
          </p:cNvPr>
          <p:cNvSpPr/>
          <p:nvPr/>
        </p:nvSpPr>
        <p:spPr>
          <a:xfrm>
            <a:off x="9084063" y="5843139"/>
            <a:ext cx="975816" cy="248807"/>
          </a:xfrm>
          <a:prstGeom prst="wedgeRectCallout">
            <a:avLst>
              <a:gd name="adj1" fmla="val 73099"/>
              <a:gd name="adj2" fmla="val -12605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C00000"/>
                </a:solidFill>
              </a:rPr>
              <a:t>file </a:t>
            </a:r>
            <a:r>
              <a:rPr lang="en-US" altLang="ja-JP" sz="1200" dirty="0" err="1">
                <a:solidFill>
                  <a:srgbClr val="C00000"/>
                </a:solidFill>
              </a:rPr>
              <a:t>ptr</a:t>
            </a:r>
            <a:r>
              <a:rPr lang="ja-JP" altLang="en-US" sz="1200" dirty="0">
                <a:solidFill>
                  <a:srgbClr val="C00000"/>
                </a:solidFill>
              </a:rPr>
              <a:t>設定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E89D0C-7013-419C-B3AB-EA20E230F754}"/>
              </a:ext>
            </a:extLst>
          </p:cNvPr>
          <p:cNvSpPr txBox="1"/>
          <p:nvPr/>
        </p:nvSpPr>
        <p:spPr>
          <a:xfrm>
            <a:off x="-34873" y="11074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3: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A72DD8E-9A93-4519-94C9-90F9E1BBF6F3}"/>
              </a:ext>
            </a:extLst>
          </p:cNvPr>
          <p:cNvSpPr/>
          <p:nvPr/>
        </p:nvSpPr>
        <p:spPr>
          <a:xfrm>
            <a:off x="8241444" y="316690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50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01929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8/28(</a:t>
            </a:r>
            <a:r>
              <a:rPr lang="ja-JP" altLang="en-US" dirty="0"/>
              <a:t>金</a:t>
            </a:r>
            <a:r>
              <a:rPr lang="en-US" altLang="ja-JP" dirty="0"/>
              <a:t>)18:00-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7CC06A-2BB9-4270-9B28-108B8D290059}"/>
              </a:ext>
            </a:extLst>
          </p:cNvPr>
          <p:cNvSpPr/>
          <p:nvPr/>
        </p:nvSpPr>
        <p:spPr>
          <a:xfrm>
            <a:off x="3751093" y="2913457"/>
            <a:ext cx="582252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AutoNum type="arabicParenBoth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問題点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  <a:p>
            <a:pPr marL="342900" indent="-342900">
              <a:spcBef>
                <a:spcPts val="1200"/>
              </a:spcBef>
              <a:buFontTx/>
              <a:buAutoNum type="arabicParenBoth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「記号」と「意味」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  <a:p>
            <a:pPr marL="342900" indent="-342900">
              <a:spcBef>
                <a:spcPts val="1200"/>
              </a:spcBef>
              <a:buFontTx/>
              <a:buAutoNum type="arabicParenBoth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「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T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式」と「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T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式値」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  <a:p>
            <a:pPr marL="342900" indent="-342900">
              <a:spcBef>
                <a:spcPts val="1200"/>
              </a:spcBef>
              <a:buFontTx/>
              <a:buAutoNum type="arabicParenBoth"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まとめ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900119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F06AFA-A219-4C4F-A0C2-1DCD7565EB9D}"/>
              </a:ext>
            </a:extLst>
          </p:cNvPr>
          <p:cNvSpPr txBox="1"/>
          <p:nvPr/>
        </p:nvSpPr>
        <p:spPr>
          <a:xfrm>
            <a:off x="0" y="0"/>
            <a:ext cx="342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 </a:t>
            </a:r>
            <a:r>
              <a:rPr lang="ja-JP" altLang="en-US" b="1" u="sng" dirty="0">
                <a:sym typeface="Wingdings" pitchFamily="2" charset="2"/>
              </a:rPr>
              <a:t>問題点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43DA13C-8847-49F9-A018-C6FB7EF14FA1}"/>
              </a:ext>
            </a:extLst>
          </p:cNvPr>
          <p:cNvSpPr/>
          <p:nvPr/>
        </p:nvSpPr>
        <p:spPr>
          <a:xfrm>
            <a:off x="191506" y="693426"/>
            <a:ext cx="11781037" cy="1554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: 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にパラメータ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を入力して所定の計算式により値を求めること。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generator{}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により起動される。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(x1,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t		//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	: 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/ 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operator (n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≧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0)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(x1,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t_op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0	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// t, x1,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: 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endParaRPr lang="en-US" altLang="ja-JP" sz="1600" spc="-1" baseline="-250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実行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: 0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変数の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式に作用させて所定のアクションを動作させること。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時に自動起動される。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t_op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t		=&gt; 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に対して所定のアクションを実行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(t: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後続の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1B9DB70-C02E-4EAE-A891-49FAAC5DF1DD}"/>
              </a:ext>
            </a:extLst>
          </p:cNvPr>
          <p:cNvSpPr/>
          <p:nvPr/>
        </p:nvSpPr>
        <p:spPr>
          <a:xfrm>
            <a:off x="110407" y="2826645"/>
            <a:ext cx="11781036" cy="186974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評価の例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①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ea typeface="Meiryo UI" panose="020B0604030504040204" pitchFamily="50" charset="-128"/>
              </a:rPr>
              <a:t>(A,B(C),D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	=&gt; A(B(C),D)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②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>
                <a:highlight>
                  <a:srgbClr val="FFCCFF"/>
                </a:highlight>
              </a:rPr>
              <a:t>$`$</a:t>
            </a:r>
            <a:r>
              <a:rPr lang="en-US" altLang="ja-JP" sz="1600" dirty="0"/>
              <a:t>(?)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		=&gt;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-a	//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-a : 0</a:t>
            </a:r>
            <a:r>
              <a:rPr lang="ja-JP" altLang="en-US" sz="1600" dirty="0"/>
              <a:t>変数</a:t>
            </a:r>
            <a:r>
              <a:rPr lang="en-US" altLang="ja-JP" sz="1600" dirty="0" err="1"/>
              <a:t>tq</a:t>
            </a:r>
            <a:r>
              <a:rPr lang="ja-JP" altLang="en-US" sz="1600" dirty="0"/>
              <a:t>型</a:t>
            </a:r>
            <a:r>
              <a:rPr lang="en-US" altLang="ja-JP" sz="1600" dirty="0"/>
              <a:t>operator(</a:t>
            </a:r>
            <a:r>
              <a:rPr lang="ja-JP" altLang="en-US" sz="1600" dirty="0"/>
              <a:t>後続</a:t>
            </a:r>
            <a:r>
              <a:rPr lang="en-US" altLang="ja-JP" sz="1600" dirty="0"/>
              <a:t>head</a:t>
            </a:r>
            <a:r>
              <a:rPr lang="ja-JP" altLang="en-US" sz="1600" dirty="0"/>
              <a:t>の</a:t>
            </a:r>
            <a:r>
              <a:rPr lang="en-US" altLang="ja-JP" sz="1600" dirty="0"/>
              <a:t>name</a:t>
            </a:r>
            <a:r>
              <a:rPr lang="ja-JP" altLang="en-US" sz="1600" dirty="0"/>
              <a:t>の</a:t>
            </a:r>
            <a:r>
              <a:rPr lang="en-US" altLang="ja-JP" sz="1600" dirty="0"/>
              <a:t>print</a:t>
            </a:r>
            <a:r>
              <a:rPr lang="ja-JP" altLang="en-US" sz="1600" dirty="0"/>
              <a:t>結果を</a:t>
            </a:r>
            <a:r>
              <a:rPr lang="en-US" altLang="ja-JP" sz="1600" dirty="0"/>
              <a:t>’?’</a:t>
            </a:r>
            <a:r>
              <a:rPr lang="ja-JP" altLang="en-US" sz="1600" dirty="0"/>
              <a:t>で囲む</a:t>
            </a:r>
            <a:r>
              <a:rPr lang="en-US" altLang="ja-JP" sz="1600" dirty="0"/>
              <a:t>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③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/>
              <a:t>$bind$($#1[2],$#2[2])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	=&gt;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-b	//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-b : 0</a:t>
            </a:r>
            <a:r>
              <a:rPr lang="ja-JP" altLang="en-US" sz="1600" dirty="0"/>
              <a:t>変数</a:t>
            </a:r>
            <a:r>
              <a:rPr lang="en-US" altLang="ja-JP" sz="1600" dirty="0" err="1"/>
              <a:t>tq</a:t>
            </a:r>
            <a:r>
              <a:rPr lang="ja-JP" altLang="en-US" sz="1600" dirty="0"/>
              <a:t>型</a:t>
            </a:r>
            <a:r>
              <a:rPr lang="en-US" altLang="ja-JP" sz="1600" dirty="0"/>
              <a:t>operator(</a:t>
            </a:r>
            <a:r>
              <a:rPr lang="ja-JP" altLang="en-US" sz="1600" dirty="0"/>
              <a:t>後続</a:t>
            </a:r>
            <a:r>
              <a:rPr lang="en-US" altLang="ja-JP" sz="1600" dirty="0"/>
              <a:t>T</a:t>
            </a:r>
            <a:r>
              <a:rPr lang="ja-JP" altLang="en-US" sz="1600" dirty="0"/>
              <a:t>式内の対象ノードに</a:t>
            </a:r>
            <a:endParaRPr lang="en-US" altLang="ja-JP" sz="1600" dirty="0"/>
          </a:p>
          <a:p>
            <a:pPr>
              <a:spcAft>
                <a:spcPts val="300"/>
              </a:spcAft>
            </a:pPr>
            <a:r>
              <a:rPr lang="en-US" altLang="ja-JP" sz="1600" dirty="0"/>
              <a:t>					//			   CSV</a:t>
            </a:r>
            <a:r>
              <a:rPr lang="ja-JP" altLang="en-US" sz="1600" dirty="0"/>
              <a:t>ファイル</a:t>
            </a:r>
            <a:r>
              <a:rPr lang="en-US" altLang="ja-JP" sz="1600" dirty="0"/>
              <a:t>1,2</a:t>
            </a:r>
            <a:r>
              <a:rPr lang="ja-JP" altLang="en-US" sz="1600" dirty="0"/>
              <a:t>から</a:t>
            </a:r>
            <a:r>
              <a:rPr lang="en-US" altLang="ja-JP" sz="1600" dirty="0"/>
              <a:t>2</a:t>
            </a:r>
            <a:r>
              <a:rPr lang="ja-JP" altLang="en-US" sz="1600" dirty="0"/>
              <a:t>個ずつ値をバインド</a:t>
            </a:r>
            <a:r>
              <a:rPr lang="en-US" altLang="ja-JP" sz="1600" dirty="0"/>
              <a:t>)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注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: 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$tree$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は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lisp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型。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$tree$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(r, t1,...,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の評価結果は、「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を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root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、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ti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を子とするツリー」⇔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 r(t1,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79348D8-BE15-437A-B274-EDC641F3A8DE}"/>
              </a:ext>
            </a:extLst>
          </p:cNvPr>
          <p:cNvSpPr txBox="1"/>
          <p:nvPr/>
        </p:nvSpPr>
        <p:spPr>
          <a:xfrm>
            <a:off x="364449" y="2247698"/>
            <a:ext cx="6123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※lisp</a:t>
            </a:r>
            <a:r>
              <a:rPr lang="ja-JP" alt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に対しては、「実行」は規定されない。</a:t>
            </a:r>
            <a:endParaRPr lang="en-US" altLang="ja-JP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EA3A74-9FFF-41D3-91F7-DAC733A63A8D}"/>
              </a:ext>
            </a:extLst>
          </p:cNvPr>
          <p:cNvSpPr txBox="1"/>
          <p:nvPr/>
        </p:nvSpPr>
        <p:spPr>
          <a:xfrm>
            <a:off x="61631" y="5213377"/>
            <a:ext cx="11878588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dirty="0"/>
              <a:t>{}</a:t>
            </a:r>
            <a:r>
              <a:rPr lang="ja-JP" altLang="en-US" dirty="0"/>
              <a:t>の評価結果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(a)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		: </a:t>
            </a:r>
            <a:r>
              <a:rPr lang="ja-JP" altLang="en-US" b="1" dirty="0"/>
              <a:t>記号</a:t>
            </a:r>
            <a:r>
              <a:rPr lang="ja-JP" altLang="en-US" dirty="0"/>
              <a:t>の世界</a:t>
            </a:r>
            <a:r>
              <a:rPr lang="en-US" altLang="ja-JP" dirty="0"/>
              <a:t>(</a:t>
            </a:r>
            <a:r>
              <a:rPr lang="ja-JP" altLang="en-US" dirty="0"/>
              <a:t>構造のみで「意味」には関知しない</a:t>
            </a:r>
            <a:r>
              <a:rPr lang="en-US" altLang="ja-JP" dirty="0"/>
              <a:t>)	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 ①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A(B(C),D)</a:t>
            </a:r>
            <a:endParaRPr lang="ja-JP" altLang="en-US" dirty="0"/>
          </a:p>
          <a:p>
            <a:r>
              <a:rPr lang="ja-JP" altLang="en-US" dirty="0"/>
              <a:t>　</a:t>
            </a:r>
            <a:r>
              <a:rPr lang="en-US" altLang="ja-JP" dirty="0"/>
              <a:t>(b)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</a:t>
            </a:r>
            <a:r>
              <a:rPr lang="en-US" altLang="ja-JP" dirty="0"/>
              <a:t>operator	: </a:t>
            </a:r>
            <a:r>
              <a:rPr lang="ja-JP" altLang="en-US" b="1" dirty="0"/>
              <a:t>意味</a:t>
            </a:r>
            <a:r>
              <a:rPr lang="ja-JP" altLang="en-US" dirty="0"/>
              <a:t>の世界</a:t>
            </a:r>
            <a:r>
              <a:rPr lang="en-US" altLang="ja-JP" dirty="0"/>
              <a:t>(</a:t>
            </a:r>
            <a:r>
              <a:rPr lang="ja-JP" altLang="en-US" dirty="0"/>
              <a:t>関数や集合など</a:t>
            </a:r>
            <a:r>
              <a:rPr lang="en-US" altLang="ja-JP" dirty="0"/>
              <a:t>=</a:t>
            </a:r>
            <a:r>
              <a:rPr lang="ja-JP" altLang="en-US" dirty="0"/>
              <a:t>モデルの世界</a:t>
            </a:r>
            <a:r>
              <a:rPr lang="en-US" altLang="ja-JP" dirty="0"/>
              <a:t>)	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 ② </a:t>
            </a:r>
            <a:r>
              <a:rPr lang="en-US" altLang="ja-JP" dirty="0"/>
              <a:t>t_op</a:t>
            </a:r>
            <a:r>
              <a:rPr lang="en-US" altLang="ja-JP" baseline="-25000" dirty="0"/>
              <a:t>0</a:t>
            </a:r>
            <a:r>
              <a:rPr lang="en-US" altLang="ja-JP" dirty="0"/>
              <a:t>-a</a:t>
            </a:r>
            <a:r>
              <a:rPr lang="ja-JP" altLang="en-US" dirty="0"/>
              <a:t>、③ </a:t>
            </a:r>
            <a:r>
              <a:rPr lang="en-US" altLang="ja-JP" sz="1800" dirty="0"/>
              <a:t>t_op</a:t>
            </a:r>
            <a:r>
              <a:rPr lang="en-US" altLang="ja-JP" sz="1800" baseline="-25000" dirty="0"/>
              <a:t>0</a:t>
            </a:r>
            <a:r>
              <a:rPr lang="en-US" altLang="ja-JP" sz="1800" dirty="0"/>
              <a:t>-b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　同じ</a:t>
            </a:r>
            <a:r>
              <a:rPr lang="en-US" altLang="ja-JP" dirty="0"/>
              <a:t>{}</a:t>
            </a:r>
            <a:r>
              <a:rPr lang="ja-JP" altLang="en-US" dirty="0"/>
              <a:t>の評価結果として、あまりにも次元が違いすぎ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8F26826-5F56-43C6-9A83-FA80C8C07018}"/>
              </a:ext>
            </a:extLst>
          </p:cNvPr>
          <p:cNvSpPr/>
          <p:nvPr/>
        </p:nvSpPr>
        <p:spPr>
          <a:xfrm>
            <a:off x="0" y="4886465"/>
            <a:ext cx="105329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問題点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9707867-3B63-4266-B40E-5457FFDE0A72}"/>
              </a:ext>
            </a:extLst>
          </p:cNvPr>
          <p:cNvSpPr/>
          <p:nvPr/>
        </p:nvSpPr>
        <p:spPr>
          <a:xfrm>
            <a:off x="110407" y="377078"/>
            <a:ext cx="105329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定義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0C6231B3-B932-471A-BA4E-2E20510B7C90}"/>
              </a:ext>
            </a:extLst>
          </p:cNvPr>
          <p:cNvSpPr/>
          <p:nvPr/>
        </p:nvSpPr>
        <p:spPr>
          <a:xfrm>
            <a:off x="5062681" y="7662068"/>
            <a:ext cx="3915606" cy="599064"/>
          </a:xfrm>
          <a:prstGeom prst="wedgeRectCallout">
            <a:avLst>
              <a:gd name="adj1" fmla="val -16417"/>
              <a:gd name="adj2" fmla="val -12791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動作がきちんと定義されているのであれば、重要な問題とは言えない。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天野氏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287594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E51185F-565F-4E62-9A38-E090C6F27417}"/>
              </a:ext>
            </a:extLst>
          </p:cNvPr>
          <p:cNvSpPr/>
          <p:nvPr/>
        </p:nvSpPr>
        <p:spPr>
          <a:xfrm>
            <a:off x="294663" y="633275"/>
            <a:ext cx="11719859" cy="22913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四角形: 角を丸くする 156">
            <a:extLst>
              <a:ext uri="{FF2B5EF4-FFF2-40B4-BE49-F238E27FC236}">
                <a16:creationId xmlns:a16="http://schemas.microsoft.com/office/drawing/2014/main" id="{06326D1E-8A47-4DB2-9095-810C5D46B0AB}"/>
              </a:ext>
            </a:extLst>
          </p:cNvPr>
          <p:cNvSpPr/>
          <p:nvPr/>
        </p:nvSpPr>
        <p:spPr>
          <a:xfrm>
            <a:off x="6668012" y="735079"/>
            <a:ext cx="5250425" cy="2040285"/>
          </a:xfrm>
          <a:prstGeom prst="roundRect">
            <a:avLst>
              <a:gd name="adj" fmla="val 4626"/>
            </a:avLst>
          </a:prstGeom>
          <a:ln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四角形: 角を丸くする 154">
            <a:extLst>
              <a:ext uri="{FF2B5EF4-FFF2-40B4-BE49-F238E27FC236}">
                <a16:creationId xmlns:a16="http://schemas.microsoft.com/office/drawing/2014/main" id="{718B3C41-9B24-418D-AB3A-5592A9B67432}"/>
              </a:ext>
            </a:extLst>
          </p:cNvPr>
          <p:cNvSpPr/>
          <p:nvPr/>
        </p:nvSpPr>
        <p:spPr>
          <a:xfrm>
            <a:off x="412955" y="744289"/>
            <a:ext cx="5250425" cy="2040285"/>
          </a:xfrm>
          <a:prstGeom prst="roundRect">
            <a:avLst>
              <a:gd name="adj" fmla="val 4626"/>
            </a:avLst>
          </a:prstGeom>
          <a:ln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FB20A0-A057-4A5A-ADD9-3B0C30E3BAD7}"/>
              </a:ext>
            </a:extLst>
          </p:cNvPr>
          <p:cNvSpPr txBox="1"/>
          <p:nvPr/>
        </p:nvSpPr>
        <p:spPr>
          <a:xfrm>
            <a:off x="0" y="0"/>
            <a:ext cx="273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 </a:t>
            </a:r>
            <a:r>
              <a:rPr lang="ja-JP" altLang="en-US" b="1" u="sng" dirty="0">
                <a:sym typeface="Wingdings" pitchFamily="2" charset="2"/>
              </a:rPr>
              <a:t>「記号」と「意味」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54DA049-23AA-4AFA-944C-A4F0B00BBD9F}"/>
              </a:ext>
            </a:extLst>
          </p:cNvPr>
          <p:cNvSpPr txBox="1"/>
          <p:nvPr/>
        </p:nvSpPr>
        <p:spPr>
          <a:xfrm>
            <a:off x="601884" y="924943"/>
            <a:ext cx="49192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① </a:t>
            </a:r>
            <a:r>
              <a:rPr kumimoji="1" lang="en-US" altLang="ja-JP" sz="1600" dirty="0"/>
              <a:t>Father(x, y), Father(y, z) </a:t>
            </a:r>
            <a:r>
              <a:rPr kumimoji="1" lang="ja-JP" altLang="en-US" sz="1600" dirty="0"/>
              <a:t>→ </a:t>
            </a:r>
            <a:r>
              <a:rPr kumimoji="1" lang="en-US" altLang="ja-JP" sz="1600" dirty="0" err="1"/>
              <a:t>GrandFather</a:t>
            </a:r>
            <a:r>
              <a:rPr kumimoji="1" lang="en-US" altLang="ja-JP" sz="1600" dirty="0"/>
              <a:t>(x, z).</a:t>
            </a:r>
          </a:p>
          <a:p>
            <a:r>
              <a:rPr lang="ja-JP" altLang="en-US" sz="1600" dirty="0"/>
              <a:t>② </a:t>
            </a:r>
            <a:r>
              <a:rPr lang="en-US" altLang="ja-JP" sz="1600" dirty="0"/>
              <a:t>Father(Tom, John).</a:t>
            </a:r>
          </a:p>
          <a:p>
            <a:r>
              <a:rPr kumimoji="1" lang="ja-JP" altLang="en-US" sz="1600" dirty="0"/>
              <a:t>③ </a:t>
            </a:r>
            <a:r>
              <a:rPr kumimoji="1" lang="en-US" altLang="ja-JP" sz="1600" dirty="0"/>
              <a:t>Father(John, Mary).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775C3C-E53C-43CD-BBB9-9553105FBF0A}"/>
              </a:ext>
            </a:extLst>
          </p:cNvPr>
          <p:cNvSpPr txBox="1"/>
          <p:nvPr/>
        </p:nvSpPr>
        <p:spPr>
          <a:xfrm>
            <a:off x="1284789" y="2268664"/>
            <a:ext cx="35534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④ </a:t>
            </a:r>
            <a:r>
              <a:rPr kumimoji="1" lang="en-US" altLang="ja-JP" sz="1600" dirty="0" err="1"/>
              <a:t>GrandFather</a:t>
            </a:r>
            <a:r>
              <a:rPr kumimoji="1" lang="en-US" altLang="ja-JP" sz="1600" dirty="0"/>
              <a:t>(Tom, </a:t>
            </a:r>
            <a:r>
              <a:rPr lang="en-US" altLang="ja-JP" sz="1600" dirty="0"/>
              <a:t>Mary</a:t>
            </a:r>
            <a:r>
              <a:rPr kumimoji="1" lang="en-US" altLang="ja-JP" sz="1600" dirty="0"/>
              <a:t>).</a:t>
            </a: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C49D5530-25EB-4D30-813C-36F4919A4834}"/>
              </a:ext>
            </a:extLst>
          </p:cNvPr>
          <p:cNvSpPr/>
          <p:nvPr/>
        </p:nvSpPr>
        <p:spPr>
          <a:xfrm>
            <a:off x="1597306" y="1831036"/>
            <a:ext cx="2928395" cy="3707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推論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7C36EC-8085-48DC-B3DC-4D706CF485A5}"/>
              </a:ext>
            </a:extLst>
          </p:cNvPr>
          <p:cNvSpPr txBox="1"/>
          <p:nvPr/>
        </p:nvSpPr>
        <p:spPr>
          <a:xfrm>
            <a:off x="6822219" y="924943"/>
            <a:ext cx="49192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①</a:t>
            </a:r>
            <a:r>
              <a:rPr kumimoji="1" lang="en-US" altLang="ja-JP" sz="1600" dirty="0"/>
              <a:t>’</a:t>
            </a:r>
            <a:r>
              <a:rPr kumimoji="1" lang="ja-JP" altLang="en-US" sz="1600" dirty="0"/>
              <a:t> </a:t>
            </a:r>
            <a:r>
              <a:rPr kumimoji="1" lang="en-US" altLang="ja-JP" sz="1600" dirty="0"/>
              <a:t>P(x, y), P(y, z) </a:t>
            </a:r>
            <a:r>
              <a:rPr kumimoji="1" lang="ja-JP" altLang="en-US" sz="1600" dirty="0"/>
              <a:t>→ </a:t>
            </a:r>
            <a:r>
              <a:rPr kumimoji="1" lang="en-US" altLang="ja-JP" sz="1600" dirty="0"/>
              <a:t>Q(x, z).</a:t>
            </a:r>
          </a:p>
          <a:p>
            <a:r>
              <a:rPr lang="ja-JP" altLang="en-US" sz="1600" dirty="0"/>
              <a:t>②</a:t>
            </a:r>
            <a:r>
              <a:rPr lang="en-US" altLang="ja-JP" sz="1600" dirty="0"/>
              <a:t>’</a:t>
            </a:r>
            <a:r>
              <a:rPr lang="ja-JP" altLang="en-US" sz="1600" dirty="0"/>
              <a:t> </a:t>
            </a:r>
            <a:r>
              <a:rPr lang="en-US" altLang="ja-JP" sz="1600" dirty="0"/>
              <a:t>P(K, L).</a:t>
            </a:r>
          </a:p>
          <a:p>
            <a:r>
              <a:rPr kumimoji="1" lang="ja-JP" altLang="en-US" sz="1600" dirty="0"/>
              <a:t>③</a:t>
            </a:r>
            <a:r>
              <a:rPr kumimoji="1" lang="en-US" altLang="ja-JP" sz="1600" dirty="0"/>
              <a:t>’</a:t>
            </a:r>
            <a:r>
              <a:rPr kumimoji="1" lang="ja-JP" altLang="en-US" sz="1600" dirty="0"/>
              <a:t> </a:t>
            </a:r>
            <a:r>
              <a:rPr kumimoji="1" lang="en-US" altLang="ja-JP" sz="1600" dirty="0"/>
              <a:t>P(L, M).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ACEB3D0-439D-42BB-AE87-BA87494D7951}"/>
              </a:ext>
            </a:extLst>
          </p:cNvPr>
          <p:cNvSpPr txBox="1"/>
          <p:nvPr/>
        </p:nvSpPr>
        <p:spPr>
          <a:xfrm>
            <a:off x="7505124" y="2268664"/>
            <a:ext cx="35534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④</a:t>
            </a:r>
            <a:r>
              <a:rPr kumimoji="1" lang="en-US" altLang="ja-JP" sz="1600" dirty="0"/>
              <a:t>’</a:t>
            </a:r>
            <a:r>
              <a:rPr kumimoji="1" lang="ja-JP" altLang="en-US" sz="1600" dirty="0"/>
              <a:t> </a:t>
            </a:r>
            <a:r>
              <a:rPr kumimoji="1" lang="en-US" altLang="ja-JP" sz="1600" dirty="0"/>
              <a:t>Q(K, </a:t>
            </a:r>
            <a:r>
              <a:rPr lang="en-US" altLang="ja-JP" sz="1600" dirty="0"/>
              <a:t>M</a:t>
            </a:r>
            <a:r>
              <a:rPr kumimoji="1" lang="en-US" altLang="ja-JP" sz="1600" dirty="0"/>
              <a:t>).</a:t>
            </a: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D249AF24-F107-421A-9050-C22A820D8CA6}"/>
              </a:ext>
            </a:extLst>
          </p:cNvPr>
          <p:cNvSpPr/>
          <p:nvPr/>
        </p:nvSpPr>
        <p:spPr>
          <a:xfrm>
            <a:off x="7817641" y="1831036"/>
            <a:ext cx="2928395" cy="3707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推論</a:t>
            </a: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378BDFC4-3D6F-4AA7-B704-584CFC3BD90D}"/>
              </a:ext>
            </a:extLst>
          </p:cNvPr>
          <p:cNvSpPr txBox="1"/>
          <p:nvPr/>
        </p:nvSpPr>
        <p:spPr>
          <a:xfrm>
            <a:off x="5276701" y="356026"/>
            <a:ext cx="1708417" cy="5516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記号の世界</a:t>
            </a:r>
            <a:endParaRPr lang="en-US" altLang="ja-JP" b="1" dirty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D5BF601A-49DD-465E-AB1F-35697E6EC877}"/>
              </a:ext>
            </a:extLst>
          </p:cNvPr>
          <p:cNvSpPr txBox="1"/>
          <p:nvPr/>
        </p:nvSpPr>
        <p:spPr>
          <a:xfrm>
            <a:off x="0" y="331774"/>
            <a:ext cx="159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(a)</a:t>
            </a:r>
            <a:r>
              <a:rPr lang="ja-JP" altLang="en-US" b="1" u="sng" dirty="0">
                <a:sym typeface="Wingdings" pitchFamily="2" charset="2"/>
              </a:rPr>
              <a:t> 論理学</a:t>
            </a:r>
            <a:endParaRPr lang="en-US" altLang="ja-JP" b="1" u="sng" dirty="0">
              <a:sym typeface="Wingdings" pitchFamily="2" charset="2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0C1B261E-82D7-4838-9C8E-142EA97EE729}"/>
              </a:ext>
            </a:extLst>
          </p:cNvPr>
          <p:cNvGrpSpPr/>
          <p:nvPr/>
        </p:nvGrpSpPr>
        <p:grpSpPr>
          <a:xfrm>
            <a:off x="92597" y="2900698"/>
            <a:ext cx="11921925" cy="3957302"/>
            <a:chOff x="92597" y="2850933"/>
            <a:chExt cx="11921925" cy="4007067"/>
          </a:xfrm>
        </p:grpSpPr>
        <p:sp>
          <p:nvSpPr>
            <p:cNvPr id="103" name="四角形: 角を丸くする 102">
              <a:extLst>
                <a:ext uri="{FF2B5EF4-FFF2-40B4-BE49-F238E27FC236}">
                  <a16:creationId xmlns:a16="http://schemas.microsoft.com/office/drawing/2014/main" id="{D71A7044-3992-40F4-B260-4E93BF3991E4}"/>
                </a:ext>
              </a:extLst>
            </p:cNvPr>
            <p:cNvSpPr/>
            <p:nvPr/>
          </p:nvSpPr>
          <p:spPr>
            <a:xfrm>
              <a:off x="5129482" y="3032568"/>
              <a:ext cx="6885040" cy="3813858"/>
            </a:xfrm>
            <a:prstGeom prst="roundRect">
              <a:avLst>
                <a:gd name="adj" fmla="val 4626"/>
              </a:avLst>
            </a:prstGeom>
            <a:ln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1" name="四角形: 角を丸くする 100">
              <a:extLst>
                <a:ext uri="{FF2B5EF4-FFF2-40B4-BE49-F238E27FC236}">
                  <a16:creationId xmlns:a16="http://schemas.microsoft.com/office/drawing/2014/main" id="{3E17439C-0A80-42BE-927C-A67DAB32B5BB}"/>
                </a:ext>
              </a:extLst>
            </p:cNvPr>
            <p:cNvSpPr/>
            <p:nvPr/>
          </p:nvSpPr>
          <p:spPr>
            <a:xfrm>
              <a:off x="92597" y="3044142"/>
              <a:ext cx="4698806" cy="3813858"/>
            </a:xfrm>
            <a:prstGeom prst="roundRect">
              <a:avLst>
                <a:gd name="adj" fmla="val 4626"/>
              </a:avLst>
            </a:prstGeom>
            <a:ln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D04CD070-83E1-409C-82A6-41B92C01B8DC}"/>
                </a:ext>
              </a:extLst>
            </p:cNvPr>
            <p:cNvSpPr/>
            <p:nvPr/>
          </p:nvSpPr>
          <p:spPr>
            <a:xfrm>
              <a:off x="294663" y="3229337"/>
              <a:ext cx="4207890" cy="3509844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DA7E8329-64FB-4E7C-A002-D68DBF683BE1}"/>
                </a:ext>
              </a:extLst>
            </p:cNvPr>
            <p:cNvSpPr/>
            <p:nvPr/>
          </p:nvSpPr>
          <p:spPr>
            <a:xfrm>
              <a:off x="5323929" y="3229337"/>
              <a:ext cx="4427390" cy="3509844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4C72BDAA-C228-4F31-B211-03EAE6A158E2}"/>
                </a:ext>
              </a:extLst>
            </p:cNvPr>
            <p:cNvSpPr/>
            <p:nvPr/>
          </p:nvSpPr>
          <p:spPr>
            <a:xfrm>
              <a:off x="1843495" y="5290247"/>
              <a:ext cx="1904516" cy="1195654"/>
            </a:xfrm>
            <a:prstGeom prst="ellipse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2733EB97-DC5A-4FCF-B8F7-FE816397F991}"/>
                </a:ext>
              </a:extLst>
            </p:cNvPr>
            <p:cNvSpPr/>
            <p:nvPr/>
          </p:nvSpPr>
          <p:spPr>
            <a:xfrm>
              <a:off x="1155533" y="3607971"/>
              <a:ext cx="2089107" cy="1370341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1489CDD1-CB2C-47F2-B953-AC25787003D6}"/>
                </a:ext>
              </a:extLst>
            </p:cNvPr>
            <p:cNvSpPr/>
            <p:nvPr/>
          </p:nvSpPr>
          <p:spPr>
            <a:xfrm>
              <a:off x="6879817" y="5144947"/>
              <a:ext cx="1904516" cy="1515206"/>
            </a:xfrm>
            <a:prstGeom prst="ellipse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D49D8FE2-999E-4D7F-BCEE-C79E0209A3AF}"/>
                </a:ext>
              </a:extLst>
            </p:cNvPr>
            <p:cNvSpPr/>
            <p:nvPr/>
          </p:nvSpPr>
          <p:spPr>
            <a:xfrm>
              <a:off x="6359079" y="3429000"/>
              <a:ext cx="2292272" cy="1597308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C9E7F21-1F11-47C1-BBA8-2FE88C6E1B5A}"/>
                </a:ext>
              </a:extLst>
            </p:cNvPr>
            <p:cNvSpPr txBox="1"/>
            <p:nvPr/>
          </p:nvSpPr>
          <p:spPr>
            <a:xfrm>
              <a:off x="2147570" y="5496170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Father</a:t>
              </a:r>
              <a:endParaRPr kumimoji="1" lang="ja-JP" altLang="en-US" sz="1600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0FEFC34-E280-404C-A04C-5B30254BA536}"/>
                </a:ext>
              </a:extLst>
            </p:cNvPr>
            <p:cNvSpPr txBox="1"/>
            <p:nvPr/>
          </p:nvSpPr>
          <p:spPr>
            <a:xfrm>
              <a:off x="1921395" y="5875961"/>
              <a:ext cx="1815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err="1"/>
                <a:t>GrandFather</a:t>
              </a:r>
              <a:endParaRPr kumimoji="1" lang="ja-JP" altLang="en-US" sz="1600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737364CD-82C7-4DFE-BC82-FCFB8CF4EB8E}"/>
                </a:ext>
              </a:extLst>
            </p:cNvPr>
            <p:cNvSpPr txBox="1"/>
            <p:nvPr/>
          </p:nvSpPr>
          <p:spPr>
            <a:xfrm>
              <a:off x="1595590" y="3771780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Tom</a:t>
              </a:r>
              <a:endParaRPr kumimoji="1" lang="ja-JP" altLang="en-US" sz="16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48E99D21-6DE1-4B9F-B7B0-B54EC2864D65}"/>
                </a:ext>
              </a:extLst>
            </p:cNvPr>
            <p:cNvSpPr txBox="1"/>
            <p:nvPr/>
          </p:nvSpPr>
          <p:spPr>
            <a:xfrm>
              <a:off x="1843495" y="4125829"/>
              <a:ext cx="1051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John</a:t>
              </a:r>
              <a:endParaRPr kumimoji="1" lang="ja-JP" altLang="en-US" sz="1600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E05FDC82-454C-4E7B-A9C5-794F0BAFCB79}"/>
                </a:ext>
              </a:extLst>
            </p:cNvPr>
            <p:cNvSpPr txBox="1"/>
            <p:nvPr/>
          </p:nvSpPr>
          <p:spPr>
            <a:xfrm>
              <a:off x="1782462" y="4543990"/>
              <a:ext cx="11094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Mary</a:t>
              </a:r>
              <a:endParaRPr kumimoji="1" lang="ja-JP" altLang="en-US" sz="1600" dirty="0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1C5711D8-763E-4D8F-B477-E8A39163040C}"/>
                </a:ext>
              </a:extLst>
            </p:cNvPr>
            <p:cNvSpPr txBox="1"/>
            <p:nvPr/>
          </p:nvSpPr>
          <p:spPr>
            <a:xfrm>
              <a:off x="7467244" y="5329925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父</a:t>
              </a: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E9772AC7-8400-4CEF-8F3D-E721362CA5A3}"/>
                </a:ext>
              </a:extLst>
            </p:cNvPr>
            <p:cNvSpPr txBox="1"/>
            <p:nvPr/>
          </p:nvSpPr>
          <p:spPr>
            <a:xfrm>
              <a:off x="7107937" y="5764864"/>
              <a:ext cx="1815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祖父</a:t>
              </a: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C78B0080-A649-4077-9704-1AF8996EE2E1}"/>
                </a:ext>
              </a:extLst>
            </p:cNvPr>
            <p:cNvSpPr txBox="1"/>
            <p:nvPr/>
          </p:nvSpPr>
          <p:spPr>
            <a:xfrm>
              <a:off x="6938058" y="3638042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tom</a:t>
              </a:r>
              <a:endParaRPr kumimoji="1" lang="ja-JP" altLang="en-US" sz="1600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731F9243-ED86-4BF5-BF50-D4B07F4F4BF5}"/>
                </a:ext>
              </a:extLst>
            </p:cNvPr>
            <p:cNvSpPr txBox="1"/>
            <p:nvPr/>
          </p:nvSpPr>
          <p:spPr>
            <a:xfrm>
              <a:off x="7003161" y="4111907"/>
              <a:ext cx="1051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john</a:t>
              </a:r>
              <a:endParaRPr kumimoji="1" lang="ja-JP" altLang="en-US" sz="1600" dirty="0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B993674D-126F-4EC8-89A8-D61F82EF6849}"/>
                </a:ext>
              </a:extLst>
            </p:cNvPr>
            <p:cNvSpPr txBox="1"/>
            <p:nvPr/>
          </p:nvSpPr>
          <p:spPr>
            <a:xfrm>
              <a:off x="7403692" y="4503127"/>
              <a:ext cx="1051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err="1"/>
                <a:t>mary</a:t>
              </a:r>
              <a:endParaRPr kumimoji="1" lang="ja-JP" altLang="en-US" sz="1600" dirty="0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4D489989-D3C1-4845-B1CA-F9E740E7184F}"/>
                </a:ext>
              </a:extLst>
            </p:cNvPr>
            <p:cNvSpPr txBox="1"/>
            <p:nvPr/>
          </p:nvSpPr>
          <p:spPr>
            <a:xfrm>
              <a:off x="8126867" y="5426310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兄弟</a:t>
              </a:r>
              <a:endParaRPr kumimoji="1" lang="en-US" altLang="ja-JP" sz="1600" dirty="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7CE0010C-83D4-4311-A35C-FD02C8300AE9}"/>
                </a:ext>
              </a:extLst>
            </p:cNvPr>
            <p:cNvSpPr txBox="1"/>
            <p:nvPr/>
          </p:nvSpPr>
          <p:spPr>
            <a:xfrm>
              <a:off x="8125061" y="5878208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母</a:t>
              </a:r>
              <a:endParaRPr kumimoji="1" lang="en-US" altLang="ja-JP" sz="1600" dirty="0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7C7D83CF-14D1-458A-A8A8-B425A71D24D0}"/>
                </a:ext>
              </a:extLst>
            </p:cNvPr>
            <p:cNvSpPr txBox="1"/>
            <p:nvPr/>
          </p:nvSpPr>
          <p:spPr>
            <a:xfrm>
              <a:off x="7467244" y="6228748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祖母</a:t>
              </a:r>
              <a:endParaRPr kumimoji="1" lang="en-US" altLang="ja-JP" sz="1600" dirty="0"/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41C3A04F-F983-4D36-8862-46D4A106A35C}"/>
                </a:ext>
              </a:extLst>
            </p:cNvPr>
            <p:cNvSpPr txBox="1"/>
            <p:nvPr/>
          </p:nvSpPr>
          <p:spPr>
            <a:xfrm>
              <a:off x="7738400" y="3941039"/>
              <a:ext cx="1051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jane</a:t>
              </a:r>
              <a:endParaRPr kumimoji="1" lang="ja-JP" altLang="en-US" sz="1600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A800D5A5-A1A7-45B1-88CA-6FD6AC4EB1E7}"/>
                </a:ext>
              </a:extLst>
            </p:cNvPr>
            <p:cNvSpPr/>
            <p:nvPr/>
          </p:nvSpPr>
          <p:spPr>
            <a:xfrm>
              <a:off x="10338747" y="3907578"/>
              <a:ext cx="821803" cy="34278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tom</a:t>
              </a:r>
              <a:endPara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36AC8E84-C460-4920-A21D-92E20C77EFA1}"/>
                </a:ext>
              </a:extLst>
            </p:cNvPr>
            <p:cNvSpPr/>
            <p:nvPr/>
          </p:nvSpPr>
          <p:spPr>
            <a:xfrm>
              <a:off x="10338746" y="5051157"/>
              <a:ext cx="821803" cy="34278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john</a:t>
              </a:r>
              <a:endPara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FC0190F0-EED1-4C0C-A50B-0F22AE3D2C7C}"/>
                </a:ext>
              </a:extLst>
            </p:cNvPr>
            <p:cNvSpPr/>
            <p:nvPr/>
          </p:nvSpPr>
          <p:spPr>
            <a:xfrm>
              <a:off x="11081948" y="6250174"/>
              <a:ext cx="821803" cy="34278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jane</a:t>
              </a:r>
              <a:endPara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3850D2CA-FE0C-43B7-B9BC-F1E51FDF2ED4}"/>
                </a:ext>
              </a:extLst>
            </p:cNvPr>
            <p:cNvSpPr/>
            <p:nvPr/>
          </p:nvSpPr>
          <p:spPr>
            <a:xfrm>
              <a:off x="9589934" y="6251424"/>
              <a:ext cx="821803" cy="3427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mary</a:t>
              </a:r>
              <a:endPara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572976A8-4083-43D0-839E-4F9DDE6894F5}"/>
                </a:ext>
              </a:extLst>
            </p:cNvPr>
            <p:cNvCxnSpPr>
              <a:cxnSpLocks/>
              <a:stCxn id="56" idx="2"/>
              <a:endCxn id="58" idx="0"/>
            </p:cNvCxnSpPr>
            <p:nvPr/>
          </p:nvCxnSpPr>
          <p:spPr>
            <a:xfrm flipH="1">
              <a:off x="10749648" y="4250358"/>
              <a:ext cx="1" cy="800799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682B2229-AFE0-48FA-84F3-77E7666CD89E}"/>
                </a:ext>
              </a:extLst>
            </p:cNvPr>
            <p:cNvCxnSpPr>
              <a:cxnSpLocks/>
              <a:stCxn id="58" idx="2"/>
              <a:endCxn id="62" idx="0"/>
            </p:cNvCxnSpPr>
            <p:nvPr/>
          </p:nvCxnSpPr>
          <p:spPr>
            <a:xfrm flipH="1">
              <a:off x="10000836" y="5393937"/>
              <a:ext cx="748812" cy="857487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C2C242B8-0264-48D1-A250-85813A41C4AA}"/>
                </a:ext>
              </a:extLst>
            </p:cNvPr>
            <p:cNvCxnSpPr>
              <a:cxnSpLocks/>
              <a:stCxn id="58" idx="2"/>
              <a:endCxn id="60" idx="0"/>
            </p:cNvCxnSpPr>
            <p:nvPr/>
          </p:nvCxnSpPr>
          <p:spPr>
            <a:xfrm>
              <a:off x="10749648" y="5393937"/>
              <a:ext cx="743202" cy="856237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531F7BFD-B7AF-49C7-93A1-5283F57CBCB1}"/>
                </a:ext>
              </a:extLst>
            </p:cNvPr>
            <p:cNvSpPr/>
            <p:nvPr/>
          </p:nvSpPr>
          <p:spPr>
            <a:xfrm>
              <a:off x="6818390" y="3771780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AA105B4F-9F10-4ED9-8FB6-550442CBE1D6}"/>
                </a:ext>
              </a:extLst>
            </p:cNvPr>
            <p:cNvSpPr/>
            <p:nvPr/>
          </p:nvSpPr>
          <p:spPr>
            <a:xfrm>
              <a:off x="7674951" y="4072981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6BD543EE-AB40-4455-9FBE-557A6D578C24}"/>
                </a:ext>
              </a:extLst>
            </p:cNvPr>
            <p:cNvSpPr/>
            <p:nvPr/>
          </p:nvSpPr>
          <p:spPr>
            <a:xfrm>
              <a:off x="7402189" y="5423842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15EE0111-25AE-498F-A971-61E523079E41}"/>
                </a:ext>
              </a:extLst>
            </p:cNvPr>
            <p:cNvSpPr/>
            <p:nvPr/>
          </p:nvSpPr>
          <p:spPr>
            <a:xfrm>
              <a:off x="7028663" y="5833623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78D622C7-CF25-4556-9821-5F0292AA281D}"/>
                </a:ext>
              </a:extLst>
            </p:cNvPr>
            <p:cNvSpPr/>
            <p:nvPr/>
          </p:nvSpPr>
          <p:spPr>
            <a:xfrm>
              <a:off x="8061612" y="5511216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645CE4AC-ABB9-42A0-9632-5CBAF3CBEF39}"/>
                </a:ext>
              </a:extLst>
            </p:cNvPr>
            <p:cNvSpPr/>
            <p:nvPr/>
          </p:nvSpPr>
          <p:spPr>
            <a:xfrm>
              <a:off x="8051977" y="5951949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E468819A-397F-4EDE-8BEC-1F2679E82F29}"/>
                </a:ext>
              </a:extLst>
            </p:cNvPr>
            <p:cNvSpPr/>
            <p:nvPr/>
          </p:nvSpPr>
          <p:spPr>
            <a:xfrm>
              <a:off x="7402188" y="6290558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7643DD95-C138-4E34-BC4C-4CC2447A3869}"/>
                </a:ext>
              </a:extLst>
            </p:cNvPr>
            <p:cNvSpPr/>
            <p:nvPr/>
          </p:nvSpPr>
          <p:spPr>
            <a:xfrm>
              <a:off x="6921670" y="4229480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E51EC782-CD55-49C2-8F56-78C59FC9ACC8}"/>
                </a:ext>
              </a:extLst>
            </p:cNvPr>
            <p:cNvSpPr/>
            <p:nvPr/>
          </p:nvSpPr>
          <p:spPr>
            <a:xfrm>
              <a:off x="7310768" y="4613609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53FDA192-8D5D-40C9-96DB-F31E0ADF0E99}"/>
                </a:ext>
              </a:extLst>
            </p:cNvPr>
            <p:cNvSpPr/>
            <p:nvPr/>
          </p:nvSpPr>
          <p:spPr>
            <a:xfrm>
              <a:off x="2147570" y="3872549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962ABA8E-BC71-41D7-B935-D07B56ACA60F}"/>
                </a:ext>
              </a:extLst>
            </p:cNvPr>
            <p:cNvSpPr/>
            <p:nvPr/>
          </p:nvSpPr>
          <p:spPr>
            <a:xfrm>
              <a:off x="2409470" y="4231408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5D7B37DD-72D0-4E0F-85FC-74BC705C5342}"/>
                </a:ext>
              </a:extLst>
            </p:cNvPr>
            <p:cNvSpPr/>
            <p:nvPr/>
          </p:nvSpPr>
          <p:spPr>
            <a:xfrm>
              <a:off x="2379563" y="4649606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BE6EF40D-3EBB-485D-880C-F309E3D90880}"/>
                </a:ext>
              </a:extLst>
            </p:cNvPr>
            <p:cNvSpPr/>
            <p:nvPr/>
          </p:nvSpPr>
          <p:spPr>
            <a:xfrm>
              <a:off x="2891955" y="5601786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178A12F7-6785-4143-B90B-ABC9F6A724B8}"/>
                </a:ext>
              </a:extLst>
            </p:cNvPr>
            <p:cNvSpPr/>
            <p:nvPr/>
          </p:nvSpPr>
          <p:spPr>
            <a:xfrm>
              <a:off x="3206863" y="5980885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63E120CB-5BD6-4638-BFC2-A797965763CF}"/>
                </a:ext>
              </a:extLst>
            </p:cNvPr>
            <p:cNvSpPr txBox="1"/>
            <p:nvPr/>
          </p:nvSpPr>
          <p:spPr>
            <a:xfrm>
              <a:off x="193342" y="2880697"/>
              <a:ext cx="15891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b="1" u="sng" dirty="0">
                  <a:solidFill>
                    <a:srgbClr val="FF00FF"/>
                  </a:solidFill>
                  <a:sym typeface="Wingdings" pitchFamily="2" charset="2"/>
                </a:rPr>
                <a:t>[</a:t>
              </a:r>
              <a:r>
                <a:rPr lang="ja-JP" altLang="en-US" b="1" u="sng" dirty="0">
                  <a:solidFill>
                    <a:srgbClr val="FF00FF"/>
                  </a:solidFill>
                  <a:sym typeface="Wingdings" pitchFamily="2" charset="2"/>
                </a:rPr>
                <a:t>記号の世界</a:t>
              </a:r>
              <a:r>
                <a:rPr lang="en-US" altLang="ja-JP" b="1" u="sng" dirty="0">
                  <a:solidFill>
                    <a:srgbClr val="FF00FF"/>
                  </a:solidFill>
                  <a:sym typeface="Wingdings" pitchFamily="2" charset="2"/>
                </a:rPr>
                <a:t>]</a:t>
              </a:r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EF09F9AC-E835-482B-AFFA-28883F8C39F7}"/>
                </a:ext>
              </a:extLst>
            </p:cNvPr>
            <p:cNvSpPr txBox="1"/>
            <p:nvPr/>
          </p:nvSpPr>
          <p:spPr>
            <a:xfrm>
              <a:off x="5213319" y="2850933"/>
              <a:ext cx="24616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u="sng" dirty="0">
                  <a:solidFill>
                    <a:srgbClr val="FF00FF"/>
                  </a:solidFill>
                  <a:sym typeface="Wingdings" pitchFamily="2" charset="2"/>
                </a:rPr>
                <a:t>[</a:t>
              </a:r>
              <a:r>
                <a:rPr lang="ja-JP" altLang="en-US" b="1" u="sng" dirty="0">
                  <a:solidFill>
                    <a:srgbClr val="FF00FF"/>
                  </a:solidFill>
                  <a:sym typeface="Wingdings" pitchFamily="2" charset="2"/>
                </a:rPr>
                <a:t>意味の世界</a:t>
              </a:r>
              <a:r>
                <a:rPr lang="en-US" altLang="ja-JP" b="1" u="sng" dirty="0">
                  <a:solidFill>
                    <a:srgbClr val="FF00FF"/>
                  </a:solidFill>
                  <a:sym typeface="Wingdings" pitchFamily="2" charset="2"/>
                </a:rPr>
                <a:t>(</a:t>
              </a:r>
              <a:r>
                <a:rPr lang="ja-JP" altLang="en-US" b="1" u="sng" dirty="0">
                  <a:solidFill>
                    <a:srgbClr val="FF00FF"/>
                  </a:solidFill>
                  <a:sym typeface="Wingdings" pitchFamily="2" charset="2"/>
                </a:rPr>
                <a:t>モデル</a:t>
              </a:r>
              <a:r>
                <a:rPr lang="en-US" altLang="ja-JP" b="1" u="sng" dirty="0">
                  <a:solidFill>
                    <a:srgbClr val="FF00FF"/>
                  </a:solidFill>
                  <a:sym typeface="Wingdings" pitchFamily="2" charset="2"/>
                </a:rPr>
                <a:t>)]</a:t>
              </a:r>
            </a:p>
          </p:txBody>
        </p: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0CED6694-BCE7-4FBA-922A-ADA89D042E22}"/>
                </a:ext>
              </a:extLst>
            </p:cNvPr>
            <p:cNvSpPr txBox="1"/>
            <p:nvPr/>
          </p:nvSpPr>
          <p:spPr>
            <a:xfrm>
              <a:off x="7642140" y="3380807"/>
              <a:ext cx="72900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b="1" dirty="0">
                  <a:solidFill>
                    <a:srgbClr val="0000FF"/>
                  </a:solidFill>
                  <a:sym typeface="Wingdings" pitchFamily="2" charset="2"/>
                </a:rPr>
                <a:t>個体</a:t>
              </a:r>
              <a:endParaRPr lang="en-US" altLang="ja-JP" b="1" dirty="0">
                <a:solidFill>
                  <a:srgbClr val="0000FF"/>
                </a:solidFill>
                <a:sym typeface="Wingdings" pitchFamily="2" charset="2"/>
              </a:endParaRPr>
            </a:p>
          </p:txBody>
        </p: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60FB58F8-E75B-4027-9177-BE0E4D9FC04A}"/>
                </a:ext>
              </a:extLst>
            </p:cNvPr>
            <p:cNvSpPr txBox="1"/>
            <p:nvPr/>
          </p:nvSpPr>
          <p:spPr>
            <a:xfrm>
              <a:off x="8206891" y="4994475"/>
              <a:ext cx="72900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b="1" dirty="0">
                  <a:solidFill>
                    <a:srgbClr val="0000FF"/>
                  </a:solidFill>
                  <a:sym typeface="Wingdings" pitchFamily="2" charset="2"/>
                </a:rPr>
                <a:t>述語</a:t>
              </a:r>
              <a:endParaRPr lang="en-US" altLang="ja-JP" b="1" dirty="0">
                <a:solidFill>
                  <a:srgbClr val="0000FF"/>
                </a:solidFill>
                <a:sym typeface="Wingdings" pitchFamily="2" charset="2"/>
              </a:endParaRPr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E4C2FF51-11A2-49C5-9A86-20A5D2AEB22F}"/>
                </a:ext>
              </a:extLst>
            </p:cNvPr>
            <p:cNvSpPr txBox="1"/>
            <p:nvPr/>
          </p:nvSpPr>
          <p:spPr>
            <a:xfrm>
              <a:off x="905215" y="5470208"/>
              <a:ext cx="11310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b="1" dirty="0">
                  <a:solidFill>
                    <a:srgbClr val="0000FF"/>
                  </a:solidFill>
                  <a:sym typeface="Wingdings" pitchFamily="2" charset="2"/>
                </a:rPr>
                <a:t>述語記号</a:t>
              </a:r>
              <a:endParaRPr lang="en-US" altLang="ja-JP" b="1" dirty="0">
                <a:solidFill>
                  <a:srgbClr val="0000FF"/>
                </a:solidFill>
                <a:sym typeface="Wingdings" pitchFamily="2" charset="2"/>
              </a:endParaRPr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0D4FFCA7-CB9B-47B4-8DD2-950374851434}"/>
                </a:ext>
              </a:extLst>
            </p:cNvPr>
            <p:cNvSpPr txBox="1"/>
            <p:nvPr/>
          </p:nvSpPr>
          <p:spPr>
            <a:xfrm>
              <a:off x="537622" y="4318461"/>
              <a:ext cx="11310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b="1" dirty="0">
                  <a:solidFill>
                    <a:srgbClr val="0000FF"/>
                  </a:solidFill>
                  <a:sym typeface="Wingdings" pitchFamily="2" charset="2"/>
                </a:rPr>
                <a:t>個体記号</a:t>
              </a:r>
              <a:endParaRPr lang="en-US" altLang="ja-JP" b="1" dirty="0">
                <a:solidFill>
                  <a:srgbClr val="0000FF"/>
                </a:solidFill>
                <a:sym typeface="Wingdings" pitchFamily="2" charset="2"/>
              </a:endParaRPr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BA3433C5-61F0-4C5B-BB86-3FDEB64027E4}"/>
                </a:ext>
              </a:extLst>
            </p:cNvPr>
            <p:cNvSpPr txBox="1"/>
            <p:nvPr/>
          </p:nvSpPr>
          <p:spPr>
            <a:xfrm>
              <a:off x="10024764" y="3391430"/>
              <a:ext cx="1649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>
                  <a:solidFill>
                    <a:srgbClr val="FF00FF"/>
                  </a:solidFill>
                  <a:sym typeface="Wingdings" pitchFamily="2" charset="2"/>
                </a:rPr>
                <a:t>&lt;</a:t>
              </a:r>
              <a:r>
                <a:rPr lang="ja-JP" altLang="en-US" b="1" dirty="0">
                  <a:solidFill>
                    <a:srgbClr val="FF00FF"/>
                  </a:solidFill>
                  <a:sym typeface="Wingdings" pitchFamily="2" charset="2"/>
                </a:rPr>
                <a:t>親子関係</a:t>
              </a:r>
              <a:r>
                <a:rPr lang="en-US" altLang="ja-JP" b="1" dirty="0">
                  <a:solidFill>
                    <a:srgbClr val="FF00FF"/>
                  </a:solidFill>
                  <a:sym typeface="Wingdings" pitchFamily="2" charset="2"/>
                </a:rPr>
                <a:t>&gt;</a:t>
              </a:r>
            </a:p>
          </p:txBody>
        </p:sp>
        <p:cxnSp>
          <p:nvCxnSpPr>
            <p:cNvPr id="120" name="コネクタ: 曲線 119">
              <a:extLst>
                <a:ext uri="{FF2B5EF4-FFF2-40B4-BE49-F238E27FC236}">
                  <a16:creationId xmlns:a16="http://schemas.microsoft.com/office/drawing/2014/main" id="{A2ED9CE9-2B7C-4637-9394-9A762E3A23CF}"/>
                </a:ext>
              </a:extLst>
            </p:cNvPr>
            <p:cNvCxnSpPr>
              <a:stCxn id="92" idx="7"/>
              <a:endCxn id="74" idx="0"/>
            </p:cNvCxnSpPr>
            <p:nvPr/>
          </p:nvCxnSpPr>
          <p:spPr>
            <a:xfrm rot="5400000" flipH="1" flipV="1">
              <a:off x="4509154" y="1518510"/>
              <a:ext cx="119415" cy="4625956"/>
            </a:xfrm>
            <a:prstGeom prst="curvedConnector3">
              <a:avLst>
                <a:gd name="adj1" fmla="val 291433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コネクタ: 曲線 122">
              <a:extLst>
                <a:ext uri="{FF2B5EF4-FFF2-40B4-BE49-F238E27FC236}">
                  <a16:creationId xmlns:a16="http://schemas.microsoft.com/office/drawing/2014/main" id="{6AF1EACF-DFCA-4A29-AEBC-AB3BB01BC291}"/>
                </a:ext>
              </a:extLst>
            </p:cNvPr>
            <p:cNvCxnSpPr>
              <a:cxnSpLocks/>
              <a:stCxn id="94" idx="7"/>
              <a:endCxn id="88" idx="1"/>
            </p:cNvCxnSpPr>
            <p:nvPr/>
          </p:nvCxnSpPr>
          <p:spPr>
            <a:xfrm rot="5400000" flipH="1" flipV="1">
              <a:off x="4728054" y="2037855"/>
              <a:ext cx="1928" cy="4422471"/>
            </a:xfrm>
            <a:prstGeom prst="curvedConnector3">
              <a:avLst>
                <a:gd name="adj1" fmla="val 12923963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コネクタ: 曲線 127">
              <a:extLst>
                <a:ext uri="{FF2B5EF4-FFF2-40B4-BE49-F238E27FC236}">
                  <a16:creationId xmlns:a16="http://schemas.microsoft.com/office/drawing/2014/main" id="{93672E6C-AE32-46EF-A0EB-7CE790D22953}"/>
                </a:ext>
              </a:extLst>
            </p:cNvPr>
            <p:cNvCxnSpPr>
              <a:cxnSpLocks/>
              <a:stCxn id="96" idx="0"/>
              <a:endCxn id="90" idx="7"/>
            </p:cNvCxnSpPr>
            <p:nvPr/>
          </p:nvCxnSpPr>
          <p:spPr>
            <a:xfrm rot="5400000" flipH="1" flipV="1">
              <a:off x="4922371" y="2152897"/>
              <a:ext cx="17351" cy="4976069"/>
            </a:xfrm>
            <a:prstGeom prst="curvedConnector3">
              <a:avLst>
                <a:gd name="adj1" fmla="val 1524967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コネクタ: 曲線 131">
              <a:extLst>
                <a:ext uri="{FF2B5EF4-FFF2-40B4-BE49-F238E27FC236}">
                  <a16:creationId xmlns:a16="http://schemas.microsoft.com/office/drawing/2014/main" id="{02AC0961-36A0-490E-86F3-9976218B9C26}"/>
                </a:ext>
              </a:extLst>
            </p:cNvPr>
            <p:cNvCxnSpPr>
              <a:cxnSpLocks/>
              <a:stCxn id="98" idx="0"/>
              <a:endCxn id="78" idx="0"/>
            </p:cNvCxnSpPr>
            <p:nvPr/>
          </p:nvCxnSpPr>
          <p:spPr>
            <a:xfrm rot="5400000" flipH="1" flipV="1">
              <a:off x="5121549" y="3257697"/>
              <a:ext cx="177944" cy="4510234"/>
            </a:xfrm>
            <a:prstGeom prst="curvedConnector3">
              <a:avLst>
                <a:gd name="adj1" fmla="val 228467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コネクタ: 曲線 134">
              <a:extLst>
                <a:ext uri="{FF2B5EF4-FFF2-40B4-BE49-F238E27FC236}">
                  <a16:creationId xmlns:a16="http://schemas.microsoft.com/office/drawing/2014/main" id="{727C3067-A6C2-403E-8934-A1BD8F2E74BC}"/>
                </a:ext>
              </a:extLst>
            </p:cNvPr>
            <p:cNvCxnSpPr>
              <a:cxnSpLocks/>
              <a:endCxn id="80" idx="2"/>
            </p:cNvCxnSpPr>
            <p:nvPr/>
          </p:nvCxnSpPr>
          <p:spPr>
            <a:xfrm flipV="1">
              <a:off x="3347530" y="5897284"/>
              <a:ext cx="3681133" cy="134209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コネクタ: 曲線 137">
              <a:extLst>
                <a:ext uri="{FF2B5EF4-FFF2-40B4-BE49-F238E27FC236}">
                  <a16:creationId xmlns:a16="http://schemas.microsoft.com/office/drawing/2014/main" id="{A5E8D2DA-0909-4253-9493-6BC41AB7211B}"/>
                </a:ext>
              </a:extLst>
            </p:cNvPr>
            <p:cNvCxnSpPr>
              <a:cxnSpLocks/>
              <a:stCxn id="98" idx="6"/>
              <a:endCxn id="82" idx="2"/>
            </p:cNvCxnSpPr>
            <p:nvPr/>
          </p:nvCxnSpPr>
          <p:spPr>
            <a:xfrm flipV="1">
              <a:off x="3018852" y="5574877"/>
              <a:ext cx="5042760" cy="90570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0000FF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テキスト ボックス 148">
              <a:extLst>
                <a:ext uri="{FF2B5EF4-FFF2-40B4-BE49-F238E27FC236}">
                  <a16:creationId xmlns:a16="http://schemas.microsoft.com/office/drawing/2014/main" id="{54F19619-2E77-4281-95B0-F000745F749A}"/>
                </a:ext>
              </a:extLst>
            </p:cNvPr>
            <p:cNvSpPr txBox="1"/>
            <p:nvPr/>
          </p:nvSpPr>
          <p:spPr>
            <a:xfrm>
              <a:off x="10746842" y="4454449"/>
              <a:ext cx="5209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FF0000"/>
                  </a:solidFill>
                </a:rPr>
                <a:t>父</a:t>
              </a:r>
            </a:p>
          </p:txBody>
        </p:sp>
        <p:sp>
          <p:nvSpPr>
            <p:cNvPr id="151" name="テキスト ボックス 150">
              <a:extLst>
                <a:ext uri="{FF2B5EF4-FFF2-40B4-BE49-F238E27FC236}">
                  <a16:creationId xmlns:a16="http://schemas.microsoft.com/office/drawing/2014/main" id="{55108E59-8DE7-4653-8A44-007F70D16696}"/>
                </a:ext>
              </a:extLst>
            </p:cNvPr>
            <p:cNvSpPr txBox="1"/>
            <p:nvPr/>
          </p:nvSpPr>
          <p:spPr>
            <a:xfrm>
              <a:off x="10250218" y="5764864"/>
              <a:ext cx="5879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FF0000"/>
                  </a:solidFill>
                </a:rPr>
                <a:t>父</a:t>
              </a:r>
            </a:p>
          </p:txBody>
        </p:sp>
        <p:sp>
          <p:nvSpPr>
            <p:cNvPr id="153" name="テキスト ボックス 152">
              <a:extLst>
                <a:ext uri="{FF2B5EF4-FFF2-40B4-BE49-F238E27FC236}">
                  <a16:creationId xmlns:a16="http://schemas.microsoft.com/office/drawing/2014/main" id="{2580E23B-81E0-4392-A9EA-5A9BE6D6992F}"/>
                </a:ext>
              </a:extLst>
            </p:cNvPr>
            <p:cNvSpPr txBox="1"/>
            <p:nvPr/>
          </p:nvSpPr>
          <p:spPr>
            <a:xfrm>
              <a:off x="10799475" y="5764864"/>
              <a:ext cx="5879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FF0000"/>
                  </a:solidFill>
                </a:rPr>
                <a:t>父</a:t>
              </a:r>
            </a:p>
          </p:txBody>
        </p:sp>
        <p:cxnSp>
          <p:nvCxnSpPr>
            <p:cNvPr id="168" name="直線コネクタ 167">
              <a:extLst>
                <a:ext uri="{FF2B5EF4-FFF2-40B4-BE49-F238E27FC236}">
                  <a16:creationId xmlns:a16="http://schemas.microsoft.com/office/drawing/2014/main" id="{25A9B1D1-543E-41A5-813B-BABDA59FD1CE}"/>
                </a:ext>
              </a:extLst>
            </p:cNvPr>
            <p:cNvCxnSpPr>
              <a:cxnSpLocks/>
              <a:stCxn id="62" idx="3"/>
              <a:endCxn id="60" idx="1"/>
            </p:cNvCxnSpPr>
            <p:nvPr/>
          </p:nvCxnSpPr>
          <p:spPr>
            <a:xfrm flipV="1">
              <a:off x="10411737" y="6421564"/>
              <a:ext cx="670211" cy="1250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3" name="テキスト ボックス 172">
              <a:extLst>
                <a:ext uri="{FF2B5EF4-FFF2-40B4-BE49-F238E27FC236}">
                  <a16:creationId xmlns:a16="http://schemas.microsoft.com/office/drawing/2014/main" id="{639981B2-BC56-4126-AF3B-509D3A429745}"/>
                </a:ext>
              </a:extLst>
            </p:cNvPr>
            <p:cNvSpPr txBox="1"/>
            <p:nvPr/>
          </p:nvSpPr>
          <p:spPr>
            <a:xfrm>
              <a:off x="10433394" y="6431809"/>
              <a:ext cx="736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FF0000"/>
                  </a:solidFill>
                </a:rPr>
                <a:t>兄弟</a:t>
              </a:r>
            </a:p>
          </p:txBody>
        </p:sp>
        <p:cxnSp>
          <p:nvCxnSpPr>
            <p:cNvPr id="3" name="コネクタ: 曲線 2">
              <a:extLst>
                <a:ext uri="{FF2B5EF4-FFF2-40B4-BE49-F238E27FC236}">
                  <a16:creationId xmlns:a16="http://schemas.microsoft.com/office/drawing/2014/main" id="{4248F98D-F528-45E3-A4C6-EB05181054FA}"/>
                </a:ext>
              </a:extLst>
            </p:cNvPr>
            <p:cNvCxnSpPr>
              <a:cxnSpLocks/>
              <a:stCxn id="56" idx="1"/>
              <a:endCxn id="62" idx="0"/>
            </p:cNvCxnSpPr>
            <p:nvPr/>
          </p:nvCxnSpPr>
          <p:spPr>
            <a:xfrm rot="10800000" flipV="1">
              <a:off x="10000837" y="4078968"/>
              <a:ext cx="337911" cy="2172456"/>
            </a:xfrm>
            <a:prstGeom prst="curvedConnector2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コネクタ: 曲線 76">
              <a:extLst>
                <a:ext uri="{FF2B5EF4-FFF2-40B4-BE49-F238E27FC236}">
                  <a16:creationId xmlns:a16="http://schemas.microsoft.com/office/drawing/2014/main" id="{75948169-1101-48B8-B5B3-4CD4B9BFA05E}"/>
                </a:ext>
              </a:extLst>
            </p:cNvPr>
            <p:cNvCxnSpPr>
              <a:cxnSpLocks/>
              <a:stCxn id="56" idx="3"/>
              <a:endCxn id="60" idx="0"/>
            </p:cNvCxnSpPr>
            <p:nvPr/>
          </p:nvCxnSpPr>
          <p:spPr>
            <a:xfrm>
              <a:off x="11160550" y="4078968"/>
              <a:ext cx="332300" cy="2171206"/>
            </a:xfrm>
            <a:prstGeom prst="curvedConnector2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9415EA2F-6750-49C1-99BF-B8D3944C41EE}"/>
                </a:ext>
              </a:extLst>
            </p:cNvPr>
            <p:cNvSpPr txBox="1"/>
            <p:nvPr/>
          </p:nvSpPr>
          <p:spPr>
            <a:xfrm>
              <a:off x="11326700" y="4438374"/>
              <a:ext cx="626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FF0000"/>
                  </a:solidFill>
                </a:rPr>
                <a:t>祖父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6D593F2-1E3E-4501-AEAA-A9FFBFE98F85}"/>
                </a:ext>
              </a:extLst>
            </p:cNvPr>
            <p:cNvSpPr txBox="1"/>
            <p:nvPr/>
          </p:nvSpPr>
          <p:spPr>
            <a:xfrm>
              <a:off x="9973029" y="4501914"/>
              <a:ext cx="626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FF0000"/>
                  </a:solidFill>
                </a:rPr>
                <a:t>祖父</a:t>
              </a:r>
            </a:p>
          </p:txBody>
        </p:sp>
      </p:grpSp>
      <p:sp>
        <p:nvSpPr>
          <p:cNvPr id="14" name="矢印: 左右 13">
            <a:extLst>
              <a:ext uri="{FF2B5EF4-FFF2-40B4-BE49-F238E27FC236}">
                <a16:creationId xmlns:a16="http://schemas.microsoft.com/office/drawing/2014/main" id="{3B192C11-88D2-42B5-9396-264E8E40F462}"/>
              </a:ext>
            </a:extLst>
          </p:cNvPr>
          <p:cNvSpPr/>
          <p:nvPr/>
        </p:nvSpPr>
        <p:spPr>
          <a:xfrm>
            <a:off x="5663380" y="1831036"/>
            <a:ext cx="981858" cy="542122"/>
          </a:xfrm>
          <a:prstGeom prst="leftRightArrow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FE914C2-C5CD-42AB-8944-7DDA0505DEEB}"/>
              </a:ext>
            </a:extLst>
          </p:cNvPr>
          <p:cNvSpPr txBox="1"/>
          <p:nvPr/>
        </p:nvSpPr>
        <p:spPr>
          <a:xfrm>
            <a:off x="5831990" y="1530452"/>
            <a:ext cx="82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solidFill>
                  <a:srgbClr val="FF0000"/>
                </a:solidFill>
                <a:sym typeface="Wingdings" pitchFamily="2" charset="2"/>
              </a:rPr>
              <a:t>等価</a:t>
            </a:r>
            <a:endParaRPr lang="en-US" altLang="ja-JP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61962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5A7EE9-C71B-47E1-9355-4445A7CDD52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アクセッサ</a:t>
            </a:r>
            <a:endParaRPr kumimoji="1" lang="ja-JP" altLang="en-US" sz="2400" u="sng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F31DEDF4-CD03-435F-88B4-41092F2CC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058011"/>
              </p:ext>
            </p:extLst>
          </p:nvPr>
        </p:nvGraphicFramePr>
        <p:xfrm>
          <a:off x="572021" y="528179"/>
          <a:ext cx="1106465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516">
                  <a:extLst>
                    <a:ext uri="{9D8B030D-6E8A-4147-A177-3AD203B41FA5}">
                      <a16:colId xmlns:a16="http://schemas.microsoft.com/office/drawing/2014/main" val="1516376687"/>
                    </a:ext>
                  </a:extLst>
                </a:gridCol>
                <a:gridCol w="3908121">
                  <a:extLst>
                    <a:ext uri="{9D8B030D-6E8A-4147-A177-3AD203B41FA5}">
                      <a16:colId xmlns:a16="http://schemas.microsoft.com/office/drawing/2014/main" val="3225534733"/>
                    </a:ext>
                  </a:extLst>
                </a:gridCol>
                <a:gridCol w="3620022">
                  <a:extLst>
                    <a:ext uri="{9D8B030D-6E8A-4147-A177-3AD203B41FA5}">
                      <a16:colId xmlns:a16="http://schemas.microsoft.com/office/drawing/2014/main" val="3798172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要求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直コーディング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アクセッサ使用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30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文字列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((*LT).head)[n]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head(n)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14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((*LT).parent)[n]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parent(n)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87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番目の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child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(((*LT).children)[n])[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child(n,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6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conjugate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を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((*LT).conjugate)[n] = 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set_conjugate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(n, ON)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500362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C6737E-C053-483B-A570-D0880B7A26F5}"/>
              </a:ext>
            </a:extLst>
          </p:cNvPr>
          <p:cNvSpPr txBox="1"/>
          <p:nvPr/>
        </p:nvSpPr>
        <p:spPr>
          <a:xfrm>
            <a:off x="8231688" y="118098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LT: </a:t>
            </a:r>
            <a:r>
              <a:rPr lang="en-US" altLang="ja-JP" dirty="0" err="1"/>
              <a:t>LinkTable</a:t>
            </a:r>
            <a:r>
              <a:rPr lang="ja-JP" altLang="en-US" dirty="0"/>
              <a:t>のアドレスを保持</a:t>
            </a:r>
            <a:r>
              <a:rPr kumimoji="1" lang="en-US" altLang="ja-JP" sz="2400" u="sng" dirty="0"/>
              <a:t> </a:t>
            </a:r>
            <a:endParaRPr kumimoji="1" lang="ja-JP" altLang="en-US" sz="2400" u="sng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0D2716B-CF55-4AE7-B6FB-35ACDC771FAE}"/>
              </a:ext>
            </a:extLst>
          </p:cNvPr>
          <p:cNvSpPr txBox="1"/>
          <p:nvPr/>
        </p:nvSpPr>
        <p:spPr>
          <a:xfrm>
            <a:off x="563580" y="2610683"/>
            <a:ext cx="6096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&lt;</a:t>
            </a:r>
            <a:r>
              <a:rPr lang="ja-JP" altLang="en-US" u="sng" dirty="0"/>
              <a:t>定義</a:t>
            </a:r>
            <a:r>
              <a:rPr lang="en-US" altLang="ja-JP" u="sng" dirty="0"/>
              <a:t>&gt;</a:t>
            </a:r>
            <a:r>
              <a:rPr lang="en-US" altLang="ja-JP" dirty="0"/>
              <a:t>  (C-</a:t>
            </a:r>
            <a:r>
              <a:rPr lang="en-US" altLang="ja-JP" dirty="0" err="1"/>
              <a:t>functions.h</a:t>
            </a:r>
            <a:r>
              <a:rPr lang="ja-JP" altLang="en-US" dirty="0"/>
              <a:t>内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static struct </a:t>
            </a:r>
            <a:r>
              <a:rPr lang="en-US" altLang="ja-JP" dirty="0" err="1"/>
              <a:t>LinkTable</a:t>
            </a:r>
            <a:r>
              <a:rPr lang="en-US" altLang="ja-JP" dirty="0"/>
              <a:t>* LT;</a:t>
            </a:r>
          </a:p>
          <a:p>
            <a:endParaRPr lang="en-US" altLang="ja-JP" dirty="0"/>
          </a:p>
          <a:p>
            <a:r>
              <a:rPr lang="en-US" altLang="ja-JP" dirty="0"/>
              <a:t>// </a:t>
            </a:r>
            <a:r>
              <a:rPr lang="en-US" altLang="ja-JP" dirty="0" err="1"/>
              <a:t>ith</a:t>
            </a:r>
            <a:r>
              <a:rPr lang="en-US" altLang="ja-JP" dirty="0"/>
              <a:t> child of node n</a:t>
            </a:r>
          </a:p>
          <a:p>
            <a:r>
              <a:rPr lang="en-US" altLang="ja-JP" dirty="0"/>
              <a:t>NODE child(NODE n, int </a:t>
            </a:r>
            <a:r>
              <a:rPr lang="en-US" altLang="ja-JP" dirty="0" err="1"/>
              <a:t>i</a:t>
            </a:r>
            <a:r>
              <a:rPr lang="en-US" altLang="ja-JP" dirty="0"/>
              <a:t>)	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return (LT-&gt;children[n])[</a:t>
            </a:r>
            <a:r>
              <a:rPr lang="en-US" altLang="ja-JP" dirty="0" err="1"/>
              <a:t>i</a:t>
            </a:r>
            <a:r>
              <a:rPr lang="en-US" altLang="ja-JP" dirty="0"/>
              <a:t>];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// set </a:t>
            </a:r>
            <a:r>
              <a:rPr lang="en-US" altLang="ja-JP" dirty="0" err="1"/>
              <a:t>conj</a:t>
            </a:r>
            <a:r>
              <a:rPr lang="en-US" altLang="ja-JP" dirty="0"/>
              <a:t> flag of node n</a:t>
            </a:r>
          </a:p>
          <a:p>
            <a:r>
              <a:rPr lang="en-US" altLang="ja-JP" dirty="0"/>
              <a:t>void </a:t>
            </a:r>
            <a:r>
              <a:rPr lang="en-US" altLang="ja-JP" dirty="0" err="1"/>
              <a:t>set_conjugate</a:t>
            </a:r>
            <a:r>
              <a:rPr lang="en-US" altLang="ja-JP" dirty="0"/>
              <a:t>(NODE n, int </a:t>
            </a:r>
            <a:r>
              <a:rPr lang="en-US" altLang="ja-JP" dirty="0" err="1"/>
              <a:t>conj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        (LT-&gt;conjugate[n]) = </a:t>
            </a:r>
            <a:r>
              <a:rPr lang="en-US" altLang="ja-JP" dirty="0" err="1"/>
              <a:t>conj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CD99092-A692-4AB6-9F1C-4F8E7AF4E19A}"/>
              </a:ext>
            </a:extLst>
          </p:cNvPr>
          <p:cNvSpPr txBox="1"/>
          <p:nvPr/>
        </p:nvSpPr>
        <p:spPr>
          <a:xfrm>
            <a:off x="5753620" y="2905193"/>
            <a:ext cx="632128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0000" rtlCol="0">
            <a:spAutoFit/>
          </a:bodyPr>
          <a:lstStyle/>
          <a:p>
            <a:r>
              <a:rPr lang="en-US" altLang="ja-JP" u="sng" dirty="0"/>
              <a:t>&lt;</a:t>
            </a:r>
            <a:r>
              <a:rPr lang="ja-JP" altLang="en-US" u="sng" dirty="0"/>
              <a:t>使用例</a:t>
            </a:r>
            <a:r>
              <a:rPr lang="en-US" altLang="ja-JP" u="sng" dirty="0"/>
              <a:t>&gt;</a:t>
            </a:r>
          </a:p>
          <a:p>
            <a:r>
              <a:rPr lang="ja-JP" altLang="en-US" dirty="0"/>
              <a:t>ノード</a:t>
            </a:r>
            <a:r>
              <a:rPr lang="en-US" altLang="ja-JP" dirty="0"/>
              <a:t>n</a:t>
            </a:r>
            <a:r>
              <a:rPr lang="ja-JP" altLang="en-US" dirty="0"/>
              <a:t>をルートとするツリーの全ノードについて</a:t>
            </a:r>
            <a:endParaRPr lang="en-US" altLang="ja-JP" dirty="0"/>
          </a:p>
          <a:p>
            <a:r>
              <a:rPr lang="en-US" altLang="ja-JP" dirty="0"/>
              <a:t>head string</a:t>
            </a:r>
            <a:r>
              <a:rPr lang="ja-JP" altLang="en-US" dirty="0"/>
              <a:t>を表示する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int </a:t>
            </a:r>
            <a:r>
              <a:rPr lang="en-US" altLang="ja-JP" dirty="0" err="1"/>
              <a:t>ptint_heads</a:t>
            </a:r>
            <a:r>
              <a:rPr lang="en-US" altLang="ja-JP" dirty="0"/>
              <a:t>(NODE n)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print_string</a:t>
            </a:r>
            <a:r>
              <a:rPr lang="en-US" altLang="ja-JP" dirty="0"/>
              <a:t>(head(n));		// print self</a:t>
            </a:r>
          </a:p>
          <a:p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b="1" u="sng" dirty="0" err="1"/>
              <a:t>child_count</a:t>
            </a:r>
            <a:r>
              <a:rPr lang="en-US" altLang="ja-JP" b="1" u="sng" dirty="0"/>
              <a:t>(n)</a:t>
            </a:r>
            <a:r>
              <a:rPr lang="en-US" altLang="ja-JP" dirty="0"/>
              <a:t>; </a:t>
            </a:r>
            <a:r>
              <a:rPr lang="en-US" altLang="ja-JP" dirty="0" err="1"/>
              <a:t>i</a:t>
            </a:r>
            <a:r>
              <a:rPr lang="en-US" altLang="ja-JP" b="1" dirty="0"/>
              <a:t>++)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print_heads</a:t>
            </a:r>
            <a:r>
              <a:rPr lang="en-US" altLang="ja-JP" dirty="0"/>
              <a:t>(</a:t>
            </a:r>
            <a:r>
              <a:rPr lang="en-US" altLang="ja-JP" b="1" u="sng" dirty="0"/>
              <a:t>child(n, </a:t>
            </a:r>
            <a:r>
              <a:rPr lang="en-US" altLang="ja-JP" b="1" u="sng" dirty="0" err="1"/>
              <a:t>i</a:t>
            </a:r>
            <a:r>
              <a:rPr lang="en-US" altLang="ja-JP" b="1" u="sng" dirty="0"/>
              <a:t>)</a:t>
            </a:r>
            <a:r>
              <a:rPr lang="en-US" altLang="ja-JP" dirty="0"/>
              <a:t>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735479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楕円 92">
            <a:extLst>
              <a:ext uri="{FF2B5EF4-FFF2-40B4-BE49-F238E27FC236}">
                <a16:creationId xmlns:a16="http://schemas.microsoft.com/office/drawing/2014/main" id="{C373D76D-C188-4A08-AA55-22ACE22E1247}"/>
              </a:ext>
            </a:extLst>
          </p:cNvPr>
          <p:cNvSpPr/>
          <p:nvPr/>
        </p:nvSpPr>
        <p:spPr>
          <a:xfrm>
            <a:off x="77447" y="244869"/>
            <a:ext cx="5908842" cy="6224492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EA9B0C2F-8C54-44BD-A997-B5DC48BFAF0B}"/>
              </a:ext>
            </a:extLst>
          </p:cNvPr>
          <p:cNvSpPr/>
          <p:nvPr/>
        </p:nvSpPr>
        <p:spPr>
          <a:xfrm>
            <a:off x="6182940" y="244869"/>
            <a:ext cx="5931614" cy="6271116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8A7725A-32D5-4A7A-A930-5195B65697AD}"/>
              </a:ext>
            </a:extLst>
          </p:cNvPr>
          <p:cNvSpPr/>
          <p:nvPr/>
        </p:nvSpPr>
        <p:spPr>
          <a:xfrm>
            <a:off x="856783" y="608382"/>
            <a:ext cx="4233673" cy="3591962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F2C0B5D1-A04F-45DC-9694-EDD070BB24AB}"/>
              </a:ext>
            </a:extLst>
          </p:cNvPr>
          <p:cNvSpPr/>
          <p:nvPr/>
        </p:nvSpPr>
        <p:spPr>
          <a:xfrm>
            <a:off x="1836966" y="2592923"/>
            <a:ext cx="2183793" cy="1320824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007C00A9-CAC9-425B-A8C4-B83A635661F1}"/>
              </a:ext>
            </a:extLst>
          </p:cNvPr>
          <p:cNvSpPr/>
          <p:nvPr/>
        </p:nvSpPr>
        <p:spPr>
          <a:xfrm>
            <a:off x="1796076" y="1069751"/>
            <a:ext cx="2080429" cy="122141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5C10CF1-D36B-496E-8BDD-B07050BA7457}"/>
              </a:ext>
            </a:extLst>
          </p:cNvPr>
          <p:cNvSpPr/>
          <p:nvPr/>
        </p:nvSpPr>
        <p:spPr>
          <a:xfrm>
            <a:off x="7040284" y="608743"/>
            <a:ext cx="4355249" cy="3580813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C562973-9616-446A-9D37-B34AF014BA16}"/>
              </a:ext>
            </a:extLst>
          </p:cNvPr>
          <p:cNvSpPr/>
          <p:nvPr/>
        </p:nvSpPr>
        <p:spPr>
          <a:xfrm>
            <a:off x="8294611" y="2600372"/>
            <a:ext cx="2096483" cy="1387374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14BFE6D-D857-44FE-A163-70BB104A255D}"/>
              </a:ext>
            </a:extLst>
          </p:cNvPr>
          <p:cNvSpPr/>
          <p:nvPr/>
        </p:nvSpPr>
        <p:spPr>
          <a:xfrm>
            <a:off x="7777153" y="966527"/>
            <a:ext cx="2088605" cy="138737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9AEFC7-DD92-4BE0-ADF0-33FBFBEFDA7C}"/>
              </a:ext>
            </a:extLst>
          </p:cNvPr>
          <p:cNvSpPr txBox="1"/>
          <p:nvPr/>
        </p:nvSpPr>
        <p:spPr>
          <a:xfrm>
            <a:off x="2367984" y="2764771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$bind$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383E936-CF90-406F-9A04-B8F300F6F038}"/>
              </a:ext>
            </a:extLst>
          </p:cNvPr>
          <p:cNvSpPr txBox="1"/>
          <p:nvPr/>
        </p:nvSpPr>
        <p:spPr>
          <a:xfrm>
            <a:off x="2520543" y="3159310"/>
            <a:ext cx="1156342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$PI$</a:t>
            </a:r>
            <a:endParaRPr kumimoji="1"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D385C42-178A-4E56-800D-F7D6CD6DA832}"/>
              </a:ext>
            </a:extLst>
          </p:cNvPr>
          <p:cNvSpPr txBox="1"/>
          <p:nvPr/>
        </p:nvSpPr>
        <p:spPr>
          <a:xfrm>
            <a:off x="2081471" y="1143619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$cat$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2E75772-1011-4CA1-A8AF-4FFC9288EA5D}"/>
              </a:ext>
            </a:extLst>
          </p:cNvPr>
          <p:cNvSpPr txBox="1"/>
          <p:nvPr/>
        </p:nvSpPr>
        <p:spPr>
          <a:xfrm>
            <a:off x="2166092" y="1510060"/>
            <a:ext cx="105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$plus$</a:t>
            </a:r>
            <a:endParaRPr kumimoji="1" lang="ja-JP" altLang="en-US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7F13A63-FBC1-426F-8DAD-3AD0564FE9CA}"/>
              </a:ext>
            </a:extLst>
          </p:cNvPr>
          <p:cNvSpPr txBox="1"/>
          <p:nvPr/>
        </p:nvSpPr>
        <p:spPr>
          <a:xfrm>
            <a:off x="2167194" y="1873572"/>
            <a:ext cx="1109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$tree$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22D7D93-F88D-474D-8741-D1BD0B6300D7}"/>
              </a:ext>
            </a:extLst>
          </p:cNvPr>
          <p:cNvSpPr txBox="1"/>
          <p:nvPr/>
        </p:nvSpPr>
        <p:spPr>
          <a:xfrm>
            <a:off x="9074005" y="2760754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bind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434FA34-3113-4BE5-BB81-EDC35AC745D2}"/>
              </a:ext>
            </a:extLst>
          </p:cNvPr>
          <p:cNvSpPr txBox="1"/>
          <p:nvPr/>
        </p:nvSpPr>
        <p:spPr>
          <a:xfrm>
            <a:off x="9121261" y="3134440"/>
            <a:ext cx="1815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pi</a:t>
            </a:r>
            <a:endParaRPr kumimoji="1" lang="ja-JP" altLang="en-US" sz="16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C9148A2-DA3A-458F-ADD5-76612F0E8015}"/>
              </a:ext>
            </a:extLst>
          </p:cNvPr>
          <p:cNvSpPr txBox="1"/>
          <p:nvPr/>
        </p:nvSpPr>
        <p:spPr>
          <a:xfrm>
            <a:off x="8766045" y="1098367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cat</a:t>
            </a:r>
            <a:endParaRPr kumimoji="1" lang="ja-JP" altLang="en-US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4899193-53C6-4AF2-BEA0-DC1920147564}"/>
              </a:ext>
            </a:extLst>
          </p:cNvPr>
          <p:cNvSpPr txBox="1"/>
          <p:nvPr/>
        </p:nvSpPr>
        <p:spPr>
          <a:xfrm>
            <a:off x="8831148" y="1527988"/>
            <a:ext cx="105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plus</a:t>
            </a:r>
            <a:endParaRPr kumimoji="1" lang="ja-JP" altLang="en-US" sz="16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3928046-988F-4399-89C8-39AB470060D8}"/>
              </a:ext>
            </a:extLst>
          </p:cNvPr>
          <p:cNvSpPr txBox="1"/>
          <p:nvPr/>
        </p:nvSpPr>
        <p:spPr>
          <a:xfrm>
            <a:off x="8759733" y="1933956"/>
            <a:ext cx="105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tree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21674CE-2F7F-47BE-A5D0-8B805D51EC3C}"/>
              </a:ext>
            </a:extLst>
          </p:cNvPr>
          <p:cNvSpPr txBox="1"/>
          <p:nvPr/>
        </p:nvSpPr>
        <p:spPr>
          <a:xfrm>
            <a:off x="8809523" y="3498578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file</a:t>
            </a:r>
            <a:endParaRPr kumimoji="1" lang="en-US" altLang="ja-JP" sz="1600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CEA09FD4-67CB-4A32-92F5-874FEDAB294A}"/>
              </a:ext>
            </a:extLst>
          </p:cNvPr>
          <p:cNvSpPr/>
          <p:nvPr/>
        </p:nvSpPr>
        <p:spPr>
          <a:xfrm>
            <a:off x="8646377" y="1232105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6622E6F6-E914-42E2-A222-C3AFAB768F85}"/>
              </a:ext>
            </a:extLst>
          </p:cNvPr>
          <p:cNvSpPr/>
          <p:nvPr/>
        </p:nvSpPr>
        <p:spPr>
          <a:xfrm>
            <a:off x="9008950" y="285467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C4ED52BF-60F8-4025-811B-47591ED45FD6}"/>
              </a:ext>
            </a:extLst>
          </p:cNvPr>
          <p:cNvSpPr/>
          <p:nvPr/>
        </p:nvSpPr>
        <p:spPr>
          <a:xfrm>
            <a:off x="9041987" y="3203199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E5CDEF67-499E-4B11-926E-5DB6586FBB99}"/>
              </a:ext>
            </a:extLst>
          </p:cNvPr>
          <p:cNvSpPr/>
          <p:nvPr/>
        </p:nvSpPr>
        <p:spPr>
          <a:xfrm>
            <a:off x="8744467" y="3560388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6E6EE590-52A3-47F8-8C5D-ADB5BF73156C}"/>
              </a:ext>
            </a:extLst>
          </p:cNvPr>
          <p:cNvSpPr/>
          <p:nvPr/>
        </p:nvSpPr>
        <p:spPr>
          <a:xfrm>
            <a:off x="8749657" y="164556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F83E54E8-AB8B-410D-B319-BFD5A3F0ED0A}"/>
              </a:ext>
            </a:extLst>
          </p:cNvPr>
          <p:cNvSpPr/>
          <p:nvPr/>
        </p:nvSpPr>
        <p:spPr>
          <a:xfrm>
            <a:off x="8666809" y="2044438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FB2D668-3E08-4F9E-91C8-3C35A83F4861}"/>
              </a:ext>
            </a:extLst>
          </p:cNvPr>
          <p:cNvSpPr/>
          <p:nvPr/>
        </p:nvSpPr>
        <p:spPr>
          <a:xfrm>
            <a:off x="2810434" y="1244388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BE4948DC-4E98-4461-814A-55436F5A8930}"/>
              </a:ext>
            </a:extLst>
          </p:cNvPr>
          <p:cNvSpPr/>
          <p:nvPr/>
        </p:nvSpPr>
        <p:spPr>
          <a:xfrm>
            <a:off x="2967336" y="1602663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395984C9-586B-4111-B295-34ED13D36D64}"/>
              </a:ext>
            </a:extLst>
          </p:cNvPr>
          <p:cNvSpPr/>
          <p:nvPr/>
        </p:nvSpPr>
        <p:spPr>
          <a:xfrm>
            <a:off x="2953937" y="1947703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800C6899-C0CB-4911-8AC8-D7227568B89D}"/>
              </a:ext>
            </a:extLst>
          </p:cNvPr>
          <p:cNvSpPr/>
          <p:nvPr/>
        </p:nvSpPr>
        <p:spPr>
          <a:xfrm>
            <a:off x="3112369" y="2870387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7655EAC4-8A6C-46D0-9577-8DFC15395AF6}"/>
              </a:ext>
            </a:extLst>
          </p:cNvPr>
          <p:cNvSpPr/>
          <p:nvPr/>
        </p:nvSpPr>
        <p:spPr>
          <a:xfrm>
            <a:off x="3147057" y="3264234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E22E575-4C89-4773-9A3A-83386C5426C4}"/>
              </a:ext>
            </a:extLst>
          </p:cNvPr>
          <p:cNvSpPr txBox="1"/>
          <p:nvPr/>
        </p:nvSpPr>
        <p:spPr>
          <a:xfrm>
            <a:off x="916792" y="9862"/>
            <a:ext cx="175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[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記号の世界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]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50C4570-A3EF-4F32-879F-F1669F32B002}"/>
              </a:ext>
            </a:extLst>
          </p:cNvPr>
          <p:cNvSpPr txBox="1"/>
          <p:nvPr/>
        </p:nvSpPr>
        <p:spPr>
          <a:xfrm>
            <a:off x="6010250" y="68468"/>
            <a:ext cx="246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[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意味の世界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(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モデル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)]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A73E08D-5119-43B6-8831-9CAA29478D4E}"/>
              </a:ext>
            </a:extLst>
          </p:cNvPr>
          <p:cNvSpPr txBox="1"/>
          <p:nvPr/>
        </p:nvSpPr>
        <p:spPr>
          <a:xfrm>
            <a:off x="9457706" y="1446598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lisp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cxnSp>
        <p:nvCxnSpPr>
          <p:cNvPr id="54" name="コネクタ: 曲線 53">
            <a:extLst>
              <a:ext uri="{FF2B5EF4-FFF2-40B4-BE49-F238E27FC236}">
                <a16:creationId xmlns:a16="http://schemas.microsoft.com/office/drawing/2014/main" id="{71E56130-77FF-466A-ADAB-A4E220654C23}"/>
              </a:ext>
            </a:extLst>
          </p:cNvPr>
          <p:cNvCxnSpPr>
            <a:stCxn id="42" idx="7"/>
            <a:endCxn id="33" idx="0"/>
          </p:cNvCxnSpPr>
          <p:nvPr/>
        </p:nvCxnSpPr>
        <p:spPr>
          <a:xfrm rot="5400000" flipH="1" flipV="1">
            <a:off x="5798822" y="-1647969"/>
            <a:ext cx="30929" cy="5791079"/>
          </a:xfrm>
          <a:prstGeom prst="curvedConnector3">
            <a:avLst>
              <a:gd name="adj1" fmla="val 839112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コネクタ: 曲線 54">
            <a:extLst>
              <a:ext uri="{FF2B5EF4-FFF2-40B4-BE49-F238E27FC236}">
                <a16:creationId xmlns:a16="http://schemas.microsoft.com/office/drawing/2014/main" id="{498B5CCB-BD97-480F-A8DE-5FA7075AE10F}"/>
              </a:ext>
            </a:extLst>
          </p:cNvPr>
          <p:cNvCxnSpPr>
            <a:cxnSpLocks/>
            <a:stCxn id="43" idx="7"/>
            <a:endCxn id="40" idx="1"/>
          </p:cNvCxnSpPr>
          <p:nvPr/>
        </p:nvCxnSpPr>
        <p:spPr>
          <a:xfrm rot="16200000" flipH="1">
            <a:off x="5900496" y="-1203538"/>
            <a:ext cx="42898" cy="5692592"/>
          </a:xfrm>
          <a:prstGeom prst="curvedConnector3">
            <a:avLst>
              <a:gd name="adj1" fmla="val -576358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コネクタ: 曲線 55">
            <a:extLst>
              <a:ext uri="{FF2B5EF4-FFF2-40B4-BE49-F238E27FC236}">
                <a16:creationId xmlns:a16="http://schemas.microsoft.com/office/drawing/2014/main" id="{331E898F-8B42-4BE9-9741-C653CA66976D}"/>
              </a:ext>
            </a:extLst>
          </p:cNvPr>
          <p:cNvCxnSpPr>
            <a:cxnSpLocks/>
            <a:stCxn id="44" idx="0"/>
            <a:endCxn id="41" idx="7"/>
          </p:cNvCxnSpPr>
          <p:nvPr/>
        </p:nvCxnSpPr>
        <p:spPr>
          <a:xfrm rot="16200000" flipH="1">
            <a:off x="5838563" y="-873475"/>
            <a:ext cx="115381" cy="5757736"/>
          </a:xfrm>
          <a:prstGeom prst="curvedConnector3">
            <a:avLst>
              <a:gd name="adj1" fmla="val -198126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コネクタ: 曲線 56">
            <a:extLst>
              <a:ext uri="{FF2B5EF4-FFF2-40B4-BE49-F238E27FC236}">
                <a16:creationId xmlns:a16="http://schemas.microsoft.com/office/drawing/2014/main" id="{E386E337-1375-4C1E-8E44-84576689F602}"/>
              </a:ext>
            </a:extLst>
          </p:cNvPr>
          <p:cNvCxnSpPr>
            <a:cxnSpLocks/>
            <a:stCxn id="45" idx="0"/>
            <a:endCxn id="35" idx="0"/>
          </p:cNvCxnSpPr>
          <p:nvPr/>
        </p:nvCxnSpPr>
        <p:spPr>
          <a:xfrm rot="5400000" flipH="1" flipV="1">
            <a:off x="6116250" y="-85761"/>
            <a:ext cx="15716" cy="5896581"/>
          </a:xfrm>
          <a:prstGeom prst="curvedConnector3">
            <a:avLst>
              <a:gd name="adj1" fmla="val 1554569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コネクタ: 曲線 57">
            <a:extLst>
              <a:ext uri="{FF2B5EF4-FFF2-40B4-BE49-F238E27FC236}">
                <a16:creationId xmlns:a16="http://schemas.microsoft.com/office/drawing/2014/main" id="{1F4CBF46-CA52-41F5-A9CA-4F10525B169D}"/>
              </a:ext>
            </a:extLst>
          </p:cNvPr>
          <p:cNvCxnSpPr>
            <a:cxnSpLocks/>
            <a:stCxn id="46" idx="6"/>
            <a:endCxn id="36" idx="2"/>
          </p:cNvCxnSpPr>
          <p:nvPr/>
        </p:nvCxnSpPr>
        <p:spPr>
          <a:xfrm flipV="1">
            <a:off x="3273954" y="3266860"/>
            <a:ext cx="5768033" cy="61035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725E62E-2C12-4107-A6EB-31BFF84A57DB}"/>
              </a:ext>
            </a:extLst>
          </p:cNvPr>
          <p:cNvSpPr txBox="1"/>
          <p:nvPr/>
        </p:nvSpPr>
        <p:spPr>
          <a:xfrm>
            <a:off x="9873070" y="2531701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 err="1">
                <a:solidFill>
                  <a:srgbClr val="0000FF"/>
                </a:solidFill>
                <a:sym typeface="Wingdings" pitchFamily="2" charset="2"/>
              </a:rPr>
              <a:t>tq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9A6B33B-CE97-4ADC-B053-DE0F68678F11}"/>
              </a:ext>
            </a:extLst>
          </p:cNvPr>
          <p:cNvSpPr txBox="1"/>
          <p:nvPr/>
        </p:nvSpPr>
        <p:spPr>
          <a:xfrm>
            <a:off x="2160930" y="495453"/>
            <a:ext cx="14017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operator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記号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7CE6012-2F93-4478-B3B7-4C0B97E2D868}"/>
              </a:ext>
            </a:extLst>
          </p:cNvPr>
          <p:cNvSpPr txBox="1"/>
          <p:nvPr/>
        </p:nvSpPr>
        <p:spPr>
          <a:xfrm>
            <a:off x="8821455" y="453630"/>
            <a:ext cx="94547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operator</a:t>
            </a:r>
            <a:endParaRPr lang="ja-JP" altLang="en-US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826C688B-6298-428B-9507-93FAD46D1F92}"/>
              </a:ext>
            </a:extLst>
          </p:cNvPr>
          <p:cNvSpPr txBox="1"/>
          <p:nvPr/>
        </p:nvSpPr>
        <p:spPr>
          <a:xfrm>
            <a:off x="1211415" y="1570950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lisp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E0A385E-8938-406F-8D52-C88BEB0F85DA}"/>
              </a:ext>
            </a:extLst>
          </p:cNvPr>
          <p:cNvSpPr txBox="1"/>
          <p:nvPr/>
        </p:nvSpPr>
        <p:spPr>
          <a:xfrm>
            <a:off x="1316240" y="2876570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 err="1">
                <a:solidFill>
                  <a:srgbClr val="0000FF"/>
                </a:solidFill>
                <a:sym typeface="Wingdings" pitchFamily="2" charset="2"/>
              </a:rPr>
              <a:t>tq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D471F9D5-75C1-43C6-A4CB-51B1E174D7F3}"/>
              </a:ext>
            </a:extLst>
          </p:cNvPr>
          <p:cNvSpPr txBox="1"/>
          <p:nvPr/>
        </p:nvSpPr>
        <p:spPr>
          <a:xfrm>
            <a:off x="2241173" y="3510821"/>
            <a:ext cx="1156342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$file$</a:t>
            </a:r>
            <a:endParaRPr kumimoji="1" lang="ja-JP" altLang="en-US" sz="1600" dirty="0"/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C1D626B3-A1D0-4B09-BFFD-018206509168}"/>
              </a:ext>
            </a:extLst>
          </p:cNvPr>
          <p:cNvSpPr/>
          <p:nvPr/>
        </p:nvSpPr>
        <p:spPr>
          <a:xfrm>
            <a:off x="2906109" y="3595826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6" name="コネクタ: 曲線 85">
            <a:extLst>
              <a:ext uri="{FF2B5EF4-FFF2-40B4-BE49-F238E27FC236}">
                <a16:creationId xmlns:a16="http://schemas.microsoft.com/office/drawing/2014/main" id="{3CBD67B3-0DE5-4EA8-A09E-49CA9044602F}"/>
              </a:ext>
            </a:extLst>
          </p:cNvPr>
          <p:cNvCxnSpPr>
            <a:cxnSpLocks/>
            <a:stCxn id="85" idx="6"/>
            <a:endCxn id="39" idx="2"/>
          </p:cNvCxnSpPr>
          <p:nvPr/>
        </p:nvCxnSpPr>
        <p:spPr>
          <a:xfrm flipV="1">
            <a:off x="3033006" y="3624049"/>
            <a:ext cx="5711461" cy="35438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43DFD3F4-5B57-4D3C-8626-35345299E29C}"/>
              </a:ext>
            </a:extLst>
          </p:cNvPr>
          <p:cNvSpPr txBox="1"/>
          <p:nvPr/>
        </p:nvSpPr>
        <p:spPr>
          <a:xfrm>
            <a:off x="0" y="0"/>
            <a:ext cx="159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(b)</a:t>
            </a:r>
            <a:r>
              <a:rPr lang="ja-JP" altLang="en-US" b="1" u="sng" dirty="0">
                <a:sym typeface="Wingdings" pitchFamily="2" charset="2"/>
              </a:rPr>
              <a:t> 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A70C5F28-4491-4B00-971B-E3C9595113C4}"/>
              </a:ext>
            </a:extLst>
          </p:cNvPr>
          <p:cNvSpPr/>
          <p:nvPr/>
        </p:nvSpPr>
        <p:spPr>
          <a:xfrm>
            <a:off x="1412568" y="4451607"/>
            <a:ext cx="3320833" cy="1857094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8696C373-6052-4728-8582-082A5D11C147}"/>
              </a:ext>
            </a:extLst>
          </p:cNvPr>
          <p:cNvSpPr/>
          <p:nvPr/>
        </p:nvSpPr>
        <p:spPr>
          <a:xfrm>
            <a:off x="7487972" y="4413804"/>
            <a:ext cx="3563856" cy="1857094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E943C26-1002-41BE-A776-2ED16E6FFE20}"/>
              </a:ext>
            </a:extLst>
          </p:cNvPr>
          <p:cNvSpPr txBox="1"/>
          <p:nvPr/>
        </p:nvSpPr>
        <p:spPr>
          <a:xfrm>
            <a:off x="1304349" y="4512583"/>
            <a:ext cx="128254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式</a:t>
            </a:r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記号列</a:t>
            </a:r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)</a:t>
            </a:r>
            <a:endParaRPr lang="ja-JP" altLang="en-US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3925DB87-350A-460C-B5D2-6E9691B6350D}"/>
              </a:ext>
            </a:extLst>
          </p:cNvPr>
          <p:cNvSpPr txBox="1"/>
          <p:nvPr/>
        </p:nvSpPr>
        <p:spPr>
          <a:xfrm>
            <a:off x="2984541" y="4623489"/>
            <a:ext cx="115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A(B,C)</a:t>
            </a:r>
            <a:endParaRPr kumimoji="1" lang="ja-JP" altLang="en-US" sz="1600" dirty="0"/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315F7BCE-90BA-4BB5-9534-3AC0E8E1665B}"/>
              </a:ext>
            </a:extLst>
          </p:cNvPr>
          <p:cNvSpPr/>
          <p:nvPr/>
        </p:nvSpPr>
        <p:spPr>
          <a:xfrm>
            <a:off x="3193481" y="510678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DD572026-D459-4D5A-8333-A5C644FCCB7F}"/>
              </a:ext>
            </a:extLst>
          </p:cNvPr>
          <p:cNvSpPr txBox="1"/>
          <p:nvPr/>
        </p:nvSpPr>
        <p:spPr>
          <a:xfrm>
            <a:off x="8702403" y="4678654"/>
            <a:ext cx="115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A(B,C)</a:t>
            </a:r>
            <a:endParaRPr kumimoji="1" lang="ja-JP" altLang="en-US" sz="1600" dirty="0"/>
          </a:p>
        </p:txBody>
      </p:sp>
      <p:sp>
        <p:nvSpPr>
          <p:cNvPr id="110" name="楕円 109">
            <a:extLst>
              <a:ext uri="{FF2B5EF4-FFF2-40B4-BE49-F238E27FC236}">
                <a16:creationId xmlns:a16="http://schemas.microsoft.com/office/drawing/2014/main" id="{6752B00B-0B38-4EB3-B3E7-7E3377A36A5A}"/>
              </a:ext>
            </a:extLst>
          </p:cNvPr>
          <p:cNvSpPr/>
          <p:nvPr/>
        </p:nvSpPr>
        <p:spPr>
          <a:xfrm>
            <a:off x="8786019" y="5124065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57724173-6F57-4729-8FF2-1AE5B86013FD}"/>
              </a:ext>
            </a:extLst>
          </p:cNvPr>
          <p:cNvSpPr/>
          <p:nvPr/>
        </p:nvSpPr>
        <p:spPr>
          <a:xfrm>
            <a:off x="3710946" y="471733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F86BBEFA-507A-4781-9C96-B55B4EBA99CC}"/>
              </a:ext>
            </a:extLst>
          </p:cNvPr>
          <p:cNvSpPr/>
          <p:nvPr/>
        </p:nvSpPr>
        <p:spPr>
          <a:xfrm>
            <a:off x="8607128" y="4783055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971CD2F9-5E25-44BD-86BB-4763EADD6800}"/>
              </a:ext>
            </a:extLst>
          </p:cNvPr>
          <p:cNvSpPr txBox="1"/>
          <p:nvPr/>
        </p:nvSpPr>
        <p:spPr>
          <a:xfrm>
            <a:off x="2279439" y="5390711"/>
            <a:ext cx="1741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{</a:t>
            </a:r>
            <a:r>
              <a:rPr kumimoji="1" lang="en-US" altLang="ja-JP" sz="1600" dirty="0"/>
              <a:t>$tree$(A,B)</a:t>
            </a:r>
            <a:r>
              <a:rPr kumimoji="1" lang="en-US" altLang="ja-JP" sz="1600" dirty="0">
                <a:solidFill>
                  <a:srgbClr val="FF0000"/>
                </a:solidFill>
              </a:rPr>
              <a:t>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D3E902D7-7AF9-4F1E-B13C-59FEC7383887}"/>
              </a:ext>
            </a:extLst>
          </p:cNvPr>
          <p:cNvSpPr/>
          <p:nvPr/>
        </p:nvSpPr>
        <p:spPr>
          <a:xfrm>
            <a:off x="3720608" y="5487584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CEA8D158-1B01-424C-9D48-28EF461E7800}"/>
              </a:ext>
            </a:extLst>
          </p:cNvPr>
          <p:cNvSpPr/>
          <p:nvPr/>
        </p:nvSpPr>
        <p:spPr>
          <a:xfrm>
            <a:off x="8440382" y="5461640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CAF9819B-4A53-430F-B61A-53B9F96037DA}"/>
              </a:ext>
            </a:extLst>
          </p:cNvPr>
          <p:cNvSpPr txBox="1"/>
          <p:nvPr/>
        </p:nvSpPr>
        <p:spPr>
          <a:xfrm>
            <a:off x="9684531" y="4398875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式値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cxnSp>
        <p:nvCxnSpPr>
          <p:cNvPr id="137" name="コネクタ: 曲線 136">
            <a:extLst>
              <a:ext uri="{FF2B5EF4-FFF2-40B4-BE49-F238E27FC236}">
                <a16:creationId xmlns:a16="http://schemas.microsoft.com/office/drawing/2014/main" id="{15C78D1C-EC47-47BA-8818-859F68FF5523}"/>
              </a:ext>
            </a:extLst>
          </p:cNvPr>
          <p:cNvCxnSpPr>
            <a:cxnSpLocks/>
            <a:stCxn id="114" idx="1"/>
            <a:endCxn id="118" idx="7"/>
          </p:cNvCxnSpPr>
          <p:nvPr/>
        </p:nvCxnSpPr>
        <p:spPr>
          <a:xfrm rot="16200000" flipH="1">
            <a:off x="6189623" y="2275884"/>
            <a:ext cx="65724" cy="4985911"/>
          </a:xfrm>
          <a:prstGeom prst="curvedConnector3">
            <a:avLst>
              <a:gd name="adj1" fmla="val -376188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コネクタ: 曲線 142">
            <a:extLst>
              <a:ext uri="{FF2B5EF4-FFF2-40B4-BE49-F238E27FC236}">
                <a16:creationId xmlns:a16="http://schemas.microsoft.com/office/drawing/2014/main" id="{3D094A1E-93E6-4E6B-A901-7764370C203D}"/>
              </a:ext>
            </a:extLst>
          </p:cNvPr>
          <p:cNvCxnSpPr>
            <a:cxnSpLocks/>
            <a:stCxn id="106" idx="1"/>
            <a:endCxn id="110" idx="1"/>
          </p:cNvCxnSpPr>
          <p:nvPr/>
        </p:nvCxnSpPr>
        <p:spPr>
          <a:xfrm rot="16200000" flipH="1">
            <a:off x="5999692" y="2337800"/>
            <a:ext cx="17284" cy="5592538"/>
          </a:xfrm>
          <a:prstGeom prst="curvedConnector3">
            <a:avLst>
              <a:gd name="adj1" fmla="val -1430491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コネクタ: 曲線 145">
            <a:extLst>
              <a:ext uri="{FF2B5EF4-FFF2-40B4-BE49-F238E27FC236}">
                <a16:creationId xmlns:a16="http://schemas.microsoft.com/office/drawing/2014/main" id="{2DB9F748-57F1-48DA-90AF-8A7757F441B7}"/>
              </a:ext>
            </a:extLst>
          </p:cNvPr>
          <p:cNvCxnSpPr>
            <a:cxnSpLocks/>
            <a:stCxn id="122" idx="0"/>
            <a:endCxn id="126" idx="0"/>
          </p:cNvCxnSpPr>
          <p:nvPr/>
        </p:nvCxnSpPr>
        <p:spPr>
          <a:xfrm rot="5400000" flipH="1" flipV="1">
            <a:off x="6130972" y="3114725"/>
            <a:ext cx="25944" cy="4719774"/>
          </a:xfrm>
          <a:prstGeom prst="curvedConnector3">
            <a:avLst>
              <a:gd name="adj1" fmla="val 981129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F6518453-2E0F-4BC5-A165-88C4708655F4}"/>
              </a:ext>
            </a:extLst>
          </p:cNvPr>
          <p:cNvSpPr txBox="1"/>
          <p:nvPr/>
        </p:nvSpPr>
        <p:spPr>
          <a:xfrm>
            <a:off x="1960861" y="5056195"/>
            <a:ext cx="1359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$tree$(A,B)</a:t>
            </a:r>
            <a:endParaRPr kumimoji="1" lang="ja-JP" altLang="en-US" sz="1600" dirty="0"/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3D1C6F65-2EB2-4955-ACEF-B273253441CA}"/>
              </a:ext>
            </a:extLst>
          </p:cNvPr>
          <p:cNvSpPr txBox="1"/>
          <p:nvPr/>
        </p:nvSpPr>
        <p:spPr>
          <a:xfrm>
            <a:off x="8883646" y="5037010"/>
            <a:ext cx="1558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$tree$(A,B)</a:t>
            </a:r>
            <a:endParaRPr kumimoji="1" lang="ja-JP" altLang="en-US" sz="1600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2ABE2CE-8A43-4CF2-A5C0-385E6802512F}"/>
              </a:ext>
            </a:extLst>
          </p:cNvPr>
          <p:cNvSpPr txBox="1"/>
          <p:nvPr/>
        </p:nvSpPr>
        <p:spPr>
          <a:xfrm>
            <a:off x="8600838" y="5402500"/>
            <a:ext cx="1741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{</a:t>
            </a:r>
            <a:r>
              <a:rPr kumimoji="1" lang="en-US" altLang="ja-JP" sz="1600" dirty="0"/>
              <a:t>$tree$(A,B)</a:t>
            </a:r>
            <a:r>
              <a:rPr kumimoji="1" lang="en-US" altLang="ja-JP" sz="1600" dirty="0">
                <a:solidFill>
                  <a:srgbClr val="FF0000"/>
                </a:solidFill>
              </a:rPr>
              <a:t>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E827EF04-653C-4B61-A091-B3659C887F09}"/>
              </a:ext>
            </a:extLst>
          </p:cNvPr>
          <p:cNvSpPr txBox="1"/>
          <p:nvPr/>
        </p:nvSpPr>
        <p:spPr>
          <a:xfrm>
            <a:off x="8180958" y="5706513"/>
            <a:ext cx="242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srgbClr val="FF0000"/>
                </a:solidFill>
              </a:rPr>
              <a:t>{</a:t>
            </a:r>
            <a:r>
              <a:rPr lang="en-US" altLang="ja-JP" sz="1800" dirty="0"/>
              <a:t>$bind$($#1,$#2)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endParaRPr lang="ja-JP" altLang="en-US" dirty="0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3FC74B21-77B5-4F0A-9A5B-58C534A7D893}"/>
              </a:ext>
            </a:extLst>
          </p:cNvPr>
          <p:cNvSpPr/>
          <p:nvPr/>
        </p:nvSpPr>
        <p:spPr>
          <a:xfrm>
            <a:off x="4002417" y="5849146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C9236263-F0DE-4D9E-B0CF-F0AF0E40AF22}"/>
              </a:ext>
            </a:extLst>
          </p:cNvPr>
          <p:cNvSpPr/>
          <p:nvPr/>
        </p:nvSpPr>
        <p:spPr>
          <a:xfrm>
            <a:off x="8120139" y="5788182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0" name="コネクタ: 曲線 99">
            <a:extLst>
              <a:ext uri="{FF2B5EF4-FFF2-40B4-BE49-F238E27FC236}">
                <a16:creationId xmlns:a16="http://schemas.microsoft.com/office/drawing/2014/main" id="{2EF208F3-523E-4181-92C9-61FB65F313A8}"/>
              </a:ext>
            </a:extLst>
          </p:cNvPr>
          <p:cNvCxnSpPr>
            <a:cxnSpLocks/>
            <a:endCxn id="99" idx="2"/>
          </p:cNvCxnSpPr>
          <p:nvPr/>
        </p:nvCxnSpPr>
        <p:spPr>
          <a:xfrm>
            <a:off x="4013560" y="5845176"/>
            <a:ext cx="4106579" cy="6667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AEE355A-DC96-4BA3-A8F6-5E2F3553B921}"/>
              </a:ext>
            </a:extLst>
          </p:cNvPr>
          <p:cNvSpPr txBox="1"/>
          <p:nvPr/>
        </p:nvSpPr>
        <p:spPr>
          <a:xfrm>
            <a:off x="9642319" y="3427144"/>
            <a:ext cx="6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0AD396C4-0D5B-4D6C-9F38-8E53AB6264E7}"/>
              </a:ext>
            </a:extLst>
          </p:cNvPr>
          <p:cNvSpPr txBox="1"/>
          <p:nvPr/>
        </p:nvSpPr>
        <p:spPr>
          <a:xfrm>
            <a:off x="916792" y="6569735"/>
            <a:ext cx="11147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00FF"/>
                </a:solidFill>
              </a:rPr>
              <a:t>①②</a:t>
            </a:r>
            <a:r>
              <a:rPr kumimoji="1" lang="en-US" altLang="ja-JP" sz="1600" dirty="0">
                <a:solidFill>
                  <a:srgbClr val="0000FF"/>
                </a:solidFill>
              </a:rPr>
              <a:t>: </a:t>
            </a:r>
            <a:r>
              <a:rPr kumimoji="1" lang="ja-JP" altLang="en-US" sz="1600" dirty="0">
                <a:solidFill>
                  <a:srgbClr val="0000FF"/>
                </a:solidFill>
              </a:rPr>
              <a:t>評価、</a:t>
            </a:r>
            <a:r>
              <a:rPr kumimoji="1" lang="en-US" altLang="ja-JP" sz="1600" dirty="0">
                <a:solidFill>
                  <a:srgbClr val="0000FF"/>
                </a:solidFill>
              </a:rPr>
              <a:t>※1:lisp</a:t>
            </a:r>
            <a:r>
              <a:rPr kumimoji="1" lang="ja-JP" altLang="en-US" sz="1600" dirty="0">
                <a:solidFill>
                  <a:srgbClr val="0000FF"/>
                </a:solidFill>
              </a:rPr>
              <a:t>型の評価結果</a:t>
            </a:r>
            <a:r>
              <a:rPr kumimoji="1" lang="en-US" altLang="ja-JP" sz="1600" dirty="0">
                <a:solidFill>
                  <a:srgbClr val="0000FF"/>
                </a:solidFill>
              </a:rPr>
              <a:t>:T</a:t>
            </a:r>
            <a:r>
              <a:rPr lang="ja-JP" altLang="en-US" sz="1600" dirty="0">
                <a:solidFill>
                  <a:srgbClr val="0000FF"/>
                </a:solidFill>
              </a:rPr>
              <a:t>式値</a:t>
            </a:r>
            <a:r>
              <a:rPr kumimoji="1" lang="ja-JP" altLang="en-US" sz="1600" dirty="0">
                <a:solidFill>
                  <a:srgbClr val="FF0000"/>
                </a:solidFill>
              </a:rPr>
              <a:t>、</a:t>
            </a:r>
            <a:r>
              <a:rPr kumimoji="1" lang="en-US" altLang="ja-JP" sz="1600" dirty="0">
                <a:solidFill>
                  <a:srgbClr val="FF0000"/>
                </a:solidFill>
              </a:rPr>
              <a:t>※2:tq</a:t>
            </a:r>
            <a:r>
              <a:rPr kumimoji="1" lang="ja-JP" altLang="en-US" sz="1600" dirty="0">
                <a:solidFill>
                  <a:srgbClr val="FF0000"/>
                </a:solidFill>
              </a:rPr>
              <a:t>型の評価結果</a:t>
            </a:r>
            <a:r>
              <a:rPr kumimoji="1" lang="en-US" altLang="ja-JP" sz="1600" dirty="0">
                <a:solidFill>
                  <a:srgbClr val="FF0000"/>
                </a:solidFill>
              </a:rPr>
              <a:t>:</a:t>
            </a:r>
            <a:r>
              <a:rPr lang="en-US" altLang="ja-JP" sz="1600" dirty="0">
                <a:solidFill>
                  <a:srgbClr val="FF0000"/>
                </a:solidFill>
              </a:rPr>
              <a:t> </a:t>
            </a:r>
            <a:r>
              <a:rPr lang="en-US" altLang="ja-JP" sz="1600" dirty="0" err="1">
                <a:solidFill>
                  <a:srgbClr val="FF0000"/>
                </a:solidFill>
              </a:rPr>
              <a:t>tq</a:t>
            </a:r>
            <a:r>
              <a:rPr lang="ja-JP" altLang="en-US" sz="1600" dirty="0">
                <a:solidFill>
                  <a:srgbClr val="FF0000"/>
                </a:solidFill>
              </a:rPr>
              <a:t>型</a:t>
            </a:r>
            <a:r>
              <a:rPr lang="en-US" altLang="ja-JP" sz="1600" dirty="0">
                <a:solidFill>
                  <a:srgbClr val="FF0000"/>
                </a:solidFill>
              </a:rPr>
              <a:t>operator($#1,$#2</a:t>
            </a:r>
            <a:r>
              <a:rPr kumimoji="1" lang="ja-JP" altLang="en-US" sz="1600" dirty="0">
                <a:solidFill>
                  <a:srgbClr val="FF0000"/>
                </a:solidFill>
              </a:rPr>
              <a:t>内</a:t>
            </a:r>
            <a:r>
              <a:rPr kumimoji="1" lang="en-US" altLang="ja-JP" sz="1600" dirty="0">
                <a:solidFill>
                  <a:srgbClr val="FF0000"/>
                </a:solidFill>
              </a:rPr>
              <a:t>CSV</a:t>
            </a:r>
            <a:r>
              <a:rPr kumimoji="1" lang="ja-JP" altLang="en-US" sz="1600" dirty="0">
                <a:solidFill>
                  <a:srgbClr val="FF0000"/>
                </a:solidFill>
              </a:rPr>
              <a:t>値を順次バインド</a:t>
            </a:r>
            <a:r>
              <a:rPr lang="en-US" altLang="ja-JP" sz="1600" dirty="0">
                <a:solidFill>
                  <a:srgbClr val="FF0000"/>
                </a:solidFill>
              </a:rPr>
              <a:t>)</a:t>
            </a:r>
            <a:endParaRPr kumimoji="1"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EA8455E6-5258-400C-939B-4DC532452D27}"/>
              </a:ext>
            </a:extLst>
          </p:cNvPr>
          <p:cNvSpPr/>
          <p:nvPr/>
        </p:nvSpPr>
        <p:spPr>
          <a:xfrm>
            <a:off x="9580478" y="3602494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7" name="コネクタ: 曲線 106">
            <a:extLst>
              <a:ext uri="{FF2B5EF4-FFF2-40B4-BE49-F238E27FC236}">
                <a16:creationId xmlns:a16="http://schemas.microsoft.com/office/drawing/2014/main" id="{39AF2D2A-6B36-4E4A-B87E-C7E124686E01}"/>
              </a:ext>
            </a:extLst>
          </p:cNvPr>
          <p:cNvCxnSpPr>
            <a:cxnSpLocks/>
            <a:stCxn id="99" idx="0"/>
            <a:endCxn id="51" idx="2"/>
          </p:cNvCxnSpPr>
          <p:nvPr/>
        </p:nvCxnSpPr>
        <p:spPr>
          <a:xfrm rot="5400000" flipH="1" flipV="1">
            <a:off x="7821020" y="4028724"/>
            <a:ext cx="2122027" cy="1396890"/>
          </a:xfrm>
          <a:prstGeom prst="curvedConnector2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9108A926-4792-4672-B935-9A72026717BD}"/>
              </a:ext>
            </a:extLst>
          </p:cNvPr>
          <p:cNvSpPr txBox="1"/>
          <p:nvPr/>
        </p:nvSpPr>
        <p:spPr>
          <a:xfrm>
            <a:off x="1917237" y="5825060"/>
            <a:ext cx="242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srgbClr val="FF0000"/>
                </a:solidFill>
              </a:rPr>
              <a:t>{</a:t>
            </a:r>
            <a:r>
              <a:rPr lang="en-US" altLang="ja-JP" sz="1800" dirty="0"/>
              <a:t>$bind$($#1,$#2)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endParaRPr lang="ja-JP" altLang="en-US" dirty="0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69C412E7-EDCC-4FF7-B11F-723B228A434F}"/>
              </a:ext>
            </a:extLst>
          </p:cNvPr>
          <p:cNvSpPr/>
          <p:nvPr/>
        </p:nvSpPr>
        <p:spPr>
          <a:xfrm>
            <a:off x="10421582" y="5324672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9" name="コネクタ: 曲線 118">
            <a:extLst>
              <a:ext uri="{FF2B5EF4-FFF2-40B4-BE49-F238E27FC236}">
                <a16:creationId xmlns:a16="http://schemas.microsoft.com/office/drawing/2014/main" id="{EF934F9C-433E-465B-A97E-EFEE4EADB249}"/>
              </a:ext>
            </a:extLst>
          </p:cNvPr>
          <p:cNvCxnSpPr>
            <a:cxnSpLocks/>
            <a:stCxn id="126" idx="7"/>
            <a:endCxn id="66" idx="2"/>
          </p:cNvCxnSpPr>
          <p:nvPr/>
        </p:nvCxnSpPr>
        <p:spPr>
          <a:xfrm rot="5400000" flipH="1" flipV="1">
            <a:off x="9439162" y="4497867"/>
            <a:ext cx="91953" cy="1872887"/>
          </a:xfrm>
          <a:prstGeom prst="curvedConnector2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41A2AD3-1202-4FA2-9AEC-4BA7B19402CF}"/>
              </a:ext>
            </a:extLst>
          </p:cNvPr>
          <p:cNvSpPr txBox="1"/>
          <p:nvPr/>
        </p:nvSpPr>
        <p:spPr>
          <a:xfrm>
            <a:off x="10512607" y="5248946"/>
            <a:ext cx="711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</a:t>
            </a:r>
            <a:r>
              <a:rPr lang="en-US" altLang="ja-JP" sz="1600" dirty="0"/>
              <a:t>(</a:t>
            </a:r>
            <a:r>
              <a:rPr kumimoji="1" lang="en-US" altLang="ja-JP" sz="1600" dirty="0"/>
              <a:t>B</a:t>
            </a:r>
            <a:r>
              <a:rPr lang="en-US" altLang="ja-JP" sz="1600" dirty="0"/>
              <a:t>)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BFE99EF-FD8F-46E0-88F7-EE95C7A4AE26}"/>
              </a:ext>
            </a:extLst>
          </p:cNvPr>
          <p:cNvSpPr txBox="1"/>
          <p:nvPr/>
        </p:nvSpPr>
        <p:spPr>
          <a:xfrm>
            <a:off x="10396701" y="5003060"/>
            <a:ext cx="5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771C78-D4EF-48D0-A26F-DE41D0094535}"/>
              </a:ext>
            </a:extLst>
          </p:cNvPr>
          <p:cNvSpPr txBox="1"/>
          <p:nvPr/>
        </p:nvSpPr>
        <p:spPr>
          <a:xfrm>
            <a:off x="8264709" y="4177959"/>
            <a:ext cx="454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65D085EF-5F55-4881-B7D0-22D20ECF85D6}"/>
              </a:ext>
            </a:extLst>
          </p:cNvPr>
          <p:cNvSpPr txBox="1"/>
          <p:nvPr/>
        </p:nvSpPr>
        <p:spPr>
          <a:xfrm>
            <a:off x="9987981" y="5377907"/>
            <a:ext cx="454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ACE2555D-FD02-4D9A-B053-BE48EA781C2B}"/>
              </a:ext>
            </a:extLst>
          </p:cNvPr>
          <p:cNvSpPr/>
          <p:nvPr/>
        </p:nvSpPr>
        <p:spPr>
          <a:xfrm>
            <a:off x="3816528" y="-1166648"/>
            <a:ext cx="4364429" cy="922877"/>
          </a:xfrm>
          <a:prstGeom prst="wedgeRectCallout">
            <a:avLst>
              <a:gd name="adj1" fmla="val -14780"/>
              <a:gd name="adj2" fmla="val 85022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後続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式を作用対象にするかは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依存のはず。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①②において、評価結果がなにになるかも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の自由。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型の区別をなくす方式について検討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218393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89B6701E-56C5-4D68-A070-058E51AE0971}"/>
              </a:ext>
            </a:extLst>
          </p:cNvPr>
          <p:cNvSpPr/>
          <p:nvPr/>
        </p:nvSpPr>
        <p:spPr>
          <a:xfrm>
            <a:off x="1683521" y="3288890"/>
            <a:ext cx="9689420" cy="1820783"/>
          </a:xfrm>
          <a:prstGeom prst="roundRect">
            <a:avLst>
              <a:gd name="adj" fmla="val 13427"/>
            </a:avLst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0DE368-E6DA-433F-8542-A60CF4276133}"/>
              </a:ext>
            </a:extLst>
          </p:cNvPr>
          <p:cNvSpPr txBox="1"/>
          <p:nvPr/>
        </p:nvSpPr>
        <p:spPr>
          <a:xfrm>
            <a:off x="-29496" y="0"/>
            <a:ext cx="273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(3) </a:t>
            </a:r>
            <a:r>
              <a:rPr lang="ja-JP" altLang="en-US" b="1" u="sng" dirty="0">
                <a:sym typeface="Wingdings" pitchFamily="2" charset="2"/>
              </a:rPr>
              <a:t>「</a:t>
            </a:r>
            <a:r>
              <a:rPr lang="en-US" altLang="ja-JP" b="1" u="sng" dirty="0">
                <a:sym typeface="Wingdings" pitchFamily="2" charset="2"/>
              </a:rPr>
              <a:t>T</a:t>
            </a:r>
            <a:r>
              <a:rPr lang="ja-JP" altLang="en-US" b="1" u="sng" dirty="0">
                <a:sym typeface="Wingdings" pitchFamily="2" charset="2"/>
              </a:rPr>
              <a:t>式」と「</a:t>
            </a:r>
            <a:r>
              <a:rPr lang="en-US" altLang="ja-JP" b="1" u="sng" dirty="0">
                <a:sym typeface="Wingdings" pitchFamily="2" charset="2"/>
              </a:rPr>
              <a:t>T</a:t>
            </a:r>
            <a:r>
              <a:rPr lang="ja-JP" altLang="en-US" b="1" u="sng" dirty="0">
                <a:sym typeface="Wingdings" pitchFamily="2" charset="2"/>
              </a:rPr>
              <a:t>式値」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A0B2A5E-D3C7-4ADD-AC02-C58720BDE574}"/>
              </a:ext>
            </a:extLst>
          </p:cNvPr>
          <p:cNvSpPr txBox="1"/>
          <p:nvPr/>
        </p:nvSpPr>
        <p:spPr>
          <a:xfrm>
            <a:off x="2860825" y="3412033"/>
            <a:ext cx="128254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式</a:t>
            </a:r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記号列</a:t>
            </a:r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)</a:t>
            </a:r>
            <a:endParaRPr lang="ja-JP" altLang="en-US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B6911F2-D861-40B8-90B9-04EADCCDF60C}"/>
              </a:ext>
            </a:extLst>
          </p:cNvPr>
          <p:cNvSpPr txBox="1"/>
          <p:nvPr/>
        </p:nvSpPr>
        <p:spPr>
          <a:xfrm>
            <a:off x="2746853" y="4189367"/>
            <a:ext cx="14840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A(B,C)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7884205-BE9E-4180-AC4A-26BADC5F46BC}"/>
              </a:ext>
            </a:extLst>
          </p:cNvPr>
          <p:cNvSpPr txBox="1"/>
          <p:nvPr/>
        </p:nvSpPr>
        <p:spPr>
          <a:xfrm>
            <a:off x="7406866" y="3515047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式値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8C13B0-FEA3-47DE-AD6C-72DC5CB7DB2C}"/>
              </a:ext>
            </a:extLst>
          </p:cNvPr>
          <p:cNvSpPr txBox="1"/>
          <p:nvPr/>
        </p:nvSpPr>
        <p:spPr>
          <a:xfrm>
            <a:off x="2916200" y="131060"/>
            <a:ext cx="175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[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記号の世界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]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54134DC-BB4B-4DE3-B645-0646056E99BD}"/>
              </a:ext>
            </a:extLst>
          </p:cNvPr>
          <p:cNvSpPr txBox="1"/>
          <p:nvPr/>
        </p:nvSpPr>
        <p:spPr>
          <a:xfrm>
            <a:off x="8383266" y="96960"/>
            <a:ext cx="246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[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意味の世界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]</a:t>
            </a: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64CDC328-06C7-4AEB-8B38-A083E1439C5E}"/>
              </a:ext>
            </a:extLst>
          </p:cNvPr>
          <p:cNvSpPr/>
          <p:nvPr/>
        </p:nvSpPr>
        <p:spPr>
          <a:xfrm>
            <a:off x="8725484" y="3657471"/>
            <a:ext cx="649133" cy="3693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3FF66E84-2E87-4969-A490-13D047A6DD96}"/>
              </a:ext>
            </a:extLst>
          </p:cNvPr>
          <p:cNvSpPr/>
          <p:nvPr/>
        </p:nvSpPr>
        <p:spPr>
          <a:xfrm>
            <a:off x="9216619" y="4590030"/>
            <a:ext cx="649133" cy="3693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133CD044-2316-460E-AD72-C9EFAC16B834}"/>
              </a:ext>
            </a:extLst>
          </p:cNvPr>
          <p:cNvSpPr/>
          <p:nvPr/>
        </p:nvSpPr>
        <p:spPr>
          <a:xfrm>
            <a:off x="8313881" y="4590031"/>
            <a:ext cx="649133" cy="3693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AFC6C5D5-ACB7-452C-B6D8-11AF1D8CE819}"/>
              </a:ext>
            </a:extLst>
          </p:cNvPr>
          <p:cNvCxnSpPr>
            <a:stCxn id="72" idx="2"/>
            <a:endCxn id="76" idx="0"/>
          </p:cNvCxnSpPr>
          <p:nvPr/>
        </p:nvCxnSpPr>
        <p:spPr>
          <a:xfrm flipH="1">
            <a:off x="8638448" y="4026804"/>
            <a:ext cx="411603" cy="563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BD2219D1-CD08-4856-B20A-469EA0A48F4F}"/>
              </a:ext>
            </a:extLst>
          </p:cNvPr>
          <p:cNvCxnSpPr>
            <a:cxnSpLocks/>
            <a:stCxn id="72" idx="2"/>
            <a:endCxn id="74" idx="0"/>
          </p:cNvCxnSpPr>
          <p:nvPr/>
        </p:nvCxnSpPr>
        <p:spPr>
          <a:xfrm>
            <a:off x="9050051" y="4026804"/>
            <a:ext cx="491135" cy="563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矢印: 右 81">
            <a:extLst>
              <a:ext uri="{FF2B5EF4-FFF2-40B4-BE49-F238E27FC236}">
                <a16:creationId xmlns:a16="http://schemas.microsoft.com/office/drawing/2014/main" id="{CFEC4913-92AA-4AA0-8FA8-C07C231D201B}"/>
              </a:ext>
            </a:extLst>
          </p:cNvPr>
          <p:cNvSpPr/>
          <p:nvPr/>
        </p:nvSpPr>
        <p:spPr>
          <a:xfrm>
            <a:off x="4774081" y="4069212"/>
            <a:ext cx="2002883" cy="597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CD22F8C-E0FB-4CB5-AF2B-36FFF311B3B9}"/>
              </a:ext>
            </a:extLst>
          </p:cNvPr>
          <p:cNvGrpSpPr/>
          <p:nvPr/>
        </p:nvGrpSpPr>
        <p:grpSpPr>
          <a:xfrm>
            <a:off x="1683520" y="495934"/>
            <a:ext cx="9689420" cy="2588622"/>
            <a:chOff x="2096470" y="569673"/>
            <a:chExt cx="9689420" cy="286762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DE887686-7236-475E-A6B0-518C12D60F85}"/>
                </a:ext>
              </a:extLst>
            </p:cNvPr>
            <p:cNvSpPr/>
            <p:nvPr/>
          </p:nvSpPr>
          <p:spPr>
            <a:xfrm>
              <a:off x="7463845" y="569673"/>
              <a:ext cx="4322045" cy="2867627"/>
            </a:xfrm>
            <a:prstGeom prst="roundRect">
              <a:avLst>
                <a:gd name="adj" fmla="val 7915"/>
              </a:avLst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3" name="四角形: 角を丸くする 82">
              <a:extLst>
                <a:ext uri="{FF2B5EF4-FFF2-40B4-BE49-F238E27FC236}">
                  <a16:creationId xmlns:a16="http://schemas.microsoft.com/office/drawing/2014/main" id="{C1E4C5AC-C33E-4A45-BE42-8D55A390CC22}"/>
                </a:ext>
              </a:extLst>
            </p:cNvPr>
            <p:cNvSpPr/>
            <p:nvPr/>
          </p:nvSpPr>
          <p:spPr>
            <a:xfrm>
              <a:off x="2096470" y="569673"/>
              <a:ext cx="4322045" cy="2867627"/>
            </a:xfrm>
            <a:prstGeom prst="roundRect">
              <a:avLst>
                <a:gd name="adj" fmla="val 7915"/>
              </a:avLst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FADB9B5E-7985-49CB-A07D-338005C029E8}"/>
                </a:ext>
              </a:extLst>
            </p:cNvPr>
            <p:cNvSpPr/>
            <p:nvPr/>
          </p:nvSpPr>
          <p:spPr>
            <a:xfrm>
              <a:off x="2405103" y="835036"/>
              <a:ext cx="3320833" cy="18570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F27100E4-E875-4DC4-84DA-26DEA50F0359}"/>
                </a:ext>
              </a:extLst>
            </p:cNvPr>
            <p:cNvSpPr/>
            <p:nvPr/>
          </p:nvSpPr>
          <p:spPr>
            <a:xfrm>
              <a:off x="7905322" y="797233"/>
              <a:ext cx="3320833" cy="18570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FBBE81C9-0DF3-4795-9CDB-F3D53F7CDE45}"/>
                </a:ext>
              </a:extLst>
            </p:cNvPr>
            <p:cNvSpPr txBox="1"/>
            <p:nvPr/>
          </p:nvSpPr>
          <p:spPr>
            <a:xfrm>
              <a:off x="2634213" y="1023614"/>
              <a:ext cx="8419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ja-JP" altLang="en-US" b="1" dirty="0">
                  <a:solidFill>
                    <a:srgbClr val="0000FF"/>
                  </a:solidFill>
                  <a:sym typeface="Wingdings" pitchFamily="2" charset="2"/>
                </a:rPr>
                <a:t>数字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4A5CCFC1-C761-4B02-9DF5-BCEEA2EDE7D7}"/>
                </a:ext>
              </a:extLst>
            </p:cNvPr>
            <p:cNvSpPr txBox="1"/>
            <p:nvPr/>
          </p:nvSpPr>
          <p:spPr>
            <a:xfrm>
              <a:off x="4417766" y="1112522"/>
              <a:ext cx="1156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“2”</a:t>
              </a:r>
              <a:endParaRPr kumimoji="1" lang="ja-JP" altLang="en-US" sz="1600" dirty="0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9B6E85DD-EC09-492D-850D-35E714AE0EF9}"/>
                </a:ext>
              </a:extLst>
            </p:cNvPr>
            <p:cNvSpPr/>
            <p:nvPr/>
          </p:nvSpPr>
          <p:spPr>
            <a:xfrm>
              <a:off x="4186016" y="1640685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4ACD8307-2F2C-4401-8498-B7F4E14181CC}"/>
                </a:ext>
              </a:extLst>
            </p:cNvPr>
            <p:cNvSpPr txBox="1"/>
            <p:nvPr/>
          </p:nvSpPr>
          <p:spPr>
            <a:xfrm>
              <a:off x="8978272" y="1086294"/>
              <a:ext cx="1156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2</a:t>
              </a:r>
              <a:endParaRPr kumimoji="1" lang="ja-JP" altLang="en-US" sz="1600" dirty="0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A2D183C7-4AC9-4C4C-A60A-5DA47E3077A0}"/>
                </a:ext>
              </a:extLst>
            </p:cNvPr>
            <p:cNvSpPr/>
            <p:nvPr/>
          </p:nvSpPr>
          <p:spPr>
            <a:xfrm>
              <a:off x="9411785" y="1688105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77D1CD49-D062-4CCB-850F-D321E5C2DA65}"/>
                </a:ext>
              </a:extLst>
            </p:cNvPr>
            <p:cNvSpPr/>
            <p:nvPr/>
          </p:nvSpPr>
          <p:spPr>
            <a:xfrm>
              <a:off x="4869040" y="1192879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C1DA6921-035E-430C-8C10-A4B846EB0961}"/>
                </a:ext>
              </a:extLst>
            </p:cNvPr>
            <p:cNvSpPr/>
            <p:nvPr/>
          </p:nvSpPr>
          <p:spPr>
            <a:xfrm>
              <a:off x="8839284" y="1189634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DC2B4A7C-22E7-4E9F-87D4-F8B65ABD442C}"/>
                </a:ext>
              </a:extLst>
            </p:cNvPr>
            <p:cNvSpPr txBox="1"/>
            <p:nvPr/>
          </p:nvSpPr>
          <p:spPr>
            <a:xfrm>
              <a:off x="4096284" y="2062330"/>
              <a:ext cx="7003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/>
                <a:t>“5”</a:t>
              </a:r>
              <a:endParaRPr kumimoji="1" lang="ja-JP" altLang="en-US" sz="1600" dirty="0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C0016C8A-A816-4885-A81F-E5B141FE25B2}"/>
                </a:ext>
              </a:extLst>
            </p:cNvPr>
            <p:cNvSpPr/>
            <p:nvPr/>
          </p:nvSpPr>
          <p:spPr>
            <a:xfrm>
              <a:off x="4496515" y="2159203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6EE58D03-4CDE-4188-B0AE-22C401C4ADF9}"/>
                </a:ext>
              </a:extLst>
            </p:cNvPr>
            <p:cNvSpPr txBox="1"/>
            <p:nvPr/>
          </p:nvSpPr>
          <p:spPr>
            <a:xfrm>
              <a:off x="10069813" y="2128580"/>
              <a:ext cx="1156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5</a:t>
              </a:r>
              <a:endParaRPr kumimoji="1" lang="ja-JP" altLang="en-US" sz="1600" dirty="0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8C26892D-F64D-4736-98AC-AC70AE27FFB2}"/>
                </a:ext>
              </a:extLst>
            </p:cNvPr>
            <p:cNvSpPr/>
            <p:nvPr/>
          </p:nvSpPr>
          <p:spPr>
            <a:xfrm>
              <a:off x="9884430" y="2246672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B9D3E68D-8068-4625-9F9C-0632BD56A871}"/>
                </a:ext>
              </a:extLst>
            </p:cNvPr>
            <p:cNvSpPr txBox="1"/>
            <p:nvPr/>
          </p:nvSpPr>
          <p:spPr>
            <a:xfrm>
              <a:off x="10210153" y="990257"/>
              <a:ext cx="9764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b="1" dirty="0">
                  <a:solidFill>
                    <a:srgbClr val="0000FF"/>
                  </a:solidFill>
                  <a:sym typeface="Wingdings" pitchFamily="2" charset="2"/>
                </a:rPr>
                <a:t>数値</a:t>
              </a:r>
              <a:endParaRPr lang="en-US" altLang="ja-JP" b="1" dirty="0">
                <a:solidFill>
                  <a:srgbClr val="0000FF"/>
                </a:solidFill>
                <a:sym typeface="Wingdings" pitchFamily="2" charset="2"/>
              </a:endParaRPr>
            </a:p>
          </p:txBody>
        </p:sp>
        <p:cxnSp>
          <p:nvCxnSpPr>
            <p:cNvPr id="39" name="コネクタ: 曲線 38">
              <a:extLst>
                <a:ext uri="{FF2B5EF4-FFF2-40B4-BE49-F238E27FC236}">
                  <a16:creationId xmlns:a16="http://schemas.microsoft.com/office/drawing/2014/main" id="{9F38EB62-1454-4FFD-9A84-CC90D308DD3F}"/>
                </a:ext>
              </a:extLst>
            </p:cNvPr>
            <p:cNvCxnSpPr>
              <a:cxnSpLocks/>
              <a:stCxn id="32" idx="1"/>
              <a:endCxn id="33" idx="7"/>
            </p:cNvCxnSpPr>
            <p:nvPr/>
          </p:nvCxnSpPr>
          <p:spPr>
            <a:xfrm rot="5400000" flipH="1" flipV="1">
              <a:off x="6915988" y="-820083"/>
              <a:ext cx="3245" cy="4059973"/>
            </a:xfrm>
            <a:prstGeom prst="curvedConnector3">
              <a:avLst>
                <a:gd name="adj1" fmla="val 7719291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コネクタ: 曲線 39">
              <a:extLst>
                <a:ext uri="{FF2B5EF4-FFF2-40B4-BE49-F238E27FC236}">
                  <a16:creationId xmlns:a16="http://schemas.microsoft.com/office/drawing/2014/main" id="{F5BC88DB-8132-40B8-AF41-EF2BE5C547B9}"/>
                </a:ext>
              </a:extLst>
            </p:cNvPr>
            <p:cNvCxnSpPr>
              <a:cxnSpLocks/>
              <a:stCxn id="29" idx="1"/>
              <a:endCxn id="31" idx="1"/>
            </p:cNvCxnSpPr>
            <p:nvPr/>
          </p:nvCxnSpPr>
          <p:spPr>
            <a:xfrm rot="16200000" flipH="1">
              <a:off x="6793774" y="-929843"/>
              <a:ext cx="47420" cy="5225769"/>
            </a:xfrm>
            <a:prstGeom prst="curvedConnector3">
              <a:avLst>
                <a:gd name="adj1" fmla="val -521396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コネクタ: 曲線 40">
              <a:extLst>
                <a:ext uri="{FF2B5EF4-FFF2-40B4-BE49-F238E27FC236}">
                  <a16:creationId xmlns:a16="http://schemas.microsoft.com/office/drawing/2014/main" id="{DE43F9D7-13AD-442A-A889-F5364E692161}"/>
                </a:ext>
              </a:extLst>
            </p:cNvPr>
            <p:cNvCxnSpPr>
              <a:cxnSpLocks/>
              <a:stCxn id="35" idx="0"/>
              <a:endCxn id="37" idx="0"/>
            </p:cNvCxnSpPr>
            <p:nvPr/>
          </p:nvCxnSpPr>
          <p:spPr>
            <a:xfrm rot="16200000" flipH="1">
              <a:off x="7210186" y="-491020"/>
              <a:ext cx="87469" cy="5387915"/>
            </a:xfrm>
            <a:prstGeom prst="curvedConnector3">
              <a:avLst>
                <a:gd name="adj1" fmla="val -261350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B42F9156-98AC-4DFF-81F5-00CF826F3B66}"/>
                </a:ext>
              </a:extLst>
            </p:cNvPr>
            <p:cNvSpPr txBox="1"/>
            <p:nvPr/>
          </p:nvSpPr>
          <p:spPr>
            <a:xfrm>
              <a:off x="3743168" y="1590099"/>
              <a:ext cx="7692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“3”</a:t>
              </a:r>
              <a:endParaRPr kumimoji="1" lang="ja-JP" altLang="en-US" sz="1600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CBA86F59-1C2E-4CD7-A279-0AD290B2316D}"/>
                </a:ext>
              </a:extLst>
            </p:cNvPr>
            <p:cNvSpPr txBox="1"/>
            <p:nvPr/>
          </p:nvSpPr>
          <p:spPr>
            <a:xfrm>
              <a:off x="9506354" y="1572353"/>
              <a:ext cx="1558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3</a:t>
              </a:r>
              <a:endParaRPr kumimoji="1" lang="ja-JP" altLang="en-US" sz="1600" dirty="0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2F8B4038-2CA8-4E14-B0A0-357938A7E1AC}"/>
                </a:ext>
              </a:extLst>
            </p:cNvPr>
            <p:cNvSpPr txBox="1"/>
            <p:nvPr/>
          </p:nvSpPr>
          <p:spPr>
            <a:xfrm>
              <a:off x="3981754" y="2908388"/>
              <a:ext cx="7003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/>
                <a:t>“+”</a:t>
              </a:r>
              <a:endParaRPr kumimoji="1" lang="ja-JP" altLang="en-US" sz="1600" dirty="0"/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61FBD539-8E00-4518-B7A7-3EC286BDB5E4}"/>
                </a:ext>
              </a:extLst>
            </p:cNvPr>
            <p:cNvSpPr/>
            <p:nvPr/>
          </p:nvSpPr>
          <p:spPr>
            <a:xfrm>
              <a:off x="4448940" y="3017275"/>
              <a:ext cx="126897" cy="1273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4A20D4AE-ECAC-4591-84A2-A562E62A3996}"/>
                </a:ext>
              </a:extLst>
            </p:cNvPr>
            <p:cNvSpPr/>
            <p:nvPr/>
          </p:nvSpPr>
          <p:spPr>
            <a:xfrm>
              <a:off x="8563874" y="2943196"/>
              <a:ext cx="126897" cy="1273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E8624952-4DFD-4486-8802-D198E03A5B39}"/>
                </a:ext>
              </a:extLst>
            </p:cNvPr>
            <p:cNvSpPr txBox="1"/>
            <p:nvPr/>
          </p:nvSpPr>
          <p:spPr>
            <a:xfrm>
              <a:off x="8640505" y="2996263"/>
              <a:ext cx="1156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plus</a:t>
              </a:r>
              <a:endParaRPr kumimoji="1" lang="ja-JP" altLang="en-US" sz="1600" dirty="0"/>
            </a:p>
          </p:txBody>
        </p:sp>
        <p:cxnSp>
          <p:nvCxnSpPr>
            <p:cNvPr id="58" name="コネクタ: 曲線 57">
              <a:extLst>
                <a:ext uri="{FF2B5EF4-FFF2-40B4-BE49-F238E27FC236}">
                  <a16:creationId xmlns:a16="http://schemas.microsoft.com/office/drawing/2014/main" id="{826E24A8-093F-45ED-BE06-99DC95F7BA2D}"/>
                </a:ext>
              </a:extLst>
            </p:cNvPr>
            <p:cNvCxnSpPr>
              <a:cxnSpLocks/>
              <a:stCxn id="50" idx="0"/>
              <a:endCxn id="52" idx="1"/>
            </p:cNvCxnSpPr>
            <p:nvPr/>
          </p:nvCxnSpPr>
          <p:spPr>
            <a:xfrm rot="5400000" flipH="1" flipV="1">
              <a:off x="6519707" y="954525"/>
              <a:ext cx="55433" cy="4070069"/>
            </a:xfrm>
            <a:prstGeom prst="curvedConnector3">
              <a:avLst>
                <a:gd name="adj1" fmla="val 546027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6EED6693-07D8-47CB-B62F-09B2B020240B}"/>
                </a:ext>
              </a:extLst>
            </p:cNvPr>
            <p:cNvCxnSpPr>
              <a:cxnSpLocks/>
              <a:stCxn id="52" idx="0"/>
              <a:endCxn id="33" idx="4"/>
            </p:cNvCxnSpPr>
            <p:nvPr/>
          </p:nvCxnSpPr>
          <p:spPr>
            <a:xfrm flipV="1">
              <a:off x="8627323" y="1316956"/>
              <a:ext cx="275410" cy="1626240"/>
            </a:xfrm>
            <a:prstGeom prst="straightConnector1">
              <a:avLst/>
            </a:prstGeom>
            <a:ln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F0D19CE1-CAEA-4CE8-A1DF-496677F4322E}"/>
                </a:ext>
              </a:extLst>
            </p:cNvPr>
            <p:cNvCxnSpPr>
              <a:cxnSpLocks/>
              <a:stCxn id="52" idx="7"/>
              <a:endCxn id="31" idx="3"/>
            </p:cNvCxnSpPr>
            <p:nvPr/>
          </p:nvCxnSpPr>
          <p:spPr>
            <a:xfrm flipV="1">
              <a:off x="8672187" y="1796781"/>
              <a:ext cx="758182" cy="1165061"/>
            </a:xfrm>
            <a:prstGeom prst="straightConnector1">
              <a:avLst/>
            </a:prstGeom>
            <a:ln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D3BFD0A3-D87C-4EEC-95D7-C546B1C7E9DE}"/>
                </a:ext>
              </a:extLst>
            </p:cNvPr>
            <p:cNvCxnSpPr>
              <a:cxnSpLocks/>
              <a:stCxn id="52" idx="6"/>
              <a:endCxn id="37" idx="2"/>
            </p:cNvCxnSpPr>
            <p:nvPr/>
          </p:nvCxnSpPr>
          <p:spPr>
            <a:xfrm flipV="1">
              <a:off x="8690771" y="2310333"/>
              <a:ext cx="1193659" cy="696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9574921A-49E1-4CDB-B91D-ECFDCCB55760}"/>
              </a:ext>
            </a:extLst>
          </p:cNvPr>
          <p:cNvSpPr txBox="1"/>
          <p:nvPr/>
        </p:nvSpPr>
        <p:spPr>
          <a:xfrm>
            <a:off x="4742900" y="3772734"/>
            <a:ext cx="2002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ja-JP" altLang="en-US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木構造として解釈</a:t>
            </a:r>
            <a:endParaRPr lang="en-US" altLang="ja-JP" sz="18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417D86B8-8C79-4833-94F8-F6B24C1D4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922083"/>
              </p:ext>
            </p:extLst>
          </p:nvPr>
        </p:nvGraphicFramePr>
        <p:xfrm>
          <a:off x="184355" y="5346816"/>
          <a:ext cx="118232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445">
                  <a:extLst>
                    <a:ext uri="{9D8B030D-6E8A-4147-A177-3AD203B41FA5}">
                      <a16:colId xmlns:a16="http://schemas.microsoft.com/office/drawing/2014/main" val="3867840150"/>
                    </a:ext>
                  </a:extLst>
                </a:gridCol>
                <a:gridCol w="973393">
                  <a:extLst>
                    <a:ext uri="{9D8B030D-6E8A-4147-A177-3AD203B41FA5}">
                      <a16:colId xmlns:a16="http://schemas.microsoft.com/office/drawing/2014/main" val="1533082550"/>
                    </a:ext>
                  </a:extLst>
                </a:gridCol>
                <a:gridCol w="2212258">
                  <a:extLst>
                    <a:ext uri="{9D8B030D-6E8A-4147-A177-3AD203B41FA5}">
                      <a16:colId xmlns:a16="http://schemas.microsoft.com/office/drawing/2014/main" val="2765128243"/>
                    </a:ext>
                  </a:extLst>
                </a:gridCol>
                <a:gridCol w="2300749">
                  <a:extLst>
                    <a:ext uri="{9D8B030D-6E8A-4147-A177-3AD203B41FA5}">
                      <a16:colId xmlns:a16="http://schemas.microsoft.com/office/drawing/2014/main" val="2836773650"/>
                    </a:ext>
                  </a:extLst>
                </a:gridCol>
                <a:gridCol w="5835445">
                  <a:extLst>
                    <a:ext uri="{9D8B030D-6E8A-4147-A177-3AD203B41FA5}">
                      <a16:colId xmlns:a16="http://schemas.microsoft.com/office/drawing/2014/main" val="108000967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種別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記号の世界</a:t>
                      </a:r>
                      <a:endParaRPr kumimoji="1" lang="en-US" altLang="ja-JP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意味の世界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モデル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534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式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mapping(T</a:t>
                      </a: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式値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評価結果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7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kumimoji="1" lang="en-US" altLang="ja-JP" sz="1800" dirty="0"/>
                        <a:t>$tree$(A,B)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}</a:t>
                      </a:r>
                      <a:endParaRPr kumimoji="1" lang="ja-JP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kumimoji="1" lang="en-US" altLang="ja-JP" sz="1800" dirty="0"/>
                        <a:t>$tree$(A,B)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}</a:t>
                      </a:r>
                      <a:endParaRPr kumimoji="1" lang="ja-JP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u="sng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kumimoji="1" lang="ja-JP" altLang="en-US" u="sng" dirty="0">
                          <a:solidFill>
                            <a:srgbClr val="FF0000"/>
                          </a:solidFill>
                        </a:rPr>
                        <a:t>式値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　　 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=&gt; A(B)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9771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sz="1800" dirty="0"/>
                        <a:t>$bind$($#1,$#2)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sz="1800" dirty="0"/>
                        <a:t>$bind$($#1,$#2)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u="sng" dirty="0" err="1">
                          <a:solidFill>
                            <a:srgbClr val="FF0000"/>
                          </a:solidFill>
                        </a:rPr>
                        <a:t>tq</a:t>
                      </a:r>
                      <a:r>
                        <a:rPr lang="ja-JP" altLang="en-US" sz="1800" u="sng" dirty="0">
                          <a:solidFill>
                            <a:srgbClr val="FF0000"/>
                          </a:solidFill>
                        </a:rPr>
                        <a:t>型</a:t>
                      </a:r>
                      <a:r>
                        <a:rPr lang="en-US" altLang="ja-JP" sz="1800" u="sng" dirty="0">
                          <a:solidFill>
                            <a:srgbClr val="FF0000"/>
                          </a:solidFill>
                        </a:rPr>
                        <a:t>operator</a:t>
                      </a:r>
                      <a:r>
                        <a:rPr lang="en-US" altLang="ja-JP" sz="1800" u="sng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ja-JP" sz="1800" dirty="0">
                          <a:solidFill>
                            <a:schemeClr val="tx1"/>
                          </a:solidFill>
                        </a:rPr>
                        <a:t>  =&gt; $#1,$#2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内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CSV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値を順次バインド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570278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C72287F-0720-4E99-8436-686DF623CF8E}"/>
              </a:ext>
            </a:extLst>
          </p:cNvPr>
          <p:cNvSpPr txBox="1"/>
          <p:nvPr/>
        </p:nvSpPr>
        <p:spPr>
          <a:xfrm>
            <a:off x="5534984" y="2493614"/>
            <a:ext cx="2002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ja-JP" altLang="en-US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数値として解釈</a:t>
            </a:r>
            <a:endParaRPr lang="en-US" altLang="ja-JP" sz="18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693331F-E523-4FE9-B274-EAD83C76FF83}"/>
              </a:ext>
            </a:extLst>
          </p:cNvPr>
          <p:cNvSpPr txBox="1"/>
          <p:nvPr/>
        </p:nvSpPr>
        <p:spPr>
          <a:xfrm>
            <a:off x="36697" y="5043579"/>
            <a:ext cx="153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(4) </a:t>
            </a:r>
            <a:r>
              <a:rPr lang="ja-JP" altLang="en-US" b="1" u="sng" dirty="0">
                <a:sym typeface="Wingdings" pitchFamily="2" charset="2"/>
              </a:rPr>
              <a:t>まとめ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32E9CE7-A589-4322-9DF8-602BD20543DA}"/>
              </a:ext>
            </a:extLst>
          </p:cNvPr>
          <p:cNvSpPr txBox="1"/>
          <p:nvPr/>
        </p:nvSpPr>
        <p:spPr>
          <a:xfrm>
            <a:off x="597575" y="646500"/>
            <a:ext cx="1465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800" b="1" u="sng" spc="-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(a)</a:t>
            </a:r>
            <a:r>
              <a:rPr lang="ja-JP" altLang="en-US" sz="1800" b="1" u="sng" spc="-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数字</a:t>
            </a:r>
            <a:endParaRPr lang="en-US" altLang="ja-JP" sz="1800" b="1" u="sng" spc="-1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D7ECFAC-1478-48BD-AB32-75EAA18FE5A3}"/>
              </a:ext>
            </a:extLst>
          </p:cNvPr>
          <p:cNvSpPr txBox="1"/>
          <p:nvPr/>
        </p:nvSpPr>
        <p:spPr>
          <a:xfrm>
            <a:off x="597575" y="3321699"/>
            <a:ext cx="1465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800" b="1" u="sng" spc="-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(b)T</a:t>
            </a:r>
            <a:r>
              <a:rPr lang="ja-JP" altLang="en-US" sz="1800" b="1" u="sng" spc="-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式</a:t>
            </a:r>
            <a:endParaRPr lang="en-US" altLang="ja-JP" sz="1800" b="1" u="sng" spc="-1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377F5BE-4ECC-44EF-9050-3A4D93006AAC}"/>
              </a:ext>
            </a:extLst>
          </p:cNvPr>
          <p:cNvSpPr txBox="1"/>
          <p:nvPr/>
        </p:nvSpPr>
        <p:spPr>
          <a:xfrm>
            <a:off x="1922155" y="2491727"/>
            <a:ext cx="1155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2+3=5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A5FF04E5-423E-442D-9401-E437999B7A8E}"/>
              </a:ext>
            </a:extLst>
          </p:cNvPr>
          <p:cNvSpPr/>
          <p:nvPr/>
        </p:nvSpPr>
        <p:spPr>
          <a:xfrm>
            <a:off x="7537868" y="7515597"/>
            <a:ext cx="3915606" cy="808595"/>
          </a:xfrm>
          <a:prstGeom prst="wedgeRectCallout">
            <a:avLst>
              <a:gd name="adj1" fmla="val -16417"/>
              <a:gd name="adj2" fmla="val -12791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冒頭の問題点自体は解決しているが、実行についての記載がない。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評価～実行～停止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/loop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にいたる一連の流れの記載が欲しい。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ステートマシン的な記載でも可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207273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9/11(</a:t>
            </a:r>
            <a:r>
              <a:rPr lang="ja-JP" altLang="en-US" dirty="0"/>
              <a:t>金</a:t>
            </a:r>
            <a:r>
              <a:rPr lang="en-US" altLang="ja-JP" dirty="0"/>
              <a:t>)18:00-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7CC06A-2BB9-4270-9B28-108B8D290059}"/>
              </a:ext>
            </a:extLst>
          </p:cNvPr>
          <p:cNvSpPr/>
          <p:nvPr/>
        </p:nvSpPr>
        <p:spPr>
          <a:xfrm>
            <a:off x="3751093" y="2913457"/>
            <a:ext cx="5822526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AutoNum type="arabicPeriod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評価・実行の流れ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  <a:p>
            <a:pPr>
              <a:spcBef>
                <a:spcPts val="1200"/>
              </a:spcBef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1.1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全体像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  <a:p>
            <a:pPr>
              <a:spcBef>
                <a:spcPts val="1200"/>
              </a:spcBef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1.2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関数の内容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  <a:p>
            <a:pPr marL="457200" indent="-457200">
              <a:spcBef>
                <a:spcPts val="1200"/>
              </a:spcBef>
              <a:buAutoNum type="arabicParenBoth"/>
            </a:pP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値化関数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τ(</a:t>
            </a:r>
            <a:r>
              <a:rPr lang="en-US" altLang="ja-JP" sz="2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tf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457200" indent="-457200">
              <a:spcBef>
                <a:spcPts val="1200"/>
              </a:spcBef>
              <a:buFontTx/>
              <a:buAutoNum type="arabicParenBoth"/>
            </a:pP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評価関数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eval(tv)</a:t>
            </a:r>
          </a:p>
          <a:p>
            <a:pPr marL="457200" indent="-457200">
              <a:spcBef>
                <a:spcPts val="1200"/>
              </a:spcBef>
              <a:buFontTx/>
              <a:buAutoNum type="arabicParenBoth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実行関数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exec(op, tv)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1480974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楕円 92">
            <a:extLst>
              <a:ext uri="{FF2B5EF4-FFF2-40B4-BE49-F238E27FC236}">
                <a16:creationId xmlns:a16="http://schemas.microsoft.com/office/drawing/2014/main" id="{C373D76D-C188-4A08-AA55-22ACE22E1247}"/>
              </a:ext>
            </a:extLst>
          </p:cNvPr>
          <p:cNvSpPr/>
          <p:nvPr/>
        </p:nvSpPr>
        <p:spPr>
          <a:xfrm>
            <a:off x="77447" y="244869"/>
            <a:ext cx="5908842" cy="6224492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EA9B0C2F-8C54-44BD-A997-B5DC48BFAF0B}"/>
              </a:ext>
            </a:extLst>
          </p:cNvPr>
          <p:cNvSpPr/>
          <p:nvPr/>
        </p:nvSpPr>
        <p:spPr>
          <a:xfrm>
            <a:off x="6182940" y="244869"/>
            <a:ext cx="5931614" cy="6271116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8A7725A-32D5-4A7A-A930-5195B65697AD}"/>
              </a:ext>
            </a:extLst>
          </p:cNvPr>
          <p:cNvSpPr/>
          <p:nvPr/>
        </p:nvSpPr>
        <p:spPr>
          <a:xfrm>
            <a:off x="856783" y="608382"/>
            <a:ext cx="4233673" cy="3591962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F2C0B5D1-A04F-45DC-9694-EDD070BB24AB}"/>
              </a:ext>
            </a:extLst>
          </p:cNvPr>
          <p:cNvSpPr/>
          <p:nvPr/>
        </p:nvSpPr>
        <p:spPr>
          <a:xfrm>
            <a:off x="1836966" y="2592923"/>
            <a:ext cx="2183793" cy="1320824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007C00A9-CAC9-425B-A8C4-B83A635661F1}"/>
              </a:ext>
            </a:extLst>
          </p:cNvPr>
          <p:cNvSpPr/>
          <p:nvPr/>
        </p:nvSpPr>
        <p:spPr>
          <a:xfrm>
            <a:off x="1796076" y="1069751"/>
            <a:ext cx="2080429" cy="122141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5C10CF1-D36B-496E-8BDD-B07050BA7457}"/>
              </a:ext>
            </a:extLst>
          </p:cNvPr>
          <p:cNvSpPr/>
          <p:nvPr/>
        </p:nvSpPr>
        <p:spPr>
          <a:xfrm>
            <a:off x="7040284" y="608743"/>
            <a:ext cx="4355249" cy="3580813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C562973-9616-446A-9D37-B34AF014BA16}"/>
              </a:ext>
            </a:extLst>
          </p:cNvPr>
          <p:cNvSpPr/>
          <p:nvPr/>
        </p:nvSpPr>
        <p:spPr>
          <a:xfrm>
            <a:off x="8294611" y="2600372"/>
            <a:ext cx="2096483" cy="1387374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14BFE6D-D857-44FE-A163-70BB104A255D}"/>
              </a:ext>
            </a:extLst>
          </p:cNvPr>
          <p:cNvSpPr/>
          <p:nvPr/>
        </p:nvSpPr>
        <p:spPr>
          <a:xfrm>
            <a:off x="7777153" y="966527"/>
            <a:ext cx="2088605" cy="138737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9AEFC7-DD92-4BE0-ADF0-33FBFBEFDA7C}"/>
              </a:ext>
            </a:extLst>
          </p:cNvPr>
          <p:cNvSpPr txBox="1"/>
          <p:nvPr/>
        </p:nvSpPr>
        <p:spPr>
          <a:xfrm>
            <a:off x="2367984" y="2764771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$bind$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383E936-CF90-406F-9A04-B8F300F6F038}"/>
              </a:ext>
            </a:extLst>
          </p:cNvPr>
          <p:cNvSpPr txBox="1"/>
          <p:nvPr/>
        </p:nvSpPr>
        <p:spPr>
          <a:xfrm>
            <a:off x="2520543" y="3159310"/>
            <a:ext cx="1156342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$PI$</a:t>
            </a:r>
            <a:endParaRPr kumimoji="1"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D385C42-178A-4E56-800D-F7D6CD6DA832}"/>
              </a:ext>
            </a:extLst>
          </p:cNvPr>
          <p:cNvSpPr txBox="1"/>
          <p:nvPr/>
        </p:nvSpPr>
        <p:spPr>
          <a:xfrm>
            <a:off x="2081471" y="1143619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$cat$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2E75772-1011-4CA1-A8AF-4FFC9288EA5D}"/>
              </a:ext>
            </a:extLst>
          </p:cNvPr>
          <p:cNvSpPr txBox="1"/>
          <p:nvPr/>
        </p:nvSpPr>
        <p:spPr>
          <a:xfrm>
            <a:off x="2166092" y="1510060"/>
            <a:ext cx="105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$plus$</a:t>
            </a:r>
            <a:endParaRPr kumimoji="1" lang="ja-JP" altLang="en-US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7F13A63-FBC1-426F-8DAD-3AD0564FE9CA}"/>
              </a:ext>
            </a:extLst>
          </p:cNvPr>
          <p:cNvSpPr txBox="1"/>
          <p:nvPr/>
        </p:nvSpPr>
        <p:spPr>
          <a:xfrm>
            <a:off x="2167194" y="1873572"/>
            <a:ext cx="1109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$tree$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22D7D93-F88D-474D-8741-D1BD0B6300D7}"/>
              </a:ext>
            </a:extLst>
          </p:cNvPr>
          <p:cNvSpPr txBox="1"/>
          <p:nvPr/>
        </p:nvSpPr>
        <p:spPr>
          <a:xfrm>
            <a:off x="9074005" y="2760754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bind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434FA34-3113-4BE5-BB81-EDC35AC745D2}"/>
              </a:ext>
            </a:extLst>
          </p:cNvPr>
          <p:cNvSpPr txBox="1"/>
          <p:nvPr/>
        </p:nvSpPr>
        <p:spPr>
          <a:xfrm>
            <a:off x="9121261" y="3134440"/>
            <a:ext cx="1815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pi</a:t>
            </a:r>
            <a:endParaRPr kumimoji="1" lang="ja-JP" altLang="en-US" sz="16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C9148A2-DA3A-458F-ADD5-76612F0E8015}"/>
              </a:ext>
            </a:extLst>
          </p:cNvPr>
          <p:cNvSpPr txBox="1"/>
          <p:nvPr/>
        </p:nvSpPr>
        <p:spPr>
          <a:xfrm>
            <a:off x="8766045" y="1098367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cat</a:t>
            </a:r>
            <a:endParaRPr kumimoji="1" lang="ja-JP" altLang="en-US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4899193-53C6-4AF2-BEA0-DC1920147564}"/>
              </a:ext>
            </a:extLst>
          </p:cNvPr>
          <p:cNvSpPr txBox="1"/>
          <p:nvPr/>
        </p:nvSpPr>
        <p:spPr>
          <a:xfrm>
            <a:off x="8831148" y="1527988"/>
            <a:ext cx="105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plus</a:t>
            </a:r>
            <a:endParaRPr kumimoji="1" lang="ja-JP" altLang="en-US" sz="16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3928046-988F-4399-89C8-39AB470060D8}"/>
              </a:ext>
            </a:extLst>
          </p:cNvPr>
          <p:cNvSpPr txBox="1"/>
          <p:nvPr/>
        </p:nvSpPr>
        <p:spPr>
          <a:xfrm>
            <a:off x="8759733" y="1933956"/>
            <a:ext cx="105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tree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21674CE-2F7F-47BE-A5D0-8B805D51EC3C}"/>
              </a:ext>
            </a:extLst>
          </p:cNvPr>
          <p:cNvSpPr txBox="1"/>
          <p:nvPr/>
        </p:nvSpPr>
        <p:spPr>
          <a:xfrm>
            <a:off x="8809523" y="3498578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file</a:t>
            </a:r>
            <a:endParaRPr kumimoji="1" lang="en-US" altLang="ja-JP" sz="1600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CEA09FD4-67CB-4A32-92F5-874FEDAB294A}"/>
              </a:ext>
            </a:extLst>
          </p:cNvPr>
          <p:cNvSpPr/>
          <p:nvPr/>
        </p:nvSpPr>
        <p:spPr>
          <a:xfrm>
            <a:off x="8646377" y="1232105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6622E6F6-E914-42E2-A222-C3AFAB768F85}"/>
              </a:ext>
            </a:extLst>
          </p:cNvPr>
          <p:cNvSpPr/>
          <p:nvPr/>
        </p:nvSpPr>
        <p:spPr>
          <a:xfrm>
            <a:off x="9008950" y="285467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C4ED52BF-60F8-4025-811B-47591ED45FD6}"/>
              </a:ext>
            </a:extLst>
          </p:cNvPr>
          <p:cNvSpPr/>
          <p:nvPr/>
        </p:nvSpPr>
        <p:spPr>
          <a:xfrm>
            <a:off x="9041987" y="3203199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E5CDEF67-499E-4B11-926E-5DB6586FBB99}"/>
              </a:ext>
            </a:extLst>
          </p:cNvPr>
          <p:cNvSpPr/>
          <p:nvPr/>
        </p:nvSpPr>
        <p:spPr>
          <a:xfrm>
            <a:off x="8744467" y="3560388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6E6EE590-52A3-47F8-8C5D-ADB5BF73156C}"/>
              </a:ext>
            </a:extLst>
          </p:cNvPr>
          <p:cNvSpPr/>
          <p:nvPr/>
        </p:nvSpPr>
        <p:spPr>
          <a:xfrm>
            <a:off x="8749657" y="164556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F83E54E8-AB8B-410D-B319-BFD5A3F0ED0A}"/>
              </a:ext>
            </a:extLst>
          </p:cNvPr>
          <p:cNvSpPr/>
          <p:nvPr/>
        </p:nvSpPr>
        <p:spPr>
          <a:xfrm>
            <a:off x="8666809" y="2044438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FB2D668-3E08-4F9E-91C8-3C35A83F4861}"/>
              </a:ext>
            </a:extLst>
          </p:cNvPr>
          <p:cNvSpPr/>
          <p:nvPr/>
        </p:nvSpPr>
        <p:spPr>
          <a:xfrm>
            <a:off x="2810434" y="1244388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BE4948DC-4E98-4461-814A-55436F5A8930}"/>
              </a:ext>
            </a:extLst>
          </p:cNvPr>
          <p:cNvSpPr/>
          <p:nvPr/>
        </p:nvSpPr>
        <p:spPr>
          <a:xfrm>
            <a:off x="2967336" y="1602663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395984C9-586B-4111-B295-34ED13D36D64}"/>
              </a:ext>
            </a:extLst>
          </p:cNvPr>
          <p:cNvSpPr/>
          <p:nvPr/>
        </p:nvSpPr>
        <p:spPr>
          <a:xfrm>
            <a:off x="2953937" y="1947703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800C6899-C0CB-4911-8AC8-D7227568B89D}"/>
              </a:ext>
            </a:extLst>
          </p:cNvPr>
          <p:cNvSpPr/>
          <p:nvPr/>
        </p:nvSpPr>
        <p:spPr>
          <a:xfrm>
            <a:off x="3112369" y="2870387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7655EAC4-8A6C-46D0-9577-8DFC15395AF6}"/>
              </a:ext>
            </a:extLst>
          </p:cNvPr>
          <p:cNvSpPr/>
          <p:nvPr/>
        </p:nvSpPr>
        <p:spPr>
          <a:xfrm>
            <a:off x="3147057" y="3264234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E22E575-4C89-4773-9A3A-83386C5426C4}"/>
              </a:ext>
            </a:extLst>
          </p:cNvPr>
          <p:cNvSpPr txBox="1"/>
          <p:nvPr/>
        </p:nvSpPr>
        <p:spPr>
          <a:xfrm>
            <a:off x="3699069" y="253003"/>
            <a:ext cx="175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[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記号の世界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]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50C4570-A3EF-4F32-879F-F1669F32B002}"/>
              </a:ext>
            </a:extLst>
          </p:cNvPr>
          <p:cNvSpPr txBox="1"/>
          <p:nvPr/>
        </p:nvSpPr>
        <p:spPr>
          <a:xfrm>
            <a:off x="9705741" y="148344"/>
            <a:ext cx="246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[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意味の世界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(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モデル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)]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A73E08D-5119-43B6-8831-9CAA29478D4E}"/>
              </a:ext>
            </a:extLst>
          </p:cNvPr>
          <p:cNvSpPr txBox="1"/>
          <p:nvPr/>
        </p:nvSpPr>
        <p:spPr>
          <a:xfrm>
            <a:off x="9457706" y="1446598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lisp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cxnSp>
        <p:nvCxnSpPr>
          <p:cNvPr id="54" name="コネクタ: 曲線 53">
            <a:extLst>
              <a:ext uri="{FF2B5EF4-FFF2-40B4-BE49-F238E27FC236}">
                <a16:creationId xmlns:a16="http://schemas.microsoft.com/office/drawing/2014/main" id="{71E56130-77FF-466A-ADAB-A4E220654C23}"/>
              </a:ext>
            </a:extLst>
          </p:cNvPr>
          <p:cNvCxnSpPr>
            <a:stCxn id="42" idx="7"/>
            <a:endCxn id="33" idx="0"/>
          </p:cNvCxnSpPr>
          <p:nvPr/>
        </p:nvCxnSpPr>
        <p:spPr>
          <a:xfrm rot="5400000" flipH="1" flipV="1">
            <a:off x="5798822" y="-1647969"/>
            <a:ext cx="30929" cy="5791079"/>
          </a:xfrm>
          <a:prstGeom prst="curvedConnector3">
            <a:avLst>
              <a:gd name="adj1" fmla="val 839112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コネクタ: 曲線 54">
            <a:extLst>
              <a:ext uri="{FF2B5EF4-FFF2-40B4-BE49-F238E27FC236}">
                <a16:creationId xmlns:a16="http://schemas.microsoft.com/office/drawing/2014/main" id="{498B5CCB-BD97-480F-A8DE-5FA7075AE10F}"/>
              </a:ext>
            </a:extLst>
          </p:cNvPr>
          <p:cNvCxnSpPr>
            <a:cxnSpLocks/>
            <a:stCxn id="43" idx="7"/>
            <a:endCxn id="40" idx="1"/>
          </p:cNvCxnSpPr>
          <p:nvPr/>
        </p:nvCxnSpPr>
        <p:spPr>
          <a:xfrm rot="16200000" flipH="1">
            <a:off x="5900496" y="-1203538"/>
            <a:ext cx="42898" cy="5692592"/>
          </a:xfrm>
          <a:prstGeom prst="curvedConnector3">
            <a:avLst>
              <a:gd name="adj1" fmla="val -576358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コネクタ: 曲線 55">
            <a:extLst>
              <a:ext uri="{FF2B5EF4-FFF2-40B4-BE49-F238E27FC236}">
                <a16:creationId xmlns:a16="http://schemas.microsoft.com/office/drawing/2014/main" id="{331E898F-8B42-4BE9-9741-C653CA66976D}"/>
              </a:ext>
            </a:extLst>
          </p:cNvPr>
          <p:cNvCxnSpPr>
            <a:cxnSpLocks/>
            <a:stCxn id="44" idx="0"/>
            <a:endCxn id="41" idx="7"/>
          </p:cNvCxnSpPr>
          <p:nvPr/>
        </p:nvCxnSpPr>
        <p:spPr>
          <a:xfrm rot="16200000" flipH="1">
            <a:off x="5838563" y="-873475"/>
            <a:ext cx="115381" cy="5757736"/>
          </a:xfrm>
          <a:prstGeom prst="curvedConnector3">
            <a:avLst>
              <a:gd name="adj1" fmla="val -198126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コネクタ: 曲線 56">
            <a:extLst>
              <a:ext uri="{FF2B5EF4-FFF2-40B4-BE49-F238E27FC236}">
                <a16:creationId xmlns:a16="http://schemas.microsoft.com/office/drawing/2014/main" id="{E386E337-1375-4C1E-8E44-84576689F602}"/>
              </a:ext>
            </a:extLst>
          </p:cNvPr>
          <p:cNvCxnSpPr>
            <a:cxnSpLocks/>
            <a:stCxn id="45" idx="0"/>
            <a:endCxn id="35" idx="0"/>
          </p:cNvCxnSpPr>
          <p:nvPr/>
        </p:nvCxnSpPr>
        <p:spPr>
          <a:xfrm rot="5400000" flipH="1" flipV="1">
            <a:off x="6116250" y="-85761"/>
            <a:ext cx="15716" cy="5896581"/>
          </a:xfrm>
          <a:prstGeom prst="curvedConnector3">
            <a:avLst>
              <a:gd name="adj1" fmla="val 1554569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コネクタ: 曲線 57">
            <a:extLst>
              <a:ext uri="{FF2B5EF4-FFF2-40B4-BE49-F238E27FC236}">
                <a16:creationId xmlns:a16="http://schemas.microsoft.com/office/drawing/2014/main" id="{1F4CBF46-CA52-41F5-A9CA-4F10525B169D}"/>
              </a:ext>
            </a:extLst>
          </p:cNvPr>
          <p:cNvCxnSpPr>
            <a:cxnSpLocks/>
            <a:stCxn id="46" idx="6"/>
            <a:endCxn id="36" idx="2"/>
          </p:cNvCxnSpPr>
          <p:nvPr/>
        </p:nvCxnSpPr>
        <p:spPr>
          <a:xfrm flipV="1">
            <a:off x="3273954" y="3266860"/>
            <a:ext cx="5768033" cy="61035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725E62E-2C12-4107-A6EB-31BFF84A57DB}"/>
              </a:ext>
            </a:extLst>
          </p:cNvPr>
          <p:cNvSpPr txBox="1"/>
          <p:nvPr/>
        </p:nvSpPr>
        <p:spPr>
          <a:xfrm>
            <a:off x="9873070" y="2531701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 err="1">
                <a:solidFill>
                  <a:srgbClr val="0000FF"/>
                </a:solidFill>
                <a:sym typeface="Wingdings" pitchFamily="2" charset="2"/>
              </a:rPr>
              <a:t>tq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9A6B33B-CE97-4ADC-B053-DE0F68678F11}"/>
              </a:ext>
            </a:extLst>
          </p:cNvPr>
          <p:cNvSpPr txBox="1"/>
          <p:nvPr/>
        </p:nvSpPr>
        <p:spPr>
          <a:xfrm>
            <a:off x="2160930" y="495453"/>
            <a:ext cx="14017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operator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記号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7CE6012-2F93-4478-B3B7-4C0B97E2D868}"/>
              </a:ext>
            </a:extLst>
          </p:cNvPr>
          <p:cNvSpPr txBox="1"/>
          <p:nvPr/>
        </p:nvSpPr>
        <p:spPr>
          <a:xfrm>
            <a:off x="8821455" y="453630"/>
            <a:ext cx="94547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operator</a:t>
            </a:r>
            <a:endParaRPr lang="ja-JP" altLang="en-US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826C688B-6298-428B-9507-93FAD46D1F92}"/>
              </a:ext>
            </a:extLst>
          </p:cNvPr>
          <p:cNvSpPr txBox="1"/>
          <p:nvPr/>
        </p:nvSpPr>
        <p:spPr>
          <a:xfrm>
            <a:off x="1211415" y="1570950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lisp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E0A385E-8938-406F-8D52-C88BEB0F85DA}"/>
              </a:ext>
            </a:extLst>
          </p:cNvPr>
          <p:cNvSpPr txBox="1"/>
          <p:nvPr/>
        </p:nvSpPr>
        <p:spPr>
          <a:xfrm>
            <a:off x="1316240" y="2876570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 err="1">
                <a:solidFill>
                  <a:srgbClr val="0000FF"/>
                </a:solidFill>
                <a:sym typeface="Wingdings" pitchFamily="2" charset="2"/>
              </a:rPr>
              <a:t>tq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D471F9D5-75C1-43C6-A4CB-51B1E174D7F3}"/>
              </a:ext>
            </a:extLst>
          </p:cNvPr>
          <p:cNvSpPr txBox="1"/>
          <p:nvPr/>
        </p:nvSpPr>
        <p:spPr>
          <a:xfrm>
            <a:off x="2241173" y="3510821"/>
            <a:ext cx="1156342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$file$</a:t>
            </a:r>
            <a:endParaRPr kumimoji="1" lang="ja-JP" altLang="en-US" sz="1600" dirty="0"/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C1D626B3-A1D0-4B09-BFFD-018206509168}"/>
              </a:ext>
            </a:extLst>
          </p:cNvPr>
          <p:cNvSpPr/>
          <p:nvPr/>
        </p:nvSpPr>
        <p:spPr>
          <a:xfrm>
            <a:off x="2906109" y="3595826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6" name="コネクタ: 曲線 85">
            <a:extLst>
              <a:ext uri="{FF2B5EF4-FFF2-40B4-BE49-F238E27FC236}">
                <a16:creationId xmlns:a16="http://schemas.microsoft.com/office/drawing/2014/main" id="{3CBD67B3-0DE5-4EA8-A09E-49CA9044602F}"/>
              </a:ext>
            </a:extLst>
          </p:cNvPr>
          <p:cNvCxnSpPr>
            <a:cxnSpLocks/>
            <a:stCxn id="85" idx="6"/>
            <a:endCxn id="39" idx="2"/>
          </p:cNvCxnSpPr>
          <p:nvPr/>
        </p:nvCxnSpPr>
        <p:spPr>
          <a:xfrm flipV="1">
            <a:off x="3033006" y="3624049"/>
            <a:ext cx="5711461" cy="35438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43DFD3F4-5B57-4D3C-8626-35345299E29C}"/>
              </a:ext>
            </a:extLst>
          </p:cNvPr>
          <p:cNvSpPr txBox="1"/>
          <p:nvPr/>
        </p:nvSpPr>
        <p:spPr>
          <a:xfrm>
            <a:off x="-13573" y="354463"/>
            <a:ext cx="159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sym typeface="Wingdings" pitchFamily="2" charset="2"/>
              </a:rPr>
              <a:t>◎前回の不備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A70C5F28-4491-4B00-971B-E3C9595113C4}"/>
              </a:ext>
            </a:extLst>
          </p:cNvPr>
          <p:cNvSpPr/>
          <p:nvPr/>
        </p:nvSpPr>
        <p:spPr>
          <a:xfrm>
            <a:off x="1412568" y="4451607"/>
            <a:ext cx="3320833" cy="1857094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8696C373-6052-4728-8582-082A5D11C147}"/>
              </a:ext>
            </a:extLst>
          </p:cNvPr>
          <p:cNvSpPr/>
          <p:nvPr/>
        </p:nvSpPr>
        <p:spPr>
          <a:xfrm>
            <a:off x="7487972" y="4413804"/>
            <a:ext cx="3563856" cy="1857094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E943C26-1002-41BE-A776-2ED16E6FFE20}"/>
              </a:ext>
            </a:extLst>
          </p:cNvPr>
          <p:cNvSpPr txBox="1"/>
          <p:nvPr/>
        </p:nvSpPr>
        <p:spPr>
          <a:xfrm>
            <a:off x="1304349" y="4512583"/>
            <a:ext cx="128254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式</a:t>
            </a:r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記号列</a:t>
            </a:r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)</a:t>
            </a:r>
            <a:endParaRPr lang="ja-JP" altLang="en-US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3925DB87-350A-460C-B5D2-6E9691B6350D}"/>
              </a:ext>
            </a:extLst>
          </p:cNvPr>
          <p:cNvSpPr txBox="1"/>
          <p:nvPr/>
        </p:nvSpPr>
        <p:spPr>
          <a:xfrm>
            <a:off x="2984541" y="4623489"/>
            <a:ext cx="115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A(B,C)</a:t>
            </a:r>
            <a:endParaRPr kumimoji="1" lang="ja-JP" altLang="en-US" sz="1600" dirty="0"/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315F7BCE-90BA-4BB5-9534-3AC0E8E1665B}"/>
              </a:ext>
            </a:extLst>
          </p:cNvPr>
          <p:cNvSpPr/>
          <p:nvPr/>
        </p:nvSpPr>
        <p:spPr>
          <a:xfrm>
            <a:off x="3193481" y="510678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DD572026-D459-4D5A-8333-A5C644FCCB7F}"/>
              </a:ext>
            </a:extLst>
          </p:cNvPr>
          <p:cNvSpPr txBox="1"/>
          <p:nvPr/>
        </p:nvSpPr>
        <p:spPr>
          <a:xfrm>
            <a:off x="8702403" y="4678654"/>
            <a:ext cx="115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A(B,C)</a:t>
            </a:r>
            <a:endParaRPr kumimoji="1" lang="ja-JP" altLang="en-US" sz="1600" dirty="0"/>
          </a:p>
        </p:txBody>
      </p:sp>
      <p:sp>
        <p:nvSpPr>
          <p:cNvPr id="110" name="楕円 109">
            <a:extLst>
              <a:ext uri="{FF2B5EF4-FFF2-40B4-BE49-F238E27FC236}">
                <a16:creationId xmlns:a16="http://schemas.microsoft.com/office/drawing/2014/main" id="{6752B00B-0B38-4EB3-B3E7-7E3377A36A5A}"/>
              </a:ext>
            </a:extLst>
          </p:cNvPr>
          <p:cNvSpPr/>
          <p:nvPr/>
        </p:nvSpPr>
        <p:spPr>
          <a:xfrm>
            <a:off x="8786019" y="5124065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57724173-6F57-4729-8FF2-1AE5B86013FD}"/>
              </a:ext>
            </a:extLst>
          </p:cNvPr>
          <p:cNvSpPr/>
          <p:nvPr/>
        </p:nvSpPr>
        <p:spPr>
          <a:xfrm>
            <a:off x="3710946" y="471733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F86BBEFA-507A-4781-9C96-B55B4EBA99CC}"/>
              </a:ext>
            </a:extLst>
          </p:cNvPr>
          <p:cNvSpPr/>
          <p:nvPr/>
        </p:nvSpPr>
        <p:spPr>
          <a:xfrm>
            <a:off x="8607128" y="4783055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971CD2F9-5E25-44BD-86BB-4763EADD6800}"/>
              </a:ext>
            </a:extLst>
          </p:cNvPr>
          <p:cNvSpPr txBox="1"/>
          <p:nvPr/>
        </p:nvSpPr>
        <p:spPr>
          <a:xfrm>
            <a:off x="2279439" y="5390711"/>
            <a:ext cx="1741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{</a:t>
            </a:r>
            <a:r>
              <a:rPr kumimoji="1" lang="en-US" altLang="ja-JP" sz="1600" dirty="0"/>
              <a:t>$tree$(A,B)</a:t>
            </a:r>
            <a:r>
              <a:rPr kumimoji="1" lang="en-US" altLang="ja-JP" sz="1600" dirty="0">
                <a:solidFill>
                  <a:srgbClr val="FF0000"/>
                </a:solidFill>
              </a:rPr>
              <a:t>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D3E902D7-7AF9-4F1E-B13C-59FEC7383887}"/>
              </a:ext>
            </a:extLst>
          </p:cNvPr>
          <p:cNvSpPr/>
          <p:nvPr/>
        </p:nvSpPr>
        <p:spPr>
          <a:xfrm>
            <a:off x="3720608" y="5487584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CEA8D158-1B01-424C-9D48-28EF461E7800}"/>
              </a:ext>
            </a:extLst>
          </p:cNvPr>
          <p:cNvSpPr/>
          <p:nvPr/>
        </p:nvSpPr>
        <p:spPr>
          <a:xfrm>
            <a:off x="8440382" y="5461640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CAF9819B-4A53-430F-B61A-53B9F96037DA}"/>
              </a:ext>
            </a:extLst>
          </p:cNvPr>
          <p:cNvSpPr txBox="1"/>
          <p:nvPr/>
        </p:nvSpPr>
        <p:spPr>
          <a:xfrm>
            <a:off x="9684531" y="4398875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値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cxnSp>
        <p:nvCxnSpPr>
          <p:cNvPr id="137" name="コネクタ: 曲線 136">
            <a:extLst>
              <a:ext uri="{FF2B5EF4-FFF2-40B4-BE49-F238E27FC236}">
                <a16:creationId xmlns:a16="http://schemas.microsoft.com/office/drawing/2014/main" id="{15C78D1C-EC47-47BA-8818-859F68FF5523}"/>
              </a:ext>
            </a:extLst>
          </p:cNvPr>
          <p:cNvCxnSpPr>
            <a:cxnSpLocks/>
            <a:stCxn id="114" idx="1"/>
            <a:endCxn id="118" idx="7"/>
          </p:cNvCxnSpPr>
          <p:nvPr/>
        </p:nvCxnSpPr>
        <p:spPr>
          <a:xfrm rot="16200000" flipH="1">
            <a:off x="6189623" y="2275884"/>
            <a:ext cx="65724" cy="4985911"/>
          </a:xfrm>
          <a:prstGeom prst="curvedConnector3">
            <a:avLst>
              <a:gd name="adj1" fmla="val -376188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コネクタ: 曲線 142">
            <a:extLst>
              <a:ext uri="{FF2B5EF4-FFF2-40B4-BE49-F238E27FC236}">
                <a16:creationId xmlns:a16="http://schemas.microsoft.com/office/drawing/2014/main" id="{3D094A1E-93E6-4E6B-A901-7764370C203D}"/>
              </a:ext>
            </a:extLst>
          </p:cNvPr>
          <p:cNvCxnSpPr>
            <a:cxnSpLocks/>
            <a:stCxn id="106" idx="1"/>
            <a:endCxn id="110" idx="1"/>
          </p:cNvCxnSpPr>
          <p:nvPr/>
        </p:nvCxnSpPr>
        <p:spPr>
          <a:xfrm rot="16200000" flipH="1">
            <a:off x="5999692" y="2337800"/>
            <a:ext cx="17284" cy="5592538"/>
          </a:xfrm>
          <a:prstGeom prst="curvedConnector3">
            <a:avLst>
              <a:gd name="adj1" fmla="val -1430491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コネクタ: 曲線 145">
            <a:extLst>
              <a:ext uri="{FF2B5EF4-FFF2-40B4-BE49-F238E27FC236}">
                <a16:creationId xmlns:a16="http://schemas.microsoft.com/office/drawing/2014/main" id="{2DB9F748-57F1-48DA-90AF-8A7757F441B7}"/>
              </a:ext>
            </a:extLst>
          </p:cNvPr>
          <p:cNvCxnSpPr>
            <a:cxnSpLocks/>
            <a:stCxn id="122" idx="0"/>
            <a:endCxn id="126" idx="0"/>
          </p:cNvCxnSpPr>
          <p:nvPr/>
        </p:nvCxnSpPr>
        <p:spPr>
          <a:xfrm rot="5400000" flipH="1" flipV="1">
            <a:off x="6130972" y="3114725"/>
            <a:ext cx="25944" cy="4719774"/>
          </a:xfrm>
          <a:prstGeom prst="curvedConnector3">
            <a:avLst>
              <a:gd name="adj1" fmla="val 981129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F6518453-2E0F-4BC5-A165-88C4708655F4}"/>
              </a:ext>
            </a:extLst>
          </p:cNvPr>
          <p:cNvSpPr txBox="1"/>
          <p:nvPr/>
        </p:nvSpPr>
        <p:spPr>
          <a:xfrm>
            <a:off x="1960861" y="5056195"/>
            <a:ext cx="1359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$tree$(A,B)</a:t>
            </a:r>
            <a:endParaRPr kumimoji="1" lang="ja-JP" altLang="en-US" sz="1600" dirty="0"/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3D1C6F65-2EB2-4955-ACEF-B273253441CA}"/>
              </a:ext>
            </a:extLst>
          </p:cNvPr>
          <p:cNvSpPr txBox="1"/>
          <p:nvPr/>
        </p:nvSpPr>
        <p:spPr>
          <a:xfrm>
            <a:off x="8883646" y="5037010"/>
            <a:ext cx="1558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$tree$(A,B)</a:t>
            </a:r>
            <a:endParaRPr kumimoji="1" lang="ja-JP" altLang="en-US" sz="1600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2ABE2CE-8A43-4CF2-A5C0-385E6802512F}"/>
              </a:ext>
            </a:extLst>
          </p:cNvPr>
          <p:cNvSpPr txBox="1"/>
          <p:nvPr/>
        </p:nvSpPr>
        <p:spPr>
          <a:xfrm>
            <a:off x="8600838" y="5402500"/>
            <a:ext cx="1741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{</a:t>
            </a:r>
            <a:r>
              <a:rPr kumimoji="1" lang="en-US" altLang="ja-JP" sz="1600" dirty="0"/>
              <a:t>$tree$(A,B)</a:t>
            </a:r>
            <a:r>
              <a:rPr kumimoji="1" lang="en-US" altLang="ja-JP" sz="1600" dirty="0">
                <a:solidFill>
                  <a:srgbClr val="FF0000"/>
                </a:solidFill>
              </a:rPr>
              <a:t>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E827EF04-653C-4B61-A091-B3659C887F09}"/>
              </a:ext>
            </a:extLst>
          </p:cNvPr>
          <p:cNvSpPr txBox="1"/>
          <p:nvPr/>
        </p:nvSpPr>
        <p:spPr>
          <a:xfrm>
            <a:off x="8180958" y="5706513"/>
            <a:ext cx="242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srgbClr val="FF0000"/>
                </a:solidFill>
              </a:rPr>
              <a:t>{</a:t>
            </a:r>
            <a:r>
              <a:rPr lang="en-US" altLang="ja-JP" sz="1800" dirty="0"/>
              <a:t>$bind$($#1,$#2)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endParaRPr lang="ja-JP" altLang="en-US" dirty="0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3FC74B21-77B5-4F0A-9A5B-58C534A7D893}"/>
              </a:ext>
            </a:extLst>
          </p:cNvPr>
          <p:cNvSpPr/>
          <p:nvPr/>
        </p:nvSpPr>
        <p:spPr>
          <a:xfrm>
            <a:off x="4002417" y="5849146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C9236263-F0DE-4D9E-B0CF-F0AF0E40AF22}"/>
              </a:ext>
            </a:extLst>
          </p:cNvPr>
          <p:cNvSpPr/>
          <p:nvPr/>
        </p:nvSpPr>
        <p:spPr>
          <a:xfrm>
            <a:off x="8120139" y="5788182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0" name="コネクタ: 曲線 99">
            <a:extLst>
              <a:ext uri="{FF2B5EF4-FFF2-40B4-BE49-F238E27FC236}">
                <a16:creationId xmlns:a16="http://schemas.microsoft.com/office/drawing/2014/main" id="{2EF208F3-523E-4181-92C9-61FB65F313A8}"/>
              </a:ext>
            </a:extLst>
          </p:cNvPr>
          <p:cNvCxnSpPr>
            <a:cxnSpLocks/>
            <a:endCxn id="99" idx="2"/>
          </p:cNvCxnSpPr>
          <p:nvPr/>
        </p:nvCxnSpPr>
        <p:spPr>
          <a:xfrm>
            <a:off x="4013560" y="5845176"/>
            <a:ext cx="4106579" cy="6667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AEE355A-DC96-4BA3-A8F6-5E2F3553B921}"/>
              </a:ext>
            </a:extLst>
          </p:cNvPr>
          <p:cNvSpPr txBox="1"/>
          <p:nvPr/>
        </p:nvSpPr>
        <p:spPr>
          <a:xfrm>
            <a:off x="9642319" y="3427144"/>
            <a:ext cx="6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0AD396C4-0D5B-4D6C-9F38-8E53AB6264E7}"/>
              </a:ext>
            </a:extLst>
          </p:cNvPr>
          <p:cNvSpPr txBox="1"/>
          <p:nvPr/>
        </p:nvSpPr>
        <p:spPr>
          <a:xfrm>
            <a:off x="916792" y="6569735"/>
            <a:ext cx="11147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00FF"/>
                </a:solidFill>
              </a:rPr>
              <a:t>①②</a:t>
            </a:r>
            <a:r>
              <a:rPr kumimoji="1" lang="en-US" altLang="ja-JP" sz="1600" dirty="0">
                <a:solidFill>
                  <a:srgbClr val="0000FF"/>
                </a:solidFill>
              </a:rPr>
              <a:t>: </a:t>
            </a:r>
            <a:r>
              <a:rPr kumimoji="1" lang="ja-JP" altLang="en-US" sz="1600" dirty="0">
                <a:solidFill>
                  <a:srgbClr val="0000FF"/>
                </a:solidFill>
              </a:rPr>
              <a:t>評価、</a:t>
            </a:r>
            <a:r>
              <a:rPr kumimoji="1" lang="en-US" altLang="ja-JP" sz="1600" dirty="0">
                <a:solidFill>
                  <a:srgbClr val="0000FF"/>
                </a:solidFill>
              </a:rPr>
              <a:t>※1:lisp</a:t>
            </a:r>
            <a:r>
              <a:rPr kumimoji="1" lang="ja-JP" altLang="en-US" sz="1600" dirty="0">
                <a:solidFill>
                  <a:srgbClr val="0000FF"/>
                </a:solidFill>
              </a:rPr>
              <a:t>型の評価結果</a:t>
            </a:r>
            <a:r>
              <a:rPr kumimoji="1" lang="en-US" altLang="ja-JP" sz="1600" dirty="0">
                <a:solidFill>
                  <a:srgbClr val="0000FF"/>
                </a:solidFill>
              </a:rPr>
              <a:t>:T</a:t>
            </a:r>
            <a:r>
              <a:rPr lang="ja-JP" altLang="en-US" sz="1600" dirty="0">
                <a:solidFill>
                  <a:srgbClr val="0000FF"/>
                </a:solidFill>
              </a:rPr>
              <a:t>値</a:t>
            </a:r>
            <a:r>
              <a:rPr kumimoji="1" lang="ja-JP" altLang="en-US" sz="1600" dirty="0">
                <a:solidFill>
                  <a:srgbClr val="FF0000"/>
                </a:solidFill>
              </a:rPr>
              <a:t>、</a:t>
            </a:r>
            <a:r>
              <a:rPr kumimoji="1" lang="en-US" altLang="ja-JP" sz="1600" dirty="0">
                <a:solidFill>
                  <a:srgbClr val="FF0000"/>
                </a:solidFill>
              </a:rPr>
              <a:t>※2:tq</a:t>
            </a:r>
            <a:r>
              <a:rPr kumimoji="1" lang="ja-JP" altLang="en-US" sz="1600" dirty="0">
                <a:solidFill>
                  <a:srgbClr val="FF0000"/>
                </a:solidFill>
              </a:rPr>
              <a:t>型の評価結果</a:t>
            </a:r>
            <a:r>
              <a:rPr kumimoji="1" lang="en-US" altLang="ja-JP" sz="1600" dirty="0">
                <a:solidFill>
                  <a:srgbClr val="FF0000"/>
                </a:solidFill>
              </a:rPr>
              <a:t>:</a:t>
            </a:r>
            <a:r>
              <a:rPr lang="en-US" altLang="ja-JP" sz="1600" dirty="0">
                <a:solidFill>
                  <a:srgbClr val="FF0000"/>
                </a:solidFill>
              </a:rPr>
              <a:t> </a:t>
            </a:r>
            <a:r>
              <a:rPr lang="en-US" altLang="ja-JP" sz="1600" dirty="0" err="1">
                <a:solidFill>
                  <a:srgbClr val="FF0000"/>
                </a:solidFill>
              </a:rPr>
              <a:t>tq</a:t>
            </a:r>
            <a:r>
              <a:rPr lang="ja-JP" altLang="en-US" sz="1600" dirty="0">
                <a:solidFill>
                  <a:srgbClr val="FF0000"/>
                </a:solidFill>
              </a:rPr>
              <a:t>型</a:t>
            </a:r>
            <a:r>
              <a:rPr lang="en-US" altLang="ja-JP" sz="1600" dirty="0">
                <a:solidFill>
                  <a:srgbClr val="FF0000"/>
                </a:solidFill>
              </a:rPr>
              <a:t>operator($#1,$#2</a:t>
            </a:r>
            <a:r>
              <a:rPr kumimoji="1" lang="ja-JP" altLang="en-US" sz="1600" dirty="0">
                <a:solidFill>
                  <a:srgbClr val="FF0000"/>
                </a:solidFill>
              </a:rPr>
              <a:t>内</a:t>
            </a:r>
            <a:r>
              <a:rPr kumimoji="1" lang="en-US" altLang="ja-JP" sz="1600" dirty="0">
                <a:solidFill>
                  <a:srgbClr val="FF0000"/>
                </a:solidFill>
              </a:rPr>
              <a:t>CSV</a:t>
            </a:r>
            <a:r>
              <a:rPr kumimoji="1" lang="ja-JP" altLang="en-US" sz="1600" dirty="0">
                <a:solidFill>
                  <a:srgbClr val="FF0000"/>
                </a:solidFill>
              </a:rPr>
              <a:t>値を順次バインド</a:t>
            </a:r>
            <a:r>
              <a:rPr lang="en-US" altLang="ja-JP" sz="1600" dirty="0">
                <a:solidFill>
                  <a:srgbClr val="FF0000"/>
                </a:solidFill>
              </a:rPr>
              <a:t>)</a:t>
            </a:r>
            <a:endParaRPr kumimoji="1"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EA8455E6-5258-400C-939B-4DC532452D27}"/>
              </a:ext>
            </a:extLst>
          </p:cNvPr>
          <p:cNvSpPr/>
          <p:nvPr/>
        </p:nvSpPr>
        <p:spPr>
          <a:xfrm>
            <a:off x="9580478" y="3602494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7" name="コネクタ: 曲線 106">
            <a:extLst>
              <a:ext uri="{FF2B5EF4-FFF2-40B4-BE49-F238E27FC236}">
                <a16:creationId xmlns:a16="http://schemas.microsoft.com/office/drawing/2014/main" id="{39AF2D2A-6B36-4E4A-B87E-C7E124686E01}"/>
              </a:ext>
            </a:extLst>
          </p:cNvPr>
          <p:cNvCxnSpPr>
            <a:cxnSpLocks/>
            <a:stCxn id="99" idx="0"/>
            <a:endCxn id="51" idx="2"/>
          </p:cNvCxnSpPr>
          <p:nvPr/>
        </p:nvCxnSpPr>
        <p:spPr>
          <a:xfrm rot="5400000" flipH="1" flipV="1">
            <a:off x="7821020" y="4028724"/>
            <a:ext cx="2122027" cy="1396890"/>
          </a:xfrm>
          <a:prstGeom prst="curvedConnector2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9108A926-4792-4672-B935-9A72026717BD}"/>
              </a:ext>
            </a:extLst>
          </p:cNvPr>
          <p:cNvSpPr txBox="1"/>
          <p:nvPr/>
        </p:nvSpPr>
        <p:spPr>
          <a:xfrm>
            <a:off x="1917237" y="5825060"/>
            <a:ext cx="242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srgbClr val="FF0000"/>
                </a:solidFill>
              </a:rPr>
              <a:t>{</a:t>
            </a:r>
            <a:r>
              <a:rPr lang="en-US" altLang="ja-JP" sz="1800" dirty="0"/>
              <a:t>$bind$($#1,$#2)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endParaRPr lang="ja-JP" altLang="en-US" dirty="0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69C412E7-EDCC-4FF7-B11F-723B228A434F}"/>
              </a:ext>
            </a:extLst>
          </p:cNvPr>
          <p:cNvSpPr/>
          <p:nvPr/>
        </p:nvSpPr>
        <p:spPr>
          <a:xfrm>
            <a:off x="10421582" y="5324672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9" name="コネクタ: 曲線 118">
            <a:extLst>
              <a:ext uri="{FF2B5EF4-FFF2-40B4-BE49-F238E27FC236}">
                <a16:creationId xmlns:a16="http://schemas.microsoft.com/office/drawing/2014/main" id="{EF934F9C-433E-465B-A97E-EFEE4EADB249}"/>
              </a:ext>
            </a:extLst>
          </p:cNvPr>
          <p:cNvCxnSpPr>
            <a:cxnSpLocks/>
            <a:stCxn id="126" idx="7"/>
            <a:endCxn id="66" idx="2"/>
          </p:cNvCxnSpPr>
          <p:nvPr/>
        </p:nvCxnSpPr>
        <p:spPr>
          <a:xfrm rot="5400000" flipH="1" flipV="1">
            <a:off x="9439162" y="4497867"/>
            <a:ext cx="91953" cy="1872887"/>
          </a:xfrm>
          <a:prstGeom prst="curvedConnector2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41A2AD3-1202-4FA2-9AEC-4BA7B19402CF}"/>
              </a:ext>
            </a:extLst>
          </p:cNvPr>
          <p:cNvSpPr txBox="1"/>
          <p:nvPr/>
        </p:nvSpPr>
        <p:spPr>
          <a:xfrm>
            <a:off x="10512607" y="5248946"/>
            <a:ext cx="711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</a:t>
            </a:r>
            <a:r>
              <a:rPr lang="en-US" altLang="ja-JP" sz="1600" dirty="0"/>
              <a:t>(</a:t>
            </a:r>
            <a:r>
              <a:rPr kumimoji="1" lang="en-US" altLang="ja-JP" sz="1600" dirty="0"/>
              <a:t>B</a:t>
            </a:r>
            <a:r>
              <a:rPr lang="en-US" altLang="ja-JP" sz="1600" dirty="0"/>
              <a:t>)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BFE99EF-FD8F-46E0-88F7-EE95C7A4AE26}"/>
              </a:ext>
            </a:extLst>
          </p:cNvPr>
          <p:cNvSpPr txBox="1"/>
          <p:nvPr/>
        </p:nvSpPr>
        <p:spPr>
          <a:xfrm>
            <a:off x="10396701" y="5003060"/>
            <a:ext cx="5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771C78-D4EF-48D0-A26F-DE41D0094535}"/>
              </a:ext>
            </a:extLst>
          </p:cNvPr>
          <p:cNvSpPr txBox="1"/>
          <p:nvPr/>
        </p:nvSpPr>
        <p:spPr>
          <a:xfrm>
            <a:off x="8264709" y="4177959"/>
            <a:ext cx="454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65D085EF-5F55-4881-B7D0-22D20ECF85D6}"/>
              </a:ext>
            </a:extLst>
          </p:cNvPr>
          <p:cNvSpPr txBox="1"/>
          <p:nvPr/>
        </p:nvSpPr>
        <p:spPr>
          <a:xfrm>
            <a:off x="9987981" y="5377907"/>
            <a:ext cx="454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BDFD625A-1380-4416-AF21-DD74612D24E8}"/>
              </a:ext>
            </a:extLst>
          </p:cNvPr>
          <p:cNvSpPr/>
          <p:nvPr/>
        </p:nvSpPr>
        <p:spPr>
          <a:xfrm>
            <a:off x="5566858" y="878027"/>
            <a:ext cx="285368" cy="304896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E3F0C4-989F-423F-B7F1-E470C73D6634}"/>
              </a:ext>
            </a:extLst>
          </p:cNvPr>
          <p:cNvSpPr txBox="1"/>
          <p:nvPr/>
        </p:nvSpPr>
        <p:spPr>
          <a:xfrm>
            <a:off x="4591356" y="2118736"/>
            <a:ext cx="287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  <a:sym typeface="Wingdings" pitchFamily="2" charset="2"/>
              </a:rPr>
              <a:t>まず</a:t>
            </a:r>
            <a:r>
              <a:rPr lang="en-US" altLang="ja-JP" b="1" dirty="0">
                <a:solidFill>
                  <a:srgbClr val="FF0000"/>
                </a:solidFill>
                <a:sym typeface="Wingdings" pitchFamily="2" charset="2"/>
              </a:rPr>
              <a:t>T</a:t>
            </a:r>
            <a:r>
              <a:rPr lang="ja-JP" altLang="en-US" b="1" dirty="0">
                <a:solidFill>
                  <a:srgbClr val="FF0000"/>
                </a:solidFill>
                <a:sym typeface="Wingdings" pitchFamily="2" charset="2"/>
              </a:rPr>
              <a:t>値に</a:t>
            </a:r>
            <a:r>
              <a:rPr lang="en-US" altLang="ja-JP" b="1" dirty="0">
                <a:solidFill>
                  <a:srgbClr val="FF0000"/>
                </a:solidFill>
                <a:sym typeface="Wingdings" pitchFamily="2" charset="2"/>
              </a:rPr>
              <a:t>map</a:t>
            </a:r>
            <a:r>
              <a:rPr lang="ja-JP" altLang="en-US" b="1" dirty="0">
                <a:solidFill>
                  <a:srgbClr val="FF0000"/>
                </a:solidFill>
                <a:sym typeface="Wingdings" pitchFamily="2" charset="2"/>
              </a:rPr>
              <a:t>すべき</a:t>
            </a:r>
            <a:endParaRPr lang="en-US" altLang="ja-JP" b="1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EEA5A34-EDE4-4745-9382-729EC3A77F21}"/>
              </a:ext>
            </a:extLst>
          </p:cNvPr>
          <p:cNvSpPr txBox="1"/>
          <p:nvPr/>
        </p:nvSpPr>
        <p:spPr>
          <a:xfrm>
            <a:off x="-1" y="0"/>
            <a:ext cx="229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</a:t>
            </a:r>
            <a:r>
              <a:rPr lang="ja-JP" altLang="en-US" b="1" u="sng" dirty="0">
                <a:sym typeface="Wingdings" pitchFamily="2" charset="2"/>
              </a:rPr>
              <a:t>評価・実行の流れ</a:t>
            </a:r>
            <a:endParaRPr lang="en-US" altLang="ja-JP" b="1" u="sng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2971399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D5BB25C7-73FE-4674-B744-B506B94EE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034215"/>
              </p:ext>
            </p:extLst>
          </p:nvPr>
        </p:nvGraphicFramePr>
        <p:xfrm>
          <a:off x="86185" y="5294223"/>
          <a:ext cx="11903318" cy="1556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696">
                  <a:extLst>
                    <a:ext uri="{9D8B030D-6E8A-4147-A177-3AD203B41FA5}">
                      <a16:colId xmlns:a16="http://schemas.microsoft.com/office/drawing/2014/main" val="535428202"/>
                    </a:ext>
                  </a:extLst>
                </a:gridCol>
                <a:gridCol w="1356852">
                  <a:extLst>
                    <a:ext uri="{9D8B030D-6E8A-4147-A177-3AD203B41FA5}">
                      <a16:colId xmlns:a16="http://schemas.microsoft.com/office/drawing/2014/main" val="1855562368"/>
                    </a:ext>
                  </a:extLst>
                </a:gridCol>
                <a:gridCol w="811161">
                  <a:extLst>
                    <a:ext uri="{9D8B030D-6E8A-4147-A177-3AD203B41FA5}">
                      <a16:colId xmlns:a16="http://schemas.microsoft.com/office/drawing/2014/main" val="2677384559"/>
                    </a:ext>
                  </a:extLst>
                </a:gridCol>
                <a:gridCol w="3940878">
                  <a:extLst>
                    <a:ext uri="{9D8B030D-6E8A-4147-A177-3AD203B41FA5}">
                      <a16:colId xmlns:a16="http://schemas.microsoft.com/office/drawing/2014/main" val="191081121"/>
                    </a:ext>
                  </a:extLst>
                </a:gridCol>
                <a:gridCol w="5307731">
                  <a:extLst>
                    <a:ext uri="{9D8B030D-6E8A-4147-A177-3AD203B41FA5}">
                      <a16:colId xmlns:a16="http://schemas.microsoft.com/office/drawing/2014/main" val="4248617994"/>
                    </a:ext>
                  </a:extLst>
                </a:gridCol>
              </a:tblGrid>
              <a:tr h="209592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関数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253725"/>
                  </a:ext>
                </a:extLst>
              </a:tr>
              <a:tr h="21004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altLang="ja-JP" dirty="0"/>
                        <a:t>T</a:t>
                      </a:r>
                      <a:r>
                        <a:rPr lang="ja-JP" altLang="en-US" dirty="0"/>
                        <a:t>値化関数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τ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ja-JP" altLang="en-US" dirty="0"/>
                        <a:t>τ: T</a:t>
                      </a:r>
                      <a:r>
                        <a:rPr lang="en-US" altLang="ja-JP" dirty="0"/>
                        <a:t>F </a:t>
                      </a:r>
                      <a:r>
                        <a:rPr lang="ja-JP" altLang="en-US" dirty="0"/>
                        <a:t>→ T</a:t>
                      </a:r>
                      <a:r>
                        <a:rPr lang="en-US" altLang="ja-JP" dirty="0"/>
                        <a:t>V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τ(</a:t>
                      </a:r>
                      <a:r>
                        <a:rPr kumimoji="1" lang="en-US" altLang="ja-JP" dirty="0" err="1"/>
                        <a:t>tf</a:t>
                      </a:r>
                      <a:r>
                        <a:rPr kumimoji="1" lang="en-US" altLang="ja-JP" dirty="0"/>
                        <a:t>) : </a:t>
                      </a:r>
                      <a:r>
                        <a:rPr kumimoji="1" lang="en-US" altLang="ja-JP" dirty="0" err="1"/>
                        <a:t>tf</a:t>
                      </a:r>
                      <a:r>
                        <a:rPr kumimoji="1" lang="ja-JP" altLang="en-US" dirty="0"/>
                        <a:t>に相当する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値</a:t>
                      </a:r>
                      <a:r>
                        <a:rPr kumimoji="1" lang="en-US" altLang="ja-JP" dirty="0"/>
                        <a:t>-&gt;</a:t>
                      </a:r>
                      <a:r>
                        <a:rPr kumimoji="1" lang="en-US" altLang="ja-JP" dirty="0" err="1"/>
                        <a:t>tf</a:t>
                      </a:r>
                      <a:r>
                        <a:rPr kumimoji="1" lang="ja-JP" altLang="en-US" dirty="0"/>
                        <a:t>を</a:t>
                      </a:r>
                      <a:r>
                        <a:rPr kumimoji="1" lang="en-US" altLang="ja-JP" dirty="0"/>
                        <a:t>tree</a:t>
                      </a:r>
                      <a:r>
                        <a:rPr kumimoji="1" lang="ja-JP" altLang="en-US" dirty="0"/>
                        <a:t>として解釈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680390"/>
                  </a:ext>
                </a:extLst>
              </a:tr>
              <a:tr h="21004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ja-JP" altLang="en-US" dirty="0"/>
                        <a:t>評価関数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eval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eval: T</a:t>
                      </a:r>
                      <a:r>
                        <a:rPr lang="en-US" altLang="ja-JP" dirty="0"/>
                        <a:t>V</a:t>
                      </a:r>
                      <a:r>
                        <a:rPr lang="ja-JP" altLang="en-US" dirty="0"/>
                        <a:t> → </a:t>
                      </a:r>
                      <a:r>
                        <a:rPr lang="en-US" altLang="ja-JP" dirty="0"/>
                        <a:t>TV</a:t>
                      </a:r>
                      <a:r>
                        <a:rPr lang="ja-JP" altLang="en-US" dirty="0"/>
                        <a:t> ∪ </a:t>
                      </a:r>
                      <a:r>
                        <a:rPr lang="en-US" altLang="ja-JP" dirty="0"/>
                        <a:t>Op-l </a:t>
                      </a:r>
                      <a:r>
                        <a:rPr lang="ja-JP" altLang="en-US" dirty="0"/>
                        <a:t> ∪ </a:t>
                      </a:r>
                      <a:r>
                        <a:rPr lang="en-US" altLang="ja-JP" dirty="0"/>
                        <a:t>Op-t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eval(tv): T</a:t>
                      </a:r>
                      <a:r>
                        <a:rPr kumimoji="1" lang="ja-JP" altLang="en-US" dirty="0"/>
                        <a:t>値</a:t>
                      </a:r>
                      <a:r>
                        <a:rPr kumimoji="1" lang="en-US" altLang="ja-JP" dirty="0"/>
                        <a:t>tv</a:t>
                      </a:r>
                      <a:r>
                        <a:rPr kumimoji="1" lang="ja-JP" altLang="en-US" dirty="0"/>
                        <a:t>の評価結果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251199"/>
                  </a:ext>
                </a:extLst>
              </a:tr>
              <a:tr h="21004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ja-JP" altLang="en-US" dirty="0"/>
                        <a:t>実行関数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exec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exec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en-US" altLang="ja-JP" dirty="0" err="1">
                          <a:solidFill>
                            <a:srgbClr val="FF0000"/>
                          </a:solidFill>
                        </a:rPr>
                        <a:t>Op-l×TV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×...×TV 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→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 TV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exec</a:t>
                      </a:r>
                      <a:r>
                        <a:rPr lang="en-US" altLang="ja-JP" dirty="0"/>
                        <a:t>: </a:t>
                      </a:r>
                      <a:r>
                        <a:rPr lang="en-US" altLang="ja-JP" dirty="0" err="1"/>
                        <a:t>Op-t×TV</a:t>
                      </a:r>
                      <a:r>
                        <a:rPr lang="en-US" altLang="ja-JP" dirty="0"/>
                        <a:t> </a:t>
                      </a:r>
                      <a:r>
                        <a:rPr lang="ja-JP" altLang="en-US" dirty="0"/>
                        <a:t>→</a:t>
                      </a:r>
                      <a:r>
                        <a:rPr lang="en-US" altLang="ja-JP" dirty="0"/>
                        <a:t> 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exec(l-op, tv1, ..., </a:t>
                      </a:r>
                      <a:r>
                        <a:rPr kumimoji="1" lang="en-US" altLang="ja-JP" dirty="0" err="1"/>
                        <a:t>tvn</a:t>
                      </a:r>
                      <a:r>
                        <a:rPr kumimoji="1" lang="en-US" altLang="ja-JP" dirty="0"/>
                        <a:t>) : l-op</a:t>
                      </a:r>
                      <a:r>
                        <a:rPr kumimoji="1" lang="ja-JP" altLang="en-US" dirty="0"/>
                        <a:t>を</a:t>
                      </a:r>
                      <a:r>
                        <a:rPr kumimoji="1" lang="en-US" altLang="ja-JP" dirty="0"/>
                        <a:t>tv1, ..., </a:t>
                      </a:r>
                      <a:r>
                        <a:rPr kumimoji="1" lang="en-US" altLang="ja-JP" dirty="0" err="1"/>
                        <a:t>tvn</a:t>
                      </a:r>
                      <a:r>
                        <a:rPr kumimoji="1" lang="ja-JP" altLang="en-US" dirty="0"/>
                        <a:t>に作用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exec(t-op, tv)	</a:t>
                      </a:r>
                      <a:r>
                        <a:rPr kumimoji="1" lang="ja-JP" altLang="en-US" dirty="0"/>
                        <a:t>　　 </a:t>
                      </a:r>
                      <a:r>
                        <a:rPr kumimoji="1" lang="en-US" altLang="ja-JP" dirty="0"/>
                        <a:t>: t-op</a:t>
                      </a:r>
                      <a:r>
                        <a:rPr kumimoji="1" lang="ja-JP" altLang="en-US" dirty="0"/>
                        <a:t>を</a:t>
                      </a:r>
                      <a:r>
                        <a:rPr kumimoji="1" lang="en-US" altLang="ja-JP" dirty="0"/>
                        <a:t>tv</a:t>
                      </a:r>
                      <a:r>
                        <a:rPr kumimoji="1" lang="ja-JP" altLang="en-US" dirty="0"/>
                        <a:t>に作用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538413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D4333DAB-BDE4-4F75-8367-D4BB7FDE7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545891"/>
              </p:ext>
            </p:extLst>
          </p:nvPr>
        </p:nvGraphicFramePr>
        <p:xfrm>
          <a:off x="66260" y="3043493"/>
          <a:ext cx="11911556" cy="2032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861">
                  <a:extLst>
                    <a:ext uri="{9D8B030D-6E8A-4147-A177-3AD203B41FA5}">
                      <a16:colId xmlns:a16="http://schemas.microsoft.com/office/drawing/2014/main" val="514352742"/>
                    </a:ext>
                  </a:extLst>
                </a:gridCol>
                <a:gridCol w="1574157">
                  <a:extLst>
                    <a:ext uri="{9D8B030D-6E8A-4147-A177-3AD203B41FA5}">
                      <a16:colId xmlns:a16="http://schemas.microsoft.com/office/drawing/2014/main" val="1171813065"/>
                    </a:ext>
                  </a:extLst>
                </a:gridCol>
                <a:gridCol w="4540523">
                  <a:extLst>
                    <a:ext uri="{9D8B030D-6E8A-4147-A177-3AD203B41FA5}">
                      <a16:colId xmlns:a16="http://schemas.microsoft.com/office/drawing/2014/main" val="2139708894"/>
                    </a:ext>
                  </a:extLst>
                </a:gridCol>
                <a:gridCol w="5276015">
                  <a:extLst>
                    <a:ext uri="{9D8B030D-6E8A-4147-A177-3AD203B41FA5}">
                      <a16:colId xmlns:a16="http://schemas.microsoft.com/office/drawing/2014/main" val="2018626510"/>
                    </a:ext>
                  </a:extLst>
                </a:gridCol>
              </a:tblGrid>
              <a:tr h="16990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#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集合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ja-JP" altLang="en-US" sz="18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90870"/>
                  </a:ext>
                </a:extLst>
              </a:tr>
              <a:tr h="17027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TF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T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式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文字列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の集合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670535"/>
                  </a:ext>
                </a:extLst>
              </a:tr>
              <a:tr h="37771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TV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T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値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(T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式の内部表現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の集合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46859"/>
                  </a:ext>
                </a:extLst>
              </a:tr>
              <a:tr h="17027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Op / </a:t>
                      </a:r>
                      <a:r>
                        <a:rPr kumimoji="1" lang="en-US" altLang="ja-JP" sz="1800" dirty="0" err="1">
                          <a:latin typeface="+mn-ea"/>
                          <a:ea typeface="+mn-ea"/>
                        </a:rPr>
                        <a:t>Op</a:t>
                      </a:r>
                      <a:r>
                        <a:rPr kumimoji="1" lang="en-US" altLang="ja-JP" sz="1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kumimoji="1" lang="ja-JP" altLang="en-US" sz="1800" baseline="-25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operator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の集合 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/ n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変数  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〃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/>
                        <a:t>Op = Op-l </a:t>
                      </a:r>
                      <a:r>
                        <a:rPr kumimoji="1" lang="ja-JP" altLang="en-US" sz="1800" dirty="0"/>
                        <a:t>∪ </a:t>
                      </a:r>
                      <a:r>
                        <a:rPr kumimoji="1" lang="en-US" altLang="ja-JP" sz="1800" dirty="0"/>
                        <a:t>Op-t</a:t>
                      </a:r>
                      <a:r>
                        <a:rPr kumimoji="1" lang="ja-JP" altLang="en-US" sz="1800" dirty="0"/>
                        <a:t>、</a:t>
                      </a:r>
                      <a:r>
                        <a:rPr kumimoji="1" lang="en-US" altLang="ja-JP" sz="1800" dirty="0" err="1"/>
                        <a:t>Op</a:t>
                      </a:r>
                      <a:r>
                        <a:rPr kumimoji="1" lang="en-US" altLang="ja-JP" sz="1800" baseline="-25000" dirty="0" err="1"/>
                        <a:t>k</a:t>
                      </a:r>
                      <a:r>
                        <a:rPr kumimoji="1" lang="en-US" altLang="ja-JP" sz="1800" dirty="0"/>
                        <a:t> ⊂</a:t>
                      </a:r>
                      <a:r>
                        <a:rPr kumimoji="1" lang="ja-JP" altLang="en-US" sz="1800" dirty="0"/>
                        <a:t> </a:t>
                      </a:r>
                      <a:r>
                        <a:rPr kumimoji="1" lang="en-US" altLang="ja-JP" sz="1800" dirty="0"/>
                        <a:t>Op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683366"/>
                  </a:ext>
                </a:extLst>
              </a:tr>
              <a:tr h="17027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4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Op-l / </a:t>
                      </a:r>
                      <a:r>
                        <a:rPr kumimoji="1" lang="en-US" altLang="ja-JP" sz="1800" dirty="0" err="1">
                          <a:latin typeface="+mn-ea"/>
                          <a:ea typeface="+mn-ea"/>
                        </a:rPr>
                        <a:t>Op</a:t>
                      </a:r>
                      <a:r>
                        <a:rPr kumimoji="1" lang="en-US" altLang="ja-JP" sz="1800" baseline="-25000" dirty="0" err="1">
                          <a:latin typeface="+mn-ea"/>
                          <a:ea typeface="+mn-ea"/>
                        </a:rPr>
                        <a:t>n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-l</a:t>
                      </a:r>
                      <a:endParaRPr kumimoji="1" lang="ja-JP" altLang="en-US" sz="1800" baseline="-25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lisp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型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operator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の集合 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/ n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変数  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〃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err="1"/>
                        <a:t>Op</a:t>
                      </a:r>
                      <a:r>
                        <a:rPr kumimoji="1" lang="en-US" altLang="ja-JP" sz="1800" baseline="-25000" dirty="0" err="1"/>
                        <a:t>k</a:t>
                      </a:r>
                      <a:r>
                        <a:rPr kumimoji="1" lang="en-US" altLang="ja-JP" sz="1800" dirty="0"/>
                        <a:t>-l ⊂</a:t>
                      </a:r>
                      <a:r>
                        <a:rPr kumimoji="1" lang="ja-JP" altLang="en-US" sz="1800" dirty="0"/>
                        <a:t> </a:t>
                      </a:r>
                      <a:r>
                        <a:rPr kumimoji="1" lang="en-US" altLang="ja-JP" sz="1800" dirty="0"/>
                        <a:t>Op-l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07479"/>
                  </a:ext>
                </a:extLst>
              </a:tr>
              <a:tr h="17027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5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Op-t / </a:t>
                      </a:r>
                      <a:r>
                        <a:rPr kumimoji="1" lang="en-US" altLang="ja-JP" sz="1800" dirty="0" err="1">
                          <a:latin typeface="+mn-ea"/>
                          <a:ea typeface="+mn-ea"/>
                        </a:rPr>
                        <a:t>Op</a:t>
                      </a:r>
                      <a:r>
                        <a:rPr kumimoji="1" lang="en-US" altLang="ja-JP" sz="1800" baseline="-25000" dirty="0" err="1">
                          <a:latin typeface="+mn-ea"/>
                          <a:ea typeface="+mn-ea"/>
                        </a:rPr>
                        <a:t>n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-t</a:t>
                      </a:r>
                      <a:endParaRPr kumimoji="1" lang="ja-JP" altLang="en-US" sz="1800" baseline="-25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err="1">
                          <a:latin typeface="+mn-ea"/>
                          <a:ea typeface="+mn-ea"/>
                        </a:rPr>
                        <a:t>tq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型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operator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の集合 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/ n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変数  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〃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err="1"/>
                        <a:t>Op</a:t>
                      </a:r>
                      <a:r>
                        <a:rPr kumimoji="1" lang="en-US" altLang="ja-JP" sz="1800" baseline="-25000" dirty="0" err="1"/>
                        <a:t>k</a:t>
                      </a:r>
                      <a:r>
                        <a:rPr kumimoji="1" lang="en-US" altLang="ja-JP" sz="1800" dirty="0"/>
                        <a:t>-t ⊂</a:t>
                      </a:r>
                      <a:r>
                        <a:rPr kumimoji="1" lang="ja-JP" altLang="en-US" sz="1800" dirty="0"/>
                        <a:t> </a:t>
                      </a:r>
                      <a:r>
                        <a:rPr kumimoji="1" lang="en-US" altLang="ja-JP" sz="1800" dirty="0"/>
                        <a:t>Op-t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962977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D73D4B7-9FCE-4E32-B84C-63D21D6F2B88}"/>
              </a:ext>
            </a:extLst>
          </p:cNvPr>
          <p:cNvSpPr txBox="1"/>
          <p:nvPr/>
        </p:nvSpPr>
        <p:spPr>
          <a:xfrm>
            <a:off x="86185" y="2764129"/>
            <a:ext cx="147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・集合</a:t>
            </a:r>
            <a:endParaRPr lang="en-US" altLang="ja-JP" b="1" dirty="0">
              <a:sym typeface="Wingdings" pitchFamily="2" charset="2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A2F942F-7BCB-4933-9EBE-0C76B4F97407}"/>
              </a:ext>
            </a:extLst>
          </p:cNvPr>
          <p:cNvSpPr/>
          <p:nvPr/>
        </p:nvSpPr>
        <p:spPr>
          <a:xfrm>
            <a:off x="448165" y="968603"/>
            <a:ext cx="2513423" cy="164939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D317E76-942F-495A-8CCE-F3E231CB344B}"/>
              </a:ext>
            </a:extLst>
          </p:cNvPr>
          <p:cNvSpPr/>
          <p:nvPr/>
        </p:nvSpPr>
        <p:spPr>
          <a:xfrm>
            <a:off x="4098727" y="1004002"/>
            <a:ext cx="2513423" cy="1649393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18C6F9C-4D55-4120-AC65-F9A063F5635C}"/>
              </a:ext>
            </a:extLst>
          </p:cNvPr>
          <p:cNvSpPr/>
          <p:nvPr/>
        </p:nvSpPr>
        <p:spPr>
          <a:xfrm>
            <a:off x="7810109" y="23916"/>
            <a:ext cx="3530278" cy="29375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64FAB013-834F-4D87-861D-CA6242CCCEE5}"/>
              </a:ext>
            </a:extLst>
          </p:cNvPr>
          <p:cNvSpPr/>
          <p:nvPr/>
        </p:nvSpPr>
        <p:spPr>
          <a:xfrm>
            <a:off x="9068633" y="1914781"/>
            <a:ext cx="1013229" cy="811252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BB2F7F49-DEDA-4700-8C93-12C469AAB544}"/>
              </a:ext>
            </a:extLst>
          </p:cNvPr>
          <p:cNvSpPr/>
          <p:nvPr/>
        </p:nvSpPr>
        <p:spPr>
          <a:xfrm>
            <a:off x="8076053" y="679902"/>
            <a:ext cx="986552" cy="61410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A175456C-7EC5-4026-B1CA-0255A955FF45}"/>
              </a:ext>
            </a:extLst>
          </p:cNvPr>
          <p:cNvSpPr/>
          <p:nvPr/>
        </p:nvSpPr>
        <p:spPr>
          <a:xfrm>
            <a:off x="9765365" y="547793"/>
            <a:ext cx="986552" cy="614103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C1B6B8-4272-423E-8D94-9CC77F5B5FAE}"/>
              </a:ext>
            </a:extLst>
          </p:cNvPr>
          <p:cNvSpPr txBox="1"/>
          <p:nvPr/>
        </p:nvSpPr>
        <p:spPr>
          <a:xfrm>
            <a:off x="1274325" y="712031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/>
              <a:t>TF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CCD8A3B-097E-4C33-9125-0FF2150A0A3B}"/>
              </a:ext>
            </a:extLst>
          </p:cNvPr>
          <p:cNvSpPr txBox="1"/>
          <p:nvPr/>
        </p:nvSpPr>
        <p:spPr>
          <a:xfrm>
            <a:off x="5018813" y="743117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/>
              <a:t>TV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020DBAB-CC24-4B86-AF36-0EC71F8D87D4}"/>
              </a:ext>
            </a:extLst>
          </p:cNvPr>
          <p:cNvSpPr txBox="1"/>
          <p:nvPr/>
        </p:nvSpPr>
        <p:spPr>
          <a:xfrm>
            <a:off x="9426859" y="2054613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/>
              <a:t>TV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86964BE-EB4D-4D6F-9A18-F9E2BAE5075A}"/>
              </a:ext>
            </a:extLst>
          </p:cNvPr>
          <p:cNvSpPr txBox="1"/>
          <p:nvPr/>
        </p:nvSpPr>
        <p:spPr>
          <a:xfrm>
            <a:off x="8576981" y="684098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>
                <a:latin typeface="+mn-ea"/>
                <a:ea typeface="+mn-ea"/>
              </a:rPr>
              <a:t>Op-l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7746BE3-36CD-4BEC-9AE0-817F97939D50}"/>
              </a:ext>
            </a:extLst>
          </p:cNvPr>
          <p:cNvSpPr txBox="1"/>
          <p:nvPr/>
        </p:nvSpPr>
        <p:spPr>
          <a:xfrm>
            <a:off x="10363965" y="612218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>
                <a:latin typeface="+mn-ea"/>
                <a:ea typeface="+mn-ea"/>
              </a:rPr>
              <a:t>Op-t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ABFA8C7-AF4F-4EC5-918D-3D4FEAA9C800}"/>
              </a:ext>
            </a:extLst>
          </p:cNvPr>
          <p:cNvSpPr txBox="1"/>
          <p:nvPr/>
        </p:nvSpPr>
        <p:spPr>
          <a:xfrm>
            <a:off x="1460285" y="1181291"/>
            <a:ext cx="270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BF0CD5E-BCF9-486F-ACCF-2E22CB9B3514}"/>
              </a:ext>
            </a:extLst>
          </p:cNvPr>
          <p:cNvSpPr txBox="1"/>
          <p:nvPr/>
        </p:nvSpPr>
        <p:spPr>
          <a:xfrm>
            <a:off x="1730895" y="1686719"/>
            <a:ext cx="270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▲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6D6F4BB-6015-4AFA-A751-E314055732B0}"/>
              </a:ext>
            </a:extLst>
          </p:cNvPr>
          <p:cNvSpPr txBox="1"/>
          <p:nvPr/>
        </p:nvSpPr>
        <p:spPr>
          <a:xfrm>
            <a:off x="1405130" y="2215260"/>
            <a:ext cx="27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◆</a:t>
            </a:r>
            <a:endParaRPr kumimoji="1" lang="ja-JP" altLang="en-US" sz="20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8923E50-62B7-42AB-BFC4-366644889786}"/>
              </a:ext>
            </a:extLst>
          </p:cNvPr>
          <p:cNvSpPr txBox="1"/>
          <p:nvPr/>
        </p:nvSpPr>
        <p:spPr>
          <a:xfrm>
            <a:off x="5141944" y="1181291"/>
            <a:ext cx="270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275ACD1-5D97-4517-8944-21F33A8B711F}"/>
              </a:ext>
            </a:extLst>
          </p:cNvPr>
          <p:cNvSpPr txBox="1"/>
          <p:nvPr/>
        </p:nvSpPr>
        <p:spPr>
          <a:xfrm>
            <a:off x="5412554" y="1686719"/>
            <a:ext cx="270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▲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CCF0C2E-BD0D-4219-B360-F325599F63AC}"/>
              </a:ext>
            </a:extLst>
          </p:cNvPr>
          <p:cNvSpPr txBox="1"/>
          <p:nvPr/>
        </p:nvSpPr>
        <p:spPr>
          <a:xfrm>
            <a:off x="5086789" y="2215260"/>
            <a:ext cx="27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◆</a:t>
            </a:r>
            <a:endParaRPr kumimoji="1" lang="ja-JP" altLang="en-US" sz="20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08E6FD5-D8EE-4E32-92B2-CFA43878F2BF}"/>
              </a:ext>
            </a:extLst>
          </p:cNvPr>
          <p:cNvSpPr txBox="1"/>
          <p:nvPr/>
        </p:nvSpPr>
        <p:spPr>
          <a:xfrm>
            <a:off x="8446240" y="842954"/>
            <a:ext cx="270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●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34DF0ED-EBA3-4D2C-BFC1-63305571E0AE}"/>
              </a:ext>
            </a:extLst>
          </p:cNvPr>
          <p:cNvSpPr txBox="1"/>
          <p:nvPr/>
        </p:nvSpPr>
        <p:spPr>
          <a:xfrm>
            <a:off x="10050806" y="692980"/>
            <a:ext cx="270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▲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145B4B0-12E6-474B-BFCD-1301581F6589}"/>
              </a:ext>
            </a:extLst>
          </p:cNvPr>
          <p:cNvSpPr txBox="1"/>
          <p:nvPr/>
        </p:nvSpPr>
        <p:spPr>
          <a:xfrm>
            <a:off x="9332123" y="2160004"/>
            <a:ext cx="27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◆</a:t>
            </a:r>
            <a:endParaRPr kumimoji="1" lang="ja-JP" altLang="en-US" sz="2000" dirty="0"/>
          </a:p>
        </p:txBody>
      </p:sp>
      <p:cxnSp>
        <p:nvCxnSpPr>
          <p:cNvPr id="66" name="コネクタ: 曲線 65">
            <a:extLst>
              <a:ext uri="{FF2B5EF4-FFF2-40B4-BE49-F238E27FC236}">
                <a16:creationId xmlns:a16="http://schemas.microsoft.com/office/drawing/2014/main" id="{02EA337B-041A-40C9-9A0E-D538ECC046A5}"/>
              </a:ext>
            </a:extLst>
          </p:cNvPr>
          <p:cNvCxnSpPr>
            <a:cxnSpLocks/>
            <a:stCxn id="27" idx="3"/>
            <a:endCxn id="49" idx="1"/>
          </p:cNvCxnSpPr>
          <p:nvPr/>
        </p:nvCxnSpPr>
        <p:spPr>
          <a:xfrm>
            <a:off x="1730895" y="1350568"/>
            <a:ext cx="3411049" cy="12700"/>
          </a:xfrm>
          <a:prstGeom prst="curvedConnector3">
            <a:avLst>
              <a:gd name="adj1" fmla="val 50000"/>
            </a:avLst>
          </a:prstGeom>
          <a:ln w="19050">
            <a:solidFill>
              <a:srgbClr val="0000FF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曲線 72">
            <a:extLst>
              <a:ext uri="{FF2B5EF4-FFF2-40B4-BE49-F238E27FC236}">
                <a16:creationId xmlns:a16="http://schemas.microsoft.com/office/drawing/2014/main" id="{F461F720-FE01-4166-934F-2D7C2A404E12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1937391" y="1841022"/>
            <a:ext cx="3475163" cy="14974"/>
          </a:xfrm>
          <a:prstGeom prst="curvedConnector3">
            <a:avLst>
              <a:gd name="adj1" fmla="val 50000"/>
            </a:avLst>
          </a:prstGeom>
          <a:ln w="19050">
            <a:solidFill>
              <a:srgbClr val="0000FF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コネクタ: 曲線 76">
            <a:extLst>
              <a:ext uri="{FF2B5EF4-FFF2-40B4-BE49-F238E27FC236}">
                <a16:creationId xmlns:a16="http://schemas.microsoft.com/office/drawing/2014/main" id="{DE6FA7B5-0FF7-4688-ABA6-0BFF781C007E}"/>
              </a:ext>
            </a:extLst>
          </p:cNvPr>
          <p:cNvCxnSpPr>
            <a:cxnSpLocks/>
            <a:stCxn id="35" idx="3"/>
            <a:endCxn id="53" idx="1"/>
          </p:cNvCxnSpPr>
          <p:nvPr/>
        </p:nvCxnSpPr>
        <p:spPr>
          <a:xfrm>
            <a:off x="1675740" y="2415315"/>
            <a:ext cx="3411049" cy="12700"/>
          </a:xfrm>
          <a:prstGeom prst="curvedConnector3">
            <a:avLst>
              <a:gd name="adj1" fmla="val 50000"/>
            </a:avLst>
          </a:prstGeom>
          <a:ln w="19050">
            <a:solidFill>
              <a:srgbClr val="0000FF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コネクタ: 曲線 83">
            <a:extLst>
              <a:ext uri="{FF2B5EF4-FFF2-40B4-BE49-F238E27FC236}">
                <a16:creationId xmlns:a16="http://schemas.microsoft.com/office/drawing/2014/main" id="{CA22ED3A-E8AC-4BC6-9509-F116379D69B6}"/>
              </a:ext>
            </a:extLst>
          </p:cNvPr>
          <p:cNvCxnSpPr>
            <a:cxnSpLocks/>
            <a:stCxn id="49" idx="3"/>
            <a:endCxn id="55" idx="1"/>
          </p:cNvCxnSpPr>
          <p:nvPr/>
        </p:nvCxnSpPr>
        <p:spPr>
          <a:xfrm flipV="1">
            <a:off x="5412554" y="1012231"/>
            <a:ext cx="3033686" cy="338337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コネクタ: 曲線 86">
            <a:extLst>
              <a:ext uri="{FF2B5EF4-FFF2-40B4-BE49-F238E27FC236}">
                <a16:creationId xmlns:a16="http://schemas.microsoft.com/office/drawing/2014/main" id="{D4500EDB-1DCB-479B-B4B3-17EA90A2F31C}"/>
              </a:ext>
            </a:extLst>
          </p:cNvPr>
          <p:cNvCxnSpPr>
            <a:cxnSpLocks/>
            <a:stCxn id="51" idx="3"/>
            <a:endCxn id="57" idx="2"/>
          </p:cNvCxnSpPr>
          <p:nvPr/>
        </p:nvCxnSpPr>
        <p:spPr>
          <a:xfrm flipV="1">
            <a:off x="5683164" y="1031534"/>
            <a:ext cx="4502947" cy="824462"/>
          </a:xfrm>
          <a:prstGeom prst="curvedConnector2">
            <a:avLst/>
          </a:prstGeom>
          <a:ln w="19050">
            <a:solidFill>
              <a:srgbClr val="FF000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コネクタ: 曲線 89">
            <a:extLst>
              <a:ext uri="{FF2B5EF4-FFF2-40B4-BE49-F238E27FC236}">
                <a16:creationId xmlns:a16="http://schemas.microsoft.com/office/drawing/2014/main" id="{A44B1646-2DB1-43CD-97FE-4E957CD806E5}"/>
              </a:ext>
            </a:extLst>
          </p:cNvPr>
          <p:cNvCxnSpPr>
            <a:cxnSpLocks/>
            <a:stCxn id="53" idx="3"/>
            <a:endCxn id="61" idx="1"/>
          </p:cNvCxnSpPr>
          <p:nvPr/>
        </p:nvCxnSpPr>
        <p:spPr>
          <a:xfrm flipV="1">
            <a:off x="5357399" y="2360059"/>
            <a:ext cx="3974724" cy="5525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1362575-1C9B-4DA5-8841-84840FAFFAF4}"/>
              </a:ext>
            </a:extLst>
          </p:cNvPr>
          <p:cNvSpPr txBox="1"/>
          <p:nvPr/>
        </p:nvSpPr>
        <p:spPr>
          <a:xfrm>
            <a:off x="6565197" y="565320"/>
            <a:ext cx="648000" cy="3869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FF"/>
                </a:solidFill>
              </a:rPr>
              <a:t>eval</a:t>
            </a:r>
            <a:endParaRPr kumimoji="1" lang="ja-JP" altLang="en-US" b="1" dirty="0">
              <a:solidFill>
                <a:srgbClr val="FF00FF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493D540-57AF-46B7-981B-410638AC559C}"/>
              </a:ext>
            </a:extLst>
          </p:cNvPr>
          <p:cNvSpPr txBox="1"/>
          <p:nvPr/>
        </p:nvSpPr>
        <p:spPr>
          <a:xfrm>
            <a:off x="3218170" y="737487"/>
            <a:ext cx="648000" cy="3869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FF"/>
                </a:solidFill>
              </a:rPr>
              <a:t>τ</a:t>
            </a:r>
            <a:endParaRPr kumimoji="1" lang="ja-JP" altLang="en-US" b="1" dirty="0">
              <a:solidFill>
                <a:srgbClr val="FF00FF"/>
              </a:solidFill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3A7DAD61-7BE1-40E2-97B1-BE7BE26B270B}"/>
              </a:ext>
            </a:extLst>
          </p:cNvPr>
          <p:cNvSpPr txBox="1"/>
          <p:nvPr/>
        </p:nvSpPr>
        <p:spPr>
          <a:xfrm>
            <a:off x="0" y="5022986"/>
            <a:ext cx="159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・関数</a:t>
            </a:r>
            <a:endParaRPr lang="en-US" altLang="ja-JP" b="1" dirty="0">
              <a:sym typeface="Wingdings" pitchFamily="2" charset="2"/>
            </a:endParaRPr>
          </a:p>
        </p:txBody>
      </p:sp>
      <p:sp>
        <p:nvSpPr>
          <p:cNvPr id="96" name="矢印: 右 95">
            <a:extLst>
              <a:ext uri="{FF2B5EF4-FFF2-40B4-BE49-F238E27FC236}">
                <a16:creationId xmlns:a16="http://schemas.microsoft.com/office/drawing/2014/main" id="{AA862814-99B0-4967-81D5-2A183C7C384A}"/>
              </a:ext>
            </a:extLst>
          </p:cNvPr>
          <p:cNvSpPr/>
          <p:nvPr/>
        </p:nvSpPr>
        <p:spPr>
          <a:xfrm rot="9650304">
            <a:off x="10494039" y="1392831"/>
            <a:ext cx="1056299" cy="28697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BD5E7DC-0691-4668-9FDC-CC7FCAD9268F}"/>
              </a:ext>
            </a:extLst>
          </p:cNvPr>
          <p:cNvSpPr txBox="1"/>
          <p:nvPr/>
        </p:nvSpPr>
        <p:spPr>
          <a:xfrm>
            <a:off x="11245322" y="1001108"/>
            <a:ext cx="648000" cy="3869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FF"/>
                </a:solidFill>
              </a:rPr>
              <a:t>exec</a:t>
            </a:r>
            <a:endParaRPr kumimoji="1" lang="ja-JP" altLang="en-US" b="1" dirty="0">
              <a:solidFill>
                <a:srgbClr val="FF00FF"/>
              </a:solidFill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18419C2D-9E63-4A85-A034-5DC3AE1706AF}"/>
              </a:ext>
            </a:extLst>
          </p:cNvPr>
          <p:cNvSpPr txBox="1"/>
          <p:nvPr/>
        </p:nvSpPr>
        <p:spPr>
          <a:xfrm>
            <a:off x="3070300" y="435032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dirty="0"/>
              <a:t>①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2DC4381F-BC2A-4A13-8AF6-BBD404CDEC25}"/>
              </a:ext>
            </a:extLst>
          </p:cNvPr>
          <p:cNvSpPr txBox="1"/>
          <p:nvPr/>
        </p:nvSpPr>
        <p:spPr>
          <a:xfrm>
            <a:off x="6360472" y="279422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dirty="0"/>
              <a:t>②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557AB1D-FC30-4AA9-B317-A98045E1E9D7}"/>
              </a:ext>
            </a:extLst>
          </p:cNvPr>
          <p:cNvSpPr txBox="1"/>
          <p:nvPr/>
        </p:nvSpPr>
        <p:spPr>
          <a:xfrm>
            <a:off x="11324692" y="741932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dirty="0"/>
              <a:t>③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E26BFD48-9682-4FB4-9FCA-4A3DA1B98CD9}"/>
              </a:ext>
            </a:extLst>
          </p:cNvPr>
          <p:cNvSpPr txBox="1"/>
          <p:nvPr/>
        </p:nvSpPr>
        <p:spPr>
          <a:xfrm>
            <a:off x="7582321" y="34238"/>
            <a:ext cx="95674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dirty="0"/>
              <a:t>評価結果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037532A-C246-4ADE-9BD8-6D56B26BB3CB}"/>
              </a:ext>
            </a:extLst>
          </p:cNvPr>
          <p:cNvSpPr txBox="1"/>
          <p:nvPr/>
        </p:nvSpPr>
        <p:spPr>
          <a:xfrm>
            <a:off x="9933368" y="1377313"/>
            <a:ext cx="27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/>
              <a:t>×</a:t>
            </a:r>
            <a:endParaRPr kumimoji="1" lang="ja-JP" altLang="en-US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4F2E511-D1C8-412F-9957-4F7D24367EE4}"/>
              </a:ext>
            </a:extLst>
          </p:cNvPr>
          <p:cNvSpPr txBox="1"/>
          <p:nvPr/>
        </p:nvSpPr>
        <p:spPr>
          <a:xfrm>
            <a:off x="53818" y="29747"/>
            <a:ext cx="159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1.1 </a:t>
            </a:r>
            <a:r>
              <a:rPr lang="ja-JP" altLang="en-US" b="1" u="sng" dirty="0">
                <a:sym typeface="Wingdings" pitchFamily="2" charset="2"/>
              </a:rPr>
              <a:t>全体像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E951DB8-8E8E-4876-A04E-E10E75E4D2F9}"/>
              </a:ext>
            </a:extLst>
          </p:cNvPr>
          <p:cNvSpPr txBox="1"/>
          <p:nvPr/>
        </p:nvSpPr>
        <p:spPr>
          <a:xfrm>
            <a:off x="8791995" y="1469674"/>
            <a:ext cx="27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/>
              <a:t>×</a:t>
            </a:r>
            <a:endParaRPr kumimoji="1" lang="ja-JP" altLang="en-US" sz="2000" dirty="0"/>
          </a:p>
        </p:txBody>
      </p:sp>
      <p:sp>
        <p:nvSpPr>
          <p:cNvPr id="22" name="平行四辺形 21">
            <a:extLst>
              <a:ext uri="{FF2B5EF4-FFF2-40B4-BE49-F238E27FC236}">
                <a16:creationId xmlns:a16="http://schemas.microsoft.com/office/drawing/2014/main" id="{6BE01511-0547-4B06-B6A1-2ECA2A746B67}"/>
              </a:ext>
            </a:extLst>
          </p:cNvPr>
          <p:cNvSpPr/>
          <p:nvPr/>
        </p:nvSpPr>
        <p:spPr>
          <a:xfrm>
            <a:off x="8656888" y="417128"/>
            <a:ext cx="2532661" cy="2388475"/>
          </a:xfrm>
          <a:prstGeom prst="parallelogram">
            <a:avLst>
              <a:gd name="adj" fmla="val 49548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平行四辺形 27">
            <a:extLst>
              <a:ext uri="{FF2B5EF4-FFF2-40B4-BE49-F238E27FC236}">
                <a16:creationId xmlns:a16="http://schemas.microsoft.com/office/drawing/2014/main" id="{CAF67821-0483-42D3-A139-F9238F2FFEFD}"/>
              </a:ext>
            </a:extLst>
          </p:cNvPr>
          <p:cNvSpPr/>
          <p:nvPr/>
        </p:nvSpPr>
        <p:spPr>
          <a:xfrm flipH="1">
            <a:off x="7591465" y="544902"/>
            <a:ext cx="3040175" cy="2350413"/>
          </a:xfrm>
          <a:prstGeom prst="parallelogram">
            <a:avLst>
              <a:gd name="adj" fmla="val 6704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吹き出し: 四角形 33">
            <a:extLst>
              <a:ext uri="{FF2B5EF4-FFF2-40B4-BE49-F238E27FC236}">
                <a16:creationId xmlns:a16="http://schemas.microsoft.com/office/drawing/2014/main" id="{5F5923C5-252C-41EC-B439-6C9B8AD9017C}"/>
              </a:ext>
            </a:extLst>
          </p:cNvPr>
          <p:cNvSpPr/>
          <p:nvPr/>
        </p:nvSpPr>
        <p:spPr>
          <a:xfrm>
            <a:off x="7786912" y="3456446"/>
            <a:ext cx="3235276" cy="556805"/>
          </a:xfrm>
          <a:prstGeom prst="wedgeRectCallout">
            <a:avLst>
              <a:gd name="adj1" fmla="val -21134"/>
              <a:gd name="adj2" fmla="val -5455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/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exec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Op-t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のみでなく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Op-l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も適用対象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sz="1200" dirty="0">
                <a:solidFill>
                  <a:srgbClr val="FF0000"/>
                </a:solidFill>
              </a:rPr>
              <a:t>exec</a:t>
            </a:r>
            <a:r>
              <a:rPr lang="en-US" altLang="ja-JP" sz="1200" dirty="0">
                <a:solidFill>
                  <a:srgbClr val="FF0000"/>
                </a:solidFill>
              </a:rPr>
              <a:t>: </a:t>
            </a:r>
            <a:r>
              <a:rPr lang="en-US" altLang="ja-JP" sz="1200" dirty="0" err="1">
                <a:solidFill>
                  <a:srgbClr val="FF0000"/>
                </a:solidFill>
              </a:rPr>
              <a:t>Op-l×TV</a:t>
            </a:r>
            <a:r>
              <a:rPr lang="en-US" altLang="ja-JP" sz="1200" dirty="0">
                <a:solidFill>
                  <a:srgbClr val="FF0000"/>
                </a:solidFill>
              </a:rPr>
              <a:t>×...×TV </a:t>
            </a:r>
            <a:r>
              <a:rPr lang="ja-JP" altLang="en-US" sz="1200" dirty="0">
                <a:solidFill>
                  <a:srgbClr val="FF0000"/>
                </a:solidFill>
              </a:rPr>
              <a:t>→</a:t>
            </a:r>
            <a:r>
              <a:rPr lang="en-US" altLang="ja-JP" sz="1200" dirty="0">
                <a:solidFill>
                  <a:srgbClr val="FF0000"/>
                </a:solidFill>
              </a:rPr>
              <a:t> TV</a:t>
            </a:r>
          </a:p>
          <a:p>
            <a:pPr lvl="1">
              <a:defRPr/>
            </a:pPr>
            <a:r>
              <a:rPr lang="ja-JP" altLang="en-US" sz="1200" dirty="0">
                <a:solidFill>
                  <a:srgbClr val="FF0000"/>
                </a:solidFill>
              </a:rPr>
              <a:t>exec</a:t>
            </a:r>
            <a:r>
              <a:rPr lang="en-US" altLang="ja-JP" sz="1200" dirty="0">
                <a:solidFill>
                  <a:srgbClr val="FF0000"/>
                </a:solidFill>
              </a:rPr>
              <a:t>: </a:t>
            </a:r>
            <a:r>
              <a:rPr lang="en-US" altLang="ja-JP" sz="1200" dirty="0" err="1">
                <a:solidFill>
                  <a:srgbClr val="FF0000"/>
                </a:solidFill>
              </a:rPr>
              <a:t>Op-t×TV</a:t>
            </a:r>
            <a:r>
              <a:rPr lang="en-US" altLang="ja-JP" sz="1200" dirty="0">
                <a:solidFill>
                  <a:srgbClr val="FF0000"/>
                </a:solidFill>
              </a:rPr>
              <a:t> </a:t>
            </a:r>
            <a:r>
              <a:rPr lang="ja-JP" altLang="en-US" sz="1200" dirty="0">
                <a:solidFill>
                  <a:srgbClr val="FF0000"/>
                </a:solidFill>
              </a:rPr>
              <a:t>→</a:t>
            </a:r>
            <a:r>
              <a:rPr lang="en-US" altLang="ja-JP" sz="1200" dirty="0">
                <a:solidFill>
                  <a:srgbClr val="FF0000"/>
                </a:solidFill>
              </a:rPr>
              <a:t> void</a:t>
            </a: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972614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2F50D78-D2E3-4E2E-A5C3-F155112647F8}"/>
              </a:ext>
            </a:extLst>
          </p:cNvPr>
          <p:cNvSpPr txBox="1"/>
          <p:nvPr/>
        </p:nvSpPr>
        <p:spPr>
          <a:xfrm>
            <a:off x="142755" y="262705"/>
            <a:ext cx="11592232" cy="2611860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r>
              <a:rPr kumimoji="1" lang="en-US" altLang="ja-JP" sz="1600" b="1" u="sng" dirty="0"/>
              <a:t>(1) T</a:t>
            </a:r>
            <a:r>
              <a:rPr kumimoji="1" lang="ja-JP" altLang="en-US" sz="1600" b="1" u="sng" dirty="0"/>
              <a:t>値化関数</a:t>
            </a:r>
            <a:r>
              <a:rPr lang="en-US" altLang="ja-JP" sz="1600" b="1" u="sng" dirty="0"/>
              <a:t>τ(</a:t>
            </a:r>
            <a:r>
              <a:rPr lang="en-US" altLang="ja-JP" sz="1600" b="1" u="sng" dirty="0" err="1"/>
              <a:t>tf</a:t>
            </a:r>
            <a:r>
              <a:rPr lang="en-US" altLang="ja-JP" sz="1600" b="1" u="sng" dirty="0"/>
              <a:t>) </a:t>
            </a:r>
            <a:r>
              <a:rPr lang="en-US" altLang="ja-JP" sz="1600" dirty="0"/>
              <a:t>=&gt;T</a:t>
            </a:r>
            <a:r>
              <a:rPr lang="ja-JP" altLang="en-US" sz="1600" dirty="0"/>
              <a:t>式</a:t>
            </a:r>
            <a:r>
              <a:rPr lang="en-US" altLang="ja-JP" sz="1600" dirty="0"/>
              <a:t>(</a:t>
            </a:r>
            <a:r>
              <a:rPr lang="ja-JP" altLang="en-US" sz="1600" dirty="0"/>
              <a:t>文字列</a:t>
            </a:r>
            <a:r>
              <a:rPr lang="en-US" altLang="ja-JP" sz="1600" dirty="0"/>
              <a:t>)</a:t>
            </a:r>
            <a:r>
              <a:rPr lang="ja-JP" altLang="en-US" sz="1600" dirty="0"/>
              <a:t>をツリーとして解釈</a:t>
            </a:r>
            <a:endParaRPr kumimoji="1" lang="ja-JP" altLang="en-US" sz="1600" dirty="0"/>
          </a:p>
          <a:p>
            <a:r>
              <a:rPr kumimoji="1" lang="el-GR" altLang="ja-JP" sz="1600" dirty="0"/>
              <a:t>τ:</a:t>
            </a:r>
            <a:r>
              <a:rPr kumimoji="1" lang="en-US" altLang="ja-JP" sz="1600" dirty="0"/>
              <a:t>TF</a:t>
            </a:r>
            <a:r>
              <a:rPr kumimoji="1" lang="ja-JP" altLang="en-US" sz="1600" dirty="0"/>
              <a:t> →</a:t>
            </a:r>
            <a:r>
              <a:rPr kumimoji="1" lang="en-US" altLang="ja-JP" sz="1600" dirty="0"/>
              <a:t> TV</a:t>
            </a:r>
          </a:p>
          <a:p>
            <a:pPr lvl="1"/>
            <a:r>
              <a:rPr kumimoji="1" lang="ja-JP" altLang="en-US" sz="1600" dirty="0"/>
              <a:t>①</a:t>
            </a:r>
            <a:r>
              <a:rPr kumimoji="1" lang="el-GR" altLang="ja-JP" sz="1600" dirty="0"/>
              <a:t>τ(</a:t>
            </a:r>
            <a:r>
              <a:rPr kumimoji="1" lang="en-US" altLang="ja-JP" sz="1600" dirty="0">
                <a:solidFill>
                  <a:srgbClr val="FF0000"/>
                </a:solidFill>
              </a:rPr>
              <a:t>“</a:t>
            </a:r>
            <a:r>
              <a:rPr kumimoji="1" lang="en-US" altLang="ja-JP" sz="1600" dirty="0"/>
              <a:t>head</a:t>
            </a:r>
            <a:r>
              <a:rPr kumimoji="1" lang="en-US" altLang="ja-JP" sz="1600" dirty="0">
                <a:solidFill>
                  <a:srgbClr val="FF0000"/>
                </a:solidFill>
              </a:rPr>
              <a:t>”</a:t>
            </a:r>
            <a:r>
              <a:rPr kumimoji="1" lang="en-US" altLang="ja-JP" sz="1600" dirty="0"/>
              <a:t>)		= node(head)	</a:t>
            </a:r>
          </a:p>
          <a:p>
            <a:pPr lvl="1"/>
            <a:r>
              <a:rPr kumimoji="1" lang="ja-JP" altLang="en-US" sz="1600" dirty="0"/>
              <a:t>②</a:t>
            </a:r>
            <a:r>
              <a:rPr kumimoji="1" lang="el-GR" altLang="ja-JP" sz="1600" dirty="0"/>
              <a:t>τ(</a:t>
            </a:r>
            <a:r>
              <a:rPr kumimoji="1" lang="en-US" altLang="ja-JP" sz="1600" dirty="0">
                <a:solidFill>
                  <a:srgbClr val="FF0000"/>
                </a:solidFill>
              </a:rPr>
              <a:t>“</a:t>
            </a:r>
            <a:r>
              <a:rPr kumimoji="1" lang="en-US" altLang="ja-JP" sz="1600" dirty="0"/>
              <a:t>head</a:t>
            </a:r>
            <a:r>
              <a:rPr kumimoji="1" lang="en-US" altLang="ja-JP" sz="1600" dirty="0">
                <a:solidFill>
                  <a:srgbClr val="FF0000"/>
                </a:solidFill>
              </a:rPr>
              <a:t>”</a:t>
            </a:r>
            <a:r>
              <a:rPr kumimoji="1" lang="en-US" altLang="ja-JP" sz="1600" dirty="0"/>
              <a:t>)		= node(</a:t>
            </a:r>
            <a:r>
              <a:rPr kumimoji="1" lang="en-US" altLang="ja-JP" sz="1600" dirty="0" err="1"/>
              <a:t>head.rest</a:t>
            </a:r>
            <a:r>
              <a:rPr kumimoji="1" lang="en-US" altLang="ja-JP" sz="1600" dirty="0"/>
              <a:t>, </a:t>
            </a:r>
            <a:r>
              <a:rPr kumimoji="1" lang="en-US" altLang="ja-JP" sz="1600" dirty="0" err="1"/>
              <a:t>τ</a:t>
            </a:r>
            <a:r>
              <a:rPr kumimoji="1" lang="en-US" altLang="ja-JP" sz="1600" baseline="-25000" dirty="0" err="1">
                <a:solidFill>
                  <a:srgbClr val="FF0000"/>
                </a:solidFill>
              </a:rPr>
              <a:t>f</a:t>
            </a:r>
            <a:r>
              <a:rPr kumimoji="1" lang="en-US" altLang="ja-JP" sz="1600" baseline="-25000" dirty="0">
                <a:solidFill>
                  <a:srgbClr val="FF0000"/>
                </a:solidFill>
              </a:rPr>
              <a:t> 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head.function</a:t>
            </a:r>
            <a:r>
              <a:rPr kumimoji="1" lang="en-US" altLang="ja-JP" sz="1600" dirty="0"/>
              <a:t>))	// &lt;function&gt;</a:t>
            </a:r>
            <a:r>
              <a:rPr kumimoji="1" lang="ja-JP" altLang="en-US" sz="1600" dirty="0"/>
              <a:t>部が</a:t>
            </a:r>
            <a:r>
              <a:rPr kumimoji="1" lang="en-US" altLang="ja-JP" sz="1600" dirty="0"/>
              <a:t>generator</a:t>
            </a:r>
            <a:r>
              <a:rPr lang="ja-JP" altLang="en-US" sz="1600" dirty="0"/>
              <a:t>の場合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③</a:t>
            </a:r>
            <a:r>
              <a:rPr kumimoji="1" lang="el-GR" altLang="ja-JP" sz="1600" dirty="0"/>
              <a:t>τ(“</a:t>
            </a:r>
            <a:r>
              <a:rPr kumimoji="1" lang="en-US" altLang="ja-JP" sz="1600" dirty="0"/>
              <a:t>head(tf1, ..., </a:t>
            </a:r>
            <a:r>
              <a:rPr kumimoji="1" lang="en-US" altLang="ja-JP" sz="1600" dirty="0" err="1"/>
              <a:t>tfn</a:t>
            </a:r>
            <a:r>
              <a:rPr kumimoji="1" lang="en-US" altLang="ja-JP" sz="1600" dirty="0"/>
              <a:t>)”)	= tree(</a:t>
            </a:r>
            <a:r>
              <a:rPr kumimoji="1" lang="el-GR" altLang="ja-JP" sz="1600" dirty="0"/>
              <a:t>τ(</a:t>
            </a:r>
            <a:r>
              <a:rPr kumimoji="1" lang="en-US" altLang="ja-JP" sz="1600" dirty="0"/>
              <a:t>head), </a:t>
            </a:r>
            <a:r>
              <a:rPr kumimoji="1" lang="el-GR" altLang="ja-JP" sz="1600" dirty="0"/>
              <a:t>τ(</a:t>
            </a:r>
            <a:r>
              <a:rPr kumimoji="1" lang="en-US" altLang="ja-JP" sz="1600" dirty="0"/>
              <a:t>tf1), ..., </a:t>
            </a:r>
            <a:r>
              <a:rPr kumimoji="1" lang="el-GR" altLang="ja-JP" sz="1600" dirty="0"/>
              <a:t>τ(</a:t>
            </a:r>
            <a:r>
              <a:rPr kumimoji="1" lang="en-US" altLang="ja-JP" sz="1600" dirty="0" err="1"/>
              <a:t>tfn</a:t>
            </a:r>
            <a:r>
              <a:rPr kumimoji="1" lang="en-US" altLang="ja-JP" sz="1600" dirty="0"/>
              <a:t>))</a:t>
            </a:r>
          </a:p>
          <a:p>
            <a:pPr lvl="1">
              <a:spcAft>
                <a:spcPts val="600"/>
              </a:spcAft>
            </a:pPr>
            <a:r>
              <a:rPr kumimoji="1" lang="ja-JP" altLang="en-US" sz="1600" dirty="0"/>
              <a:t>④</a:t>
            </a:r>
            <a:r>
              <a:rPr kumimoji="1" lang="el-GR" altLang="ja-JP" sz="1600" dirty="0"/>
              <a:t>τ</a:t>
            </a:r>
            <a:r>
              <a:rPr kumimoji="1" lang="en-US" altLang="ja-JP" sz="1600" baseline="-25000" dirty="0">
                <a:solidFill>
                  <a:srgbClr val="FF0000"/>
                </a:solidFill>
              </a:rPr>
              <a:t>f </a:t>
            </a:r>
            <a:r>
              <a:rPr kumimoji="1" lang="el-GR" altLang="ja-JP" sz="1600" dirty="0"/>
              <a:t>(“{</a:t>
            </a:r>
            <a:r>
              <a:rPr kumimoji="1" lang="en-US" altLang="ja-JP" sz="1600" dirty="0" err="1"/>
              <a:t>tf</a:t>
            </a:r>
            <a:r>
              <a:rPr kumimoji="1" lang="en-US" altLang="ja-JP" sz="1600" dirty="0"/>
              <a:t>}”)		= generator(</a:t>
            </a:r>
            <a:r>
              <a:rPr kumimoji="1" lang="el-GR" altLang="ja-JP" sz="1600" dirty="0"/>
              <a:t>τ</a:t>
            </a:r>
            <a:r>
              <a:rPr kumimoji="1" lang="en-US" altLang="ja-JP" sz="1600" baseline="-25000" dirty="0">
                <a:solidFill>
                  <a:srgbClr val="FF0000"/>
                </a:solidFill>
              </a:rPr>
              <a:t>f </a:t>
            </a:r>
            <a:r>
              <a:rPr kumimoji="1" lang="el-GR" altLang="ja-JP" sz="1600" dirty="0"/>
              <a:t>(</a:t>
            </a:r>
            <a:r>
              <a:rPr kumimoji="1" lang="en-US" altLang="ja-JP" sz="1600" dirty="0" err="1"/>
              <a:t>tf</a:t>
            </a:r>
            <a:r>
              <a:rPr kumimoji="1" lang="en-US" altLang="ja-JP" sz="1600" dirty="0"/>
              <a:t>))</a:t>
            </a:r>
            <a:r>
              <a:rPr lang="en-US" altLang="ja-JP" sz="1600" dirty="0"/>
              <a:t>							</a:t>
            </a:r>
            <a:endParaRPr kumimoji="1" lang="en-US" altLang="ja-JP" sz="1600" dirty="0"/>
          </a:p>
          <a:p>
            <a:r>
              <a:rPr kumimoji="1" lang="en-US" altLang="ja-JP" sz="1600" dirty="0"/>
              <a:t>(</a:t>
            </a:r>
            <a:r>
              <a:rPr kumimoji="1" lang="ja-JP" altLang="en-US" sz="1600" dirty="0"/>
              <a:t>凡例</a:t>
            </a:r>
            <a:r>
              <a:rPr kumimoji="1" lang="en-US" altLang="ja-JP" sz="1600" dirty="0"/>
              <a:t>)</a:t>
            </a:r>
          </a:p>
          <a:p>
            <a:r>
              <a:rPr kumimoji="1" lang="en-US" altLang="ja-JP" sz="1600" dirty="0"/>
              <a:t>- “...”</a:t>
            </a:r>
            <a:r>
              <a:rPr kumimoji="1" lang="ja-JP" altLang="en-US" sz="1600" dirty="0"/>
              <a:t>は文字列。ただし、以下は所定の文字列を表す</a:t>
            </a:r>
          </a:p>
          <a:p>
            <a:r>
              <a:rPr kumimoji="1" lang="ja-JP" altLang="en-US" sz="1600" dirty="0"/>
              <a:t>	</a:t>
            </a:r>
            <a:r>
              <a:rPr kumimoji="1" lang="en-US" altLang="ja-JP" sz="1600" dirty="0"/>
              <a:t>head	: </a:t>
            </a:r>
            <a:r>
              <a:rPr kumimoji="1" lang="ja-JP" altLang="en-US" sz="1600" dirty="0"/>
              <a:t>ヘッド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文字列</a:t>
            </a:r>
            <a:r>
              <a:rPr kumimoji="1" lang="en-US" altLang="ja-JP" sz="1600" dirty="0"/>
              <a:t>)</a:t>
            </a:r>
          </a:p>
          <a:p>
            <a:r>
              <a:rPr kumimoji="1" lang="en-US" altLang="ja-JP" sz="1600" dirty="0"/>
              <a:t>	</a:t>
            </a:r>
            <a:r>
              <a:rPr kumimoji="1" lang="en-US" altLang="ja-JP" sz="1600" dirty="0" err="1"/>
              <a:t>tf</a:t>
            </a:r>
            <a:r>
              <a:rPr kumimoji="1" lang="en-US" altLang="ja-JP" sz="1600" dirty="0"/>
              <a:t>, </a:t>
            </a:r>
            <a:r>
              <a:rPr kumimoji="1" lang="en-US" altLang="ja-JP" sz="1600" dirty="0" err="1"/>
              <a:t>tfi</a:t>
            </a:r>
            <a:r>
              <a:rPr kumimoji="1" lang="en-US" altLang="ja-JP" sz="1600" dirty="0"/>
              <a:t>	: T</a:t>
            </a:r>
            <a:r>
              <a:rPr kumimoji="1" lang="ja-JP" altLang="en-US" sz="1600" dirty="0"/>
              <a:t>式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文字列</a:t>
            </a:r>
            <a:r>
              <a:rPr kumimoji="1" lang="en-US" altLang="ja-JP" sz="1600" dirty="0"/>
              <a:t>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07CE5B35-E26E-4F6F-ACD4-318F20E539F8}"/>
              </a:ext>
            </a:extLst>
          </p:cNvPr>
          <p:cNvSpPr/>
          <p:nvPr/>
        </p:nvSpPr>
        <p:spPr>
          <a:xfrm>
            <a:off x="5505691" y="184144"/>
            <a:ext cx="2349661" cy="332509"/>
          </a:xfrm>
          <a:prstGeom prst="wedgeRectCallout">
            <a:avLst>
              <a:gd name="adj1" fmla="val -26744"/>
              <a:gd name="adj2" fmla="val 11434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前提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&lt;function&gt;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部のみ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FF23998D-3FFC-48F5-A0F3-5A748DED96E1}"/>
              </a:ext>
            </a:extLst>
          </p:cNvPr>
          <p:cNvSpPr/>
          <p:nvPr/>
        </p:nvSpPr>
        <p:spPr>
          <a:xfrm>
            <a:off x="6564775" y="1969627"/>
            <a:ext cx="4049210" cy="486137"/>
          </a:xfrm>
          <a:prstGeom prst="wedgeRectCallout">
            <a:avLst>
              <a:gd name="adj1" fmla="val -93813"/>
              <a:gd name="adj2" fmla="val -95022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ダミーノードの考慮が必要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=&gt; function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部ではなく全体の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式の場合、ダミーノードが後続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2B784704-980D-4D77-A33F-00A50AD4C113}"/>
              </a:ext>
            </a:extLst>
          </p:cNvPr>
          <p:cNvSpPr/>
          <p:nvPr/>
        </p:nvSpPr>
        <p:spPr>
          <a:xfrm>
            <a:off x="8885156" y="516653"/>
            <a:ext cx="3164089" cy="486137"/>
          </a:xfrm>
          <a:prstGeom prst="wedgeRectCallout">
            <a:avLst>
              <a:gd name="adj1" fmla="val -80439"/>
              <a:gd name="adj2" fmla="val 51548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function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部が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以外もか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 τ(“$PI$X”) = node(“X”, τ(“$PI$”))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5" name="表 6">
            <a:extLst>
              <a:ext uri="{FF2B5EF4-FFF2-40B4-BE49-F238E27FC236}">
                <a16:creationId xmlns:a16="http://schemas.microsoft.com/office/drawing/2014/main" id="{B681A8A6-3979-41A8-9347-DBC7BCB2D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639809"/>
              </p:ext>
            </p:extLst>
          </p:nvPr>
        </p:nvGraphicFramePr>
        <p:xfrm>
          <a:off x="142755" y="2918329"/>
          <a:ext cx="11705303" cy="2149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529">
                  <a:extLst>
                    <a:ext uri="{9D8B030D-6E8A-4147-A177-3AD203B41FA5}">
                      <a16:colId xmlns:a16="http://schemas.microsoft.com/office/drawing/2014/main" val="669281291"/>
                    </a:ext>
                  </a:extLst>
                </a:gridCol>
                <a:gridCol w="2772697">
                  <a:extLst>
                    <a:ext uri="{9D8B030D-6E8A-4147-A177-3AD203B41FA5}">
                      <a16:colId xmlns:a16="http://schemas.microsoft.com/office/drawing/2014/main" val="683870642"/>
                    </a:ext>
                  </a:extLst>
                </a:gridCol>
                <a:gridCol w="8436077">
                  <a:extLst>
                    <a:ext uri="{9D8B030D-6E8A-4147-A177-3AD203B41FA5}">
                      <a16:colId xmlns:a16="http://schemas.microsoft.com/office/drawing/2014/main" val="217498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#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sz="1600" dirty="0"/>
                        <a:t>オブジェクト</a:t>
                      </a:r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sz="16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014927"/>
                  </a:ext>
                </a:extLst>
              </a:tr>
              <a:tr h="13934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node(head)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head</a:t>
                      </a:r>
                      <a:r>
                        <a:rPr kumimoji="1" lang="ja-JP" altLang="en-US" sz="1600" dirty="0"/>
                        <a:t>を</a:t>
                      </a:r>
                      <a:r>
                        <a:rPr kumimoji="1" lang="en-US" altLang="ja-JP" sz="1600" dirty="0"/>
                        <a:t>head</a:t>
                      </a:r>
                      <a:r>
                        <a:rPr kumimoji="1" lang="ja-JP" altLang="en-US" sz="1600" dirty="0"/>
                        <a:t>文字列とするノード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94026"/>
                  </a:ext>
                </a:extLst>
              </a:tr>
              <a:tr h="13934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altLang="ja-JP" sz="1600" dirty="0"/>
                        <a:t>node(head, tv)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altLang="ja-JP" sz="1600" dirty="0"/>
                        <a:t>		〃	</a:t>
                      </a:r>
                      <a:r>
                        <a:rPr lang="ja-JP" altLang="en-US" sz="1600" dirty="0"/>
                        <a:t>　　</a:t>
                      </a:r>
                      <a:r>
                        <a:rPr lang="en-US" altLang="ja-JP" sz="1600" dirty="0"/>
                        <a:t>(function</a:t>
                      </a:r>
                      <a:r>
                        <a:rPr lang="ja-JP" altLang="en-US" sz="1600" dirty="0"/>
                        <a:t>部として</a:t>
                      </a:r>
                      <a:r>
                        <a:rPr lang="en-US" altLang="ja-JP" sz="1600" dirty="0"/>
                        <a:t>tv)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248502"/>
                  </a:ext>
                </a:extLst>
              </a:tr>
              <a:tr h="238837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tree(node, tv1, ..., </a:t>
                      </a:r>
                      <a:r>
                        <a:rPr kumimoji="1" lang="en-US" altLang="ja-JP" sz="1600" dirty="0" err="1"/>
                        <a:t>tvn</a:t>
                      </a:r>
                      <a:r>
                        <a:rPr kumimoji="1" lang="en-US" altLang="ja-JP" sz="1600" dirty="0"/>
                        <a:t>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node</a:t>
                      </a:r>
                      <a:r>
                        <a:rPr kumimoji="1" lang="ja-JP" altLang="en-US" sz="1600" dirty="0"/>
                        <a:t>をルート、</a:t>
                      </a:r>
                      <a:r>
                        <a:rPr kumimoji="1" lang="en-US" altLang="ja-JP" sz="1600" dirty="0" err="1"/>
                        <a:t>tvi</a:t>
                      </a:r>
                      <a:r>
                        <a:rPr kumimoji="1" lang="ja-JP" altLang="en-US" sz="1600" dirty="0"/>
                        <a:t>を子ツリーとするツリー </a:t>
                      </a:r>
                      <a:endParaRPr kumimoji="1" lang="en-US" altLang="ja-JP" sz="1600" dirty="0"/>
                    </a:p>
                    <a:p>
                      <a:pPr lvl="1">
                        <a:lnSpc>
                          <a:spcPts val="1800"/>
                        </a:lnSpc>
                      </a:pPr>
                      <a:r>
                        <a:rPr lang="en-US" altLang="ja-JP" sz="1600" dirty="0"/>
                        <a:t>n=</a:t>
                      </a:r>
                      <a:r>
                        <a:rPr lang="ja-JP" altLang="en-US" sz="1600" dirty="0"/>
                        <a:t> </a:t>
                      </a:r>
                      <a:r>
                        <a:rPr lang="en-US" altLang="ja-JP" sz="1600" dirty="0"/>
                        <a:t>0</a:t>
                      </a:r>
                      <a:r>
                        <a:rPr lang="ja-JP" altLang="en-US" sz="1600" dirty="0"/>
                        <a:t>の場合は、</a:t>
                      </a:r>
                      <a:r>
                        <a:rPr kumimoji="1" lang="en-US" altLang="ja-JP" sz="1600" dirty="0"/>
                        <a:t>tree(node(head)) = node(head)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166244"/>
                  </a:ext>
                </a:extLst>
              </a:tr>
              <a:tr h="13934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generator(tv)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tv</a:t>
                      </a:r>
                      <a:r>
                        <a:rPr kumimoji="1" lang="ja-JP" altLang="en-US" sz="1600" dirty="0"/>
                        <a:t>を定義式とする</a:t>
                      </a:r>
                      <a:r>
                        <a:rPr kumimoji="1" lang="en-US" altLang="ja-JP" sz="1600" dirty="0"/>
                        <a:t>generator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244914"/>
                  </a:ext>
                </a:extLst>
              </a:tr>
              <a:tr h="13934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operator(τ(“$...$”))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“$...$”</a:t>
                      </a:r>
                      <a:r>
                        <a:rPr kumimoji="1" lang="ja-JP" altLang="en-US" sz="1600" dirty="0"/>
                        <a:t>に対応する</a:t>
                      </a:r>
                      <a:r>
                        <a:rPr kumimoji="1" lang="en-US" altLang="ja-JP" sz="1600" dirty="0"/>
                        <a:t>operator</a:t>
                      </a:r>
                      <a:r>
                        <a:rPr lang="ja-JP" altLang="en-US" sz="1600" dirty="0">
                          <a:uFill>
                            <a:solidFill>
                              <a:srgbClr val="FF0000"/>
                            </a:solidFill>
                          </a:uFill>
                        </a:rPr>
                        <a:t>∈</a:t>
                      </a:r>
                      <a:r>
                        <a:rPr lang="en-US" altLang="ja-JP" sz="1600" dirty="0">
                          <a:uFill>
                            <a:solidFill>
                              <a:srgbClr val="FF0000"/>
                            </a:solidFill>
                          </a:uFill>
                        </a:rPr>
                        <a:t>Op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0681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B95EBA-4EE6-4C1E-A00F-0F0E579878D6}"/>
              </a:ext>
            </a:extLst>
          </p:cNvPr>
          <p:cNvSpPr txBox="1"/>
          <p:nvPr/>
        </p:nvSpPr>
        <p:spPr>
          <a:xfrm>
            <a:off x="299884" y="5111568"/>
            <a:ext cx="1140541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(</a:t>
            </a:r>
            <a:r>
              <a:rPr kumimoji="1" lang="ja-JP" altLang="en-US" sz="1600" dirty="0"/>
              <a:t>例</a:t>
            </a:r>
            <a:r>
              <a:rPr kumimoji="1" lang="en-US" altLang="ja-JP" sz="1600" dirty="0"/>
              <a:t>)</a:t>
            </a:r>
          </a:p>
          <a:p>
            <a:pPr lvl="1"/>
            <a:r>
              <a:rPr kumimoji="1" lang="el-GR" altLang="ja-JP" sz="1600" dirty="0"/>
              <a:t>τ(“</a:t>
            </a:r>
            <a:r>
              <a:rPr kumimoji="1" lang="en-US" altLang="ja-JP" sz="1600" dirty="0"/>
              <a:t>A”)	= node(“A”)		// </a:t>
            </a:r>
            <a:r>
              <a:rPr kumimoji="1" lang="ja-JP" altLang="en-US" sz="1600" dirty="0"/>
              <a:t>①より</a:t>
            </a:r>
            <a:endParaRPr kumimoji="1" lang="en-US" altLang="ja-JP" sz="1600" dirty="0"/>
          </a:p>
          <a:p>
            <a:pPr lvl="1"/>
            <a:r>
              <a:rPr kumimoji="1" lang="en-US" altLang="ja-JP" sz="1600" dirty="0"/>
              <a:t>τ(“$bind$”)	= node(“$bind$”)		// </a:t>
            </a:r>
            <a:r>
              <a:rPr lang="ja-JP" altLang="en-US" sz="1600" dirty="0"/>
              <a:t>①より</a:t>
            </a:r>
            <a:r>
              <a:rPr lang="en-US" altLang="ja-JP" sz="1600" dirty="0"/>
              <a:t>(</a:t>
            </a:r>
            <a:r>
              <a:rPr lang="ja-JP" altLang="en-US" sz="1600" dirty="0"/>
              <a:t>本来②</a:t>
            </a:r>
            <a:r>
              <a:rPr lang="en-US" altLang="ja-JP" sz="1600" dirty="0"/>
              <a:t>?)</a:t>
            </a:r>
            <a:r>
              <a:rPr lang="ja-JP" altLang="en-US" sz="1600" dirty="0"/>
              <a:t> </a:t>
            </a:r>
            <a:r>
              <a:rPr lang="en-US" altLang="ja-JP" sz="1600" dirty="0"/>
              <a:t>=&gt;τ</a:t>
            </a:r>
            <a:r>
              <a:rPr lang="ja-JP" altLang="en-US" sz="1600" dirty="0"/>
              <a:t>の段階では、</a:t>
            </a:r>
            <a:r>
              <a:rPr lang="en-US" altLang="ja-JP" sz="1600" dirty="0"/>
              <a:t>operator</a:t>
            </a:r>
            <a:r>
              <a:rPr lang="ja-JP" altLang="en-US" sz="1600" dirty="0"/>
              <a:t>は意識せず単に</a:t>
            </a:r>
            <a:r>
              <a:rPr lang="en-US" altLang="ja-JP" sz="1600" dirty="0"/>
              <a:t>T</a:t>
            </a:r>
            <a:r>
              <a:rPr lang="ja-JP" altLang="en-US" sz="1600" dirty="0"/>
              <a:t>値</a:t>
            </a:r>
            <a:endParaRPr kumimoji="1" lang="en-US" altLang="ja-JP" sz="1600" dirty="0"/>
          </a:p>
          <a:p>
            <a:pPr lvl="1"/>
            <a:r>
              <a:rPr kumimoji="1" lang="el-GR" altLang="ja-JP" sz="1600" dirty="0"/>
              <a:t>τ(“2”)	= </a:t>
            </a:r>
            <a:r>
              <a:rPr kumimoji="1" lang="en-US" altLang="ja-JP" sz="1600" dirty="0"/>
              <a:t>node(“2”)		// </a:t>
            </a:r>
            <a:r>
              <a:rPr lang="ja-JP" altLang="en-US" sz="1600" dirty="0"/>
              <a:t>①</a:t>
            </a:r>
            <a:r>
              <a:rPr kumimoji="1" lang="ja-JP" altLang="en-US" sz="1600" dirty="0"/>
              <a:t>より </a:t>
            </a:r>
            <a:r>
              <a:rPr kumimoji="1" lang="en-US" altLang="ja-JP" sz="1600" dirty="0"/>
              <a:t>=&gt;</a:t>
            </a:r>
            <a:r>
              <a:rPr kumimoji="1" lang="el-GR" altLang="ja-JP" sz="1600" dirty="0"/>
              <a:t>τ("2")≠ 2	(</a:t>
            </a:r>
            <a:r>
              <a:rPr kumimoji="1" lang="ja-JP" altLang="en-US" sz="1600" dirty="0"/>
              <a:t>数値の</a:t>
            </a:r>
            <a:r>
              <a:rPr kumimoji="1" lang="en-US" altLang="ja-JP" sz="1600" dirty="0"/>
              <a:t>2</a:t>
            </a:r>
            <a:r>
              <a:rPr kumimoji="1" lang="ja-JP" altLang="en-US" sz="1600" dirty="0"/>
              <a:t>ではない</a:t>
            </a:r>
            <a:r>
              <a:rPr kumimoji="1" lang="en-US" altLang="ja-JP" sz="1600" dirty="0"/>
              <a:t>)</a:t>
            </a:r>
          </a:p>
          <a:p>
            <a:pPr lvl="1"/>
            <a:r>
              <a:rPr lang="en-US" altLang="ja-JP" sz="1600" dirty="0"/>
              <a:t>τ(“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/>
              <a:t>$bind$($#1,$#2)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A[]”)</a:t>
            </a:r>
          </a:p>
          <a:p>
            <a:pPr lvl="1"/>
            <a:r>
              <a:rPr lang="en-US" altLang="ja-JP" sz="1600" dirty="0">
                <a:solidFill>
                  <a:srgbClr val="FF0000"/>
                </a:solidFill>
              </a:rPr>
              <a:t>		</a:t>
            </a:r>
            <a:r>
              <a:rPr lang="en-US" altLang="ja-JP" sz="1600" dirty="0"/>
              <a:t>= node(“</a:t>
            </a:r>
            <a:r>
              <a:rPr lang="en-US" altLang="ja-JP" sz="1600" dirty="0">
                <a:solidFill>
                  <a:srgbClr val="FF0000"/>
                </a:solidFill>
              </a:rPr>
              <a:t>{}</a:t>
            </a:r>
            <a:r>
              <a:rPr lang="en-US" altLang="ja-JP" sz="1600" dirty="0"/>
              <a:t>A[]”, τ(“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/>
              <a:t>$bind$($#1,$#2)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”))				// </a:t>
            </a:r>
            <a:r>
              <a:rPr lang="ja-JP" altLang="en-US" sz="1600" dirty="0"/>
              <a:t>②より</a:t>
            </a:r>
            <a:endParaRPr lang="en-US" altLang="ja-JP" sz="1600" dirty="0"/>
          </a:p>
          <a:p>
            <a:pPr lvl="1"/>
            <a:r>
              <a:rPr kumimoji="1" lang="en-US" altLang="ja-JP" sz="1600" dirty="0"/>
              <a:t>		= node(</a:t>
            </a:r>
            <a:r>
              <a:rPr lang="en-US" altLang="ja-JP" sz="1600" dirty="0"/>
              <a:t>“</a:t>
            </a:r>
            <a:r>
              <a:rPr lang="en-US" altLang="ja-JP" sz="1600" dirty="0">
                <a:solidFill>
                  <a:srgbClr val="FF0000"/>
                </a:solidFill>
              </a:rPr>
              <a:t>{}</a:t>
            </a:r>
            <a:r>
              <a:rPr lang="en-US" altLang="ja-JP" sz="1600" dirty="0"/>
              <a:t>A[]”, generator(tree(node(“$bind$”), node(“$#1”), node(“$#2”))))	// </a:t>
            </a:r>
            <a:r>
              <a:rPr lang="ja-JP" altLang="en-US" sz="1600" dirty="0"/>
              <a:t>④より</a:t>
            </a:r>
            <a:endParaRPr lang="en-US" altLang="ja-JP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D5D231-D848-4F3A-9A07-6BCF1F82DC95}"/>
              </a:ext>
            </a:extLst>
          </p:cNvPr>
          <p:cNvSpPr txBox="1"/>
          <p:nvPr/>
        </p:nvSpPr>
        <p:spPr>
          <a:xfrm>
            <a:off x="-1" y="-18934"/>
            <a:ext cx="173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1.2 </a:t>
            </a:r>
            <a:r>
              <a:rPr lang="ja-JP" altLang="en-US" b="1" u="sng" dirty="0">
                <a:sym typeface="Wingdings" pitchFamily="2" charset="2"/>
              </a:rPr>
              <a:t>関数の内容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5B941789-4B0A-4480-8E59-A111AD79D7D2}"/>
              </a:ext>
            </a:extLst>
          </p:cNvPr>
          <p:cNvSpPr/>
          <p:nvPr/>
        </p:nvSpPr>
        <p:spPr>
          <a:xfrm>
            <a:off x="8813969" y="1290232"/>
            <a:ext cx="2654942" cy="382925"/>
          </a:xfrm>
          <a:prstGeom prst="wedgeRectCallout">
            <a:avLst>
              <a:gd name="adj1" fmla="val -37070"/>
              <a:gd name="adj2" fmla="val 13569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/>
          <a:lstStyle/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検討課題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function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部については、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τf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などとして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τ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とは別あつかい。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82F5ECD5-6145-43AE-8DBB-C5319A864541}"/>
              </a:ext>
            </a:extLst>
          </p:cNvPr>
          <p:cNvSpPr/>
          <p:nvPr/>
        </p:nvSpPr>
        <p:spPr>
          <a:xfrm>
            <a:off x="1912870" y="585710"/>
            <a:ext cx="1734057" cy="174011"/>
          </a:xfrm>
          <a:prstGeom prst="wedgeRectCallout">
            <a:avLst>
              <a:gd name="adj1" fmla="val -53338"/>
              <a:gd name="adj2" fmla="val 14128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/>
          <a:lstStyle/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文字列の場合はかならず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””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で囲む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359435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0B695D-344E-4A48-901F-626C4FFCD270}"/>
              </a:ext>
            </a:extLst>
          </p:cNvPr>
          <p:cNvSpPr txBox="1"/>
          <p:nvPr/>
        </p:nvSpPr>
        <p:spPr>
          <a:xfrm>
            <a:off x="210273" y="1332575"/>
            <a:ext cx="1177145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1" lang="en-US" altLang="ja-JP" sz="1800" dirty="0"/>
              <a:t>τ(“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X[]”)</a:t>
            </a:r>
          </a:p>
          <a:p>
            <a:pPr lvl="1"/>
            <a:r>
              <a:rPr kumimoji="1"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		= 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node(“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τ(“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}}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 lvl="1"/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		= 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generator(τ(“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”)))</a:t>
            </a:r>
          </a:p>
          <a:p>
            <a:pPr lvl="1"/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		=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generator(generator(τ(“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”))))</a:t>
            </a:r>
          </a:p>
          <a:p>
            <a:pPr lvl="1"/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		=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generator(generator(tree(node(“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$tree$”)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 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”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$bind$”)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 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”$#1”)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))))</a:t>
            </a:r>
            <a:endParaRPr kumimoji="1" lang="en-US" altLang="ja-JP" sz="1800" dirty="0"/>
          </a:p>
          <a:p>
            <a:pPr lvl="1"/>
            <a:endParaRPr kumimoji="1" lang="en-US" altLang="ja-JP" sz="1800" dirty="0"/>
          </a:p>
          <a:p>
            <a:pPr lvl="1"/>
            <a:r>
              <a:rPr kumimoji="1" lang="el-GR" altLang="ja-JP" sz="1800" dirty="0"/>
              <a:t>τ("</a:t>
            </a:r>
            <a:r>
              <a:rPr kumimoji="1" lang="en-US" altLang="ja-JP" sz="1800" dirty="0"/>
              <a:t>A(B,C(D))") = tree(</a:t>
            </a:r>
            <a:r>
              <a:rPr kumimoji="1" lang="el-GR" altLang="ja-JP" sz="1800" dirty="0"/>
              <a:t>τ("</a:t>
            </a:r>
            <a:r>
              <a:rPr kumimoji="1" lang="en-US" altLang="ja-JP" sz="1800" dirty="0"/>
              <a:t>A"), </a:t>
            </a:r>
            <a:r>
              <a:rPr kumimoji="1" lang="el-GR" altLang="ja-JP" sz="1800" dirty="0"/>
              <a:t>τ("</a:t>
            </a:r>
            <a:r>
              <a:rPr kumimoji="1" lang="en-US" altLang="ja-JP" sz="1800" dirty="0"/>
              <a:t>B"), </a:t>
            </a:r>
            <a:r>
              <a:rPr kumimoji="1" lang="el-GR" altLang="ja-JP" sz="1800" dirty="0"/>
              <a:t>τ("</a:t>
            </a:r>
            <a:r>
              <a:rPr kumimoji="1" lang="en-US" altLang="ja-JP" sz="1800" dirty="0"/>
              <a:t>C(D)"))</a:t>
            </a:r>
          </a:p>
          <a:p>
            <a:pPr lvl="1"/>
            <a:r>
              <a:rPr kumimoji="1" lang="en-US" altLang="ja-JP" sz="1800" dirty="0"/>
              <a:t>		= tree(node("A"), node("B"), tree(</a:t>
            </a:r>
            <a:r>
              <a:rPr kumimoji="1" lang="el-GR" altLang="ja-JP" sz="1800" dirty="0"/>
              <a:t>τ("</a:t>
            </a:r>
            <a:r>
              <a:rPr kumimoji="1" lang="en-US" altLang="ja-JP" sz="1800" dirty="0"/>
              <a:t>C"),</a:t>
            </a:r>
            <a:r>
              <a:rPr kumimoji="1" lang="el-GR" altLang="ja-JP" sz="1800" dirty="0"/>
              <a:t>τ("</a:t>
            </a:r>
            <a:r>
              <a:rPr kumimoji="1" lang="en-US" altLang="ja-JP" sz="1800" dirty="0"/>
              <a:t>D")))</a:t>
            </a:r>
          </a:p>
          <a:p>
            <a:pPr lvl="1"/>
            <a:r>
              <a:rPr kumimoji="1" lang="en-US" altLang="ja-JP" sz="1800" dirty="0"/>
              <a:t>		= tree(node("A"), node("B"), tree(node("C"),node("D")))</a:t>
            </a:r>
          </a:p>
        </p:txBody>
      </p:sp>
    </p:spTree>
    <p:extLst>
      <p:ext uri="{BB962C8B-B14F-4D97-AF65-F5344CB8AC3E}">
        <p14:creationId xmlns:p14="http://schemas.microsoft.com/office/powerpoint/2010/main" val="166128737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3A98DF-2643-406B-BEC8-264354819229}"/>
              </a:ext>
            </a:extLst>
          </p:cNvPr>
          <p:cNvSpPr txBox="1"/>
          <p:nvPr/>
        </p:nvSpPr>
        <p:spPr>
          <a:xfrm>
            <a:off x="299884" y="300942"/>
            <a:ext cx="11592232" cy="3766022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r>
              <a:rPr kumimoji="1" lang="en-US" altLang="ja-JP" sz="1600" b="1" u="sng" dirty="0"/>
              <a:t>(2) </a:t>
            </a:r>
            <a:r>
              <a:rPr kumimoji="1" lang="ja-JP" altLang="en-US" sz="1600" b="1" u="sng" dirty="0"/>
              <a:t>評価関数</a:t>
            </a:r>
            <a:r>
              <a:rPr kumimoji="1" lang="en-US" altLang="ja-JP" sz="1600" b="1" u="sng" dirty="0"/>
              <a:t>eval(tv)</a:t>
            </a:r>
          </a:p>
          <a:p>
            <a:endParaRPr lang="en-US" altLang="ja-JP" sz="1600" dirty="0"/>
          </a:p>
          <a:p>
            <a:r>
              <a:rPr lang="en-US" altLang="ja-JP" sz="1600" dirty="0"/>
              <a:t>eval(tv):</a:t>
            </a:r>
          </a:p>
          <a:p>
            <a:pPr lvl="1"/>
            <a:r>
              <a:rPr kumimoji="1" lang="en-US" altLang="ja-JP" sz="1600" dirty="0"/>
              <a:t>eval(</a:t>
            </a:r>
            <a:r>
              <a:rPr lang="en-US" altLang="ja-JP" sz="1600" dirty="0"/>
              <a:t>node(head)</a:t>
            </a:r>
            <a:r>
              <a:rPr kumimoji="1" lang="en-US" altLang="ja-JP" sz="1600" dirty="0"/>
              <a:t>)	= </a:t>
            </a:r>
            <a:r>
              <a:rPr lang="en-US" altLang="ja-JP" sz="1600" dirty="0"/>
              <a:t>node(head)			</a:t>
            </a:r>
          </a:p>
          <a:p>
            <a:pPr lvl="1"/>
            <a:r>
              <a:rPr lang="en-US" altLang="ja-JP" sz="1600" dirty="0"/>
              <a:t>eval(node(head, </a:t>
            </a:r>
            <a:r>
              <a:rPr lang="en-US" altLang="ja-JP" sz="1600" dirty="0" err="1"/>
              <a:t>func</a:t>
            </a:r>
            <a:r>
              <a:rPr lang="en-US" altLang="ja-JP" sz="1600" dirty="0"/>
              <a:t>))	= node(head, eval(</a:t>
            </a:r>
            <a:r>
              <a:rPr lang="en-US" altLang="ja-JP" sz="1600" dirty="0" err="1"/>
              <a:t>func</a:t>
            </a:r>
            <a:r>
              <a:rPr lang="en-US" altLang="ja-JP" sz="1600" dirty="0"/>
              <a:t>))			// </a:t>
            </a:r>
            <a:r>
              <a:rPr lang="en-US" altLang="ja-JP" sz="1600" dirty="0" err="1"/>
              <a:t>func</a:t>
            </a:r>
            <a:r>
              <a:rPr lang="en-US" altLang="ja-JP" sz="1600" dirty="0"/>
              <a:t>: {...}</a:t>
            </a:r>
          </a:p>
          <a:p>
            <a:pPr lvl="1"/>
            <a:r>
              <a:rPr lang="en-US" altLang="ja-JP" sz="1600" dirty="0"/>
              <a:t>eval(tree(r,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	= tree(eval(r), eval(tv1), ..., eval(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</a:t>
            </a:r>
          </a:p>
          <a:p>
            <a:pPr lvl="1"/>
            <a:r>
              <a:rPr lang="en-US" altLang="ja-JP" sz="1600" dirty="0"/>
              <a:t>eval(generator(tv’))	= </a:t>
            </a:r>
            <a:r>
              <a:rPr lang="en-US" altLang="ja-JP" sz="1600" dirty="0" err="1"/>
              <a:t>exec_eval</a:t>
            </a:r>
            <a:r>
              <a:rPr lang="en-US" altLang="ja-JP" sz="1600" dirty="0"/>
              <a:t>(eval(tv’))</a:t>
            </a:r>
          </a:p>
          <a:p>
            <a:endParaRPr lang="en-US" altLang="ja-JP" sz="1600" dirty="0"/>
          </a:p>
          <a:p>
            <a:r>
              <a:rPr lang="en-US" altLang="ja-JP" sz="1600" dirty="0" err="1"/>
              <a:t>exec_eval</a:t>
            </a:r>
            <a:r>
              <a:rPr lang="en-US" altLang="ja-JP" sz="1600" dirty="0"/>
              <a:t>(tv):	</a:t>
            </a:r>
          </a:p>
          <a:p>
            <a:pPr lvl="1"/>
            <a:r>
              <a:rPr lang="en-US" altLang="ja-JP" sz="1600" dirty="0" err="1"/>
              <a:t>exec_eval</a:t>
            </a:r>
            <a:r>
              <a:rPr lang="en-US" altLang="ja-JP" sz="1600" dirty="0"/>
              <a:t>(tree(op,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 = apply(op, eval(tv1), ..., eval(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	// </a:t>
            </a:r>
            <a:r>
              <a:rPr lang="ja-JP" altLang="en-US" sz="1600" dirty="0"/>
              <a:t>各</a:t>
            </a:r>
            <a:r>
              <a:rPr lang="en-US" altLang="ja-JP" sz="1600" dirty="0" err="1"/>
              <a:t>tvi</a:t>
            </a:r>
            <a:r>
              <a:rPr lang="ja-JP" altLang="en-US" sz="1600" dirty="0"/>
              <a:t>の</a:t>
            </a:r>
            <a:r>
              <a:rPr lang="en-US" altLang="ja-JP" sz="1600" dirty="0"/>
              <a:t>eval</a:t>
            </a:r>
            <a:r>
              <a:rPr lang="ja-JP" altLang="en-US" sz="1600" dirty="0"/>
              <a:t>は</a:t>
            </a:r>
            <a:r>
              <a:rPr lang="en-US" altLang="ja-JP" sz="1600" dirty="0"/>
              <a:t>apply</a:t>
            </a:r>
            <a:r>
              <a:rPr lang="ja-JP" altLang="en-US" sz="1600" dirty="0"/>
              <a:t>内でやるべきか</a:t>
            </a:r>
            <a:r>
              <a:rPr lang="en-US" altLang="ja-JP" sz="1600" dirty="0"/>
              <a:t>?</a:t>
            </a:r>
          </a:p>
          <a:p>
            <a:pPr lvl="1"/>
            <a:endParaRPr lang="en-US" altLang="ja-JP" sz="1600" dirty="0"/>
          </a:p>
          <a:p>
            <a:r>
              <a:rPr lang="en-US" altLang="ja-JP" sz="1600" dirty="0"/>
              <a:t>apply(op,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):</a:t>
            </a:r>
          </a:p>
          <a:p>
            <a:r>
              <a:rPr lang="en-US" altLang="ja-JP" sz="1600" dirty="0"/>
              <a:t>	= operator(op)(tv1,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		// operator(op): op</a:t>
            </a:r>
            <a:r>
              <a:rPr lang="ja-JP" altLang="en-US" sz="1600" dirty="0"/>
              <a:t>に対応した関数</a:t>
            </a:r>
            <a:endParaRPr lang="en-US" altLang="ja-JP" sz="1600" dirty="0"/>
          </a:p>
          <a:p>
            <a:r>
              <a:rPr lang="en-US" altLang="ja-JP" sz="1600" dirty="0"/>
              <a:t>					// tv1, ..., </a:t>
            </a:r>
            <a:r>
              <a:rPr lang="en-US" altLang="ja-JP" sz="1600" dirty="0" err="1"/>
              <a:t>tvn</a:t>
            </a:r>
            <a:r>
              <a:rPr lang="ja-JP" altLang="en-US" sz="1600" dirty="0"/>
              <a:t>に適用した結果を返却</a:t>
            </a:r>
            <a:endParaRPr lang="en-US" altLang="ja-JP" sz="1600" dirty="0"/>
          </a:p>
          <a:p>
            <a:r>
              <a:rPr lang="en-US" altLang="ja-JP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5377707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3591577-E75E-41FB-8597-955841257ED9}"/>
              </a:ext>
            </a:extLst>
          </p:cNvPr>
          <p:cNvSpPr txBox="1"/>
          <p:nvPr/>
        </p:nvSpPr>
        <p:spPr>
          <a:xfrm>
            <a:off x="495298" y="399993"/>
            <a:ext cx="11201401" cy="1715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l-GR" altLang="ja-JP" b="1" dirty="0">
                <a:solidFill>
                  <a:srgbClr val="FF00FF"/>
                </a:solidFill>
              </a:rPr>
              <a:t>τ</a:t>
            </a:r>
            <a:r>
              <a:rPr lang="el-GR" altLang="ja-JP" dirty="0"/>
              <a:t>(“{$</a:t>
            </a:r>
            <a:r>
              <a:rPr lang="en-US" altLang="ja-JP" dirty="0"/>
              <a:t>bind$($#1,$#2)}A[]”)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= node(“{}A[]”, generator(tree(node(“$bind$”), node(“$#1”), node(“$#2”)))) 	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</a:t>
            </a:r>
            <a:r>
              <a:rPr lang="ja-JP" altLang="en-US" dirty="0"/>
              <a:t>⇒</a:t>
            </a:r>
            <a:r>
              <a:rPr lang="en-US" altLang="ja-JP" dirty="0"/>
              <a:t> node(“{}A[]”, generator(tree(“$bind$”, “$#1”, “$#2”)))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				// </a:t>
            </a:r>
            <a:r>
              <a:rPr lang="ja-JP" altLang="en-US" dirty="0"/>
              <a:t>「</a:t>
            </a:r>
            <a:r>
              <a:rPr lang="en-US" altLang="ja-JP" dirty="0"/>
              <a:t>node(“</a:t>
            </a:r>
            <a:r>
              <a:rPr lang="ja-JP" altLang="en-US" dirty="0"/>
              <a:t>～</a:t>
            </a:r>
            <a:r>
              <a:rPr lang="en-US" altLang="ja-JP" dirty="0"/>
              <a:t>”)</a:t>
            </a:r>
            <a:r>
              <a:rPr lang="ja-JP" altLang="en-US" dirty="0"/>
              <a:t>」を「</a:t>
            </a:r>
            <a:r>
              <a:rPr lang="en-US" altLang="ja-JP" dirty="0"/>
              <a:t>”</a:t>
            </a:r>
            <a:r>
              <a:rPr lang="ja-JP" altLang="en-US" dirty="0"/>
              <a:t>～</a:t>
            </a:r>
            <a:r>
              <a:rPr lang="en-US" altLang="ja-JP" dirty="0"/>
              <a:t>”</a:t>
            </a:r>
            <a:r>
              <a:rPr lang="ja-JP" altLang="en-US" dirty="0"/>
              <a:t>」と略記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A871A02-CA5C-4254-8039-612878118005}"/>
              </a:ext>
            </a:extLst>
          </p:cNvPr>
          <p:cNvSpPr txBox="1"/>
          <p:nvPr/>
        </p:nvSpPr>
        <p:spPr>
          <a:xfrm>
            <a:off x="613698" y="2296896"/>
            <a:ext cx="10964600" cy="2961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l-NL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(node(“{}A[]”, generator(tree(“$bind$”, “$#1”, “$#2”))))</a:t>
            </a:r>
            <a:endParaRPr lang="en-US" altLang="ja-JP" u="sng" dirty="0">
              <a:uFill>
                <a:solidFill>
                  <a:srgbClr val="FF0000"/>
                </a:solidFill>
              </a:u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node(“{}A[]”,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eval(generator(tree(“$bind$”, “$#1”, “$#2”)))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exec_eval(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eval(tree(“$bind$”, “$#1”, “$#2”))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exec_eval(tree(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eval(“$bind$”)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 “$#1”)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 “$#2”)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exec_eval(tree(“$bind$”, “$#1”, “$#2”))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apply(“$bind$”, “$#1”, “$#2”)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bind(“$#1”, “$#2”))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3F555E-FA7C-4AB4-94EA-0662FEFB77BA}"/>
              </a:ext>
            </a:extLst>
          </p:cNvPr>
          <p:cNvSpPr txBox="1"/>
          <p:nvPr/>
        </p:nvSpPr>
        <p:spPr>
          <a:xfrm>
            <a:off x="61247" y="215327"/>
            <a:ext cx="86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1]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0B7534F-A305-40AE-9794-CEF660B3C0C4}"/>
              </a:ext>
            </a:extLst>
          </p:cNvPr>
          <p:cNvSpPr/>
          <p:nvPr/>
        </p:nvSpPr>
        <p:spPr>
          <a:xfrm>
            <a:off x="2291787" y="1307939"/>
            <a:ext cx="8206451" cy="405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69CFB58-DCF7-433D-BE75-735D9A431368}"/>
              </a:ext>
            </a:extLst>
          </p:cNvPr>
          <p:cNvSpPr/>
          <p:nvPr/>
        </p:nvSpPr>
        <p:spPr>
          <a:xfrm>
            <a:off x="613698" y="4833886"/>
            <a:ext cx="8206451" cy="405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193BB5B-F29C-4839-A4EB-53DB54F80E4C}"/>
              </a:ext>
            </a:extLst>
          </p:cNvPr>
          <p:cNvSpPr txBox="1"/>
          <p:nvPr/>
        </p:nvSpPr>
        <p:spPr>
          <a:xfrm>
            <a:off x="613698" y="5423406"/>
            <a:ext cx="11201401" cy="884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rgbClr val="FF00FF"/>
                </a:solidFill>
              </a:rPr>
              <a:t>exec</a:t>
            </a:r>
            <a:r>
              <a:rPr lang="en-US" altLang="ja-JP" dirty="0"/>
              <a:t>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bind(“$#1”, “$#2”))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⇒ 自ノードに、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bind(“$#1”, “$#2”)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Op</a:t>
            </a:r>
            <a:r>
              <a:rPr lang="en-US" altLang="ja-JP" baseline="-25000" dirty="0">
                <a:uFill>
                  <a:solidFill>
                    <a:srgbClr val="FF0000"/>
                  </a:solidFill>
                </a:uFill>
              </a:rPr>
              <a:t>0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-t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を適用</a:t>
            </a:r>
            <a:endParaRPr lang="en-US" altLang="ja-JP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BBA7E2A-D90F-4F45-8FBF-29C6DC9E3851}"/>
              </a:ext>
            </a:extLst>
          </p:cNvPr>
          <p:cNvSpPr/>
          <p:nvPr/>
        </p:nvSpPr>
        <p:spPr>
          <a:xfrm>
            <a:off x="613698" y="5906820"/>
            <a:ext cx="8206451" cy="405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139113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0C24D80-F244-49F2-A789-840C55F7F54E}"/>
              </a:ext>
            </a:extLst>
          </p:cNvPr>
          <p:cNvSpPr txBox="1"/>
          <p:nvPr/>
        </p:nvSpPr>
        <p:spPr>
          <a:xfrm>
            <a:off x="61247" y="638419"/>
            <a:ext cx="11641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1" lang="en-US" altLang="ja-JP" sz="1800" b="1" dirty="0">
                <a:solidFill>
                  <a:srgbClr val="FF00FF"/>
                </a:solidFill>
              </a:rPr>
              <a:t>τ</a:t>
            </a:r>
            <a:r>
              <a:rPr kumimoji="1" lang="en-US" altLang="ja-JP" sz="1800" dirty="0"/>
              <a:t>(“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X[]”) </a:t>
            </a:r>
          </a:p>
          <a:p>
            <a:pPr lvl="1"/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		=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generator(generator(tree(“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,”$#1”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))))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88382BF-9839-42DD-A95B-7D703A78D6CA}"/>
              </a:ext>
            </a:extLst>
          </p:cNvPr>
          <p:cNvSpPr txBox="1"/>
          <p:nvPr/>
        </p:nvSpPr>
        <p:spPr>
          <a:xfrm>
            <a:off x="101761" y="1503887"/>
            <a:ext cx="11988478" cy="4208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kumimoji="1" lang="en-US" altLang="ja-JP" sz="1800" b="1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</a:t>
            </a:r>
            <a:r>
              <a:rPr kumimoji="1"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(node(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generator(generator(tree(“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)))))</a:t>
            </a:r>
          </a:p>
          <a:p>
            <a:pPr lvl="1"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eval(generator(generator(tree(“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))))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endParaRPr kumimoji="1" lang="en-US" altLang="ja-JP" sz="1800" spc="-1" dirty="0">
              <a:uFill>
                <a:solidFill>
                  <a:srgbClr val="FF0000"/>
                </a:solidFill>
              </a:u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exec_eval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eval(generator(tree(“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)))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exec_eval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en-US" altLang="ja-JP" sz="1800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</a:t>
            </a:r>
            <a:r>
              <a:rPr lang="en-US" altLang="ja-JP" sz="1800" spc="-1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eval(tree(“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exec_eval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en-US" altLang="ja-JP" sz="1800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</a:t>
            </a:r>
            <a:r>
              <a:rPr lang="en-US" altLang="ja-JP" sz="1800" spc="-1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(tree(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eval(“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$tree$”)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$bind$”)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))))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exec_eval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en-US" altLang="ja-JP" sz="1800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</a:t>
            </a:r>
            <a:r>
              <a:rPr lang="en-US" altLang="ja-JP" sz="1800" u="sng" spc="-1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(tree(“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exec_eval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apply(“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u="sng" spc="-1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exec_eval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(tree(”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apply(”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bind</a:t>
            </a:r>
            <a:r>
              <a:rPr lang="en-US" altLang="ja-JP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”$#1”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54BBD9A-6C31-461C-880F-D1155ED676A2}"/>
              </a:ext>
            </a:extLst>
          </p:cNvPr>
          <p:cNvSpPr txBox="1"/>
          <p:nvPr/>
        </p:nvSpPr>
        <p:spPr>
          <a:xfrm>
            <a:off x="61247" y="215327"/>
            <a:ext cx="86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2]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F825B10-04AC-4BE4-A087-F18DD16A7373}"/>
              </a:ext>
            </a:extLst>
          </p:cNvPr>
          <p:cNvSpPr/>
          <p:nvPr/>
        </p:nvSpPr>
        <p:spPr>
          <a:xfrm>
            <a:off x="495298" y="5300720"/>
            <a:ext cx="8206451" cy="405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9A1F2CF-0242-401C-8A70-0A17FBFE2232}"/>
              </a:ext>
            </a:extLst>
          </p:cNvPr>
          <p:cNvSpPr txBox="1"/>
          <p:nvPr/>
        </p:nvSpPr>
        <p:spPr>
          <a:xfrm>
            <a:off x="495298" y="6054477"/>
            <a:ext cx="11641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b="1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exec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(node(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bind</a:t>
            </a:r>
            <a:r>
              <a:rPr lang="en-US" altLang="ja-JP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”$#1”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)))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B0FC647-3E5F-48EB-9D24-AB00AD9D6C40}"/>
              </a:ext>
            </a:extLst>
          </p:cNvPr>
          <p:cNvSpPr/>
          <p:nvPr/>
        </p:nvSpPr>
        <p:spPr>
          <a:xfrm>
            <a:off x="560888" y="6423809"/>
            <a:ext cx="8206451" cy="405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>
                <a:latin typeface="+mn-ea"/>
              </a:rPr>
              <a:t>⇒ 自ノードに、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  <a:latin typeface="+mn-ea"/>
              </a:rPr>
              <a:t>bind(“$#1”)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  <a:latin typeface="+mn-ea"/>
              </a:rPr>
              <a:t>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  <a:latin typeface="+mn-ea"/>
              </a:rPr>
              <a:t>Op</a:t>
            </a:r>
            <a:r>
              <a:rPr lang="en-US" altLang="ja-JP" baseline="-25000" dirty="0">
                <a:uFill>
                  <a:solidFill>
                    <a:srgbClr val="FF0000"/>
                  </a:solidFill>
                </a:uFill>
                <a:latin typeface="+mn-ea"/>
              </a:rPr>
              <a:t>0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  <a:latin typeface="+mn-ea"/>
              </a:rPr>
              <a:t>-t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  <a:latin typeface="+mn-ea"/>
              </a:rPr>
              <a:t>を適用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34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1.3 </a:t>
            </a:r>
            <a:r>
              <a:rPr lang="ja-JP" altLang="en-US" sz="2400" b="1" u="sng" dirty="0"/>
              <a:t>バインド処理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60364275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F73423-53E1-4058-893A-9F84DAE7FB6D}"/>
              </a:ext>
            </a:extLst>
          </p:cNvPr>
          <p:cNvSpPr txBox="1"/>
          <p:nvPr/>
        </p:nvSpPr>
        <p:spPr>
          <a:xfrm>
            <a:off x="0" y="846355"/>
            <a:ext cx="12192000" cy="462395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(“{$bind$($#1))}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({$tree$(X,Y[])})”)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generator(tree(“$bind$”, “$#1”))), generator(tree(“$tree$”, “X”, “Y[]”)))</a:t>
            </a:r>
          </a:p>
          <a:p>
            <a:pPr>
              <a:lnSpc>
                <a:spcPct val="150000"/>
              </a:lnSpc>
            </a:pPr>
            <a:endParaRPr lang="nl-NL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lnSpc>
                <a:spcPct val="150000"/>
              </a:lnSpc>
            </a:pPr>
            <a:r>
              <a:rPr lang="nl-NL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node(“{}A”, generator(tree(“$bind$”, “$#1”))), generator(tree(“$tree$”, “X”, “Y[]”))))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node(“{}A”, generator(tree(“$bind$”, “$#1”))))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eval(generator(tree(“$tree$”, “X”, “Y[]”)))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eval(generator(tree(“$bind$”, “$#1”)))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), exec_eval(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eval(tree(“$tree$”, “X”, “Y[]”))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exec_eval(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eval(tree(“$bind$”, “$#1”))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)), exec_eval(tree(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eval(“$tree$”)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eval(“X”)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eval(“Y[]”)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exec_eval(tree(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eval(“$bind$”)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eval(“$#1”)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exec_eval(tree( “$tree$”, “X”, “Y[]”))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exec_eval(tree(“$bind$”, “$#1”))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apply(“$tree$”, “X”, “Y[]”)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apply(“$bind$”, “$#1”)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), tree(“X”, “Y[]”))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bind(“$#1”)), tree(“X”, “Y[]”))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15051C11-F9B8-47C3-A023-4CD7777314DB}"/>
              </a:ext>
            </a:extLst>
          </p:cNvPr>
          <p:cNvSpPr/>
          <p:nvPr/>
        </p:nvSpPr>
        <p:spPr>
          <a:xfrm>
            <a:off x="5864504" y="215327"/>
            <a:ext cx="2666037" cy="332509"/>
          </a:xfrm>
          <a:prstGeom prst="wedgeRectCallout">
            <a:avLst>
              <a:gd name="adj1" fmla="val -98122"/>
              <a:gd name="adj2" fmla="val 192447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&lt;function&gt;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部の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と区別できるか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3CE4C0D-C5A6-4332-89D0-C70B498CA7D7}"/>
              </a:ext>
            </a:extLst>
          </p:cNvPr>
          <p:cNvSpPr txBox="1"/>
          <p:nvPr/>
        </p:nvSpPr>
        <p:spPr>
          <a:xfrm>
            <a:off x="61247" y="215327"/>
            <a:ext cx="86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3]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6DF4AE1-8967-4D95-AFD3-868F2B1051CB}"/>
              </a:ext>
            </a:extLst>
          </p:cNvPr>
          <p:cNvSpPr/>
          <p:nvPr/>
        </p:nvSpPr>
        <p:spPr>
          <a:xfrm>
            <a:off x="71375" y="5805655"/>
            <a:ext cx="8206451" cy="405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b="1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exec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bind(“$#1”)), tree(“X”, “Y[]”)))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F7C3FD9-42EA-4A0A-86CD-E12F04E79282}"/>
              </a:ext>
            </a:extLst>
          </p:cNvPr>
          <p:cNvSpPr txBox="1"/>
          <p:nvPr/>
        </p:nvSpPr>
        <p:spPr>
          <a:xfrm>
            <a:off x="71375" y="6132637"/>
            <a:ext cx="8206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⇒自ノード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子ノード含む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に対して、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bind(“$#1”)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を適用</a:t>
            </a:r>
            <a:endParaRPr kumimoji="1" lang="ja-JP" altLang="en-US" dirty="0"/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B267D7F4-4CDE-49A4-861F-BA09B830E7DD}"/>
              </a:ext>
            </a:extLst>
          </p:cNvPr>
          <p:cNvSpPr/>
          <p:nvPr/>
        </p:nvSpPr>
        <p:spPr>
          <a:xfrm>
            <a:off x="7790136" y="4851463"/>
            <a:ext cx="3819164" cy="556805"/>
          </a:xfrm>
          <a:prstGeom prst="wedgeRectCallout">
            <a:avLst>
              <a:gd name="adj1" fmla="val -21134"/>
              <a:gd name="adj2" fmla="val -5455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並列化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3]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は並列化の例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①②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・ノードの実行時、リソースの範囲で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mate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ノードをキューに入れる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F3142DAB-500E-40E5-BE43-AA0ABE5E97A0}"/>
              </a:ext>
            </a:extLst>
          </p:cNvPr>
          <p:cNvSpPr/>
          <p:nvPr/>
        </p:nvSpPr>
        <p:spPr>
          <a:xfrm>
            <a:off x="2847372" y="2430684"/>
            <a:ext cx="1782551" cy="2650602"/>
          </a:xfrm>
          <a:custGeom>
            <a:avLst/>
            <a:gdLst>
              <a:gd name="connsiteX0" fmla="*/ 0 w 1782551"/>
              <a:gd name="connsiteY0" fmla="*/ 0 h 2650602"/>
              <a:gd name="connsiteX1" fmla="*/ 1782501 w 1782551"/>
              <a:gd name="connsiteY1" fmla="*/ 937549 h 2650602"/>
              <a:gd name="connsiteX2" fmla="*/ 46299 w 1782551"/>
              <a:gd name="connsiteY2" fmla="*/ 2650602 h 2650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551" h="2650602">
                <a:moveTo>
                  <a:pt x="0" y="0"/>
                </a:moveTo>
                <a:cubicBezTo>
                  <a:pt x="887392" y="247891"/>
                  <a:pt x="1774785" y="495782"/>
                  <a:pt x="1782501" y="937549"/>
                </a:cubicBezTo>
                <a:cubicBezTo>
                  <a:pt x="1790218" y="1379316"/>
                  <a:pt x="918258" y="2014959"/>
                  <a:pt x="46299" y="2650602"/>
                </a:cubicBezTo>
              </a:path>
            </a:pathLst>
          </a:custGeom>
          <a:noFill/>
          <a:ln w="57150">
            <a:solidFill>
              <a:srgbClr val="0000FF">
                <a:alpha val="40000"/>
              </a:srgbClr>
            </a:solidFill>
            <a:prstDash val="dash"/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0E15EB47-1B69-4C7A-8718-8A62AA4ADB73}"/>
              </a:ext>
            </a:extLst>
          </p:cNvPr>
          <p:cNvSpPr/>
          <p:nvPr/>
        </p:nvSpPr>
        <p:spPr>
          <a:xfrm>
            <a:off x="4618299" y="2558005"/>
            <a:ext cx="4612499" cy="2523281"/>
          </a:xfrm>
          <a:custGeom>
            <a:avLst/>
            <a:gdLst>
              <a:gd name="connsiteX0" fmla="*/ 2893671 w 4612499"/>
              <a:gd name="connsiteY0" fmla="*/ 0 h 2523281"/>
              <a:gd name="connsiteX1" fmla="*/ 4490977 w 4612499"/>
              <a:gd name="connsiteY1" fmla="*/ 717630 h 2523281"/>
              <a:gd name="connsiteX2" fmla="*/ 0 w 4612499"/>
              <a:gd name="connsiteY2" fmla="*/ 2523281 h 252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2499" h="2523281">
                <a:moveTo>
                  <a:pt x="2893671" y="0"/>
                </a:moveTo>
                <a:cubicBezTo>
                  <a:pt x="3933463" y="148541"/>
                  <a:pt x="4973256" y="297083"/>
                  <a:pt x="4490977" y="717630"/>
                </a:cubicBezTo>
                <a:cubicBezTo>
                  <a:pt x="4008698" y="1138177"/>
                  <a:pt x="2004349" y="1830729"/>
                  <a:pt x="0" y="2523281"/>
                </a:cubicBezTo>
              </a:path>
            </a:pathLst>
          </a:custGeom>
          <a:noFill/>
          <a:ln w="57150">
            <a:solidFill>
              <a:srgbClr val="0000FF">
                <a:alpha val="40000"/>
              </a:srgbClr>
            </a:solidFill>
            <a:prstDash val="dash"/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CC16F06-1F2B-40C1-BBDC-72E99076C695}"/>
              </a:ext>
            </a:extLst>
          </p:cNvPr>
          <p:cNvSpPr txBox="1"/>
          <p:nvPr/>
        </p:nvSpPr>
        <p:spPr>
          <a:xfrm>
            <a:off x="2765230" y="1954818"/>
            <a:ext cx="67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605BBD9-2D36-4C5A-BE12-38464BF1F7C5}"/>
              </a:ext>
            </a:extLst>
          </p:cNvPr>
          <p:cNvSpPr txBox="1"/>
          <p:nvPr/>
        </p:nvSpPr>
        <p:spPr>
          <a:xfrm>
            <a:off x="6663085" y="4666797"/>
            <a:ext cx="52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00FF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26525567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F73423-53E1-4058-893A-9F84DAE7FB6D}"/>
              </a:ext>
            </a:extLst>
          </p:cNvPr>
          <p:cNvSpPr txBox="1"/>
          <p:nvPr/>
        </p:nvSpPr>
        <p:spPr>
          <a:xfrm>
            <a:off x="239210" y="369332"/>
            <a:ext cx="11713580" cy="6109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(“A(B,{$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$({$file$(test.txt)})})”)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generator(tree(“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node(“”, generator(tree(“$file$”, “test.txt”))))))</a:t>
            </a:r>
            <a:endParaRPr lang="nl-NL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nl-NL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“A”, “B”, generator(tree(“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node(“”, generator(tree(“$file$”, “test.txt”)))))))</a:t>
            </a:r>
            <a:endParaRPr lang="nl-NL" altLang="ja-JP" u="sng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“A”)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“B”)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generator(tree(“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node(“”, generator(tree(“$file$”, “test.txt”))))))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node(“”, generator(tree(“$file$”, “test.txt”)))))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node(“”, generator(tree(“$file$”, “test.txt”))))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node(“”,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generator(tree(“$file$”, “test.txt”)))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node(“”, exec_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eval(tree(“$file$”, “test.txt”))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node(“”, exec_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eval(“$file$”)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eval(“test.txt”)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node(“”,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exec_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tree(“$file$”, “test.txt”))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node(“”,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apply(“$file$”, “test.txt”)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exec_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node(“”, file(“test.txt”))))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node(“”, file(“test.txt”)))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(node(“”, file(“test.txt”))))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tree(“X”, “Y”, “Z”)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exec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tree(“X”, “Y”, “Z”)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D43B4F3-E159-4A14-BEC9-819A0F3CAB35}"/>
              </a:ext>
            </a:extLst>
          </p:cNvPr>
          <p:cNvSpPr txBox="1"/>
          <p:nvPr/>
        </p:nvSpPr>
        <p:spPr>
          <a:xfrm>
            <a:off x="-98383" y="0"/>
            <a:ext cx="86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4]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1A676F7-D4C0-47B4-8BE8-9219A494B435}"/>
              </a:ext>
            </a:extLst>
          </p:cNvPr>
          <p:cNvSpPr txBox="1"/>
          <p:nvPr/>
        </p:nvSpPr>
        <p:spPr>
          <a:xfrm>
            <a:off x="239209" y="6458711"/>
            <a:ext cx="8206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⇒対象外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4B07923-56E8-42B6-BE66-045F7521B053}"/>
              </a:ext>
            </a:extLst>
          </p:cNvPr>
          <p:cNvSpPr txBox="1"/>
          <p:nvPr/>
        </p:nvSpPr>
        <p:spPr>
          <a:xfrm>
            <a:off x="239208" y="5369778"/>
            <a:ext cx="8206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15DD1AA2-4413-4909-9EC1-5F8C2E9D1D22}"/>
              </a:ext>
            </a:extLst>
          </p:cNvPr>
          <p:cNvSpPr/>
          <p:nvPr/>
        </p:nvSpPr>
        <p:spPr>
          <a:xfrm>
            <a:off x="9168331" y="4580294"/>
            <a:ext cx="2061787" cy="974150"/>
          </a:xfrm>
          <a:prstGeom prst="wedgeRectCallout">
            <a:avLst>
              <a:gd name="adj1" fmla="val -21134"/>
              <a:gd name="adj2" fmla="val -5455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/>
          <a:lstStyle/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課題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reference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の検討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・何らかの制約をつける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ondemand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からむ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129268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9/18(</a:t>
            </a:r>
            <a:r>
              <a:rPr lang="ja-JP" altLang="en-US" dirty="0"/>
              <a:t>金</a:t>
            </a:r>
            <a:r>
              <a:rPr lang="en-US" altLang="ja-JP" dirty="0"/>
              <a:t>)18:00-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7CC06A-2BB9-4270-9B28-108B8D290059}"/>
              </a:ext>
            </a:extLst>
          </p:cNvPr>
          <p:cNvSpPr/>
          <p:nvPr/>
        </p:nvSpPr>
        <p:spPr>
          <a:xfrm>
            <a:off x="3751093" y="2913457"/>
            <a:ext cx="349465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問題点と対策案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(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方針レベル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・</a:t>
            </a:r>
            <a:r>
              <a:rPr lang="en-US" altLang="ja-JP" sz="2000" dirty="0" err="1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tq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型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operator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の評価タイミング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3319968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0583591-79EB-4773-B406-BD526E8CF37B}"/>
              </a:ext>
            </a:extLst>
          </p:cNvPr>
          <p:cNvSpPr txBox="1"/>
          <p:nvPr/>
        </p:nvSpPr>
        <p:spPr>
          <a:xfrm>
            <a:off x="239210" y="369332"/>
            <a:ext cx="1531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◎ 問題点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graphicFrame>
        <p:nvGraphicFramePr>
          <p:cNvPr id="13" name="表 13">
            <a:extLst>
              <a:ext uri="{FF2B5EF4-FFF2-40B4-BE49-F238E27FC236}">
                <a16:creationId xmlns:a16="http://schemas.microsoft.com/office/drawing/2014/main" id="{2DF92CEE-6A43-4888-B79B-44F9EE223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845366"/>
              </p:ext>
            </p:extLst>
          </p:nvPr>
        </p:nvGraphicFramePr>
        <p:xfrm>
          <a:off x="300942" y="1767135"/>
          <a:ext cx="1159011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39">
                  <a:extLst>
                    <a:ext uri="{9D8B030D-6E8A-4147-A177-3AD203B41FA5}">
                      <a16:colId xmlns:a16="http://schemas.microsoft.com/office/drawing/2014/main" val="4127399734"/>
                    </a:ext>
                  </a:extLst>
                </a:gridCol>
                <a:gridCol w="949124">
                  <a:extLst>
                    <a:ext uri="{9D8B030D-6E8A-4147-A177-3AD203B41FA5}">
                      <a16:colId xmlns:a16="http://schemas.microsoft.com/office/drawing/2014/main" val="674404181"/>
                    </a:ext>
                  </a:extLst>
                </a:gridCol>
                <a:gridCol w="2013995">
                  <a:extLst>
                    <a:ext uri="{9D8B030D-6E8A-4147-A177-3AD203B41FA5}">
                      <a16:colId xmlns:a16="http://schemas.microsoft.com/office/drawing/2014/main" val="4082389892"/>
                    </a:ext>
                  </a:extLst>
                </a:gridCol>
                <a:gridCol w="2538713">
                  <a:extLst>
                    <a:ext uri="{9D8B030D-6E8A-4147-A177-3AD203B41FA5}">
                      <a16:colId xmlns:a16="http://schemas.microsoft.com/office/drawing/2014/main" val="1391985323"/>
                    </a:ext>
                  </a:extLst>
                </a:gridCol>
                <a:gridCol w="2951545">
                  <a:extLst>
                    <a:ext uri="{9D8B030D-6E8A-4147-A177-3AD203B41FA5}">
                      <a16:colId xmlns:a16="http://schemas.microsoft.com/office/drawing/2014/main" val="2985411362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1266425688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marL="36000" marR="0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phase</a:t>
                      </a:r>
                      <a:endParaRPr kumimoji="1" lang="ja-JP" altLang="en-US" dirty="0"/>
                    </a:p>
                  </a:txBody>
                  <a:tcPr marL="36000" marR="0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位置づけ</a:t>
                      </a:r>
                    </a:p>
                  </a:txBody>
                  <a:tcPr marL="36000" marR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比較</a:t>
                      </a:r>
                    </a:p>
                  </a:txBody>
                  <a:tcPr marL="36000" marR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58935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①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lisp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②現行</a:t>
                      </a:r>
                      <a:r>
                        <a:rPr kumimoji="1" lang="en-US" altLang="ja-JP" b="1" dirty="0" err="1">
                          <a:solidFill>
                            <a:schemeClr val="bg1"/>
                          </a:solidFill>
                        </a:rPr>
                        <a:t>tq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③次期</a:t>
                      </a:r>
                      <a:r>
                        <a:rPr kumimoji="1" lang="en-US" altLang="ja-JP" b="1" dirty="0" err="1">
                          <a:solidFill>
                            <a:schemeClr val="bg1"/>
                          </a:solidFill>
                        </a:rPr>
                        <a:t>tq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24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marL="36000" marR="0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read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0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parsing</a:t>
                      </a:r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初期ツリー生成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τ</a:t>
                      </a:r>
                      <a:r>
                        <a:rPr kumimoji="1" lang="ja-JP" altLang="en-US" dirty="0"/>
                        <a:t>相当</a:t>
                      </a:r>
                    </a:p>
                  </a:txBody>
                  <a:tcPr marL="36000" marR="0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同左</a:t>
                      </a:r>
                    </a:p>
                  </a:txBody>
                  <a:tcPr marL="36000" marR="0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同左</a:t>
                      </a:r>
                      <a:endParaRPr kumimoji="1" lang="en-US" altLang="ja-JP" dirty="0"/>
                    </a:p>
                  </a:txBody>
                  <a:tcPr marL="36000" marR="0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54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eval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実行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ツリー構造変更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ツリー変換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=&gt; </a:t>
                      </a:r>
                      <a:r>
                        <a:rPr kumimoji="1" lang="ja-JP" altLang="en-US" dirty="0"/>
                        <a:t>変換後ツリー生成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(const</a:t>
                      </a:r>
                      <a:r>
                        <a:rPr kumimoji="1" lang="ja-JP" altLang="en-US" dirty="0"/>
                        <a:t>、</a:t>
                      </a:r>
                      <a:r>
                        <a:rPr kumimoji="1" lang="en-US" altLang="ja-JP" dirty="0"/>
                        <a:t>list</a:t>
                      </a:r>
                      <a:r>
                        <a:rPr kumimoji="1" lang="ja-JP" altLang="en-US" dirty="0"/>
                        <a:t>など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ツリー更新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=&gt; </a:t>
                      </a:r>
                      <a:r>
                        <a:rPr kumimoji="1" lang="ja-JP" altLang="en-US" dirty="0"/>
                        <a:t>ノードへの情報付加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(bind</a:t>
                      </a:r>
                      <a:r>
                        <a:rPr kumimoji="1" lang="ja-JP" altLang="en-US" dirty="0"/>
                        <a:t>がノードに作用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①</a:t>
                      </a:r>
                      <a:r>
                        <a:rPr kumimoji="1" lang="en-US" altLang="ja-JP" dirty="0"/>
                        <a:t>+</a:t>
                      </a:r>
                      <a:r>
                        <a:rPr kumimoji="1" lang="ja-JP" altLang="en-US" dirty="0"/>
                        <a:t>②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(lisp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operator)</a:t>
                      </a:r>
                      <a:endParaRPr kumimoji="1" lang="ja-JP" altLang="en-US" dirty="0"/>
                    </a:p>
                  </a:txBody>
                  <a:tcPr marL="36000" marR="0"/>
                </a:tc>
                <a:extLst>
                  <a:ext uri="{0D108BD9-81ED-4DB2-BD59-A6C34878D82A}">
                    <a16:rowId xmlns:a16="http://schemas.microsoft.com/office/drawing/2014/main" val="2460215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print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print</a:t>
                      </a:r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ツリー構造不変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対象のツリーを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そのまま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式として出力</a:t>
                      </a:r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出力結果に</a:t>
                      </a:r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が作用</a:t>
                      </a:r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同左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operator)</a:t>
                      </a:r>
                    </a:p>
                  </a:txBody>
                  <a:tcPr marL="36000" marR="0"/>
                </a:tc>
                <a:extLst>
                  <a:ext uri="{0D108BD9-81ED-4DB2-BD59-A6C34878D82A}">
                    <a16:rowId xmlns:a16="http://schemas.microsoft.com/office/drawing/2014/main" val="2206635384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158B91F-1A91-4D91-AC03-3A67E83BF762}"/>
              </a:ext>
            </a:extLst>
          </p:cNvPr>
          <p:cNvSpPr txBox="1"/>
          <p:nvPr/>
        </p:nvSpPr>
        <p:spPr>
          <a:xfrm>
            <a:off x="300942" y="5270271"/>
            <a:ext cx="526648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 err="1"/>
              <a:t>opeator</a:t>
            </a:r>
            <a:r>
              <a:rPr lang="ja-JP" altLang="en-US" dirty="0"/>
              <a:t>の実行タイミング</a:t>
            </a:r>
            <a:r>
              <a:rPr lang="en-US" altLang="ja-JP" dirty="0"/>
              <a:t>]</a:t>
            </a:r>
          </a:p>
          <a:p>
            <a:pPr lvl="1"/>
            <a:r>
              <a:rPr lang="ja-JP" altLang="en-US" dirty="0"/>
              <a:t>・</a:t>
            </a:r>
            <a:r>
              <a:rPr lang="en-US" altLang="ja-JP" dirty="0"/>
              <a:t>$bind$	: eval</a:t>
            </a:r>
            <a:r>
              <a:rPr lang="ja-JP" altLang="en-US" dirty="0"/>
              <a:t>時に実行</a:t>
            </a:r>
            <a:endParaRPr lang="en-US" altLang="ja-JP" dirty="0"/>
          </a:p>
          <a:p>
            <a:pPr lvl="1"/>
            <a:r>
              <a:rPr kumimoji="1" lang="ja-JP" altLang="en-US" dirty="0"/>
              <a:t>・従来の</a:t>
            </a:r>
            <a:r>
              <a:rPr kumimoji="1" lang="en-US" altLang="ja-JP" dirty="0" err="1"/>
              <a:t>tq</a:t>
            </a:r>
            <a:r>
              <a:rPr kumimoji="1" lang="ja-JP" altLang="en-US" dirty="0"/>
              <a:t>型</a:t>
            </a:r>
            <a:r>
              <a:rPr kumimoji="1" lang="en-US" altLang="ja-JP" dirty="0"/>
              <a:t>	: print</a:t>
            </a:r>
            <a:r>
              <a:rPr kumimoji="1" lang="ja-JP" altLang="en-US" dirty="0"/>
              <a:t>時に実行</a:t>
            </a:r>
            <a:r>
              <a:rPr kumimoji="1" lang="en-US" altLang="ja-JP" dirty="0"/>
              <a:t>($`$</a:t>
            </a:r>
            <a:r>
              <a:rPr kumimoji="1" lang="ja-JP" altLang="en-US" dirty="0"/>
              <a:t>や</a:t>
            </a:r>
            <a:r>
              <a:rPr kumimoji="1" lang="en-US" altLang="ja-JP" dirty="0"/>
              <a:t>$PI$</a:t>
            </a:r>
            <a:r>
              <a:rPr lang="ja-JP" altLang="en-US" dirty="0"/>
              <a:t>等</a:t>
            </a:r>
            <a:r>
              <a:rPr lang="en-US" altLang="ja-JP" dirty="0"/>
              <a:t>)</a:t>
            </a:r>
            <a:endParaRPr kumimoji="1" lang="en-US" altLang="ja-JP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505A0BF-4FD3-4DD5-8015-73C2166BE694}"/>
              </a:ext>
            </a:extLst>
          </p:cNvPr>
          <p:cNvSpPr txBox="1"/>
          <p:nvPr/>
        </p:nvSpPr>
        <p:spPr>
          <a:xfrm>
            <a:off x="7118428" y="5408770"/>
            <a:ext cx="483436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lisp</a:t>
            </a:r>
            <a:r>
              <a:rPr kumimoji="1" lang="ja-JP" altLang="en-US" dirty="0"/>
              <a:t>型</a:t>
            </a:r>
            <a:r>
              <a:rPr kumimoji="1" lang="en-US" altLang="ja-JP" dirty="0"/>
              <a:t>	:</a:t>
            </a:r>
            <a:r>
              <a:rPr lang="en-US" altLang="ja-JP" dirty="0"/>
              <a:t> </a:t>
            </a:r>
            <a:r>
              <a:rPr kumimoji="1" lang="en-US" altLang="ja-JP" dirty="0"/>
              <a:t>eval</a:t>
            </a:r>
            <a:r>
              <a:rPr kumimoji="1" lang="ja-JP" altLang="en-US" dirty="0"/>
              <a:t>時に実行</a:t>
            </a:r>
            <a:r>
              <a:rPr kumimoji="1" lang="en-US" altLang="ja-JP" dirty="0"/>
              <a:t>(</a:t>
            </a:r>
            <a:r>
              <a:rPr kumimoji="1" lang="ja-JP" altLang="en-US" dirty="0"/>
              <a:t>変更なし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・</a:t>
            </a:r>
            <a:r>
              <a:rPr kumimoji="1" lang="en-US" altLang="ja-JP" dirty="0" err="1"/>
              <a:t>tq</a:t>
            </a:r>
            <a:r>
              <a:rPr kumimoji="1" lang="ja-JP" altLang="en-US" dirty="0"/>
              <a:t>型</a:t>
            </a:r>
            <a:r>
              <a:rPr kumimoji="1" lang="en-US" altLang="ja-JP" dirty="0"/>
              <a:t>	: </a:t>
            </a:r>
            <a:r>
              <a:rPr kumimoji="1" lang="ja-JP" altLang="en-US" dirty="0"/>
              <a:t>実行タイミングは</a:t>
            </a:r>
            <a:r>
              <a:rPr kumimoji="1" lang="en-US" altLang="ja-JP" dirty="0"/>
              <a:t>operator</a:t>
            </a:r>
            <a:r>
              <a:rPr lang="ja-JP" altLang="en-US" dirty="0"/>
              <a:t>依存</a:t>
            </a:r>
            <a:r>
              <a:rPr lang="en-US" altLang="ja-JP" baseline="30000" dirty="0"/>
              <a:t>*1</a:t>
            </a:r>
            <a:endParaRPr kumimoji="1" lang="en-US" altLang="ja-JP" baseline="30000" dirty="0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34A207CC-8F56-4B04-B1B0-431303DC1CA1}"/>
              </a:ext>
            </a:extLst>
          </p:cNvPr>
          <p:cNvSpPr/>
          <p:nvPr/>
        </p:nvSpPr>
        <p:spPr>
          <a:xfrm>
            <a:off x="5798915" y="5536163"/>
            <a:ext cx="1088021" cy="39154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E30F4E1-B41F-4E50-8B69-9AF777243556}"/>
              </a:ext>
            </a:extLst>
          </p:cNvPr>
          <p:cNvSpPr txBox="1"/>
          <p:nvPr/>
        </p:nvSpPr>
        <p:spPr>
          <a:xfrm>
            <a:off x="7367286" y="6193601"/>
            <a:ext cx="452377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*1: </a:t>
            </a:r>
            <a:r>
              <a:rPr kumimoji="1" lang="ja-JP" altLang="en-US" dirty="0"/>
              <a:t>一律に</a:t>
            </a:r>
            <a:r>
              <a:rPr kumimoji="1" lang="en-US" altLang="ja-JP" dirty="0"/>
              <a:t>print</a:t>
            </a:r>
            <a:r>
              <a:rPr kumimoji="1" lang="ja-JP" altLang="en-US" dirty="0"/>
              <a:t>時との想定を再考要</a:t>
            </a:r>
            <a:endParaRPr kumimoji="1"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7EB609B-8D02-4F6D-8B40-2F84E4ECE8D9}"/>
              </a:ext>
            </a:extLst>
          </p:cNvPr>
          <p:cNvSpPr txBox="1"/>
          <p:nvPr/>
        </p:nvSpPr>
        <p:spPr>
          <a:xfrm>
            <a:off x="239210" y="1109275"/>
            <a:ext cx="4689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&lt;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背景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&gt;  read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eval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print (loop)</a:t>
            </a:r>
          </a:p>
        </p:txBody>
      </p:sp>
    </p:spTree>
    <p:extLst>
      <p:ext uri="{BB962C8B-B14F-4D97-AF65-F5344CB8AC3E}">
        <p14:creationId xmlns:p14="http://schemas.microsoft.com/office/powerpoint/2010/main" val="371588448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3591577-E75E-41FB-8597-955841257ED9}"/>
              </a:ext>
            </a:extLst>
          </p:cNvPr>
          <p:cNvSpPr txBox="1"/>
          <p:nvPr/>
        </p:nvSpPr>
        <p:spPr>
          <a:xfrm>
            <a:off x="602123" y="324216"/>
            <a:ext cx="11201401" cy="884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l-GR" altLang="ja-JP" b="1" dirty="0">
                <a:solidFill>
                  <a:srgbClr val="FF00FF"/>
                </a:solidFill>
              </a:rPr>
              <a:t>τ</a:t>
            </a:r>
            <a:r>
              <a:rPr lang="el-GR" altLang="ja-JP" dirty="0"/>
              <a:t>(“{$</a:t>
            </a:r>
            <a:r>
              <a:rPr lang="en-US" altLang="ja-JP" dirty="0"/>
              <a:t>bind$($#1,$#2)}A[]”) 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node(“{}A[]”, generator(tree(“$bind$”, “$#1”, “$#2”)))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A871A02-CA5C-4254-8039-612878118005}"/>
              </a:ext>
            </a:extLst>
          </p:cNvPr>
          <p:cNvSpPr txBox="1"/>
          <p:nvPr/>
        </p:nvSpPr>
        <p:spPr>
          <a:xfrm>
            <a:off x="613700" y="1133265"/>
            <a:ext cx="10964600" cy="2961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l-NL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(node(“{}A[]”, generator(tree(“$bind$”, “$#1”, “$#2”))))</a:t>
            </a:r>
            <a:endParaRPr lang="en-US" altLang="ja-JP" u="sng" dirty="0">
              <a:uFill>
                <a:solidFill>
                  <a:srgbClr val="FF0000"/>
                </a:solidFill>
              </a:u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node(“{}A[]”,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eval(generator(tree(“$bind$”, “$#1”, “$#2”)))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exec_eval(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eval(tree(“$bind$”, “$#1”, “$#2”))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exec_eval(tree(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eval(“$bind$”)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 “$#1”)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 “$#2”)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exec_eval(tree(“$bind$”, “$#1”, “$#2”))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apply(“$bind$”, “$#1”, “$#2”)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</a:t>
            </a:r>
            <a:r>
              <a:rPr lang="nl-NL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bind(“$#1”, “$#2”)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3F555E-FA7C-4AB4-94EA-0662FEFB77BA}"/>
              </a:ext>
            </a:extLst>
          </p:cNvPr>
          <p:cNvSpPr txBox="1"/>
          <p:nvPr/>
        </p:nvSpPr>
        <p:spPr>
          <a:xfrm>
            <a:off x="0" y="87666"/>
            <a:ext cx="214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1](</a:t>
            </a:r>
            <a:r>
              <a:rPr kumimoji="1" lang="ja-JP" altLang="en-US" dirty="0"/>
              <a:t>再掲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69CFB58-DCF7-433D-BE75-735D9A431368}"/>
              </a:ext>
            </a:extLst>
          </p:cNvPr>
          <p:cNvSpPr/>
          <p:nvPr/>
        </p:nvSpPr>
        <p:spPr>
          <a:xfrm>
            <a:off x="613700" y="3690116"/>
            <a:ext cx="8206451" cy="405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193BB5B-F29C-4839-A4EB-53DB54F80E4C}"/>
              </a:ext>
            </a:extLst>
          </p:cNvPr>
          <p:cNvSpPr txBox="1"/>
          <p:nvPr/>
        </p:nvSpPr>
        <p:spPr>
          <a:xfrm>
            <a:off x="495299" y="4329260"/>
            <a:ext cx="11201401" cy="884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rgbClr val="FF00FF"/>
                </a:solidFill>
              </a:rPr>
              <a:t>print</a:t>
            </a:r>
            <a:r>
              <a:rPr lang="en-US" altLang="ja-JP" dirty="0"/>
              <a:t>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</a:t>
            </a:r>
            <a:r>
              <a:rPr lang="nl-NL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bind(“$#1”, “$#2”)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⇒ 自ノードに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適用</a:t>
            </a:r>
            <a:endParaRPr lang="en-US" altLang="ja-JP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BBA7E2A-D90F-4F45-8FBF-29C6DC9E3851}"/>
              </a:ext>
            </a:extLst>
          </p:cNvPr>
          <p:cNvSpPr/>
          <p:nvPr/>
        </p:nvSpPr>
        <p:spPr>
          <a:xfrm>
            <a:off x="495299" y="4808619"/>
            <a:ext cx="8206451" cy="405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1E5CCAC-C34B-4060-9202-5BFEA86A65D2}"/>
              </a:ext>
            </a:extLst>
          </p:cNvPr>
          <p:cNvSpPr txBox="1"/>
          <p:nvPr/>
        </p:nvSpPr>
        <p:spPr>
          <a:xfrm>
            <a:off x="6575142" y="4329260"/>
            <a:ext cx="5121558" cy="369332"/>
          </a:xfrm>
          <a:prstGeom prst="wedgeRectCallout">
            <a:avLst>
              <a:gd name="adj1" fmla="val -78689"/>
              <a:gd name="adj2" fmla="val 59366"/>
            </a:avLst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nl-NL" altLang="ja-JP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bind(“$#1”, “$#2”)</a:t>
            </a:r>
            <a:r>
              <a:rPr lang="ja-JP" altLang="en-US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∈</a:t>
            </a:r>
            <a:r>
              <a:rPr lang="en-US" altLang="ja-JP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Op</a:t>
            </a:r>
            <a:r>
              <a:rPr lang="en-US" altLang="ja-JP" baseline="-250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0</a:t>
            </a:r>
            <a:r>
              <a:rPr lang="en-US" altLang="ja-JP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-t	  =&gt; </a:t>
            </a:r>
            <a:r>
              <a:rPr lang="ja-JP" altLang="en-US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適用が</a:t>
            </a:r>
            <a:r>
              <a:rPr lang="en-US" altLang="ja-JP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print</a:t>
            </a:r>
            <a:r>
              <a:rPr lang="ja-JP" altLang="en-US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時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84A6D4-4C12-4F8A-A1DE-0E5C4CD705DB}"/>
              </a:ext>
            </a:extLst>
          </p:cNvPr>
          <p:cNvSpPr/>
          <p:nvPr/>
        </p:nvSpPr>
        <p:spPr>
          <a:xfrm>
            <a:off x="138896" y="3264060"/>
            <a:ext cx="9838481" cy="100699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C10B969-8581-42BD-83D1-EFCEEC2CC56B}"/>
              </a:ext>
            </a:extLst>
          </p:cNvPr>
          <p:cNvSpPr txBox="1"/>
          <p:nvPr/>
        </p:nvSpPr>
        <p:spPr>
          <a:xfrm>
            <a:off x="557514" y="5508009"/>
            <a:ext cx="6094311" cy="1299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改善案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 self: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自ノード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apply(</a:t>
            </a:r>
            <a:r>
              <a:rPr lang="nl-NL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self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, “$bind$”, “$#1”, “$#2”)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</a:t>
            </a:r>
            <a:r>
              <a:rPr lang="nl-NL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bind(</a:t>
            </a:r>
            <a:r>
              <a:rPr lang="nl-NL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self, </a:t>
            </a:r>
            <a:r>
              <a:rPr lang="nl-NL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“$#1”, “$#2”)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BF7A2FC-4A14-4BA9-AFBA-00F1CC789BFA}"/>
              </a:ext>
            </a:extLst>
          </p:cNvPr>
          <p:cNvSpPr/>
          <p:nvPr/>
        </p:nvSpPr>
        <p:spPr>
          <a:xfrm>
            <a:off x="138896" y="5914184"/>
            <a:ext cx="9838481" cy="88447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ACDEC07-C219-46F6-9005-6FA12069D21B}"/>
              </a:ext>
            </a:extLst>
          </p:cNvPr>
          <p:cNvSpPr txBox="1"/>
          <p:nvPr/>
        </p:nvSpPr>
        <p:spPr>
          <a:xfrm>
            <a:off x="7070442" y="6113633"/>
            <a:ext cx="2524971" cy="646331"/>
          </a:xfrm>
          <a:prstGeom prst="wedgeRectCallout">
            <a:avLst>
              <a:gd name="adj1" fmla="val -129540"/>
              <a:gd name="adj2" fmla="val 20416"/>
            </a:avLst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この時点で</a:t>
            </a:r>
            <a:r>
              <a:rPr lang="en-US" altLang="ja-JP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bind</a:t>
            </a:r>
            <a:r>
              <a:rPr lang="ja-JP" altLang="en-US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実行</a:t>
            </a:r>
            <a:endParaRPr lang="en-US" altLang="ja-JP" dirty="0">
              <a:solidFill>
                <a:srgbClr val="0000FF"/>
              </a:solidFill>
              <a:uFill>
                <a:solidFill>
                  <a:srgbClr val="FF0000"/>
                </a:solidFill>
              </a:uFill>
            </a:endParaRPr>
          </a:p>
          <a:p>
            <a:r>
              <a:rPr lang="ja-JP" altLang="en-US" dirty="0">
                <a:solidFill>
                  <a:srgbClr val="0000FF"/>
                </a:solidFill>
              </a:rPr>
              <a:t>返却値</a:t>
            </a:r>
            <a:r>
              <a:rPr lang="en-US" altLang="ja-JP" dirty="0">
                <a:solidFill>
                  <a:srgbClr val="0000FF"/>
                </a:solidFill>
              </a:rPr>
              <a:t>: void(nil)</a:t>
            </a:r>
            <a:endParaRPr lang="ja-JP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70270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F73423-53E1-4058-893A-9F84DAE7FB6D}"/>
              </a:ext>
            </a:extLst>
          </p:cNvPr>
          <p:cNvSpPr txBox="1"/>
          <p:nvPr/>
        </p:nvSpPr>
        <p:spPr>
          <a:xfrm>
            <a:off x="243068" y="369332"/>
            <a:ext cx="11948932" cy="6109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(“A(B,{$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{$file$(test.txt)})})”)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generator(tree(“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generator(tree(“$file$”, “test.txt”))))))</a:t>
            </a:r>
            <a:endParaRPr lang="nl-NL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nl-NL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“A”, “B”, generator(tree(“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generator(tree(“$file$”, “test.txt”)))))))</a:t>
            </a:r>
            <a:endParaRPr lang="nl-NL" altLang="ja-JP" u="sng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“A”)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“B”)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generator(tree(“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generator(tree(“$file$”, “test.txt”))))))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generator(tree(“$file$”, “test.txt”)))))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generator(tree(“$file$”, “test.txt”))))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generator(tree(“$file$”, “test.txt”)))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exec_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eval(tree(“$file$”, “test.txt”))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exec_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eval(“$file$”)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eval(“test.txt”)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exec_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tree(“$file$”, “test.txt”))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apply(“$file$”, “test.txt”)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exec_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file(“test.txt”)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file(“test.txt”)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file(“test.txt”)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tree(“X”, “Y”, “Z”)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print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tree(“X”, “Y”, “Z”)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D43B4F3-E159-4A14-BEC9-819A0F3CAB35}"/>
              </a:ext>
            </a:extLst>
          </p:cNvPr>
          <p:cNvSpPr txBox="1"/>
          <p:nvPr/>
        </p:nvSpPr>
        <p:spPr>
          <a:xfrm>
            <a:off x="-98384" y="0"/>
            <a:ext cx="257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4](</a:t>
            </a:r>
            <a:r>
              <a:rPr kumimoji="1" lang="ja-JP" altLang="en-US" dirty="0"/>
              <a:t>再掲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1A676F7-D4C0-47B4-8BE8-9219A494B435}"/>
              </a:ext>
            </a:extLst>
          </p:cNvPr>
          <p:cNvSpPr txBox="1"/>
          <p:nvPr/>
        </p:nvSpPr>
        <p:spPr>
          <a:xfrm>
            <a:off x="239209" y="6458711"/>
            <a:ext cx="8206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⇒単純に</a:t>
            </a:r>
            <a:r>
              <a:rPr kumimoji="1" lang="en-US" altLang="ja-JP" dirty="0"/>
              <a:t>T</a:t>
            </a:r>
            <a:r>
              <a:rPr kumimoji="1" lang="ja-JP" altLang="en-US" dirty="0"/>
              <a:t>式として</a:t>
            </a:r>
            <a:r>
              <a:rPr kumimoji="1" lang="en-US" altLang="ja-JP" dirty="0"/>
              <a:t>print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4B07923-56E8-42B6-BE66-045F7521B053}"/>
              </a:ext>
            </a:extLst>
          </p:cNvPr>
          <p:cNvSpPr txBox="1"/>
          <p:nvPr/>
        </p:nvSpPr>
        <p:spPr>
          <a:xfrm>
            <a:off x="239208" y="5369778"/>
            <a:ext cx="8206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E6F231BD-5596-4C9E-9599-2E72518DA0E9}"/>
              </a:ext>
            </a:extLst>
          </p:cNvPr>
          <p:cNvSpPr/>
          <p:nvPr/>
        </p:nvSpPr>
        <p:spPr>
          <a:xfrm>
            <a:off x="8783253" y="4558145"/>
            <a:ext cx="3306501" cy="811633"/>
          </a:xfrm>
          <a:prstGeom prst="wedgeRectCallout">
            <a:avLst>
              <a:gd name="adj1" fmla="val -96648"/>
              <a:gd name="adj2" fmla="val -43677"/>
            </a:avLst>
          </a:prstGeom>
          <a:solidFill>
            <a:srgbClr val="FFCC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file open (</a:t>
            </a:r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この時点で実行</a:t>
            </a:r>
            <a:r>
              <a:rPr kumimoji="1" lang="en-US" altLang="ja-JP" sz="1600" baseline="30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*1</a:t>
            </a:r>
            <a:r>
              <a:rPr kumimoji="1"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/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・返却値</a:t>
            </a:r>
            <a:r>
              <a:rPr kumimoji="1"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file</a:t>
            </a:r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ポインタ</a:t>
            </a:r>
            <a:endParaRPr kumimoji="1" lang="en-US" altLang="ja-JP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 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ツリーへの作用という感じではない</a:t>
            </a:r>
            <a:endParaRPr kumimoji="1" lang="ja-JP" altLang="en-US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284949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B2DDE25-7CD0-4DC6-B3D3-F35B6FAE37A4}"/>
              </a:ext>
            </a:extLst>
          </p:cNvPr>
          <p:cNvSpPr txBox="1"/>
          <p:nvPr/>
        </p:nvSpPr>
        <p:spPr>
          <a:xfrm>
            <a:off x="190500" y="767052"/>
            <a:ext cx="10316900" cy="581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ja-JP" b="1" dirty="0">
                <a:solidFill>
                  <a:srgbClr val="FF00FF"/>
                </a:solidFill>
              </a:rPr>
              <a:t>τ</a:t>
            </a:r>
            <a:r>
              <a:rPr lang="en-US" altLang="ja-JP" dirty="0"/>
              <a:t>(“{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(?)}ABC(7,8)”)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 </a:t>
            </a:r>
            <a:r>
              <a:rPr lang="en-US" altLang="ja-JP" dirty="0"/>
              <a:t>tree(τ(“{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(?)}ABC”), τ(“7”), τ(“8”))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 </a:t>
            </a:r>
            <a:r>
              <a:rPr lang="en-US" altLang="ja-JP" dirty="0"/>
              <a:t>tree(node(“{}ABC”, τ(“{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(?)}”)), “7”, “8”)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 </a:t>
            </a:r>
            <a:r>
              <a:rPr lang="en-US" altLang="ja-JP" dirty="0"/>
              <a:t>tree(node(“{}ABC”, generator(τ(“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(?)”))), “7”, “8”)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tree(node(“{}ABC”, generator(tree(τ(“</a:t>
            </a:r>
            <a:r>
              <a:rPr lang="en-US" altLang="ja-JP" dirty="0">
                <a:highlight>
                  <a:srgbClr val="FFCCFF"/>
                </a:highlight>
              </a:rPr>
              <a:t>$`$”), τ(“</a:t>
            </a:r>
            <a:r>
              <a:rPr lang="en-US" altLang="ja-JP" dirty="0"/>
              <a:t>?”))), “7”’, “8”)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 </a:t>
            </a:r>
            <a:r>
              <a:rPr lang="en-US" altLang="ja-JP" dirty="0"/>
              <a:t>tree(node(“{}ABC”, generator(tree(“</a:t>
            </a:r>
            <a:r>
              <a:rPr lang="en-US" altLang="ja-JP" dirty="0">
                <a:highlight>
                  <a:srgbClr val="FFCCFF"/>
                </a:highlight>
              </a:rPr>
              <a:t>$`$”, “</a:t>
            </a:r>
            <a:r>
              <a:rPr lang="en-US" altLang="ja-JP" dirty="0"/>
              <a:t>?”))), “7”’, “8”)</a:t>
            </a:r>
          </a:p>
          <a:p>
            <a:pPr>
              <a:lnSpc>
                <a:spcPts val="2500"/>
              </a:lnSpc>
            </a:pPr>
            <a:endParaRPr lang="en-US" altLang="ja-JP" dirty="0"/>
          </a:p>
          <a:p>
            <a:pPr>
              <a:lnSpc>
                <a:spcPts val="2500"/>
              </a:lnSpc>
            </a:pPr>
            <a:r>
              <a:rPr lang="en-US" altLang="ja-JP" b="1" dirty="0">
                <a:solidFill>
                  <a:srgbClr val="FF00FF"/>
                </a:solidFill>
              </a:rPr>
              <a:t>eval</a:t>
            </a:r>
            <a:r>
              <a:rPr lang="en-US" altLang="ja-JP" dirty="0"/>
              <a:t>(tree(node(“{}ABC”, generator(tree(“</a:t>
            </a:r>
            <a:r>
              <a:rPr lang="en-US" altLang="ja-JP" dirty="0">
                <a:highlight>
                  <a:srgbClr val="FFCCFF"/>
                </a:highlight>
              </a:rPr>
              <a:t>$`$”, “</a:t>
            </a:r>
            <a:r>
              <a:rPr lang="en-US" altLang="ja-JP" dirty="0"/>
              <a:t>?”))), “7”’, “8”))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 </a:t>
            </a:r>
            <a:r>
              <a:rPr lang="en-US" altLang="ja-JP" dirty="0"/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eval(node(“{}ABC”, generator(tree(“</a:t>
            </a:r>
            <a:r>
              <a:rPr lang="en-US" altLang="ja-JP" u="sng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$`$”, 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?”))))</a:t>
            </a:r>
            <a:r>
              <a:rPr lang="en-US" altLang="ja-JP" dirty="0"/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eval(“7”)</a:t>
            </a:r>
            <a:r>
              <a:rPr lang="en-US" altLang="ja-JP" dirty="0"/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eval(“8”)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node(“{}ABC”,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eval(generator(tree(“</a:t>
            </a:r>
            <a:r>
              <a:rPr lang="en-US" altLang="ja-JP" u="sng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$`$”, 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?”)))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node(“{}ABC”, 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exec_eval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eval(tree(“</a:t>
            </a:r>
            <a:r>
              <a:rPr lang="en-US" altLang="ja-JP" u="sng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$`$”, 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?”))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node(“{}ABC”, 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exec_eval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</a:t>
            </a:r>
            <a:r>
              <a:rPr lang="en-US" altLang="ja-JP" u="sng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$`$”)</a:t>
            </a:r>
            <a:r>
              <a:rPr lang="en-US" altLang="ja-JP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eval(“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?”)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node(“{}ABC”, 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exec_eval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(tree(“</a:t>
            </a:r>
            <a:r>
              <a:rPr lang="en-US" altLang="ja-JP" u="sng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$`$”, 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?”))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node(“{}ABC”,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apply(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self,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</a:t>
            </a:r>
            <a:r>
              <a:rPr lang="en-US" altLang="ja-JP" u="sng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$`$”, 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?”))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node(“{}ABC”, </a:t>
            </a:r>
            <a:r>
              <a:rPr lang="en-US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quote(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self, 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“</a:t>
            </a:r>
            <a:r>
              <a:rPr lang="en-US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?”)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endParaRPr lang="en-US" altLang="ja-JP" dirty="0"/>
          </a:p>
          <a:p>
            <a:pPr>
              <a:lnSpc>
                <a:spcPts val="2500"/>
              </a:lnSpc>
            </a:pPr>
            <a:r>
              <a:rPr lang="en-US" altLang="ja-JP" b="1" dirty="0">
                <a:solidFill>
                  <a:srgbClr val="FF00FF"/>
                </a:solidFill>
              </a:rPr>
              <a:t>print</a:t>
            </a:r>
            <a:r>
              <a:rPr lang="en-US" altLang="ja-JP" b="1" dirty="0"/>
              <a:t>(</a:t>
            </a:r>
            <a:r>
              <a:rPr lang="en-US" altLang="ja-JP" dirty="0"/>
              <a:t>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node(“{}ABC”, </a:t>
            </a:r>
            <a:r>
              <a:rPr lang="en-US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quote(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self, 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“</a:t>
            </a:r>
            <a:r>
              <a:rPr lang="en-US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?”)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  <a:r>
              <a:rPr lang="en-US" altLang="ja-JP" b="1" dirty="0"/>
              <a:t>)</a:t>
            </a:r>
          </a:p>
          <a:p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90CD16-42C4-41EE-BC9B-E873F8A8B330}"/>
              </a:ext>
            </a:extLst>
          </p:cNvPr>
          <p:cNvSpPr txBox="1"/>
          <p:nvPr/>
        </p:nvSpPr>
        <p:spPr>
          <a:xfrm>
            <a:off x="4829537" y="97824"/>
            <a:ext cx="7269865" cy="830997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kumimoji="1" lang="ja-JP" altLang="en-US" sz="1200" dirty="0"/>
              <a:t>①</a:t>
            </a:r>
            <a:r>
              <a:rPr kumimoji="1" lang="el-GR" altLang="ja-JP" sz="1200" dirty="0"/>
              <a:t>τ(</a:t>
            </a:r>
            <a:r>
              <a:rPr kumimoji="1" lang="en-US" altLang="ja-JP" sz="1200" dirty="0">
                <a:solidFill>
                  <a:srgbClr val="FF0000"/>
                </a:solidFill>
              </a:rPr>
              <a:t>“</a:t>
            </a:r>
            <a:r>
              <a:rPr kumimoji="1" lang="en-US" altLang="ja-JP" sz="1200" dirty="0"/>
              <a:t>head</a:t>
            </a:r>
            <a:r>
              <a:rPr kumimoji="1" lang="en-US" altLang="ja-JP" sz="1200" dirty="0">
                <a:solidFill>
                  <a:srgbClr val="FF0000"/>
                </a:solidFill>
              </a:rPr>
              <a:t>”</a:t>
            </a:r>
            <a:r>
              <a:rPr kumimoji="1" lang="en-US" altLang="ja-JP" sz="1200" dirty="0"/>
              <a:t>)		= node(head)	</a:t>
            </a:r>
          </a:p>
          <a:p>
            <a:r>
              <a:rPr kumimoji="1" lang="ja-JP" altLang="en-US" sz="1200" dirty="0"/>
              <a:t>②</a:t>
            </a:r>
            <a:r>
              <a:rPr kumimoji="1" lang="el-GR" altLang="ja-JP" sz="1200" dirty="0"/>
              <a:t>τ(</a:t>
            </a:r>
            <a:r>
              <a:rPr kumimoji="1" lang="en-US" altLang="ja-JP" sz="1200" dirty="0">
                <a:solidFill>
                  <a:srgbClr val="FF0000"/>
                </a:solidFill>
              </a:rPr>
              <a:t>“</a:t>
            </a:r>
            <a:r>
              <a:rPr kumimoji="1" lang="en-US" altLang="ja-JP" sz="1200" dirty="0"/>
              <a:t>head</a:t>
            </a:r>
            <a:r>
              <a:rPr kumimoji="1" lang="en-US" altLang="ja-JP" sz="1200" dirty="0">
                <a:solidFill>
                  <a:srgbClr val="FF0000"/>
                </a:solidFill>
              </a:rPr>
              <a:t>”</a:t>
            </a:r>
            <a:r>
              <a:rPr kumimoji="1" lang="en-US" altLang="ja-JP" sz="1200" dirty="0"/>
              <a:t>)		= node(</a:t>
            </a:r>
            <a:r>
              <a:rPr kumimoji="1" lang="en-US" altLang="ja-JP" sz="1200" dirty="0" err="1"/>
              <a:t>head.rest</a:t>
            </a:r>
            <a:r>
              <a:rPr kumimoji="1" lang="en-US" altLang="ja-JP" sz="1200" dirty="0"/>
              <a:t>, </a:t>
            </a:r>
            <a:r>
              <a:rPr kumimoji="1" lang="en-US" altLang="ja-JP" sz="1200" dirty="0" err="1"/>
              <a:t>τ</a:t>
            </a:r>
            <a:r>
              <a:rPr kumimoji="1" lang="en-US" altLang="ja-JP" sz="1200" baseline="-25000" dirty="0" err="1">
                <a:solidFill>
                  <a:srgbClr val="FF0000"/>
                </a:solidFill>
              </a:rPr>
              <a:t>f</a:t>
            </a:r>
            <a:r>
              <a:rPr kumimoji="1" lang="en-US" altLang="ja-JP" sz="1200" baseline="-25000" dirty="0">
                <a:solidFill>
                  <a:srgbClr val="FF0000"/>
                </a:solidFill>
              </a:rPr>
              <a:t> 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head.function</a:t>
            </a:r>
            <a:r>
              <a:rPr kumimoji="1" lang="en-US" altLang="ja-JP" sz="1200" dirty="0"/>
              <a:t>))	// &lt;function&gt;</a:t>
            </a:r>
            <a:r>
              <a:rPr kumimoji="1" lang="ja-JP" altLang="en-US" sz="1200" dirty="0"/>
              <a:t>部が</a:t>
            </a:r>
            <a:r>
              <a:rPr kumimoji="1" lang="en-US" altLang="ja-JP" sz="1200" dirty="0"/>
              <a:t>generator</a:t>
            </a:r>
            <a:r>
              <a:rPr lang="ja-JP" altLang="en-US" sz="1200" dirty="0"/>
              <a:t>の場合</a:t>
            </a:r>
            <a:endParaRPr kumimoji="1" lang="en-US" altLang="ja-JP" sz="1200" dirty="0"/>
          </a:p>
          <a:p>
            <a:r>
              <a:rPr kumimoji="1" lang="ja-JP" altLang="en-US" sz="1200" dirty="0"/>
              <a:t>③</a:t>
            </a:r>
            <a:r>
              <a:rPr kumimoji="1" lang="el-GR" altLang="ja-JP" sz="1200" dirty="0"/>
              <a:t>τ(“</a:t>
            </a:r>
            <a:r>
              <a:rPr kumimoji="1" lang="en-US" altLang="ja-JP" sz="1200" dirty="0"/>
              <a:t>head(tf1, ..., </a:t>
            </a:r>
            <a:r>
              <a:rPr kumimoji="1" lang="en-US" altLang="ja-JP" sz="1200" dirty="0" err="1"/>
              <a:t>tfn</a:t>
            </a:r>
            <a:r>
              <a:rPr kumimoji="1" lang="en-US" altLang="ja-JP" sz="1200" dirty="0"/>
              <a:t>)”)	= tree(</a:t>
            </a:r>
            <a:r>
              <a:rPr kumimoji="1" lang="el-GR" altLang="ja-JP" sz="1200" dirty="0"/>
              <a:t>τ(</a:t>
            </a:r>
            <a:r>
              <a:rPr kumimoji="1" lang="en-US" altLang="ja-JP" sz="1200" dirty="0"/>
              <a:t>head), </a:t>
            </a:r>
            <a:r>
              <a:rPr kumimoji="1" lang="el-GR" altLang="ja-JP" sz="1200" dirty="0"/>
              <a:t>τ(</a:t>
            </a:r>
            <a:r>
              <a:rPr kumimoji="1" lang="en-US" altLang="ja-JP" sz="1200" dirty="0"/>
              <a:t>tf1), ..., </a:t>
            </a:r>
            <a:r>
              <a:rPr kumimoji="1" lang="el-GR" altLang="ja-JP" sz="1200" dirty="0"/>
              <a:t>τ(</a:t>
            </a:r>
            <a:r>
              <a:rPr kumimoji="1" lang="en-US" altLang="ja-JP" sz="1200" dirty="0" err="1"/>
              <a:t>tfn</a:t>
            </a:r>
            <a:r>
              <a:rPr kumimoji="1" lang="en-US" altLang="ja-JP" sz="1200" dirty="0"/>
              <a:t>))</a:t>
            </a:r>
          </a:p>
          <a:p>
            <a:pPr>
              <a:spcAft>
                <a:spcPts val="600"/>
              </a:spcAft>
            </a:pPr>
            <a:r>
              <a:rPr kumimoji="1" lang="ja-JP" altLang="en-US" sz="1200" dirty="0"/>
              <a:t>④</a:t>
            </a:r>
            <a:r>
              <a:rPr kumimoji="1" lang="el-GR" altLang="ja-JP" sz="1200" dirty="0"/>
              <a:t>τ</a:t>
            </a:r>
            <a:r>
              <a:rPr kumimoji="1" lang="en-US" altLang="ja-JP" sz="1200" baseline="-25000" dirty="0">
                <a:solidFill>
                  <a:srgbClr val="FF0000"/>
                </a:solidFill>
              </a:rPr>
              <a:t>f </a:t>
            </a:r>
            <a:r>
              <a:rPr kumimoji="1" lang="el-GR" altLang="ja-JP" sz="1200" dirty="0"/>
              <a:t>(“{</a:t>
            </a:r>
            <a:r>
              <a:rPr kumimoji="1" lang="en-US" altLang="ja-JP" sz="1200" dirty="0" err="1"/>
              <a:t>tf</a:t>
            </a:r>
            <a:r>
              <a:rPr kumimoji="1" lang="en-US" altLang="ja-JP" sz="1200" dirty="0"/>
              <a:t>}”)		= generator(</a:t>
            </a:r>
            <a:r>
              <a:rPr kumimoji="1" lang="el-GR" altLang="ja-JP" sz="1200" dirty="0"/>
              <a:t>τ</a:t>
            </a:r>
            <a:r>
              <a:rPr kumimoji="1" lang="en-US" altLang="ja-JP" sz="1200" baseline="-25000" dirty="0">
                <a:solidFill>
                  <a:srgbClr val="FF0000"/>
                </a:solidFill>
              </a:rPr>
              <a:t>f </a:t>
            </a:r>
            <a:r>
              <a:rPr kumimoji="1" lang="el-GR" altLang="ja-JP" sz="1200" dirty="0"/>
              <a:t>(</a:t>
            </a:r>
            <a:r>
              <a:rPr kumimoji="1" lang="en-US" altLang="ja-JP" sz="1200" dirty="0" err="1"/>
              <a:t>tf</a:t>
            </a:r>
            <a:r>
              <a:rPr kumimoji="1" lang="en-US" altLang="ja-JP" sz="1200" dirty="0"/>
              <a:t>))</a:t>
            </a:r>
            <a:endParaRPr lang="ja-JP" altLang="en-US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107F4A-401D-4C86-AEDC-B20FE707C6E4}"/>
              </a:ext>
            </a:extLst>
          </p:cNvPr>
          <p:cNvSpPr txBox="1"/>
          <p:nvPr/>
        </p:nvSpPr>
        <p:spPr>
          <a:xfrm>
            <a:off x="6986773" y="4733655"/>
            <a:ext cx="5014727" cy="1938992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eval(</a:t>
            </a:r>
            <a:r>
              <a:rPr lang="en-US" altLang="ja-JP" sz="1200" dirty="0"/>
              <a:t>node(head)</a:t>
            </a:r>
            <a:r>
              <a:rPr kumimoji="1" lang="en-US" altLang="ja-JP" sz="1200" dirty="0"/>
              <a:t>)	= </a:t>
            </a:r>
            <a:r>
              <a:rPr lang="en-US" altLang="ja-JP" sz="1200" dirty="0"/>
              <a:t>node(head)			</a:t>
            </a:r>
          </a:p>
          <a:p>
            <a:r>
              <a:rPr lang="en-US" altLang="ja-JP" sz="1200" dirty="0"/>
              <a:t>eval(node(head, 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))	= node(head, eval(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))</a:t>
            </a:r>
          </a:p>
          <a:p>
            <a:r>
              <a:rPr lang="en-US" altLang="ja-JP" sz="1200" dirty="0"/>
              <a:t>eval(tree(r,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= tree(eval(r), eval(tv1), ..., eval(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r>
              <a:rPr lang="en-US" altLang="ja-JP" sz="1200" dirty="0"/>
              <a:t>eval(generator(tv’))	=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(eval(tv’))</a:t>
            </a:r>
          </a:p>
          <a:p>
            <a:endParaRPr lang="en-US" altLang="ja-JP" sz="1200" dirty="0"/>
          </a:p>
          <a:p>
            <a:r>
              <a:rPr lang="en-US" altLang="ja-JP" sz="1200" dirty="0" err="1"/>
              <a:t>exec_eval</a:t>
            </a:r>
            <a:r>
              <a:rPr lang="en-US" altLang="ja-JP" sz="1200" dirty="0"/>
              <a:t>(tree(op,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 = apply(op, eval(tv1), ..., eval(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pPr lvl="1"/>
            <a:endParaRPr lang="en-US" altLang="ja-JP" sz="1200" dirty="0"/>
          </a:p>
          <a:p>
            <a:r>
              <a:rPr lang="en-US" altLang="ja-JP" sz="1200" dirty="0"/>
              <a:t>apply(op,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):</a:t>
            </a:r>
          </a:p>
          <a:p>
            <a:r>
              <a:rPr lang="en-US" altLang="ja-JP" sz="1200" dirty="0"/>
              <a:t>	= operator(op)(tv1,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A2CD13-8064-4DD6-8E57-FAF8B5D4F627}"/>
              </a:ext>
            </a:extLst>
          </p:cNvPr>
          <p:cNvSpPr txBox="1"/>
          <p:nvPr/>
        </p:nvSpPr>
        <p:spPr>
          <a:xfrm>
            <a:off x="-98384" y="0"/>
            <a:ext cx="257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5](</a:t>
            </a:r>
            <a:r>
              <a:rPr kumimoji="1" lang="ja-JP" altLang="en-US" dirty="0"/>
              <a:t>新規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378A4193-8C59-473A-8025-E8FCE5EC0297}"/>
              </a:ext>
            </a:extLst>
          </p:cNvPr>
          <p:cNvSpPr/>
          <p:nvPr/>
        </p:nvSpPr>
        <p:spPr>
          <a:xfrm>
            <a:off x="1388962" y="6504972"/>
            <a:ext cx="4707038" cy="335351"/>
          </a:xfrm>
          <a:prstGeom prst="wedgeRectCallout">
            <a:avLst>
              <a:gd name="adj1" fmla="val -385"/>
              <a:gd name="adj2" fmla="val -137281"/>
            </a:avLst>
          </a:prstGeom>
          <a:solidFill>
            <a:srgbClr val="FFCC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時、</a:t>
            </a:r>
            <a:r>
              <a:rPr kumimoji="1"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function</a:t>
            </a:r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部に</a:t>
            </a:r>
            <a:r>
              <a:rPr lang="en-US" altLang="ja-JP" sz="16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Op</a:t>
            </a:r>
            <a:r>
              <a:rPr lang="en-US" altLang="ja-JP" sz="1600" baseline="-250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0</a:t>
            </a:r>
            <a:r>
              <a:rPr lang="en-US" altLang="ja-JP" sz="16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-t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が残ってれば実行対象</a:t>
            </a:r>
            <a:endParaRPr kumimoji="1" lang="ja-JP" altLang="en-US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063330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10/23(</a:t>
            </a:r>
            <a:r>
              <a:rPr lang="ja-JP" altLang="en-US" dirty="0"/>
              <a:t>金</a:t>
            </a:r>
            <a:r>
              <a:rPr lang="en-US" altLang="ja-JP" dirty="0"/>
              <a:t>)18:00-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29898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13BC86-DBC8-4AFE-BC0D-933F7805DCDD}"/>
              </a:ext>
            </a:extLst>
          </p:cNvPr>
          <p:cNvSpPr txBox="1"/>
          <p:nvPr/>
        </p:nvSpPr>
        <p:spPr>
          <a:xfrm>
            <a:off x="-3" y="350584"/>
            <a:ext cx="2448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◎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parsing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の課題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8ECE8C-B2DE-4893-896F-6D0993DF33C4}"/>
              </a:ext>
            </a:extLst>
          </p:cNvPr>
          <p:cNvSpPr txBox="1"/>
          <p:nvPr/>
        </p:nvSpPr>
        <p:spPr>
          <a:xfrm>
            <a:off x="429228" y="1992957"/>
            <a:ext cx="11333544" cy="25853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ja-JP" dirty="0"/>
              <a:t>※1 </a:t>
            </a:r>
            <a:r>
              <a:rPr lang="ja-JP" altLang="en-US" dirty="0"/>
              <a:t>解釈の決定は</a:t>
            </a:r>
            <a:r>
              <a:rPr lang="en-US" altLang="ja-JP" dirty="0"/>
              <a:t>$op$</a:t>
            </a:r>
            <a:r>
              <a:rPr lang="ja-JP" altLang="en-US" dirty="0"/>
              <a:t>の種別に依存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CCFFFF"/>
                </a:highlight>
              </a:rPr>
              <a:t>lisp</a:t>
            </a:r>
            <a:r>
              <a:rPr lang="ja-JP" altLang="en-US" dirty="0">
                <a:highlight>
                  <a:srgbClr val="CCFFFF"/>
                </a:highlight>
              </a:rPr>
              <a:t>型</a:t>
            </a:r>
            <a:r>
              <a:rPr lang="en-US" altLang="ja-JP" dirty="0"/>
              <a:t>-&gt;</a:t>
            </a:r>
            <a:r>
              <a:rPr lang="ja-JP" altLang="en-US" dirty="0"/>
              <a:t>解釈</a:t>
            </a:r>
            <a:r>
              <a:rPr lang="en-US" altLang="ja-JP" dirty="0"/>
              <a:t>1</a:t>
            </a:r>
            <a:r>
              <a:rPr lang="ja-JP" altLang="en-US" dirty="0"/>
              <a:t>、</a:t>
            </a:r>
            <a:r>
              <a:rPr lang="en-US" altLang="ja-JP" dirty="0" err="1">
                <a:highlight>
                  <a:srgbClr val="FFCCFF"/>
                </a:highlight>
              </a:rPr>
              <a:t>tq</a:t>
            </a:r>
            <a:r>
              <a:rPr lang="ja-JP" altLang="en-US" dirty="0">
                <a:highlight>
                  <a:srgbClr val="FFCCFF"/>
                </a:highlight>
              </a:rPr>
              <a:t>型</a:t>
            </a:r>
            <a:r>
              <a:rPr lang="en-US" altLang="ja-JP" dirty="0"/>
              <a:t>-&gt;</a:t>
            </a:r>
            <a:r>
              <a:rPr lang="ja-JP" altLang="en-US" dirty="0"/>
              <a:t>解釈</a:t>
            </a:r>
            <a:r>
              <a:rPr lang="en-US" altLang="ja-JP" dirty="0"/>
              <a:t>2)</a:t>
            </a:r>
          </a:p>
          <a:p>
            <a:r>
              <a:rPr lang="en-US" altLang="ja-JP" dirty="0"/>
              <a:t>※2 {...}</a:t>
            </a:r>
            <a:r>
              <a:rPr lang="ja-JP" altLang="en-US" dirty="0"/>
              <a:t>内を評価後でないと決定できない場合がある</a:t>
            </a:r>
            <a:r>
              <a:rPr lang="en-US" altLang="ja-JP" dirty="0"/>
              <a:t>(</a:t>
            </a:r>
            <a:r>
              <a:rPr lang="ja-JP" altLang="en-US" dirty="0"/>
              <a:t>下例⑤</a:t>
            </a:r>
            <a:r>
              <a:rPr lang="en-US" altLang="ja-JP" dirty="0"/>
              <a:t>)	=&gt; (</a:t>
            </a:r>
            <a:r>
              <a:rPr lang="ja-JP" altLang="en-US" dirty="0"/>
              <a:t>理由</a:t>
            </a:r>
            <a:r>
              <a:rPr lang="en-US" altLang="ja-JP" dirty="0"/>
              <a:t>) {...}</a:t>
            </a:r>
            <a:r>
              <a:rPr lang="ja-JP" altLang="en-US" dirty="0"/>
              <a:t>内の</a:t>
            </a:r>
            <a:r>
              <a:rPr lang="en-US" altLang="ja-JP" dirty="0"/>
              <a:t>$op$</a:t>
            </a:r>
            <a:r>
              <a:rPr lang="ja-JP" altLang="en-US" dirty="0"/>
              <a:t>が不明のため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	</a:t>
            </a:r>
            <a:r>
              <a:rPr lang="ja-JP" altLang="en-US" dirty="0"/>
              <a:t>① </a:t>
            </a:r>
            <a:r>
              <a:rPr lang="ja-JP" altLang="en-US" dirty="0">
                <a:solidFill>
                  <a:srgbClr val="FF0000"/>
                </a:solidFill>
              </a:rPr>
              <a:t>{</a:t>
            </a:r>
            <a:r>
              <a:rPr lang="ja-JP" altLang="en-US" dirty="0">
                <a:highlight>
                  <a:srgbClr val="CCFFFF"/>
                </a:highlight>
              </a:rPr>
              <a:t>$read$</a:t>
            </a:r>
            <a:r>
              <a:rPr lang="ja-JP" altLang="en-US" dirty="0"/>
              <a:t>($#1)</a:t>
            </a:r>
            <a:r>
              <a:rPr lang="ja-JP" altLang="en-US" dirty="0">
                <a:solidFill>
                  <a:srgbClr val="FF0000"/>
                </a:solidFill>
              </a:rPr>
              <a:t>}</a:t>
            </a:r>
            <a:r>
              <a:rPr lang="ja-JP" altLang="en-US" dirty="0"/>
              <a:t>	</a:t>
            </a:r>
            <a:r>
              <a:rPr lang="en-US" altLang="ja-JP" dirty="0"/>
              <a:t>		</a:t>
            </a:r>
            <a:r>
              <a:rPr lang="ja-JP" altLang="en-US" dirty="0"/>
              <a:t>=&gt; 解釈</a:t>
            </a:r>
            <a:r>
              <a:rPr lang="en-US" altLang="ja-JP" dirty="0"/>
              <a:t>1</a:t>
            </a:r>
            <a:endParaRPr lang="ja-JP" altLang="en-US" dirty="0"/>
          </a:p>
          <a:p>
            <a:r>
              <a:rPr lang="en-US" altLang="ja-JP" dirty="0"/>
              <a:t>	</a:t>
            </a:r>
            <a:r>
              <a:rPr lang="ja-JP" altLang="en-US" dirty="0"/>
              <a:t>② </a:t>
            </a:r>
            <a:r>
              <a:rPr lang="ja-JP" altLang="en-US" dirty="0">
                <a:solidFill>
                  <a:srgbClr val="FF0000"/>
                </a:solidFill>
              </a:rPr>
              <a:t>{</a:t>
            </a:r>
            <a:r>
              <a:rPr lang="ja-JP" altLang="en-US" dirty="0">
                <a:highlight>
                  <a:srgbClr val="CCFFFF"/>
                </a:highlight>
              </a:rPr>
              <a:t>$plus$</a:t>
            </a:r>
            <a:r>
              <a:rPr lang="ja-JP" altLang="en-US" dirty="0"/>
              <a:t>(1,2)</a:t>
            </a:r>
            <a:r>
              <a:rPr lang="ja-JP" altLang="en-US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			=&gt; 〃</a:t>
            </a:r>
            <a:endParaRPr lang="ja-JP" altLang="en-US" dirty="0"/>
          </a:p>
          <a:p>
            <a:r>
              <a:rPr lang="en-US" altLang="ja-JP" dirty="0"/>
              <a:t>	</a:t>
            </a:r>
            <a:r>
              <a:rPr lang="ja-JP" altLang="en-US" dirty="0"/>
              <a:t>③ </a:t>
            </a:r>
            <a:r>
              <a:rPr lang="ja-JP" altLang="en-US" dirty="0">
                <a:solidFill>
                  <a:srgbClr val="FF0000"/>
                </a:solidFill>
              </a:rPr>
              <a:t>{</a:t>
            </a:r>
            <a:r>
              <a:rPr lang="ja-JP" altLang="en-US" dirty="0">
                <a:highlight>
                  <a:srgbClr val="FFCCFF"/>
                </a:highlight>
              </a:rPr>
              <a:t>$bind$</a:t>
            </a:r>
            <a:r>
              <a:rPr lang="ja-JP" altLang="en-US" dirty="0"/>
              <a:t>($#1)</a:t>
            </a:r>
            <a:r>
              <a:rPr lang="ja-JP" altLang="en-US" dirty="0">
                <a:solidFill>
                  <a:srgbClr val="FF0000"/>
                </a:solidFill>
              </a:rPr>
              <a:t>}</a:t>
            </a:r>
            <a:r>
              <a:rPr lang="ja-JP" altLang="en-US" dirty="0"/>
              <a:t>	</a:t>
            </a:r>
            <a:r>
              <a:rPr lang="en-US" altLang="ja-JP" dirty="0"/>
              <a:t>		</a:t>
            </a:r>
            <a:r>
              <a:rPr lang="ja-JP" altLang="en-US" dirty="0"/>
              <a:t>=&gt; 解釈</a:t>
            </a:r>
            <a:r>
              <a:rPr lang="en-US" altLang="ja-JP" dirty="0"/>
              <a:t>2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④ 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$file$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(test.txt)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	=&gt; {</a:t>
            </a:r>
            <a:r>
              <a:rPr lang="en-US" altLang="ja-JP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</a:rPr>
              <a:t>$read$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(...)}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は解釈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1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、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$file$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(...)}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は解釈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2</a:t>
            </a:r>
          </a:p>
          <a:p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	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⑤ 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}}		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=&gt;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外側の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は解釈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2(</a:t>
            </a:r>
            <a:r>
              <a:rPr lang="en-US" altLang="ja-JP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、内側の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は解釈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1(</a:t>
            </a:r>
            <a:r>
              <a:rPr lang="en-US" altLang="ja-JP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					      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内側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を評価の結果、外側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operator(</a:t>
            </a:r>
            <a:r>
              <a:rPr lang="en-US" altLang="ja-JP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を特定可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endParaRPr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08B180C-482D-4C33-AEEA-3BFEC0DA8B3F}"/>
              </a:ext>
            </a:extLst>
          </p:cNvPr>
          <p:cNvSpPr txBox="1"/>
          <p:nvPr/>
        </p:nvSpPr>
        <p:spPr>
          <a:xfrm>
            <a:off x="342819" y="4710740"/>
            <a:ext cx="11603375" cy="21082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ja-JP" dirty="0"/>
              <a:t>operator</a:t>
            </a:r>
            <a:r>
              <a:rPr lang="ja-JP" altLang="en-US" dirty="0"/>
              <a:t>種別定義の明確化</a:t>
            </a:r>
            <a:r>
              <a:rPr lang="en-US" altLang="ja-JP" dirty="0"/>
              <a:t>(</a:t>
            </a:r>
            <a:r>
              <a:rPr lang="ja-JP" altLang="en-US" dirty="0"/>
              <a:t>詳細は次々ページ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 {</a:t>
            </a:r>
            <a:r>
              <a:rPr lang="en-US" altLang="ja-JP" dirty="0"/>
              <a:t>$op$...</a:t>
            </a:r>
            <a:r>
              <a:rPr lang="ja-JP" altLang="en-US" dirty="0"/>
              <a:t>} における</a:t>
            </a:r>
            <a:r>
              <a:rPr lang="en-US" altLang="ja-JP" dirty="0"/>
              <a:t>$op$</a:t>
            </a:r>
            <a:r>
              <a:rPr lang="ja-JP" altLang="en-US" dirty="0"/>
              <a:t>の種別</a:t>
            </a:r>
            <a:endParaRPr lang="en-US" altLang="ja-JP" dirty="0"/>
          </a:p>
          <a:p>
            <a:r>
              <a:rPr lang="en-US" altLang="ja-JP" dirty="0"/>
              <a:t>	lisp</a:t>
            </a:r>
            <a:r>
              <a:rPr lang="ja-JP" altLang="en-US" dirty="0"/>
              <a:t>型</a:t>
            </a:r>
            <a:r>
              <a:rPr lang="en-US" altLang="ja-JP" dirty="0"/>
              <a:t>	: {$op$...}</a:t>
            </a:r>
            <a:r>
              <a:rPr lang="ja-JP" altLang="en-US" dirty="0"/>
              <a:t>にヘッドが後続しない</a:t>
            </a:r>
            <a:r>
              <a:rPr lang="en-US" altLang="ja-JP" dirty="0"/>
              <a:t>(</a:t>
            </a:r>
            <a:r>
              <a:rPr lang="ja-JP" altLang="en-US" dirty="0"/>
              <a:t>解釈</a:t>
            </a:r>
            <a:r>
              <a:rPr lang="en-US" altLang="ja-JP" dirty="0"/>
              <a:t>1</a:t>
            </a:r>
            <a:r>
              <a:rPr lang="ja-JP" altLang="en-US" dirty="0"/>
              <a:t>相当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	: 	〃		</a:t>
            </a:r>
            <a:r>
              <a:rPr lang="ja-JP" altLang="en-US" dirty="0"/>
              <a:t>する </a:t>
            </a:r>
            <a:r>
              <a:rPr lang="en-US" altLang="ja-JP" dirty="0"/>
              <a:t>(</a:t>
            </a:r>
            <a:r>
              <a:rPr lang="ja-JP" altLang="en-US" dirty="0"/>
              <a:t>解釈</a:t>
            </a:r>
            <a:r>
              <a:rPr lang="en-US" altLang="ja-JP" dirty="0"/>
              <a:t>2</a:t>
            </a:r>
            <a:r>
              <a:rPr lang="ja-JP" altLang="en-US" dirty="0"/>
              <a:t>相当で、ダミーノードが存在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(2) generator{...}</a:t>
            </a:r>
            <a:r>
              <a:rPr lang="ja-JP" altLang="en-US" dirty="0"/>
              <a:t>の処理規則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(a) parsing</a:t>
            </a:r>
            <a:r>
              <a:rPr lang="ja-JP" altLang="en-US" dirty="0"/>
              <a:t>時</a:t>
            </a:r>
            <a:r>
              <a:rPr lang="en-US" altLang="ja-JP" dirty="0"/>
              <a:t>	:</a:t>
            </a:r>
            <a:r>
              <a:rPr lang="ja-JP" altLang="en-US" dirty="0"/>
              <a:t>いったん解釈</a:t>
            </a:r>
            <a:r>
              <a:rPr lang="en-US" altLang="ja-JP" dirty="0"/>
              <a:t>2</a:t>
            </a:r>
            <a:r>
              <a:rPr lang="ja-JP" altLang="en-US" dirty="0"/>
              <a:t>と仮定してダミーノード生成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(b) eval</a:t>
            </a:r>
            <a:r>
              <a:rPr lang="ja-JP" altLang="en-US" dirty="0"/>
              <a:t>時</a:t>
            </a:r>
            <a:r>
              <a:rPr lang="en-US" altLang="ja-JP" dirty="0"/>
              <a:t>	: ...</a:t>
            </a:r>
            <a:r>
              <a:rPr lang="ja-JP" altLang="en-US" dirty="0"/>
              <a:t>を評価の結果</a:t>
            </a:r>
            <a:r>
              <a:rPr lang="en-US" altLang="ja-JP" dirty="0"/>
              <a:t>$op$</a:t>
            </a:r>
            <a:r>
              <a:rPr lang="ja-JP" altLang="en-US" dirty="0"/>
              <a:t>種別が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/>
              <a:t>(</a:t>
            </a:r>
            <a:r>
              <a:rPr lang="ja-JP" altLang="en-US" dirty="0"/>
              <a:t>解釈</a:t>
            </a:r>
            <a:r>
              <a:rPr lang="en-US" altLang="ja-JP" dirty="0"/>
              <a:t>1)</a:t>
            </a:r>
            <a:r>
              <a:rPr lang="ja-JP" altLang="en-US" dirty="0"/>
              <a:t>であった場合はダミーノード削除</a:t>
            </a:r>
            <a:endParaRPr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88CFC09-9E03-448E-94AA-450CD9970F3D}"/>
              </a:ext>
            </a:extLst>
          </p:cNvPr>
          <p:cNvSpPr txBox="1"/>
          <p:nvPr/>
        </p:nvSpPr>
        <p:spPr>
          <a:xfrm>
            <a:off x="316376" y="4382039"/>
            <a:ext cx="1709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&lt;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対応方針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&gt;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EDF658F-23D9-4BFB-BD8E-2685B37DE503}"/>
              </a:ext>
            </a:extLst>
          </p:cNvPr>
          <p:cNvSpPr txBox="1"/>
          <p:nvPr/>
        </p:nvSpPr>
        <p:spPr>
          <a:xfrm>
            <a:off x="342819" y="747710"/>
            <a:ext cx="11603376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ja-JP" altLang="en-US" dirty="0"/>
              <a:t>{</a:t>
            </a:r>
            <a:r>
              <a:rPr lang="en-US" altLang="ja-JP" dirty="0"/>
              <a:t>$op$...</a:t>
            </a:r>
            <a:r>
              <a:rPr lang="ja-JP" altLang="en-US" dirty="0"/>
              <a:t>} の</a:t>
            </a:r>
            <a:r>
              <a:rPr lang="en-US" altLang="ja-JP" dirty="0"/>
              <a:t>parsing</a:t>
            </a:r>
            <a:r>
              <a:rPr lang="ja-JP" altLang="en-US" dirty="0"/>
              <a:t>時、以下の区別がつかない</a:t>
            </a:r>
            <a:endParaRPr lang="en-US" altLang="ja-JP" dirty="0"/>
          </a:p>
          <a:p>
            <a:pPr lvl="1"/>
            <a:r>
              <a:rPr lang="en-US" altLang="ja-JP" dirty="0"/>
              <a:t>(</a:t>
            </a:r>
            <a:r>
              <a:rPr lang="ja-JP" altLang="en-US" dirty="0"/>
              <a:t>解釈</a:t>
            </a:r>
            <a:r>
              <a:rPr lang="en-US" altLang="ja-JP" dirty="0"/>
              <a:t>1) {$op$....}</a:t>
            </a:r>
            <a:r>
              <a:rPr lang="ja-JP" altLang="en-US" dirty="0"/>
              <a:t>の後ろにダミーノードなし</a:t>
            </a:r>
            <a:r>
              <a:rPr lang="en-US" altLang="ja-JP" dirty="0"/>
              <a:t>	=&gt; {$op$....}</a:t>
            </a:r>
            <a:r>
              <a:rPr lang="ja-JP" altLang="en-US" dirty="0"/>
              <a:t>全体で</a:t>
            </a:r>
            <a:r>
              <a:rPr lang="ja-JP" altLang="en-US" b="1" dirty="0"/>
              <a:t>独立した</a:t>
            </a:r>
            <a:r>
              <a:rPr lang="en-US" altLang="ja-JP" b="1" dirty="0"/>
              <a:t>T</a:t>
            </a:r>
            <a:r>
              <a:rPr lang="ja-JP" altLang="en-US" b="1" dirty="0"/>
              <a:t>式</a:t>
            </a:r>
            <a:endParaRPr lang="en-US" altLang="ja-JP" b="1" dirty="0"/>
          </a:p>
          <a:p>
            <a:pPr lvl="1"/>
            <a:r>
              <a:rPr lang="en-US" altLang="ja-JP" dirty="0"/>
              <a:t>(</a:t>
            </a:r>
            <a:r>
              <a:rPr lang="ja-JP" altLang="en-US" dirty="0"/>
              <a:t>解釈</a:t>
            </a:r>
            <a:r>
              <a:rPr lang="en-US" altLang="ja-JP" dirty="0"/>
              <a:t>2)		</a:t>
            </a:r>
            <a:r>
              <a:rPr lang="ja-JP" altLang="en-US" dirty="0"/>
              <a:t>　　</a:t>
            </a:r>
            <a:r>
              <a:rPr lang="en-US" altLang="ja-JP" dirty="0"/>
              <a:t>〃		</a:t>
            </a:r>
            <a:r>
              <a:rPr lang="ja-JP" altLang="en-US" dirty="0"/>
              <a:t>あり</a:t>
            </a:r>
            <a:r>
              <a:rPr lang="en-US" altLang="ja-JP" dirty="0"/>
              <a:t>	=&gt; {$op$....}</a:t>
            </a:r>
            <a:r>
              <a:rPr lang="ja-JP" altLang="en-US" dirty="0"/>
              <a:t>は</a:t>
            </a:r>
            <a:r>
              <a:rPr lang="en-US" altLang="ja-JP" dirty="0"/>
              <a:t>T</a:t>
            </a:r>
            <a:r>
              <a:rPr lang="ja-JP" altLang="en-US" dirty="0"/>
              <a:t>式の一部</a:t>
            </a:r>
            <a:r>
              <a:rPr lang="en-US" altLang="ja-JP" dirty="0"/>
              <a:t>(</a:t>
            </a:r>
            <a:r>
              <a:rPr lang="ja-JP" altLang="en-US" b="1" dirty="0"/>
              <a:t>ダミーノードの</a:t>
            </a:r>
            <a:r>
              <a:rPr lang="en-US" altLang="ja-JP" b="1" dirty="0"/>
              <a:t>&lt;function&gt;</a:t>
            </a:r>
            <a:r>
              <a:rPr lang="ja-JP" altLang="en-US" b="1" dirty="0"/>
              <a:t>部</a:t>
            </a:r>
            <a:r>
              <a:rPr lang="en-US" altLang="ja-JP" b="1" dirty="0"/>
              <a:t>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BAFA040-6B13-451B-B2B2-D7E7D1F7E383}"/>
              </a:ext>
            </a:extLst>
          </p:cNvPr>
          <p:cNvSpPr txBox="1"/>
          <p:nvPr/>
        </p:nvSpPr>
        <p:spPr>
          <a:xfrm>
            <a:off x="-2" y="90613"/>
            <a:ext cx="2448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1.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課題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EE43802-8793-4BED-9DBD-30E4420E999F}"/>
              </a:ext>
            </a:extLst>
          </p:cNvPr>
          <p:cNvSpPr txBox="1"/>
          <p:nvPr/>
        </p:nvSpPr>
        <p:spPr>
          <a:xfrm>
            <a:off x="5411165" y="136779"/>
            <a:ext cx="61230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2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5A7901E-CBB8-47B7-8576-DC30CB6DF3A8}"/>
              </a:ext>
            </a:extLst>
          </p:cNvPr>
          <p:cNvSpPr txBox="1"/>
          <p:nvPr/>
        </p:nvSpPr>
        <p:spPr>
          <a:xfrm>
            <a:off x="7876572" y="2646283"/>
            <a:ext cx="3096228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{$U$}</a:t>
            </a:r>
            <a:r>
              <a:rPr lang="ja-JP" altLang="en-US" sz="1200" dirty="0">
                <a:solidFill>
                  <a:srgbClr val="FF0000"/>
                </a:solidFill>
              </a:rPr>
              <a:t>において、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は必須とする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パラメータなしの場合も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=&gt; function</a:t>
            </a:r>
            <a:r>
              <a:rPr kumimoji="1" lang="ja-JP" altLang="en-US" sz="1200" dirty="0">
                <a:solidFill>
                  <a:srgbClr val="FF0000"/>
                </a:solidFill>
              </a:rPr>
              <a:t>部においては </a:t>
            </a:r>
            <a:r>
              <a:rPr kumimoji="1"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必須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46524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 13">
            <a:extLst>
              <a:ext uri="{FF2B5EF4-FFF2-40B4-BE49-F238E27FC236}">
                <a16:creationId xmlns:a16="http://schemas.microsoft.com/office/drawing/2014/main" id="{2DF92CEE-6A43-4888-B79B-44F9EE223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250310"/>
              </p:ext>
            </p:extLst>
          </p:nvPr>
        </p:nvGraphicFramePr>
        <p:xfrm>
          <a:off x="163332" y="947966"/>
          <a:ext cx="11590116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39">
                  <a:extLst>
                    <a:ext uri="{9D8B030D-6E8A-4147-A177-3AD203B41FA5}">
                      <a16:colId xmlns:a16="http://schemas.microsoft.com/office/drawing/2014/main" val="4127399734"/>
                    </a:ext>
                  </a:extLst>
                </a:gridCol>
                <a:gridCol w="949124">
                  <a:extLst>
                    <a:ext uri="{9D8B030D-6E8A-4147-A177-3AD203B41FA5}">
                      <a16:colId xmlns:a16="http://schemas.microsoft.com/office/drawing/2014/main" val="674404181"/>
                    </a:ext>
                  </a:extLst>
                </a:gridCol>
                <a:gridCol w="510315">
                  <a:extLst>
                    <a:ext uri="{9D8B030D-6E8A-4147-A177-3AD203B41FA5}">
                      <a16:colId xmlns:a16="http://schemas.microsoft.com/office/drawing/2014/main" val="4082389892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51994756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391985323"/>
                    </a:ext>
                  </a:extLst>
                </a:gridCol>
                <a:gridCol w="2773680">
                  <a:extLst>
                    <a:ext uri="{9D8B030D-6E8A-4147-A177-3AD203B41FA5}">
                      <a16:colId xmlns:a16="http://schemas.microsoft.com/office/drawing/2014/main" val="2985411362"/>
                    </a:ext>
                  </a:extLst>
                </a:gridCol>
                <a:gridCol w="2747058">
                  <a:extLst>
                    <a:ext uri="{9D8B030D-6E8A-4147-A177-3AD203B41FA5}">
                      <a16:colId xmlns:a16="http://schemas.microsoft.com/office/drawing/2014/main" val="1266425688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marL="36000" marR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phase</a:t>
                      </a:r>
                      <a:endParaRPr kumimoji="1" lang="ja-JP" altLang="en-US" dirty="0"/>
                    </a:p>
                  </a:txBody>
                  <a:tcPr marL="36000" marR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位置づけ</a:t>
                      </a:r>
                    </a:p>
                  </a:txBody>
                  <a:tcPr marL="36000" marR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比較</a:t>
                      </a:r>
                    </a:p>
                  </a:txBody>
                  <a:tcPr marL="3600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58935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①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lisp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②現行</a:t>
                      </a:r>
                      <a:r>
                        <a:rPr kumimoji="1" lang="en-US" altLang="ja-JP" b="1" dirty="0" err="1">
                          <a:solidFill>
                            <a:schemeClr val="bg1"/>
                          </a:solidFill>
                        </a:rPr>
                        <a:t>tq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③次期</a:t>
                      </a:r>
                      <a:r>
                        <a:rPr kumimoji="1" lang="en-US" altLang="ja-JP" b="1" dirty="0" err="1">
                          <a:solidFill>
                            <a:schemeClr val="bg1"/>
                          </a:solidFill>
                        </a:rPr>
                        <a:t>tq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24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marL="36000" marR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read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parsing</a:t>
                      </a:r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初期ツリー生成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τ</a:t>
                      </a:r>
                      <a:r>
                        <a:rPr kumimoji="1" lang="ja-JP" altLang="en-US" dirty="0"/>
                        <a:t>相当</a:t>
                      </a:r>
                    </a:p>
                  </a:txBody>
                  <a:tcPr marL="36000" marR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marL="36000" marR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marL="36000" marR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549861"/>
                  </a:ext>
                </a:extLst>
              </a:tr>
              <a:tr h="457200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marL="36000" marR="0" anchor="ctr"/>
                </a:tc>
                <a:tc rowSpan="3"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eval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0" anchor="ctr"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実行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ツリー操作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B w="12700" cmpd="sng">
                      <a:noFill/>
                    </a:lnB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</a:t>
                      </a:r>
                      <a:r>
                        <a:rPr kumimoji="1" lang="ja-JP" altLang="en-US" dirty="0"/>
                        <a:t>式内関数の実行</a:t>
                      </a:r>
                    </a:p>
                  </a:txBody>
                  <a:tcPr marL="36000" marR="0" anchor="ctr"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option</a:t>
                      </a:r>
                      <a:r>
                        <a:rPr kumimoji="1" lang="ja-JP" altLang="en-US" dirty="0"/>
                        <a:t>による</a:t>
                      </a:r>
                      <a:r>
                        <a:rPr kumimoji="1" lang="en-US" altLang="ja-JP" dirty="0"/>
                        <a:t>bind</a:t>
                      </a:r>
                      <a:r>
                        <a:rPr kumimoji="1" lang="ja-JP" altLang="en-US" dirty="0"/>
                        <a:t>の実行</a:t>
                      </a:r>
                    </a:p>
                  </a:txBody>
                  <a:tcPr marL="36000" marR="0" anchor="ctr"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式内</a:t>
                      </a:r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の実行</a:t>
                      </a:r>
                    </a:p>
                  </a:txBody>
                  <a:tcPr marL="36000" marR="0" anchor="ctr"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21512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0" anchor="ctr">
                    <a:lnR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ツリー構造変換</a:t>
                      </a:r>
                    </a:p>
                  </a:txBody>
                  <a:tcPr marL="36000" marR="0" anchor="ctr">
                    <a:lnL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  <a:r>
                        <a:rPr kumimoji="1" lang="en-US" altLang="ja-JP" dirty="0"/>
                        <a:t>(cons</a:t>
                      </a:r>
                      <a:r>
                        <a:rPr kumimoji="1" lang="ja-JP" altLang="en-US" dirty="0"/>
                        <a:t>、</a:t>
                      </a:r>
                      <a:r>
                        <a:rPr kumimoji="1" lang="en-US" altLang="ja-JP" dirty="0"/>
                        <a:t>list</a:t>
                      </a:r>
                      <a:r>
                        <a:rPr kumimoji="1" lang="ja-JP" altLang="en-US" dirty="0"/>
                        <a:t>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marL="36000" marR="0" anchor="ctr"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  <a:r>
                        <a:rPr kumimoji="1" lang="en-US" altLang="ja-JP" dirty="0"/>
                        <a:t>($</a:t>
                      </a:r>
                      <a:r>
                        <a:rPr kumimoji="1" lang="en-US" altLang="ja-JP" dirty="0" err="1"/>
                        <a:t>readT</a:t>
                      </a:r>
                      <a:r>
                        <a:rPr kumimoji="1" lang="en-US" altLang="ja-JP" dirty="0"/>
                        <a:t>$</a:t>
                      </a:r>
                      <a:r>
                        <a:rPr kumimoji="1" lang="ja-JP" altLang="en-US" dirty="0"/>
                        <a:t>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R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501563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ノード属性更新</a:t>
                      </a:r>
                    </a:p>
                  </a:txBody>
                  <a:tcPr marL="36000" marR="0" anchor="ctr">
                    <a:lnL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marL="36000" marR="0" anchor="ctr"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  <a:r>
                        <a:rPr kumimoji="1" lang="en-US" altLang="ja-JP" dirty="0"/>
                        <a:t>(bind</a:t>
                      </a:r>
                      <a:r>
                        <a:rPr kumimoji="1" lang="ja-JP" altLang="en-US" dirty="0"/>
                        <a:t>のみ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  <a:r>
                        <a:rPr kumimoji="1" lang="en-US" altLang="ja-JP" dirty="0"/>
                        <a:t>($bind$</a:t>
                      </a:r>
                      <a:r>
                        <a:rPr kumimoji="1" lang="ja-JP" altLang="en-US" dirty="0"/>
                        <a:t>、</a:t>
                      </a:r>
                      <a:r>
                        <a:rPr kumimoji="1" lang="en-US" altLang="ja-JP" dirty="0"/>
                        <a:t>$file$</a:t>
                      </a:r>
                      <a:r>
                        <a:rPr kumimoji="1" lang="ja-JP" altLang="en-US" dirty="0"/>
                        <a:t>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R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74886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marL="36000" marR="0" anchor="ctr"/>
                </a:tc>
                <a:tc rowSpan="4"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print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0" anchor="ctr"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実行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ツリー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式表現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B w="12700" cmpd="sng">
                      <a:noFill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</a:t>
                      </a:r>
                      <a:r>
                        <a:rPr kumimoji="1" lang="ja-JP" altLang="en-US" dirty="0"/>
                        <a:t>式自体の</a:t>
                      </a: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 marL="36000" marR="0" anchor="ctr"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式の</a:t>
                      </a:r>
                      <a:r>
                        <a:rPr kumimoji="1" lang="en-US" altLang="ja-JP" dirty="0"/>
                        <a:t>print(T</a:t>
                      </a:r>
                      <a:r>
                        <a:rPr kumimoji="1" lang="ja-JP" altLang="en-US" dirty="0"/>
                        <a:t>式内</a:t>
                      </a:r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の実行を反映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marL="36000" marR="0" anchor="ctr"/>
                </a:tc>
                <a:extLst>
                  <a:ext uri="{0D108BD9-81ED-4DB2-BD59-A6C34878D82A}">
                    <a16:rowId xmlns:a16="http://schemas.microsoft.com/office/drawing/2014/main" val="22066353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marL="36000" marR="0" anchor="ctr"/>
                </a:tc>
                <a:tc vMerge="1"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0" anchor="ctr"/>
                </a:tc>
                <a:tc rowSpan="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0" anchor="ctr">
                    <a:lnR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式構造変換</a:t>
                      </a:r>
                    </a:p>
                  </a:txBody>
                  <a:tcPr marL="36000" marR="0" anchor="ctr">
                    <a:lnL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marL="36000" marR="0" anchor="ctr"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             ○</a:t>
                      </a:r>
                      <a:r>
                        <a:rPr kumimoji="1" lang="en-US" altLang="ja-JP" dirty="0"/>
                        <a:t>($PI$</a:t>
                      </a:r>
                      <a:r>
                        <a:rPr kumimoji="1" lang="ja-JP" altLang="en-US" dirty="0"/>
                        <a:t>、</a:t>
                      </a:r>
                      <a:r>
                        <a:rPr kumimoji="1" lang="en-US" altLang="ja-JP" dirty="0"/>
                        <a:t>$U$</a:t>
                      </a:r>
                      <a:r>
                        <a:rPr kumimoji="1" lang="ja-JP" altLang="en-US" dirty="0"/>
                        <a:t>、</a:t>
                      </a:r>
                      <a:r>
                        <a:rPr kumimoji="1" lang="en-US" altLang="ja-JP" dirty="0"/>
                        <a:t>$UU$</a:t>
                      </a:r>
                      <a:r>
                        <a:rPr kumimoji="1" lang="ja-JP" altLang="en-US" dirty="0"/>
                        <a:t>等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 marL="36000" marR="0" anchor="ctr">
                    <a:lnR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marL="36000" marR="0" anchor="ctr"/>
                </a:tc>
                <a:extLst>
                  <a:ext uri="{0D108BD9-81ED-4DB2-BD59-A6C34878D82A}">
                    <a16:rowId xmlns:a16="http://schemas.microsoft.com/office/drawing/2014/main" val="6235500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marL="36000" marR="0" anchor="ctr"/>
                </a:tc>
                <a:tc vMerge="1"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0"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文字列修飾</a:t>
                      </a:r>
                    </a:p>
                  </a:txBody>
                  <a:tcPr marL="36000" marR="0" anchor="ctr">
                    <a:lnL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marL="36000" marR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  <a:r>
                        <a:rPr kumimoji="1" lang="en-US" altLang="ja-JP" dirty="0"/>
                        <a:t>($`$</a:t>
                      </a:r>
                      <a:r>
                        <a:rPr kumimoji="1" lang="ja-JP" altLang="en-US" dirty="0"/>
                        <a:t>、</a:t>
                      </a:r>
                      <a:r>
                        <a:rPr kumimoji="1" lang="en-US" altLang="ja-JP" dirty="0"/>
                        <a:t>$``$</a:t>
                      </a:r>
                      <a:r>
                        <a:rPr kumimoji="1" lang="ja-JP" altLang="en-US" dirty="0"/>
                        <a:t>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R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0" anchor="ctr"/>
                </a:tc>
                <a:extLst>
                  <a:ext uri="{0D108BD9-81ED-4DB2-BD59-A6C34878D82A}">
                    <a16:rowId xmlns:a16="http://schemas.microsoft.com/office/drawing/2014/main" val="1800606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marL="36000" marR="0" anchor="ctr"/>
                </a:tc>
                <a:tc vMerge="1"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0"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その他</a:t>
                      </a:r>
                    </a:p>
                  </a:txBody>
                  <a:tcPr marL="36000" marR="0" anchor="ctr">
                    <a:lnL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marL="36000" marR="0" anchor="ctr"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  ○</a:t>
                      </a:r>
                      <a:r>
                        <a:rPr kumimoji="1" lang="en-US" altLang="ja-JP" dirty="0"/>
                        <a:t>($~$</a:t>
                      </a:r>
                      <a:r>
                        <a:rPr kumimoji="1" lang="ja-JP" altLang="en-US" dirty="0"/>
                        <a:t>、</a:t>
                      </a:r>
                      <a:r>
                        <a:rPr kumimoji="1" lang="en-US" altLang="ja-JP" dirty="0"/>
                        <a:t>$~~$</a:t>
                      </a:r>
                      <a:r>
                        <a:rPr kumimoji="1" lang="ja-JP" altLang="en-US" dirty="0"/>
                        <a:t>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R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0" anchor="ctr"/>
                </a:tc>
                <a:extLst>
                  <a:ext uri="{0D108BD9-81ED-4DB2-BD59-A6C34878D82A}">
                    <a16:rowId xmlns:a16="http://schemas.microsoft.com/office/drawing/2014/main" val="3331047034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7EB609B-8D02-4F6D-8B40-2F84E4ECE8D9}"/>
              </a:ext>
            </a:extLst>
          </p:cNvPr>
          <p:cNvSpPr txBox="1"/>
          <p:nvPr/>
        </p:nvSpPr>
        <p:spPr>
          <a:xfrm>
            <a:off x="0" y="578634"/>
            <a:ext cx="4689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(1)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背景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read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eval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print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A4C5934-B4A7-496E-9DBD-76B8FE6A0464}"/>
              </a:ext>
            </a:extLst>
          </p:cNvPr>
          <p:cNvSpPr/>
          <p:nvPr/>
        </p:nvSpPr>
        <p:spPr>
          <a:xfrm>
            <a:off x="8260080" y="5886047"/>
            <a:ext cx="1016000" cy="365760"/>
          </a:xfrm>
          <a:prstGeom prst="rect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E159CEB-4F77-4E2A-A73F-703E18093C6C}"/>
              </a:ext>
            </a:extLst>
          </p:cNvPr>
          <p:cNvSpPr txBox="1"/>
          <p:nvPr/>
        </p:nvSpPr>
        <p:spPr>
          <a:xfrm>
            <a:off x="9276080" y="5882475"/>
            <a:ext cx="217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: </a:t>
            </a:r>
            <a:r>
              <a:rPr kumimoji="1" lang="ja-JP" altLang="en-US" dirty="0"/>
              <a:t>今回追記箇所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67F735E-8D6E-401E-A48C-59B93CC981B8}"/>
              </a:ext>
            </a:extLst>
          </p:cNvPr>
          <p:cNvSpPr txBox="1"/>
          <p:nvPr/>
        </p:nvSpPr>
        <p:spPr>
          <a:xfrm>
            <a:off x="0" y="88274"/>
            <a:ext cx="2891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2. operator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種別の見直し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B35673-61D4-4C58-84EE-B869C79DD3E2}"/>
              </a:ext>
            </a:extLst>
          </p:cNvPr>
          <p:cNvSpPr txBox="1"/>
          <p:nvPr/>
        </p:nvSpPr>
        <p:spPr>
          <a:xfrm>
            <a:off x="1367805" y="5882475"/>
            <a:ext cx="5391809" cy="8309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表の座標軸</a:t>
            </a:r>
            <a:r>
              <a:rPr lang="en-US" altLang="ja-JP" sz="1200" dirty="0">
                <a:solidFill>
                  <a:srgbClr val="FF0000"/>
                </a:solidFill>
              </a:rPr>
              <a:t>(op</a:t>
            </a:r>
            <a:r>
              <a:rPr lang="ja-JP" altLang="en-US" sz="1200" dirty="0">
                <a:solidFill>
                  <a:srgbClr val="FF0000"/>
                </a:solidFill>
              </a:rPr>
              <a:t>分類の観点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 dirty="0">
                <a:solidFill>
                  <a:srgbClr val="FF0000"/>
                </a:solidFill>
              </a:rPr>
              <a:t>として以下の</a:t>
            </a:r>
            <a:r>
              <a:rPr lang="en-US" altLang="ja-JP" sz="1200" dirty="0">
                <a:solidFill>
                  <a:srgbClr val="FF0000"/>
                </a:solidFill>
              </a:rPr>
              <a:t>3</a:t>
            </a:r>
            <a:r>
              <a:rPr lang="ja-JP" altLang="en-US" sz="1200" dirty="0">
                <a:solidFill>
                  <a:srgbClr val="FF0000"/>
                </a:solidFill>
              </a:rPr>
              <a:t>つ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</a:rPr>
              <a:t>型 </a:t>
            </a:r>
            <a:r>
              <a:rPr lang="en-US" altLang="ja-JP" sz="1200" dirty="0">
                <a:solidFill>
                  <a:srgbClr val="FF0000"/>
                </a:solidFill>
              </a:rPr>
              <a:t>or 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・起動される</a:t>
            </a:r>
            <a:r>
              <a:rPr lang="en-US" altLang="ja-JP" sz="1200" dirty="0">
                <a:solidFill>
                  <a:srgbClr val="FF0000"/>
                </a:solidFill>
              </a:rPr>
              <a:t>phase(read/ </a:t>
            </a:r>
            <a:r>
              <a:rPr lang="en-US" altLang="ja-JP" sz="1200" dirty="0" err="1">
                <a:solidFill>
                  <a:srgbClr val="FF0000"/>
                </a:solidFill>
              </a:rPr>
              <a:t>eva</a:t>
            </a:r>
            <a:r>
              <a:rPr lang="en-US" altLang="ja-JP" sz="1200" dirty="0">
                <a:solidFill>
                  <a:srgbClr val="FF0000"/>
                </a:solidFill>
              </a:rPr>
              <a:t>/print) =&gt; </a:t>
            </a:r>
            <a:r>
              <a:rPr lang="ja-JP" altLang="en-US" sz="1200" dirty="0">
                <a:solidFill>
                  <a:srgbClr val="FF0000"/>
                </a:solidFill>
              </a:rPr>
              <a:t>複数</a:t>
            </a:r>
            <a:r>
              <a:rPr lang="en-US" altLang="ja-JP" sz="1200" dirty="0">
                <a:solidFill>
                  <a:srgbClr val="FF0000"/>
                </a:solidFill>
              </a:rPr>
              <a:t>phase</a:t>
            </a:r>
            <a:r>
              <a:rPr lang="ja-JP" altLang="en-US" sz="1200" dirty="0">
                <a:solidFill>
                  <a:srgbClr val="FF0000"/>
                </a:solidFill>
              </a:rPr>
              <a:t>での起動もありうる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・木構造変換 </a:t>
            </a:r>
            <a:r>
              <a:rPr lang="en-US" altLang="ja-JP" sz="1200" dirty="0">
                <a:solidFill>
                  <a:srgbClr val="FF0000"/>
                </a:solidFill>
              </a:rPr>
              <a:t>/ </a:t>
            </a:r>
            <a:r>
              <a:rPr lang="ja-JP" altLang="en-US" sz="1200" dirty="0">
                <a:solidFill>
                  <a:srgbClr val="FF0000"/>
                </a:solidFill>
              </a:rPr>
              <a:t>属性変更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771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59423E-8A5C-49E9-9D02-AD5B59313498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バインド処理とは</a:t>
            </a:r>
            <a:endParaRPr kumimoji="1" lang="ja-JP" altLang="en-US" sz="2400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124715-E9EB-4AD4-8018-E95938DF2A21}"/>
              </a:ext>
            </a:extLst>
          </p:cNvPr>
          <p:cNvSpPr txBox="1"/>
          <p:nvPr/>
        </p:nvSpPr>
        <p:spPr>
          <a:xfrm>
            <a:off x="3003887" y="662804"/>
            <a:ext cx="43497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en-US" altLang="ja-JP" dirty="0">
                <a:highlight>
                  <a:srgbClr val="FFFF99"/>
                </a:highlight>
              </a:rPr>
              <a:t>A[3]</a:t>
            </a:r>
            <a:r>
              <a:rPr kumimoji="1" lang="en-US" altLang="ja-JP" dirty="0"/>
              <a:t>, B@(</a:t>
            </a:r>
            <a:r>
              <a:rPr lang="en-US" altLang="ja-JP" dirty="0" err="1"/>
              <a:t>mm,kg,C</a:t>
            </a:r>
            <a:r>
              <a:rPr kumimoji="1" lang="en-US" altLang="ja-JP" dirty="0"/>
              <a:t>), </a:t>
            </a:r>
            <a:r>
              <a:rPr kumimoji="1" lang="en-US" altLang="ja-JP" u="sng" dirty="0"/>
              <a:t>X[3](</a:t>
            </a:r>
            <a:r>
              <a:rPr kumimoji="1" lang="en-US" altLang="ja-JP" u="sng" dirty="0">
                <a:highlight>
                  <a:srgbClr val="00FFFF"/>
                </a:highlight>
              </a:rPr>
              <a:t>Y[2]</a:t>
            </a:r>
            <a:r>
              <a:rPr kumimoji="1" lang="en-US" altLang="ja-JP" u="sng" dirty="0"/>
              <a:t>, </a:t>
            </a:r>
            <a:r>
              <a:rPr kumimoji="1" lang="en-US" altLang="ja-JP" u="sng" dirty="0">
                <a:highlight>
                  <a:srgbClr val="00FF00"/>
                </a:highlight>
              </a:rPr>
              <a:t>Z[1]</a:t>
            </a:r>
            <a:r>
              <a:rPr kumimoji="1" lang="en-US" altLang="ja-JP" dirty="0"/>
              <a:t>))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EE4257E-2558-41C9-A929-B61F2EF3663D}"/>
              </a:ext>
            </a:extLst>
          </p:cNvPr>
          <p:cNvSpPr/>
          <p:nvPr/>
        </p:nvSpPr>
        <p:spPr>
          <a:xfrm>
            <a:off x="6148923" y="386639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X[3]</a:t>
            </a:r>
            <a:endParaRPr kumimoji="1" lang="ja-JP" altLang="en-US" dirty="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29DCF43B-CB1C-45F9-AC5F-200829C4D631}"/>
              </a:ext>
            </a:extLst>
          </p:cNvPr>
          <p:cNvSpPr/>
          <p:nvPr/>
        </p:nvSpPr>
        <p:spPr>
          <a:xfrm>
            <a:off x="4424032" y="1781281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9C48747-4F21-4C28-8CE2-66D79BC839BC}"/>
              </a:ext>
            </a:extLst>
          </p:cNvPr>
          <p:cNvSpPr/>
          <p:nvPr/>
        </p:nvSpPr>
        <p:spPr>
          <a:xfrm>
            <a:off x="1500746" y="629710"/>
            <a:ext cx="106581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in(T</a:t>
            </a:r>
            <a:r>
              <a:rPr lang="ja-JP" altLang="en-US" dirty="0"/>
              <a:t>式</a:t>
            </a:r>
            <a:r>
              <a:rPr lang="en-US" altLang="ja-JP" dirty="0"/>
              <a:t>):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BE0ED63-EA3F-4DAC-80C1-32E52B3FE92E}"/>
              </a:ext>
            </a:extLst>
          </p:cNvPr>
          <p:cNvSpPr/>
          <p:nvPr/>
        </p:nvSpPr>
        <p:spPr>
          <a:xfrm>
            <a:off x="1461033" y="2447729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550BD33-E6D5-4C2E-AE7F-78CB713BC1A6}"/>
              </a:ext>
            </a:extLst>
          </p:cNvPr>
          <p:cNvSpPr/>
          <p:nvPr/>
        </p:nvSpPr>
        <p:spPr>
          <a:xfrm>
            <a:off x="5353724" y="5044822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FF"/>
                </a:highlight>
              </a:rPr>
              <a:t>Y[2]</a:t>
            </a:r>
            <a:endParaRPr kumimoji="1" lang="ja-JP" altLang="en-US" dirty="0">
              <a:highlight>
                <a:srgbClr val="00FFFF"/>
              </a:highlight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DA862E6-8A73-425E-BD11-9132F1B2E49A}"/>
              </a:ext>
            </a:extLst>
          </p:cNvPr>
          <p:cNvSpPr/>
          <p:nvPr/>
        </p:nvSpPr>
        <p:spPr>
          <a:xfrm>
            <a:off x="6919334" y="5044822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00"/>
                </a:highlight>
              </a:rPr>
              <a:t>Z[1]</a:t>
            </a:r>
            <a:endParaRPr kumimoji="1" lang="ja-JP" altLang="en-US" dirty="0">
              <a:highlight>
                <a:srgbClr val="00FF00"/>
              </a:highlight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F25B8C5-769A-4169-ABA0-1866F71B72A2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5762035" y="4272485"/>
            <a:ext cx="795199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F011569-6237-422D-B5B9-4371B736190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6557234" y="4272485"/>
            <a:ext cx="770411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95CD7C7-20BF-4BD0-9BBD-3149721161B9}"/>
              </a:ext>
            </a:extLst>
          </p:cNvPr>
          <p:cNvSpPr/>
          <p:nvPr/>
        </p:nvSpPr>
        <p:spPr>
          <a:xfrm>
            <a:off x="1323436" y="1270747"/>
            <a:ext cx="1806303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data(CSV):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B19FFD9-9591-4060-9A24-89E2AC190779}"/>
              </a:ext>
            </a:extLst>
          </p:cNvPr>
          <p:cNvSpPr txBox="1"/>
          <p:nvPr/>
        </p:nvSpPr>
        <p:spPr>
          <a:xfrm>
            <a:off x="3003885" y="1235784"/>
            <a:ext cx="4349715" cy="36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Length,Weight,Temp,</a:t>
            </a:r>
            <a:r>
              <a:rPr lang="en-US" altLang="ja-JP" u="sng" dirty="0"/>
              <a:t>1,2,3,4,5,6,7,8,9</a:t>
            </a:r>
            <a:endParaRPr kumimoji="1" lang="ja-JP" altLang="en-US" u="sng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E44CF74B-514D-42CF-8D5C-0C893001F191}"/>
              </a:ext>
            </a:extLst>
          </p:cNvPr>
          <p:cNvSpPr/>
          <p:nvPr/>
        </p:nvSpPr>
        <p:spPr>
          <a:xfrm>
            <a:off x="1411237" y="3870345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99"/>
                </a:highlight>
              </a:rPr>
              <a:t>A[3]</a:t>
            </a:r>
            <a:endParaRPr kumimoji="1" lang="ja-JP" altLang="en-US" dirty="0">
              <a:highlight>
                <a:srgbClr val="FFFF99"/>
              </a:highlight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A71EB844-067A-4C40-AABE-80CC74D72136}"/>
              </a:ext>
            </a:extLst>
          </p:cNvPr>
          <p:cNvSpPr/>
          <p:nvPr/>
        </p:nvSpPr>
        <p:spPr>
          <a:xfrm>
            <a:off x="3568222" y="386639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B@</a:t>
            </a:r>
            <a:endParaRPr kumimoji="1" lang="ja-JP" altLang="en-US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76E3D6F-4E30-4D0E-9C1C-9FC42C137F27}"/>
              </a:ext>
            </a:extLst>
          </p:cNvPr>
          <p:cNvSpPr/>
          <p:nvPr/>
        </p:nvSpPr>
        <p:spPr>
          <a:xfrm>
            <a:off x="4107336" y="286931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empty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C0AC4552-FF3D-41AE-8F32-02E6D0DCFC5A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 flipH="1">
            <a:off x="1819548" y="3275405"/>
            <a:ext cx="2860410" cy="594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FBABABC-89D4-4D65-9374-4D6B8A328BC4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flipH="1">
            <a:off x="3976533" y="3275405"/>
            <a:ext cx="703425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09CDB4F5-DD71-46AC-9191-F2C87E4FD8A9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>
            <a:off x="4679958" y="3275405"/>
            <a:ext cx="1877276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四角形: メモ 41">
            <a:extLst>
              <a:ext uri="{FF2B5EF4-FFF2-40B4-BE49-F238E27FC236}">
                <a16:creationId xmlns:a16="http://schemas.microsoft.com/office/drawing/2014/main" id="{810373EF-A856-4FC1-A057-D096742DBE1C}"/>
              </a:ext>
            </a:extLst>
          </p:cNvPr>
          <p:cNvSpPr/>
          <p:nvPr/>
        </p:nvSpPr>
        <p:spPr>
          <a:xfrm>
            <a:off x="69938" y="4250063"/>
            <a:ext cx="2375274" cy="901364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Length,Weight,Temp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四角形: メモ 43">
            <a:extLst>
              <a:ext uri="{FF2B5EF4-FFF2-40B4-BE49-F238E27FC236}">
                <a16:creationId xmlns:a16="http://schemas.microsoft.com/office/drawing/2014/main" id="{9EDB16F5-F446-42AC-9CD6-25B076E635BF}"/>
              </a:ext>
            </a:extLst>
          </p:cNvPr>
          <p:cNvSpPr/>
          <p:nvPr/>
        </p:nvSpPr>
        <p:spPr>
          <a:xfrm>
            <a:off x="5521167" y="5396338"/>
            <a:ext cx="1214555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1,2,4,5,7,8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四角形: メモ 44">
            <a:extLst>
              <a:ext uri="{FF2B5EF4-FFF2-40B4-BE49-F238E27FC236}">
                <a16:creationId xmlns:a16="http://schemas.microsoft.com/office/drawing/2014/main" id="{B7ECDA02-8A16-4EB6-B978-AA9E82CD0C8E}"/>
              </a:ext>
            </a:extLst>
          </p:cNvPr>
          <p:cNvSpPr/>
          <p:nvPr/>
        </p:nvSpPr>
        <p:spPr>
          <a:xfrm>
            <a:off x="7572177" y="5380114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3,6,9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66F85F07-4598-498E-BE58-D70E587CAAE4}"/>
              </a:ext>
            </a:extLst>
          </p:cNvPr>
          <p:cNvSpPr/>
          <p:nvPr/>
        </p:nvSpPr>
        <p:spPr>
          <a:xfrm>
            <a:off x="644412" y="6379603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B2989CD-7BF9-4E96-8ADA-2EB9ED99AF8C}"/>
              </a:ext>
            </a:extLst>
          </p:cNvPr>
          <p:cNvSpPr/>
          <p:nvPr/>
        </p:nvSpPr>
        <p:spPr>
          <a:xfrm>
            <a:off x="1096174" y="6384251"/>
            <a:ext cx="505274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: [</a:t>
            </a:r>
            <a:r>
              <a:rPr lang="ja-JP" altLang="en-US" dirty="0"/>
              <a:t>～</a:t>
            </a:r>
            <a:r>
              <a:rPr lang="en-US" altLang="ja-JP" dirty="0"/>
              <a:t>]</a:t>
            </a:r>
            <a:r>
              <a:rPr lang="ja-JP" altLang="en-US" dirty="0"/>
              <a:t>付</a:t>
            </a:r>
            <a:r>
              <a:rPr lang="en-US" altLang="ja-JP" dirty="0"/>
              <a:t>leaf(CSV</a:t>
            </a:r>
            <a:r>
              <a:rPr lang="ja-JP" altLang="en-US" dirty="0"/>
              <a:t>データのバインド対象</a:t>
            </a:r>
            <a:r>
              <a:rPr lang="en-US" altLang="ja-JP" dirty="0"/>
              <a:t>)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A70CE2B-64BA-4A87-BCE2-50A06A6FE3B5}"/>
              </a:ext>
            </a:extLst>
          </p:cNvPr>
          <p:cNvSpPr/>
          <p:nvPr/>
        </p:nvSpPr>
        <p:spPr>
          <a:xfrm>
            <a:off x="8165536" y="1761728"/>
            <a:ext cx="2344088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値の割当順序</a:t>
            </a:r>
            <a:r>
              <a:rPr lang="en-US" altLang="ja-JP" dirty="0"/>
              <a:t>&gt;</a:t>
            </a:r>
          </a:p>
        </p:txBody>
      </p:sp>
      <p:graphicFrame>
        <p:nvGraphicFramePr>
          <p:cNvPr id="49" name="表 49">
            <a:extLst>
              <a:ext uri="{FF2B5EF4-FFF2-40B4-BE49-F238E27FC236}">
                <a16:creationId xmlns:a16="http://schemas.microsoft.com/office/drawing/2014/main" id="{ED59504E-95C8-4055-852C-5868753B0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373171"/>
              </p:ext>
            </p:extLst>
          </p:nvPr>
        </p:nvGraphicFramePr>
        <p:xfrm>
          <a:off x="8525382" y="2131060"/>
          <a:ext cx="34958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290">
                  <a:extLst>
                    <a:ext uri="{9D8B030D-6E8A-4147-A177-3AD203B41FA5}">
                      <a16:colId xmlns:a16="http://schemas.microsoft.com/office/drawing/2014/main" val="630162756"/>
                    </a:ext>
                  </a:extLst>
                </a:gridCol>
                <a:gridCol w="1165290">
                  <a:extLst>
                    <a:ext uri="{9D8B030D-6E8A-4147-A177-3AD203B41FA5}">
                      <a16:colId xmlns:a16="http://schemas.microsoft.com/office/drawing/2014/main" val="1334668371"/>
                    </a:ext>
                  </a:extLst>
                </a:gridCol>
                <a:gridCol w="1165290">
                  <a:extLst>
                    <a:ext uri="{9D8B030D-6E8A-4147-A177-3AD203B41FA5}">
                      <a16:colId xmlns:a16="http://schemas.microsoft.com/office/drawing/2014/main" val="2834331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54862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(1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1,2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9891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19118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(2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4,5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5822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6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87139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(3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7,8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642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9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535946"/>
                  </a:ext>
                </a:extLst>
              </a:tr>
            </a:tbl>
          </a:graphicData>
        </a:graphic>
      </p:graphicFrame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84C59A5A-6BC4-44A7-84B9-934919927129}"/>
              </a:ext>
            </a:extLst>
          </p:cNvPr>
          <p:cNvSpPr/>
          <p:nvPr/>
        </p:nvSpPr>
        <p:spPr>
          <a:xfrm>
            <a:off x="8148169" y="315606"/>
            <a:ext cx="4019516" cy="13244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※2</a:t>
            </a:r>
            <a:r>
              <a:rPr kumimoji="1" lang="ja-JP" altLang="en-US" dirty="0">
                <a:solidFill>
                  <a:schemeClr val="tx1"/>
                </a:solidFill>
              </a:rPr>
              <a:t>次元以上や任意回繰返も</a:t>
            </a:r>
            <a:r>
              <a:rPr lang="ja-JP" altLang="en-US" dirty="0">
                <a:solidFill>
                  <a:schemeClr val="tx1"/>
                </a:solidFill>
              </a:rPr>
              <a:t>指定可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　・</a:t>
            </a:r>
            <a:r>
              <a:rPr kumimoji="1" lang="en-US" altLang="ja-JP" dirty="0">
                <a:solidFill>
                  <a:schemeClr val="tx1"/>
                </a:solidFill>
              </a:rPr>
              <a:t>X[2,3,5]	3</a:t>
            </a:r>
            <a:r>
              <a:rPr kumimoji="1" lang="ja-JP" altLang="en-US" dirty="0">
                <a:solidFill>
                  <a:schemeClr val="tx1"/>
                </a:solidFill>
              </a:rPr>
              <a:t>次元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　・</a:t>
            </a:r>
            <a:r>
              <a:rPr kumimoji="1" lang="en-US" altLang="ja-JP" dirty="0">
                <a:solidFill>
                  <a:schemeClr val="tx1"/>
                </a:solidFill>
              </a:rPr>
              <a:t>X[]		</a:t>
            </a:r>
            <a:r>
              <a:rPr kumimoji="1" lang="ja-JP" altLang="en-US" dirty="0">
                <a:solidFill>
                  <a:schemeClr val="tx1"/>
                </a:solidFill>
              </a:rPr>
              <a:t>任意回</a:t>
            </a:r>
            <a:r>
              <a:rPr lang="ja-JP" altLang="en-US" dirty="0">
                <a:solidFill>
                  <a:schemeClr val="tx1"/>
                </a:solidFill>
              </a:rPr>
              <a:t>繰返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>
                <a:solidFill>
                  <a:schemeClr val="tx1"/>
                </a:solidFill>
              </a:rPr>
              <a:t>		(</a:t>
            </a:r>
            <a:r>
              <a:rPr kumimoji="1" lang="ja-JP" altLang="en-US" dirty="0">
                <a:solidFill>
                  <a:schemeClr val="tx1"/>
                </a:solidFill>
              </a:rPr>
              <a:t>現状</a:t>
            </a:r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か所のみ</a:t>
            </a:r>
            <a:r>
              <a:rPr lang="ja-JP" altLang="en-US" dirty="0">
                <a:solidFill>
                  <a:schemeClr val="tx1"/>
                </a:solidFill>
              </a:rPr>
              <a:t>可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A90C6A9E-BEA5-413F-9062-C90D9366212E}"/>
              </a:ext>
            </a:extLst>
          </p:cNvPr>
          <p:cNvSpPr/>
          <p:nvPr/>
        </p:nvSpPr>
        <p:spPr>
          <a:xfrm>
            <a:off x="2806962" y="5024407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mm</a:t>
            </a:r>
            <a:endParaRPr kumimoji="1" lang="ja-JP" altLang="en-US" dirty="0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E744D5B2-85CC-4E61-9807-073170114932}"/>
              </a:ext>
            </a:extLst>
          </p:cNvPr>
          <p:cNvSpPr/>
          <p:nvPr/>
        </p:nvSpPr>
        <p:spPr>
          <a:xfrm>
            <a:off x="3522283" y="5043039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kg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929D74A-BB7C-4CBC-A3AB-374363FB5853}"/>
              </a:ext>
            </a:extLst>
          </p:cNvPr>
          <p:cNvSpPr/>
          <p:nvPr/>
        </p:nvSpPr>
        <p:spPr>
          <a:xfrm>
            <a:off x="4247403" y="5057483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63" name="四角形: メモ 62">
            <a:extLst>
              <a:ext uri="{FF2B5EF4-FFF2-40B4-BE49-F238E27FC236}">
                <a16:creationId xmlns:a16="http://schemas.microsoft.com/office/drawing/2014/main" id="{460B5DF1-9EBC-4673-AC22-F8E0F98B33AD}"/>
              </a:ext>
            </a:extLst>
          </p:cNvPr>
          <p:cNvSpPr/>
          <p:nvPr/>
        </p:nvSpPr>
        <p:spPr>
          <a:xfrm>
            <a:off x="6180696" y="6379603"/>
            <a:ext cx="816621" cy="42884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2BF1591F-6464-42B7-B7A4-F942B9BEE79D}"/>
              </a:ext>
            </a:extLst>
          </p:cNvPr>
          <p:cNvSpPr/>
          <p:nvPr/>
        </p:nvSpPr>
        <p:spPr>
          <a:xfrm>
            <a:off x="6052781" y="6402568"/>
            <a:ext cx="505274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ノードにバインドされた値</a:t>
            </a:r>
            <a:endParaRPr lang="en-US" altLang="ja-JP" dirty="0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44301D5-847B-4C96-8E97-246C16F931CD}"/>
              </a:ext>
            </a:extLst>
          </p:cNvPr>
          <p:cNvCxnSpPr>
            <a:cxnSpLocks/>
            <a:stCxn id="25" idx="2"/>
            <a:endCxn id="60" idx="0"/>
          </p:cNvCxnSpPr>
          <p:nvPr/>
        </p:nvCxnSpPr>
        <p:spPr>
          <a:xfrm flipH="1">
            <a:off x="3127317" y="4272485"/>
            <a:ext cx="849216" cy="75192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69E4439E-BC7B-47AF-97CC-3D5F9E591A74}"/>
              </a:ext>
            </a:extLst>
          </p:cNvPr>
          <p:cNvCxnSpPr>
            <a:cxnSpLocks/>
            <a:stCxn id="25" idx="2"/>
            <a:endCxn id="61" idx="0"/>
          </p:cNvCxnSpPr>
          <p:nvPr/>
        </p:nvCxnSpPr>
        <p:spPr>
          <a:xfrm flipH="1">
            <a:off x="3842638" y="4272485"/>
            <a:ext cx="133895" cy="7705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7D6EDC5F-309E-4EF1-B542-1976C4829161}"/>
              </a:ext>
            </a:extLst>
          </p:cNvPr>
          <p:cNvCxnSpPr>
            <a:cxnSpLocks/>
            <a:stCxn id="25" idx="2"/>
            <a:endCxn id="62" idx="0"/>
          </p:cNvCxnSpPr>
          <p:nvPr/>
        </p:nvCxnSpPr>
        <p:spPr>
          <a:xfrm>
            <a:off x="3976533" y="4272485"/>
            <a:ext cx="591225" cy="7849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B6A50C85-B10E-4C93-9577-42915B38D15C}"/>
              </a:ext>
            </a:extLst>
          </p:cNvPr>
          <p:cNvSpPr/>
          <p:nvPr/>
        </p:nvSpPr>
        <p:spPr>
          <a:xfrm>
            <a:off x="8901129" y="5270370"/>
            <a:ext cx="3191893" cy="846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ノード間リンク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種類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親子関係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属性関係</a:t>
            </a:r>
            <a:r>
              <a:rPr lang="en-US" altLang="ja-JP" dirty="0">
                <a:solidFill>
                  <a:schemeClr val="tx1"/>
                </a:solidFill>
              </a:rPr>
              <a:t>?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3ECF42C6-61A3-450B-AB12-EC73EB614538}"/>
              </a:ext>
            </a:extLst>
          </p:cNvPr>
          <p:cNvCxnSpPr>
            <a:cxnSpLocks/>
          </p:cNvCxnSpPr>
          <p:nvPr/>
        </p:nvCxnSpPr>
        <p:spPr>
          <a:xfrm flipH="1">
            <a:off x="9337580" y="5693808"/>
            <a:ext cx="1064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A33F925B-AA70-4E34-9D99-8F10A22129BD}"/>
              </a:ext>
            </a:extLst>
          </p:cNvPr>
          <p:cNvCxnSpPr>
            <a:cxnSpLocks/>
          </p:cNvCxnSpPr>
          <p:nvPr/>
        </p:nvCxnSpPr>
        <p:spPr>
          <a:xfrm flipH="1">
            <a:off x="9337579" y="5975054"/>
            <a:ext cx="10648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04403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9DE58E4-31AC-4716-B5A0-5B073BBE4819}"/>
              </a:ext>
            </a:extLst>
          </p:cNvPr>
          <p:cNvSpPr txBox="1"/>
          <p:nvPr/>
        </p:nvSpPr>
        <p:spPr>
          <a:xfrm>
            <a:off x="0" y="35102"/>
            <a:ext cx="2876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(2) lisp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型と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tq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再考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5FDBD78-35C4-46E6-979E-C814B5236168}"/>
              </a:ext>
            </a:extLst>
          </p:cNvPr>
          <p:cNvSpPr txBox="1"/>
          <p:nvPr/>
        </p:nvSpPr>
        <p:spPr>
          <a:xfrm>
            <a:off x="252356" y="2292872"/>
            <a:ext cx="939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[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比較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]</a:t>
            </a: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B2C7B530-1433-4826-8561-677F96616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258659"/>
              </p:ext>
            </p:extLst>
          </p:nvPr>
        </p:nvGraphicFramePr>
        <p:xfrm>
          <a:off x="252356" y="2662204"/>
          <a:ext cx="11693839" cy="1947600"/>
        </p:xfrm>
        <a:graphic>
          <a:graphicData uri="http://schemas.openxmlformats.org/drawingml/2006/table">
            <a:tbl>
              <a:tblPr/>
              <a:tblGrid>
                <a:gridCol w="348100">
                  <a:extLst>
                    <a:ext uri="{9D8B030D-6E8A-4147-A177-3AD203B41FA5}">
                      <a16:colId xmlns:a16="http://schemas.microsoft.com/office/drawing/2014/main" val="4014688383"/>
                    </a:ext>
                  </a:extLst>
                </a:gridCol>
                <a:gridCol w="1182045">
                  <a:extLst>
                    <a:ext uri="{9D8B030D-6E8A-4147-A177-3AD203B41FA5}">
                      <a16:colId xmlns:a16="http://schemas.microsoft.com/office/drawing/2014/main" val="3123689980"/>
                    </a:ext>
                  </a:extLst>
                </a:gridCol>
                <a:gridCol w="1122745">
                  <a:extLst>
                    <a:ext uri="{9D8B030D-6E8A-4147-A177-3AD203B41FA5}">
                      <a16:colId xmlns:a16="http://schemas.microsoft.com/office/drawing/2014/main" val="2757106742"/>
                    </a:ext>
                  </a:extLst>
                </a:gridCol>
                <a:gridCol w="1192192">
                  <a:extLst>
                    <a:ext uri="{9D8B030D-6E8A-4147-A177-3AD203B41FA5}">
                      <a16:colId xmlns:a16="http://schemas.microsoft.com/office/drawing/2014/main" val="2478632527"/>
                    </a:ext>
                  </a:extLst>
                </a:gridCol>
                <a:gridCol w="1226916">
                  <a:extLst>
                    <a:ext uri="{9D8B030D-6E8A-4147-A177-3AD203B41FA5}">
                      <a16:colId xmlns:a16="http://schemas.microsoft.com/office/drawing/2014/main" val="4148916126"/>
                    </a:ext>
                  </a:extLst>
                </a:gridCol>
                <a:gridCol w="1261641">
                  <a:extLst>
                    <a:ext uri="{9D8B030D-6E8A-4147-A177-3AD203B41FA5}">
                      <a16:colId xmlns:a16="http://schemas.microsoft.com/office/drawing/2014/main" val="2232553803"/>
                    </a:ext>
                  </a:extLst>
                </a:gridCol>
                <a:gridCol w="3183038">
                  <a:extLst>
                    <a:ext uri="{9D8B030D-6E8A-4147-A177-3AD203B41FA5}">
                      <a16:colId xmlns:a16="http://schemas.microsoft.com/office/drawing/2014/main" val="2645576130"/>
                    </a:ext>
                  </a:extLst>
                </a:gridCol>
                <a:gridCol w="2177162">
                  <a:extLst>
                    <a:ext uri="{9D8B030D-6E8A-4147-A177-3AD203B41FA5}">
                      <a16:colId xmlns:a16="http://schemas.microsoft.com/office/drawing/2014/main" val="168314028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altLang="ja-JP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#</a:t>
                      </a:r>
                      <a:endParaRPr lang="ja-JP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36000" marR="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①</a:t>
                      </a:r>
                      <a:r>
                        <a:rPr lang="en-US" altLang="ja-JP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op</a:t>
                      </a:r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種別</a:t>
                      </a:r>
                    </a:p>
                  </a:txBody>
                  <a:tcPr marL="36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②</a:t>
                      </a:r>
                      <a:r>
                        <a:rPr lang="en-US" altLang="ja-JP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head</a:t>
                      </a:r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内</a:t>
                      </a:r>
                      <a:endParaRPr lang="en-US" altLang="ja-JP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  <a:p>
                      <a:pPr algn="ctr" fontAlgn="t"/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後続</a:t>
                      </a:r>
                      <a:r>
                        <a:rPr lang="en-US" altLang="ja-JP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T</a:t>
                      </a:r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式</a:t>
                      </a:r>
                    </a:p>
                  </a:txBody>
                  <a:tcPr marL="36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③</a:t>
                      </a:r>
                      <a:r>
                        <a:rPr lang="en-US" altLang="ja-JP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eval</a:t>
                      </a:r>
                      <a:r>
                        <a:rPr lang="ja-JP" alt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リタン値の利用</a:t>
                      </a:r>
                    </a:p>
                  </a:txBody>
                  <a:tcPr marL="36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ja-JP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④実行タイミング</a:t>
                      </a:r>
                    </a:p>
                  </a:txBody>
                  <a:tcPr marL="36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9235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2000" marR="0" marT="762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2000" marR="0" marT="72000" marB="72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</a:t>
                      </a:r>
                      <a:r>
                        <a:rPr lang="ja-JP" alt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式内</a:t>
                      </a:r>
                    </a:p>
                  </a:txBody>
                  <a:tcPr marL="36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node</a:t>
                      </a:r>
                      <a:r>
                        <a:rPr lang="ja-JP" alt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</a:t>
                      </a:r>
                      <a:endParaRPr lang="en-US" altLang="ja-JP" sz="1800" b="1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 rtl="0" fontAlgn="ctr"/>
                      <a:r>
                        <a:rPr lang="en-US" altLang="ja-JP" sz="18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funcion</a:t>
                      </a:r>
                      <a:r>
                        <a:rPr lang="ja-JP" alt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部</a:t>
                      </a:r>
                    </a:p>
                  </a:txBody>
                  <a:tcPr marL="36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parse</a:t>
                      </a:r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時</a:t>
                      </a:r>
                      <a:endParaRPr lang="ja-JP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eval</a:t>
                      </a:r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時</a:t>
                      </a:r>
                      <a:endParaRPr lang="ja-JP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print</a:t>
                      </a:r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時</a:t>
                      </a:r>
                      <a:endParaRPr lang="ja-JP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6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96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lang="ja-JP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000" marR="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lisp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型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なし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-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$cat$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$plus$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$</a:t>
                      </a:r>
                      <a:r>
                        <a:rPr lang="en-US" altLang="ja-JP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readT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$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等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682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lang="ja-JP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000" marR="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tq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型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あり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-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$bind$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$file$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等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$PI$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$U$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kumimoji="1" lang="en-US" altLang="ja-JP" sz="1800" b="0" dirty="0"/>
                        <a:t>$`$</a:t>
                      </a:r>
                      <a:r>
                        <a:rPr kumimoji="1" lang="ja-JP" altLang="en-US" sz="1800" b="0" dirty="0"/>
                        <a:t>等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272233"/>
                  </a:ext>
                </a:extLst>
              </a:tr>
            </a:tbl>
          </a:graphicData>
        </a:graphic>
      </p:graphicFrame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0368416-3DF9-4B92-8330-FE41097D466F}"/>
              </a:ext>
            </a:extLst>
          </p:cNvPr>
          <p:cNvSpPr txBox="1"/>
          <p:nvPr/>
        </p:nvSpPr>
        <p:spPr>
          <a:xfrm>
            <a:off x="252356" y="5095241"/>
            <a:ext cx="11687287" cy="1431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※ lisp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/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tq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型の区別は、後続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式有無に依存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従来通り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	=&gt;parsing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の課題対応のため処理系にて意識必要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※ 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tq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型であっても起動タイミングが異なる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: $bind$-&gt;eval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時、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$PI$-&gt;print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時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理想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	operator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内で対応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: $PI$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相当の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operator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は、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時に起動されても動作しない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だめの場合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	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tq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型をさらに細分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: operator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テーブル内で、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起動の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tq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/ print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起動の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tq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C4D6ED5-741E-4D6E-8068-D1BE224C5EE9}"/>
              </a:ext>
            </a:extLst>
          </p:cNvPr>
          <p:cNvSpPr txBox="1"/>
          <p:nvPr/>
        </p:nvSpPr>
        <p:spPr>
          <a:xfrm>
            <a:off x="374487" y="862998"/>
            <a:ext cx="11565156" cy="723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・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lisp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	: 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$op$(t1,...,</a:t>
            </a:r>
            <a:r>
              <a:rPr lang="en-US" altLang="ja-JP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tn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ja-JP" altLang="en-US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が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</a:t>
            </a:r>
            <a:r>
              <a:rPr lang="ja-JP" altLang="en-US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式として出現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	(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tq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型以外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・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tq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	: 	〃	head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function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部として出現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=&gt; head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内で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式が後続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E000E40-0191-4FEC-94CF-98109D041A66}"/>
              </a:ext>
            </a:extLst>
          </p:cNvPr>
          <p:cNvSpPr txBox="1"/>
          <p:nvPr/>
        </p:nvSpPr>
        <p:spPr>
          <a:xfrm>
            <a:off x="252356" y="508578"/>
            <a:ext cx="939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[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定義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]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C54C81-7356-47E0-A699-AE2E6709CDB2}"/>
              </a:ext>
            </a:extLst>
          </p:cNvPr>
          <p:cNvSpPr txBox="1"/>
          <p:nvPr/>
        </p:nvSpPr>
        <p:spPr>
          <a:xfrm>
            <a:off x="10845836" y="5718003"/>
            <a:ext cx="971917" cy="276999"/>
          </a:xfrm>
          <a:prstGeom prst="wedgeRectCallout">
            <a:avLst>
              <a:gd name="adj1" fmla="val -86553"/>
              <a:gd name="adj2" fmla="val 16536"/>
            </a:avLst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</a:rPr>
              <a:t>この方向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3383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486FA78-0844-4A16-B2EF-F997522FAB89}"/>
              </a:ext>
            </a:extLst>
          </p:cNvPr>
          <p:cNvSpPr txBox="1"/>
          <p:nvPr/>
        </p:nvSpPr>
        <p:spPr>
          <a:xfrm>
            <a:off x="0" y="394607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(1) parsing</a:t>
            </a:r>
            <a:r>
              <a:rPr lang="ja-JP" altLang="en-US" dirty="0"/>
              <a:t>規則</a:t>
            </a:r>
            <a:r>
              <a:rPr lang="en-US" altLang="ja-JP" dirty="0"/>
              <a:t>τ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1225B0-B983-4744-ABFD-31D138C24CD9}"/>
              </a:ext>
            </a:extLst>
          </p:cNvPr>
          <p:cNvSpPr txBox="1"/>
          <p:nvPr/>
        </p:nvSpPr>
        <p:spPr>
          <a:xfrm>
            <a:off x="350684" y="1161210"/>
            <a:ext cx="11566996" cy="1303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36000" bIns="36000" rtlCol="0">
            <a:spAutoFit/>
          </a:bodyPr>
          <a:lstStyle/>
          <a:p>
            <a:r>
              <a:rPr kumimoji="1" lang="el-GR" altLang="ja-JP" sz="1600" dirty="0"/>
              <a:t>τ:</a:t>
            </a:r>
            <a:r>
              <a:rPr kumimoji="1" lang="en-US" altLang="ja-JP" sz="1600" dirty="0"/>
              <a:t>TF</a:t>
            </a:r>
            <a:r>
              <a:rPr kumimoji="1" lang="ja-JP" altLang="en-US" sz="1600" dirty="0"/>
              <a:t> →</a:t>
            </a:r>
            <a:r>
              <a:rPr kumimoji="1" lang="en-US" altLang="ja-JP" sz="1600" dirty="0"/>
              <a:t> TV</a:t>
            </a:r>
          </a:p>
          <a:p>
            <a:pPr lvl="1"/>
            <a:r>
              <a:rPr kumimoji="1" lang="ja-JP" altLang="en-US" sz="1600" dirty="0"/>
              <a:t>①</a:t>
            </a:r>
            <a:r>
              <a:rPr kumimoji="1" lang="el-GR" altLang="ja-JP" sz="1600" dirty="0"/>
              <a:t>τ(</a:t>
            </a:r>
            <a:r>
              <a:rPr kumimoji="1" lang="en-US" altLang="ja-JP" sz="1600" dirty="0">
                <a:solidFill>
                  <a:srgbClr val="FF0000"/>
                </a:solidFill>
              </a:rPr>
              <a:t>“</a:t>
            </a:r>
            <a:r>
              <a:rPr kumimoji="1" lang="en-US" altLang="ja-JP" sz="1600" dirty="0"/>
              <a:t>head</a:t>
            </a:r>
            <a:r>
              <a:rPr kumimoji="1" lang="en-US" altLang="ja-JP" sz="1600" dirty="0">
                <a:solidFill>
                  <a:srgbClr val="FF0000"/>
                </a:solidFill>
              </a:rPr>
              <a:t>”</a:t>
            </a:r>
            <a:r>
              <a:rPr kumimoji="1" lang="en-US" altLang="ja-JP" sz="1600" dirty="0"/>
              <a:t>)		= node(head)	</a:t>
            </a:r>
          </a:p>
          <a:p>
            <a:pPr lvl="1"/>
            <a:r>
              <a:rPr kumimoji="1" lang="ja-JP" altLang="en-US" sz="1600" dirty="0"/>
              <a:t>②</a:t>
            </a:r>
            <a:r>
              <a:rPr kumimoji="1" lang="el-GR" altLang="ja-JP" sz="1600" dirty="0"/>
              <a:t>τ(</a:t>
            </a:r>
            <a:r>
              <a:rPr kumimoji="1" lang="en-US" altLang="ja-JP" sz="1600" dirty="0">
                <a:solidFill>
                  <a:srgbClr val="FF0000"/>
                </a:solidFill>
              </a:rPr>
              <a:t>“</a:t>
            </a:r>
            <a:r>
              <a:rPr kumimoji="1" lang="en-US" altLang="ja-JP" sz="1600" dirty="0"/>
              <a:t>head</a:t>
            </a:r>
            <a:r>
              <a:rPr kumimoji="1" lang="en-US" altLang="ja-JP" sz="1600" dirty="0">
                <a:solidFill>
                  <a:srgbClr val="FF0000"/>
                </a:solidFill>
              </a:rPr>
              <a:t>”</a:t>
            </a:r>
            <a:r>
              <a:rPr kumimoji="1" lang="en-US" altLang="ja-JP" sz="1600" dirty="0"/>
              <a:t>)		= node(</a:t>
            </a:r>
            <a:r>
              <a:rPr kumimoji="1" lang="en-US" altLang="ja-JP" sz="1600" dirty="0" err="1"/>
              <a:t>head.rest</a:t>
            </a:r>
            <a:r>
              <a:rPr kumimoji="1" lang="en-US" altLang="ja-JP" sz="1600" dirty="0"/>
              <a:t>, </a:t>
            </a:r>
            <a:r>
              <a:rPr kumimoji="1" lang="en-US" altLang="ja-JP" sz="1600" dirty="0" err="1"/>
              <a:t>τ</a:t>
            </a:r>
            <a:r>
              <a:rPr kumimoji="1" lang="en-US" altLang="ja-JP" sz="1600" baseline="-25000" dirty="0" err="1">
                <a:solidFill>
                  <a:srgbClr val="FF0000"/>
                </a:solidFill>
              </a:rPr>
              <a:t>f</a:t>
            </a:r>
            <a:r>
              <a:rPr kumimoji="1" lang="en-US" altLang="ja-JP" sz="1600" baseline="-25000" dirty="0">
                <a:solidFill>
                  <a:srgbClr val="FF0000"/>
                </a:solidFill>
              </a:rPr>
              <a:t> 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head.function</a:t>
            </a:r>
            <a:r>
              <a:rPr kumimoji="1" lang="en-US" altLang="ja-JP" sz="1600" dirty="0"/>
              <a:t>))	// &lt;function&gt;</a:t>
            </a:r>
            <a:r>
              <a:rPr kumimoji="1" lang="ja-JP" altLang="en-US" sz="1600" dirty="0"/>
              <a:t>部が</a:t>
            </a:r>
            <a:r>
              <a:rPr kumimoji="1" lang="en-US" altLang="ja-JP" sz="1600" dirty="0"/>
              <a:t>generator</a:t>
            </a:r>
            <a:r>
              <a:rPr lang="ja-JP" altLang="en-US" sz="1600" dirty="0"/>
              <a:t>の場合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③</a:t>
            </a:r>
            <a:r>
              <a:rPr kumimoji="1" lang="el-GR" altLang="ja-JP" sz="1600" dirty="0"/>
              <a:t>τ(“</a:t>
            </a:r>
            <a:r>
              <a:rPr kumimoji="1" lang="en-US" altLang="ja-JP" sz="1600" dirty="0"/>
              <a:t>head(tf1, ..., </a:t>
            </a:r>
            <a:r>
              <a:rPr kumimoji="1" lang="en-US" altLang="ja-JP" sz="1600" dirty="0" err="1"/>
              <a:t>tfn</a:t>
            </a:r>
            <a:r>
              <a:rPr kumimoji="1" lang="en-US" altLang="ja-JP" sz="1600" dirty="0"/>
              <a:t>)”)	= tree(</a:t>
            </a:r>
            <a:r>
              <a:rPr kumimoji="1" lang="el-GR" altLang="ja-JP" sz="1600" dirty="0"/>
              <a:t>τ(</a:t>
            </a:r>
            <a:r>
              <a:rPr kumimoji="1" lang="en-US" altLang="ja-JP" sz="1600" dirty="0"/>
              <a:t>head), </a:t>
            </a:r>
            <a:r>
              <a:rPr kumimoji="1" lang="el-GR" altLang="ja-JP" sz="1600" dirty="0"/>
              <a:t>τ(</a:t>
            </a:r>
            <a:r>
              <a:rPr kumimoji="1" lang="en-US" altLang="ja-JP" sz="1600" dirty="0"/>
              <a:t>tf1), ..., </a:t>
            </a:r>
            <a:r>
              <a:rPr kumimoji="1" lang="el-GR" altLang="ja-JP" sz="1600" dirty="0"/>
              <a:t>τ(</a:t>
            </a:r>
            <a:r>
              <a:rPr kumimoji="1" lang="en-US" altLang="ja-JP" sz="1600" dirty="0" err="1"/>
              <a:t>tfn</a:t>
            </a:r>
            <a:r>
              <a:rPr kumimoji="1" lang="en-US" altLang="ja-JP" sz="1600" dirty="0"/>
              <a:t>))</a:t>
            </a:r>
          </a:p>
          <a:p>
            <a:pPr lvl="1">
              <a:spcAft>
                <a:spcPts val="600"/>
              </a:spcAft>
            </a:pPr>
            <a:r>
              <a:rPr kumimoji="1" lang="ja-JP" altLang="en-US" sz="1600" dirty="0"/>
              <a:t>④</a:t>
            </a:r>
            <a:r>
              <a:rPr kumimoji="1" lang="el-GR" altLang="ja-JP" sz="1600" dirty="0"/>
              <a:t>τ</a:t>
            </a:r>
            <a:r>
              <a:rPr kumimoji="1" lang="en-US" altLang="ja-JP" sz="1600" baseline="-25000" dirty="0">
                <a:solidFill>
                  <a:srgbClr val="FF0000"/>
                </a:solidFill>
              </a:rPr>
              <a:t>f </a:t>
            </a:r>
            <a:r>
              <a:rPr kumimoji="1" lang="el-GR" altLang="ja-JP" sz="1600" dirty="0"/>
              <a:t>(“{</a:t>
            </a:r>
            <a:r>
              <a:rPr kumimoji="1" lang="en-US" altLang="ja-JP" sz="1600" dirty="0" err="1"/>
              <a:t>tf</a:t>
            </a:r>
            <a:r>
              <a:rPr kumimoji="1" lang="en-US" altLang="ja-JP" sz="1600" dirty="0"/>
              <a:t>}”)		= generator(</a:t>
            </a:r>
            <a:r>
              <a:rPr kumimoji="1" lang="el-GR" altLang="ja-JP" sz="1600" dirty="0"/>
              <a:t>τ</a:t>
            </a:r>
            <a:r>
              <a:rPr kumimoji="1" lang="en-US" altLang="ja-JP" sz="1600" baseline="-25000" dirty="0">
                <a:solidFill>
                  <a:srgbClr val="FF0000"/>
                </a:solidFill>
              </a:rPr>
              <a:t>f </a:t>
            </a:r>
            <a:r>
              <a:rPr kumimoji="1" lang="el-GR" altLang="ja-JP" sz="1600" dirty="0"/>
              <a:t>(</a:t>
            </a:r>
            <a:r>
              <a:rPr kumimoji="1" lang="en-US" altLang="ja-JP" sz="1600" dirty="0" err="1"/>
              <a:t>tf</a:t>
            </a:r>
            <a:r>
              <a:rPr kumimoji="1" lang="en-US" altLang="ja-JP" sz="1600" dirty="0"/>
              <a:t>))</a:t>
            </a:r>
            <a:endParaRPr lang="en-US" altLang="ja-JP" sz="16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AAB5371-F0AC-437E-B0BB-B730B1A62586}"/>
              </a:ext>
            </a:extLst>
          </p:cNvPr>
          <p:cNvSpPr txBox="1"/>
          <p:nvPr/>
        </p:nvSpPr>
        <p:spPr>
          <a:xfrm>
            <a:off x="350684" y="3157664"/>
            <a:ext cx="11566996" cy="10575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36000" bIns="36000" rtlCol="0">
            <a:spAutoFit/>
          </a:bodyPr>
          <a:lstStyle/>
          <a:p>
            <a:r>
              <a:rPr kumimoji="1" lang="el-GR" altLang="ja-JP" sz="1600" dirty="0"/>
              <a:t>τ:</a:t>
            </a:r>
            <a:r>
              <a:rPr kumimoji="1" lang="en-US" altLang="ja-JP" sz="1600" dirty="0"/>
              <a:t>TF</a:t>
            </a:r>
            <a:r>
              <a:rPr kumimoji="1" lang="ja-JP" altLang="en-US" sz="1600" dirty="0"/>
              <a:t> →</a:t>
            </a:r>
            <a:r>
              <a:rPr kumimoji="1" lang="en-US" altLang="ja-JP" sz="1600" dirty="0"/>
              <a:t> TV</a:t>
            </a:r>
          </a:p>
          <a:p>
            <a:pPr lvl="1"/>
            <a:r>
              <a:rPr kumimoji="1" lang="ja-JP" altLang="en-US" sz="1600" dirty="0"/>
              <a:t>①</a:t>
            </a:r>
            <a:r>
              <a:rPr kumimoji="1" lang="el-GR" altLang="ja-JP" sz="1600" dirty="0"/>
              <a:t>τ(</a:t>
            </a:r>
            <a:r>
              <a:rPr kumimoji="1" lang="en-US" altLang="ja-JP" sz="1600" dirty="0">
                <a:solidFill>
                  <a:srgbClr val="FF0000"/>
                </a:solidFill>
              </a:rPr>
              <a:t>“</a:t>
            </a:r>
            <a:r>
              <a:rPr kumimoji="1" lang="en-US" altLang="ja-JP" sz="1600" dirty="0"/>
              <a:t>head</a:t>
            </a:r>
            <a:r>
              <a:rPr kumimoji="1" lang="en-US" altLang="ja-JP" sz="1600" dirty="0">
                <a:solidFill>
                  <a:srgbClr val="FF0000"/>
                </a:solidFill>
              </a:rPr>
              <a:t>”</a:t>
            </a:r>
            <a:r>
              <a:rPr kumimoji="1" lang="en-US" altLang="ja-JP" sz="1600" dirty="0"/>
              <a:t>)		= node(“head”)				// head</a:t>
            </a:r>
            <a:r>
              <a:rPr kumimoji="1" lang="ja-JP" altLang="en-US" sz="1600" dirty="0"/>
              <a:t>が</a:t>
            </a:r>
            <a:r>
              <a:rPr lang="en-US" altLang="ja-JP" sz="1600" dirty="0"/>
              <a:t>{</a:t>
            </a:r>
            <a:r>
              <a:rPr lang="en-US" altLang="ja-JP" sz="1600" dirty="0" err="1"/>
              <a:t>tf</a:t>
            </a:r>
            <a:r>
              <a:rPr lang="en-US" altLang="ja-JP" sz="1600" dirty="0"/>
              <a:t>}</a:t>
            </a:r>
            <a:r>
              <a:rPr lang="ja-JP" altLang="en-US" sz="1600" dirty="0"/>
              <a:t>を含まない場合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②</a:t>
            </a:r>
            <a:r>
              <a:rPr kumimoji="1" lang="el-GR" altLang="ja-JP" sz="1600" dirty="0"/>
              <a:t>τ(</a:t>
            </a:r>
            <a:r>
              <a:rPr kumimoji="1" lang="en-US" altLang="ja-JP" sz="1600" dirty="0">
                <a:solidFill>
                  <a:srgbClr val="FF0000"/>
                </a:solidFill>
              </a:rPr>
              <a:t>“</a:t>
            </a:r>
            <a:r>
              <a:rPr kumimoji="1" lang="en-US" altLang="ja-JP" sz="1600" dirty="0"/>
              <a:t>head</a:t>
            </a:r>
            <a:r>
              <a:rPr kumimoji="1" lang="en-US" altLang="ja-JP" sz="1600" dirty="0">
                <a:solidFill>
                  <a:srgbClr val="FF0000"/>
                </a:solidFill>
              </a:rPr>
              <a:t>”</a:t>
            </a:r>
            <a:r>
              <a:rPr kumimoji="1" lang="en-US" altLang="ja-JP" sz="1600" dirty="0"/>
              <a:t>)		= node(“</a:t>
            </a:r>
            <a:r>
              <a:rPr kumimoji="1" lang="en-US" altLang="ja-JP" sz="1600" dirty="0" err="1"/>
              <a:t>head.rest</a:t>
            </a:r>
            <a:r>
              <a:rPr kumimoji="1" lang="en-US" altLang="ja-JP" sz="1600" dirty="0"/>
              <a:t>”, generator(τ(“</a:t>
            </a:r>
            <a:r>
              <a:rPr kumimoji="1" lang="en-US" altLang="ja-JP" sz="1600" dirty="0" err="1"/>
              <a:t>tf</a:t>
            </a:r>
            <a:r>
              <a:rPr kumimoji="1" lang="en-US" altLang="ja-JP" sz="1600" dirty="0"/>
              <a:t>”))		// </a:t>
            </a:r>
            <a:r>
              <a:rPr lang="en-US" altLang="ja-JP" sz="1600" dirty="0"/>
              <a:t>	</a:t>
            </a:r>
            <a:r>
              <a:rPr kumimoji="1" lang="en-US" altLang="ja-JP" sz="1600" dirty="0"/>
              <a:t>〃</a:t>
            </a:r>
            <a:r>
              <a:rPr kumimoji="1" lang="ja-JP" altLang="en-US" sz="1600" dirty="0"/>
              <a:t>　  含む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③</a:t>
            </a:r>
            <a:r>
              <a:rPr kumimoji="1" lang="el-GR" altLang="ja-JP" sz="1600" dirty="0"/>
              <a:t>τ(“</a:t>
            </a:r>
            <a:r>
              <a:rPr kumimoji="1" lang="en-US" altLang="ja-JP" sz="1600" dirty="0"/>
              <a:t>head(tf1, ..., </a:t>
            </a:r>
            <a:r>
              <a:rPr kumimoji="1" lang="en-US" altLang="ja-JP" sz="1600" dirty="0" err="1"/>
              <a:t>tfn</a:t>
            </a:r>
            <a:r>
              <a:rPr kumimoji="1" lang="en-US" altLang="ja-JP" sz="1600" dirty="0"/>
              <a:t>)”)	= tree(</a:t>
            </a:r>
            <a:r>
              <a:rPr kumimoji="1" lang="el-GR" altLang="ja-JP" sz="1600" dirty="0"/>
              <a:t>τ(</a:t>
            </a:r>
            <a:r>
              <a:rPr kumimoji="1" lang="en-US" altLang="ja-JP" sz="1600" dirty="0"/>
              <a:t>“head“), </a:t>
            </a:r>
            <a:r>
              <a:rPr kumimoji="1" lang="el-GR" altLang="ja-JP" sz="1600" dirty="0"/>
              <a:t>τ(</a:t>
            </a:r>
            <a:r>
              <a:rPr kumimoji="1" lang="en-US" altLang="ja-JP" sz="1600" dirty="0"/>
              <a:t>“tf1“), ..., </a:t>
            </a:r>
            <a:r>
              <a:rPr kumimoji="1" lang="el-GR" altLang="ja-JP" sz="1600" dirty="0"/>
              <a:t>τ(</a:t>
            </a:r>
            <a:r>
              <a:rPr kumimoji="1" lang="en-US" altLang="ja-JP" sz="1600" dirty="0"/>
              <a:t>“</a:t>
            </a:r>
            <a:r>
              <a:rPr kumimoji="1" lang="en-US" altLang="ja-JP" sz="1600" dirty="0" err="1"/>
              <a:t>tfn</a:t>
            </a:r>
            <a:r>
              <a:rPr kumimoji="1" lang="en-US" altLang="ja-JP" sz="1600" dirty="0"/>
              <a:t>“))</a:t>
            </a:r>
            <a:endParaRPr lang="en-US" altLang="ja-JP" sz="1600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C717F0B8-1BA1-46AF-B372-9035E418F3AB}"/>
              </a:ext>
            </a:extLst>
          </p:cNvPr>
          <p:cNvSpPr/>
          <p:nvPr/>
        </p:nvSpPr>
        <p:spPr>
          <a:xfrm>
            <a:off x="3982720" y="2638915"/>
            <a:ext cx="3810000" cy="34544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322645E-CC57-41E3-9615-6EB62121ECEC}"/>
              </a:ext>
            </a:extLst>
          </p:cNvPr>
          <p:cNvSpPr txBox="1"/>
          <p:nvPr/>
        </p:nvSpPr>
        <p:spPr>
          <a:xfrm>
            <a:off x="274320" y="2890230"/>
            <a:ext cx="1188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(b) </a:t>
            </a:r>
            <a:r>
              <a:rPr lang="ja-JP" altLang="en-US" sz="1600" dirty="0"/>
              <a:t>改善案</a:t>
            </a:r>
            <a:endParaRPr lang="en-US" altLang="ja-JP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FF2A5B5-C0B9-4F5E-B0BC-B507EB1E9B01}"/>
              </a:ext>
            </a:extLst>
          </p:cNvPr>
          <p:cNvSpPr txBox="1"/>
          <p:nvPr/>
        </p:nvSpPr>
        <p:spPr>
          <a:xfrm>
            <a:off x="228764" y="845894"/>
            <a:ext cx="1427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/>
              <a:t>(a) </a:t>
            </a:r>
            <a:r>
              <a:rPr lang="ja-JP" altLang="en-US" sz="1800" dirty="0"/>
              <a:t>従来案</a:t>
            </a:r>
            <a:endParaRPr lang="en-US" altLang="ja-JP" sz="1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83957B-C692-4CBB-B4EA-01E54C899557}"/>
              </a:ext>
            </a:extLst>
          </p:cNvPr>
          <p:cNvSpPr txBox="1"/>
          <p:nvPr/>
        </p:nvSpPr>
        <p:spPr>
          <a:xfrm>
            <a:off x="350684" y="5224596"/>
            <a:ext cx="10650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 head</a:t>
            </a:r>
            <a:r>
              <a:rPr lang="ja-JP" altLang="en-US" dirty="0"/>
              <a:t>の</a:t>
            </a:r>
            <a:r>
              <a:rPr lang="en-US" altLang="ja-JP" dirty="0"/>
              <a:t>&lt;function&gt;</a:t>
            </a:r>
            <a:r>
              <a:rPr lang="ja-JP" altLang="en-US" dirty="0"/>
              <a:t>部として</a:t>
            </a:r>
            <a:r>
              <a:rPr lang="en-US" altLang="ja-JP" dirty="0"/>
              <a:t>generator</a:t>
            </a:r>
            <a:r>
              <a:rPr lang="ja-JP" altLang="en-US" dirty="0"/>
              <a:t>が出現する場合を想定</a:t>
            </a:r>
            <a:r>
              <a:rPr lang="en-US" altLang="ja-JP" dirty="0"/>
              <a:t>	=&gt; label</a:t>
            </a:r>
            <a:r>
              <a:rPr lang="ja-JP" altLang="en-US" dirty="0"/>
              <a:t>や</a:t>
            </a:r>
            <a:r>
              <a:rPr lang="en-US" altLang="ja-JP" dirty="0"/>
              <a:t>reference</a:t>
            </a:r>
            <a:r>
              <a:rPr lang="ja-JP" altLang="en-US" dirty="0"/>
              <a:t>内は別途</a:t>
            </a:r>
            <a:endParaRPr lang="en-US" altLang="ja-JP" dirty="0"/>
          </a:p>
          <a:p>
            <a:r>
              <a:rPr lang="en-US" altLang="ja-JP" dirty="0"/>
              <a:t>※ </a:t>
            </a:r>
            <a:r>
              <a:rPr lang="ja-JP" altLang="en-US" dirty="0"/>
              <a:t>{</a:t>
            </a:r>
            <a:r>
              <a:rPr lang="en-US" altLang="ja-JP" dirty="0"/>
              <a:t>$op$...</a:t>
            </a:r>
            <a:r>
              <a:rPr lang="ja-JP" altLang="en-US" dirty="0"/>
              <a:t>}に対しては②が適用される。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F7F837E-B2FD-4DDE-B9D6-06E3D183E8E3}"/>
              </a:ext>
            </a:extLst>
          </p:cNvPr>
          <p:cNvSpPr txBox="1"/>
          <p:nvPr/>
        </p:nvSpPr>
        <p:spPr>
          <a:xfrm>
            <a:off x="659981" y="4319450"/>
            <a:ext cx="10534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②は以下の</a:t>
            </a:r>
            <a:r>
              <a:rPr lang="en-US" altLang="ja-JP" sz="1600" dirty="0"/>
              <a:t>2</a:t>
            </a:r>
            <a:r>
              <a:rPr lang="ja-JP" altLang="en-US" sz="1600" dirty="0"/>
              <a:t>つの場合を含む</a:t>
            </a:r>
            <a:endParaRPr lang="en-US" altLang="ja-JP" sz="1600" dirty="0"/>
          </a:p>
          <a:p>
            <a:pPr lvl="1"/>
            <a:r>
              <a:rPr lang="ja-JP" altLang="en-US" sz="1600" dirty="0"/>
              <a:t>②</a:t>
            </a:r>
            <a:r>
              <a:rPr lang="en-US" altLang="ja-JP" sz="1600" dirty="0"/>
              <a:t>’ τ(“{</a:t>
            </a:r>
            <a:r>
              <a:rPr lang="en-US" altLang="ja-JP" sz="1600" dirty="0" err="1"/>
              <a:t>tf</a:t>
            </a:r>
            <a:r>
              <a:rPr lang="en-US" altLang="ja-JP" sz="1600" dirty="0"/>
              <a:t>}name”)	= </a:t>
            </a:r>
            <a:r>
              <a:rPr kumimoji="1" lang="en-US" altLang="ja-JP" sz="1600" dirty="0"/>
              <a:t>node(“name”, generator(τ(“</a:t>
            </a:r>
            <a:r>
              <a:rPr kumimoji="1" lang="en-US" altLang="ja-JP" sz="1600" dirty="0" err="1"/>
              <a:t>tf</a:t>
            </a:r>
            <a:r>
              <a:rPr kumimoji="1" lang="en-US" altLang="ja-JP" sz="1600" dirty="0"/>
              <a:t>”))</a:t>
            </a:r>
            <a:endParaRPr lang="en-US" altLang="ja-JP" sz="1600" dirty="0"/>
          </a:p>
          <a:p>
            <a:pPr lvl="1"/>
            <a:r>
              <a:rPr lang="ja-JP" altLang="en-US" sz="1600" dirty="0"/>
              <a:t>②</a:t>
            </a:r>
            <a:r>
              <a:rPr lang="en-US" altLang="ja-JP" sz="1600" dirty="0"/>
              <a:t>’’τ(“{</a:t>
            </a:r>
            <a:r>
              <a:rPr lang="en-US" altLang="ja-JP" sz="1600" dirty="0" err="1"/>
              <a:t>tf</a:t>
            </a:r>
            <a:r>
              <a:rPr lang="en-US" altLang="ja-JP" sz="1600" dirty="0"/>
              <a:t>}”)		= </a:t>
            </a:r>
            <a:r>
              <a:rPr kumimoji="1" lang="en-US" altLang="ja-JP" sz="1600" dirty="0"/>
              <a:t>node(“”, generator(τ(“</a:t>
            </a:r>
            <a:r>
              <a:rPr kumimoji="1" lang="en-US" altLang="ja-JP" sz="1600" dirty="0" err="1"/>
              <a:t>tf</a:t>
            </a:r>
            <a:r>
              <a:rPr kumimoji="1" lang="en-US" altLang="ja-JP" sz="1600" dirty="0"/>
              <a:t>”))	// name</a:t>
            </a:r>
            <a:r>
              <a:rPr kumimoji="1" lang="ja-JP" altLang="en-US" sz="1600" dirty="0"/>
              <a:t>が</a:t>
            </a:r>
            <a:r>
              <a:rPr kumimoji="1" lang="en-US" altLang="ja-JP" sz="1600" dirty="0"/>
              <a:t>empty(</a:t>
            </a:r>
            <a:r>
              <a:rPr kumimoji="1" lang="ja-JP" altLang="en-US" sz="1600" dirty="0"/>
              <a:t>ダミーノード</a:t>
            </a:r>
            <a:r>
              <a:rPr kumimoji="1" lang="en-US" altLang="ja-JP" sz="1600" dirty="0"/>
              <a:t>)</a:t>
            </a:r>
            <a:endParaRPr lang="en-US" altLang="ja-JP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8730723-67D3-4BBC-A083-55B0789D0EA0}"/>
              </a:ext>
            </a:extLst>
          </p:cNvPr>
          <p:cNvSpPr txBox="1"/>
          <p:nvPr/>
        </p:nvSpPr>
        <p:spPr>
          <a:xfrm>
            <a:off x="0" y="4275"/>
            <a:ext cx="2891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3.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処理規則の見直し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ED773EE-9F4B-482A-8FF8-7A36E94208E6}"/>
              </a:ext>
            </a:extLst>
          </p:cNvPr>
          <p:cNvSpPr txBox="1"/>
          <p:nvPr/>
        </p:nvSpPr>
        <p:spPr>
          <a:xfrm>
            <a:off x="350684" y="5977574"/>
            <a:ext cx="11566996" cy="7150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dirty="0"/>
              <a:t>従来案では</a:t>
            </a:r>
            <a:r>
              <a:rPr lang="en-US" altLang="ja-JP" dirty="0"/>
              <a:t>generator</a:t>
            </a:r>
            <a:r>
              <a:rPr lang="ja-JP" altLang="en-US" dirty="0"/>
              <a:t>内部には</a:t>
            </a:r>
            <a:r>
              <a:rPr lang="en-US" altLang="ja-JP" dirty="0"/>
              <a:t>node</a:t>
            </a:r>
            <a:r>
              <a:rPr lang="ja-JP" altLang="en-US" dirty="0"/>
              <a:t>は存在しない想定</a:t>
            </a:r>
            <a:endParaRPr lang="en-US" altLang="ja-JP" dirty="0"/>
          </a:p>
          <a:p>
            <a:pPr lvl="1"/>
            <a:r>
              <a:rPr lang="en-US" altLang="ja-JP" dirty="0"/>
              <a:t>=&gt; generator</a:t>
            </a:r>
            <a:r>
              <a:rPr lang="ja-JP" altLang="en-US" dirty="0"/>
              <a:t>内部は④</a:t>
            </a:r>
            <a:r>
              <a:rPr lang="en-US" altLang="ja-JP" dirty="0" err="1"/>
              <a:t>τ</a:t>
            </a:r>
            <a:r>
              <a:rPr lang="en-US" altLang="ja-JP" baseline="-25000" dirty="0" err="1"/>
              <a:t>f</a:t>
            </a:r>
            <a:r>
              <a:rPr lang="ja-JP" altLang="en-US" dirty="0"/>
              <a:t>が適用されるため。改善案では</a:t>
            </a:r>
            <a:r>
              <a:rPr lang="en-US" altLang="ja-JP" dirty="0" err="1"/>
              <a:t>τ</a:t>
            </a:r>
            <a:r>
              <a:rPr lang="en-US" altLang="ja-JP" baseline="-25000" dirty="0" err="1"/>
              <a:t>f</a:t>
            </a:r>
            <a:r>
              <a:rPr lang="ja-JP" altLang="en-US" dirty="0"/>
              <a:t>は廃止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859DCF-12E8-4F52-8909-82A5030C31DB}"/>
              </a:ext>
            </a:extLst>
          </p:cNvPr>
          <p:cNvSpPr txBox="1"/>
          <p:nvPr/>
        </p:nvSpPr>
        <p:spPr>
          <a:xfrm>
            <a:off x="8287473" y="2638328"/>
            <a:ext cx="3507130" cy="461665"/>
          </a:xfrm>
          <a:prstGeom prst="wedgeRectCallout">
            <a:avLst>
              <a:gd name="adj1" fmla="val -70508"/>
              <a:gd name="adj2" fmla="val 77544"/>
            </a:avLst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parser </a:t>
            </a:r>
            <a:r>
              <a:rPr kumimoji="1" lang="en-US" altLang="ja-JP" sz="1200" dirty="0" err="1">
                <a:solidFill>
                  <a:srgbClr val="FF0000"/>
                </a:solidFill>
              </a:rPr>
              <a:t>geneator</a:t>
            </a:r>
            <a:r>
              <a:rPr lang="ja-JP" altLang="en-US" sz="1200" dirty="0">
                <a:solidFill>
                  <a:srgbClr val="FF0000"/>
                </a:solidFill>
              </a:rPr>
              <a:t> </a:t>
            </a:r>
            <a:r>
              <a:rPr lang="en-US" altLang="ja-JP" sz="1200" dirty="0">
                <a:solidFill>
                  <a:srgbClr val="FF0000"/>
                </a:solidFill>
              </a:rPr>
              <a:t>/</a:t>
            </a:r>
            <a:r>
              <a:rPr lang="ja-JP" altLang="en-US" sz="1200" dirty="0">
                <a:solidFill>
                  <a:srgbClr val="FF0000"/>
                </a:solidFill>
              </a:rPr>
              <a:t> </a:t>
            </a:r>
            <a:r>
              <a:rPr lang="en-US" altLang="ja-JP" sz="1200" dirty="0">
                <a:solidFill>
                  <a:srgbClr val="FF0000"/>
                </a:solidFill>
              </a:rPr>
              <a:t>rule interpreter </a:t>
            </a:r>
            <a:r>
              <a:rPr kumimoji="1" lang="ja-JP" altLang="en-US" sz="1200" dirty="0">
                <a:solidFill>
                  <a:srgbClr val="FF0000"/>
                </a:solidFill>
              </a:rPr>
              <a:t>風の枠組で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できると望ましい。</a:t>
            </a:r>
            <a:r>
              <a:rPr kumimoji="1" lang="en-US" altLang="ja-JP" sz="1200" dirty="0">
                <a:solidFill>
                  <a:srgbClr val="FF0000"/>
                </a:solidFill>
              </a:rPr>
              <a:t>(eval</a:t>
            </a:r>
            <a:r>
              <a:rPr kumimoji="1" lang="ja-JP" altLang="en-US" sz="1200" dirty="0">
                <a:solidFill>
                  <a:srgbClr val="FF0000"/>
                </a:solidFill>
              </a:rPr>
              <a:t>による評価規則も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646174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0B695D-344E-4A48-901F-626C4FFCD270}"/>
              </a:ext>
            </a:extLst>
          </p:cNvPr>
          <p:cNvSpPr txBox="1"/>
          <p:nvPr/>
        </p:nvSpPr>
        <p:spPr>
          <a:xfrm>
            <a:off x="165904" y="1068414"/>
            <a:ext cx="11543145" cy="2130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kumimoji="1" lang="en-US" altLang="ja-JP" u="sng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{{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}}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X[]”)</a:t>
            </a:r>
          </a:p>
          <a:p>
            <a:pPr lvl="1">
              <a:lnSpc>
                <a:spcPct val="150000"/>
              </a:lnSpc>
            </a:pPr>
            <a:r>
              <a:rPr kumimoji="1"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⇒</a:t>
            </a:r>
            <a:r>
              <a:rPr kumimoji="1"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node(“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τ(“</a:t>
            </a:r>
            <a:r>
              <a:rPr lang="en-US" altLang="ja-JP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 lvl="1">
              <a:lnSpc>
                <a:spcPct val="150000"/>
              </a:lnSpc>
            </a:pPr>
            <a:r>
              <a:rPr kumimoji="1"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⇒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 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generator(node(“”, generator(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τ(“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))))</a:t>
            </a:r>
          </a:p>
          <a:p>
            <a:pPr lvl="1">
              <a:lnSpc>
                <a:spcPct val="150000"/>
              </a:lnSpc>
            </a:pPr>
            <a:r>
              <a:rPr kumimoji="1"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⇒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 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generator(node(“”, generator(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tree(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τ(“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“)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τ(“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τ(“$#1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)))))</a:t>
            </a:r>
          </a:p>
          <a:p>
            <a:pPr lvl="1">
              <a:lnSpc>
                <a:spcPct val="150000"/>
              </a:lnSpc>
            </a:pPr>
            <a:r>
              <a:rPr kumimoji="1"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⇒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 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generator(node(“”, generator(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tree(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)))))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A6A252C-5BCD-487D-BED4-392465AC8554}"/>
              </a:ext>
            </a:extLst>
          </p:cNvPr>
          <p:cNvSpPr txBox="1"/>
          <p:nvPr/>
        </p:nvSpPr>
        <p:spPr>
          <a:xfrm>
            <a:off x="0" y="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0]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DBB655B-2B86-4457-A9ED-EF8EDB0994AD}"/>
              </a:ext>
            </a:extLst>
          </p:cNvPr>
          <p:cNvSpPr txBox="1"/>
          <p:nvPr/>
        </p:nvSpPr>
        <p:spPr>
          <a:xfrm>
            <a:off x="2507176" y="5551318"/>
            <a:ext cx="8030902" cy="64633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kumimoji="1" lang="ja-JP" altLang="en-US" sz="1200" dirty="0"/>
              <a:t>①</a:t>
            </a:r>
            <a:r>
              <a:rPr kumimoji="1" lang="el-GR" altLang="ja-JP" sz="1200" dirty="0"/>
              <a:t>τ(</a:t>
            </a:r>
            <a:r>
              <a:rPr kumimoji="1" lang="en-US" altLang="ja-JP" sz="1200" dirty="0">
                <a:solidFill>
                  <a:srgbClr val="FF0000"/>
                </a:solidFill>
              </a:rPr>
              <a:t>“</a:t>
            </a:r>
            <a:r>
              <a:rPr kumimoji="1" lang="en-US" altLang="ja-JP" sz="1200" dirty="0"/>
              <a:t>head</a:t>
            </a:r>
            <a:r>
              <a:rPr kumimoji="1" lang="en-US" altLang="ja-JP" sz="1200" dirty="0">
                <a:solidFill>
                  <a:srgbClr val="FF0000"/>
                </a:solidFill>
              </a:rPr>
              <a:t>”</a:t>
            </a:r>
            <a:r>
              <a:rPr kumimoji="1" lang="en-US" altLang="ja-JP" sz="1200" dirty="0"/>
              <a:t>)		= node(“head”)			// head</a:t>
            </a:r>
            <a:r>
              <a:rPr kumimoji="1" lang="ja-JP" altLang="en-US" sz="1200" dirty="0"/>
              <a:t>が</a:t>
            </a:r>
            <a:r>
              <a:rPr lang="en-US" altLang="ja-JP" sz="1200" dirty="0"/>
              <a:t>{</a:t>
            </a:r>
            <a:r>
              <a:rPr lang="en-US" altLang="ja-JP" sz="1200" dirty="0" err="1"/>
              <a:t>tf</a:t>
            </a:r>
            <a:r>
              <a:rPr lang="en-US" altLang="ja-JP" sz="1200" dirty="0"/>
              <a:t>}</a:t>
            </a:r>
            <a:r>
              <a:rPr lang="ja-JP" altLang="en-US" sz="1200" dirty="0"/>
              <a:t>を含まない場合</a:t>
            </a:r>
            <a:endParaRPr kumimoji="1" lang="en-US" altLang="ja-JP" sz="1200" dirty="0"/>
          </a:p>
          <a:p>
            <a:r>
              <a:rPr kumimoji="1" lang="ja-JP" altLang="en-US" sz="1200" dirty="0"/>
              <a:t>②</a:t>
            </a:r>
            <a:r>
              <a:rPr kumimoji="1" lang="el-GR" altLang="ja-JP" sz="1200" dirty="0"/>
              <a:t>τ(</a:t>
            </a:r>
            <a:r>
              <a:rPr kumimoji="1" lang="en-US" altLang="ja-JP" sz="1200" dirty="0">
                <a:solidFill>
                  <a:srgbClr val="FF0000"/>
                </a:solidFill>
              </a:rPr>
              <a:t>“</a:t>
            </a:r>
            <a:r>
              <a:rPr kumimoji="1" lang="en-US" altLang="ja-JP" sz="1200" dirty="0"/>
              <a:t>head</a:t>
            </a:r>
            <a:r>
              <a:rPr kumimoji="1" lang="en-US" altLang="ja-JP" sz="1200" dirty="0">
                <a:solidFill>
                  <a:srgbClr val="FF0000"/>
                </a:solidFill>
              </a:rPr>
              <a:t>”</a:t>
            </a:r>
            <a:r>
              <a:rPr kumimoji="1" lang="en-US" altLang="ja-JP" sz="1200" dirty="0"/>
              <a:t>)		= node(“</a:t>
            </a:r>
            <a:r>
              <a:rPr kumimoji="1" lang="en-US" altLang="ja-JP" sz="1200" dirty="0" err="1"/>
              <a:t>head.rest</a:t>
            </a:r>
            <a:r>
              <a:rPr kumimoji="1" lang="en-US" altLang="ja-JP" sz="1200" dirty="0"/>
              <a:t>”, generator(τ(“</a:t>
            </a:r>
            <a:r>
              <a:rPr kumimoji="1" lang="en-US" altLang="ja-JP" sz="1200" dirty="0" err="1"/>
              <a:t>tf</a:t>
            </a:r>
            <a:r>
              <a:rPr kumimoji="1" lang="en-US" altLang="ja-JP" sz="1200" dirty="0"/>
              <a:t>”))		// </a:t>
            </a:r>
            <a:r>
              <a:rPr kumimoji="1" lang="ja-JP" altLang="en-US" sz="1200" dirty="0"/>
              <a:t>　　</a:t>
            </a:r>
            <a:r>
              <a:rPr kumimoji="1" lang="en-US" altLang="ja-JP" sz="1200" dirty="0"/>
              <a:t>〃	</a:t>
            </a:r>
            <a:r>
              <a:rPr kumimoji="1" lang="ja-JP" altLang="en-US" sz="1200" dirty="0"/>
              <a:t>　</a:t>
            </a:r>
            <a:r>
              <a:rPr lang="ja-JP" altLang="en-US" sz="1200" dirty="0"/>
              <a:t>含む</a:t>
            </a:r>
            <a:endParaRPr kumimoji="1" lang="en-US" altLang="ja-JP" sz="1200" dirty="0"/>
          </a:p>
          <a:p>
            <a:r>
              <a:rPr kumimoji="1" lang="ja-JP" altLang="en-US" sz="1200" dirty="0"/>
              <a:t>③</a:t>
            </a:r>
            <a:r>
              <a:rPr kumimoji="1" lang="el-GR" altLang="ja-JP" sz="1200" dirty="0"/>
              <a:t>τ(“</a:t>
            </a:r>
            <a:r>
              <a:rPr kumimoji="1" lang="en-US" altLang="ja-JP" sz="1200" dirty="0"/>
              <a:t>head(tf1, ..., </a:t>
            </a:r>
            <a:r>
              <a:rPr kumimoji="1" lang="en-US" altLang="ja-JP" sz="1200" dirty="0" err="1"/>
              <a:t>tfn</a:t>
            </a:r>
            <a:r>
              <a:rPr kumimoji="1" lang="en-US" altLang="ja-JP" sz="1200" dirty="0"/>
              <a:t>)”)	= tree(</a:t>
            </a:r>
            <a:r>
              <a:rPr kumimoji="1" lang="el-GR" altLang="ja-JP" sz="1200" dirty="0"/>
              <a:t>τ(</a:t>
            </a:r>
            <a:r>
              <a:rPr kumimoji="1" lang="en-US" altLang="ja-JP" sz="1200" dirty="0"/>
              <a:t>“head“), </a:t>
            </a:r>
            <a:r>
              <a:rPr kumimoji="1" lang="el-GR" altLang="ja-JP" sz="1200" dirty="0"/>
              <a:t>τ(</a:t>
            </a:r>
            <a:r>
              <a:rPr kumimoji="1" lang="en-US" altLang="ja-JP" sz="1200" dirty="0"/>
              <a:t>“tf1“), ..., </a:t>
            </a:r>
            <a:r>
              <a:rPr kumimoji="1" lang="el-GR" altLang="ja-JP" sz="1200" dirty="0"/>
              <a:t>τ(</a:t>
            </a:r>
            <a:r>
              <a:rPr kumimoji="1" lang="en-US" altLang="ja-JP" sz="1200" dirty="0"/>
              <a:t>“</a:t>
            </a:r>
            <a:r>
              <a:rPr kumimoji="1" lang="en-US" altLang="ja-JP" sz="1200" dirty="0" err="1"/>
              <a:t>tfn</a:t>
            </a:r>
            <a:r>
              <a:rPr kumimoji="1" lang="en-US" altLang="ja-JP" sz="1200" dirty="0"/>
              <a:t>“))</a:t>
            </a:r>
            <a:endParaRPr lang="en-US" altLang="ja-JP" sz="1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8B15C46-03BC-4472-B3CD-B1235AD559A0}"/>
              </a:ext>
            </a:extLst>
          </p:cNvPr>
          <p:cNvSpPr txBox="1"/>
          <p:nvPr/>
        </p:nvSpPr>
        <p:spPr>
          <a:xfrm>
            <a:off x="165904" y="3309866"/>
            <a:ext cx="11656963" cy="2130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($#1)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(X,Y[])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)”)</a:t>
            </a:r>
          </a:p>
          <a:p>
            <a:pPr lvl="1">
              <a:lnSpc>
                <a:spcPct val="150000"/>
              </a:lnSpc>
            </a:pPr>
            <a:r>
              <a:rPr kumimoji="1"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⇒</a:t>
            </a:r>
            <a:r>
              <a:rPr kumimoji="1"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 tree(</a:t>
            </a:r>
            <a:r>
              <a:rPr kumimoji="1"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τ(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u="sng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($#1)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τ(“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(X,Y[])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generator(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u="sng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($#1)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)), 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”, generator(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τ(“</a:t>
            </a:r>
            <a:r>
              <a:rPr lang="en-US" altLang="ja-JP" u="sng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(X,Y[])”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 lvl="1"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generator(tree(“</a:t>
            </a:r>
            <a:r>
              <a:rPr lang="nl-NL" altLang="ja-JP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”, “$#1”))), 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”, generator(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”, “X, “Y[]”)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 lvl="1">
              <a:lnSpc>
                <a:spcPct val="150000"/>
              </a:lnSpc>
            </a:pPr>
            <a:endParaRPr lang="nl-NL" altLang="ja-JP" dirty="0"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67051316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486FA78-0844-4A16-B2EF-F997522FAB89}"/>
              </a:ext>
            </a:extLst>
          </p:cNvPr>
          <p:cNvSpPr txBox="1"/>
          <p:nvPr/>
        </p:nvSpPr>
        <p:spPr>
          <a:xfrm>
            <a:off x="0" y="0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(2) </a:t>
            </a:r>
            <a:r>
              <a:rPr lang="ja-JP" altLang="en-US" dirty="0"/>
              <a:t>評価規則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1225B0-B983-4744-ABFD-31D138C24CD9}"/>
              </a:ext>
            </a:extLst>
          </p:cNvPr>
          <p:cNvSpPr txBox="1"/>
          <p:nvPr/>
        </p:nvSpPr>
        <p:spPr>
          <a:xfrm>
            <a:off x="350684" y="569542"/>
            <a:ext cx="11566996" cy="3027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36000" bIns="36000" rtlCol="0">
            <a:spAutoFit/>
          </a:bodyPr>
          <a:lstStyle/>
          <a:p>
            <a:r>
              <a:rPr lang="en-US" altLang="ja-JP" sz="1600" dirty="0"/>
              <a:t>eval(tv):</a:t>
            </a:r>
          </a:p>
          <a:p>
            <a:pPr lvl="1"/>
            <a:r>
              <a:rPr kumimoji="1" lang="en-US" altLang="ja-JP" sz="1600" dirty="0"/>
              <a:t>eval(</a:t>
            </a:r>
            <a:r>
              <a:rPr lang="en-US" altLang="ja-JP" sz="1600" dirty="0"/>
              <a:t>node(head)</a:t>
            </a:r>
            <a:r>
              <a:rPr kumimoji="1" lang="en-US" altLang="ja-JP" sz="1600" dirty="0"/>
              <a:t>)		= </a:t>
            </a:r>
            <a:r>
              <a:rPr lang="en-US" altLang="ja-JP" sz="1600" dirty="0"/>
              <a:t>node(head)			</a:t>
            </a:r>
          </a:p>
          <a:p>
            <a:pPr lvl="1"/>
            <a:r>
              <a:rPr lang="en-US" altLang="ja-JP" sz="1600" dirty="0"/>
              <a:t>eval(node(head, generator(tv)))	= node(head, eval(generator(tv)))</a:t>
            </a:r>
          </a:p>
          <a:p>
            <a:pPr lvl="1"/>
            <a:r>
              <a:rPr lang="en-US" altLang="ja-JP" sz="1600" dirty="0"/>
              <a:t>eval(tree(r,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		= tree(eval(r), eval(tv1), ..., eval(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</a:t>
            </a:r>
          </a:p>
          <a:p>
            <a:pPr lvl="1"/>
            <a:r>
              <a:rPr lang="en-US" altLang="ja-JP" sz="1600" dirty="0">
                <a:highlight>
                  <a:srgbClr val="FFCCFF"/>
                </a:highlight>
              </a:rPr>
              <a:t>eval(generator(tv))		= </a:t>
            </a:r>
            <a:r>
              <a:rPr lang="en-US" altLang="ja-JP" sz="1600" dirty="0" err="1">
                <a:highlight>
                  <a:srgbClr val="FFCCFF"/>
                </a:highlight>
              </a:rPr>
              <a:t>exec_eval</a:t>
            </a:r>
            <a:r>
              <a:rPr lang="en-US" altLang="ja-JP" sz="1600" dirty="0">
                <a:highlight>
                  <a:srgbClr val="FFCCFF"/>
                </a:highlight>
              </a:rPr>
              <a:t>(eval(tv))</a:t>
            </a:r>
          </a:p>
          <a:p>
            <a:endParaRPr lang="en-US" altLang="ja-JP" sz="1600" dirty="0"/>
          </a:p>
          <a:p>
            <a:r>
              <a:rPr lang="en-US" altLang="ja-JP" sz="1600" dirty="0" err="1"/>
              <a:t>exec_eval</a:t>
            </a:r>
            <a:r>
              <a:rPr lang="en-US" altLang="ja-JP" sz="1600" dirty="0"/>
              <a:t>(tv):	</a:t>
            </a:r>
          </a:p>
          <a:p>
            <a:pPr lvl="1"/>
            <a:r>
              <a:rPr lang="en-US" altLang="ja-JP" sz="1600" dirty="0" err="1">
                <a:highlight>
                  <a:srgbClr val="FFCCFF"/>
                </a:highlight>
              </a:rPr>
              <a:t>exec_eval</a:t>
            </a:r>
            <a:r>
              <a:rPr lang="en-US" altLang="ja-JP" sz="1600" dirty="0">
                <a:highlight>
                  <a:srgbClr val="FFCCFF"/>
                </a:highlight>
              </a:rPr>
              <a:t>(tree(op, tv1, ..., </a:t>
            </a:r>
            <a:r>
              <a:rPr lang="en-US" altLang="ja-JP" sz="1600" dirty="0" err="1">
                <a:highlight>
                  <a:srgbClr val="FFCCFF"/>
                </a:highlight>
              </a:rPr>
              <a:t>tvn</a:t>
            </a:r>
            <a:r>
              <a:rPr lang="en-US" altLang="ja-JP" sz="1600" dirty="0">
                <a:highlight>
                  <a:srgbClr val="FFCCFF"/>
                </a:highlight>
              </a:rPr>
              <a:t>))	= apply(op, tv1, ..., </a:t>
            </a:r>
            <a:r>
              <a:rPr lang="en-US" altLang="ja-JP" sz="1600" dirty="0" err="1">
                <a:highlight>
                  <a:srgbClr val="FFCCFF"/>
                </a:highlight>
              </a:rPr>
              <a:t>tvn</a:t>
            </a:r>
            <a:r>
              <a:rPr lang="en-US" altLang="ja-JP" sz="1600" dirty="0">
                <a:highlight>
                  <a:srgbClr val="FFCCFF"/>
                </a:highlight>
              </a:rPr>
              <a:t>)</a:t>
            </a:r>
            <a:r>
              <a:rPr lang="en-US" altLang="ja-JP" sz="1600" dirty="0"/>
              <a:t>	// </a:t>
            </a:r>
            <a:r>
              <a:rPr lang="ja-JP" altLang="en-US" sz="1600" dirty="0"/>
              <a:t>各</a:t>
            </a:r>
            <a:r>
              <a:rPr lang="en-US" altLang="ja-JP" sz="1600" dirty="0" err="1"/>
              <a:t>tvi</a:t>
            </a:r>
            <a:r>
              <a:rPr lang="ja-JP" altLang="en-US" sz="1600" dirty="0"/>
              <a:t>の</a:t>
            </a:r>
            <a:r>
              <a:rPr lang="en-US" altLang="ja-JP" sz="1600" dirty="0"/>
              <a:t>eval</a:t>
            </a:r>
            <a:r>
              <a:rPr lang="ja-JP" altLang="en-US" sz="1600" dirty="0"/>
              <a:t>は</a:t>
            </a:r>
            <a:r>
              <a:rPr lang="en-US" altLang="ja-JP" sz="1600" dirty="0"/>
              <a:t>apply</a:t>
            </a:r>
            <a:r>
              <a:rPr lang="ja-JP" altLang="en-US" sz="1600" dirty="0"/>
              <a:t>内でやるべきか</a:t>
            </a:r>
            <a:r>
              <a:rPr lang="en-US" altLang="ja-JP" sz="1600" dirty="0"/>
              <a:t>?</a:t>
            </a:r>
          </a:p>
          <a:p>
            <a:pPr lvl="1"/>
            <a:endParaRPr lang="en-US" altLang="ja-JP" sz="1600" dirty="0"/>
          </a:p>
          <a:p>
            <a:r>
              <a:rPr lang="en-US" altLang="ja-JP" sz="1600" dirty="0"/>
              <a:t>apply(op,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):</a:t>
            </a:r>
          </a:p>
          <a:p>
            <a:r>
              <a:rPr lang="en-US" altLang="ja-JP" sz="1600" dirty="0"/>
              <a:t>	= operator(op)(tv1,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		// operator(op): op</a:t>
            </a:r>
            <a:r>
              <a:rPr lang="ja-JP" altLang="en-US" sz="1600" dirty="0"/>
              <a:t>に対応した関数</a:t>
            </a:r>
            <a:endParaRPr lang="en-US" altLang="ja-JP" sz="1600" dirty="0"/>
          </a:p>
          <a:p>
            <a:r>
              <a:rPr lang="en-US" altLang="ja-JP" sz="1600" dirty="0"/>
              <a:t>					// tv1, ..., </a:t>
            </a:r>
            <a:r>
              <a:rPr lang="en-US" altLang="ja-JP" sz="1600" dirty="0" err="1"/>
              <a:t>tvn</a:t>
            </a:r>
            <a:r>
              <a:rPr lang="ja-JP" altLang="en-US" sz="1600" dirty="0"/>
              <a:t>に適用した結果を返却</a:t>
            </a:r>
            <a:r>
              <a:rPr lang="en-US" altLang="ja-JP" sz="1600" dirty="0"/>
              <a:t>	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AAB5371-F0AC-437E-B0BB-B730B1A62586}"/>
              </a:ext>
            </a:extLst>
          </p:cNvPr>
          <p:cNvSpPr txBox="1"/>
          <p:nvPr/>
        </p:nvSpPr>
        <p:spPr>
          <a:xfrm>
            <a:off x="350684" y="4045166"/>
            <a:ext cx="11566996" cy="2781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36000" bIns="36000" rtlCol="0">
            <a:spAutoFit/>
          </a:bodyPr>
          <a:lstStyle/>
          <a:p>
            <a:r>
              <a:rPr lang="en-US" altLang="ja-JP" sz="1600" dirty="0"/>
              <a:t>eval(tv):</a:t>
            </a:r>
          </a:p>
          <a:p>
            <a:pPr lvl="1"/>
            <a:r>
              <a:rPr kumimoji="1" lang="ja-JP" altLang="en-US" sz="1600" dirty="0"/>
              <a:t>① </a:t>
            </a:r>
            <a:r>
              <a:rPr kumimoji="1" lang="en-US" altLang="ja-JP" sz="1600" dirty="0"/>
              <a:t>eval(</a:t>
            </a:r>
            <a:r>
              <a:rPr lang="en-US" altLang="ja-JP" sz="1600" dirty="0"/>
              <a:t>node(head)</a:t>
            </a:r>
            <a:r>
              <a:rPr kumimoji="1" lang="en-US" altLang="ja-JP" sz="1600" dirty="0"/>
              <a:t>)		= </a:t>
            </a:r>
            <a:r>
              <a:rPr lang="en-US" altLang="ja-JP" sz="1600" dirty="0"/>
              <a:t>node(head)</a:t>
            </a:r>
          </a:p>
          <a:p>
            <a:pPr lvl="1"/>
            <a:r>
              <a:rPr lang="ja-JP" altLang="en-US" sz="1600" dirty="0"/>
              <a:t>② </a:t>
            </a:r>
            <a:r>
              <a:rPr lang="en-US" altLang="ja-JP" sz="1600" dirty="0"/>
              <a:t>eval(node(head, generator(tv)))= node(head, eval(generator(tv)))</a:t>
            </a:r>
          </a:p>
          <a:p>
            <a:pPr lvl="1"/>
            <a:r>
              <a:rPr lang="ja-JP" altLang="en-US" sz="1600" dirty="0"/>
              <a:t>③ </a:t>
            </a:r>
            <a:r>
              <a:rPr lang="en-US" altLang="ja-JP" sz="1600" dirty="0"/>
              <a:t>eval(tree(r,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	= tree(eval(r), eval(tv1), ..., eval(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</a:t>
            </a:r>
          </a:p>
          <a:p>
            <a:pPr lvl="1"/>
            <a:r>
              <a:rPr lang="ja-JP" altLang="en-US" sz="1600" dirty="0"/>
              <a:t>④ </a:t>
            </a:r>
            <a:r>
              <a:rPr lang="en-US" altLang="ja-JP" sz="1600" dirty="0">
                <a:highlight>
                  <a:srgbClr val="FFFFCC"/>
                </a:highlight>
              </a:rPr>
              <a:t>eval(generator(tv))		= apply(self, eval(tv))</a:t>
            </a:r>
          </a:p>
          <a:p>
            <a:pPr lvl="1"/>
            <a:endParaRPr lang="en-US" altLang="ja-JP" sz="1600" dirty="0">
              <a:highlight>
                <a:srgbClr val="FFFFCC"/>
              </a:highlight>
            </a:endParaRPr>
          </a:p>
          <a:p>
            <a:r>
              <a:rPr lang="en-US" altLang="ja-JP" sz="1600" dirty="0"/>
              <a:t>apply(tv):</a:t>
            </a:r>
            <a:endParaRPr lang="en-US" altLang="ja-JP" sz="1600" dirty="0">
              <a:highlight>
                <a:srgbClr val="FFFFCC"/>
              </a:highlight>
            </a:endParaRPr>
          </a:p>
          <a:p>
            <a:pPr lvl="1"/>
            <a:r>
              <a:rPr lang="ja-JP" altLang="en-US" sz="1600" dirty="0"/>
              <a:t>⑤ </a:t>
            </a:r>
            <a:r>
              <a:rPr lang="en-US" altLang="ja-JP" sz="1600" dirty="0"/>
              <a:t>apply(self, tree(op,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	= operator(op)(self,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	// operator(op): op</a:t>
            </a:r>
            <a:r>
              <a:rPr lang="ja-JP" altLang="en-US" sz="1600" dirty="0"/>
              <a:t>に対応した関数</a:t>
            </a:r>
            <a:endParaRPr lang="en-US" altLang="ja-JP" sz="1600" dirty="0"/>
          </a:p>
          <a:p>
            <a:r>
              <a:rPr lang="en-US" altLang="ja-JP" sz="1600" dirty="0"/>
              <a:t>								// self, tv1, ..., </a:t>
            </a:r>
            <a:r>
              <a:rPr lang="en-US" altLang="ja-JP" sz="1600" dirty="0" err="1"/>
              <a:t>tvn</a:t>
            </a:r>
            <a:r>
              <a:rPr lang="ja-JP" altLang="en-US" sz="1600" dirty="0"/>
              <a:t>への適用結果を返却</a:t>
            </a:r>
            <a:endParaRPr lang="en-US" altLang="ja-JP" sz="1600" dirty="0"/>
          </a:p>
          <a:p>
            <a:r>
              <a:rPr lang="en-US" altLang="ja-JP" sz="1600" dirty="0"/>
              <a:t>[</a:t>
            </a:r>
            <a:r>
              <a:rPr lang="ja-JP" altLang="en-US" sz="1600" dirty="0"/>
              <a:t>追加規則</a:t>
            </a:r>
            <a:r>
              <a:rPr lang="en-US" altLang="ja-JP" sz="1600" dirty="0"/>
              <a:t>(</a:t>
            </a:r>
            <a:r>
              <a:rPr lang="ja-JP" altLang="en-US" sz="1600" dirty="0"/>
              <a:t>ダミーノードの削除</a:t>
            </a:r>
            <a:r>
              <a:rPr lang="en-US" altLang="ja-JP" sz="1600" dirty="0"/>
              <a:t>)]</a:t>
            </a:r>
          </a:p>
          <a:p>
            <a:pPr lvl="1"/>
            <a:r>
              <a:rPr lang="ja-JP" altLang="en-US" sz="1600" dirty="0"/>
              <a:t>⑥ </a:t>
            </a:r>
            <a:r>
              <a:rPr lang="en-US" altLang="ja-JP" sz="1600" dirty="0"/>
              <a:t>node("", apply(self, tree(op,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))) = apply(self, tree(op,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	// op: lisp</a:t>
            </a:r>
            <a:r>
              <a:rPr lang="ja-JP" altLang="en-US" sz="1600" dirty="0"/>
              <a:t>型の場合</a:t>
            </a:r>
            <a:endParaRPr lang="en-US" altLang="ja-JP" sz="1600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C717F0B8-1BA1-46AF-B372-9035E418F3AB}"/>
              </a:ext>
            </a:extLst>
          </p:cNvPr>
          <p:cNvSpPr/>
          <p:nvPr/>
        </p:nvSpPr>
        <p:spPr>
          <a:xfrm>
            <a:off x="3982720" y="3647440"/>
            <a:ext cx="3810000" cy="34544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3F908C-E97A-4C10-9C6D-BF1F2ADC6A68}"/>
              </a:ext>
            </a:extLst>
          </p:cNvPr>
          <p:cNvSpPr/>
          <p:nvPr/>
        </p:nvSpPr>
        <p:spPr>
          <a:xfrm>
            <a:off x="8564880" y="4385102"/>
            <a:ext cx="2112952" cy="349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6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exec_eval</a:t>
            </a:r>
            <a:r>
              <a:rPr kumimoji="1"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を廃止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322645E-CC57-41E3-9615-6EB62121ECEC}"/>
              </a:ext>
            </a:extLst>
          </p:cNvPr>
          <p:cNvSpPr txBox="1"/>
          <p:nvPr/>
        </p:nvSpPr>
        <p:spPr>
          <a:xfrm>
            <a:off x="274320" y="3777732"/>
            <a:ext cx="1188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(b) </a:t>
            </a:r>
            <a:r>
              <a:rPr lang="ja-JP" altLang="en-US" sz="1600" dirty="0"/>
              <a:t>改善案</a:t>
            </a:r>
            <a:endParaRPr lang="en-US" altLang="ja-JP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FF2A5B5-C0B9-4F5E-B0BC-B507EB1E9B01}"/>
              </a:ext>
            </a:extLst>
          </p:cNvPr>
          <p:cNvSpPr txBox="1"/>
          <p:nvPr/>
        </p:nvSpPr>
        <p:spPr>
          <a:xfrm>
            <a:off x="228764" y="254226"/>
            <a:ext cx="1427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/>
              <a:t>(a) </a:t>
            </a:r>
            <a:r>
              <a:rPr lang="ja-JP" altLang="en-US" sz="1800" dirty="0"/>
              <a:t>従来</a:t>
            </a:r>
            <a:r>
              <a:rPr lang="ja-JP" altLang="en-US" dirty="0"/>
              <a:t>案</a:t>
            </a:r>
            <a:endParaRPr lang="en-US" altLang="ja-JP" sz="1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DD2DCC1-2F62-4A0D-A1BF-A89F73A9A607}"/>
              </a:ext>
            </a:extLst>
          </p:cNvPr>
          <p:cNvSpPr txBox="1"/>
          <p:nvPr/>
        </p:nvSpPr>
        <p:spPr>
          <a:xfrm>
            <a:off x="6139497" y="-915558"/>
            <a:ext cx="5823739" cy="138499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eval(</a:t>
            </a:r>
            <a:r>
              <a:rPr lang="en-US" altLang="ja-JP" sz="1200" dirty="0"/>
              <a:t>node(head)</a:t>
            </a:r>
            <a:r>
              <a:rPr kumimoji="1" lang="en-US" altLang="ja-JP" sz="1200" dirty="0"/>
              <a:t>)		= </a:t>
            </a:r>
            <a:r>
              <a:rPr lang="en-US" altLang="ja-JP" sz="1200" dirty="0"/>
              <a:t>node(head)</a:t>
            </a:r>
          </a:p>
          <a:p>
            <a:r>
              <a:rPr lang="en-US" altLang="ja-JP" sz="1200" dirty="0"/>
              <a:t>eval(node(head, generator(tv)))	= node(head, eval(generator(tv)))</a:t>
            </a:r>
          </a:p>
          <a:p>
            <a:r>
              <a:rPr lang="en-US" altLang="ja-JP" sz="1200" dirty="0"/>
              <a:t>eval(tree(r,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= tree(eval(r), eval(tv1), ..., eval(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r>
              <a:rPr lang="en-US" altLang="ja-JP" sz="1200" dirty="0"/>
              <a:t>eval(generator(tv))		= apply(self, eval(tv))</a:t>
            </a:r>
          </a:p>
          <a:p>
            <a:endParaRPr lang="en-US" altLang="ja-JP" sz="1200" dirty="0">
              <a:highlight>
                <a:srgbClr val="FFFFCC"/>
              </a:highlight>
            </a:endParaRPr>
          </a:p>
          <a:p>
            <a:r>
              <a:rPr lang="en-US" altLang="ja-JP" sz="1200" dirty="0"/>
              <a:t>apply(self, tree(op,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= operator(op)(self,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</a:t>
            </a:r>
          </a:p>
          <a:p>
            <a:r>
              <a:rPr lang="en-US" altLang="ja-JP" sz="1200" dirty="0"/>
              <a:t>node("", apply(self, tree(op,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))) = apply(self, tree(op,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09ECED29-3D7B-4FE8-A3B2-C185F74C6FB7}"/>
              </a:ext>
            </a:extLst>
          </p:cNvPr>
          <p:cNvSpPr/>
          <p:nvPr/>
        </p:nvSpPr>
        <p:spPr>
          <a:xfrm>
            <a:off x="8171727" y="4896091"/>
            <a:ext cx="2789498" cy="648182"/>
          </a:xfrm>
          <a:prstGeom prst="wedgeRectCallout">
            <a:avLst>
              <a:gd name="adj1" fmla="val -119673"/>
              <a:gd name="adj2" fmla="val 8519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型を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区別すべき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</a:p>
          <a:p>
            <a:pPr algn="l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=&gt; lisp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型の場合は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self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不要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dirty="0"/>
              <a:t>operator(op)(tv1,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74CB50-CC22-4569-A781-489888EE1587}"/>
              </a:ext>
            </a:extLst>
          </p:cNvPr>
          <p:cNvSpPr txBox="1"/>
          <p:nvPr/>
        </p:nvSpPr>
        <p:spPr>
          <a:xfrm>
            <a:off x="9234854" y="3885453"/>
            <a:ext cx="2488558" cy="461665"/>
          </a:xfrm>
          <a:prstGeom prst="wedgeRectCallout">
            <a:avLst>
              <a:gd name="adj1" fmla="val 10768"/>
              <a:gd name="adj2" fmla="val 172816"/>
            </a:avLst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区別しない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=&gt; lisp</a:t>
            </a:r>
            <a:r>
              <a:rPr kumimoji="1" lang="ja-JP" altLang="en-US" sz="1200" dirty="0">
                <a:solidFill>
                  <a:srgbClr val="FF0000"/>
                </a:solidFill>
              </a:rPr>
              <a:t>型であっても</a:t>
            </a:r>
            <a:r>
              <a:rPr kumimoji="1" lang="en-US" altLang="ja-JP" sz="1200" dirty="0">
                <a:solidFill>
                  <a:srgbClr val="FF0000"/>
                </a:solidFill>
              </a:rPr>
              <a:t>self</a:t>
            </a:r>
            <a:r>
              <a:rPr kumimoji="1" lang="ja-JP" altLang="en-US" sz="1200" dirty="0">
                <a:solidFill>
                  <a:srgbClr val="FF0000"/>
                </a:solidFill>
              </a:rPr>
              <a:t>を与える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759DBCA-85DA-45D2-812F-C3C60C466179}"/>
              </a:ext>
            </a:extLst>
          </p:cNvPr>
          <p:cNvSpPr txBox="1"/>
          <p:nvPr/>
        </p:nvSpPr>
        <p:spPr>
          <a:xfrm>
            <a:off x="1759538" y="3702606"/>
            <a:ext cx="2223182" cy="276999"/>
          </a:xfrm>
          <a:prstGeom prst="wedgeRectCallout">
            <a:avLst>
              <a:gd name="adj1" fmla="val -19901"/>
              <a:gd name="adj2" fmla="val 156938"/>
            </a:avLst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①②適用の切分条件を明記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12031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F73423-53E1-4058-893A-9F84DAE7FB6D}"/>
              </a:ext>
            </a:extLst>
          </p:cNvPr>
          <p:cNvSpPr txBox="1"/>
          <p:nvPr/>
        </p:nvSpPr>
        <p:spPr>
          <a:xfrm>
            <a:off x="0" y="846355"/>
            <a:ext cx="12327038" cy="54549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$bind$($#1))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$tree$(X,Y[])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)”)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generator(tree(“$bind$”, “$#1”))), 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”, generator(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tree(“$tree$”, “X”, “Y[]”)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>
              <a:lnSpc>
                <a:spcPct val="150000"/>
              </a:lnSpc>
            </a:pPr>
            <a:r>
              <a:rPr lang="nl-NL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A”, generator(tree(“$bind$”, “$#1”))), node(“</a:t>
            </a:r>
            <a:r>
              <a:rPr lang="nl-NL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”, generator(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tree(“$tree$”, “X”, “Y[]”)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))))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A”, generator(tree(“$bind$”, “$#1”))))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eval(node(“</a:t>
            </a:r>
            <a:r>
              <a:rPr lang="nl-NL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”, generator(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tree(“$tree$”, “X”, “Y[]”)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)))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eval(generator(tree(“$bind$”, “$#1”)))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), 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eval(generator(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tree(“$tree$”, “X”, “Y[]”)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apply(self,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eval(tree(“$bind$”, “$#1”))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)), 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”, apply(self,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tree(“$tree$”, “X”, “Y[]”)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apply(self, 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eval(“$bind$”)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eval(“$#1”)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))), </a:t>
            </a:r>
          </a:p>
          <a:p>
            <a:pPr>
              <a:lnSpc>
                <a:spcPct val="150000"/>
              </a:lnSpc>
            </a:pP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	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”, apply(self,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eval(“$tree$”)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eval(“X”)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eval(“Y[]”)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apply(self, tree(“$bind$”, “$#1”))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”, apply(self,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tree(“$tree$”, “X”, “Y[]”)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bind(self, “$#1”)),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tree(“$tree$”, “X”, “Y[]”)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bind(self, “$#1”)),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tree’(self, “X”, “Y[]”)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</a:t>
            </a:r>
            <a:r>
              <a:rPr lang="nl-NL" altLang="ja-JP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bind(self, “$#1”)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tree(“X”, “Y[]”)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nil),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tree(“X”, “Y[]”)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3CE4C0D-C5A6-4332-89D0-C70B498CA7D7}"/>
              </a:ext>
            </a:extLst>
          </p:cNvPr>
          <p:cNvSpPr txBox="1"/>
          <p:nvPr/>
        </p:nvSpPr>
        <p:spPr>
          <a:xfrm>
            <a:off x="61245" y="215327"/>
            <a:ext cx="395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1] </a:t>
            </a:r>
            <a:r>
              <a:rPr kumimoji="1" lang="en-US" altLang="ja-JP" dirty="0" err="1"/>
              <a:t>tq</a:t>
            </a:r>
            <a:r>
              <a:rPr kumimoji="1" lang="ja-JP" altLang="en-US" dirty="0"/>
              <a:t>型</a:t>
            </a:r>
            <a:r>
              <a:rPr kumimoji="1" lang="en-US" altLang="ja-JP" dirty="0"/>
              <a:t>operator(eval</a:t>
            </a:r>
            <a:r>
              <a:rPr kumimoji="1" lang="ja-JP" altLang="en-US" dirty="0"/>
              <a:t>で消滅</a:t>
            </a:r>
            <a:r>
              <a:rPr kumimoji="1" lang="en-US" altLang="ja-JP" dirty="0"/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B267D7F4-4CDE-49A4-861F-BA09B830E7DD}"/>
              </a:ext>
            </a:extLst>
          </p:cNvPr>
          <p:cNvSpPr/>
          <p:nvPr/>
        </p:nvSpPr>
        <p:spPr>
          <a:xfrm>
            <a:off x="9833829" y="3576715"/>
            <a:ext cx="1499713" cy="306643"/>
          </a:xfrm>
          <a:prstGeom prst="wedgeRectCallout">
            <a:avLst>
              <a:gd name="adj1" fmla="val -21134"/>
              <a:gd name="adj2" fmla="val -54553"/>
            </a:avLst>
          </a:prstGeom>
          <a:solidFill>
            <a:srgbClr val="FFCC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/>
          <a:lstStyle/>
          <a:p>
            <a:pPr algn="l"/>
            <a:r>
              <a:rPr kumimoji="1" lang="ja-JP" altLang="en-US" sz="12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並列化</a:t>
            </a:r>
            <a:r>
              <a:rPr lang="ja-JP" altLang="en-US" sz="12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①②</a:t>
            </a:r>
            <a:endParaRPr lang="en-US" altLang="ja-JP" sz="9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F3142DAB-500E-40E5-BE43-AA0ABE5E97A0}"/>
              </a:ext>
            </a:extLst>
          </p:cNvPr>
          <p:cNvSpPr/>
          <p:nvPr/>
        </p:nvSpPr>
        <p:spPr>
          <a:xfrm>
            <a:off x="2847372" y="2430684"/>
            <a:ext cx="1782551" cy="2103167"/>
          </a:xfrm>
          <a:custGeom>
            <a:avLst/>
            <a:gdLst>
              <a:gd name="connsiteX0" fmla="*/ 0 w 1782551"/>
              <a:gd name="connsiteY0" fmla="*/ 0 h 2650602"/>
              <a:gd name="connsiteX1" fmla="*/ 1782501 w 1782551"/>
              <a:gd name="connsiteY1" fmla="*/ 937549 h 2650602"/>
              <a:gd name="connsiteX2" fmla="*/ 46299 w 1782551"/>
              <a:gd name="connsiteY2" fmla="*/ 2650602 h 2650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551" h="2650602">
                <a:moveTo>
                  <a:pt x="0" y="0"/>
                </a:moveTo>
                <a:cubicBezTo>
                  <a:pt x="887392" y="247891"/>
                  <a:pt x="1774785" y="495782"/>
                  <a:pt x="1782501" y="937549"/>
                </a:cubicBezTo>
                <a:cubicBezTo>
                  <a:pt x="1790218" y="1379316"/>
                  <a:pt x="918258" y="2014959"/>
                  <a:pt x="46299" y="2650602"/>
                </a:cubicBezTo>
              </a:path>
            </a:pathLst>
          </a:custGeom>
          <a:noFill/>
          <a:ln w="57150">
            <a:solidFill>
              <a:srgbClr val="0000FF">
                <a:alpha val="40000"/>
              </a:srgbClr>
            </a:solidFill>
            <a:prstDash val="dash"/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0E15EB47-1B69-4C7A-8718-8A62AA4ADB73}"/>
              </a:ext>
            </a:extLst>
          </p:cNvPr>
          <p:cNvSpPr/>
          <p:nvPr/>
        </p:nvSpPr>
        <p:spPr>
          <a:xfrm>
            <a:off x="4618299" y="2558005"/>
            <a:ext cx="4612499" cy="2523281"/>
          </a:xfrm>
          <a:custGeom>
            <a:avLst/>
            <a:gdLst>
              <a:gd name="connsiteX0" fmla="*/ 2893671 w 4612499"/>
              <a:gd name="connsiteY0" fmla="*/ 0 h 2523281"/>
              <a:gd name="connsiteX1" fmla="*/ 4490977 w 4612499"/>
              <a:gd name="connsiteY1" fmla="*/ 717630 h 2523281"/>
              <a:gd name="connsiteX2" fmla="*/ 0 w 4612499"/>
              <a:gd name="connsiteY2" fmla="*/ 2523281 h 252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2499" h="2523281">
                <a:moveTo>
                  <a:pt x="2893671" y="0"/>
                </a:moveTo>
                <a:cubicBezTo>
                  <a:pt x="3933463" y="148541"/>
                  <a:pt x="4973256" y="297083"/>
                  <a:pt x="4490977" y="717630"/>
                </a:cubicBezTo>
                <a:cubicBezTo>
                  <a:pt x="4008698" y="1138177"/>
                  <a:pt x="2004349" y="1830729"/>
                  <a:pt x="0" y="2523281"/>
                </a:cubicBezTo>
              </a:path>
            </a:pathLst>
          </a:custGeom>
          <a:noFill/>
          <a:ln w="57150">
            <a:solidFill>
              <a:srgbClr val="0000FF">
                <a:alpha val="40000"/>
              </a:srgbClr>
            </a:solidFill>
            <a:prstDash val="dash"/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CC16F06-1F2B-40C1-BBDC-72E99076C695}"/>
              </a:ext>
            </a:extLst>
          </p:cNvPr>
          <p:cNvSpPr txBox="1"/>
          <p:nvPr/>
        </p:nvSpPr>
        <p:spPr>
          <a:xfrm>
            <a:off x="2765230" y="1954818"/>
            <a:ext cx="67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605BBD9-2D36-4C5A-BE12-38464BF1F7C5}"/>
              </a:ext>
            </a:extLst>
          </p:cNvPr>
          <p:cNvSpPr txBox="1"/>
          <p:nvPr/>
        </p:nvSpPr>
        <p:spPr>
          <a:xfrm>
            <a:off x="8541979" y="3634979"/>
            <a:ext cx="52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885D29E-64FF-4E91-A4DB-97BC8438DFBD}"/>
              </a:ext>
            </a:extLst>
          </p:cNvPr>
          <p:cNvSpPr txBox="1"/>
          <p:nvPr/>
        </p:nvSpPr>
        <p:spPr>
          <a:xfrm>
            <a:off x="5785561" y="-292505"/>
            <a:ext cx="5823739" cy="138499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eval(</a:t>
            </a:r>
            <a:r>
              <a:rPr lang="en-US" altLang="ja-JP" sz="1200" dirty="0"/>
              <a:t>node(head)</a:t>
            </a:r>
            <a:r>
              <a:rPr kumimoji="1" lang="en-US" altLang="ja-JP" sz="1200" dirty="0"/>
              <a:t>)		= </a:t>
            </a:r>
            <a:r>
              <a:rPr lang="en-US" altLang="ja-JP" sz="1200" dirty="0"/>
              <a:t>node(head)</a:t>
            </a:r>
          </a:p>
          <a:p>
            <a:r>
              <a:rPr lang="en-US" altLang="ja-JP" sz="1200" dirty="0"/>
              <a:t>eval(node(head, generator(tv)))	= node(head, eval(generator(tv)))</a:t>
            </a:r>
          </a:p>
          <a:p>
            <a:r>
              <a:rPr lang="en-US" altLang="ja-JP" sz="1200" dirty="0"/>
              <a:t>eval(tree(r,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	= tree(eval(r), eval(tv1), ..., eval(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r>
              <a:rPr lang="en-US" altLang="ja-JP" sz="1200" dirty="0"/>
              <a:t>eval(generator(tv))		= apply(self, eval(tv))</a:t>
            </a:r>
          </a:p>
          <a:p>
            <a:endParaRPr lang="en-US" altLang="ja-JP" sz="1200" dirty="0">
              <a:highlight>
                <a:srgbClr val="FFFFCC"/>
              </a:highlight>
            </a:endParaRPr>
          </a:p>
          <a:p>
            <a:r>
              <a:rPr lang="en-US" altLang="ja-JP" sz="1200" dirty="0"/>
              <a:t>apply(self, tree(op,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= operator(op)(self,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</a:t>
            </a:r>
          </a:p>
          <a:p>
            <a:r>
              <a:rPr lang="en-US" altLang="ja-JP" sz="1200" dirty="0">
                <a:highlight>
                  <a:srgbClr val="FFFFCC"/>
                </a:highlight>
              </a:rPr>
              <a:t>node("",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))) =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1B8061-8892-4969-A820-0756F8EFA31E}"/>
              </a:ext>
            </a:extLst>
          </p:cNvPr>
          <p:cNvSpPr txBox="1"/>
          <p:nvPr/>
        </p:nvSpPr>
        <p:spPr>
          <a:xfrm>
            <a:off x="7326823" y="5737312"/>
            <a:ext cx="3553379" cy="307777"/>
          </a:xfrm>
          <a:prstGeom prst="wedgeRectCallout">
            <a:avLst>
              <a:gd name="adj1" fmla="val -92034"/>
              <a:gd name="adj2" fmla="val -78775"/>
            </a:avLst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A(X,Y[])</a:t>
            </a:r>
            <a:r>
              <a:rPr lang="ja-JP" altLang="en-US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に対して</a:t>
            </a:r>
            <a:r>
              <a:rPr lang="en-US" altLang="ja-JP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bind</a:t>
            </a:r>
            <a:r>
              <a:rPr lang="ja-JP" altLang="en-US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実行</a:t>
            </a:r>
            <a:r>
              <a:rPr lang="en-US" altLang="ja-JP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リタン値</a:t>
            </a:r>
            <a:r>
              <a:rPr lang="en-US" altLang="ja-JP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nil)</a:t>
            </a:r>
            <a:endParaRPr lang="ja-JP" altLang="en-US" sz="1400" dirty="0">
              <a:solidFill>
                <a:srgbClr val="0000FF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04B94E2-03E8-4ACD-A7E9-025E88397502}"/>
              </a:ext>
            </a:extLst>
          </p:cNvPr>
          <p:cNvSpPr txBox="1"/>
          <p:nvPr/>
        </p:nvSpPr>
        <p:spPr>
          <a:xfrm>
            <a:off x="6611122" y="6392912"/>
            <a:ext cx="2953234" cy="307777"/>
          </a:xfrm>
          <a:prstGeom prst="wedgeRectCallout">
            <a:avLst>
              <a:gd name="adj1" fmla="val -124957"/>
              <a:gd name="adj2" fmla="val -150229"/>
            </a:avLst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ノード</a:t>
            </a:r>
            <a:r>
              <a:rPr lang="en-US" altLang="ja-JP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Y</a:t>
            </a:r>
            <a:r>
              <a:rPr lang="ja-JP" altLang="en-US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に値バインド済</a:t>
            </a:r>
            <a:endParaRPr lang="ja-JP" altLang="en-US" sz="1400" dirty="0">
              <a:solidFill>
                <a:srgbClr val="0000FF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D5C7041-5DC5-4601-AB8E-1E4C7EBBFB93}"/>
              </a:ext>
            </a:extLst>
          </p:cNvPr>
          <p:cNvSpPr txBox="1"/>
          <p:nvPr/>
        </p:nvSpPr>
        <p:spPr>
          <a:xfrm>
            <a:off x="7581419" y="5158108"/>
            <a:ext cx="4059700" cy="523220"/>
          </a:xfrm>
          <a:prstGeom prst="wedgeRectCallout">
            <a:avLst>
              <a:gd name="adj1" fmla="val -81240"/>
              <a:gd name="adj2" fmla="val -19488"/>
            </a:avLst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tree’</a:t>
            </a:r>
            <a:r>
              <a:rPr lang="ja-JP" altLang="en-US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は、</a:t>
            </a:r>
            <a:r>
              <a:rPr lang="en-US" altLang="ja-JP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ja-JP" altLang="en-US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に対応する実関数</a:t>
            </a:r>
            <a:endParaRPr lang="en-US" altLang="ja-JP" sz="1400" dirty="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lvl="1"/>
            <a:r>
              <a:rPr lang="en-US" altLang="ja-JP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tree’(self, r, t1, ..., </a:t>
            </a:r>
            <a:r>
              <a:rPr lang="en-US" altLang="ja-JP" sz="1400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tn</a:t>
            </a:r>
            <a:r>
              <a:rPr lang="en-US" altLang="ja-JP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) = tree(r, t1, ..., </a:t>
            </a:r>
            <a:r>
              <a:rPr lang="en-US" altLang="ja-JP" sz="1400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tn</a:t>
            </a:r>
            <a:r>
              <a:rPr lang="en-US" altLang="ja-JP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)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95814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B2DDE25-7CD0-4DC6-B3D3-F35B6FAE37A4}"/>
              </a:ext>
            </a:extLst>
          </p:cNvPr>
          <p:cNvSpPr txBox="1"/>
          <p:nvPr/>
        </p:nvSpPr>
        <p:spPr>
          <a:xfrm>
            <a:off x="190500" y="767052"/>
            <a:ext cx="10316900" cy="3283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$`$(?)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ABC(7,8)”)</a:t>
            </a:r>
          </a:p>
          <a:p>
            <a:pPr>
              <a:lnSpc>
                <a:spcPts val="25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tree(node(“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ABC”, generator(tree(“$`$”, “?”))), “7”, “8”)</a:t>
            </a:r>
          </a:p>
          <a:p>
            <a:pPr>
              <a:lnSpc>
                <a:spcPts val="2500"/>
              </a:lnSpc>
            </a:pPr>
            <a:endParaRPr lang="en-US" altLang="ja-JP" dirty="0"/>
          </a:p>
          <a:p>
            <a:pPr>
              <a:lnSpc>
                <a:spcPts val="2500"/>
              </a:lnSpc>
            </a:pPr>
            <a:r>
              <a:rPr lang="en-US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(tree(node(“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ABC”, generator(tree(“$`$”, “?”))), “7”, “8”))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 </a:t>
            </a:r>
            <a:r>
              <a:rPr lang="en-US" altLang="ja-JP" dirty="0"/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eval(node(“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ABC”, generator(tree(“$`$”, “?”))))</a:t>
            </a:r>
            <a:r>
              <a:rPr lang="en-US" altLang="ja-JP" dirty="0"/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eval(“7”)</a:t>
            </a:r>
            <a:r>
              <a:rPr lang="en-US" altLang="ja-JP" dirty="0"/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eval(“8”)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ABC”,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eval(generator(tree(“$`$”, “?”)))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ABC”,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apply(self, eval(tree(“$`$”, “?”)))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ABC”, apply(self, 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eval(“$`$”)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eval(“?”)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ABC”,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apply(self, tree(“$`$”, “?”))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ABC”,</a:t>
            </a:r>
            <a:r>
              <a:rPr lang="en-US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function(“$`$”, “?”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/>
              <a:t>),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		//function</a:t>
            </a:r>
            <a:r>
              <a:rPr lang="ja-JP" altLang="en-US" dirty="0"/>
              <a:t>の実体は</a:t>
            </a:r>
            <a:r>
              <a:rPr lang="en-US" altLang="ja-JP" dirty="0"/>
              <a:t>tree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378A4193-8C59-473A-8025-E8FCE5EC0297}"/>
              </a:ext>
            </a:extLst>
          </p:cNvPr>
          <p:cNvSpPr/>
          <p:nvPr/>
        </p:nvSpPr>
        <p:spPr>
          <a:xfrm>
            <a:off x="364859" y="4354745"/>
            <a:ext cx="7529075" cy="1224253"/>
          </a:xfrm>
          <a:prstGeom prst="wedgeRectCallout">
            <a:avLst>
              <a:gd name="adj1" fmla="val -8250"/>
              <a:gd name="adj2" fmla="val -82623"/>
            </a:avLst>
          </a:prstGeom>
          <a:solidFill>
            <a:srgbClr val="FFCC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eval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時は</a:t>
            </a:r>
            <a:r>
              <a:rPr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NOP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lang="en-US" altLang="ja-JP" sz="1600" dirty="0" err="1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functoin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部として残す。</a:t>
            </a:r>
            <a:endParaRPr lang="en-US" altLang="ja-JP" sz="16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⇒ 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$op$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の起動タイミングが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の場合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</a:t>
            </a:r>
            <a:r>
              <a:rPr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のデフォルト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lvl="1"/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apply(self, tree(“$op$”, tv1, ..., </a:t>
            </a:r>
            <a:r>
              <a:rPr lang="en-US" altLang="ja-JP" sz="16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tvn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))= function(“$op$”, tv1, ..., </a:t>
            </a:r>
            <a:r>
              <a:rPr lang="en-US" altLang="ja-JP" sz="16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tvn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>
              <a:spcBef>
                <a:spcPts val="600"/>
              </a:spcBef>
            </a:pPr>
            <a:r>
              <a:rPr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時、残っている</a:t>
            </a:r>
            <a:r>
              <a:rPr kumimoji="1"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function</a:t>
            </a:r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部を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実行</a:t>
            </a:r>
            <a:endParaRPr lang="en-US" altLang="ja-JP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36BF624-3BB2-49B2-8DAA-11D383D618C3}"/>
              </a:ext>
            </a:extLst>
          </p:cNvPr>
          <p:cNvSpPr txBox="1"/>
          <p:nvPr/>
        </p:nvSpPr>
        <p:spPr>
          <a:xfrm>
            <a:off x="4161098" y="46166"/>
            <a:ext cx="8030902" cy="64633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kumimoji="1" lang="ja-JP" altLang="en-US" sz="1200" dirty="0"/>
              <a:t>①</a:t>
            </a:r>
            <a:r>
              <a:rPr kumimoji="1" lang="el-GR" altLang="ja-JP" sz="1200" dirty="0"/>
              <a:t>τ(</a:t>
            </a:r>
            <a:r>
              <a:rPr kumimoji="1" lang="en-US" altLang="ja-JP" sz="1200" dirty="0">
                <a:solidFill>
                  <a:srgbClr val="FF0000"/>
                </a:solidFill>
              </a:rPr>
              <a:t>“</a:t>
            </a:r>
            <a:r>
              <a:rPr kumimoji="1" lang="en-US" altLang="ja-JP" sz="1200" dirty="0"/>
              <a:t>head</a:t>
            </a:r>
            <a:r>
              <a:rPr kumimoji="1" lang="en-US" altLang="ja-JP" sz="1200" dirty="0">
                <a:solidFill>
                  <a:srgbClr val="FF0000"/>
                </a:solidFill>
              </a:rPr>
              <a:t>”</a:t>
            </a:r>
            <a:r>
              <a:rPr kumimoji="1" lang="en-US" altLang="ja-JP" sz="1200" dirty="0"/>
              <a:t>)		= node(“head”)			// head</a:t>
            </a:r>
            <a:r>
              <a:rPr kumimoji="1" lang="ja-JP" altLang="en-US" sz="1200" dirty="0"/>
              <a:t>が</a:t>
            </a:r>
            <a:r>
              <a:rPr lang="en-US" altLang="ja-JP" sz="1200" dirty="0"/>
              <a:t>{</a:t>
            </a:r>
            <a:r>
              <a:rPr lang="en-US" altLang="ja-JP" sz="1200" dirty="0" err="1"/>
              <a:t>tf</a:t>
            </a:r>
            <a:r>
              <a:rPr lang="en-US" altLang="ja-JP" sz="1200" dirty="0"/>
              <a:t>}</a:t>
            </a:r>
            <a:r>
              <a:rPr lang="ja-JP" altLang="en-US" sz="1200" dirty="0"/>
              <a:t>を含まない場合</a:t>
            </a:r>
            <a:endParaRPr kumimoji="1" lang="en-US" altLang="ja-JP" sz="1200" dirty="0"/>
          </a:p>
          <a:p>
            <a:r>
              <a:rPr kumimoji="1" lang="ja-JP" altLang="en-US" sz="1200" dirty="0"/>
              <a:t>②</a:t>
            </a:r>
            <a:r>
              <a:rPr kumimoji="1" lang="el-GR" altLang="ja-JP" sz="1200" dirty="0"/>
              <a:t>τ(</a:t>
            </a:r>
            <a:r>
              <a:rPr kumimoji="1" lang="en-US" altLang="ja-JP" sz="1200" dirty="0">
                <a:solidFill>
                  <a:srgbClr val="FF0000"/>
                </a:solidFill>
              </a:rPr>
              <a:t>“</a:t>
            </a:r>
            <a:r>
              <a:rPr kumimoji="1" lang="en-US" altLang="ja-JP" sz="1200" dirty="0"/>
              <a:t>head</a:t>
            </a:r>
            <a:r>
              <a:rPr kumimoji="1" lang="en-US" altLang="ja-JP" sz="1200" dirty="0">
                <a:solidFill>
                  <a:srgbClr val="FF0000"/>
                </a:solidFill>
              </a:rPr>
              <a:t>”</a:t>
            </a:r>
            <a:r>
              <a:rPr kumimoji="1" lang="en-US" altLang="ja-JP" sz="1200" dirty="0"/>
              <a:t>)		= node(“</a:t>
            </a:r>
            <a:r>
              <a:rPr kumimoji="1" lang="en-US" altLang="ja-JP" sz="1200" dirty="0" err="1"/>
              <a:t>head.rest</a:t>
            </a:r>
            <a:r>
              <a:rPr kumimoji="1" lang="en-US" altLang="ja-JP" sz="1200" dirty="0"/>
              <a:t>”, generator(τ(“</a:t>
            </a:r>
            <a:r>
              <a:rPr kumimoji="1" lang="en-US" altLang="ja-JP" sz="1200" dirty="0" err="1"/>
              <a:t>tf</a:t>
            </a:r>
            <a:r>
              <a:rPr kumimoji="1" lang="en-US" altLang="ja-JP" sz="1200" dirty="0"/>
              <a:t>”))		// </a:t>
            </a:r>
            <a:r>
              <a:rPr kumimoji="1" lang="ja-JP" altLang="en-US" sz="1200" dirty="0"/>
              <a:t>　　</a:t>
            </a:r>
            <a:r>
              <a:rPr kumimoji="1" lang="en-US" altLang="ja-JP" sz="1200" dirty="0"/>
              <a:t>〃	</a:t>
            </a:r>
            <a:r>
              <a:rPr kumimoji="1" lang="ja-JP" altLang="en-US" sz="1200" dirty="0"/>
              <a:t>　</a:t>
            </a:r>
            <a:r>
              <a:rPr lang="ja-JP" altLang="en-US" sz="1200" dirty="0"/>
              <a:t>含む</a:t>
            </a:r>
            <a:endParaRPr kumimoji="1" lang="en-US" altLang="ja-JP" sz="1200" dirty="0"/>
          </a:p>
          <a:p>
            <a:r>
              <a:rPr kumimoji="1" lang="ja-JP" altLang="en-US" sz="1200" dirty="0"/>
              <a:t>③</a:t>
            </a:r>
            <a:r>
              <a:rPr kumimoji="1" lang="el-GR" altLang="ja-JP" sz="1200" dirty="0"/>
              <a:t>τ(“</a:t>
            </a:r>
            <a:r>
              <a:rPr kumimoji="1" lang="en-US" altLang="ja-JP" sz="1200" dirty="0"/>
              <a:t>head(tf1, ..., </a:t>
            </a:r>
            <a:r>
              <a:rPr kumimoji="1" lang="en-US" altLang="ja-JP" sz="1200" dirty="0" err="1"/>
              <a:t>tfn</a:t>
            </a:r>
            <a:r>
              <a:rPr kumimoji="1" lang="en-US" altLang="ja-JP" sz="1200" dirty="0"/>
              <a:t>)”)	= tree(</a:t>
            </a:r>
            <a:r>
              <a:rPr kumimoji="1" lang="el-GR" altLang="ja-JP" sz="1200" dirty="0"/>
              <a:t>τ(</a:t>
            </a:r>
            <a:r>
              <a:rPr kumimoji="1" lang="en-US" altLang="ja-JP" sz="1200" dirty="0"/>
              <a:t>“head“), </a:t>
            </a:r>
            <a:r>
              <a:rPr kumimoji="1" lang="el-GR" altLang="ja-JP" sz="1200" dirty="0"/>
              <a:t>τ(</a:t>
            </a:r>
            <a:r>
              <a:rPr kumimoji="1" lang="en-US" altLang="ja-JP" sz="1200" dirty="0"/>
              <a:t>“tf1“), ..., </a:t>
            </a:r>
            <a:r>
              <a:rPr kumimoji="1" lang="el-GR" altLang="ja-JP" sz="1200" dirty="0"/>
              <a:t>τ(</a:t>
            </a:r>
            <a:r>
              <a:rPr kumimoji="1" lang="en-US" altLang="ja-JP" sz="1200" dirty="0"/>
              <a:t>“</a:t>
            </a:r>
            <a:r>
              <a:rPr kumimoji="1" lang="en-US" altLang="ja-JP" sz="1200" dirty="0" err="1"/>
              <a:t>tfn</a:t>
            </a:r>
            <a:r>
              <a:rPr kumimoji="1" lang="en-US" altLang="ja-JP" sz="1200" dirty="0"/>
              <a:t>“))</a:t>
            </a:r>
            <a:endParaRPr lang="en-US" altLang="ja-JP" sz="1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B04C07-7A5C-46E6-8D8E-AA5677A40427}"/>
              </a:ext>
            </a:extLst>
          </p:cNvPr>
          <p:cNvSpPr txBox="1"/>
          <p:nvPr/>
        </p:nvSpPr>
        <p:spPr>
          <a:xfrm>
            <a:off x="6272290" y="5398450"/>
            <a:ext cx="5823739" cy="138499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eval(</a:t>
            </a:r>
            <a:r>
              <a:rPr lang="en-US" altLang="ja-JP" sz="1200" dirty="0"/>
              <a:t>node(head)</a:t>
            </a:r>
            <a:r>
              <a:rPr kumimoji="1" lang="en-US" altLang="ja-JP" sz="1200" dirty="0"/>
              <a:t>)		= </a:t>
            </a:r>
            <a:r>
              <a:rPr lang="en-US" altLang="ja-JP" sz="1200" dirty="0"/>
              <a:t>node(head)</a:t>
            </a:r>
          </a:p>
          <a:p>
            <a:r>
              <a:rPr lang="en-US" altLang="ja-JP" sz="1200" dirty="0"/>
              <a:t>eval(node(head, generator(tv)))	= node(head, eval(generator(tv)))</a:t>
            </a:r>
          </a:p>
          <a:p>
            <a:r>
              <a:rPr lang="en-US" altLang="ja-JP" sz="1200" dirty="0"/>
              <a:t>eval(tree(r,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	= tree(eval(r), eval(tv1), ..., eval(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r>
              <a:rPr lang="en-US" altLang="ja-JP" sz="1200" dirty="0"/>
              <a:t>eval(generator(tv))		= apply(self, eval(tv))</a:t>
            </a:r>
          </a:p>
          <a:p>
            <a:endParaRPr lang="en-US" altLang="ja-JP" sz="1200" dirty="0">
              <a:highlight>
                <a:srgbClr val="FFFFCC"/>
              </a:highlight>
            </a:endParaRPr>
          </a:p>
          <a:p>
            <a:r>
              <a:rPr lang="en-US" altLang="ja-JP" sz="1200" dirty="0"/>
              <a:t>apply(self, tree(op,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= operator(op)(self,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</a:t>
            </a:r>
          </a:p>
          <a:p>
            <a:r>
              <a:rPr lang="en-US" altLang="ja-JP" sz="1200" dirty="0">
                <a:highlight>
                  <a:srgbClr val="FFFFCC"/>
                </a:highlight>
              </a:rPr>
              <a:t>node("",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))) =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B7CE4F0-E68F-4E0B-AF63-F3E953413476}"/>
              </a:ext>
            </a:extLst>
          </p:cNvPr>
          <p:cNvSpPr txBox="1"/>
          <p:nvPr/>
        </p:nvSpPr>
        <p:spPr>
          <a:xfrm>
            <a:off x="61245" y="215327"/>
            <a:ext cx="395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2] </a:t>
            </a:r>
            <a:r>
              <a:rPr kumimoji="1" lang="en-US" altLang="ja-JP" dirty="0" err="1"/>
              <a:t>tq</a:t>
            </a:r>
            <a:r>
              <a:rPr kumimoji="1" lang="ja-JP" altLang="en-US" dirty="0"/>
              <a:t>型</a:t>
            </a:r>
            <a:r>
              <a:rPr kumimoji="1" lang="en-US" altLang="ja-JP" dirty="0"/>
              <a:t>operator(print</a:t>
            </a:r>
            <a:r>
              <a:rPr kumimoji="1" lang="ja-JP" altLang="en-US" dirty="0"/>
              <a:t>まで存在</a:t>
            </a:r>
            <a:r>
              <a:rPr kumimoji="1" lang="en-US" altLang="ja-JP" dirty="0"/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80694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0C24D80-F244-49F2-A789-840C55F7F54E}"/>
              </a:ext>
            </a:extLst>
          </p:cNvPr>
          <p:cNvSpPr txBox="1"/>
          <p:nvPr/>
        </p:nvSpPr>
        <p:spPr>
          <a:xfrm>
            <a:off x="-225420" y="814128"/>
            <a:ext cx="11641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1" lang="en-US" altLang="ja-JP" sz="1800" b="1" dirty="0">
                <a:solidFill>
                  <a:srgbClr val="FF00FF"/>
                </a:solidFill>
              </a:rPr>
              <a:t>τ</a:t>
            </a:r>
            <a:r>
              <a:rPr kumimoji="1" lang="en-US" altLang="ja-JP" sz="1800" dirty="0"/>
              <a:t>(“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{{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$tree$($bind$,$#1)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X[]”) </a:t>
            </a:r>
          </a:p>
          <a:p>
            <a:pPr lvl="1"/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		=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generator(node(“”, generator(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tree(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“$tree$“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“$bind$“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“$#1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)))))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88382BF-9839-42DD-A95B-7D703A78D6CA}"/>
              </a:ext>
            </a:extLst>
          </p:cNvPr>
          <p:cNvSpPr txBox="1"/>
          <p:nvPr/>
        </p:nvSpPr>
        <p:spPr>
          <a:xfrm>
            <a:off x="292746" y="1460459"/>
            <a:ext cx="11988478" cy="5039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b="1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</a:t>
            </a:r>
            <a:r>
              <a:rPr kumimoji="1"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(node(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generator(node(“”, generator(tree(“$tree$“, “$bind$“, 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”))))))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eval(generator(node(“”, generator(tree(“$tree$“, “$bind$“, 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”)))))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apply(self,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eval(node(“”, generator(tree(“$tree$“, “$bind$“, 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”))))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apply(self, node(“”,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eval(generator(tree(“$tree$“, “$bind$“, 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apply(self, node(“”, apply(self,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eval(tree(“$tree$“, “$bind$“, 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))))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apply(self, node(“”, apply(self, tree(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eval(“$tree$“)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eval(“$bind$“)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)))))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apply(self, </a:t>
            </a:r>
            <a:r>
              <a:rPr lang="en-US" altLang="ja-JP" u="heavy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node(“”, apply(self, tree(“$tree$“, “$bind$“, “$#1</a:t>
            </a:r>
            <a:r>
              <a:rPr lang="en-US" altLang="ja-JP" u="heavy" spc="-1" dirty="0">
                <a:uFill>
                  <a:solidFill>
                    <a:srgbClr val="FF0000"/>
                  </a:solidFill>
                </a:uFill>
                <a:latin typeface="+mn-ea"/>
              </a:rPr>
              <a:t>”)))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apply(self,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apply(self, tree(“$tree$“, “$bind$“, 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apply(self,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tree’(self, “$bind$“, 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apply(self, tree(“$bind$“, 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b="1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bind(self, “$#1”)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b="1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nil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54BBD9A-6C31-461C-880F-D1155ED676A2}"/>
              </a:ext>
            </a:extLst>
          </p:cNvPr>
          <p:cNvSpPr txBox="1"/>
          <p:nvPr/>
        </p:nvSpPr>
        <p:spPr>
          <a:xfrm>
            <a:off x="61247" y="215327"/>
            <a:ext cx="389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3] {}</a:t>
            </a:r>
            <a:r>
              <a:rPr kumimoji="1" lang="ja-JP" altLang="en-US" dirty="0"/>
              <a:t>のネスト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同一</a:t>
            </a:r>
            <a:r>
              <a:rPr kumimoji="1" lang="en-US" altLang="ja-JP" dirty="0"/>
              <a:t>function</a:t>
            </a:r>
            <a:r>
              <a:rPr kumimoji="1" lang="ja-JP" altLang="en-US" dirty="0"/>
              <a:t>部内</a:t>
            </a:r>
            <a:r>
              <a:rPr kumimoji="1" lang="en-US" altLang="ja-JP" dirty="0"/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47BF83C-F122-4DCB-A978-98DD35A2D46F}"/>
              </a:ext>
            </a:extLst>
          </p:cNvPr>
          <p:cNvSpPr txBox="1"/>
          <p:nvPr/>
        </p:nvSpPr>
        <p:spPr>
          <a:xfrm>
            <a:off x="6286985" y="5114729"/>
            <a:ext cx="5823739" cy="138499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eval(</a:t>
            </a:r>
            <a:r>
              <a:rPr lang="en-US" altLang="ja-JP" sz="1200" dirty="0"/>
              <a:t>node(head)</a:t>
            </a:r>
            <a:r>
              <a:rPr kumimoji="1" lang="en-US" altLang="ja-JP" sz="1200" dirty="0"/>
              <a:t>)		= </a:t>
            </a:r>
            <a:r>
              <a:rPr lang="en-US" altLang="ja-JP" sz="1200" dirty="0"/>
              <a:t>node(head)</a:t>
            </a:r>
          </a:p>
          <a:p>
            <a:r>
              <a:rPr lang="en-US" altLang="ja-JP" sz="1200" dirty="0"/>
              <a:t>eval(node(head, generator(tv)))	= node(head, eval(generator(tv)))</a:t>
            </a:r>
          </a:p>
          <a:p>
            <a:r>
              <a:rPr lang="en-US" altLang="ja-JP" sz="1200" dirty="0"/>
              <a:t>eval(tree(r,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	= tree(eval(r), eval(tv1), ..., eval(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r>
              <a:rPr lang="en-US" altLang="ja-JP" sz="1200" dirty="0"/>
              <a:t>eval(generator(tv))		= apply(self, eval(tv))</a:t>
            </a:r>
          </a:p>
          <a:p>
            <a:endParaRPr lang="en-US" altLang="ja-JP" sz="1200" dirty="0">
              <a:highlight>
                <a:srgbClr val="FFFFCC"/>
              </a:highlight>
            </a:endParaRPr>
          </a:p>
          <a:p>
            <a:r>
              <a:rPr lang="en-US" altLang="ja-JP" sz="1200" dirty="0"/>
              <a:t>apply(self, tree(op,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= operator(op)(self,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</a:t>
            </a:r>
          </a:p>
          <a:p>
            <a:r>
              <a:rPr lang="en-US" altLang="ja-JP" sz="1200" dirty="0">
                <a:highlight>
                  <a:srgbClr val="FFFFCC"/>
                </a:highlight>
              </a:rPr>
              <a:t>node("",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))) =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1E2170B-4C7A-4818-95D7-6BE34A7F3E36}"/>
              </a:ext>
            </a:extLst>
          </p:cNvPr>
          <p:cNvSpPr txBox="1"/>
          <p:nvPr/>
        </p:nvSpPr>
        <p:spPr>
          <a:xfrm>
            <a:off x="3502931" y="6043872"/>
            <a:ext cx="2613553" cy="646331"/>
          </a:xfrm>
          <a:prstGeom prst="wedgeRectCallout">
            <a:avLst>
              <a:gd name="adj1" fmla="val -82874"/>
              <a:gd name="adj2" fmla="val -42421"/>
            </a:avLst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bind</a:t>
            </a:r>
            <a:r>
              <a:rPr lang="ja-JP" altLang="en-US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実行</a:t>
            </a:r>
            <a:r>
              <a:rPr lang="en-US" altLang="ja-JP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/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ref</a:t>
            </a:r>
            <a:r>
              <a:rPr lang="ja-JP" altLang="en-US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解決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r>
              <a:rPr lang="ja-JP" altLang="en-US" dirty="0">
                <a:solidFill>
                  <a:srgbClr val="0000FF"/>
                </a:solidFill>
              </a:rPr>
              <a:t>返却値</a:t>
            </a:r>
            <a:r>
              <a:rPr lang="en-US" altLang="ja-JP" dirty="0">
                <a:solidFill>
                  <a:srgbClr val="0000FF"/>
                </a:solidFill>
              </a:rPr>
              <a:t>: nil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67A0048-C6D4-4B1D-A9D4-49D0BA660C29}"/>
              </a:ext>
            </a:extLst>
          </p:cNvPr>
          <p:cNvSpPr txBox="1"/>
          <p:nvPr/>
        </p:nvSpPr>
        <p:spPr>
          <a:xfrm>
            <a:off x="8252098" y="4560731"/>
            <a:ext cx="3939902" cy="461665"/>
          </a:xfrm>
          <a:prstGeom prst="wedgeRectCallout">
            <a:avLst>
              <a:gd name="adj1" fmla="val -54029"/>
              <a:gd name="adj2" fmla="val -92944"/>
            </a:avLst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FF0000"/>
                </a:solidFill>
              </a:rPr>
              <a:t>apply</a:t>
            </a:r>
            <a:r>
              <a:rPr lang="ja-JP" altLang="en-US" sz="1200" dirty="0">
                <a:solidFill>
                  <a:srgbClr val="FF0000"/>
                </a:solidFill>
              </a:rPr>
              <a:t>実行時に親が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node(“”, apply(self, tree($op$...)))</a:t>
            </a:r>
          </a:p>
          <a:p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=&gt;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場合よっては適用可能な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rule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特定のために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hash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25526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F73423-53E1-4058-893A-9F84DAE7FB6D}"/>
              </a:ext>
            </a:extLst>
          </p:cNvPr>
          <p:cNvSpPr txBox="1"/>
          <p:nvPr/>
        </p:nvSpPr>
        <p:spPr>
          <a:xfrm>
            <a:off x="7905" y="369332"/>
            <a:ext cx="12184095" cy="6586418"/>
          </a:xfrm>
          <a:prstGeom prst="rect">
            <a:avLst/>
          </a:prstGeom>
          <a:noFill/>
        </p:spPr>
        <p:txBody>
          <a:bodyPr wrap="square" rIns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(“A(B,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$file$(test.txt)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)”)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node(“”, generator(tree(“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generator(tree(“$file$”, “test.txt”)))))))</a:t>
            </a:r>
            <a:endParaRPr lang="nl-NL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nl-NL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“A”, “B”, node(“”, generator(tree(“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generator(tree(“$file$”, “test.txt”))))))))</a:t>
            </a:r>
            <a:endParaRPr lang="nl-NL" altLang="ja-JP" u="sng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“A”)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“B”)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</a:t>
            </a:r>
          </a:p>
          <a:p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	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node(“”, generator(tree(“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generator(tree(“$file$”, “test.txt”))))))))</a:t>
            </a:r>
            <a:endParaRPr lang="nl-NL" altLang="ja-JP" u="sng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node(“”,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generator(tree(“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generator(tree(“$file$”, “test.txt”))))))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</a:t>
            </a:r>
            <a:endParaRPr lang="nl-NL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node(“”,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generator(tree(“$file$”, “test.txt”)))))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</a:t>
            </a:r>
          </a:p>
          <a:p>
            <a:pPr lvl="1"/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node(“”,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generator(tree(“$file$”, “test.txt”))))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node(“”,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eval(generator(tree(“$file$”, “test.txt”)))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node(“”,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apply(self,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eval(tree(“$file$”, “test.txt”))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</a:t>
            </a:r>
          </a:p>
          <a:p>
            <a:pPr lvl="1"/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node(“”,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apply(self, 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eval(“$file$”)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eval(“test.txt”)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node(“”,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apply(self, tree(“$file$”, “test.txt”))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node(“”,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file(self, “test.txt”)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nl-NL" altLang="ja-JP" u="heavy" dirty="0">
                <a:uFill>
                  <a:solidFill>
                    <a:srgbClr val="FF0000"/>
                  </a:solidFill>
                </a:uFill>
              </a:rPr>
              <a:t>node(“”, </a:t>
            </a:r>
            <a:r>
              <a:rPr lang="en-US" altLang="ja-JP" u="heavy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nl-NL" altLang="ja-JP" u="heavy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u="heavy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heavy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heavy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heavy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heavy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b="1" u="heavy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fp</a:t>
            </a:r>
            <a:r>
              <a:rPr lang="en-US" altLang="ja-JP" u="heavy" dirty="0">
                <a:uFill>
                  <a:solidFill>
                    <a:srgbClr val="FF0000"/>
                  </a:solidFill>
                </a:uFill>
              </a:rPr>
              <a:t>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fp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(self, node(#3, “”, </a:t>
            </a:r>
            <a:r>
              <a:rPr lang="en-US" altLang="ja-JP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fp</a:t>
            </a:r>
            <a:r>
              <a:rPr lang="en-US" altLang="ja-JP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tree(“X”, “Y”, “Z”)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8D2E89A-2EF2-4563-82B2-6DE35D69B8E9}"/>
              </a:ext>
            </a:extLst>
          </p:cNvPr>
          <p:cNvSpPr txBox="1"/>
          <p:nvPr/>
        </p:nvSpPr>
        <p:spPr>
          <a:xfrm>
            <a:off x="5686189" y="-692498"/>
            <a:ext cx="5823739" cy="138499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eval(</a:t>
            </a:r>
            <a:r>
              <a:rPr lang="en-US" altLang="ja-JP" sz="1200" dirty="0"/>
              <a:t>node(head)</a:t>
            </a:r>
            <a:r>
              <a:rPr kumimoji="1" lang="en-US" altLang="ja-JP" sz="1200" dirty="0"/>
              <a:t>)		= </a:t>
            </a:r>
            <a:r>
              <a:rPr lang="en-US" altLang="ja-JP" sz="1200" dirty="0"/>
              <a:t>node(head)</a:t>
            </a:r>
          </a:p>
          <a:p>
            <a:r>
              <a:rPr lang="en-US" altLang="ja-JP" sz="1200" dirty="0"/>
              <a:t>eval(node(head, generator(tv)))	= node(head, eval(generator(tv)))</a:t>
            </a:r>
          </a:p>
          <a:p>
            <a:r>
              <a:rPr lang="en-US" altLang="ja-JP" sz="1200" dirty="0"/>
              <a:t>eval(tree(r,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= tree(eval(r), eval(tv1), ..., eval(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r>
              <a:rPr lang="en-US" altLang="ja-JP" sz="1200" dirty="0"/>
              <a:t>eval(generator(tv))		= apply(self, eval(tv))</a:t>
            </a:r>
          </a:p>
          <a:p>
            <a:endParaRPr lang="en-US" altLang="ja-JP" sz="1200" dirty="0">
              <a:highlight>
                <a:srgbClr val="FFFFCC"/>
              </a:highlight>
            </a:endParaRPr>
          </a:p>
          <a:p>
            <a:r>
              <a:rPr lang="en-US" altLang="ja-JP" sz="1200" dirty="0"/>
              <a:t>apply(self, tree(op,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= operator(op)(self,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</a:t>
            </a:r>
          </a:p>
          <a:p>
            <a:r>
              <a:rPr lang="en-US" altLang="ja-JP" sz="1200" dirty="0">
                <a:highlight>
                  <a:srgbClr val="FFFFCC"/>
                </a:highlight>
              </a:rPr>
              <a:t>node("",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))) =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EC055029-657C-403D-821E-00969B43D470}"/>
              </a:ext>
            </a:extLst>
          </p:cNvPr>
          <p:cNvSpPr/>
          <p:nvPr/>
        </p:nvSpPr>
        <p:spPr>
          <a:xfrm>
            <a:off x="8598059" y="5570756"/>
            <a:ext cx="3306501" cy="811633"/>
          </a:xfrm>
          <a:prstGeom prst="wedgeRectCallout">
            <a:avLst>
              <a:gd name="adj1" fmla="val -62848"/>
              <a:gd name="adj2" fmla="val -61202"/>
            </a:avLst>
          </a:prstGeom>
          <a:solidFill>
            <a:srgbClr val="FFCC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file open (</a:t>
            </a:r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この時点で実行</a:t>
            </a:r>
            <a:r>
              <a:rPr kumimoji="1" lang="en-US" altLang="ja-JP" sz="1600" baseline="30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*1</a:t>
            </a:r>
            <a:r>
              <a:rPr kumimoji="1"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/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・返却値</a:t>
            </a:r>
            <a:r>
              <a:rPr kumimoji="1"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file</a:t>
            </a:r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ポインタ</a:t>
            </a:r>
            <a:endParaRPr kumimoji="1" lang="en-US" altLang="ja-JP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 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ツリーへの作用という感じではない</a:t>
            </a:r>
            <a:endParaRPr kumimoji="1" lang="ja-JP" altLang="en-US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68FBC8E2-4E0B-49F4-A56B-C6D4DDFC7691}"/>
              </a:ext>
            </a:extLst>
          </p:cNvPr>
          <p:cNvSpPr/>
          <p:nvPr/>
        </p:nvSpPr>
        <p:spPr>
          <a:xfrm>
            <a:off x="5578995" y="6382389"/>
            <a:ext cx="2048722" cy="392190"/>
          </a:xfrm>
          <a:prstGeom prst="wedgeRectCallout">
            <a:avLst>
              <a:gd name="adj1" fmla="val -90836"/>
              <a:gd name="adj2" fmla="val -43494"/>
            </a:avLst>
          </a:prstGeom>
          <a:solidFill>
            <a:srgbClr val="FFCC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n-US" altLang="ja-JP" sz="1600" dirty="0" err="1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の内容</a:t>
            </a:r>
            <a:r>
              <a:rPr kumimoji="1"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“X(Y,Z)”</a:t>
            </a:r>
            <a:endParaRPr kumimoji="1" lang="ja-JP" altLang="en-US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CAA463E-1EA9-42B2-9F40-BE34D53971C3}"/>
              </a:ext>
            </a:extLst>
          </p:cNvPr>
          <p:cNvSpPr txBox="1"/>
          <p:nvPr/>
        </p:nvSpPr>
        <p:spPr>
          <a:xfrm>
            <a:off x="7905" y="0"/>
            <a:ext cx="389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4] {}</a:t>
            </a:r>
            <a:r>
              <a:rPr kumimoji="1" lang="ja-JP" altLang="en-US" dirty="0"/>
              <a:t>のネスト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別ノード内</a:t>
            </a:r>
            <a:r>
              <a:rPr kumimoji="1" lang="en-US" altLang="ja-JP" dirty="0"/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69384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2229611-3998-40EA-9E63-942B7BBC675E}"/>
              </a:ext>
            </a:extLst>
          </p:cNvPr>
          <p:cNvSpPr txBox="1"/>
          <p:nvPr/>
        </p:nvSpPr>
        <p:spPr>
          <a:xfrm>
            <a:off x="0" y="4275"/>
            <a:ext cx="2891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4. reference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への対応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93C9597-5E55-40DE-A201-690C315A55CC}"/>
              </a:ext>
            </a:extLst>
          </p:cNvPr>
          <p:cNvSpPr txBox="1"/>
          <p:nvPr/>
        </p:nvSpPr>
        <p:spPr>
          <a:xfrm>
            <a:off x="344346" y="767436"/>
            <a:ext cx="11503307" cy="5124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のパラメータ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(parsing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時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	node(label, reference, function, name, bind)</a:t>
            </a:r>
          </a:p>
          <a:p>
            <a:pPr>
              <a:spcBef>
                <a:spcPts val="12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[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1]</a:t>
            </a: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“#1$#2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$bind$($#3))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A[3]”</a:t>
            </a:r>
          </a:p>
          <a:p>
            <a:pPr lvl="1">
              <a:spcBef>
                <a:spcPts val="600"/>
              </a:spcBef>
            </a:pP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		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⇓</a:t>
            </a:r>
            <a:endParaRPr lang="nl-NL" altLang="ja-JP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node(“#1”, “$#2”,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generator(tree(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node(“”, “”, nil, “$bind$”, “”)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node(“”, “$#3”, nil, “”, “”)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“A”, “[3]”)</a:t>
            </a:r>
          </a:p>
          <a:p>
            <a:pPr lvl="1">
              <a:spcBef>
                <a:spcPts val="600"/>
              </a:spcBef>
            </a:pP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		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⇓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node(“#1”, 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ref_node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(“$#2”), nil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“A”, “[3]”)		//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参照解決は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時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?</a:t>
            </a:r>
          </a:p>
          <a:p>
            <a:pPr>
              <a:spcBef>
                <a:spcPts val="12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[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2]</a:t>
            </a: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$`$(?)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”						// {}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の後ろにダミーノード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600"/>
              </a:spcBef>
            </a:pP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		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⇓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node(“”, “”, generator(tree(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node(“”, “”, “$`$”, “”, “”)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node(“”, “”, “”, “?”, “”)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), “”, “”)</a:t>
            </a:r>
          </a:p>
          <a:p>
            <a:pPr lvl="1">
              <a:spcBef>
                <a:spcPts val="600"/>
              </a:spcBef>
            </a:pP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		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⇓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node(“”, “”, 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node(“”, “”, “$`$”, “”, “”)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node(“”, “”, “”, “?”, “”)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), “”, “”)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92485B-3C3F-42EE-AD55-B33E6E5B2DC1}"/>
              </a:ext>
            </a:extLst>
          </p:cNvPr>
          <p:cNvSpPr txBox="1"/>
          <p:nvPr/>
        </p:nvSpPr>
        <p:spPr>
          <a:xfrm>
            <a:off x="5011839" y="188941"/>
            <a:ext cx="697953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8CC91E48-0B45-49BA-B1C6-A3D16228C8DE}"/>
              </a:ext>
            </a:extLst>
          </p:cNvPr>
          <p:cNvSpPr/>
          <p:nvPr/>
        </p:nvSpPr>
        <p:spPr>
          <a:xfrm>
            <a:off x="1386415" y="2233914"/>
            <a:ext cx="798653" cy="341079"/>
          </a:xfrm>
          <a:prstGeom prst="ellipse">
            <a:avLst/>
          </a:prstGeom>
          <a:solidFill>
            <a:srgbClr val="FFCCFF"/>
          </a:solidFill>
          <a:ln>
            <a:solidFill>
              <a:srgbClr val="FF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  <a:ea typeface="Meiryo UI" panose="020B0604030504040204" pitchFamily="50" charset="-128"/>
              </a:rPr>
              <a:t>τ</a:t>
            </a:r>
            <a:endParaRPr kumimoji="1" lang="ja-JP" altLang="en-US" b="1" dirty="0">
              <a:solidFill>
                <a:srgbClr val="FF0000"/>
              </a:solidFill>
              <a:ea typeface="Meiryo UI" panose="020B0604030504040204" pitchFamily="50" charset="-128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15C8384C-725D-4411-B57B-04FDEFF52F5F}"/>
              </a:ext>
            </a:extLst>
          </p:cNvPr>
          <p:cNvSpPr/>
          <p:nvPr/>
        </p:nvSpPr>
        <p:spPr>
          <a:xfrm>
            <a:off x="1386415" y="2969996"/>
            <a:ext cx="798653" cy="341079"/>
          </a:xfrm>
          <a:prstGeom prst="ellipse">
            <a:avLst/>
          </a:prstGeom>
          <a:solidFill>
            <a:srgbClr val="FFCCFF"/>
          </a:solidFill>
          <a:ln>
            <a:solidFill>
              <a:srgbClr val="FF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  <a:ea typeface="Meiryo UI" panose="020B0604030504040204" pitchFamily="50" charset="-128"/>
              </a:rPr>
              <a:t>eval</a:t>
            </a:r>
            <a:endParaRPr kumimoji="1" lang="ja-JP" altLang="en-US" b="1" dirty="0">
              <a:solidFill>
                <a:srgbClr val="FF0000"/>
              </a:solidFill>
              <a:ea typeface="Meiryo UI" panose="020B0604030504040204" pitchFamily="50" charset="-128"/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B5B016FE-9A92-4BD2-8D13-79453BCFD2FD}"/>
              </a:ext>
            </a:extLst>
          </p:cNvPr>
          <p:cNvSpPr/>
          <p:nvPr/>
        </p:nvSpPr>
        <p:spPr>
          <a:xfrm>
            <a:off x="1386415" y="4378547"/>
            <a:ext cx="798653" cy="341079"/>
          </a:xfrm>
          <a:prstGeom prst="ellipse">
            <a:avLst/>
          </a:prstGeom>
          <a:solidFill>
            <a:srgbClr val="FFCCFF"/>
          </a:solidFill>
          <a:ln>
            <a:solidFill>
              <a:srgbClr val="FF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  <a:ea typeface="Meiryo UI" panose="020B0604030504040204" pitchFamily="50" charset="-128"/>
              </a:rPr>
              <a:t>τ</a:t>
            </a:r>
            <a:endParaRPr kumimoji="1" lang="ja-JP" altLang="en-US" b="1" dirty="0">
              <a:solidFill>
                <a:srgbClr val="FF0000"/>
              </a:solidFill>
              <a:ea typeface="Meiryo UI" panose="020B0604030504040204" pitchFamily="50" charset="-128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35809559-833E-451A-8AC9-A10DE79A1C3D}"/>
              </a:ext>
            </a:extLst>
          </p:cNvPr>
          <p:cNvSpPr/>
          <p:nvPr/>
        </p:nvSpPr>
        <p:spPr>
          <a:xfrm>
            <a:off x="1386415" y="5114629"/>
            <a:ext cx="798653" cy="341079"/>
          </a:xfrm>
          <a:prstGeom prst="ellipse">
            <a:avLst/>
          </a:prstGeom>
          <a:solidFill>
            <a:srgbClr val="FFCCFF"/>
          </a:solidFill>
          <a:ln>
            <a:solidFill>
              <a:srgbClr val="FF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  <a:ea typeface="Meiryo UI" panose="020B0604030504040204" pitchFamily="50" charset="-128"/>
              </a:rPr>
              <a:t>eval</a:t>
            </a:r>
            <a:endParaRPr kumimoji="1" lang="ja-JP" altLang="en-US" b="1" dirty="0">
              <a:solidFill>
                <a:srgbClr val="FF0000"/>
              </a:solidFill>
              <a:ea typeface="Meiryo UI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3095D76-47F6-477C-B736-0998C1A19B76}"/>
              </a:ext>
            </a:extLst>
          </p:cNvPr>
          <p:cNvSpPr txBox="1"/>
          <p:nvPr/>
        </p:nvSpPr>
        <p:spPr>
          <a:xfrm>
            <a:off x="0" y="412086"/>
            <a:ext cx="2891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(1) parsing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FADA8E3-4103-4165-954A-DE3C44306A61}"/>
              </a:ext>
            </a:extLst>
          </p:cNvPr>
          <p:cNvSpPr txBox="1"/>
          <p:nvPr/>
        </p:nvSpPr>
        <p:spPr>
          <a:xfrm>
            <a:off x="7198802" y="1169349"/>
            <a:ext cx="3939902" cy="646331"/>
          </a:xfrm>
          <a:prstGeom prst="wedgeRectCallout">
            <a:avLst>
              <a:gd name="adj1" fmla="val -46684"/>
              <a:gd name="adj2" fmla="val -116225"/>
            </a:avLst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(</a:t>
            </a:r>
            <a:r>
              <a:rPr kumimoji="1" lang="ja-JP" altLang="en-US" sz="1200" dirty="0">
                <a:solidFill>
                  <a:srgbClr val="FF0000"/>
                </a:solidFill>
              </a:rPr>
              <a:t>課題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再帰構造</a:t>
            </a:r>
            <a:r>
              <a:rPr lang="ja-JP" altLang="en-US" sz="1200" dirty="0">
                <a:solidFill>
                  <a:srgbClr val="FF0000"/>
                </a:solidFill>
              </a:rPr>
              <a:t>記述への対応</a:t>
            </a:r>
            <a:r>
              <a:rPr kumimoji="1" lang="ja-JP" altLang="en-US" sz="1200" dirty="0">
                <a:solidFill>
                  <a:srgbClr val="FF0000"/>
                </a:solidFill>
              </a:rPr>
              <a:t>は必須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オンデマンドどこまでやるか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41367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B4B53-40EE-47D2-810F-470B0ADA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906E8D-65CB-48D1-85FD-DD2C8EAFC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364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65F2A-AB9E-4B01-9318-A5748F0E1BD0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バインド処理のロジック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9AEC1B-4642-4180-BBAD-9BBA5DB7C5B3}"/>
              </a:ext>
            </a:extLst>
          </p:cNvPr>
          <p:cNvSpPr txBox="1"/>
          <p:nvPr/>
        </p:nvSpPr>
        <p:spPr>
          <a:xfrm>
            <a:off x="361405" y="412220"/>
            <a:ext cx="1146919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void </a:t>
            </a:r>
            <a:r>
              <a:rPr kumimoji="1" lang="en-US" altLang="ja-JP" dirty="0" err="1"/>
              <a:t>bind_node</a:t>
            </a:r>
            <a:r>
              <a:rPr kumimoji="1" lang="en-US" altLang="ja-JP" dirty="0"/>
              <a:t>(Node </a:t>
            </a:r>
            <a:r>
              <a:rPr kumimoji="1" lang="en-US" altLang="ja-JP" dirty="0" err="1"/>
              <a:t>node</a:t>
            </a:r>
            <a:r>
              <a:rPr kumimoji="1" lang="en-US" altLang="ja-JP" dirty="0"/>
              <a:t>, Stream* in)		// in: CSV</a:t>
            </a:r>
            <a:r>
              <a:rPr kumimoji="1" lang="ja-JP" altLang="en-US" dirty="0"/>
              <a:t>ファイル</a:t>
            </a:r>
            <a:endParaRPr kumimoji="1" lang="en-US" altLang="ja-JP" dirty="0"/>
          </a:p>
          <a:p>
            <a:r>
              <a:rPr lang="en-US" altLang="ja-JP" dirty="0"/>
              <a:t>{</a:t>
            </a:r>
          </a:p>
          <a:p>
            <a:r>
              <a:rPr kumimoji="1" lang="en-US" altLang="ja-JP" dirty="0"/>
              <a:t>	int num = </a:t>
            </a:r>
            <a:r>
              <a:rPr kumimoji="1" lang="en-US" altLang="ja-JP" dirty="0" err="1"/>
              <a:t>array_size</a:t>
            </a:r>
            <a:r>
              <a:rPr kumimoji="1" lang="en-US" altLang="ja-JP" dirty="0"/>
              <a:t>(node);		//</a:t>
            </a:r>
            <a:r>
              <a:rPr lang="ja-JP" altLang="en-US" dirty="0"/>
              <a:t>ノード</a:t>
            </a:r>
            <a:r>
              <a:rPr lang="en-US" altLang="ja-JP" dirty="0"/>
              <a:t>node</a:t>
            </a:r>
            <a:r>
              <a:rPr lang="ja-JP" altLang="en-US" dirty="0"/>
              <a:t>の配列サイズ、</a:t>
            </a:r>
            <a:r>
              <a:rPr kumimoji="1" lang="ja-JP" altLang="en-US" dirty="0"/>
              <a:t>配列指定なしは</a:t>
            </a:r>
            <a:r>
              <a:rPr kumimoji="1" lang="en-US" altLang="ja-JP" dirty="0"/>
              <a:t>-1;</a:t>
            </a:r>
          </a:p>
          <a:p>
            <a:r>
              <a:rPr lang="en-US" altLang="ja-JP" dirty="0"/>
              <a:t>						// (</a:t>
            </a:r>
            <a:r>
              <a:rPr lang="ja-JP" altLang="en-US" dirty="0"/>
              <a:t>例</a:t>
            </a:r>
            <a:r>
              <a:rPr lang="en-US" altLang="ja-JP" dirty="0"/>
              <a:t>)   A[3]  -&gt; 3</a:t>
            </a:r>
            <a:r>
              <a:rPr lang="ja-JP" altLang="en-US" dirty="0"/>
              <a:t>、</a:t>
            </a:r>
            <a:r>
              <a:rPr lang="en-US" altLang="ja-JP" dirty="0"/>
              <a:t>B -&gt; -1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(node) &amp;&amp; num == -1) {</a:t>
            </a:r>
          </a:p>
          <a:p>
            <a:r>
              <a:rPr lang="en-US" altLang="ja-JP" dirty="0"/>
              <a:t>		return;				// leaf</a:t>
            </a:r>
            <a:r>
              <a:rPr lang="ja-JP" altLang="en-US" dirty="0"/>
              <a:t>であって配列指定なしの場合読込みなし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for(int 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&lt;num; </a:t>
            </a:r>
            <a:r>
              <a:rPr lang="en-US" altLang="ja-JP" dirty="0" err="1"/>
              <a:t>i</a:t>
            </a:r>
            <a:r>
              <a:rPr lang="en-US" altLang="ja-JP" dirty="0"/>
              <a:t>++) {		// </a:t>
            </a:r>
            <a:r>
              <a:rPr lang="ja-JP" altLang="en-US" dirty="0"/>
              <a:t>配列サイズ分繰返す</a:t>
            </a:r>
            <a:endParaRPr lang="en-US" altLang="ja-JP" dirty="0"/>
          </a:p>
          <a:p>
            <a:r>
              <a:rPr lang="en-US" altLang="ja-JP" dirty="0"/>
              <a:t>			</a:t>
            </a:r>
            <a:r>
              <a:rPr lang="en-US" altLang="ja-JP" dirty="0" err="1"/>
              <a:t>bind_primitive_node</a:t>
            </a:r>
            <a:r>
              <a:rPr lang="en-US" altLang="ja-JP" dirty="0"/>
              <a:t>(node, in);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void </a:t>
            </a:r>
            <a:r>
              <a:rPr lang="en-US" altLang="ja-JP" dirty="0" err="1"/>
              <a:t>bind_primitive_node</a:t>
            </a:r>
            <a:r>
              <a:rPr lang="en-US" altLang="ja-JP" dirty="0"/>
              <a:t>(Node </a:t>
            </a:r>
            <a:r>
              <a:rPr lang="en-US" altLang="ja-JP" dirty="0" err="1"/>
              <a:t>node</a:t>
            </a:r>
            <a:r>
              <a:rPr lang="en-US" altLang="ja-JP" dirty="0"/>
              <a:t>, </a:t>
            </a:r>
            <a:r>
              <a:rPr lang="en-US" altLang="ja-JP" dirty="0" err="1"/>
              <a:t>Straem</a:t>
            </a:r>
            <a:r>
              <a:rPr lang="en-US" altLang="ja-JP" dirty="0"/>
              <a:t>* in)	 // in: CSV</a:t>
            </a:r>
            <a:r>
              <a:rPr lang="ja-JP" altLang="en-US" dirty="0"/>
              <a:t>ファイル</a:t>
            </a:r>
            <a:endParaRPr lang="en-US" altLang="ja-JP" dirty="0"/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bind(node, in, dim);	//in</a:t>
            </a:r>
            <a:r>
              <a:rPr lang="ja-JP" altLang="en-US" dirty="0"/>
              <a:t>から</a:t>
            </a:r>
            <a:r>
              <a:rPr lang="en-US" altLang="ja-JP" dirty="0"/>
              <a:t>dim</a:t>
            </a:r>
            <a:r>
              <a:rPr lang="ja-JP" altLang="en-US" dirty="0"/>
              <a:t>個のデータを読込んで</a:t>
            </a:r>
            <a:r>
              <a:rPr lang="en-US" altLang="ja-JP" dirty="0"/>
              <a:t>node</a:t>
            </a:r>
            <a:r>
              <a:rPr lang="ja-JP" altLang="en-US" dirty="0"/>
              <a:t>にバインド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for(int 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	 </a:t>
            </a:r>
            <a:r>
              <a:rPr lang="en-US" altLang="ja-JP" dirty="0" err="1"/>
              <a:t>bind_node</a:t>
            </a:r>
            <a:r>
              <a:rPr lang="en-US" altLang="ja-JP" dirty="0"/>
              <a:t>(child(node, </a:t>
            </a:r>
            <a:r>
              <a:rPr lang="en-US" altLang="ja-JP" dirty="0" err="1"/>
              <a:t>i</a:t>
            </a:r>
            <a:r>
              <a:rPr lang="en-US" altLang="ja-JP" dirty="0"/>
              <a:t>), in);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D22D457-C471-408F-900B-29F0106E5AC8}"/>
              </a:ext>
            </a:extLst>
          </p:cNvPr>
          <p:cNvSpPr/>
          <p:nvPr/>
        </p:nvSpPr>
        <p:spPr>
          <a:xfrm>
            <a:off x="7589520" y="5886738"/>
            <a:ext cx="4241075" cy="7396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※2</a:t>
            </a:r>
            <a:r>
              <a:rPr kumimoji="1" lang="ja-JP" altLang="en-US" dirty="0">
                <a:solidFill>
                  <a:schemeClr val="tx1"/>
                </a:solidFill>
              </a:rPr>
              <a:t>次元以上や任意回繰返の処理は省略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2127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B12AC43-B096-429D-AEA5-0995EA1DF27E}"/>
              </a:ext>
            </a:extLst>
          </p:cNvPr>
          <p:cNvSpPr/>
          <p:nvPr/>
        </p:nvSpPr>
        <p:spPr>
          <a:xfrm>
            <a:off x="192950" y="172306"/>
            <a:ext cx="10017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u="sng" dirty="0">
                <a:latin typeface="+mn-ea"/>
              </a:rPr>
              <a:t>(2) </a:t>
            </a:r>
            <a:r>
              <a:rPr lang="en-US" altLang="ja-JP" u="sng" dirty="0" err="1">
                <a:latin typeface="+mn-ea"/>
              </a:rPr>
              <a:t>tq</a:t>
            </a:r>
            <a:r>
              <a:rPr lang="ja-JP" altLang="en-US" u="sng" dirty="0">
                <a:latin typeface="+mn-ea"/>
              </a:rPr>
              <a:t>でのオンデマンド評価ルール</a:t>
            </a:r>
            <a:r>
              <a:rPr lang="en-US" altLang="ja-JP" u="sng" dirty="0">
                <a:latin typeface="+mn-ea"/>
              </a:rPr>
              <a:t>(</a:t>
            </a:r>
            <a:r>
              <a:rPr lang="ja-JP" altLang="en-US" u="sng" dirty="0">
                <a:latin typeface="+mn-ea"/>
              </a:rPr>
              <a:t>再掲</a:t>
            </a:r>
            <a:r>
              <a:rPr lang="en-US" altLang="ja-JP" u="sng" dirty="0">
                <a:latin typeface="+mn-ea"/>
              </a:rPr>
              <a:t>:p108)</a:t>
            </a:r>
          </a:p>
          <a:p>
            <a:pPr lvl="1"/>
            <a:r>
              <a:rPr lang="en-US" altLang="ja-JP" dirty="0"/>
              <a:t>operator</a:t>
            </a:r>
            <a:r>
              <a:rPr lang="ja-JP" altLang="en-US" dirty="0"/>
              <a:t>の評価に必要なパラメータおよび参照解決の条件は、</a:t>
            </a:r>
            <a:r>
              <a:rPr lang="en-US" altLang="ja-JP" dirty="0"/>
              <a:t>operator</a:t>
            </a:r>
            <a:r>
              <a:rPr lang="ja-JP" altLang="en-US" dirty="0"/>
              <a:t>によって違う。</a:t>
            </a:r>
            <a:endParaRPr lang="en-US" altLang="ja-JP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FBA00772-6254-4DD2-9958-D873F86A5A83}"/>
              </a:ext>
            </a:extLst>
          </p:cNvPr>
          <p:cNvGraphicFramePr>
            <a:graphicFrameLocks noGrp="1"/>
          </p:cNvGraphicFramePr>
          <p:nvPr/>
        </p:nvGraphicFramePr>
        <p:xfrm>
          <a:off x="192950" y="773588"/>
          <a:ext cx="11729419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21">
                  <a:extLst>
                    <a:ext uri="{9D8B030D-6E8A-4147-A177-3AD203B41FA5}">
                      <a16:colId xmlns:a16="http://schemas.microsoft.com/office/drawing/2014/main" val="4283446554"/>
                    </a:ext>
                  </a:extLst>
                </a:gridCol>
                <a:gridCol w="1160875">
                  <a:extLst>
                    <a:ext uri="{9D8B030D-6E8A-4147-A177-3AD203B41FA5}">
                      <a16:colId xmlns:a16="http://schemas.microsoft.com/office/drawing/2014/main" val="3939521139"/>
                    </a:ext>
                  </a:extLst>
                </a:gridCol>
                <a:gridCol w="10228323">
                  <a:extLst>
                    <a:ext uri="{9D8B030D-6E8A-4147-A177-3AD203B41FA5}">
                      <a16:colId xmlns:a16="http://schemas.microsoft.com/office/drawing/2014/main" val="243718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評価実行の条件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87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$bind$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パラメータ内の</a:t>
                      </a:r>
                      <a:r>
                        <a:rPr kumimoji="1" lang="en-US" altLang="ja-JP" dirty="0"/>
                        <a:t>$file$(</a:t>
                      </a:r>
                      <a:r>
                        <a:rPr kumimoji="1" lang="ja-JP" altLang="en-US" dirty="0"/>
                        <a:t>①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、および</a:t>
                      </a:r>
                      <a:r>
                        <a:rPr kumimoji="1" lang="en-US" altLang="ja-JP" dirty="0"/>
                        <a:t>$#</a:t>
                      </a:r>
                      <a:r>
                        <a:rPr kumimoji="1" lang="en-US" altLang="ja-JP" dirty="0" err="1"/>
                        <a:t>i</a:t>
                      </a:r>
                      <a:r>
                        <a:rPr kumimoji="1" lang="ja-JP" altLang="en-US" dirty="0"/>
                        <a:t>の参照先の</a:t>
                      </a:r>
                      <a:r>
                        <a:rPr kumimoji="1" lang="en-US" altLang="ja-JP" dirty="0"/>
                        <a:t>$file$(</a:t>
                      </a:r>
                      <a:r>
                        <a:rPr kumimoji="1" lang="ja-JP" altLang="en-US" dirty="0"/>
                        <a:t>②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が実行済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</a:t>
                      </a:r>
                      <a:endParaRPr lang="en-US" altLang="ja-JP" dirty="0">
                        <a:solidFill>
                          <a:srgbClr val="FF0000"/>
                        </a:solidFill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① 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X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A[](B[1],C[2])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② 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u="sng" dirty="0">
                          <a:solidFill>
                            <a:prstClr val="black"/>
                          </a:solidFill>
                        </a:rPr>
                        <a:t>$#</a:t>
                      </a:r>
                      <a:r>
                        <a:rPr lang="en-US" altLang="ja-JP" u="sng" dirty="0"/>
                        <a:t>1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[2])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A[](B[1],C[2]),</a:t>
                      </a:r>
                      <a:r>
                        <a:rPr lang="en-US" altLang="ja-JP" dirty="0"/>
                        <a:t> </a:t>
                      </a:r>
                      <a:r>
                        <a:rPr lang="en-US" altLang="ja-JP" u="sng" dirty="0"/>
                        <a:t>#1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X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2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適用先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式内の</a:t>
                      </a:r>
                      <a:r>
                        <a:rPr kumimoji="1" lang="en-US" altLang="ja-JP" dirty="0"/>
                        <a:t>$bind$</a:t>
                      </a:r>
                      <a:r>
                        <a:rPr kumimoji="1" lang="ja-JP" altLang="en-US" dirty="0"/>
                        <a:t>が実行済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ja-JP" dirty="0">
                          <a:highlight>
                            <a:srgbClr val="FFCCFF"/>
                          </a:highlight>
                        </a:rPr>
                        <a:t>$PI$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($#1)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(A[3], Quantity(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it-IT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it-IT" altLang="ja-JP" dirty="0">
                          <a:solidFill>
                            <a:schemeClr val="tx1"/>
                          </a:solidFill>
                        </a:rPr>
                        <a:t>($#2)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C[])))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5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$print$</a:t>
                      </a:r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注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自ノード内の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&lt;reference&gt;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が解決済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①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、および自ノードを対象とする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$bind$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が実行済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②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例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① 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u="sng" dirty="0">
                          <a:solidFill>
                            <a:prstClr val="black"/>
                          </a:solidFill>
                        </a:rPr>
                        <a:t>$#</a:t>
                      </a:r>
                      <a:r>
                        <a:rPr lang="en-US" altLang="ja-JP" u="sng" dirty="0"/>
                        <a:t>1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A(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</a:t>
                      </a:r>
                      <a:r>
                        <a:rPr lang="en-US" altLang="ja-JP" dirty="0" err="1">
                          <a:solidFill>
                            <a:srgbClr val="0000FF"/>
                          </a:solidFill>
                        </a:rPr>
                        <a:t>print$</a:t>
                      </a:r>
                      <a:r>
                        <a:rPr lang="en-US" altLang="ja-JP" dirty="0" err="1">
                          <a:solidFill>
                            <a:prstClr val="black"/>
                          </a:solidFill>
                        </a:rPr>
                        <a:t>B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[1],#2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C[2]), </a:t>
                      </a:r>
                      <a:r>
                        <a:rPr lang="en-US" altLang="ja-JP" u="sng" dirty="0"/>
                        <a:t>#1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 {</a:t>
                      </a:r>
                      <a:r>
                        <a:rPr lang="en-US" altLang="ja-JP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X)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② 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($#1)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(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it-IT" altLang="ja-JP" dirty="0"/>
                        <a:t>A[3], 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it-IT" altLang="ja-JP" dirty="0"/>
                        <a:t>Quantity(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it-IT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it-IT" altLang="ja-JP" dirty="0">
                          <a:solidFill>
                            <a:schemeClr val="tx1"/>
                          </a:solidFill>
                        </a:rPr>
                        <a:t>($#2)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C[]))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102379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6D3D513-7344-435E-852D-751C9450AAA5}"/>
              </a:ext>
            </a:extLst>
          </p:cNvPr>
          <p:cNvSpPr/>
          <p:nvPr/>
        </p:nvSpPr>
        <p:spPr>
          <a:xfrm>
            <a:off x="110600" y="4446428"/>
            <a:ext cx="10017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注</a:t>
            </a:r>
            <a:r>
              <a:rPr lang="en-US" altLang="ja-JP" dirty="0"/>
              <a:t>) </a:t>
            </a:r>
            <a:r>
              <a:rPr lang="ja-JP" altLang="en-US" dirty="0"/>
              <a:t>全ノードにデフォルトで</a:t>
            </a:r>
            <a:r>
              <a:rPr lang="en-US" altLang="ja-JP" dirty="0">
                <a:solidFill>
                  <a:srgbClr val="0000FF"/>
                </a:solidFill>
              </a:rPr>
              <a:t>$print$</a:t>
            </a:r>
            <a:r>
              <a:rPr lang="ja-JP" altLang="en-US" dirty="0"/>
              <a:t>が付与と仮定</a:t>
            </a:r>
            <a:r>
              <a:rPr lang="en-US" altLang="ja-JP" dirty="0"/>
              <a:t>(</a:t>
            </a:r>
            <a:r>
              <a:rPr lang="ja-JP" altLang="en-US" dirty="0"/>
              <a:t>自ノードの</a:t>
            </a:r>
            <a:r>
              <a:rPr lang="en-US" altLang="ja-JP" dirty="0"/>
              <a:t>print</a:t>
            </a:r>
            <a:r>
              <a:rPr lang="ja-JP" altLang="en-US" dirty="0"/>
              <a:t>を指示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=&gt;operator</a:t>
            </a:r>
            <a:r>
              <a:rPr lang="ja-JP" altLang="en-US" dirty="0"/>
              <a:t>の結合あり</a:t>
            </a:r>
            <a:endParaRPr lang="en-US" altLang="ja-JP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72687A9-8CAC-4EEE-99D6-306B5F56B0C9}"/>
              </a:ext>
            </a:extLst>
          </p:cNvPr>
          <p:cNvSpPr/>
          <p:nvPr/>
        </p:nvSpPr>
        <p:spPr>
          <a:xfrm>
            <a:off x="2988105" y="3815351"/>
            <a:ext cx="812800" cy="27432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BB366BE-BCC3-4FB7-AFDB-6BD2EE377896}"/>
              </a:ext>
            </a:extLst>
          </p:cNvPr>
          <p:cNvSpPr/>
          <p:nvPr/>
        </p:nvSpPr>
        <p:spPr>
          <a:xfrm>
            <a:off x="6158025" y="409983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BD31570-BE6A-4B1E-81B6-06BF50D108AC}"/>
              </a:ext>
            </a:extLst>
          </p:cNvPr>
          <p:cNvSpPr/>
          <p:nvPr/>
        </p:nvSpPr>
        <p:spPr>
          <a:xfrm>
            <a:off x="4827065" y="408967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D155C1D-2E4C-453C-B5B2-19697DC602C6}"/>
              </a:ext>
            </a:extLst>
          </p:cNvPr>
          <p:cNvSpPr/>
          <p:nvPr/>
        </p:nvSpPr>
        <p:spPr>
          <a:xfrm>
            <a:off x="2530905" y="409983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9B667F4-B40A-4E90-B562-3E7C260241C8}"/>
              </a:ext>
            </a:extLst>
          </p:cNvPr>
          <p:cNvSpPr/>
          <p:nvPr/>
        </p:nvSpPr>
        <p:spPr>
          <a:xfrm>
            <a:off x="7895385" y="409983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94D6419A-A02A-43F4-ADA0-CCFE8AF28739}"/>
              </a:ext>
            </a:extLst>
          </p:cNvPr>
          <p:cNvSpPr/>
          <p:nvPr/>
        </p:nvSpPr>
        <p:spPr>
          <a:xfrm>
            <a:off x="6685276" y="4931078"/>
            <a:ext cx="5271312" cy="1754616"/>
          </a:xfrm>
          <a:prstGeom prst="wedgeRectCallout">
            <a:avLst>
              <a:gd name="adj1" fmla="val -19898"/>
              <a:gd name="adj2" fmla="val 2904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フル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オンデマンド化について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lisp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、参照解決のすべてをオンデマンド化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以下の点に注意してまず検討まで実施する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性能。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特に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ではテーブル型を採用しており、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参照解決のオンデマンド化による性能へのインパクトに懸念あり。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-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並列化の容易性。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参照解決を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型評価の後に実行したい例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$#{plus(1,2)}=&gt;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参照先を動的に変更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265C8192-DE1F-498E-93E4-32A033885A85}"/>
              </a:ext>
            </a:extLst>
          </p:cNvPr>
          <p:cNvSpPr/>
          <p:nvPr/>
        </p:nvSpPr>
        <p:spPr>
          <a:xfrm>
            <a:off x="192951" y="5085198"/>
            <a:ext cx="5903050" cy="1632010"/>
          </a:xfrm>
          <a:prstGeom prst="wedgeRectCallout">
            <a:avLst>
              <a:gd name="adj1" fmla="val 14044"/>
              <a:gd name="adj2" fmla="val -706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$print$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の作用対象は、自ノード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⇐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全般の特長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$print$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付与により、複数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への対応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の結合演算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を考慮する必要あり。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(a)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構文規則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&lt;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案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1&gt;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複数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&lt;function&gt;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を許容するように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を書換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&lt;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案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2&gt;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明示的に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の結合演算子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(&amp;)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を導入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(b)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解釈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f1&amp;f2&amp;...&amp;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t	fi:&lt;function&gt;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t:T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=&gt;fn,..,f1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を順に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に適用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によっては、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ではなく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のルートノードに適用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91F1C9E-60C5-4FE7-B508-B4C848B8DE7F}"/>
              </a:ext>
            </a:extLst>
          </p:cNvPr>
          <p:cNvCxnSpPr/>
          <p:nvPr/>
        </p:nvCxnSpPr>
        <p:spPr>
          <a:xfrm>
            <a:off x="192950" y="3229337"/>
            <a:ext cx="11729419" cy="121709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0D35166-CDE1-441D-BACD-08BC1332C623}"/>
              </a:ext>
            </a:extLst>
          </p:cNvPr>
          <p:cNvCxnSpPr>
            <a:cxnSpLocks/>
          </p:cNvCxnSpPr>
          <p:nvPr/>
        </p:nvCxnSpPr>
        <p:spPr>
          <a:xfrm flipV="1">
            <a:off x="192950" y="3239497"/>
            <a:ext cx="11729419" cy="121709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DD096345-178D-48CB-9D71-5B611AC1A8FE}"/>
              </a:ext>
            </a:extLst>
          </p:cNvPr>
          <p:cNvSpPr/>
          <p:nvPr/>
        </p:nvSpPr>
        <p:spPr>
          <a:xfrm>
            <a:off x="9120851" y="2270017"/>
            <a:ext cx="2361235" cy="460645"/>
          </a:xfrm>
          <a:prstGeom prst="wedgeRectCallout">
            <a:avLst>
              <a:gd name="adj1" fmla="val -22603"/>
              <a:gd name="adj2" fmla="val 181130"/>
            </a:avLst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おそらくボツ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(2020/10/22)</a:t>
            </a:r>
          </a:p>
          <a:p>
            <a:pPr algn="l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(pint: read/eval/print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の一環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28B1BE1-5CBE-41A7-862F-F5036701262F}"/>
              </a:ext>
            </a:extLst>
          </p:cNvPr>
          <p:cNvSpPr txBox="1"/>
          <p:nvPr/>
        </p:nvSpPr>
        <p:spPr>
          <a:xfrm>
            <a:off x="7685590" y="1479998"/>
            <a:ext cx="4506410" cy="461665"/>
          </a:xfrm>
          <a:prstGeom prst="wedgeRectCallout">
            <a:avLst>
              <a:gd name="adj1" fmla="val -60707"/>
              <a:gd name="adj2" fmla="val 2328"/>
            </a:avLst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</a:rPr>
              <a:t>オンデマンドにおける起動トリガはおそらく親で決まる。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例</a:t>
            </a:r>
            <a:r>
              <a:rPr lang="en-US" altLang="ja-JP" sz="1200" dirty="0">
                <a:solidFill>
                  <a:srgbClr val="FF0000"/>
                </a:solidFill>
              </a:rPr>
              <a:t>) $#{$plus$(1,2)} =&gt; </a:t>
            </a:r>
            <a:r>
              <a:rPr lang="ja-JP" altLang="en-US" sz="1200" dirty="0">
                <a:solidFill>
                  <a:srgbClr val="FF0000"/>
                </a:solidFill>
              </a:rPr>
              <a:t>親が必要とした際にトリガ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07171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08B9F7A-E92C-4462-9112-CA2990936628}"/>
              </a:ext>
            </a:extLst>
          </p:cNvPr>
          <p:cNvSpPr txBox="1"/>
          <p:nvPr/>
        </p:nvSpPr>
        <p:spPr>
          <a:xfrm>
            <a:off x="115746" y="108447"/>
            <a:ext cx="11574684" cy="4262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5.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任意位置の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generator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 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(1)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従来の議論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(a)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{...}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の中身は、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$op$(t1, ..., 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tn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)</a:t>
            </a: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(b)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{...}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は任意の位置に出現可能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(c) {...}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の評価の結果、全体が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valid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な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式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600"/>
              </a:spcBef>
            </a:pP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 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①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#1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$cat$(AB,CD)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(X,Y)		=&gt; #1ABCD(X,Y)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② 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$bind($#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$plus(1,1)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A(B,C[])	=&gt;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{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$bind($#2)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A(B,C[])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③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A{$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lparen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$(1)}B,C)		=&gt; A(B,C)	// 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lparen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$(n): n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個の連続した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‘(‘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の文字列を返却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③は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parsing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中に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lparen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$(1)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を実行要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!!!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2F3D8C4-5CEE-4514-A7F7-8CFB30BB2B1F}"/>
              </a:ext>
            </a:extLst>
          </p:cNvPr>
          <p:cNvSpPr txBox="1"/>
          <p:nvPr/>
        </p:nvSpPr>
        <p:spPr>
          <a:xfrm>
            <a:off x="5995686" y="4477842"/>
            <a:ext cx="3565003" cy="276999"/>
          </a:xfrm>
          <a:prstGeom prst="wedgeRectCallout">
            <a:avLst>
              <a:gd name="adj1" fmla="val -94249"/>
              <a:gd name="adj2" fmla="val -185710"/>
            </a:avLst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parsing</a:t>
            </a:r>
            <a:r>
              <a:rPr kumimoji="1" lang="ja-JP" altLang="en-US" sz="1200" dirty="0">
                <a:solidFill>
                  <a:srgbClr val="FF0000"/>
                </a:solidFill>
              </a:rPr>
              <a:t>用関数</a:t>
            </a:r>
            <a:r>
              <a:rPr kumimoji="1" lang="en-US" altLang="ja-JP" sz="1200" dirty="0">
                <a:solidFill>
                  <a:srgbClr val="FF0000"/>
                </a:solidFill>
              </a:rPr>
              <a:t>: </a:t>
            </a:r>
            <a:r>
              <a:rPr kumimoji="1" lang="ja-JP" altLang="en-US" sz="1200" dirty="0">
                <a:solidFill>
                  <a:srgbClr val="FF0000"/>
                </a:solidFill>
              </a:rPr>
              <a:t>デリミタ「</a:t>
            </a:r>
            <a:r>
              <a:rPr lang="en-US" altLang="ja-JP" sz="1200" dirty="0">
                <a:solidFill>
                  <a:srgbClr val="FF0000"/>
                </a:solidFill>
              </a:rPr>
              <a:t>{}(),</a:t>
            </a:r>
            <a:r>
              <a:rPr lang="ja-JP" altLang="en-US" sz="1200" dirty="0">
                <a:solidFill>
                  <a:srgbClr val="FF0000"/>
                </a:solidFill>
              </a:rPr>
              <a:t>」を返す関数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417498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11/5(</a:t>
            </a:r>
            <a:r>
              <a:rPr lang="ja-JP" altLang="en-US" dirty="0"/>
              <a:t>金</a:t>
            </a:r>
            <a:r>
              <a:rPr lang="en-US" altLang="ja-JP" dirty="0"/>
              <a:t>)18:00-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181735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7188BFD-B566-4962-80A1-E598CD589071}"/>
              </a:ext>
            </a:extLst>
          </p:cNvPr>
          <p:cNvSpPr txBox="1"/>
          <p:nvPr/>
        </p:nvSpPr>
        <p:spPr>
          <a:xfrm>
            <a:off x="0" y="85297"/>
            <a:ext cx="2891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reference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への対応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4415B22-E019-4045-89C4-C7CFB7C7D41A}"/>
              </a:ext>
            </a:extLst>
          </p:cNvPr>
          <p:cNvSpPr txBox="1"/>
          <p:nvPr/>
        </p:nvSpPr>
        <p:spPr>
          <a:xfrm>
            <a:off x="326021" y="934108"/>
            <a:ext cx="9767104" cy="4970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$#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i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を含むノードは、参照先ノードへのポインタを保持する必要がある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評価規則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(eval)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の拡張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[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]	eval(node(“$#1”)) = node(“$#1”, ref(“#1”))</a:t>
            </a: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		ref(l)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は、ラベル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l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を持つノードへのポインタ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[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各種案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]</a:t>
            </a:r>
            <a:endParaRPr lang="ja-JP" altLang="en-US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&lt;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1-1&gt;	eval(node(head)) = node(head, l)		=&gt;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参照先の特定は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on-demand</a:t>
            </a: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&lt;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1-2&gt;	eval(node(head)) = node(head, ref(l))	=&gt;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参照先特定まで実施</a:t>
            </a:r>
          </a:p>
          <a:p>
            <a:pPr>
              <a:spcBef>
                <a:spcPts val="600"/>
              </a:spcBef>
            </a:pPr>
            <a:endParaRPr lang="ja-JP" altLang="en-US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head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やベルも評価対象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({}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含む場合など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&lt;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2-1&gt;	eval(node(head)) = node(eval(head), eval(l))	=&gt;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: “$#{$plus$(1,1)}”</a:t>
            </a: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&lt;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2-2&gt;	eval(node(head)) = node(head, ref(eval(l)))</a:t>
            </a:r>
          </a:p>
          <a:p>
            <a:pPr>
              <a:spcBef>
                <a:spcPts val="600"/>
              </a:spcBef>
            </a:pP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&lt;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1-1,2&gt;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で考える。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279753174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F00D64-3168-447F-A94D-7F1BC00BCFDC}"/>
              </a:ext>
            </a:extLst>
          </p:cNvPr>
          <p:cNvSpPr txBox="1"/>
          <p:nvPr/>
        </p:nvSpPr>
        <p:spPr>
          <a:xfrm>
            <a:off x="580664" y="795212"/>
            <a:ext cx="976710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1</a:t>
            </a:r>
          </a:p>
          <a:p>
            <a:pPr>
              <a:spcBef>
                <a:spcPts val="600"/>
              </a:spcBef>
            </a:pP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l-GR" altLang="ja-JP" dirty="0">
                <a:uFill>
                  <a:solidFill>
                    <a:srgbClr val="FF0000"/>
                  </a:solidFill>
                </a:uFill>
              </a:rPr>
              <a:t>τ("#1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A($#1,B)")</a:t>
            </a: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	= tree(node(</a:t>
            </a:r>
            <a:r>
              <a:rPr lang="el-GR" altLang="ja-JP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A”),node(“$#1”), node(“B”))</a:t>
            </a: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eval(tree(node(</a:t>
            </a:r>
            <a:r>
              <a:rPr lang="el-GR" altLang="ja-JP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A”),node(“$#1”), node(“B”)))</a:t>
            </a: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= tree(eval(node(</a:t>
            </a:r>
            <a:r>
              <a:rPr lang="el-GR" altLang="ja-JP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A”)), eval(node(“$#1”)), eval(node(“B”)))</a:t>
            </a: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=tree(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el-GR" altLang="ja-JP" u="sng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A”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), node(“$#1”,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ref(“</a:t>
            </a:r>
            <a:r>
              <a:rPr lang="el-GR" altLang="ja-JP" u="sng" dirty="0">
                <a:uFill>
                  <a:solidFill>
                    <a:srgbClr val="FF0000"/>
                  </a:solidFill>
                </a:uFill>
              </a:rPr>
              <a:t>#1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), node(“B”))</a:t>
            </a:r>
          </a:p>
        </p:txBody>
      </p:sp>
    </p:spTree>
    <p:extLst>
      <p:ext uri="{BB962C8B-B14F-4D97-AF65-F5344CB8AC3E}">
        <p14:creationId xmlns:p14="http://schemas.microsoft.com/office/powerpoint/2010/main" val="216354765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F00D64-3168-447F-A94D-7F1BC00BCFDC}"/>
              </a:ext>
            </a:extLst>
          </p:cNvPr>
          <p:cNvSpPr txBox="1"/>
          <p:nvPr/>
        </p:nvSpPr>
        <p:spPr>
          <a:xfrm>
            <a:off x="162046" y="0"/>
            <a:ext cx="12192000" cy="6858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2</a:t>
            </a:r>
            <a:endParaRPr lang="el-GR" altLang="ja-JP" dirty="0">
              <a:uFill>
                <a:solidFill>
                  <a:srgbClr val="FF0000"/>
                </a:solidFill>
              </a:uFill>
            </a:endParaRPr>
          </a:p>
          <a:p>
            <a:r>
              <a:rPr lang="el-GR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("(</a:t>
            </a:r>
            <a:r>
              <a:rPr lang="el-GR" altLang="ja-JP" sz="1600" u="sng" dirty="0">
                <a:uFill>
                  <a:solidFill>
                    <a:srgbClr val="FF0000"/>
                  </a:solidFill>
                </a:uFill>
              </a:rPr>
              <a:t>{$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PI$}({$bind$($#1)}A(X[]))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,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#1{$file$(xxx.csv)}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)")</a:t>
            </a:r>
          </a:p>
          <a:p>
            <a:pPr>
              <a:spcBef>
                <a:spcPts val="600"/>
              </a:spcBef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= tree("", 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tree(node(“”, generator(tree(“</a:t>
            </a:r>
            <a:r>
              <a:rPr lang="el-GR" altLang="ja-JP" sz="1600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PI$”))), tree(node(“A”, generator(tree(“$bind$”, “$#1”))), “X[]”))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,</a:t>
            </a:r>
          </a:p>
          <a:p>
            <a:pPr lvl="1"/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        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node(</a:t>
            </a:r>
            <a:r>
              <a:rPr lang="el-GR" altLang="ja-JP" sz="1600" u="sng" dirty="0">
                <a:uFill>
                  <a:solidFill>
                    <a:srgbClr val="0000FF"/>
                  </a:solidFill>
                </a:uFill>
              </a:rPr>
              <a:t>"#1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”, generator(tree(“</a:t>
            </a:r>
            <a:r>
              <a:rPr lang="el-GR" altLang="ja-JP" sz="1600" u="sng" dirty="0"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file$”, “xxx.csv”)))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(tree("", tree(node(“”, generator(tree(“</a:t>
            </a:r>
            <a:r>
              <a:rPr lang="el-GR" altLang="ja-JP" sz="1600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PI$”))), tree(node(“A”, generator(tree(“$bind$”, “$#1”))), “X[]”)),</a:t>
            </a:r>
          </a:p>
          <a:p>
            <a:pPr>
              <a:spcAft>
                <a:spcPts val="1200"/>
              </a:spcAft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	    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el-GR" altLang="ja-JP" sz="1600" u="sng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generator(tree(“</a:t>
            </a:r>
            <a:r>
              <a:rPr lang="el-GR" altLang="ja-JP" sz="1600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file$”, “xxx.csv”)))))</a:t>
            </a:r>
          </a:p>
          <a:p>
            <a:pPr>
              <a:spcAft>
                <a:spcPts val="1200"/>
              </a:spcAft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=tree(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eval(“”)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eval(tree(node(“”, generator(tree(“</a:t>
            </a:r>
            <a:r>
              <a:rPr lang="el-GR" altLang="ja-JP" sz="1600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PI$”))), tree(node(“A”, generator(tree(“$bind$”, “$#1”))), “X[]”)))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, 			        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eval(node(</a:t>
            </a:r>
            <a:r>
              <a:rPr lang="el-GR" altLang="ja-JP" sz="1600" u="sng" dirty="0">
                <a:uFill>
                  <a:solidFill>
                    <a:srgbClr val="0000FF"/>
                  </a:solidFill>
                </a:uFill>
              </a:rPr>
              <a:t>"#1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”, generator(tree(“</a:t>
            </a:r>
            <a:r>
              <a:rPr lang="el-GR" altLang="ja-JP" sz="1600" u="sng" dirty="0"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file$”, “xxx.csv”))))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=tree(“”, tree(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eval(node(“”, generator(tree(“</a:t>
            </a:r>
            <a:r>
              <a:rPr lang="el-GR" altLang="ja-JP" sz="1600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PI$”))))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eval(tree(node(“A”, generator(tree(“$bind$”, “$#1”))), “X[]”))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), 	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	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	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eval(generator(tree(“</a:t>
            </a:r>
            <a:r>
              <a:rPr lang="el-GR" altLang="ja-JP" sz="1600" u="sng" dirty="0"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file$”, “xxx.csv”)))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spcAft>
                <a:spcPts val="1200"/>
              </a:spcAft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=tree(“”, tree(node(“”, 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eval(generator(tree(“</a:t>
            </a:r>
            <a:r>
              <a:rPr lang="el-GR" altLang="ja-JP" sz="1600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PI$”)))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), tree(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eval(node(“A”, generator(tree(“$bind$”, “$#1”))))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, “X[]”))), 	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eval(generator(tree(“</a:t>
            </a:r>
            <a:r>
              <a:rPr lang="el-GR" altLang="ja-JP" sz="1600" u="sng" dirty="0"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file$”, “xxx.csv”)))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spcAft>
                <a:spcPts val="1200"/>
              </a:spcAft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=tree(“”, tree(node(“”, apply(self, 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eval(tree(“</a:t>
            </a:r>
            <a:r>
              <a:rPr lang="el-GR" altLang="ja-JP" sz="1600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PI$”))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)), tree(node(“A”, 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eval(generator(tree(“$bind$”, “$#1”)))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), “X[]”))), 		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apply(self, 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eval(tree(“</a:t>
            </a:r>
            <a:r>
              <a:rPr lang="el-GR" altLang="ja-JP" sz="1600" u="sng" dirty="0"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file$”, “xxx.csv”))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Aft>
                <a:spcPts val="1200"/>
              </a:spcAft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=tree(“”, tree(node(“”, apply(self, 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tree(eval(“</a:t>
            </a:r>
            <a:r>
              <a:rPr lang="el-GR" altLang="ja-JP" sz="1600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PI$”))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)), tree(node(“A”, apply(self, 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eval(tree(“$bind$”, “$#1”))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)), “X[]”))), 		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apply(self, 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tree(eval(“</a:t>
            </a:r>
            <a:r>
              <a:rPr lang="el-GR" altLang="ja-JP" sz="1600" u="sng" dirty="0"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file$”), eval(“xxx.csv”))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Aft>
                <a:spcPts val="1200"/>
              </a:spcAft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=tree(“”, tree(node(“”, 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apply(self, tree(“</a:t>
            </a:r>
            <a:r>
              <a:rPr lang="el-GR" altLang="ja-JP" sz="1600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PI$”))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), tree(node(“A”, apply(self, tree(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eval(“$bind$”)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eval(“$#1”)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))), “X[]”))), 		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apply(self, 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tree(“</a:t>
            </a:r>
            <a:r>
              <a:rPr lang="el-GR" altLang="ja-JP" sz="1600" u="sng" dirty="0"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file$”, “xxx.csv”)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=tree(“”, tree(node(“”,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l-GR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PI$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), tree(node(“A”,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), “X[]”))),</a:t>
            </a:r>
          </a:p>
          <a:p>
            <a:pPr>
              <a:spcAft>
                <a:spcPts val="600"/>
              </a:spcAft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 	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(self, 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tree(“</a:t>
            </a:r>
            <a:r>
              <a:rPr lang="el-GR" altLang="ja-JP" sz="1600" b="1" u="sng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file$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”, “xxx.csv”)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=tree(“”, tree(node(“”,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pi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(self)), tree(node(“A”,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bind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ref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”))), “X[]”))), 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file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(self, “xxx.csv”)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0CF4F0E-FAE8-4017-9C95-900BC1711A27}"/>
              </a:ext>
            </a:extLst>
          </p:cNvPr>
          <p:cNvSpPr txBox="1"/>
          <p:nvPr/>
        </p:nvSpPr>
        <p:spPr>
          <a:xfrm>
            <a:off x="6368261" y="-692498"/>
            <a:ext cx="5823739" cy="138499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eval(</a:t>
            </a:r>
            <a:r>
              <a:rPr lang="en-US" altLang="ja-JP" sz="1200" dirty="0"/>
              <a:t>node(head)</a:t>
            </a:r>
            <a:r>
              <a:rPr kumimoji="1" lang="en-US" altLang="ja-JP" sz="1200" dirty="0"/>
              <a:t>)		= </a:t>
            </a:r>
            <a:r>
              <a:rPr lang="en-US" altLang="ja-JP" sz="1200" dirty="0"/>
              <a:t>node(head)</a:t>
            </a:r>
          </a:p>
          <a:p>
            <a:r>
              <a:rPr lang="en-US" altLang="ja-JP" sz="1200" dirty="0"/>
              <a:t>eval(node(head, generator(tv)))	= node(head, eval(generator(tv)))</a:t>
            </a:r>
          </a:p>
          <a:p>
            <a:r>
              <a:rPr lang="en-US" altLang="ja-JP" sz="1200" dirty="0"/>
              <a:t>eval(tree(r,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	= tree(eval(r), eval(tv1), ..., eval(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r>
              <a:rPr lang="en-US" altLang="ja-JP" sz="1200" dirty="0"/>
              <a:t>eval(generator(tv))		= apply(self, eval(tv))</a:t>
            </a:r>
          </a:p>
          <a:p>
            <a:endParaRPr lang="en-US" altLang="ja-JP" sz="1200" dirty="0">
              <a:highlight>
                <a:srgbClr val="FFFFCC"/>
              </a:highlight>
            </a:endParaRPr>
          </a:p>
          <a:p>
            <a:r>
              <a:rPr lang="en-US" altLang="ja-JP" sz="1200" dirty="0"/>
              <a:t>apply(self, tree(op,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= operator(op)(self,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</a:t>
            </a:r>
          </a:p>
          <a:p>
            <a:r>
              <a:rPr lang="en-US" altLang="ja-JP" sz="1200" dirty="0">
                <a:highlight>
                  <a:srgbClr val="FFFFCC"/>
                </a:highlight>
              </a:rPr>
              <a:t>node("",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))) =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566948668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0E6519A-113E-4840-8C1F-D12517154DDC}"/>
              </a:ext>
            </a:extLst>
          </p:cNvPr>
          <p:cNvSpPr txBox="1"/>
          <p:nvPr/>
        </p:nvSpPr>
        <p:spPr>
          <a:xfrm>
            <a:off x="121534" y="-369332"/>
            <a:ext cx="2891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処理手順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327B0D7-5262-4B6C-99D9-837654737557}"/>
              </a:ext>
            </a:extLst>
          </p:cNvPr>
          <p:cNvSpPr txBox="1"/>
          <p:nvPr/>
        </p:nvSpPr>
        <p:spPr>
          <a:xfrm>
            <a:off x="0" y="133082"/>
            <a:ext cx="12192000" cy="6724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[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事例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]</a:t>
            </a:r>
          </a:p>
          <a:p>
            <a:pPr>
              <a:spcBef>
                <a:spcPts val="600"/>
              </a:spcBef>
            </a:pP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altLang="ja-JP" b="1" dirty="0">
                <a:uFill>
                  <a:solidFill>
                    <a:srgbClr val="FF0000"/>
                  </a:solidFill>
                </a:uFill>
              </a:rPr>
              <a:t>(1) </a:t>
            </a: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(“{$bind$($#1))}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({$tree$(X,Y[])})”))</a:t>
            </a:r>
          </a:p>
          <a:p>
            <a:pPr lvl="1">
              <a:spcBef>
                <a:spcPts val="3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</a:t>
            </a:r>
            <a:r>
              <a:rPr lang="nl-NL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nl-NL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”, “</a:t>
            </a:r>
            <a:r>
              <a:rPr lang="nl-NL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), </a:t>
            </a:r>
            <a:r>
              <a:rPr lang="nl-NL" altLang="ja-JP" u="heavy" dirty="0">
                <a:uFill>
                  <a:solidFill>
                    <a:srgbClr val="0000FF"/>
                  </a:solidFill>
                </a:uFill>
              </a:rPr>
              <a:t>node(“</a:t>
            </a:r>
            <a:r>
              <a:rPr lang="nl-NL" altLang="ja-JP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{}</a:t>
            </a:r>
            <a:r>
              <a:rPr lang="nl-NL" altLang="ja-JP" u="heavy" dirty="0">
                <a:uFill>
                  <a:solidFill>
                    <a:srgbClr val="0000FF"/>
                  </a:solidFill>
                </a:uFill>
              </a:rPr>
              <a:t>”, </a:t>
            </a:r>
            <a:r>
              <a:rPr lang="nl-NL" altLang="ja-JP" b="1" u="heavy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nl-NL" altLang="ja-JP" u="heavy" dirty="0">
                <a:uFill>
                  <a:solidFill>
                    <a:srgbClr val="0000FF"/>
                  </a:solidFill>
                </a:uFill>
              </a:rPr>
              <a:t>(self, </a:t>
            </a:r>
            <a:r>
              <a:rPr lang="en-US" altLang="ja-JP" u="heavy" dirty="0">
                <a:uFill>
                  <a:solidFill>
                    <a:srgbClr val="0000FF"/>
                  </a:solidFill>
                </a:uFill>
              </a:rPr>
              <a:t>tree(“</a:t>
            </a:r>
            <a:r>
              <a:rPr lang="en-US" altLang="ja-JP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$tree$</a:t>
            </a:r>
            <a:r>
              <a:rPr lang="en-US" altLang="ja-JP" u="heavy" dirty="0">
                <a:uFill>
                  <a:solidFill>
                    <a:srgbClr val="0000FF"/>
                  </a:solidFill>
                </a:uFill>
              </a:rPr>
              <a:t>”, “X”, “Y[]”)</a:t>
            </a:r>
            <a:r>
              <a:rPr lang="nl-NL" altLang="ja-JP" u="heavy" dirty="0">
                <a:uFill>
                  <a:solidFill>
                    <a:srgbClr val="0000FF"/>
                  </a:solidFill>
                </a:uFill>
              </a:rPr>
              <a:t>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</a:t>
            </a:r>
            <a:r>
              <a:rPr lang="nl-NL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nl-NL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”, “</a:t>
            </a:r>
            <a:r>
              <a:rPr lang="nl-NL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), </a:t>
            </a:r>
            <a:r>
              <a:rPr lang="nl-NL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”, “X”, “Y[]”)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　</a:t>
            </a:r>
            <a:r>
              <a:rPr lang="en-US" altLang="ja-JP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※</a:t>
            </a:r>
            <a:endParaRPr lang="nl-NL" altLang="ja-JP" dirty="0">
              <a:solidFill>
                <a:srgbClr val="0000FF"/>
              </a:solidFill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</a:t>
            </a:r>
            <a:r>
              <a:rPr lang="nl-NL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bind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(self, 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”)), </a:t>
            </a:r>
            <a:r>
              <a:rPr lang="en-US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tree’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(self, “X”, “Y[]”)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endParaRPr lang="nl-NL" altLang="ja-JP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altLang="ja-JP" b="1" dirty="0">
                <a:uFill>
                  <a:solidFill>
                    <a:srgbClr val="FF0000"/>
                  </a:solidFill>
                </a:uFill>
              </a:rPr>
              <a:t>(2) </a:t>
            </a: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(“{$`$(?)}ABC(7,8)”))</a:t>
            </a:r>
          </a:p>
          <a:p>
            <a:pPr lvl="1">
              <a:spcBef>
                <a:spcPts val="300"/>
              </a:spcBef>
            </a:pPr>
            <a:r>
              <a:rPr lang="ja-JP" altLang="en-US" dirty="0"/>
              <a:t>⇒ </a:t>
            </a:r>
            <a:r>
              <a:rPr lang="en-US" altLang="ja-JP" dirty="0"/>
              <a:t>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node(“{}ABC”, </a:t>
            </a:r>
            <a:r>
              <a:rPr lang="en-US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n-US" altLang="ja-JP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$`$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”, “?”))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dirty="0"/>
              <a:t>⇒ </a:t>
            </a:r>
            <a:r>
              <a:rPr lang="en-US" altLang="ja-JP" dirty="0"/>
              <a:t>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node(“{}ABC”,</a:t>
            </a:r>
            <a:r>
              <a:rPr lang="en-US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function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“$`$”,</a:t>
            </a:r>
            <a:r>
              <a:rPr lang="en-US" altLang="ja-JP" b="1" dirty="0">
                <a:uFill>
                  <a:solidFill>
                    <a:srgbClr val="FF0000"/>
                  </a:solidFill>
                </a:uFill>
              </a:rPr>
              <a:t> “?”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/>
              <a:t>),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  </a:t>
            </a:r>
            <a:r>
              <a:rPr lang="en-US" altLang="ja-JP" dirty="0">
                <a:solidFill>
                  <a:srgbClr val="0000FF"/>
                </a:solidFill>
              </a:rPr>
              <a:t>※</a:t>
            </a:r>
          </a:p>
          <a:p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r>
              <a:rPr kumimoji="1" lang="en-US" altLang="ja-JP" sz="1800" b="1" dirty="0"/>
              <a:t>(3) </a:t>
            </a:r>
            <a:r>
              <a:rPr kumimoji="1" lang="en-US" altLang="ja-JP" sz="1800" b="1" dirty="0">
                <a:solidFill>
                  <a:srgbClr val="FF00FF"/>
                </a:solidFill>
              </a:rPr>
              <a:t>eval</a:t>
            </a:r>
            <a:r>
              <a:rPr kumimoji="1" lang="en-US" altLang="ja-JP" sz="1800" b="1" dirty="0"/>
              <a:t>(</a:t>
            </a:r>
            <a:r>
              <a:rPr kumimoji="1" lang="en-US" altLang="ja-JP" sz="1800" b="1" dirty="0">
                <a:solidFill>
                  <a:srgbClr val="FF00FF"/>
                </a:solidFill>
              </a:rPr>
              <a:t>τ</a:t>
            </a:r>
            <a:r>
              <a:rPr kumimoji="1" lang="en-US" altLang="ja-JP" sz="1800" dirty="0"/>
              <a:t>(“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{{$tree$($bind$,$#1)}}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X[]”))</a:t>
            </a:r>
          </a:p>
          <a:p>
            <a:pPr lvl="1"/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b="1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</a:t>
            </a:r>
            <a:r>
              <a:rPr lang="en-US" altLang="ja-JP" u="heavy" spc="-1" dirty="0">
                <a:solidFill>
                  <a:srgbClr val="000000"/>
                </a:solidFill>
                <a:uFill>
                  <a:solidFill>
                    <a:srgbClr val="0000FF"/>
                  </a:solidFill>
                </a:uFill>
                <a:latin typeface="+mn-ea"/>
              </a:rPr>
              <a:t>node(“”, </a:t>
            </a:r>
            <a:r>
              <a:rPr lang="en-US" altLang="ja-JP" b="1" u="heavy" spc="-1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  <a:latin typeface="+mn-ea"/>
              </a:rPr>
              <a:t>apply</a:t>
            </a:r>
            <a:r>
              <a:rPr lang="en-US" altLang="ja-JP" u="heavy" spc="-1" dirty="0">
                <a:solidFill>
                  <a:srgbClr val="000000"/>
                </a:solidFill>
                <a:uFill>
                  <a:solidFill>
                    <a:srgbClr val="0000FF"/>
                  </a:solidFill>
                </a:uFill>
                <a:latin typeface="+mn-ea"/>
              </a:rPr>
              <a:t>(self, tree(“$tree$“, “$bind$“, “$#1</a:t>
            </a:r>
            <a:r>
              <a:rPr lang="en-US" altLang="ja-JP" u="heavy" spc="-1" dirty="0">
                <a:uFill>
                  <a:solidFill>
                    <a:srgbClr val="0000FF"/>
                  </a:solidFill>
                </a:uFill>
                <a:latin typeface="+mn-ea"/>
              </a:rPr>
              <a:t>”)))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ea"/>
            </a:endParaRPr>
          </a:p>
          <a:p>
            <a:pPr lvl="1">
              <a:spcBef>
                <a:spcPts val="300"/>
              </a:spcBef>
            </a:pPr>
            <a:r>
              <a:rPr lang="ja-JP" altLang="en-US" dirty="0"/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b="1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</a:t>
            </a:r>
            <a:r>
              <a:rPr lang="en-US" altLang="ja-JP" b="1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tree(“</a:t>
            </a:r>
            <a:r>
              <a:rPr lang="en-US" altLang="ja-JP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  </a:t>
            </a:r>
            <a:r>
              <a:rPr lang="en-US" altLang="ja-JP" spc="-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※</a:t>
            </a:r>
          </a:p>
          <a:p>
            <a:pPr lvl="1">
              <a:spcBef>
                <a:spcPts val="300"/>
              </a:spcBef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b="1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</a:t>
            </a:r>
            <a:r>
              <a:rPr lang="en-US" altLang="ja-JP" b="1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tree’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“</a:t>
            </a:r>
            <a:r>
              <a:rPr lang="en-US" altLang="ja-JP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 lvl="1">
              <a:spcBef>
                <a:spcPts val="300"/>
              </a:spcBef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b="1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tree(“</a:t>
            </a:r>
            <a:r>
              <a:rPr lang="en-US" altLang="ja-JP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 lvl="1">
              <a:spcBef>
                <a:spcPts val="300"/>
              </a:spcBef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b="1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bind(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self, “$#1”)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endParaRPr lang="en-US" altLang="ja-JP" spc="-1" dirty="0">
              <a:uFill>
                <a:solidFill>
                  <a:srgbClr val="FF0000"/>
                </a:solidFill>
              </a:uFill>
              <a:latin typeface="+mn-ea"/>
            </a:endParaRPr>
          </a:p>
          <a:p>
            <a:r>
              <a:rPr kumimoji="1" lang="en-US" altLang="ja-JP" sz="1800" b="1" dirty="0"/>
              <a:t>(4) </a:t>
            </a:r>
            <a:r>
              <a:rPr kumimoji="1" lang="en-US" altLang="ja-JP" sz="1800" b="1" dirty="0">
                <a:solidFill>
                  <a:srgbClr val="FF00FF"/>
                </a:solidFill>
              </a:rPr>
              <a:t>eval</a:t>
            </a:r>
            <a:r>
              <a:rPr kumimoji="1" lang="en-US" altLang="ja-JP" sz="1800" dirty="0"/>
              <a:t>(</a:t>
            </a:r>
            <a:r>
              <a:rPr kumimoji="1" lang="en-US" altLang="ja-JP" sz="1800" b="1" dirty="0">
                <a:solidFill>
                  <a:srgbClr val="FF00FF"/>
                </a:solidFill>
              </a:rPr>
              <a:t>τ</a:t>
            </a:r>
            <a:r>
              <a:rPr kumimoji="1" lang="en-US" altLang="ja-JP" sz="1800" dirty="0"/>
              <a:t>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“A(B,{$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$(#3{$file$(test.txt)})})”))</a:t>
            </a:r>
          </a:p>
          <a:p>
            <a:pPr lvl="1">
              <a:spcBef>
                <a:spcPts val="3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nl-NL" altLang="ja-JP" u="heavy" dirty="0">
                <a:uFill>
                  <a:solidFill>
                    <a:srgbClr val="0000FF"/>
                  </a:solidFill>
                </a:uFill>
              </a:rPr>
              <a:t>node(“”, </a:t>
            </a:r>
            <a:r>
              <a:rPr lang="en-US" altLang="ja-JP" b="1" u="heavy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en-US" altLang="ja-JP" u="heavy" dirty="0">
                <a:uFill>
                  <a:solidFill>
                    <a:srgbClr val="0000FF"/>
                  </a:solidFill>
                </a:uFill>
              </a:rPr>
              <a:t>(self, </a:t>
            </a:r>
            <a:r>
              <a:rPr lang="nl-NL" altLang="ja-JP" u="heavy" dirty="0">
                <a:uFill>
                  <a:solidFill>
                    <a:srgbClr val="0000FF"/>
                  </a:solidFill>
                </a:uFill>
              </a:rPr>
              <a:t>tree(“</a:t>
            </a:r>
            <a:r>
              <a:rPr lang="en-US" altLang="ja-JP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u="heavy" dirty="0" err="1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readT</a:t>
            </a:r>
            <a:r>
              <a:rPr lang="en-US" altLang="ja-JP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u="heavy" dirty="0">
                <a:uFill>
                  <a:solidFill>
                    <a:srgbClr val="0000FF"/>
                  </a:solidFill>
                </a:uFill>
              </a:rPr>
              <a:t>”, node(“#3”, </a:t>
            </a:r>
            <a:r>
              <a:rPr lang="en-US" altLang="ja-JP" b="1" u="heavy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en-US" altLang="ja-JP" u="heavy" dirty="0">
                <a:uFill>
                  <a:solidFill>
                    <a:srgbClr val="0000FF"/>
                  </a:solidFill>
                </a:uFill>
              </a:rPr>
              <a:t>(self, tree(“</a:t>
            </a:r>
            <a:r>
              <a:rPr lang="en-US" altLang="ja-JP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$file$</a:t>
            </a:r>
            <a:r>
              <a:rPr lang="en-US" altLang="ja-JP" u="heavy" dirty="0">
                <a:uFill>
                  <a:solidFill>
                    <a:srgbClr val="0000FF"/>
                  </a:solidFill>
                </a:uFill>
              </a:rPr>
              <a:t>”, “test.txt”))))))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 lvl="1">
              <a:spcBef>
                <a:spcPts val="3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”, node(“#3”, </a:t>
            </a:r>
            <a:r>
              <a:rPr lang="en-US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$file$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”, “test.txt”))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 </a:t>
            </a:r>
            <a:r>
              <a:rPr lang="en-US" altLang="ja-JP" spc="-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※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b="1" dirty="0" err="1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b="1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self, node(“#3”, </a:t>
            </a:r>
            <a:r>
              <a:rPr lang="en-US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file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(self, “test.txt”))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560033234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F4935D-DE8D-48C3-9CCF-E94190EFCA9D}"/>
              </a:ext>
            </a:extLst>
          </p:cNvPr>
          <p:cNvSpPr txBox="1"/>
          <p:nvPr/>
        </p:nvSpPr>
        <p:spPr>
          <a:xfrm>
            <a:off x="0" y="212619"/>
            <a:ext cx="11516809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on-demand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への対応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は実行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原則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1) eval: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実行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原則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2) apply: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中断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 marL="285750" indent="-285750">
              <a:spcBef>
                <a:spcPts val="600"/>
              </a:spcBef>
              <a:buFont typeface="Symbol" panose="05050102010706020507" pitchFamily="18" charset="2"/>
              <a:buChar char="Þ"/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のみを含む式まで還元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参照解決含む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処理順序特定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 (a) apply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の実行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 (b)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参照解決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963275492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12/4(</a:t>
            </a:r>
            <a:r>
              <a:rPr lang="ja-JP" altLang="en-US" dirty="0"/>
              <a:t>金</a:t>
            </a:r>
            <a:r>
              <a:rPr lang="en-US" altLang="ja-JP" dirty="0"/>
              <a:t>)18:00-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1222966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9156E086-EB0D-479C-A5CA-65B854F43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085928"/>
              </p:ext>
            </p:extLst>
          </p:nvPr>
        </p:nvGraphicFramePr>
        <p:xfrm>
          <a:off x="112056" y="3271385"/>
          <a:ext cx="11967886" cy="1903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482">
                  <a:extLst>
                    <a:ext uri="{9D8B030D-6E8A-4147-A177-3AD203B41FA5}">
                      <a16:colId xmlns:a16="http://schemas.microsoft.com/office/drawing/2014/main" val="825098438"/>
                    </a:ext>
                  </a:extLst>
                </a:gridCol>
                <a:gridCol w="1174377">
                  <a:extLst>
                    <a:ext uri="{9D8B030D-6E8A-4147-A177-3AD203B41FA5}">
                      <a16:colId xmlns:a16="http://schemas.microsoft.com/office/drawing/2014/main" val="889530597"/>
                    </a:ext>
                  </a:extLst>
                </a:gridCol>
                <a:gridCol w="1656575">
                  <a:extLst>
                    <a:ext uri="{9D8B030D-6E8A-4147-A177-3AD203B41FA5}">
                      <a16:colId xmlns:a16="http://schemas.microsoft.com/office/drawing/2014/main" val="1188396045"/>
                    </a:ext>
                  </a:extLst>
                </a:gridCol>
                <a:gridCol w="1719931">
                  <a:extLst>
                    <a:ext uri="{9D8B030D-6E8A-4147-A177-3AD203B41FA5}">
                      <a16:colId xmlns:a16="http://schemas.microsoft.com/office/drawing/2014/main" val="2560486406"/>
                    </a:ext>
                  </a:extLst>
                </a:gridCol>
                <a:gridCol w="1719931">
                  <a:extLst>
                    <a:ext uri="{9D8B030D-6E8A-4147-A177-3AD203B41FA5}">
                      <a16:colId xmlns:a16="http://schemas.microsoft.com/office/drawing/2014/main" val="1786663149"/>
                    </a:ext>
                  </a:extLst>
                </a:gridCol>
                <a:gridCol w="1770530">
                  <a:extLst>
                    <a:ext uri="{9D8B030D-6E8A-4147-A177-3AD203B41FA5}">
                      <a16:colId xmlns:a16="http://schemas.microsoft.com/office/drawing/2014/main" val="151330607"/>
                    </a:ext>
                  </a:extLst>
                </a:gridCol>
                <a:gridCol w="1770530">
                  <a:extLst>
                    <a:ext uri="{9D8B030D-6E8A-4147-A177-3AD203B41FA5}">
                      <a16:colId xmlns:a16="http://schemas.microsoft.com/office/drawing/2014/main" val="2543303977"/>
                    </a:ext>
                  </a:extLst>
                </a:gridCol>
                <a:gridCol w="1770530">
                  <a:extLst>
                    <a:ext uri="{9D8B030D-6E8A-4147-A177-3AD203B41FA5}">
                      <a16:colId xmlns:a16="http://schemas.microsoft.com/office/drawing/2014/main" val="1283481443"/>
                    </a:ext>
                  </a:extLst>
                </a:gridCol>
              </a:tblGrid>
              <a:tr h="234121"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dirty="0"/>
                        <a:t>#</a:t>
                      </a:r>
                      <a:endParaRPr kumimoji="1" lang="ja-JP" altLang="en-US" sz="16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dirty="0"/>
                        <a:t>phase</a:t>
                      </a:r>
                      <a:endParaRPr kumimoji="1" lang="ja-JP" altLang="en-US" sz="16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dirty="0"/>
                        <a:t>parsing</a:t>
                      </a:r>
                      <a:r>
                        <a:rPr kumimoji="1" lang="ja-JP" altLang="en-US" sz="1600" dirty="0"/>
                        <a:t>処理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eval</a:t>
                      </a: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処理</a:t>
                      </a:r>
                      <a:endParaRPr kumimoji="1" lang="en-US" altLang="ja-JP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/>
                        <a:t>print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08498030"/>
                  </a:ext>
                </a:extLst>
              </a:tr>
              <a:tr h="23412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kumimoji="1" lang="en-US" altLang="ja-JP" dirty="0"/>
                        <a:t>parsing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eval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apply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$#</a:t>
                      </a:r>
                      <a:r>
                        <a:rPr kumimoji="1" lang="en-US" altLang="ja-JP" sz="1600" b="1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557592"/>
                  </a:ext>
                </a:extLst>
              </a:tr>
              <a:tr h="275329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600" dirty="0"/>
                        <a:t>read</a:t>
                      </a:r>
                      <a:endParaRPr kumimoji="1" lang="ja-JP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399468"/>
                  </a:ext>
                </a:extLst>
              </a:tr>
              <a:tr h="275329">
                <a:tc rowSpan="2">
                  <a:txBody>
                    <a:bodyPr/>
                    <a:lstStyle/>
                    <a:p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sz="1600" dirty="0"/>
                        <a:t>eval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eval1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305177"/>
                  </a:ext>
                </a:extLst>
              </a:tr>
              <a:tr h="27532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eval2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424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600" dirty="0"/>
                        <a:t>print</a:t>
                      </a:r>
                      <a:endParaRPr kumimoji="1" lang="ja-JP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rgbClr val="FF0000"/>
                          </a:solidFill>
                        </a:rPr>
                        <a:t>〇</a:t>
                      </a:r>
                      <a:r>
                        <a:rPr kumimoji="1" lang="en-US" altLang="ja-JP" sz="1600" dirty="0">
                          <a:solidFill>
                            <a:srgbClr val="FF0000"/>
                          </a:solidFill>
                        </a:rPr>
                        <a:t>(cfp172)</a:t>
                      </a:r>
                      <a:endParaRPr kumimoji="1" lang="ja-JP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482125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D755B19-9EE0-4782-B25D-1C73A151A77D}"/>
              </a:ext>
            </a:extLst>
          </p:cNvPr>
          <p:cNvSpPr txBox="1"/>
          <p:nvPr/>
        </p:nvSpPr>
        <p:spPr>
          <a:xfrm>
            <a:off x="194981" y="319683"/>
            <a:ext cx="1180203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オンデマンド実行手順</a:t>
            </a:r>
            <a:endParaRPr kumimoji="1" lang="en-US" altLang="ja-JP" sz="1600" dirty="0"/>
          </a:p>
          <a:p>
            <a:r>
              <a:rPr lang="en-US" altLang="ja-JP" sz="1600" dirty="0"/>
              <a:t> [</a:t>
            </a:r>
            <a:r>
              <a:rPr lang="ja-JP" altLang="en-US" sz="1600" dirty="0"/>
              <a:t>対象処理</a:t>
            </a:r>
            <a:r>
              <a:rPr lang="en-US" altLang="ja-JP" sz="1600" dirty="0"/>
              <a:t>]</a:t>
            </a:r>
          </a:p>
          <a:p>
            <a:r>
              <a:rPr lang="en-US" altLang="ja-JP" sz="1600" dirty="0"/>
              <a:t>  </a:t>
            </a:r>
            <a:r>
              <a:rPr lang="ja-JP" altLang="en-US" sz="1600" dirty="0"/>
              <a:t>オンデマンド実行の対象となる処理は以下の</a:t>
            </a:r>
            <a:r>
              <a:rPr lang="en-US" altLang="ja-JP" sz="1600" dirty="0"/>
              <a:t>3</a:t>
            </a:r>
            <a:r>
              <a:rPr lang="ja-JP" altLang="en-US" sz="1600" dirty="0"/>
              <a:t>つ。</a:t>
            </a:r>
            <a:endParaRPr lang="en-US" altLang="ja-JP" sz="1600" dirty="0"/>
          </a:p>
          <a:p>
            <a:pPr lvl="2"/>
            <a:r>
              <a:rPr lang="ja-JP" altLang="en-US" sz="1600" dirty="0"/>
              <a:t>①</a:t>
            </a:r>
            <a:r>
              <a:rPr lang="en-US" altLang="ja-JP" sz="1600" dirty="0"/>
              <a:t>eval</a:t>
            </a:r>
            <a:r>
              <a:rPr lang="ja-JP" altLang="en-US" sz="1600" dirty="0"/>
              <a:t>の実行</a:t>
            </a:r>
            <a:r>
              <a:rPr lang="en-US" altLang="ja-JP" sz="1600" dirty="0"/>
              <a:t>	: eval</a:t>
            </a:r>
            <a:r>
              <a:rPr lang="ja-JP" altLang="en-US" sz="1600" dirty="0"/>
              <a:t>を評価規則に従って実行。ただし、</a:t>
            </a:r>
            <a:r>
              <a:rPr lang="en-US" altLang="ja-JP" sz="1600" dirty="0"/>
              <a:t>apply</a:t>
            </a:r>
            <a:r>
              <a:rPr lang="ja-JP" altLang="en-US" sz="1600" dirty="0"/>
              <a:t>は実行しない。</a:t>
            </a:r>
            <a:endParaRPr lang="en-US" altLang="ja-JP" sz="1600" dirty="0"/>
          </a:p>
          <a:p>
            <a:pPr lvl="2"/>
            <a:r>
              <a:rPr lang="ja-JP" altLang="en-US" sz="1600" dirty="0"/>
              <a:t>②</a:t>
            </a:r>
            <a:r>
              <a:rPr lang="en-US" altLang="ja-JP" sz="1600" dirty="0"/>
              <a:t>apply</a:t>
            </a:r>
            <a:r>
              <a:rPr lang="ja-JP" altLang="en-US" sz="1600" dirty="0"/>
              <a:t>の実行</a:t>
            </a:r>
            <a:r>
              <a:rPr lang="en-US" altLang="ja-JP" sz="1600" dirty="0"/>
              <a:t>	: apply</a:t>
            </a:r>
            <a:r>
              <a:rPr lang="ja-JP" altLang="en-US" sz="1600" dirty="0"/>
              <a:t>のパラメータである</a:t>
            </a:r>
            <a:r>
              <a:rPr lang="en-US" altLang="ja-JP" sz="1600" dirty="0"/>
              <a:t>$op$</a:t>
            </a:r>
            <a:r>
              <a:rPr lang="ja-JP" altLang="en-US" sz="1600" dirty="0"/>
              <a:t>を実行。</a:t>
            </a:r>
            <a:endParaRPr lang="en-US" altLang="ja-JP" sz="1600" dirty="0"/>
          </a:p>
          <a:p>
            <a:pPr lvl="2"/>
            <a:r>
              <a:rPr lang="ja-JP" altLang="en-US" sz="1600" dirty="0"/>
              <a:t>③参照解決</a:t>
            </a:r>
            <a:r>
              <a:rPr lang="en-US" altLang="ja-JP" sz="1600" dirty="0"/>
              <a:t>	: $#</a:t>
            </a:r>
            <a:r>
              <a:rPr lang="en-US" altLang="ja-JP" sz="1600" dirty="0" err="1"/>
              <a:t>i</a:t>
            </a:r>
            <a:r>
              <a:rPr lang="ja-JP" altLang="en-US" sz="1600" dirty="0"/>
              <a:t>の</a:t>
            </a:r>
            <a:r>
              <a:rPr lang="en-US" altLang="ja-JP" sz="1600" dirty="0"/>
              <a:t>node</a:t>
            </a:r>
            <a:r>
              <a:rPr lang="ja-JP" altLang="en-US" sz="1600" dirty="0"/>
              <a:t>に</a:t>
            </a:r>
            <a:r>
              <a:rPr lang="en-US" altLang="ja-JP" sz="1600" dirty="0"/>
              <a:t>reference</a:t>
            </a:r>
            <a:r>
              <a:rPr lang="ja-JP" altLang="en-US" sz="1600" dirty="0"/>
              <a:t>先ノードへのリンクを設定。</a:t>
            </a:r>
            <a:endParaRPr lang="en-US" altLang="ja-JP" sz="1600" dirty="0"/>
          </a:p>
          <a:p>
            <a:pPr lvl="1"/>
            <a:r>
              <a:rPr lang="en-US" altLang="ja-JP" sz="1600" dirty="0"/>
              <a:t> </a:t>
            </a:r>
          </a:p>
          <a:p>
            <a:r>
              <a:rPr lang="en-US" altLang="ja-JP" sz="1600" dirty="0"/>
              <a:t> </a:t>
            </a:r>
            <a:r>
              <a:rPr kumimoji="1" lang="en-US" altLang="ja-JP" sz="1600" dirty="0"/>
              <a:t>eval phase</a:t>
            </a:r>
            <a:r>
              <a:rPr kumimoji="1" lang="ja-JP" altLang="en-US" sz="1600" dirty="0"/>
              <a:t>を</a:t>
            </a:r>
            <a:r>
              <a:rPr kumimoji="1" lang="en-US" altLang="ja-JP" sz="1600" dirty="0"/>
              <a:t>2</a:t>
            </a:r>
            <a:r>
              <a:rPr kumimoji="1" lang="ja-JP" altLang="en-US" sz="1600" dirty="0"/>
              <a:t>つに分割</a:t>
            </a:r>
            <a:endParaRPr kumimoji="1"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・</a:t>
            </a:r>
            <a:r>
              <a:rPr lang="en-US" altLang="ja-JP" sz="1600" dirty="0"/>
              <a:t>eval1: eval</a:t>
            </a:r>
            <a:r>
              <a:rPr lang="ja-JP" altLang="en-US" sz="1600" dirty="0"/>
              <a:t>を実行</a:t>
            </a:r>
            <a:r>
              <a:rPr lang="en-US" altLang="ja-JP" sz="1600" dirty="0"/>
              <a:t>(</a:t>
            </a:r>
            <a:r>
              <a:rPr lang="ja-JP" altLang="en-US" sz="1600" dirty="0"/>
              <a:t>式の展開</a:t>
            </a:r>
            <a:r>
              <a:rPr lang="en-US" altLang="ja-JP" sz="1600" dirty="0"/>
              <a:t>)</a:t>
            </a:r>
            <a:r>
              <a:rPr lang="ja-JP" altLang="en-US" sz="1600" dirty="0"/>
              <a:t>。</a:t>
            </a:r>
            <a:r>
              <a:rPr lang="en-US" altLang="ja-JP" sz="1600" dirty="0"/>
              <a:t>eval</a:t>
            </a:r>
            <a:r>
              <a:rPr lang="ja-JP" altLang="en-US" sz="1600" dirty="0"/>
              <a:t>を消去して</a:t>
            </a:r>
            <a:r>
              <a:rPr lang="en-US" altLang="ja-JP" sz="1600" dirty="0"/>
              <a:t>apply</a:t>
            </a:r>
            <a:r>
              <a:rPr lang="ja-JP" altLang="en-US" sz="1600" dirty="0"/>
              <a:t>のみになったら終了。</a:t>
            </a:r>
            <a:endParaRPr lang="en-US" altLang="ja-JP" sz="1600" dirty="0"/>
          </a:p>
          <a:p>
            <a:r>
              <a:rPr lang="ja-JP" altLang="en-US" sz="1600" dirty="0"/>
              <a:t>・</a:t>
            </a:r>
            <a:r>
              <a:rPr lang="en-US" altLang="ja-JP" sz="1600" dirty="0"/>
              <a:t>eval2: apply</a:t>
            </a:r>
            <a:r>
              <a:rPr lang="ja-JP" altLang="en-US" sz="1600" dirty="0"/>
              <a:t>と参照解決</a:t>
            </a:r>
            <a:endParaRPr kumimoji="1" lang="en-US" altLang="ja-JP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103CBBE-1E0C-492C-964B-17E38AD1164C}"/>
              </a:ext>
            </a:extLst>
          </p:cNvPr>
          <p:cNvSpPr txBox="1"/>
          <p:nvPr/>
        </p:nvSpPr>
        <p:spPr>
          <a:xfrm>
            <a:off x="277906" y="5456883"/>
            <a:ext cx="5531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(</a:t>
            </a:r>
            <a:r>
              <a:rPr kumimoji="1" lang="ja-JP" altLang="en-US" sz="1600" dirty="0"/>
              <a:t>課題</a:t>
            </a:r>
            <a:r>
              <a:rPr kumimoji="1" lang="en-US" altLang="ja-JP" sz="1600" dirty="0"/>
              <a:t>) $eval$</a:t>
            </a:r>
            <a:r>
              <a:rPr kumimoji="1" lang="ja-JP" altLang="en-US" sz="1600" dirty="0"/>
              <a:t>の導入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引数の</a:t>
            </a:r>
            <a:r>
              <a:rPr kumimoji="1" lang="en-US" altLang="ja-JP" sz="1600" dirty="0"/>
              <a:t>T</a:t>
            </a:r>
            <a:r>
              <a:rPr kumimoji="1" lang="ja-JP" altLang="en-US" sz="1600" dirty="0"/>
              <a:t>式に対して、</a:t>
            </a:r>
            <a:r>
              <a:rPr kumimoji="1" lang="en-US" altLang="ja-JP" sz="1600" dirty="0"/>
              <a:t>eval</a:t>
            </a:r>
            <a:r>
              <a:rPr kumimoji="1" lang="ja-JP" altLang="en-US" sz="1600" dirty="0"/>
              <a:t>を実行</a:t>
            </a:r>
            <a:r>
              <a:rPr kumimoji="1" lang="en-US" altLang="ja-JP" sz="1600" dirty="0"/>
              <a:t>)</a:t>
            </a:r>
          </a:p>
          <a:p>
            <a:r>
              <a:rPr lang="en-US" altLang="ja-JP" sz="1600" dirty="0"/>
              <a:t>$eval$</a:t>
            </a:r>
            <a:r>
              <a:rPr lang="ja-JP" altLang="en-US" sz="1600" dirty="0"/>
              <a:t>を導入した場合、</a:t>
            </a:r>
            <a:r>
              <a:rPr lang="en-US" altLang="ja-JP" sz="1600" dirty="0"/>
              <a:t>apply</a:t>
            </a:r>
            <a:r>
              <a:rPr lang="ja-JP" altLang="en-US" sz="1600" dirty="0"/>
              <a:t>内に</a:t>
            </a:r>
            <a:r>
              <a:rPr lang="en-US" altLang="ja-JP" sz="1600" dirty="0"/>
              <a:t>$eval$</a:t>
            </a:r>
            <a:r>
              <a:rPr lang="ja-JP" altLang="en-US" sz="1600" dirty="0"/>
              <a:t>が残ってしまう。</a:t>
            </a:r>
            <a:endParaRPr lang="en-US" altLang="ja-JP" sz="1600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kumimoji="1" lang="ja-JP" altLang="en-US" sz="1600" dirty="0"/>
              <a:t>実際には、</a:t>
            </a:r>
            <a:r>
              <a:rPr kumimoji="1" lang="en-US" altLang="ja-JP" sz="1600" dirty="0"/>
              <a:t>{}</a:t>
            </a:r>
            <a:r>
              <a:rPr kumimoji="1" lang="ja-JP" altLang="en-US" sz="1600" dirty="0"/>
              <a:t>があるので</a:t>
            </a:r>
            <a:r>
              <a:rPr kumimoji="1" lang="en-US" altLang="ja-JP" sz="1600" dirty="0"/>
              <a:t>$eva</a:t>
            </a:r>
            <a:r>
              <a:rPr lang="en-US" altLang="ja-JP" sz="1600" dirty="0"/>
              <a:t>l$</a:t>
            </a:r>
            <a:r>
              <a:rPr lang="ja-JP" altLang="en-US" sz="1600" dirty="0"/>
              <a:t>は不要そう</a:t>
            </a:r>
            <a:endParaRPr lang="en-US" altLang="ja-JP" sz="1600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ja-JP" sz="1600" dirty="0"/>
          </a:p>
          <a:p>
            <a:r>
              <a:rPr lang="en-US" altLang="ja-JP" sz="1600" dirty="0"/>
              <a:t>(</a:t>
            </a:r>
            <a:r>
              <a:rPr lang="ja-JP" altLang="en-US" sz="1600" dirty="0"/>
              <a:t>例</a:t>
            </a:r>
            <a:r>
              <a:rPr lang="en-US" altLang="ja-JP" sz="1600" dirty="0"/>
              <a:t>) {$eval$($plus$(1,2))} =&gt; {$plus$(1,2)}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49D507-3941-4462-8E99-3B2CA04D4D90}"/>
              </a:ext>
            </a:extLst>
          </p:cNvPr>
          <p:cNvSpPr txBox="1"/>
          <p:nvPr/>
        </p:nvSpPr>
        <p:spPr>
          <a:xfrm>
            <a:off x="6382872" y="5440096"/>
            <a:ext cx="5531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$eval$(t)  =&gt; eval(v)	t:T</a:t>
            </a:r>
            <a:r>
              <a:rPr kumimoji="1" lang="ja-JP" altLang="en-US" sz="1600" dirty="0"/>
              <a:t>式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176359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1DEFD8-B477-4782-A8F7-BC007B3E0ED2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バインドの</a:t>
            </a:r>
            <a:r>
              <a:rPr lang="en-US" altLang="ja-JP" sz="2400" u="sng" dirty="0"/>
              <a:t>2</a:t>
            </a:r>
            <a:r>
              <a:rPr lang="ja-JP" altLang="en-US" sz="2400" u="sng" dirty="0"/>
              <a:t>パス処理</a:t>
            </a:r>
            <a:endParaRPr kumimoji="1" lang="ja-JP" altLang="en-US" sz="2400" u="sng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CCD9C5C-A31C-4ECC-92BC-B7C10AB08AC2}"/>
              </a:ext>
            </a:extLst>
          </p:cNvPr>
          <p:cNvSpPr/>
          <p:nvPr/>
        </p:nvSpPr>
        <p:spPr>
          <a:xfrm>
            <a:off x="8850844" y="755407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X[3]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A7DA0F9-7BEC-45F7-8BFD-0F057A7C819E}"/>
              </a:ext>
            </a:extLst>
          </p:cNvPr>
          <p:cNvSpPr/>
          <p:nvPr/>
        </p:nvSpPr>
        <p:spPr>
          <a:xfrm>
            <a:off x="8055645" y="1933836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FF"/>
                </a:highlight>
              </a:rPr>
              <a:t>Y[2]</a:t>
            </a:r>
            <a:endParaRPr kumimoji="1" lang="ja-JP" altLang="en-US" dirty="0">
              <a:highlight>
                <a:srgbClr val="00FFFF"/>
              </a:highlight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7A7E8AB-7F91-45B1-AB4A-FAFDA1BB59AF}"/>
              </a:ext>
            </a:extLst>
          </p:cNvPr>
          <p:cNvSpPr/>
          <p:nvPr/>
        </p:nvSpPr>
        <p:spPr>
          <a:xfrm>
            <a:off x="9621255" y="1933836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00"/>
                </a:highlight>
              </a:rPr>
              <a:t>Z[1]</a:t>
            </a:r>
            <a:endParaRPr kumimoji="1" lang="ja-JP" altLang="en-US" dirty="0">
              <a:highlight>
                <a:srgbClr val="00FF00"/>
              </a:highlight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003631A-C9BF-4ECE-84C5-8E6C9D148DA9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8463956" y="1161499"/>
            <a:ext cx="795199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4D0FA51-A15C-4E76-9BFE-0916BA3D6A5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9259155" y="1161499"/>
            <a:ext cx="770411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四角形: メモ 9">
            <a:extLst>
              <a:ext uri="{FF2B5EF4-FFF2-40B4-BE49-F238E27FC236}">
                <a16:creationId xmlns:a16="http://schemas.microsoft.com/office/drawing/2014/main" id="{9DF41DB5-3451-4C4E-90D3-EA9CB4927110}"/>
              </a:ext>
            </a:extLst>
          </p:cNvPr>
          <p:cNvSpPr/>
          <p:nvPr/>
        </p:nvSpPr>
        <p:spPr>
          <a:xfrm>
            <a:off x="8223088" y="2285352"/>
            <a:ext cx="1214555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1,2,4,5,7,8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四角形: メモ 10">
            <a:extLst>
              <a:ext uri="{FF2B5EF4-FFF2-40B4-BE49-F238E27FC236}">
                <a16:creationId xmlns:a16="http://schemas.microsoft.com/office/drawing/2014/main" id="{9AD1FC74-A0F7-418F-BB3E-4177971E2329}"/>
              </a:ext>
            </a:extLst>
          </p:cNvPr>
          <p:cNvSpPr/>
          <p:nvPr/>
        </p:nvSpPr>
        <p:spPr>
          <a:xfrm>
            <a:off x="10274098" y="2269128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3,6,9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9029054-093E-441B-BE85-4CFA45CFDDE8}"/>
              </a:ext>
            </a:extLst>
          </p:cNvPr>
          <p:cNvSpPr/>
          <p:nvPr/>
        </p:nvSpPr>
        <p:spPr>
          <a:xfrm>
            <a:off x="844086" y="1119807"/>
            <a:ext cx="1806303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data(CSV):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EB249C5-F273-4F24-96C6-11757FE7BEFA}"/>
              </a:ext>
            </a:extLst>
          </p:cNvPr>
          <p:cNvSpPr txBox="1"/>
          <p:nvPr/>
        </p:nvSpPr>
        <p:spPr>
          <a:xfrm>
            <a:off x="2524535" y="1084844"/>
            <a:ext cx="4349715" cy="36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Length,Weight,Temp,</a:t>
            </a:r>
            <a:r>
              <a:rPr lang="en-US" altLang="ja-JP" u="sng" dirty="0"/>
              <a:t>1,2,3,4,5,6,7,8,9</a:t>
            </a:r>
            <a:endParaRPr kumimoji="1" lang="ja-JP" altLang="en-US" u="sng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4BB5B3C-87B0-46C0-81C9-788376CB49EB}"/>
              </a:ext>
            </a:extLst>
          </p:cNvPr>
          <p:cNvSpPr/>
          <p:nvPr/>
        </p:nvSpPr>
        <p:spPr>
          <a:xfrm>
            <a:off x="7927213" y="2116986"/>
            <a:ext cx="1806303" cy="97002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DC9D012-67EC-4E5E-84A6-E2E8C63ED3AF}"/>
              </a:ext>
            </a:extLst>
          </p:cNvPr>
          <p:cNvSpPr/>
          <p:nvPr/>
        </p:nvSpPr>
        <p:spPr>
          <a:xfrm>
            <a:off x="9955006" y="2068709"/>
            <a:ext cx="1435806" cy="97002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E3927E1-BFB8-4F3F-9752-8C71BB1653BC}"/>
              </a:ext>
            </a:extLst>
          </p:cNvPr>
          <p:cNvSpPr txBox="1"/>
          <p:nvPr/>
        </p:nvSpPr>
        <p:spPr>
          <a:xfrm>
            <a:off x="5307874" y="2535734"/>
            <a:ext cx="365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値保持用のメモリ領域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B769264-CE44-49FB-AE16-687607C22C1B}"/>
              </a:ext>
            </a:extLst>
          </p:cNvPr>
          <p:cNvSpPr txBox="1"/>
          <p:nvPr/>
        </p:nvSpPr>
        <p:spPr>
          <a:xfrm>
            <a:off x="1151786" y="3986996"/>
            <a:ext cx="78093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メモリ領域のサイズが処理終了まで決定できない</a:t>
            </a:r>
            <a:endParaRPr lang="en-US" altLang="ja-JP" dirty="0"/>
          </a:p>
          <a:p>
            <a:r>
              <a:rPr kumimoji="1" lang="ja-JP" altLang="en-US" dirty="0"/>
              <a:t>・最初に大きめな領域確保</a:t>
            </a:r>
            <a:r>
              <a:rPr kumimoji="1" lang="en-US" altLang="ja-JP" dirty="0"/>
              <a:t>		=&gt; </a:t>
            </a:r>
            <a:r>
              <a:rPr kumimoji="1" lang="ja-JP" altLang="en-US" dirty="0"/>
              <a:t>メモリ量が無駄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CSV</a:t>
            </a:r>
            <a:r>
              <a:rPr lang="ja-JP" altLang="en-US" dirty="0"/>
              <a:t>値読込みごとにメモリ領域割り当て</a:t>
            </a:r>
            <a:r>
              <a:rPr lang="en-US" altLang="ja-JP" dirty="0"/>
              <a:t>	=&gt; </a:t>
            </a:r>
            <a:r>
              <a:rPr lang="ja-JP" altLang="en-US" dirty="0"/>
              <a:t>性能上インパクト大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D36621F-AFFD-436A-A3D0-B1AA9063ED2B}"/>
              </a:ext>
            </a:extLst>
          </p:cNvPr>
          <p:cNvSpPr txBox="1"/>
          <p:nvPr/>
        </p:nvSpPr>
        <p:spPr>
          <a:xfrm>
            <a:off x="1151786" y="5657408"/>
            <a:ext cx="78093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パス方式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1</a:t>
            </a:r>
            <a:r>
              <a:rPr lang="ja-JP" altLang="en-US" dirty="0"/>
              <a:t>パス目</a:t>
            </a:r>
            <a:r>
              <a:rPr lang="en-US" altLang="ja-JP" dirty="0"/>
              <a:t>: CSV</a:t>
            </a:r>
            <a:r>
              <a:rPr lang="ja-JP" altLang="en-US" dirty="0"/>
              <a:t>値を読込んで必要なメモリサイズを決定し、領域確保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2</a:t>
            </a:r>
            <a:r>
              <a:rPr lang="ja-JP" altLang="en-US" dirty="0"/>
              <a:t>パス目</a:t>
            </a:r>
            <a:r>
              <a:rPr lang="en-US" altLang="ja-JP" dirty="0"/>
              <a:t>: CSV</a:t>
            </a:r>
            <a:r>
              <a:rPr lang="ja-JP" altLang="en-US" dirty="0"/>
              <a:t>値を読込んで、確保した領域に順次格納</a:t>
            </a:r>
            <a:endParaRPr lang="en-US" altLang="ja-JP" dirty="0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20D5A72-15AA-429B-83ED-FC290092D20D}"/>
              </a:ext>
            </a:extLst>
          </p:cNvPr>
          <p:cNvSpPr/>
          <p:nvPr/>
        </p:nvSpPr>
        <p:spPr>
          <a:xfrm>
            <a:off x="4111582" y="5094456"/>
            <a:ext cx="1984418" cy="40494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823746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327B0D7-5262-4B6C-99D9-837654737557}"/>
              </a:ext>
            </a:extLst>
          </p:cNvPr>
          <p:cNvSpPr txBox="1"/>
          <p:nvPr/>
        </p:nvSpPr>
        <p:spPr>
          <a:xfrm>
            <a:off x="0" y="133082"/>
            <a:ext cx="12192000" cy="670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[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事例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]  </a:t>
            </a:r>
            <a:r>
              <a:rPr lang="en-US" altLang="ja-JP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※: eval1</a:t>
            </a:r>
            <a:r>
              <a:rPr lang="ja-JP" altLang="en-US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終了時点の評価結果</a:t>
            </a:r>
            <a:endParaRPr lang="en-US" altLang="ja-JP" dirty="0">
              <a:solidFill>
                <a:srgbClr val="0000FF"/>
              </a:solidFill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altLang="ja-JP" sz="1600" b="1" dirty="0">
                <a:uFill>
                  <a:solidFill>
                    <a:srgbClr val="FF0000"/>
                  </a:solidFill>
                </a:uFill>
              </a:rPr>
              <a:t>(1)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(“{$bind$($#1))}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({$tree$(X,Y[])})”))</a:t>
            </a: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A”, </a:t>
            </a:r>
            <a:r>
              <a:rPr lang="nl-NL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nl-NL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”, “</a:t>
            </a:r>
            <a:r>
              <a:rPr lang="nl-NL" altLang="ja-JP" sz="1600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), 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node(“</a:t>
            </a:r>
            <a:r>
              <a:rPr lang="nl-NL" altLang="ja-JP" sz="16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{}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”, </a:t>
            </a:r>
            <a:r>
              <a:rPr lang="nl-NL" altLang="ja-JP" sz="1600" b="1" u="heavy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(self, 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tree(“</a:t>
            </a:r>
            <a:r>
              <a:rPr lang="en-US" altLang="ja-JP" sz="16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$tree$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”, “X”, “Y[]”)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)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node(“{}A”, </a:t>
            </a:r>
            <a:r>
              <a:rPr lang="nl-NL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nl-NL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”, “</a:t>
            </a:r>
            <a:r>
              <a:rPr lang="nl-NL" altLang="ja-JP" sz="1600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), </a:t>
            </a:r>
            <a:r>
              <a:rPr lang="nl-NL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“X”, “Y[]”)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　</a:t>
            </a:r>
            <a:r>
              <a:rPr lang="en-US" altLang="ja-JP" sz="16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※</a:t>
            </a:r>
            <a:endParaRPr lang="nl-NL" altLang="ja-JP" sz="1600" dirty="0">
              <a:solidFill>
                <a:srgbClr val="0000FF"/>
              </a:solidFill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node(“{}A”,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nl-NL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bind$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(self, “</a:t>
            </a:r>
            <a:r>
              <a:rPr lang="nl-NL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”)),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“X”, “Y[]”)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ja-JP" sz="1600" b="1" dirty="0">
                <a:uFill>
                  <a:solidFill>
                    <a:srgbClr val="FF0000"/>
                  </a:solidFill>
                </a:uFill>
              </a:rPr>
              <a:t>(2)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(“{$`$(?)}ABC(7,8)”))</a:t>
            </a:r>
          </a:p>
          <a:p>
            <a:pPr lvl="1">
              <a:spcBef>
                <a:spcPts val="300"/>
              </a:spcBef>
            </a:pPr>
            <a:r>
              <a:rPr lang="ja-JP" altLang="en-US" sz="1600" dirty="0"/>
              <a:t>⇒ </a:t>
            </a:r>
            <a:r>
              <a:rPr lang="en-US" altLang="ja-JP" sz="1600" dirty="0"/>
              <a:t>tree(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node(“{}ABC”,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$`$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“?”))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sz="1600" dirty="0"/>
              <a:t>,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sz="1600" dirty="0"/>
              <a:t>) </a:t>
            </a:r>
            <a:r>
              <a:rPr lang="en-US" altLang="ja-JP" sz="1600" dirty="0">
                <a:solidFill>
                  <a:srgbClr val="0000FF"/>
                </a:solidFill>
              </a:rPr>
              <a:t>※</a:t>
            </a: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/>
              <a:t>⇒ </a:t>
            </a:r>
            <a:r>
              <a:rPr lang="en-US" altLang="ja-JP" sz="1600" dirty="0"/>
              <a:t>tree(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node(“{}ABC”,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function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“$`$”,</a:t>
            </a:r>
            <a:r>
              <a:rPr lang="en-US" altLang="ja-JP" sz="1600" b="1" dirty="0">
                <a:uFill>
                  <a:solidFill>
                    <a:srgbClr val="FF0000"/>
                  </a:solidFill>
                </a:uFill>
              </a:rPr>
              <a:t> “?”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sz="1600" dirty="0"/>
              <a:t>),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sz="1600" dirty="0"/>
              <a:t>)</a:t>
            </a:r>
            <a:endParaRPr lang="en-US" altLang="ja-JP" sz="1600" dirty="0">
              <a:solidFill>
                <a:srgbClr val="0000FF"/>
              </a:solidFill>
            </a:endParaRPr>
          </a:p>
          <a:p>
            <a:pPr>
              <a:spcBef>
                <a:spcPts val="600"/>
              </a:spcBef>
            </a:pPr>
            <a:r>
              <a:rPr kumimoji="1" lang="en-US" altLang="ja-JP" sz="1600" b="1" dirty="0"/>
              <a:t>(3) </a:t>
            </a:r>
            <a:r>
              <a:rPr kumimoji="1" lang="en-US" altLang="ja-JP" sz="1600" b="1" dirty="0">
                <a:solidFill>
                  <a:srgbClr val="FF00FF"/>
                </a:solidFill>
              </a:rPr>
              <a:t>eval</a:t>
            </a:r>
            <a:r>
              <a:rPr kumimoji="1" lang="en-US" altLang="ja-JP" sz="1600" b="1" dirty="0"/>
              <a:t>(</a:t>
            </a:r>
            <a:r>
              <a:rPr kumimoji="1" lang="en-US" altLang="ja-JP" sz="1600" b="1" dirty="0">
                <a:solidFill>
                  <a:srgbClr val="FF00FF"/>
                </a:solidFill>
              </a:rPr>
              <a:t>τ</a:t>
            </a:r>
            <a:r>
              <a:rPr kumimoji="1" lang="en-US" altLang="ja-JP" sz="1600" dirty="0"/>
              <a:t>(“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{{$tree$($bind$,$#1)}}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X[]”))</a:t>
            </a:r>
          </a:p>
          <a:p>
            <a:pPr lvl="1"/>
            <a:r>
              <a:rPr kumimoji="1" lang="ja-JP" altLang="en-US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sz="1600" b="1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</a:t>
            </a:r>
            <a:r>
              <a:rPr lang="en-US" altLang="ja-JP" sz="1600" u="heavy" spc="-1" dirty="0">
                <a:solidFill>
                  <a:srgbClr val="000000"/>
                </a:solidFill>
                <a:uFill>
                  <a:solidFill>
                    <a:srgbClr val="0000FF"/>
                  </a:solidFill>
                </a:uFill>
                <a:latin typeface="+mn-ea"/>
              </a:rPr>
              <a:t>node(“”, </a:t>
            </a:r>
            <a:r>
              <a:rPr lang="en-US" altLang="ja-JP" sz="1600" b="1" u="heavy" spc="-1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  <a:latin typeface="+mn-ea"/>
              </a:rPr>
              <a:t>apply</a:t>
            </a:r>
            <a:r>
              <a:rPr lang="en-US" altLang="ja-JP" sz="1600" u="heavy" spc="-1" dirty="0">
                <a:solidFill>
                  <a:srgbClr val="000000"/>
                </a:solidFill>
                <a:uFill>
                  <a:solidFill>
                    <a:srgbClr val="0000FF"/>
                  </a:solidFill>
                </a:uFill>
                <a:latin typeface="+mn-ea"/>
              </a:rPr>
              <a:t>(self, tree(“$tree$“, “$bind$“, “$#1</a:t>
            </a:r>
            <a:r>
              <a:rPr lang="en-US" altLang="ja-JP" sz="1600" u="heavy" spc="-1" dirty="0">
                <a:uFill>
                  <a:solidFill>
                    <a:srgbClr val="0000FF"/>
                  </a:solidFill>
                </a:uFill>
                <a:latin typeface="+mn-ea"/>
              </a:rPr>
              <a:t>”)))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ea"/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/>
              <a:t>⇒ </a:t>
            </a:r>
            <a:r>
              <a:rPr kumimoji="1"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sz="1600" b="1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</a:t>
            </a:r>
            <a:r>
              <a:rPr lang="en-US" altLang="ja-JP" sz="1600" b="1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tree(“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sz="1600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)) 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※</a:t>
            </a:r>
          </a:p>
          <a:p>
            <a:pPr lvl="1">
              <a:spcBef>
                <a:spcPts val="300"/>
              </a:spcBef>
            </a:pPr>
            <a:r>
              <a:rPr kumimoji="1" lang="ja-JP" altLang="en-US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sz="1600" b="1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tree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 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“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sz="1600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 lvl="1">
              <a:spcBef>
                <a:spcPts val="300"/>
              </a:spcBef>
            </a:pPr>
            <a:r>
              <a:rPr kumimoji="1" lang="ja-JP" altLang="en-US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sz="1600" b="1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tree(“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sz="1600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 lvl="1">
              <a:spcBef>
                <a:spcPts val="300"/>
              </a:spcBef>
            </a:pPr>
            <a:r>
              <a:rPr kumimoji="1" lang="ja-JP" altLang="en-US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bind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self, </a:t>
            </a:r>
            <a:r>
              <a:rPr lang="en-US" altLang="ja-JP" sz="1600" b="1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ref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(“</a:t>
            </a:r>
            <a:r>
              <a:rPr lang="en-US" altLang="ja-JP" sz="1600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>
              <a:spcBef>
                <a:spcPts val="600"/>
              </a:spcBef>
            </a:pPr>
            <a:r>
              <a:rPr kumimoji="1" lang="en-US" altLang="ja-JP" sz="1600" b="1" dirty="0"/>
              <a:t>(4) </a:t>
            </a:r>
            <a:r>
              <a:rPr kumimoji="1" lang="en-US" altLang="ja-JP" sz="1600" b="1" dirty="0">
                <a:solidFill>
                  <a:srgbClr val="FF00FF"/>
                </a:solidFill>
              </a:rPr>
              <a:t>eval</a:t>
            </a:r>
            <a:r>
              <a:rPr kumimoji="1" lang="en-US" altLang="ja-JP" sz="1600" dirty="0"/>
              <a:t>(</a:t>
            </a:r>
            <a:r>
              <a:rPr kumimoji="1" lang="en-US" altLang="ja-JP" sz="1600" b="1" dirty="0">
                <a:solidFill>
                  <a:srgbClr val="FF00FF"/>
                </a:solidFill>
              </a:rPr>
              <a:t>τ</a:t>
            </a:r>
            <a:r>
              <a:rPr kumimoji="1" lang="en-US" altLang="ja-JP" sz="1600" dirty="0"/>
              <a:t>(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“A(B,{$</a:t>
            </a:r>
            <a:r>
              <a:rPr lang="en-US" altLang="ja-JP" sz="1600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$(#3{$file$(test.txt)})})”))</a:t>
            </a: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node(“”, </a:t>
            </a:r>
            <a:r>
              <a:rPr lang="en-US" altLang="ja-JP" sz="1600" b="1" u="heavy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(self, 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tree(“</a:t>
            </a:r>
            <a:r>
              <a:rPr lang="en-US" altLang="ja-JP" sz="16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u="heavy" dirty="0" err="1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readT</a:t>
            </a:r>
            <a:r>
              <a:rPr lang="en-US" altLang="ja-JP" sz="16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”, node(“#3”, </a:t>
            </a:r>
            <a:r>
              <a:rPr lang="en-US" altLang="ja-JP" sz="1600" b="1" u="heavy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(self, tree(“</a:t>
            </a:r>
            <a:r>
              <a:rPr lang="en-US" altLang="ja-JP" sz="16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$file$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”, “test.txt”))))))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node(“#3”,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$file$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“test.txt”))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))))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※</a:t>
            </a: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sz="1600" b="1" dirty="0" err="1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sz="1600" b="1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self, node(“#3”,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file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“test.txt”))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spcBef>
                <a:spcPts val="600"/>
              </a:spcBef>
            </a:pPr>
            <a:r>
              <a:rPr lang="en-US" altLang="ja-JP" sz="1600" b="1" dirty="0">
                <a:uFill>
                  <a:solidFill>
                    <a:srgbClr val="FF0000"/>
                  </a:solidFill>
                </a:uFill>
              </a:rPr>
              <a:t>(5)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l-GR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("(</a:t>
            </a:r>
            <a:r>
              <a:rPr lang="el-GR" altLang="ja-JP" sz="1600" u="sng" dirty="0">
                <a:uFill>
                  <a:solidFill>
                    <a:srgbClr val="FF0000"/>
                  </a:solidFill>
                </a:uFill>
              </a:rPr>
              <a:t>{$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PI$}({$bind$($#1)}A(X[]))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,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#1{$file$(xxx.csv)}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)"))</a:t>
            </a: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tree(“”, tree(node(“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l-GR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PI$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), tree(node(“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A”,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), “X[]”))),</a:t>
            </a:r>
          </a:p>
          <a:p>
            <a:pPr lvl="2"/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l-GR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file$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“xxx.csv”))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※</a:t>
            </a: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tree(“”, tree(node(“”,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$PI$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(self)), tree(node(“A”,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ref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”))), “X[]”))), 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file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(self, “xxx.csv”)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AFF21E-E6A0-4347-941C-C8D1919FB431}"/>
              </a:ext>
            </a:extLst>
          </p:cNvPr>
          <p:cNvSpPr txBox="1"/>
          <p:nvPr/>
        </p:nvSpPr>
        <p:spPr>
          <a:xfrm>
            <a:off x="8113058" y="22963"/>
            <a:ext cx="3155578" cy="830997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en-US" altLang="ja-JP" sz="1600" dirty="0"/>
              <a:t>(</a:t>
            </a:r>
            <a:r>
              <a:rPr lang="ja-JP" altLang="en-US" sz="1600" dirty="0"/>
              <a:t>注</a:t>
            </a:r>
            <a:r>
              <a:rPr lang="en-US" altLang="ja-JP" sz="1600" dirty="0"/>
              <a:t>) </a:t>
            </a:r>
            <a:r>
              <a:rPr lang="en-US" altLang="ja-JP" sz="1600" dirty="0" err="1"/>
              <a:t>opearator</a:t>
            </a:r>
            <a:r>
              <a:rPr lang="ja-JP" altLang="en-US" sz="1600" dirty="0"/>
              <a:t>の記法</a:t>
            </a:r>
            <a:endParaRPr lang="en-US" altLang="ja-JP" sz="1600" dirty="0"/>
          </a:p>
          <a:p>
            <a:r>
              <a:rPr lang="ja-JP" altLang="en-US" sz="1600" dirty="0"/>
              <a:t>　</a:t>
            </a:r>
            <a:r>
              <a:rPr lang="en-US" altLang="ja-JP" sz="1600" dirty="0"/>
              <a:t>operator(“$op$”) = $op$</a:t>
            </a:r>
          </a:p>
          <a:p>
            <a:r>
              <a:rPr lang="en-US" altLang="ja-JP" sz="1600" dirty="0"/>
              <a:t>=&gt; $op$: “$op$”</a:t>
            </a:r>
            <a:r>
              <a:rPr lang="ja-JP" altLang="en-US" sz="1600" dirty="0"/>
              <a:t>の実処理関数</a:t>
            </a:r>
            <a:endParaRPr lang="en-US" altLang="ja-JP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04CF29-8A85-44AB-A66D-7E8D0AB05EBC}"/>
              </a:ext>
            </a:extLst>
          </p:cNvPr>
          <p:cNvSpPr txBox="1"/>
          <p:nvPr/>
        </p:nvSpPr>
        <p:spPr>
          <a:xfrm>
            <a:off x="6628237" y="1629936"/>
            <a:ext cx="5563763" cy="138499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eval(</a:t>
            </a:r>
            <a:r>
              <a:rPr lang="en-US" altLang="ja-JP" sz="1200" dirty="0"/>
              <a:t>node(head)</a:t>
            </a:r>
            <a:r>
              <a:rPr kumimoji="1" lang="en-US" altLang="ja-JP" sz="1200" dirty="0"/>
              <a:t>)		= </a:t>
            </a:r>
            <a:r>
              <a:rPr lang="en-US" altLang="ja-JP" sz="1200" dirty="0"/>
              <a:t>node(head)</a:t>
            </a:r>
          </a:p>
          <a:p>
            <a:r>
              <a:rPr lang="en-US" altLang="ja-JP" sz="1200" dirty="0"/>
              <a:t>eval(node(head, generator(tv)))	= node(head, eval(generator(tv)))</a:t>
            </a:r>
          </a:p>
          <a:p>
            <a:r>
              <a:rPr lang="en-US" altLang="ja-JP" sz="1200" dirty="0"/>
              <a:t>eval(tree(r,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	= tree(eval(r), eval(tv1), ..., eval(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r>
              <a:rPr lang="en-US" altLang="ja-JP" sz="1200" dirty="0"/>
              <a:t>eval(generator(tv))		= apply(self, eval(tv))</a:t>
            </a:r>
          </a:p>
          <a:p>
            <a:endParaRPr lang="en-US" altLang="ja-JP" sz="1200" dirty="0">
              <a:highlight>
                <a:srgbClr val="FFFFCC"/>
              </a:highlight>
            </a:endParaRPr>
          </a:p>
          <a:p>
            <a:r>
              <a:rPr lang="en-US" altLang="ja-JP" sz="1200" dirty="0"/>
              <a:t>apply(self, tree(op,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= operator(op)(self,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</a:t>
            </a:r>
          </a:p>
          <a:p>
            <a:r>
              <a:rPr lang="en-US" altLang="ja-JP" sz="1200" dirty="0">
                <a:highlight>
                  <a:srgbClr val="FFFFCC"/>
                </a:highlight>
              </a:rPr>
              <a:t>node("",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))) =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215004733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476CEA-0FB4-4394-A74B-18C7EEAADA81}"/>
              </a:ext>
            </a:extLst>
          </p:cNvPr>
          <p:cNvSpPr txBox="1"/>
          <p:nvPr/>
        </p:nvSpPr>
        <p:spPr>
          <a:xfrm>
            <a:off x="231290" y="56817"/>
            <a:ext cx="10515600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〇 オンデマンド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 err="1"/>
              <a:t>pT</a:t>
            </a:r>
            <a:r>
              <a:rPr lang="ja-JP" altLang="en-US" dirty="0"/>
              <a:t>式の形式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　</a:t>
            </a:r>
            <a:r>
              <a:rPr lang="en-US" altLang="ja-JP" dirty="0"/>
              <a:t>&lt;</a:t>
            </a:r>
            <a:r>
              <a:rPr lang="en-US" altLang="ja-JP" dirty="0" err="1"/>
              <a:t>pT</a:t>
            </a:r>
            <a:r>
              <a:rPr lang="en-US" altLang="ja-JP" dirty="0"/>
              <a:t>&gt;	::= &lt;node&gt; | tree ‘(‘&lt;node&gt; {‘, ‘ &lt;</a:t>
            </a:r>
            <a:r>
              <a:rPr lang="en-US" altLang="ja-JP" dirty="0" err="1"/>
              <a:t>pT</a:t>
            </a:r>
            <a:r>
              <a:rPr lang="en-US" altLang="ja-JP" dirty="0"/>
              <a:t>&gt;} ‘)‘</a:t>
            </a:r>
          </a:p>
          <a:p>
            <a:r>
              <a:rPr lang="ja-JP" altLang="en-US" dirty="0"/>
              <a:t>　　</a:t>
            </a:r>
            <a:r>
              <a:rPr lang="en-US" altLang="ja-JP" dirty="0"/>
              <a:t>&lt;node&gt;	::= node ‘(‘ 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&lt;ref-label&gt;, &lt;reference&gt;, &lt;function&gt;, &lt;name&gt;, &lt;bind&gt;</a:t>
            </a:r>
            <a:r>
              <a:rPr lang="en-US" altLang="ja-JP" dirty="0">
                <a:latin typeface="+mn-ea"/>
              </a:rPr>
              <a:t> ‘</a:t>
            </a:r>
            <a:r>
              <a:rPr lang="en-US" altLang="ja-JP" dirty="0"/>
              <a:t>)’</a:t>
            </a:r>
          </a:p>
          <a:p>
            <a:r>
              <a:rPr lang="ja-JP" altLang="en-US" dirty="0"/>
              <a:t>　　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&lt;reference&gt;</a:t>
            </a:r>
            <a:r>
              <a:rPr lang="en-US" altLang="ja-JP" dirty="0"/>
              <a:t>	::= “$#” &lt;num&gt;</a:t>
            </a:r>
          </a:p>
          <a:p>
            <a:r>
              <a:rPr lang="ja-JP" altLang="en-US" dirty="0"/>
              <a:t>　　</a:t>
            </a:r>
            <a:r>
              <a:rPr lang="en-US" altLang="ja-JP" dirty="0"/>
              <a:t>&lt;function&gt;	::= </a:t>
            </a:r>
            <a:r>
              <a:rPr lang="nl-NL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tree(&lt;node&gt;, </a:t>
            </a:r>
            <a:r>
              <a:rPr lang="en-US" altLang="ja-JP" dirty="0"/>
              <a:t>{‘, ‘ &lt;</a:t>
            </a:r>
            <a:r>
              <a:rPr lang="en-US" altLang="ja-JP" dirty="0" err="1"/>
              <a:t>pT</a:t>
            </a:r>
            <a:r>
              <a:rPr lang="en-US" altLang="ja-JP" dirty="0"/>
              <a:t>&gt;}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endParaRPr lang="nl-NL" altLang="ja-JP" dirty="0">
              <a:uFill>
                <a:solidFill>
                  <a:srgbClr val="FF0000"/>
                </a:solidFill>
              </a:uFill>
            </a:endParaRPr>
          </a:p>
          <a:p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　　</a:t>
            </a:r>
            <a:r>
              <a:rPr lang="ja-JP" altLang="en-US" dirty="0"/>
              <a:t>① </a:t>
            </a:r>
            <a:r>
              <a:rPr lang="en-US" altLang="ja-JP" dirty="0"/>
              <a:t>node(..., reference, ...)</a:t>
            </a:r>
          </a:p>
          <a:p>
            <a:pPr lvl="1"/>
            <a:r>
              <a:rPr lang="ja-JP" altLang="en-US" dirty="0"/>
              <a:t>② </a:t>
            </a:r>
            <a:r>
              <a:rPr lang="en-US" altLang="ja-JP" dirty="0"/>
              <a:t>node(..., </a:t>
            </a:r>
            <a:r>
              <a:rPr lang="en-US" altLang="ja-JP" b="1" dirty="0">
                <a:solidFill>
                  <a:srgbClr val="FF00FF"/>
                </a:solidFill>
              </a:rPr>
              <a:t>apply</a:t>
            </a:r>
            <a:r>
              <a:rPr lang="en-US" altLang="ja-JP" dirty="0"/>
              <a:t>(self, tree(“$op$”,tv1, ..., </a:t>
            </a:r>
            <a:r>
              <a:rPr lang="en-US" altLang="ja-JP" dirty="0" err="1"/>
              <a:t>tvn</a:t>
            </a:r>
            <a:r>
              <a:rPr lang="en-US" altLang="ja-JP" dirty="0"/>
              <a:t>)), ...)</a:t>
            </a:r>
          </a:p>
          <a:p>
            <a:pPr lvl="1"/>
            <a:r>
              <a:rPr lang="ja-JP" altLang="en-US" dirty="0"/>
              <a:t>③ </a:t>
            </a:r>
            <a:r>
              <a:rPr lang="en-US" altLang="ja-JP" dirty="0"/>
              <a:t>tree(node, tv1, ..., </a:t>
            </a:r>
            <a:r>
              <a:rPr lang="en-US" altLang="ja-JP" dirty="0" err="1"/>
              <a:t>tvn</a:t>
            </a:r>
            <a:r>
              <a:rPr lang="en-US" altLang="ja-JP" dirty="0"/>
              <a:t>))</a:t>
            </a:r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遅延評価方法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&lt;</a:t>
            </a:r>
            <a:r>
              <a:rPr lang="ja-JP" altLang="en-US" dirty="0"/>
              <a:t>実行対象</a:t>
            </a:r>
            <a:r>
              <a:rPr lang="en-US" altLang="ja-JP" dirty="0"/>
              <a:t>&gt;</a:t>
            </a:r>
          </a:p>
          <a:p>
            <a:pPr lvl="1"/>
            <a:r>
              <a:rPr lang="ja-JP" altLang="en-US" dirty="0"/>
              <a:t>・</a:t>
            </a:r>
            <a:r>
              <a:rPr lang="en-US" altLang="ja-JP" b="1" dirty="0">
                <a:solidFill>
                  <a:srgbClr val="FF00FF"/>
                </a:solidFill>
              </a:rPr>
              <a:t>apply</a:t>
            </a:r>
            <a:r>
              <a:rPr lang="en-US" altLang="ja-JP" dirty="0"/>
              <a:t>(self, tree(“$op$”, tv1, ..., </a:t>
            </a:r>
            <a:r>
              <a:rPr lang="en-US" altLang="ja-JP" dirty="0" err="1"/>
              <a:t>tvn</a:t>
            </a:r>
            <a:r>
              <a:rPr lang="en-US" altLang="ja-JP" dirty="0"/>
              <a:t>)))</a:t>
            </a:r>
            <a:r>
              <a:rPr lang="ja-JP" altLang="en-US" dirty="0"/>
              <a:t> ⇔ </a:t>
            </a:r>
            <a:r>
              <a:rPr lang="en-US" altLang="ja-JP" dirty="0"/>
              <a:t>$op$(self, tv1, ..., </a:t>
            </a:r>
            <a:r>
              <a:rPr lang="en-US" altLang="ja-JP" dirty="0" err="1"/>
              <a:t>tvn</a:t>
            </a:r>
            <a:r>
              <a:rPr lang="en-US" altLang="ja-JP" dirty="0"/>
              <a:t>)</a:t>
            </a:r>
            <a:r>
              <a:rPr lang="ja-JP" altLang="en-US" dirty="0"/>
              <a:t>の実行</a:t>
            </a:r>
            <a:endParaRPr lang="en-US" altLang="ja-JP" dirty="0"/>
          </a:p>
          <a:p>
            <a:pPr lvl="1"/>
            <a:r>
              <a:rPr lang="en-US" altLang="ja-JP" dirty="0"/>
              <a:t>$op$</a:t>
            </a:r>
            <a:r>
              <a:rPr lang="ja-JP" altLang="en-US" dirty="0"/>
              <a:t>を</a:t>
            </a:r>
            <a:r>
              <a:rPr lang="en-US" altLang="ja-JP" dirty="0"/>
              <a:t>self, tv1, ..., </a:t>
            </a:r>
            <a:r>
              <a:rPr lang="en-US" altLang="ja-JP" dirty="0" err="1"/>
              <a:t>tvn</a:t>
            </a:r>
            <a:r>
              <a:rPr lang="ja-JP" altLang="en-US" dirty="0"/>
              <a:t>に適用可能な条件は、</a:t>
            </a:r>
            <a:r>
              <a:rPr lang="en-US" altLang="ja-JP" dirty="0"/>
              <a:t>$op$</a:t>
            </a:r>
            <a:r>
              <a:rPr lang="ja-JP" altLang="en-US" dirty="0"/>
              <a:t>に依存する。</a:t>
            </a:r>
            <a:endParaRPr lang="en-US" altLang="ja-JP" dirty="0"/>
          </a:p>
          <a:p>
            <a:pPr lvl="1"/>
            <a:r>
              <a:rPr lang="ja-JP" altLang="en-US" dirty="0"/>
              <a:t>例</a:t>
            </a:r>
            <a:r>
              <a:rPr lang="en-US" altLang="ja-JP" dirty="0"/>
              <a:t>: tv1, ..., </a:t>
            </a:r>
            <a:r>
              <a:rPr lang="en-US" altLang="ja-JP" dirty="0" err="1"/>
              <a:t>tvn</a:t>
            </a:r>
            <a:r>
              <a:rPr lang="ja-JP" altLang="en-US" dirty="0"/>
              <a:t>内の</a:t>
            </a:r>
            <a:r>
              <a:rPr lang="en-US" altLang="ja-JP" dirty="0"/>
              <a:t>apply</a:t>
            </a:r>
            <a:r>
              <a:rPr lang="ja-JP" altLang="en-US" dirty="0"/>
              <a:t>がすべて実行済  </a:t>
            </a:r>
            <a:r>
              <a:rPr lang="en-US" altLang="ja-JP" dirty="0"/>
              <a:t>=&gt; </a:t>
            </a:r>
            <a:r>
              <a:rPr lang="ja-JP" altLang="en-US" dirty="0"/>
              <a:t>デフォルト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46FA0D5-FFC6-46DA-849B-63FF2AE758B8}"/>
              </a:ext>
            </a:extLst>
          </p:cNvPr>
          <p:cNvSpPr txBox="1"/>
          <p:nvPr/>
        </p:nvSpPr>
        <p:spPr>
          <a:xfrm>
            <a:off x="7620000" y="591670"/>
            <a:ext cx="326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en-US" altLang="ja-JP" dirty="0" err="1"/>
              <a:t>pT</a:t>
            </a:r>
            <a:r>
              <a:rPr lang="en-US" altLang="ja-JP" dirty="0"/>
              <a:t>&gt;</a:t>
            </a:r>
            <a:r>
              <a:rPr lang="ja-JP" altLang="en-US" dirty="0"/>
              <a:t>部分評価済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042030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8">
            <a:extLst>
              <a:ext uri="{FF2B5EF4-FFF2-40B4-BE49-F238E27FC236}">
                <a16:creationId xmlns:a16="http://schemas.microsoft.com/office/drawing/2014/main" id="{56A3A1F7-12F8-4CFA-928B-C747E79CC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881776"/>
              </p:ext>
            </p:extLst>
          </p:nvPr>
        </p:nvGraphicFramePr>
        <p:xfrm>
          <a:off x="192950" y="773588"/>
          <a:ext cx="11729419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21">
                  <a:extLst>
                    <a:ext uri="{9D8B030D-6E8A-4147-A177-3AD203B41FA5}">
                      <a16:colId xmlns:a16="http://schemas.microsoft.com/office/drawing/2014/main" val="4283446554"/>
                    </a:ext>
                  </a:extLst>
                </a:gridCol>
                <a:gridCol w="1160875">
                  <a:extLst>
                    <a:ext uri="{9D8B030D-6E8A-4147-A177-3AD203B41FA5}">
                      <a16:colId xmlns:a16="http://schemas.microsoft.com/office/drawing/2014/main" val="3939521139"/>
                    </a:ext>
                  </a:extLst>
                </a:gridCol>
                <a:gridCol w="10228323">
                  <a:extLst>
                    <a:ext uri="{9D8B030D-6E8A-4147-A177-3AD203B41FA5}">
                      <a16:colId xmlns:a16="http://schemas.microsoft.com/office/drawing/2014/main" val="243718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評価実行の条件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87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$plus$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全パラメタが評価済</a:t>
                      </a:r>
                      <a:endParaRPr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例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b="1" dirty="0">
                          <a:solidFill>
                            <a:srgbClr val="FF00FF"/>
                          </a:solidFill>
                        </a:rPr>
                        <a:t>$plus$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u="sng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altLang="ja-JP" u="sng" dirty="0" err="1"/>
                        <a:t>mult</a:t>
                      </a:r>
                      <a:r>
                        <a:rPr lang="en-US" altLang="ja-JP" u="sng" dirty="0"/>
                        <a:t>$(1,1)</a:t>
                      </a:r>
                      <a:r>
                        <a:rPr lang="en-US" altLang="ja-JP" u="sng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,2)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endParaRPr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361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$bind$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パラメータ内の</a:t>
                      </a:r>
                      <a:r>
                        <a:rPr kumimoji="1" lang="en-US" altLang="ja-JP" dirty="0"/>
                        <a:t>$file$(</a:t>
                      </a:r>
                      <a:r>
                        <a:rPr kumimoji="1" lang="ja-JP" altLang="en-US" dirty="0"/>
                        <a:t>①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、および</a:t>
                      </a:r>
                      <a:r>
                        <a:rPr kumimoji="1" lang="en-US" altLang="ja-JP" dirty="0"/>
                        <a:t>$#</a:t>
                      </a:r>
                      <a:r>
                        <a:rPr kumimoji="1" lang="en-US" altLang="ja-JP" dirty="0" err="1"/>
                        <a:t>i</a:t>
                      </a:r>
                      <a:r>
                        <a:rPr kumimoji="1" lang="ja-JP" altLang="en-US" dirty="0"/>
                        <a:t>の参照先の</a:t>
                      </a:r>
                      <a:r>
                        <a:rPr kumimoji="1" lang="en-US" altLang="ja-JP" dirty="0"/>
                        <a:t>$file$(</a:t>
                      </a:r>
                      <a:r>
                        <a:rPr kumimoji="1" lang="ja-JP" altLang="en-US" dirty="0"/>
                        <a:t>②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が実行済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</a:t>
                      </a:r>
                      <a:endParaRPr lang="en-US" altLang="ja-JP" dirty="0">
                        <a:solidFill>
                          <a:srgbClr val="FF0000"/>
                        </a:solidFill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① 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b="1" dirty="0">
                          <a:solidFill>
                            <a:srgbClr val="FF00FF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A[](B[1],C[2])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② 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b="1" dirty="0">
                          <a:solidFill>
                            <a:srgbClr val="FF00FF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u="sng" dirty="0">
                          <a:solidFill>
                            <a:prstClr val="black"/>
                          </a:solidFill>
                        </a:rPr>
                        <a:t>$#</a:t>
                      </a:r>
                      <a:r>
                        <a:rPr lang="en-US" altLang="ja-JP" u="sng" dirty="0"/>
                        <a:t>1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[2])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A[](B[1],C[2]),</a:t>
                      </a:r>
                      <a:r>
                        <a:rPr lang="en-US" altLang="ja-JP" dirty="0"/>
                        <a:t> </a:t>
                      </a:r>
                      <a:r>
                        <a:rPr lang="en-US" altLang="ja-JP" u="sng" dirty="0"/>
                        <a:t>#1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2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適用先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式内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下記「</a:t>
                      </a:r>
                      <a:r>
                        <a:rPr kumimoji="1" lang="en-US" altLang="ja-JP" dirty="0"/>
                        <a:t>({$bind$($#1)}[]</a:t>
                      </a:r>
                      <a:r>
                        <a:rPr lang="it-IT" altLang="ja-JP" dirty="0"/>
                        <a:t> </a:t>
                      </a:r>
                      <a:r>
                        <a:rPr kumimoji="1" lang="en-US" altLang="ja-JP" dirty="0"/>
                        <a:t>...)</a:t>
                      </a:r>
                      <a:r>
                        <a:rPr kumimoji="1" lang="ja-JP" altLang="en-US" dirty="0"/>
                        <a:t>」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適用対象とする各</a:t>
                      </a:r>
                      <a:r>
                        <a:rPr kumimoji="1" lang="en-US" altLang="ja-JP" dirty="0"/>
                        <a:t>$bind$</a:t>
                      </a:r>
                      <a:r>
                        <a:rPr kumimoji="1" lang="ja-JP" altLang="en-US" dirty="0"/>
                        <a:t>が実行済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ja-JP" b="1" dirty="0">
                          <a:solidFill>
                            <a:srgbClr val="FF0000"/>
                          </a:solidFill>
                          <a:highlight>
                            <a:srgbClr val="FFCCFF"/>
                          </a:highlight>
                        </a:rPr>
                        <a:t>{</a:t>
                      </a:r>
                      <a:r>
                        <a:rPr lang="it-IT" altLang="ja-JP" b="1" dirty="0">
                          <a:solidFill>
                            <a:srgbClr val="FF00FF"/>
                          </a:solidFill>
                          <a:highlight>
                            <a:srgbClr val="FFCCFF"/>
                          </a:highlight>
                        </a:rPr>
                        <a:t>$PI$</a:t>
                      </a:r>
                      <a:r>
                        <a:rPr lang="it-IT" altLang="ja-JP" b="1" dirty="0">
                          <a:solidFill>
                            <a:srgbClr val="FF0000"/>
                          </a:solidFill>
                          <a:highlight>
                            <a:srgbClr val="FFCCFF"/>
                          </a:highlight>
                        </a:rPr>
                        <a:t>}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($#1)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[]</a:t>
                      </a:r>
                      <a:r>
                        <a:rPr lang="it-IT" altLang="ja-JP" dirty="0"/>
                        <a:t>(A[3], Quantity(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it-IT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it-IT" altLang="ja-JP" dirty="0">
                          <a:solidFill>
                            <a:schemeClr val="tx1"/>
                          </a:solidFill>
                        </a:rPr>
                        <a:t>($#2)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b="0" dirty="0">
                          <a:solidFill>
                            <a:schemeClr val="tx1"/>
                          </a:solidFill>
                        </a:rPr>
                        <a:t>C[2]</a:t>
                      </a:r>
                      <a:r>
                        <a:rPr lang="it-IT" altLang="ja-JP" dirty="0"/>
                        <a:t>)))</a:t>
                      </a:r>
                      <a:endParaRPr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5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時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自ノード内の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&lt;reference&gt;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が解決済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①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、および自ノードを対象とする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$bind$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が実行済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②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例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① 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b="1" u="sng" dirty="0">
                          <a:solidFill>
                            <a:srgbClr val="FF00FF"/>
                          </a:solidFill>
                        </a:rPr>
                        <a:t>$#1</a:t>
                      </a:r>
                      <a:r>
                        <a:rPr lang="en-US" altLang="ja-JP" b="1" dirty="0">
                          <a:solidFill>
                            <a:srgbClr val="FF00FF"/>
                          </a:solidFill>
                        </a:rPr>
                        <a:t>A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(B[1],#2C[2]), </a:t>
                      </a:r>
                      <a:r>
                        <a:rPr lang="en-US" altLang="ja-JP" u="sng" dirty="0"/>
                        <a:t>#1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② 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none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($#1)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(A[3], Quantity(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it-IT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it-IT" altLang="ja-JP" dirty="0">
                          <a:solidFill>
                            <a:schemeClr val="tx1"/>
                          </a:solidFill>
                        </a:rPr>
                        <a:t>($#2)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b="1" dirty="0">
                          <a:solidFill>
                            <a:srgbClr val="FF00FF"/>
                          </a:solidFill>
                        </a:rPr>
                        <a:t>C[]</a:t>
                      </a:r>
                      <a:r>
                        <a:rPr lang="it-IT" altLang="ja-JP" dirty="0"/>
                        <a:t>))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102379"/>
                  </a:ext>
                </a:extLst>
              </a:tr>
            </a:tbl>
          </a:graphicData>
        </a:graphic>
      </p:graphicFrame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406854F1-E1AC-4942-85BD-F1A5D7FB3552}"/>
              </a:ext>
            </a:extLst>
          </p:cNvPr>
          <p:cNvSpPr/>
          <p:nvPr/>
        </p:nvSpPr>
        <p:spPr>
          <a:xfrm>
            <a:off x="7324165" y="5568942"/>
            <a:ext cx="2689412" cy="403411"/>
          </a:xfrm>
          <a:prstGeom prst="wedgeRectCallout">
            <a:avLst>
              <a:gd name="adj1" fmla="val -45944"/>
              <a:gd name="adj2" fmla="val -12194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C[]</a:t>
            </a:r>
            <a:r>
              <a:rPr kumimoji="1"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で個数が足りないとき、上位の</a:t>
            </a:r>
            <a:r>
              <a:rPr kumimoji="1"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bind</a:t>
            </a:r>
            <a:r>
              <a:rPr kumimoji="1"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の指定ファイル</a:t>
            </a:r>
            <a:r>
              <a:rPr kumimoji="1"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($#1)</a:t>
            </a:r>
            <a:r>
              <a:rPr kumimoji="1"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から値をとってくることはしない。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BEF9022-592E-448B-84F8-8F480F28011F}"/>
              </a:ext>
            </a:extLst>
          </p:cNvPr>
          <p:cNvSpPr/>
          <p:nvPr/>
        </p:nvSpPr>
        <p:spPr>
          <a:xfrm>
            <a:off x="618564" y="5770648"/>
            <a:ext cx="3218329" cy="728764"/>
          </a:xfrm>
          <a:prstGeom prst="wedgeRectCallout">
            <a:avLst>
              <a:gd name="adj1" fmla="val 12321"/>
              <a:gd name="adj2" fmla="val -2214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要検討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/>
            <a:r>
              <a:rPr kumimoji="1"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・並列処理用に関数の優先順位を関数テーブルで保持する。</a:t>
            </a:r>
            <a:endParaRPr kumimoji="1"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・優先順位の設定は、ユーザ定義関数のみの見込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 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組込関数とユーザ定義関数とで、関数テーブルを別とする。</a:t>
            </a:r>
            <a:endParaRPr kumimoji="1"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241715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852CC64-090C-4328-ABFF-C3101E147F80}"/>
              </a:ext>
            </a:extLst>
          </p:cNvPr>
          <p:cNvSpPr txBox="1"/>
          <p:nvPr/>
        </p:nvSpPr>
        <p:spPr>
          <a:xfrm>
            <a:off x="76200" y="566536"/>
            <a:ext cx="12044082" cy="3962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l-GR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("(</a:t>
            </a:r>
            <a:r>
              <a:rPr lang="el-GR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{$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PI$}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{$bind$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A(X[])),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#1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{$file$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(xxx.csv)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)"))</a:t>
            </a:r>
          </a:p>
          <a:p>
            <a:pPr>
              <a:spcBef>
                <a:spcPts val="600"/>
              </a:spcBef>
            </a:pP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tree(“”, </a:t>
            </a:r>
          </a:p>
          <a:p>
            <a:pPr lvl="1">
              <a:spcBef>
                <a:spcPts val="300"/>
              </a:spcBef>
            </a:pP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	tree(node(“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l-GR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PI$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”))),</a:t>
            </a:r>
          </a:p>
          <a:p>
            <a:pPr lvl="1">
              <a:spcBef>
                <a:spcPts val="300"/>
              </a:spcBef>
            </a:pP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2">
              <a:spcBef>
                <a:spcPts val="300"/>
              </a:spcBef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	tree(node(“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A”,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“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”))), </a:t>
            </a:r>
          </a:p>
          <a:p>
            <a:pPr lvl="2">
              <a:spcBef>
                <a:spcPts val="300"/>
              </a:spcBef>
            </a:pP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2">
              <a:spcBef>
                <a:spcPts val="300"/>
              </a:spcBef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		“X[]”))),</a:t>
            </a:r>
          </a:p>
          <a:p>
            <a:pPr lvl="2">
              <a:spcBef>
                <a:spcPts val="300"/>
              </a:spcBef>
            </a:pP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2"/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l-GR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file$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“xxx.csv”))))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※</a:t>
            </a:r>
          </a:p>
          <a:p>
            <a:pPr lvl="2"/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2"/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tree(“”, tree(node(“”,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$PI$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(self)), tree(node(“A”,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ref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”))), “X[]”))), 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file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(self, “xxx.csv”)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989ECC2-F386-4C54-8FA6-117F10A8764B}"/>
              </a:ext>
            </a:extLst>
          </p:cNvPr>
          <p:cNvSpPr/>
          <p:nvPr/>
        </p:nvSpPr>
        <p:spPr>
          <a:xfrm>
            <a:off x="4105836" y="1766047"/>
            <a:ext cx="493059" cy="224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B32981E-90A3-4B4D-BB88-BB72C2B675EB}"/>
              </a:ext>
            </a:extLst>
          </p:cNvPr>
          <p:cNvSpPr/>
          <p:nvPr/>
        </p:nvSpPr>
        <p:spPr>
          <a:xfrm>
            <a:off x="5118848" y="2330608"/>
            <a:ext cx="735105" cy="224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D127FE0-DD3D-4F43-8A8A-83482670712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352366" y="1990165"/>
            <a:ext cx="766482" cy="45250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FA28954C-9018-44C9-9F23-571F47252D6C}"/>
              </a:ext>
            </a:extLst>
          </p:cNvPr>
          <p:cNvSpPr/>
          <p:nvPr/>
        </p:nvSpPr>
        <p:spPr>
          <a:xfrm>
            <a:off x="5495365" y="2156756"/>
            <a:ext cx="797859" cy="183032"/>
          </a:xfrm>
          <a:custGeom>
            <a:avLst/>
            <a:gdLst>
              <a:gd name="connsiteX0" fmla="*/ 0 w 797859"/>
              <a:gd name="connsiteY0" fmla="*/ 340668 h 349632"/>
              <a:gd name="connsiteX1" fmla="*/ 439270 w 797859"/>
              <a:gd name="connsiteY1" fmla="*/ 9 h 349632"/>
              <a:gd name="connsiteX2" fmla="*/ 797859 w 797859"/>
              <a:gd name="connsiteY2" fmla="*/ 349632 h 349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7859" h="349632">
                <a:moveTo>
                  <a:pt x="0" y="340668"/>
                </a:moveTo>
                <a:cubicBezTo>
                  <a:pt x="153147" y="169591"/>
                  <a:pt x="306294" y="-1485"/>
                  <a:pt x="439270" y="9"/>
                </a:cubicBezTo>
                <a:cubicBezTo>
                  <a:pt x="572246" y="1503"/>
                  <a:pt x="685052" y="175567"/>
                  <a:pt x="797859" y="349632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D33D9F6A-760C-4B43-B828-CC8213870AFD}"/>
              </a:ext>
            </a:extLst>
          </p:cNvPr>
          <p:cNvSpPr/>
          <p:nvPr/>
        </p:nvSpPr>
        <p:spPr>
          <a:xfrm>
            <a:off x="1846729" y="2572871"/>
            <a:ext cx="4464424" cy="842682"/>
          </a:xfrm>
          <a:custGeom>
            <a:avLst/>
            <a:gdLst>
              <a:gd name="connsiteX0" fmla="*/ 4464424 w 4464424"/>
              <a:gd name="connsiteY0" fmla="*/ 0 h 842682"/>
              <a:gd name="connsiteX1" fmla="*/ 2554942 w 4464424"/>
              <a:gd name="connsiteY1" fmla="*/ 636494 h 842682"/>
              <a:gd name="connsiteX2" fmla="*/ 753036 w 4464424"/>
              <a:gd name="connsiteY2" fmla="*/ 681317 h 842682"/>
              <a:gd name="connsiteX3" fmla="*/ 0 w 4464424"/>
              <a:gd name="connsiteY3" fmla="*/ 842682 h 84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4424" h="842682">
                <a:moveTo>
                  <a:pt x="4464424" y="0"/>
                </a:moveTo>
                <a:cubicBezTo>
                  <a:pt x="3818965" y="261470"/>
                  <a:pt x="3173507" y="522941"/>
                  <a:pt x="2554942" y="636494"/>
                </a:cubicBezTo>
                <a:cubicBezTo>
                  <a:pt x="1936377" y="750047"/>
                  <a:pt x="1178860" y="646952"/>
                  <a:pt x="753036" y="681317"/>
                </a:cubicBezTo>
                <a:cubicBezTo>
                  <a:pt x="327212" y="715682"/>
                  <a:pt x="163606" y="779182"/>
                  <a:pt x="0" y="842682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AB27144-3594-4B4C-A362-FA4A718EB4B4}"/>
              </a:ext>
            </a:extLst>
          </p:cNvPr>
          <p:cNvSpPr txBox="1"/>
          <p:nvPr/>
        </p:nvSpPr>
        <p:spPr>
          <a:xfrm>
            <a:off x="4589931" y="1966480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(1)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1DD7537-0FF8-4270-9FE4-193AD4B08C5C}"/>
              </a:ext>
            </a:extLst>
          </p:cNvPr>
          <p:cNvSpPr txBox="1"/>
          <p:nvPr/>
        </p:nvSpPr>
        <p:spPr>
          <a:xfrm>
            <a:off x="5755342" y="1921712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(2)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45E9633-0D5E-4062-BD3D-93E183D8173B}"/>
              </a:ext>
            </a:extLst>
          </p:cNvPr>
          <p:cNvSpPr txBox="1"/>
          <p:nvPr/>
        </p:nvSpPr>
        <p:spPr>
          <a:xfrm>
            <a:off x="4742331" y="2835097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(3)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01358EC-D138-4CF6-8A69-96737C19C6F9}"/>
              </a:ext>
            </a:extLst>
          </p:cNvPr>
          <p:cNvSpPr txBox="1"/>
          <p:nvPr/>
        </p:nvSpPr>
        <p:spPr>
          <a:xfrm>
            <a:off x="3836895" y="2650624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(4)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5739E1A-0ED0-4D64-8BB5-2CCE0708EE9E}"/>
              </a:ext>
            </a:extLst>
          </p:cNvPr>
          <p:cNvSpPr txBox="1"/>
          <p:nvPr/>
        </p:nvSpPr>
        <p:spPr>
          <a:xfrm>
            <a:off x="2859743" y="4416137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(1)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1B93F71-5CCF-4969-9494-A18787C2B58B}"/>
              </a:ext>
            </a:extLst>
          </p:cNvPr>
          <p:cNvSpPr txBox="1"/>
          <p:nvPr/>
        </p:nvSpPr>
        <p:spPr>
          <a:xfrm>
            <a:off x="9820836" y="4416137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(4)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650581E-F8C8-4496-BCDE-030E9F8E0515}"/>
              </a:ext>
            </a:extLst>
          </p:cNvPr>
          <p:cNvSpPr txBox="1"/>
          <p:nvPr/>
        </p:nvSpPr>
        <p:spPr>
          <a:xfrm>
            <a:off x="7010401" y="4417793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(3)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FEB8A5C-2CE5-453F-B2B1-1CF8BBB276C5}"/>
              </a:ext>
            </a:extLst>
          </p:cNvPr>
          <p:cNvSpPr txBox="1"/>
          <p:nvPr/>
        </p:nvSpPr>
        <p:spPr>
          <a:xfrm>
            <a:off x="5585012" y="4420777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(2)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吹き出し: 四角形 27">
            <a:extLst>
              <a:ext uri="{FF2B5EF4-FFF2-40B4-BE49-F238E27FC236}">
                <a16:creationId xmlns:a16="http://schemas.microsoft.com/office/drawing/2014/main" id="{88DFD58D-886D-406C-8AD6-21F2E7367905}"/>
              </a:ext>
            </a:extLst>
          </p:cNvPr>
          <p:cNvSpPr/>
          <p:nvPr/>
        </p:nvSpPr>
        <p:spPr>
          <a:xfrm>
            <a:off x="667870" y="5421888"/>
            <a:ext cx="3437966" cy="485853"/>
          </a:xfrm>
          <a:prstGeom prst="wedgeRectCallout">
            <a:avLst>
              <a:gd name="adj1" fmla="val 12321"/>
              <a:gd name="adj2" fmla="val -2214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tree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の内部表現として配列を使用する際、マイナス値は使用できない。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添字が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unsigned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のため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/>
            <a:endParaRPr kumimoji="1"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吹き出し: 四角形 28">
            <a:extLst>
              <a:ext uri="{FF2B5EF4-FFF2-40B4-BE49-F238E27FC236}">
                <a16:creationId xmlns:a16="http://schemas.microsoft.com/office/drawing/2014/main" id="{BA9E6ECA-9E20-4B7B-ACCC-A26452A0158A}"/>
              </a:ext>
            </a:extLst>
          </p:cNvPr>
          <p:cNvSpPr/>
          <p:nvPr/>
        </p:nvSpPr>
        <p:spPr>
          <a:xfrm>
            <a:off x="5011272" y="5465176"/>
            <a:ext cx="3290046" cy="307777"/>
          </a:xfrm>
          <a:prstGeom prst="wedgeRectCallout">
            <a:avLst>
              <a:gd name="adj1" fmla="val 12321"/>
              <a:gd name="adj2" fmla="val -2214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$#1</a:t>
            </a:r>
            <a:r>
              <a:rPr kumimoji="1"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の参照先のサーチは、配列でも木でも同程度の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オーダ</a:t>
            </a:r>
            <a:r>
              <a:rPr kumimoji="1"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の見込み</a:t>
            </a:r>
            <a:endParaRPr kumimoji="1"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吹き出し: 四角形 29">
            <a:extLst>
              <a:ext uri="{FF2B5EF4-FFF2-40B4-BE49-F238E27FC236}">
                <a16:creationId xmlns:a16="http://schemas.microsoft.com/office/drawing/2014/main" id="{FF70AD5E-A8DB-4359-B38A-E69A8DD43310}"/>
              </a:ext>
            </a:extLst>
          </p:cNvPr>
          <p:cNvSpPr/>
          <p:nvPr/>
        </p:nvSpPr>
        <p:spPr>
          <a:xfrm>
            <a:off x="8108578" y="931158"/>
            <a:ext cx="1456763" cy="307777"/>
          </a:xfrm>
          <a:prstGeom prst="wedgeRectCallout">
            <a:avLst>
              <a:gd name="adj1" fmla="val 12321"/>
              <a:gd name="adj2" fmla="val -2214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宿題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例とアルゴリズム</a:t>
            </a:r>
            <a:endParaRPr kumimoji="1"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2000744-7A31-4A95-A18B-4924301D8929}"/>
              </a:ext>
            </a:extLst>
          </p:cNvPr>
          <p:cNvCxnSpPr>
            <a:cxnSpLocks/>
          </p:cNvCxnSpPr>
          <p:nvPr/>
        </p:nvCxnSpPr>
        <p:spPr>
          <a:xfrm flipH="1">
            <a:off x="4105836" y="1990165"/>
            <a:ext cx="246529" cy="141493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72067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12/18(</a:t>
            </a:r>
            <a:r>
              <a:rPr lang="ja-JP" altLang="en-US" dirty="0"/>
              <a:t>金</a:t>
            </a:r>
            <a:r>
              <a:rPr lang="en-US" altLang="ja-JP" dirty="0"/>
              <a:t>)18:00-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149816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23C410-311A-48F2-AA91-59F9C7467167}"/>
              </a:ext>
            </a:extLst>
          </p:cNvPr>
          <p:cNvSpPr txBox="1"/>
          <p:nvPr/>
        </p:nvSpPr>
        <p:spPr>
          <a:xfrm>
            <a:off x="-20169" y="1269"/>
            <a:ext cx="3830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本日のテーマ</a:t>
            </a:r>
            <a:endParaRPr lang="en-US" altLang="ja-JP" sz="1600" dirty="0"/>
          </a:p>
          <a:p>
            <a:r>
              <a:rPr kumimoji="1" lang="en-US" altLang="ja-JP" sz="1600" dirty="0"/>
              <a:t>semi on-demand vs full on-demand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B671630A-C34A-47B4-8622-0B0BAA0DF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364774"/>
              </p:ext>
            </p:extLst>
          </p:nvPr>
        </p:nvGraphicFramePr>
        <p:xfrm>
          <a:off x="275661" y="2337771"/>
          <a:ext cx="11004179" cy="2175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63">
                  <a:extLst>
                    <a:ext uri="{9D8B030D-6E8A-4147-A177-3AD203B41FA5}">
                      <a16:colId xmlns:a16="http://schemas.microsoft.com/office/drawing/2014/main" val="825098438"/>
                    </a:ext>
                  </a:extLst>
                </a:gridCol>
                <a:gridCol w="715458">
                  <a:extLst>
                    <a:ext uri="{9D8B030D-6E8A-4147-A177-3AD203B41FA5}">
                      <a16:colId xmlns:a16="http://schemas.microsoft.com/office/drawing/2014/main" val="889530597"/>
                    </a:ext>
                  </a:extLst>
                </a:gridCol>
                <a:gridCol w="1552074">
                  <a:extLst>
                    <a:ext uri="{9D8B030D-6E8A-4147-A177-3AD203B41FA5}">
                      <a16:colId xmlns:a16="http://schemas.microsoft.com/office/drawing/2014/main" val="1188396045"/>
                    </a:ext>
                  </a:extLst>
                </a:gridCol>
                <a:gridCol w="1377628">
                  <a:extLst>
                    <a:ext uri="{9D8B030D-6E8A-4147-A177-3AD203B41FA5}">
                      <a16:colId xmlns:a16="http://schemas.microsoft.com/office/drawing/2014/main" val="2560486406"/>
                    </a:ext>
                  </a:extLst>
                </a:gridCol>
                <a:gridCol w="1377628">
                  <a:extLst>
                    <a:ext uri="{9D8B030D-6E8A-4147-A177-3AD203B41FA5}">
                      <a16:colId xmlns:a16="http://schemas.microsoft.com/office/drawing/2014/main" val="1786663149"/>
                    </a:ext>
                  </a:extLst>
                </a:gridCol>
                <a:gridCol w="1418157">
                  <a:extLst>
                    <a:ext uri="{9D8B030D-6E8A-4147-A177-3AD203B41FA5}">
                      <a16:colId xmlns:a16="http://schemas.microsoft.com/office/drawing/2014/main" val="151330607"/>
                    </a:ext>
                  </a:extLst>
                </a:gridCol>
                <a:gridCol w="1418157">
                  <a:extLst>
                    <a:ext uri="{9D8B030D-6E8A-4147-A177-3AD203B41FA5}">
                      <a16:colId xmlns:a16="http://schemas.microsoft.com/office/drawing/2014/main" val="2543303977"/>
                    </a:ext>
                  </a:extLst>
                </a:gridCol>
                <a:gridCol w="1418157">
                  <a:extLst>
                    <a:ext uri="{9D8B030D-6E8A-4147-A177-3AD203B41FA5}">
                      <a16:colId xmlns:a16="http://schemas.microsoft.com/office/drawing/2014/main" val="1283481443"/>
                    </a:ext>
                  </a:extLst>
                </a:gridCol>
                <a:gridCol w="1418157">
                  <a:extLst>
                    <a:ext uri="{9D8B030D-6E8A-4147-A177-3AD203B41FA5}">
                      <a16:colId xmlns:a16="http://schemas.microsoft.com/office/drawing/2014/main" val="850728808"/>
                    </a:ext>
                  </a:extLst>
                </a:gridCol>
              </a:tblGrid>
              <a:tr h="374773"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dirty="0"/>
                        <a:t>#</a:t>
                      </a:r>
                      <a:endParaRPr kumimoji="1" lang="ja-JP" altLang="en-US" sz="16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dirty="0"/>
                        <a:t>phase</a:t>
                      </a:r>
                      <a:endParaRPr kumimoji="1" lang="ja-JP" altLang="en-US" sz="16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dirty="0"/>
                        <a:t>parsing</a:t>
                      </a:r>
                      <a:r>
                        <a:rPr kumimoji="1" lang="ja-JP" altLang="en-US" sz="1600" dirty="0"/>
                        <a:t>処理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eval</a:t>
                      </a: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処理</a:t>
                      </a:r>
                      <a:endParaRPr kumimoji="1" lang="en-US" altLang="ja-JP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dirty="0"/>
                        <a:t>print</a:t>
                      </a:r>
                      <a:r>
                        <a:rPr kumimoji="1" lang="ja-JP" altLang="en-US" sz="1600" dirty="0"/>
                        <a:t>処理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08498030"/>
                  </a:ext>
                </a:extLst>
              </a:tr>
              <a:tr h="353187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kumimoji="1" lang="en-US" altLang="ja-JP" dirty="0"/>
                        <a:t>parsing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①</a:t>
                      </a: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eval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②</a:t>
                      </a: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apply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③</a:t>
                      </a: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$#</a:t>
                      </a:r>
                      <a:r>
                        <a:rPr kumimoji="1" lang="en-US" altLang="ja-JP" sz="1600" b="1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print</a:t>
                      </a: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処理</a:t>
                      </a:r>
                      <a:endParaRPr kumimoji="1" lang="en-US" altLang="ja-JP" sz="1600" b="1" dirty="0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本体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function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557592"/>
                  </a:ext>
                </a:extLst>
              </a:tr>
              <a:tr h="275329">
                <a:tc>
                  <a:txBody>
                    <a:bodyPr/>
                    <a:lstStyle/>
                    <a:p>
                      <a:r>
                        <a:rPr kumimoji="1" lang="en-US" altLang="ja-JP" sz="1600" strike="noStrike" baseline="0" dirty="0"/>
                        <a:t>1</a:t>
                      </a:r>
                      <a:endParaRPr kumimoji="1" lang="ja-JP" altLang="en-US" sz="1600" strike="noStrike" baseline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600" strike="noStrike" baseline="0" dirty="0"/>
                        <a:t>read</a:t>
                      </a:r>
                      <a:endParaRPr kumimoji="1" lang="ja-JP" altLang="en-US" sz="1600" strike="noStrike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trike="noStrike" baseline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399468"/>
                  </a:ext>
                </a:extLst>
              </a:tr>
              <a:tr h="275329">
                <a:tc rowSpan="2">
                  <a:txBody>
                    <a:bodyPr/>
                    <a:lstStyle/>
                    <a:p>
                      <a:r>
                        <a:rPr kumimoji="1" lang="en-US" altLang="ja-JP" sz="1600" strike="noStrike" baseline="0" dirty="0"/>
                        <a:t>2</a:t>
                      </a:r>
                      <a:endParaRPr kumimoji="1" lang="ja-JP" altLang="en-US" sz="1600" strike="noStrike" baseline="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sz="1600" strike="noStrike" baseline="0" dirty="0"/>
                        <a:t>eval</a:t>
                      </a:r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trike="noStrike" baseline="0" dirty="0"/>
                        <a:t>eval1</a:t>
                      </a:r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trike="noStrike" baseline="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305177"/>
                  </a:ext>
                </a:extLst>
              </a:tr>
              <a:tr h="27532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trike="noStrike" baseline="0" dirty="0"/>
                        <a:t>eval2</a:t>
                      </a:r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trike="noStrike" baseline="0" dirty="0"/>
                        <a:t>〇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trike="noStrike" baseline="0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424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600" strike="noStrike" baseline="0" dirty="0"/>
                        <a:t>3</a:t>
                      </a:r>
                      <a:endParaRPr kumimoji="1" lang="ja-JP" altLang="en-US" sz="1600" strike="noStrike" baseline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600" strike="noStrike" baseline="0" dirty="0"/>
                        <a:t>print</a:t>
                      </a:r>
                      <a:endParaRPr kumimoji="1" lang="ja-JP" altLang="en-US" sz="1600" strike="noStrike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trike="noStrike" baseline="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trike="noStrike" baseline="0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482125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12B0B217-FA19-4FA7-A75E-F604DA2EB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200248"/>
              </p:ext>
            </p:extLst>
          </p:nvPr>
        </p:nvGraphicFramePr>
        <p:xfrm>
          <a:off x="275662" y="5018218"/>
          <a:ext cx="11004179" cy="1839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63">
                  <a:extLst>
                    <a:ext uri="{9D8B030D-6E8A-4147-A177-3AD203B41FA5}">
                      <a16:colId xmlns:a16="http://schemas.microsoft.com/office/drawing/2014/main" val="825098438"/>
                    </a:ext>
                  </a:extLst>
                </a:gridCol>
                <a:gridCol w="2267532">
                  <a:extLst>
                    <a:ext uri="{9D8B030D-6E8A-4147-A177-3AD203B41FA5}">
                      <a16:colId xmlns:a16="http://schemas.microsoft.com/office/drawing/2014/main" val="889530597"/>
                    </a:ext>
                  </a:extLst>
                </a:gridCol>
                <a:gridCol w="1377628">
                  <a:extLst>
                    <a:ext uri="{9D8B030D-6E8A-4147-A177-3AD203B41FA5}">
                      <a16:colId xmlns:a16="http://schemas.microsoft.com/office/drawing/2014/main" val="2560486406"/>
                    </a:ext>
                  </a:extLst>
                </a:gridCol>
                <a:gridCol w="1377628">
                  <a:extLst>
                    <a:ext uri="{9D8B030D-6E8A-4147-A177-3AD203B41FA5}">
                      <a16:colId xmlns:a16="http://schemas.microsoft.com/office/drawing/2014/main" val="1786663149"/>
                    </a:ext>
                  </a:extLst>
                </a:gridCol>
                <a:gridCol w="1418157">
                  <a:extLst>
                    <a:ext uri="{9D8B030D-6E8A-4147-A177-3AD203B41FA5}">
                      <a16:colId xmlns:a16="http://schemas.microsoft.com/office/drawing/2014/main" val="151330607"/>
                    </a:ext>
                  </a:extLst>
                </a:gridCol>
                <a:gridCol w="1418157">
                  <a:extLst>
                    <a:ext uri="{9D8B030D-6E8A-4147-A177-3AD203B41FA5}">
                      <a16:colId xmlns:a16="http://schemas.microsoft.com/office/drawing/2014/main" val="2543303977"/>
                    </a:ext>
                  </a:extLst>
                </a:gridCol>
                <a:gridCol w="1418157">
                  <a:extLst>
                    <a:ext uri="{9D8B030D-6E8A-4147-A177-3AD203B41FA5}">
                      <a16:colId xmlns:a16="http://schemas.microsoft.com/office/drawing/2014/main" val="1283481443"/>
                    </a:ext>
                  </a:extLst>
                </a:gridCol>
                <a:gridCol w="1418157">
                  <a:extLst>
                    <a:ext uri="{9D8B030D-6E8A-4147-A177-3AD203B41FA5}">
                      <a16:colId xmlns:a16="http://schemas.microsoft.com/office/drawing/2014/main" val="850728808"/>
                    </a:ext>
                  </a:extLst>
                </a:gridCol>
              </a:tblGrid>
              <a:tr h="374773"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dirty="0"/>
                        <a:t>#</a:t>
                      </a:r>
                      <a:endParaRPr kumimoji="1" lang="ja-JP" altLang="en-U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dirty="0"/>
                        <a:t>phase</a:t>
                      </a:r>
                      <a:endParaRPr kumimoji="1" lang="ja-JP" altLang="en-U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dirty="0"/>
                        <a:t>parsing</a:t>
                      </a:r>
                      <a:r>
                        <a:rPr kumimoji="1" lang="ja-JP" altLang="en-US" sz="1600" dirty="0"/>
                        <a:t>処理</a:t>
                      </a:r>
                    </a:p>
                  </a:txBody>
                  <a:tcPr anchor="ctr">
                    <a:solidFill>
                      <a:srgbClr val="4472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eval</a:t>
                      </a: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処理</a:t>
                      </a:r>
                      <a:endParaRPr kumimoji="1" lang="en-US" altLang="ja-JP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dirty="0"/>
                        <a:t>print</a:t>
                      </a:r>
                      <a:r>
                        <a:rPr kumimoji="1" lang="ja-JP" altLang="en-US" sz="1600" dirty="0"/>
                        <a:t>処理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08498030"/>
                  </a:ext>
                </a:extLst>
              </a:tr>
              <a:tr h="353187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kumimoji="1" lang="en-US" altLang="ja-JP" dirty="0"/>
                        <a:t>parsing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①</a:t>
                      </a: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eval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②</a:t>
                      </a: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apply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③</a:t>
                      </a: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$#</a:t>
                      </a:r>
                      <a:r>
                        <a:rPr kumimoji="1" lang="en-US" altLang="ja-JP" sz="1600" b="1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print</a:t>
                      </a: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処理</a:t>
                      </a:r>
                      <a:endParaRPr kumimoji="1" lang="en-US" altLang="ja-JP" sz="1600" b="1" dirty="0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本体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print</a:t>
                      </a:r>
                    </a:p>
                    <a:p>
                      <a:pPr algn="ctr">
                        <a:lnSpc>
                          <a:spcPts val="1400"/>
                        </a:lnSpc>
                      </a:pPr>
                      <a:r>
                        <a:rPr kumimoji="1" lang="en-US" altLang="ja-JP" sz="1600" b="1" dirty="0">
                          <a:solidFill>
                            <a:schemeClr val="bg1"/>
                          </a:solidFill>
                        </a:rPr>
                        <a:t>operator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557592"/>
                  </a:ext>
                </a:extLst>
              </a:tr>
              <a:tr h="275329">
                <a:tc>
                  <a:txBody>
                    <a:bodyPr/>
                    <a:lstStyle/>
                    <a:p>
                      <a:r>
                        <a:rPr kumimoji="1" lang="en-US" altLang="ja-JP" sz="1600" strike="noStrike" baseline="0" dirty="0"/>
                        <a:t>1</a:t>
                      </a:r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trike="noStrike" baseline="0" dirty="0"/>
                        <a:t>read</a:t>
                      </a:r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trike="noStrike" baseline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399468"/>
                  </a:ext>
                </a:extLst>
              </a:tr>
              <a:tr h="275329">
                <a:tc>
                  <a:txBody>
                    <a:bodyPr/>
                    <a:lstStyle/>
                    <a:p>
                      <a:r>
                        <a:rPr kumimoji="1" lang="en-US" altLang="ja-JP" sz="1600" strike="noStrike" baseline="0" dirty="0"/>
                        <a:t>2</a:t>
                      </a:r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trike="noStrike" baseline="0" dirty="0"/>
                        <a:t>eval</a:t>
                      </a:r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trike="noStrike" baseline="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305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600" strike="noStrike" baseline="0" dirty="0"/>
                        <a:t>3</a:t>
                      </a:r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strike="noStrike" baseline="0" dirty="0"/>
                        <a:t>print</a:t>
                      </a:r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strike="noStrike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trike="noStrike" baseline="0" dirty="0"/>
                        <a:t>〇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trike="noStrike" baseline="0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trike="noStrike" baseline="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strike="noStrike" baseline="0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482125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8A19B29-D317-4BC9-86F9-70D527DC60CA}"/>
              </a:ext>
            </a:extLst>
          </p:cNvPr>
          <p:cNvSpPr txBox="1"/>
          <p:nvPr/>
        </p:nvSpPr>
        <p:spPr>
          <a:xfrm>
            <a:off x="194981" y="1999217"/>
            <a:ext cx="361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(a) semi on-demand</a:t>
            </a:r>
            <a:r>
              <a:rPr lang="ja-JP" altLang="en-US" sz="1600" dirty="0"/>
              <a:t> </a:t>
            </a:r>
            <a:r>
              <a:rPr lang="en-US" altLang="ja-JP" sz="1600" dirty="0"/>
              <a:t>(</a:t>
            </a:r>
            <a:r>
              <a:rPr lang="ja-JP" altLang="en-US" sz="1600" dirty="0"/>
              <a:t>従来想定</a:t>
            </a:r>
            <a:r>
              <a:rPr lang="en-US" altLang="ja-JP" sz="1600" dirty="0"/>
              <a:t>)</a:t>
            </a:r>
            <a:endParaRPr kumimoji="1" lang="en-US" altLang="ja-JP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49EC62B-32C9-4467-A7BE-6836CEED57AF}"/>
              </a:ext>
            </a:extLst>
          </p:cNvPr>
          <p:cNvSpPr txBox="1"/>
          <p:nvPr/>
        </p:nvSpPr>
        <p:spPr>
          <a:xfrm>
            <a:off x="194981" y="4734505"/>
            <a:ext cx="3615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(b) full on-demand</a:t>
            </a:r>
            <a:r>
              <a:rPr lang="ja-JP" altLang="en-US" sz="1600" dirty="0"/>
              <a:t> </a:t>
            </a:r>
            <a:r>
              <a:rPr lang="en-US" altLang="ja-JP" sz="1600" dirty="0"/>
              <a:t>(</a:t>
            </a:r>
            <a:r>
              <a:rPr lang="ja-JP" altLang="en-US" sz="1600" dirty="0"/>
              <a:t>新規</a:t>
            </a:r>
            <a:r>
              <a:rPr lang="en-US" altLang="ja-JP" sz="1600" dirty="0"/>
              <a:t>)</a:t>
            </a:r>
            <a:endParaRPr kumimoji="1" lang="en-US" altLang="ja-JP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214E5-4597-4CA9-B73B-FD995FF7C0CC}"/>
              </a:ext>
            </a:extLst>
          </p:cNvPr>
          <p:cNvSpPr txBox="1"/>
          <p:nvPr/>
        </p:nvSpPr>
        <p:spPr>
          <a:xfrm>
            <a:off x="275661" y="669307"/>
            <a:ext cx="1022200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/>
              <a:t>オンデマンド実行の対象となる処理は以下の</a:t>
            </a:r>
            <a:r>
              <a:rPr lang="en-US" altLang="ja-JP" sz="1600" dirty="0"/>
              <a:t>3</a:t>
            </a:r>
            <a:r>
              <a:rPr lang="ja-JP" altLang="en-US" sz="1600" dirty="0"/>
              <a:t>つ。</a:t>
            </a:r>
            <a:endParaRPr lang="en-US" altLang="ja-JP" sz="1600" dirty="0"/>
          </a:p>
          <a:p>
            <a:pPr lvl="2"/>
            <a:r>
              <a:rPr lang="ja-JP" altLang="en-US" sz="1600" dirty="0"/>
              <a:t>①</a:t>
            </a:r>
            <a:r>
              <a:rPr lang="en-US" altLang="ja-JP" sz="1600" dirty="0"/>
              <a:t>eval</a:t>
            </a:r>
            <a:r>
              <a:rPr lang="ja-JP" altLang="en-US" sz="1600" dirty="0"/>
              <a:t>の実行</a:t>
            </a:r>
            <a:r>
              <a:rPr lang="en-US" altLang="ja-JP" sz="1600" dirty="0"/>
              <a:t>	: eval</a:t>
            </a:r>
            <a:r>
              <a:rPr lang="ja-JP" altLang="en-US" sz="1600" dirty="0"/>
              <a:t>を評価規則に従って実行。ただし、</a:t>
            </a:r>
            <a:r>
              <a:rPr lang="en-US" altLang="ja-JP" sz="1600" dirty="0"/>
              <a:t>apply</a:t>
            </a:r>
            <a:r>
              <a:rPr lang="ja-JP" altLang="en-US" sz="1600" dirty="0"/>
              <a:t>は実行しない。</a:t>
            </a:r>
            <a:endParaRPr lang="en-US" altLang="ja-JP" sz="1600" dirty="0"/>
          </a:p>
          <a:p>
            <a:pPr lvl="2"/>
            <a:r>
              <a:rPr lang="ja-JP" altLang="en-US" sz="1600" dirty="0"/>
              <a:t>②</a:t>
            </a:r>
            <a:r>
              <a:rPr lang="en-US" altLang="ja-JP" sz="1600" dirty="0"/>
              <a:t>apply</a:t>
            </a:r>
            <a:r>
              <a:rPr lang="ja-JP" altLang="en-US" sz="1600" dirty="0"/>
              <a:t>の実行</a:t>
            </a:r>
            <a:r>
              <a:rPr lang="en-US" altLang="ja-JP" sz="1600" dirty="0"/>
              <a:t>	: apply</a:t>
            </a:r>
            <a:r>
              <a:rPr lang="ja-JP" altLang="en-US" sz="1600" dirty="0"/>
              <a:t>のパラメータである</a:t>
            </a:r>
            <a:r>
              <a:rPr lang="en-US" altLang="ja-JP" sz="1600" dirty="0"/>
              <a:t>$op$</a:t>
            </a:r>
            <a:r>
              <a:rPr lang="ja-JP" altLang="en-US" sz="1600" dirty="0"/>
              <a:t>を実行。</a:t>
            </a:r>
            <a:endParaRPr lang="en-US" altLang="ja-JP" sz="1600" dirty="0"/>
          </a:p>
          <a:p>
            <a:pPr lvl="2"/>
            <a:r>
              <a:rPr lang="ja-JP" altLang="en-US" sz="1600" dirty="0"/>
              <a:t>③参照解決</a:t>
            </a:r>
            <a:r>
              <a:rPr lang="en-US" altLang="ja-JP" sz="1600" dirty="0"/>
              <a:t>	: $#</a:t>
            </a:r>
            <a:r>
              <a:rPr lang="en-US" altLang="ja-JP" sz="1600" dirty="0" err="1"/>
              <a:t>i</a:t>
            </a:r>
            <a:r>
              <a:rPr lang="ja-JP" altLang="en-US" sz="1600" dirty="0"/>
              <a:t>の</a:t>
            </a:r>
            <a:r>
              <a:rPr lang="en-US" altLang="ja-JP" sz="1600" dirty="0"/>
              <a:t>node</a:t>
            </a:r>
            <a:r>
              <a:rPr lang="ja-JP" altLang="en-US" sz="1600" dirty="0"/>
              <a:t>に</a:t>
            </a:r>
            <a:r>
              <a:rPr lang="en-US" altLang="ja-JP" sz="1600" dirty="0"/>
              <a:t>reference</a:t>
            </a:r>
            <a:r>
              <a:rPr lang="ja-JP" altLang="en-US" sz="1600" dirty="0"/>
              <a:t>先ノードへのリンクを設定。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13617899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327B0D7-5262-4B6C-99D9-837654737557}"/>
              </a:ext>
            </a:extLst>
          </p:cNvPr>
          <p:cNvSpPr txBox="1"/>
          <p:nvPr/>
        </p:nvSpPr>
        <p:spPr>
          <a:xfrm>
            <a:off x="0" y="7572"/>
            <a:ext cx="12192000" cy="695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[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事例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] eval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終了時点の評価結果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再掲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+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改訂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altLang="ja-JP" sz="1600" b="1" dirty="0">
                <a:uFill>
                  <a:solidFill>
                    <a:srgbClr val="FF0000"/>
                  </a:solidFill>
                </a:uFill>
              </a:rPr>
              <a:t>(1)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(“{$bind$($#1))}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({$tree$(X,Y[])})”))</a:t>
            </a: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A”, </a:t>
            </a:r>
            <a:r>
              <a:rPr lang="nl-NL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nl-NL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”, “</a:t>
            </a:r>
            <a:r>
              <a:rPr lang="nl-NL" altLang="ja-JP" sz="1600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), 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node(“</a:t>
            </a:r>
            <a:r>
              <a:rPr lang="nl-NL" altLang="ja-JP" sz="16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{}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”, </a:t>
            </a:r>
            <a:r>
              <a:rPr lang="nl-NL" altLang="ja-JP" sz="1600" b="1" u="heavy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(self, 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tree(“</a:t>
            </a:r>
            <a:r>
              <a:rPr lang="en-US" altLang="ja-JP" sz="16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$tree$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”, “X”, “Y[]”)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)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node(“{}A”, </a:t>
            </a:r>
            <a:r>
              <a:rPr lang="nl-NL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nl-NL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”, “</a:t>
            </a:r>
            <a:r>
              <a:rPr lang="nl-NL" altLang="ja-JP" sz="1600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), </a:t>
            </a:r>
            <a:r>
              <a:rPr lang="nl-NL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“X”, “Y[]”)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　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※</a:t>
            </a:r>
            <a:endParaRPr lang="nl-NL" altLang="ja-JP" sz="1600" dirty="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node(“{}A”,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nl-NL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bind$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(self, “</a:t>
            </a:r>
            <a:r>
              <a:rPr lang="nl-NL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”)),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“X”, “Y[]”)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) </a:t>
            </a:r>
            <a:r>
              <a:rPr lang="en-US" altLang="ja-JP" sz="1600" dirty="0">
                <a:solidFill>
                  <a:srgbClr val="0000FF"/>
                </a:solidFill>
              </a:rPr>
              <a:t>※</a:t>
            </a:r>
            <a:endParaRPr lang="nl-NL" altLang="ja-JP" sz="1600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sz="1600" b="1" dirty="0">
                <a:uFill>
                  <a:solidFill>
                    <a:srgbClr val="FF0000"/>
                  </a:solidFill>
                </a:uFill>
              </a:rPr>
              <a:t>(2)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(“{$`$(?)}ABC(7,8)”))</a:t>
            </a:r>
          </a:p>
          <a:p>
            <a:pPr lvl="1">
              <a:spcBef>
                <a:spcPts val="300"/>
              </a:spcBef>
            </a:pPr>
            <a:r>
              <a:rPr lang="ja-JP" altLang="en-US" sz="1600" dirty="0"/>
              <a:t>⇒ </a:t>
            </a:r>
            <a:r>
              <a:rPr lang="en-US" altLang="ja-JP" sz="1600" dirty="0"/>
              <a:t>tree(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node(“{}ABC”,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$`$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“?”))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sz="1600" dirty="0"/>
              <a:t>,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sz="1600" dirty="0"/>
              <a:t>) </a:t>
            </a:r>
            <a:r>
              <a:rPr lang="en-US" altLang="ja-JP" sz="1600" dirty="0">
                <a:solidFill>
                  <a:srgbClr val="FF0000"/>
                </a:solidFill>
              </a:rPr>
              <a:t>※</a:t>
            </a:r>
            <a:endParaRPr lang="en-US" altLang="ja-JP" sz="1600" dirty="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/>
              <a:t>⇒ </a:t>
            </a:r>
            <a:r>
              <a:rPr lang="en-US" altLang="ja-JP" sz="1600" dirty="0"/>
              <a:t>tree(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node(“{}ABC”,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function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“$`$”,</a:t>
            </a:r>
            <a:r>
              <a:rPr lang="en-US" altLang="ja-JP" sz="1600" b="1" dirty="0">
                <a:uFill>
                  <a:solidFill>
                    <a:srgbClr val="FF0000"/>
                  </a:solidFill>
                </a:uFill>
              </a:rPr>
              <a:t> “?”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sz="1600" dirty="0"/>
              <a:t>),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sz="1600" dirty="0"/>
              <a:t>) </a:t>
            </a:r>
            <a:r>
              <a:rPr lang="en-US" altLang="ja-JP" sz="1600" dirty="0">
                <a:solidFill>
                  <a:srgbClr val="0000FF"/>
                </a:solidFill>
              </a:rPr>
              <a:t>※</a:t>
            </a:r>
          </a:p>
          <a:p>
            <a:pPr>
              <a:spcBef>
                <a:spcPts val="600"/>
              </a:spcBef>
            </a:pPr>
            <a:r>
              <a:rPr kumimoji="1" lang="en-US" altLang="ja-JP" sz="1600" b="1" dirty="0"/>
              <a:t>(3) </a:t>
            </a:r>
            <a:r>
              <a:rPr kumimoji="1" lang="en-US" altLang="ja-JP" sz="1600" b="1" dirty="0">
                <a:solidFill>
                  <a:srgbClr val="FF00FF"/>
                </a:solidFill>
              </a:rPr>
              <a:t>eval</a:t>
            </a:r>
            <a:r>
              <a:rPr kumimoji="1" lang="en-US" altLang="ja-JP" sz="1600" b="1" dirty="0"/>
              <a:t>(</a:t>
            </a:r>
            <a:r>
              <a:rPr kumimoji="1" lang="en-US" altLang="ja-JP" sz="1600" b="1" dirty="0">
                <a:solidFill>
                  <a:srgbClr val="FF00FF"/>
                </a:solidFill>
              </a:rPr>
              <a:t>τ</a:t>
            </a:r>
            <a:r>
              <a:rPr kumimoji="1" lang="en-US" altLang="ja-JP" sz="1600" dirty="0"/>
              <a:t>(“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{{$tree$($bind$,$#1)}}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X[]”))</a:t>
            </a:r>
          </a:p>
          <a:p>
            <a:pPr lvl="1"/>
            <a:r>
              <a:rPr kumimoji="1" lang="ja-JP" altLang="en-US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sz="1600" b="1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</a:t>
            </a:r>
            <a:r>
              <a:rPr lang="en-US" altLang="ja-JP" sz="1600" u="heavy" spc="-1" dirty="0">
                <a:solidFill>
                  <a:srgbClr val="000000"/>
                </a:solidFill>
                <a:uFill>
                  <a:solidFill>
                    <a:srgbClr val="0000FF"/>
                  </a:solidFill>
                </a:uFill>
                <a:latin typeface="+mn-ea"/>
              </a:rPr>
              <a:t>node(“”, </a:t>
            </a:r>
            <a:r>
              <a:rPr lang="en-US" altLang="ja-JP" sz="1600" b="1" u="heavy" spc="-1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  <a:latin typeface="+mn-ea"/>
              </a:rPr>
              <a:t>apply</a:t>
            </a:r>
            <a:r>
              <a:rPr lang="en-US" altLang="ja-JP" sz="1600" u="heavy" spc="-1" dirty="0">
                <a:solidFill>
                  <a:srgbClr val="000000"/>
                </a:solidFill>
                <a:uFill>
                  <a:solidFill>
                    <a:srgbClr val="0000FF"/>
                  </a:solidFill>
                </a:uFill>
                <a:latin typeface="+mn-ea"/>
              </a:rPr>
              <a:t>(self, tree(“$tree$“, “$bind$“, “$#1</a:t>
            </a:r>
            <a:r>
              <a:rPr lang="en-US" altLang="ja-JP" sz="1600" u="heavy" spc="-1" dirty="0">
                <a:uFill>
                  <a:solidFill>
                    <a:srgbClr val="0000FF"/>
                  </a:solidFill>
                </a:uFill>
                <a:latin typeface="+mn-ea"/>
              </a:rPr>
              <a:t>”)))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ea"/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/>
              <a:t>⇒ </a:t>
            </a:r>
            <a:r>
              <a:rPr kumimoji="1"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sz="1600" b="1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</a:t>
            </a:r>
            <a:r>
              <a:rPr lang="en-US" altLang="ja-JP" sz="1600" b="1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tree(“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sz="1600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)) 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※</a:t>
            </a:r>
          </a:p>
          <a:p>
            <a:pPr lvl="1">
              <a:spcBef>
                <a:spcPts val="300"/>
              </a:spcBef>
            </a:pPr>
            <a:r>
              <a:rPr kumimoji="1" lang="ja-JP" altLang="en-US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sz="1600" b="1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tree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 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“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sz="1600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 lvl="1">
              <a:spcBef>
                <a:spcPts val="300"/>
              </a:spcBef>
            </a:pPr>
            <a:r>
              <a:rPr kumimoji="1" lang="ja-JP" altLang="en-US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sz="1600" b="1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tree(“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sz="1600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 lvl="1">
              <a:spcBef>
                <a:spcPts val="300"/>
              </a:spcBef>
            </a:pPr>
            <a:r>
              <a:rPr kumimoji="1" lang="ja-JP" altLang="en-US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bind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self, </a:t>
            </a:r>
            <a:r>
              <a:rPr lang="en-US" altLang="ja-JP" sz="1600" b="1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ref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(“</a:t>
            </a:r>
            <a:r>
              <a:rPr lang="en-US" altLang="ja-JP" sz="1600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600" dirty="0"/>
              <a:t> </a:t>
            </a:r>
            <a:r>
              <a:rPr lang="en-US" altLang="ja-JP" sz="1600" dirty="0">
                <a:solidFill>
                  <a:srgbClr val="0000FF"/>
                </a:solidFill>
              </a:rPr>
              <a:t>※</a:t>
            </a:r>
            <a:endParaRPr lang="en-US" altLang="ja-JP" sz="1600" spc="-1" dirty="0">
              <a:uFill>
                <a:solidFill>
                  <a:srgbClr val="FF0000"/>
                </a:solidFill>
              </a:uFill>
              <a:latin typeface="+mn-ea"/>
            </a:endParaRPr>
          </a:p>
          <a:p>
            <a:pPr>
              <a:spcBef>
                <a:spcPts val="600"/>
              </a:spcBef>
            </a:pPr>
            <a:r>
              <a:rPr kumimoji="1" lang="en-US" altLang="ja-JP" sz="1600" b="1" dirty="0"/>
              <a:t>(4) </a:t>
            </a:r>
            <a:r>
              <a:rPr kumimoji="1" lang="en-US" altLang="ja-JP" sz="1600" b="1" dirty="0">
                <a:solidFill>
                  <a:srgbClr val="FF00FF"/>
                </a:solidFill>
              </a:rPr>
              <a:t>eval</a:t>
            </a:r>
            <a:r>
              <a:rPr kumimoji="1" lang="en-US" altLang="ja-JP" sz="1600" dirty="0"/>
              <a:t>(</a:t>
            </a:r>
            <a:r>
              <a:rPr kumimoji="1" lang="en-US" altLang="ja-JP" sz="1600" b="1" dirty="0">
                <a:solidFill>
                  <a:srgbClr val="FF00FF"/>
                </a:solidFill>
              </a:rPr>
              <a:t>τ</a:t>
            </a:r>
            <a:r>
              <a:rPr kumimoji="1" lang="en-US" altLang="ja-JP" sz="1600" dirty="0"/>
              <a:t>(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“A(B,{$</a:t>
            </a:r>
            <a:r>
              <a:rPr lang="en-US" altLang="ja-JP" sz="1600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$(#3{$file$(test.txt)})})”))</a:t>
            </a: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node(“”, </a:t>
            </a:r>
            <a:r>
              <a:rPr lang="en-US" altLang="ja-JP" sz="1600" b="1" u="heavy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(self, 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tree(“</a:t>
            </a:r>
            <a:r>
              <a:rPr lang="en-US" altLang="ja-JP" sz="16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u="heavy" dirty="0" err="1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readT</a:t>
            </a:r>
            <a:r>
              <a:rPr lang="en-US" altLang="ja-JP" sz="16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”, node(“#3”, </a:t>
            </a:r>
            <a:r>
              <a:rPr lang="en-US" altLang="ja-JP" sz="1600" b="1" u="heavy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(self, tree(“</a:t>
            </a:r>
            <a:r>
              <a:rPr lang="en-US" altLang="ja-JP" sz="16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$file$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”, “test.txt”))))))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node(“#3”,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$file$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“test.txt”))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))))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※</a:t>
            </a:r>
            <a:endParaRPr lang="en-US" altLang="ja-JP" sz="1600" dirty="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sz="1600" b="1" dirty="0" err="1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sz="1600" b="1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self, node(“#3”,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file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“test.txt”))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en-US" altLang="ja-JP" sz="1600" dirty="0"/>
              <a:t> </a:t>
            </a:r>
            <a:r>
              <a:rPr lang="en-US" altLang="ja-JP" sz="1600" dirty="0">
                <a:solidFill>
                  <a:srgbClr val="0000FF"/>
                </a:solidFill>
              </a:rPr>
              <a:t>※</a:t>
            </a: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sz="1600" b="1" dirty="0">
                <a:uFill>
                  <a:solidFill>
                    <a:srgbClr val="FF0000"/>
                  </a:solidFill>
                </a:uFill>
              </a:rPr>
              <a:t>(5)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l-GR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("(</a:t>
            </a:r>
            <a:r>
              <a:rPr lang="el-GR" altLang="ja-JP" sz="1600" u="sng" dirty="0">
                <a:uFill>
                  <a:solidFill>
                    <a:srgbClr val="FF0000"/>
                  </a:solidFill>
                </a:uFill>
              </a:rPr>
              <a:t>{$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PI$}({$bind$($#1)}A(X[]))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,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#1{$file$(xxx.csv)}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)"))</a:t>
            </a: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tree(“”, tree(node(“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l-GR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PI$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), tree(node(“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A”,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), “X[]”)),</a:t>
            </a:r>
          </a:p>
          <a:p>
            <a:pPr lvl="2"/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l-GR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file$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“xxx.csv”))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※</a:t>
            </a:r>
            <a:endParaRPr lang="en-US" altLang="ja-JP" sz="1600" dirty="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tree(“”, tree(node(“”, function(“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$PI$”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)), tree(node(“A”,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ref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”))), “X[]”)),</a:t>
            </a:r>
          </a:p>
          <a:p>
            <a:pPr lvl="1">
              <a:spcBef>
                <a:spcPts val="300"/>
              </a:spcBef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	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file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(self, “xxx.csv”)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en-US" altLang="ja-JP" sz="1600" dirty="0"/>
              <a:t> </a:t>
            </a:r>
            <a:r>
              <a:rPr lang="en-US" altLang="ja-JP" sz="1600" dirty="0">
                <a:solidFill>
                  <a:srgbClr val="0000FF"/>
                </a:solidFill>
              </a:rPr>
              <a:t>※</a:t>
            </a: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AFF21E-E6A0-4347-941C-C8D1919FB431}"/>
              </a:ext>
            </a:extLst>
          </p:cNvPr>
          <p:cNvSpPr txBox="1"/>
          <p:nvPr/>
        </p:nvSpPr>
        <p:spPr>
          <a:xfrm>
            <a:off x="9762564" y="85716"/>
            <a:ext cx="2312895" cy="646331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en-US" altLang="ja-JP" sz="1200" dirty="0"/>
              <a:t>(</a:t>
            </a:r>
            <a:r>
              <a:rPr lang="ja-JP" altLang="en-US" sz="1200" dirty="0"/>
              <a:t>注</a:t>
            </a:r>
            <a:r>
              <a:rPr lang="en-US" altLang="ja-JP" sz="1200" dirty="0"/>
              <a:t>) </a:t>
            </a:r>
            <a:r>
              <a:rPr lang="en-US" altLang="ja-JP" sz="1200" dirty="0" err="1"/>
              <a:t>opearator</a:t>
            </a:r>
            <a:r>
              <a:rPr lang="ja-JP" altLang="en-US" sz="1200" dirty="0"/>
              <a:t>の記法</a:t>
            </a:r>
            <a:endParaRPr lang="en-US" altLang="ja-JP" sz="1200" dirty="0"/>
          </a:p>
          <a:p>
            <a:r>
              <a:rPr lang="ja-JP" altLang="en-US" sz="1200" dirty="0"/>
              <a:t>　</a:t>
            </a:r>
            <a:r>
              <a:rPr lang="en-US" altLang="ja-JP" sz="1200" dirty="0"/>
              <a:t>operator(“$op$”) = $op$</a:t>
            </a:r>
          </a:p>
          <a:p>
            <a:r>
              <a:rPr lang="en-US" altLang="ja-JP" sz="1200" dirty="0"/>
              <a:t>=&gt; $op$: “$op$”</a:t>
            </a:r>
            <a:r>
              <a:rPr lang="ja-JP" altLang="en-US" sz="1200" dirty="0"/>
              <a:t>の実処理関数</a:t>
            </a:r>
            <a:endParaRPr lang="en-US" altLang="ja-JP" sz="1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04CF29-8A85-44AB-A66D-7E8D0AB05EBC}"/>
              </a:ext>
            </a:extLst>
          </p:cNvPr>
          <p:cNvSpPr txBox="1"/>
          <p:nvPr/>
        </p:nvSpPr>
        <p:spPr>
          <a:xfrm>
            <a:off x="6965576" y="1585113"/>
            <a:ext cx="5226424" cy="1277273"/>
          </a:xfrm>
          <a:prstGeom prst="rect">
            <a:avLst/>
          </a:prstGeom>
          <a:solidFill>
            <a:srgbClr val="CCFFFF"/>
          </a:solidFill>
        </p:spPr>
        <p:txBody>
          <a:bodyPr wrap="square" lIns="36000" tIns="36000" rIns="0" bIns="36000">
            <a:spAutoFit/>
          </a:bodyPr>
          <a:lstStyle/>
          <a:p>
            <a:r>
              <a:rPr kumimoji="1" lang="en-US" altLang="ja-JP" sz="1100" dirty="0"/>
              <a:t>eval(</a:t>
            </a:r>
            <a:r>
              <a:rPr lang="en-US" altLang="ja-JP" sz="1100" dirty="0"/>
              <a:t>node(head)</a:t>
            </a:r>
            <a:r>
              <a:rPr kumimoji="1" lang="en-US" altLang="ja-JP" sz="1100" dirty="0"/>
              <a:t>)		= </a:t>
            </a:r>
            <a:r>
              <a:rPr lang="en-US" altLang="ja-JP" sz="1100" dirty="0"/>
              <a:t>node(head)</a:t>
            </a:r>
          </a:p>
          <a:p>
            <a:r>
              <a:rPr lang="en-US" altLang="ja-JP" sz="1100" dirty="0"/>
              <a:t>eval(node(head, generator(tv)))	= node(head, eval(generator(tv)))</a:t>
            </a:r>
          </a:p>
          <a:p>
            <a:r>
              <a:rPr lang="en-US" altLang="ja-JP" sz="1100" dirty="0"/>
              <a:t>eval(tree(r, tv1, ..., </a:t>
            </a:r>
            <a:r>
              <a:rPr lang="en-US" altLang="ja-JP" sz="1100" dirty="0" err="1"/>
              <a:t>tvn</a:t>
            </a:r>
            <a:r>
              <a:rPr lang="en-US" altLang="ja-JP" sz="1100" dirty="0"/>
              <a:t>))		= tree(eval(r), eval(tv1), ..., eval(</a:t>
            </a:r>
            <a:r>
              <a:rPr lang="en-US" altLang="ja-JP" sz="1100" dirty="0" err="1"/>
              <a:t>tvn</a:t>
            </a:r>
            <a:r>
              <a:rPr lang="en-US" altLang="ja-JP" sz="1100" dirty="0"/>
              <a:t>))</a:t>
            </a:r>
          </a:p>
          <a:p>
            <a:r>
              <a:rPr lang="en-US" altLang="ja-JP" sz="1100" dirty="0"/>
              <a:t>eval(generator(tv))		= apply(self, eval(tv))</a:t>
            </a:r>
          </a:p>
          <a:p>
            <a:endParaRPr lang="en-US" altLang="ja-JP" sz="1100" dirty="0">
              <a:highlight>
                <a:srgbClr val="FFFFCC"/>
              </a:highlight>
            </a:endParaRPr>
          </a:p>
          <a:p>
            <a:r>
              <a:rPr lang="en-US" altLang="ja-JP" sz="1100" dirty="0"/>
              <a:t>apply(self, tree(op, tv1, ..., </a:t>
            </a:r>
            <a:r>
              <a:rPr lang="en-US" altLang="ja-JP" sz="1100" dirty="0" err="1"/>
              <a:t>tvn</a:t>
            </a:r>
            <a:r>
              <a:rPr lang="en-US" altLang="ja-JP" sz="1100" dirty="0"/>
              <a:t>))	= operator(op)(self, tv1, ..., </a:t>
            </a:r>
            <a:r>
              <a:rPr lang="en-US" altLang="ja-JP" sz="1100" dirty="0" err="1"/>
              <a:t>tvn</a:t>
            </a:r>
            <a:r>
              <a:rPr lang="en-US" altLang="ja-JP" sz="1100" dirty="0"/>
              <a:t>)</a:t>
            </a:r>
          </a:p>
          <a:p>
            <a:r>
              <a:rPr lang="en-US" altLang="ja-JP" sz="1100" dirty="0">
                <a:highlight>
                  <a:srgbClr val="FFFFCC"/>
                </a:highlight>
              </a:rPr>
              <a:t>node("", apply(self, tree(op, tv1, ..., </a:t>
            </a:r>
            <a:r>
              <a:rPr lang="en-US" altLang="ja-JP" sz="1100" dirty="0" err="1">
                <a:highlight>
                  <a:srgbClr val="FFFFCC"/>
                </a:highlight>
              </a:rPr>
              <a:t>tvn</a:t>
            </a:r>
            <a:r>
              <a:rPr lang="en-US" altLang="ja-JP" sz="1100" dirty="0">
                <a:highlight>
                  <a:srgbClr val="FFFFCC"/>
                </a:highlight>
              </a:rPr>
              <a:t>))) = apply(self, tree(op, tv1, ..., </a:t>
            </a:r>
            <a:r>
              <a:rPr lang="en-US" altLang="ja-JP" sz="1100" dirty="0" err="1">
                <a:highlight>
                  <a:srgbClr val="FFFFCC"/>
                </a:highlight>
              </a:rPr>
              <a:t>tvn</a:t>
            </a:r>
            <a:r>
              <a:rPr lang="en-US" altLang="ja-JP" sz="1100" dirty="0">
                <a:highlight>
                  <a:srgbClr val="FFFFCC"/>
                </a:highlight>
              </a:rPr>
              <a:t>))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AD54AC9-CC80-4C33-8606-198645CE773C}"/>
              </a:ext>
            </a:extLst>
          </p:cNvPr>
          <p:cNvSpPr txBox="1"/>
          <p:nvPr/>
        </p:nvSpPr>
        <p:spPr>
          <a:xfrm>
            <a:off x="8952939" y="3152001"/>
            <a:ext cx="2312895" cy="276999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en-US" altLang="ja-JP" sz="1200" dirty="0"/>
              <a:t>function</a:t>
            </a:r>
            <a:r>
              <a:rPr lang="ja-JP" altLang="en-US" sz="1200" dirty="0"/>
              <a:t>を返す規則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64945629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476CEA-0FB4-4394-A74B-18C7EEAADA81}"/>
              </a:ext>
            </a:extLst>
          </p:cNvPr>
          <p:cNvSpPr txBox="1"/>
          <p:nvPr/>
        </p:nvSpPr>
        <p:spPr>
          <a:xfrm>
            <a:off x="231290" y="0"/>
            <a:ext cx="105156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〇 オンデマンド</a:t>
            </a:r>
            <a:r>
              <a:rPr lang="en-US" altLang="ja-JP" dirty="0"/>
              <a:t>(</a:t>
            </a:r>
            <a:r>
              <a:rPr lang="ja-JP" altLang="en-US" dirty="0"/>
              <a:t>再掲</a:t>
            </a:r>
            <a:r>
              <a:rPr lang="en-US" altLang="ja-JP" dirty="0"/>
              <a:t>:</a:t>
            </a:r>
            <a:r>
              <a:rPr lang="ja-JP" altLang="en-US" dirty="0"/>
              <a:t>改訂版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 err="1"/>
              <a:t>pT</a:t>
            </a:r>
            <a:r>
              <a:rPr lang="ja-JP" altLang="en-US" dirty="0"/>
              <a:t>式の形式</a:t>
            </a:r>
            <a:r>
              <a:rPr lang="en-US" altLang="ja-JP" dirty="0"/>
              <a:t>) &lt;</a:t>
            </a:r>
            <a:r>
              <a:rPr lang="en-US" altLang="ja-JP" dirty="0" err="1"/>
              <a:t>pT</a:t>
            </a:r>
            <a:r>
              <a:rPr lang="en-US" altLang="ja-JP" dirty="0"/>
              <a:t>&gt;</a:t>
            </a:r>
            <a:r>
              <a:rPr lang="ja-JP" altLang="en-US" dirty="0"/>
              <a:t>部分評価済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　</a:t>
            </a:r>
            <a:r>
              <a:rPr lang="en-US" altLang="ja-JP" dirty="0"/>
              <a:t>&lt;</a:t>
            </a:r>
            <a:r>
              <a:rPr lang="en-US" altLang="ja-JP" dirty="0" err="1"/>
              <a:t>pT</a:t>
            </a:r>
            <a:r>
              <a:rPr lang="en-US" altLang="ja-JP" dirty="0"/>
              <a:t>&gt;	::= &lt;node&gt;			// </a:t>
            </a:r>
            <a:r>
              <a:rPr lang="ja-JP" altLang="en-US" dirty="0"/>
              <a:t>①</a:t>
            </a:r>
            <a:endParaRPr lang="en-US" altLang="ja-JP" dirty="0"/>
          </a:p>
          <a:p>
            <a:r>
              <a:rPr lang="en-US" altLang="ja-JP" dirty="0"/>
              <a:t>		    </a:t>
            </a:r>
            <a:r>
              <a:rPr lang="en-US" altLang="ja-JP" dirty="0">
                <a:solidFill>
                  <a:srgbClr val="FF0000"/>
                </a:solidFill>
              </a:rPr>
              <a:t> | 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&lt;function&gt;</a:t>
            </a: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			// 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②</a:t>
            </a:r>
            <a:endParaRPr lang="en-US" altLang="ja-JP" dirty="0"/>
          </a:p>
          <a:p>
            <a:r>
              <a:rPr lang="en-US" altLang="ja-JP" dirty="0"/>
              <a:t>		     | tree ‘(‘&lt;node&gt; {‘, ‘ &lt;</a:t>
            </a:r>
            <a:r>
              <a:rPr lang="en-US" altLang="ja-JP" dirty="0" err="1"/>
              <a:t>pT</a:t>
            </a:r>
            <a:r>
              <a:rPr lang="en-US" altLang="ja-JP" dirty="0"/>
              <a:t>&gt;} ‘)‘	// </a:t>
            </a:r>
            <a:r>
              <a:rPr lang="ja-JP" altLang="en-US" dirty="0"/>
              <a:t>③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&lt;node&gt;	::= node ‘(‘ 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&lt;ref-label&gt;, &lt;reference&gt;, &lt;function&gt;, &lt;name&gt;, &lt;bind&gt;</a:t>
            </a:r>
            <a:r>
              <a:rPr lang="en-US" altLang="ja-JP" dirty="0">
                <a:latin typeface="+mn-ea"/>
              </a:rPr>
              <a:t> ‘</a:t>
            </a:r>
            <a:r>
              <a:rPr lang="en-US" altLang="ja-JP" dirty="0"/>
              <a:t>)’</a:t>
            </a:r>
          </a:p>
          <a:p>
            <a:r>
              <a:rPr lang="ja-JP" altLang="en-US" dirty="0"/>
              <a:t>　　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&lt;reference&gt;</a:t>
            </a:r>
            <a:r>
              <a:rPr lang="en-US" altLang="ja-JP" dirty="0"/>
              <a:t>	::= “$#” &lt;num&gt;</a:t>
            </a:r>
          </a:p>
          <a:p>
            <a:r>
              <a:rPr lang="ja-JP" altLang="en-US" dirty="0"/>
              <a:t>　　</a:t>
            </a:r>
            <a:r>
              <a:rPr lang="en-US" altLang="ja-JP" dirty="0"/>
              <a:t>&lt;function&gt;	::= </a:t>
            </a:r>
            <a:r>
              <a:rPr lang="nl-NL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en-US" altLang="ja-JP" strike="dblStrike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&lt;node&gt;”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$op$”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dirty="0"/>
              <a:t>{‘, ‘ &lt;</a:t>
            </a:r>
            <a:r>
              <a:rPr lang="en-US" altLang="ja-JP" dirty="0" err="1"/>
              <a:t>pT</a:t>
            </a:r>
            <a:r>
              <a:rPr lang="en-US" altLang="ja-JP" dirty="0"/>
              <a:t>&gt;}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  <a:endParaRPr lang="en-US" altLang="ja-JP" dirty="0"/>
          </a:p>
          <a:p>
            <a:pPr lvl="1">
              <a:spcBef>
                <a:spcPts val="1200"/>
              </a:spcBef>
            </a:pPr>
            <a:r>
              <a:rPr lang="ja-JP" altLang="en-US" dirty="0"/>
              <a:t>① </a:t>
            </a:r>
            <a:r>
              <a:rPr lang="en-US" altLang="ja-JP" dirty="0"/>
              <a:t>node(..., reference, </a:t>
            </a:r>
            <a:r>
              <a:rPr lang="en-US" altLang="ja-JP" b="1" dirty="0">
                <a:solidFill>
                  <a:srgbClr val="FF00FF"/>
                </a:solidFill>
              </a:rPr>
              <a:t>apply</a:t>
            </a:r>
            <a:r>
              <a:rPr lang="en-US" altLang="ja-JP" dirty="0"/>
              <a:t>(self, tree(“$op$”,tv1, ..., </a:t>
            </a:r>
            <a:r>
              <a:rPr lang="en-US" altLang="ja-JP" dirty="0" err="1"/>
              <a:t>tvn</a:t>
            </a:r>
            <a:r>
              <a:rPr lang="en-US" altLang="ja-JP" dirty="0"/>
              <a:t>)), ...)</a:t>
            </a:r>
          </a:p>
          <a:p>
            <a:pPr lvl="1"/>
            <a:r>
              <a:rPr lang="ja-JP" altLang="en-US" dirty="0"/>
              <a:t>②</a:t>
            </a:r>
            <a:r>
              <a:rPr lang="ja-JP" altLang="en-US" b="1" dirty="0">
                <a:solidFill>
                  <a:srgbClr val="FF00FF"/>
                </a:solidFill>
              </a:rPr>
              <a:t> </a:t>
            </a:r>
            <a:r>
              <a:rPr lang="en-US" altLang="ja-JP" b="1" dirty="0">
                <a:solidFill>
                  <a:srgbClr val="FF00FF"/>
                </a:solidFill>
              </a:rPr>
              <a:t>apply</a:t>
            </a:r>
            <a:r>
              <a:rPr lang="en-US" altLang="ja-JP" dirty="0"/>
              <a:t>(self, tree(“$op$”,tv1, ..., </a:t>
            </a:r>
            <a:r>
              <a:rPr lang="en-US" altLang="ja-JP" dirty="0" err="1"/>
              <a:t>tvn</a:t>
            </a:r>
            <a:r>
              <a:rPr lang="en-US" altLang="ja-JP" dirty="0"/>
              <a:t>))</a:t>
            </a:r>
          </a:p>
          <a:p>
            <a:pPr lvl="1"/>
            <a:r>
              <a:rPr lang="ja-JP" altLang="en-US" dirty="0"/>
              <a:t>③ </a:t>
            </a:r>
            <a:r>
              <a:rPr lang="en-US" altLang="ja-JP" dirty="0"/>
              <a:t>tree(node, tv1, ..., </a:t>
            </a:r>
            <a:r>
              <a:rPr lang="en-US" altLang="ja-JP" dirty="0" err="1"/>
              <a:t>tvn</a:t>
            </a:r>
            <a:r>
              <a:rPr lang="en-US" altLang="ja-JP" dirty="0"/>
              <a:t>))</a:t>
            </a:r>
          </a:p>
          <a:p>
            <a:endParaRPr lang="en-US" altLang="ja-JP" dirty="0"/>
          </a:p>
          <a:p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略記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) &lt;function&gt;</a:t>
            </a:r>
            <a:r>
              <a:rPr lang="ja-JP" altLang="en-US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を含まない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&lt;node&gt;</a:t>
            </a:r>
            <a:r>
              <a:rPr lang="ja-JP" altLang="en-US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は、元の文字列のまま表記</a:t>
            </a:r>
            <a:endParaRPr lang="en-US" altLang="ja-JP" dirty="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lvl="1"/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) “#2$#3A[]”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	=&gt; node(“#2”, “$#3”,,”A”, “[]”)	//</a:t>
            </a:r>
            <a:r>
              <a:rPr lang="ja-JP" altLang="en-US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本来の記述</a:t>
            </a:r>
            <a:endParaRPr lang="en-US" altLang="ja-JP" dirty="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lvl="1"/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	=&gt; “#2$#3A[]”			// </a:t>
            </a:r>
            <a:r>
              <a:rPr lang="ja-JP" altLang="en-US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略記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	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	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遅延評価方法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&lt;</a:t>
            </a:r>
            <a:r>
              <a:rPr lang="ja-JP" altLang="en-US" dirty="0"/>
              <a:t>実行対象</a:t>
            </a:r>
            <a:r>
              <a:rPr lang="en-US" altLang="ja-JP" dirty="0"/>
              <a:t>&gt;</a:t>
            </a:r>
          </a:p>
          <a:p>
            <a:pPr lvl="1"/>
            <a:r>
              <a:rPr lang="ja-JP" altLang="en-US" dirty="0"/>
              <a:t>・</a:t>
            </a:r>
            <a:r>
              <a:rPr lang="en-US" altLang="ja-JP" b="1" dirty="0">
                <a:solidFill>
                  <a:srgbClr val="FF00FF"/>
                </a:solidFill>
              </a:rPr>
              <a:t>apply</a:t>
            </a:r>
            <a:r>
              <a:rPr lang="en-US" altLang="ja-JP" dirty="0"/>
              <a:t>(self, tree(“$op$”, tv1, ..., </a:t>
            </a:r>
            <a:r>
              <a:rPr lang="en-US" altLang="ja-JP" dirty="0" err="1"/>
              <a:t>tvn</a:t>
            </a:r>
            <a:r>
              <a:rPr lang="en-US" altLang="ja-JP" dirty="0"/>
              <a:t>)))</a:t>
            </a:r>
            <a:r>
              <a:rPr lang="ja-JP" altLang="en-US" dirty="0"/>
              <a:t> ⇔ </a:t>
            </a:r>
            <a:r>
              <a:rPr lang="en-US" altLang="ja-JP" dirty="0"/>
              <a:t>$op$(self, tv1, ..., </a:t>
            </a:r>
            <a:r>
              <a:rPr lang="en-US" altLang="ja-JP" dirty="0" err="1"/>
              <a:t>tvn</a:t>
            </a:r>
            <a:r>
              <a:rPr lang="en-US" altLang="ja-JP" dirty="0"/>
              <a:t>)</a:t>
            </a:r>
            <a:r>
              <a:rPr lang="ja-JP" altLang="en-US" dirty="0"/>
              <a:t>の実行</a:t>
            </a:r>
            <a:endParaRPr lang="en-US" altLang="ja-JP" dirty="0"/>
          </a:p>
          <a:p>
            <a:pPr lvl="1"/>
            <a:r>
              <a:rPr lang="en-US" altLang="ja-JP" dirty="0"/>
              <a:t>$op$</a:t>
            </a:r>
            <a:r>
              <a:rPr lang="ja-JP" altLang="en-US" dirty="0"/>
              <a:t>を</a:t>
            </a:r>
            <a:r>
              <a:rPr lang="en-US" altLang="ja-JP" dirty="0"/>
              <a:t>self, tv1, ..., </a:t>
            </a:r>
            <a:r>
              <a:rPr lang="en-US" altLang="ja-JP" dirty="0" err="1"/>
              <a:t>tvn</a:t>
            </a:r>
            <a:r>
              <a:rPr lang="ja-JP" altLang="en-US" dirty="0"/>
              <a:t>に適用可能な条件は、</a:t>
            </a:r>
            <a:r>
              <a:rPr lang="en-US" altLang="ja-JP" dirty="0"/>
              <a:t>$op$</a:t>
            </a:r>
            <a:r>
              <a:rPr lang="ja-JP" altLang="en-US" dirty="0"/>
              <a:t>に依存する。</a:t>
            </a:r>
            <a:endParaRPr lang="en-US" altLang="ja-JP" dirty="0"/>
          </a:p>
          <a:p>
            <a:pPr lvl="1"/>
            <a:r>
              <a:rPr lang="ja-JP" altLang="en-US" dirty="0"/>
              <a:t>例</a:t>
            </a:r>
            <a:r>
              <a:rPr lang="en-US" altLang="ja-JP" dirty="0"/>
              <a:t>: tv1, ..., </a:t>
            </a:r>
            <a:r>
              <a:rPr lang="en-US" altLang="ja-JP" dirty="0" err="1"/>
              <a:t>tvn</a:t>
            </a:r>
            <a:r>
              <a:rPr lang="ja-JP" altLang="en-US" dirty="0"/>
              <a:t>内の</a:t>
            </a:r>
            <a:r>
              <a:rPr lang="en-US" altLang="ja-JP" dirty="0"/>
              <a:t>apply</a:t>
            </a:r>
            <a:r>
              <a:rPr lang="ja-JP" altLang="en-US" dirty="0"/>
              <a:t>がすべて実行済  </a:t>
            </a:r>
            <a:r>
              <a:rPr lang="en-US" altLang="ja-JP" dirty="0"/>
              <a:t>=&gt; </a:t>
            </a:r>
            <a:r>
              <a:rPr lang="ja-JP" altLang="en-US" dirty="0"/>
              <a:t>デフォルト</a:t>
            </a:r>
            <a:endParaRPr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F56F730-36C5-4C86-960E-025C6BB085DC}"/>
              </a:ext>
            </a:extLst>
          </p:cNvPr>
          <p:cNvSpPr txBox="1"/>
          <p:nvPr/>
        </p:nvSpPr>
        <p:spPr>
          <a:xfrm>
            <a:off x="8174119" y="363915"/>
            <a:ext cx="2312895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文字列 </a:t>
            </a:r>
            <a:r>
              <a:rPr lang="en-US" altLang="ja-JP" sz="1200" dirty="0">
                <a:solidFill>
                  <a:srgbClr val="FF0000"/>
                </a:solidFill>
              </a:rPr>
              <a:t>or </a:t>
            </a:r>
            <a:r>
              <a:rPr lang="ja-JP" altLang="en-US" sz="1200" dirty="0">
                <a:solidFill>
                  <a:srgbClr val="FF0000"/>
                </a:solidFill>
              </a:rPr>
              <a:t>構造</a:t>
            </a:r>
            <a:r>
              <a:rPr lang="en-US" altLang="ja-JP" sz="1200" dirty="0">
                <a:solidFill>
                  <a:srgbClr val="FF0000"/>
                </a:solidFill>
              </a:rPr>
              <a:t>? -&gt; </a:t>
            </a:r>
            <a:r>
              <a:rPr lang="ja-JP" altLang="en-US" sz="1200" dirty="0">
                <a:solidFill>
                  <a:srgbClr val="FF0000"/>
                </a:solidFill>
              </a:rPr>
              <a:t>厳密化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C4BFFD6-0952-4107-9E5C-DC9007868700}"/>
              </a:ext>
            </a:extLst>
          </p:cNvPr>
          <p:cNvSpPr txBox="1"/>
          <p:nvPr/>
        </p:nvSpPr>
        <p:spPr>
          <a:xfrm>
            <a:off x="7420495" y="6061443"/>
            <a:ext cx="2312895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</a:rPr>
              <a:t>⇐微妙かも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木の参照による無限ループはただしい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5161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8">
            <a:extLst>
              <a:ext uri="{FF2B5EF4-FFF2-40B4-BE49-F238E27FC236}">
                <a16:creationId xmlns:a16="http://schemas.microsoft.com/office/drawing/2014/main" id="{56A3A1F7-12F8-4CFA-928B-C747E79CC1FA}"/>
              </a:ext>
            </a:extLst>
          </p:cNvPr>
          <p:cNvGraphicFramePr>
            <a:graphicFrameLocks noGrp="1"/>
          </p:cNvGraphicFramePr>
          <p:nvPr/>
        </p:nvGraphicFramePr>
        <p:xfrm>
          <a:off x="192950" y="773588"/>
          <a:ext cx="11729419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21">
                  <a:extLst>
                    <a:ext uri="{9D8B030D-6E8A-4147-A177-3AD203B41FA5}">
                      <a16:colId xmlns:a16="http://schemas.microsoft.com/office/drawing/2014/main" val="4283446554"/>
                    </a:ext>
                  </a:extLst>
                </a:gridCol>
                <a:gridCol w="1160875">
                  <a:extLst>
                    <a:ext uri="{9D8B030D-6E8A-4147-A177-3AD203B41FA5}">
                      <a16:colId xmlns:a16="http://schemas.microsoft.com/office/drawing/2014/main" val="3939521139"/>
                    </a:ext>
                  </a:extLst>
                </a:gridCol>
                <a:gridCol w="10228323">
                  <a:extLst>
                    <a:ext uri="{9D8B030D-6E8A-4147-A177-3AD203B41FA5}">
                      <a16:colId xmlns:a16="http://schemas.microsoft.com/office/drawing/2014/main" val="243718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評価実行の条件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87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$plus$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全パラメタが評価済</a:t>
                      </a:r>
                      <a:endParaRPr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例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b="1" dirty="0">
                          <a:solidFill>
                            <a:srgbClr val="FF00FF"/>
                          </a:solidFill>
                        </a:rPr>
                        <a:t>$plus$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u="sng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lang="en-US" altLang="ja-JP" u="sng" dirty="0" err="1"/>
                        <a:t>mult</a:t>
                      </a:r>
                      <a:r>
                        <a:rPr lang="en-US" altLang="ja-JP" u="sng" dirty="0"/>
                        <a:t>$(1,1)</a:t>
                      </a:r>
                      <a:r>
                        <a:rPr lang="en-US" altLang="ja-JP" u="sng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,2)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endParaRPr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361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$bind$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パラメータ内の</a:t>
                      </a:r>
                      <a:r>
                        <a:rPr kumimoji="1" lang="en-US" altLang="ja-JP" dirty="0"/>
                        <a:t>$file$(</a:t>
                      </a:r>
                      <a:r>
                        <a:rPr kumimoji="1" lang="ja-JP" altLang="en-US" dirty="0"/>
                        <a:t>①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、および</a:t>
                      </a:r>
                      <a:r>
                        <a:rPr kumimoji="1" lang="en-US" altLang="ja-JP" dirty="0"/>
                        <a:t>$#</a:t>
                      </a:r>
                      <a:r>
                        <a:rPr kumimoji="1" lang="en-US" altLang="ja-JP" dirty="0" err="1"/>
                        <a:t>i</a:t>
                      </a:r>
                      <a:r>
                        <a:rPr kumimoji="1" lang="ja-JP" altLang="en-US" dirty="0"/>
                        <a:t>の参照先の</a:t>
                      </a:r>
                      <a:r>
                        <a:rPr kumimoji="1" lang="en-US" altLang="ja-JP" dirty="0"/>
                        <a:t>$file$(</a:t>
                      </a:r>
                      <a:r>
                        <a:rPr kumimoji="1" lang="ja-JP" altLang="en-US" dirty="0"/>
                        <a:t>②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が実行済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</a:t>
                      </a:r>
                      <a:endParaRPr lang="en-US" altLang="ja-JP" dirty="0">
                        <a:solidFill>
                          <a:srgbClr val="FF0000"/>
                        </a:solidFill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① 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b="1" dirty="0">
                          <a:solidFill>
                            <a:srgbClr val="FF00FF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A[](B[1],C[2])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② 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b="1" dirty="0">
                          <a:solidFill>
                            <a:srgbClr val="FF00FF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u="sng" dirty="0">
                          <a:solidFill>
                            <a:prstClr val="black"/>
                          </a:solidFill>
                        </a:rPr>
                        <a:t>$#</a:t>
                      </a:r>
                      <a:r>
                        <a:rPr lang="en-US" altLang="ja-JP" u="sng" dirty="0"/>
                        <a:t>1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[2])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A[](B[1],C[2]),</a:t>
                      </a:r>
                      <a:r>
                        <a:rPr lang="en-US" altLang="ja-JP" dirty="0"/>
                        <a:t> </a:t>
                      </a:r>
                      <a:r>
                        <a:rPr lang="en-US" altLang="ja-JP" u="sng" dirty="0"/>
                        <a:t>#1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2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適用先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式内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下記「</a:t>
                      </a:r>
                      <a:r>
                        <a:rPr kumimoji="1" lang="en-US" altLang="ja-JP" dirty="0"/>
                        <a:t>({$bind$($#1)}[]</a:t>
                      </a:r>
                      <a:r>
                        <a:rPr lang="it-IT" altLang="ja-JP" dirty="0"/>
                        <a:t> </a:t>
                      </a:r>
                      <a:r>
                        <a:rPr kumimoji="1" lang="en-US" altLang="ja-JP" dirty="0"/>
                        <a:t>...)</a:t>
                      </a:r>
                      <a:r>
                        <a:rPr kumimoji="1" lang="ja-JP" altLang="en-US" dirty="0"/>
                        <a:t>」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適用対象とする各</a:t>
                      </a:r>
                      <a:r>
                        <a:rPr kumimoji="1" lang="en-US" altLang="ja-JP" dirty="0"/>
                        <a:t>$bind$</a:t>
                      </a:r>
                      <a:r>
                        <a:rPr kumimoji="1" lang="ja-JP" altLang="en-US" dirty="0"/>
                        <a:t>が実行済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ja-JP" b="1" dirty="0">
                          <a:solidFill>
                            <a:srgbClr val="FF0000"/>
                          </a:solidFill>
                          <a:highlight>
                            <a:srgbClr val="FFCCFF"/>
                          </a:highlight>
                        </a:rPr>
                        <a:t>{</a:t>
                      </a:r>
                      <a:r>
                        <a:rPr lang="it-IT" altLang="ja-JP" b="1" dirty="0">
                          <a:solidFill>
                            <a:srgbClr val="FF00FF"/>
                          </a:solidFill>
                          <a:highlight>
                            <a:srgbClr val="FFCCFF"/>
                          </a:highlight>
                        </a:rPr>
                        <a:t>$PI$</a:t>
                      </a:r>
                      <a:r>
                        <a:rPr lang="it-IT" altLang="ja-JP" b="1" dirty="0">
                          <a:solidFill>
                            <a:srgbClr val="FF0000"/>
                          </a:solidFill>
                          <a:highlight>
                            <a:srgbClr val="FFCCFF"/>
                          </a:highlight>
                        </a:rPr>
                        <a:t>}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($#1)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[]</a:t>
                      </a:r>
                      <a:r>
                        <a:rPr lang="it-IT" altLang="ja-JP" dirty="0"/>
                        <a:t>(A[3], Quantity(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it-IT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it-IT" altLang="ja-JP" dirty="0">
                          <a:solidFill>
                            <a:schemeClr val="tx1"/>
                          </a:solidFill>
                        </a:rPr>
                        <a:t>($#2)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b="0" dirty="0">
                          <a:solidFill>
                            <a:schemeClr val="tx1"/>
                          </a:solidFill>
                        </a:rPr>
                        <a:t>C[2]</a:t>
                      </a:r>
                      <a:r>
                        <a:rPr lang="it-IT" altLang="ja-JP" dirty="0"/>
                        <a:t>)))</a:t>
                      </a:r>
                      <a:endParaRPr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5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時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自ノード内の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&lt;reference&gt;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が解決済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①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、および自ノードを対象とする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$bind$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が実行済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②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例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① 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b="1" u="sng" dirty="0">
                          <a:solidFill>
                            <a:srgbClr val="FF00FF"/>
                          </a:solidFill>
                        </a:rPr>
                        <a:t>$#1</a:t>
                      </a:r>
                      <a:r>
                        <a:rPr lang="en-US" altLang="ja-JP" b="1" dirty="0">
                          <a:solidFill>
                            <a:srgbClr val="FF00FF"/>
                          </a:solidFill>
                        </a:rPr>
                        <a:t>A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(B[1],#2C[2]), </a:t>
                      </a:r>
                      <a:r>
                        <a:rPr lang="en-US" altLang="ja-JP" u="sng" dirty="0"/>
                        <a:t>#1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② 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none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($#1)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(A[3], Quantity(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it-IT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it-IT" altLang="ja-JP" dirty="0">
                          <a:solidFill>
                            <a:schemeClr val="tx1"/>
                          </a:solidFill>
                        </a:rPr>
                        <a:t>($#2)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b="1" dirty="0">
                          <a:solidFill>
                            <a:srgbClr val="FF00FF"/>
                          </a:solidFill>
                        </a:rPr>
                        <a:t>C[]</a:t>
                      </a:r>
                      <a:r>
                        <a:rPr lang="it-IT" altLang="ja-JP" dirty="0"/>
                        <a:t>))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102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603851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852CC64-090C-4328-ABFF-C3101E147F80}"/>
              </a:ext>
            </a:extLst>
          </p:cNvPr>
          <p:cNvSpPr txBox="1"/>
          <p:nvPr/>
        </p:nvSpPr>
        <p:spPr>
          <a:xfrm>
            <a:off x="138954" y="607402"/>
            <a:ext cx="12044082" cy="3962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l-GR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("(</a:t>
            </a:r>
            <a:r>
              <a:rPr lang="el-GR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{$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PI$}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{$bind$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A(X[])),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#1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{$file$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(xxx.csv)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)"))</a:t>
            </a:r>
          </a:p>
          <a:p>
            <a:pPr>
              <a:spcBef>
                <a:spcPts val="600"/>
              </a:spcBef>
            </a:pP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tree(“”, </a:t>
            </a:r>
          </a:p>
          <a:p>
            <a:pPr lvl="1">
              <a:spcBef>
                <a:spcPts val="300"/>
              </a:spcBef>
            </a:pP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	tree(node(“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l-GR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PI$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”))),</a:t>
            </a:r>
          </a:p>
          <a:p>
            <a:pPr lvl="1">
              <a:spcBef>
                <a:spcPts val="300"/>
              </a:spcBef>
            </a:pP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2">
              <a:spcBef>
                <a:spcPts val="300"/>
              </a:spcBef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	tree(node(“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A”,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“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”))), </a:t>
            </a:r>
          </a:p>
          <a:p>
            <a:pPr lvl="2">
              <a:spcBef>
                <a:spcPts val="300"/>
              </a:spcBef>
            </a:pP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2">
              <a:spcBef>
                <a:spcPts val="300"/>
              </a:spcBef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		“X[]”))),</a:t>
            </a:r>
          </a:p>
          <a:p>
            <a:pPr lvl="2">
              <a:spcBef>
                <a:spcPts val="300"/>
              </a:spcBef>
            </a:pP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2"/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l-GR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file$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“xxx.csv”))))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※</a:t>
            </a:r>
          </a:p>
          <a:p>
            <a:pPr lvl="2"/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2"/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tree(“”, tree(node(“”,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$PI$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(self)), tree(node(“A”,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ref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”))), “X[]”))), 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file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(self, “xxx.csv”)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989ECC2-F386-4C54-8FA6-117F10A8764B}"/>
              </a:ext>
            </a:extLst>
          </p:cNvPr>
          <p:cNvSpPr/>
          <p:nvPr/>
        </p:nvSpPr>
        <p:spPr>
          <a:xfrm>
            <a:off x="4105836" y="1766047"/>
            <a:ext cx="493059" cy="224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B32981E-90A3-4B4D-BB88-BB72C2B675EB}"/>
              </a:ext>
            </a:extLst>
          </p:cNvPr>
          <p:cNvSpPr/>
          <p:nvPr/>
        </p:nvSpPr>
        <p:spPr>
          <a:xfrm>
            <a:off x="5118848" y="2330608"/>
            <a:ext cx="735105" cy="224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D127FE0-DD3D-4F43-8A8A-83482670712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352366" y="1990165"/>
            <a:ext cx="766482" cy="45250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FA28954C-9018-44C9-9F23-571F47252D6C}"/>
              </a:ext>
            </a:extLst>
          </p:cNvPr>
          <p:cNvSpPr/>
          <p:nvPr/>
        </p:nvSpPr>
        <p:spPr>
          <a:xfrm>
            <a:off x="5495365" y="2156756"/>
            <a:ext cx="797859" cy="183032"/>
          </a:xfrm>
          <a:custGeom>
            <a:avLst/>
            <a:gdLst>
              <a:gd name="connsiteX0" fmla="*/ 0 w 797859"/>
              <a:gd name="connsiteY0" fmla="*/ 340668 h 349632"/>
              <a:gd name="connsiteX1" fmla="*/ 439270 w 797859"/>
              <a:gd name="connsiteY1" fmla="*/ 9 h 349632"/>
              <a:gd name="connsiteX2" fmla="*/ 797859 w 797859"/>
              <a:gd name="connsiteY2" fmla="*/ 349632 h 349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7859" h="349632">
                <a:moveTo>
                  <a:pt x="0" y="340668"/>
                </a:moveTo>
                <a:cubicBezTo>
                  <a:pt x="153147" y="169591"/>
                  <a:pt x="306294" y="-1485"/>
                  <a:pt x="439270" y="9"/>
                </a:cubicBezTo>
                <a:cubicBezTo>
                  <a:pt x="572246" y="1503"/>
                  <a:pt x="685052" y="175567"/>
                  <a:pt x="797859" y="349632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D33D9F6A-760C-4B43-B828-CC8213870AFD}"/>
              </a:ext>
            </a:extLst>
          </p:cNvPr>
          <p:cNvSpPr/>
          <p:nvPr/>
        </p:nvSpPr>
        <p:spPr>
          <a:xfrm>
            <a:off x="1846729" y="2572871"/>
            <a:ext cx="4464424" cy="842682"/>
          </a:xfrm>
          <a:custGeom>
            <a:avLst/>
            <a:gdLst>
              <a:gd name="connsiteX0" fmla="*/ 4464424 w 4464424"/>
              <a:gd name="connsiteY0" fmla="*/ 0 h 842682"/>
              <a:gd name="connsiteX1" fmla="*/ 2554942 w 4464424"/>
              <a:gd name="connsiteY1" fmla="*/ 636494 h 842682"/>
              <a:gd name="connsiteX2" fmla="*/ 753036 w 4464424"/>
              <a:gd name="connsiteY2" fmla="*/ 681317 h 842682"/>
              <a:gd name="connsiteX3" fmla="*/ 0 w 4464424"/>
              <a:gd name="connsiteY3" fmla="*/ 842682 h 84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4424" h="842682">
                <a:moveTo>
                  <a:pt x="4464424" y="0"/>
                </a:moveTo>
                <a:cubicBezTo>
                  <a:pt x="3818965" y="261470"/>
                  <a:pt x="3173507" y="522941"/>
                  <a:pt x="2554942" y="636494"/>
                </a:cubicBezTo>
                <a:cubicBezTo>
                  <a:pt x="1936377" y="750047"/>
                  <a:pt x="1178860" y="646952"/>
                  <a:pt x="753036" y="681317"/>
                </a:cubicBezTo>
                <a:cubicBezTo>
                  <a:pt x="327212" y="715682"/>
                  <a:pt x="163606" y="779182"/>
                  <a:pt x="0" y="842682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AB27144-3594-4B4C-A362-FA4A718EB4B4}"/>
              </a:ext>
            </a:extLst>
          </p:cNvPr>
          <p:cNvSpPr txBox="1"/>
          <p:nvPr/>
        </p:nvSpPr>
        <p:spPr>
          <a:xfrm>
            <a:off x="4589931" y="1966480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(1)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1DD7537-0FF8-4270-9FE4-193AD4B08C5C}"/>
              </a:ext>
            </a:extLst>
          </p:cNvPr>
          <p:cNvSpPr txBox="1"/>
          <p:nvPr/>
        </p:nvSpPr>
        <p:spPr>
          <a:xfrm>
            <a:off x="5755342" y="1921712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(2)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45E9633-0D5E-4062-BD3D-93E183D8173B}"/>
              </a:ext>
            </a:extLst>
          </p:cNvPr>
          <p:cNvSpPr txBox="1"/>
          <p:nvPr/>
        </p:nvSpPr>
        <p:spPr>
          <a:xfrm>
            <a:off x="4742331" y="2835097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(3)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01358EC-D138-4CF6-8A69-96737C19C6F9}"/>
              </a:ext>
            </a:extLst>
          </p:cNvPr>
          <p:cNvSpPr txBox="1"/>
          <p:nvPr/>
        </p:nvSpPr>
        <p:spPr>
          <a:xfrm>
            <a:off x="3836895" y="2650624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(4)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5739E1A-0ED0-4D64-8BB5-2CCE0708EE9E}"/>
              </a:ext>
            </a:extLst>
          </p:cNvPr>
          <p:cNvSpPr txBox="1"/>
          <p:nvPr/>
        </p:nvSpPr>
        <p:spPr>
          <a:xfrm>
            <a:off x="2859743" y="4416137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(1)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1B93F71-5CCF-4969-9494-A18787C2B58B}"/>
              </a:ext>
            </a:extLst>
          </p:cNvPr>
          <p:cNvSpPr txBox="1"/>
          <p:nvPr/>
        </p:nvSpPr>
        <p:spPr>
          <a:xfrm>
            <a:off x="9820836" y="4416137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(4)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650581E-F8C8-4496-BCDE-030E9F8E0515}"/>
              </a:ext>
            </a:extLst>
          </p:cNvPr>
          <p:cNvSpPr txBox="1"/>
          <p:nvPr/>
        </p:nvSpPr>
        <p:spPr>
          <a:xfrm>
            <a:off x="7010401" y="4417793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(3)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FEB8A5C-2CE5-453F-B2B1-1CF8BBB276C5}"/>
              </a:ext>
            </a:extLst>
          </p:cNvPr>
          <p:cNvSpPr txBox="1"/>
          <p:nvPr/>
        </p:nvSpPr>
        <p:spPr>
          <a:xfrm>
            <a:off x="5585012" y="4420777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(2)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2000744-7A31-4A95-A18B-4924301D8929}"/>
              </a:ext>
            </a:extLst>
          </p:cNvPr>
          <p:cNvCxnSpPr>
            <a:cxnSpLocks/>
          </p:cNvCxnSpPr>
          <p:nvPr/>
        </p:nvCxnSpPr>
        <p:spPr>
          <a:xfrm flipH="1">
            <a:off x="4105836" y="1990165"/>
            <a:ext cx="246529" cy="141493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290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2. </a:t>
            </a:r>
            <a:r>
              <a:rPr lang="ja-JP" altLang="en-US" sz="2400" b="1" u="sng" dirty="0"/>
              <a:t>言語仕様検討事項</a:t>
            </a:r>
            <a:endParaRPr lang="en-US" altLang="ja-JP" sz="2400" b="1" u="sng" dirty="0"/>
          </a:p>
        </p:txBody>
      </p:sp>
    </p:spTree>
    <p:extLst>
      <p:ext uri="{BB962C8B-B14F-4D97-AF65-F5344CB8AC3E}">
        <p14:creationId xmlns:p14="http://schemas.microsoft.com/office/powerpoint/2010/main" val="1303604917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409" y="1038158"/>
            <a:ext cx="6280319" cy="1325563"/>
          </a:xfrm>
        </p:spPr>
        <p:txBody>
          <a:bodyPr/>
          <a:lstStyle/>
          <a:p>
            <a:r>
              <a:rPr lang="en-US" altLang="ja-JP" dirty="0"/>
              <a:t>2021/1/15(</a:t>
            </a:r>
            <a:r>
              <a:rPr lang="ja-JP" altLang="en-US" dirty="0"/>
              <a:t>金</a:t>
            </a:r>
            <a:r>
              <a:rPr lang="en-US" altLang="ja-JP" dirty="0"/>
              <a:t>)18:00-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445422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327B0D7-5262-4B6C-99D9-837654737557}"/>
              </a:ext>
            </a:extLst>
          </p:cNvPr>
          <p:cNvSpPr txBox="1"/>
          <p:nvPr/>
        </p:nvSpPr>
        <p:spPr>
          <a:xfrm>
            <a:off x="0" y="7572"/>
            <a:ext cx="12192000" cy="695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[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事例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] eval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終了時点の評価結果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再掲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+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改訂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←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p176)</a:t>
            </a:r>
          </a:p>
          <a:p>
            <a:pPr>
              <a:spcBef>
                <a:spcPts val="600"/>
              </a:spcBef>
            </a:pP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altLang="ja-JP" sz="1600" b="1" dirty="0">
                <a:uFill>
                  <a:solidFill>
                    <a:srgbClr val="FF0000"/>
                  </a:solidFill>
                </a:uFill>
              </a:rPr>
              <a:t>(1)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(“{$bind$($#1))}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({$tree$(X,Y[])})”))</a:t>
            </a: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A”, </a:t>
            </a:r>
            <a:r>
              <a:rPr lang="nl-NL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nl-NL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”, “</a:t>
            </a:r>
            <a:r>
              <a:rPr lang="nl-NL" altLang="ja-JP" sz="1600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), 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node(“</a:t>
            </a:r>
            <a:r>
              <a:rPr lang="nl-NL" altLang="ja-JP" sz="16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{}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”, </a:t>
            </a:r>
            <a:r>
              <a:rPr lang="nl-NL" altLang="ja-JP" sz="1600" b="1" u="heavy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(self, 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tree(“</a:t>
            </a:r>
            <a:r>
              <a:rPr lang="en-US" altLang="ja-JP" sz="16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$tree$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”, “X”, “Y[]”)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)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node(“{}A”, </a:t>
            </a:r>
            <a:r>
              <a:rPr lang="nl-NL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nl-NL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”, “</a:t>
            </a:r>
            <a:r>
              <a:rPr lang="nl-NL" altLang="ja-JP" sz="1600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), </a:t>
            </a:r>
            <a:r>
              <a:rPr lang="nl-NL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“X”, “Y[]”)</a:t>
            </a:r>
            <a:r>
              <a:rPr lang="nl-NL" altLang="ja-JP" sz="1600" u="sng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　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※</a:t>
            </a:r>
            <a:endParaRPr lang="nl-NL" altLang="ja-JP" sz="1600" dirty="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node(“{}A”,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nl-NL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bind$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(self, “</a:t>
            </a:r>
            <a:r>
              <a:rPr lang="nl-NL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”)),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“X”, “Y[]”)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) </a:t>
            </a:r>
            <a:r>
              <a:rPr lang="en-US" altLang="ja-JP" sz="1600" dirty="0">
                <a:solidFill>
                  <a:srgbClr val="0000FF"/>
                </a:solidFill>
              </a:rPr>
              <a:t>※</a:t>
            </a:r>
            <a:endParaRPr lang="nl-NL" altLang="ja-JP" sz="1600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sz="1600" b="1" dirty="0">
                <a:uFill>
                  <a:solidFill>
                    <a:srgbClr val="FF0000"/>
                  </a:solidFill>
                </a:uFill>
              </a:rPr>
              <a:t>(2)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(“{$`$(?)}ABC(7,8)”))</a:t>
            </a:r>
          </a:p>
          <a:p>
            <a:pPr lvl="1">
              <a:spcBef>
                <a:spcPts val="300"/>
              </a:spcBef>
            </a:pPr>
            <a:r>
              <a:rPr lang="ja-JP" altLang="en-US" sz="1600" dirty="0"/>
              <a:t>⇒ </a:t>
            </a:r>
            <a:r>
              <a:rPr lang="en-US" altLang="ja-JP" sz="1600" dirty="0"/>
              <a:t>tree(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node(“{}ABC”,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$`$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“?”))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sz="1600" dirty="0"/>
              <a:t>,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sz="1600" dirty="0"/>
              <a:t>) </a:t>
            </a:r>
            <a:r>
              <a:rPr lang="en-US" altLang="ja-JP" sz="1600" dirty="0">
                <a:solidFill>
                  <a:srgbClr val="FF0000"/>
                </a:solidFill>
              </a:rPr>
              <a:t>※</a:t>
            </a:r>
            <a:endParaRPr lang="en-US" altLang="ja-JP" sz="1600" dirty="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/>
              <a:t>⇒ </a:t>
            </a:r>
            <a:r>
              <a:rPr lang="en-US" altLang="ja-JP" sz="1600" dirty="0"/>
              <a:t>tree(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node(“{}ABC”,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function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“$`$”,</a:t>
            </a:r>
            <a:r>
              <a:rPr lang="en-US" altLang="ja-JP" sz="1600" b="1" dirty="0">
                <a:uFill>
                  <a:solidFill>
                    <a:srgbClr val="FF0000"/>
                  </a:solidFill>
                </a:uFill>
              </a:rPr>
              <a:t> “?”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sz="1600" dirty="0"/>
              <a:t>),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sz="1600" dirty="0"/>
              <a:t>) </a:t>
            </a:r>
            <a:r>
              <a:rPr lang="en-US" altLang="ja-JP" sz="1600" dirty="0">
                <a:solidFill>
                  <a:srgbClr val="0000FF"/>
                </a:solidFill>
              </a:rPr>
              <a:t>※</a:t>
            </a:r>
          </a:p>
          <a:p>
            <a:pPr>
              <a:spcBef>
                <a:spcPts val="600"/>
              </a:spcBef>
            </a:pPr>
            <a:r>
              <a:rPr kumimoji="1" lang="en-US" altLang="ja-JP" sz="1600" b="1" dirty="0"/>
              <a:t>(3) </a:t>
            </a:r>
            <a:r>
              <a:rPr kumimoji="1" lang="en-US" altLang="ja-JP" sz="1600" b="1" dirty="0">
                <a:solidFill>
                  <a:srgbClr val="FF00FF"/>
                </a:solidFill>
              </a:rPr>
              <a:t>eval</a:t>
            </a:r>
            <a:r>
              <a:rPr kumimoji="1" lang="en-US" altLang="ja-JP" sz="1600" b="1" dirty="0"/>
              <a:t>(</a:t>
            </a:r>
            <a:r>
              <a:rPr kumimoji="1" lang="en-US" altLang="ja-JP" sz="1600" b="1" dirty="0">
                <a:solidFill>
                  <a:srgbClr val="FF00FF"/>
                </a:solidFill>
              </a:rPr>
              <a:t>τ</a:t>
            </a:r>
            <a:r>
              <a:rPr kumimoji="1" lang="en-US" altLang="ja-JP" sz="1600" dirty="0"/>
              <a:t>(“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{{$tree$($bind$,$#1)}}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X[]”))</a:t>
            </a:r>
          </a:p>
          <a:p>
            <a:pPr lvl="1"/>
            <a:r>
              <a:rPr kumimoji="1" lang="ja-JP" altLang="en-US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sz="1600" b="1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</a:t>
            </a:r>
            <a:r>
              <a:rPr lang="en-US" altLang="ja-JP" sz="1600" u="heavy" spc="-1" dirty="0">
                <a:solidFill>
                  <a:srgbClr val="000000"/>
                </a:solidFill>
                <a:uFill>
                  <a:solidFill>
                    <a:srgbClr val="0000FF"/>
                  </a:solidFill>
                </a:uFill>
                <a:latin typeface="+mn-ea"/>
              </a:rPr>
              <a:t>node(“”, </a:t>
            </a:r>
            <a:r>
              <a:rPr lang="en-US" altLang="ja-JP" sz="1600" b="1" u="heavy" spc="-1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  <a:latin typeface="+mn-ea"/>
              </a:rPr>
              <a:t>apply</a:t>
            </a:r>
            <a:r>
              <a:rPr lang="en-US" altLang="ja-JP" sz="1600" u="heavy" spc="-1" dirty="0">
                <a:solidFill>
                  <a:srgbClr val="000000"/>
                </a:solidFill>
                <a:uFill>
                  <a:solidFill>
                    <a:srgbClr val="0000FF"/>
                  </a:solidFill>
                </a:uFill>
                <a:latin typeface="+mn-ea"/>
              </a:rPr>
              <a:t>(self, tree(“$tree$“, “$bind$“, “$#1</a:t>
            </a:r>
            <a:r>
              <a:rPr lang="en-US" altLang="ja-JP" sz="1600" u="heavy" spc="-1" dirty="0">
                <a:uFill>
                  <a:solidFill>
                    <a:srgbClr val="0000FF"/>
                  </a:solidFill>
                </a:uFill>
                <a:latin typeface="+mn-ea"/>
              </a:rPr>
              <a:t>”)))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n-ea"/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/>
              <a:t>⇒ </a:t>
            </a:r>
            <a:r>
              <a:rPr kumimoji="1"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sz="1600" b="1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</a:t>
            </a:r>
            <a:r>
              <a:rPr lang="en-US" altLang="ja-JP" sz="1600" b="1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tree(“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sz="1600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)) 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※</a:t>
            </a:r>
          </a:p>
          <a:p>
            <a:pPr lvl="1">
              <a:spcBef>
                <a:spcPts val="300"/>
              </a:spcBef>
            </a:pPr>
            <a:r>
              <a:rPr kumimoji="1" lang="ja-JP" altLang="en-US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sz="1600" b="1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tree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 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“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sz="1600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 lvl="1">
              <a:spcBef>
                <a:spcPts val="300"/>
              </a:spcBef>
            </a:pPr>
            <a:r>
              <a:rPr kumimoji="1" lang="ja-JP" altLang="en-US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sz="1600" b="1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tree(“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“, “</a:t>
            </a:r>
            <a:r>
              <a:rPr lang="en-US" altLang="ja-JP" sz="1600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 lvl="1">
              <a:spcBef>
                <a:spcPts val="300"/>
              </a:spcBef>
            </a:pPr>
            <a:r>
              <a:rPr kumimoji="1" lang="ja-JP" altLang="en-US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bind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self, </a:t>
            </a:r>
            <a:r>
              <a:rPr lang="en-US" altLang="ja-JP" sz="1600" b="1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ref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(“</a:t>
            </a:r>
            <a:r>
              <a:rPr lang="en-US" altLang="ja-JP" sz="1600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$#1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600" dirty="0"/>
              <a:t> </a:t>
            </a:r>
            <a:r>
              <a:rPr lang="en-US" altLang="ja-JP" sz="1600" dirty="0">
                <a:solidFill>
                  <a:srgbClr val="0000FF"/>
                </a:solidFill>
              </a:rPr>
              <a:t>※</a:t>
            </a:r>
            <a:endParaRPr lang="en-US" altLang="ja-JP" sz="1600" spc="-1" dirty="0">
              <a:uFill>
                <a:solidFill>
                  <a:srgbClr val="FF0000"/>
                </a:solidFill>
              </a:uFill>
              <a:latin typeface="+mn-ea"/>
            </a:endParaRPr>
          </a:p>
          <a:p>
            <a:pPr>
              <a:spcBef>
                <a:spcPts val="600"/>
              </a:spcBef>
            </a:pPr>
            <a:r>
              <a:rPr kumimoji="1" lang="en-US" altLang="ja-JP" sz="1600" b="1" dirty="0"/>
              <a:t>(4) </a:t>
            </a:r>
            <a:r>
              <a:rPr kumimoji="1" lang="en-US" altLang="ja-JP" sz="1600" b="1" dirty="0">
                <a:solidFill>
                  <a:srgbClr val="FF00FF"/>
                </a:solidFill>
              </a:rPr>
              <a:t>eval</a:t>
            </a:r>
            <a:r>
              <a:rPr kumimoji="1" lang="en-US" altLang="ja-JP" sz="1600" dirty="0"/>
              <a:t>(</a:t>
            </a:r>
            <a:r>
              <a:rPr kumimoji="1" lang="en-US" altLang="ja-JP" sz="1600" b="1" dirty="0">
                <a:solidFill>
                  <a:srgbClr val="FF00FF"/>
                </a:solidFill>
              </a:rPr>
              <a:t>τ</a:t>
            </a:r>
            <a:r>
              <a:rPr kumimoji="1" lang="en-US" altLang="ja-JP" sz="1600" dirty="0"/>
              <a:t>(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“A(B,{$</a:t>
            </a:r>
            <a:r>
              <a:rPr lang="en-US" altLang="ja-JP" sz="1600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$(#3{$file$(test.txt)})})”))</a:t>
            </a: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node(“”, </a:t>
            </a:r>
            <a:r>
              <a:rPr lang="en-US" altLang="ja-JP" sz="1600" b="1" u="heavy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(self, </a:t>
            </a:r>
            <a:r>
              <a:rPr lang="nl-NL" altLang="ja-JP" sz="1600" u="heavy" dirty="0">
                <a:uFill>
                  <a:solidFill>
                    <a:srgbClr val="0000FF"/>
                  </a:solidFill>
                </a:uFill>
              </a:rPr>
              <a:t>tree(“</a:t>
            </a:r>
            <a:r>
              <a:rPr lang="en-US" altLang="ja-JP" sz="16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u="heavy" dirty="0" err="1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readT</a:t>
            </a:r>
            <a:r>
              <a:rPr lang="en-US" altLang="ja-JP" sz="16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”, node(“#3”, </a:t>
            </a:r>
            <a:r>
              <a:rPr lang="en-US" altLang="ja-JP" sz="1600" b="1" u="heavy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(self, tree(“</a:t>
            </a:r>
            <a:r>
              <a:rPr lang="en-US" altLang="ja-JP" sz="1600" u="heavy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$file$</a:t>
            </a:r>
            <a:r>
              <a:rPr lang="en-US" altLang="ja-JP" sz="1600" u="heavy" dirty="0">
                <a:uFill>
                  <a:solidFill>
                    <a:srgbClr val="0000FF"/>
                  </a:solidFill>
                </a:uFill>
              </a:rPr>
              <a:t>”, “test.txt”))))))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node(“#3”,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$file$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“test.txt”))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))))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※</a:t>
            </a:r>
            <a:endParaRPr lang="en-US" altLang="ja-JP" sz="1600" dirty="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sz="1600" b="1" dirty="0" err="1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sz="1600" b="1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self, node(“#3”,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file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“test.txt”))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en-US" altLang="ja-JP" sz="1600" dirty="0"/>
              <a:t> </a:t>
            </a:r>
            <a:r>
              <a:rPr lang="en-US" altLang="ja-JP" sz="1600" dirty="0">
                <a:solidFill>
                  <a:srgbClr val="0000FF"/>
                </a:solidFill>
              </a:rPr>
              <a:t>※</a:t>
            </a: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sz="1600" b="1" dirty="0">
                <a:uFill>
                  <a:solidFill>
                    <a:srgbClr val="FF0000"/>
                  </a:solidFill>
                </a:uFill>
              </a:rPr>
              <a:t>(5)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l-GR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("(</a:t>
            </a:r>
            <a:r>
              <a:rPr lang="el-GR" altLang="ja-JP" sz="1600" u="sng" dirty="0">
                <a:uFill>
                  <a:solidFill>
                    <a:srgbClr val="FF0000"/>
                  </a:solidFill>
                </a:uFill>
              </a:rPr>
              <a:t>{$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PI$}({$bind$($#1)}A(X[]))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,</a:t>
            </a:r>
            <a:r>
              <a:rPr lang="en-US" altLang="ja-JP" sz="1600" u="sng" dirty="0">
                <a:uFill>
                  <a:solidFill>
                    <a:srgbClr val="0000FF"/>
                  </a:solidFill>
                </a:uFill>
              </a:rPr>
              <a:t>#1{$file$(xxx.csv)}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)"))</a:t>
            </a: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tree(“”, tree(node(“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l-GR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PI$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), tree(node(“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A”,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), “X[]”)),</a:t>
            </a:r>
          </a:p>
          <a:p>
            <a:pPr lvl="2"/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l-GR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file$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”, “xxx.csv”))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※</a:t>
            </a:r>
            <a:endParaRPr lang="en-US" altLang="ja-JP" sz="1600" dirty="0">
              <a:solidFill>
                <a:srgbClr val="FF0000"/>
              </a:solidFill>
              <a:uFill>
                <a:solidFill>
                  <a:srgbClr val="FF0000"/>
                </a:solidFill>
              </a:uFill>
            </a:endParaRPr>
          </a:p>
          <a:p>
            <a:pPr lvl="1">
              <a:spcBef>
                <a:spcPts val="300"/>
              </a:spcBef>
            </a:pPr>
            <a:r>
              <a:rPr lang="ja-JP" altLang="en-US" sz="1600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tree(“”, tree(node(“”, function(“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$PI$”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)), tree(node(“A”,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ref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”))), “X[]”)),</a:t>
            </a:r>
          </a:p>
          <a:p>
            <a:pPr lvl="1">
              <a:spcBef>
                <a:spcPts val="300"/>
              </a:spcBef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	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file</a:t>
            </a:r>
            <a:r>
              <a:rPr lang="en-US" altLang="ja-JP" sz="1600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(self, “xxx.csv”)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en-US" altLang="ja-JP" sz="1600" dirty="0"/>
              <a:t> </a:t>
            </a:r>
            <a:r>
              <a:rPr lang="en-US" altLang="ja-JP" sz="1600" dirty="0">
                <a:solidFill>
                  <a:srgbClr val="0000FF"/>
                </a:solidFill>
              </a:rPr>
              <a:t>※</a:t>
            </a: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AFF21E-E6A0-4347-941C-C8D1919FB431}"/>
              </a:ext>
            </a:extLst>
          </p:cNvPr>
          <p:cNvSpPr txBox="1"/>
          <p:nvPr/>
        </p:nvSpPr>
        <p:spPr>
          <a:xfrm>
            <a:off x="9762564" y="85716"/>
            <a:ext cx="2312895" cy="646331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en-US" altLang="ja-JP" sz="1200" dirty="0"/>
              <a:t>(</a:t>
            </a:r>
            <a:r>
              <a:rPr lang="ja-JP" altLang="en-US" sz="1200" dirty="0"/>
              <a:t>注</a:t>
            </a:r>
            <a:r>
              <a:rPr lang="en-US" altLang="ja-JP" sz="1200" dirty="0"/>
              <a:t>) </a:t>
            </a:r>
            <a:r>
              <a:rPr lang="en-US" altLang="ja-JP" sz="1200" dirty="0" err="1"/>
              <a:t>opearator</a:t>
            </a:r>
            <a:r>
              <a:rPr lang="ja-JP" altLang="en-US" sz="1200" dirty="0"/>
              <a:t>の記法</a:t>
            </a:r>
            <a:endParaRPr lang="en-US" altLang="ja-JP" sz="1200" dirty="0"/>
          </a:p>
          <a:p>
            <a:r>
              <a:rPr lang="ja-JP" altLang="en-US" sz="1200" dirty="0"/>
              <a:t>　</a:t>
            </a:r>
            <a:r>
              <a:rPr lang="en-US" altLang="ja-JP" sz="1200" dirty="0"/>
              <a:t>operator(“$op$”) = $op$</a:t>
            </a:r>
          </a:p>
          <a:p>
            <a:r>
              <a:rPr lang="en-US" altLang="ja-JP" sz="1200" dirty="0"/>
              <a:t>=&gt; $op$: “$op$”</a:t>
            </a:r>
            <a:r>
              <a:rPr lang="ja-JP" altLang="en-US" sz="1200" dirty="0"/>
              <a:t>の実処理関数</a:t>
            </a:r>
            <a:endParaRPr lang="en-US" altLang="ja-JP" sz="1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04CF29-8A85-44AB-A66D-7E8D0AB05EBC}"/>
              </a:ext>
            </a:extLst>
          </p:cNvPr>
          <p:cNvSpPr txBox="1"/>
          <p:nvPr/>
        </p:nvSpPr>
        <p:spPr>
          <a:xfrm>
            <a:off x="6965576" y="1585113"/>
            <a:ext cx="5226424" cy="1277273"/>
          </a:xfrm>
          <a:prstGeom prst="rect">
            <a:avLst/>
          </a:prstGeom>
          <a:solidFill>
            <a:srgbClr val="CCFFFF"/>
          </a:solidFill>
        </p:spPr>
        <p:txBody>
          <a:bodyPr wrap="square" lIns="36000" tIns="36000" rIns="0" bIns="36000">
            <a:spAutoFit/>
          </a:bodyPr>
          <a:lstStyle/>
          <a:p>
            <a:r>
              <a:rPr kumimoji="1" lang="en-US" altLang="ja-JP" sz="1100" dirty="0"/>
              <a:t>eval(</a:t>
            </a:r>
            <a:r>
              <a:rPr lang="en-US" altLang="ja-JP" sz="1100" dirty="0"/>
              <a:t>node(head)</a:t>
            </a:r>
            <a:r>
              <a:rPr kumimoji="1" lang="en-US" altLang="ja-JP" sz="1100" dirty="0"/>
              <a:t>)		= </a:t>
            </a:r>
            <a:r>
              <a:rPr lang="en-US" altLang="ja-JP" sz="1100" dirty="0"/>
              <a:t>node(head)</a:t>
            </a:r>
          </a:p>
          <a:p>
            <a:r>
              <a:rPr lang="en-US" altLang="ja-JP" sz="1100" dirty="0"/>
              <a:t>eval(node(head, generator(tv)))	= node(head, eval(generator(tv)))</a:t>
            </a:r>
          </a:p>
          <a:p>
            <a:r>
              <a:rPr lang="en-US" altLang="ja-JP" sz="1100" dirty="0"/>
              <a:t>eval(tree(r, tv1, ..., </a:t>
            </a:r>
            <a:r>
              <a:rPr lang="en-US" altLang="ja-JP" sz="1100" dirty="0" err="1"/>
              <a:t>tvn</a:t>
            </a:r>
            <a:r>
              <a:rPr lang="en-US" altLang="ja-JP" sz="1100" dirty="0"/>
              <a:t>))		= tree(eval(r), eval(tv1), ..., eval(</a:t>
            </a:r>
            <a:r>
              <a:rPr lang="en-US" altLang="ja-JP" sz="1100" dirty="0" err="1"/>
              <a:t>tvn</a:t>
            </a:r>
            <a:r>
              <a:rPr lang="en-US" altLang="ja-JP" sz="1100" dirty="0"/>
              <a:t>))</a:t>
            </a:r>
          </a:p>
          <a:p>
            <a:r>
              <a:rPr lang="en-US" altLang="ja-JP" sz="1100" dirty="0"/>
              <a:t>eval(generator(tv))		= apply(self, eval(tv))</a:t>
            </a:r>
          </a:p>
          <a:p>
            <a:endParaRPr lang="en-US" altLang="ja-JP" sz="1100" dirty="0">
              <a:highlight>
                <a:srgbClr val="FFFFCC"/>
              </a:highlight>
            </a:endParaRPr>
          </a:p>
          <a:p>
            <a:r>
              <a:rPr lang="en-US" altLang="ja-JP" sz="1100" dirty="0"/>
              <a:t>apply(self, tree(op, tv1, ..., </a:t>
            </a:r>
            <a:r>
              <a:rPr lang="en-US" altLang="ja-JP" sz="1100" dirty="0" err="1"/>
              <a:t>tvn</a:t>
            </a:r>
            <a:r>
              <a:rPr lang="en-US" altLang="ja-JP" sz="1100" dirty="0"/>
              <a:t>))	= operator(op)(self, tv1, ..., </a:t>
            </a:r>
            <a:r>
              <a:rPr lang="en-US" altLang="ja-JP" sz="1100" dirty="0" err="1"/>
              <a:t>tvn</a:t>
            </a:r>
            <a:r>
              <a:rPr lang="en-US" altLang="ja-JP" sz="1100" dirty="0"/>
              <a:t>)</a:t>
            </a:r>
          </a:p>
          <a:p>
            <a:r>
              <a:rPr lang="en-US" altLang="ja-JP" sz="1100" dirty="0">
                <a:highlight>
                  <a:srgbClr val="FFFFCC"/>
                </a:highlight>
              </a:rPr>
              <a:t>node("", apply(self, tree(op, tv1, ..., </a:t>
            </a:r>
            <a:r>
              <a:rPr lang="en-US" altLang="ja-JP" sz="1100" dirty="0" err="1">
                <a:highlight>
                  <a:srgbClr val="FFFFCC"/>
                </a:highlight>
              </a:rPr>
              <a:t>tvn</a:t>
            </a:r>
            <a:r>
              <a:rPr lang="en-US" altLang="ja-JP" sz="1100" dirty="0">
                <a:highlight>
                  <a:srgbClr val="FFFFCC"/>
                </a:highlight>
              </a:rPr>
              <a:t>))) = apply(self, tree(op, tv1, ..., </a:t>
            </a:r>
            <a:r>
              <a:rPr lang="en-US" altLang="ja-JP" sz="1100" dirty="0" err="1">
                <a:highlight>
                  <a:srgbClr val="FFFFCC"/>
                </a:highlight>
              </a:rPr>
              <a:t>tvn</a:t>
            </a:r>
            <a:r>
              <a:rPr lang="en-US" altLang="ja-JP" sz="1100" dirty="0">
                <a:highlight>
                  <a:srgbClr val="FFFFCC"/>
                </a:highlight>
              </a:rPr>
              <a:t>))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AD54AC9-CC80-4C33-8606-198645CE773C}"/>
              </a:ext>
            </a:extLst>
          </p:cNvPr>
          <p:cNvSpPr txBox="1"/>
          <p:nvPr/>
        </p:nvSpPr>
        <p:spPr>
          <a:xfrm>
            <a:off x="8952939" y="3152001"/>
            <a:ext cx="2312895" cy="276999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en-US" altLang="ja-JP" sz="1200" dirty="0"/>
              <a:t>function</a:t>
            </a:r>
            <a:r>
              <a:rPr lang="ja-JP" altLang="en-US" sz="1200" dirty="0"/>
              <a:t>を返す規則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225960105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2C056BA-C0FE-4465-82BC-88F1CA8C5901}"/>
              </a:ext>
            </a:extLst>
          </p:cNvPr>
          <p:cNvSpPr txBox="1"/>
          <p:nvPr/>
        </p:nvSpPr>
        <p:spPr>
          <a:xfrm>
            <a:off x="0" y="251012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アルゴリズム</a:t>
            </a:r>
            <a:r>
              <a:rPr kumimoji="1" lang="en-US" altLang="ja-JP" sz="1400" dirty="0"/>
              <a:t>(full</a:t>
            </a:r>
            <a:r>
              <a:rPr kumimoji="1" lang="ja-JP" altLang="en-US" sz="1400" dirty="0"/>
              <a:t>版</a:t>
            </a:r>
            <a:r>
              <a:rPr kumimoji="1" lang="en-US" altLang="ja-JP" sz="1400" dirty="0"/>
              <a:t>)</a:t>
            </a:r>
            <a:r>
              <a:rPr kumimoji="1" lang="ja-JP" altLang="en-US" sz="1400" dirty="0"/>
              <a:t>途中</a:t>
            </a:r>
            <a:endParaRPr kumimoji="1"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/>
              <a:t>exec(t)</a:t>
            </a:r>
          </a:p>
          <a:p>
            <a:r>
              <a:rPr lang="en-US" altLang="ja-JP" sz="1400" dirty="0"/>
              <a:t>{</a:t>
            </a:r>
          </a:p>
          <a:p>
            <a:pPr lvl="1"/>
            <a:r>
              <a:rPr lang="en-US" altLang="ja-JP" sz="1400" dirty="0"/>
              <a:t>n = root(t);		// n: node(</a:t>
            </a:r>
            <a:r>
              <a:rPr lang="en-US" altLang="ja-JP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&lt;ref-label&gt;, &lt;reference&gt;, &lt;function&gt;, &lt;name&gt;, &lt;bind&gt;</a:t>
            </a:r>
            <a:r>
              <a:rPr lang="en-US" altLang="ja-JP" sz="1400" dirty="0"/>
              <a:t>)</a:t>
            </a:r>
          </a:p>
          <a:p>
            <a:pPr lvl="1"/>
            <a:r>
              <a:rPr lang="en-US" altLang="ja-JP" sz="1400" dirty="0"/>
              <a:t>children = children(r);</a:t>
            </a:r>
          </a:p>
          <a:p>
            <a:pPr lvl="1"/>
            <a:r>
              <a:rPr lang="en-US" altLang="ja-JP" sz="1400" dirty="0"/>
              <a:t>	</a:t>
            </a:r>
          </a:p>
          <a:p>
            <a:pPr lvl="1"/>
            <a:r>
              <a:rPr lang="en-US" altLang="ja-JP" sz="1400" dirty="0"/>
              <a:t>if(</a:t>
            </a:r>
            <a:r>
              <a:rPr lang="ja-JP" altLang="en-US" sz="1400" dirty="0"/>
              <a:t>参照未解決</a:t>
            </a:r>
            <a:r>
              <a:rPr lang="en-US" altLang="ja-JP" sz="1400" dirty="0"/>
              <a:t>) {</a:t>
            </a:r>
          </a:p>
          <a:p>
            <a:pPr lvl="2"/>
            <a:r>
              <a:rPr lang="ja-JP" altLang="en-US" sz="1400" dirty="0"/>
              <a:t>参照解決</a:t>
            </a:r>
            <a:r>
              <a:rPr lang="en-US" altLang="ja-JP" sz="1400" dirty="0"/>
              <a:t>();		</a:t>
            </a:r>
          </a:p>
          <a:p>
            <a:pPr lvl="1"/>
            <a:r>
              <a:rPr lang="en-US" altLang="ja-JP" sz="1400" dirty="0"/>
              <a:t>}</a:t>
            </a:r>
          </a:p>
          <a:p>
            <a:pPr lvl="1"/>
            <a:r>
              <a:rPr lang="en-US" altLang="ja-JP" sz="1400" dirty="0"/>
              <a:t>if(&lt;function&gt;</a:t>
            </a:r>
            <a:r>
              <a:rPr lang="ja-JP" altLang="en-US" sz="1400" dirty="0"/>
              <a:t>未実行</a:t>
            </a:r>
            <a:r>
              <a:rPr lang="en-US" altLang="ja-JP" sz="1400" dirty="0"/>
              <a:t>) {	// &lt;function&gt;: </a:t>
            </a:r>
            <a:r>
              <a:rPr lang="en-US" altLang="ja-JP" sz="1400" b="1" dirty="0">
                <a:solidFill>
                  <a:srgbClr val="FF00FF"/>
                </a:solidFill>
              </a:rPr>
              <a:t>apply</a:t>
            </a:r>
            <a:r>
              <a:rPr lang="en-US" altLang="ja-JP" sz="1400" dirty="0"/>
              <a:t>(self, </a:t>
            </a:r>
            <a:r>
              <a:rPr lang="ja-JP" altLang="en-US" sz="1400" dirty="0"/>
              <a:t>～</a:t>
            </a:r>
            <a:r>
              <a:rPr lang="en-US" altLang="ja-JP" sz="1400" dirty="0"/>
              <a:t>)</a:t>
            </a:r>
          </a:p>
          <a:p>
            <a:pPr lvl="1"/>
            <a:r>
              <a:rPr lang="en-US" altLang="ja-JP" sz="1400" dirty="0"/>
              <a:t>	tv = exec(</a:t>
            </a:r>
            <a:r>
              <a:rPr lang="ja-JP" altLang="en-US" sz="1400" dirty="0"/>
              <a:t>～</a:t>
            </a:r>
            <a:r>
              <a:rPr lang="en-US" altLang="ja-JP" sz="1400" dirty="0"/>
              <a:t>);	// op</a:t>
            </a:r>
            <a:r>
              <a:rPr lang="ja-JP" altLang="en-US" sz="1400" dirty="0"/>
              <a:t>特定まで実行</a:t>
            </a:r>
            <a:endParaRPr lang="en-US" altLang="ja-JP" sz="1400" dirty="0"/>
          </a:p>
          <a:p>
            <a:pPr lvl="1"/>
            <a:r>
              <a:rPr lang="en-US" altLang="ja-JP" sz="1400" dirty="0"/>
              <a:t>	=&gt; &lt;function&gt;: apply(self, </a:t>
            </a:r>
            <a:r>
              <a:rPr lang="en-US" altLang="ja-JP" sz="1400" u="sng" dirty="0"/>
              <a:t>tree(“$op$”,tv1, ..., </a:t>
            </a:r>
            <a:r>
              <a:rPr lang="en-US" altLang="ja-JP" sz="1400" u="sng" dirty="0" err="1"/>
              <a:t>tvn</a:t>
            </a:r>
            <a:r>
              <a:rPr lang="en-US" altLang="ja-JP" sz="1400" u="sng" dirty="0"/>
              <a:t>)</a:t>
            </a:r>
            <a:r>
              <a:rPr lang="en-US" altLang="ja-JP" sz="1400" dirty="0"/>
              <a:t>)</a:t>
            </a:r>
          </a:p>
          <a:p>
            <a:pPr lvl="1"/>
            <a:endParaRPr lang="en-US" altLang="ja-JP" sz="1400" dirty="0"/>
          </a:p>
          <a:p>
            <a:pPr lvl="1"/>
            <a:r>
              <a:rPr lang="en-US" altLang="ja-JP" sz="1400" dirty="0"/>
              <a:t>	tv1’ = </a:t>
            </a:r>
            <a:r>
              <a:rPr lang="en-US" altLang="ja-JP" sz="1400" dirty="0" err="1"/>
              <a:t>pre_exec</a:t>
            </a:r>
            <a:r>
              <a:rPr lang="en-US" altLang="ja-JP" sz="1400" dirty="0"/>
              <a:t> (“$op$”, t, tv1);</a:t>
            </a:r>
          </a:p>
          <a:p>
            <a:pPr lvl="2"/>
            <a:r>
              <a:rPr lang="en-US" altLang="ja-JP" sz="1400" dirty="0"/>
              <a:t>		:</a:t>
            </a:r>
          </a:p>
          <a:p>
            <a:pPr lvl="1"/>
            <a:r>
              <a:rPr lang="en-US" altLang="ja-JP" sz="1400" dirty="0"/>
              <a:t>	</a:t>
            </a:r>
            <a:r>
              <a:rPr lang="en-US" altLang="ja-JP" sz="1400" dirty="0" err="1"/>
              <a:t>tvn</a:t>
            </a:r>
            <a:r>
              <a:rPr lang="en-US" altLang="ja-JP" sz="1400" dirty="0"/>
              <a:t>’ = </a:t>
            </a:r>
            <a:r>
              <a:rPr lang="en-US" altLang="ja-JP" sz="1400" dirty="0" err="1"/>
              <a:t>pre_exec</a:t>
            </a:r>
            <a:r>
              <a:rPr lang="en-US" altLang="ja-JP" sz="1400" dirty="0"/>
              <a:t>(“$op$”, t, </a:t>
            </a:r>
            <a:r>
              <a:rPr lang="en-US" altLang="ja-JP" sz="1400" dirty="0" err="1"/>
              <a:t>tvn</a:t>
            </a:r>
            <a:r>
              <a:rPr lang="en-US" altLang="ja-JP" sz="1400" dirty="0"/>
              <a:t>);</a:t>
            </a:r>
          </a:p>
          <a:p>
            <a:pPr lvl="1"/>
            <a:r>
              <a:rPr lang="en-US" altLang="ja-JP" sz="1400" dirty="0"/>
              <a:t>	</a:t>
            </a:r>
          </a:p>
          <a:p>
            <a:pPr lvl="1"/>
            <a:r>
              <a:rPr lang="en-US" altLang="ja-JP" sz="1400" dirty="0"/>
              <a:t>	</a:t>
            </a:r>
            <a:r>
              <a:rPr lang="en-US" altLang="ja-JP" sz="1400" dirty="0" err="1"/>
              <a:t>pre_exec</a:t>
            </a:r>
            <a:r>
              <a:rPr lang="en-US" altLang="ja-JP" sz="1400" dirty="0"/>
              <a:t>(“$op$”, t, children);</a:t>
            </a:r>
          </a:p>
          <a:p>
            <a:pPr lvl="1"/>
            <a:endParaRPr lang="en-US" altLang="ja-JP" sz="1400" dirty="0"/>
          </a:p>
          <a:p>
            <a:pPr lvl="1"/>
            <a:r>
              <a:rPr lang="en-US" altLang="ja-JP" sz="1400" dirty="0"/>
              <a:t>	=&gt; apply(t, “$op$”, tv1’, ..., </a:t>
            </a:r>
            <a:r>
              <a:rPr lang="en-US" altLang="ja-JP" sz="1400" dirty="0" err="1"/>
              <a:t>tvn</a:t>
            </a:r>
            <a:r>
              <a:rPr lang="en-US" altLang="ja-JP" sz="1400" dirty="0"/>
              <a:t>’);	//</a:t>
            </a:r>
            <a:r>
              <a:rPr lang="ja-JP" altLang="en-US" sz="1400" dirty="0">
                <a:uFill>
                  <a:solidFill>
                    <a:srgbClr val="FF0000"/>
                  </a:solidFill>
                </a:uFill>
              </a:rPr>
              <a:t>評価結果</a:t>
            </a:r>
            <a:r>
              <a:rPr lang="en-US" altLang="ja-JP" sz="1400" dirty="0"/>
              <a:t>f: function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400" dirty="0" err="1">
                <a:uFill>
                  <a:solidFill>
                    <a:srgbClr val="FF0000"/>
                  </a:solidFill>
                </a:uFill>
              </a:rPr>
              <a:t>tq</a:t>
            </a:r>
            <a:r>
              <a:rPr lang="ja-JP" altLang="en-US" sz="1400" dirty="0">
                <a:uFill>
                  <a:solidFill>
                    <a:srgbClr val="FF0000"/>
                  </a:solidFill>
                </a:uFill>
              </a:rPr>
              <a:t>型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operator, parameters	</a:t>
            </a:r>
            <a:r>
              <a:rPr lang="en-US" altLang="ja-JP" sz="1400" dirty="0"/>
              <a:t>eg1 nil</a:t>
            </a:r>
            <a:r>
              <a:rPr lang="ja-JP" altLang="en-US" sz="1400" dirty="0"/>
              <a:t>、</a:t>
            </a:r>
            <a:r>
              <a:rPr lang="en-US" altLang="ja-JP" sz="1400" dirty="0"/>
              <a:t>eg2 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function(“$`$”, “?”)</a:t>
            </a:r>
          </a:p>
          <a:p>
            <a:pPr lvl="1"/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	</a:t>
            </a:r>
            <a:r>
              <a:rPr lang="en-US" altLang="ja-JP" sz="1400" dirty="0" err="1"/>
              <a:t>set_function</a:t>
            </a:r>
            <a:r>
              <a:rPr lang="en-US" altLang="ja-JP" sz="1400" dirty="0"/>
              <a:t>(t, f);	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	// f</a:t>
            </a:r>
            <a:r>
              <a:rPr lang="ja-JP" altLang="en-US" sz="1400" dirty="0">
                <a:uFill>
                  <a:solidFill>
                    <a:srgbClr val="FF0000"/>
                  </a:solidFill>
                </a:uFill>
              </a:rPr>
              <a:t>を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t</a:t>
            </a:r>
            <a:r>
              <a:rPr lang="ja-JP" altLang="en-US" sz="1400" dirty="0">
                <a:uFill>
                  <a:solidFill>
                    <a:srgbClr val="FF0000"/>
                  </a:solidFill>
                </a:uFill>
              </a:rPr>
              <a:t>に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set</a:t>
            </a:r>
            <a:endParaRPr lang="en-US" altLang="ja-JP" sz="1400" dirty="0"/>
          </a:p>
          <a:p>
            <a:pPr lvl="1"/>
            <a:r>
              <a:rPr lang="en-US" altLang="ja-JP" sz="1400" dirty="0"/>
              <a:t>}</a:t>
            </a:r>
          </a:p>
          <a:p>
            <a:pPr lvl="1"/>
            <a:r>
              <a:rPr lang="en-US" altLang="ja-JP" sz="1400" dirty="0" err="1"/>
              <a:t>print_head</a:t>
            </a:r>
            <a:r>
              <a:rPr lang="en-US" altLang="ja-JP" sz="1400" dirty="0"/>
              <a:t>(n);		// (</a:t>
            </a:r>
            <a:r>
              <a:rPr lang="ja-JP" altLang="en-US" sz="1400" dirty="0"/>
              <a:t>参照解決、</a:t>
            </a:r>
            <a:r>
              <a:rPr lang="en-US" altLang="ja-JP" sz="1400" dirty="0"/>
              <a:t>t</a:t>
            </a:r>
            <a:r>
              <a:rPr lang="ja-JP" altLang="en-US" sz="1400" dirty="0"/>
              <a:t>に</a:t>
            </a:r>
            <a:r>
              <a:rPr lang="en-US" altLang="ja-JP" sz="1400" dirty="0"/>
              <a:t>set</a:t>
            </a:r>
            <a:r>
              <a:rPr lang="ja-JP" altLang="en-US" sz="1400" dirty="0"/>
              <a:t>された</a:t>
            </a:r>
            <a:r>
              <a:rPr lang="en-US" altLang="ja-JP" sz="1400" dirty="0"/>
              <a:t>f</a:t>
            </a:r>
            <a:r>
              <a:rPr lang="ja-JP" altLang="en-US" sz="1400" dirty="0"/>
              <a:t>、</a:t>
            </a:r>
            <a:r>
              <a:rPr lang="en-US" altLang="ja-JP" sz="1400" dirty="0"/>
              <a:t>t</a:t>
            </a:r>
            <a:r>
              <a:rPr lang="ja-JP" altLang="en-US" sz="1400" dirty="0"/>
              <a:t>に</a:t>
            </a:r>
            <a:r>
              <a:rPr lang="en-US" altLang="ja-JP" sz="1400" dirty="0"/>
              <a:t>bind</a:t>
            </a:r>
            <a:r>
              <a:rPr lang="ja-JP" altLang="en-US" sz="1400" dirty="0"/>
              <a:t>された値</a:t>
            </a:r>
            <a:r>
              <a:rPr lang="en-US" altLang="ja-JP" sz="1400" dirty="0"/>
              <a:t>)</a:t>
            </a:r>
            <a:r>
              <a:rPr lang="ja-JP" altLang="en-US" sz="1400" dirty="0"/>
              <a:t>を考慮しながら</a:t>
            </a:r>
            <a:r>
              <a:rPr lang="en-US" altLang="ja-JP" sz="1400" dirty="0"/>
              <a:t>t</a:t>
            </a:r>
            <a:r>
              <a:rPr lang="ja-JP" altLang="en-US" sz="1400" dirty="0"/>
              <a:t>の</a:t>
            </a:r>
            <a:r>
              <a:rPr lang="en-US" altLang="ja-JP" sz="1400" dirty="0"/>
              <a:t>head</a:t>
            </a:r>
            <a:r>
              <a:rPr lang="ja-JP" altLang="en-US" sz="1400" dirty="0"/>
              <a:t>を</a:t>
            </a:r>
            <a:r>
              <a:rPr lang="en-US" altLang="ja-JP" sz="1400" dirty="0"/>
              <a:t>print</a:t>
            </a:r>
          </a:p>
          <a:p>
            <a:pPr lvl="1"/>
            <a:endParaRPr lang="en-US" altLang="ja-JP" sz="1400" dirty="0"/>
          </a:p>
          <a:p>
            <a:pPr lvl="1"/>
            <a:r>
              <a:rPr lang="en-US" altLang="ja-JP" sz="1400" dirty="0"/>
              <a:t>for(c in children) {</a:t>
            </a:r>
          </a:p>
          <a:p>
            <a:pPr lvl="1"/>
            <a:r>
              <a:rPr lang="en-US" altLang="ja-JP" sz="1400" dirty="0"/>
              <a:t>	exec(c)</a:t>
            </a:r>
          </a:p>
          <a:p>
            <a:pPr lvl="1"/>
            <a:r>
              <a:rPr lang="en-US" altLang="ja-JP" sz="1400" dirty="0"/>
              <a:t>}</a:t>
            </a:r>
          </a:p>
          <a:p>
            <a:pPr lvl="1"/>
            <a:endParaRPr lang="en-US" altLang="ja-JP" sz="1400" dirty="0"/>
          </a:p>
          <a:p>
            <a:r>
              <a:rPr lang="en-US" altLang="ja-JP" sz="1400" dirty="0"/>
              <a:t>(</a:t>
            </a:r>
            <a:r>
              <a:rPr lang="ja-JP" altLang="en-US" sz="1400" dirty="0"/>
              <a:t>注</a:t>
            </a:r>
            <a:r>
              <a:rPr lang="en-US" altLang="ja-JP" sz="1400" dirty="0"/>
              <a:t>) </a:t>
            </a:r>
            <a:r>
              <a:rPr lang="en-US" altLang="ja-JP" sz="1400" dirty="0" err="1"/>
              <a:t>pre_exec</a:t>
            </a:r>
            <a:r>
              <a:rPr lang="en-US" altLang="ja-JP" sz="1400" dirty="0"/>
              <a:t> (“$op$”, t, tv) :  $op$</a:t>
            </a:r>
            <a:r>
              <a:rPr lang="ja-JP" altLang="en-US" sz="1400" dirty="0"/>
              <a:t>を</a:t>
            </a:r>
            <a:r>
              <a:rPr lang="en-US" altLang="ja-JP" sz="1400" dirty="0"/>
              <a:t>t</a:t>
            </a:r>
            <a:r>
              <a:rPr lang="ja-JP" altLang="en-US" sz="1400" dirty="0"/>
              <a:t>に適用するのに必要な前処理を</a:t>
            </a:r>
            <a:r>
              <a:rPr lang="en-US" altLang="ja-JP" sz="1400" dirty="0"/>
              <a:t>tv</a:t>
            </a:r>
            <a:r>
              <a:rPr lang="ja-JP" altLang="en-US" sz="1400" dirty="0"/>
              <a:t>に実行</a:t>
            </a:r>
            <a:endParaRPr lang="en-US" altLang="ja-JP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320362-A536-4580-9FB3-2DD73F6284C7}"/>
              </a:ext>
            </a:extLst>
          </p:cNvPr>
          <p:cNvSpPr txBox="1"/>
          <p:nvPr/>
        </p:nvSpPr>
        <p:spPr>
          <a:xfrm>
            <a:off x="5874552" y="1894108"/>
            <a:ext cx="60960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1200" dirty="0"/>
              <a:t>　　</a:t>
            </a:r>
            <a:r>
              <a:rPr lang="en-US" altLang="ja-JP" sz="1200" dirty="0"/>
              <a:t>&lt;</a:t>
            </a:r>
            <a:r>
              <a:rPr lang="en-US" altLang="ja-JP" sz="1200" dirty="0" err="1"/>
              <a:t>pT</a:t>
            </a:r>
            <a:r>
              <a:rPr lang="en-US" altLang="ja-JP" sz="1200" dirty="0"/>
              <a:t>&gt;	::= &lt;node&gt;			// </a:t>
            </a:r>
            <a:r>
              <a:rPr lang="ja-JP" altLang="en-US" sz="1200" dirty="0"/>
              <a:t>①</a:t>
            </a:r>
            <a:endParaRPr lang="en-US" altLang="ja-JP" sz="1200" dirty="0"/>
          </a:p>
          <a:p>
            <a:r>
              <a:rPr lang="en-US" altLang="ja-JP" sz="1200" dirty="0">
                <a:solidFill>
                  <a:srgbClr val="FF0000"/>
                </a:solidFill>
              </a:rPr>
              <a:t>	| 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&lt;function&gt;</a:t>
            </a:r>
            <a:r>
              <a:rPr lang="en-US" altLang="ja-JP" sz="1200" spc="-1" dirty="0">
                <a:uFill>
                  <a:solidFill>
                    <a:srgbClr val="FFFFFF"/>
                  </a:solidFill>
                </a:uFill>
                <a:latin typeface="+mn-ea"/>
              </a:rPr>
              <a:t>			// </a:t>
            </a:r>
            <a:r>
              <a:rPr lang="ja-JP" altLang="en-US" sz="1200" spc="-1" dirty="0">
                <a:uFill>
                  <a:solidFill>
                    <a:srgbClr val="FFFFFF"/>
                  </a:solidFill>
                </a:uFill>
                <a:latin typeface="+mn-ea"/>
              </a:rPr>
              <a:t>②</a:t>
            </a:r>
            <a:endParaRPr lang="en-US" altLang="ja-JP" sz="1200" dirty="0"/>
          </a:p>
          <a:p>
            <a:r>
              <a:rPr lang="en-US" altLang="ja-JP" sz="1200" dirty="0"/>
              <a:t>	| tree ‘(‘&lt;node&gt; {‘, ‘ &lt;</a:t>
            </a:r>
            <a:r>
              <a:rPr lang="en-US" altLang="ja-JP" sz="1200" dirty="0" err="1"/>
              <a:t>pT</a:t>
            </a:r>
            <a:r>
              <a:rPr lang="en-US" altLang="ja-JP" sz="1200" dirty="0"/>
              <a:t>&gt;} ‘)‘	// </a:t>
            </a:r>
            <a:r>
              <a:rPr lang="ja-JP" altLang="en-US" sz="1200" dirty="0"/>
              <a:t>③</a:t>
            </a:r>
            <a:endParaRPr lang="en-US" altLang="ja-JP" sz="1200" dirty="0"/>
          </a:p>
          <a:p>
            <a:r>
              <a:rPr lang="ja-JP" altLang="en-US" sz="1200" dirty="0"/>
              <a:t>　　</a:t>
            </a:r>
            <a:r>
              <a:rPr lang="en-US" altLang="ja-JP" sz="1200" dirty="0"/>
              <a:t>&lt;node&gt;	::= node ‘(‘ </a:t>
            </a:r>
            <a:r>
              <a:rPr lang="en-US" altLang="ja-JP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&lt;ref-label&gt;, &lt;reference&gt;, &lt;function&gt;, &lt;name&gt;, &lt;bind&gt;</a:t>
            </a:r>
            <a:r>
              <a:rPr lang="en-US" altLang="ja-JP" sz="1200" dirty="0">
                <a:latin typeface="+mn-ea"/>
              </a:rPr>
              <a:t> ‘</a:t>
            </a:r>
            <a:r>
              <a:rPr lang="en-US" altLang="ja-JP" sz="1200" dirty="0"/>
              <a:t>)’</a:t>
            </a:r>
          </a:p>
          <a:p>
            <a:r>
              <a:rPr lang="ja-JP" altLang="en-US" sz="1200" dirty="0"/>
              <a:t>　　</a:t>
            </a:r>
            <a:r>
              <a:rPr lang="en-US" altLang="ja-JP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&lt;reference&gt;</a:t>
            </a:r>
            <a:r>
              <a:rPr lang="en-US" altLang="ja-JP" sz="1200" dirty="0"/>
              <a:t>	::= “$#” &lt;num&gt;</a:t>
            </a:r>
          </a:p>
          <a:p>
            <a:r>
              <a:rPr lang="ja-JP" altLang="en-US" sz="1200" dirty="0"/>
              <a:t>　　</a:t>
            </a:r>
            <a:r>
              <a:rPr lang="en-US" altLang="ja-JP" sz="1200" dirty="0"/>
              <a:t>&lt;function&gt;	::= </a:t>
            </a:r>
            <a:r>
              <a:rPr lang="nl-NL" altLang="ja-JP" sz="12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sz="1200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en-US" altLang="ja-JP" sz="1200" dirty="0">
                <a:uFill>
                  <a:solidFill>
                    <a:srgbClr val="FF0000"/>
                  </a:solidFill>
                </a:uFill>
              </a:rPr>
              <a:t>tree(&lt;node&gt;, </a:t>
            </a:r>
            <a:r>
              <a:rPr lang="en-US" altLang="ja-JP" sz="1200" dirty="0"/>
              <a:t>{‘, ‘ &lt;</a:t>
            </a:r>
            <a:r>
              <a:rPr lang="en-US" altLang="ja-JP" sz="1200" dirty="0" err="1"/>
              <a:t>pT</a:t>
            </a:r>
            <a:r>
              <a:rPr lang="en-US" altLang="ja-JP" sz="1200" dirty="0"/>
              <a:t>&gt;}</a:t>
            </a:r>
            <a:r>
              <a:rPr lang="en-US" altLang="ja-JP" sz="12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sz="1200" dirty="0">
                <a:uFill>
                  <a:solidFill>
                    <a:srgbClr val="FF0000"/>
                  </a:solidFill>
                </a:uFill>
              </a:rPr>
              <a:t>)</a:t>
            </a:r>
            <a:endParaRPr lang="en-US" altLang="ja-JP" sz="1200" dirty="0"/>
          </a:p>
          <a:p>
            <a:pPr lvl="1">
              <a:spcBef>
                <a:spcPts val="1200"/>
              </a:spcBef>
            </a:pPr>
            <a:r>
              <a:rPr lang="ja-JP" altLang="en-US" sz="1200" dirty="0"/>
              <a:t>① </a:t>
            </a:r>
            <a:r>
              <a:rPr lang="en-US" altLang="ja-JP" sz="1200" dirty="0"/>
              <a:t>node(..., reference, </a:t>
            </a:r>
            <a:r>
              <a:rPr lang="en-US" altLang="ja-JP" sz="1200" b="1" dirty="0">
                <a:solidFill>
                  <a:srgbClr val="FF00FF"/>
                </a:solidFill>
              </a:rPr>
              <a:t>apply</a:t>
            </a:r>
            <a:r>
              <a:rPr lang="en-US" altLang="ja-JP" sz="1200" dirty="0"/>
              <a:t>(self, tree(“$op$”,tv1,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)), ...)</a:t>
            </a:r>
          </a:p>
          <a:p>
            <a:pPr lvl="1"/>
            <a:r>
              <a:rPr lang="ja-JP" altLang="en-US" sz="1200" dirty="0"/>
              <a:t>②</a:t>
            </a:r>
            <a:r>
              <a:rPr lang="ja-JP" altLang="en-US" sz="1200" b="1" dirty="0">
                <a:solidFill>
                  <a:srgbClr val="FF00FF"/>
                </a:solidFill>
              </a:rPr>
              <a:t> </a:t>
            </a:r>
            <a:r>
              <a:rPr lang="en-US" altLang="ja-JP" sz="1200" b="1" dirty="0">
                <a:solidFill>
                  <a:srgbClr val="FF00FF"/>
                </a:solidFill>
              </a:rPr>
              <a:t>apply</a:t>
            </a:r>
            <a:r>
              <a:rPr lang="en-US" altLang="ja-JP" sz="1200" dirty="0"/>
              <a:t>(self, tree(“$op$”,tv1,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pPr lvl="1"/>
            <a:r>
              <a:rPr lang="ja-JP" altLang="en-US" sz="1200" dirty="0"/>
              <a:t>③ </a:t>
            </a:r>
            <a:r>
              <a:rPr lang="en-US" altLang="ja-JP" sz="1200" dirty="0"/>
              <a:t>tree(node,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73613479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2C056BA-C0FE-4465-82BC-88F1CA8C5901}"/>
              </a:ext>
            </a:extLst>
          </p:cNvPr>
          <p:cNvSpPr txBox="1"/>
          <p:nvPr/>
        </p:nvSpPr>
        <p:spPr>
          <a:xfrm>
            <a:off x="0" y="251012"/>
            <a:ext cx="1184828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アルゴリズム</a:t>
            </a:r>
            <a:r>
              <a:rPr kumimoji="1" lang="en-US" altLang="ja-JP" sz="1400" dirty="0"/>
              <a:t>(full</a:t>
            </a:r>
            <a:r>
              <a:rPr kumimoji="1" lang="ja-JP" altLang="en-US" sz="1400" dirty="0"/>
              <a:t>版</a:t>
            </a:r>
            <a:r>
              <a:rPr kumimoji="1" lang="en-US" altLang="ja-JP" sz="1400" dirty="0"/>
              <a:t>)</a:t>
            </a:r>
            <a:r>
              <a:rPr kumimoji="1" lang="ja-JP" altLang="en-US" sz="1400" dirty="0"/>
              <a:t>途中</a:t>
            </a:r>
            <a:endParaRPr kumimoji="1"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/>
              <a:t>exec(t)</a:t>
            </a:r>
          </a:p>
          <a:p>
            <a:r>
              <a:rPr lang="en-US" altLang="ja-JP" sz="1400" dirty="0"/>
              <a:t>{</a:t>
            </a:r>
          </a:p>
          <a:p>
            <a:pPr lvl="1"/>
            <a:r>
              <a:rPr lang="en-US" altLang="ja-JP" sz="1400" dirty="0"/>
              <a:t>n = root(t);		// n: node(</a:t>
            </a:r>
            <a:r>
              <a:rPr lang="en-US" altLang="ja-JP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&lt;ref-label&gt;, &lt;reference&gt;, &lt;function&gt;, &lt;name&gt;, &lt;bind&gt;</a:t>
            </a:r>
            <a:r>
              <a:rPr lang="en-US" altLang="ja-JP" sz="1400" dirty="0"/>
              <a:t>)</a:t>
            </a:r>
          </a:p>
          <a:p>
            <a:pPr lvl="1"/>
            <a:r>
              <a:rPr lang="en-US" altLang="ja-JP" sz="1400" dirty="0"/>
              <a:t>	</a:t>
            </a:r>
          </a:p>
          <a:p>
            <a:pPr lvl="1"/>
            <a:r>
              <a:rPr lang="en-US" altLang="ja-JP" sz="1400" dirty="0" err="1"/>
              <a:t>pre_print</a:t>
            </a:r>
            <a:r>
              <a:rPr lang="en-US" altLang="ja-JP" sz="1400" dirty="0"/>
              <a:t>(n);</a:t>
            </a:r>
          </a:p>
          <a:p>
            <a:pPr lvl="1"/>
            <a:endParaRPr lang="en-US" altLang="ja-JP" sz="1400" dirty="0"/>
          </a:p>
          <a:p>
            <a:pPr lvl="1"/>
            <a:r>
              <a:rPr lang="en-US" altLang="ja-JP" sz="1400" dirty="0" err="1"/>
              <a:t>print_head</a:t>
            </a:r>
            <a:r>
              <a:rPr lang="en-US" altLang="ja-JP" sz="1400" dirty="0"/>
              <a:t>(n);</a:t>
            </a:r>
          </a:p>
          <a:p>
            <a:pPr lvl="1"/>
            <a:endParaRPr lang="en-US" altLang="ja-JP" sz="1400" dirty="0"/>
          </a:p>
          <a:p>
            <a:pPr lvl="1"/>
            <a:r>
              <a:rPr lang="en-US" altLang="ja-JP" sz="1400" dirty="0"/>
              <a:t>for(c in children(n)) {</a:t>
            </a:r>
          </a:p>
          <a:p>
            <a:pPr lvl="1"/>
            <a:r>
              <a:rPr lang="en-US" altLang="ja-JP" sz="1400" dirty="0"/>
              <a:t>	exec(c)</a:t>
            </a:r>
          </a:p>
          <a:p>
            <a:pPr lvl="1"/>
            <a:r>
              <a:rPr lang="en-US" altLang="ja-JP" sz="1400" dirty="0"/>
              <a:t>}</a:t>
            </a:r>
          </a:p>
          <a:p>
            <a:pPr lvl="1"/>
            <a:endParaRPr lang="en-US" altLang="ja-JP" sz="1400" dirty="0"/>
          </a:p>
          <a:p>
            <a:r>
              <a:rPr lang="en-US" altLang="ja-JP" sz="1400" dirty="0"/>
              <a:t>(</a:t>
            </a:r>
            <a:r>
              <a:rPr lang="ja-JP" altLang="en-US" sz="1400" dirty="0"/>
              <a:t>注</a:t>
            </a:r>
            <a:r>
              <a:rPr lang="en-US" altLang="ja-JP" sz="1400" dirty="0"/>
              <a:t>) </a:t>
            </a:r>
            <a:r>
              <a:rPr lang="en-US" altLang="ja-JP" sz="1400" dirty="0" err="1"/>
              <a:t>pre_exec</a:t>
            </a:r>
            <a:r>
              <a:rPr lang="en-US" altLang="ja-JP" sz="1400" dirty="0"/>
              <a:t> (“$op$”, t, tv) :  $op$</a:t>
            </a:r>
            <a:r>
              <a:rPr lang="ja-JP" altLang="en-US" sz="1400" dirty="0"/>
              <a:t>を</a:t>
            </a:r>
            <a:r>
              <a:rPr lang="en-US" altLang="ja-JP" sz="1400" dirty="0"/>
              <a:t>t</a:t>
            </a:r>
            <a:r>
              <a:rPr lang="ja-JP" altLang="en-US" sz="1400" dirty="0"/>
              <a:t>に適用するのに必要な前処理を</a:t>
            </a:r>
            <a:r>
              <a:rPr lang="en-US" altLang="ja-JP" sz="1400" dirty="0"/>
              <a:t>tv</a:t>
            </a:r>
            <a:r>
              <a:rPr lang="ja-JP" altLang="en-US" sz="1400" dirty="0"/>
              <a:t>に実行</a:t>
            </a:r>
            <a:endParaRPr lang="en-US" altLang="ja-JP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320362-A536-4580-9FB3-2DD73F6284C7}"/>
              </a:ext>
            </a:extLst>
          </p:cNvPr>
          <p:cNvSpPr txBox="1"/>
          <p:nvPr/>
        </p:nvSpPr>
        <p:spPr>
          <a:xfrm>
            <a:off x="5543811" y="4530304"/>
            <a:ext cx="60960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1200" dirty="0"/>
              <a:t>　　</a:t>
            </a:r>
            <a:r>
              <a:rPr lang="en-US" altLang="ja-JP" sz="1200" dirty="0"/>
              <a:t>&lt;</a:t>
            </a:r>
            <a:r>
              <a:rPr lang="en-US" altLang="ja-JP" sz="1200" dirty="0" err="1"/>
              <a:t>pT</a:t>
            </a:r>
            <a:r>
              <a:rPr lang="en-US" altLang="ja-JP" sz="1200" dirty="0"/>
              <a:t>&gt;	::= &lt;node&gt;			// </a:t>
            </a:r>
            <a:r>
              <a:rPr lang="ja-JP" altLang="en-US" sz="1200" dirty="0"/>
              <a:t>①</a:t>
            </a:r>
            <a:endParaRPr lang="en-US" altLang="ja-JP" sz="1200" dirty="0"/>
          </a:p>
          <a:p>
            <a:r>
              <a:rPr lang="en-US" altLang="ja-JP" sz="1200" dirty="0">
                <a:solidFill>
                  <a:srgbClr val="FF0000"/>
                </a:solidFill>
              </a:rPr>
              <a:t>	| 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&lt;function&gt;</a:t>
            </a:r>
            <a:r>
              <a:rPr lang="en-US" altLang="ja-JP" sz="1200" spc="-1" dirty="0">
                <a:uFill>
                  <a:solidFill>
                    <a:srgbClr val="FFFFFF"/>
                  </a:solidFill>
                </a:uFill>
                <a:latin typeface="+mn-ea"/>
              </a:rPr>
              <a:t>			// </a:t>
            </a:r>
            <a:r>
              <a:rPr lang="ja-JP" altLang="en-US" sz="1200" spc="-1" dirty="0">
                <a:uFill>
                  <a:solidFill>
                    <a:srgbClr val="FFFFFF"/>
                  </a:solidFill>
                </a:uFill>
                <a:latin typeface="+mn-ea"/>
              </a:rPr>
              <a:t>②</a:t>
            </a:r>
            <a:endParaRPr lang="en-US" altLang="ja-JP" sz="1200" dirty="0"/>
          </a:p>
          <a:p>
            <a:r>
              <a:rPr lang="en-US" altLang="ja-JP" sz="1200" dirty="0"/>
              <a:t>	| tree ‘(‘&lt;node&gt; {‘, ‘ &lt;</a:t>
            </a:r>
            <a:r>
              <a:rPr lang="en-US" altLang="ja-JP" sz="1200" dirty="0" err="1"/>
              <a:t>pT</a:t>
            </a:r>
            <a:r>
              <a:rPr lang="en-US" altLang="ja-JP" sz="1200" dirty="0"/>
              <a:t>&gt;} ‘)‘	// </a:t>
            </a:r>
            <a:r>
              <a:rPr lang="ja-JP" altLang="en-US" sz="1200" dirty="0"/>
              <a:t>③</a:t>
            </a:r>
            <a:endParaRPr lang="en-US" altLang="ja-JP" sz="1200" dirty="0"/>
          </a:p>
          <a:p>
            <a:r>
              <a:rPr lang="ja-JP" altLang="en-US" sz="1200" dirty="0"/>
              <a:t>　　</a:t>
            </a:r>
            <a:r>
              <a:rPr lang="en-US" altLang="ja-JP" sz="1200" dirty="0"/>
              <a:t>&lt;node&gt;	::= node ‘(‘ </a:t>
            </a:r>
            <a:r>
              <a:rPr lang="en-US" altLang="ja-JP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&lt;ref-label&gt;, &lt;reference&gt;, &lt;function&gt;, &lt;name&gt;, &lt;bind&gt;</a:t>
            </a:r>
            <a:r>
              <a:rPr lang="en-US" altLang="ja-JP" sz="1200" dirty="0">
                <a:latin typeface="+mn-ea"/>
              </a:rPr>
              <a:t> ‘</a:t>
            </a:r>
            <a:r>
              <a:rPr lang="en-US" altLang="ja-JP" sz="1200" dirty="0"/>
              <a:t>)’</a:t>
            </a:r>
          </a:p>
          <a:p>
            <a:r>
              <a:rPr lang="ja-JP" altLang="en-US" sz="1200" dirty="0"/>
              <a:t>　　</a:t>
            </a:r>
            <a:r>
              <a:rPr lang="en-US" altLang="ja-JP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&lt;reference&gt;</a:t>
            </a:r>
            <a:r>
              <a:rPr lang="en-US" altLang="ja-JP" sz="1200" dirty="0"/>
              <a:t>	::= “$#” &lt;num&gt;</a:t>
            </a:r>
          </a:p>
          <a:p>
            <a:r>
              <a:rPr lang="ja-JP" altLang="en-US" sz="1200" dirty="0"/>
              <a:t>　　</a:t>
            </a:r>
            <a:r>
              <a:rPr lang="en-US" altLang="ja-JP" sz="1200" dirty="0"/>
              <a:t>&lt;function&gt;	::= </a:t>
            </a:r>
            <a:r>
              <a:rPr lang="nl-NL" altLang="ja-JP" sz="12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sz="1200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en-US" altLang="ja-JP" sz="1200" dirty="0">
                <a:uFill>
                  <a:solidFill>
                    <a:srgbClr val="FF0000"/>
                  </a:solidFill>
                </a:uFill>
              </a:rPr>
              <a:t>tree(&lt;node&gt;, </a:t>
            </a:r>
            <a:r>
              <a:rPr lang="en-US" altLang="ja-JP" sz="1200" dirty="0"/>
              <a:t>{‘, ‘ &lt;</a:t>
            </a:r>
            <a:r>
              <a:rPr lang="en-US" altLang="ja-JP" sz="1200" dirty="0" err="1"/>
              <a:t>pT</a:t>
            </a:r>
            <a:r>
              <a:rPr lang="en-US" altLang="ja-JP" sz="1200" dirty="0"/>
              <a:t>&gt;}</a:t>
            </a:r>
            <a:r>
              <a:rPr lang="en-US" altLang="ja-JP" sz="12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sz="1200" dirty="0">
                <a:uFill>
                  <a:solidFill>
                    <a:srgbClr val="FF0000"/>
                  </a:solidFill>
                </a:uFill>
              </a:rPr>
              <a:t>)</a:t>
            </a:r>
            <a:endParaRPr lang="en-US" altLang="ja-JP" sz="1200" dirty="0"/>
          </a:p>
          <a:p>
            <a:pPr lvl="1">
              <a:spcBef>
                <a:spcPts val="1200"/>
              </a:spcBef>
            </a:pPr>
            <a:r>
              <a:rPr lang="ja-JP" altLang="en-US" sz="1200" dirty="0"/>
              <a:t>① </a:t>
            </a:r>
            <a:r>
              <a:rPr lang="en-US" altLang="ja-JP" sz="1200" dirty="0"/>
              <a:t>node(..., reference, </a:t>
            </a:r>
            <a:r>
              <a:rPr lang="en-US" altLang="ja-JP" sz="1200" b="1" dirty="0">
                <a:solidFill>
                  <a:srgbClr val="FF00FF"/>
                </a:solidFill>
              </a:rPr>
              <a:t>apply</a:t>
            </a:r>
            <a:r>
              <a:rPr lang="en-US" altLang="ja-JP" sz="1200" dirty="0"/>
              <a:t>(self, tree(“$op$”,tv1,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)), ...)</a:t>
            </a:r>
          </a:p>
          <a:p>
            <a:pPr lvl="1"/>
            <a:r>
              <a:rPr lang="ja-JP" altLang="en-US" sz="1200" dirty="0"/>
              <a:t>②</a:t>
            </a:r>
            <a:r>
              <a:rPr lang="ja-JP" altLang="en-US" sz="1200" b="1" dirty="0">
                <a:solidFill>
                  <a:srgbClr val="FF00FF"/>
                </a:solidFill>
              </a:rPr>
              <a:t> </a:t>
            </a:r>
            <a:r>
              <a:rPr lang="en-US" altLang="ja-JP" sz="1200" b="1" dirty="0">
                <a:solidFill>
                  <a:srgbClr val="FF00FF"/>
                </a:solidFill>
              </a:rPr>
              <a:t>apply</a:t>
            </a:r>
            <a:r>
              <a:rPr lang="en-US" altLang="ja-JP" sz="1200" dirty="0"/>
              <a:t>(self, tree(“$op$”,tv1,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pPr lvl="1"/>
            <a:r>
              <a:rPr lang="ja-JP" altLang="en-US" sz="1200" dirty="0"/>
              <a:t>③ </a:t>
            </a:r>
            <a:r>
              <a:rPr lang="en-US" altLang="ja-JP" sz="1200" dirty="0"/>
              <a:t>tree(node,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75742177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2C056BA-C0FE-4465-82BC-88F1CA8C5901}"/>
              </a:ext>
            </a:extLst>
          </p:cNvPr>
          <p:cNvSpPr txBox="1"/>
          <p:nvPr/>
        </p:nvSpPr>
        <p:spPr>
          <a:xfrm>
            <a:off x="0" y="251012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アルゴリズム</a:t>
            </a:r>
            <a:r>
              <a:rPr kumimoji="1" lang="en-US" altLang="ja-JP" sz="1400" dirty="0"/>
              <a:t>(full</a:t>
            </a:r>
            <a:r>
              <a:rPr kumimoji="1" lang="ja-JP" altLang="en-US" sz="1400" dirty="0"/>
              <a:t>版</a:t>
            </a:r>
            <a:r>
              <a:rPr kumimoji="1" lang="en-US" altLang="ja-JP" sz="1400" dirty="0"/>
              <a:t>)</a:t>
            </a:r>
            <a:r>
              <a:rPr kumimoji="1" lang="ja-JP" altLang="en-US" sz="1400" dirty="0"/>
              <a:t>途中</a:t>
            </a:r>
            <a:endParaRPr kumimoji="1"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/>
              <a:t>exec(t)</a:t>
            </a:r>
          </a:p>
          <a:p>
            <a:r>
              <a:rPr lang="en-US" altLang="ja-JP" sz="1400" dirty="0"/>
              <a:t>{</a:t>
            </a:r>
          </a:p>
          <a:p>
            <a:pPr lvl="1"/>
            <a:r>
              <a:rPr lang="en-US" altLang="ja-JP" sz="1400" dirty="0"/>
              <a:t>n = root(t);		// n: node(</a:t>
            </a:r>
            <a:r>
              <a:rPr lang="en-US" altLang="ja-JP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&lt;ref-label&gt;, &lt;reference&gt;, &lt;function&gt;, &lt;name&gt;, &lt;bind&gt;</a:t>
            </a:r>
            <a:r>
              <a:rPr lang="en-US" altLang="ja-JP" sz="1400" dirty="0"/>
              <a:t>)</a:t>
            </a:r>
          </a:p>
          <a:p>
            <a:pPr lvl="1"/>
            <a:r>
              <a:rPr lang="en-US" altLang="ja-JP" sz="1400" dirty="0"/>
              <a:t>children = children(r);</a:t>
            </a:r>
          </a:p>
          <a:p>
            <a:pPr lvl="1"/>
            <a:r>
              <a:rPr lang="en-US" altLang="ja-JP" sz="1400" dirty="0"/>
              <a:t>	</a:t>
            </a:r>
          </a:p>
          <a:p>
            <a:pPr lvl="1"/>
            <a:r>
              <a:rPr lang="en-US" altLang="ja-JP" sz="1400" dirty="0"/>
              <a:t>if(</a:t>
            </a:r>
            <a:r>
              <a:rPr lang="ja-JP" altLang="en-US" sz="1400" dirty="0"/>
              <a:t>参照未解決</a:t>
            </a:r>
            <a:r>
              <a:rPr lang="en-US" altLang="ja-JP" sz="1400" dirty="0"/>
              <a:t>) {</a:t>
            </a:r>
          </a:p>
          <a:p>
            <a:pPr lvl="2"/>
            <a:r>
              <a:rPr lang="ja-JP" altLang="en-US" sz="1400" dirty="0"/>
              <a:t>参照解決</a:t>
            </a:r>
            <a:r>
              <a:rPr lang="en-US" altLang="ja-JP" sz="1400" dirty="0"/>
              <a:t>();		</a:t>
            </a:r>
          </a:p>
          <a:p>
            <a:pPr lvl="1"/>
            <a:r>
              <a:rPr lang="en-US" altLang="ja-JP" sz="1400" dirty="0"/>
              <a:t>}</a:t>
            </a:r>
          </a:p>
          <a:p>
            <a:pPr lvl="1"/>
            <a:r>
              <a:rPr lang="en-US" altLang="ja-JP" sz="1400" dirty="0"/>
              <a:t>if(&lt;function&gt;</a:t>
            </a:r>
            <a:r>
              <a:rPr lang="ja-JP" altLang="en-US" sz="1400" dirty="0"/>
              <a:t>未実行</a:t>
            </a:r>
            <a:r>
              <a:rPr lang="en-US" altLang="ja-JP" sz="1400" dirty="0"/>
              <a:t>) {	// &lt;function&gt;: </a:t>
            </a:r>
            <a:r>
              <a:rPr lang="en-US" altLang="ja-JP" sz="1400" b="1" dirty="0">
                <a:solidFill>
                  <a:srgbClr val="FF00FF"/>
                </a:solidFill>
              </a:rPr>
              <a:t>apply</a:t>
            </a:r>
            <a:r>
              <a:rPr lang="en-US" altLang="ja-JP" sz="1400" dirty="0"/>
              <a:t>(self, </a:t>
            </a:r>
            <a:r>
              <a:rPr lang="ja-JP" altLang="en-US" sz="1400" dirty="0"/>
              <a:t>～</a:t>
            </a:r>
            <a:r>
              <a:rPr lang="en-US" altLang="ja-JP" sz="1400" dirty="0"/>
              <a:t>)</a:t>
            </a:r>
          </a:p>
          <a:p>
            <a:pPr lvl="1"/>
            <a:r>
              <a:rPr lang="en-US" altLang="ja-JP" sz="1400" dirty="0"/>
              <a:t>	tv = exec(</a:t>
            </a:r>
            <a:r>
              <a:rPr lang="ja-JP" altLang="en-US" sz="1400" dirty="0"/>
              <a:t>～</a:t>
            </a:r>
            <a:r>
              <a:rPr lang="en-US" altLang="ja-JP" sz="1400" dirty="0"/>
              <a:t>);	// op</a:t>
            </a:r>
            <a:r>
              <a:rPr lang="ja-JP" altLang="en-US" sz="1400" dirty="0"/>
              <a:t>特定まで実行</a:t>
            </a:r>
            <a:endParaRPr lang="en-US" altLang="ja-JP" sz="1400" dirty="0"/>
          </a:p>
          <a:p>
            <a:pPr lvl="1"/>
            <a:r>
              <a:rPr lang="en-US" altLang="ja-JP" sz="1400" dirty="0"/>
              <a:t>	=&gt; &lt;function&gt;: apply(self, </a:t>
            </a:r>
            <a:r>
              <a:rPr lang="en-US" altLang="ja-JP" sz="1400" u="sng" dirty="0"/>
              <a:t>tree(“$op$”,tv1, ..., </a:t>
            </a:r>
            <a:r>
              <a:rPr lang="en-US" altLang="ja-JP" sz="1400" u="sng" dirty="0" err="1"/>
              <a:t>tvn</a:t>
            </a:r>
            <a:r>
              <a:rPr lang="en-US" altLang="ja-JP" sz="1400" u="sng" dirty="0"/>
              <a:t>)</a:t>
            </a:r>
            <a:r>
              <a:rPr lang="en-US" altLang="ja-JP" sz="1400" dirty="0"/>
              <a:t>)</a:t>
            </a:r>
          </a:p>
          <a:p>
            <a:pPr lvl="1"/>
            <a:endParaRPr lang="en-US" altLang="ja-JP" sz="1400" dirty="0"/>
          </a:p>
          <a:p>
            <a:pPr lvl="1"/>
            <a:r>
              <a:rPr lang="en-US" altLang="ja-JP" sz="1400" dirty="0"/>
              <a:t>	tv1’ = </a:t>
            </a:r>
            <a:r>
              <a:rPr lang="en-US" altLang="ja-JP" sz="1400" dirty="0" err="1"/>
              <a:t>pre_exec</a:t>
            </a:r>
            <a:r>
              <a:rPr lang="en-US" altLang="ja-JP" sz="1400" dirty="0"/>
              <a:t> (“$op$”, t, tv1);</a:t>
            </a:r>
          </a:p>
          <a:p>
            <a:pPr lvl="2"/>
            <a:r>
              <a:rPr lang="en-US" altLang="ja-JP" sz="1400" dirty="0"/>
              <a:t>		:</a:t>
            </a:r>
          </a:p>
          <a:p>
            <a:pPr lvl="1"/>
            <a:r>
              <a:rPr lang="en-US" altLang="ja-JP" sz="1400" dirty="0"/>
              <a:t>	</a:t>
            </a:r>
            <a:r>
              <a:rPr lang="en-US" altLang="ja-JP" sz="1400" dirty="0" err="1"/>
              <a:t>tvn</a:t>
            </a:r>
            <a:r>
              <a:rPr lang="en-US" altLang="ja-JP" sz="1400" dirty="0"/>
              <a:t>’ = </a:t>
            </a:r>
            <a:r>
              <a:rPr lang="en-US" altLang="ja-JP" sz="1400" dirty="0" err="1"/>
              <a:t>pre_exec</a:t>
            </a:r>
            <a:r>
              <a:rPr lang="en-US" altLang="ja-JP" sz="1400" dirty="0"/>
              <a:t>(“$op$”, t, </a:t>
            </a:r>
            <a:r>
              <a:rPr lang="en-US" altLang="ja-JP" sz="1400" dirty="0" err="1"/>
              <a:t>tvn</a:t>
            </a:r>
            <a:r>
              <a:rPr lang="en-US" altLang="ja-JP" sz="1400" dirty="0"/>
              <a:t>);</a:t>
            </a:r>
          </a:p>
          <a:p>
            <a:pPr lvl="1"/>
            <a:r>
              <a:rPr lang="en-US" altLang="ja-JP" sz="1400" dirty="0"/>
              <a:t>	</a:t>
            </a:r>
          </a:p>
          <a:p>
            <a:pPr lvl="1"/>
            <a:r>
              <a:rPr lang="en-US" altLang="ja-JP" sz="1400" dirty="0"/>
              <a:t>	</a:t>
            </a:r>
            <a:r>
              <a:rPr lang="en-US" altLang="ja-JP" sz="1400" dirty="0" err="1"/>
              <a:t>pre_exec</a:t>
            </a:r>
            <a:r>
              <a:rPr lang="en-US" altLang="ja-JP" sz="1400" dirty="0"/>
              <a:t>(“$op$”, t, children);</a:t>
            </a:r>
          </a:p>
          <a:p>
            <a:pPr lvl="1"/>
            <a:endParaRPr lang="en-US" altLang="ja-JP" sz="1400" dirty="0"/>
          </a:p>
          <a:p>
            <a:pPr lvl="1"/>
            <a:r>
              <a:rPr lang="en-US" altLang="ja-JP" sz="1400" dirty="0"/>
              <a:t>	=&gt; apply(t, “$op$”, tv1’, ..., </a:t>
            </a:r>
            <a:r>
              <a:rPr lang="en-US" altLang="ja-JP" sz="1400" dirty="0" err="1"/>
              <a:t>tvn</a:t>
            </a:r>
            <a:r>
              <a:rPr lang="en-US" altLang="ja-JP" sz="1400" dirty="0"/>
              <a:t>’);	//</a:t>
            </a:r>
            <a:r>
              <a:rPr lang="ja-JP" altLang="en-US" sz="1400" dirty="0">
                <a:uFill>
                  <a:solidFill>
                    <a:srgbClr val="FF0000"/>
                  </a:solidFill>
                </a:uFill>
              </a:rPr>
              <a:t>評価結果</a:t>
            </a:r>
            <a:r>
              <a:rPr lang="en-US" altLang="ja-JP" sz="1400" dirty="0"/>
              <a:t>f: function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400" dirty="0" err="1">
                <a:uFill>
                  <a:solidFill>
                    <a:srgbClr val="FF0000"/>
                  </a:solidFill>
                </a:uFill>
              </a:rPr>
              <a:t>tq</a:t>
            </a:r>
            <a:r>
              <a:rPr lang="ja-JP" altLang="en-US" sz="1400" dirty="0">
                <a:uFill>
                  <a:solidFill>
                    <a:srgbClr val="FF0000"/>
                  </a:solidFill>
                </a:uFill>
              </a:rPr>
              <a:t>型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operator, parameters	</a:t>
            </a:r>
            <a:r>
              <a:rPr lang="en-US" altLang="ja-JP" sz="1400" dirty="0"/>
              <a:t>eg1 nil</a:t>
            </a:r>
            <a:r>
              <a:rPr lang="ja-JP" altLang="en-US" sz="1400" dirty="0"/>
              <a:t>、</a:t>
            </a:r>
            <a:r>
              <a:rPr lang="en-US" altLang="ja-JP" sz="1400" dirty="0"/>
              <a:t>eg2 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function(“$`$”, “?”)</a:t>
            </a:r>
          </a:p>
          <a:p>
            <a:pPr lvl="1"/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	</a:t>
            </a:r>
            <a:r>
              <a:rPr lang="en-US" altLang="ja-JP" sz="1400" dirty="0" err="1"/>
              <a:t>set_function</a:t>
            </a:r>
            <a:r>
              <a:rPr lang="en-US" altLang="ja-JP" sz="1400" dirty="0"/>
              <a:t>(t, f);	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	// f</a:t>
            </a:r>
            <a:r>
              <a:rPr lang="ja-JP" altLang="en-US" sz="1400" dirty="0">
                <a:uFill>
                  <a:solidFill>
                    <a:srgbClr val="FF0000"/>
                  </a:solidFill>
                </a:uFill>
              </a:rPr>
              <a:t>を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t</a:t>
            </a:r>
            <a:r>
              <a:rPr lang="ja-JP" altLang="en-US" sz="1400" dirty="0">
                <a:uFill>
                  <a:solidFill>
                    <a:srgbClr val="FF0000"/>
                  </a:solidFill>
                </a:uFill>
              </a:rPr>
              <a:t>に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set</a:t>
            </a:r>
            <a:endParaRPr lang="en-US" altLang="ja-JP" sz="1400" dirty="0"/>
          </a:p>
          <a:p>
            <a:pPr lvl="1"/>
            <a:r>
              <a:rPr lang="en-US" altLang="ja-JP" sz="1400" dirty="0"/>
              <a:t>}</a:t>
            </a:r>
          </a:p>
          <a:p>
            <a:pPr lvl="1"/>
            <a:r>
              <a:rPr lang="en-US" altLang="ja-JP" sz="1400" dirty="0" err="1"/>
              <a:t>print_head</a:t>
            </a:r>
            <a:r>
              <a:rPr lang="en-US" altLang="ja-JP" sz="1400" dirty="0"/>
              <a:t>(n);		// (</a:t>
            </a:r>
            <a:r>
              <a:rPr lang="ja-JP" altLang="en-US" sz="1400" dirty="0"/>
              <a:t>参照解決、</a:t>
            </a:r>
            <a:r>
              <a:rPr lang="en-US" altLang="ja-JP" sz="1400" dirty="0"/>
              <a:t>t</a:t>
            </a:r>
            <a:r>
              <a:rPr lang="ja-JP" altLang="en-US" sz="1400" dirty="0"/>
              <a:t>に</a:t>
            </a:r>
            <a:r>
              <a:rPr lang="en-US" altLang="ja-JP" sz="1400" dirty="0"/>
              <a:t>set</a:t>
            </a:r>
            <a:r>
              <a:rPr lang="ja-JP" altLang="en-US" sz="1400" dirty="0"/>
              <a:t>された</a:t>
            </a:r>
            <a:r>
              <a:rPr lang="en-US" altLang="ja-JP" sz="1400" dirty="0"/>
              <a:t>f</a:t>
            </a:r>
            <a:r>
              <a:rPr lang="ja-JP" altLang="en-US" sz="1400" dirty="0"/>
              <a:t>、</a:t>
            </a:r>
            <a:r>
              <a:rPr lang="en-US" altLang="ja-JP" sz="1400" dirty="0"/>
              <a:t>t</a:t>
            </a:r>
            <a:r>
              <a:rPr lang="ja-JP" altLang="en-US" sz="1400" dirty="0"/>
              <a:t>に</a:t>
            </a:r>
            <a:r>
              <a:rPr lang="en-US" altLang="ja-JP" sz="1400" dirty="0"/>
              <a:t>bind</a:t>
            </a:r>
            <a:r>
              <a:rPr lang="ja-JP" altLang="en-US" sz="1400" dirty="0"/>
              <a:t>された値</a:t>
            </a:r>
            <a:r>
              <a:rPr lang="en-US" altLang="ja-JP" sz="1400" dirty="0"/>
              <a:t>)</a:t>
            </a:r>
            <a:r>
              <a:rPr lang="ja-JP" altLang="en-US" sz="1400" dirty="0"/>
              <a:t>を考慮しながら</a:t>
            </a:r>
            <a:r>
              <a:rPr lang="en-US" altLang="ja-JP" sz="1400" dirty="0"/>
              <a:t>t</a:t>
            </a:r>
            <a:r>
              <a:rPr lang="ja-JP" altLang="en-US" sz="1400" dirty="0"/>
              <a:t>の</a:t>
            </a:r>
            <a:r>
              <a:rPr lang="en-US" altLang="ja-JP" sz="1400" dirty="0"/>
              <a:t>head</a:t>
            </a:r>
            <a:r>
              <a:rPr lang="ja-JP" altLang="en-US" sz="1400" dirty="0"/>
              <a:t>を</a:t>
            </a:r>
            <a:r>
              <a:rPr lang="en-US" altLang="ja-JP" sz="1400" dirty="0"/>
              <a:t>print</a:t>
            </a:r>
          </a:p>
          <a:p>
            <a:pPr lvl="1"/>
            <a:endParaRPr lang="en-US" altLang="ja-JP" sz="1400" dirty="0"/>
          </a:p>
          <a:p>
            <a:pPr lvl="1"/>
            <a:r>
              <a:rPr lang="en-US" altLang="ja-JP" sz="1400" dirty="0"/>
              <a:t>for(c in children) {</a:t>
            </a:r>
          </a:p>
          <a:p>
            <a:pPr lvl="1"/>
            <a:r>
              <a:rPr lang="en-US" altLang="ja-JP" sz="1400" dirty="0"/>
              <a:t>	exec(c)</a:t>
            </a:r>
          </a:p>
          <a:p>
            <a:pPr lvl="1"/>
            <a:r>
              <a:rPr lang="en-US" altLang="ja-JP" sz="1400" dirty="0"/>
              <a:t>}</a:t>
            </a:r>
          </a:p>
          <a:p>
            <a:pPr lvl="1"/>
            <a:endParaRPr lang="en-US" altLang="ja-JP" sz="1400" dirty="0"/>
          </a:p>
          <a:p>
            <a:r>
              <a:rPr lang="en-US" altLang="ja-JP" sz="1400" dirty="0"/>
              <a:t>(</a:t>
            </a:r>
            <a:r>
              <a:rPr lang="ja-JP" altLang="en-US" sz="1400" dirty="0"/>
              <a:t>注</a:t>
            </a:r>
            <a:r>
              <a:rPr lang="en-US" altLang="ja-JP" sz="1400" dirty="0"/>
              <a:t>) </a:t>
            </a:r>
            <a:r>
              <a:rPr lang="en-US" altLang="ja-JP" sz="1400" dirty="0" err="1"/>
              <a:t>pre_exec</a:t>
            </a:r>
            <a:r>
              <a:rPr lang="en-US" altLang="ja-JP" sz="1400" dirty="0"/>
              <a:t> (“$op$”, t, tv) :  $op$</a:t>
            </a:r>
            <a:r>
              <a:rPr lang="ja-JP" altLang="en-US" sz="1400" dirty="0"/>
              <a:t>を</a:t>
            </a:r>
            <a:r>
              <a:rPr lang="en-US" altLang="ja-JP" sz="1400" dirty="0"/>
              <a:t>t</a:t>
            </a:r>
            <a:r>
              <a:rPr lang="ja-JP" altLang="en-US" sz="1400" dirty="0"/>
              <a:t>に適用するのに必要な前処理を</a:t>
            </a:r>
            <a:r>
              <a:rPr lang="en-US" altLang="ja-JP" sz="1400" dirty="0"/>
              <a:t>tv</a:t>
            </a:r>
            <a:r>
              <a:rPr lang="ja-JP" altLang="en-US" sz="1400" dirty="0"/>
              <a:t>に実行</a:t>
            </a:r>
            <a:endParaRPr lang="en-US" altLang="ja-JP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320362-A536-4580-9FB3-2DD73F6284C7}"/>
              </a:ext>
            </a:extLst>
          </p:cNvPr>
          <p:cNvSpPr txBox="1"/>
          <p:nvPr/>
        </p:nvSpPr>
        <p:spPr>
          <a:xfrm>
            <a:off x="5874552" y="1894108"/>
            <a:ext cx="60960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1200" dirty="0"/>
              <a:t>　　</a:t>
            </a:r>
            <a:r>
              <a:rPr lang="en-US" altLang="ja-JP" sz="1200" dirty="0"/>
              <a:t>&lt;</a:t>
            </a:r>
            <a:r>
              <a:rPr lang="en-US" altLang="ja-JP" sz="1200" dirty="0" err="1"/>
              <a:t>pT</a:t>
            </a:r>
            <a:r>
              <a:rPr lang="en-US" altLang="ja-JP" sz="1200" dirty="0"/>
              <a:t>&gt;	::= &lt;node&gt;			// </a:t>
            </a:r>
            <a:r>
              <a:rPr lang="ja-JP" altLang="en-US" sz="1200" dirty="0"/>
              <a:t>①</a:t>
            </a:r>
            <a:endParaRPr lang="en-US" altLang="ja-JP" sz="1200" dirty="0"/>
          </a:p>
          <a:p>
            <a:r>
              <a:rPr lang="en-US" altLang="ja-JP" sz="1200" dirty="0">
                <a:solidFill>
                  <a:srgbClr val="FF0000"/>
                </a:solidFill>
              </a:rPr>
              <a:t>	| 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&lt;function&gt;</a:t>
            </a:r>
            <a:r>
              <a:rPr lang="en-US" altLang="ja-JP" sz="1200" spc="-1" dirty="0">
                <a:uFill>
                  <a:solidFill>
                    <a:srgbClr val="FFFFFF"/>
                  </a:solidFill>
                </a:uFill>
                <a:latin typeface="+mn-ea"/>
              </a:rPr>
              <a:t>			// </a:t>
            </a:r>
            <a:r>
              <a:rPr lang="ja-JP" altLang="en-US" sz="1200" spc="-1" dirty="0">
                <a:uFill>
                  <a:solidFill>
                    <a:srgbClr val="FFFFFF"/>
                  </a:solidFill>
                </a:uFill>
                <a:latin typeface="+mn-ea"/>
              </a:rPr>
              <a:t>②</a:t>
            </a:r>
            <a:endParaRPr lang="en-US" altLang="ja-JP" sz="1200" dirty="0"/>
          </a:p>
          <a:p>
            <a:r>
              <a:rPr lang="en-US" altLang="ja-JP" sz="1200" dirty="0"/>
              <a:t>	| tree ‘(‘&lt;node&gt; {‘, ‘ &lt;</a:t>
            </a:r>
            <a:r>
              <a:rPr lang="en-US" altLang="ja-JP" sz="1200" dirty="0" err="1"/>
              <a:t>pT</a:t>
            </a:r>
            <a:r>
              <a:rPr lang="en-US" altLang="ja-JP" sz="1200" dirty="0"/>
              <a:t>&gt;} ‘)‘	// </a:t>
            </a:r>
            <a:r>
              <a:rPr lang="ja-JP" altLang="en-US" sz="1200" dirty="0"/>
              <a:t>③</a:t>
            </a:r>
            <a:endParaRPr lang="en-US" altLang="ja-JP" sz="1200" dirty="0"/>
          </a:p>
          <a:p>
            <a:r>
              <a:rPr lang="ja-JP" altLang="en-US" sz="1200" dirty="0"/>
              <a:t>　　</a:t>
            </a:r>
            <a:r>
              <a:rPr lang="en-US" altLang="ja-JP" sz="1200" dirty="0"/>
              <a:t>&lt;node&gt;	::= node ‘(‘ </a:t>
            </a:r>
            <a:r>
              <a:rPr lang="en-US" altLang="ja-JP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&lt;ref-label&gt;, &lt;reference&gt;, &lt;function&gt;, &lt;name&gt;, &lt;bind&gt;</a:t>
            </a:r>
            <a:r>
              <a:rPr lang="en-US" altLang="ja-JP" sz="1200" dirty="0">
                <a:latin typeface="+mn-ea"/>
              </a:rPr>
              <a:t> ‘</a:t>
            </a:r>
            <a:r>
              <a:rPr lang="en-US" altLang="ja-JP" sz="1200" dirty="0"/>
              <a:t>)’</a:t>
            </a:r>
          </a:p>
          <a:p>
            <a:r>
              <a:rPr lang="ja-JP" altLang="en-US" sz="1200" dirty="0"/>
              <a:t>　　</a:t>
            </a:r>
            <a:r>
              <a:rPr lang="en-US" altLang="ja-JP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&lt;reference&gt;</a:t>
            </a:r>
            <a:r>
              <a:rPr lang="en-US" altLang="ja-JP" sz="1200" dirty="0"/>
              <a:t>	::= “$#” &lt;num&gt;</a:t>
            </a:r>
          </a:p>
          <a:p>
            <a:r>
              <a:rPr lang="ja-JP" altLang="en-US" sz="1200" dirty="0"/>
              <a:t>　　</a:t>
            </a:r>
            <a:r>
              <a:rPr lang="en-US" altLang="ja-JP" sz="1200" dirty="0"/>
              <a:t>&lt;function&gt;	::= </a:t>
            </a:r>
            <a:r>
              <a:rPr lang="nl-NL" altLang="ja-JP" sz="12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sz="1200" dirty="0">
                <a:uFill>
                  <a:solidFill>
                    <a:srgbClr val="FF0000"/>
                  </a:solidFill>
                </a:uFill>
              </a:rPr>
              <a:t>(self, </a:t>
            </a:r>
            <a:r>
              <a:rPr lang="en-US" altLang="ja-JP" sz="1200" dirty="0">
                <a:uFill>
                  <a:solidFill>
                    <a:srgbClr val="FF0000"/>
                  </a:solidFill>
                </a:uFill>
              </a:rPr>
              <a:t>tree(&lt;node&gt;, </a:t>
            </a:r>
            <a:r>
              <a:rPr lang="en-US" altLang="ja-JP" sz="1200" dirty="0"/>
              <a:t>{‘, ‘ &lt;</a:t>
            </a:r>
            <a:r>
              <a:rPr lang="en-US" altLang="ja-JP" sz="1200" dirty="0" err="1"/>
              <a:t>pT</a:t>
            </a:r>
            <a:r>
              <a:rPr lang="en-US" altLang="ja-JP" sz="1200" dirty="0"/>
              <a:t>&gt;}</a:t>
            </a:r>
            <a:r>
              <a:rPr lang="en-US" altLang="ja-JP" sz="12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sz="1200" dirty="0">
                <a:uFill>
                  <a:solidFill>
                    <a:srgbClr val="FF0000"/>
                  </a:solidFill>
                </a:uFill>
              </a:rPr>
              <a:t>)</a:t>
            </a:r>
            <a:endParaRPr lang="en-US" altLang="ja-JP" sz="1200" dirty="0"/>
          </a:p>
          <a:p>
            <a:pPr lvl="1">
              <a:spcBef>
                <a:spcPts val="1200"/>
              </a:spcBef>
            </a:pPr>
            <a:r>
              <a:rPr lang="ja-JP" altLang="en-US" sz="1200" dirty="0"/>
              <a:t>① </a:t>
            </a:r>
            <a:r>
              <a:rPr lang="en-US" altLang="ja-JP" sz="1200" dirty="0"/>
              <a:t>node(..., reference, </a:t>
            </a:r>
            <a:r>
              <a:rPr lang="en-US" altLang="ja-JP" sz="1200" b="1" dirty="0">
                <a:solidFill>
                  <a:srgbClr val="FF00FF"/>
                </a:solidFill>
              </a:rPr>
              <a:t>apply</a:t>
            </a:r>
            <a:r>
              <a:rPr lang="en-US" altLang="ja-JP" sz="1200" dirty="0"/>
              <a:t>(self, tree(“$op$”,tv1,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)), ...)</a:t>
            </a:r>
          </a:p>
          <a:p>
            <a:pPr lvl="1"/>
            <a:r>
              <a:rPr lang="ja-JP" altLang="en-US" sz="1200" dirty="0"/>
              <a:t>②</a:t>
            </a:r>
            <a:r>
              <a:rPr lang="ja-JP" altLang="en-US" sz="1200" b="1" dirty="0">
                <a:solidFill>
                  <a:srgbClr val="FF00FF"/>
                </a:solidFill>
              </a:rPr>
              <a:t> </a:t>
            </a:r>
            <a:r>
              <a:rPr lang="en-US" altLang="ja-JP" sz="1200" b="1" dirty="0">
                <a:solidFill>
                  <a:srgbClr val="FF00FF"/>
                </a:solidFill>
              </a:rPr>
              <a:t>apply</a:t>
            </a:r>
            <a:r>
              <a:rPr lang="en-US" altLang="ja-JP" sz="1200" dirty="0"/>
              <a:t>(self, tree(“$op$”,tv1,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pPr lvl="1"/>
            <a:r>
              <a:rPr lang="ja-JP" altLang="en-US" sz="1200" dirty="0"/>
              <a:t>③ </a:t>
            </a:r>
            <a:r>
              <a:rPr lang="en-US" altLang="ja-JP" sz="1200" dirty="0"/>
              <a:t>tree(node,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115083746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409" y="1038158"/>
            <a:ext cx="6280319" cy="1325563"/>
          </a:xfrm>
        </p:spPr>
        <p:txBody>
          <a:bodyPr/>
          <a:lstStyle/>
          <a:p>
            <a:r>
              <a:rPr lang="en-US" altLang="ja-JP" dirty="0"/>
              <a:t>2021/2/19(</a:t>
            </a:r>
            <a:r>
              <a:rPr lang="ja-JP" altLang="en-US" dirty="0"/>
              <a:t>金</a:t>
            </a:r>
            <a:r>
              <a:rPr lang="en-US" altLang="ja-JP" dirty="0"/>
              <a:t>)18:00-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6963948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四角形: 角を丸くする 263">
            <a:extLst>
              <a:ext uri="{FF2B5EF4-FFF2-40B4-BE49-F238E27FC236}">
                <a16:creationId xmlns:a16="http://schemas.microsoft.com/office/drawing/2014/main" id="{4B37CD96-C0EE-4AB6-9D35-B2060B570C3B}"/>
              </a:ext>
            </a:extLst>
          </p:cNvPr>
          <p:cNvSpPr/>
          <p:nvPr/>
        </p:nvSpPr>
        <p:spPr>
          <a:xfrm>
            <a:off x="5264912" y="5752214"/>
            <a:ext cx="6873924" cy="1080213"/>
          </a:xfrm>
          <a:prstGeom prst="roundRect">
            <a:avLst>
              <a:gd name="adj" fmla="val 9881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03634E-8C47-47AE-B10C-60F82F90AF2B}"/>
              </a:ext>
            </a:extLst>
          </p:cNvPr>
          <p:cNvSpPr txBox="1"/>
          <p:nvPr/>
        </p:nvSpPr>
        <p:spPr>
          <a:xfrm>
            <a:off x="575081" y="52074"/>
            <a:ext cx="796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T</a:t>
            </a:r>
            <a:r>
              <a:rPr lang="ja-JP" altLang="en-US" sz="1800" dirty="0">
                <a:uFill>
                  <a:solidFill>
                    <a:srgbClr val="FF0000"/>
                  </a:solidFill>
                </a:uFill>
              </a:rPr>
              <a:t>式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:</a:t>
            </a:r>
            <a:endParaRPr lang="en-US" altLang="ja-JP" sz="18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5FCEFB-AB1C-4B1C-8979-E0A9CDD781CF}"/>
              </a:ext>
            </a:extLst>
          </p:cNvPr>
          <p:cNvSpPr txBox="1"/>
          <p:nvPr/>
        </p:nvSpPr>
        <p:spPr>
          <a:xfrm>
            <a:off x="679010" y="903871"/>
            <a:ext cx="11459825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tree(“”, tree(node(“</a:t>
            </a:r>
            <a:r>
              <a:rPr lang="en-US" altLang="ja-JP" sz="16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l-GR" altLang="ja-JP" sz="1600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PI$”))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), tree(node(“{}A”,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tree(“$bind$”, “$#1[1]”, “$#2[2]”))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), “X[]”)),</a:t>
            </a:r>
          </a:p>
          <a:p>
            <a:pPr lvl="1"/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el-GR" altLang="ja-JP" sz="1600" dirty="0">
                <a:uFill>
                  <a:solidFill>
                    <a:srgbClr val="FF0000"/>
                  </a:solidFill>
                </a:uFill>
              </a:rPr>
              <a:t>"#1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{}”, </a:t>
            </a:r>
            <a:r>
              <a:rPr lang="en-US" altLang="ja-JP" sz="1600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(self, tree(“</a:t>
            </a:r>
            <a:r>
              <a:rPr lang="el-GR" altLang="ja-JP" sz="1600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600" u="sng" dirty="0">
                <a:uFill>
                  <a:solidFill>
                    <a:srgbClr val="FF0000"/>
                  </a:solidFill>
                </a:uFill>
              </a:rPr>
              <a:t>file$”, “xxx.csv”))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),</a:t>
            </a:r>
          </a:p>
          <a:p>
            <a:pPr lvl="1"/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(self, tree(“$plus$”, “1”, “2”)))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DDBD290-8310-4D3F-8827-E2BB951540C1}"/>
              </a:ext>
            </a:extLst>
          </p:cNvPr>
          <p:cNvSpPr/>
          <p:nvPr/>
        </p:nvSpPr>
        <p:spPr>
          <a:xfrm>
            <a:off x="5484058" y="2358269"/>
            <a:ext cx="792577" cy="340385"/>
          </a:xfrm>
          <a:prstGeom prst="rect">
            <a:avLst/>
          </a:prstGeom>
          <a:solidFill>
            <a:schemeClr val="bg1"/>
          </a:solidFill>
          <a:ln w="317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“”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87D1343-8C2E-467A-A93E-1D42B88431D8}"/>
              </a:ext>
            </a:extLst>
          </p:cNvPr>
          <p:cNvSpPr/>
          <p:nvPr/>
        </p:nvSpPr>
        <p:spPr>
          <a:xfrm>
            <a:off x="1603898" y="3901198"/>
            <a:ext cx="792577" cy="340385"/>
          </a:xfrm>
          <a:prstGeom prst="rect">
            <a:avLst/>
          </a:prstGeom>
          <a:solidFill>
            <a:srgbClr val="FFCC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$PI$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CC5FE02-0589-4182-AE4E-277E80221412}"/>
              </a:ext>
            </a:extLst>
          </p:cNvPr>
          <p:cNvSpPr/>
          <p:nvPr/>
        </p:nvSpPr>
        <p:spPr>
          <a:xfrm>
            <a:off x="6245209" y="3520198"/>
            <a:ext cx="792577" cy="340385"/>
          </a:xfrm>
          <a:prstGeom prst="rect">
            <a:avLst/>
          </a:prstGeom>
          <a:solidFill>
            <a:schemeClr val="bg1"/>
          </a:solidFill>
          <a:ln w="317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#1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4E342ED-7E1C-4EAB-90EB-623C0BF18C66}"/>
              </a:ext>
            </a:extLst>
          </p:cNvPr>
          <p:cNvSpPr/>
          <p:nvPr/>
        </p:nvSpPr>
        <p:spPr>
          <a:xfrm>
            <a:off x="8546489" y="4590504"/>
            <a:ext cx="792577" cy="340385"/>
          </a:xfrm>
          <a:prstGeom prst="rect">
            <a:avLst/>
          </a:prstGeom>
          <a:solidFill>
            <a:srgbClr val="CCFF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$plus$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6E75FFE-25E7-4177-92EA-47B8FC8CAD3B}"/>
              </a:ext>
            </a:extLst>
          </p:cNvPr>
          <p:cNvSpPr/>
          <p:nvPr/>
        </p:nvSpPr>
        <p:spPr>
          <a:xfrm>
            <a:off x="3168933" y="4415548"/>
            <a:ext cx="792577" cy="340385"/>
          </a:xfrm>
          <a:prstGeom prst="rect">
            <a:avLst/>
          </a:prstGeom>
          <a:solidFill>
            <a:schemeClr val="bg1"/>
          </a:solidFill>
          <a:ln w="317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5207731-DDDC-49CE-9F36-AB68E81CC1B3}"/>
              </a:ext>
            </a:extLst>
          </p:cNvPr>
          <p:cNvSpPr/>
          <p:nvPr/>
        </p:nvSpPr>
        <p:spPr>
          <a:xfrm>
            <a:off x="3168931" y="5329947"/>
            <a:ext cx="792577" cy="340385"/>
          </a:xfrm>
          <a:prstGeom prst="rect">
            <a:avLst/>
          </a:prstGeom>
          <a:solidFill>
            <a:schemeClr val="bg1"/>
          </a:solidFill>
          <a:ln w="317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X[]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94E9604-6296-491F-86F9-BB1EFD40C002}"/>
              </a:ext>
            </a:extLst>
          </p:cNvPr>
          <p:cNvSpPr/>
          <p:nvPr/>
        </p:nvSpPr>
        <p:spPr>
          <a:xfrm>
            <a:off x="1603898" y="5466668"/>
            <a:ext cx="792577" cy="340385"/>
          </a:xfrm>
          <a:prstGeom prst="rect">
            <a:avLst/>
          </a:prstGeom>
          <a:solidFill>
            <a:srgbClr val="FFCC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$bind$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9602EA3-81BF-4549-9F51-ECBA878B8CA1}"/>
              </a:ext>
            </a:extLst>
          </p:cNvPr>
          <p:cNvSpPr/>
          <p:nvPr/>
        </p:nvSpPr>
        <p:spPr>
          <a:xfrm>
            <a:off x="1603898" y="6381067"/>
            <a:ext cx="792577" cy="340385"/>
          </a:xfrm>
          <a:prstGeom prst="rect">
            <a:avLst/>
          </a:prstGeom>
          <a:solidFill>
            <a:srgbClr val="FFFF99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$#1[1]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E8BE4EC-B27C-42C5-980C-95E7DC9A6658}"/>
              </a:ext>
            </a:extLst>
          </p:cNvPr>
          <p:cNvCxnSpPr>
            <a:cxnSpLocks/>
            <a:stCxn id="14" idx="1"/>
            <a:endCxn id="156" idx="6"/>
          </p:cNvCxnSpPr>
          <p:nvPr/>
        </p:nvCxnSpPr>
        <p:spPr>
          <a:xfrm flipH="1">
            <a:off x="2396474" y="4585741"/>
            <a:ext cx="772459" cy="2762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BA71D37-3EF7-4529-8509-815C9415156C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2000187" y="5807053"/>
            <a:ext cx="0" cy="574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252AACE-CB43-4A45-9B10-61220A22C488}"/>
              </a:ext>
            </a:extLst>
          </p:cNvPr>
          <p:cNvCxnSpPr>
            <a:cxnSpLocks/>
            <a:stCxn id="14" idx="0"/>
            <a:endCxn id="33" idx="2"/>
          </p:cNvCxnSpPr>
          <p:nvPr/>
        </p:nvCxnSpPr>
        <p:spPr>
          <a:xfrm flipV="1">
            <a:off x="3565222" y="3860583"/>
            <a:ext cx="0" cy="554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2F2CC57-6F1D-446B-9920-927A078B1049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3565220" y="4755933"/>
            <a:ext cx="2" cy="574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4AF132A-3C7B-4888-9246-806425B435CF}"/>
              </a:ext>
            </a:extLst>
          </p:cNvPr>
          <p:cNvSpPr/>
          <p:nvPr/>
        </p:nvSpPr>
        <p:spPr>
          <a:xfrm>
            <a:off x="3168933" y="3520198"/>
            <a:ext cx="792577" cy="340385"/>
          </a:xfrm>
          <a:prstGeom prst="rect">
            <a:avLst/>
          </a:prstGeom>
          <a:solidFill>
            <a:schemeClr val="bg1"/>
          </a:solidFill>
          <a:ln w="317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“”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2E53B15-D95A-49D7-80E2-268583D7726F}"/>
              </a:ext>
            </a:extLst>
          </p:cNvPr>
          <p:cNvCxnSpPr>
            <a:cxnSpLocks/>
            <a:stCxn id="33" idx="1"/>
            <a:endCxn id="161" idx="6"/>
          </p:cNvCxnSpPr>
          <p:nvPr/>
        </p:nvCxnSpPr>
        <p:spPr>
          <a:xfrm flipH="1" flipV="1">
            <a:off x="2396475" y="3415930"/>
            <a:ext cx="772458" cy="27446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B7F72A64-27B8-40D6-A847-901A33BD6BAB}"/>
              </a:ext>
            </a:extLst>
          </p:cNvPr>
          <p:cNvSpPr/>
          <p:nvPr/>
        </p:nvSpPr>
        <p:spPr>
          <a:xfrm>
            <a:off x="4884398" y="3520198"/>
            <a:ext cx="792577" cy="340385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FF00FF"/>
                </a:solidFill>
              </a:rPr>
              <a:t>apply</a:t>
            </a:r>
            <a:endParaRPr kumimoji="1" lang="ja-JP" altLang="en-US" sz="1400" b="1" dirty="0">
              <a:solidFill>
                <a:srgbClr val="FF00FF"/>
              </a:solidFill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C5AAA108-3D0B-4F9C-ACC8-B906EA1432CE}"/>
              </a:ext>
            </a:extLst>
          </p:cNvPr>
          <p:cNvCxnSpPr>
            <a:cxnSpLocks/>
            <a:stCxn id="11" idx="1"/>
            <a:endCxn id="40" idx="6"/>
          </p:cNvCxnSpPr>
          <p:nvPr/>
        </p:nvCxnSpPr>
        <p:spPr>
          <a:xfrm flipH="1">
            <a:off x="5676975" y="3690391"/>
            <a:ext cx="56823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4714C14D-0513-43A9-8B27-5EA91A33577A}"/>
              </a:ext>
            </a:extLst>
          </p:cNvPr>
          <p:cNvCxnSpPr>
            <a:cxnSpLocks/>
            <a:stCxn id="143" idx="0"/>
            <a:endCxn id="40" idx="4"/>
          </p:cNvCxnSpPr>
          <p:nvPr/>
        </p:nvCxnSpPr>
        <p:spPr>
          <a:xfrm flipV="1">
            <a:off x="5279764" y="3860583"/>
            <a:ext cx="923" cy="504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4180773B-DB12-4B65-AE2E-4CE8AEC57342}"/>
              </a:ext>
            </a:extLst>
          </p:cNvPr>
          <p:cNvSpPr/>
          <p:nvPr/>
        </p:nvSpPr>
        <p:spPr>
          <a:xfrm>
            <a:off x="8250355" y="5181312"/>
            <a:ext cx="578124" cy="340385"/>
          </a:xfrm>
          <a:prstGeom prst="rect">
            <a:avLst/>
          </a:prstGeom>
          <a:solidFill>
            <a:schemeClr val="bg1"/>
          </a:solidFill>
          <a:ln w="9525" cmpd="dbl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BD4256A-540E-4978-B5F3-89CE8022F248}"/>
              </a:ext>
            </a:extLst>
          </p:cNvPr>
          <p:cNvSpPr/>
          <p:nvPr/>
        </p:nvSpPr>
        <p:spPr>
          <a:xfrm>
            <a:off x="9169498" y="5181312"/>
            <a:ext cx="578124" cy="340385"/>
          </a:xfrm>
          <a:prstGeom prst="rect">
            <a:avLst/>
          </a:prstGeom>
          <a:solidFill>
            <a:schemeClr val="bg1"/>
          </a:solidFill>
          <a:ln w="9525" cmpd="dbl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DBED3750-5AE3-4E6C-84E0-1DEBB776ABBD}"/>
              </a:ext>
            </a:extLst>
          </p:cNvPr>
          <p:cNvCxnSpPr>
            <a:cxnSpLocks/>
            <a:stCxn id="54" idx="0"/>
            <a:endCxn id="12" idx="2"/>
          </p:cNvCxnSpPr>
          <p:nvPr/>
        </p:nvCxnSpPr>
        <p:spPr>
          <a:xfrm flipV="1">
            <a:off x="8539417" y="4930889"/>
            <a:ext cx="403361" cy="250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EA1D3EE8-A556-4904-AC02-1485F8810A96}"/>
              </a:ext>
            </a:extLst>
          </p:cNvPr>
          <p:cNvCxnSpPr>
            <a:cxnSpLocks/>
            <a:stCxn id="55" idx="0"/>
            <a:endCxn id="12" idx="2"/>
          </p:cNvCxnSpPr>
          <p:nvPr/>
        </p:nvCxnSpPr>
        <p:spPr>
          <a:xfrm flipH="1" flipV="1">
            <a:off x="8942778" y="4930889"/>
            <a:ext cx="515782" cy="250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980E8C37-9DC0-488F-89DB-10F7FFEFCE7C}"/>
              </a:ext>
            </a:extLst>
          </p:cNvPr>
          <p:cNvCxnSpPr>
            <a:cxnSpLocks/>
            <a:stCxn id="33" idx="0"/>
            <a:endCxn id="9" idx="2"/>
          </p:cNvCxnSpPr>
          <p:nvPr/>
        </p:nvCxnSpPr>
        <p:spPr>
          <a:xfrm flipV="1">
            <a:off x="3565222" y="2698654"/>
            <a:ext cx="2315125" cy="821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5B8F55F-D59A-4D05-A475-8C4E2EAF5ECD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5880347" y="2698654"/>
            <a:ext cx="761151" cy="821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A947FA7-E29B-4AFB-9459-FD762DD4924D}"/>
              </a:ext>
            </a:extLst>
          </p:cNvPr>
          <p:cNvCxnSpPr>
            <a:cxnSpLocks/>
            <a:stCxn id="99" idx="0"/>
            <a:endCxn id="9" idx="2"/>
          </p:cNvCxnSpPr>
          <p:nvPr/>
        </p:nvCxnSpPr>
        <p:spPr>
          <a:xfrm flipH="1" flipV="1">
            <a:off x="5880347" y="2698654"/>
            <a:ext cx="4032201" cy="643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コネクタ: 曲線 103">
            <a:extLst>
              <a:ext uri="{FF2B5EF4-FFF2-40B4-BE49-F238E27FC236}">
                <a16:creationId xmlns:a16="http://schemas.microsoft.com/office/drawing/2014/main" id="{2A36B320-B0AD-4D1B-A966-DC5203CFF013}"/>
              </a:ext>
            </a:extLst>
          </p:cNvPr>
          <p:cNvCxnSpPr>
            <a:cxnSpLocks/>
            <a:stCxn id="10" idx="1"/>
            <a:endCxn id="156" idx="2"/>
          </p:cNvCxnSpPr>
          <p:nvPr/>
        </p:nvCxnSpPr>
        <p:spPr>
          <a:xfrm rot="10800000" flipV="1">
            <a:off x="1603898" y="4071390"/>
            <a:ext cx="1" cy="790575"/>
          </a:xfrm>
          <a:prstGeom prst="curvedConnector3">
            <a:avLst>
              <a:gd name="adj1" fmla="val 2286010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コネクタ: 曲線 105">
            <a:extLst>
              <a:ext uri="{FF2B5EF4-FFF2-40B4-BE49-F238E27FC236}">
                <a16:creationId xmlns:a16="http://schemas.microsoft.com/office/drawing/2014/main" id="{8AFDD88D-AD12-4B06-A6D5-209803803565}"/>
              </a:ext>
            </a:extLst>
          </p:cNvPr>
          <p:cNvCxnSpPr>
            <a:cxnSpLocks/>
            <a:stCxn id="16" idx="1"/>
            <a:endCxn id="17" idx="1"/>
          </p:cNvCxnSpPr>
          <p:nvPr/>
        </p:nvCxnSpPr>
        <p:spPr>
          <a:xfrm rot="10800000" flipV="1">
            <a:off x="1603898" y="5636860"/>
            <a:ext cx="12700" cy="914399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コネクタ: 曲線 108">
            <a:extLst>
              <a:ext uri="{FF2B5EF4-FFF2-40B4-BE49-F238E27FC236}">
                <a16:creationId xmlns:a16="http://schemas.microsoft.com/office/drawing/2014/main" id="{4498351D-C900-4415-8289-4D2BBF0EFE06}"/>
              </a:ext>
            </a:extLst>
          </p:cNvPr>
          <p:cNvCxnSpPr>
            <a:cxnSpLocks/>
            <a:stCxn id="16" idx="2"/>
            <a:endCxn id="40" idx="2"/>
          </p:cNvCxnSpPr>
          <p:nvPr/>
        </p:nvCxnSpPr>
        <p:spPr>
          <a:xfrm rot="5400000" flipH="1" flipV="1">
            <a:off x="2383961" y="3306616"/>
            <a:ext cx="2116662" cy="2884211"/>
          </a:xfrm>
          <a:prstGeom prst="curvedConnector4">
            <a:avLst>
              <a:gd name="adj1" fmla="val -4385"/>
              <a:gd name="adj2" fmla="val 91712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2C83A0A2-DA0B-4CB2-B8E8-6C991AB8CE8A}"/>
              </a:ext>
            </a:extLst>
          </p:cNvPr>
          <p:cNvSpPr txBox="1"/>
          <p:nvPr/>
        </p:nvSpPr>
        <p:spPr>
          <a:xfrm>
            <a:off x="-122064" y="4313194"/>
            <a:ext cx="15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(3)</a:t>
            </a:r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lang="ja-JP" altLang="en-US" sz="1400" dirty="0">
                <a:solidFill>
                  <a:srgbClr val="FF0000"/>
                </a:solidFill>
              </a:rPr>
              <a:t>配下の</a:t>
            </a:r>
            <a:r>
              <a:rPr lang="en-US" altLang="ja-JP" sz="1400" dirty="0">
                <a:solidFill>
                  <a:srgbClr val="FF0000"/>
                </a:solidFill>
              </a:rPr>
              <a:t>$</a:t>
            </a:r>
            <a:r>
              <a:rPr kumimoji="1" lang="en-US" altLang="ja-JP" sz="1400" dirty="0">
                <a:solidFill>
                  <a:srgbClr val="FF0000"/>
                </a:solidFill>
              </a:rPr>
              <a:t>bind$</a:t>
            </a:r>
          </a:p>
          <a:p>
            <a:r>
              <a:rPr lang="en-US" altLang="ja-JP" sz="1400" dirty="0">
                <a:solidFill>
                  <a:srgbClr val="FF0000"/>
                </a:solidFill>
              </a:rPr>
              <a:t>    </a:t>
            </a:r>
            <a:r>
              <a:rPr lang="ja-JP" altLang="en-US" sz="1400" dirty="0">
                <a:solidFill>
                  <a:srgbClr val="FF0000"/>
                </a:solidFill>
              </a:rPr>
              <a:t>未実行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39" name="楕円 138">
            <a:extLst>
              <a:ext uri="{FF2B5EF4-FFF2-40B4-BE49-F238E27FC236}">
                <a16:creationId xmlns:a16="http://schemas.microsoft.com/office/drawing/2014/main" id="{D26B0F57-8C0E-4AC2-8599-9F2198515CA6}"/>
              </a:ext>
            </a:extLst>
          </p:cNvPr>
          <p:cNvSpPr/>
          <p:nvPr/>
        </p:nvSpPr>
        <p:spPr>
          <a:xfrm>
            <a:off x="8550050" y="3972546"/>
            <a:ext cx="792577" cy="340385"/>
          </a:xfrm>
          <a:prstGeom prst="ellipse">
            <a:avLst/>
          </a:prstGeom>
          <a:solidFill>
            <a:schemeClr val="bg1"/>
          </a:solidFill>
          <a:ln w="317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FF00FF"/>
                </a:solidFill>
              </a:rPr>
              <a:t>apply</a:t>
            </a:r>
            <a:endParaRPr kumimoji="1" lang="ja-JP" altLang="en-US" sz="1400" b="1" dirty="0">
              <a:solidFill>
                <a:srgbClr val="FF00FF"/>
              </a:solidFill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E9B88963-07BB-4D4D-8331-160ED7A07AA0}"/>
              </a:ext>
            </a:extLst>
          </p:cNvPr>
          <p:cNvSpPr/>
          <p:nvPr/>
        </p:nvSpPr>
        <p:spPr>
          <a:xfrm>
            <a:off x="4883475" y="4365085"/>
            <a:ext cx="792577" cy="340385"/>
          </a:xfrm>
          <a:prstGeom prst="rect">
            <a:avLst/>
          </a:prstGeom>
          <a:solidFill>
            <a:srgbClr val="FFCC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$file$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822E845E-5D1D-4E8A-8121-E39BC0412EC2}"/>
              </a:ext>
            </a:extLst>
          </p:cNvPr>
          <p:cNvSpPr/>
          <p:nvPr/>
        </p:nvSpPr>
        <p:spPr>
          <a:xfrm>
            <a:off x="4883475" y="5281080"/>
            <a:ext cx="792577" cy="340385"/>
          </a:xfrm>
          <a:prstGeom prst="rect">
            <a:avLst/>
          </a:prstGeom>
          <a:solidFill>
            <a:schemeClr val="bg1"/>
          </a:solidFill>
          <a:ln w="9525" cmpd="dbl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xxx.csv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3EAA06E2-2EEB-4DE0-9CB2-B6D04689CE3D}"/>
              </a:ext>
            </a:extLst>
          </p:cNvPr>
          <p:cNvCxnSpPr>
            <a:cxnSpLocks/>
            <a:stCxn id="144" idx="0"/>
            <a:endCxn id="143" idx="2"/>
          </p:cNvCxnSpPr>
          <p:nvPr/>
        </p:nvCxnSpPr>
        <p:spPr>
          <a:xfrm flipV="1">
            <a:off x="5279764" y="4705470"/>
            <a:ext cx="0" cy="575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楕円 155">
            <a:extLst>
              <a:ext uri="{FF2B5EF4-FFF2-40B4-BE49-F238E27FC236}">
                <a16:creationId xmlns:a16="http://schemas.microsoft.com/office/drawing/2014/main" id="{82054DC0-B7C9-48AF-A74C-EAA356521195}"/>
              </a:ext>
            </a:extLst>
          </p:cNvPr>
          <p:cNvSpPr/>
          <p:nvPr/>
        </p:nvSpPr>
        <p:spPr>
          <a:xfrm>
            <a:off x="1603897" y="4691773"/>
            <a:ext cx="792577" cy="340385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FF00FF"/>
                </a:solidFill>
              </a:rPr>
              <a:t>apply</a:t>
            </a:r>
            <a:endParaRPr kumimoji="1" lang="ja-JP" altLang="en-US" sz="1400" b="1" dirty="0">
              <a:solidFill>
                <a:srgbClr val="FF00FF"/>
              </a:solidFill>
            </a:endParaRPr>
          </a:p>
        </p:txBody>
      </p:sp>
      <p:sp>
        <p:nvSpPr>
          <p:cNvPr id="161" name="楕円 160">
            <a:extLst>
              <a:ext uri="{FF2B5EF4-FFF2-40B4-BE49-F238E27FC236}">
                <a16:creationId xmlns:a16="http://schemas.microsoft.com/office/drawing/2014/main" id="{55DDF4DD-F67F-4D0B-AB73-0FE1CDC3E0EF}"/>
              </a:ext>
            </a:extLst>
          </p:cNvPr>
          <p:cNvSpPr/>
          <p:nvPr/>
        </p:nvSpPr>
        <p:spPr>
          <a:xfrm>
            <a:off x="1603898" y="3245737"/>
            <a:ext cx="792577" cy="340385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FF00FF"/>
                </a:solidFill>
              </a:rPr>
              <a:t>apply</a:t>
            </a:r>
            <a:endParaRPr kumimoji="1" lang="ja-JP" altLang="en-US" sz="1400" b="1" dirty="0">
              <a:solidFill>
                <a:srgbClr val="FF00FF"/>
              </a:solidFill>
            </a:endParaRPr>
          </a:p>
        </p:txBody>
      </p: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8673731E-68B4-498B-87D6-CDB83476EEFF}"/>
              </a:ext>
            </a:extLst>
          </p:cNvPr>
          <p:cNvCxnSpPr>
            <a:cxnSpLocks/>
            <a:stCxn id="10" idx="0"/>
            <a:endCxn id="161" idx="4"/>
          </p:cNvCxnSpPr>
          <p:nvPr/>
        </p:nvCxnSpPr>
        <p:spPr>
          <a:xfrm flipV="1">
            <a:off x="2000187" y="3586122"/>
            <a:ext cx="0" cy="315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32553F11-CF26-4719-9306-DFF55D9B7CC1}"/>
              </a:ext>
            </a:extLst>
          </p:cNvPr>
          <p:cNvCxnSpPr>
            <a:cxnSpLocks/>
            <a:stCxn id="16" idx="0"/>
            <a:endCxn id="156" idx="4"/>
          </p:cNvCxnSpPr>
          <p:nvPr/>
        </p:nvCxnSpPr>
        <p:spPr>
          <a:xfrm flipH="1" flipV="1">
            <a:off x="2000186" y="5032158"/>
            <a:ext cx="1" cy="434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0EB6465B-F742-4486-A3CF-7FAC533BEF31}"/>
              </a:ext>
            </a:extLst>
          </p:cNvPr>
          <p:cNvCxnSpPr>
            <a:cxnSpLocks/>
            <a:stCxn id="12" idx="0"/>
            <a:endCxn id="139" idx="4"/>
          </p:cNvCxnSpPr>
          <p:nvPr/>
        </p:nvCxnSpPr>
        <p:spPr>
          <a:xfrm flipV="1">
            <a:off x="8942778" y="4312931"/>
            <a:ext cx="3561" cy="2775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正方形/長方形 228">
            <a:extLst>
              <a:ext uri="{FF2B5EF4-FFF2-40B4-BE49-F238E27FC236}">
                <a16:creationId xmlns:a16="http://schemas.microsoft.com/office/drawing/2014/main" id="{B9EDDF64-DF5D-461D-A65E-BE69E674A2C9}"/>
              </a:ext>
            </a:extLst>
          </p:cNvPr>
          <p:cNvSpPr/>
          <p:nvPr/>
        </p:nvSpPr>
        <p:spPr>
          <a:xfrm>
            <a:off x="5435237" y="5857831"/>
            <a:ext cx="970142" cy="340385"/>
          </a:xfrm>
          <a:prstGeom prst="rect">
            <a:avLst/>
          </a:prstGeom>
          <a:solidFill>
            <a:srgbClr val="FFCC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tq</a:t>
            </a:r>
            <a:r>
              <a:rPr kumimoji="1" lang="ja-JP" altLang="en-US" sz="1400" dirty="0">
                <a:solidFill>
                  <a:schemeClr val="tx1"/>
                </a:solidFill>
              </a:rPr>
              <a:t>型</a:t>
            </a:r>
            <a:r>
              <a:rPr kumimoji="1" lang="en-US" altLang="ja-JP" sz="1400" dirty="0">
                <a:solidFill>
                  <a:schemeClr val="tx1"/>
                </a:solidFill>
              </a:rPr>
              <a:t>op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33" name="正方形/長方形 232">
            <a:extLst>
              <a:ext uri="{FF2B5EF4-FFF2-40B4-BE49-F238E27FC236}">
                <a16:creationId xmlns:a16="http://schemas.microsoft.com/office/drawing/2014/main" id="{761D61FA-C936-4772-972E-42F282F7E6A5}"/>
              </a:ext>
            </a:extLst>
          </p:cNvPr>
          <p:cNvSpPr/>
          <p:nvPr/>
        </p:nvSpPr>
        <p:spPr>
          <a:xfrm>
            <a:off x="6680020" y="5857831"/>
            <a:ext cx="970142" cy="340385"/>
          </a:xfrm>
          <a:prstGeom prst="rect">
            <a:avLst/>
          </a:prstGeom>
          <a:solidFill>
            <a:srgbClr val="CCFF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lisp</a:t>
            </a:r>
            <a:r>
              <a:rPr kumimoji="1" lang="ja-JP" altLang="en-US" sz="1400" dirty="0">
                <a:solidFill>
                  <a:schemeClr val="tx1"/>
                </a:solidFill>
              </a:rPr>
              <a:t>型</a:t>
            </a:r>
            <a:r>
              <a:rPr kumimoji="1" lang="en-US" altLang="ja-JP" sz="1400" dirty="0">
                <a:solidFill>
                  <a:schemeClr val="tx1"/>
                </a:solidFill>
              </a:rPr>
              <a:t>op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36" name="正方形/長方形 235">
            <a:extLst>
              <a:ext uri="{FF2B5EF4-FFF2-40B4-BE49-F238E27FC236}">
                <a16:creationId xmlns:a16="http://schemas.microsoft.com/office/drawing/2014/main" id="{8D411114-56C0-4F0E-AF1E-C8C6A123B3AD}"/>
              </a:ext>
            </a:extLst>
          </p:cNvPr>
          <p:cNvSpPr/>
          <p:nvPr/>
        </p:nvSpPr>
        <p:spPr>
          <a:xfrm>
            <a:off x="7924803" y="5851009"/>
            <a:ext cx="970142" cy="340385"/>
          </a:xfrm>
          <a:prstGeom prst="rect">
            <a:avLst/>
          </a:prstGeom>
          <a:solidFill>
            <a:srgbClr val="FFFF99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reference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237" name="直線矢印コネクタ 236">
            <a:extLst>
              <a:ext uri="{FF2B5EF4-FFF2-40B4-BE49-F238E27FC236}">
                <a16:creationId xmlns:a16="http://schemas.microsoft.com/office/drawing/2014/main" id="{DAC678B2-2DE4-4062-AE0E-1AE4C281C73E}"/>
              </a:ext>
            </a:extLst>
          </p:cNvPr>
          <p:cNvCxnSpPr>
            <a:cxnSpLocks/>
          </p:cNvCxnSpPr>
          <p:nvPr/>
        </p:nvCxnSpPr>
        <p:spPr>
          <a:xfrm>
            <a:off x="5472599" y="6404598"/>
            <a:ext cx="74437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テキスト ボックス 238">
            <a:extLst>
              <a:ext uri="{FF2B5EF4-FFF2-40B4-BE49-F238E27FC236}">
                <a16:creationId xmlns:a16="http://schemas.microsoft.com/office/drawing/2014/main" id="{37CE390C-9DB0-4C73-AD42-DA940D931892}"/>
              </a:ext>
            </a:extLst>
          </p:cNvPr>
          <p:cNvSpPr txBox="1"/>
          <p:nvPr/>
        </p:nvSpPr>
        <p:spPr>
          <a:xfrm>
            <a:off x="6148345" y="6253056"/>
            <a:ext cx="22805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: </a:t>
            </a:r>
            <a:r>
              <a:rPr lang="ja-JP" altLang="en-US" sz="1400" dirty="0">
                <a:uFill>
                  <a:solidFill>
                    <a:srgbClr val="FF0000"/>
                  </a:solidFill>
                </a:uFill>
              </a:rPr>
              <a:t>ノードの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&lt;function&gt;</a:t>
            </a:r>
            <a:r>
              <a:rPr lang="ja-JP" altLang="en-US" sz="1400" dirty="0">
                <a:uFill>
                  <a:solidFill>
                    <a:srgbClr val="FF0000"/>
                  </a:solidFill>
                </a:uFill>
              </a:rPr>
              <a:t>部</a:t>
            </a:r>
            <a:endParaRPr lang="en-US" altLang="ja-JP" sz="1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240" name="テキスト ボックス 239">
            <a:extLst>
              <a:ext uri="{FF2B5EF4-FFF2-40B4-BE49-F238E27FC236}">
                <a16:creationId xmlns:a16="http://schemas.microsoft.com/office/drawing/2014/main" id="{CA6307F0-2F5D-4401-9D81-59BFEF040066}"/>
              </a:ext>
            </a:extLst>
          </p:cNvPr>
          <p:cNvSpPr txBox="1"/>
          <p:nvPr/>
        </p:nvSpPr>
        <p:spPr>
          <a:xfrm>
            <a:off x="9069564" y="5887330"/>
            <a:ext cx="21792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: on-demand</a:t>
            </a:r>
            <a:r>
              <a:rPr lang="ja-JP" altLang="en-US" sz="1400" dirty="0">
                <a:uFill>
                  <a:solidFill>
                    <a:srgbClr val="FF0000"/>
                  </a:solidFill>
                </a:uFill>
              </a:rPr>
              <a:t>評価の対象</a:t>
            </a:r>
            <a:endParaRPr lang="en-US" altLang="ja-JP" sz="1400" dirty="0">
              <a:uFill>
                <a:solidFill>
                  <a:srgbClr val="FF0000"/>
                </a:solidFill>
              </a:uFill>
            </a:endParaRPr>
          </a:p>
        </p:txBody>
      </p:sp>
      <p:cxnSp>
        <p:nvCxnSpPr>
          <p:cNvPr id="250" name="直線矢印コネクタ 249">
            <a:extLst>
              <a:ext uri="{FF2B5EF4-FFF2-40B4-BE49-F238E27FC236}">
                <a16:creationId xmlns:a16="http://schemas.microsoft.com/office/drawing/2014/main" id="{D918C81B-DC08-4A7F-9598-59DA78DB2D8A}"/>
              </a:ext>
            </a:extLst>
          </p:cNvPr>
          <p:cNvCxnSpPr>
            <a:cxnSpLocks/>
          </p:cNvCxnSpPr>
          <p:nvPr/>
        </p:nvCxnSpPr>
        <p:spPr>
          <a:xfrm>
            <a:off x="5472599" y="6657839"/>
            <a:ext cx="744376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1" name="テキスト ボックス 250">
            <a:extLst>
              <a:ext uri="{FF2B5EF4-FFF2-40B4-BE49-F238E27FC236}">
                <a16:creationId xmlns:a16="http://schemas.microsoft.com/office/drawing/2014/main" id="{AD4F2616-6E86-4EAE-B6E9-93D0849BF263}"/>
              </a:ext>
            </a:extLst>
          </p:cNvPr>
          <p:cNvSpPr txBox="1"/>
          <p:nvPr/>
        </p:nvSpPr>
        <p:spPr>
          <a:xfrm>
            <a:off x="6149498" y="6506297"/>
            <a:ext cx="2185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: on-demand</a:t>
            </a:r>
            <a:r>
              <a:rPr lang="ja-JP" altLang="en-US" sz="1400" dirty="0">
                <a:uFill>
                  <a:solidFill>
                    <a:srgbClr val="FF0000"/>
                  </a:solidFill>
                </a:uFill>
              </a:rPr>
              <a:t>評価トリガ</a:t>
            </a:r>
            <a:endParaRPr lang="en-US" altLang="ja-JP" sz="1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252" name="テキスト ボックス 251">
            <a:extLst>
              <a:ext uri="{FF2B5EF4-FFF2-40B4-BE49-F238E27FC236}">
                <a16:creationId xmlns:a16="http://schemas.microsoft.com/office/drawing/2014/main" id="{BFCC132C-E757-4676-B35C-457F919799C6}"/>
              </a:ext>
            </a:extLst>
          </p:cNvPr>
          <p:cNvSpPr txBox="1"/>
          <p:nvPr/>
        </p:nvSpPr>
        <p:spPr>
          <a:xfrm>
            <a:off x="1253415" y="52074"/>
            <a:ext cx="105319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l-GR" altLang="ja-JP" sz="18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l-GR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l-GR" altLang="ja-JP" sz="1800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PI$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$bind$($#1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[1],$#2[2]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A(X[])),</a:t>
            </a:r>
            <a:r>
              <a:rPr lang="en-US" altLang="ja-JP" sz="1800" dirty="0">
                <a:uFill>
                  <a:solidFill>
                    <a:srgbClr val="0000FF"/>
                  </a:solidFill>
                </a:uFill>
              </a:rPr>
              <a:t>#1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{</a:t>
            </a:r>
            <a:r>
              <a:rPr lang="en-US" altLang="ja-JP" sz="1800" dirty="0">
                <a:uFill>
                  <a:solidFill>
                    <a:srgbClr val="0000FF"/>
                  </a:solidFill>
                </a:uFill>
              </a:rPr>
              <a:t>$file$(</a:t>
            </a:r>
            <a:r>
              <a:rPr lang="en-US" altLang="ja-JP" sz="1800" dirty="0" err="1">
                <a:uFill>
                  <a:solidFill>
                    <a:srgbClr val="0000FF"/>
                  </a:solidFill>
                </a:uFill>
              </a:rPr>
              <a:t>xxx.csv</a:t>
            </a:r>
            <a:r>
              <a:rPr lang="en-US" altLang="ja-JP" sz="1800" dirty="0">
                <a:uFill>
                  <a:solidFill>
                    <a:srgbClr val="0000FF"/>
                  </a:solidFill>
                </a:uFill>
              </a:rPr>
              <a:t>)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}</a:t>
            </a:r>
            <a:r>
              <a:rPr lang="en-US" altLang="ja-JP" sz="1800" strike="sngStrike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[1]</a:t>
            </a:r>
            <a:r>
              <a:rPr lang="en-US" altLang="ja-JP" sz="1800" dirty="0">
                <a:uFill>
                  <a:solidFill>
                    <a:srgbClr val="0000FF"/>
                  </a:solidFill>
                </a:uFill>
              </a:rPr>
              <a:t>,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{</a:t>
            </a:r>
            <a:r>
              <a:rPr lang="en-US" altLang="ja-JP" sz="1800" dirty="0">
                <a:uFill>
                  <a:solidFill>
                    <a:srgbClr val="0000FF"/>
                  </a:solidFill>
                </a:uFill>
              </a:rPr>
              <a:t>$plus$(1,2)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}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)</a:t>
            </a:r>
          </a:p>
        </p:txBody>
      </p:sp>
      <p:sp>
        <p:nvSpPr>
          <p:cNvPr id="253" name="テキスト ボックス 252">
            <a:extLst>
              <a:ext uri="{FF2B5EF4-FFF2-40B4-BE49-F238E27FC236}">
                <a16:creationId xmlns:a16="http://schemas.microsoft.com/office/drawing/2014/main" id="{6699BB84-635A-4FFC-8D64-E3ECA6CBF795}"/>
              </a:ext>
            </a:extLst>
          </p:cNvPr>
          <p:cNvSpPr txBox="1"/>
          <p:nvPr/>
        </p:nvSpPr>
        <p:spPr>
          <a:xfrm>
            <a:off x="40718" y="598322"/>
            <a:ext cx="1244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ja-JP" altLang="en-US" sz="1800" dirty="0">
                <a:uFill>
                  <a:solidFill>
                    <a:srgbClr val="FF0000"/>
                  </a:solidFill>
                </a:uFill>
              </a:rPr>
              <a:t>前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:</a:t>
            </a:r>
          </a:p>
        </p:txBody>
      </p:sp>
      <p:sp>
        <p:nvSpPr>
          <p:cNvPr id="265" name="矢印: 下 264">
            <a:extLst>
              <a:ext uri="{FF2B5EF4-FFF2-40B4-BE49-F238E27FC236}">
                <a16:creationId xmlns:a16="http://schemas.microsoft.com/office/drawing/2014/main" id="{9905242A-A167-455B-82BB-22F8068997C6}"/>
              </a:ext>
            </a:extLst>
          </p:cNvPr>
          <p:cNvSpPr/>
          <p:nvPr/>
        </p:nvSpPr>
        <p:spPr>
          <a:xfrm>
            <a:off x="4294506" y="483068"/>
            <a:ext cx="3161102" cy="3641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uFill>
                  <a:solidFill>
                    <a:srgbClr val="FF0000"/>
                  </a:solidFill>
                </a:uFill>
                <a:ea typeface="Meiryo UI" panose="020B0604030504040204" pitchFamily="50" charset="-128"/>
              </a:rPr>
              <a:t>τ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  <a:ea typeface="Meiryo UI" panose="020B0604030504040204" pitchFamily="50" charset="-128"/>
              </a:rPr>
              <a:t>◦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  <a:ea typeface="Meiryo UI" panose="020B0604030504040204" pitchFamily="50" charset="-128"/>
              </a:rPr>
              <a:t>eval</a:t>
            </a:r>
          </a:p>
        </p:txBody>
      </p:sp>
      <p:sp>
        <p:nvSpPr>
          <p:cNvPr id="267" name="矢印: 下 266">
            <a:extLst>
              <a:ext uri="{FF2B5EF4-FFF2-40B4-BE49-F238E27FC236}">
                <a16:creationId xmlns:a16="http://schemas.microsoft.com/office/drawing/2014/main" id="{635D8435-8925-45A4-8D3F-6872CC959435}"/>
              </a:ext>
            </a:extLst>
          </p:cNvPr>
          <p:cNvSpPr/>
          <p:nvPr/>
        </p:nvSpPr>
        <p:spPr>
          <a:xfrm>
            <a:off x="4294506" y="1845289"/>
            <a:ext cx="3161102" cy="3641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FA91088-B0DF-47A3-B078-30C2EBCAF31C}"/>
              </a:ext>
            </a:extLst>
          </p:cNvPr>
          <p:cNvSpPr txBox="1"/>
          <p:nvPr/>
        </p:nvSpPr>
        <p:spPr>
          <a:xfrm>
            <a:off x="-28310" y="0"/>
            <a:ext cx="796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sz="1800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1)</a:t>
            </a:r>
          </a:p>
        </p:txBody>
      </p:sp>
      <p:cxnSp>
        <p:nvCxnSpPr>
          <p:cNvPr id="81" name="コネクタ: 曲線 80">
            <a:extLst>
              <a:ext uri="{FF2B5EF4-FFF2-40B4-BE49-F238E27FC236}">
                <a16:creationId xmlns:a16="http://schemas.microsoft.com/office/drawing/2014/main" id="{C2E63A75-6E10-4226-A448-93BC47810CB5}"/>
              </a:ext>
            </a:extLst>
          </p:cNvPr>
          <p:cNvCxnSpPr>
            <a:cxnSpLocks/>
            <a:stCxn id="33" idx="0"/>
            <a:endCxn id="161" idx="7"/>
          </p:cNvCxnSpPr>
          <p:nvPr/>
        </p:nvCxnSpPr>
        <p:spPr>
          <a:xfrm rot="16200000" flipV="1">
            <a:off x="2810508" y="2765483"/>
            <a:ext cx="224613" cy="1284817"/>
          </a:xfrm>
          <a:prstGeom prst="curvedConnector3">
            <a:avLst>
              <a:gd name="adj1" fmla="val 17963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9BAFCE36-B012-4567-A8D8-3E20C7E9F4E1}"/>
              </a:ext>
            </a:extLst>
          </p:cNvPr>
          <p:cNvSpPr txBox="1"/>
          <p:nvPr/>
        </p:nvSpPr>
        <p:spPr>
          <a:xfrm>
            <a:off x="8398308" y="6237249"/>
            <a:ext cx="3821177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①②</a:t>
            </a:r>
            <a:r>
              <a:rPr lang="en-US" altLang="ja-JP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...</a:t>
            </a:r>
            <a:r>
              <a:rPr lang="ja-JP" altLang="en-US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　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: print</a:t>
            </a:r>
            <a:r>
              <a:rPr lang="ja-JP" altLang="en-US" sz="1400" dirty="0">
                <a:uFill>
                  <a:solidFill>
                    <a:srgbClr val="FF0000"/>
                  </a:solidFill>
                </a:uFill>
              </a:rPr>
              <a:t>処理対象ノード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sz="1400" dirty="0">
                <a:uFill>
                  <a:solidFill>
                    <a:srgbClr val="FF0000"/>
                  </a:solidFill>
                </a:uFill>
              </a:rPr>
              <a:t>処理順</a:t>
            </a:r>
            <a:r>
              <a:rPr lang="en-US" altLang="ja-JP" sz="14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ja-JP" altLang="en-US" sz="1400" dirty="0">
                <a:uFill>
                  <a:solidFill>
                    <a:srgbClr val="FF0000"/>
                  </a:solidFill>
                </a:uFill>
              </a:rPr>
              <a:t>太枠</a:t>
            </a:r>
            <a:endParaRPr lang="en-US" altLang="ja-JP" sz="1400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(1)(2)...  : </a:t>
            </a:r>
            <a:r>
              <a:rPr lang="ja-JP" altLang="en-US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評価トリガ</a:t>
            </a:r>
            <a:r>
              <a:rPr lang="en-US" altLang="ja-JP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/</a:t>
            </a:r>
            <a:r>
              <a:rPr lang="ja-JP" altLang="en-US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処理順序 </a:t>
            </a:r>
            <a:r>
              <a:rPr lang="en-US" altLang="ja-JP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下線は処理</a:t>
            </a:r>
            <a:r>
              <a:rPr lang="en-US" altLang="ja-JP" sz="14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)</a:t>
            </a: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7DA02398-FCD6-4609-A926-B6D6EFAD809A}"/>
              </a:ext>
            </a:extLst>
          </p:cNvPr>
          <p:cNvSpPr txBox="1"/>
          <p:nvPr/>
        </p:nvSpPr>
        <p:spPr>
          <a:xfrm>
            <a:off x="5116487" y="2463248"/>
            <a:ext cx="4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①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FB913BEE-8B1B-46B2-BE80-CBC2B1F4494B}"/>
              </a:ext>
            </a:extLst>
          </p:cNvPr>
          <p:cNvSpPr txBox="1"/>
          <p:nvPr/>
        </p:nvSpPr>
        <p:spPr>
          <a:xfrm>
            <a:off x="2980264" y="4159306"/>
            <a:ext cx="4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1CFD10DA-6F4F-47FB-8E21-B0FF4D530863}"/>
              </a:ext>
            </a:extLst>
          </p:cNvPr>
          <p:cNvSpPr txBox="1"/>
          <p:nvPr/>
        </p:nvSpPr>
        <p:spPr>
          <a:xfrm>
            <a:off x="3024953" y="5088201"/>
            <a:ext cx="4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A8B869E3-6CD5-4307-AA76-E6345A72AAD9}"/>
              </a:ext>
            </a:extLst>
          </p:cNvPr>
          <p:cNvSpPr txBox="1"/>
          <p:nvPr/>
        </p:nvSpPr>
        <p:spPr>
          <a:xfrm>
            <a:off x="6769738" y="3262040"/>
            <a:ext cx="4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CD6582EC-484C-4117-897A-4E27CE94A4F3}"/>
              </a:ext>
            </a:extLst>
          </p:cNvPr>
          <p:cNvSpPr txBox="1"/>
          <p:nvPr/>
        </p:nvSpPr>
        <p:spPr>
          <a:xfrm flipH="1">
            <a:off x="10013364" y="3077439"/>
            <a:ext cx="430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29C19EAC-A21A-4E1D-AC5A-D5AE5183D6AE}"/>
              </a:ext>
            </a:extLst>
          </p:cNvPr>
          <p:cNvSpPr/>
          <p:nvPr/>
        </p:nvSpPr>
        <p:spPr>
          <a:xfrm>
            <a:off x="11239746" y="4056557"/>
            <a:ext cx="578124" cy="34038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3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DB420E78-8728-4690-B01C-210314412D89}"/>
              </a:ext>
            </a:extLst>
          </p:cNvPr>
          <p:cNvSpPr txBox="1"/>
          <p:nvPr/>
        </p:nvSpPr>
        <p:spPr>
          <a:xfrm>
            <a:off x="11065206" y="3771107"/>
            <a:ext cx="4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⑥</a:t>
            </a:r>
            <a:r>
              <a:rPr kumimoji="1" lang="en-US" altLang="ja-JP" sz="1400" dirty="0">
                <a:solidFill>
                  <a:srgbClr val="FF0000"/>
                </a:solidFill>
              </a:rPr>
              <a:t>'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34" name="四角形: 角を丸くする 133">
            <a:extLst>
              <a:ext uri="{FF2B5EF4-FFF2-40B4-BE49-F238E27FC236}">
                <a16:creationId xmlns:a16="http://schemas.microsoft.com/office/drawing/2014/main" id="{E0B9705F-EB05-4846-A41C-E2A52843A0FE}"/>
              </a:ext>
            </a:extLst>
          </p:cNvPr>
          <p:cNvSpPr/>
          <p:nvPr/>
        </p:nvSpPr>
        <p:spPr>
          <a:xfrm>
            <a:off x="8103710" y="3816976"/>
            <a:ext cx="1965148" cy="1907292"/>
          </a:xfrm>
          <a:prstGeom prst="roundRect">
            <a:avLst>
              <a:gd name="adj" fmla="val 7851"/>
            </a:avLst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6" name="四角形: 角を丸くする 145">
            <a:extLst>
              <a:ext uri="{FF2B5EF4-FFF2-40B4-BE49-F238E27FC236}">
                <a16:creationId xmlns:a16="http://schemas.microsoft.com/office/drawing/2014/main" id="{C0E69FC2-8E81-4243-9D39-D1A29F639A44}"/>
              </a:ext>
            </a:extLst>
          </p:cNvPr>
          <p:cNvSpPr/>
          <p:nvPr/>
        </p:nvSpPr>
        <p:spPr>
          <a:xfrm>
            <a:off x="11019004" y="3812203"/>
            <a:ext cx="1070241" cy="958419"/>
          </a:xfrm>
          <a:prstGeom prst="roundRect">
            <a:avLst>
              <a:gd name="adj" fmla="val 7851"/>
            </a:avLst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3" name="矢印: 右 282">
            <a:extLst>
              <a:ext uri="{FF2B5EF4-FFF2-40B4-BE49-F238E27FC236}">
                <a16:creationId xmlns:a16="http://schemas.microsoft.com/office/drawing/2014/main" id="{02CA2987-F626-43BC-9D25-DAA9B07F906C}"/>
              </a:ext>
            </a:extLst>
          </p:cNvPr>
          <p:cNvSpPr/>
          <p:nvPr/>
        </p:nvSpPr>
        <p:spPr>
          <a:xfrm>
            <a:off x="10308836" y="4078884"/>
            <a:ext cx="547700" cy="261837"/>
          </a:xfrm>
          <a:prstGeom prst="rightArrow">
            <a:avLst/>
          </a:prstGeom>
          <a:ln>
            <a:solidFill>
              <a:srgbClr val="0000FF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999EEE24-02B2-4FA6-97F9-47BE0968AA94}"/>
              </a:ext>
            </a:extLst>
          </p:cNvPr>
          <p:cNvSpPr txBox="1"/>
          <p:nvPr/>
        </p:nvSpPr>
        <p:spPr>
          <a:xfrm>
            <a:off x="10068861" y="4348346"/>
            <a:ext cx="1244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ja-JP" altLang="en-US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実行</a:t>
            </a:r>
            <a:endParaRPr lang="en-US" altLang="ja-JP" sz="1400" dirty="0">
              <a:solidFill>
                <a:srgbClr val="0000FF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0AEA8765-9AC4-41FE-8F92-1E24781AEB76}"/>
              </a:ext>
            </a:extLst>
          </p:cNvPr>
          <p:cNvSpPr txBox="1"/>
          <p:nvPr/>
        </p:nvSpPr>
        <p:spPr>
          <a:xfrm>
            <a:off x="3978337" y="2217333"/>
            <a:ext cx="1460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>
                <a:solidFill>
                  <a:srgbClr val="FF0000"/>
                </a:solidFill>
              </a:rPr>
              <a:t>(1)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>
                <a:solidFill>
                  <a:srgbClr val="FF0000"/>
                </a:solidFill>
              </a:rPr>
              <a:t>print 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43CEE9E1-38C3-4439-94AF-61121B30F20D}"/>
              </a:ext>
            </a:extLst>
          </p:cNvPr>
          <p:cNvSpPr txBox="1"/>
          <p:nvPr/>
        </p:nvSpPr>
        <p:spPr>
          <a:xfrm>
            <a:off x="2294594" y="2826669"/>
            <a:ext cx="1460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(2)</a:t>
            </a:r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 err="1">
                <a:solidFill>
                  <a:srgbClr val="FF0000"/>
                </a:solidFill>
              </a:rPr>
              <a:t>func</a:t>
            </a:r>
            <a:r>
              <a:rPr kumimoji="1" lang="ja-JP" altLang="en-US" sz="1400" dirty="0">
                <a:solidFill>
                  <a:srgbClr val="FF0000"/>
                </a:solidFill>
              </a:rPr>
              <a:t>未実行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258BB0DF-614A-42DE-BB3B-AABFCD6761CD}"/>
              </a:ext>
            </a:extLst>
          </p:cNvPr>
          <p:cNvSpPr txBox="1"/>
          <p:nvPr/>
        </p:nvSpPr>
        <p:spPr>
          <a:xfrm>
            <a:off x="231922" y="5867312"/>
            <a:ext cx="1320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(4)</a:t>
            </a:r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>
                <a:solidFill>
                  <a:srgbClr val="FF0000"/>
                </a:solidFill>
              </a:rPr>
              <a:t>ref</a:t>
            </a:r>
            <a:r>
              <a:rPr kumimoji="1" lang="ja-JP" altLang="en-US" sz="1400" dirty="0">
                <a:solidFill>
                  <a:srgbClr val="FF0000"/>
                </a:solidFill>
              </a:rPr>
              <a:t>未解決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04F7490D-BA8F-431E-A947-53550395E3B0}"/>
              </a:ext>
            </a:extLst>
          </p:cNvPr>
          <p:cNvSpPr txBox="1"/>
          <p:nvPr/>
        </p:nvSpPr>
        <p:spPr>
          <a:xfrm>
            <a:off x="3081847" y="5903097"/>
            <a:ext cx="1635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(6)</a:t>
            </a:r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 err="1">
                <a:solidFill>
                  <a:srgbClr val="FF0000"/>
                </a:solidFill>
              </a:rPr>
              <a:t>fp</a:t>
            </a:r>
            <a:r>
              <a:rPr kumimoji="1" lang="ja-JP" altLang="en-US" sz="1400" dirty="0">
                <a:solidFill>
                  <a:srgbClr val="FF0000"/>
                </a:solidFill>
              </a:rPr>
              <a:t>未設定</a:t>
            </a:r>
            <a:r>
              <a:rPr kumimoji="1" lang="en-US" altLang="ja-JP" sz="1400" dirty="0">
                <a:solidFill>
                  <a:srgbClr val="FF0000"/>
                </a:solidFill>
              </a:rPr>
              <a:t>(#1)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7841C0-1C46-45BA-BD78-761EB9F991E6}"/>
              </a:ext>
            </a:extLst>
          </p:cNvPr>
          <p:cNvSpPr txBox="1"/>
          <p:nvPr/>
        </p:nvSpPr>
        <p:spPr>
          <a:xfrm>
            <a:off x="5617073" y="4620397"/>
            <a:ext cx="2185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>
                <a:solidFill>
                  <a:srgbClr val="FF0000"/>
                </a:solidFill>
              </a:rPr>
              <a:t>(7)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>
                <a:solidFill>
                  <a:srgbClr val="FF0000"/>
                </a:solidFill>
              </a:rPr>
              <a:t>$file$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実行</a:t>
            </a:r>
            <a:endParaRPr kumimoji="1" lang="en-US" altLang="ja-JP" sz="1400" u="sng" dirty="0">
              <a:solidFill>
                <a:srgbClr val="FF0000"/>
              </a:solidFill>
            </a:endParaRPr>
          </a:p>
          <a:p>
            <a:r>
              <a:rPr lang="en-US" altLang="ja-JP" sz="1400" dirty="0">
                <a:solidFill>
                  <a:srgbClr val="FF0000"/>
                </a:solidFill>
              </a:rPr>
              <a:t>      </a:t>
            </a:r>
            <a:r>
              <a:rPr kumimoji="1" lang="en-US" altLang="ja-JP" sz="1400" dirty="0">
                <a:solidFill>
                  <a:srgbClr val="FF0000"/>
                </a:solidFill>
              </a:rPr>
              <a:t>open + </a:t>
            </a:r>
            <a:r>
              <a:rPr kumimoji="1" lang="en-US" altLang="ja-JP" sz="1400" dirty="0" err="1">
                <a:solidFill>
                  <a:srgbClr val="FF0000"/>
                </a:solidFill>
              </a:rPr>
              <a:t>fp</a:t>
            </a:r>
            <a:r>
              <a:rPr kumimoji="1" lang="ja-JP" altLang="en-US" sz="1400" dirty="0">
                <a:solidFill>
                  <a:srgbClr val="FF0000"/>
                </a:solidFill>
              </a:rPr>
              <a:t>設定</a:t>
            </a:r>
            <a:r>
              <a:rPr kumimoji="1" lang="en-US" altLang="ja-JP" sz="1400" dirty="0">
                <a:solidFill>
                  <a:srgbClr val="FF0000"/>
                </a:solidFill>
              </a:rPr>
              <a:t>(#1)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DDF0C95-4898-41F2-81AC-2D46CA67E7AF}"/>
              </a:ext>
            </a:extLst>
          </p:cNvPr>
          <p:cNvSpPr txBox="1"/>
          <p:nvPr/>
        </p:nvSpPr>
        <p:spPr>
          <a:xfrm>
            <a:off x="238320" y="5210674"/>
            <a:ext cx="1441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>
                <a:solidFill>
                  <a:srgbClr val="FF0000"/>
                </a:solidFill>
              </a:rPr>
              <a:t>(8)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>
                <a:solidFill>
                  <a:srgbClr val="FF0000"/>
                </a:solidFill>
              </a:rPr>
              <a:t>$bind$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実行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39FB0833-8806-43A7-B16D-A7D7518CFB67}"/>
              </a:ext>
            </a:extLst>
          </p:cNvPr>
          <p:cNvSpPr txBox="1"/>
          <p:nvPr/>
        </p:nvSpPr>
        <p:spPr>
          <a:xfrm>
            <a:off x="2961007" y="3272221"/>
            <a:ext cx="4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AEB6AF87-D9A3-4B59-A884-2CEED757B23E}"/>
              </a:ext>
            </a:extLst>
          </p:cNvPr>
          <p:cNvSpPr txBox="1"/>
          <p:nvPr/>
        </p:nvSpPr>
        <p:spPr>
          <a:xfrm>
            <a:off x="231922" y="3381710"/>
            <a:ext cx="154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>
                <a:solidFill>
                  <a:srgbClr val="FF0000"/>
                </a:solidFill>
              </a:rPr>
              <a:t>(9)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>
                <a:solidFill>
                  <a:srgbClr val="FF0000"/>
                </a:solidFill>
              </a:rPr>
              <a:t>$PI$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実行</a:t>
            </a:r>
            <a:endParaRPr kumimoji="1" lang="en-US" altLang="ja-JP" sz="1400" u="sng" dirty="0">
              <a:solidFill>
                <a:srgbClr val="FF0000"/>
              </a:solidFill>
            </a:endParaRPr>
          </a:p>
          <a:p>
            <a:r>
              <a:rPr lang="en-US" altLang="ja-JP" sz="1400" dirty="0">
                <a:solidFill>
                  <a:srgbClr val="FF0000"/>
                </a:solidFill>
              </a:rPr>
              <a:t>   (</a:t>
            </a:r>
            <a:r>
              <a:rPr lang="ja-JP" altLang="en-US" sz="1400" dirty="0">
                <a:solidFill>
                  <a:srgbClr val="FF0000"/>
                </a:solidFill>
              </a:rPr>
              <a:t>対象②～④</a:t>
            </a:r>
            <a:r>
              <a:rPr lang="en-US" altLang="ja-JP" sz="1400" dirty="0">
                <a:solidFill>
                  <a:srgbClr val="FF0000"/>
                </a:solidFill>
              </a:rPr>
              <a:t>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2A99C7BE-433E-4E32-88D0-C78F7AFCB88B}"/>
              </a:ext>
            </a:extLst>
          </p:cNvPr>
          <p:cNvSpPr txBox="1"/>
          <p:nvPr/>
        </p:nvSpPr>
        <p:spPr>
          <a:xfrm>
            <a:off x="6184647" y="3907054"/>
            <a:ext cx="1740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>
                <a:solidFill>
                  <a:srgbClr val="FF0000"/>
                </a:solidFill>
              </a:rPr>
              <a:t>(10)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>
                <a:solidFill>
                  <a:srgbClr val="FF0000"/>
                </a:solidFill>
              </a:rPr>
              <a:t>print 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⑤</a:t>
            </a:r>
            <a:endParaRPr kumimoji="1" lang="en-US" altLang="ja-JP" sz="1400" u="sng" dirty="0">
              <a:solidFill>
                <a:srgbClr val="FF0000"/>
              </a:solidFill>
            </a:endParaRPr>
          </a:p>
          <a:p>
            <a:r>
              <a:rPr lang="ja-JP" altLang="en-US" sz="1400" dirty="0">
                <a:solidFill>
                  <a:srgbClr val="FF0000"/>
                </a:solidFill>
              </a:rPr>
              <a:t>       ⇐</a:t>
            </a:r>
            <a:r>
              <a:rPr lang="en-US" altLang="ja-JP" sz="1400" dirty="0" err="1">
                <a:solidFill>
                  <a:srgbClr val="FF0000"/>
                </a:solidFill>
              </a:rPr>
              <a:t>func</a:t>
            </a:r>
            <a:r>
              <a:rPr lang="ja-JP" altLang="en-US" sz="1400" dirty="0">
                <a:solidFill>
                  <a:srgbClr val="FF0000"/>
                </a:solidFill>
              </a:rPr>
              <a:t>実行済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10B641AD-337B-470D-9310-2596CD00A221}"/>
              </a:ext>
            </a:extLst>
          </p:cNvPr>
          <p:cNvSpPr txBox="1"/>
          <p:nvPr/>
        </p:nvSpPr>
        <p:spPr>
          <a:xfrm>
            <a:off x="10736613" y="3310317"/>
            <a:ext cx="1292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>
                <a:solidFill>
                  <a:srgbClr val="FF0000"/>
                </a:solidFill>
              </a:rPr>
              <a:t>(13)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>
                <a:solidFill>
                  <a:srgbClr val="FF0000"/>
                </a:solidFill>
              </a:rPr>
              <a:t>print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⑥</a:t>
            </a:r>
            <a:endParaRPr kumimoji="1" lang="en-US" altLang="ja-JP" sz="1400" u="sng" dirty="0">
              <a:solidFill>
                <a:srgbClr val="FF0000"/>
              </a:solidFill>
            </a:endParaRPr>
          </a:p>
          <a:p>
            <a:r>
              <a:rPr kumimoji="1" lang="en-US" altLang="ja-JP" sz="1400" dirty="0">
                <a:solidFill>
                  <a:srgbClr val="FF0000"/>
                </a:solidFill>
              </a:rPr>
              <a:t>=(12)</a:t>
            </a:r>
            <a:r>
              <a:rPr lang="ja-JP" altLang="en-US" sz="1400" dirty="0">
                <a:solidFill>
                  <a:srgbClr val="FF0000"/>
                </a:solidFill>
              </a:rPr>
              <a:t>の結果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544BD8EB-06FB-44E3-9F0B-6F0FA1203840}"/>
              </a:ext>
            </a:extLst>
          </p:cNvPr>
          <p:cNvSpPr txBox="1"/>
          <p:nvPr/>
        </p:nvSpPr>
        <p:spPr>
          <a:xfrm>
            <a:off x="7788900" y="3422444"/>
            <a:ext cx="1626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(11)</a:t>
            </a:r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 err="1">
                <a:solidFill>
                  <a:srgbClr val="FF0000"/>
                </a:solidFill>
              </a:rPr>
              <a:t>func</a:t>
            </a:r>
            <a:r>
              <a:rPr kumimoji="1" lang="ja-JP" altLang="en-US" sz="1400" dirty="0">
                <a:solidFill>
                  <a:srgbClr val="FF0000"/>
                </a:solidFill>
              </a:rPr>
              <a:t>未実行</a:t>
            </a: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A37A466D-5CD1-48D6-A5FB-845AD631EDB1}"/>
              </a:ext>
            </a:extLst>
          </p:cNvPr>
          <p:cNvSpPr txBox="1"/>
          <p:nvPr/>
        </p:nvSpPr>
        <p:spPr>
          <a:xfrm>
            <a:off x="9354511" y="4704900"/>
            <a:ext cx="1664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>
                <a:solidFill>
                  <a:srgbClr val="FF0000"/>
                </a:solidFill>
              </a:rPr>
              <a:t>(12)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>
                <a:solidFill>
                  <a:srgbClr val="FF0000"/>
                </a:solidFill>
              </a:rPr>
              <a:t>$plus$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実行</a:t>
            </a:r>
            <a:endParaRPr kumimoji="1" lang="en-US" altLang="ja-JP" sz="1400" u="sng" dirty="0">
              <a:solidFill>
                <a:srgbClr val="FF0000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7CB903D7-89B3-4BB2-AE96-812EFE379D1C}"/>
              </a:ext>
            </a:extLst>
          </p:cNvPr>
          <p:cNvSpPr/>
          <p:nvPr/>
        </p:nvSpPr>
        <p:spPr>
          <a:xfrm>
            <a:off x="2894977" y="6381067"/>
            <a:ext cx="792577" cy="340385"/>
          </a:xfrm>
          <a:prstGeom prst="rect">
            <a:avLst/>
          </a:prstGeom>
          <a:solidFill>
            <a:srgbClr val="FFFF99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$#2[2]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3C032C46-1005-44D0-BA06-389474766DEC}"/>
              </a:ext>
            </a:extLst>
          </p:cNvPr>
          <p:cNvCxnSpPr>
            <a:cxnSpLocks/>
            <a:stCxn id="16" idx="2"/>
            <a:endCxn id="84" idx="0"/>
          </p:cNvCxnSpPr>
          <p:nvPr/>
        </p:nvCxnSpPr>
        <p:spPr>
          <a:xfrm>
            <a:off x="2000187" y="5807053"/>
            <a:ext cx="1291079" cy="574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コネクタ: 曲線 88">
            <a:extLst>
              <a:ext uri="{FF2B5EF4-FFF2-40B4-BE49-F238E27FC236}">
                <a16:creationId xmlns:a16="http://schemas.microsoft.com/office/drawing/2014/main" id="{DF0E3EF0-9812-4E84-8F94-A18D46730C79}"/>
              </a:ext>
            </a:extLst>
          </p:cNvPr>
          <p:cNvCxnSpPr>
            <a:cxnSpLocks/>
            <a:stCxn id="16" idx="1"/>
            <a:endCxn id="84" idx="1"/>
          </p:cNvCxnSpPr>
          <p:nvPr/>
        </p:nvCxnSpPr>
        <p:spPr>
          <a:xfrm rot="10800000" flipH="1" flipV="1">
            <a:off x="1603897" y="5636860"/>
            <a:ext cx="1291079" cy="914399"/>
          </a:xfrm>
          <a:prstGeom prst="curvedConnector3">
            <a:avLst>
              <a:gd name="adj1" fmla="val -17706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吹き出し: 四角形 95">
            <a:extLst>
              <a:ext uri="{FF2B5EF4-FFF2-40B4-BE49-F238E27FC236}">
                <a16:creationId xmlns:a16="http://schemas.microsoft.com/office/drawing/2014/main" id="{D6F1F980-2294-4D10-AC9C-EC2D8A19CDE2}"/>
              </a:ext>
            </a:extLst>
          </p:cNvPr>
          <p:cNvSpPr/>
          <p:nvPr/>
        </p:nvSpPr>
        <p:spPr>
          <a:xfrm>
            <a:off x="7741578" y="472292"/>
            <a:ext cx="4181836" cy="403411"/>
          </a:xfrm>
          <a:prstGeom prst="wedgeRectCallout">
            <a:avLst>
              <a:gd name="adj1" fmla="val -55706"/>
              <a:gd name="adj2" fmla="val -9052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要素数指定は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$bind$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側のパラメータに付与する。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上例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lang="en-US" altLang="ja-JP" sz="9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$#1</a:t>
            </a:r>
            <a:r>
              <a:rPr lang="en-US" altLang="ja-JP" sz="9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[1]</a:t>
            </a:r>
            <a:r>
              <a:rPr lang="en-US" altLang="ja-JP" sz="9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,$#2</a:t>
            </a:r>
            <a:r>
              <a:rPr lang="en-US" altLang="ja-JP" sz="9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[2]</a:t>
            </a:r>
            <a:r>
              <a:rPr lang="en-US" altLang="ja-JP" sz="9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)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個数は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$bind$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用の情報のため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97" name="吹き出し: 四角形 96">
            <a:extLst>
              <a:ext uri="{FF2B5EF4-FFF2-40B4-BE49-F238E27FC236}">
                <a16:creationId xmlns:a16="http://schemas.microsoft.com/office/drawing/2014/main" id="{044E413E-84DB-446C-918C-2ECD39911063}"/>
              </a:ext>
            </a:extLst>
          </p:cNvPr>
          <p:cNvSpPr/>
          <p:nvPr/>
        </p:nvSpPr>
        <p:spPr>
          <a:xfrm>
            <a:off x="95846" y="1816195"/>
            <a:ext cx="2689412" cy="520940"/>
          </a:xfrm>
          <a:prstGeom prst="wedgeRectCallout">
            <a:avLst>
              <a:gd name="adj1" fmla="val -24736"/>
              <a:gd name="adj2" fmla="val -748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メモリ効率に注意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評価済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flag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保持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171450" indent="-171450" algn="l">
              <a:buFont typeface="Symbol" panose="05050102010706020507" pitchFamily="18" charset="2"/>
              <a:buChar char="Þ"/>
            </a:pP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坂本注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処理済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flag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apply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ノードのみに必要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 algn="l">
              <a:buFont typeface="Symbol" panose="05050102010706020507" pitchFamily="18" charset="2"/>
              <a:buChar char="Þ"/>
            </a:pP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全ノードではなく、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の個数だけにとどまる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1EB1FB10-CD44-479A-9FB7-EE862B24E292}"/>
              </a:ext>
            </a:extLst>
          </p:cNvPr>
          <p:cNvSpPr txBox="1"/>
          <p:nvPr/>
        </p:nvSpPr>
        <p:spPr>
          <a:xfrm>
            <a:off x="2079236" y="6605369"/>
            <a:ext cx="1320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>
                <a:solidFill>
                  <a:srgbClr val="FF0000"/>
                </a:solidFill>
              </a:rPr>
              <a:t>(5)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>
                <a:solidFill>
                  <a:srgbClr val="FF0000"/>
                </a:solidFill>
              </a:rPr>
              <a:t>ref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解決</a:t>
            </a: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473EEBDD-FA0F-4612-B02A-72911898A381}"/>
              </a:ext>
            </a:extLst>
          </p:cNvPr>
          <p:cNvSpPr/>
          <p:nvPr/>
        </p:nvSpPr>
        <p:spPr>
          <a:xfrm>
            <a:off x="9516259" y="3341860"/>
            <a:ext cx="792577" cy="340385"/>
          </a:xfrm>
          <a:prstGeom prst="rect">
            <a:avLst/>
          </a:prstGeom>
          <a:solidFill>
            <a:schemeClr val="bg1"/>
          </a:solidFill>
          <a:ln w="31750" cmpd="sng"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“”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BEBCC517-9787-4969-A093-C93FA7257E00}"/>
              </a:ext>
            </a:extLst>
          </p:cNvPr>
          <p:cNvCxnSpPr>
            <a:cxnSpLocks/>
            <a:stCxn id="99" idx="1"/>
            <a:endCxn id="139" idx="7"/>
          </p:cNvCxnSpPr>
          <p:nvPr/>
        </p:nvCxnSpPr>
        <p:spPr>
          <a:xfrm flipH="1">
            <a:off x="9226557" y="3512053"/>
            <a:ext cx="289702" cy="5103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吹き出し: 四角形 109">
            <a:extLst>
              <a:ext uri="{FF2B5EF4-FFF2-40B4-BE49-F238E27FC236}">
                <a16:creationId xmlns:a16="http://schemas.microsoft.com/office/drawing/2014/main" id="{8CBA5717-4429-4253-88F4-E7441B9E31D3}"/>
              </a:ext>
            </a:extLst>
          </p:cNvPr>
          <p:cNvSpPr/>
          <p:nvPr/>
        </p:nvSpPr>
        <p:spPr>
          <a:xfrm>
            <a:off x="6978597" y="2224063"/>
            <a:ext cx="2503828" cy="490280"/>
          </a:xfrm>
          <a:prstGeom prst="wedgeRectCallout">
            <a:avLst>
              <a:gd name="adj1" fmla="val 63722"/>
              <a:gd name="adj2" fmla="val 17080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dummy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ノードの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func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型の場合、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dummy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ノードの代わりに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apply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実行結果を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</a:p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 eval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時の削除ルール適用に相当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6" name="コネクタ: 曲線 115">
            <a:extLst>
              <a:ext uri="{FF2B5EF4-FFF2-40B4-BE49-F238E27FC236}">
                <a16:creationId xmlns:a16="http://schemas.microsoft.com/office/drawing/2014/main" id="{FC050927-5FD8-472F-A86C-B4C18B357AE7}"/>
              </a:ext>
            </a:extLst>
          </p:cNvPr>
          <p:cNvCxnSpPr>
            <a:cxnSpLocks/>
            <a:stCxn id="99" idx="1"/>
            <a:endCxn id="139" idx="0"/>
          </p:cNvCxnSpPr>
          <p:nvPr/>
        </p:nvCxnSpPr>
        <p:spPr>
          <a:xfrm rot="10800000" flipV="1">
            <a:off x="8946339" y="3512052"/>
            <a:ext cx="569920" cy="460493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吹き出し: 四角形 120">
            <a:extLst>
              <a:ext uri="{FF2B5EF4-FFF2-40B4-BE49-F238E27FC236}">
                <a16:creationId xmlns:a16="http://schemas.microsoft.com/office/drawing/2014/main" id="{CFB386C3-3CF3-4FEC-8741-194016C1EF70}"/>
              </a:ext>
            </a:extLst>
          </p:cNvPr>
          <p:cNvSpPr/>
          <p:nvPr/>
        </p:nvSpPr>
        <p:spPr>
          <a:xfrm>
            <a:off x="9751261" y="2311975"/>
            <a:ext cx="2210550" cy="674744"/>
          </a:xfrm>
          <a:prstGeom prst="wedgeRectCallout">
            <a:avLst>
              <a:gd name="adj1" fmla="val -24736"/>
              <a:gd name="adj2" fmla="val -748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処理方式案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/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upperF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($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readT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$(…,&amp;flag),&amp;flag)</a:t>
            </a:r>
          </a:p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&amp;flag 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が同じポインタ</a:t>
            </a:r>
          </a:p>
          <a:p>
            <a:pPr algn="l"/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upperF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readT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$()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両方から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R/W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可能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2" name="吹き出し: 四角形 121">
            <a:extLst>
              <a:ext uri="{FF2B5EF4-FFF2-40B4-BE49-F238E27FC236}">
                <a16:creationId xmlns:a16="http://schemas.microsoft.com/office/drawing/2014/main" id="{F7B10E46-D1A6-4B11-8917-0F08BB49F5D6}"/>
              </a:ext>
            </a:extLst>
          </p:cNvPr>
          <p:cNvSpPr/>
          <p:nvPr/>
        </p:nvSpPr>
        <p:spPr>
          <a:xfrm>
            <a:off x="95382" y="2364099"/>
            <a:ext cx="2689412" cy="520940"/>
          </a:xfrm>
          <a:prstGeom prst="wedgeRectCallout">
            <a:avLst>
              <a:gd name="adj1" fmla="val -24736"/>
              <a:gd name="adj2" fmla="val -748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関数テーブルを想定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or 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cq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等の情報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4" name="吹き出し: 四角形 123">
            <a:extLst>
              <a:ext uri="{FF2B5EF4-FFF2-40B4-BE49-F238E27FC236}">
                <a16:creationId xmlns:a16="http://schemas.microsoft.com/office/drawing/2014/main" id="{4401983B-9C92-461E-B37B-BC5B2A3CCE5D}"/>
              </a:ext>
            </a:extLst>
          </p:cNvPr>
          <p:cNvSpPr/>
          <p:nvPr/>
        </p:nvSpPr>
        <p:spPr>
          <a:xfrm>
            <a:off x="8871960" y="1848016"/>
            <a:ext cx="1173200" cy="292851"/>
          </a:xfrm>
          <a:prstGeom prst="wedgeRectCallout">
            <a:avLst>
              <a:gd name="adj1" fmla="val -23282"/>
              <a:gd name="adj2" fmla="val -2118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打合後に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dummy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ノード追加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8763177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03634E-8C47-47AE-B10C-60F82F90AF2B}"/>
              </a:ext>
            </a:extLst>
          </p:cNvPr>
          <p:cNvSpPr txBox="1"/>
          <p:nvPr/>
        </p:nvSpPr>
        <p:spPr>
          <a:xfrm>
            <a:off x="575081" y="52074"/>
            <a:ext cx="796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T</a:t>
            </a:r>
            <a:r>
              <a:rPr lang="ja-JP" altLang="en-US" sz="1800" dirty="0">
                <a:uFill>
                  <a:solidFill>
                    <a:srgbClr val="FF0000"/>
                  </a:solidFill>
                </a:uFill>
              </a:rPr>
              <a:t>式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:</a:t>
            </a:r>
            <a:endParaRPr lang="en-US" altLang="ja-JP" sz="18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5FCEFB-AB1C-4B1C-8979-E0A9CDD781CF}"/>
              </a:ext>
            </a:extLst>
          </p:cNvPr>
          <p:cNvSpPr txBox="1"/>
          <p:nvPr/>
        </p:nvSpPr>
        <p:spPr>
          <a:xfrm>
            <a:off x="1253415" y="903871"/>
            <a:ext cx="1053195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nl-NL" altLang="ja-JP" sz="1600" dirty="0">
                <a:uFill>
                  <a:solidFill>
                    <a:srgbClr val="0000FF"/>
                  </a:solidFill>
                </a:uFill>
              </a:rPr>
              <a:t>node(“”,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(self, </a:t>
            </a:r>
            <a:r>
              <a:rPr lang="nl-NL" altLang="ja-JP" sz="1600" dirty="0">
                <a:uFill>
                  <a:solidFill>
                    <a:srgbClr val="0000FF"/>
                  </a:solidFill>
                </a:uFill>
              </a:rPr>
              <a:t>tree(“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dirty="0" err="1">
                <a:uFill>
                  <a:solidFill>
                    <a:srgbClr val="0000FF"/>
                  </a:solidFill>
                </a:uFill>
              </a:rPr>
              <a:t>readT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$”, node(“#3”,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(self, tree(“$file$”, “test.txt”))))))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87D1343-8C2E-467A-A93E-1D42B88431D8}"/>
              </a:ext>
            </a:extLst>
          </p:cNvPr>
          <p:cNvSpPr/>
          <p:nvPr/>
        </p:nvSpPr>
        <p:spPr>
          <a:xfrm>
            <a:off x="6579327" y="3992777"/>
            <a:ext cx="792577" cy="340385"/>
          </a:xfrm>
          <a:prstGeom prst="rect">
            <a:avLst/>
          </a:prstGeom>
          <a:solidFill>
            <a:srgbClr val="CCFF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readT</a:t>
            </a:r>
            <a:r>
              <a:rPr kumimoji="1" lang="en-US" altLang="ja-JP" sz="1400" dirty="0">
                <a:solidFill>
                  <a:schemeClr val="tx1"/>
                </a:solidFill>
              </a:rPr>
              <a:t>$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4AF132A-3C7B-4888-9246-806425B435CF}"/>
              </a:ext>
            </a:extLst>
          </p:cNvPr>
          <p:cNvSpPr/>
          <p:nvPr/>
        </p:nvSpPr>
        <p:spPr>
          <a:xfrm>
            <a:off x="8681349" y="2886817"/>
            <a:ext cx="792577" cy="340385"/>
          </a:xfrm>
          <a:prstGeom prst="rect">
            <a:avLst/>
          </a:prstGeom>
          <a:solidFill>
            <a:schemeClr val="bg1"/>
          </a:solidFill>
          <a:ln w="31750" cmpd="sng"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“”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2E53B15-D95A-49D7-80E2-268583D7726F}"/>
              </a:ext>
            </a:extLst>
          </p:cNvPr>
          <p:cNvCxnSpPr>
            <a:cxnSpLocks/>
            <a:stCxn id="33" idx="1"/>
            <a:endCxn id="161" idx="7"/>
          </p:cNvCxnSpPr>
          <p:nvPr/>
        </p:nvCxnSpPr>
        <p:spPr>
          <a:xfrm flipH="1">
            <a:off x="7255834" y="3057010"/>
            <a:ext cx="1425515" cy="3301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980E8C37-9DC0-488F-89DB-10F7FFEFCE7C}"/>
              </a:ext>
            </a:extLst>
          </p:cNvPr>
          <p:cNvCxnSpPr>
            <a:cxnSpLocks/>
            <a:stCxn id="33" idx="0"/>
            <a:endCxn id="171" idx="2"/>
          </p:cNvCxnSpPr>
          <p:nvPr/>
        </p:nvCxnSpPr>
        <p:spPr>
          <a:xfrm flipH="1" flipV="1">
            <a:off x="5875056" y="2265745"/>
            <a:ext cx="3202582" cy="621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コネクタ: 曲線 103">
            <a:extLst>
              <a:ext uri="{FF2B5EF4-FFF2-40B4-BE49-F238E27FC236}">
                <a16:creationId xmlns:a16="http://schemas.microsoft.com/office/drawing/2014/main" id="{2A36B320-B0AD-4D1B-A966-DC5203CFF013}"/>
              </a:ext>
            </a:extLst>
          </p:cNvPr>
          <p:cNvCxnSpPr>
            <a:cxnSpLocks/>
            <a:stCxn id="10" idx="1"/>
            <a:endCxn id="186" idx="0"/>
          </p:cNvCxnSpPr>
          <p:nvPr/>
        </p:nvCxnSpPr>
        <p:spPr>
          <a:xfrm rot="10800000" flipV="1">
            <a:off x="5370849" y="4162970"/>
            <a:ext cx="1208479" cy="680660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楕円 160">
            <a:extLst>
              <a:ext uri="{FF2B5EF4-FFF2-40B4-BE49-F238E27FC236}">
                <a16:creationId xmlns:a16="http://schemas.microsoft.com/office/drawing/2014/main" id="{55DDF4DD-F67F-4D0B-AB73-0FE1CDC3E0EF}"/>
              </a:ext>
            </a:extLst>
          </p:cNvPr>
          <p:cNvSpPr/>
          <p:nvPr/>
        </p:nvSpPr>
        <p:spPr>
          <a:xfrm>
            <a:off x="6579327" y="3337316"/>
            <a:ext cx="792577" cy="340385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FF00FF"/>
                </a:solidFill>
              </a:rPr>
              <a:t>apply</a:t>
            </a:r>
            <a:endParaRPr kumimoji="1" lang="ja-JP" altLang="en-US" sz="1400" b="1" dirty="0">
              <a:solidFill>
                <a:srgbClr val="FF00FF"/>
              </a:solidFill>
            </a:endParaRPr>
          </a:p>
        </p:txBody>
      </p: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8673731E-68B4-498B-87D6-CDB83476EEFF}"/>
              </a:ext>
            </a:extLst>
          </p:cNvPr>
          <p:cNvCxnSpPr>
            <a:cxnSpLocks/>
            <a:stCxn id="10" idx="0"/>
            <a:endCxn id="161" idx="4"/>
          </p:cNvCxnSpPr>
          <p:nvPr/>
        </p:nvCxnSpPr>
        <p:spPr>
          <a:xfrm flipV="1">
            <a:off x="6975616" y="3677701"/>
            <a:ext cx="0" cy="315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テキスト ボックス 251">
            <a:extLst>
              <a:ext uri="{FF2B5EF4-FFF2-40B4-BE49-F238E27FC236}">
                <a16:creationId xmlns:a16="http://schemas.microsoft.com/office/drawing/2014/main" id="{BFCC132C-E757-4676-B35C-457F919799C6}"/>
              </a:ext>
            </a:extLst>
          </p:cNvPr>
          <p:cNvSpPr txBox="1"/>
          <p:nvPr/>
        </p:nvSpPr>
        <p:spPr>
          <a:xfrm>
            <a:off x="1253415" y="52074"/>
            <a:ext cx="105319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A(B,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800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$(#3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$file$(test.txt)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)})</a:t>
            </a:r>
          </a:p>
        </p:txBody>
      </p:sp>
      <p:sp>
        <p:nvSpPr>
          <p:cNvPr id="253" name="テキスト ボックス 252">
            <a:extLst>
              <a:ext uri="{FF2B5EF4-FFF2-40B4-BE49-F238E27FC236}">
                <a16:creationId xmlns:a16="http://schemas.microsoft.com/office/drawing/2014/main" id="{6699BB84-635A-4FFC-8D64-E3ECA6CBF795}"/>
              </a:ext>
            </a:extLst>
          </p:cNvPr>
          <p:cNvSpPr txBox="1"/>
          <p:nvPr/>
        </p:nvSpPr>
        <p:spPr>
          <a:xfrm>
            <a:off x="146406" y="888482"/>
            <a:ext cx="1244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ja-JP" altLang="en-US" sz="1800" dirty="0">
                <a:uFill>
                  <a:solidFill>
                    <a:srgbClr val="FF0000"/>
                  </a:solidFill>
                </a:uFill>
              </a:rPr>
              <a:t>前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:</a:t>
            </a:r>
          </a:p>
        </p:txBody>
      </p:sp>
      <p:sp>
        <p:nvSpPr>
          <p:cNvPr id="265" name="矢印: 下 264">
            <a:extLst>
              <a:ext uri="{FF2B5EF4-FFF2-40B4-BE49-F238E27FC236}">
                <a16:creationId xmlns:a16="http://schemas.microsoft.com/office/drawing/2014/main" id="{9905242A-A167-455B-82BB-22F8068997C6}"/>
              </a:ext>
            </a:extLst>
          </p:cNvPr>
          <p:cNvSpPr/>
          <p:nvPr/>
        </p:nvSpPr>
        <p:spPr>
          <a:xfrm>
            <a:off x="4294506" y="483068"/>
            <a:ext cx="3161102" cy="3641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uFill>
                  <a:solidFill>
                    <a:srgbClr val="FF0000"/>
                  </a:solidFill>
                </a:uFill>
                <a:ea typeface="Meiryo UI" panose="020B0604030504040204" pitchFamily="50" charset="-128"/>
              </a:rPr>
              <a:t>τ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  <a:ea typeface="Meiryo UI" panose="020B0604030504040204" pitchFamily="50" charset="-128"/>
              </a:rPr>
              <a:t>◦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  <a:ea typeface="Meiryo UI" panose="020B0604030504040204" pitchFamily="50" charset="-128"/>
              </a:rPr>
              <a:t>eval</a:t>
            </a:r>
          </a:p>
        </p:txBody>
      </p:sp>
      <p:sp>
        <p:nvSpPr>
          <p:cNvPr id="267" name="矢印: 下 266">
            <a:extLst>
              <a:ext uri="{FF2B5EF4-FFF2-40B4-BE49-F238E27FC236}">
                <a16:creationId xmlns:a16="http://schemas.microsoft.com/office/drawing/2014/main" id="{635D8435-8925-45A4-8D3F-6872CC959435}"/>
              </a:ext>
            </a:extLst>
          </p:cNvPr>
          <p:cNvSpPr/>
          <p:nvPr/>
        </p:nvSpPr>
        <p:spPr>
          <a:xfrm>
            <a:off x="4294505" y="1353357"/>
            <a:ext cx="3161102" cy="3641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FA91088-B0DF-47A3-B078-30C2EBCAF31C}"/>
              </a:ext>
            </a:extLst>
          </p:cNvPr>
          <p:cNvSpPr txBox="1"/>
          <p:nvPr/>
        </p:nvSpPr>
        <p:spPr>
          <a:xfrm>
            <a:off x="-28310" y="0"/>
            <a:ext cx="796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sz="1800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2)</a:t>
            </a:r>
          </a:p>
        </p:txBody>
      </p:sp>
      <p:cxnSp>
        <p:nvCxnSpPr>
          <p:cNvPr id="81" name="コネクタ: 曲線 80">
            <a:extLst>
              <a:ext uri="{FF2B5EF4-FFF2-40B4-BE49-F238E27FC236}">
                <a16:creationId xmlns:a16="http://schemas.microsoft.com/office/drawing/2014/main" id="{C2E63A75-6E10-4226-A448-93BC47810CB5}"/>
              </a:ext>
            </a:extLst>
          </p:cNvPr>
          <p:cNvCxnSpPr>
            <a:cxnSpLocks/>
            <a:stCxn id="33" idx="2"/>
            <a:endCxn id="161" idx="6"/>
          </p:cNvCxnSpPr>
          <p:nvPr/>
        </p:nvCxnSpPr>
        <p:spPr>
          <a:xfrm rot="5400000">
            <a:off x="8084618" y="2514488"/>
            <a:ext cx="280307" cy="1705734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7DA02398-FCD6-4609-A926-B6D6EFAD809A}"/>
              </a:ext>
            </a:extLst>
          </p:cNvPr>
          <p:cNvSpPr txBox="1"/>
          <p:nvPr/>
        </p:nvSpPr>
        <p:spPr>
          <a:xfrm>
            <a:off x="8963999" y="2624464"/>
            <a:ext cx="4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③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1BD9BBBB-A78A-4FA3-8DA7-63419917EDFC}"/>
              </a:ext>
            </a:extLst>
          </p:cNvPr>
          <p:cNvSpPr txBox="1"/>
          <p:nvPr/>
        </p:nvSpPr>
        <p:spPr>
          <a:xfrm>
            <a:off x="5151554" y="1872871"/>
            <a:ext cx="4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FB913BEE-8B1B-46B2-BE80-CBC2B1F4494B}"/>
              </a:ext>
            </a:extLst>
          </p:cNvPr>
          <p:cNvSpPr txBox="1"/>
          <p:nvPr/>
        </p:nvSpPr>
        <p:spPr>
          <a:xfrm>
            <a:off x="3086452" y="2602860"/>
            <a:ext cx="4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8A9D5718-2F35-43A3-B86A-4FB8897A99BD}"/>
              </a:ext>
            </a:extLst>
          </p:cNvPr>
          <p:cNvSpPr/>
          <p:nvPr/>
        </p:nvSpPr>
        <p:spPr>
          <a:xfrm>
            <a:off x="5478767" y="1925360"/>
            <a:ext cx="792577" cy="340385"/>
          </a:xfrm>
          <a:prstGeom prst="rect">
            <a:avLst/>
          </a:prstGeom>
          <a:solidFill>
            <a:schemeClr val="bg1"/>
          </a:solidFill>
          <a:ln w="317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5D6D1A29-D38D-4318-BCE8-81BC4D516036}"/>
              </a:ext>
            </a:extLst>
          </p:cNvPr>
          <p:cNvSpPr/>
          <p:nvPr/>
        </p:nvSpPr>
        <p:spPr>
          <a:xfrm>
            <a:off x="3206336" y="2886816"/>
            <a:ext cx="792577" cy="340385"/>
          </a:xfrm>
          <a:prstGeom prst="rect">
            <a:avLst/>
          </a:prstGeom>
          <a:solidFill>
            <a:schemeClr val="bg1"/>
          </a:solidFill>
          <a:ln w="317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93E24FCE-5B40-4D25-855F-8AADC2397F57}"/>
              </a:ext>
            </a:extLst>
          </p:cNvPr>
          <p:cNvCxnSpPr>
            <a:cxnSpLocks/>
            <a:stCxn id="172" idx="0"/>
            <a:endCxn id="171" idx="2"/>
          </p:cNvCxnSpPr>
          <p:nvPr/>
        </p:nvCxnSpPr>
        <p:spPr>
          <a:xfrm flipV="1">
            <a:off x="3602625" y="2265745"/>
            <a:ext cx="2272431" cy="621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21E972DD-A0AF-4170-BA6A-E049FACF67C9}"/>
              </a:ext>
            </a:extLst>
          </p:cNvPr>
          <p:cNvSpPr/>
          <p:nvPr/>
        </p:nvSpPr>
        <p:spPr>
          <a:xfrm>
            <a:off x="6579326" y="4846567"/>
            <a:ext cx="792577" cy="34038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#3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86" name="楕円 185">
            <a:extLst>
              <a:ext uri="{FF2B5EF4-FFF2-40B4-BE49-F238E27FC236}">
                <a16:creationId xmlns:a16="http://schemas.microsoft.com/office/drawing/2014/main" id="{C94572C9-4912-4F21-8355-80063F1FCE03}"/>
              </a:ext>
            </a:extLst>
          </p:cNvPr>
          <p:cNvSpPr/>
          <p:nvPr/>
        </p:nvSpPr>
        <p:spPr>
          <a:xfrm>
            <a:off x="4974559" y="4843630"/>
            <a:ext cx="792577" cy="340385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FF00FF"/>
                </a:solidFill>
              </a:rPr>
              <a:t>apply</a:t>
            </a:r>
            <a:endParaRPr kumimoji="1" lang="ja-JP" altLang="en-US" sz="1400" b="1" dirty="0">
              <a:solidFill>
                <a:srgbClr val="FF00FF"/>
              </a:solidFill>
            </a:endParaRPr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C60840E2-8A52-40FE-A1B9-E5423D92F2C4}"/>
              </a:ext>
            </a:extLst>
          </p:cNvPr>
          <p:cNvSpPr/>
          <p:nvPr/>
        </p:nvSpPr>
        <p:spPr>
          <a:xfrm>
            <a:off x="4974559" y="5580458"/>
            <a:ext cx="792577" cy="340385"/>
          </a:xfrm>
          <a:prstGeom prst="rect">
            <a:avLst/>
          </a:prstGeom>
          <a:solidFill>
            <a:srgbClr val="FFCC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$file$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89464120-03B2-41EC-8E7A-D85390248F4E}"/>
              </a:ext>
            </a:extLst>
          </p:cNvPr>
          <p:cNvSpPr/>
          <p:nvPr/>
        </p:nvSpPr>
        <p:spPr>
          <a:xfrm>
            <a:off x="4974559" y="6369943"/>
            <a:ext cx="792577" cy="34038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test.txt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94" name="直線矢印コネクタ 193">
            <a:extLst>
              <a:ext uri="{FF2B5EF4-FFF2-40B4-BE49-F238E27FC236}">
                <a16:creationId xmlns:a16="http://schemas.microsoft.com/office/drawing/2014/main" id="{7716E202-63D1-4029-A806-AB752738568F}"/>
              </a:ext>
            </a:extLst>
          </p:cNvPr>
          <p:cNvCxnSpPr>
            <a:cxnSpLocks/>
            <a:stCxn id="182" idx="1"/>
            <a:endCxn id="186" idx="6"/>
          </p:cNvCxnSpPr>
          <p:nvPr/>
        </p:nvCxnSpPr>
        <p:spPr>
          <a:xfrm flipH="1" flipV="1">
            <a:off x="5767136" y="5013823"/>
            <a:ext cx="812190" cy="29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02529906-FCBB-4C2A-B6FE-A8B75FF71A6D}"/>
              </a:ext>
            </a:extLst>
          </p:cNvPr>
          <p:cNvCxnSpPr>
            <a:cxnSpLocks/>
            <a:stCxn id="182" idx="0"/>
            <a:endCxn id="10" idx="2"/>
          </p:cNvCxnSpPr>
          <p:nvPr/>
        </p:nvCxnSpPr>
        <p:spPr>
          <a:xfrm flipV="1">
            <a:off x="6975615" y="4333162"/>
            <a:ext cx="1" cy="513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771F35C0-7563-4434-92EA-EE6EB34B934C}"/>
              </a:ext>
            </a:extLst>
          </p:cNvPr>
          <p:cNvCxnSpPr>
            <a:cxnSpLocks/>
            <a:stCxn id="188" idx="0"/>
            <a:endCxn id="186" idx="4"/>
          </p:cNvCxnSpPr>
          <p:nvPr/>
        </p:nvCxnSpPr>
        <p:spPr>
          <a:xfrm flipV="1">
            <a:off x="5370848" y="5184015"/>
            <a:ext cx="0" cy="396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09BF0DA9-63A8-485E-806B-42CAD998FFBE}"/>
              </a:ext>
            </a:extLst>
          </p:cNvPr>
          <p:cNvCxnSpPr>
            <a:cxnSpLocks/>
            <a:stCxn id="190" idx="0"/>
            <a:endCxn id="188" idx="2"/>
          </p:cNvCxnSpPr>
          <p:nvPr/>
        </p:nvCxnSpPr>
        <p:spPr>
          <a:xfrm flipV="1">
            <a:off x="5370848" y="5920843"/>
            <a:ext cx="0" cy="449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1" name="テキスト ボックス 290">
            <a:extLst>
              <a:ext uri="{FF2B5EF4-FFF2-40B4-BE49-F238E27FC236}">
                <a16:creationId xmlns:a16="http://schemas.microsoft.com/office/drawing/2014/main" id="{DCBB4B4A-7213-4F55-8553-C0FE511A1D16}"/>
              </a:ext>
            </a:extLst>
          </p:cNvPr>
          <p:cNvSpPr txBox="1"/>
          <p:nvPr/>
        </p:nvSpPr>
        <p:spPr>
          <a:xfrm>
            <a:off x="4829299" y="3992777"/>
            <a:ext cx="1642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(4)</a:t>
            </a:r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 err="1">
                <a:solidFill>
                  <a:srgbClr val="FF0000"/>
                </a:solidFill>
              </a:rPr>
              <a:t>fp</a:t>
            </a:r>
            <a:r>
              <a:rPr kumimoji="1" lang="ja-JP" altLang="en-US" sz="1400" dirty="0">
                <a:solidFill>
                  <a:srgbClr val="FF0000"/>
                </a:solidFill>
              </a:rPr>
              <a:t>未設定</a:t>
            </a:r>
            <a:r>
              <a:rPr kumimoji="1" lang="en-US" altLang="ja-JP" sz="1400" dirty="0">
                <a:solidFill>
                  <a:srgbClr val="FF0000"/>
                </a:solidFill>
              </a:rPr>
              <a:t>(#3)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95" name="四角形: 角を丸くする 294">
            <a:extLst>
              <a:ext uri="{FF2B5EF4-FFF2-40B4-BE49-F238E27FC236}">
                <a16:creationId xmlns:a16="http://schemas.microsoft.com/office/drawing/2014/main" id="{906ADE80-A380-4F05-8A9B-A2236B6E67D0}"/>
              </a:ext>
            </a:extLst>
          </p:cNvPr>
          <p:cNvSpPr/>
          <p:nvPr/>
        </p:nvSpPr>
        <p:spPr>
          <a:xfrm>
            <a:off x="4764586" y="3203968"/>
            <a:ext cx="2972119" cy="3654032"/>
          </a:xfrm>
          <a:prstGeom prst="roundRect">
            <a:avLst>
              <a:gd name="adj" fmla="val 4989"/>
            </a:avLst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7" name="テキスト ボックス 296">
            <a:extLst>
              <a:ext uri="{FF2B5EF4-FFF2-40B4-BE49-F238E27FC236}">
                <a16:creationId xmlns:a16="http://schemas.microsoft.com/office/drawing/2014/main" id="{61D0AAEA-DF14-44EE-A73F-A0F91061F060}"/>
              </a:ext>
            </a:extLst>
          </p:cNvPr>
          <p:cNvSpPr txBox="1"/>
          <p:nvPr/>
        </p:nvSpPr>
        <p:spPr>
          <a:xfrm>
            <a:off x="8801177" y="6478244"/>
            <a:ext cx="21737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14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test.txt</a:t>
            </a:r>
            <a:r>
              <a:rPr kumimoji="1"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の内容</a:t>
            </a:r>
            <a:r>
              <a:rPr kumimoji="1" lang="en-US" altLang="ja-JP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“X(Y,Z)”</a:t>
            </a:r>
            <a:endParaRPr kumimoji="1" lang="ja-JP" altLang="en-US" sz="14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0" name="正方形/長方形 299">
            <a:extLst>
              <a:ext uri="{FF2B5EF4-FFF2-40B4-BE49-F238E27FC236}">
                <a16:creationId xmlns:a16="http://schemas.microsoft.com/office/drawing/2014/main" id="{53A3884D-7BB1-4DCF-AD70-186E8178F00B}"/>
              </a:ext>
            </a:extLst>
          </p:cNvPr>
          <p:cNvSpPr/>
          <p:nvPr/>
        </p:nvSpPr>
        <p:spPr>
          <a:xfrm>
            <a:off x="9428686" y="4742772"/>
            <a:ext cx="792577" cy="34038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X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01" name="正方形/長方形 300">
            <a:extLst>
              <a:ext uri="{FF2B5EF4-FFF2-40B4-BE49-F238E27FC236}">
                <a16:creationId xmlns:a16="http://schemas.microsoft.com/office/drawing/2014/main" id="{E690D71D-A426-4AE1-BF44-AA0F4E3A21DF}"/>
              </a:ext>
            </a:extLst>
          </p:cNvPr>
          <p:cNvSpPr/>
          <p:nvPr/>
        </p:nvSpPr>
        <p:spPr>
          <a:xfrm>
            <a:off x="8848769" y="5787104"/>
            <a:ext cx="792577" cy="34038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Y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02" name="正方形/長方形 301">
            <a:extLst>
              <a:ext uri="{FF2B5EF4-FFF2-40B4-BE49-F238E27FC236}">
                <a16:creationId xmlns:a16="http://schemas.microsoft.com/office/drawing/2014/main" id="{1871D1A9-98A5-4525-A07A-39B67EFAB14A}"/>
              </a:ext>
            </a:extLst>
          </p:cNvPr>
          <p:cNvSpPr/>
          <p:nvPr/>
        </p:nvSpPr>
        <p:spPr>
          <a:xfrm>
            <a:off x="10008603" y="5787104"/>
            <a:ext cx="792577" cy="34038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Z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2FDD231B-D379-462C-85BB-C81E1EA7FC62}"/>
              </a:ext>
            </a:extLst>
          </p:cNvPr>
          <p:cNvCxnSpPr>
            <a:cxnSpLocks/>
            <a:stCxn id="301" idx="0"/>
            <a:endCxn id="300" idx="2"/>
          </p:cNvCxnSpPr>
          <p:nvPr/>
        </p:nvCxnSpPr>
        <p:spPr>
          <a:xfrm flipV="1">
            <a:off x="9245058" y="5083157"/>
            <a:ext cx="579917" cy="703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0093AF44-9A8F-4146-94DE-4C26F8D99944}"/>
              </a:ext>
            </a:extLst>
          </p:cNvPr>
          <p:cNvCxnSpPr>
            <a:cxnSpLocks/>
            <a:stCxn id="302" idx="0"/>
            <a:endCxn id="300" idx="2"/>
          </p:cNvCxnSpPr>
          <p:nvPr/>
        </p:nvCxnSpPr>
        <p:spPr>
          <a:xfrm flipH="1" flipV="1">
            <a:off x="9824975" y="5083157"/>
            <a:ext cx="579917" cy="703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四角形: 角を丸くする 308">
            <a:extLst>
              <a:ext uri="{FF2B5EF4-FFF2-40B4-BE49-F238E27FC236}">
                <a16:creationId xmlns:a16="http://schemas.microsoft.com/office/drawing/2014/main" id="{071B267B-43F8-45C2-BA45-8F39570A4CE5}"/>
              </a:ext>
            </a:extLst>
          </p:cNvPr>
          <p:cNvSpPr/>
          <p:nvPr/>
        </p:nvSpPr>
        <p:spPr>
          <a:xfrm>
            <a:off x="8635697" y="4493467"/>
            <a:ext cx="2384463" cy="1928066"/>
          </a:xfrm>
          <a:prstGeom prst="roundRect">
            <a:avLst>
              <a:gd name="adj" fmla="val 4989"/>
            </a:avLst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0" name="矢印: 右 309">
            <a:extLst>
              <a:ext uri="{FF2B5EF4-FFF2-40B4-BE49-F238E27FC236}">
                <a16:creationId xmlns:a16="http://schemas.microsoft.com/office/drawing/2014/main" id="{97B5F0B1-BFB2-454C-8940-A34C54F3AC36}"/>
              </a:ext>
            </a:extLst>
          </p:cNvPr>
          <p:cNvSpPr/>
          <p:nvPr/>
        </p:nvSpPr>
        <p:spPr>
          <a:xfrm>
            <a:off x="7927076" y="5368605"/>
            <a:ext cx="547700" cy="261837"/>
          </a:xfrm>
          <a:prstGeom prst="rightArrow">
            <a:avLst/>
          </a:prstGeom>
          <a:ln>
            <a:solidFill>
              <a:srgbClr val="0000FF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1" name="テキスト ボックス 310">
            <a:extLst>
              <a:ext uri="{FF2B5EF4-FFF2-40B4-BE49-F238E27FC236}">
                <a16:creationId xmlns:a16="http://schemas.microsoft.com/office/drawing/2014/main" id="{09AE12A7-829B-4DAA-9D95-19DCA85843FF}"/>
              </a:ext>
            </a:extLst>
          </p:cNvPr>
          <p:cNvSpPr txBox="1"/>
          <p:nvPr/>
        </p:nvSpPr>
        <p:spPr>
          <a:xfrm>
            <a:off x="7736705" y="5630442"/>
            <a:ext cx="1244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ja-JP" altLang="en-US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実行</a:t>
            </a:r>
            <a:endParaRPr lang="en-US" altLang="ja-JP" sz="1400" dirty="0">
              <a:solidFill>
                <a:srgbClr val="0000FF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312" name="テキスト ボックス 311">
            <a:extLst>
              <a:ext uri="{FF2B5EF4-FFF2-40B4-BE49-F238E27FC236}">
                <a16:creationId xmlns:a16="http://schemas.microsoft.com/office/drawing/2014/main" id="{93E08C14-5849-4C86-A694-DAF487D2BD9D}"/>
              </a:ext>
            </a:extLst>
          </p:cNvPr>
          <p:cNvSpPr txBox="1"/>
          <p:nvPr/>
        </p:nvSpPr>
        <p:spPr>
          <a:xfrm>
            <a:off x="8665154" y="4581629"/>
            <a:ext cx="4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③</a:t>
            </a:r>
            <a:r>
              <a:rPr lang="en-US" altLang="ja-JP" sz="1400" dirty="0">
                <a:solidFill>
                  <a:srgbClr val="FF0000"/>
                </a:solidFill>
              </a:rPr>
              <a:t>’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315" name="吹き出し: 四角形 314">
            <a:extLst>
              <a:ext uri="{FF2B5EF4-FFF2-40B4-BE49-F238E27FC236}">
                <a16:creationId xmlns:a16="http://schemas.microsoft.com/office/drawing/2014/main" id="{949CB800-7BC7-400A-837C-ABB881AEE679}"/>
              </a:ext>
            </a:extLst>
          </p:cNvPr>
          <p:cNvSpPr/>
          <p:nvPr/>
        </p:nvSpPr>
        <p:spPr>
          <a:xfrm>
            <a:off x="9798872" y="1939658"/>
            <a:ext cx="2294516" cy="307777"/>
          </a:xfrm>
          <a:prstGeom prst="wedgeRectCallout">
            <a:avLst>
              <a:gd name="adj1" fmla="val -68012"/>
              <a:gd name="adj2" fmla="val 28042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ノード削除ルールにより削除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無視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E812654-CD0C-4F85-908E-18D9721B324F}"/>
              </a:ext>
            </a:extLst>
          </p:cNvPr>
          <p:cNvSpPr txBox="1"/>
          <p:nvPr/>
        </p:nvSpPr>
        <p:spPr>
          <a:xfrm>
            <a:off x="3854443" y="1752893"/>
            <a:ext cx="1460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>
                <a:solidFill>
                  <a:srgbClr val="FF0000"/>
                </a:solidFill>
              </a:rPr>
              <a:t>(1)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>
                <a:solidFill>
                  <a:srgbClr val="FF0000"/>
                </a:solidFill>
              </a:rPr>
              <a:t>print 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2038270-5EAB-4169-A036-0A344F00CEC8}"/>
              </a:ext>
            </a:extLst>
          </p:cNvPr>
          <p:cNvSpPr txBox="1"/>
          <p:nvPr/>
        </p:nvSpPr>
        <p:spPr>
          <a:xfrm>
            <a:off x="2031147" y="2316687"/>
            <a:ext cx="1460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>
                <a:solidFill>
                  <a:srgbClr val="FF0000"/>
                </a:solidFill>
              </a:rPr>
              <a:t>(2) print 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②</a:t>
            </a:r>
            <a:endParaRPr kumimoji="1" lang="en-US" altLang="ja-JP" sz="1400" u="sng" dirty="0">
              <a:solidFill>
                <a:srgbClr val="FF0000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71561E2-0949-4996-94AE-71952A3596C5}"/>
              </a:ext>
            </a:extLst>
          </p:cNvPr>
          <p:cNvSpPr txBox="1"/>
          <p:nvPr/>
        </p:nvSpPr>
        <p:spPr>
          <a:xfrm>
            <a:off x="7852775" y="3501467"/>
            <a:ext cx="1460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(3)</a:t>
            </a:r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 err="1">
                <a:solidFill>
                  <a:srgbClr val="FF0000"/>
                </a:solidFill>
              </a:rPr>
              <a:t>func</a:t>
            </a:r>
            <a:r>
              <a:rPr kumimoji="1" lang="ja-JP" altLang="en-US" sz="1400" dirty="0">
                <a:solidFill>
                  <a:srgbClr val="FF0000"/>
                </a:solidFill>
              </a:rPr>
              <a:t>未実行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1BBAC113-3B80-4584-8A73-8127FEB26CD0}"/>
              </a:ext>
            </a:extLst>
          </p:cNvPr>
          <p:cNvSpPr txBox="1"/>
          <p:nvPr/>
        </p:nvSpPr>
        <p:spPr>
          <a:xfrm>
            <a:off x="7386658" y="4048861"/>
            <a:ext cx="1397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u="sng" dirty="0">
                <a:solidFill>
                  <a:srgbClr val="FF0000"/>
                </a:solidFill>
              </a:rPr>
              <a:t>(6)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 err="1">
                <a:solidFill>
                  <a:srgbClr val="FF0000"/>
                </a:solidFill>
              </a:rPr>
              <a:t>readT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実行</a:t>
            </a:r>
            <a:endParaRPr kumimoji="1" lang="en-US" altLang="ja-JP" sz="1400" u="sng" dirty="0">
              <a:solidFill>
                <a:srgbClr val="FF0000"/>
              </a:solidFill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D8508E6-3A65-4567-A9DF-7D9AE86E21DD}"/>
              </a:ext>
            </a:extLst>
          </p:cNvPr>
          <p:cNvSpPr txBox="1"/>
          <p:nvPr/>
        </p:nvSpPr>
        <p:spPr>
          <a:xfrm>
            <a:off x="9522725" y="3196997"/>
            <a:ext cx="1397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u="sng" dirty="0">
                <a:solidFill>
                  <a:srgbClr val="FF0000"/>
                </a:solidFill>
              </a:rPr>
              <a:t>(7)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>
                <a:solidFill>
                  <a:srgbClr val="FF0000"/>
                </a:solidFill>
              </a:rPr>
              <a:t>print</a:t>
            </a:r>
            <a:r>
              <a:rPr lang="ja-JP" altLang="en-US" sz="1400" u="sng" dirty="0">
                <a:solidFill>
                  <a:srgbClr val="FF0000"/>
                </a:solidFill>
              </a:rPr>
              <a:t> ③</a:t>
            </a:r>
            <a:endParaRPr lang="en-US" altLang="ja-JP" sz="1400" u="sng" dirty="0">
              <a:solidFill>
                <a:srgbClr val="FF0000"/>
              </a:solidFill>
            </a:endParaRPr>
          </a:p>
          <a:p>
            <a:r>
              <a:rPr kumimoji="1" lang="en-US" altLang="ja-JP" sz="1400" dirty="0">
                <a:solidFill>
                  <a:srgbClr val="FF0000"/>
                </a:solidFill>
              </a:rPr>
              <a:t>     =(6)</a:t>
            </a:r>
            <a:r>
              <a:rPr lang="ja-JP" altLang="en-US" sz="1400" dirty="0">
                <a:solidFill>
                  <a:srgbClr val="FF0000"/>
                </a:solidFill>
              </a:rPr>
              <a:t>の結果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CCD3B40-C9C3-4F26-ABC2-0BAB424D3EFC}"/>
              </a:ext>
            </a:extLst>
          </p:cNvPr>
          <p:cNvSpPr txBox="1"/>
          <p:nvPr/>
        </p:nvSpPr>
        <p:spPr>
          <a:xfrm>
            <a:off x="5712449" y="5527334"/>
            <a:ext cx="2185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>
                <a:solidFill>
                  <a:srgbClr val="FF0000"/>
                </a:solidFill>
              </a:rPr>
              <a:t>(5)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>
                <a:solidFill>
                  <a:srgbClr val="FF0000"/>
                </a:solidFill>
              </a:rPr>
              <a:t>$file$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実行</a:t>
            </a:r>
            <a:endParaRPr kumimoji="1" lang="en-US" altLang="ja-JP" sz="1400" u="sng" dirty="0">
              <a:solidFill>
                <a:srgbClr val="FF0000"/>
              </a:solidFill>
            </a:endParaRPr>
          </a:p>
          <a:p>
            <a:r>
              <a:rPr lang="en-US" altLang="ja-JP" sz="1400" dirty="0">
                <a:solidFill>
                  <a:srgbClr val="FF0000"/>
                </a:solidFill>
              </a:rPr>
              <a:t>      </a:t>
            </a:r>
            <a:r>
              <a:rPr kumimoji="1" lang="en-US" altLang="ja-JP" sz="1400" dirty="0">
                <a:solidFill>
                  <a:srgbClr val="FF0000"/>
                </a:solidFill>
              </a:rPr>
              <a:t>open + </a:t>
            </a:r>
            <a:r>
              <a:rPr kumimoji="1" lang="en-US" altLang="ja-JP" sz="1400" dirty="0" err="1">
                <a:solidFill>
                  <a:srgbClr val="FF0000"/>
                </a:solidFill>
              </a:rPr>
              <a:t>fp</a:t>
            </a:r>
            <a:r>
              <a:rPr kumimoji="1" lang="ja-JP" altLang="en-US" sz="1400" dirty="0">
                <a:solidFill>
                  <a:srgbClr val="FF0000"/>
                </a:solidFill>
              </a:rPr>
              <a:t>設定</a:t>
            </a:r>
            <a:r>
              <a:rPr kumimoji="1" lang="en-US" altLang="ja-JP" sz="1400" dirty="0">
                <a:solidFill>
                  <a:srgbClr val="FF0000"/>
                </a:solidFill>
              </a:rPr>
              <a:t>(#3)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3360E4D2-A6CA-44CB-8A94-2EBC8717A6AE}"/>
              </a:ext>
            </a:extLst>
          </p:cNvPr>
          <p:cNvSpPr/>
          <p:nvPr/>
        </p:nvSpPr>
        <p:spPr>
          <a:xfrm>
            <a:off x="9391154" y="4074751"/>
            <a:ext cx="2027474" cy="34038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X(Y,Z)xxx(A,B)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A2D578F8-DAAE-4AE9-8509-688C41A37252}"/>
              </a:ext>
            </a:extLst>
          </p:cNvPr>
          <p:cNvSpPr/>
          <p:nvPr/>
        </p:nvSpPr>
        <p:spPr>
          <a:xfrm>
            <a:off x="9313492" y="3436876"/>
            <a:ext cx="792577" cy="34038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9A074BA-3A3D-4449-ACA4-A028C53DFF92}"/>
              </a:ext>
            </a:extLst>
          </p:cNvPr>
          <p:cNvSpPr/>
          <p:nvPr/>
        </p:nvSpPr>
        <p:spPr>
          <a:xfrm>
            <a:off x="11001485" y="3453584"/>
            <a:ext cx="792577" cy="34038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06DCDCCB-81C4-48FC-A0CA-50CFC7A1E0F4}"/>
              </a:ext>
            </a:extLst>
          </p:cNvPr>
          <p:cNvCxnSpPr>
            <a:cxnSpLocks/>
            <a:stCxn id="56" idx="0"/>
            <a:endCxn id="33" idx="2"/>
          </p:cNvCxnSpPr>
          <p:nvPr/>
        </p:nvCxnSpPr>
        <p:spPr>
          <a:xfrm flipH="1" flipV="1">
            <a:off x="9077638" y="3227202"/>
            <a:ext cx="632143" cy="209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76F31E7B-BA2E-42FE-B0F2-FABF05945022}"/>
              </a:ext>
            </a:extLst>
          </p:cNvPr>
          <p:cNvCxnSpPr>
            <a:cxnSpLocks/>
            <a:stCxn id="57" idx="0"/>
            <a:endCxn id="33" idx="2"/>
          </p:cNvCxnSpPr>
          <p:nvPr/>
        </p:nvCxnSpPr>
        <p:spPr>
          <a:xfrm flipH="1" flipV="1">
            <a:off x="9077638" y="3227202"/>
            <a:ext cx="2320136" cy="226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682520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03634E-8C47-47AE-B10C-60F82F90AF2B}"/>
              </a:ext>
            </a:extLst>
          </p:cNvPr>
          <p:cNvSpPr txBox="1"/>
          <p:nvPr/>
        </p:nvSpPr>
        <p:spPr>
          <a:xfrm>
            <a:off x="575081" y="52074"/>
            <a:ext cx="796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T</a:t>
            </a:r>
            <a:r>
              <a:rPr lang="ja-JP" altLang="en-US" sz="1800" dirty="0">
                <a:uFill>
                  <a:solidFill>
                    <a:srgbClr val="FF0000"/>
                  </a:solidFill>
                </a:uFill>
              </a:rPr>
              <a:t>式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:</a:t>
            </a:r>
            <a:endParaRPr lang="en-US" altLang="ja-JP" sz="18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5FCEFB-AB1C-4B1C-8979-E0A9CDD781CF}"/>
              </a:ext>
            </a:extLst>
          </p:cNvPr>
          <p:cNvSpPr txBox="1"/>
          <p:nvPr/>
        </p:nvSpPr>
        <p:spPr>
          <a:xfrm>
            <a:off x="1253415" y="903871"/>
            <a:ext cx="1053195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sz="1600" dirty="0">
                <a:uFill>
                  <a:solidFill>
                    <a:srgbClr val="FF0000"/>
                  </a:solidFill>
                </a:uFill>
              </a:rPr>
              <a:t>“A”,	</a:t>
            </a:r>
            <a:r>
              <a:rPr lang="nl-NL" altLang="ja-JP" sz="1600" dirty="0">
                <a:uFill>
                  <a:solidFill>
                    <a:srgbClr val="0000FF"/>
                  </a:solidFill>
                </a:uFill>
              </a:rPr>
              <a:t>node(“”,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(self, </a:t>
            </a:r>
            <a:r>
              <a:rPr lang="nl-NL" altLang="ja-JP" sz="1600" dirty="0">
                <a:uFill>
                  <a:solidFill>
                    <a:srgbClr val="0000FF"/>
                  </a:solidFill>
                </a:uFill>
              </a:rPr>
              <a:t>tree(“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dirty="0" err="1">
                <a:uFill>
                  <a:solidFill>
                    <a:srgbClr val="0000FF"/>
                  </a:solidFill>
                </a:uFill>
              </a:rPr>
              <a:t>readT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$”, “$#3”))),</a:t>
            </a:r>
            <a:endParaRPr lang="nl-NL" altLang="ja-JP" sz="1600" dirty="0">
              <a:uFill>
                <a:solidFill>
                  <a:srgbClr val="FF0000"/>
                </a:solidFill>
              </a:uFill>
            </a:endParaRPr>
          </a:p>
          <a:p>
            <a:r>
              <a:rPr lang="nl-NL" altLang="ja-JP" sz="1600" dirty="0">
                <a:uFill>
                  <a:solidFill>
                    <a:srgbClr val="0000FF"/>
                  </a:solidFill>
                </a:uFill>
              </a:rPr>
              <a:t>	node(“”,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(self, </a:t>
            </a:r>
            <a:r>
              <a:rPr lang="nl-NL" altLang="ja-JP" sz="1600" dirty="0">
                <a:uFill>
                  <a:solidFill>
                    <a:srgbClr val="0000FF"/>
                  </a:solidFill>
                </a:uFill>
              </a:rPr>
              <a:t>tree(“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dirty="0" err="1">
                <a:uFill>
                  <a:solidFill>
                    <a:srgbClr val="0000FF"/>
                  </a:solidFill>
                </a:uFill>
              </a:rPr>
              <a:t>readT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$”, node(“#3”,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(self, tree(“$file$”, “test.txt”)))))),</a:t>
            </a:r>
          </a:p>
          <a:p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	</a:t>
            </a:r>
            <a:r>
              <a:rPr lang="nl-NL" altLang="ja-JP" sz="1600" dirty="0">
                <a:uFill>
                  <a:solidFill>
                    <a:srgbClr val="0000FF"/>
                  </a:solidFill>
                </a:uFill>
              </a:rPr>
              <a:t>node(“”, </a:t>
            </a:r>
            <a:r>
              <a:rPr lang="en-US" altLang="ja-JP" sz="1600" b="1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</a:rPr>
              <a:t>apply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(self, </a:t>
            </a:r>
            <a:r>
              <a:rPr lang="nl-NL" altLang="ja-JP" sz="1600" dirty="0">
                <a:uFill>
                  <a:solidFill>
                    <a:srgbClr val="0000FF"/>
                  </a:solidFill>
                </a:uFill>
              </a:rPr>
              <a:t>tree(“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$</a:t>
            </a:r>
            <a:r>
              <a:rPr lang="en-US" altLang="ja-JP" sz="1600" dirty="0" err="1">
                <a:uFill>
                  <a:solidFill>
                    <a:srgbClr val="0000FF"/>
                  </a:solidFill>
                </a:uFill>
              </a:rPr>
              <a:t>readT</a:t>
            </a:r>
            <a:r>
              <a:rPr lang="en-US" altLang="ja-JP" sz="1600" dirty="0">
                <a:uFill>
                  <a:solidFill>
                    <a:srgbClr val="0000FF"/>
                  </a:solidFill>
                </a:uFill>
              </a:rPr>
              <a:t>$”, “$#3”)))</a:t>
            </a:r>
            <a:r>
              <a:rPr lang="en-US" altLang="ja-JP" sz="1600" dirty="0">
                <a:uFill>
                  <a:solidFill>
                    <a:srgbClr val="FF0000"/>
                  </a:solidFill>
                </a:uFill>
              </a:rPr>
              <a:t>)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87D1343-8C2E-467A-A93E-1D42B88431D8}"/>
              </a:ext>
            </a:extLst>
          </p:cNvPr>
          <p:cNvSpPr/>
          <p:nvPr/>
        </p:nvSpPr>
        <p:spPr>
          <a:xfrm>
            <a:off x="4816993" y="4355378"/>
            <a:ext cx="792577" cy="340385"/>
          </a:xfrm>
          <a:prstGeom prst="rect">
            <a:avLst/>
          </a:prstGeom>
          <a:solidFill>
            <a:srgbClr val="CCFF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readT</a:t>
            </a:r>
            <a:r>
              <a:rPr kumimoji="1" lang="en-US" altLang="ja-JP" sz="1400" dirty="0">
                <a:solidFill>
                  <a:schemeClr val="tx1"/>
                </a:solidFill>
              </a:rPr>
              <a:t>$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4AF132A-3C7B-4888-9246-806425B435CF}"/>
              </a:ext>
            </a:extLst>
          </p:cNvPr>
          <p:cNvSpPr/>
          <p:nvPr/>
        </p:nvSpPr>
        <p:spPr>
          <a:xfrm>
            <a:off x="6343329" y="3244745"/>
            <a:ext cx="792577" cy="340385"/>
          </a:xfrm>
          <a:prstGeom prst="rect">
            <a:avLst/>
          </a:prstGeom>
          <a:solidFill>
            <a:schemeClr val="bg1"/>
          </a:solidFill>
          <a:ln w="31750" cmpd="sng"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“”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2E53B15-D95A-49D7-80E2-268583D7726F}"/>
              </a:ext>
            </a:extLst>
          </p:cNvPr>
          <p:cNvCxnSpPr>
            <a:cxnSpLocks/>
            <a:stCxn id="33" idx="1"/>
            <a:endCxn id="161" idx="7"/>
          </p:cNvCxnSpPr>
          <p:nvPr/>
        </p:nvCxnSpPr>
        <p:spPr>
          <a:xfrm flipH="1">
            <a:off x="5493500" y="3414938"/>
            <a:ext cx="849829" cy="3348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980E8C37-9DC0-488F-89DB-10F7FFEFCE7C}"/>
              </a:ext>
            </a:extLst>
          </p:cNvPr>
          <p:cNvCxnSpPr>
            <a:cxnSpLocks/>
            <a:stCxn id="33" idx="0"/>
            <a:endCxn id="171" idx="2"/>
          </p:cNvCxnSpPr>
          <p:nvPr/>
        </p:nvCxnSpPr>
        <p:spPr>
          <a:xfrm flipH="1" flipV="1">
            <a:off x="5875056" y="2680420"/>
            <a:ext cx="864562" cy="564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コネクタ: 曲線 103">
            <a:extLst>
              <a:ext uri="{FF2B5EF4-FFF2-40B4-BE49-F238E27FC236}">
                <a16:creationId xmlns:a16="http://schemas.microsoft.com/office/drawing/2014/main" id="{2A36B320-B0AD-4D1B-A966-DC5203CFF013}"/>
              </a:ext>
            </a:extLst>
          </p:cNvPr>
          <p:cNvCxnSpPr>
            <a:cxnSpLocks/>
            <a:stCxn id="320" idx="3"/>
            <a:endCxn id="186" idx="0"/>
          </p:cNvCxnSpPr>
          <p:nvPr/>
        </p:nvCxnSpPr>
        <p:spPr>
          <a:xfrm>
            <a:off x="1116136" y="4521511"/>
            <a:ext cx="2492378" cy="525225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楕円 160">
            <a:extLst>
              <a:ext uri="{FF2B5EF4-FFF2-40B4-BE49-F238E27FC236}">
                <a16:creationId xmlns:a16="http://schemas.microsoft.com/office/drawing/2014/main" id="{55DDF4DD-F67F-4D0B-AB73-0FE1CDC3E0EF}"/>
              </a:ext>
            </a:extLst>
          </p:cNvPr>
          <p:cNvSpPr/>
          <p:nvPr/>
        </p:nvSpPr>
        <p:spPr>
          <a:xfrm>
            <a:off x="4816993" y="3699917"/>
            <a:ext cx="792577" cy="340385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FF00FF"/>
                </a:solidFill>
              </a:rPr>
              <a:t>apply</a:t>
            </a:r>
            <a:endParaRPr kumimoji="1" lang="ja-JP" altLang="en-US" sz="1400" b="1" dirty="0">
              <a:solidFill>
                <a:srgbClr val="FF00FF"/>
              </a:solidFill>
            </a:endParaRPr>
          </a:p>
        </p:txBody>
      </p: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8673731E-68B4-498B-87D6-CDB83476EEFF}"/>
              </a:ext>
            </a:extLst>
          </p:cNvPr>
          <p:cNvCxnSpPr>
            <a:cxnSpLocks/>
            <a:stCxn id="10" idx="0"/>
            <a:endCxn id="161" idx="4"/>
          </p:cNvCxnSpPr>
          <p:nvPr/>
        </p:nvCxnSpPr>
        <p:spPr>
          <a:xfrm flipV="1">
            <a:off x="5213282" y="4040302"/>
            <a:ext cx="0" cy="315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テキスト ボックス 251">
            <a:extLst>
              <a:ext uri="{FF2B5EF4-FFF2-40B4-BE49-F238E27FC236}">
                <a16:creationId xmlns:a16="http://schemas.microsoft.com/office/drawing/2014/main" id="{BFCC132C-E757-4676-B35C-457F919799C6}"/>
              </a:ext>
            </a:extLst>
          </p:cNvPr>
          <p:cNvSpPr txBox="1"/>
          <p:nvPr/>
        </p:nvSpPr>
        <p:spPr>
          <a:xfrm>
            <a:off x="1253415" y="52074"/>
            <a:ext cx="105319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A(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800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$}($#3)</a:t>
            </a:r>
            <a:r>
              <a:rPr lang="en-US" altLang="ja-JP" sz="1800" strike="sngStrike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$readT$(#3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$file$(test.txt)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,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{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sz="1800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$($#3)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)</a:t>
            </a:r>
          </a:p>
        </p:txBody>
      </p:sp>
      <p:sp>
        <p:nvSpPr>
          <p:cNvPr id="253" name="テキスト ボックス 252">
            <a:extLst>
              <a:ext uri="{FF2B5EF4-FFF2-40B4-BE49-F238E27FC236}">
                <a16:creationId xmlns:a16="http://schemas.microsoft.com/office/drawing/2014/main" id="{6699BB84-635A-4FFC-8D64-E3ECA6CBF795}"/>
              </a:ext>
            </a:extLst>
          </p:cNvPr>
          <p:cNvSpPr txBox="1"/>
          <p:nvPr/>
        </p:nvSpPr>
        <p:spPr>
          <a:xfrm>
            <a:off x="146406" y="888482"/>
            <a:ext cx="1244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ja-JP" altLang="en-US" sz="1800" dirty="0">
                <a:uFill>
                  <a:solidFill>
                    <a:srgbClr val="FF0000"/>
                  </a:solidFill>
                </a:uFill>
              </a:rPr>
              <a:t>前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:</a:t>
            </a:r>
          </a:p>
        </p:txBody>
      </p:sp>
      <p:sp>
        <p:nvSpPr>
          <p:cNvPr id="265" name="矢印: 下 264">
            <a:extLst>
              <a:ext uri="{FF2B5EF4-FFF2-40B4-BE49-F238E27FC236}">
                <a16:creationId xmlns:a16="http://schemas.microsoft.com/office/drawing/2014/main" id="{9905242A-A167-455B-82BB-22F8068997C6}"/>
              </a:ext>
            </a:extLst>
          </p:cNvPr>
          <p:cNvSpPr/>
          <p:nvPr/>
        </p:nvSpPr>
        <p:spPr>
          <a:xfrm>
            <a:off x="4294506" y="483068"/>
            <a:ext cx="3161102" cy="3641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uFill>
                  <a:solidFill>
                    <a:srgbClr val="FF0000"/>
                  </a:solidFill>
                </a:uFill>
                <a:ea typeface="Meiryo UI" panose="020B0604030504040204" pitchFamily="50" charset="-128"/>
              </a:rPr>
              <a:t>τ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  <a:ea typeface="Meiryo UI" panose="020B0604030504040204" pitchFamily="50" charset="-128"/>
              </a:rPr>
              <a:t>◦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  <a:ea typeface="Meiryo UI" panose="020B0604030504040204" pitchFamily="50" charset="-128"/>
              </a:rPr>
              <a:t>eval</a:t>
            </a:r>
          </a:p>
        </p:txBody>
      </p:sp>
      <p:sp>
        <p:nvSpPr>
          <p:cNvPr id="267" name="矢印: 下 266">
            <a:extLst>
              <a:ext uri="{FF2B5EF4-FFF2-40B4-BE49-F238E27FC236}">
                <a16:creationId xmlns:a16="http://schemas.microsoft.com/office/drawing/2014/main" id="{635D8435-8925-45A4-8D3F-6872CC959435}"/>
              </a:ext>
            </a:extLst>
          </p:cNvPr>
          <p:cNvSpPr/>
          <p:nvPr/>
        </p:nvSpPr>
        <p:spPr>
          <a:xfrm>
            <a:off x="4294505" y="1800357"/>
            <a:ext cx="3161102" cy="3641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FA91088-B0DF-47A3-B078-30C2EBCAF31C}"/>
              </a:ext>
            </a:extLst>
          </p:cNvPr>
          <p:cNvSpPr txBox="1"/>
          <p:nvPr/>
        </p:nvSpPr>
        <p:spPr>
          <a:xfrm>
            <a:off x="-28310" y="0"/>
            <a:ext cx="796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sz="1800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3)</a:t>
            </a:r>
          </a:p>
        </p:txBody>
      </p:sp>
      <p:cxnSp>
        <p:nvCxnSpPr>
          <p:cNvPr id="81" name="コネクタ: 曲線 80">
            <a:extLst>
              <a:ext uri="{FF2B5EF4-FFF2-40B4-BE49-F238E27FC236}">
                <a16:creationId xmlns:a16="http://schemas.microsoft.com/office/drawing/2014/main" id="{C2E63A75-6E10-4226-A448-93BC47810CB5}"/>
              </a:ext>
            </a:extLst>
          </p:cNvPr>
          <p:cNvCxnSpPr>
            <a:cxnSpLocks/>
            <a:stCxn id="33" idx="2"/>
            <a:endCxn id="161" idx="6"/>
          </p:cNvCxnSpPr>
          <p:nvPr/>
        </p:nvCxnSpPr>
        <p:spPr>
          <a:xfrm rot="5400000">
            <a:off x="6032104" y="3162596"/>
            <a:ext cx="284980" cy="1130048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7DA02398-FCD6-4609-A926-B6D6EFAD809A}"/>
              </a:ext>
            </a:extLst>
          </p:cNvPr>
          <p:cNvSpPr txBox="1"/>
          <p:nvPr/>
        </p:nvSpPr>
        <p:spPr>
          <a:xfrm>
            <a:off x="6052051" y="3087313"/>
            <a:ext cx="4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③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1BD9BBBB-A78A-4FA3-8DA7-63419917EDFC}"/>
              </a:ext>
            </a:extLst>
          </p:cNvPr>
          <p:cNvSpPr txBox="1"/>
          <p:nvPr/>
        </p:nvSpPr>
        <p:spPr>
          <a:xfrm>
            <a:off x="5151554" y="2287546"/>
            <a:ext cx="4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FB913BEE-8B1B-46B2-BE80-CBC2B1F4494B}"/>
              </a:ext>
            </a:extLst>
          </p:cNvPr>
          <p:cNvSpPr txBox="1"/>
          <p:nvPr/>
        </p:nvSpPr>
        <p:spPr>
          <a:xfrm>
            <a:off x="1839356" y="2957505"/>
            <a:ext cx="4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8A9D5718-2F35-43A3-B86A-4FB8897A99BD}"/>
              </a:ext>
            </a:extLst>
          </p:cNvPr>
          <p:cNvSpPr/>
          <p:nvPr/>
        </p:nvSpPr>
        <p:spPr>
          <a:xfrm>
            <a:off x="5478767" y="2340035"/>
            <a:ext cx="792577" cy="340385"/>
          </a:xfrm>
          <a:prstGeom prst="rect">
            <a:avLst/>
          </a:prstGeom>
          <a:solidFill>
            <a:schemeClr val="bg1"/>
          </a:solidFill>
          <a:ln w="317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93E24FCE-5B40-4D25-855F-8AADC2397F57}"/>
              </a:ext>
            </a:extLst>
          </p:cNvPr>
          <p:cNvCxnSpPr>
            <a:cxnSpLocks/>
            <a:stCxn id="321" idx="0"/>
            <a:endCxn id="171" idx="2"/>
          </p:cNvCxnSpPr>
          <p:nvPr/>
        </p:nvCxnSpPr>
        <p:spPr>
          <a:xfrm flipV="1">
            <a:off x="2314724" y="2680420"/>
            <a:ext cx="3560332" cy="5643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21E972DD-A0AF-4170-BA6A-E049FACF67C9}"/>
              </a:ext>
            </a:extLst>
          </p:cNvPr>
          <p:cNvSpPr/>
          <p:nvPr/>
        </p:nvSpPr>
        <p:spPr>
          <a:xfrm>
            <a:off x="4816992" y="5049673"/>
            <a:ext cx="792577" cy="34038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#3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86" name="楕円 185">
            <a:extLst>
              <a:ext uri="{FF2B5EF4-FFF2-40B4-BE49-F238E27FC236}">
                <a16:creationId xmlns:a16="http://schemas.microsoft.com/office/drawing/2014/main" id="{C94572C9-4912-4F21-8355-80063F1FCE03}"/>
              </a:ext>
            </a:extLst>
          </p:cNvPr>
          <p:cNvSpPr/>
          <p:nvPr/>
        </p:nvSpPr>
        <p:spPr>
          <a:xfrm>
            <a:off x="3212225" y="5046736"/>
            <a:ext cx="792577" cy="340385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FF00FF"/>
                </a:solidFill>
              </a:rPr>
              <a:t>apply</a:t>
            </a:r>
            <a:endParaRPr kumimoji="1" lang="ja-JP" altLang="en-US" sz="1400" b="1" dirty="0">
              <a:solidFill>
                <a:srgbClr val="FF00FF"/>
              </a:solidFill>
            </a:endParaRPr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C60840E2-8A52-40FE-A1B9-E5423D92F2C4}"/>
              </a:ext>
            </a:extLst>
          </p:cNvPr>
          <p:cNvSpPr/>
          <p:nvPr/>
        </p:nvSpPr>
        <p:spPr>
          <a:xfrm>
            <a:off x="3212225" y="5687867"/>
            <a:ext cx="792577" cy="340385"/>
          </a:xfrm>
          <a:prstGeom prst="rect">
            <a:avLst/>
          </a:prstGeom>
          <a:solidFill>
            <a:srgbClr val="FFCC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$file$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89464120-03B2-41EC-8E7A-D85390248F4E}"/>
              </a:ext>
            </a:extLst>
          </p:cNvPr>
          <p:cNvSpPr/>
          <p:nvPr/>
        </p:nvSpPr>
        <p:spPr>
          <a:xfrm>
            <a:off x="3212225" y="6339127"/>
            <a:ext cx="792577" cy="34038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test.txt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94" name="直線矢印コネクタ 193">
            <a:extLst>
              <a:ext uri="{FF2B5EF4-FFF2-40B4-BE49-F238E27FC236}">
                <a16:creationId xmlns:a16="http://schemas.microsoft.com/office/drawing/2014/main" id="{7716E202-63D1-4029-A806-AB752738568F}"/>
              </a:ext>
            </a:extLst>
          </p:cNvPr>
          <p:cNvCxnSpPr>
            <a:cxnSpLocks/>
            <a:stCxn id="182" idx="1"/>
            <a:endCxn id="186" idx="6"/>
          </p:cNvCxnSpPr>
          <p:nvPr/>
        </p:nvCxnSpPr>
        <p:spPr>
          <a:xfrm flipH="1" flipV="1">
            <a:off x="4004802" y="5216929"/>
            <a:ext cx="812190" cy="29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02529906-FCBB-4C2A-B6FE-A8B75FF71A6D}"/>
              </a:ext>
            </a:extLst>
          </p:cNvPr>
          <p:cNvCxnSpPr>
            <a:cxnSpLocks/>
            <a:stCxn id="182" idx="0"/>
            <a:endCxn id="10" idx="2"/>
          </p:cNvCxnSpPr>
          <p:nvPr/>
        </p:nvCxnSpPr>
        <p:spPr>
          <a:xfrm flipV="1">
            <a:off x="5213281" y="4695763"/>
            <a:ext cx="1" cy="353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771F35C0-7563-4434-92EA-EE6EB34B934C}"/>
              </a:ext>
            </a:extLst>
          </p:cNvPr>
          <p:cNvCxnSpPr>
            <a:cxnSpLocks/>
            <a:stCxn id="188" idx="0"/>
            <a:endCxn id="186" idx="4"/>
          </p:cNvCxnSpPr>
          <p:nvPr/>
        </p:nvCxnSpPr>
        <p:spPr>
          <a:xfrm flipV="1">
            <a:off x="3608514" y="5387121"/>
            <a:ext cx="0" cy="300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09BF0DA9-63A8-485E-806B-42CAD998FFBE}"/>
              </a:ext>
            </a:extLst>
          </p:cNvPr>
          <p:cNvCxnSpPr>
            <a:cxnSpLocks/>
            <a:stCxn id="190" idx="0"/>
            <a:endCxn id="188" idx="2"/>
          </p:cNvCxnSpPr>
          <p:nvPr/>
        </p:nvCxnSpPr>
        <p:spPr>
          <a:xfrm flipV="1">
            <a:off x="3608514" y="6028252"/>
            <a:ext cx="0" cy="310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1" name="テキスト ボックス 290">
            <a:extLst>
              <a:ext uri="{FF2B5EF4-FFF2-40B4-BE49-F238E27FC236}">
                <a16:creationId xmlns:a16="http://schemas.microsoft.com/office/drawing/2014/main" id="{DCBB4B4A-7213-4F55-8553-C0FE511A1D16}"/>
              </a:ext>
            </a:extLst>
          </p:cNvPr>
          <p:cNvSpPr txBox="1"/>
          <p:nvPr/>
        </p:nvSpPr>
        <p:spPr>
          <a:xfrm>
            <a:off x="1248533" y="4821369"/>
            <a:ext cx="1320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(3)</a:t>
            </a:r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>
                <a:solidFill>
                  <a:srgbClr val="FF0000"/>
                </a:solidFill>
              </a:rPr>
              <a:t>ref</a:t>
            </a:r>
            <a:r>
              <a:rPr kumimoji="1" lang="ja-JP" altLang="en-US" sz="1400" dirty="0">
                <a:solidFill>
                  <a:srgbClr val="FF0000"/>
                </a:solidFill>
              </a:rPr>
              <a:t>未解決</a:t>
            </a:r>
          </a:p>
        </p:txBody>
      </p:sp>
      <p:sp>
        <p:nvSpPr>
          <p:cNvPr id="295" name="四角形: 角を丸くする 294">
            <a:extLst>
              <a:ext uri="{FF2B5EF4-FFF2-40B4-BE49-F238E27FC236}">
                <a16:creationId xmlns:a16="http://schemas.microsoft.com/office/drawing/2014/main" id="{906ADE80-A380-4F05-8A9B-A2236B6E67D0}"/>
              </a:ext>
            </a:extLst>
          </p:cNvPr>
          <p:cNvSpPr/>
          <p:nvPr/>
        </p:nvSpPr>
        <p:spPr>
          <a:xfrm>
            <a:off x="3002253" y="3566569"/>
            <a:ext cx="2872804" cy="3242805"/>
          </a:xfrm>
          <a:prstGeom prst="roundRect">
            <a:avLst>
              <a:gd name="adj" fmla="val 4989"/>
            </a:avLst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7" name="テキスト ボックス 296">
            <a:extLst>
              <a:ext uri="{FF2B5EF4-FFF2-40B4-BE49-F238E27FC236}">
                <a16:creationId xmlns:a16="http://schemas.microsoft.com/office/drawing/2014/main" id="{61D0AAEA-DF14-44EE-A73F-A0F91061F060}"/>
              </a:ext>
            </a:extLst>
          </p:cNvPr>
          <p:cNvSpPr txBox="1"/>
          <p:nvPr/>
        </p:nvSpPr>
        <p:spPr>
          <a:xfrm>
            <a:off x="6622841" y="5980662"/>
            <a:ext cx="21737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14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rPr>
              <a:t>test.txt</a:t>
            </a:r>
            <a:r>
              <a:rPr kumimoji="1" lang="ja-JP" altLang="en-US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の内容</a:t>
            </a:r>
            <a:r>
              <a:rPr kumimoji="1" lang="en-US" altLang="ja-JP" sz="14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“X(Y,Z)”</a:t>
            </a:r>
            <a:endParaRPr kumimoji="1" lang="ja-JP" altLang="en-US" sz="14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0" name="正方形/長方形 299">
            <a:extLst>
              <a:ext uri="{FF2B5EF4-FFF2-40B4-BE49-F238E27FC236}">
                <a16:creationId xmlns:a16="http://schemas.microsoft.com/office/drawing/2014/main" id="{53A3884D-7BB1-4DCF-AD70-186E8178F00B}"/>
              </a:ext>
            </a:extLst>
          </p:cNvPr>
          <p:cNvSpPr/>
          <p:nvPr/>
        </p:nvSpPr>
        <p:spPr>
          <a:xfrm>
            <a:off x="10653331" y="5570476"/>
            <a:ext cx="692769" cy="34038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X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01" name="正方形/長方形 300">
            <a:extLst>
              <a:ext uri="{FF2B5EF4-FFF2-40B4-BE49-F238E27FC236}">
                <a16:creationId xmlns:a16="http://schemas.microsoft.com/office/drawing/2014/main" id="{E690D71D-A426-4AE1-BF44-AA0F4E3A21DF}"/>
              </a:ext>
            </a:extLst>
          </p:cNvPr>
          <p:cNvSpPr/>
          <p:nvPr/>
        </p:nvSpPr>
        <p:spPr>
          <a:xfrm>
            <a:off x="10073414" y="6316386"/>
            <a:ext cx="692769" cy="34038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Y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02" name="正方形/長方形 301">
            <a:extLst>
              <a:ext uri="{FF2B5EF4-FFF2-40B4-BE49-F238E27FC236}">
                <a16:creationId xmlns:a16="http://schemas.microsoft.com/office/drawing/2014/main" id="{1871D1A9-98A5-4525-A07A-39B67EFAB14A}"/>
              </a:ext>
            </a:extLst>
          </p:cNvPr>
          <p:cNvSpPr/>
          <p:nvPr/>
        </p:nvSpPr>
        <p:spPr>
          <a:xfrm>
            <a:off x="11233248" y="6316386"/>
            <a:ext cx="692769" cy="34038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Z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2FDD231B-D379-462C-85BB-C81E1EA7FC62}"/>
              </a:ext>
            </a:extLst>
          </p:cNvPr>
          <p:cNvCxnSpPr>
            <a:cxnSpLocks/>
            <a:stCxn id="301" idx="0"/>
            <a:endCxn id="300" idx="2"/>
          </p:cNvCxnSpPr>
          <p:nvPr/>
        </p:nvCxnSpPr>
        <p:spPr>
          <a:xfrm flipV="1">
            <a:off x="10419799" y="5910861"/>
            <a:ext cx="579917" cy="405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0093AF44-9A8F-4146-94DE-4C26F8D99944}"/>
              </a:ext>
            </a:extLst>
          </p:cNvPr>
          <p:cNvCxnSpPr>
            <a:cxnSpLocks/>
            <a:stCxn id="302" idx="0"/>
            <a:endCxn id="300" idx="2"/>
          </p:cNvCxnSpPr>
          <p:nvPr/>
        </p:nvCxnSpPr>
        <p:spPr>
          <a:xfrm flipH="1" flipV="1">
            <a:off x="10999716" y="5910861"/>
            <a:ext cx="579917" cy="405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四角形: 角を丸くする 308">
            <a:extLst>
              <a:ext uri="{FF2B5EF4-FFF2-40B4-BE49-F238E27FC236}">
                <a16:creationId xmlns:a16="http://schemas.microsoft.com/office/drawing/2014/main" id="{071B267B-43F8-45C2-BA45-8F39570A4CE5}"/>
              </a:ext>
            </a:extLst>
          </p:cNvPr>
          <p:cNvSpPr/>
          <p:nvPr/>
        </p:nvSpPr>
        <p:spPr>
          <a:xfrm>
            <a:off x="9911531" y="5418687"/>
            <a:ext cx="2173706" cy="1423099"/>
          </a:xfrm>
          <a:prstGeom prst="roundRect">
            <a:avLst>
              <a:gd name="adj" fmla="val 4989"/>
            </a:avLst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5" name="正方形/長方形 314">
            <a:extLst>
              <a:ext uri="{FF2B5EF4-FFF2-40B4-BE49-F238E27FC236}">
                <a16:creationId xmlns:a16="http://schemas.microsoft.com/office/drawing/2014/main" id="{949CB800-7BC7-400A-837C-ABB881AEE679}"/>
              </a:ext>
            </a:extLst>
          </p:cNvPr>
          <p:cNvSpPr/>
          <p:nvPr/>
        </p:nvSpPr>
        <p:spPr>
          <a:xfrm>
            <a:off x="9668320" y="2300644"/>
            <a:ext cx="2195726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ノード削除ルールにより削除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0" name="正方形/長方形 319">
            <a:extLst>
              <a:ext uri="{FF2B5EF4-FFF2-40B4-BE49-F238E27FC236}">
                <a16:creationId xmlns:a16="http://schemas.microsoft.com/office/drawing/2014/main" id="{A07012A5-0BD6-4ECE-B8B5-729A9B619D52}"/>
              </a:ext>
            </a:extLst>
          </p:cNvPr>
          <p:cNvSpPr/>
          <p:nvPr/>
        </p:nvSpPr>
        <p:spPr>
          <a:xfrm>
            <a:off x="323559" y="4351318"/>
            <a:ext cx="792577" cy="340385"/>
          </a:xfrm>
          <a:prstGeom prst="rect">
            <a:avLst/>
          </a:prstGeom>
          <a:solidFill>
            <a:srgbClr val="CCFF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readT</a:t>
            </a:r>
            <a:r>
              <a:rPr kumimoji="1" lang="en-US" altLang="ja-JP" sz="1400" dirty="0">
                <a:solidFill>
                  <a:schemeClr val="tx1"/>
                </a:solidFill>
              </a:rPr>
              <a:t>$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4AF4F518-F69F-4571-8028-EABBED19F83E}"/>
              </a:ext>
            </a:extLst>
          </p:cNvPr>
          <p:cNvSpPr/>
          <p:nvPr/>
        </p:nvSpPr>
        <p:spPr>
          <a:xfrm>
            <a:off x="1918435" y="3244746"/>
            <a:ext cx="792577" cy="340385"/>
          </a:xfrm>
          <a:prstGeom prst="rect">
            <a:avLst/>
          </a:prstGeom>
          <a:solidFill>
            <a:schemeClr val="bg1"/>
          </a:solidFill>
          <a:ln w="31750" cmpd="sng"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“”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22" name="楕円 321">
            <a:extLst>
              <a:ext uri="{FF2B5EF4-FFF2-40B4-BE49-F238E27FC236}">
                <a16:creationId xmlns:a16="http://schemas.microsoft.com/office/drawing/2014/main" id="{BF4B703F-E7FD-4F34-B260-116B6232F110}"/>
              </a:ext>
            </a:extLst>
          </p:cNvPr>
          <p:cNvSpPr/>
          <p:nvPr/>
        </p:nvSpPr>
        <p:spPr>
          <a:xfrm>
            <a:off x="323559" y="3695857"/>
            <a:ext cx="792577" cy="340385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FF00FF"/>
                </a:solidFill>
              </a:rPr>
              <a:t>apply</a:t>
            </a:r>
            <a:endParaRPr kumimoji="1" lang="ja-JP" altLang="en-US" sz="1400" b="1" dirty="0">
              <a:solidFill>
                <a:srgbClr val="FF00FF"/>
              </a:solidFill>
            </a:endParaRPr>
          </a:p>
        </p:txBody>
      </p:sp>
      <p:sp>
        <p:nvSpPr>
          <p:cNvPr id="323" name="正方形/長方形 322">
            <a:extLst>
              <a:ext uri="{FF2B5EF4-FFF2-40B4-BE49-F238E27FC236}">
                <a16:creationId xmlns:a16="http://schemas.microsoft.com/office/drawing/2014/main" id="{24A13CFD-C69F-4B0C-A410-BF5F6F2F4685}"/>
              </a:ext>
            </a:extLst>
          </p:cNvPr>
          <p:cNvSpPr/>
          <p:nvPr/>
        </p:nvSpPr>
        <p:spPr>
          <a:xfrm>
            <a:off x="323558" y="5066883"/>
            <a:ext cx="792577" cy="34038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$#3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324" name="直線矢印コネクタ 323">
            <a:extLst>
              <a:ext uri="{FF2B5EF4-FFF2-40B4-BE49-F238E27FC236}">
                <a16:creationId xmlns:a16="http://schemas.microsoft.com/office/drawing/2014/main" id="{6F8E1EBC-5C30-4CE9-9289-78AD3BBAA290}"/>
              </a:ext>
            </a:extLst>
          </p:cNvPr>
          <p:cNvCxnSpPr>
            <a:cxnSpLocks/>
            <a:stCxn id="321" idx="1"/>
            <a:endCxn id="322" idx="7"/>
          </p:cNvCxnSpPr>
          <p:nvPr/>
        </p:nvCxnSpPr>
        <p:spPr>
          <a:xfrm flipH="1">
            <a:off x="1000066" y="3414939"/>
            <a:ext cx="918369" cy="3307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4CBFA0D5-B7D9-4EE6-89B0-C26437C6AB38}"/>
              </a:ext>
            </a:extLst>
          </p:cNvPr>
          <p:cNvCxnSpPr>
            <a:cxnSpLocks/>
            <a:stCxn id="320" idx="0"/>
            <a:endCxn id="322" idx="4"/>
          </p:cNvCxnSpPr>
          <p:nvPr/>
        </p:nvCxnSpPr>
        <p:spPr>
          <a:xfrm flipV="1">
            <a:off x="719848" y="4036242"/>
            <a:ext cx="0" cy="315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6E5273FB-8257-4480-B385-B4C1EEAA202A}"/>
              </a:ext>
            </a:extLst>
          </p:cNvPr>
          <p:cNvCxnSpPr>
            <a:cxnSpLocks/>
            <a:stCxn id="323" idx="0"/>
            <a:endCxn id="320" idx="2"/>
          </p:cNvCxnSpPr>
          <p:nvPr/>
        </p:nvCxnSpPr>
        <p:spPr>
          <a:xfrm flipV="1">
            <a:off x="719847" y="4691703"/>
            <a:ext cx="1" cy="375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1" name="四角形: 角を丸くする 330">
            <a:extLst>
              <a:ext uri="{FF2B5EF4-FFF2-40B4-BE49-F238E27FC236}">
                <a16:creationId xmlns:a16="http://schemas.microsoft.com/office/drawing/2014/main" id="{3FA2052E-FC32-44BC-B008-6C38D7439764}"/>
              </a:ext>
            </a:extLst>
          </p:cNvPr>
          <p:cNvSpPr/>
          <p:nvPr/>
        </p:nvSpPr>
        <p:spPr>
          <a:xfrm>
            <a:off x="79185" y="3564475"/>
            <a:ext cx="1384465" cy="2004733"/>
          </a:xfrm>
          <a:prstGeom prst="roundRect">
            <a:avLst>
              <a:gd name="adj" fmla="val 4989"/>
            </a:avLst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3" name="テキスト ボックス 332">
            <a:extLst>
              <a:ext uri="{FF2B5EF4-FFF2-40B4-BE49-F238E27FC236}">
                <a16:creationId xmlns:a16="http://schemas.microsoft.com/office/drawing/2014/main" id="{54972A27-3C1B-4802-9310-E87D65BE58BA}"/>
              </a:ext>
            </a:extLst>
          </p:cNvPr>
          <p:cNvSpPr txBox="1"/>
          <p:nvPr/>
        </p:nvSpPr>
        <p:spPr>
          <a:xfrm>
            <a:off x="9611661" y="2957505"/>
            <a:ext cx="4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334" name="正方形/長方形 333">
            <a:extLst>
              <a:ext uri="{FF2B5EF4-FFF2-40B4-BE49-F238E27FC236}">
                <a16:creationId xmlns:a16="http://schemas.microsoft.com/office/drawing/2014/main" id="{05F56953-D79B-4AA0-834A-D0AEAFEEBE73}"/>
              </a:ext>
            </a:extLst>
          </p:cNvPr>
          <p:cNvSpPr/>
          <p:nvPr/>
        </p:nvSpPr>
        <p:spPr>
          <a:xfrm>
            <a:off x="7783509" y="4353412"/>
            <a:ext cx="792577" cy="340385"/>
          </a:xfrm>
          <a:prstGeom prst="rect">
            <a:avLst/>
          </a:prstGeom>
          <a:solidFill>
            <a:srgbClr val="CCFF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readT</a:t>
            </a:r>
            <a:r>
              <a:rPr kumimoji="1" lang="en-US" altLang="ja-JP" sz="1400" dirty="0">
                <a:solidFill>
                  <a:schemeClr val="tx1"/>
                </a:solidFill>
              </a:rPr>
              <a:t>$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35" name="正方形/長方形 334">
            <a:extLst>
              <a:ext uri="{FF2B5EF4-FFF2-40B4-BE49-F238E27FC236}">
                <a16:creationId xmlns:a16="http://schemas.microsoft.com/office/drawing/2014/main" id="{BE1B4B38-C763-4653-8A64-C222D788E48E}"/>
              </a:ext>
            </a:extLst>
          </p:cNvPr>
          <p:cNvSpPr/>
          <p:nvPr/>
        </p:nvSpPr>
        <p:spPr>
          <a:xfrm>
            <a:off x="9336748" y="3246196"/>
            <a:ext cx="792577" cy="340385"/>
          </a:xfrm>
          <a:prstGeom prst="rect">
            <a:avLst/>
          </a:prstGeom>
          <a:solidFill>
            <a:schemeClr val="bg1"/>
          </a:solidFill>
          <a:ln w="31750" cmpd="sng"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“”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36" name="楕円 335">
            <a:extLst>
              <a:ext uri="{FF2B5EF4-FFF2-40B4-BE49-F238E27FC236}">
                <a16:creationId xmlns:a16="http://schemas.microsoft.com/office/drawing/2014/main" id="{5C01F208-426A-4E73-A8F3-D8D7495E70EF}"/>
              </a:ext>
            </a:extLst>
          </p:cNvPr>
          <p:cNvSpPr/>
          <p:nvPr/>
        </p:nvSpPr>
        <p:spPr>
          <a:xfrm>
            <a:off x="7783509" y="3697951"/>
            <a:ext cx="792577" cy="340385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FF00FF"/>
                </a:solidFill>
              </a:rPr>
              <a:t>apply</a:t>
            </a:r>
            <a:endParaRPr kumimoji="1" lang="ja-JP" altLang="en-US" sz="1400" b="1" dirty="0">
              <a:solidFill>
                <a:srgbClr val="FF00FF"/>
              </a:solidFill>
            </a:endParaRPr>
          </a:p>
        </p:txBody>
      </p:sp>
      <p:sp>
        <p:nvSpPr>
          <p:cNvPr id="337" name="正方形/長方形 336">
            <a:extLst>
              <a:ext uri="{FF2B5EF4-FFF2-40B4-BE49-F238E27FC236}">
                <a16:creationId xmlns:a16="http://schemas.microsoft.com/office/drawing/2014/main" id="{05D8AE07-C3C5-4BE8-9308-8F2375EAEDCC}"/>
              </a:ext>
            </a:extLst>
          </p:cNvPr>
          <p:cNvSpPr/>
          <p:nvPr/>
        </p:nvSpPr>
        <p:spPr>
          <a:xfrm>
            <a:off x="7783508" y="5068977"/>
            <a:ext cx="792577" cy="34038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$#3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338" name="直線矢印コネクタ 337">
            <a:extLst>
              <a:ext uri="{FF2B5EF4-FFF2-40B4-BE49-F238E27FC236}">
                <a16:creationId xmlns:a16="http://schemas.microsoft.com/office/drawing/2014/main" id="{8984FD62-814F-4DEC-80CA-CB472AAF5919}"/>
              </a:ext>
            </a:extLst>
          </p:cNvPr>
          <p:cNvCxnSpPr>
            <a:cxnSpLocks/>
            <a:stCxn id="335" idx="1"/>
            <a:endCxn id="336" idx="7"/>
          </p:cNvCxnSpPr>
          <p:nvPr/>
        </p:nvCxnSpPr>
        <p:spPr>
          <a:xfrm flipH="1">
            <a:off x="8460016" y="3416389"/>
            <a:ext cx="876732" cy="33141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2BAF4A40-104E-4C65-A970-07FB07A6E1A6}"/>
              </a:ext>
            </a:extLst>
          </p:cNvPr>
          <p:cNvCxnSpPr>
            <a:cxnSpLocks/>
            <a:stCxn id="334" idx="0"/>
            <a:endCxn id="336" idx="4"/>
          </p:cNvCxnSpPr>
          <p:nvPr/>
        </p:nvCxnSpPr>
        <p:spPr>
          <a:xfrm flipV="1">
            <a:off x="8179798" y="4038336"/>
            <a:ext cx="0" cy="315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2F41B1A3-FDBF-4877-9E0A-8A989A7E11D0}"/>
              </a:ext>
            </a:extLst>
          </p:cNvPr>
          <p:cNvCxnSpPr>
            <a:cxnSpLocks/>
            <a:stCxn id="337" idx="0"/>
            <a:endCxn id="334" idx="2"/>
          </p:cNvCxnSpPr>
          <p:nvPr/>
        </p:nvCxnSpPr>
        <p:spPr>
          <a:xfrm flipV="1">
            <a:off x="8179797" y="4693797"/>
            <a:ext cx="1" cy="375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四角形: 角を丸くする 340">
            <a:extLst>
              <a:ext uri="{FF2B5EF4-FFF2-40B4-BE49-F238E27FC236}">
                <a16:creationId xmlns:a16="http://schemas.microsoft.com/office/drawing/2014/main" id="{75A37476-6CB0-418E-B688-9EA91CDD078B}"/>
              </a:ext>
            </a:extLst>
          </p:cNvPr>
          <p:cNvSpPr/>
          <p:nvPr/>
        </p:nvSpPr>
        <p:spPr>
          <a:xfrm>
            <a:off x="7539135" y="3566569"/>
            <a:ext cx="1384465" cy="2004733"/>
          </a:xfrm>
          <a:prstGeom prst="roundRect">
            <a:avLst>
              <a:gd name="adj" fmla="val 4989"/>
            </a:avLst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4D6DECA0-D361-4070-BCBB-138469246F51}"/>
              </a:ext>
            </a:extLst>
          </p:cNvPr>
          <p:cNvCxnSpPr>
            <a:cxnSpLocks/>
            <a:stCxn id="335" idx="0"/>
            <a:endCxn id="171" idx="2"/>
          </p:cNvCxnSpPr>
          <p:nvPr/>
        </p:nvCxnSpPr>
        <p:spPr>
          <a:xfrm flipH="1" flipV="1">
            <a:off x="5875056" y="2680420"/>
            <a:ext cx="3857981" cy="565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矢印: 右 351">
            <a:extLst>
              <a:ext uri="{FF2B5EF4-FFF2-40B4-BE49-F238E27FC236}">
                <a16:creationId xmlns:a16="http://schemas.microsoft.com/office/drawing/2014/main" id="{0A0E3904-35D6-4D4B-8B7A-BAFD93754996}"/>
              </a:ext>
            </a:extLst>
          </p:cNvPr>
          <p:cNvSpPr/>
          <p:nvPr/>
        </p:nvSpPr>
        <p:spPr>
          <a:xfrm>
            <a:off x="9205267" y="6048195"/>
            <a:ext cx="547700" cy="261837"/>
          </a:xfrm>
          <a:prstGeom prst="rightArrow">
            <a:avLst/>
          </a:prstGeom>
          <a:ln>
            <a:solidFill>
              <a:srgbClr val="0000FF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3" name="テキスト ボックス 352">
            <a:extLst>
              <a:ext uri="{FF2B5EF4-FFF2-40B4-BE49-F238E27FC236}">
                <a16:creationId xmlns:a16="http://schemas.microsoft.com/office/drawing/2014/main" id="{A6AF2FA0-B751-4069-AE59-7BF9AA8C1505}"/>
              </a:ext>
            </a:extLst>
          </p:cNvPr>
          <p:cNvSpPr txBox="1"/>
          <p:nvPr/>
        </p:nvSpPr>
        <p:spPr>
          <a:xfrm>
            <a:off x="8527068" y="6303535"/>
            <a:ext cx="13844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ja-JP" altLang="en-US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実行結果で置換</a:t>
            </a:r>
            <a:endParaRPr lang="en-US" altLang="ja-JP" sz="1400" dirty="0">
              <a:solidFill>
                <a:srgbClr val="0000FF"/>
              </a:solidFill>
              <a:uFill>
                <a:solidFill>
                  <a:srgbClr val="FF0000"/>
                </a:solidFill>
              </a:uFill>
            </a:endParaRPr>
          </a:p>
        </p:txBody>
      </p:sp>
      <p:cxnSp>
        <p:nvCxnSpPr>
          <p:cNvPr id="354" name="コネクタ: 曲線 353">
            <a:extLst>
              <a:ext uri="{FF2B5EF4-FFF2-40B4-BE49-F238E27FC236}">
                <a16:creationId xmlns:a16="http://schemas.microsoft.com/office/drawing/2014/main" id="{188A0282-273A-42CF-A4E3-B52D6B231BC9}"/>
              </a:ext>
            </a:extLst>
          </p:cNvPr>
          <p:cNvCxnSpPr>
            <a:cxnSpLocks/>
            <a:stCxn id="321" idx="2"/>
            <a:endCxn id="322" idx="6"/>
          </p:cNvCxnSpPr>
          <p:nvPr/>
        </p:nvCxnSpPr>
        <p:spPr>
          <a:xfrm rot="5400000">
            <a:off x="1574971" y="3126296"/>
            <a:ext cx="280919" cy="1198588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正方形/長方形 354">
            <a:extLst>
              <a:ext uri="{FF2B5EF4-FFF2-40B4-BE49-F238E27FC236}">
                <a16:creationId xmlns:a16="http://schemas.microsoft.com/office/drawing/2014/main" id="{D777BA6A-7F72-4B58-B48B-9A670BCA1C8C}"/>
              </a:ext>
            </a:extLst>
          </p:cNvPr>
          <p:cNvSpPr/>
          <p:nvPr/>
        </p:nvSpPr>
        <p:spPr>
          <a:xfrm>
            <a:off x="8875743" y="2286052"/>
            <a:ext cx="792577" cy="340385"/>
          </a:xfrm>
          <a:prstGeom prst="rect">
            <a:avLst/>
          </a:prstGeom>
          <a:solidFill>
            <a:schemeClr val="bg1"/>
          </a:solidFill>
          <a:ln w="31750" cmpd="sng"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363" name="コネクタ: 曲線 362">
            <a:extLst>
              <a:ext uri="{FF2B5EF4-FFF2-40B4-BE49-F238E27FC236}">
                <a16:creationId xmlns:a16="http://schemas.microsoft.com/office/drawing/2014/main" id="{FC9A90D4-CB40-4522-9FDD-BBC297745D8D}"/>
              </a:ext>
            </a:extLst>
          </p:cNvPr>
          <p:cNvCxnSpPr>
            <a:cxnSpLocks/>
            <a:stCxn id="320" idx="3"/>
            <a:endCxn id="323" idx="3"/>
          </p:cNvCxnSpPr>
          <p:nvPr/>
        </p:nvCxnSpPr>
        <p:spPr>
          <a:xfrm flipH="1">
            <a:off x="1116135" y="4521511"/>
            <a:ext cx="1" cy="715565"/>
          </a:xfrm>
          <a:prstGeom prst="curvedConnector3">
            <a:avLst>
              <a:gd name="adj1" fmla="val -2286000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テキスト ボックス 368">
            <a:extLst>
              <a:ext uri="{FF2B5EF4-FFF2-40B4-BE49-F238E27FC236}">
                <a16:creationId xmlns:a16="http://schemas.microsoft.com/office/drawing/2014/main" id="{D708EA24-41BE-4D7C-A774-8BCE7113989E}"/>
              </a:ext>
            </a:extLst>
          </p:cNvPr>
          <p:cNvSpPr txBox="1"/>
          <p:nvPr/>
        </p:nvSpPr>
        <p:spPr>
          <a:xfrm>
            <a:off x="1502190" y="4285703"/>
            <a:ext cx="1635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(5)</a:t>
            </a:r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 err="1">
                <a:solidFill>
                  <a:srgbClr val="FF0000"/>
                </a:solidFill>
              </a:rPr>
              <a:t>fp</a:t>
            </a:r>
            <a:r>
              <a:rPr kumimoji="1" lang="ja-JP" altLang="en-US" sz="1400" dirty="0">
                <a:solidFill>
                  <a:srgbClr val="FF0000"/>
                </a:solidFill>
              </a:rPr>
              <a:t>未設定</a:t>
            </a:r>
            <a:r>
              <a:rPr kumimoji="1" lang="en-US" altLang="ja-JP" sz="1400" dirty="0">
                <a:solidFill>
                  <a:srgbClr val="FF0000"/>
                </a:solidFill>
              </a:rPr>
              <a:t>(#3)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376" name="テキスト ボックス 375">
            <a:extLst>
              <a:ext uri="{FF2B5EF4-FFF2-40B4-BE49-F238E27FC236}">
                <a16:creationId xmlns:a16="http://schemas.microsoft.com/office/drawing/2014/main" id="{9E07F181-0CFB-416E-AB6B-6581488F1B37}"/>
              </a:ext>
            </a:extLst>
          </p:cNvPr>
          <p:cNvSpPr txBox="1"/>
          <p:nvPr/>
        </p:nvSpPr>
        <p:spPr>
          <a:xfrm>
            <a:off x="1366227" y="3834284"/>
            <a:ext cx="1460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(2)</a:t>
            </a:r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 err="1">
                <a:solidFill>
                  <a:srgbClr val="FF0000"/>
                </a:solidFill>
              </a:rPr>
              <a:t>func</a:t>
            </a:r>
            <a:r>
              <a:rPr kumimoji="1" lang="ja-JP" altLang="en-US" sz="1400" dirty="0">
                <a:solidFill>
                  <a:srgbClr val="FF0000"/>
                </a:solidFill>
              </a:rPr>
              <a:t>未実行</a:t>
            </a:r>
          </a:p>
        </p:txBody>
      </p:sp>
      <p:sp>
        <p:nvSpPr>
          <p:cNvPr id="377" name="テキスト ボックス 376">
            <a:extLst>
              <a:ext uri="{FF2B5EF4-FFF2-40B4-BE49-F238E27FC236}">
                <a16:creationId xmlns:a16="http://schemas.microsoft.com/office/drawing/2014/main" id="{4A45A6F1-9B7D-4CC1-AB14-4883F79D0657}"/>
              </a:ext>
            </a:extLst>
          </p:cNvPr>
          <p:cNvSpPr txBox="1"/>
          <p:nvPr/>
        </p:nvSpPr>
        <p:spPr>
          <a:xfrm>
            <a:off x="531249" y="5898477"/>
            <a:ext cx="1397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u="sng" dirty="0">
                <a:solidFill>
                  <a:srgbClr val="FF0000"/>
                </a:solidFill>
              </a:rPr>
              <a:t>(7)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 err="1">
                <a:solidFill>
                  <a:srgbClr val="FF0000"/>
                </a:solidFill>
              </a:rPr>
              <a:t>readT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実行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379" name="テキスト ボックス 378">
            <a:extLst>
              <a:ext uri="{FF2B5EF4-FFF2-40B4-BE49-F238E27FC236}">
                <a16:creationId xmlns:a16="http://schemas.microsoft.com/office/drawing/2014/main" id="{2CA5752B-3208-459C-B0EB-3DA7D745E4C7}"/>
              </a:ext>
            </a:extLst>
          </p:cNvPr>
          <p:cNvSpPr txBox="1"/>
          <p:nvPr/>
        </p:nvSpPr>
        <p:spPr>
          <a:xfrm>
            <a:off x="6343329" y="2268585"/>
            <a:ext cx="1460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>
                <a:solidFill>
                  <a:srgbClr val="FF0000"/>
                </a:solidFill>
              </a:rPr>
              <a:t>(1)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>
                <a:solidFill>
                  <a:srgbClr val="FF0000"/>
                </a:solidFill>
              </a:rPr>
              <a:t>print 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81" name="テキスト ボックス 380">
            <a:extLst>
              <a:ext uri="{FF2B5EF4-FFF2-40B4-BE49-F238E27FC236}">
                <a16:creationId xmlns:a16="http://schemas.microsoft.com/office/drawing/2014/main" id="{341AABC8-D15E-4438-8FF6-DE929ED10997}"/>
              </a:ext>
            </a:extLst>
          </p:cNvPr>
          <p:cNvSpPr txBox="1"/>
          <p:nvPr/>
        </p:nvSpPr>
        <p:spPr>
          <a:xfrm>
            <a:off x="5824694" y="3876201"/>
            <a:ext cx="1460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(9)</a:t>
            </a:r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 err="1">
                <a:solidFill>
                  <a:srgbClr val="FF0000"/>
                </a:solidFill>
              </a:rPr>
              <a:t>func</a:t>
            </a:r>
            <a:r>
              <a:rPr kumimoji="1" lang="ja-JP" altLang="en-US" sz="1400" dirty="0">
                <a:solidFill>
                  <a:srgbClr val="FF0000"/>
                </a:solidFill>
              </a:rPr>
              <a:t>未実行</a:t>
            </a:r>
          </a:p>
        </p:txBody>
      </p:sp>
      <p:sp>
        <p:nvSpPr>
          <p:cNvPr id="382" name="テキスト ボックス 381">
            <a:extLst>
              <a:ext uri="{FF2B5EF4-FFF2-40B4-BE49-F238E27FC236}">
                <a16:creationId xmlns:a16="http://schemas.microsoft.com/office/drawing/2014/main" id="{E036C2C7-ED95-4243-9E61-5C6FA91BFB60}"/>
              </a:ext>
            </a:extLst>
          </p:cNvPr>
          <p:cNvSpPr txBox="1"/>
          <p:nvPr/>
        </p:nvSpPr>
        <p:spPr>
          <a:xfrm>
            <a:off x="5685033" y="4575327"/>
            <a:ext cx="1755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>
                <a:solidFill>
                  <a:srgbClr val="FF0000"/>
                </a:solidFill>
              </a:rPr>
              <a:t>(10)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 err="1">
                <a:solidFill>
                  <a:srgbClr val="FF0000"/>
                </a:solidFill>
              </a:rPr>
              <a:t>readT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実行</a:t>
            </a:r>
            <a:endParaRPr kumimoji="1" lang="en-US" altLang="ja-JP" sz="1400" u="sng" dirty="0">
              <a:solidFill>
                <a:srgbClr val="FF0000"/>
              </a:solidFill>
            </a:endParaRPr>
          </a:p>
          <a:p>
            <a:r>
              <a:rPr kumimoji="1" lang="en-US" altLang="ja-JP" sz="1400" dirty="0">
                <a:solidFill>
                  <a:srgbClr val="FF0000"/>
                </a:solidFill>
              </a:rPr>
              <a:t>     </a:t>
            </a:r>
            <a:r>
              <a:rPr kumimoji="1" lang="ja-JP" altLang="en-US" sz="1400" dirty="0">
                <a:solidFill>
                  <a:srgbClr val="FF0000"/>
                </a:solidFill>
              </a:rPr>
              <a:t>⇐</a:t>
            </a:r>
            <a:r>
              <a:rPr kumimoji="1" lang="en-US" altLang="ja-JP" sz="1400" dirty="0" err="1">
                <a:solidFill>
                  <a:srgbClr val="FF0000"/>
                </a:solidFill>
              </a:rPr>
              <a:t>fp</a:t>
            </a:r>
            <a:r>
              <a:rPr kumimoji="1" lang="ja-JP" altLang="en-US" sz="1400" dirty="0">
                <a:solidFill>
                  <a:srgbClr val="FF0000"/>
                </a:solidFill>
              </a:rPr>
              <a:t>設定済</a:t>
            </a:r>
            <a:r>
              <a:rPr kumimoji="1" lang="en-US" altLang="ja-JP" sz="1400" dirty="0">
                <a:solidFill>
                  <a:srgbClr val="FF0000"/>
                </a:solidFill>
              </a:rPr>
              <a:t>(#3)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383" name="コネクタ: 曲線 382">
            <a:extLst>
              <a:ext uri="{FF2B5EF4-FFF2-40B4-BE49-F238E27FC236}">
                <a16:creationId xmlns:a16="http://schemas.microsoft.com/office/drawing/2014/main" id="{A159AFA2-BC4D-4DA6-85CE-CAFE6405A628}"/>
              </a:ext>
            </a:extLst>
          </p:cNvPr>
          <p:cNvCxnSpPr>
            <a:cxnSpLocks/>
            <a:stCxn id="335" idx="2"/>
            <a:endCxn id="336" idx="6"/>
          </p:cNvCxnSpPr>
          <p:nvPr/>
        </p:nvCxnSpPr>
        <p:spPr>
          <a:xfrm rot="5400000">
            <a:off x="9013781" y="3148887"/>
            <a:ext cx="281563" cy="1156951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テキスト ボックス 387">
            <a:extLst>
              <a:ext uri="{FF2B5EF4-FFF2-40B4-BE49-F238E27FC236}">
                <a16:creationId xmlns:a16="http://schemas.microsoft.com/office/drawing/2014/main" id="{392841E6-1A5B-46E3-A546-2CBD6DC3A409}"/>
              </a:ext>
            </a:extLst>
          </p:cNvPr>
          <p:cNvSpPr txBox="1"/>
          <p:nvPr/>
        </p:nvSpPr>
        <p:spPr>
          <a:xfrm>
            <a:off x="1268147" y="5328930"/>
            <a:ext cx="1320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>
                <a:solidFill>
                  <a:srgbClr val="FF0000"/>
                </a:solidFill>
              </a:rPr>
              <a:t>(4)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>
                <a:solidFill>
                  <a:srgbClr val="FF0000"/>
                </a:solidFill>
              </a:rPr>
              <a:t>ref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解決</a:t>
            </a:r>
          </a:p>
        </p:txBody>
      </p:sp>
      <p:sp>
        <p:nvSpPr>
          <p:cNvPr id="389" name="テキスト ボックス 388">
            <a:extLst>
              <a:ext uri="{FF2B5EF4-FFF2-40B4-BE49-F238E27FC236}">
                <a16:creationId xmlns:a16="http://schemas.microsoft.com/office/drawing/2014/main" id="{6561C09B-2DB8-42A9-AE1B-C2BC99A4085F}"/>
              </a:ext>
            </a:extLst>
          </p:cNvPr>
          <p:cNvSpPr txBox="1"/>
          <p:nvPr/>
        </p:nvSpPr>
        <p:spPr>
          <a:xfrm>
            <a:off x="9170016" y="3800393"/>
            <a:ext cx="1755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(12)</a:t>
            </a:r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 err="1">
                <a:solidFill>
                  <a:srgbClr val="FF0000"/>
                </a:solidFill>
              </a:rPr>
              <a:t>func</a:t>
            </a:r>
            <a:r>
              <a:rPr kumimoji="1" lang="ja-JP" altLang="en-US" sz="1400" dirty="0">
                <a:solidFill>
                  <a:srgbClr val="FF0000"/>
                </a:solidFill>
              </a:rPr>
              <a:t>未実行</a:t>
            </a:r>
          </a:p>
        </p:txBody>
      </p:sp>
      <p:sp>
        <p:nvSpPr>
          <p:cNvPr id="390" name="テキスト ボックス 389">
            <a:extLst>
              <a:ext uri="{FF2B5EF4-FFF2-40B4-BE49-F238E27FC236}">
                <a16:creationId xmlns:a16="http://schemas.microsoft.com/office/drawing/2014/main" id="{EC67D8D6-F583-4416-A07F-4C8C3EF3FA4D}"/>
              </a:ext>
            </a:extLst>
          </p:cNvPr>
          <p:cNvSpPr txBox="1"/>
          <p:nvPr/>
        </p:nvSpPr>
        <p:spPr>
          <a:xfrm>
            <a:off x="9911531" y="4186945"/>
            <a:ext cx="1755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>
                <a:solidFill>
                  <a:srgbClr val="FF0000"/>
                </a:solidFill>
              </a:rPr>
              <a:t>(15)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 err="1">
                <a:solidFill>
                  <a:srgbClr val="FF0000"/>
                </a:solidFill>
              </a:rPr>
              <a:t>readT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実行</a:t>
            </a:r>
            <a:endParaRPr kumimoji="1" lang="en-US" altLang="ja-JP" sz="1400" u="sng" dirty="0">
              <a:solidFill>
                <a:srgbClr val="FF0000"/>
              </a:solidFill>
            </a:endParaRPr>
          </a:p>
          <a:p>
            <a:r>
              <a:rPr kumimoji="1" lang="en-US" altLang="ja-JP" sz="1400" dirty="0">
                <a:solidFill>
                  <a:srgbClr val="FF0000"/>
                </a:solidFill>
              </a:rPr>
              <a:t>     </a:t>
            </a:r>
            <a:r>
              <a:rPr kumimoji="1" lang="ja-JP" altLang="en-US" sz="1400" dirty="0">
                <a:solidFill>
                  <a:srgbClr val="FF0000"/>
                </a:solidFill>
              </a:rPr>
              <a:t>⇐</a:t>
            </a:r>
            <a:r>
              <a:rPr kumimoji="1" lang="en-US" altLang="ja-JP" sz="1400" dirty="0" err="1">
                <a:solidFill>
                  <a:srgbClr val="FF0000"/>
                </a:solidFill>
              </a:rPr>
              <a:t>fp</a:t>
            </a:r>
            <a:r>
              <a:rPr kumimoji="1" lang="ja-JP" altLang="en-US" sz="1400" dirty="0">
                <a:solidFill>
                  <a:srgbClr val="FF0000"/>
                </a:solidFill>
              </a:rPr>
              <a:t>設定済</a:t>
            </a:r>
            <a:r>
              <a:rPr kumimoji="1" lang="en-US" altLang="ja-JP" sz="1400" dirty="0">
                <a:solidFill>
                  <a:srgbClr val="FF0000"/>
                </a:solidFill>
              </a:rPr>
              <a:t>(#3)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4B64AA8-41F4-408E-98E1-B72E896904CB}"/>
              </a:ext>
            </a:extLst>
          </p:cNvPr>
          <p:cNvSpPr txBox="1"/>
          <p:nvPr/>
        </p:nvSpPr>
        <p:spPr>
          <a:xfrm>
            <a:off x="602143" y="2517443"/>
            <a:ext cx="1397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u="sng" dirty="0">
                <a:solidFill>
                  <a:srgbClr val="FF0000"/>
                </a:solidFill>
              </a:rPr>
              <a:t>(8)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>
                <a:solidFill>
                  <a:srgbClr val="FF0000"/>
                </a:solidFill>
              </a:rPr>
              <a:t>print</a:t>
            </a:r>
            <a:r>
              <a:rPr lang="ja-JP" altLang="en-US" sz="1400" u="sng" dirty="0">
                <a:solidFill>
                  <a:srgbClr val="FF0000"/>
                </a:solidFill>
              </a:rPr>
              <a:t> ②</a:t>
            </a:r>
            <a:endParaRPr lang="en-US" altLang="ja-JP" sz="1400" u="sng" dirty="0">
              <a:solidFill>
                <a:srgbClr val="FF0000"/>
              </a:solidFill>
            </a:endParaRPr>
          </a:p>
          <a:p>
            <a:r>
              <a:rPr kumimoji="1" lang="en-US" altLang="ja-JP" sz="1400" dirty="0">
                <a:solidFill>
                  <a:srgbClr val="FF0000"/>
                </a:solidFill>
              </a:rPr>
              <a:t>     =(7)</a:t>
            </a:r>
            <a:r>
              <a:rPr lang="ja-JP" altLang="en-US" sz="1400" dirty="0">
                <a:solidFill>
                  <a:srgbClr val="FF0000"/>
                </a:solidFill>
              </a:rPr>
              <a:t>の結果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86DFDAF7-8593-429B-9E30-753B7D025BC1}"/>
              </a:ext>
            </a:extLst>
          </p:cNvPr>
          <p:cNvSpPr txBox="1"/>
          <p:nvPr/>
        </p:nvSpPr>
        <p:spPr>
          <a:xfrm>
            <a:off x="4673200" y="3014047"/>
            <a:ext cx="1755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u="sng" dirty="0">
                <a:solidFill>
                  <a:srgbClr val="FF0000"/>
                </a:solidFill>
              </a:rPr>
              <a:t>(11)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>
                <a:solidFill>
                  <a:srgbClr val="FF0000"/>
                </a:solidFill>
              </a:rPr>
              <a:t>print </a:t>
            </a:r>
            <a:r>
              <a:rPr lang="ja-JP" altLang="en-US" sz="1400" u="sng" dirty="0">
                <a:solidFill>
                  <a:srgbClr val="FF0000"/>
                </a:solidFill>
              </a:rPr>
              <a:t>③</a:t>
            </a:r>
            <a:endParaRPr lang="en-US" altLang="ja-JP" sz="1400" u="sng" dirty="0">
              <a:solidFill>
                <a:srgbClr val="FF0000"/>
              </a:solidFill>
            </a:endParaRPr>
          </a:p>
          <a:p>
            <a:r>
              <a:rPr kumimoji="1" lang="en-US" altLang="ja-JP" sz="1400" dirty="0">
                <a:solidFill>
                  <a:srgbClr val="FF0000"/>
                </a:solidFill>
              </a:rPr>
              <a:t>      =(10)</a:t>
            </a:r>
            <a:r>
              <a:rPr lang="ja-JP" altLang="en-US" sz="1400" dirty="0">
                <a:solidFill>
                  <a:srgbClr val="FF0000"/>
                </a:solidFill>
              </a:rPr>
              <a:t>の結果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76" name="コネクタ: 曲線 75">
            <a:extLst>
              <a:ext uri="{FF2B5EF4-FFF2-40B4-BE49-F238E27FC236}">
                <a16:creationId xmlns:a16="http://schemas.microsoft.com/office/drawing/2014/main" id="{C6825B5D-7CFE-4F3A-BDF9-F2C4CB44BD35}"/>
              </a:ext>
            </a:extLst>
          </p:cNvPr>
          <p:cNvCxnSpPr>
            <a:cxnSpLocks/>
            <a:stCxn id="334" idx="3"/>
            <a:endCxn id="337" idx="3"/>
          </p:cNvCxnSpPr>
          <p:nvPr/>
        </p:nvCxnSpPr>
        <p:spPr>
          <a:xfrm flipH="1">
            <a:off x="8576085" y="4523605"/>
            <a:ext cx="1" cy="715565"/>
          </a:xfrm>
          <a:prstGeom prst="curvedConnector3">
            <a:avLst>
              <a:gd name="adj1" fmla="val -2286000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8146687-3554-4B25-BBB8-2CCABD6A3641}"/>
              </a:ext>
            </a:extLst>
          </p:cNvPr>
          <p:cNvSpPr txBox="1"/>
          <p:nvPr/>
        </p:nvSpPr>
        <p:spPr>
          <a:xfrm>
            <a:off x="8791516" y="4696072"/>
            <a:ext cx="1473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(13)</a:t>
            </a:r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>
                <a:solidFill>
                  <a:srgbClr val="FF0000"/>
                </a:solidFill>
              </a:rPr>
              <a:t>ref</a:t>
            </a:r>
            <a:r>
              <a:rPr kumimoji="1" lang="ja-JP" altLang="en-US" sz="1400" dirty="0">
                <a:solidFill>
                  <a:srgbClr val="FF0000"/>
                </a:solidFill>
              </a:rPr>
              <a:t>未解決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64135A8-24D8-4E37-9B74-5BF4509BAD88}"/>
              </a:ext>
            </a:extLst>
          </p:cNvPr>
          <p:cNvSpPr txBox="1"/>
          <p:nvPr/>
        </p:nvSpPr>
        <p:spPr>
          <a:xfrm>
            <a:off x="8764867" y="5060019"/>
            <a:ext cx="1320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>
                <a:solidFill>
                  <a:srgbClr val="FF0000"/>
                </a:solidFill>
              </a:rPr>
              <a:t>(14)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>
                <a:solidFill>
                  <a:srgbClr val="FF0000"/>
                </a:solidFill>
              </a:rPr>
              <a:t>ref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解決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24784D8-79BB-4F8A-ACF3-8A95F7ED4E21}"/>
              </a:ext>
            </a:extLst>
          </p:cNvPr>
          <p:cNvSpPr txBox="1"/>
          <p:nvPr/>
        </p:nvSpPr>
        <p:spPr>
          <a:xfrm>
            <a:off x="10170914" y="2672592"/>
            <a:ext cx="1755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sz="1400" u="sng" dirty="0">
                <a:solidFill>
                  <a:srgbClr val="FF0000"/>
                </a:solidFill>
              </a:rPr>
              <a:t>(16)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>
                <a:solidFill>
                  <a:srgbClr val="FF0000"/>
                </a:solidFill>
              </a:rPr>
              <a:t>print </a:t>
            </a:r>
            <a:r>
              <a:rPr lang="ja-JP" altLang="en-US" sz="1400" u="sng" dirty="0">
                <a:solidFill>
                  <a:srgbClr val="FF0000"/>
                </a:solidFill>
              </a:rPr>
              <a:t>④</a:t>
            </a:r>
            <a:endParaRPr lang="en-US" altLang="ja-JP" sz="1400" u="sng" dirty="0">
              <a:solidFill>
                <a:srgbClr val="FF0000"/>
              </a:solidFill>
            </a:endParaRPr>
          </a:p>
          <a:p>
            <a:r>
              <a:rPr kumimoji="1" lang="en-US" altLang="ja-JP" sz="1400" dirty="0">
                <a:solidFill>
                  <a:srgbClr val="FF0000"/>
                </a:solidFill>
              </a:rPr>
              <a:t>      =(15)</a:t>
            </a:r>
            <a:r>
              <a:rPr lang="ja-JP" altLang="en-US" sz="1400" dirty="0">
                <a:solidFill>
                  <a:srgbClr val="FF0000"/>
                </a:solidFill>
              </a:rPr>
              <a:t>の結果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5E2D9C70-CB4B-4B35-B8D9-8A0AC5886EAC}"/>
              </a:ext>
            </a:extLst>
          </p:cNvPr>
          <p:cNvSpPr txBox="1"/>
          <p:nvPr/>
        </p:nvSpPr>
        <p:spPr>
          <a:xfrm>
            <a:off x="3979838" y="5766299"/>
            <a:ext cx="2185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>
                <a:solidFill>
                  <a:srgbClr val="FF0000"/>
                </a:solidFill>
              </a:rPr>
              <a:t>(6)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>
                <a:solidFill>
                  <a:srgbClr val="FF0000"/>
                </a:solidFill>
              </a:rPr>
              <a:t>$file$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実行</a:t>
            </a:r>
            <a:endParaRPr kumimoji="1" lang="en-US" altLang="ja-JP" sz="1400" u="sng" dirty="0">
              <a:solidFill>
                <a:srgbClr val="FF0000"/>
              </a:solidFill>
            </a:endParaRPr>
          </a:p>
          <a:p>
            <a:r>
              <a:rPr lang="en-US" altLang="ja-JP" sz="1400" dirty="0">
                <a:solidFill>
                  <a:srgbClr val="FF0000"/>
                </a:solidFill>
              </a:rPr>
              <a:t>      </a:t>
            </a:r>
            <a:r>
              <a:rPr kumimoji="1" lang="en-US" altLang="ja-JP" sz="1400" dirty="0">
                <a:solidFill>
                  <a:srgbClr val="FF0000"/>
                </a:solidFill>
              </a:rPr>
              <a:t>open + </a:t>
            </a:r>
            <a:r>
              <a:rPr kumimoji="1" lang="en-US" altLang="ja-JP" sz="1400" dirty="0" err="1">
                <a:solidFill>
                  <a:srgbClr val="FF0000"/>
                </a:solidFill>
              </a:rPr>
              <a:t>fp</a:t>
            </a:r>
            <a:r>
              <a:rPr kumimoji="1" lang="ja-JP" altLang="en-US" sz="1400" dirty="0">
                <a:solidFill>
                  <a:srgbClr val="FF0000"/>
                </a:solidFill>
              </a:rPr>
              <a:t>設定</a:t>
            </a:r>
            <a:r>
              <a:rPr kumimoji="1" lang="en-US" altLang="ja-JP" sz="1400" dirty="0">
                <a:solidFill>
                  <a:srgbClr val="FF0000"/>
                </a:solidFill>
              </a:rPr>
              <a:t>(#3)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91022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03634E-8C47-47AE-B10C-60F82F90AF2B}"/>
              </a:ext>
            </a:extLst>
          </p:cNvPr>
          <p:cNvSpPr txBox="1"/>
          <p:nvPr/>
        </p:nvSpPr>
        <p:spPr>
          <a:xfrm>
            <a:off x="575081" y="52074"/>
            <a:ext cx="796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T</a:t>
            </a:r>
            <a:r>
              <a:rPr lang="ja-JP" altLang="en-US" sz="1800" dirty="0">
                <a:uFill>
                  <a:solidFill>
                    <a:srgbClr val="FF0000"/>
                  </a:solidFill>
                </a:uFill>
              </a:rPr>
              <a:t>式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:</a:t>
            </a:r>
            <a:endParaRPr lang="en-US" altLang="ja-JP" sz="18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5FCEFB-AB1C-4B1C-8979-E0A9CDD781CF}"/>
              </a:ext>
            </a:extLst>
          </p:cNvPr>
          <p:cNvSpPr txBox="1"/>
          <p:nvPr/>
        </p:nvSpPr>
        <p:spPr>
          <a:xfrm>
            <a:off x="1253415" y="1104374"/>
            <a:ext cx="1053195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kumimoji="1"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tree(node(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sz="1600" b="1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(self,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0000FF"/>
                  </a:solidFill>
                </a:uFill>
                <a:latin typeface="+mn-ea"/>
              </a:rPr>
              <a:t>node(“”, </a:t>
            </a:r>
            <a:r>
              <a:rPr lang="en-US" altLang="ja-JP" sz="1600" b="1" spc="-1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  <a:latin typeface="+mn-ea"/>
              </a:rPr>
              <a:t>apply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0000FF"/>
                  </a:solidFill>
                </a:uFill>
                <a:latin typeface="+mn-ea"/>
              </a:rPr>
              <a:t>(self, tree(“$tree$“, “$bind$“, “</a:t>
            </a:r>
            <a:r>
              <a:rPr lang="en-US" altLang="ja-JP" sz="1600" b="1" spc="-1" dirty="0">
                <a:solidFill>
                  <a:srgbClr val="FF00FF"/>
                </a:solidFill>
                <a:uFill>
                  <a:solidFill>
                    <a:srgbClr val="0000FF"/>
                  </a:solidFill>
                </a:uFill>
                <a:latin typeface="+mn-ea"/>
              </a:rPr>
              <a:t>$#1</a:t>
            </a:r>
            <a:r>
              <a:rPr lang="en-US" altLang="ja-JP" sz="1600" spc="-1" dirty="0">
                <a:uFill>
                  <a:solidFill>
                    <a:srgbClr val="0000FF"/>
                  </a:solidFill>
                </a:uFill>
                <a:latin typeface="+mn-ea"/>
              </a:rPr>
              <a:t>”)))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)), “</a:t>
            </a:r>
            <a:r>
              <a:rPr lang="en-US" altLang="ja-JP" sz="1600" b="1" spc="-1" dirty="0">
                <a:solidFill>
                  <a:srgbClr val="FF00FF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$#2</a:t>
            </a:r>
            <a:r>
              <a:rPr lang="en-US" altLang="ja-JP" sz="1600" spc="-1" dirty="0">
                <a:uFill>
                  <a:solidFill>
                    <a:srgbClr val="FF0000"/>
                  </a:solidFill>
                </a:uFill>
                <a:latin typeface="+mn-ea"/>
              </a:rPr>
              <a:t>A[1]”, “#2B[2]”)</a:t>
            </a:r>
            <a:endParaRPr lang="en-US" altLang="ja-JP" sz="16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5207731-DDDC-49CE-9F36-AB68E81CC1B3}"/>
              </a:ext>
            </a:extLst>
          </p:cNvPr>
          <p:cNvSpPr/>
          <p:nvPr/>
        </p:nvSpPr>
        <p:spPr>
          <a:xfrm>
            <a:off x="8977548" y="2779767"/>
            <a:ext cx="792577" cy="34038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X[]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94E9604-6296-491F-86F9-BB1EFD40C002}"/>
              </a:ext>
            </a:extLst>
          </p:cNvPr>
          <p:cNvSpPr/>
          <p:nvPr/>
        </p:nvSpPr>
        <p:spPr>
          <a:xfrm>
            <a:off x="1096417" y="6140310"/>
            <a:ext cx="792577" cy="340385"/>
          </a:xfrm>
          <a:prstGeom prst="rect">
            <a:avLst/>
          </a:prstGeom>
          <a:solidFill>
            <a:srgbClr val="FFCC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$bind$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9602EA3-81BF-4549-9F51-ECBA878B8CA1}"/>
              </a:ext>
            </a:extLst>
          </p:cNvPr>
          <p:cNvSpPr/>
          <p:nvPr/>
        </p:nvSpPr>
        <p:spPr>
          <a:xfrm>
            <a:off x="2117134" y="6140309"/>
            <a:ext cx="792577" cy="340385"/>
          </a:xfrm>
          <a:prstGeom prst="rect">
            <a:avLst/>
          </a:prstGeom>
          <a:solidFill>
            <a:srgbClr val="FFFF99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$#1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BA71D37-3EF7-4529-8509-815C9415156C}"/>
              </a:ext>
            </a:extLst>
          </p:cNvPr>
          <p:cNvCxnSpPr>
            <a:cxnSpLocks/>
            <a:stCxn id="71" idx="2"/>
            <a:endCxn id="17" idx="0"/>
          </p:cNvCxnSpPr>
          <p:nvPr/>
        </p:nvCxnSpPr>
        <p:spPr>
          <a:xfrm>
            <a:off x="1939277" y="5643696"/>
            <a:ext cx="574146" cy="496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2C83A0A2-DA0B-4CB2-B8E8-6C991AB8CE8A}"/>
              </a:ext>
            </a:extLst>
          </p:cNvPr>
          <p:cNvSpPr txBox="1"/>
          <p:nvPr/>
        </p:nvSpPr>
        <p:spPr>
          <a:xfrm>
            <a:off x="2122804" y="3295757"/>
            <a:ext cx="1473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(2) apply</a:t>
            </a:r>
            <a:r>
              <a:rPr kumimoji="1" lang="ja-JP" altLang="en-US" sz="1400" dirty="0">
                <a:solidFill>
                  <a:srgbClr val="FF0000"/>
                </a:solidFill>
              </a:rPr>
              <a:t>未実行</a:t>
            </a:r>
          </a:p>
        </p:txBody>
      </p:sp>
      <p:sp>
        <p:nvSpPr>
          <p:cNvPr id="156" name="楕円 155">
            <a:extLst>
              <a:ext uri="{FF2B5EF4-FFF2-40B4-BE49-F238E27FC236}">
                <a16:creationId xmlns:a16="http://schemas.microsoft.com/office/drawing/2014/main" id="{82054DC0-B7C9-48AF-A74C-EAA356521195}"/>
              </a:ext>
            </a:extLst>
          </p:cNvPr>
          <p:cNvSpPr/>
          <p:nvPr/>
        </p:nvSpPr>
        <p:spPr>
          <a:xfrm>
            <a:off x="1542988" y="4615129"/>
            <a:ext cx="792577" cy="340385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FF00FF"/>
                </a:solidFill>
              </a:rPr>
              <a:t>apply</a:t>
            </a:r>
            <a:endParaRPr kumimoji="1" lang="ja-JP" altLang="en-US" sz="1400" b="1" dirty="0">
              <a:solidFill>
                <a:srgbClr val="FF00FF"/>
              </a:solidFill>
            </a:endParaRPr>
          </a:p>
        </p:txBody>
      </p: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32553F11-CF26-4719-9306-DFF55D9B7CC1}"/>
              </a:ext>
            </a:extLst>
          </p:cNvPr>
          <p:cNvCxnSpPr>
            <a:cxnSpLocks/>
            <a:stCxn id="71" idx="0"/>
            <a:endCxn id="156" idx="4"/>
          </p:cNvCxnSpPr>
          <p:nvPr/>
        </p:nvCxnSpPr>
        <p:spPr>
          <a:xfrm flipV="1">
            <a:off x="1939277" y="4955514"/>
            <a:ext cx="0" cy="347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テキスト ボックス 251">
            <a:extLst>
              <a:ext uri="{FF2B5EF4-FFF2-40B4-BE49-F238E27FC236}">
                <a16:creationId xmlns:a16="http://schemas.microsoft.com/office/drawing/2014/main" id="{BFCC132C-E757-4676-B35C-457F919799C6}"/>
              </a:ext>
            </a:extLst>
          </p:cNvPr>
          <p:cNvSpPr txBox="1"/>
          <p:nvPr/>
        </p:nvSpPr>
        <p:spPr>
          <a:xfrm>
            <a:off x="1253415" y="52074"/>
            <a:ext cx="105319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{{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$tree$($bind$,$#1)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X[]($#2A[1],#2B[2])</a:t>
            </a:r>
            <a:endParaRPr lang="en-US" altLang="ja-JP" sz="18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253" name="テキスト ボックス 252">
            <a:extLst>
              <a:ext uri="{FF2B5EF4-FFF2-40B4-BE49-F238E27FC236}">
                <a16:creationId xmlns:a16="http://schemas.microsoft.com/office/drawing/2014/main" id="{6699BB84-635A-4FFC-8D64-E3ECA6CBF795}"/>
              </a:ext>
            </a:extLst>
          </p:cNvPr>
          <p:cNvSpPr txBox="1"/>
          <p:nvPr/>
        </p:nvSpPr>
        <p:spPr>
          <a:xfrm>
            <a:off x="146407" y="1084816"/>
            <a:ext cx="1244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ja-JP" altLang="en-US" sz="1800" dirty="0">
                <a:uFill>
                  <a:solidFill>
                    <a:srgbClr val="FF0000"/>
                  </a:solidFill>
                </a:uFill>
              </a:rPr>
              <a:t>前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: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FA91088-B0DF-47A3-B078-30C2EBCAF31C}"/>
              </a:ext>
            </a:extLst>
          </p:cNvPr>
          <p:cNvSpPr txBox="1"/>
          <p:nvPr/>
        </p:nvSpPr>
        <p:spPr>
          <a:xfrm>
            <a:off x="-28310" y="0"/>
            <a:ext cx="796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sz="1800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4)</a:t>
            </a:r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3CA3639C-DDC0-4881-979E-15053CF37C62}"/>
              </a:ext>
            </a:extLst>
          </p:cNvPr>
          <p:cNvSpPr/>
          <p:nvPr/>
        </p:nvSpPr>
        <p:spPr>
          <a:xfrm>
            <a:off x="3892987" y="3072490"/>
            <a:ext cx="792577" cy="340385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FF00FF"/>
                </a:solidFill>
              </a:rPr>
              <a:t>apply</a:t>
            </a:r>
            <a:endParaRPr kumimoji="1" lang="ja-JP" altLang="en-US" sz="1400" b="1" dirty="0">
              <a:solidFill>
                <a:srgbClr val="FF00FF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F6746E6A-C5E7-4EC5-BF68-A0DA0AEFBCD1}"/>
              </a:ext>
            </a:extLst>
          </p:cNvPr>
          <p:cNvSpPr/>
          <p:nvPr/>
        </p:nvSpPr>
        <p:spPr>
          <a:xfrm>
            <a:off x="1542988" y="5303311"/>
            <a:ext cx="792577" cy="340385"/>
          </a:xfrm>
          <a:prstGeom prst="rect">
            <a:avLst/>
          </a:prstGeom>
          <a:solidFill>
            <a:srgbClr val="CCFF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$tree$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34E966F3-E39C-490E-9B45-533575405C41}"/>
              </a:ext>
            </a:extLst>
          </p:cNvPr>
          <p:cNvCxnSpPr>
            <a:cxnSpLocks/>
            <a:stCxn id="15" idx="1"/>
            <a:endCxn id="68" idx="6"/>
          </p:cNvCxnSpPr>
          <p:nvPr/>
        </p:nvCxnSpPr>
        <p:spPr>
          <a:xfrm flipH="1">
            <a:off x="4685564" y="2949960"/>
            <a:ext cx="4291984" cy="29272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92B8EBB-C4F9-43BD-BFD7-96AD958A70C3}"/>
              </a:ext>
            </a:extLst>
          </p:cNvPr>
          <p:cNvCxnSpPr>
            <a:cxnSpLocks/>
            <a:stCxn id="16" idx="0"/>
            <a:endCxn id="71" idx="2"/>
          </p:cNvCxnSpPr>
          <p:nvPr/>
        </p:nvCxnSpPr>
        <p:spPr>
          <a:xfrm flipV="1">
            <a:off x="1492706" y="5643696"/>
            <a:ext cx="446571" cy="496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9B107EFF-5E91-4022-8D5F-1D39BCA65C4E}"/>
              </a:ext>
            </a:extLst>
          </p:cNvPr>
          <p:cNvCxnSpPr>
            <a:cxnSpLocks/>
            <a:stCxn id="52" idx="0"/>
            <a:endCxn id="68" idx="3"/>
          </p:cNvCxnSpPr>
          <p:nvPr/>
        </p:nvCxnSpPr>
        <p:spPr>
          <a:xfrm flipV="1">
            <a:off x="3339335" y="3363027"/>
            <a:ext cx="669722" cy="559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874DE1FA-7008-488C-B67D-BF6A7377290D}"/>
              </a:ext>
            </a:extLst>
          </p:cNvPr>
          <p:cNvSpPr/>
          <p:nvPr/>
        </p:nvSpPr>
        <p:spPr>
          <a:xfrm>
            <a:off x="8306478" y="3798925"/>
            <a:ext cx="792577" cy="340385"/>
          </a:xfrm>
          <a:prstGeom prst="rect">
            <a:avLst/>
          </a:prstGeom>
          <a:solidFill>
            <a:srgbClr val="FFFF99"/>
          </a:solidFill>
          <a:ln w="2857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$#2A[1]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B33F728B-03BB-4012-957A-0A2A5FDE8467}"/>
              </a:ext>
            </a:extLst>
          </p:cNvPr>
          <p:cNvSpPr/>
          <p:nvPr/>
        </p:nvSpPr>
        <p:spPr>
          <a:xfrm>
            <a:off x="9709976" y="3798924"/>
            <a:ext cx="792577" cy="34038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#2B</a:t>
            </a:r>
            <a:r>
              <a:rPr kumimoji="1" lang="en-US" altLang="ja-JP" sz="1400" dirty="0">
                <a:solidFill>
                  <a:schemeClr val="tx1"/>
                </a:solidFill>
              </a:rPr>
              <a:t>[2]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E4B08516-0753-4398-8C06-33CB301A0DB8}"/>
              </a:ext>
            </a:extLst>
          </p:cNvPr>
          <p:cNvCxnSpPr>
            <a:cxnSpLocks/>
            <a:stCxn id="87" idx="0"/>
            <a:endCxn id="15" idx="2"/>
          </p:cNvCxnSpPr>
          <p:nvPr/>
        </p:nvCxnSpPr>
        <p:spPr>
          <a:xfrm flipV="1">
            <a:off x="8702767" y="3120152"/>
            <a:ext cx="671070" cy="678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E61EF166-947D-43D6-9B14-5E7EEE55BF96}"/>
              </a:ext>
            </a:extLst>
          </p:cNvPr>
          <p:cNvCxnSpPr>
            <a:cxnSpLocks/>
            <a:stCxn id="88" idx="0"/>
            <a:endCxn id="15" idx="2"/>
          </p:cNvCxnSpPr>
          <p:nvPr/>
        </p:nvCxnSpPr>
        <p:spPr>
          <a:xfrm flipH="1" flipV="1">
            <a:off x="9373837" y="3120152"/>
            <a:ext cx="732428" cy="6787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コネクタ: 曲線 98">
            <a:extLst>
              <a:ext uri="{FF2B5EF4-FFF2-40B4-BE49-F238E27FC236}">
                <a16:creationId xmlns:a16="http://schemas.microsoft.com/office/drawing/2014/main" id="{E0096BC1-D58B-4245-8707-504FBEE63A41}"/>
              </a:ext>
            </a:extLst>
          </p:cNvPr>
          <p:cNvCxnSpPr>
            <a:cxnSpLocks/>
            <a:stCxn id="15" idx="0"/>
            <a:endCxn id="68" idx="0"/>
          </p:cNvCxnSpPr>
          <p:nvPr/>
        </p:nvCxnSpPr>
        <p:spPr>
          <a:xfrm rot="16200000" flipH="1" flipV="1">
            <a:off x="6685195" y="383847"/>
            <a:ext cx="292723" cy="5084561"/>
          </a:xfrm>
          <a:prstGeom prst="curvedConnector3">
            <a:avLst>
              <a:gd name="adj1" fmla="val -78094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四角形: 角を丸くする 101">
            <a:extLst>
              <a:ext uri="{FF2B5EF4-FFF2-40B4-BE49-F238E27FC236}">
                <a16:creationId xmlns:a16="http://schemas.microsoft.com/office/drawing/2014/main" id="{E42965B0-3DB2-44F5-A437-C50C4126DE2C}"/>
              </a:ext>
            </a:extLst>
          </p:cNvPr>
          <p:cNvSpPr/>
          <p:nvPr/>
        </p:nvSpPr>
        <p:spPr>
          <a:xfrm>
            <a:off x="959475" y="4511456"/>
            <a:ext cx="2067405" cy="2158951"/>
          </a:xfrm>
          <a:prstGeom prst="roundRect">
            <a:avLst>
              <a:gd name="adj" fmla="val 7851"/>
            </a:avLst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0FFAA757-C19C-4B11-8CE9-300CA43B3C3A}"/>
              </a:ext>
            </a:extLst>
          </p:cNvPr>
          <p:cNvSpPr/>
          <p:nvPr/>
        </p:nvSpPr>
        <p:spPr>
          <a:xfrm>
            <a:off x="4145333" y="4701297"/>
            <a:ext cx="792577" cy="340385"/>
          </a:xfrm>
          <a:prstGeom prst="rect">
            <a:avLst/>
          </a:prstGeom>
          <a:solidFill>
            <a:srgbClr val="FFCC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$bind$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14DF6BED-BC18-4219-9BA6-D10CBCC891EF}"/>
              </a:ext>
            </a:extLst>
          </p:cNvPr>
          <p:cNvSpPr/>
          <p:nvPr/>
        </p:nvSpPr>
        <p:spPr>
          <a:xfrm>
            <a:off x="4145333" y="5537045"/>
            <a:ext cx="792577" cy="340385"/>
          </a:xfrm>
          <a:prstGeom prst="rect">
            <a:avLst/>
          </a:prstGeom>
          <a:solidFill>
            <a:srgbClr val="FFFF99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$#1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15" name="四角形: 角を丸くする 114">
            <a:extLst>
              <a:ext uri="{FF2B5EF4-FFF2-40B4-BE49-F238E27FC236}">
                <a16:creationId xmlns:a16="http://schemas.microsoft.com/office/drawing/2014/main" id="{5D79F2F7-A8E8-4FB9-B66F-01243DE57F3A}"/>
              </a:ext>
            </a:extLst>
          </p:cNvPr>
          <p:cNvSpPr/>
          <p:nvPr/>
        </p:nvSpPr>
        <p:spPr>
          <a:xfrm>
            <a:off x="3893019" y="4511456"/>
            <a:ext cx="1327060" cy="1513044"/>
          </a:xfrm>
          <a:prstGeom prst="roundRect">
            <a:avLst>
              <a:gd name="adj" fmla="val 7851"/>
            </a:avLst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09448721-B932-406C-923F-5F3754DD66C2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4541622" y="5041682"/>
            <a:ext cx="0" cy="495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矢印: 右 127">
            <a:extLst>
              <a:ext uri="{FF2B5EF4-FFF2-40B4-BE49-F238E27FC236}">
                <a16:creationId xmlns:a16="http://schemas.microsoft.com/office/drawing/2014/main" id="{0A15B8AE-D03A-4130-A05B-D3C062BE9D7C}"/>
              </a:ext>
            </a:extLst>
          </p:cNvPr>
          <p:cNvSpPr/>
          <p:nvPr/>
        </p:nvSpPr>
        <p:spPr>
          <a:xfrm>
            <a:off x="3222882" y="5137961"/>
            <a:ext cx="547700" cy="261837"/>
          </a:xfrm>
          <a:prstGeom prst="rightArrow">
            <a:avLst/>
          </a:prstGeom>
          <a:ln>
            <a:solidFill>
              <a:srgbClr val="0000FF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C944D719-B494-43DE-A856-B7917A3418DA}"/>
              </a:ext>
            </a:extLst>
          </p:cNvPr>
          <p:cNvSpPr txBox="1"/>
          <p:nvPr/>
        </p:nvSpPr>
        <p:spPr>
          <a:xfrm>
            <a:off x="2974167" y="5389975"/>
            <a:ext cx="12444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ja-JP" altLang="en-US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実行</a:t>
            </a:r>
            <a:endParaRPr lang="en-US" altLang="ja-JP" sz="1400" dirty="0">
              <a:solidFill>
                <a:srgbClr val="0000FF"/>
              </a:solidFill>
              <a:uFill>
                <a:solidFill>
                  <a:srgbClr val="FF0000"/>
                </a:solidFill>
              </a:uFill>
            </a:endParaRPr>
          </a:p>
        </p:txBody>
      </p:sp>
      <p:cxnSp>
        <p:nvCxnSpPr>
          <p:cNvPr id="132" name="コネクタ: 曲線 131">
            <a:extLst>
              <a:ext uri="{FF2B5EF4-FFF2-40B4-BE49-F238E27FC236}">
                <a16:creationId xmlns:a16="http://schemas.microsoft.com/office/drawing/2014/main" id="{67C0E2E1-C514-4664-A223-01312FFE27C3}"/>
              </a:ext>
            </a:extLst>
          </p:cNvPr>
          <p:cNvCxnSpPr>
            <a:cxnSpLocks/>
            <a:stCxn id="68" idx="2"/>
            <a:endCxn id="52" idx="0"/>
          </p:cNvCxnSpPr>
          <p:nvPr/>
        </p:nvCxnSpPr>
        <p:spPr>
          <a:xfrm rot="10800000" flipV="1">
            <a:off x="3339335" y="3242683"/>
            <a:ext cx="553652" cy="680018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コネクタ: 曲線 146">
            <a:extLst>
              <a:ext uri="{FF2B5EF4-FFF2-40B4-BE49-F238E27FC236}">
                <a16:creationId xmlns:a16="http://schemas.microsoft.com/office/drawing/2014/main" id="{9C716108-D274-4F04-A9B4-1678150BA1A9}"/>
              </a:ext>
            </a:extLst>
          </p:cNvPr>
          <p:cNvCxnSpPr>
            <a:cxnSpLocks/>
            <a:stCxn id="107" idx="3"/>
            <a:endCxn id="108" idx="3"/>
          </p:cNvCxnSpPr>
          <p:nvPr/>
        </p:nvCxnSpPr>
        <p:spPr>
          <a:xfrm>
            <a:off x="4937910" y="4871490"/>
            <a:ext cx="12700" cy="835748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F21E2E24-E71B-4848-BABA-281936D5BA46}"/>
              </a:ext>
            </a:extLst>
          </p:cNvPr>
          <p:cNvSpPr txBox="1"/>
          <p:nvPr/>
        </p:nvSpPr>
        <p:spPr>
          <a:xfrm>
            <a:off x="5145181" y="5137961"/>
            <a:ext cx="1588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(4) ref</a:t>
            </a:r>
            <a:r>
              <a:rPr kumimoji="1" lang="ja-JP" altLang="en-US" sz="1400" dirty="0">
                <a:solidFill>
                  <a:srgbClr val="FF0000"/>
                </a:solidFill>
              </a:rPr>
              <a:t>未解決</a:t>
            </a: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9B0FAE6C-7653-4F97-8AE8-47F9D2B7463E}"/>
              </a:ext>
            </a:extLst>
          </p:cNvPr>
          <p:cNvSpPr txBox="1"/>
          <p:nvPr/>
        </p:nvSpPr>
        <p:spPr>
          <a:xfrm>
            <a:off x="8667471" y="3006553"/>
            <a:ext cx="4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①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5DF85AFC-B276-40B8-931B-CF4033415E20}"/>
              </a:ext>
            </a:extLst>
          </p:cNvPr>
          <p:cNvSpPr txBox="1"/>
          <p:nvPr/>
        </p:nvSpPr>
        <p:spPr>
          <a:xfrm>
            <a:off x="8264181" y="3543670"/>
            <a:ext cx="4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②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4E92ADC6-BEE5-490D-A256-1BC0288443EF}"/>
              </a:ext>
            </a:extLst>
          </p:cNvPr>
          <p:cNvSpPr txBox="1"/>
          <p:nvPr/>
        </p:nvSpPr>
        <p:spPr>
          <a:xfrm>
            <a:off x="10223111" y="3542466"/>
            <a:ext cx="4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③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58" name="矢印: 下 157">
            <a:extLst>
              <a:ext uri="{FF2B5EF4-FFF2-40B4-BE49-F238E27FC236}">
                <a16:creationId xmlns:a16="http://schemas.microsoft.com/office/drawing/2014/main" id="{307FF3B6-60E9-4513-AB8A-42F2EE6135B3}"/>
              </a:ext>
            </a:extLst>
          </p:cNvPr>
          <p:cNvSpPr/>
          <p:nvPr/>
        </p:nvSpPr>
        <p:spPr>
          <a:xfrm>
            <a:off x="4294506" y="578182"/>
            <a:ext cx="3161102" cy="3641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uFill>
                  <a:solidFill>
                    <a:srgbClr val="FF0000"/>
                  </a:solidFill>
                </a:uFill>
                <a:ea typeface="Meiryo UI" panose="020B0604030504040204" pitchFamily="50" charset="-128"/>
              </a:rPr>
              <a:t>τ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  <a:ea typeface="Meiryo UI" panose="020B0604030504040204" pitchFamily="50" charset="-128"/>
              </a:rPr>
              <a:t>◦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  <a:ea typeface="Meiryo UI" panose="020B0604030504040204" pitchFamily="50" charset="-128"/>
              </a:rPr>
              <a:t>eval</a:t>
            </a:r>
          </a:p>
        </p:txBody>
      </p:sp>
      <p:sp>
        <p:nvSpPr>
          <p:cNvPr id="159" name="矢印: 下 158">
            <a:extLst>
              <a:ext uri="{FF2B5EF4-FFF2-40B4-BE49-F238E27FC236}">
                <a16:creationId xmlns:a16="http://schemas.microsoft.com/office/drawing/2014/main" id="{178FE65F-D69D-4724-821A-6982FEBF1827}"/>
              </a:ext>
            </a:extLst>
          </p:cNvPr>
          <p:cNvSpPr/>
          <p:nvPr/>
        </p:nvSpPr>
        <p:spPr>
          <a:xfrm>
            <a:off x="4294506" y="1590022"/>
            <a:ext cx="3161102" cy="3641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E817D9D-745F-4943-A8B6-8371CF8BEBB2}"/>
              </a:ext>
            </a:extLst>
          </p:cNvPr>
          <p:cNvSpPr txBox="1"/>
          <p:nvPr/>
        </p:nvSpPr>
        <p:spPr>
          <a:xfrm>
            <a:off x="4754923" y="2374315"/>
            <a:ext cx="1460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(1)</a:t>
            </a:r>
            <a:r>
              <a:rPr kumimoji="1"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 err="1">
                <a:solidFill>
                  <a:srgbClr val="FF0000"/>
                </a:solidFill>
              </a:rPr>
              <a:t>func</a:t>
            </a:r>
            <a:r>
              <a:rPr kumimoji="1" lang="ja-JP" altLang="en-US" sz="1400" dirty="0">
                <a:solidFill>
                  <a:srgbClr val="FF0000"/>
                </a:solidFill>
              </a:rPr>
              <a:t>未実行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BEA3B9E-5EF4-4291-8EAD-1E5F9F411E97}"/>
              </a:ext>
            </a:extLst>
          </p:cNvPr>
          <p:cNvSpPr txBox="1"/>
          <p:nvPr/>
        </p:nvSpPr>
        <p:spPr>
          <a:xfrm>
            <a:off x="146407" y="5267978"/>
            <a:ext cx="1473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(3) $tree$</a:t>
            </a:r>
            <a:r>
              <a:rPr kumimoji="1" lang="ja-JP" altLang="en-US" sz="1400" dirty="0">
                <a:solidFill>
                  <a:srgbClr val="FF0000"/>
                </a:solidFill>
              </a:rPr>
              <a:t>実行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7FA3E67-4FA5-4E65-B344-546825740209}"/>
              </a:ext>
            </a:extLst>
          </p:cNvPr>
          <p:cNvSpPr txBox="1"/>
          <p:nvPr/>
        </p:nvSpPr>
        <p:spPr>
          <a:xfrm>
            <a:off x="5145181" y="5537561"/>
            <a:ext cx="1588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(5) ref</a:t>
            </a:r>
            <a:r>
              <a:rPr kumimoji="1" lang="ja-JP" altLang="en-US" sz="1400" dirty="0">
                <a:solidFill>
                  <a:srgbClr val="FF0000"/>
                </a:solidFill>
              </a:rPr>
              <a:t>解決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C67C810-9367-4AE4-BEAB-B9BC0CA53D54}"/>
              </a:ext>
            </a:extLst>
          </p:cNvPr>
          <p:cNvSpPr txBox="1"/>
          <p:nvPr/>
        </p:nvSpPr>
        <p:spPr>
          <a:xfrm>
            <a:off x="5093443" y="4577370"/>
            <a:ext cx="2585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(6) $bind$</a:t>
            </a:r>
            <a:r>
              <a:rPr kumimoji="1" lang="ja-JP" altLang="en-US" sz="1400" dirty="0">
                <a:solidFill>
                  <a:srgbClr val="FF0000"/>
                </a:solidFill>
              </a:rPr>
              <a:t>実行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lang="en-US" altLang="ja-JP" sz="1400" dirty="0">
                <a:solidFill>
                  <a:srgbClr val="FF0000"/>
                </a:solidFill>
              </a:rPr>
              <a:t>      </a:t>
            </a:r>
            <a:r>
              <a:rPr kumimoji="1" lang="en-US" altLang="ja-JP" sz="1400" dirty="0">
                <a:solidFill>
                  <a:srgbClr val="FF0000"/>
                </a:solidFill>
              </a:rPr>
              <a:t>(#1</a:t>
            </a:r>
            <a:r>
              <a:rPr kumimoji="1" lang="ja-JP" altLang="en-US" sz="1400" dirty="0">
                <a:solidFill>
                  <a:srgbClr val="FF0000"/>
                </a:solidFill>
              </a:rPr>
              <a:t>の</a:t>
            </a:r>
            <a:r>
              <a:rPr kumimoji="1" lang="en-US" altLang="ja-JP" sz="1400" dirty="0" err="1">
                <a:solidFill>
                  <a:srgbClr val="FF0000"/>
                </a:solidFill>
              </a:rPr>
              <a:t>fp</a:t>
            </a:r>
            <a:r>
              <a:rPr kumimoji="1" lang="ja-JP" altLang="en-US" sz="1400" dirty="0">
                <a:solidFill>
                  <a:srgbClr val="FF0000"/>
                </a:solidFill>
              </a:rPr>
              <a:t>は設定済と仮定</a:t>
            </a:r>
            <a:r>
              <a:rPr kumimoji="1" lang="en-US" altLang="ja-JP" sz="1400" dirty="0">
                <a:solidFill>
                  <a:srgbClr val="FF0000"/>
                </a:solidFill>
              </a:rPr>
              <a:t>)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0FD7A17-DC20-45B8-94C1-588A61FB0F3C}"/>
              </a:ext>
            </a:extLst>
          </p:cNvPr>
          <p:cNvSpPr txBox="1"/>
          <p:nvPr/>
        </p:nvSpPr>
        <p:spPr>
          <a:xfrm>
            <a:off x="9550998" y="2346721"/>
            <a:ext cx="1460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>
                <a:solidFill>
                  <a:srgbClr val="FF0000"/>
                </a:solidFill>
              </a:rPr>
              <a:t>(7)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>
                <a:solidFill>
                  <a:srgbClr val="FF0000"/>
                </a:solidFill>
              </a:rPr>
              <a:t>print 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78DC5E4-92E9-414B-AA9C-F06F6414DE3A}"/>
              </a:ext>
            </a:extLst>
          </p:cNvPr>
          <p:cNvSpPr txBox="1"/>
          <p:nvPr/>
        </p:nvSpPr>
        <p:spPr>
          <a:xfrm>
            <a:off x="7137533" y="3498481"/>
            <a:ext cx="1460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>
                <a:solidFill>
                  <a:srgbClr val="FF0000"/>
                </a:solidFill>
              </a:rPr>
              <a:t>(10)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>
                <a:solidFill>
                  <a:srgbClr val="FF0000"/>
                </a:solidFill>
              </a:rPr>
              <a:t>print 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②</a:t>
            </a:r>
          </a:p>
        </p:txBody>
      </p:sp>
      <p:cxnSp>
        <p:nvCxnSpPr>
          <p:cNvPr id="56" name="コネクタ: 曲線 55">
            <a:extLst>
              <a:ext uri="{FF2B5EF4-FFF2-40B4-BE49-F238E27FC236}">
                <a16:creationId xmlns:a16="http://schemas.microsoft.com/office/drawing/2014/main" id="{24C789AA-3861-4E6A-AB8E-B42C8BC53B59}"/>
              </a:ext>
            </a:extLst>
          </p:cNvPr>
          <p:cNvCxnSpPr>
            <a:cxnSpLocks/>
            <a:stCxn id="87" idx="1"/>
            <a:endCxn id="87" idx="2"/>
          </p:cNvCxnSpPr>
          <p:nvPr/>
        </p:nvCxnSpPr>
        <p:spPr>
          <a:xfrm rot="10800000" flipH="1" flipV="1">
            <a:off x="8306477" y="3969118"/>
            <a:ext cx="396289" cy="170192"/>
          </a:xfrm>
          <a:prstGeom prst="curvedConnector4">
            <a:avLst>
              <a:gd name="adj1" fmla="val -57685"/>
              <a:gd name="adj2" fmla="val 234319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996304B-50E2-47EB-9A27-3CBA4A527455}"/>
              </a:ext>
            </a:extLst>
          </p:cNvPr>
          <p:cNvSpPr txBox="1"/>
          <p:nvPr/>
        </p:nvSpPr>
        <p:spPr>
          <a:xfrm>
            <a:off x="7517601" y="4314782"/>
            <a:ext cx="1588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(8) ref</a:t>
            </a:r>
            <a:r>
              <a:rPr kumimoji="1" lang="ja-JP" altLang="en-US" sz="1400" dirty="0">
                <a:solidFill>
                  <a:srgbClr val="FF0000"/>
                </a:solidFill>
              </a:rPr>
              <a:t>未解決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3D925EE-E27B-4CBD-B21A-1A953089A107}"/>
              </a:ext>
            </a:extLst>
          </p:cNvPr>
          <p:cNvSpPr txBox="1"/>
          <p:nvPr/>
        </p:nvSpPr>
        <p:spPr>
          <a:xfrm>
            <a:off x="7679061" y="4740901"/>
            <a:ext cx="1588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>
                <a:solidFill>
                  <a:srgbClr val="FF0000"/>
                </a:solidFill>
              </a:rPr>
              <a:t>(9) ref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解決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7B4782C3-0831-46E8-B6DA-80427D32C938}"/>
              </a:ext>
            </a:extLst>
          </p:cNvPr>
          <p:cNvSpPr txBox="1"/>
          <p:nvPr/>
        </p:nvSpPr>
        <p:spPr>
          <a:xfrm>
            <a:off x="10619400" y="3454957"/>
            <a:ext cx="1460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u="sng" dirty="0">
                <a:solidFill>
                  <a:srgbClr val="FF0000"/>
                </a:solidFill>
              </a:rPr>
              <a:t>(11)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 </a:t>
            </a:r>
            <a:r>
              <a:rPr kumimoji="1" lang="en-US" altLang="ja-JP" sz="1400" u="sng" dirty="0">
                <a:solidFill>
                  <a:srgbClr val="FF0000"/>
                </a:solidFill>
              </a:rPr>
              <a:t>print </a:t>
            </a:r>
            <a:r>
              <a:rPr kumimoji="1" lang="ja-JP" altLang="en-US" sz="1400" u="sng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51" name="吹き出し: 四角形 50">
            <a:extLst>
              <a:ext uri="{FF2B5EF4-FFF2-40B4-BE49-F238E27FC236}">
                <a16:creationId xmlns:a16="http://schemas.microsoft.com/office/drawing/2014/main" id="{A0EB6F81-E259-4860-8D3E-7AADCD656799}"/>
              </a:ext>
            </a:extLst>
          </p:cNvPr>
          <p:cNvSpPr/>
          <p:nvPr/>
        </p:nvSpPr>
        <p:spPr>
          <a:xfrm>
            <a:off x="1481954" y="2726989"/>
            <a:ext cx="1173200" cy="369332"/>
          </a:xfrm>
          <a:prstGeom prst="wedgeRectCallout">
            <a:avLst>
              <a:gd name="adj1" fmla="val -23282"/>
              <a:gd name="adj2" fmla="val -2118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打合後に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dummy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ノード追加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02D5691-63A0-47F3-975F-DBC327782EB5}"/>
              </a:ext>
            </a:extLst>
          </p:cNvPr>
          <p:cNvSpPr/>
          <p:nvPr/>
        </p:nvSpPr>
        <p:spPr>
          <a:xfrm>
            <a:off x="2943046" y="3922701"/>
            <a:ext cx="792577" cy="340385"/>
          </a:xfrm>
          <a:prstGeom prst="rect">
            <a:avLst/>
          </a:prstGeom>
          <a:solidFill>
            <a:schemeClr val="bg1"/>
          </a:solidFill>
          <a:ln w="31750" cmpd="sng"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“”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A5CE32D3-4C71-4849-A239-90663A1F7B02}"/>
              </a:ext>
            </a:extLst>
          </p:cNvPr>
          <p:cNvCxnSpPr>
            <a:cxnSpLocks/>
            <a:stCxn id="52" idx="1"/>
            <a:endCxn id="156" idx="7"/>
          </p:cNvCxnSpPr>
          <p:nvPr/>
        </p:nvCxnSpPr>
        <p:spPr>
          <a:xfrm flipH="1">
            <a:off x="2219495" y="4092894"/>
            <a:ext cx="723551" cy="5720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吹き出し: 四角形 57">
            <a:extLst>
              <a:ext uri="{FF2B5EF4-FFF2-40B4-BE49-F238E27FC236}">
                <a16:creationId xmlns:a16="http://schemas.microsoft.com/office/drawing/2014/main" id="{DCD01F2C-32D9-41BA-AAE2-3A0974A3C010}"/>
              </a:ext>
            </a:extLst>
          </p:cNvPr>
          <p:cNvSpPr/>
          <p:nvPr/>
        </p:nvSpPr>
        <p:spPr>
          <a:xfrm>
            <a:off x="4260748" y="3631690"/>
            <a:ext cx="2585011" cy="523220"/>
          </a:xfrm>
          <a:prstGeom prst="wedgeRectCallout">
            <a:avLst>
              <a:gd name="adj1" fmla="val -69406"/>
              <a:gd name="adj2" fmla="val 1479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dummy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ノードの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func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型の場合、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dummy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ノードの代わりに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apply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実行結果を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apply</a:t>
            </a:r>
          </a:p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 eval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時の削除ルール適用に相当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5229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420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tq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との相違点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4EE74FEB-CC70-4297-A100-590F3949F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251240"/>
              </p:ext>
            </p:extLst>
          </p:nvPr>
        </p:nvGraphicFramePr>
        <p:xfrm>
          <a:off x="-1" y="461665"/>
          <a:ext cx="1182188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726">
                  <a:extLst>
                    <a:ext uri="{9D8B030D-6E8A-4147-A177-3AD203B41FA5}">
                      <a16:colId xmlns:a16="http://schemas.microsoft.com/office/drawing/2014/main" val="2447671003"/>
                    </a:ext>
                  </a:extLst>
                </a:gridCol>
                <a:gridCol w="3765640">
                  <a:extLst>
                    <a:ext uri="{9D8B030D-6E8A-4147-A177-3AD203B41FA5}">
                      <a16:colId xmlns:a16="http://schemas.microsoft.com/office/drawing/2014/main" val="384995842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3137603120"/>
                    </a:ext>
                  </a:extLst>
                </a:gridCol>
                <a:gridCol w="2299063">
                  <a:extLst>
                    <a:ext uri="{9D8B030D-6E8A-4147-A177-3AD203B41FA5}">
                      <a16:colId xmlns:a16="http://schemas.microsoft.com/office/drawing/2014/main" val="2909076802"/>
                    </a:ext>
                  </a:extLst>
                </a:gridCol>
                <a:gridCol w="2821576">
                  <a:extLst>
                    <a:ext uri="{9D8B030D-6E8A-4147-A177-3AD203B41FA5}">
                      <a16:colId xmlns:a16="http://schemas.microsoft.com/office/drawing/2014/main" val="378283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ysClr val="windowText" lastClr="000000"/>
                          </a:solidFill>
                        </a:rPr>
                        <a:t>tq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ysClr val="windowText" lastClr="000000"/>
                          </a:solidFill>
                        </a:rPr>
                        <a:t>cq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備考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38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CSV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ファイル中の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escape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実装済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未実装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すぐに実装予定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648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[]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の扱い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無限回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23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配列指定の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順序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配列指定数掛算による最終要素数分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配列指定数分繰返し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8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CSV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データ不足時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しない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不足分以外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06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$PI$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含む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out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データの出力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*2(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次頁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内積の枠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内積結果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7879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171105-832C-48A6-81BE-AC2BD12B4624}"/>
              </a:ext>
            </a:extLst>
          </p:cNvPr>
          <p:cNvSpPr txBox="1"/>
          <p:nvPr/>
        </p:nvSpPr>
        <p:spPr>
          <a:xfrm>
            <a:off x="977538" y="5449985"/>
            <a:ext cx="8884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$ ./</a:t>
            </a:r>
            <a:r>
              <a:rPr lang="en-US" altLang="ja-JP" dirty="0" err="1"/>
              <a:t>tq.o</a:t>
            </a:r>
            <a:r>
              <a:rPr lang="en-US" altLang="ja-JP" dirty="0"/>
              <a:t> in=test_prd.1.ddf data=test_nummatch.csv -FT -C -Pin</a:t>
            </a:r>
          </a:p>
          <a:p>
            <a:r>
              <a:rPr lang="en-US" altLang="ja-JP" dirty="0"/>
              <a:t>  =&gt; $($1[2]@(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),$3[3]($4[2]))</a:t>
            </a:r>
          </a:p>
          <a:p>
            <a:endParaRPr kumimoji="1" lang="en-US" altLang="ja-JP" dirty="0"/>
          </a:p>
          <a:p>
            <a:r>
              <a:rPr lang="en-US" altLang="ja-JP" dirty="0"/>
              <a:t>$ ./</a:t>
            </a:r>
            <a:r>
              <a:rPr lang="en-US" altLang="ja-JP" dirty="0" err="1"/>
              <a:t>cq.o</a:t>
            </a:r>
            <a:r>
              <a:rPr lang="en-US" altLang="ja-JP" dirty="0"/>
              <a:t> in=test_prd.1.ddf data=test_nummatch.csv -FT -C -Pin</a:t>
            </a:r>
          </a:p>
          <a:p>
            <a:r>
              <a:rPr lang="en-US" altLang="ja-JP" dirty="0"/>
              <a:t>  =&gt; $($1[2]@(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),$3[3]($4[2]@(1,2,322,4)))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D2C3010-1B56-46F5-9286-37D0FF50307B}"/>
              </a:ext>
            </a:extLst>
          </p:cNvPr>
          <p:cNvSpPr txBox="1"/>
          <p:nvPr/>
        </p:nvSpPr>
        <p:spPr>
          <a:xfrm>
            <a:off x="1075512" y="3220572"/>
            <a:ext cx="673607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</a:t>
            </a:r>
            <a:r>
              <a:rPr lang="en-US" altLang="ja-JP" dirty="0">
                <a:solidFill>
                  <a:srgbClr val="FF0000"/>
                </a:solidFill>
              </a:rPr>
              <a:t>3</a:t>
            </a:r>
            <a:r>
              <a:rPr lang="en-US" altLang="ja-JP" dirty="0"/>
              <a:t>](#4$4[</a:t>
            </a:r>
            <a:r>
              <a:rPr lang="en-US" altLang="ja-JP" dirty="0">
                <a:solidFill>
                  <a:srgbClr val="FF0000"/>
                </a:solidFill>
              </a:rPr>
              <a:t>2</a:t>
            </a:r>
            <a:r>
              <a:rPr lang="en-US" altLang="ja-JP" dirty="0"/>
              <a:t>]))</a:t>
            </a:r>
          </a:p>
          <a:p>
            <a:r>
              <a:rPr lang="en-US" altLang="ja-JP" dirty="0"/>
              <a:t>data=ssss.csv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Length,Weight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 err="1"/>
              <a:t>mm,kg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1,2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322,4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5129B1D-A948-44AB-B02E-3ACF5F475F49}"/>
              </a:ext>
            </a:extLst>
          </p:cNvPr>
          <p:cNvSpPr txBox="1"/>
          <p:nvPr/>
        </p:nvSpPr>
        <p:spPr>
          <a:xfrm>
            <a:off x="383181" y="3198167"/>
            <a:ext cx="6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*1: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CC8D56-62B3-493C-8E3B-003D4AB18AA1}"/>
              </a:ext>
            </a:extLst>
          </p:cNvPr>
          <p:cNvSpPr txBox="1"/>
          <p:nvPr/>
        </p:nvSpPr>
        <p:spPr>
          <a:xfrm>
            <a:off x="8834850" y="3557617"/>
            <a:ext cx="254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*2:</a:t>
            </a:r>
            <a:r>
              <a:rPr lang="ja-JP" altLang="en-US" sz="2400" dirty="0"/>
              <a:t>次ページ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596302227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409" y="1038158"/>
            <a:ext cx="6280319" cy="1325563"/>
          </a:xfrm>
        </p:spPr>
        <p:txBody>
          <a:bodyPr/>
          <a:lstStyle/>
          <a:p>
            <a:r>
              <a:rPr lang="en-US" altLang="ja-JP" dirty="0"/>
              <a:t>2021/3/5(</a:t>
            </a:r>
            <a:r>
              <a:rPr lang="ja-JP" altLang="en-US" dirty="0"/>
              <a:t>金</a:t>
            </a:r>
            <a:r>
              <a:rPr lang="en-US" altLang="ja-JP" dirty="0"/>
              <a:t>)18:00-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3598601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1EA4DC5-7F91-4AAA-963B-3482651CAB5C}"/>
              </a:ext>
            </a:extLst>
          </p:cNvPr>
          <p:cNvSpPr txBox="1"/>
          <p:nvPr/>
        </p:nvSpPr>
        <p:spPr>
          <a:xfrm>
            <a:off x="-1" y="23778"/>
            <a:ext cx="2142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u="sng" dirty="0">
                <a:sym typeface="Wingdings" pitchFamily="2" charset="2"/>
              </a:rPr>
              <a:t>(1) generator{}</a:t>
            </a:r>
            <a:r>
              <a:rPr lang="ja-JP" altLang="en-US" sz="1400" b="1" u="sng" dirty="0">
                <a:sym typeface="Wingdings" pitchFamily="2" charset="2"/>
              </a:rPr>
              <a:t>再考</a:t>
            </a:r>
            <a:endParaRPr lang="en-US" altLang="ja-JP" sz="1400" b="1" u="sng" dirty="0">
              <a:sym typeface="Wingdings" pitchFamily="2" charset="2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2AE324-87A9-4E42-83BC-A5CEE0521C60}"/>
              </a:ext>
            </a:extLst>
          </p:cNvPr>
          <p:cNvSpPr txBox="1"/>
          <p:nvPr/>
        </p:nvSpPr>
        <p:spPr>
          <a:xfrm>
            <a:off x="1048870" y="132526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[</a:t>
            </a:r>
            <a:r>
              <a:rPr lang="ja-JP" altLang="en-US" sz="1400" dirty="0"/>
              <a:t>例</a:t>
            </a:r>
            <a:r>
              <a:rPr lang="en-US" altLang="ja-JP" sz="1400" dirty="0"/>
              <a:t>]	</a:t>
            </a:r>
            <a:r>
              <a:rPr lang="ja-JP" altLang="en-US" sz="1400" dirty="0"/>
              <a:t>① </a:t>
            </a:r>
            <a:r>
              <a:rPr lang="ja-JP" altLang="en-US" sz="1400" dirty="0">
                <a:solidFill>
                  <a:srgbClr val="FF0000"/>
                </a:solidFill>
              </a:rPr>
              <a:t>{</a:t>
            </a:r>
            <a:r>
              <a:rPr lang="ja-JP" altLang="en-US" sz="1400" dirty="0">
                <a:highlight>
                  <a:srgbClr val="CCFFFF"/>
                </a:highlight>
              </a:rPr>
              <a:t>$read$</a:t>
            </a:r>
            <a:r>
              <a:rPr lang="ja-JP" altLang="en-US" sz="1400" dirty="0"/>
              <a:t>($#1)</a:t>
            </a:r>
            <a:r>
              <a:rPr lang="ja-JP" altLang="en-US" sz="1400" dirty="0">
                <a:solidFill>
                  <a:srgbClr val="FF0000"/>
                </a:solidFill>
              </a:rPr>
              <a:t>}</a:t>
            </a:r>
            <a:r>
              <a:rPr lang="ja-JP" altLang="en-US" sz="1400" dirty="0"/>
              <a:t>	=&gt; 解釈</a:t>
            </a:r>
            <a:r>
              <a:rPr lang="en-US" altLang="ja-JP" sz="1400" dirty="0"/>
              <a:t>1</a:t>
            </a:r>
          </a:p>
          <a:p>
            <a:r>
              <a:rPr lang="en-US" altLang="ja-JP" sz="1400" dirty="0"/>
              <a:t>	</a:t>
            </a:r>
            <a:r>
              <a:rPr lang="ja-JP" altLang="en-US" sz="1400" dirty="0"/>
              <a:t>② </a:t>
            </a:r>
            <a:r>
              <a:rPr lang="ja-JP" altLang="en-US" sz="1400" dirty="0">
                <a:solidFill>
                  <a:srgbClr val="FF0000"/>
                </a:solidFill>
              </a:rPr>
              <a:t>{</a:t>
            </a:r>
            <a:r>
              <a:rPr lang="ja-JP" altLang="en-US" sz="1400" dirty="0">
                <a:highlight>
                  <a:srgbClr val="FFCCFF"/>
                </a:highlight>
              </a:rPr>
              <a:t>$bind$</a:t>
            </a:r>
            <a:r>
              <a:rPr lang="ja-JP" altLang="en-US" sz="1400" dirty="0"/>
              <a:t>($#1)</a:t>
            </a:r>
            <a:r>
              <a:rPr lang="ja-JP" altLang="en-US" sz="1400" dirty="0">
                <a:solidFill>
                  <a:srgbClr val="FF0000"/>
                </a:solidFill>
              </a:rPr>
              <a:t>}</a:t>
            </a:r>
            <a:r>
              <a:rPr lang="ja-JP" altLang="en-US" sz="1400" dirty="0"/>
              <a:t>	=&gt; 解釈</a:t>
            </a:r>
            <a:r>
              <a:rPr lang="en-US" altLang="ja-JP" sz="1400" dirty="0"/>
              <a:t>2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B21A34E-B96A-45A6-9F89-FA56712B9DC5}"/>
              </a:ext>
            </a:extLst>
          </p:cNvPr>
          <p:cNvSpPr txBox="1"/>
          <p:nvPr/>
        </p:nvSpPr>
        <p:spPr>
          <a:xfrm>
            <a:off x="292161" y="432715"/>
            <a:ext cx="1160767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ja-JP" altLang="en-US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/>
              <a:t>$op$...</a:t>
            </a:r>
            <a:r>
              <a:rPr lang="ja-JP" altLang="en-US" sz="1400" dirty="0">
                <a:solidFill>
                  <a:srgbClr val="FF0000"/>
                </a:solidFill>
              </a:rPr>
              <a:t>}</a:t>
            </a:r>
            <a:r>
              <a:rPr lang="ja-JP" altLang="en-US" sz="1400" dirty="0"/>
              <a:t> の</a:t>
            </a:r>
            <a:r>
              <a:rPr lang="en-US" altLang="ja-JP" sz="1400" dirty="0"/>
              <a:t>parsing</a:t>
            </a:r>
            <a:r>
              <a:rPr lang="ja-JP" altLang="en-US" sz="1400" dirty="0"/>
              <a:t>時、</a:t>
            </a:r>
            <a:r>
              <a:rPr lang="en-US" altLang="ja-JP" sz="1400" dirty="0"/>
              <a:t> (</a:t>
            </a:r>
            <a:r>
              <a:rPr lang="ja-JP" altLang="en-US" sz="1400" dirty="0"/>
              <a:t>解釈</a:t>
            </a:r>
            <a:r>
              <a:rPr lang="en-US" altLang="ja-JP" sz="1400" dirty="0"/>
              <a:t>1,2)</a:t>
            </a:r>
            <a:r>
              <a:rPr lang="ja-JP" altLang="en-US" sz="1400" dirty="0"/>
              <a:t>の区別が問題となった。</a:t>
            </a:r>
            <a:r>
              <a:rPr lang="en-US" altLang="ja-JP" sz="1400" dirty="0"/>
              <a:t>(p148)</a:t>
            </a:r>
          </a:p>
          <a:p>
            <a:pPr lvl="1"/>
            <a:r>
              <a:rPr lang="en-US" altLang="ja-JP" sz="1400" dirty="0"/>
              <a:t>(</a:t>
            </a:r>
            <a:r>
              <a:rPr lang="ja-JP" altLang="en-US" sz="1400" dirty="0"/>
              <a:t>解釈</a:t>
            </a:r>
            <a:r>
              <a:rPr lang="en-US" altLang="ja-JP" sz="1400" dirty="0"/>
              <a:t>1) 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/>
              <a:t>$op$....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ja-JP" altLang="en-US" sz="1400" dirty="0"/>
              <a:t>の後ろに</a:t>
            </a:r>
            <a:r>
              <a:rPr lang="en-US" altLang="ja-JP" sz="1400" dirty="0"/>
              <a:t>dummy</a:t>
            </a:r>
            <a:r>
              <a:rPr lang="ja-JP" altLang="en-US" sz="1400" dirty="0"/>
              <a:t>ノードなし</a:t>
            </a:r>
            <a:r>
              <a:rPr lang="en-US" altLang="ja-JP" sz="1400" dirty="0"/>
              <a:t>	=&gt; 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/>
              <a:t>$op$....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ja-JP" altLang="en-US" sz="1400" dirty="0"/>
              <a:t>全体で</a:t>
            </a:r>
            <a:r>
              <a:rPr lang="ja-JP" altLang="en-US" sz="1400" b="1" dirty="0"/>
              <a:t>独立した</a:t>
            </a:r>
            <a:r>
              <a:rPr lang="en-US" altLang="ja-JP" sz="1400" b="1" dirty="0"/>
              <a:t>T</a:t>
            </a:r>
            <a:r>
              <a:rPr lang="ja-JP" altLang="en-US" sz="1400" b="1" dirty="0"/>
              <a:t>式</a:t>
            </a:r>
            <a:r>
              <a:rPr lang="en-US" altLang="ja-JP" sz="1400" b="1" dirty="0"/>
              <a:t>		</a:t>
            </a:r>
            <a:r>
              <a:rPr lang="en-US" altLang="ja-JP" sz="1400" dirty="0"/>
              <a:t>: $op$</a:t>
            </a:r>
            <a:r>
              <a:rPr lang="ja-JP" altLang="en-US" sz="1400" dirty="0"/>
              <a:t>は</a:t>
            </a:r>
            <a:r>
              <a:rPr lang="en-US" altLang="ja-JP" sz="1400" dirty="0"/>
              <a:t>lisp</a:t>
            </a:r>
            <a:r>
              <a:rPr lang="ja-JP" altLang="en-US" sz="1400" dirty="0"/>
              <a:t>型</a:t>
            </a:r>
            <a:endParaRPr lang="en-US" altLang="ja-JP" sz="1400" dirty="0"/>
          </a:p>
          <a:p>
            <a:pPr lvl="1"/>
            <a:r>
              <a:rPr lang="en-US" altLang="ja-JP" sz="1400" dirty="0"/>
              <a:t>(</a:t>
            </a:r>
            <a:r>
              <a:rPr lang="ja-JP" altLang="en-US" sz="1400" dirty="0"/>
              <a:t>解釈</a:t>
            </a:r>
            <a:r>
              <a:rPr lang="en-US" altLang="ja-JP" sz="1400" dirty="0"/>
              <a:t>2)	</a:t>
            </a:r>
            <a:r>
              <a:rPr lang="ja-JP" altLang="en-US" sz="1400" dirty="0"/>
              <a:t>　　</a:t>
            </a:r>
            <a:r>
              <a:rPr lang="en-US" altLang="ja-JP" sz="1400" dirty="0"/>
              <a:t>〃		</a:t>
            </a:r>
            <a:r>
              <a:rPr lang="ja-JP" altLang="en-US" sz="1400" dirty="0"/>
              <a:t>あり</a:t>
            </a:r>
            <a:r>
              <a:rPr lang="en-US" altLang="ja-JP" sz="1400" dirty="0"/>
              <a:t>	=&gt; 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/>
              <a:t>$op$....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ja-JP" altLang="en-US" sz="1400" dirty="0"/>
              <a:t>は</a:t>
            </a:r>
            <a:r>
              <a:rPr lang="ja-JP" altLang="en-US" sz="1400" b="1" dirty="0"/>
              <a:t>ダミーノードの</a:t>
            </a:r>
            <a:r>
              <a:rPr lang="en-US" altLang="ja-JP" sz="1400" b="1" dirty="0"/>
              <a:t>&lt;function&gt;</a:t>
            </a:r>
            <a:r>
              <a:rPr lang="ja-JP" altLang="en-US" sz="1400" b="1" dirty="0"/>
              <a:t>部</a:t>
            </a:r>
            <a:r>
              <a:rPr lang="en-US" altLang="ja-JP" sz="1400" b="1" dirty="0"/>
              <a:t>	</a:t>
            </a:r>
            <a:r>
              <a:rPr lang="en-US" altLang="ja-JP" sz="1400" dirty="0"/>
              <a:t>: </a:t>
            </a:r>
            <a:r>
              <a:rPr lang="ja-JP" altLang="en-US" sz="1400" dirty="0"/>
              <a:t>　</a:t>
            </a:r>
            <a:r>
              <a:rPr lang="en-US" altLang="ja-JP" sz="1400" dirty="0"/>
              <a:t>〃</a:t>
            </a:r>
            <a:r>
              <a:rPr lang="ja-JP" altLang="en-US" sz="1400" dirty="0"/>
              <a:t>　</a:t>
            </a:r>
            <a:r>
              <a:rPr lang="en-US" altLang="ja-JP" sz="1400" dirty="0"/>
              <a:t>  </a:t>
            </a:r>
            <a:r>
              <a:rPr lang="en-US" altLang="ja-JP" sz="1400" dirty="0" err="1"/>
              <a:t>tq</a:t>
            </a:r>
            <a:r>
              <a:rPr lang="ja-JP" altLang="en-US" sz="1400" dirty="0"/>
              <a:t>型</a:t>
            </a:r>
            <a:endParaRPr lang="en-US" altLang="ja-JP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83E42B1-4419-47D2-A7FD-BA9D4D91F834}"/>
              </a:ext>
            </a:extLst>
          </p:cNvPr>
          <p:cNvSpPr txBox="1"/>
          <p:nvPr/>
        </p:nvSpPr>
        <p:spPr>
          <a:xfrm>
            <a:off x="797857" y="1910043"/>
            <a:ext cx="1595716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ja-JP" sz="1400" dirty="0"/>
              <a:t>(</a:t>
            </a:r>
            <a:r>
              <a:rPr lang="ja-JP" altLang="en-US" sz="1400" dirty="0"/>
              <a:t>以前の対応方針</a:t>
            </a:r>
            <a:r>
              <a:rPr lang="en-US" altLang="ja-JP" sz="1400" dirty="0"/>
              <a:t>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4E2DAAD-C7D8-43B7-BEC0-61B091D92DC3}"/>
              </a:ext>
            </a:extLst>
          </p:cNvPr>
          <p:cNvSpPr txBox="1"/>
          <p:nvPr/>
        </p:nvSpPr>
        <p:spPr>
          <a:xfrm>
            <a:off x="2393573" y="1910042"/>
            <a:ext cx="568362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dirty="0"/>
              <a:t>parsing</a:t>
            </a:r>
            <a:r>
              <a:rPr lang="ja-JP" altLang="en-US" sz="1400" dirty="0"/>
              <a:t>時は必ず</a:t>
            </a:r>
            <a:r>
              <a:rPr lang="en-US" altLang="ja-JP" sz="1400" dirty="0"/>
              <a:t>dummy</a:t>
            </a:r>
            <a:r>
              <a:rPr lang="ja-JP" altLang="en-US" sz="1400" dirty="0"/>
              <a:t>を付与し、</a:t>
            </a:r>
            <a:r>
              <a:rPr lang="en-US" altLang="ja-JP" sz="1400" dirty="0"/>
              <a:t>(</a:t>
            </a:r>
            <a:r>
              <a:rPr lang="ja-JP" altLang="en-US" sz="1400" dirty="0"/>
              <a:t>解釈</a:t>
            </a:r>
            <a:r>
              <a:rPr lang="en-US" altLang="ja-JP" sz="1400" dirty="0"/>
              <a:t>2)</a:t>
            </a:r>
            <a:r>
              <a:rPr lang="ja-JP" altLang="en-US" sz="1400" dirty="0"/>
              <a:t>と特定できた時点で削除</a:t>
            </a:r>
            <a:endParaRPr lang="en-US" altLang="ja-JP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CC9E4EA-DFD7-4A4F-BE2A-1835A17BC7FB}"/>
              </a:ext>
            </a:extLst>
          </p:cNvPr>
          <p:cNvSpPr txBox="1"/>
          <p:nvPr/>
        </p:nvSpPr>
        <p:spPr>
          <a:xfrm>
            <a:off x="797857" y="2572693"/>
            <a:ext cx="122816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ja-JP" sz="1400" dirty="0"/>
              <a:t>(</a:t>
            </a:r>
            <a:r>
              <a:rPr lang="ja-JP" altLang="en-US" sz="1400" dirty="0"/>
              <a:t>見直し方針</a:t>
            </a:r>
            <a:r>
              <a:rPr lang="en-US" altLang="ja-JP" sz="1400" dirty="0"/>
              <a:t>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F80E63C-9A5A-4DFB-81BA-0A12DC53DDD9}"/>
              </a:ext>
            </a:extLst>
          </p:cNvPr>
          <p:cNvSpPr txBox="1"/>
          <p:nvPr/>
        </p:nvSpPr>
        <p:spPr>
          <a:xfrm>
            <a:off x="2393577" y="2566243"/>
            <a:ext cx="568362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dirty="0"/>
              <a:t>lisp</a:t>
            </a:r>
            <a:r>
              <a:rPr lang="ja-JP" altLang="en-US" sz="1400" dirty="0"/>
              <a:t>型</a:t>
            </a:r>
            <a:r>
              <a:rPr lang="en-US" altLang="ja-JP" sz="1400" dirty="0"/>
              <a:t>/</a:t>
            </a:r>
            <a:r>
              <a:rPr lang="en-US" altLang="ja-JP" sz="1400" dirty="0" err="1"/>
              <a:t>tq</a:t>
            </a:r>
            <a:r>
              <a:rPr lang="ja-JP" altLang="en-US" sz="1400" dirty="0"/>
              <a:t>型</a:t>
            </a:r>
            <a:r>
              <a:rPr lang="en-US" altLang="ja-JP" sz="1400" dirty="0"/>
              <a:t>operator</a:t>
            </a:r>
            <a:r>
              <a:rPr lang="ja-JP" altLang="en-US" sz="1400" dirty="0"/>
              <a:t>の扱いを可能な限り統一</a:t>
            </a:r>
            <a:endParaRPr lang="en-US" altLang="ja-JP" sz="1400" dirty="0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DFC4AD9E-91FC-499B-8CE2-0039B17AC267}"/>
              </a:ext>
            </a:extLst>
          </p:cNvPr>
          <p:cNvSpPr/>
          <p:nvPr/>
        </p:nvSpPr>
        <p:spPr>
          <a:xfrm>
            <a:off x="3926539" y="2283375"/>
            <a:ext cx="2554941" cy="210482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DE10AC9-12CC-4B28-87CB-27DCE7FE54AD}"/>
              </a:ext>
            </a:extLst>
          </p:cNvPr>
          <p:cNvSpPr txBox="1"/>
          <p:nvPr/>
        </p:nvSpPr>
        <p:spPr>
          <a:xfrm>
            <a:off x="201703" y="3341573"/>
            <a:ext cx="2142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ym typeface="Wingdings" pitchFamily="2" charset="2"/>
              </a:rPr>
              <a:t>※</a:t>
            </a:r>
            <a:r>
              <a:rPr lang="ja-JP" altLang="en-US" sz="1400" dirty="0">
                <a:sym typeface="Wingdings" pitchFamily="2" charset="2"/>
              </a:rPr>
              <a:t>新たな意味付け</a:t>
            </a:r>
            <a:endParaRPr lang="en-US" altLang="ja-JP" sz="1400" dirty="0">
              <a:sym typeface="Wingdings" pitchFamily="2" charset="2"/>
            </a:endParaRPr>
          </a:p>
        </p:txBody>
      </p:sp>
      <p:graphicFrame>
        <p:nvGraphicFramePr>
          <p:cNvPr id="17" name="表 17">
            <a:extLst>
              <a:ext uri="{FF2B5EF4-FFF2-40B4-BE49-F238E27FC236}">
                <a16:creationId xmlns:a16="http://schemas.microsoft.com/office/drawing/2014/main" id="{4321DE24-7CA9-4138-9C0E-45A7CECAE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111126"/>
              </p:ext>
            </p:extLst>
          </p:nvPr>
        </p:nvGraphicFramePr>
        <p:xfrm>
          <a:off x="53784" y="3625741"/>
          <a:ext cx="12138216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628">
                  <a:extLst>
                    <a:ext uri="{9D8B030D-6E8A-4147-A177-3AD203B41FA5}">
                      <a16:colId xmlns:a16="http://schemas.microsoft.com/office/drawing/2014/main" val="3682317978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3309189715"/>
                    </a:ext>
                  </a:extLst>
                </a:gridCol>
                <a:gridCol w="654424">
                  <a:extLst>
                    <a:ext uri="{9D8B030D-6E8A-4147-A177-3AD203B41FA5}">
                      <a16:colId xmlns:a16="http://schemas.microsoft.com/office/drawing/2014/main" val="2281005661"/>
                    </a:ext>
                  </a:extLst>
                </a:gridCol>
                <a:gridCol w="3845859">
                  <a:extLst>
                    <a:ext uri="{9D8B030D-6E8A-4147-A177-3AD203B41FA5}">
                      <a16:colId xmlns:a16="http://schemas.microsoft.com/office/drawing/2014/main" val="3495606487"/>
                    </a:ext>
                  </a:extLst>
                </a:gridCol>
                <a:gridCol w="6481482">
                  <a:extLst>
                    <a:ext uri="{9D8B030D-6E8A-4147-A177-3AD203B41FA5}">
                      <a16:colId xmlns:a16="http://schemas.microsoft.com/office/drawing/2014/main" val="1746721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#</a:t>
                      </a:r>
                      <a:endParaRPr kumimoji="1" lang="ja-JP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項目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687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tq</a:t>
                      </a:r>
                      <a:r>
                        <a:rPr kumimoji="1" lang="ja-JP" altLang="en-US" sz="1400" dirty="0"/>
                        <a:t>型</a:t>
                      </a:r>
                      <a:r>
                        <a:rPr kumimoji="1" lang="en-US" altLang="ja-JP" sz="1400" dirty="0"/>
                        <a:t>/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lisp</a:t>
                      </a:r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型</a:t>
                      </a:r>
                      <a:r>
                        <a:rPr kumimoji="1" lang="ja-JP" altLang="en-US" sz="1400" dirty="0"/>
                        <a:t>共通</a:t>
                      </a:r>
                      <a:endParaRPr kumimoji="1" lang="en-US" altLang="ja-JP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①ノードの</a:t>
                      </a:r>
                      <a:r>
                        <a:rPr kumimoji="1" lang="en-US" altLang="ja-JP" sz="1400" dirty="0"/>
                        <a:t>modifier</a:t>
                      </a:r>
                      <a:r>
                        <a:rPr kumimoji="1" lang="ja-JP" altLang="en-US" sz="1400" dirty="0"/>
                        <a:t>として</a:t>
                      </a:r>
                      <a:r>
                        <a:rPr kumimoji="1" lang="en-US" altLang="ja-JP" sz="1400" dirty="0"/>
                        <a:t>function</a:t>
                      </a:r>
                      <a:r>
                        <a:rPr kumimoji="1" lang="ja-JP" altLang="en-US" sz="1400" dirty="0"/>
                        <a:t>部内に記述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②後続</a:t>
                      </a:r>
                      <a:r>
                        <a:rPr kumimoji="1" lang="en-US" altLang="ja-JP" sz="1400" dirty="0"/>
                        <a:t>T</a:t>
                      </a:r>
                      <a:r>
                        <a:rPr kumimoji="1" lang="ja-JP" altLang="en-US" sz="1400" dirty="0"/>
                        <a:t>式の</a:t>
                      </a:r>
                      <a:r>
                        <a:rPr kumimoji="1" lang="en-US" altLang="ja-JP" sz="1400" dirty="0"/>
                        <a:t>print</a:t>
                      </a:r>
                      <a:r>
                        <a:rPr kumimoji="1" lang="ja-JP" altLang="en-US" sz="1400" dirty="0"/>
                        <a:t>結果に影響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dummy</a:t>
                      </a:r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でないノードにも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lisp</a:t>
                      </a:r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型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{}</a:t>
                      </a:r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を記述可</a:t>
                      </a:r>
                      <a:endParaRPr kumimoji="1" lang="en-US" altLang="ja-JP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198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2</a:t>
                      </a:r>
                      <a:endParaRPr kumimoji="1" lang="ja-JP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意味付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tq</a:t>
                      </a:r>
                      <a:r>
                        <a:rPr kumimoji="1" lang="ja-JP" altLang="en-US" sz="1400" dirty="0"/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後続</a:t>
                      </a:r>
                      <a:r>
                        <a:rPr kumimoji="1" lang="en-US" altLang="ja-JP" sz="1400" dirty="0"/>
                        <a:t>T</a:t>
                      </a:r>
                      <a:r>
                        <a:rPr kumimoji="1" lang="ja-JP" altLang="en-US" sz="1400" dirty="0"/>
                        <a:t>式に作用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従来通り</a:t>
                      </a:r>
                      <a:r>
                        <a:rPr kumimoji="1" lang="en-US" altLang="ja-JP" sz="1400" dirty="0"/>
                        <a:t>)</a:t>
                      </a:r>
                    </a:p>
                    <a:p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リタン値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後続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式のルートノード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例</a:t>
                      </a:r>
                      <a:r>
                        <a:rPr kumimoji="1" lang="en-US" altLang="ja-JP" sz="1400" dirty="0"/>
                        <a:t>1) </a:t>
                      </a:r>
                      <a:r>
                        <a:rPr kumimoji="1" lang="en-US" altLang="ja-JP" sz="1400" u="none" dirty="0"/>
                        <a:t>{$bind$($#1)}</a:t>
                      </a:r>
                      <a:r>
                        <a:rPr kumimoji="1" lang="en-US" altLang="ja-JP" sz="1400" u="sng" dirty="0"/>
                        <a:t>A</a:t>
                      </a:r>
                      <a:r>
                        <a:rPr kumimoji="1" lang="en-US" altLang="ja-JP" sz="1400" dirty="0"/>
                        <a:t>(B,C[2])	=&gt; print</a:t>
                      </a:r>
                      <a:r>
                        <a:rPr kumimoji="1" lang="ja-JP" altLang="en-US" sz="1400" dirty="0"/>
                        <a:t>結果</a:t>
                      </a:r>
                      <a:r>
                        <a:rPr kumimoji="1" lang="en-US" altLang="ja-JP" sz="1400" dirty="0"/>
                        <a:t>: </a:t>
                      </a:r>
                      <a:r>
                        <a:rPr kumimoji="1" lang="ja-JP" altLang="en-US" sz="1400" dirty="0"/>
                        <a:t>従来通り</a:t>
                      </a:r>
                      <a:endParaRPr kumimoji="1" lang="en-US" altLang="ja-JP" sz="1400" dirty="0"/>
                    </a:p>
                    <a:p>
                      <a:r>
                        <a:rPr kumimoji="1" lang="en-US" altLang="ja-JP" sz="1400" dirty="0"/>
                        <a:t>			=&gt; </a:t>
                      </a:r>
                      <a:r>
                        <a:rPr kumimoji="1" lang="ja-JP" altLang="en-US" sz="1400" dirty="0"/>
                        <a:t>リタン値 </a:t>
                      </a:r>
                      <a:r>
                        <a:rPr kumimoji="1" lang="en-US" altLang="ja-JP" sz="1400" dirty="0"/>
                        <a:t>: </a:t>
                      </a:r>
                      <a:r>
                        <a:rPr kumimoji="1" lang="ja-JP" altLang="en-US" sz="1400" dirty="0"/>
                        <a:t>ノード</a:t>
                      </a:r>
                      <a:r>
                        <a:rPr kumimoji="1" lang="en-US" altLang="ja-JP" sz="1400" dirty="0"/>
                        <a:t>A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83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 3</a:t>
                      </a:r>
                      <a:endParaRPr kumimoji="1" lang="ja-JP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lisp</a:t>
                      </a:r>
                      <a:r>
                        <a:rPr kumimoji="1" lang="ja-JP" altLang="en-US" sz="1400" dirty="0"/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head(dummy</a:t>
                      </a:r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可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に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{}</a:t>
                      </a:r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の評価結果値を設定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注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1)</a:t>
                      </a:r>
                    </a:p>
                    <a:p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リタン値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: {}</a:t>
                      </a:r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の評価結果ツリーのルート</a:t>
                      </a:r>
                      <a:endParaRPr kumimoji="1" lang="en-US" altLang="ja-JP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例</a:t>
                      </a:r>
                      <a:r>
                        <a:rPr kumimoji="1" lang="en-US" altLang="ja-JP" sz="1400" dirty="0"/>
                        <a:t>2)</a:t>
                      </a:r>
                      <a:r>
                        <a:rPr kumimoji="1" lang="ja-JP" altLang="en-US" sz="1400" dirty="0"/>
                        <a:t> </a:t>
                      </a:r>
                      <a:r>
                        <a:rPr kumimoji="1" lang="en-US" altLang="ja-JP" sz="1400" dirty="0"/>
                        <a:t>{{$cat$($</a:t>
                      </a:r>
                      <a:r>
                        <a:rPr kumimoji="1" lang="en-US" altLang="ja-JP" sz="1400" dirty="0" err="1"/>
                        <a:t>pl,us</a:t>
                      </a:r>
                      <a:r>
                        <a:rPr kumimoji="1" lang="en-US" altLang="ja-JP" sz="1400" dirty="0"/>
                        <a:t>$)}D(1,2)}E	=&gt; print</a:t>
                      </a:r>
                      <a:r>
                        <a:rPr kumimoji="1" lang="ja-JP" altLang="en-US" sz="1400" dirty="0"/>
                        <a:t>結果</a:t>
                      </a:r>
                      <a:r>
                        <a:rPr kumimoji="1" lang="en-US" altLang="ja-JP" sz="1400" dirty="0"/>
                        <a:t>: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			      (D</a:t>
                      </a:r>
                      <a:r>
                        <a:rPr kumimoji="1" lang="ja-JP" altLang="en-US" sz="1400" dirty="0"/>
                        <a:t>に</a:t>
                      </a:r>
                      <a:r>
                        <a:rPr kumimoji="1" lang="en-US" altLang="ja-JP" sz="1400" dirty="0"/>
                        <a:t>$plus$</a:t>
                      </a:r>
                      <a:r>
                        <a:rPr kumimoji="1" lang="ja-JP" altLang="en-US" sz="1400" dirty="0"/>
                        <a:t>を設定、</a:t>
                      </a:r>
                      <a:r>
                        <a:rPr kumimoji="1" lang="en-US" altLang="ja-JP" sz="1400" dirty="0"/>
                        <a:t>E</a:t>
                      </a:r>
                      <a:r>
                        <a:rPr kumimoji="1" lang="ja-JP" altLang="en-US" sz="1400" dirty="0"/>
                        <a:t>に</a:t>
                      </a:r>
                      <a:r>
                        <a:rPr kumimoji="1" lang="en-US" altLang="ja-JP" sz="1400" dirty="0"/>
                        <a:t>3</a:t>
                      </a:r>
                      <a:r>
                        <a:rPr kumimoji="1" lang="ja-JP" altLang="en-US" sz="1400" dirty="0"/>
                        <a:t>を設定</a:t>
                      </a:r>
                      <a:r>
                        <a:rPr kumimoji="1" lang="en-US" altLang="ja-JP" sz="140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			=&gt; </a:t>
                      </a:r>
                      <a:r>
                        <a:rPr kumimoji="1" lang="ja-JP" altLang="en-US" sz="1400" dirty="0"/>
                        <a:t>リタン値 </a:t>
                      </a:r>
                      <a:r>
                        <a:rPr kumimoji="1" lang="en-US" altLang="ja-JP" sz="1400" dirty="0"/>
                        <a:t>: </a:t>
                      </a:r>
                      <a:r>
                        <a:rPr kumimoji="1" lang="ja-JP" altLang="en-US" sz="1400" dirty="0"/>
                        <a:t>ノード</a:t>
                      </a:r>
                      <a:r>
                        <a:rPr kumimoji="1" lang="en-US" altLang="ja-JP" sz="1400" dirty="0"/>
                        <a:t>$plus$</a:t>
                      </a:r>
                      <a:r>
                        <a:rPr kumimoji="1" lang="ja-JP" altLang="en-US" sz="1400" dirty="0"/>
                        <a:t>、ノード</a:t>
                      </a:r>
                      <a:r>
                        <a:rPr kumimoji="1" lang="en-US" altLang="ja-JP" sz="1400" dirty="0"/>
                        <a:t>3</a:t>
                      </a:r>
                      <a:endParaRPr kumimoji="1" lang="ja-JP" alt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例</a:t>
                      </a:r>
                      <a:r>
                        <a:rPr kumimoji="1" lang="en-US" altLang="ja-JP" sz="1400" dirty="0"/>
                        <a:t>3) </a:t>
                      </a:r>
                      <a:r>
                        <a:rPr kumimoji="1" lang="en-US" altLang="ja-JP" sz="1400" u="none" dirty="0"/>
                        <a:t>{$tree$(</a:t>
                      </a:r>
                      <a:r>
                        <a:rPr kumimoji="1" lang="en-US" altLang="ja-JP" sz="1400" u="sng" dirty="0"/>
                        <a:t>X</a:t>
                      </a:r>
                      <a:r>
                        <a:rPr kumimoji="1" lang="en-US" altLang="ja-JP" sz="1400" u="none" dirty="0"/>
                        <a:t>,Y,Z)}</a:t>
                      </a:r>
                      <a:r>
                        <a:rPr kumimoji="1" lang="en-US" altLang="ja-JP" sz="1400" dirty="0"/>
                        <a:t>A(B,C[2])	=&gt; print</a:t>
                      </a:r>
                      <a:r>
                        <a:rPr kumimoji="1" lang="ja-JP" altLang="en-US" sz="1400" dirty="0"/>
                        <a:t>結果</a:t>
                      </a:r>
                      <a:r>
                        <a:rPr kumimoji="1" lang="en-US" altLang="ja-JP" sz="1400" dirty="0"/>
                        <a:t>: X(Y,Z)A(B,C[2])</a:t>
                      </a:r>
                      <a:endParaRPr kumimoji="1" lang="en-US" altLang="ja-JP" sz="1400" dirty="0">
                        <a:solidFill>
                          <a:srgbClr val="FF00FF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			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      (A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に</a:t>
                      </a:r>
                      <a:r>
                        <a:rPr kumimoji="1" lang="en-US" altLang="ja-JP" sz="1400" dirty="0"/>
                        <a:t>X(Y,Z)</a:t>
                      </a:r>
                      <a:r>
                        <a:rPr kumimoji="1" lang="ja-JP" altLang="en-US" sz="1400" dirty="0"/>
                        <a:t>を設定</a:t>
                      </a:r>
                      <a:r>
                        <a:rPr kumimoji="1" lang="en-US" altLang="ja-JP" sz="1400" dirty="0"/>
                        <a:t>) : </a:t>
                      </a: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error</a:t>
                      </a:r>
                      <a:r>
                        <a:rPr kumimoji="1" lang="ja-JP" altLang="en-US" sz="1400" dirty="0">
                          <a:solidFill>
                            <a:srgbClr val="FF00FF"/>
                          </a:solidFill>
                        </a:rPr>
                        <a:t>とすべきか</a:t>
                      </a:r>
                      <a:r>
                        <a:rPr kumimoji="1" lang="en-US" altLang="ja-JP" sz="1400" dirty="0">
                          <a:solidFill>
                            <a:srgbClr val="FF00FF"/>
                          </a:solidFill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			=&gt;</a:t>
                      </a:r>
                      <a:r>
                        <a:rPr kumimoji="1" lang="ja-JP" altLang="en-US" sz="1400" dirty="0"/>
                        <a:t>リタン値 </a:t>
                      </a:r>
                      <a:r>
                        <a:rPr kumimoji="1" lang="en-US" altLang="ja-JP" sz="1400" dirty="0"/>
                        <a:t>: X(Y,Z)</a:t>
                      </a:r>
                      <a:r>
                        <a:rPr kumimoji="1" lang="ja-JP" altLang="en-US" sz="1400" dirty="0"/>
                        <a:t>の内部ツリーのルート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894963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D9807BD-1819-423E-9D35-42628D652C48}"/>
              </a:ext>
            </a:extLst>
          </p:cNvPr>
          <p:cNvSpPr txBox="1"/>
          <p:nvPr/>
        </p:nvSpPr>
        <p:spPr>
          <a:xfrm>
            <a:off x="10049438" y="3360520"/>
            <a:ext cx="2142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  <a:sym typeface="Wingdings" pitchFamily="2" charset="2"/>
              </a:rPr>
              <a:t>赤フォント</a:t>
            </a:r>
            <a:r>
              <a:rPr lang="en-US" altLang="ja-JP" sz="1400" dirty="0">
                <a:sym typeface="Wingdings" pitchFamily="2" charset="2"/>
              </a:rPr>
              <a:t>:</a:t>
            </a:r>
            <a:r>
              <a:rPr lang="ja-JP" altLang="en-US" sz="1400" dirty="0">
                <a:sym typeface="Wingdings" pitchFamily="2" charset="2"/>
              </a:rPr>
              <a:t>変更箇所</a:t>
            </a:r>
            <a:endParaRPr lang="en-US" altLang="ja-JP" sz="1400" dirty="0">
              <a:sym typeface="Wingdings" pitchFamily="2" charset="2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5CE468D-B497-49E4-A1E9-4FBDD9D1C9AF}"/>
              </a:ext>
            </a:extLst>
          </p:cNvPr>
          <p:cNvSpPr txBox="1"/>
          <p:nvPr/>
        </p:nvSpPr>
        <p:spPr>
          <a:xfrm>
            <a:off x="1972232" y="3324414"/>
            <a:ext cx="4249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ym typeface="Wingdings" pitchFamily="2" charset="2"/>
              </a:rPr>
              <a:t>=&gt; on demand</a:t>
            </a:r>
            <a:r>
              <a:rPr lang="ja-JP" altLang="en-US" sz="1400" dirty="0">
                <a:sym typeface="Wingdings" pitchFamily="2" charset="2"/>
              </a:rPr>
              <a:t>処理も簡便化</a:t>
            </a:r>
            <a:r>
              <a:rPr lang="en-US" altLang="ja-JP" sz="1400" dirty="0">
                <a:sym typeface="Wingdings" pitchFamily="2" charset="2"/>
              </a:rPr>
              <a:t>(</a:t>
            </a:r>
            <a:r>
              <a:rPr lang="ja-JP" altLang="en-US" sz="1400" dirty="0">
                <a:sym typeface="Wingdings" pitchFamily="2" charset="2"/>
              </a:rPr>
              <a:t>後述</a:t>
            </a:r>
            <a:r>
              <a:rPr lang="en-US" altLang="ja-JP" sz="1400" dirty="0">
                <a:sym typeface="Wingdings" pitchFamily="2" charset="2"/>
              </a:rPr>
              <a:t>)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781F60-FDF7-4AED-A593-0FE52AFC6FE7}"/>
              </a:ext>
            </a:extLst>
          </p:cNvPr>
          <p:cNvSpPr txBox="1"/>
          <p:nvPr/>
        </p:nvSpPr>
        <p:spPr>
          <a:xfrm>
            <a:off x="201703" y="6468740"/>
            <a:ext cx="4823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ym typeface="Wingdings" pitchFamily="2" charset="2"/>
              </a:rPr>
              <a:t>(</a:t>
            </a:r>
            <a:r>
              <a:rPr lang="ja-JP" altLang="en-US" sz="1400" dirty="0">
                <a:sym typeface="Wingdings" pitchFamily="2" charset="2"/>
              </a:rPr>
              <a:t>注</a:t>
            </a:r>
            <a:r>
              <a:rPr lang="en-US" altLang="ja-JP" sz="1400" dirty="0">
                <a:sym typeface="Wingdings" pitchFamily="2" charset="2"/>
              </a:rPr>
              <a:t>1)</a:t>
            </a:r>
            <a:r>
              <a:rPr lang="ja-JP" altLang="en-US" sz="1400" dirty="0">
                <a:sym typeface="Wingdings" pitchFamily="2" charset="2"/>
              </a:rPr>
              <a:t> </a:t>
            </a:r>
            <a:r>
              <a:rPr lang="en-US" altLang="ja-JP" sz="1400" dirty="0">
                <a:sym typeface="Wingdings" pitchFamily="2" charset="2"/>
              </a:rPr>
              <a:t>lisp</a:t>
            </a:r>
            <a:r>
              <a:rPr lang="ja-JP" altLang="en-US" sz="1400" dirty="0">
                <a:sym typeface="Wingdings" pitchFamily="2" charset="2"/>
              </a:rPr>
              <a:t>型も、</a:t>
            </a:r>
            <a:r>
              <a:rPr lang="en-US" altLang="ja-JP" sz="1400" dirty="0" err="1">
                <a:sym typeface="Wingdings" pitchFamily="2" charset="2"/>
              </a:rPr>
              <a:t>tq</a:t>
            </a:r>
            <a:r>
              <a:rPr lang="ja-JP" altLang="en-US" sz="1400" dirty="0">
                <a:sym typeface="Wingdings" pitchFamily="2" charset="2"/>
              </a:rPr>
              <a:t>型同様後続</a:t>
            </a:r>
            <a:r>
              <a:rPr lang="en-US" altLang="ja-JP" sz="1400" dirty="0">
                <a:sym typeface="Wingdings" pitchFamily="2" charset="2"/>
              </a:rPr>
              <a:t>T</a:t>
            </a:r>
            <a:r>
              <a:rPr lang="ja-JP" altLang="en-US" sz="1400" dirty="0">
                <a:sym typeface="Wingdings" pitchFamily="2" charset="2"/>
              </a:rPr>
              <a:t>式全般に作用してもよい。</a:t>
            </a:r>
            <a:endParaRPr lang="en-US" altLang="ja-JP" sz="1400" dirty="0">
              <a:sym typeface="Wingdings" pitchFamily="2" charset="2"/>
            </a:endParaRP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ECE18BBF-2ACB-41C4-BC24-26AC8DA65F20}"/>
              </a:ext>
            </a:extLst>
          </p:cNvPr>
          <p:cNvSpPr/>
          <p:nvPr/>
        </p:nvSpPr>
        <p:spPr>
          <a:xfrm>
            <a:off x="4955625" y="6142878"/>
            <a:ext cx="3524539" cy="523220"/>
          </a:xfrm>
          <a:prstGeom prst="wedgeRectCallout">
            <a:avLst>
              <a:gd name="adj1" fmla="val 60222"/>
              <a:gd name="adj2" fmla="val -8340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結果は、①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replace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または②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cat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のいずれとすべきか要検討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kumimoji="1" lang="en-US" altLang="ja-JP" sz="900" dirty="0">
                <a:solidFill>
                  <a:srgbClr val="FF0000"/>
                </a:solidFill>
              </a:rPr>
              <a:t>X(Y,Z)A(B,C[2])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7088440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16643BCB-A2D6-4A51-90E0-F44ADC0BE7BA}"/>
              </a:ext>
            </a:extLst>
          </p:cNvPr>
          <p:cNvSpPr/>
          <p:nvPr/>
        </p:nvSpPr>
        <p:spPr>
          <a:xfrm>
            <a:off x="717176" y="4017877"/>
            <a:ext cx="11322424" cy="2814918"/>
          </a:xfrm>
          <a:prstGeom prst="roundRect">
            <a:avLst>
              <a:gd name="adj" fmla="val 3418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         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C3AFA8-F516-45DB-B4F8-FE3F4F8BF4FA}"/>
              </a:ext>
            </a:extLst>
          </p:cNvPr>
          <p:cNvSpPr txBox="1"/>
          <p:nvPr/>
        </p:nvSpPr>
        <p:spPr>
          <a:xfrm>
            <a:off x="0" y="0"/>
            <a:ext cx="3603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u="sng" dirty="0">
                <a:sym typeface="Wingdings" pitchFamily="2" charset="2"/>
              </a:rPr>
              <a:t>(2) BNF </a:t>
            </a:r>
            <a:r>
              <a:rPr lang="en-US" altLang="ja-JP" sz="1400" dirty="0">
                <a:sym typeface="Wingdings" pitchFamily="2" charset="2"/>
              </a:rPr>
              <a:t>(</a:t>
            </a:r>
            <a:r>
              <a:rPr lang="ja-JP" altLang="en-US" sz="1400" dirty="0">
                <a:sym typeface="Wingdings" pitchFamily="2" charset="2"/>
              </a:rPr>
              <a:t>任意位置の</a:t>
            </a:r>
            <a:r>
              <a:rPr lang="en-US" altLang="ja-JP" sz="1400" dirty="0">
                <a:sym typeface="Wingdings" pitchFamily="2" charset="2"/>
              </a:rPr>
              <a:t>{}</a:t>
            </a:r>
            <a:r>
              <a:rPr lang="ja-JP" altLang="en-US" sz="1400" dirty="0">
                <a:sym typeface="Wingdings" pitchFamily="2" charset="2"/>
              </a:rPr>
              <a:t>は別途</a:t>
            </a:r>
            <a:r>
              <a:rPr lang="en-US" altLang="ja-JP" sz="1400" dirty="0">
                <a:sym typeface="Wingdings" pitchFamily="2" charset="2"/>
              </a:rPr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EDCEC40-4836-4AEB-BC80-1CA72F0320B9}"/>
              </a:ext>
            </a:extLst>
          </p:cNvPr>
          <p:cNvSpPr/>
          <p:nvPr/>
        </p:nvSpPr>
        <p:spPr>
          <a:xfrm>
            <a:off x="566967" y="342519"/>
            <a:ext cx="10682123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4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Arial"/>
              </a:rPr>
              <a:t>&lt;T-form&gt;::=&lt;head&gt;(’(’(&lt;T-form&gt;(’,’&lt;T-form&gt;)*)?’)’)*</a:t>
            </a:r>
          </a:p>
          <a:p>
            <a:r>
              <a:rPr lang="en-US" altLang="ja-JP" sz="14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Arial"/>
              </a:rPr>
              <a:t>&lt;head&gt;::=&lt;label&gt;?&lt;reference&gt;?</a:t>
            </a:r>
            <a:r>
              <a:rPr lang="en-US" altLang="ja-JP" sz="14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Arial"/>
              </a:rPr>
              <a:t>&lt;function&gt;?</a:t>
            </a:r>
            <a:r>
              <a:rPr lang="en-US" altLang="ja-JP" sz="14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Arial"/>
              </a:rPr>
              <a:t>&lt;name&gt;?&lt;bind&gt;?;</a:t>
            </a:r>
          </a:p>
          <a:p>
            <a:pPr lvl="1"/>
            <a:r>
              <a:rPr lang="en-US" altLang="ja-JP" sz="14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Arial"/>
              </a:rPr>
              <a:t>&lt;label&gt;::=(’#’|’##’)&lt;num&gt;+;</a:t>
            </a:r>
          </a:p>
          <a:p>
            <a:pPr lvl="1"/>
            <a:r>
              <a:rPr lang="en-US" altLang="ja-JP" sz="14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Arial"/>
              </a:rPr>
              <a:t>&lt;reference&gt;::=’$’(’#’|’##’)&lt;num&gt;+;</a:t>
            </a:r>
          </a:p>
          <a:p>
            <a:pPr lvl="1"/>
            <a:r>
              <a:rPr lang="en-US" altLang="ja-JP" sz="14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Arial"/>
              </a:rPr>
              <a:t>&lt;function&gt;::= </a:t>
            </a:r>
            <a:r>
              <a:rPr lang="en-US" altLang="ja-JP" sz="14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</a:rPr>
              <a:t>‘{‘</a:t>
            </a:r>
            <a:r>
              <a:rPr lang="en-US" altLang="ja-JP" sz="14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Arial"/>
              </a:rPr>
              <a:t>&lt;T-form&gt;</a:t>
            </a:r>
            <a:r>
              <a:rPr lang="en-US" altLang="ja-JP" sz="14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</a:rPr>
              <a:t>’}’</a:t>
            </a:r>
            <a:r>
              <a:rPr lang="en-US" altLang="ja-JP" sz="14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</a:rPr>
              <a:t> </a:t>
            </a:r>
            <a:endParaRPr lang="en-US" altLang="ja-JP" sz="1400" spc="-1" dirty="0">
              <a:solidFill>
                <a:srgbClr val="000000"/>
              </a:solidFill>
              <a:uFill>
                <a:solidFill>
                  <a:srgbClr val="FF0000"/>
                </a:solidFill>
              </a:uFill>
              <a:latin typeface="Arial"/>
            </a:endParaRPr>
          </a:p>
          <a:p>
            <a:pPr lvl="1"/>
            <a:r>
              <a:rPr lang="en-US" altLang="ja-JP" sz="14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Arial"/>
              </a:rPr>
              <a:t>&lt;operator&gt;::='$'&lt;name&gt;'$'</a:t>
            </a:r>
          </a:p>
          <a:p>
            <a:pPr lvl="1"/>
            <a:r>
              <a:rPr lang="en-US" altLang="ja-JP" sz="14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Arial"/>
              </a:rPr>
              <a:t>&lt;name&gt;::=&lt;char&gt;+;</a:t>
            </a:r>
          </a:p>
          <a:p>
            <a:pPr lvl="1"/>
            <a:r>
              <a:rPr lang="en-US" altLang="ja-JP" sz="14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Arial"/>
              </a:rPr>
              <a:t>&lt;bind&gt;::=’[’(&lt;num&gt;+(,&lt;num&gt;+)*)?’]’;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36BAC4-895E-4963-8C05-AF84FAE4EF7B}"/>
              </a:ext>
            </a:extLst>
          </p:cNvPr>
          <p:cNvSpPr txBox="1"/>
          <p:nvPr/>
        </p:nvSpPr>
        <p:spPr>
          <a:xfrm>
            <a:off x="73907" y="2864376"/>
            <a:ext cx="1344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u="sng" dirty="0">
                <a:sym typeface="Wingdings" pitchFamily="2" charset="2"/>
              </a:rPr>
              <a:t>(3) τ</a:t>
            </a:r>
            <a:r>
              <a:rPr lang="ja-JP" altLang="en-US" sz="1400" b="1" u="sng" dirty="0">
                <a:sym typeface="Wingdings" pitchFamily="2" charset="2"/>
              </a:rPr>
              <a:t>の定義</a:t>
            </a:r>
            <a:endParaRPr lang="en-US" altLang="ja-JP" sz="1400" b="1" u="sng" dirty="0">
              <a:sym typeface="Wingdings" pitchFamily="2" charset="2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A7315F-C132-4EE7-8B46-830E93AACE88}"/>
              </a:ext>
            </a:extLst>
          </p:cNvPr>
          <p:cNvSpPr txBox="1"/>
          <p:nvPr/>
        </p:nvSpPr>
        <p:spPr>
          <a:xfrm>
            <a:off x="2595808" y="5161265"/>
            <a:ext cx="2062110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ym typeface="Wingdings" pitchFamily="2" charset="2"/>
              </a:rPr>
              <a:t>τ(“t”)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B6E2C8-59AF-4702-B2D7-B993BB8F45A3}"/>
              </a:ext>
            </a:extLst>
          </p:cNvPr>
          <p:cNvSpPr txBox="1"/>
          <p:nvPr/>
        </p:nvSpPr>
        <p:spPr>
          <a:xfrm>
            <a:off x="2098985" y="2994012"/>
            <a:ext cx="220309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ym typeface="Wingdings" pitchFamily="2" charset="2"/>
              </a:rPr>
              <a:t>τ: T</a:t>
            </a:r>
            <a:r>
              <a:rPr lang="ja-JP" altLang="en-US" sz="1400" dirty="0">
                <a:sym typeface="Wingdings" pitchFamily="2" charset="2"/>
              </a:rPr>
              <a:t>式 ➝ 内部ツリー</a:t>
            </a:r>
            <a:endParaRPr lang="en-US" altLang="ja-JP" sz="1400" dirty="0">
              <a:sym typeface="Wingdings" pitchFamily="2" charset="2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2551A22-20EA-47EC-94DB-58C24DDF9814}"/>
              </a:ext>
            </a:extLst>
          </p:cNvPr>
          <p:cNvSpPr/>
          <p:nvPr/>
        </p:nvSpPr>
        <p:spPr>
          <a:xfrm>
            <a:off x="6443582" y="4929951"/>
            <a:ext cx="792577" cy="340385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FF00FF"/>
                </a:solidFill>
              </a:rPr>
              <a:t>apply</a:t>
            </a:r>
            <a:endParaRPr kumimoji="1" lang="ja-JP" altLang="en-US" sz="1400" b="1" dirty="0">
              <a:solidFill>
                <a:srgbClr val="FF00FF"/>
              </a:solidFill>
            </a:endParaRPr>
          </a:p>
        </p:txBody>
      </p:sp>
      <p:sp>
        <p:nvSpPr>
          <p:cNvPr id="13" name="二等辺三角形 12">
            <a:extLst>
              <a:ext uri="{FF2B5EF4-FFF2-40B4-BE49-F238E27FC236}">
                <a16:creationId xmlns:a16="http://schemas.microsoft.com/office/drawing/2014/main" id="{CF62F559-4BC2-4C9D-BF6E-21BA3DC0F45E}"/>
              </a:ext>
            </a:extLst>
          </p:cNvPr>
          <p:cNvSpPr/>
          <p:nvPr/>
        </p:nvSpPr>
        <p:spPr>
          <a:xfrm>
            <a:off x="6393302" y="5673747"/>
            <a:ext cx="893136" cy="876179"/>
          </a:xfrm>
          <a:prstGeom prst="triangl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87D1F4D-F1A3-4F8E-8746-C025F8F76CB6}"/>
              </a:ext>
            </a:extLst>
          </p:cNvPr>
          <p:cNvSpPr txBox="1"/>
          <p:nvPr/>
        </p:nvSpPr>
        <p:spPr>
          <a:xfrm>
            <a:off x="6421688" y="6167547"/>
            <a:ext cx="893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ym typeface="Wingdings" pitchFamily="2" charset="2"/>
              </a:rPr>
              <a:t>τ(“t</a:t>
            </a:r>
            <a:r>
              <a:rPr lang="en-US" altLang="ja-JP" sz="1400" baseline="-25000" dirty="0">
                <a:sym typeface="Wingdings" pitchFamily="2" charset="2"/>
              </a:rPr>
              <a:t>0</a:t>
            </a:r>
            <a:r>
              <a:rPr lang="en-US" altLang="ja-JP" sz="1400" dirty="0">
                <a:sym typeface="Wingdings" pitchFamily="2" charset="2"/>
              </a:rPr>
              <a:t>”)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C3C5963-F961-4FE4-BEE4-F018B84C28FB}"/>
              </a:ext>
            </a:extLst>
          </p:cNvPr>
          <p:cNvCxnSpPr>
            <a:cxnSpLocks/>
            <a:stCxn id="20" idx="1"/>
            <a:endCxn id="12" idx="7"/>
          </p:cNvCxnSpPr>
          <p:nvPr/>
        </p:nvCxnSpPr>
        <p:spPr>
          <a:xfrm flipH="1">
            <a:off x="7120089" y="4523293"/>
            <a:ext cx="1361303" cy="4565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BA74D81-B689-41C3-BD70-0004678B541D}"/>
              </a:ext>
            </a:extLst>
          </p:cNvPr>
          <p:cNvSpPr/>
          <p:nvPr/>
        </p:nvSpPr>
        <p:spPr>
          <a:xfrm>
            <a:off x="8481392" y="4353100"/>
            <a:ext cx="792000" cy="340386"/>
          </a:xfrm>
          <a:prstGeom prst="rect">
            <a:avLst/>
          </a:prstGeom>
          <a:solidFill>
            <a:schemeClr val="bg1"/>
          </a:solidFill>
          <a:ln w="317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“head”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二等辺三角形 21">
            <a:extLst>
              <a:ext uri="{FF2B5EF4-FFF2-40B4-BE49-F238E27FC236}">
                <a16:creationId xmlns:a16="http://schemas.microsoft.com/office/drawing/2014/main" id="{83602448-C7F0-40E3-8E67-78A2C3F8C4F9}"/>
              </a:ext>
            </a:extLst>
          </p:cNvPr>
          <p:cNvSpPr/>
          <p:nvPr/>
        </p:nvSpPr>
        <p:spPr>
          <a:xfrm>
            <a:off x="7868335" y="5817040"/>
            <a:ext cx="893136" cy="863354"/>
          </a:xfrm>
          <a:prstGeom prst="triangl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CECD812-4D5C-468E-96F1-60EB28C4A553}"/>
              </a:ext>
            </a:extLst>
          </p:cNvPr>
          <p:cNvSpPr txBox="1"/>
          <p:nvPr/>
        </p:nvSpPr>
        <p:spPr>
          <a:xfrm>
            <a:off x="7913160" y="6338391"/>
            <a:ext cx="893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ym typeface="Wingdings" pitchFamily="2" charset="2"/>
              </a:rPr>
              <a:t>τ(“t</a:t>
            </a:r>
            <a:r>
              <a:rPr lang="en-US" altLang="ja-JP" sz="1400" baseline="-25000" dirty="0">
                <a:sym typeface="Wingdings" pitchFamily="2" charset="2"/>
              </a:rPr>
              <a:t>1</a:t>
            </a:r>
            <a:r>
              <a:rPr lang="en-US" altLang="ja-JP" sz="1400" dirty="0">
                <a:sym typeface="Wingdings" pitchFamily="2" charset="2"/>
              </a:rPr>
              <a:t>”)</a:t>
            </a:r>
          </a:p>
        </p:txBody>
      </p: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AF58A944-2261-412A-B35A-412C8AFEAA5A}"/>
              </a:ext>
            </a:extLst>
          </p:cNvPr>
          <p:cNvSpPr/>
          <p:nvPr/>
        </p:nvSpPr>
        <p:spPr>
          <a:xfrm>
            <a:off x="8988923" y="5817040"/>
            <a:ext cx="893136" cy="863354"/>
          </a:xfrm>
          <a:prstGeom prst="triangl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A8E5A98-16CE-41F9-85C2-75B085071CDE}"/>
              </a:ext>
            </a:extLst>
          </p:cNvPr>
          <p:cNvSpPr txBox="1"/>
          <p:nvPr/>
        </p:nvSpPr>
        <p:spPr>
          <a:xfrm>
            <a:off x="9033748" y="6338391"/>
            <a:ext cx="893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ym typeface="Wingdings" pitchFamily="2" charset="2"/>
              </a:rPr>
              <a:t>τ(“</a:t>
            </a:r>
            <a:r>
              <a:rPr lang="en-US" altLang="ja-JP" sz="1400" dirty="0" err="1">
                <a:sym typeface="Wingdings" pitchFamily="2" charset="2"/>
              </a:rPr>
              <a:t>t</a:t>
            </a:r>
            <a:r>
              <a:rPr lang="en-US" altLang="ja-JP" sz="1400" baseline="-25000" dirty="0" err="1">
                <a:sym typeface="Wingdings" pitchFamily="2" charset="2"/>
              </a:rPr>
              <a:t>n</a:t>
            </a:r>
            <a:r>
              <a:rPr lang="en-US" altLang="ja-JP" sz="1400" dirty="0">
                <a:sym typeface="Wingdings" pitchFamily="2" charset="2"/>
              </a:rPr>
              <a:t>”)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066C45F-8265-44D6-971B-4F36C1972BD4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V="1">
            <a:off x="8314903" y="4693486"/>
            <a:ext cx="562489" cy="1123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2D9FD14-54F5-49FA-BC3D-E57DBBB3BD7A}"/>
              </a:ext>
            </a:extLst>
          </p:cNvPr>
          <p:cNvCxnSpPr>
            <a:cxnSpLocks/>
            <a:stCxn id="24" idx="0"/>
            <a:endCxn id="20" idx="2"/>
          </p:cNvCxnSpPr>
          <p:nvPr/>
        </p:nvCxnSpPr>
        <p:spPr>
          <a:xfrm flipH="1" flipV="1">
            <a:off x="8877392" y="4693486"/>
            <a:ext cx="558099" cy="1123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8E6BB95-56B8-4285-89D9-ED70E7B5D11B}"/>
              </a:ext>
            </a:extLst>
          </p:cNvPr>
          <p:cNvSpPr txBox="1"/>
          <p:nvPr/>
        </p:nvSpPr>
        <p:spPr>
          <a:xfrm>
            <a:off x="8745208" y="5817040"/>
            <a:ext cx="636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AA316B5B-49A6-4067-A862-8E8ACF72D3FC}"/>
              </a:ext>
            </a:extLst>
          </p:cNvPr>
          <p:cNvSpPr/>
          <p:nvPr/>
        </p:nvSpPr>
        <p:spPr>
          <a:xfrm>
            <a:off x="3492235" y="5156370"/>
            <a:ext cx="627530" cy="30369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0702C8F-0F6F-4128-9654-6862471FCF50}"/>
              </a:ext>
            </a:extLst>
          </p:cNvPr>
          <p:cNvSpPr txBox="1"/>
          <p:nvPr/>
        </p:nvSpPr>
        <p:spPr>
          <a:xfrm>
            <a:off x="5886077" y="2857559"/>
            <a:ext cx="58360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ym typeface="Wingdings" pitchFamily="2" charset="2"/>
              </a:rPr>
              <a:t>・内部ツリーは、</a:t>
            </a:r>
            <a:r>
              <a:rPr lang="en-US" altLang="ja-JP" sz="1400" dirty="0">
                <a:sym typeface="Wingdings" pitchFamily="2" charset="2"/>
              </a:rPr>
              <a:t>on demand</a:t>
            </a:r>
            <a:r>
              <a:rPr lang="ja-JP" altLang="en-US" sz="1400" dirty="0">
                <a:sym typeface="Wingdings" pitchFamily="2" charset="2"/>
              </a:rPr>
              <a:t>実行直前のもの</a:t>
            </a:r>
            <a:r>
              <a:rPr lang="en-US" altLang="ja-JP" sz="1400" dirty="0">
                <a:sym typeface="Wingdings" pitchFamily="2" charset="2"/>
              </a:rPr>
              <a:t>(eval</a:t>
            </a:r>
            <a:r>
              <a:rPr lang="ja-JP" altLang="en-US" sz="1400" dirty="0">
                <a:sym typeface="Wingdings" pitchFamily="2" charset="2"/>
              </a:rPr>
              <a:t>は含まず</a:t>
            </a:r>
            <a:r>
              <a:rPr lang="en-US" altLang="ja-JP" sz="1400" dirty="0">
                <a:sym typeface="Wingdings" pitchFamily="2" charset="2"/>
              </a:rPr>
              <a:t>apply</a:t>
            </a:r>
            <a:r>
              <a:rPr lang="ja-JP" altLang="en-US" sz="1400" dirty="0">
                <a:sym typeface="Wingdings" pitchFamily="2" charset="2"/>
              </a:rPr>
              <a:t>含む</a:t>
            </a:r>
            <a:r>
              <a:rPr lang="en-US" altLang="ja-JP" sz="1400" dirty="0">
                <a:sym typeface="Wingdings" pitchFamily="2" charset="2"/>
              </a:rPr>
              <a:t>)</a:t>
            </a:r>
          </a:p>
          <a:p>
            <a:r>
              <a:rPr lang="ja-JP" altLang="en-US" sz="1400" dirty="0">
                <a:sym typeface="Wingdings" pitchFamily="2" charset="2"/>
              </a:rPr>
              <a:t>・従来の</a:t>
            </a:r>
            <a:r>
              <a:rPr lang="en-US" altLang="ja-JP" sz="1400" dirty="0">
                <a:sym typeface="Wingdings" pitchFamily="2" charset="2"/>
              </a:rPr>
              <a:t>τ</a:t>
            </a:r>
            <a:r>
              <a:rPr lang="ja-JP" altLang="en-US" sz="1400" dirty="0">
                <a:sym typeface="Wingdings" pitchFamily="2" charset="2"/>
              </a:rPr>
              <a:t>と</a:t>
            </a:r>
            <a:r>
              <a:rPr lang="en-US" altLang="ja-JP" sz="1400" dirty="0">
                <a:sym typeface="Wingdings" pitchFamily="2" charset="2"/>
              </a:rPr>
              <a:t>eval</a:t>
            </a:r>
            <a:r>
              <a:rPr lang="ja-JP" altLang="en-US" sz="1400" dirty="0">
                <a:sym typeface="Wingdings" pitchFamily="2" charset="2"/>
              </a:rPr>
              <a:t>の一部</a:t>
            </a:r>
            <a:r>
              <a:rPr lang="en-US" altLang="ja-JP" sz="1400" dirty="0">
                <a:sym typeface="Wingdings" pitchFamily="2" charset="2"/>
              </a:rPr>
              <a:t>(apply</a:t>
            </a:r>
            <a:r>
              <a:rPr lang="ja-JP" altLang="en-US" sz="1400" dirty="0">
                <a:sym typeface="Wingdings" pitchFamily="2" charset="2"/>
              </a:rPr>
              <a:t>の手前まで</a:t>
            </a:r>
            <a:r>
              <a:rPr lang="en-US" altLang="ja-JP" sz="1400" dirty="0">
                <a:sym typeface="Wingdings" pitchFamily="2" charset="2"/>
              </a:rPr>
              <a:t>)</a:t>
            </a:r>
            <a:r>
              <a:rPr lang="ja-JP" altLang="en-US" sz="1400" dirty="0">
                <a:sym typeface="Wingdings" pitchFamily="2" charset="2"/>
              </a:rPr>
              <a:t>を合体したイメージ</a:t>
            </a:r>
            <a:endParaRPr lang="en-US" altLang="ja-JP" sz="1400" dirty="0">
              <a:sym typeface="Wingdings" pitchFamily="2" charset="2"/>
            </a:endParaRPr>
          </a:p>
          <a:p>
            <a:r>
              <a:rPr lang="ja-JP" altLang="en-US" sz="1400" dirty="0">
                <a:sym typeface="Wingdings" pitchFamily="2" charset="2"/>
              </a:rPr>
              <a:t>・従来の</a:t>
            </a:r>
            <a:r>
              <a:rPr lang="en-US" altLang="ja-JP" sz="1400" dirty="0">
                <a:sym typeface="Wingdings" pitchFamily="2" charset="2"/>
              </a:rPr>
              <a:t>eval</a:t>
            </a:r>
            <a:r>
              <a:rPr lang="ja-JP" altLang="en-US" sz="1400" dirty="0">
                <a:sym typeface="Wingdings" pitchFamily="2" charset="2"/>
              </a:rPr>
              <a:t>は廃止</a:t>
            </a:r>
            <a:endParaRPr lang="en-US" altLang="ja-JP" sz="1400" dirty="0">
              <a:sym typeface="Wingdings" pitchFamily="2" charset="2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79807E7E-1D37-44D3-A387-08F9F8277F26}"/>
              </a:ext>
            </a:extLst>
          </p:cNvPr>
          <p:cNvSpPr txBox="1"/>
          <p:nvPr/>
        </p:nvSpPr>
        <p:spPr>
          <a:xfrm>
            <a:off x="406696" y="3710099"/>
            <a:ext cx="2023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ym typeface="Wingdings" pitchFamily="2" charset="2"/>
              </a:rPr>
              <a:t>&lt;τ</a:t>
            </a:r>
            <a:r>
              <a:rPr lang="ja-JP" altLang="en-US" sz="1400" dirty="0">
                <a:sym typeface="Wingdings" pitchFamily="2" charset="2"/>
              </a:rPr>
              <a:t>による変換規則</a:t>
            </a:r>
            <a:r>
              <a:rPr lang="en-US" altLang="ja-JP" sz="1400" dirty="0">
                <a:sym typeface="Wingdings" pitchFamily="2" charset="2"/>
              </a:rPr>
              <a:t>&gt;</a:t>
            </a:r>
          </a:p>
        </p:txBody>
      </p:sp>
      <p:sp>
        <p:nvSpPr>
          <p:cNvPr id="66" name="右中かっこ 65">
            <a:extLst>
              <a:ext uri="{FF2B5EF4-FFF2-40B4-BE49-F238E27FC236}">
                <a16:creationId xmlns:a16="http://schemas.microsoft.com/office/drawing/2014/main" id="{F58070B6-A6D9-4D9C-9D0F-75A136A90A31}"/>
              </a:ext>
            </a:extLst>
          </p:cNvPr>
          <p:cNvSpPr/>
          <p:nvPr/>
        </p:nvSpPr>
        <p:spPr>
          <a:xfrm flipH="1">
            <a:off x="6081091" y="4941359"/>
            <a:ext cx="88927" cy="161894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4892775-5C56-4C6F-BD5F-1767ECA76F95}"/>
              </a:ext>
            </a:extLst>
          </p:cNvPr>
          <p:cNvSpPr txBox="1"/>
          <p:nvPr/>
        </p:nvSpPr>
        <p:spPr>
          <a:xfrm>
            <a:off x="4564322" y="5601597"/>
            <a:ext cx="1652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ym typeface="Wingdings" pitchFamily="2" charset="2"/>
              </a:rPr>
              <a:t>“{t</a:t>
            </a:r>
            <a:r>
              <a:rPr lang="en-US" altLang="ja-JP" sz="1400" baseline="-25000" dirty="0">
                <a:sym typeface="Wingdings" pitchFamily="2" charset="2"/>
              </a:rPr>
              <a:t>0</a:t>
            </a:r>
            <a:r>
              <a:rPr lang="en-US" altLang="ja-JP" sz="1400" dirty="0">
                <a:sym typeface="Wingdings" pitchFamily="2" charset="2"/>
              </a:rPr>
              <a:t>}”</a:t>
            </a:r>
            <a:r>
              <a:rPr lang="ja-JP" altLang="en-US" sz="1400" dirty="0">
                <a:sym typeface="Wingdings" pitchFamily="2" charset="2"/>
              </a:rPr>
              <a:t>が存在する場合に付与</a:t>
            </a:r>
            <a:endParaRPr lang="en-US" altLang="ja-JP" sz="1400" dirty="0">
              <a:sym typeface="Wingdings" pitchFamily="2" charset="2"/>
            </a:endParaRPr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8A200502-081C-4CA4-B3C0-AD9B8AD50764}"/>
              </a:ext>
            </a:extLst>
          </p:cNvPr>
          <p:cNvCxnSpPr>
            <a:cxnSpLocks/>
            <a:stCxn id="13" idx="0"/>
            <a:endCxn id="12" idx="4"/>
          </p:cNvCxnSpPr>
          <p:nvPr/>
        </p:nvCxnSpPr>
        <p:spPr>
          <a:xfrm flipV="1">
            <a:off x="6839870" y="5270336"/>
            <a:ext cx="1" cy="403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48CF433D-A98F-4476-9441-433EFC9525BB}"/>
              </a:ext>
            </a:extLst>
          </p:cNvPr>
          <p:cNvSpPr txBox="1"/>
          <p:nvPr/>
        </p:nvSpPr>
        <p:spPr>
          <a:xfrm>
            <a:off x="566967" y="2227887"/>
            <a:ext cx="4323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ym typeface="Wingdings" pitchFamily="2" charset="2"/>
              </a:rPr>
              <a:t>※ {}</a:t>
            </a:r>
            <a:r>
              <a:rPr lang="ja-JP" altLang="en-US" sz="1400" dirty="0">
                <a:sym typeface="Wingdings" pitchFamily="2" charset="2"/>
              </a:rPr>
              <a:t>は</a:t>
            </a:r>
            <a:r>
              <a:rPr lang="en-US" altLang="ja-JP" sz="1400" dirty="0">
                <a:sym typeface="Wingdings" pitchFamily="2" charset="2"/>
              </a:rPr>
              <a:t>function</a:t>
            </a:r>
            <a:r>
              <a:rPr lang="ja-JP" altLang="en-US" sz="1400" dirty="0">
                <a:sym typeface="Wingdings" pitchFamily="2" charset="2"/>
              </a:rPr>
              <a:t>部のみに記述可</a:t>
            </a:r>
            <a:r>
              <a:rPr lang="en-US" altLang="ja-JP" sz="1400" dirty="0">
                <a:sym typeface="Wingdings" pitchFamily="2" charset="2"/>
              </a:rPr>
              <a:t>(lisp</a:t>
            </a:r>
            <a:r>
              <a:rPr lang="ja-JP" altLang="en-US" sz="1400" dirty="0">
                <a:sym typeface="Wingdings" pitchFamily="2" charset="2"/>
              </a:rPr>
              <a:t>型</a:t>
            </a:r>
            <a:r>
              <a:rPr lang="en-US" altLang="ja-JP" sz="1400" dirty="0">
                <a:sym typeface="Wingdings" pitchFamily="2" charset="2"/>
              </a:rPr>
              <a:t>/</a:t>
            </a:r>
            <a:r>
              <a:rPr lang="en-US" altLang="ja-JP" sz="1400" dirty="0" err="1">
                <a:sym typeface="Wingdings" pitchFamily="2" charset="2"/>
              </a:rPr>
              <a:t>tq</a:t>
            </a:r>
            <a:r>
              <a:rPr lang="ja-JP" altLang="en-US" sz="1400" dirty="0">
                <a:sym typeface="Wingdings" pitchFamily="2" charset="2"/>
              </a:rPr>
              <a:t>型とも</a:t>
            </a:r>
            <a:r>
              <a:rPr lang="en-US" altLang="ja-JP" sz="1400" dirty="0">
                <a:sym typeface="Wingdings" pitchFamily="2" charset="2"/>
              </a:rPr>
              <a:t>)</a:t>
            </a:r>
          </a:p>
        </p:txBody>
      </p:sp>
      <p:sp>
        <p:nvSpPr>
          <p:cNvPr id="84" name="右中かっこ 83">
            <a:extLst>
              <a:ext uri="{FF2B5EF4-FFF2-40B4-BE49-F238E27FC236}">
                <a16:creationId xmlns:a16="http://schemas.microsoft.com/office/drawing/2014/main" id="{64569982-DCA7-4113-B5CC-256B949B0220}"/>
              </a:ext>
            </a:extLst>
          </p:cNvPr>
          <p:cNvSpPr/>
          <p:nvPr/>
        </p:nvSpPr>
        <p:spPr>
          <a:xfrm>
            <a:off x="10042489" y="5719806"/>
            <a:ext cx="140981" cy="105782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BCCBB72F-9BFD-4AC8-856D-FA9F0CC5F226}"/>
              </a:ext>
            </a:extLst>
          </p:cNvPr>
          <p:cNvSpPr txBox="1"/>
          <p:nvPr/>
        </p:nvSpPr>
        <p:spPr>
          <a:xfrm>
            <a:off x="10331897" y="5960528"/>
            <a:ext cx="1443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ym typeface="Wingdings" pitchFamily="2" charset="2"/>
              </a:rPr>
              <a:t>“</a:t>
            </a:r>
            <a:r>
              <a:rPr lang="en-US" altLang="ja-JP" sz="1400" dirty="0" err="1">
                <a:sym typeface="Wingdings" pitchFamily="2" charset="2"/>
              </a:rPr>
              <a:t>t</a:t>
            </a:r>
            <a:r>
              <a:rPr lang="en-US" altLang="ja-JP" sz="1400" baseline="-25000" dirty="0" err="1">
                <a:sym typeface="Wingdings" pitchFamily="2" charset="2"/>
              </a:rPr>
              <a:t>i</a:t>
            </a:r>
            <a:r>
              <a:rPr lang="en-US" altLang="ja-JP" sz="1400" dirty="0">
                <a:sym typeface="Wingdings" pitchFamily="2" charset="2"/>
              </a:rPr>
              <a:t>”</a:t>
            </a:r>
            <a:r>
              <a:rPr lang="ja-JP" altLang="en-US" sz="1400" dirty="0">
                <a:sym typeface="Wingdings" pitchFamily="2" charset="2"/>
              </a:rPr>
              <a:t>が存在する場合に付与</a:t>
            </a:r>
            <a:endParaRPr lang="en-US" altLang="ja-JP" sz="1400" dirty="0">
              <a:sym typeface="Wingdings" pitchFamily="2" charset="2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D0AE78EF-5119-4D01-9721-B6B166D96546}"/>
              </a:ext>
            </a:extLst>
          </p:cNvPr>
          <p:cNvSpPr txBox="1"/>
          <p:nvPr/>
        </p:nvSpPr>
        <p:spPr>
          <a:xfrm>
            <a:off x="1098071" y="4285641"/>
            <a:ext cx="232195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ym typeface="Wingdings" pitchFamily="2" charset="2"/>
              </a:rPr>
              <a:t>t = {t</a:t>
            </a:r>
            <a:r>
              <a:rPr lang="en-US" altLang="ja-JP" sz="1400" baseline="-25000" dirty="0">
                <a:sym typeface="Wingdings" pitchFamily="2" charset="2"/>
              </a:rPr>
              <a:t>0</a:t>
            </a:r>
            <a:r>
              <a:rPr lang="en-US" altLang="ja-JP" sz="1400" dirty="0">
                <a:sym typeface="Wingdings" pitchFamily="2" charset="2"/>
              </a:rPr>
              <a:t>}head(t</a:t>
            </a:r>
            <a:r>
              <a:rPr lang="en-US" altLang="ja-JP" sz="1400" baseline="-25000" dirty="0">
                <a:sym typeface="Wingdings" pitchFamily="2" charset="2"/>
              </a:rPr>
              <a:t>1</a:t>
            </a:r>
            <a:r>
              <a:rPr lang="en-US" altLang="ja-JP" sz="1400" dirty="0">
                <a:sym typeface="Wingdings" pitchFamily="2" charset="2"/>
              </a:rPr>
              <a:t>, ..., </a:t>
            </a:r>
            <a:r>
              <a:rPr lang="en-US" altLang="ja-JP" sz="1400" dirty="0" err="1">
                <a:sym typeface="Wingdings" pitchFamily="2" charset="2"/>
              </a:rPr>
              <a:t>t</a:t>
            </a:r>
            <a:r>
              <a:rPr lang="en-US" altLang="ja-JP" sz="1400" baseline="-25000" dirty="0" err="1">
                <a:sym typeface="Wingdings" pitchFamily="2" charset="2"/>
              </a:rPr>
              <a:t>n</a:t>
            </a:r>
            <a:r>
              <a:rPr lang="en-US" altLang="ja-JP" sz="1400" dirty="0">
                <a:sym typeface="Wingdings" pitchFamily="2" charset="2"/>
              </a:rPr>
              <a:t>)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6B0134E-E429-4450-B636-6E7D4057FE1F}"/>
              </a:ext>
            </a:extLst>
          </p:cNvPr>
          <p:cNvSpPr txBox="1"/>
          <p:nvPr/>
        </p:nvSpPr>
        <p:spPr>
          <a:xfrm>
            <a:off x="3871684" y="4177919"/>
            <a:ext cx="206211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ym typeface="Wingdings" pitchFamily="2" charset="2"/>
              </a:rPr>
              <a:t>t</a:t>
            </a:r>
            <a:r>
              <a:rPr lang="en-US" altLang="ja-JP" sz="1400" baseline="-25000" dirty="0">
                <a:sym typeface="Wingdings" pitchFamily="2" charset="2"/>
              </a:rPr>
              <a:t>0 </a:t>
            </a:r>
            <a:r>
              <a:rPr lang="en-US" altLang="ja-JP" sz="1400" dirty="0">
                <a:sym typeface="Wingdings" pitchFamily="2" charset="2"/>
              </a:rPr>
              <a:t>: head</a:t>
            </a:r>
            <a:r>
              <a:rPr lang="ja-JP" altLang="en-US" sz="1400" dirty="0">
                <a:sym typeface="Wingdings" pitchFamily="2" charset="2"/>
              </a:rPr>
              <a:t>の</a:t>
            </a:r>
            <a:r>
              <a:rPr lang="en-US" altLang="ja-JP" sz="1400" dirty="0">
                <a:sym typeface="Wingdings" pitchFamily="2" charset="2"/>
              </a:rPr>
              <a:t>	generator</a:t>
            </a:r>
          </a:p>
          <a:p>
            <a:r>
              <a:rPr lang="en-US" altLang="ja-JP" sz="1400" dirty="0" err="1">
                <a:sym typeface="Wingdings" pitchFamily="2" charset="2"/>
              </a:rPr>
              <a:t>ti</a:t>
            </a:r>
            <a:r>
              <a:rPr lang="en-US" altLang="ja-JP" sz="1400" dirty="0">
                <a:sym typeface="Wingdings" pitchFamily="2" charset="2"/>
              </a:rPr>
              <a:t> :     〃	</a:t>
            </a:r>
            <a:r>
              <a:rPr lang="ja-JP" altLang="en-US" sz="1400" dirty="0">
                <a:sym typeface="Wingdings" pitchFamily="2" charset="2"/>
              </a:rPr>
              <a:t>子</a:t>
            </a:r>
            <a:endParaRPr lang="en-US" altLang="ja-JP" sz="1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379157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03634E-8C47-47AE-B10C-60F82F90AF2B}"/>
              </a:ext>
            </a:extLst>
          </p:cNvPr>
          <p:cNvSpPr txBox="1"/>
          <p:nvPr/>
        </p:nvSpPr>
        <p:spPr>
          <a:xfrm>
            <a:off x="1026795" y="366608"/>
            <a:ext cx="796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T</a:t>
            </a:r>
            <a:r>
              <a:rPr lang="ja-JP" altLang="en-US" sz="1800" dirty="0">
                <a:uFill>
                  <a:solidFill>
                    <a:srgbClr val="FF0000"/>
                  </a:solidFill>
                </a:uFill>
              </a:rPr>
              <a:t>式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:</a:t>
            </a:r>
            <a:endParaRPr lang="en-US" altLang="ja-JP" sz="18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5207731-DDDC-49CE-9F36-AB68E81CC1B3}"/>
              </a:ext>
            </a:extLst>
          </p:cNvPr>
          <p:cNvSpPr/>
          <p:nvPr/>
        </p:nvSpPr>
        <p:spPr>
          <a:xfrm>
            <a:off x="5705759" y="2152820"/>
            <a:ext cx="792577" cy="34038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X[]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94E9604-6296-491F-86F9-BB1EFD40C002}"/>
              </a:ext>
            </a:extLst>
          </p:cNvPr>
          <p:cNvSpPr/>
          <p:nvPr/>
        </p:nvSpPr>
        <p:spPr>
          <a:xfrm>
            <a:off x="1102465" y="5701622"/>
            <a:ext cx="792577" cy="340385"/>
          </a:xfrm>
          <a:prstGeom prst="rect">
            <a:avLst/>
          </a:prstGeom>
          <a:solidFill>
            <a:srgbClr val="FFCC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$bind$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9602EA3-81BF-4549-9F51-ECBA878B8CA1}"/>
              </a:ext>
            </a:extLst>
          </p:cNvPr>
          <p:cNvSpPr/>
          <p:nvPr/>
        </p:nvSpPr>
        <p:spPr>
          <a:xfrm>
            <a:off x="2123182" y="5701621"/>
            <a:ext cx="792577" cy="340385"/>
          </a:xfrm>
          <a:prstGeom prst="rect">
            <a:avLst/>
          </a:prstGeom>
          <a:solidFill>
            <a:srgbClr val="FFFF99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$#1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BA71D37-3EF7-4529-8509-815C9415156C}"/>
              </a:ext>
            </a:extLst>
          </p:cNvPr>
          <p:cNvCxnSpPr>
            <a:cxnSpLocks/>
            <a:stCxn id="71" idx="2"/>
            <a:endCxn id="17" idx="0"/>
          </p:cNvCxnSpPr>
          <p:nvPr/>
        </p:nvCxnSpPr>
        <p:spPr>
          <a:xfrm>
            <a:off x="1945325" y="5205008"/>
            <a:ext cx="574146" cy="496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楕円 155">
            <a:extLst>
              <a:ext uri="{FF2B5EF4-FFF2-40B4-BE49-F238E27FC236}">
                <a16:creationId xmlns:a16="http://schemas.microsoft.com/office/drawing/2014/main" id="{82054DC0-B7C9-48AF-A74C-EAA356521195}"/>
              </a:ext>
            </a:extLst>
          </p:cNvPr>
          <p:cNvSpPr/>
          <p:nvPr/>
        </p:nvSpPr>
        <p:spPr>
          <a:xfrm>
            <a:off x="1549036" y="4176441"/>
            <a:ext cx="792577" cy="340385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FF00FF"/>
                </a:solidFill>
              </a:rPr>
              <a:t>apply</a:t>
            </a:r>
            <a:endParaRPr kumimoji="1" lang="ja-JP" altLang="en-US" sz="1400" b="1" dirty="0">
              <a:solidFill>
                <a:srgbClr val="FF00FF"/>
              </a:solidFill>
            </a:endParaRPr>
          </a:p>
        </p:txBody>
      </p: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32553F11-CF26-4719-9306-DFF55D9B7CC1}"/>
              </a:ext>
            </a:extLst>
          </p:cNvPr>
          <p:cNvCxnSpPr>
            <a:cxnSpLocks/>
            <a:stCxn id="71" idx="0"/>
            <a:endCxn id="156" idx="4"/>
          </p:cNvCxnSpPr>
          <p:nvPr/>
        </p:nvCxnSpPr>
        <p:spPr>
          <a:xfrm flipV="1">
            <a:off x="1945325" y="4516826"/>
            <a:ext cx="0" cy="347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テキスト ボックス 251">
            <a:extLst>
              <a:ext uri="{FF2B5EF4-FFF2-40B4-BE49-F238E27FC236}">
                <a16:creationId xmlns:a16="http://schemas.microsoft.com/office/drawing/2014/main" id="{BFCC132C-E757-4676-B35C-457F919799C6}"/>
              </a:ext>
            </a:extLst>
          </p:cNvPr>
          <p:cNvSpPr txBox="1"/>
          <p:nvPr/>
        </p:nvSpPr>
        <p:spPr>
          <a:xfrm>
            <a:off x="1705129" y="366608"/>
            <a:ext cx="33096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{{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$tree$($bind$,$#1)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</a:t>
            </a:r>
            <a:endParaRPr lang="en-US" altLang="ja-JP" sz="18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FA91088-B0DF-47A3-B078-30C2EBCAF31C}"/>
              </a:ext>
            </a:extLst>
          </p:cNvPr>
          <p:cNvSpPr txBox="1"/>
          <p:nvPr/>
        </p:nvSpPr>
        <p:spPr>
          <a:xfrm>
            <a:off x="423404" y="314534"/>
            <a:ext cx="796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sz="1800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sz="1800" dirty="0">
                <a:uFill>
                  <a:solidFill>
                    <a:srgbClr val="FF0000"/>
                  </a:solidFill>
                </a:uFill>
              </a:rPr>
              <a:t>)</a:t>
            </a:r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3CA3639C-DDC0-4881-979E-15053CF37C62}"/>
              </a:ext>
            </a:extLst>
          </p:cNvPr>
          <p:cNvSpPr/>
          <p:nvPr/>
        </p:nvSpPr>
        <p:spPr>
          <a:xfrm>
            <a:off x="3899035" y="2633802"/>
            <a:ext cx="792577" cy="340385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FF00FF"/>
                </a:solidFill>
              </a:rPr>
              <a:t>apply</a:t>
            </a:r>
            <a:endParaRPr kumimoji="1" lang="ja-JP" altLang="en-US" sz="1400" b="1" dirty="0">
              <a:solidFill>
                <a:srgbClr val="FF00FF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F6746E6A-C5E7-4EC5-BF68-A0DA0AEFBCD1}"/>
              </a:ext>
            </a:extLst>
          </p:cNvPr>
          <p:cNvSpPr/>
          <p:nvPr/>
        </p:nvSpPr>
        <p:spPr>
          <a:xfrm>
            <a:off x="1549036" y="4864623"/>
            <a:ext cx="792577" cy="340385"/>
          </a:xfrm>
          <a:prstGeom prst="rect">
            <a:avLst/>
          </a:prstGeom>
          <a:solidFill>
            <a:srgbClr val="CCFF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$tree$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34E966F3-E39C-490E-9B45-533575405C41}"/>
              </a:ext>
            </a:extLst>
          </p:cNvPr>
          <p:cNvCxnSpPr>
            <a:cxnSpLocks/>
            <a:stCxn id="15" idx="1"/>
            <a:endCxn id="68" idx="7"/>
          </p:cNvCxnSpPr>
          <p:nvPr/>
        </p:nvCxnSpPr>
        <p:spPr>
          <a:xfrm flipH="1">
            <a:off x="4575542" y="2323013"/>
            <a:ext cx="1130217" cy="3606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92B8EBB-C4F9-43BD-BFD7-96AD958A70C3}"/>
              </a:ext>
            </a:extLst>
          </p:cNvPr>
          <p:cNvCxnSpPr>
            <a:cxnSpLocks/>
            <a:stCxn id="16" idx="0"/>
            <a:endCxn id="71" idx="2"/>
          </p:cNvCxnSpPr>
          <p:nvPr/>
        </p:nvCxnSpPr>
        <p:spPr>
          <a:xfrm flipV="1">
            <a:off x="1498754" y="5205008"/>
            <a:ext cx="446571" cy="496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9B107EFF-5E91-4022-8D5F-1D39BCA65C4E}"/>
              </a:ext>
            </a:extLst>
          </p:cNvPr>
          <p:cNvCxnSpPr>
            <a:cxnSpLocks/>
            <a:stCxn id="52" idx="0"/>
            <a:endCxn id="68" idx="3"/>
          </p:cNvCxnSpPr>
          <p:nvPr/>
        </p:nvCxnSpPr>
        <p:spPr>
          <a:xfrm flipV="1">
            <a:off x="3345383" y="2924339"/>
            <a:ext cx="669722" cy="5596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四角形: 角を丸くする 101">
            <a:extLst>
              <a:ext uri="{FF2B5EF4-FFF2-40B4-BE49-F238E27FC236}">
                <a16:creationId xmlns:a16="http://schemas.microsoft.com/office/drawing/2014/main" id="{E42965B0-3DB2-44F5-A437-C50C4126DE2C}"/>
              </a:ext>
            </a:extLst>
          </p:cNvPr>
          <p:cNvSpPr/>
          <p:nvPr/>
        </p:nvSpPr>
        <p:spPr>
          <a:xfrm>
            <a:off x="965523" y="3263736"/>
            <a:ext cx="2933512" cy="2967983"/>
          </a:xfrm>
          <a:prstGeom prst="roundRect">
            <a:avLst>
              <a:gd name="adj" fmla="val 4184"/>
            </a:avLst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02D5691-63A0-47F3-975F-DBC327782EB5}"/>
              </a:ext>
            </a:extLst>
          </p:cNvPr>
          <p:cNvSpPr/>
          <p:nvPr/>
        </p:nvSpPr>
        <p:spPr>
          <a:xfrm>
            <a:off x="2949094" y="3484013"/>
            <a:ext cx="792577" cy="340385"/>
          </a:xfrm>
          <a:prstGeom prst="rect">
            <a:avLst/>
          </a:prstGeom>
          <a:solidFill>
            <a:schemeClr val="bg1"/>
          </a:solidFill>
          <a:ln w="31750" cmpd="sng"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“”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A5CE32D3-4C71-4849-A239-90663A1F7B02}"/>
              </a:ext>
            </a:extLst>
          </p:cNvPr>
          <p:cNvCxnSpPr>
            <a:cxnSpLocks/>
            <a:stCxn id="52" idx="1"/>
            <a:endCxn id="156" idx="7"/>
          </p:cNvCxnSpPr>
          <p:nvPr/>
        </p:nvCxnSpPr>
        <p:spPr>
          <a:xfrm flipH="1">
            <a:off x="2225543" y="3654206"/>
            <a:ext cx="723551" cy="5720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EF42A0DD-BDC8-4118-A12C-025AA5673A10}"/>
              </a:ext>
            </a:extLst>
          </p:cNvPr>
          <p:cNvSpPr/>
          <p:nvPr/>
        </p:nvSpPr>
        <p:spPr>
          <a:xfrm>
            <a:off x="431980" y="2026606"/>
            <a:ext cx="6333456" cy="4340632"/>
          </a:xfrm>
          <a:prstGeom prst="roundRect">
            <a:avLst>
              <a:gd name="adj" fmla="val 2236"/>
            </a:avLst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632BBAB-8240-408A-BF3B-2BFE8E378D7D}"/>
              </a:ext>
            </a:extLst>
          </p:cNvPr>
          <p:cNvSpPr txBox="1"/>
          <p:nvPr/>
        </p:nvSpPr>
        <p:spPr>
          <a:xfrm>
            <a:off x="326993" y="1753906"/>
            <a:ext cx="2790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ym typeface="Wingdings" pitchFamily="2" charset="2"/>
              </a:rPr>
              <a:t>τ(“</a:t>
            </a:r>
            <a:r>
              <a:rPr lang="en-US" altLang="ja-JP" sz="14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{{</a:t>
            </a:r>
            <a:r>
              <a:rPr lang="en-US" altLang="ja-JP" sz="1400" spc="-1" dirty="0">
                <a:uFill>
                  <a:solidFill>
                    <a:srgbClr val="FF0000"/>
                  </a:solidFill>
                </a:uFill>
                <a:latin typeface="+mn-ea"/>
              </a:rPr>
              <a:t>$tree$($bind$,$#1)</a:t>
            </a:r>
            <a:r>
              <a:rPr lang="en-US" altLang="ja-JP" sz="14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}}</a:t>
            </a:r>
            <a:r>
              <a:rPr lang="en-US" altLang="ja-JP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</a:t>
            </a:r>
            <a:r>
              <a:rPr lang="en-US" altLang="ja-JP" sz="1400" dirty="0">
                <a:sym typeface="Wingdings" pitchFamily="2" charset="2"/>
              </a:rPr>
              <a:t>”)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78E416C-346F-4036-BB68-7A7372AA34CD}"/>
              </a:ext>
            </a:extLst>
          </p:cNvPr>
          <p:cNvSpPr txBox="1"/>
          <p:nvPr/>
        </p:nvSpPr>
        <p:spPr>
          <a:xfrm>
            <a:off x="760408" y="2989739"/>
            <a:ext cx="2790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ym typeface="Wingdings" pitchFamily="2" charset="2"/>
              </a:rPr>
              <a:t>τ(“</a:t>
            </a:r>
            <a:r>
              <a:rPr lang="en-US" altLang="ja-JP" sz="14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400" spc="-1" dirty="0">
                <a:uFill>
                  <a:solidFill>
                    <a:srgbClr val="FF0000"/>
                  </a:solidFill>
                </a:uFill>
                <a:latin typeface="+mn-ea"/>
              </a:rPr>
              <a:t>$tree$($bind$,$#1)</a:t>
            </a:r>
            <a:r>
              <a:rPr lang="en-US" altLang="ja-JP" sz="14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400" dirty="0">
                <a:sym typeface="Wingdings" pitchFamily="2" charset="2"/>
              </a:rPr>
              <a:t>”)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20F815F-2FB6-450D-878A-0F3DAD29860E}"/>
              </a:ext>
            </a:extLst>
          </p:cNvPr>
          <p:cNvSpPr txBox="1"/>
          <p:nvPr/>
        </p:nvSpPr>
        <p:spPr>
          <a:xfrm>
            <a:off x="4247302" y="1753906"/>
            <a:ext cx="116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ym typeface="Wingdings" pitchFamily="2" charset="2"/>
              </a:rPr>
              <a:t>[</a:t>
            </a:r>
            <a:r>
              <a:rPr lang="ja-JP" altLang="en-US" sz="1400" dirty="0">
                <a:sym typeface="Wingdings" pitchFamily="2" charset="2"/>
              </a:rPr>
              <a:t>変換規則</a:t>
            </a:r>
            <a:r>
              <a:rPr lang="en-US" altLang="ja-JP" sz="1400" dirty="0">
                <a:sym typeface="Wingdings" pitchFamily="2" charset="2"/>
              </a:rPr>
              <a:t>]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AD57DBE-759F-458D-B527-2036905051EA}"/>
              </a:ext>
            </a:extLst>
          </p:cNvPr>
          <p:cNvSpPr txBox="1"/>
          <p:nvPr/>
        </p:nvSpPr>
        <p:spPr>
          <a:xfrm>
            <a:off x="3920641" y="4469166"/>
            <a:ext cx="1130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ym typeface="Wingdings" pitchFamily="2" charset="2"/>
              </a:rPr>
              <a:t>[</a:t>
            </a:r>
            <a:r>
              <a:rPr lang="ja-JP" altLang="en-US" sz="1400" dirty="0">
                <a:sym typeface="Wingdings" pitchFamily="2" charset="2"/>
              </a:rPr>
              <a:t>変換規則</a:t>
            </a:r>
            <a:r>
              <a:rPr lang="en-US" altLang="ja-JP" sz="1400" dirty="0">
                <a:sym typeface="Wingdings" pitchFamily="2" charset="2"/>
              </a:rPr>
              <a:t>]</a:t>
            </a:r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F7DE757F-7270-4708-A01E-D5AE3BDDA67E}"/>
              </a:ext>
            </a:extLst>
          </p:cNvPr>
          <p:cNvSpPr/>
          <p:nvPr/>
        </p:nvSpPr>
        <p:spPr>
          <a:xfrm>
            <a:off x="8305247" y="3338023"/>
            <a:ext cx="792577" cy="340385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FF00FF"/>
                </a:solidFill>
              </a:rPr>
              <a:t>apply</a:t>
            </a:r>
            <a:endParaRPr kumimoji="1" lang="ja-JP" altLang="en-US" sz="1400" b="1" dirty="0">
              <a:solidFill>
                <a:srgbClr val="FF00FF"/>
              </a:solidFill>
            </a:endParaRPr>
          </a:p>
        </p:txBody>
      </p:sp>
      <p:sp>
        <p:nvSpPr>
          <p:cNvPr id="83" name="二等辺三角形 82">
            <a:extLst>
              <a:ext uri="{FF2B5EF4-FFF2-40B4-BE49-F238E27FC236}">
                <a16:creationId xmlns:a16="http://schemas.microsoft.com/office/drawing/2014/main" id="{1C677FC4-6917-460E-AA36-4E750CF9ED8B}"/>
              </a:ext>
            </a:extLst>
          </p:cNvPr>
          <p:cNvSpPr/>
          <p:nvPr/>
        </p:nvSpPr>
        <p:spPr>
          <a:xfrm>
            <a:off x="8254967" y="4081819"/>
            <a:ext cx="893136" cy="876179"/>
          </a:xfrm>
          <a:prstGeom prst="triangl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20D35AA3-3353-48A8-A4FC-90110E07A0EB}"/>
              </a:ext>
            </a:extLst>
          </p:cNvPr>
          <p:cNvSpPr txBox="1"/>
          <p:nvPr/>
        </p:nvSpPr>
        <p:spPr>
          <a:xfrm>
            <a:off x="8319833" y="4579724"/>
            <a:ext cx="893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ym typeface="Wingdings" pitchFamily="2" charset="2"/>
              </a:rPr>
              <a:t>τ(“t</a:t>
            </a:r>
            <a:r>
              <a:rPr lang="en-US" altLang="ja-JP" sz="1400" baseline="-25000" dirty="0">
                <a:sym typeface="Wingdings" pitchFamily="2" charset="2"/>
              </a:rPr>
              <a:t>0</a:t>
            </a:r>
            <a:r>
              <a:rPr lang="en-US" altLang="ja-JP" sz="1400" dirty="0">
                <a:sym typeface="Wingdings" pitchFamily="2" charset="2"/>
              </a:rPr>
              <a:t>”)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C0D35B99-237A-4092-A93C-2CDB35DB7964}"/>
              </a:ext>
            </a:extLst>
          </p:cNvPr>
          <p:cNvCxnSpPr>
            <a:cxnSpLocks/>
            <a:stCxn id="86" idx="1"/>
            <a:endCxn id="81" idx="7"/>
          </p:cNvCxnSpPr>
          <p:nvPr/>
        </p:nvCxnSpPr>
        <p:spPr>
          <a:xfrm flipH="1">
            <a:off x="8981754" y="3047907"/>
            <a:ext cx="1361303" cy="3399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EDA29382-FACB-4766-BE1F-628229E8E41F}"/>
              </a:ext>
            </a:extLst>
          </p:cNvPr>
          <p:cNvSpPr/>
          <p:nvPr/>
        </p:nvSpPr>
        <p:spPr>
          <a:xfrm>
            <a:off x="10343057" y="2877714"/>
            <a:ext cx="792000" cy="340386"/>
          </a:xfrm>
          <a:prstGeom prst="rect">
            <a:avLst/>
          </a:prstGeom>
          <a:solidFill>
            <a:schemeClr val="bg1"/>
          </a:solidFill>
          <a:ln w="317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“head”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0" name="二等辺三角形 89">
            <a:extLst>
              <a:ext uri="{FF2B5EF4-FFF2-40B4-BE49-F238E27FC236}">
                <a16:creationId xmlns:a16="http://schemas.microsoft.com/office/drawing/2014/main" id="{8F99F4A6-1BC0-414A-AAFB-092F2D49DA33}"/>
              </a:ext>
            </a:extLst>
          </p:cNvPr>
          <p:cNvSpPr/>
          <p:nvPr/>
        </p:nvSpPr>
        <p:spPr>
          <a:xfrm>
            <a:off x="9730000" y="4341654"/>
            <a:ext cx="893136" cy="863354"/>
          </a:xfrm>
          <a:prstGeom prst="triangl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90DF01A3-9E3B-4A2E-B815-E108CEA720E1}"/>
              </a:ext>
            </a:extLst>
          </p:cNvPr>
          <p:cNvSpPr txBox="1"/>
          <p:nvPr/>
        </p:nvSpPr>
        <p:spPr>
          <a:xfrm>
            <a:off x="9774825" y="4863005"/>
            <a:ext cx="893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ym typeface="Wingdings" pitchFamily="2" charset="2"/>
              </a:rPr>
              <a:t>τ(“t</a:t>
            </a:r>
            <a:r>
              <a:rPr lang="en-US" altLang="ja-JP" sz="1400" baseline="-25000" dirty="0">
                <a:sym typeface="Wingdings" pitchFamily="2" charset="2"/>
              </a:rPr>
              <a:t>1</a:t>
            </a:r>
            <a:r>
              <a:rPr lang="en-US" altLang="ja-JP" sz="1400" dirty="0">
                <a:sym typeface="Wingdings" pitchFamily="2" charset="2"/>
              </a:rPr>
              <a:t>”)</a:t>
            </a:r>
          </a:p>
        </p:txBody>
      </p:sp>
      <p:sp>
        <p:nvSpPr>
          <p:cNvPr id="93" name="二等辺三角形 92">
            <a:extLst>
              <a:ext uri="{FF2B5EF4-FFF2-40B4-BE49-F238E27FC236}">
                <a16:creationId xmlns:a16="http://schemas.microsoft.com/office/drawing/2014/main" id="{172ACBC3-108C-4E25-BBD6-0B4AE5401B31}"/>
              </a:ext>
            </a:extLst>
          </p:cNvPr>
          <p:cNvSpPr/>
          <p:nvPr/>
        </p:nvSpPr>
        <p:spPr>
          <a:xfrm>
            <a:off x="10850588" y="4341654"/>
            <a:ext cx="893136" cy="863354"/>
          </a:xfrm>
          <a:prstGeom prst="triangl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080A6F8D-830E-491A-A5BC-D94C5728D517}"/>
              </a:ext>
            </a:extLst>
          </p:cNvPr>
          <p:cNvSpPr txBox="1"/>
          <p:nvPr/>
        </p:nvSpPr>
        <p:spPr>
          <a:xfrm>
            <a:off x="10895413" y="4863005"/>
            <a:ext cx="893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ym typeface="Wingdings" pitchFamily="2" charset="2"/>
              </a:rPr>
              <a:t>τ(“</a:t>
            </a:r>
            <a:r>
              <a:rPr lang="en-US" altLang="ja-JP" sz="1400" dirty="0" err="1">
                <a:sym typeface="Wingdings" pitchFamily="2" charset="2"/>
              </a:rPr>
              <a:t>t</a:t>
            </a:r>
            <a:r>
              <a:rPr lang="en-US" altLang="ja-JP" sz="1400" baseline="-25000" dirty="0" err="1">
                <a:sym typeface="Wingdings" pitchFamily="2" charset="2"/>
              </a:rPr>
              <a:t>n</a:t>
            </a:r>
            <a:r>
              <a:rPr lang="en-US" altLang="ja-JP" sz="1400" dirty="0">
                <a:sym typeface="Wingdings" pitchFamily="2" charset="2"/>
              </a:rPr>
              <a:t>”)</a:t>
            </a: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7BAADAB7-9608-43C7-8777-D360FBD9B2F8}"/>
              </a:ext>
            </a:extLst>
          </p:cNvPr>
          <p:cNvCxnSpPr>
            <a:cxnSpLocks/>
            <a:stCxn id="90" idx="0"/>
            <a:endCxn id="86" idx="2"/>
          </p:cNvCxnSpPr>
          <p:nvPr/>
        </p:nvCxnSpPr>
        <p:spPr>
          <a:xfrm flipV="1">
            <a:off x="10176568" y="3218100"/>
            <a:ext cx="562489" cy="1123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67C86BEF-A687-4341-A9DA-5BBCE1688B50}"/>
              </a:ext>
            </a:extLst>
          </p:cNvPr>
          <p:cNvCxnSpPr>
            <a:cxnSpLocks/>
            <a:stCxn id="93" idx="0"/>
            <a:endCxn id="86" idx="2"/>
          </p:cNvCxnSpPr>
          <p:nvPr/>
        </p:nvCxnSpPr>
        <p:spPr>
          <a:xfrm flipH="1" flipV="1">
            <a:off x="10739057" y="3218100"/>
            <a:ext cx="558099" cy="1123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18B5EC1A-E402-4B7B-A526-4F8767667AF5}"/>
              </a:ext>
            </a:extLst>
          </p:cNvPr>
          <p:cNvSpPr txBox="1"/>
          <p:nvPr/>
        </p:nvSpPr>
        <p:spPr>
          <a:xfrm>
            <a:off x="10606873" y="4341654"/>
            <a:ext cx="636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4B39E7FF-67FD-4065-85BD-C63C044F4484}"/>
              </a:ext>
            </a:extLst>
          </p:cNvPr>
          <p:cNvCxnSpPr>
            <a:cxnSpLocks/>
            <a:stCxn id="83" idx="0"/>
            <a:endCxn id="81" idx="4"/>
          </p:cNvCxnSpPr>
          <p:nvPr/>
        </p:nvCxnSpPr>
        <p:spPr>
          <a:xfrm flipV="1">
            <a:off x="8701535" y="3678408"/>
            <a:ext cx="1" cy="403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B2C331BF-BF40-4D71-B1A2-D9D0AD747368}"/>
              </a:ext>
            </a:extLst>
          </p:cNvPr>
          <p:cNvSpPr txBox="1"/>
          <p:nvPr/>
        </p:nvSpPr>
        <p:spPr>
          <a:xfrm>
            <a:off x="8885814" y="1333169"/>
            <a:ext cx="206211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ym typeface="Wingdings" pitchFamily="2" charset="2"/>
              </a:rPr>
              <a:t>τ(“{t}head(t</a:t>
            </a:r>
            <a:r>
              <a:rPr lang="en-US" altLang="ja-JP" sz="1400" baseline="-25000" dirty="0">
                <a:sym typeface="Wingdings" pitchFamily="2" charset="2"/>
              </a:rPr>
              <a:t>1</a:t>
            </a:r>
            <a:r>
              <a:rPr lang="en-US" altLang="ja-JP" sz="1400" dirty="0">
                <a:sym typeface="Wingdings" pitchFamily="2" charset="2"/>
              </a:rPr>
              <a:t>, ..., </a:t>
            </a:r>
            <a:r>
              <a:rPr lang="en-US" altLang="ja-JP" sz="1400" dirty="0" err="1">
                <a:sym typeface="Wingdings" pitchFamily="2" charset="2"/>
              </a:rPr>
              <a:t>t</a:t>
            </a:r>
            <a:r>
              <a:rPr lang="en-US" altLang="ja-JP" sz="1400" baseline="-25000" dirty="0" err="1">
                <a:sym typeface="Wingdings" pitchFamily="2" charset="2"/>
              </a:rPr>
              <a:t>n</a:t>
            </a:r>
            <a:r>
              <a:rPr lang="en-US" altLang="ja-JP" sz="1400" dirty="0">
                <a:sym typeface="Wingdings" pitchFamily="2" charset="2"/>
              </a:rPr>
              <a:t>)”)</a:t>
            </a:r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A7D059FC-2CD0-4B3F-AD96-7CB4A47232D7}"/>
              </a:ext>
            </a:extLst>
          </p:cNvPr>
          <p:cNvSpPr/>
          <p:nvPr/>
        </p:nvSpPr>
        <p:spPr>
          <a:xfrm>
            <a:off x="9551057" y="1832570"/>
            <a:ext cx="792000" cy="588177"/>
          </a:xfrm>
          <a:prstGeom prst="downArrow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9403540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D714917-8C93-4CBA-BE34-BFF2B8D6A640}"/>
              </a:ext>
            </a:extLst>
          </p:cNvPr>
          <p:cNvSpPr/>
          <p:nvPr/>
        </p:nvSpPr>
        <p:spPr>
          <a:xfrm>
            <a:off x="806502" y="5448379"/>
            <a:ext cx="792000" cy="340385"/>
          </a:xfrm>
          <a:prstGeom prst="rect">
            <a:avLst/>
          </a:prstGeom>
          <a:solidFill>
            <a:srgbClr val="CCFF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400" dirty="0">
                <a:solidFill>
                  <a:schemeClr val="tx1"/>
                </a:solidFill>
              </a:rPr>
              <a:t>$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398F498-6033-4AB0-9A49-B99966C43E23}"/>
              </a:ext>
            </a:extLst>
          </p:cNvPr>
          <p:cNvSpPr/>
          <p:nvPr/>
        </p:nvSpPr>
        <p:spPr>
          <a:xfrm>
            <a:off x="318982" y="6204562"/>
            <a:ext cx="792000" cy="340385"/>
          </a:xfrm>
          <a:prstGeom prst="rect">
            <a:avLst/>
          </a:prstGeom>
          <a:solidFill>
            <a:schemeClr val="bg1"/>
          </a:solidFill>
          <a:ln w="9525" cmpd="dbl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51108BE-2A82-4567-B105-0167EE96FCEE}"/>
              </a:ext>
            </a:extLst>
          </p:cNvPr>
          <p:cNvSpPr/>
          <p:nvPr/>
        </p:nvSpPr>
        <p:spPr>
          <a:xfrm>
            <a:off x="1238125" y="6204562"/>
            <a:ext cx="792000" cy="340385"/>
          </a:xfrm>
          <a:prstGeom prst="rect">
            <a:avLst/>
          </a:prstGeom>
          <a:solidFill>
            <a:schemeClr val="bg1"/>
          </a:solidFill>
          <a:ln w="9525" cmpd="dbl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11B8B67-391F-4682-A2F0-0BF398B95CA0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714982" y="5788764"/>
            <a:ext cx="487520" cy="415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6AE0CF9-E265-47D1-98F9-40BF31D73ADC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1202502" y="5788764"/>
            <a:ext cx="431623" cy="415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1C965CBE-51EC-40DE-8F4D-3AF76A554954}"/>
              </a:ext>
            </a:extLst>
          </p:cNvPr>
          <p:cNvSpPr/>
          <p:nvPr/>
        </p:nvSpPr>
        <p:spPr>
          <a:xfrm>
            <a:off x="810063" y="4830421"/>
            <a:ext cx="792577" cy="340385"/>
          </a:xfrm>
          <a:prstGeom prst="ellipse">
            <a:avLst/>
          </a:prstGeom>
          <a:solidFill>
            <a:schemeClr val="bg1"/>
          </a:solidFill>
          <a:ln w="317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FF00FF"/>
                </a:solidFill>
              </a:rPr>
              <a:t>apply</a:t>
            </a:r>
            <a:endParaRPr kumimoji="1" lang="ja-JP" altLang="en-US" sz="1400" b="1" dirty="0">
              <a:solidFill>
                <a:srgbClr val="FF00FF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C7FBD7D-79B3-44FC-A15F-56D0C67E46E8}"/>
              </a:ext>
            </a:extLst>
          </p:cNvPr>
          <p:cNvCxnSpPr>
            <a:cxnSpLocks/>
            <a:stCxn id="4" idx="0"/>
            <a:endCxn id="9" idx="4"/>
          </p:cNvCxnSpPr>
          <p:nvPr/>
        </p:nvCxnSpPr>
        <p:spPr>
          <a:xfrm flipV="1">
            <a:off x="1202502" y="5170806"/>
            <a:ext cx="3850" cy="2775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7BA8D0C-B5C3-4431-91C9-9164266E5A55}"/>
              </a:ext>
            </a:extLst>
          </p:cNvPr>
          <p:cNvSpPr/>
          <p:nvPr/>
        </p:nvSpPr>
        <p:spPr>
          <a:xfrm>
            <a:off x="1982540" y="4373895"/>
            <a:ext cx="792000" cy="34038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0000FF"/>
                </a:solidFill>
              </a:rPr>
              <a:t>X</a:t>
            </a:r>
            <a:endParaRPr kumimoji="1" lang="ja-JP" altLang="en-US" sz="1400" b="1" dirty="0">
              <a:solidFill>
                <a:srgbClr val="0000FF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1BAFF14-AF64-44D1-9E86-65163D55C383}"/>
              </a:ext>
            </a:extLst>
          </p:cNvPr>
          <p:cNvCxnSpPr>
            <a:cxnSpLocks/>
            <a:stCxn id="11" idx="1"/>
            <a:endCxn id="9" idx="7"/>
          </p:cNvCxnSpPr>
          <p:nvPr/>
        </p:nvCxnSpPr>
        <p:spPr>
          <a:xfrm flipH="1">
            <a:off x="1486570" y="4544088"/>
            <a:ext cx="495970" cy="3361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0388E97-3385-4DCB-8450-CC3FC7025907}"/>
              </a:ext>
            </a:extLst>
          </p:cNvPr>
          <p:cNvSpPr/>
          <p:nvPr/>
        </p:nvSpPr>
        <p:spPr>
          <a:xfrm>
            <a:off x="2485101" y="3609186"/>
            <a:ext cx="792000" cy="340385"/>
          </a:xfrm>
          <a:prstGeom prst="rect">
            <a:avLst/>
          </a:prstGeom>
          <a:solidFill>
            <a:srgbClr val="CCFF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$plus$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0CAB3EE-D928-4FF5-B7B7-D01A0562AD84}"/>
              </a:ext>
            </a:extLst>
          </p:cNvPr>
          <p:cNvSpPr/>
          <p:nvPr/>
        </p:nvSpPr>
        <p:spPr>
          <a:xfrm>
            <a:off x="2927357" y="4370119"/>
            <a:ext cx="792000" cy="340385"/>
          </a:xfrm>
          <a:prstGeom prst="rect">
            <a:avLst/>
          </a:prstGeom>
          <a:solidFill>
            <a:schemeClr val="bg1"/>
          </a:solidFill>
          <a:ln w="9525" cmpd="dbl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688FD17-BD38-4A81-992C-DFDA9645D637}"/>
              </a:ext>
            </a:extLst>
          </p:cNvPr>
          <p:cNvCxnSpPr>
            <a:cxnSpLocks/>
            <a:stCxn id="11" idx="0"/>
            <a:endCxn id="16" idx="2"/>
          </p:cNvCxnSpPr>
          <p:nvPr/>
        </p:nvCxnSpPr>
        <p:spPr>
          <a:xfrm flipV="1">
            <a:off x="2378540" y="3949571"/>
            <a:ext cx="502561" cy="424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F92DD8A-1E05-4557-8A4A-CF0B8CC7F215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flipH="1" flipV="1">
            <a:off x="2881101" y="3949571"/>
            <a:ext cx="442256" cy="420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BBA65BA8-20EE-497E-89F0-4BCC43B1F30D}"/>
              </a:ext>
            </a:extLst>
          </p:cNvPr>
          <p:cNvSpPr/>
          <p:nvPr/>
        </p:nvSpPr>
        <p:spPr>
          <a:xfrm>
            <a:off x="2488662" y="2752013"/>
            <a:ext cx="792577" cy="340385"/>
          </a:xfrm>
          <a:prstGeom prst="ellipse">
            <a:avLst/>
          </a:prstGeom>
          <a:solidFill>
            <a:schemeClr val="bg1"/>
          </a:solidFill>
          <a:ln w="317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FF00FF"/>
                </a:solidFill>
              </a:rPr>
              <a:t>apply</a:t>
            </a:r>
            <a:endParaRPr kumimoji="1" lang="ja-JP" altLang="en-US" sz="1400" b="1" dirty="0">
              <a:solidFill>
                <a:srgbClr val="FF00FF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053FAA3-FD85-48B1-A1A8-0BF993BC3BA7}"/>
              </a:ext>
            </a:extLst>
          </p:cNvPr>
          <p:cNvCxnSpPr>
            <a:cxnSpLocks/>
            <a:stCxn id="16" idx="0"/>
            <a:endCxn id="21" idx="4"/>
          </p:cNvCxnSpPr>
          <p:nvPr/>
        </p:nvCxnSpPr>
        <p:spPr>
          <a:xfrm flipV="1">
            <a:off x="2881101" y="3092398"/>
            <a:ext cx="3850" cy="516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69CCE7C-5E96-4897-B6E1-977A1FE7CB3A}"/>
              </a:ext>
            </a:extLst>
          </p:cNvPr>
          <p:cNvSpPr/>
          <p:nvPr/>
        </p:nvSpPr>
        <p:spPr>
          <a:xfrm>
            <a:off x="4487315" y="1963057"/>
            <a:ext cx="792000" cy="34038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0000FF"/>
                </a:solidFill>
              </a:rPr>
              <a:t>A</a:t>
            </a:r>
            <a:endParaRPr kumimoji="1" lang="ja-JP" altLang="en-US" sz="1400" b="1" dirty="0">
              <a:solidFill>
                <a:srgbClr val="0000FF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4885588-B959-448F-97CC-EC473B1FFCA3}"/>
              </a:ext>
            </a:extLst>
          </p:cNvPr>
          <p:cNvCxnSpPr>
            <a:cxnSpLocks/>
            <a:stCxn id="31" idx="1"/>
            <a:endCxn id="21" idx="7"/>
          </p:cNvCxnSpPr>
          <p:nvPr/>
        </p:nvCxnSpPr>
        <p:spPr>
          <a:xfrm flipH="1">
            <a:off x="3165169" y="2133250"/>
            <a:ext cx="1322146" cy="6686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1079EDE-25D1-4A28-8E87-9A77F65BEB8C}"/>
              </a:ext>
            </a:extLst>
          </p:cNvPr>
          <p:cNvSpPr txBox="1"/>
          <p:nvPr/>
        </p:nvSpPr>
        <p:spPr>
          <a:xfrm>
            <a:off x="660342" y="1077890"/>
            <a:ext cx="3041191" cy="360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72000" bIns="72000" rtlCol="0">
            <a:spAutoFit/>
          </a:bodyPr>
          <a:lstStyle/>
          <a:p>
            <a:r>
              <a:rPr lang="en-US" altLang="ja-JP" sz="1400" u="sng" dirty="0">
                <a:sym typeface="Wingdings" pitchFamily="2" charset="2"/>
              </a:rPr>
              <a:t>{$plus$({$</a:t>
            </a:r>
            <a:r>
              <a:rPr lang="en-US" altLang="ja-JP" sz="1400" u="sng" dirty="0" err="1">
                <a:sym typeface="Wingdings" pitchFamily="2" charset="2"/>
              </a:rPr>
              <a:t>mult</a:t>
            </a:r>
            <a:r>
              <a:rPr lang="en-US" altLang="ja-JP" sz="1400" u="sng" dirty="0">
                <a:sym typeface="Wingdings" pitchFamily="2" charset="2"/>
              </a:rPr>
              <a:t>$(1,2)}</a:t>
            </a:r>
            <a:r>
              <a:rPr lang="en-US" altLang="ja-JP" sz="1400" b="1" u="sng" dirty="0">
                <a:solidFill>
                  <a:srgbClr val="0000FF"/>
                </a:solidFill>
                <a:sym typeface="Wingdings" pitchFamily="2" charset="2"/>
              </a:rPr>
              <a:t>X</a:t>
            </a:r>
            <a:r>
              <a:rPr lang="en-US" altLang="ja-JP" sz="1400" u="sng" dirty="0">
                <a:sym typeface="Wingdings" pitchFamily="2" charset="2"/>
              </a:rPr>
              <a:t>,2)}</a:t>
            </a:r>
            <a:r>
              <a:rPr lang="en-US" altLang="ja-JP" sz="1400" b="1" dirty="0">
                <a:solidFill>
                  <a:srgbClr val="0000FF"/>
                </a:solidFill>
                <a:sym typeface="Wingdings" pitchFamily="2" charset="2"/>
              </a:rPr>
              <a:t>A</a:t>
            </a:r>
            <a:r>
              <a:rPr lang="en-US" altLang="ja-JP" sz="1400" dirty="0">
                <a:sym typeface="Wingdings" pitchFamily="2" charset="2"/>
              </a:rPr>
              <a:t>(B,C)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5B7C5354-4F0B-40BC-8B22-4996F11E5DB3}"/>
              </a:ext>
            </a:extLst>
          </p:cNvPr>
          <p:cNvSpPr/>
          <p:nvPr/>
        </p:nvSpPr>
        <p:spPr>
          <a:xfrm>
            <a:off x="4013919" y="2848930"/>
            <a:ext cx="792000" cy="34038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29D2FC2-8EB4-4D7A-90B5-482EB9224D84}"/>
              </a:ext>
            </a:extLst>
          </p:cNvPr>
          <p:cNvSpPr/>
          <p:nvPr/>
        </p:nvSpPr>
        <p:spPr>
          <a:xfrm>
            <a:off x="4914834" y="2848929"/>
            <a:ext cx="792000" cy="34038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A52DA99-37F4-4AB1-B81D-EB1784A79673}"/>
              </a:ext>
            </a:extLst>
          </p:cNvPr>
          <p:cNvCxnSpPr>
            <a:cxnSpLocks/>
            <a:stCxn id="41" idx="0"/>
            <a:endCxn id="31" idx="2"/>
          </p:cNvCxnSpPr>
          <p:nvPr/>
        </p:nvCxnSpPr>
        <p:spPr>
          <a:xfrm flipV="1">
            <a:off x="4409919" y="2303442"/>
            <a:ext cx="473396" cy="545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28C0EE16-E366-4A63-9E21-08A5769B74CA}"/>
              </a:ext>
            </a:extLst>
          </p:cNvPr>
          <p:cNvCxnSpPr>
            <a:cxnSpLocks/>
            <a:stCxn id="42" idx="0"/>
            <a:endCxn id="31" idx="2"/>
          </p:cNvCxnSpPr>
          <p:nvPr/>
        </p:nvCxnSpPr>
        <p:spPr>
          <a:xfrm flipH="1" flipV="1">
            <a:off x="4883315" y="2303442"/>
            <a:ext cx="427519" cy="545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B824BC3-20BB-455C-9FA4-AC9BB0F1C53A}"/>
              </a:ext>
            </a:extLst>
          </p:cNvPr>
          <p:cNvSpPr txBox="1"/>
          <p:nvPr/>
        </p:nvSpPr>
        <p:spPr>
          <a:xfrm>
            <a:off x="6764643" y="1077890"/>
            <a:ext cx="2743907" cy="360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r>
              <a:rPr kumimoji="1" lang="en-US" altLang="ja-JP" sz="1400" u="sng" dirty="0"/>
              <a:t>{{$cat$($</a:t>
            </a:r>
            <a:r>
              <a:rPr kumimoji="1" lang="en-US" altLang="ja-JP" sz="1400" u="sng" dirty="0" err="1"/>
              <a:t>pl,us</a:t>
            </a:r>
            <a:r>
              <a:rPr kumimoji="1" lang="en-US" altLang="ja-JP" sz="1400" u="sng" dirty="0"/>
              <a:t>$)}</a:t>
            </a:r>
            <a:r>
              <a:rPr kumimoji="1" lang="en-US" altLang="ja-JP" sz="1400" b="1" u="sng" dirty="0">
                <a:solidFill>
                  <a:srgbClr val="0000FF"/>
                </a:solidFill>
              </a:rPr>
              <a:t>X</a:t>
            </a:r>
            <a:r>
              <a:rPr kumimoji="1" lang="en-US" altLang="ja-JP" sz="1400" u="sng" dirty="0"/>
              <a:t>(1,2)}</a:t>
            </a:r>
            <a:r>
              <a:rPr kumimoji="1" lang="en-US" altLang="ja-JP" sz="1400" b="1" dirty="0">
                <a:solidFill>
                  <a:srgbClr val="0000FF"/>
                </a:solidFill>
              </a:rPr>
              <a:t>A</a:t>
            </a:r>
            <a:r>
              <a:rPr kumimoji="1" lang="en-US" altLang="ja-JP" sz="1400" dirty="0"/>
              <a:t>(B,C)</a:t>
            </a:r>
            <a:endParaRPr lang="ja-JP" altLang="en-US" sz="1400" dirty="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261E868-9FC5-4503-B50C-9BA67B1868D7}"/>
              </a:ext>
            </a:extLst>
          </p:cNvPr>
          <p:cNvSpPr/>
          <p:nvPr/>
        </p:nvSpPr>
        <p:spPr>
          <a:xfrm>
            <a:off x="6912974" y="5153405"/>
            <a:ext cx="792000" cy="340385"/>
          </a:xfrm>
          <a:prstGeom prst="rect">
            <a:avLst/>
          </a:prstGeom>
          <a:solidFill>
            <a:srgbClr val="CCFF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$cat$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332EE015-151D-44AF-8B5B-B5E96EC3E2E1}"/>
              </a:ext>
            </a:extLst>
          </p:cNvPr>
          <p:cNvSpPr/>
          <p:nvPr/>
        </p:nvSpPr>
        <p:spPr>
          <a:xfrm>
            <a:off x="6425454" y="5909588"/>
            <a:ext cx="792000" cy="340385"/>
          </a:xfrm>
          <a:prstGeom prst="rect">
            <a:avLst/>
          </a:prstGeom>
          <a:solidFill>
            <a:schemeClr val="bg1"/>
          </a:solidFill>
          <a:ln w="9525" cmpd="dbl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$pl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92323FB1-6C6B-42A3-95B7-87BFA99307CB}"/>
              </a:ext>
            </a:extLst>
          </p:cNvPr>
          <p:cNvSpPr/>
          <p:nvPr/>
        </p:nvSpPr>
        <p:spPr>
          <a:xfrm>
            <a:off x="7344597" y="5909588"/>
            <a:ext cx="792000" cy="340385"/>
          </a:xfrm>
          <a:prstGeom prst="rect">
            <a:avLst/>
          </a:prstGeom>
          <a:solidFill>
            <a:schemeClr val="bg1"/>
          </a:solidFill>
          <a:ln w="9525" cmpd="dbl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us$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77EA02DA-16FA-45FE-8886-EA468909423A}"/>
              </a:ext>
            </a:extLst>
          </p:cNvPr>
          <p:cNvCxnSpPr>
            <a:cxnSpLocks/>
            <a:stCxn id="69" idx="0"/>
            <a:endCxn id="68" idx="2"/>
          </p:cNvCxnSpPr>
          <p:nvPr/>
        </p:nvCxnSpPr>
        <p:spPr>
          <a:xfrm flipV="1">
            <a:off x="6821454" y="5493790"/>
            <a:ext cx="487520" cy="415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D9C7AA45-7197-4358-A764-CE6A74AFCDAB}"/>
              </a:ext>
            </a:extLst>
          </p:cNvPr>
          <p:cNvCxnSpPr>
            <a:cxnSpLocks/>
            <a:stCxn id="70" idx="0"/>
            <a:endCxn id="68" idx="2"/>
          </p:cNvCxnSpPr>
          <p:nvPr/>
        </p:nvCxnSpPr>
        <p:spPr>
          <a:xfrm flipH="1" flipV="1">
            <a:off x="7308974" y="5493790"/>
            <a:ext cx="431623" cy="415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楕円 72">
            <a:extLst>
              <a:ext uri="{FF2B5EF4-FFF2-40B4-BE49-F238E27FC236}">
                <a16:creationId xmlns:a16="http://schemas.microsoft.com/office/drawing/2014/main" id="{CB56B67B-6A07-486F-B360-27559F83CFA5}"/>
              </a:ext>
            </a:extLst>
          </p:cNvPr>
          <p:cNvSpPr/>
          <p:nvPr/>
        </p:nvSpPr>
        <p:spPr>
          <a:xfrm>
            <a:off x="6916535" y="4397222"/>
            <a:ext cx="792577" cy="340385"/>
          </a:xfrm>
          <a:prstGeom prst="ellipse">
            <a:avLst/>
          </a:prstGeom>
          <a:solidFill>
            <a:schemeClr val="bg1"/>
          </a:solidFill>
          <a:ln w="317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FF00FF"/>
                </a:solidFill>
              </a:rPr>
              <a:t>apply</a:t>
            </a:r>
            <a:endParaRPr kumimoji="1" lang="ja-JP" altLang="en-US" sz="1400" b="1" dirty="0">
              <a:solidFill>
                <a:srgbClr val="FF00FF"/>
              </a:solidFill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D14A73ED-8F87-41D4-B1FC-F25CC065AF44}"/>
              </a:ext>
            </a:extLst>
          </p:cNvPr>
          <p:cNvCxnSpPr>
            <a:cxnSpLocks/>
            <a:stCxn id="68" idx="0"/>
            <a:endCxn id="73" idx="4"/>
          </p:cNvCxnSpPr>
          <p:nvPr/>
        </p:nvCxnSpPr>
        <p:spPr>
          <a:xfrm flipV="1">
            <a:off x="7308974" y="4737607"/>
            <a:ext cx="3850" cy="415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59E7577E-30E4-4A1C-A1D5-5EEDE25E0B11}"/>
              </a:ext>
            </a:extLst>
          </p:cNvPr>
          <p:cNvSpPr/>
          <p:nvPr/>
        </p:nvSpPr>
        <p:spPr>
          <a:xfrm>
            <a:off x="8559670" y="3610577"/>
            <a:ext cx="792000" cy="34038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0000FF"/>
                </a:solidFill>
              </a:rPr>
              <a:t>X</a:t>
            </a:r>
            <a:endParaRPr kumimoji="1" lang="ja-JP" altLang="en-US" sz="1400" b="1" dirty="0">
              <a:solidFill>
                <a:srgbClr val="0000FF"/>
              </a:solidFill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2DC7129E-E088-4ADA-998F-FBA6D6752712}"/>
              </a:ext>
            </a:extLst>
          </p:cNvPr>
          <p:cNvCxnSpPr>
            <a:cxnSpLocks/>
            <a:stCxn id="75" idx="1"/>
            <a:endCxn id="73" idx="7"/>
          </p:cNvCxnSpPr>
          <p:nvPr/>
        </p:nvCxnSpPr>
        <p:spPr>
          <a:xfrm flipH="1">
            <a:off x="7593042" y="3780770"/>
            <a:ext cx="966628" cy="6663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1896867D-3DBE-4332-9B28-1AB307514E9C}"/>
              </a:ext>
            </a:extLst>
          </p:cNvPr>
          <p:cNvSpPr/>
          <p:nvPr/>
        </p:nvSpPr>
        <p:spPr>
          <a:xfrm>
            <a:off x="9084976" y="4519587"/>
            <a:ext cx="792000" cy="340385"/>
          </a:xfrm>
          <a:prstGeom prst="rect">
            <a:avLst/>
          </a:prstGeom>
          <a:solidFill>
            <a:schemeClr val="bg1"/>
          </a:solidFill>
          <a:ln w="9525" cmpd="dbl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B69FDA65-1B6F-49AC-A483-25FA03220FEF}"/>
              </a:ext>
            </a:extLst>
          </p:cNvPr>
          <p:cNvCxnSpPr>
            <a:cxnSpLocks/>
            <a:stCxn id="78" idx="0"/>
            <a:endCxn id="75" idx="2"/>
          </p:cNvCxnSpPr>
          <p:nvPr/>
        </p:nvCxnSpPr>
        <p:spPr>
          <a:xfrm flipH="1" flipV="1">
            <a:off x="8955670" y="3950962"/>
            <a:ext cx="525306" cy="568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楕円 80">
            <a:extLst>
              <a:ext uri="{FF2B5EF4-FFF2-40B4-BE49-F238E27FC236}">
                <a16:creationId xmlns:a16="http://schemas.microsoft.com/office/drawing/2014/main" id="{F82F03DD-8E84-49EF-BD0C-5DCE7CF8C719}"/>
              </a:ext>
            </a:extLst>
          </p:cNvPr>
          <p:cNvSpPr/>
          <p:nvPr/>
        </p:nvSpPr>
        <p:spPr>
          <a:xfrm>
            <a:off x="8559093" y="2752013"/>
            <a:ext cx="792577" cy="340385"/>
          </a:xfrm>
          <a:prstGeom prst="ellipse">
            <a:avLst/>
          </a:prstGeom>
          <a:solidFill>
            <a:schemeClr val="bg1"/>
          </a:solidFill>
          <a:ln w="317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FF00FF"/>
                </a:solidFill>
              </a:rPr>
              <a:t>apply</a:t>
            </a:r>
            <a:endParaRPr kumimoji="1" lang="ja-JP" altLang="en-US" sz="1400" b="1" dirty="0">
              <a:solidFill>
                <a:srgbClr val="FF00FF"/>
              </a:solidFill>
            </a:endParaRP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38087E78-3191-41C3-BD41-3B49FB3C7644}"/>
              </a:ext>
            </a:extLst>
          </p:cNvPr>
          <p:cNvCxnSpPr>
            <a:cxnSpLocks/>
            <a:stCxn id="75" idx="0"/>
            <a:endCxn id="81" idx="4"/>
          </p:cNvCxnSpPr>
          <p:nvPr/>
        </p:nvCxnSpPr>
        <p:spPr>
          <a:xfrm flipH="1" flipV="1">
            <a:off x="8955382" y="3092398"/>
            <a:ext cx="288" cy="518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79C12ACF-A208-4E68-8D97-B62E52ECADBD}"/>
              </a:ext>
            </a:extLst>
          </p:cNvPr>
          <p:cNvSpPr/>
          <p:nvPr/>
        </p:nvSpPr>
        <p:spPr>
          <a:xfrm>
            <a:off x="10781031" y="1963057"/>
            <a:ext cx="792000" cy="34038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0000FF"/>
                </a:solidFill>
              </a:rPr>
              <a:t>A</a:t>
            </a:r>
            <a:endParaRPr kumimoji="1" lang="ja-JP" altLang="en-US" sz="1400" b="1" dirty="0">
              <a:solidFill>
                <a:srgbClr val="0000FF"/>
              </a:solidFill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4DF0D0F0-C769-4406-A081-39AA371B3326}"/>
              </a:ext>
            </a:extLst>
          </p:cNvPr>
          <p:cNvCxnSpPr>
            <a:cxnSpLocks/>
            <a:stCxn id="83" idx="1"/>
            <a:endCxn id="81" idx="7"/>
          </p:cNvCxnSpPr>
          <p:nvPr/>
        </p:nvCxnSpPr>
        <p:spPr>
          <a:xfrm flipH="1">
            <a:off x="9235600" y="2133250"/>
            <a:ext cx="1545431" cy="6686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DC920AA0-E2C8-4BF1-8DD3-CD1DA7A9A049}"/>
              </a:ext>
            </a:extLst>
          </p:cNvPr>
          <p:cNvCxnSpPr>
            <a:cxnSpLocks/>
            <a:stCxn id="104" idx="0"/>
            <a:endCxn id="83" idx="2"/>
          </p:cNvCxnSpPr>
          <p:nvPr/>
        </p:nvCxnSpPr>
        <p:spPr>
          <a:xfrm flipV="1">
            <a:off x="10716861" y="2303442"/>
            <a:ext cx="460170" cy="584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0887D741-C6A2-4C34-9DAA-C147F802B21B}"/>
              </a:ext>
            </a:extLst>
          </p:cNvPr>
          <p:cNvCxnSpPr>
            <a:cxnSpLocks/>
            <a:stCxn id="105" idx="0"/>
            <a:endCxn id="83" idx="2"/>
          </p:cNvCxnSpPr>
          <p:nvPr/>
        </p:nvCxnSpPr>
        <p:spPr>
          <a:xfrm flipH="1" flipV="1">
            <a:off x="11177031" y="2303442"/>
            <a:ext cx="440745" cy="584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C57CDEE3-67E1-425C-885D-C6A553A8884F}"/>
              </a:ext>
            </a:extLst>
          </p:cNvPr>
          <p:cNvSpPr/>
          <p:nvPr/>
        </p:nvSpPr>
        <p:spPr>
          <a:xfrm>
            <a:off x="8192763" y="4514043"/>
            <a:ext cx="792000" cy="340385"/>
          </a:xfrm>
          <a:prstGeom prst="rect">
            <a:avLst/>
          </a:prstGeom>
          <a:solidFill>
            <a:schemeClr val="bg1"/>
          </a:solidFill>
          <a:ln w="9525" cmpd="dbl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6C377418-B25E-4F89-8CFA-174D0A43CADC}"/>
              </a:ext>
            </a:extLst>
          </p:cNvPr>
          <p:cNvCxnSpPr>
            <a:cxnSpLocks/>
            <a:stCxn id="93" idx="0"/>
            <a:endCxn id="75" idx="2"/>
          </p:cNvCxnSpPr>
          <p:nvPr/>
        </p:nvCxnSpPr>
        <p:spPr>
          <a:xfrm flipV="1">
            <a:off x="8588763" y="3950962"/>
            <a:ext cx="366907" cy="563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5D8B7266-B76F-420F-B333-34681ED99D7E}"/>
              </a:ext>
            </a:extLst>
          </p:cNvPr>
          <p:cNvSpPr/>
          <p:nvPr/>
        </p:nvSpPr>
        <p:spPr>
          <a:xfrm>
            <a:off x="10320861" y="2887734"/>
            <a:ext cx="792000" cy="34038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5FECE4FE-FDB2-4C51-8E2B-2A9B1C5E7238}"/>
              </a:ext>
            </a:extLst>
          </p:cNvPr>
          <p:cNvSpPr/>
          <p:nvPr/>
        </p:nvSpPr>
        <p:spPr>
          <a:xfrm>
            <a:off x="11221776" y="2887733"/>
            <a:ext cx="792000" cy="34038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6420D9E6-EF8D-406E-BDB5-8C3712FE1B28}"/>
              </a:ext>
            </a:extLst>
          </p:cNvPr>
          <p:cNvSpPr txBox="1"/>
          <p:nvPr/>
        </p:nvSpPr>
        <p:spPr>
          <a:xfrm>
            <a:off x="3780668" y="1087214"/>
            <a:ext cx="13434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sym typeface="Wingdings" pitchFamily="2" charset="2"/>
              </a:rPr>
              <a:t> =&gt; 4(B,C)</a:t>
            </a:r>
            <a:endParaRPr lang="ja-JP" altLang="en-US" sz="1400" dirty="0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BEE7C13C-6664-40DE-B8E6-49002E1B2388}"/>
              </a:ext>
            </a:extLst>
          </p:cNvPr>
          <p:cNvSpPr txBox="1"/>
          <p:nvPr/>
        </p:nvSpPr>
        <p:spPr>
          <a:xfrm>
            <a:off x="9648930" y="1085090"/>
            <a:ext cx="13434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sym typeface="Wingdings" pitchFamily="2" charset="2"/>
              </a:rPr>
              <a:t> =&gt; 3(B,C)</a:t>
            </a:r>
            <a:endParaRPr lang="ja-JP" altLang="en-US" sz="1400" dirty="0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A0D26D91-3F32-4559-AAEE-F4CD0E4E7EFF}"/>
              </a:ext>
            </a:extLst>
          </p:cNvPr>
          <p:cNvSpPr txBox="1"/>
          <p:nvPr/>
        </p:nvSpPr>
        <p:spPr>
          <a:xfrm>
            <a:off x="1972370" y="2017308"/>
            <a:ext cx="5749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400" dirty="0" err="1">
                <a:sym typeface="Wingdings" pitchFamily="2" charset="2"/>
              </a:rPr>
              <a:t>app_n</a:t>
            </a:r>
            <a:endParaRPr lang="en-US" altLang="ja-JP" sz="1400" dirty="0">
              <a:sym typeface="Wingdings" pitchFamily="2" charset="2"/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04C43634-0E66-4393-A95D-85D309E55EDF}"/>
              </a:ext>
            </a:extLst>
          </p:cNvPr>
          <p:cNvSpPr txBox="1"/>
          <p:nvPr/>
        </p:nvSpPr>
        <p:spPr>
          <a:xfrm>
            <a:off x="4026864" y="1432416"/>
            <a:ext cx="5749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400" dirty="0">
                <a:sym typeface="Wingdings" pitchFamily="2" charset="2"/>
              </a:rPr>
              <a:t>n</a:t>
            </a: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3D82EC3E-A1FB-4E12-BA19-C145E6AFEC51}"/>
              </a:ext>
            </a:extLst>
          </p:cNvPr>
          <p:cNvSpPr txBox="1"/>
          <p:nvPr/>
        </p:nvSpPr>
        <p:spPr>
          <a:xfrm>
            <a:off x="903424" y="3004351"/>
            <a:ext cx="5749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ja-JP" sz="1400" dirty="0">
                <a:sym typeface="Wingdings" pitchFamily="2" charset="2"/>
              </a:rPr>
              <a:t>r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371104DE-35C2-4AAB-9352-2A49C00434E6}"/>
              </a:ext>
            </a:extLst>
          </p:cNvPr>
          <p:cNvSpPr txBox="1"/>
          <p:nvPr/>
        </p:nvSpPr>
        <p:spPr>
          <a:xfrm>
            <a:off x="124357" y="116233"/>
            <a:ext cx="43896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400" b="1" u="sng" dirty="0">
                <a:sym typeface="Wingdings" pitchFamily="2" charset="2"/>
              </a:rPr>
              <a:t>(4) apply</a:t>
            </a:r>
            <a:r>
              <a:rPr lang="ja-JP" altLang="en-US" sz="1400" b="1" u="sng" dirty="0">
                <a:sym typeface="Wingdings" pitchFamily="2" charset="2"/>
              </a:rPr>
              <a:t>を</a:t>
            </a:r>
            <a:r>
              <a:rPr lang="en-US" altLang="ja-JP" sz="1400" b="1" u="sng" dirty="0">
                <a:sym typeface="Wingdings" pitchFamily="2" charset="2"/>
              </a:rPr>
              <a:t>root</a:t>
            </a:r>
            <a:r>
              <a:rPr lang="ja-JP" altLang="en-US" sz="1400" b="1" u="sng" dirty="0">
                <a:sym typeface="Wingdings" pitchFamily="2" charset="2"/>
              </a:rPr>
              <a:t>とするツリー</a:t>
            </a:r>
            <a:r>
              <a:rPr lang="en-US" altLang="ja-JP" sz="1400" b="1" u="sng" dirty="0">
                <a:sym typeface="Wingdings" pitchFamily="2" charset="2"/>
              </a:rPr>
              <a:t>(apply tree)</a:t>
            </a:r>
            <a:r>
              <a:rPr lang="ja-JP" altLang="en-US" sz="1400" b="1" u="sng" dirty="0">
                <a:sym typeface="Wingdings" pitchFamily="2" charset="2"/>
              </a:rPr>
              <a:t>のパタン</a:t>
            </a:r>
            <a:endParaRPr lang="en-US" altLang="ja-JP" sz="1400" b="1" u="sng" dirty="0">
              <a:sym typeface="Wingdings" pitchFamily="2" charset="2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E0DA7A7B-E10D-45FA-B38E-62B603A9A584}"/>
              </a:ext>
            </a:extLst>
          </p:cNvPr>
          <p:cNvSpPr txBox="1"/>
          <p:nvPr/>
        </p:nvSpPr>
        <p:spPr>
          <a:xfrm>
            <a:off x="212188" y="711385"/>
            <a:ext cx="33519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400" dirty="0">
                <a:sym typeface="Wingdings" pitchFamily="2" charset="2"/>
              </a:rPr>
              <a:t>(</a:t>
            </a:r>
            <a:r>
              <a:rPr lang="ja-JP" altLang="en-US" sz="1400" dirty="0">
                <a:sym typeface="Wingdings" pitchFamily="2" charset="2"/>
              </a:rPr>
              <a:t>パタン</a:t>
            </a:r>
            <a:r>
              <a:rPr lang="en-US" altLang="ja-JP" sz="1400" dirty="0">
                <a:sym typeface="Wingdings" pitchFamily="2" charset="2"/>
              </a:rPr>
              <a:t>1) operand root(</a:t>
            </a:r>
            <a:r>
              <a:rPr lang="ja-JP" altLang="en-US" sz="1400" dirty="0">
                <a:sym typeface="Wingdings" pitchFamily="2" charset="2"/>
              </a:rPr>
              <a:t>下図</a:t>
            </a:r>
            <a:r>
              <a:rPr lang="en-US" altLang="ja-JP" sz="1400" dirty="0">
                <a:sym typeface="Wingdings" pitchFamily="2" charset="2"/>
              </a:rPr>
              <a:t>r)</a:t>
            </a:r>
            <a:r>
              <a:rPr lang="ja-JP" altLang="en-US" sz="1400" dirty="0">
                <a:sym typeface="Wingdings" pitchFamily="2" charset="2"/>
              </a:rPr>
              <a:t>が</a:t>
            </a:r>
            <a:r>
              <a:rPr lang="en-US" altLang="ja-JP" sz="1400" dirty="0">
                <a:sym typeface="Wingdings" pitchFamily="2" charset="2"/>
              </a:rPr>
              <a:t>operator</a:t>
            </a: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36EC4EBB-7901-40C3-8AB4-0C18FD3E8161}"/>
              </a:ext>
            </a:extLst>
          </p:cNvPr>
          <p:cNvSpPr txBox="1"/>
          <p:nvPr/>
        </p:nvSpPr>
        <p:spPr>
          <a:xfrm>
            <a:off x="6327586" y="706004"/>
            <a:ext cx="399327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400" dirty="0">
                <a:sym typeface="Wingdings" pitchFamily="2" charset="2"/>
              </a:rPr>
              <a:t>(</a:t>
            </a:r>
            <a:r>
              <a:rPr lang="ja-JP" altLang="en-US" sz="1400" dirty="0">
                <a:sym typeface="Wingdings" pitchFamily="2" charset="2"/>
              </a:rPr>
              <a:t>パタン</a:t>
            </a:r>
            <a:r>
              <a:rPr lang="en-US" altLang="ja-JP" sz="1400" dirty="0">
                <a:sym typeface="Wingdings" pitchFamily="2" charset="2"/>
              </a:rPr>
              <a:t>2) 	</a:t>
            </a:r>
            <a:r>
              <a:rPr lang="ja-JP" altLang="en-US" sz="1400" dirty="0">
                <a:sym typeface="Wingdings" pitchFamily="2" charset="2"/>
              </a:rPr>
              <a:t>　　</a:t>
            </a:r>
            <a:r>
              <a:rPr lang="en-US" altLang="ja-JP" sz="1400" dirty="0">
                <a:sym typeface="Wingdings" pitchFamily="2" charset="2"/>
              </a:rPr>
              <a:t>〃       non operator</a:t>
            </a:r>
          </a:p>
        </p:txBody>
      </p:sp>
      <p:cxnSp>
        <p:nvCxnSpPr>
          <p:cNvPr id="124" name="コネクタ: 曲線 123">
            <a:extLst>
              <a:ext uri="{FF2B5EF4-FFF2-40B4-BE49-F238E27FC236}">
                <a16:creationId xmlns:a16="http://schemas.microsoft.com/office/drawing/2014/main" id="{6E4E27F9-83F5-4594-B7D3-BB0D0778D301}"/>
              </a:ext>
            </a:extLst>
          </p:cNvPr>
          <p:cNvCxnSpPr>
            <a:cxnSpLocks/>
            <a:stCxn id="120" idx="3"/>
            <a:endCxn id="16" idx="0"/>
          </p:cNvCxnSpPr>
          <p:nvPr/>
        </p:nvCxnSpPr>
        <p:spPr>
          <a:xfrm>
            <a:off x="1478416" y="3112073"/>
            <a:ext cx="1402685" cy="497113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コネクタ: 曲線 128">
            <a:extLst>
              <a:ext uri="{FF2B5EF4-FFF2-40B4-BE49-F238E27FC236}">
                <a16:creationId xmlns:a16="http://schemas.microsoft.com/office/drawing/2014/main" id="{70BA48B7-FC5D-4653-8F4D-EB8F0364C01A}"/>
              </a:ext>
            </a:extLst>
          </p:cNvPr>
          <p:cNvCxnSpPr>
            <a:cxnSpLocks/>
            <a:stCxn id="118" idx="3"/>
            <a:endCxn id="21" idx="0"/>
          </p:cNvCxnSpPr>
          <p:nvPr/>
        </p:nvCxnSpPr>
        <p:spPr>
          <a:xfrm>
            <a:off x="2547362" y="2125030"/>
            <a:ext cx="337589" cy="626983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コネクタ: 曲線 131">
            <a:extLst>
              <a:ext uri="{FF2B5EF4-FFF2-40B4-BE49-F238E27FC236}">
                <a16:creationId xmlns:a16="http://schemas.microsoft.com/office/drawing/2014/main" id="{D710D5B9-5F2A-4948-9A00-F20E9B6FA0AF}"/>
              </a:ext>
            </a:extLst>
          </p:cNvPr>
          <p:cNvCxnSpPr>
            <a:cxnSpLocks/>
            <a:stCxn id="119" idx="2"/>
            <a:endCxn id="31" idx="0"/>
          </p:cNvCxnSpPr>
          <p:nvPr/>
        </p:nvCxnSpPr>
        <p:spPr>
          <a:xfrm rot="16200000" flipH="1">
            <a:off x="4441239" y="1520980"/>
            <a:ext cx="315197" cy="568955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78F96E4D-79D6-4712-B019-BD9402868D6F}"/>
              </a:ext>
            </a:extLst>
          </p:cNvPr>
          <p:cNvSpPr txBox="1"/>
          <p:nvPr/>
        </p:nvSpPr>
        <p:spPr>
          <a:xfrm>
            <a:off x="8076328" y="2017308"/>
            <a:ext cx="5749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400" dirty="0" err="1">
                <a:sym typeface="Wingdings" pitchFamily="2" charset="2"/>
              </a:rPr>
              <a:t>app_n</a:t>
            </a:r>
            <a:endParaRPr lang="en-US" altLang="ja-JP" sz="1400" dirty="0">
              <a:sym typeface="Wingdings" pitchFamily="2" charset="2"/>
            </a:endParaRP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B8C9D2B3-9FD3-4C7C-8C62-AF12DFCDC02C}"/>
              </a:ext>
            </a:extLst>
          </p:cNvPr>
          <p:cNvSpPr txBox="1"/>
          <p:nvPr/>
        </p:nvSpPr>
        <p:spPr>
          <a:xfrm>
            <a:off x="10173354" y="1432416"/>
            <a:ext cx="5749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400" dirty="0">
                <a:sym typeface="Wingdings" pitchFamily="2" charset="2"/>
              </a:rPr>
              <a:t>n</a:t>
            </a: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6AB0ABB2-3E82-43AA-9535-DC3993AEB0FF}"/>
              </a:ext>
            </a:extLst>
          </p:cNvPr>
          <p:cNvSpPr txBox="1"/>
          <p:nvPr/>
        </p:nvSpPr>
        <p:spPr>
          <a:xfrm>
            <a:off x="7540637" y="3238226"/>
            <a:ext cx="5749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ja-JP" sz="1400" dirty="0">
                <a:sym typeface="Wingdings" pitchFamily="2" charset="2"/>
              </a:rPr>
              <a:t>r</a:t>
            </a:r>
          </a:p>
        </p:txBody>
      </p:sp>
      <p:cxnSp>
        <p:nvCxnSpPr>
          <p:cNvPr id="144" name="コネクタ: 曲線 143">
            <a:extLst>
              <a:ext uri="{FF2B5EF4-FFF2-40B4-BE49-F238E27FC236}">
                <a16:creationId xmlns:a16="http://schemas.microsoft.com/office/drawing/2014/main" id="{F0D14E2F-AF4B-49A2-B75D-F6ACCC15FA84}"/>
              </a:ext>
            </a:extLst>
          </p:cNvPr>
          <p:cNvCxnSpPr>
            <a:cxnSpLocks/>
            <a:stCxn id="143" idx="3"/>
          </p:cNvCxnSpPr>
          <p:nvPr/>
        </p:nvCxnSpPr>
        <p:spPr>
          <a:xfrm>
            <a:off x="8115629" y="3345948"/>
            <a:ext cx="869430" cy="26323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コネクタ: 曲線 144">
            <a:extLst>
              <a:ext uri="{FF2B5EF4-FFF2-40B4-BE49-F238E27FC236}">
                <a16:creationId xmlns:a16="http://schemas.microsoft.com/office/drawing/2014/main" id="{0797F60F-360B-4050-B525-C8AF3A0A69A5}"/>
              </a:ext>
            </a:extLst>
          </p:cNvPr>
          <p:cNvCxnSpPr>
            <a:cxnSpLocks/>
            <a:stCxn id="141" idx="3"/>
            <a:endCxn id="81" idx="0"/>
          </p:cNvCxnSpPr>
          <p:nvPr/>
        </p:nvCxnSpPr>
        <p:spPr>
          <a:xfrm>
            <a:off x="8651320" y="2125030"/>
            <a:ext cx="304062" cy="626983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コネクタ: 曲線 145">
            <a:extLst>
              <a:ext uri="{FF2B5EF4-FFF2-40B4-BE49-F238E27FC236}">
                <a16:creationId xmlns:a16="http://schemas.microsoft.com/office/drawing/2014/main" id="{8071557E-0AA7-4BF9-B435-4ADF541FA2D7}"/>
              </a:ext>
            </a:extLst>
          </p:cNvPr>
          <p:cNvCxnSpPr>
            <a:cxnSpLocks/>
            <a:stCxn id="142" idx="2"/>
            <a:endCxn id="83" idx="0"/>
          </p:cNvCxnSpPr>
          <p:nvPr/>
        </p:nvCxnSpPr>
        <p:spPr>
          <a:xfrm rot="16200000" flipH="1">
            <a:off x="10661342" y="1447367"/>
            <a:ext cx="315197" cy="71618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53367B81-AF5F-4964-9D45-8E4B42C0AB9A}"/>
              </a:ext>
            </a:extLst>
          </p:cNvPr>
          <p:cNvSpPr/>
          <p:nvPr/>
        </p:nvSpPr>
        <p:spPr>
          <a:xfrm>
            <a:off x="2078194" y="5198139"/>
            <a:ext cx="792000" cy="340385"/>
          </a:xfrm>
          <a:prstGeom prst="rect">
            <a:avLst/>
          </a:prstGeom>
          <a:solidFill>
            <a:schemeClr val="bg1"/>
          </a:solidFill>
          <a:ln w="9525" cmpd="dbl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</a:rPr>
              <a:t>2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C057C712-5CED-4E91-B42C-C7B4FB1DA69C}"/>
              </a:ext>
            </a:extLst>
          </p:cNvPr>
          <p:cNvCxnSpPr>
            <a:cxnSpLocks/>
            <a:endCxn id="168" idx="0"/>
          </p:cNvCxnSpPr>
          <p:nvPr/>
        </p:nvCxnSpPr>
        <p:spPr>
          <a:xfrm flipH="1">
            <a:off x="2474194" y="4590022"/>
            <a:ext cx="83650" cy="60811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E73F410F-8981-4549-9554-3CFF48552FF5}"/>
              </a:ext>
            </a:extLst>
          </p:cNvPr>
          <p:cNvSpPr/>
          <p:nvPr/>
        </p:nvSpPr>
        <p:spPr>
          <a:xfrm>
            <a:off x="4728080" y="3949571"/>
            <a:ext cx="792000" cy="340385"/>
          </a:xfrm>
          <a:prstGeom prst="rect">
            <a:avLst/>
          </a:prstGeom>
          <a:solidFill>
            <a:schemeClr val="bg1"/>
          </a:solidFill>
          <a:ln w="9525" cmpd="dbl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</a:rPr>
              <a:t>4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176" name="直線矢印コネクタ 175">
            <a:extLst>
              <a:ext uri="{FF2B5EF4-FFF2-40B4-BE49-F238E27FC236}">
                <a16:creationId xmlns:a16="http://schemas.microsoft.com/office/drawing/2014/main" id="{1B2AB8B8-EC7F-47AB-848C-298DCE77CA39}"/>
              </a:ext>
            </a:extLst>
          </p:cNvPr>
          <p:cNvCxnSpPr>
            <a:cxnSpLocks/>
            <a:endCxn id="175" idx="0"/>
          </p:cNvCxnSpPr>
          <p:nvPr/>
        </p:nvCxnSpPr>
        <p:spPr>
          <a:xfrm>
            <a:off x="5086137" y="2181186"/>
            <a:ext cx="37943" cy="176838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2AA94EA7-154E-4F06-B3A2-AB6D71C55B97}"/>
              </a:ext>
            </a:extLst>
          </p:cNvPr>
          <p:cNvSpPr/>
          <p:nvPr/>
        </p:nvSpPr>
        <p:spPr>
          <a:xfrm>
            <a:off x="10648863" y="5107994"/>
            <a:ext cx="792000" cy="340385"/>
          </a:xfrm>
          <a:prstGeom prst="rect">
            <a:avLst/>
          </a:prstGeom>
          <a:solidFill>
            <a:srgbClr val="CCFFFF"/>
          </a:solidFill>
          <a:ln w="9525" cmpd="dbl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</a:rPr>
              <a:t>$plus$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83980848-6559-4AAF-9E0B-580F7C8D6C46}"/>
              </a:ext>
            </a:extLst>
          </p:cNvPr>
          <p:cNvCxnSpPr>
            <a:cxnSpLocks/>
            <a:endCxn id="182" idx="0"/>
          </p:cNvCxnSpPr>
          <p:nvPr/>
        </p:nvCxnSpPr>
        <p:spPr>
          <a:xfrm>
            <a:off x="11380965" y="2181186"/>
            <a:ext cx="76853" cy="188351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F50884B7-CB02-4998-89A1-4CB8877D3803}"/>
              </a:ext>
            </a:extLst>
          </p:cNvPr>
          <p:cNvSpPr/>
          <p:nvPr/>
        </p:nvSpPr>
        <p:spPr>
          <a:xfrm>
            <a:off x="11061818" y="4064697"/>
            <a:ext cx="792000" cy="340385"/>
          </a:xfrm>
          <a:prstGeom prst="rect">
            <a:avLst/>
          </a:prstGeom>
          <a:solidFill>
            <a:schemeClr val="bg1"/>
          </a:solidFill>
          <a:ln w="9525" cmpd="dbl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</a:rPr>
              <a:t>3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185" name="直線矢印コネクタ 184">
            <a:extLst>
              <a:ext uri="{FF2B5EF4-FFF2-40B4-BE49-F238E27FC236}">
                <a16:creationId xmlns:a16="http://schemas.microsoft.com/office/drawing/2014/main" id="{07618864-F14A-45BD-838A-1360E93F6B02}"/>
              </a:ext>
            </a:extLst>
          </p:cNvPr>
          <p:cNvCxnSpPr>
            <a:cxnSpLocks/>
            <a:endCxn id="179" idx="0"/>
          </p:cNvCxnSpPr>
          <p:nvPr/>
        </p:nvCxnSpPr>
        <p:spPr>
          <a:xfrm>
            <a:off x="9172041" y="3812411"/>
            <a:ext cx="1872822" cy="129558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正方形/長方形 190">
            <a:extLst>
              <a:ext uri="{FF2B5EF4-FFF2-40B4-BE49-F238E27FC236}">
                <a16:creationId xmlns:a16="http://schemas.microsoft.com/office/drawing/2014/main" id="{3AEC8333-77FD-4CD0-9469-55628D5CDD93}"/>
              </a:ext>
            </a:extLst>
          </p:cNvPr>
          <p:cNvSpPr/>
          <p:nvPr/>
        </p:nvSpPr>
        <p:spPr>
          <a:xfrm>
            <a:off x="3588001" y="5788764"/>
            <a:ext cx="792000" cy="340385"/>
          </a:xfrm>
          <a:prstGeom prst="rect">
            <a:avLst/>
          </a:prstGeom>
          <a:solidFill>
            <a:schemeClr val="bg1"/>
          </a:solidFill>
          <a:ln w="9525" cmpd="dbl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F78FDAFC-7135-4B2D-B64C-DE31AF213272}"/>
              </a:ext>
            </a:extLst>
          </p:cNvPr>
          <p:cNvSpPr txBox="1"/>
          <p:nvPr/>
        </p:nvSpPr>
        <p:spPr>
          <a:xfrm>
            <a:off x="4409919" y="5815392"/>
            <a:ext cx="14881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: apply</a:t>
            </a:r>
            <a:r>
              <a:rPr lang="ja-JP" altLang="en-US" sz="1400" dirty="0"/>
              <a:t>実行結果</a:t>
            </a:r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E03A4C15-62E7-47F6-AD56-0AECE5E7D0C4}"/>
              </a:ext>
            </a:extLst>
          </p:cNvPr>
          <p:cNvSpPr txBox="1"/>
          <p:nvPr/>
        </p:nvSpPr>
        <p:spPr>
          <a:xfrm>
            <a:off x="124357" y="423162"/>
            <a:ext cx="9866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400" b="1" u="sng" dirty="0">
                <a:sym typeface="Wingdings" pitchFamily="2" charset="2"/>
              </a:rPr>
              <a:t>(a) lisp</a:t>
            </a:r>
            <a:r>
              <a:rPr lang="ja-JP" altLang="en-US" sz="1400" b="1" u="sng" dirty="0">
                <a:sym typeface="Wingdings" pitchFamily="2" charset="2"/>
              </a:rPr>
              <a:t>型</a:t>
            </a:r>
            <a:endParaRPr lang="en-US" altLang="ja-JP" sz="1400" b="1" u="sng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2870830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楕円 8">
            <a:extLst>
              <a:ext uri="{FF2B5EF4-FFF2-40B4-BE49-F238E27FC236}">
                <a16:creationId xmlns:a16="http://schemas.microsoft.com/office/drawing/2014/main" id="{1481A11F-57FE-4DEB-96AC-E319817C9CCF}"/>
              </a:ext>
            </a:extLst>
          </p:cNvPr>
          <p:cNvSpPr/>
          <p:nvPr/>
        </p:nvSpPr>
        <p:spPr>
          <a:xfrm>
            <a:off x="810063" y="4830421"/>
            <a:ext cx="792577" cy="340385"/>
          </a:xfrm>
          <a:prstGeom prst="ellipse">
            <a:avLst/>
          </a:prstGeom>
          <a:solidFill>
            <a:schemeClr val="bg1"/>
          </a:solidFill>
          <a:ln w="317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FF00FF"/>
                </a:solidFill>
              </a:rPr>
              <a:t>apply</a:t>
            </a:r>
            <a:endParaRPr kumimoji="1" lang="ja-JP" altLang="en-US" sz="1400" b="1" dirty="0">
              <a:solidFill>
                <a:srgbClr val="FF00FF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2AD54A0-2648-449D-B08B-7BA2D129A7C6}"/>
              </a:ext>
            </a:extLst>
          </p:cNvPr>
          <p:cNvSpPr/>
          <p:nvPr/>
        </p:nvSpPr>
        <p:spPr>
          <a:xfrm>
            <a:off x="1982540" y="4373895"/>
            <a:ext cx="792000" cy="34038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0000FF"/>
                </a:solidFill>
              </a:rPr>
              <a:t>X</a:t>
            </a:r>
            <a:endParaRPr kumimoji="1" lang="ja-JP" altLang="en-US" sz="1400" b="1" dirty="0">
              <a:solidFill>
                <a:srgbClr val="0000FF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1CBE627-5568-48B7-A908-C269809FF3A5}"/>
              </a:ext>
            </a:extLst>
          </p:cNvPr>
          <p:cNvCxnSpPr>
            <a:cxnSpLocks/>
            <a:stCxn id="11" idx="1"/>
            <a:endCxn id="9" idx="7"/>
          </p:cNvCxnSpPr>
          <p:nvPr/>
        </p:nvCxnSpPr>
        <p:spPr>
          <a:xfrm flipH="1">
            <a:off x="1486570" y="4544088"/>
            <a:ext cx="495970" cy="3361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BA7B55D-FA26-46C3-A6D2-48DE0A462B6D}"/>
              </a:ext>
            </a:extLst>
          </p:cNvPr>
          <p:cNvSpPr/>
          <p:nvPr/>
        </p:nvSpPr>
        <p:spPr>
          <a:xfrm>
            <a:off x="2485101" y="3609186"/>
            <a:ext cx="792000" cy="340385"/>
          </a:xfrm>
          <a:prstGeom prst="rect">
            <a:avLst/>
          </a:prstGeom>
          <a:solidFill>
            <a:srgbClr val="FFCC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$bind$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658D56E-64DD-45F9-8BFE-E7981EA0A195}"/>
              </a:ext>
            </a:extLst>
          </p:cNvPr>
          <p:cNvSpPr/>
          <p:nvPr/>
        </p:nvSpPr>
        <p:spPr>
          <a:xfrm>
            <a:off x="2927357" y="4370119"/>
            <a:ext cx="792000" cy="340385"/>
          </a:xfrm>
          <a:prstGeom prst="rect">
            <a:avLst/>
          </a:prstGeom>
          <a:solidFill>
            <a:srgbClr val="FFFF99"/>
          </a:solidFill>
          <a:ln w="9525" cmpd="dbl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$#2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846BE8F-361C-4478-904F-434323064688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V="1">
            <a:off x="2378540" y="3949571"/>
            <a:ext cx="502561" cy="424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0A07100-1A55-4B3D-A723-B6000528142D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H="1" flipV="1">
            <a:off x="2881101" y="3949571"/>
            <a:ext cx="442256" cy="420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6ED17028-7C0D-4137-914D-683685054DF9}"/>
              </a:ext>
            </a:extLst>
          </p:cNvPr>
          <p:cNvSpPr/>
          <p:nvPr/>
        </p:nvSpPr>
        <p:spPr>
          <a:xfrm>
            <a:off x="2488662" y="2752013"/>
            <a:ext cx="792577" cy="340385"/>
          </a:xfrm>
          <a:prstGeom prst="ellipse">
            <a:avLst/>
          </a:prstGeom>
          <a:solidFill>
            <a:schemeClr val="bg1"/>
          </a:solidFill>
          <a:ln w="317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FF00FF"/>
                </a:solidFill>
              </a:rPr>
              <a:t>apply</a:t>
            </a:r>
            <a:endParaRPr kumimoji="1" lang="ja-JP" altLang="en-US" sz="1400" b="1" dirty="0">
              <a:solidFill>
                <a:srgbClr val="FF00FF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05119DB-C0D4-46CE-BAD8-484131FCB5F3}"/>
              </a:ext>
            </a:extLst>
          </p:cNvPr>
          <p:cNvCxnSpPr>
            <a:cxnSpLocks/>
            <a:stCxn id="13" idx="0"/>
            <a:endCxn id="17" idx="4"/>
          </p:cNvCxnSpPr>
          <p:nvPr/>
        </p:nvCxnSpPr>
        <p:spPr>
          <a:xfrm flipV="1">
            <a:off x="2881101" y="3092398"/>
            <a:ext cx="3850" cy="516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2155D40-5C42-4ED0-B224-B2F9A04B0260}"/>
              </a:ext>
            </a:extLst>
          </p:cNvPr>
          <p:cNvSpPr/>
          <p:nvPr/>
        </p:nvSpPr>
        <p:spPr>
          <a:xfrm>
            <a:off x="4487315" y="1963057"/>
            <a:ext cx="792000" cy="34038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0000FF"/>
                </a:solidFill>
              </a:rPr>
              <a:t>A[]</a:t>
            </a:r>
            <a:endParaRPr kumimoji="1" lang="ja-JP" altLang="en-US" sz="1400" b="1" dirty="0">
              <a:solidFill>
                <a:srgbClr val="0000FF"/>
              </a:solidFill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2046313-5894-411A-9969-239CCD6C0AC0}"/>
              </a:ext>
            </a:extLst>
          </p:cNvPr>
          <p:cNvCxnSpPr>
            <a:cxnSpLocks/>
            <a:stCxn id="19" idx="1"/>
            <a:endCxn id="17" idx="7"/>
          </p:cNvCxnSpPr>
          <p:nvPr/>
        </p:nvCxnSpPr>
        <p:spPr>
          <a:xfrm flipH="1">
            <a:off x="3165169" y="2133250"/>
            <a:ext cx="1322146" cy="6686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7AA324A-3399-4383-B79D-A672FA4D452D}"/>
              </a:ext>
            </a:extLst>
          </p:cNvPr>
          <p:cNvSpPr txBox="1"/>
          <p:nvPr/>
        </p:nvSpPr>
        <p:spPr>
          <a:xfrm>
            <a:off x="660342" y="950294"/>
            <a:ext cx="3941514" cy="360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72000" bIns="72000" rtlCol="0">
            <a:spAutoFit/>
          </a:bodyPr>
          <a:lstStyle/>
          <a:p>
            <a:r>
              <a:rPr lang="en-US" altLang="ja-JP" sz="1400" u="sng" dirty="0">
                <a:sym typeface="Wingdings" pitchFamily="2" charset="2"/>
              </a:rPr>
              <a:t>{$bind$({$file$(xxx.csv)}</a:t>
            </a:r>
            <a:r>
              <a:rPr lang="en-US" altLang="ja-JP" sz="1400" b="1" u="sng" dirty="0">
                <a:solidFill>
                  <a:srgbClr val="0000FF"/>
                </a:solidFill>
                <a:sym typeface="Wingdings" pitchFamily="2" charset="2"/>
              </a:rPr>
              <a:t>X</a:t>
            </a:r>
            <a:r>
              <a:rPr lang="en-US" altLang="ja-JP" sz="1400" u="sng" dirty="0">
                <a:sym typeface="Wingdings" pitchFamily="2" charset="2"/>
              </a:rPr>
              <a:t>,$#2)}</a:t>
            </a:r>
            <a:r>
              <a:rPr lang="en-US" altLang="ja-JP" sz="1400" b="1" dirty="0">
                <a:solidFill>
                  <a:srgbClr val="0000FF"/>
                </a:solidFill>
                <a:sym typeface="Wingdings" pitchFamily="2" charset="2"/>
              </a:rPr>
              <a:t>A[]</a:t>
            </a:r>
            <a:r>
              <a:rPr lang="en-US" altLang="ja-JP" sz="1400" dirty="0">
                <a:sym typeface="Wingdings" pitchFamily="2" charset="2"/>
              </a:rPr>
              <a:t>(B, C[1])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C4D56E7-1EC8-4191-95C9-4E4AA58EEC2E}"/>
              </a:ext>
            </a:extLst>
          </p:cNvPr>
          <p:cNvSpPr/>
          <p:nvPr/>
        </p:nvSpPr>
        <p:spPr>
          <a:xfrm>
            <a:off x="4013919" y="2848930"/>
            <a:ext cx="792000" cy="34038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F0BD578-FCB9-43BC-A18A-B51336746375}"/>
              </a:ext>
            </a:extLst>
          </p:cNvPr>
          <p:cNvSpPr/>
          <p:nvPr/>
        </p:nvSpPr>
        <p:spPr>
          <a:xfrm>
            <a:off x="4914834" y="2848929"/>
            <a:ext cx="792000" cy="34038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C[1]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BD3D3E2-D9A3-462D-BD50-1319290CE498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4409919" y="2303442"/>
            <a:ext cx="473396" cy="545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F1029A1-F95E-4971-9A7F-8BC8FD18EF87}"/>
              </a:ext>
            </a:extLst>
          </p:cNvPr>
          <p:cNvCxnSpPr>
            <a:cxnSpLocks/>
            <a:stCxn id="23" idx="0"/>
            <a:endCxn id="19" idx="2"/>
          </p:cNvCxnSpPr>
          <p:nvPr/>
        </p:nvCxnSpPr>
        <p:spPr>
          <a:xfrm flipH="1" flipV="1">
            <a:off x="4883315" y="2303442"/>
            <a:ext cx="427519" cy="545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26FCFD9-A22E-42AB-BF6C-4C396C6EF70A}"/>
              </a:ext>
            </a:extLst>
          </p:cNvPr>
          <p:cNvSpPr txBox="1"/>
          <p:nvPr/>
        </p:nvSpPr>
        <p:spPr>
          <a:xfrm>
            <a:off x="6892237" y="950294"/>
            <a:ext cx="3983703" cy="360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72000" bIns="72000">
            <a:spAutoFit/>
          </a:bodyPr>
          <a:lstStyle/>
          <a:p>
            <a:r>
              <a:rPr kumimoji="1" lang="en-US" altLang="ja-JP" sz="1400" u="sng" dirty="0"/>
              <a:t>{{$tree$($bind$,$#1)}</a:t>
            </a:r>
            <a:r>
              <a:rPr kumimoji="1" lang="en-US" altLang="ja-JP" sz="1400" b="1" u="sng" dirty="0">
                <a:solidFill>
                  <a:srgbClr val="0000FF"/>
                </a:solidFill>
              </a:rPr>
              <a:t>X</a:t>
            </a:r>
            <a:r>
              <a:rPr kumimoji="1" lang="en-US" altLang="ja-JP" sz="1400" u="sng" dirty="0"/>
              <a:t>(1,2)}</a:t>
            </a:r>
            <a:r>
              <a:rPr lang="en-US" altLang="ja-JP" sz="1400" b="1" dirty="0">
                <a:solidFill>
                  <a:srgbClr val="0000FF"/>
                </a:solidFill>
                <a:sym typeface="Wingdings" pitchFamily="2" charset="2"/>
              </a:rPr>
              <a:t> A[]</a:t>
            </a:r>
            <a:r>
              <a:rPr lang="en-US" altLang="ja-JP" sz="1400" dirty="0">
                <a:sym typeface="Wingdings" pitchFamily="2" charset="2"/>
              </a:rPr>
              <a:t>(B, C[1])</a:t>
            </a:r>
            <a:endParaRPr lang="ja-JP" altLang="en-US" sz="1400" dirty="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DED14CAC-7BD6-48FD-9334-E460BD8A33EC}"/>
              </a:ext>
            </a:extLst>
          </p:cNvPr>
          <p:cNvSpPr/>
          <p:nvPr/>
        </p:nvSpPr>
        <p:spPr>
          <a:xfrm>
            <a:off x="7044129" y="4397222"/>
            <a:ext cx="792577" cy="340385"/>
          </a:xfrm>
          <a:prstGeom prst="ellipse">
            <a:avLst/>
          </a:prstGeom>
          <a:solidFill>
            <a:schemeClr val="bg1"/>
          </a:solidFill>
          <a:ln w="317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FF00FF"/>
                </a:solidFill>
              </a:rPr>
              <a:t>apply</a:t>
            </a:r>
            <a:endParaRPr kumimoji="1" lang="ja-JP" altLang="en-US" sz="1400" b="1" dirty="0">
              <a:solidFill>
                <a:srgbClr val="FF00FF"/>
              </a:solidFill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6995F3E-61D3-4340-8505-95DC1E43C544}"/>
              </a:ext>
            </a:extLst>
          </p:cNvPr>
          <p:cNvCxnSpPr>
            <a:cxnSpLocks/>
            <a:stCxn id="96" idx="0"/>
            <a:endCxn id="32" idx="4"/>
          </p:cNvCxnSpPr>
          <p:nvPr/>
        </p:nvCxnSpPr>
        <p:spPr>
          <a:xfrm flipV="1">
            <a:off x="7439430" y="4737607"/>
            <a:ext cx="988" cy="435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E077C83-9488-4FD9-839C-346CE42B0505}"/>
              </a:ext>
            </a:extLst>
          </p:cNvPr>
          <p:cNvSpPr/>
          <p:nvPr/>
        </p:nvSpPr>
        <p:spPr>
          <a:xfrm>
            <a:off x="8687264" y="3610577"/>
            <a:ext cx="792000" cy="340385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0000FF"/>
                </a:solidFill>
              </a:rPr>
              <a:t>X</a:t>
            </a:r>
            <a:endParaRPr kumimoji="1" lang="ja-JP" altLang="en-US" sz="1400" b="1" dirty="0">
              <a:solidFill>
                <a:srgbClr val="0000FF"/>
              </a:solidFill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08E7D08-4F9A-4C8D-A227-4CCA0ADA2901}"/>
              </a:ext>
            </a:extLst>
          </p:cNvPr>
          <p:cNvCxnSpPr>
            <a:cxnSpLocks/>
            <a:stCxn id="34" idx="1"/>
            <a:endCxn id="32" idx="7"/>
          </p:cNvCxnSpPr>
          <p:nvPr/>
        </p:nvCxnSpPr>
        <p:spPr>
          <a:xfrm flipH="1">
            <a:off x="7720636" y="3780770"/>
            <a:ext cx="966628" cy="6663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B0A7B60-C915-42F7-8858-A0D2AD476D4B}"/>
              </a:ext>
            </a:extLst>
          </p:cNvPr>
          <p:cNvSpPr/>
          <p:nvPr/>
        </p:nvSpPr>
        <p:spPr>
          <a:xfrm>
            <a:off x="9212570" y="4519587"/>
            <a:ext cx="792000" cy="340385"/>
          </a:xfrm>
          <a:prstGeom prst="rect">
            <a:avLst/>
          </a:prstGeom>
          <a:solidFill>
            <a:schemeClr val="bg1"/>
          </a:solidFill>
          <a:ln w="9525" cmpd="dbl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DF414A8-FD4A-4BC7-8FED-22250B877F04}"/>
              </a:ext>
            </a:extLst>
          </p:cNvPr>
          <p:cNvCxnSpPr>
            <a:cxnSpLocks/>
            <a:stCxn id="36" idx="0"/>
            <a:endCxn id="34" idx="2"/>
          </p:cNvCxnSpPr>
          <p:nvPr/>
        </p:nvCxnSpPr>
        <p:spPr>
          <a:xfrm flipH="1" flipV="1">
            <a:off x="9083264" y="3950962"/>
            <a:ext cx="525306" cy="568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451CDB5A-161D-4C3F-A1E6-60A6007E7480}"/>
              </a:ext>
            </a:extLst>
          </p:cNvPr>
          <p:cNvSpPr/>
          <p:nvPr/>
        </p:nvSpPr>
        <p:spPr>
          <a:xfrm>
            <a:off x="8686687" y="2752013"/>
            <a:ext cx="792577" cy="340385"/>
          </a:xfrm>
          <a:prstGeom prst="ellipse">
            <a:avLst/>
          </a:prstGeom>
          <a:solidFill>
            <a:schemeClr val="bg1"/>
          </a:solidFill>
          <a:ln w="317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FF00FF"/>
                </a:solidFill>
              </a:rPr>
              <a:t>apply</a:t>
            </a:r>
            <a:endParaRPr kumimoji="1" lang="ja-JP" altLang="en-US" sz="1400" b="1" dirty="0">
              <a:solidFill>
                <a:srgbClr val="FF00FF"/>
              </a:solidFill>
            </a:endParaRP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AC805FC-E74C-4408-8B19-AD09B1A00C03}"/>
              </a:ext>
            </a:extLst>
          </p:cNvPr>
          <p:cNvCxnSpPr>
            <a:cxnSpLocks/>
            <a:stCxn id="34" idx="0"/>
            <a:endCxn id="38" idx="4"/>
          </p:cNvCxnSpPr>
          <p:nvPr/>
        </p:nvCxnSpPr>
        <p:spPr>
          <a:xfrm flipH="1" flipV="1">
            <a:off x="9082976" y="3092398"/>
            <a:ext cx="288" cy="518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7BAB0B0F-9D11-408E-ACDE-6CEB9E7F2338}"/>
              </a:ext>
            </a:extLst>
          </p:cNvPr>
          <p:cNvSpPr/>
          <p:nvPr/>
        </p:nvSpPr>
        <p:spPr>
          <a:xfrm>
            <a:off x="10908625" y="1963057"/>
            <a:ext cx="792000" cy="34038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0000FF"/>
                </a:solidFill>
              </a:rPr>
              <a:t>A[]</a:t>
            </a:r>
            <a:endParaRPr kumimoji="1" lang="ja-JP" altLang="en-US" sz="1400" b="1" dirty="0">
              <a:solidFill>
                <a:srgbClr val="0000FF"/>
              </a:solidFill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D652A7D-ED0F-4558-AD32-4F593D61EAD5}"/>
              </a:ext>
            </a:extLst>
          </p:cNvPr>
          <p:cNvCxnSpPr>
            <a:cxnSpLocks/>
            <a:stCxn id="40" idx="1"/>
            <a:endCxn id="38" idx="7"/>
          </p:cNvCxnSpPr>
          <p:nvPr/>
        </p:nvCxnSpPr>
        <p:spPr>
          <a:xfrm flipH="1">
            <a:off x="9363194" y="2133250"/>
            <a:ext cx="1545431" cy="66861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D81EF058-68D0-48AF-A681-FBBCD7E0E5E9}"/>
              </a:ext>
            </a:extLst>
          </p:cNvPr>
          <p:cNvCxnSpPr>
            <a:cxnSpLocks/>
            <a:stCxn id="46" idx="0"/>
            <a:endCxn id="40" idx="2"/>
          </p:cNvCxnSpPr>
          <p:nvPr/>
        </p:nvCxnSpPr>
        <p:spPr>
          <a:xfrm flipV="1">
            <a:off x="10844455" y="2303442"/>
            <a:ext cx="460170" cy="584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5778AEE-792B-47CA-8A73-D169D97CDCAF}"/>
              </a:ext>
            </a:extLst>
          </p:cNvPr>
          <p:cNvCxnSpPr>
            <a:cxnSpLocks/>
            <a:stCxn id="47" idx="0"/>
            <a:endCxn id="40" idx="2"/>
          </p:cNvCxnSpPr>
          <p:nvPr/>
        </p:nvCxnSpPr>
        <p:spPr>
          <a:xfrm flipH="1" flipV="1">
            <a:off x="11304625" y="2303442"/>
            <a:ext cx="440745" cy="584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35533982-F1B9-4F8F-B643-DE33F14327A0}"/>
              </a:ext>
            </a:extLst>
          </p:cNvPr>
          <p:cNvSpPr/>
          <p:nvPr/>
        </p:nvSpPr>
        <p:spPr>
          <a:xfrm>
            <a:off x="8320357" y="4514043"/>
            <a:ext cx="792000" cy="340385"/>
          </a:xfrm>
          <a:prstGeom prst="rect">
            <a:avLst/>
          </a:prstGeom>
          <a:solidFill>
            <a:schemeClr val="bg1"/>
          </a:solidFill>
          <a:ln w="9525" cmpd="dbl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061DC006-6326-4A22-B437-8CF4C4C8F16C}"/>
              </a:ext>
            </a:extLst>
          </p:cNvPr>
          <p:cNvCxnSpPr>
            <a:cxnSpLocks/>
            <a:stCxn id="44" idx="0"/>
            <a:endCxn id="34" idx="2"/>
          </p:cNvCxnSpPr>
          <p:nvPr/>
        </p:nvCxnSpPr>
        <p:spPr>
          <a:xfrm flipV="1">
            <a:off x="8716357" y="3950962"/>
            <a:ext cx="366907" cy="563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238EDDF-9957-4238-AE4D-34E0C39C5256}"/>
              </a:ext>
            </a:extLst>
          </p:cNvPr>
          <p:cNvSpPr/>
          <p:nvPr/>
        </p:nvSpPr>
        <p:spPr>
          <a:xfrm>
            <a:off x="10448455" y="2887734"/>
            <a:ext cx="792000" cy="34038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B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097E6B4-A21F-4BAA-9B47-A5F7C31FD776}"/>
              </a:ext>
            </a:extLst>
          </p:cNvPr>
          <p:cNvSpPr/>
          <p:nvPr/>
        </p:nvSpPr>
        <p:spPr>
          <a:xfrm>
            <a:off x="11349370" y="2887733"/>
            <a:ext cx="792000" cy="34038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C[]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342DBF4-5371-4B4E-9AF3-0DF98D7BD7F7}"/>
              </a:ext>
            </a:extLst>
          </p:cNvPr>
          <p:cNvSpPr txBox="1"/>
          <p:nvPr/>
        </p:nvSpPr>
        <p:spPr>
          <a:xfrm>
            <a:off x="1972370" y="2017308"/>
            <a:ext cx="5749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400" dirty="0" err="1">
                <a:sym typeface="Wingdings" pitchFamily="2" charset="2"/>
              </a:rPr>
              <a:t>app_n</a:t>
            </a:r>
            <a:endParaRPr lang="en-US" altLang="ja-JP" sz="1400" dirty="0">
              <a:sym typeface="Wingdings" pitchFamily="2" charset="2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86BA2E0-4709-43EF-986B-01307DDD742D}"/>
              </a:ext>
            </a:extLst>
          </p:cNvPr>
          <p:cNvSpPr txBox="1"/>
          <p:nvPr/>
        </p:nvSpPr>
        <p:spPr>
          <a:xfrm>
            <a:off x="4026864" y="1432416"/>
            <a:ext cx="5749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400" dirty="0">
                <a:sym typeface="Wingdings" pitchFamily="2" charset="2"/>
              </a:rPr>
              <a:t>n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0EA4327-595F-40F4-A829-6EE0BE040987}"/>
              </a:ext>
            </a:extLst>
          </p:cNvPr>
          <p:cNvSpPr txBox="1"/>
          <p:nvPr/>
        </p:nvSpPr>
        <p:spPr>
          <a:xfrm>
            <a:off x="903424" y="3004351"/>
            <a:ext cx="5749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ja-JP" sz="1400" dirty="0">
                <a:sym typeface="Wingdings" pitchFamily="2" charset="2"/>
              </a:rPr>
              <a:t>r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195260D-7E61-458F-9F56-CC8861A17690}"/>
              </a:ext>
            </a:extLst>
          </p:cNvPr>
          <p:cNvSpPr txBox="1"/>
          <p:nvPr/>
        </p:nvSpPr>
        <p:spPr>
          <a:xfrm>
            <a:off x="251788" y="594374"/>
            <a:ext cx="33519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400" dirty="0">
                <a:sym typeface="Wingdings" pitchFamily="2" charset="2"/>
              </a:rPr>
              <a:t>(</a:t>
            </a:r>
            <a:r>
              <a:rPr lang="ja-JP" altLang="en-US" sz="1400" dirty="0">
                <a:sym typeface="Wingdings" pitchFamily="2" charset="2"/>
              </a:rPr>
              <a:t>パタン</a:t>
            </a:r>
            <a:r>
              <a:rPr lang="en-US" altLang="ja-JP" sz="1400" dirty="0">
                <a:sym typeface="Wingdings" pitchFamily="2" charset="2"/>
              </a:rPr>
              <a:t>3) operand root(</a:t>
            </a:r>
            <a:r>
              <a:rPr lang="ja-JP" altLang="en-US" sz="1400" dirty="0">
                <a:sym typeface="Wingdings" pitchFamily="2" charset="2"/>
              </a:rPr>
              <a:t>下図</a:t>
            </a:r>
            <a:r>
              <a:rPr lang="en-US" altLang="ja-JP" sz="1400" dirty="0">
                <a:sym typeface="Wingdings" pitchFamily="2" charset="2"/>
              </a:rPr>
              <a:t>r)</a:t>
            </a:r>
            <a:r>
              <a:rPr lang="ja-JP" altLang="en-US" sz="1400" dirty="0">
                <a:sym typeface="Wingdings" pitchFamily="2" charset="2"/>
              </a:rPr>
              <a:t>が</a:t>
            </a:r>
            <a:r>
              <a:rPr lang="en-US" altLang="ja-JP" sz="1400" dirty="0">
                <a:sym typeface="Wingdings" pitchFamily="2" charset="2"/>
              </a:rPr>
              <a:t>operator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D346866-0A9D-4291-8A6A-80A149EE9666}"/>
              </a:ext>
            </a:extLst>
          </p:cNvPr>
          <p:cNvSpPr txBox="1"/>
          <p:nvPr/>
        </p:nvSpPr>
        <p:spPr>
          <a:xfrm>
            <a:off x="6494780" y="588993"/>
            <a:ext cx="399327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400" dirty="0">
                <a:sym typeface="Wingdings" pitchFamily="2" charset="2"/>
              </a:rPr>
              <a:t>(</a:t>
            </a:r>
            <a:r>
              <a:rPr lang="ja-JP" altLang="en-US" sz="1400" dirty="0">
                <a:sym typeface="Wingdings" pitchFamily="2" charset="2"/>
              </a:rPr>
              <a:t>パタン</a:t>
            </a:r>
            <a:r>
              <a:rPr lang="en-US" altLang="ja-JP" sz="1400" dirty="0">
                <a:sym typeface="Wingdings" pitchFamily="2" charset="2"/>
              </a:rPr>
              <a:t>4) 	</a:t>
            </a:r>
            <a:r>
              <a:rPr lang="ja-JP" altLang="en-US" sz="1400" dirty="0">
                <a:sym typeface="Wingdings" pitchFamily="2" charset="2"/>
              </a:rPr>
              <a:t>　　</a:t>
            </a:r>
            <a:r>
              <a:rPr lang="en-US" altLang="ja-JP" sz="1400" dirty="0">
                <a:sym typeface="Wingdings" pitchFamily="2" charset="2"/>
              </a:rPr>
              <a:t>〃       non operator</a:t>
            </a:r>
          </a:p>
        </p:txBody>
      </p:sp>
      <p:cxnSp>
        <p:nvCxnSpPr>
          <p:cNvPr id="55" name="コネクタ: 曲線 54">
            <a:extLst>
              <a:ext uri="{FF2B5EF4-FFF2-40B4-BE49-F238E27FC236}">
                <a16:creationId xmlns:a16="http://schemas.microsoft.com/office/drawing/2014/main" id="{D415BC4E-9B06-4B88-B54B-B41574492B46}"/>
              </a:ext>
            </a:extLst>
          </p:cNvPr>
          <p:cNvCxnSpPr>
            <a:cxnSpLocks/>
            <a:stCxn id="52" idx="3"/>
            <a:endCxn id="13" idx="0"/>
          </p:cNvCxnSpPr>
          <p:nvPr/>
        </p:nvCxnSpPr>
        <p:spPr>
          <a:xfrm>
            <a:off x="1478416" y="3112073"/>
            <a:ext cx="1402685" cy="497113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コネクタ: 曲線 55">
            <a:extLst>
              <a:ext uri="{FF2B5EF4-FFF2-40B4-BE49-F238E27FC236}">
                <a16:creationId xmlns:a16="http://schemas.microsoft.com/office/drawing/2014/main" id="{E895DAE8-F93E-4A19-A85F-87543C07A46C}"/>
              </a:ext>
            </a:extLst>
          </p:cNvPr>
          <p:cNvCxnSpPr>
            <a:cxnSpLocks/>
            <a:stCxn id="50" idx="3"/>
            <a:endCxn id="17" idx="0"/>
          </p:cNvCxnSpPr>
          <p:nvPr/>
        </p:nvCxnSpPr>
        <p:spPr>
          <a:xfrm>
            <a:off x="2547362" y="2125030"/>
            <a:ext cx="337589" cy="626983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コネクタ: 曲線 56">
            <a:extLst>
              <a:ext uri="{FF2B5EF4-FFF2-40B4-BE49-F238E27FC236}">
                <a16:creationId xmlns:a16="http://schemas.microsoft.com/office/drawing/2014/main" id="{3FE8293E-3641-4895-B4A1-BC369CAD2BD6}"/>
              </a:ext>
            </a:extLst>
          </p:cNvPr>
          <p:cNvCxnSpPr>
            <a:cxnSpLocks/>
            <a:stCxn id="51" idx="2"/>
            <a:endCxn id="19" idx="0"/>
          </p:cNvCxnSpPr>
          <p:nvPr/>
        </p:nvCxnSpPr>
        <p:spPr>
          <a:xfrm rot="16200000" flipH="1">
            <a:off x="4441239" y="1520980"/>
            <a:ext cx="315197" cy="568955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A870D24-36B7-44A8-9A43-84EBCECAA69A}"/>
              </a:ext>
            </a:extLst>
          </p:cNvPr>
          <p:cNvSpPr txBox="1"/>
          <p:nvPr/>
        </p:nvSpPr>
        <p:spPr>
          <a:xfrm>
            <a:off x="8203922" y="2017308"/>
            <a:ext cx="5749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400" dirty="0" err="1">
                <a:sym typeface="Wingdings" pitchFamily="2" charset="2"/>
              </a:rPr>
              <a:t>app_n</a:t>
            </a:r>
            <a:endParaRPr lang="en-US" altLang="ja-JP" sz="1400" dirty="0">
              <a:sym typeface="Wingdings" pitchFamily="2" charset="2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0DFB724-7A95-4168-A340-8791ABAC37A0}"/>
              </a:ext>
            </a:extLst>
          </p:cNvPr>
          <p:cNvSpPr txBox="1"/>
          <p:nvPr/>
        </p:nvSpPr>
        <p:spPr>
          <a:xfrm>
            <a:off x="10300948" y="1432416"/>
            <a:ext cx="5749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400" dirty="0">
                <a:sym typeface="Wingdings" pitchFamily="2" charset="2"/>
              </a:rPr>
              <a:t>n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E1D49DC5-834C-4EEF-96AB-1B9053255ACA}"/>
              </a:ext>
            </a:extLst>
          </p:cNvPr>
          <p:cNvSpPr txBox="1"/>
          <p:nvPr/>
        </p:nvSpPr>
        <p:spPr>
          <a:xfrm>
            <a:off x="7668231" y="3238226"/>
            <a:ext cx="5749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ja-JP" sz="1400" dirty="0">
                <a:sym typeface="Wingdings" pitchFamily="2" charset="2"/>
              </a:rPr>
              <a:t>r</a:t>
            </a:r>
          </a:p>
        </p:txBody>
      </p:sp>
      <p:cxnSp>
        <p:nvCxnSpPr>
          <p:cNvPr id="61" name="コネクタ: 曲線 60">
            <a:extLst>
              <a:ext uri="{FF2B5EF4-FFF2-40B4-BE49-F238E27FC236}">
                <a16:creationId xmlns:a16="http://schemas.microsoft.com/office/drawing/2014/main" id="{2B21260C-D9DD-4924-B382-A407A5C3D898}"/>
              </a:ext>
            </a:extLst>
          </p:cNvPr>
          <p:cNvCxnSpPr>
            <a:cxnSpLocks/>
            <a:stCxn id="60" idx="3"/>
          </p:cNvCxnSpPr>
          <p:nvPr/>
        </p:nvCxnSpPr>
        <p:spPr>
          <a:xfrm>
            <a:off x="8243223" y="3345948"/>
            <a:ext cx="869430" cy="26323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コネクタ: 曲線 61">
            <a:extLst>
              <a:ext uri="{FF2B5EF4-FFF2-40B4-BE49-F238E27FC236}">
                <a16:creationId xmlns:a16="http://schemas.microsoft.com/office/drawing/2014/main" id="{8C8F7875-AC36-4C08-845C-66933EA3CD66}"/>
              </a:ext>
            </a:extLst>
          </p:cNvPr>
          <p:cNvCxnSpPr>
            <a:cxnSpLocks/>
            <a:stCxn id="58" idx="3"/>
            <a:endCxn id="38" idx="0"/>
          </p:cNvCxnSpPr>
          <p:nvPr/>
        </p:nvCxnSpPr>
        <p:spPr>
          <a:xfrm>
            <a:off x="8778914" y="2125030"/>
            <a:ext cx="304062" cy="626983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コネクタ: 曲線 62">
            <a:extLst>
              <a:ext uri="{FF2B5EF4-FFF2-40B4-BE49-F238E27FC236}">
                <a16:creationId xmlns:a16="http://schemas.microsoft.com/office/drawing/2014/main" id="{1EFE2647-4C0F-4CBC-BF23-9117F6E25400}"/>
              </a:ext>
            </a:extLst>
          </p:cNvPr>
          <p:cNvCxnSpPr>
            <a:cxnSpLocks/>
            <a:stCxn id="59" idx="2"/>
            <a:endCxn id="40" idx="0"/>
          </p:cNvCxnSpPr>
          <p:nvPr/>
        </p:nvCxnSpPr>
        <p:spPr>
          <a:xfrm rot="16200000" flipH="1">
            <a:off x="10788936" y="1447367"/>
            <a:ext cx="315197" cy="71618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78344D4E-A345-46D6-A512-FC0D705A4E68}"/>
              </a:ext>
            </a:extLst>
          </p:cNvPr>
          <p:cNvSpPr/>
          <p:nvPr/>
        </p:nvSpPr>
        <p:spPr>
          <a:xfrm>
            <a:off x="3465837" y="5824875"/>
            <a:ext cx="792000" cy="340385"/>
          </a:xfrm>
          <a:prstGeom prst="roundRect">
            <a:avLst/>
          </a:prstGeom>
          <a:solidFill>
            <a:schemeClr val="bg1"/>
          </a:solidFill>
          <a:ln w="9525" cmpd="dbl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8F881361-2448-49B6-8A85-F775F3C5B707}"/>
              </a:ext>
            </a:extLst>
          </p:cNvPr>
          <p:cNvSpPr txBox="1"/>
          <p:nvPr/>
        </p:nvSpPr>
        <p:spPr>
          <a:xfrm>
            <a:off x="4314360" y="5873605"/>
            <a:ext cx="14881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: apply</a:t>
            </a:r>
            <a:r>
              <a:rPr lang="ja-JP" altLang="en-US" sz="1400" dirty="0"/>
              <a:t>実行結果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B7E9903A-FCF0-40F5-9D62-42D84D42951E}"/>
              </a:ext>
            </a:extLst>
          </p:cNvPr>
          <p:cNvSpPr/>
          <p:nvPr/>
        </p:nvSpPr>
        <p:spPr>
          <a:xfrm>
            <a:off x="812082" y="5591813"/>
            <a:ext cx="792000" cy="340385"/>
          </a:xfrm>
          <a:prstGeom prst="rect">
            <a:avLst/>
          </a:prstGeom>
          <a:solidFill>
            <a:srgbClr val="FFCC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$file$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A81116D-72FF-469E-A5C4-0CB5F2A0E945}"/>
              </a:ext>
            </a:extLst>
          </p:cNvPr>
          <p:cNvSpPr/>
          <p:nvPr/>
        </p:nvSpPr>
        <p:spPr>
          <a:xfrm>
            <a:off x="810640" y="6370019"/>
            <a:ext cx="792000" cy="340385"/>
          </a:xfrm>
          <a:prstGeom prst="rect">
            <a:avLst/>
          </a:prstGeom>
          <a:solidFill>
            <a:schemeClr val="bg1"/>
          </a:solidFill>
          <a:ln w="9525" cmpd="dbl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xxx.csv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A6989C54-90C7-42D5-8647-466DF9FFE0A3}"/>
              </a:ext>
            </a:extLst>
          </p:cNvPr>
          <p:cNvCxnSpPr>
            <a:cxnSpLocks/>
            <a:stCxn id="75" idx="0"/>
            <a:endCxn id="74" idx="2"/>
          </p:cNvCxnSpPr>
          <p:nvPr/>
        </p:nvCxnSpPr>
        <p:spPr>
          <a:xfrm flipV="1">
            <a:off x="1206640" y="5932198"/>
            <a:ext cx="1442" cy="4378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4F685831-B3B3-4BD5-9DCE-BBBD5BF9860A}"/>
              </a:ext>
            </a:extLst>
          </p:cNvPr>
          <p:cNvCxnSpPr>
            <a:cxnSpLocks/>
            <a:stCxn id="74" idx="0"/>
            <a:endCxn id="9" idx="4"/>
          </p:cNvCxnSpPr>
          <p:nvPr/>
        </p:nvCxnSpPr>
        <p:spPr>
          <a:xfrm flipH="1" flipV="1">
            <a:off x="1206352" y="5170806"/>
            <a:ext cx="1730" cy="4210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83F3C6D-7520-402E-AC52-7F218D3C6FB3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2550702" y="4601843"/>
            <a:ext cx="407867" cy="48276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7C9A593F-1954-47B4-B42A-5976231C5FA0}"/>
              </a:ext>
            </a:extLst>
          </p:cNvPr>
          <p:cNvCxnSpPr>
            <a:cxnSpLocks/>
          </p:cNvCxnSpPr>
          <p:nvPr/>
        </p:nvCxnSpPr>
        <p:spPr>
          <a:xfrm>
            <a:off x="5538599" y="3098229"/>
            <a:ext cx="253756" cy="49543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2B85470C-5540-4B6E-AD9E-C28BF276D099}"/>
              </a:ext>
            </a:extLst>
          </p:cNvPr>
          <p:cNvSpPr/>
          <p:nvPr/>
        </p:nvSpPr>
        <p:spPr>
          <a:xfrm>
            <a:off x="2562569" y="5084603"/>
            <a:ext cx="792000" cy="340385"/>
          </a:xfrm>
          <a:prstGeom prst="roundRect">
            <a:avLst/>
          </a:prstGeom>
          <a:solidFill>
            <a:schemeClr val="bg1"/>
          </a:solidFill>
          <a:ln w="9525" cmpd="dbl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 err="1">
                <a:solidFill>
                  <a:srgbClr val="FF0000"/>
                </a:solidFill>
              </a:rPr>
              <a:t>fp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CA286462-9241-493F-A7A5-555869877E93}"/>
              </a:ext>
            </a:extLst>
          </p:cNvPr>
          <p:cNvSpPr/>
          <p:nvPr/>
        </p:nvSpPr>
        <p:spPr>
          <a:xfrm>
            <a:off x="5277008" y="3609185"/>
            <a:ext cx="792000" cy="340385"/>
          </a:xfrm>
          <a:prstGeom prst="roundRect">
            <a:avLst/>
          </a:prstGeom>
          <a:solidFill>
            <a:schemeClr val="bg1"/>
          </a:solidFill>
          <a:ln w="9525" cmpd="dbl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</a:rPr>
              <a:t>CSV</a:t>
            </a:r>
            <a:r>
              <a:rPr kumimoji="1" lang="ja-JP" altLang="en-US" sz="1400" dirty="0">
                <a:solidFill>
                  <a:srgbClr val="FF0000"/>
                </a:solidFill>
              </a:rPr>
              <a:t>値</a:t>
            </a: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BFB0B5C9-EBFC-4E94-96CB-40BDDCD91021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3579650" y="4599039"/>
            <a:ext cx="407867" cy="48276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173EFE91-87D9-42D9-8D7E-1A1A5FBDE244}"/>
              </a:ext>
            </a:extLst>
          </p:cNvPr>
          <p:cNvSpPr/>
          <p:nvPr/>
        </p:nvSpPr>
        <p:spPr>
          <a:xfrm>
            <a:off x="3591517" y="5081799"/>
            <a:ext cx="792000" cy="340385"/>
          </a:xfrm>
          <a:prstGeom prst="roundRect">
            <a:avLst/>
          </a:prstGeom>
          <a:solidFill>
            <a:schemeClr val="bg1"/>
          </a:solidFill>
          <a:ln w="9525" cmpd="dbl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dirty="0">
                <a:solidFill>
                  <a:srgbClr val="FF0000"/>
                </a:solidFill>
              </a:rPr>
              <a:t>ref</a:t>
            </a:r>
            <a:r>
              <a:rPr lang="ja-JP" altLang="en-US" sz="1400" dirty="0">
                <a:solidFill>
                  <a:srgbClr val="FF0000"/>
                </a:solidFill>
              </a:rPr>
              <a:t>先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B489951C-674A-47E5-B5B9-9A085B527E94}"/>
              </a:ext>
            </a:extLst>
          </p:cNvPr>
          <p:cNvSpPr/>
          <p:nvPr/>
        </p:nvSpPr>
        <p:spPr>
          <a:xfrm>
            <a:off x="6596570" y="6010188"/>
            <a:ext cx="792577" cy="340385"/>
          </a:xfrm>
          <a:prstGeom prst="rect">
            <a:avLst/>
          </a:prstGeom>
          <a:solidFill>
            <a:srgbClr val="FFCC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$bind$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8D4098BF-BF2B-4200-8BE8-B1175F6F3606}"/>
              </a:ext>
            </a:extLst>
          </p:cNvPr>
          <p:cNvSpPr/>
          <p:nvPr/>
        </p:nvSpPr>
        <p:spPr>
          <a:xfrm>
            <a:off x="7617287" y="6010187"/>
            <a:ext cx="792577" cy="340385"/>
          </a:xfrm>
          <a:prstGeom prst="rect">
            <a:avLst/>
          </a:prstGeom>
          <a:solidFill>
            <a:srgbClr val="FFFF99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$#1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71313FB0-9B35-4D5D-A6ED-B37D88702F81}"/>
              </a:ext>
            </a:extLst>
          </p:cNvPr>
          <p:cNvCxnSpPr>
            <a:cxnSpLocks/>
            <a:stCxn id="96" idx="2"/>
            <a:endCxn id="94" idx="0"/>
          </p:cNvCxnSpPr>
          <p:nvPr/>
        </p:nvCxnSpPr>
        <p:spPr>
          <a:xfrm>
            <a:off x="7439430" y="5513574"/>
            <a:ext cx="574146" cy="496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C5BEA6F9-8DCD-4D97-8C5F-8FE2AF5BABFC}"/>
              </a:ext>
            </a:extLst>
          </p:cNvPr>
          <p:cNvSpPr/>
          <p:nvPr/>
        </p:nvSpPr>
        <p:spPr>
          <a:xfrm>
            <a:off x="7043141" y="5173189"/>
            <a:ext cx="792577" cy="340385"/>
          </a:xfrm>
          <a:prstGeom prst="rect">
            <a:avLst/>
          </a:prstGeom>
          <a:solidFill>
            <a:srgbClr val="CCFFFF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$tree$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D61B214D-71CE-4F5B-AF83-CB2DE7F6B61F}"/>
              </a:ext>
            </a:extLst>
          </p:cNvPr>
          <p:cNvCxnSpPr>
            <a:cxnSpLocks/>
            <a:stCxn id="93" idx="0"/>
            <a:endCxn id="96" idx="2"/>
          </p:cNvCxnSpPr>
          <p:nvPr/>
        </p:nvCxnSpPr>
        <p:spPr>
          <a:xfrm flipV="1">
            <a:off x="6992859" y="5513574"/>
            <a:ext cx="446571" cy="496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5D15C806-E141-45A9-A129-74493B210D47}"/>
              </a:ext>
            </a:extLst>
          </p:cNvPr>
          <p:cNvSpPr/>
          <p:nvPr/>
        </p:nvSpPr>
        <p:spPr>
          <a:xfrm>
            <a:off x="10731713" y="4737607"/>
            <a:ext cx="792577" cy="340385"/>
          </a:xfrm>
          <a:prstGeom prst="rect">
            <a:avLst/>
          </a:prstGeom>
          <a:solidFill>
            <a:srgbClr val="FFCCFF"/>
          </a:solidFill>
          <a:ln w="9525" cmpd="sng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$bind$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70B70E3F-9BF2-4C37-87FF-C68836186530}"/>
              </a:ext>
            </a:extLst>
          </p:cNvPr>
          <p:cNvSpPr/>
          <p:nvPr/>
        </p:nvSpPr>
        <p:spPr>
          <a:xfrm>
            <a:off x="10731713" y="5573355"/>
            <a:ext cx="792577" cy="340385"/>
          </a:xfrm>
          <a:prstGeom prst="rect">
            <a:avLst/>
          </a:prstGeom>
          <a:solidFill>
            <a:srgbClr val="FFFF99"/>
          </a:solidFill>
          <a:ln w="9525" cmpd="sng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$#1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ECF9BD47-A8BE-407A-8D58-E6941647C6D0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11128002" y="5077992"/>
            <a:ext cx="0" cy="495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DC979653-C14A-45FA-8444-160AEC1C4FF8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9272637" y="3759911"/>
            <a:ext cx="1855365" cy="97769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5C3A21D8-E2F1-43B9-91C6-52783652B52B}"/>
              </a:ext>
            </a:extLst>
          </p:cNvPr>
          <p:cNvSpPr/>
          <p:nvPr/>
        </p:nvSpPr>
        <p:spPr>
          <a:xfrm>
            <a:off x="3465837" y="6228135"/>
            <a:ext cx="792000" cy="340385"/>
          </a:xfrm>
          <a:prstGeom prst="rect">
            <a:avLst/>
          </a:prstGeom>
          <a:solidFill>
            <a:schemeClr val="bg1"/>
          </a:solidFill>
          <a:ln w="9525" cmpd="dbl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4B1D9662-1866-491D-ABDA-CF8A081A2689}"/>
              </a:ext>
            </a:extLst>
          </p:cNvPr>
          <p:cNvSpPr txBox="1"/>
          <p:nvPr/>
        </p:nvSpPr>
        <p:spPr>
          <a:xfrm>
            <a:off x="4322194" y="6244438"/>
            <a:ext cx="17816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:    〃</a:t>
            </a:r>
            <a:r>
              <a:rPr lang="ja-JP" altLang="en-US" sz="1400" dirty="0"/>
              <a:t>　  </a:t>
            </a:r>
            <a:r>
              <a:rPr lang="en-US" altLang="ja-JP" sz="1400" dirty="0"/>
              <a:t>(</a:t>
            </a:r>
            <a:r>
              <a:rPr lang="ja-JP" altLang="en-US" sz="1400" dirty="0"/>
              <a:t>ノード</a:t>
            </a:r>
            <a:r>
              <a:rPr lang="en-US" altLang="ja-JP" sz="1400" dirty="0"/>
              <a:t>)</a:t>
            </a:r>
            <a:endParaRPr lang="ja-JP" altLang="en-US" sz="1400" dirty="0"/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A8317AAD-ECC7-4A9F-9848-7E15D57E9455}"/>
              </a:ext>
            </a:extLst>
          </p:cNvPr>
          <p:cNvCxnSpPr>
            <a:cxnSpLocks/>
          </p:cNvCxnSpPr>
          <p:nvPr/>
        </p:nvCxnSpPr>
        <p:spPr>
          <a:xfrm>
            <a:off x="11581596" y="3092398"/>
            <a:ext cx="127549" cy="71887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四角形: 角を丸くする 110">
            <a:extLst>
              <a:ext uri="{FF2B5EF4-FFF2-40B4-BE49-F238E27FC236}">
                <a16:creationId xmlns:a16="http://schemas.microsoft.com/office/drawing/2014/main" id="{5202DB78-6D2D-4490-9F4C-BD1E62A5312F}"/>
              </a:ext>
            </a:extLst>
          </p:cNvPr>
          <p:cNvSpPr/>
          <p:nvPr/>
        </p:nvSpPr>
        <p:spPr>
          <a:xfrm>
            <a:off x="11193798" y="3826795"/>
            <a:ext cx="792000" cy="340385"/>
          </a:xfrm>
          <a:prstGeom prst="roundRect">
            <a:avLst/>
          </a:prstGeom>
          <a:solidFill>
            <a:schemeClr val="bg1"/>
          </a:solidFill>
          <a:ln w="9525" cmpd="dbl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</a:rPr>
              <a:t>CSV</a:t>
            </a:r>
            <a:r>
              <a:rPr kumimoji="1" lang="ja-JP" altLang="en-US" sz="1400" dirty="0">
                <a:solidFill>
                  <a:srgbClr val="FF0000"/>
                </a:solidFill>
              </a:rPr>
              <a:t>値</a:t>
            </a:r>
          </a:p>
        </p:txBody>
      </p: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7A6528DE-ECB1-44F3-ADCF-7F9351BD1432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10192444" y="5784112"/>
            <a:ext cx="716181" cy="56646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四角形: 角を丸くする 115">
            <a:extLst>
              <a:ext uri="{FF2B5EF4-FFF2-40B4-BE49-F238E27FC236}">
                <a16:creationId xmlns:a16="http://schemas.microsoft.com/office/drawing/2014/main" id="{77EAE1CB-8066-4820-85DB-0394381A2739}"/>
              </a:ext>
            </a:extLst>
          </p:cNvPr>
          <p:cNvSpPr/>
          <p:nvPr/>
        </p:nvSpPr>
        <p:spPr>
          <a:xfrm>
            <a:off x="9796444" y="6350572"/>
            <a:ext cx="792000" cy="340385"/>
          </a:xfrm>
          <a:prstGeom prst="roundRect">
            <a:avLst/>
          </a:prstGeom>
          <a:solidFill>
            <a:schemeClr val="bg1"/>
          </a:solidFill>
          <a:ln w="9525" cmpd="dbl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dirty="0">
                <a:solidFill>
                  <a:srgbClr val="FF0000"/>
                </a:solidFill>
              </a:rPr>
              <a:t>ref</a:t>
            </a:r>
            <a:r>
              <a:rPr lang="ja-JP" altLang="en-US" sz="1400" dirty="0">
                <a:solidFill>
                  <a:srgbClr val="FF0000"/>
                </a:solidFill>
              </a:rPr>
              <a:t>先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A11F83D5-9AE2-4D22-B26E-F864AEE02DE0}"/>
              </a:ext>
            </a:extLst>
          </p:cNvPr>
          <p:cNvSpPr txBox="1"/>
          <p:nvPr/>
        </p:nvSpPr>
        <p:spPr>
          <a:xfrm>
            <a:off x="167029" y="124233"/>
            <a:ext cx="9866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400" b="1" u="sng" dirty="0">
                <a:sym typeface="Wingdings" pitchFamily="2" charset="2"/>
              </a:rPr>
              <a:t>(b) </a:t>
            </a:r>
            <a:r>
              <a:rPr lang="en-US" altLang="ja-JP" sz="1400" b="1" u="sng" dirty="0" err="1">
                <a:sym typeface="Wingdings" pitchFamily="2" charset="2"/>
              </a:rPr>
              <a:t>tq</a:t>
            </a:r>
            <a:r>
              <a:rPr lang="ja-JP" altLang="en-US" sz="1400" b="1" u="sng" dirty="0">
                <a:sym typeface="Wingdings" pitchFamily="2" charset="2"/>
              </a:rPr>
              <a:t>型</a:t>
            </a:r>
            <a:endParaRPr lang="en-US" altLang="ja-JP" sz="1400" b="1" u="sng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95182825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19C2294-2290-431E-A981-3D2081EA465D}"/>
              </a:ext>
            </a:extLst>
          </p:cNvPr>
          <p:cNvSpPr txBox="1"/>
          <p:nvPr/>
        </p:nvSpPr>
        <p:spPr>
          <a:xfrm>
            <a:off x="0" y="0"/>
            <a:ext cx="3603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u="sng" dirty="0">
                <a:sym typeface="Wingdings" pitchFamily="2" charset="2"/>
              </a:rPr>
              <a:t>(3) </a:t>
            </a:r>
            <a:r>
              <a:rPr lang="ja-JP" altLang="en-US" sz="1400" b="1" u="sng" dirty="0">
                <a:sym typeface="Wingdings" pitchFamily="2" charset="2"/>
              </a:rPr>
              <a:t>アルゴリズム</a:t>
            </a:r>
            <a:endParaRPr lang="en-US" altLang="ja-JP" sz="1400" dirty="0">
              <a:sym typeface="Wingdings" pitchFamily="2" charset="2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23DB114-F562-47EB-BE18-7B02EA6B1256}"/>
              </a:ext>
            </a:extLst>
          </p:cNvPr>
          <p:cNvSpPr txBox="1"/>
          <p:nvPr/>
        </p:nvSpPr>
        <p:spPr>
          <a:xfrm>
            <a:off x="640975" y="491780"/>
            <a:ext cx="954292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void print_tree(node n)		// nがrootのツリーに対するprint処理</a:t>
            </a:r>
          </a:p>
          <a:p>
            <a:r>
              <a:rPr lang="ja-JP" altLang="en-US" sz="1400" dirty="0"/>
              <a:t>{</a:t>
            </a:r>
          </a:p>
          <a:p>
            <a:r>
              <a:rPr lang="ja-JP" altLang="en-US" sz="1400" dirty="0"/>
              <a:t>	node pn = eval_node(n);	// ノードnの評価(ノードのprintの前処理)</a:t>
            </a:r>
          </a:p>
          <a:p>
            <a:r>
              <a:rPr lang="ja-JP" altLang="en-US" sz="1400" dirty="0"/>
              <a:t>				// 	pn: print対象ノード</a:t>
            </a:r>
          </a:p>
          <a:p>
            <a:r>
              <a:rPr lang="ja-JP" altLang="en-US" sz="1400" dirty="0"/>
              <a:t>	print_node(pn);		// ノードpnに対するprint処理(従来と同様の処理)</a:t>
            </a:r>
          </a:p>
          <a:p>
            <a:endParaRPr lang="ja-JP" altLang="en-US" sz="1400" dirty="0"/>
          </a:p>
          <a:p>
            <a:r>
              <a:rPr lang="ja-JP" altLang="en-US" sz="1400" dirty="0"/>
              <a:t>	if(pn != n) {		// {}内がlisp型opの場合</a:t>
            </a:r>
          </a:p>
          <a:p>
            <a:r>
              <a:rPr lang="ja-JP" altLang="en-US" sz="1400" dirty="0"/>
              <a:t>		print_tree(pn);</a:t>
            </a:r>
          </a:p>
          <a:p>
            <a:r>
              <a:rPr lang="ja-JP" altLang="en-US" sz="1400" dirty="0"/>
              <a:t>	} </a:t>
            </a:r>
            <a:r>
              <a:rPr lang="ja-JP" altLang="en-US" sz="1400" strike="dblStrike" dirty="0">
                <a:solidFill>
                  <a:srgbClr val="FF0000"/>
                </a:solidFill>
              </a:rPr>
              <a:t>else {</a:t>
            </a:r>
          </a:p>
          <a:p>
            <a:r>
              <a:rPr lang="ja-JP" altLang="en-US" sz="1400" dirty="0"/>
              <a:t>		for(c in children(n)) {</a:t>
            </a:r>
          </a:p>
          <a:p>
            <a:r>
              <a:rPr lang="ja-JP" altLang="en-US" sz="1400" dirty="0"/>
              <a:t>			print_tree(c);</a:t>
            </a:r>
          </a:p>
          <a:p>
            <a:r>
              <a:rPr lang="ja-JP" altLang="en-US" sz="1400" dirty="0"/>
              <a:t>		}</a:t>
            </a:r>
          </a:p>
          <a:p>
            <a:r>
              <a:rPr lang="ja-JP" altLang="en-US" sz="1400" dirty="0"/>
              <a:t>	</a:t>
            </a:r>
            <a:r>
              <a:rPr lang="ja-JP" altLang="en-US" sz="1400" strike="dblStrike" dirty="0">
                <a:solidFill>
                  <a:srgbClr val="FF0000"/>
                </a:solidFill>
              </a:rPr>
              <a:t>}</a:t>
            </a:r>
          </a:p>
          <a:p>
            <a:r>
              <a:rPr lang="ja-JP" altLang="en-US" sz="1400" dirty="0"/>
              <a:t>}</a:t>
            </a:r>
          </a:p>
          <a:p>
            <a:endParaRPr lang="ja-JP" altLang="en-US" sz="1400" dirty="0"/>
          </a:p>
          <a:p>
            <a:r>
              <a:rPr lang="ja-JP" altLang="en-US" sz="1400" dirty="0"/>
              <a:t>node eval_node(node n)</a:t>
            </a:r>
          </a:p>
          <a:p>
            <a:r>
              <a:rPr lang="ja-JP" altLang="en-US" sz="1400" dirty="0"/>
              <a:t>{</a:t>
            </a:r>
          </a:p>
          <a:p>
            <a:r>
              <a:rPr lang="ja-JP" altLang="en-US" sz="1400" dirty="0"/>
              <a:t>	if(has_function(n)) {</a:t>
            </a:r>
            <a:r>
              <a:rPr lang="en-US" altLang="ja-JP" sz="1400" dirty="0"/>
              <a:t>			// (A) function</a:t>
            </a:r>
            <a:r>
              <a:rPr lang="ja-JP" altLang="en-US" sz="1400" dirty="0"/>
              <a:t>あり</a:t>
            </a:r>
          </a:p>
          <a:p>
            <a:r>
              <a:rPr lang="ja-JP" altLang="en-US" sz="1400" dirty="0"/>
              <a:t>		return trigger(function(n))</a:t>
            </a:r>
            <a:r>
              <a:rPr lang="en-US" altLang="ja-JP" sz="1400" dirty="0"/>
              <a:t>	// 	apply</a:t>
            </a:r>
            <a:r>
              <a:rPr lang="ja-JP" altLang="en-US" sz="1400" dirty="0"/>
              <a:t>実行</a:t>
            </a:r>
          </a:p>
          <a:p>
            <a:r>
              <a:rPr lang="ja-JP" altLang="en-US" sz="1400" dirty="0"/>
              <a:t>	} else if(is_reference(n)) {	</a:t>
            </a:r>
            <a:r>
              <a:rPr lang="en-US" altLang="ja-JP" sz="1400" dirty="0"/>
              <a:t>	</a:t>
            </a:r>
            <a:r>
              <a:rPr lang="ja-JP" altLang="en-US" sz="1400" dirty="0"/>
              <a:t>// </a:t>
            </a:r>
            <a:r>
              <a:rPr lang="en-US" altLang="ja-JP" sz="1400" dirty="0"/>
              <a:t>(B) </a:t>
            </a:r>
            <a:r>
              <a:rPr lang="ja-JP" altLang="en-US" sz="1400" dirty="0"/>
              <a:t>参照</a:t>
            </a:r>
          </a:p>
          <a:p>
            <a:r>
              <a:rPr lang="ja-JP" altLang="en-US" sz="1400" dirty="0"/>
              <a:t>		</a:t>
            </a:r>
            <a:r>
              <a:rPr lang="en-US" altLang="ja-JP" sz="1400" dirty="0"/>
              <a:t>return </a:t>
            </a:r>
            <a:r>
              <a:rPr lang="ja-JP" altLang="en-US" sz="1400" dirty="0"/>
              <a:t>resolve(n);</a:t>
            </a:r>
            <a:r>
              <a:rPr lang="en-US" altLang="ja-JP" sz="1400" dirty="0"/>
              <a:t>		//	</a:t>
            </a:r>
            <a:r>
              <a:rPr lang="ja-JP" altLang="en-US" sz="1400" dirty="0"/>
              <a:t>参照解決して返却</a:t>
            </a:r>
          </a:p>
          <a:p>
            <a:r>
              <a:rPr lang="ja-JP" altLang="en-US" sz="1400" dirty="0"/>
              <a:t>	} else {</a:t>
            </a:r>
            <a:r>
              <a:rPr lang="en-US" altLang="ja-JP" sz="1400" dirty="0"/>
              <a:t>				// (C) </a:t>
            </a:r>
            <a:r>
              <a:rPr lang="ja-JP" altLang="en-US" sz="1400" dirty="0"/>
              <a:t>一般ノード</a:t>
            </a:r>
          </a:p>
          <a:p>
            <a:r>
              <a:rPr lang="ja-JP" altLang="en-US" sz="1400" dirty="0"/>
              <a:t>		return n;</a:t>
            </a:r>
            <a:r>
              <a:rPr lang="en-US" altLang="ja-JP" sz="1400" dirty="0"/>
              <a:t>			//	NOP</a:t>
            </a:r>
            <a:endParaRPr lang="ja-JP" altLang="en-US" sz="1400" dirty="0"/>
          </a:p>
          <a:p>
            <a:r>
              <a:rPr lang="ja-JP" altLang="en-US" sz="1400" dirty="0"/>
              <a:t>	}</a:t>
            </a:r>
          </a:p>
          <a:p>
            <a:r>
              <a:rPr lang="ja-JP" alt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5917208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97294575-1BFE-4B10-8337-60CDFA853F84}"/>
              </a:ext>
            </a:extLst>
          </p:cNvPr>
          <p:cNvSpPr/>
          <p:nvPr/>
        </p:nvSpPr>
        <p:spPr>
          <a:xfrm>
            <a:off x="7814936" y="851577"/>
            <a:ext cx="3321513" cy="3390814"/>
          </a:xfrm>
          <a:prstGeom prst="roundRect">
            <a:avLst>
              <a:gd name="adj" fmla="val 4281"/>
            </a:avLst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ACBB4F6-4252-4C34-904E-1F5F38FB277E}"/>
              </a:ext>
            </a:extLst>
          </p:cNvPr>
          <p:cNvSpPr/>
          <p:nvPr/>
        </p:nvSpPr>
        <p:spPr>
          <a:xfrm>
            <a:off x="9556358" y="980306"/>
            <a:ext cx="792577" cy="340385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FF00FF"/>
                </a:solidFill>
              </a:rPr>
              <a:t>apply</a:t>
            </a:r>
            <a:endParaRPr kumimoji="1" lang="ja-JP" altLang="en-US" sz="1400" b="1" dirty="0">
              <a:solidFill>
                <a:srgbClr val="FF00FF"/>
              </a:solidFill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1BA2CA9C-C171-42B4-BF33-60BD143EDA1B}"/>
              </a:ext>
            </a:extLst>
          </p:cNvPr>
          <p:cNvCxnSpPr>
            <a:cxnSpLocks/>
            <a:stCxn id="8" idx="1"/>
            <a:endCxn id="4" idx="6"/>
          </p:cNvCxnSpPr>
          <p:nvPr/>
        </p:nvCxnSpPr>
        <p:spPr>
          <a:xfrm flipH="1">
            <a:off x="10348935" y="851577"/>
            <a:ext cx="1007770" cy="2989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4B216F-CEE6-4E32-AEEE-AAC73AEC3F68}"/>
              </a:ext>
            </a:extLst>
          </p:cNvPr>
          <p:cNvSpPr/>
          <p:nvPr/>
        </p:nvSpPr>
        <p:spPr>
          <a:xfrm>
            <a:off x="11356705" y="681384"/>
            <a:ext cx="792000" cy="340386"/>
          </a:xfrm>
          <a:prstGeom prst="rect">
            <a:avLst/>
          </a:prstGeom>
          <a:solidFill>
            <a:schemeClr val="bg1"/>
          </a:solidFill>
          <a:ln w="317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“head”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5DA6AC8-D295-49C9-8FA4-A72DDA1147F6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1564686" y="1021770"/>
            <a:ext cx="188019" cy="460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3AAFF62-628A-40DC-938F-3AFAD9C00FBB}"/>
              </a:ext>
            </a:extLst>
          </p:cNvPr>
          <p:cNvCxnSpPr>
            <a:cxnSpLocks/>
            <a:stCxn id="37" idx="0"/>
            <a:endCxn id="4" idx="4"/>
          </p:cNvCxnSpPr>
          <p:nvPr/>
        </p:nvCxnSpPr>
        <p:spPr>
          <a:xfrm flipH="1" flipV="1">
            <a:off x="9952647" y="1320691"/>
            <a:ext cx="3554" cy="399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コネクタ: 曲線 17">
            <a:extLst>
              <a:ext uri="{FF2B5EF4-FFF2-40B4-BE49-F238E27FC236}">
                <a16:creationId xmlns:a16="http://schemas.microsoft.com/office/drawing/2014/main" id="{B91209A5-73C3-489D-AD82-DDAFC244F259}"/>
              </a:ext>
            </a:extLst>
          </p:cNvPr>
          <p:cNvCxnSpPr>
            <a:cxnSpLocks/>
            <a:stCxn id="19" idx="2"/>
            <a:endCxn id="4" idx="0"/>
          </p:cNvCxnSpPr>
          <p:nvPr/>
        </p:nvCxnSpPr>
        <p:spPr>
          <a:xfrm rot="16200000" flipH="1">
            <a:off x="9402061" y="429719"/>
            <a:ext cx="569125" cy="532047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1801E42-D8FD-492F-9C27-20E8243C524B}"/>
              </a:ext>
            </a:extLst>
          </p:cNvPr>
          <p:cNvSpPr txBox="1"/>
          <p:nvPr/>
        </p:nvSpPr>
        <p:spPr>
          <a:xfrm>
            <a:off x="9133104" y="195737"/>
            <a:ext cx="5749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400" dirty="0" err="1">
                <a:sym typeface="Wingdings" pitchFamily="2" charset="2"/>
              </a:rPr>
              <a:t>app_n</a:t>
            </a:r>
            <a:endParaRPr lang="en-US" altLang="ja-JP" sz="1400" dirty="0">
              <a:sym typeface="Wingdings" pitchFamily="2" charset="2"/>
            </a:endParaRPr>
          </a:p>
        </p:txBody>
      </p:sp>
      <p:cxnSp>
        <p:nvCxnSpPr>
          <p:cNvPr id="23" name="コネクタ: 曲線 22">
            <a:extLst>
              <a:ext uri="{FF2B5EF4-FFF2-40B4-BE49-F238E27FC236}">
                <a16:creationId xmlns:a16="http://schemas.microsoft.com/office/drawing/2014/main" id="{2A186FCE-0D28-4F81-A0BD-A9ACAB4315EC}"/>
              </a:ext>
            </a:extLst>
          </p:cNvPr>
          <p:cNvCxnSpPr>
            <a:cxnSpLocks/>
            <a:stCxn id="25" idx="2"/>
            <a:endCxn id="8" idx="0"/>
          </p:cNvCxnSpPr>
          <p:nvPr/>
        </p:nvCxnSpPr>
        <p:spPr>
          <a:xfrm rot="16200000" flipH="1">
            <a:off x="11397892" y="326570"/>
            <a:ext cx="313627" cy="39600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B584C82-3768-444F-9DFC-B4C174B15C1F}"/>
              </a:ext>
            </a:extLst>
          </p:cNvPr>
          <p:cNvSpPr txBox="1"/>
          <p:nvPr/>
        </p:nvSpPr>
        <p:spPr>
          <a:xfrm>
            <a:off x="11069209" y="152313"/>
            <a:ext cx="5749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400" dirty="0">
                <a:sym typeface="Wingdings" pitchFamily="2" charset="2"/>
              </a:rPr>
              <a:t>n</a:t>
            </a: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E528418D-3EAA-4E38-9D08-0A08B8133C27}"/>
              </a:ext>
            </a:extLst>
          </p:cNvPr>
          <p:cNvSpPr/>
          <p:nvPr/>
        </p:nvSpPr>
        <p:spPr>
          <a:xfrm>
            <a:off x="8041426" y="2079632"/>
            <a:ext cx="792577" cy="340385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FF00FF"/>
                </a:solidFill>
              </a:rPr>
              <a:t>apply</a:t>
            </a:r>
            <a:endParaRPr kumimoji="1" lang="ja-JP" altLang="en-US" sz="1400" b="1" dirty="0">
              <a:solidFill>
                <a:srgbClr val="FF00FF"/>
              </a:solidFill>
            </a:endParaRPr>
          </a:p>
        </p:txBody>
      </p:sp>
      <p:sp>
        <p:nvSpPr>
          <p:cNvPr id="34" name="二等辺三角形 33">
            <a:extLst>
              <a:ext uri="{FF2B5EF4-FFF2-40B4-BE49-F238E27FC236}">
                <a16:creationId xmlns:a16="http://schemas.microsoft.com/office/drawing/2014/main" id="{2C2FEA8B-57C1-44EA-8B6A-9EBFCBF24A60}"/>
              </a:ext>
            </a:extLst>
          </p:cNvPr>
          <p:cNvSpPr/>
          <p:nvPr/>
        </p:nvSpPr>
        <p:spPr>
          <a:xfrm>
            <a:off x="7991146" y="2823428"/>
            <a:ext cx="893136" cy="876179"/>
          </a:xfrm>
          <a:prstGeom prst="triangl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8AB4223-ECC0-4327-A084-328B56D1E2B4}"/>
              </a:ext>
            </a:extLst>
          </p:cNvPr>
          <p:cNvSpPr txBox="1"/>
          <p:nvPr/>
        </p:nvSpPr>
        <p:spPr>
          <a:xfrm>
            <a:off x="8056012" y="3321333"/>
            <a:ext cx="893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ym typeface="Wingdings" pitchFamily="2" charset="2"/>
              </a:rPr>
              <a:t>τ(“t</a:t>
            </a:r>
            <a:r>
              <a:rPr lang="en-US" altLang="ja-JP" sz="1400" baseline="-25000" dirty="0">
                <a:sym typeface="Wingdings" pitchFamily="2" charset="2"/>
              </a:rPr>
              <a:t>0</a:t>
            </a:r>
            <a:r>
              <a:rPr lang="en-US" altLang="ja-JP" sz="1400" dirty="0">
                <a:sym typeface="Wingdings" pitchFamily="2" charset="2"/>
              </a:rPr>
              <a:t>”)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3F2FE3C2-08AE-4105-87E8-5DB8F8A97682}"/>
              </a:ext>
            </a:extLst>
          </p:cNvPr>
          <p:cNvCxnSpPr>
            <a:cxnSpLocks/>
            <a:stCxn id="37" idx="1"/>
            <a:endCxn id="33" idx="7"/>
          </p:cNvCxnSpPr>
          <p:nvPr/>
        </p:nvCxnSpPr>
        <p:spPr>
          <a:xfrm flipH="1">
            <a:off x="8717933" y="1889886"/>
            <a:ext cx="842268" cy="2395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5DBC90F-AEEA-47DC-A8BB-B25DA8CC04D2}"/>
              </a:ext>
            </a:extLst>
          </p:cNvPr>
          <p:cNvSpPr/>
          <p:nvPr/>
        </p:nvSpPr>
        <p:spPr>
          <a:xfrm>
            <a:off x="9560201" y="1719693"/>
            <a:ext cx="792000" cy="340386"/>
          </a:xfrm>
          <a:prstGeom prst="rect">
            <a:avLst/>
          </a:prstGeom>
          <a:solidFill>
            <a:schemeClr val="bg1"/>
          </a:solidFill>
          <a:ln w="317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“head”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二等辺三角形 37">
            <a:extLst>
              <a:ext uri="{FF2B5EF4-FFF2-40B4-BE49-F238E27FC236}">
                <a16:creationId xmlns:a16="http://schemas.microsoft.com/office/drawing/2014/main" id="{FFB967C2-B1FB-44E4-8C2C-0A264DB0E262}"/>
              </a:ext>
            </a:extLst>
          </p:cNvPr>
          <p:cNvSpPr/>
          <p:nvPr/>
        </p:nvSpPr>
        <p:spPr>
          <a:xfrm>
            <a:off x="8947144" y="3183633"/>
            <a:ext cx="893136" cy="863354"/>
          </a:xfrm>
          <a:prstGeom prst="triangl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398A774-99E9-472F-9856-293B45171C7C}"/>
              </a:ext>
            </a:extLst>
          </p:cNvPr>
          <p:cNvSpPr txBox="1"/>
          <p:nvPr/>
        </p:nvSpPr>
        <p:spPr>
          <a:xfrm>
            <a:off x="8991969" y="3704984"/>
            <a:ext cx="893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ym typeface="Wingdings" pitchFamily="2" charset="2"/>
              </a:rPr>
              <a:t>τ(“t</a:t>
            </a:r>
            <a:r>
              <a:rPr lang="en-US" altLang="ja-JP" sz="1400" baseline="-25000" dirty="0">
                <a:sym typeface="Wingdings" pitchFamily="2" charset="2"/>
              </a:rPr>
              <a:t>1</a:t>
            </a:r>
            <a:r>
              <a:rPr lang="en-US" altLang="ja-JP" sz="1400" dirty="0">
                <a:sym typeface="Wingdings" pitchFamily="2" charset="2"/>
              </a:rPr>
              <a:t>”)</a:t>
            </a:r>
          </a:p>
        </p:txBody>
      </p:sp>
      <p:sp>
        <p:nvSpPr>
          <p:cNvPr id="40" name="二等辺三角形 39">
            <a:extLst>
              <a:ext uri="{FF2B5EF4-FFF2-40B4-BE49-F238E27FC236}">
                <a16:creationId xmlns:a16="http://schemas.microsoft.com/office/drawing/2014/main" id="{7DC75303-64CE-4EEC-8829-626D25451071}"/>
              </a:ext>
            </a:extLst>
          </p:cNvPr>
          <p:cNvSpPr/>
          <p:nvPr/>
        </p:nvSpPr>
        <p:spPr>
          <a:xfrm>
            <a:off x="10067732" y="3183633"/>
            <a:ext cx="893136" cy="863354"/>
          </a:xfrm>
          <a:prstGeom prst="triangl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9738977-FAF1-4E84-A4A4-00E1F5EAF5AC}"/>
              </a:ext>
            </a:extLst>
          </p:cNvPr>
          <p:cNvSpPr txBox="1"/>
          <p:nvPr/>
        </p:nvSpPr>
        <p:spPr>
          <a:xfrm>
            <a:off x="10112557" y="3704984"/>
            <a:ext cx="893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ym typeface="Wingdings" pitchFamily="2" charset="2"/>
              </a:rPr>
              <a:t>τ(“</a:t>
            </a:r>
            <a:r>
              <a:rPr lang="en-US" altLang="ja-JP" sz="1400" dirty="0" err="1">
                <a:sym typeface="Wingdings" pitchFamily="2" charset="2"/>
              </a:rPr>
              <a:t>t</a:t>
            </a:r>
            <a:r>
              <a:rPr lang="en-US" altLang="ja-JP" sz="1400" baseline="-25000" dirty="0" err="1">
                <a:sym typeface="Wingdings" pitchFamily="2" charset="2"/>
              </a:rPr>
              <a:t>n</a:t>
            </a:r>
            <a:r>
              <a:rPr lang="en-US" altLang="ja-JP" sz="1400" dirty="0">
                <a:sym typeface="Wingdings" pitchFamily="2" charset="2"/>
              </a:rPr>
              <a:t>”)</a:t>
            </a: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9B80E84-5708-4139-A813-EDF4A83E3541}"/>
              </a:ext>
            </a:extLst>
          </p:cNvPr>
          <p:cNvCxnSpPr>
            <a:cxnSpLocks/>
            <a:stCxn id="38" idx="0"/>
            <a:endCxn id="37" idx="2"/>
          </p:cNvCxnSpPr>
          <p:nvPr/>
        </p:nvCxnSpPr>
        <p:spPr>
          <a:xfrm flipV="1">
            <a:off x="9393712" y="2060079"/>
            <a:ext cx="562489" cy="1123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80FBC0DC-7CF4-4364-8ED0-792F0ABDEA0D}"/>
              </a:ext>
            </a:extLst>
          </p:cNvPr>
          <p:cNvCxnSpPr>
            <a:cxnSpLocks/>
            <a:stCxn id="40" idx="0"/>
            <a:endCxn id="37" idx="2"/>
          </p:cNvCxnSpPr>
          <p:nvPr/>
        </p:nvCxnSpPr>
        <p:spPr>
          <a:xfrm flipH="1" flipV="1">
            <a:off x="9956201" y="2060079"/>
            <a:ext cx="558099" cy="1123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098E340E-6B30-4A61-9E08-C8BD9B7D2800}"/>
              </a:ext>
            </a:extLst>
          </p:cNvPr>
          <p:cNvSpPr txBox="1"/>
          <p:nvPr/>
        </p:nvSpPr>
        <p:spPr>
          <a:xfrm>
            <a:off x="9824017" y="3183633"/>
            <a:ext cx="636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…</a:t>
            </a:r>
            <a:endParaRPr kumimoji="1" lang="ja-JP" altLang="en-US" sz="1400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289C181-19C3-4A30-AB25-0AD677D78CA5}"/>
              </a:ext>
            </a:extLst>
          </p:cNvPr>
          <p:cNvCxnSpPr>
            <a:cxnSpLocks/>
            <a:stCxn id="34" idx="0"/>
            <a:endCxn id="33" idx="4"/>
          </p:cNvCxnSpPr>
          <p:nvPr/>
        </p:nvCxnSpPr>
        <p:spPr>
          <a:xfrm flipV="1">
            <a:off x="8437714" y="2420017"/>
            <a:ext cx="1" cy="403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91CF82F5-399F-4C21-8415-FEA32BA65599}"/>
              </a:ext>
            </a:extLst>
          </p:cNvPr>
          <p:cNvCxnSpPr>
            <a:cxnSpLocks/>
          </p:cNvCxnSpPr>
          <p:nvPr/>
        </p:nvCxnSpPr>
        <p:spPr>
          <a:xfrm flipH="1" flipV="1">
            <a:off x="11740430" y="1012964"/>
            <a:ext cx="188019" cy="460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3D369561-7F75-421D-9B97-0B45B5B42BC7}"/>
              </a:ext>
            </a:extLst>
          </p:cNvPr>
          <p:cNvSpPr txBox="1"/>
          <p:nvPr/>
        </p:nvSpPr>
        <p:spPr>
          <a:xfrm>
            <a:off x="7876304" y="563839"/>
            <a:ext cx="8422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1400" dirty="0">
                <a:sym typeface="Wingdings" pitchFamily="2" charset="2"/>
              </a:rPr>
              <a:t>処理範囲</a:t>
            </a:r>
            <a:endParaRPr lang="en-US" altLang="ja-JP" sz="1400" dirty="0">
              <a:sym typeface="Wingdings" pitchFamily="2" charset="2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F8C4359-F0E7-4D06-877B-9E051BD502F6}"/>
              </a:ext>
            </a:extLst>
          </p:cNvPr>
          <p:cNvSpPr txBox="1"/>
          <p:nvPr/>
        </p:nvSpPr>
        <p:spPr>
          <a:xfrm>
            <a:off x="8376316" y="1266634"/>
            <a:ext cx="5749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ja-JP" sz="1400" dirty="0">
                <a:sym typeface="Wingdings" pitchFamily="2" charset="2"/>
              </a:rPr>
              <a:t>r</a:t>
            </a:r>
          </a:p>
        </p:txBody>
      </p:sp>
      <p:cxnSp>
        <p:nvCxnSpPr>
          <p:cNvPr id="71" name="コネクタ: 曲線 70">
            <a:extLst>
              <a:ext uri="{FF2B5EF4-FFF2-40B4-BE49-F238E27FC236}">
                <a16:creationId xmlns:a16="http://schemas.microsoft.com/office/drawing/2014/main" id="{9222C2E7-19D1-4778-A884-FD9CDE5A2B5D}"/>
              </a:ext>
            </a:extLst>
          </p:cNvPr>
          <p:cNvCxnSpPr>
            <a:cxnSpLocks/>
            <a:stCxn id="70" idx="3"/>
            <a:endCxn id="37" idx="1"/>
          </p:cNvCxnSpPr>
          <p:nvPr/>
        </p:nvCxnSpPr>
        <p:spPr>
          <a:xfrm>
            <a:off x="8951308" y="1374356"/>
            <a:ext cx="608893" cy="515530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7487CFCA-B926-4CE2-881D-0841E9232AF3}"/>
              </a:ext>
            </a:extLst>
          </p:cNvPr>
          <p:cNvSpPr txBox="1"/>
          <p:nvPr/>
        </p:nvSpPr>
        <p:spPr>
          <a:xfrm>
            <a:off x="469687" y="789106"/>
            <a:ext cx="612967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trigger(apply_node app_n, node n)</a:t>
            </a:r>
          </a:p>
          <a:p>
            <a:r>
              <a:rPr lang="ja-JP" altLang="en-US" sz="1400" dirty="0"/>
              <a:t>{</a:t>
            </a:r>
          </a:p>
          <a:p>
            <a:r>
              <a:rPr lang="ja-JP" altLang="en-US" sz="1400" dirty="0"/>
              <a:t>	r = root(app_n);</a:t>
            </a:r>
          </a:p>
          <a:p>
            <a:r>
              <a:rPr lang="ja-JP" altLang="en-US" sz="1400" dirty="0"/>
              <a:t>	</a:t>
            </a:r>
            <a:r>
              <a:rPr lang="en-US" altLang="ja-JP" sz="1400" dirty="0" err="1"/>
              <a:t>tmp</a:t>
            </a:r>
            <a:r>
              <a:rPr lang="ja-JP" altLang="en-US" sz="1400" dirty="0"/>
              <a:t> = eval_node(r)</a:t>
            </a:r>
            <a:r>
              <a:rPr lang="en-US" altLang="ja-JP" sz="1400" dirty="0"/>
              <a:t>;</a:t>
            </a:r>
          </a:p>
          <a:p>
            <a:endParaRPr lang="en-US" altLang="ja-JP" sz="1400" dirty="0"/>
          </a:p>
          <a:p>
            <a:r>
              <a:rPr lang="en-US" altLang="ja-JP" sz="1400" dirty="0"/>
              <a:t>	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0C1D7BF-4520-4176-9334-B2495199C26E}"/>
              </a:ext>
            </a:extLst>
          </p:cNvPr>
          <p:cNvSpPr txBox="1"/>
          <p:nvPr/>
        </p:nvSpPr>
        <p:spPr>
          <a:xfrm>
            <a:off x="7306170" y="348395"/>
            <a:ext cx="18698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ja-JP" altLang="en-US" sz="1400" dirty="0"/>
              <a:t>trigger(app_n, n)</a:t>
            </a:r>
          </a:p>
        </p:txBody>
      </p:sp>
    </p:spTree>
    <p:extLst>
      <p:ext uri="{BB962C8B-B14F-4D97-AF65-F5344CB8AC3E}">
        <p14:creationId xmlns:p14="http://schemas.microsoft.com/office/powerpoint/2010/main" val="2677878527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409" y="1038158"/>
            <a:ext cx="6280319" cy="1325563"/>
          </a:xfrm>
        </p:spPr>
        <p:txBody>
          <a:bodyPr/>
          <a:lstStyle/>
          <a:p>
            <a:r>
              <a:rPr lang="en-US" altLang="ja-JP" dirty="0"/>
              <a:t>2021/3/19(</a:t>
            </a:r>
            <a:r>
              <a:rPr lang="ja-JP" altLang="en-US" dirty="0"/>
              <a:t>金</a:t>
            </a:r>
            <a:r>
              <a:rPr lang="en-US" altLang="ja-JP" dirty="0"/>
              <a:t>)18:00-</a:t>
            </a:r>
            <a:endParaRPr kumimoji="1" lang="ja-JP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CB688574-C59A-4620-BAA5-3E23FADA0714}"/>
              </a:ext>
            </a:extLst>
          </p:cNvPr>
          <p:cNvSpPr txBox="1">
            <a:spLocks/>
          </p:cNvSpPr>
          <p:nvPr/>
        </p:nvSpPr>
        <p:spPr>
          <a:xfrm>
            <a:off x="3148618" y="2982367"/>
            <a:ext cx="62803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dirty="0" err="1"/>
              <a:t>tq</a:t>
            </a:r>
            <a:r>
              <a:rPr lang="ja-JP" altLang="en-US" sz="2400" dirty="0"/>
              <a:t>エンハンス内容について</a:t>
            </a:r>
            <a:endParaRPr lang="en-US" altLang="ja-JP" sz="2400" dirty="0"/>
          </a:p>
          <a:p>
            <a:pPr>
              <a:spcBef>
                <a:spcPts val="600"/>
              </a:spcBef>
            </a:pPr>
            <a:r>
              <a:rPr lang="ja-JP" altLang="en-US" sz="2400" dirty="0"/>
              <a:t>・複数</a:t>
            </a:r>
            <a:r>
              <a:rPr lang="en-US" altLang="ja-JP" sz="2400" dirty="0"/>
              <a:t>CSV</a:t>
            </a:r>
            <a:r>
              <a:rPr lang="ja-JP" altLang="en-US" sz="2400" dirty="0"/>
              <a:t>ファイル</a:t>
            </a:r>
          </a:p>
        </p:txBody>
      </p:sp>
    </p:spTree>
    <p:extLst>
      <p:ext uri="{BB962C8B-B14F-4D97-AF65-F5344CB8AC3E}">
        <p14:creationId xmlns:p14="http://schemas.microsoft.com/office/powerpoint/2010/main" val="96598342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9D081FB8-554A-4615-BBAB-E37DB667CD41}"/>
              </a:ext>
            </a:extLst>
          </p:cNvPr>
          <p:cNvSpPr/>
          <p:nvPr/>
        </p:nvSpPr>
        <p:spPr>
          <a:xfrm>
            <a:off x="188567" y="764772"/>
            <a:ext cx="8311578" cy="2408350"/>
          </a:xfrm>
          <a:prstGeom prst="roundRect">
            <a:avLst>
              <a:gd name="adj" fmla="val 8646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40CA35-43BA-4FBC-9C5F-460DEF84E7A9}"/>
              </a:ext>
            </a:extLst>
          </p:cNvPr>
          <p:cNvSpPr txBox="1"/>
          <p:nvPr/>
        </p:nvSpPr>
        <p:spPr>
          <a:xfrm>
            <a:off x="1939355" y="1433089"/>
            <a:ext cx="33613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solidFill>
                  <a:srgbClr val="FF0000"/>
                </a:solidFill>
              </a:rPr>
              <a:t>length,weight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 err="1">
                <a:solidFill>
                  <a:srgbClr val="00B0F0"/>
                </a:solidFill>
              </a:rPr>
              <a:t>mm,kg</a:t>
            </a:r>
            <a:endParaRPr lang="en-US" altLang="ja-JP" dirty="0">
              <a:solidFill>
                <a:srgbClr val="00B0F0"/>
              </a:solidFill>
            </a:endParaRPr>
          </a:p>
          <a:p>
            <a:r>
              <a:rPr lang="en-US" altLang="ja-JP" dirty="0">
                <a:solidFill>
                  <a:srgbClr val="FF00FF"/>
                </a:solidFill>
              </a:rPr>
              <a:t>1,2</a:t>
            </a:r>
          </a:p>
          <a:p>
            <a:r>
              <a:rPr lang="en-US" altLang="ja-JP" dirty="0">
                <a:solidFill>
                  <a:srgbClr val="FF00FF"/>
                </a:solidFill>
              </a:rPr>
              <a:t>3,4</a:t>
            </a:r>
          </a:p>
          <a:p>
            <a:r>
              <a:rPr lang="en-US" altLang="ja-JP" dirty="0">
                <a:solidFill>
                  <a:srgbClr val="FF00FF"/>
                </a:solidFill>
              </a:rPr>
              <a:t>5,6</a:t>
            </a:r>
          </a:p>
          <a:p>
            <a:r>
              <a:rPr lang="ja-JP" altLang="en-US" dirty="0"/>
              <a:t>　</a:t>
            </a:r>
            <a:r>
              <a:rPr lang="ja-JP" altLang="en-US" dirty="0">
                <a:solidFill>
                  <a:srgbClr val="FF00FF"/>
                </a:solidFill>
              </a:rPr>
              <a:t>：</a:t>
            </a:r>
            <a:endParaRPr lang="en-US" altLang="ja-JP" dirty="0">
              <a:solidFill>
                <a:srgbClr val="FF00FF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F0D429-A605-4D5E-AFDA-43A048793625}"/>
              </a:ext>
            </a:extLst>
          </p:cNvPr>
          <p:cNvSpPr txBox="1"/>
          <p:nvPr/>
        </p:nvSpPr>
        <p:spPr>
          <a:xfrm>
            <a:off x="873609" y="970549"/>
            <a:ext cx="287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①</a:t>
            </a:r>
            <a:r>
              <a:rPr kumimoji="1" lang="en-US" altLang="ja-JP" sz="1400" dirty="0"/>
              <a:t>&lt;</a:t>
            </a:r>
            <a:r>
              <a:rPr kumimoji="1" lang="en-US" altLang="ja-JP" dirty="0"/>
              <a:t>CSV</a:t>
            </a:r>
            <a:r>
              <a:rPr kumimoji="1" lang="ja-JP" altLang="en-US" dirty="0"/>
              <a:t>データ</a:t>
            </a:r>
            <a:r>
              <a:rPr kumimoji="1" lang="en-US" altLang="ja-JP" sz="1400" dirty="0"/>
              <a:t>&gt;</a:t>
            </a:r>
            <a:r>
              <a:rPr lang="en-US" altLang="ja-JP" dirty="0"/>
              <a:t>(test.csv)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DCD01F2-CE78-4A59-984B-BB99E4A22469}"/>
              </a:ext>
            </a:extLst>
          </p:cNvPr>
          <p:cNvSpPr txBox="1"/>
          <p:nvPr/>
        </p:nvSpPr>
        <p:spPr>
          <a:xfrm>
            <a:off x="4201818" y="967846"/>
            <a:ext cx="269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r>
              <a:rPr lang="en-US" altLang="ja-JP" dirty="0"/>
              <a:t>&lt;</a:t>
            </a:r>
            <a:r>
              <a:rPr kumimoji="1" lang="en-US" altLang="ja-JP" dirty="0"/>
              <a:t>in</a:t>
            </a:r>
            <a:r>
              <a:rPr kumimoji="1" lang="ja-JP" altLang="en-US" dirty="0"/>
              <a:t>ルール</a:t>
            </a:r>
            <a:r>
              <a:rPr kumimoji="1" lang="en-US" altLang="ja-JP" dirty="0"/>
              <a:t>&gt;(</a:t>
            </a:r>
            <a:r>
              <a:rPr kumimoji="1" lang="en-US" altLang="ja-JP" dirty="0" err="1"/>
              <a:t>in.rule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EA9127-533D-429D-9F41-7D98AA721B09}"/>
              </a:ext>
            </a:extLst>
          </p:cNvPr>
          <p:cNvSpPr txBox="1"/>
          <p:nvPr/>
        </p:nvSpPr>
        <p:spPr>
          <a:xfrm>
            <a:off x="3970591" y="1337177"/>
            <a:ext cx="4320654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AA(</a:t>
            </a:r>
            <a:r>
              <a:rPr lang="en-US" altLang="ja-JP" dirty="0">
                <a:solidFill>
                  <a:srgbClr val="FF0000"/>
                </a:solidFill>
              </a:rPr>
              <a:t>#1$1[2]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#2$2[2]</a:t>
            </a:r>
            <a:r>
              <a:rPr lang="en-US" altLang="ja-JP" dirty="0"/>
              <a:t>,$3[](</a:t>
            </a:r>
            <a:r>
              <a:rPr lang="en-US" altLang="ja-JP" dirty="0">
                <a:solidFill>
                  <a:srgbClr val="FF00FF"/>
                </a:solidFill>
              </a:rPr>
              <a:t>#4$4[2]</a:t>
            </a:r>
            <a:r>
              <a:rPr lang="en-US" altLang="ja-JP" dirty="0"/>
              <a:t>))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919CFEE-4D0A-4F58-A69F-D14E413C28F6}"/>
              </a:ext>
            </a:extLst>
          </p:cNvPr>
          <p:cNvSpPr txBox="1"/>
          <p:nvPr/>
        </p:nvSpPr>
        <p:spPr>
          <a:xfrm>
            <a:off x="4125438" y="4146142"/>
            <a:ext cx="3403895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$PI$</a:t>
            </a:r>
            <a:r>
              <a:rPr lang="en-US" altLang="ja-JP" dirty="0">
                <a:solidFill>
                  <a:srgbClr val="FF0000"/>
                </a:solidFill>
              </a:rPr>
              <a:t>($#1</a:t>
            </a:r>
            <a:r>
              <a:rPr lang="en-US" altLang="ja-JP" dirty="0"/>
              <a:t>,</a:t>
            </a:r>
            <a:r>
              <a:rPr lang="en-US" altLang="ja-JP" u="sng" dirty="0"/>
              <a:t>Quantity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FF"/>
                </a:solidFill>
              </a:rPr>
              <a:t>$#4</a:t>
            </a:r>
            <a:r>
              <a:rPr lang="en-US" altLang="ja-JP" dirty="0">
                <a:solidFill>
                  <a:srgbClr val="00B0F0"/>
                </a:solidFill>
              </a:rPr>
              <a:t>,$#2</a:t>
            </a:r>
            <a:r>
              <a:rPr lang="en-US" altLang="ja-JP" dirty="0"/>
              <a:t>))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F5D4F1A-7E14-42CC-9766-D91030310F1B}"/>
              </a:ext>
            </a:extLst>
          </p:cNvPr>
          <p:cNvSpPr txBox="1"/>
          <p:nvPr/>
        </p:nvSpPr>
        <p:spPr>
          <a:xfrm>
            <a:off x="3810639" y="5558049"/>
            <a:ext cx="6043474" cy="1200329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(((</a:t>
            </a:r>
            <a:r>
              <a:rPr lang="en-US" altLang="ja-JP" dirty="0" err="1">
                <a:solidFill>
                  <a:srgbClr val="FF0000"/>
                </a:solidFill>
              </a:rPr>
              <a:t>length</a:t>
            </a:r>
            <a:r>
              <a:rPr lang="en-US" altLang="ja-JP" dirty="0" err="1"/>
              <a:t>,</a:t>
            </a:r>
            <a:r>
              <a:rPr lang="en-US" altLang="ja-JP" u="sng" dirty="0" err="1"/>
              <a:t>Quantity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FF"/>
                </a:solidFill>
              </a:rPr>
              <a:t>1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mm</a:t>
            </a:r>
            <a:r>
              <a:rPr lang="en-US" altLang="ja-JP" dirty="0"/>
              <a:t>)),(</a:t>
            </a:r>
            <a:r>
              <a:rPr lang="en-US" altLang="ja-JP" dirty="0" err="1">
                <a:solidFill>
                  <a:srgbClr val="FF0000"/>
                </a:solidFill>
              </a:rPr>
              <a:t>weight</a:t>
            </a:r>
            <a:r>
              <a:rPr lang="en-US" altLang="ja-JP" dirty="0" err="1"/>
              <a:t>,</a:t>
            </a:r>
            <a:r>
              <a:rPr lang="en-US" altLang="ja-JP" u="sng" dirty="0" err="1"/>
              <a:t>Quantity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FF"/>
                </a:solidFill>
              </a:rPr>
              <a:t>2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kg</a:t>
            </a:r>
            <a:r>
              <a:rPr lang="en-US" altLang="ja-JP" dirty="0"/>
              <a:t>))),</a:t>
            </a:r>
          </a:p>
          <a:p>
            <a:r>
              <a:rPr lang="en-US" altLang="ja-JP" dirty="0"/>
              <a:t>((</a:t>
            </a:r>
            <a:r>
              <a:rPr lang="en-US" altLang="ja-JP" dirty="0" err="1">
                <a:solidFill>
                  <a:srgbClr val="FF0000"/>
                </a:solidFill>
              </a:rPr>
              <a:t>length</a:t>
            </a:r>
            <a:r>
              <a:rPr lang="en-US" altLang="ja-JP" dirty="0" err="1"/>
              <a:t>,</a:t>
            </a:r>
            <a:r>
              <a:rPr lang="en-US" altLang="ja-JP" u="sng" dirty="0" err="1"/>
              <a:t>Quantity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FF"/>
                </a:solidFill>
              </a:rPr>
              <a:t>3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mm</a:t>
            </a:r>
            <a:r>
              <a:rPr lang="en-US" altLang="ja-JP" dirty="0"/>
              <a:t>)),(</a:t>
            </a:r>
            <a:r>
              <a:rPr lang="en-US" altLang="ja-JP" dirty="0" err="1">
                <a:solidFill>
                  <a:srgbClr val="FF0000"/>
                </a:solidFill>
              </a:rPr>
              <a:t>weight</a:t>
            </a:r>
            <a:r>
              <a:rPr lang="en-US" altLang="ja-JP" dirty="0" err="1"/>
              <a:t>,</a:t>
            </a:r>
            <a:r>
              <a:rPr lang="en-US" altLang="ja-JP" u="sng" dirty="0" err="1"/>
              <a:t>Quantity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FF"/>
                </a:solidFill>
              </a:rPr>
              <a:t>4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kg</a:t>
            </a:r>
            <a:r>
              <a:rPr lang="en-US" altLang="ja-JP" dirty="0"/>
              <a:t>))),</a:t>
            </a:r>
          </a:p>
          <a:p>
            <a:r>
              <a:rPr lang="en-US" altLang="ja-JP" dirty="0"/>
              <a:t>((</a:t>
            </a:r>
            <a:r>
              <a:rPr lang="en-US" altLang="ja-JP" dirty="0" err="1">
                <a:solidFill>
                  <a:srgbClr val="FF0000"/>
                </a:solidFill>
              </a:rPr>
              <a:t>length</a:t>
            </a:r>
            <a:r>
              <a:rPr lang="en-US" altLang="ja-JP" dirty="0" err="1"/>
              <a:t>,</a:t>
            </a:r>
            <a:r>
              <a:rPr lang="en-US" altLang="ja-JP" u="sng" dirty="0" err="1"/>
              <a:t>Quantity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FF"/>
                </a:solidFill>
              </a:rPr>
              <a:t>5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mm</a:t>
            </a:r>
            <a:r>
              <a:rPr lang="en-US" altLang="ja-JP" dirty="0"/>
              <a:t>)),(</a:t>
            </a:r>
            <a:r>
              <a:rPr lang="en-US" altLang="ja-JP" dirty="0" err="1">
                <a:solidFill>
                  <a:srgbClr val="FF0000"/>
                </a:solidFill>
              </a:rPr>
              <a:t>weight</a:t>
            </a:r>
            <a:r>
              <a:rPr lang="en-US" altLang="ja-JP" dirty="0" err="1"/>
              <a:t>,</a:t>
            </a:r>
            <a:r>
              <a:rPr lang="en-US" altLang="ja-JP" u="sng" dirty="0" err="1"/>
              <a:t>Quantity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FF"/>
                </a:solidFill>
              </a:rPr>
              <a:t>6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kg</a:t>
            </a:r>
            <a:r>
              <a:rPr lang="en-US" altLang="ja-JP" dirty="0"/>
              <a:t>))),</a:t>
            </a:r>
          </a:p>
          <a:p>
            <a:r>
              <a:rPr lang="en-US" altLang="ja-JP" dirty="0"/>
              <a:t>			:			)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86A3246-6169-4692-8241-83B43B86B22B}"/>
              </a:ext>
            </a:extLst>
          </p:cNvPr>
          <p:cNvSpPr txBox="1"/>
          <p:nvPr/>
        </p:nvSpPr>
        <p:spPr>
          <a:xfrm>
            <a:off x="3970591" y="3821129"/>
            <a:ext cx="299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④’</a:t>
            </a:r>
            <a:r>
              <a:rPr lang="en-US" altLang="ja-JP" dirty="0"/>
              <a:t>&lt;</a:t>
            </a:r>
            <a:r>
              <a:rPr kumimoji="1" lang="en-US" altLang="ja-JP" dirty="0"/>
              <a:t>out</a:t>
            </a:r>
            <a:r>
              <a:rPr kumimoji="1" lang="ja-JP" altLang="en-US" dirty="0"/>
              <a:t>ルール</a:t>
            </a:r>
            <a:r>
              <a:rPr kumimoji="1" lang="en-US" altLang="ja-JP" dirty="0"/>
              <a:t>&gt;(</a:t>
            </a:r>
            <a:r>
              <a:rPr kumimoji="1" lang="en-US" altLang="ja-JP" dirty="0" err="1"/>
              <a:t>out.rule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CB7F9D0-B4FD-4846-8D47-E8D45ECD5F1B}"/>
              </a:ext>
            </a:extLst>
          </p:cNvPr>
          <p:cNvSpPr txBox="1"/>
          <p:nvPr/>
        </p:nvSpPr>
        <p:spPr>
          <a:xfrm>
            <a:off x="85986" y="4168113"/>
            <a:ext cx="3070058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$PI$</a:t>
            </a:r>
            <a:r>
              <a:rPr lang="en-US" altLang="ja-JP" dirty="0">
                <a:solidFill>
                  <a:srgbClr val="FF0000"/>
                </a:solidFill>
              </a:rPr>
              <a:t>($#1</a:t>
            </a:r>
            <a:r>
              <a:rPr lang="en-US" altLang="ja-JP" dirty="0">
                <a:solidFill>
                  <a:srgbClr val="00B0F0"/>
                </a:solidFill>
              </a:rPr>
              <a:t>,$#2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FF"/>
                </a:solidFill>
              </a:rPr>
              <a:t>$#4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EBD325D-8ADC-471C-9D46-268AC3913FC1}"/>
              </a:ext>
            </a:extLst>
          </p:cNvPr>
          <p:cNvSpPr txBox="1"/>
          <p:nvPr/>
        </p:nvSpPr>
        <p:spPr>
          <a:xfrm>
            <a:off x="100033" y="5580020"/>
            <a:ext cx="4019685" cy="1200329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(((</a:t>
            </a:r>
            <a:r>
              <a:rPr lang="en-US" altLang="ja-JP" dirty="0">
                <a:solidFill>
                  <a:srgbClr val="FF0000"/>
                </a:solidFill>
              </a:rPr>
              <a:t>length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mm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FF"/>
                </a:solidFill>
              </a:rPr>
              <a:t>1</a:t>
            </a:r>
            <a:r>
              <a:rPr lang="en-US" altLang="ja-JP" dirty="0"/>
              <a:t>),(</a:t>
            </a:r>
            <a:r>
              <a:rPr lang="en-US" altLang="ja-JP" dirty="0">
                <a:solidFill>
                  <a:srgbClr val="FF0000"/>
                </a:solidFill>
              </a:rPr>
              <a:t>weight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kg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FF"/>
                </a:solidFill>
              </a:rPr>
              <a:t>2</a:t>
            </a:r>
            <a:r>
              <a:rPr lang="en-US" altLang="ja-JP" dirty="0"/>
              <a:t>)),</a:t>
            </a:r>
          </a:p>
          <a:p>
            <a:r>
              <a:rPr lang="en-US" altLang="ja-JP" dirty="0"/>
              <a:t>((</a:t>
            </a:r>
            <a:r>
              <a:rPr lang="en-US" altLang="ja-JP" dirty="0">
                <a:solidFill>
                  <a:srgbClr val="FF0000"/>
                </a:solidFill>
              </a:rPr>
              <a:t>length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mm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FF"/>
                </a:solidFill>
              </a:rPr>
              <a:t>3</a:t>
            </a:r>
            <a:r>
              <a:rPr lang="en-US" altLang="ja-JP" dirty="0"/>
              <a:t>),(</a:t>
            </a:r>
            <a:r>
              <a:rPr lang="en-US" altLang="ja-JP" dirty="0">
                <a:solidFill>
                  <a:srgbClr val="FF0000"/>
                </a:solidFill>
              </a:rPr>
              <a:t>weight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kg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FF"/>
                </a:solidFill>
              </a:rPr>
              <a:t>4</a:t>
            </a:r>
            <a:r>
              <a:rPr lang="en-US" altLang="ja-JP" dirty="0"/>
              <a:t>)),</a:t>
            </a:r>
          </a:p>
          <a:p>
            <a:r>
              <a:rPr lang="en-US" altLang="ja-JP" dirty="0"/>
              <a:t>((</a:t>
            </a:r>
            <a:r>
              <a:rPr lang="en-US" altLang="ja-JP" dirty="0">
                <a:solidFill>
                  <a:srgbClr val="FF0000"/>
                </a:solidFill>
              </a:rPr>
              <a:t>length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mm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FF"/>
                </a:solidFill>
              </a:rPr>
              <a:t>5</a:t>
            </a:r>
            <a:r>
              <a:rPr lang="en-US" altLang="ja-JP" dirty="0"/>
              <a:t>),(</a:t>
            </a:r>
            <a:r>
              <a:rPr lang="en-US" altLang="ja-JP" dirty="0">
                <a:solidFill>
                  <a:srgbClr val="FF0000"/>
                </a:solidFill>
              </a:rPr>
              <a:t>weight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kg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FF"/>
                </a:solidFill>
              </a:rPr>
              <a:t>6</a:t>
            </a:r>
            <a:r>
              <a:rPr lang="en-US" altLang="ja-JP" dirty="0"/>
              <a:t>)),</a:t>
            </a:r>
          </a:p>
          <a:p>
            <a:r>
              <a:rPr lang="en-US" altLang="ja-JP" dirty="0"/>
              <a:t>		:	      )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32C9C52-44D9-4595-AF0A-2E4D66CD2D2D}"/>
              </a:ext>
            </a:extLst>
          </p:cNvPr>
          <p:cNvSpPr txBox="1"/>
          <p:nvPr/>
        </p:nvSpPr>
        <p:spPr>
          <a:xfrm>
            <a:off x="26153" y="3821129"/>
            <a:ext cx="307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④</a:t>
            </a:r>
            <a:r>
              <a:rPr lang="en-US" altLang="ja-JP" dirty="0"/>
              <a:t>&lt;</a:t>
            </a:r>
            <a:r>
              <a:rPr kumimoji="1" lang="en-US" altLang="ja-JP" dirty="0"/>
              <a:t>out</a:t>
            </a:r>
            <a:r>
              <a:rPr kumimoji="1" lang="ja-JP" altLang="en-US" dirty="0"/>
              <a:t>ルール</a:t>
            </a:r>
            <a:r>
              <a:rPr kumimoji="1" lang="en-US" altLang="ja-JP" dirty="0"/>
              <a:t>&gt;(</a:t>
            </a:r>
            <a:r>
              <a:rPr kumimoji="1" lang="en-US" altLang="ja-JP" dirty="0" err="1"/>
              <a:t>out.rule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EF253B3F-34CC-426E-9386-82FF352DCDD7}"/>
              </a:ext>
            </a:extLst>
          </p:cNvPr>
          <p:cNvSpPr/>
          <p:nvPr/>
        </p:nvSpPr>
        <p:spPr>
          <a:xfrm>
            <a:off x="1561182" y="4745679"/>
            <a:ext cx="450761" cy="59347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下 23">
            <a:extLst>
              <a:ext uri="{FF2B5EF4-FFF2-40B4-BE49-F238E27FC236}">
                <a16:creationId xmlns:a16="http://schemas.microsoft.com/office/drawing/2014/main" id="{9CE6915E-5499-409D-B20C-4A50E9DFB0AA}"/>
              </a:ext>
            </a:extLst>
          </p:cNvPr>
          <p:cNvSpPr/>
          <p:nvPr/>
        </p:nvSpPr>
        <p:spPr>
          <a:xfrm>
            <a:off x="5582136" y="4745678"/>
            <a:ext cx="450761" cy="59347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477B992-1C09-4854-8988-0E22DCFA74D9}"/>
              </a:ext>
            </a:extLst>
          </p:cNvPr>
          <p:cNvSpPr txBox="1"/>
          <p:nvPr/>
        </p:nvSpPr>
        <p:spPr>
          <a:xfrm>
            <a:off x="28431" y="5311506"/>
            <a:ext cx="190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⑤</a:t>
            </a:r>
            <a:r>
              <a:rPr lang="en-US" altLang="ja-JP" dirty="0"/>
              <a:t>&lt;</a:t>
            </a:r>
            <a:r>
              <a:rPr lang="ja-JP" altLang="en-US" dirty="0"/>
              <a:t>出力</a:t>
            </a:r>
            <a:r>
              <a:rPr kumimoji="1" lang="en-US" altLang="ja-JP" dirty="0"/>
              <a:t>&gt;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4F615AB-D9DB-4C78-85F1-87D0C5EC0ACA}"/>
              </a:ext>
            </a:extLst>
          </p:cNvPr>
          <p:cNvSpPr txBox="1"/>
          <p:nvPr/>
        </p:nvSpPr>
        <p:spPr>
          <a:xfrm>
            <a:off x="3970591" y="5274921"/>
            <a:ext cx="190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⑤</a:t>
            </a:r>
            <a:r>
              <a:rPr lang="en-US" altLang="ja-JP" dirty="0"/>
              <a:t>’&lt;</a:t>
            </a:r>
            <a:r>
              <a:rPr lang="ja-JP" altLang="en-US" dirty="0"/>
              <a:t>出力</a:t>
            </a:r>
            <a:r>
              <a:rPr kumimoji="1" lang="en-US" altLang="ja-JP" dirty="0"/>
              <a:t>&gt;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DC73432-D92E-41FE-AA88-80A2FAA20583}"/>
              </a:ext>
            </a:extLst>
          </p:cNvPr>
          <p:cNvSpPr txBox="1"/>
          <p:nvPr/>
        </p:nvSpPr>
        <p:spPr>
          <a:xfrm>
            <a:off x="-80369" y="411607"/>
            <a:ext cx="4476144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[</a:t>
            </a:r>
            <a:r>
              <a:rPr lang="ja-JP" altLang="en-US" dirty="0"/>
              <a:t>パターン</a:t>
            </a:r>
            <a:r>
              <a:rPr lang="en-US" altLang="ja-JP" dirty="0"/>
              <a:t>A](</a:t>
            </a:r>
            <a:r>
              <a:rPr lang="ja-JP" altLang="en-US" dirty="0"/>
              <a:t>すべて</a:t>
            </a:r>
            <a:r>
              <a:rPr lang="en-US" altLang="ja-JP" dirty="0"/>
              <a:t>CSV</a:t>
            </a:r>
            <a:r>
              <a:rPr lang="ja-JP" altLang="en-US" dirty="0"/>
              <a:t>ファイル指定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2" name="左中かっこ 1">
            <a:extLst>
              <a:ext uri="{FF2B5EF4-FFF2-40B4-BE49-F238E27FC236}">
                <a16:creationId xmlns:a16="http://schemas.microsoft.com/office/drawing/2014/main" id="{F16FF963-5BCC-4343-8BE0-A28B6B594D44}"/>
              </a:ext>
            </a:extLst>
          </p:cNvPr>
          <p:cNvSpPr/>
          <p:nvPr/>
        </p:nvSpPr>
        <p:spPr>
          <a:xfrm>
            <a:off x="1673785" y="1433089"/>
            <a:ext cx="109705" cy="29344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左中かっこ 20">
            <a:extLst>
              <a:ext uri="{FF2B5EF4-FFF2-40B4-BE49-F238E27FC236}">
                <a16:creationId xmlns:a16="http://schemas.microsoft.com/office/drawing/2014/main" id="{6162FF8D-B8F2-439E-8B69-C28D12778DF8}"/>
              </a:ext>
            </a:extLst>
          </p:cNvPr>
          <p:cNvSpPr/>
          <p:nvPr/>
        </p:nvSpPr>
        <p:spPr>
          <a:xfrm>
            <a:off x="1673784" y="1751021"/>
            <a:ext cx="109705" cy="293442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左中かっこ 24">
            <a:extLst>
              <a:ext uri="{FF2B5EF4-FFF2-40B4-BE49-F238E27FC236}">
                <a16:creationId xmlns:a16="http://schemas.microsoft.com/office/drawing/2014/main" id="{B03DDDD0-CDA5-4DBD-9DE8-9B4567434DB4}"/>
              </a:ext>
            </a:extLst>
          </p:cNvPr>
          <p:cNvSpPr/>
          <p:nvPr/>
        </p:nvSpPr>
        <p:spPr>
          <a:xfrm>
            <a:off x="1673783" y="2077154"/>
            <a:ext cx="109705" cy="953558"/>
          </a:xfrm>
          <a:prstGeom prst="leftBrace">
            <a:avLst/>
          </a:prstGeom>
          <a:ln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FF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211D073-7D48-4970-9E61-B3D14144A80A}"/>
              </a:ext>
            </a:extLst>
          </p:cNvPr>
          <p:cNvSpPr txBox="1"/>
          <p:nvPr/>
        </p:nvSpPr>
        <p:spPr>
          <a:xfrm>
            <a:off x="188567" y="1433089"/>
            <a:ext cx="152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プロパティ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E94B8A8-0E52-4B24-AC20-9A7FD246355A}"/>
              </a:ext>
            </a:extLst>
          </p:cNvPr>
          <p:cNvSpPr txBox="1"/>
          <p:nvPr/>
        </p:nvSpPr>
        <p:spPr>
          <a:xfrm>
            <a:off x="478897" y="1729501"/>
            <a:ext cx="152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00B0F0"/>
                </a:solidFill>
              </a:rPr>
              <a:t>単位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CA01CEF-7307-4752-8E78-9C2EA54F2D6A}"/>
              </a:ext>
            </a:extLst>
          </p:cNvPr>
          <p:cNvSpPr txBox="1"/>
          <p:nvPr/>
        </p:nvSpPr>
        <p:spPr>
          <a:xfrm>
            <a:off x="383189" y="2391301"/>
            <a:ext cx="152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FF00FF"/>
                </a:solidFill>
              </a:rPr>
              <a:t>データ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59C23DE-8DDA-4199-8BF8-ED16BF72A65E}"/>
              </a:ext>
            </a:extLst>
          </p:cNvPr>
          <p:cNvSpPr/>
          <p:nvPr/>
        </p:nvSpPr>
        <p:spPr>
          <a:xfrm>
            <a:off x="9884920" y="3293909"/>
            <a:ext cx="57301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AA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48F15A28-D64A-4AC3-BD44-4484D6368222}"/>
              </a:ext>
            </a:extLst>
          </p:cNvPr>
          <p:cNvSpPr/>
          <p:nvPr/>
        </p:nvSpPr>
        <p:spPr>
          <a:xfrm>
            <a:off x="10905877" y="4109527"/>
            <a:ext cx="74668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$3[]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BAD038C4-2FBB-49B3-B279-1701071E173B}"/>
              </a:ext>
            </a:extLst>
          </p:cNvPr>
          <p:cNvSpPr/>
          <p:nvPr/>
        </p:nvSpPr>
        <p:spPr>
          <a:xfrm>
            <a:off x="8534391" y="4113763"/>
            <a:ext cx="74668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</a:rPr>
              <a:t>#1$1[2]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26D58CC5-2EAC-4971-BCC9-B68931D9EFDB}"/>
              </a:ext>
            </a:extLst>
          </p:cNvPr>
          <p:cNvSpPr/>
          <p:nvPr/>
        </p:nvSpPr>
        <p:spPr>
          <a:xfrm>
            <a:off x="9797424" y="4097704"/>
            <a:ext cx="74668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dirty="0">
                <a:solidFill>
                  <a:srgbClr val="00B0F0"/>
                </a:solidFill>
              </a:rPr>
              <a:t>#2$2[2]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483A0EC5-20FD-4F50-BB29-33AF900C107E}"/>
              </a:ext>
            </a:extLst>
          </p:cNvPr>
          <p:cNvSpPr/>
          <p:nvPr/>
        </p:nvSpPr>
        <p:spPr>
          <a:xfrm>
            <a:off x="10905877" y="4993124"/>
            <a:ext cx="74668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dirty="0">
                <a:solidFill>
                  <a:srgbClr val="FF00FF"/>
                </a:solidFill>
              </a:rPr>
              <a:t>#4$4[2]</a:t>
            </a:r>
            <a:endParaRPr kumimoji="1" lang="ja-JP" altLang="en-US" sz="1400" dirty="0">
              <a:solidFill>
                <a:srgbClr val="FF00FF"/>
              </a:solidFill>
            </a:endParaRPr>
          </a:p>
        </p:txBody>
      </p:sp>
      <p:sp>
        <p:nvSpPr>
          <p:cNvPr id="10" name="四角形: メモ 9">
            <a:extLst>
              <a:ext uri="{FF2B5EF4-FFF2-40B4-BE49-F238E27FC236}">
                <a16:creationId xmlns:a16="http://schemas.microsoft.com/office/drawing/2014/main" id="{C0BF685E-1EA5-4342-B49C-78238406082F}"/>
              </a:ext>
            </a:extLst>
          </p:cNvPr>
          <p:cNvSpPr/>
          <p:nvPr/>
        </p:nvSpPr>
        <p:spPr>
          <a:xfrm>
            <a:off x="7974526" y="4398059"/>
            <a:ext cx="1253625" cy="646530"/>
          </a:xfrm>
          <a:prstGeom prst="foldedCorner">
            <a:avLst>
              <a:gd name="adj" fmla="val 2620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t"/>
          <a:lstStyle/>
          <a:p>
            <a:pPr algn="ctr"/>
            <a:r>
              <a:rPr lang="en-US" altLang="ja-JP" sz="1400" dirty="0" err="1">
                <a:solidFill>
                  <a:srgbClr val="FF0000"/>
                </a:solidFill>
              </a:rPr>
              <a:t>length,weight</a:t>
            </a:r>
            <a:endParaRPr lang="en-US" altLang="ja-JP" sz="1400" dirty="0">
              <a:solidFill>
                <a:srgbClr val="FF0000"/>
              </a:solidFill>
            </a:endParaRPr>
          </a:p>
          <a:p>
            <a:pPr algn="ctr"/>
            <a:endParaRPr kumimoji="1" lang="ja-JP" altLang="en-US" sz="1400" dirty="0"/>
          </a:p>
        </p:txBody>
      </p:sp>
      <p:sp>
        <p:nvSpPr>
          <p:cNvPr id="37" name="四角形: メモ 36">
            <a:extLst>
              <a:ext uri="{FF2B5EF4-FFF2-40B4-BE49-F238E27FC236}">
                <a16:creationId xmlns:a16="http://schemas.microsoft.com/office/drawing/2014/main" id="{EF04EFC7-8AFB-4195-B06F-B883C63A9411}"/>
              </a:ext>
            </a:extLst>
          </p:cNvPr>
          <p:cNvSpPr/>
          <p:nvPr/>
        </p:nvSpPr>
        <p:spPr>
          <a:xfrm>
            <a:off x="9645234" y="4398059"/>
            <a:ext cx="746686" cy="646530"/>
          </a:xfrm>
          <a:prstGeom prst="foldedCorner">
            <a:avLst>
              <a:gd name="adj" fmla="val 2620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t"/>
          <a:lstStyle/>
          <a:p>
            <a:pPr algn="ctr"/>
            <a:r>
              <a:rPr lang="en-US" altLang="ja-JP" sz="1400" dirty="0" err="1">
                <a:solidFill>
                  <a:srgbClr val="00B0F0"/>
                </a:solidFill>
              </a:rPr>
              <a:t>mm,kg</a:t>
            </a:r>
            <a:endParaRPr lang="en-US" altLang="ja-JP" sz="1400" dirty="0">
              <a:solidFill>
                <a:srgbClr val="00B0F0"/>
              </a:solidFill>
            </a:endParaRPr>
          </a:p>
          <a:p>
            <a:pPr algn="ctr"/>
            <a:endParaRPr kumimoji="1" lang="ja-JP" altLang="en-US" sz="1400" dirty="0"/>
          </a:p>
        </p:txBody>
      </p:sp>
      <p:sp>
        <p:nvSpPr>
          <p:cNvPr id="38" name="四角形: メモ 37">
            <a:extLst>
              <a:ext uri="{FF2B5EF4-FFF2-40B4-BE49-F238E27FC236}">
                <a16:creationId xmlns:a16="http://schemas.microsoft.com/office/drawing/2014/main" id="{C842FE39-FCE2-4840-9C73-818279CFE7A2}"/>
              </a:ext>
            </a:extLst>
          </p:cNvPr>
          <p:cNvSpPr/>
          <p:nvPr/>
        </p:nvSpPr>
        <p:spPr>
          <a:xfrm>
            <a:off x="11405152" y="5250611"/>
            <a:ext cx="746686" cy="1077218"/>
          </a:xfrm>
          <a:prstGeom prst="foldedCorner">
            <a:avLst>
              <a:gd name="adj" fmla="val 2620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108000" rIns="0" bIns="0" rtlCol="0" anchor="t"/>
          <a:lstStyle/>
          <a:p>
            <a:r>
              <a:rPr lang="en-US" altLang="ja-JP" sz="1400" dirty="0">
                <a:solidFill>
                  <a:srgbClr val="FF00FF"/>
                </a:solidFill>
              </a:rPr>
              <a:t>1,2</a:t>
            </a:r>
          </a:p>
          <a:p>
            <a:r>
              <a:rPr lang="en-US" altLang="ja-JP" sz="1400" dirty="0">
                <a:solidFill>
                  <a:srgbClr val="FF00FF"/>
                </a:solidFill>
              </a:rPr>
              <a:t>3,4</a:t>
            </a:r>
          </a:p>
          <a:p>
            <a:r>
              <a:rPr lang="en-US" altLang="ja-JP" sz="1400" dirty="0">
                <a:solidFill>
                  <a:srgbClr val="FF00FF"/>
                </a:solidFill>
              </a:rPr>
              <a:t>5,6</a:t>
            </a:r>
          </a:p>
          <a:p>
            <a:r>
              <a:rPr lang="ja-JP" altLang="en-US" sz="1400" dirty="0">
                <a:solidFill>
                  <a:srgbClr val="FF00FF"/>
                </a:solidFill>
              </a:rPr>
              <a:t>　</a:t>
            </a:r>
            <a:r>
              <a:rPr lang="en-US" altLang="ja-JP" sz="1400" dirty="0">
                <a:solidFill>
                  <a:srgbClr val="FF00FF"/>
                </a:solidFill>
              </a:rPr>
              <a:t>:</a:t>
            </a:r>
          </a:p>
          <a:p>
            <a:pPr algn="ctr"/>
            <a:endParaRPr kumimoji="1" lang="ja-JP" altLang="en-US" sz="14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DF8CE3D-87F5-41CF-B729-30EF08223C7A}"/>
              </a:ext>
            </a:extLst>
          </p:cNvPr>
          <p:cNvCxnSpPr>
            <a:cxnSpLocks/>
            <a:stCxn id="33" idx="0"/>
            <a:endCxn id="9" idx="2"/>
          </p:cNvCxnSpPr>
          <p:nvPr/>
        </p:nvCxnSpPr>
        <p:spPr>
          <a:xfrm flipV="1">
            <a:off x="8907734" y="3598709"/>
            <a:ext cx="1263694" cy="51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634A28B-4AB8-470A-B1B5-5E0511CA3B38}"/>
              </a:ext>
            </a:extLst>
          </p:cNvPr>
          <p:cNvCxnSpPr>
            <a:cxnSpLocks/>
            <a:stCxn id="34" idx="0"/>
            <a:endCxn id="9" idx="2"/>
          </p:cNvCxnSpPr>
          <p:nvPr/>
        </p:nvCxnSpPr>
        <p:spPr>
          <a:xfrm flipV="1">
            <a:off x="10170767" y="3598709"/>
            <a:ext cx="661" cy="498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AA1913D-ED1B-43C2-9E46-2C45BA02D25B}"/>
              </a:ext>
            </a:extLst>
          </p:cNvPr>
          <p:cNvCxnSpPr>
            <a:cxnSpLocks/>
            <a:stCxn id="35" idx="0"/>
            <a:endCxn id="9" idx="2"/>
          </p:cNvCxnSpPr>
          <p:nvPr/>
        </p:nvCxnSpPr>
        <p:spPr>
          <a:xfrm flipH="1" flipV="1">
            <a:off x="10171428" y="3598709"/>
            <a:ext cx="1107792" cy="510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726F5970-76AB-4598-8355-4F54BE499E1E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V="1">
            <a:off x="11279220" y="4414327"/>
            <a:ext cx="0" cy="578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8EF5D0D-711A-4908-A9D0-13670E3B927D}"/>
              </a:ext>
            </a:extLst>
          </p:cNvPr>
          <p:cNvSpPr txBox="1"/>
          <p:nvPr/>
        </p:nvSpPr>
        <p:spPr>
          <a:xfrm>
            <a:off x="9351991" y="718851"/>
            <a:ext cx="2978076" cy="1354217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#i	:</a:t>
            </a:r>
            <a:r>
              <a:rPr lang="ja-JP" altLang="en-US" dirty="0"/>
              <a:t>ラベル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xx</a:t>
            </a:r>
            <a:r>
              <a:rPr lang="ja-JP" altLang="en-US" dirty="0"/>
              <a:t>、</a:t>
            </a:r>
            <a:r>
              <a:rPr lang="en-US" altLang="ja-JP" dirty="0"/>
              <a:t>$j	:</a:t>
            </a:r>
            <a:r>
              <a:rPr lang="ja-JP" altLang="en-US" dirty="0"/>
              <a:t>ノード名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[n]	:bind</a:t>
            </a:r>
            <a:r>
              <a:rPr lang="ja-JP" altLang="en-US" dirty="0"/>
              <a:t>個数</a:t>
            </a:r>
            <a:endParaRPr lang="en-US" altLang="ja-JP" dirty="0"/>
          </a:p>
          <a:p>
            <a:r>
              <a:rPr lang="en-US" altLang="ja-JP" dirty="0"/>
              <a:t>	 (n</a:t>
            </a:r>
            <a:r>
              <a:rPr lang="ja-JP" altLang="en-US" dirty="0"/>
              <a:t>の</a:t>
            </a:r>
            <a:r>
              <a:rPr lang="en-US" altLang="ja-JP" dirty="0"/>
              <a:t>default</a:t>
            </a:r>
            <a:r>
              <a:rPr lang="ja-JP" altLang="en-US" dirty="0"/>
              <a:t>→∞</a:t>
            </a:r>
            <a:r>
              <a:rPr lang="en-US" altLang="ja-JP" dirty="0"/>
              <a:t>)</a:t>
            </a:r>
          </a:p>
        </p:txBody>
      </p:sp>
      <p:sp>
        <p:nvSpPr>
          <p:cNvPr id="53" name="四角形: メモ 52">
            <a:extLst>
              <a:ext uri="{FF2B5EF4-FFF2-40B4-BE49-F238E27FC236}">
                <a16:creationId xmlns:a16="http://schemas.microsoft.com/office/drawing/2014/main" id="{E5E22EFE-467C-4838-A091-AC540FF1487C}"/>
              </a:ext>
            </a:extLst>
          </p:cNvPr>
          <p:cNvSpPr/>
          <p:nvPr/>
        </p:nvSpPr>
        <p:spPr>
          <a:xfrm>
            <a:off x="9409353" y="2066657"/>
            <a:ext cx="717586" cy="304800"/>
          </a:xfrm>
          <a:prstGeom prst="foldedCorner">
            <a:avLst>
              <a:gd name="adj" fmla="val 2620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t"/>
          <a:lstStyle/>
          <a:p>
            <a:pPr algn="ctr"/>
            <a:endParaRPr kumimoji="1" lang="ja-JP" altLang="en-US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374BF46-09B5-4289-9019-AA521508E41F}"/>
              </a:ext>
            </a:extLst>
          </p:cNvPr>
          <p:cNvSpPr txBox="1"/>
          <p:nvPr/>
        </p:nvSpPr>
        <p:spPr>
          <a:xfrm>
            <a:off x="10256696" y="2029801"/>
            <a:ext cx="140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: bind</a:t>
            </a:r>
            <a:r>
              <a:rPr kumimoji="1" lang="ja-JP" altLang="en-US" dirty="0"/>
              <a:t>値</a:t>
            </a:r>
          </a:p>
        </p:txBody>
      </p:sp>
      <p:sp>
        <p:nvSpPr>
          <p:cNvPr id="55" name="左中かっこ 54">
            <a:extLst>
              <a:ext uri="{FF2B5EF4-FFF2-40B4-BE49-F238E27FC236}">
                <a16:creationId xmlns:a16="http://schemas.microsoft.com/office/drawing/2014/main" id="{34F0487C-C68D-4D32-87AE-9F83D460AEE2}"/>
              </a:ext>
            </a:extLst>
          </p:cNvPr>
          <p:cNvSpPr/>
          <p:nvPr/>
        </p:nvSpPr>
        <p:spPr>
          <a:xfrm>
            <a:off x="9143091" y="763821"/>
            <a:ext cx="146629" cy="165374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FF"/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634A845-1228-43AF-B89F-C107CD0983D7}"/>
              </a:ext>
            </a:extLst>
          </p:cNvPr>
          <p:cNvSpPr txBox="1"/>
          <p:nvPr/>
        </p:nvSpPr>
        <p:spPr>
          <a:xfrm>
            <a:off x="0" y="-63"/>
            <a:ext cx="4476144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ja-JP" u="sng" dirty="0"/>
              <a:t>1. </a:t>
            </a:r>
            <a:r>
              <a:rPr lang="ja-JP" altLang="en-US" u="sng" dirty="0"/>
              <a:t>内積概要</a:t>
            </a:r>
            <a:r>
              <a:rPr lang="en-US" altLang="ja-JP" u="sng" dirty="0"/>
              <a:t>(</a:t>
            </a:r>
            <a:r>
              <a:rPr lang="ja-JP" altLang="en-US" u="sng" dirty="0"/>
              <a:t>現状</a:t>
            </a:r>
            <a:r>
              <a:rPr lang="en-US" altLang="ja-JP" u="sng" dirty="0"/>
              <a:t>)</a:t>
            </a:r>
            <a:endParaRPr kumimoji="1" lang="ja-JP" altLang="en-US" u="sng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79B2FF2-EFC8-4E99-A6B8-1B58502B5EA4}"/>
              </a:ext>
            </a:extLst>
          </p:cNvPr>
          <p:cNvSpPr txBox="1"/>
          <p:nvPr/>
        </p:nvSpPr>
        <p:spPr>
          <a:xfrm>
            <a:off x="4502196" y="149332"/>
            <a:ext cx="7164376" cy="369332"/>
          </a:xfrm>
          <a:prstGeom prst="rect">
            <a:avLst/>
          </a:prstGeom>
          <a:solidFill>
            <a:srgbClr val="FFFFCC"/>
          </a:solidFill>
          <a:ln cmpd="dbl">
            <a:noFill/>
          </a:ln>
        </p:spPr>
        <p:txBody>
          <a:bodyPr wrap="square">
            <a:spAutoFit/>
          </a:bodyPr>
          <a:lstStyle/>
          <a:p>
            <a:r>
              <a:rPr lang="en-US" altLang="ja-JP" sz="1800" dirty="0"/>
              <a:t>(</a:t>
            </a:r>
            <a:r>
              <a:rPr lang="ja-JP" altLang="en-US" sz="1800" dirty="0"/>
              <a:t>コマンド</a:t>
            </a:r>
            <a:r>
              <a:rPr lang="en-US" altLang="ja-JP" sz="1800" dirty="0"/>
              <a:t>) ./</a:t>
            </a:r>
            <a:r>
              <a:rPr lang="en-US" altLang="ja-JP" sz="1800" dirty="0" err="1"/>
              <a:t>tq.o</a:t>
            </a:r>
            <a:r>
              <a:rPr lang="en-US" altLang="ja-JP" sz="1800" dirty="0"/>
              <a:t> in=</a:t>
            </a:r>
            <a:r>
              <a:rPr lang="en-US" altLang="ja-JP" sz="1800" dirty="0" err="1"/>
              <a:t>in.rule</a:t>
            </a:r>
            <a:r>
              <a:rPr lang="en-US" altLang="ja-JP" sz="1800" dirty="0"/>
              <a:t> out=</a:t>
            </a:r>
            <a:r>
              <a:rPr lang="en-US" altLang="ja-JP" sz="1800" dirty="0" err="1"/>
              <a:t>out.rule</a:t>
            </a:r>
            <a:r>
              <a:rPr lang="en-US" altLang="ja-JP" sz="1800" dirty="0"/>
              <a:t> data=test.csv</a:t>
            </a:r>
            <a:endParaRPr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B296FD0-32B3-4CBF-BD79-8E98D8167DCF}"/>
              </a:ext>
            </a:extLst>
          </p:cNvPr>
          <p:cNvSpPr txBox="1"/>
          <p:nvPr/>
        </p:nvSpPr>
        <p:spPr>
          <a:xfrm>
            <a:off x="8984790" y="2942157"/>
            <a:ext cx="2480868" cy="369332"/>
          </a:xfrm>
          <a:prstGeom prst="rect">
            <a:avLst/>
          </a:prstGeom>
          <a:noFill/>
          <a:ln cmpd="dbl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/>
              <a:t>③</a:t>
            </a:r>
            <a:r>
              <a:rPr lang="ja-JP" altLang="en-US" dirty="0"/>
              <a:t>ツリー</a:t>
            </a:r>
            <a:r>
              <a:rPr lang="en-US" altLang="ja-JP" dirty="0"/>
              <a:t>(CSV</a:t>
            </a:r>
            <a:r>
              <a:rPr lang="ja-JP" altLang="en-US" sz="1800" dirty="0"/>
              <a:t>値</a:t>
            </a:r>
            <a:r>
              <a:rPr lang="en-US" altLang="ja-JP" sz="1800" dirty="0"/>
              <a:t>bind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60" name="矢印: 下 59">
            <a:extLst>
              <a:ext uri="{FF2B5EF4-FFF2-40B4-BE49-F238E27FC236}">
                <a16:creationId xmlns:a16="http://schemas.microsoft.com/office/drawing/2014/main" id="{7C3A2B32-D3EE-419B-B176-8E36711DEBB7}"/>
              </a:ext>
            </a:extLst>
          </p:cNvPr>
          <p:cNvSpPr/>
          <p:nvPr/>
        </p:nvSpPr>
        <p:spPr>
          <a:xfrm rot="18083141">
            <a:off x="7948553" y="2378853"/>
            <a:ext cx="450761" cy="15001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51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74BACB-45A1-4A7D-B571-F70CC2D28E19}"/>
              </a:ext>
            </a:extLst>
          </p:cNvPr>
          <p:cNvSpPr txBox="1"/>
          <p:nvPr/>
        </p:nvSpPr>
        <p:spPr>
          <a:xfrm>
            <a:off x="4160479" y="1746712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1.1 </a:t>
            </a:r>
            <a:r>
              <a:rPr lang="ja-JP" altLang="en-US" sz="2400" b="1" u="sng" dirty="0"/>
              <a:t>パージング処理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682778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CD8298-4FB3-454E-96C6-FA69B32539F2}"/>
              </a:ext>
            </a:extLst>
          </p:cNvPr>
          <p:cNvSpPr txBox="1"/>
          <p:nvPr/>
        </p:nvSpPr>
        <p:spPr>
          <a:xfrm>
            <a:off x="111306" y="1899436"/>
            <a:ext cx="120806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$ ./</a:t>
            </a:r>
            <a:r>
              <a:rPr lang="en-US" altLang="ja-JP" dirty="0" err="1"/>
              <a:t>tq.o</a:t>
            </a:r>
            <a:r>
              <a:rPr lang="en-US" altLang="ja-JP" dirty="0"/>
              <a:t> in=test_prd.1.ddf out=test_prd.1.ddl data=test.csv -FT -C -Pin -Pout -</a:t>
            </a:r>
            <a:r>
              <a:rPr lang="en-US" altLang="ja-JP" dirty="0" err="1"/>
              <a:t>Pprod</a:t>
            </a:r>
            <a:endParaRPr lang="en-US" altLang="ja-JP" dirty="0"/>
          </a:p>
          <a:p>
            <a:r>
              <a:rPr lang="en-US" altLang="ja-JP" dirty="0"/>
              <a:t>=&gt;</a:t>
            </a:r>
          </a:p>
          <a:p>
            <a:r>
              <a:rPr lang="en-US" altLang="ja-JP" dirty="0"/>
              <a:t>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),$3[3]($4[2]@(1,2,322,4,5,68)))</a:t>
            </a:r>
          </a:p>
          <a:p>
            <a:r>
              <a:rPr lang="en-US" altLang="ja-JP" dirty="0">
                <a:highlight>
                  <a:srgbClr val="FFCCFF"/>
                </a:highlight>
              </a:rPr>
              <a:t>(((,,),(,,)),((,,),(,,)),((,,),(,,)))</a:t>
            </a:r>
          </a:p>
          <a:p>
            <a:r>
              <a:rPr lang="en-US" altLang="ja-JP" dirty="0"/>
              <a:t>(((Length,mm,1),(Weight,kg,2)),((Length,mm,322),(Weight,kg,4)),((Length,mm,5),(Weight,kg,68)))</a:t>
            </a:r>
          </a:p>
          <a:p>
            <a:endParaRPr lang="en-US" altLang="ja-JP" dirty="0"/>
          </a:p>
          <a:p>
            <a:r>
              <a:rPr lang="en-US" altLang="ja-JP" dirty="0"/>
              <a:t>$ ./</a:t>
            </a:r>
            <a:r>
              <a:rPr lang="en-US" altLang="ja-JP" dirty="0" err="1"/>
              <a:t>cq.o</a:t>
            </a:r>
            <a:r>
              <a:rPr lang="en-US" altLang="ja-JP" dirty="0"/>
              <a:t> in=test_prd.1.ddf out=test_prd.1.ddl data=test.csv -FT -C -Pin –Pout</a:t>
            </a:r>
            <a:r>
              <a:rPr lang="ja-JP" altLang="en-US" dirty="0"/>
              <a:t> 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endParaRPr lang="en-US" altLang="ja-JP" dirty="0"/>
          </a:p>
          <a:p>
            <a:r>
              <a:rPr lang="en-US" altLang="ja-JP" dirty="0"/>
              <a:t>=&gt;</a:t>
            </a:r>
          </a:p>
          <a:p>
            <a:r>
              <a:rPr lang="en-US" altLang="ja-JP" dirty="0"/>
              <a:t>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),$3[3]($4[2]@(1,2,322,4,5,68)))</a:t>
            </a:r>
          </a:p>
          <a:p>
            <a:r>
              <a:rPr lang="en-US" altLang="ja-JP" dirty="0">
                <a:highlight>
                  <a:srgbClr val="FFCCFF"/>
                </a:highlight>
              </a:rPr>
              <a:t>(((Length,mm,1),(Weight,kg,2)),((Length,mm,322),(Weight,kg,4)),((Length,mm,5),(Weight,kg,68)))</a:t>
            </a:r>
          </a:p>
          <a:p>
            <a:r>
              <a:rPr lang="en-US" altLang="ja-JP" dirty="0"/>
              <a:t>(((Length,mm,1),(Weight,kg,2)),((Length,mm,322),(Weight,kg,4)),((Length,mm,5),(Weight,kg,68)))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2FC3579-E7FE-438A-A3B0-7629E78236A8}"/>
              </a:ext>
            </a:extLst>
          </p:cNvPr>
          <p:cNvSpPr txBox="1"/>
          <p:nvPr/>
        </p:nvSpPr>
        <p:spPr>
          <a:xfrm>
            <a:off x="3579496" y="403603"/>
            <a:ext cx="673607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$(#1$1[2],#2$2[2],$3[3](#4$4[2]))</a:t>
            </a:r>
          </a:p>
          <a:p>
            <a:endParaRPr lang="en-US" altLang="ja-JP" dirty="0"/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F3B1FE9-11C8-424D-BD9D-4A893FDE5889}"/>
              </a:ext>
            </a:extLst>
          </p:cNvPr>
          <p:cNvSpPr txBox="1"/>
          <p:nvPr/>
        </p:nvSpPr>
        <p:spPr>
          <a:xfrm>
            <a:off x="-1" y="0"/>
            <a:ext cx="420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tq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との相違点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C293C15-1667-4774-B7C8-9CC845A194E8}"/>
              </a:ext>
            </a:extLst>
          </p:cNvPr>
          <p:cNvSpPr txBox="1"/>
          <p:nvPr/>
        </p:nvSpPr>
        <p:spPr>
          <a:xfrm>
            <a:off x="2202456" y="718885"/>
            <a:ext cx="6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*2:</a:t>
            </a:r>
          </a:p>
        </p:txBody>
      </p:sp>
    </p:spTree>
    <p:extLst>
      <p:ext uri="{BB962C8B-B14F-4D97-AF65-F5344CB8AC3E}">
        <p14:creationId xmlns:p14="http://schemas.microsoft.com/office/powerpoint/2010/main" val="1706543492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71733006-C3FA-4E65-87F8-E013C830DC42}"/>
              </a:ext>
            </a:extLst>
          </p:cNvPr>
          <p:cNvSpPr/>
          <p:nvPr/>
        </p:nvSpPr>
        <p:spPr>
          <a:xfrm>
            <a:off x="1072863" y="779485"/>
            <a:ext cx="10599564" cy="2408350"/>
          </a:xfrm>
          <a:prstGeom prst="roundRect">
            <a:avLst>
              <a:gd name="adj" fmla="val 8646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40CA35-43BA-4FBC-9C5F-460DEF84E7A9}"/>
              </a:ext>
            </a:extLst>
          </p:cNvPr>
          <p:cNvSpPr txBox="1"/>
          <p:nvPr/>
        </p:nvSpPr>
        <p:spPr>
          <a:xfrm>
            <a:off x="2661453" y="1997858"/>
            <a:ext cx="1272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FF"/>
                </a:solidFill>
              </a:rPr>
              <a:t>1,2</a:t>
            </a:r>
          </a:p>
          <a:p>
            <a:r>
              <a:rPr lang="en-US" altLang="ja-JP" dirty="0">
                <a:solidFill>
                  <a:srgbClr val="FF00FF"/>
                </a:solidFill>
              </a:rPr>
              <a:t>3,4</a:t>
            </a:r>
          </a:p>
          <a:p>
            <a:r>
              <a:rPr lang="en-US" altLang="ja-JP" dirty="0">
                <a:solidFill>
                  <a:srgbClr val="FF00FF"/>
                </a:solidFill>
              </a:rPr>
              <a:t>5,6</a:t>
            </a:r>
          </a:p>
          <a:p>
            <a:r>
              <a:rPr lang="ja-JP" altLang="en-US" dirty="0"/>
              <a:t> </a:t>
            </a:r>
            <a:r>
              <a:rPr lang="ja-JP" altLang="en-US" dirty="0">
                <a:solidFill>
                  <a:srgbClr val="FF00FF"/>
                </a:solidFill>
              </a:rPr>
              <a:t>：</a:t>
            </a:r>
            <a:endParaRPr lang="en-US" altLang="ja-JP" dirty="0">
              <a:solidFill>
                <a:srgbClr val="FF00FF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EA9127-533D-429D-9F41-7D98AA721B09}"/>
              </a:ext>
            </a:extLst>
          </p:cNvPr>
          <p:cNvSpPr txBox="1"/>
          <p:nvPr/>
        </p:nvSpPr>
        <p:spPr>
          <a:xfrm>
            <a:off x="4152059" y="1410282"/>
            <a:ext cx="7162285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AA(</a:t>
            </a:r>
            <a:r>
              <a:rPr lang="en-US" altLang="ja-JP" dirty="0">
                <a:solidFill>
                  <a:srgbClr val="FF0000"/>
                </a:solidFill>
              </a:rPr>
              <a:t>#1$1</a:t>
            </a:r>
            <a:r>
              <a:rPr lang="en-US" altLang="ja-JP" dirty="0"/>
              <a:t>@(</a:t>
            </a:r>
            <a:r>
              <a:rPr lang="en-US" altLang="ja-JP" dirty="0">
                <a:solidFill>
                  <a:srgbClr val="FF0000"/>
                </a:solidFill>
              </a:rPr>
              <a:t>length,weight</a:t>
            </a:r>
            <a:r>
              <a:rPr lang="en-US" altLang="ja-JP" dirty="0"/>
              <a:t>), </a:t>
            </a:r>
            <a:r>
              <a:rPr lang="en-US" altLang="ja-JP" dirty="0">
                <a:solidFill>
                  <a:srgbClr val="00B0F0"/>
                </a:solidFill>
              </a:rPr>
              <a:t>#2$2</a:t>
            </a:r>
            <a:r>
              <a:rPr lang="en-US" altLang="ja-JP" dirty="0"/>
              <a:t>@(</a:t>
            </a:r>
            <a:r>
              <a:rPr lang="en-US" altLang="ja-JP" dirty="0">
                <a:solidFill>
                  <a:srgbClr val="00B0F0"/>
                </a:solidFill>
              </a:rPr>
              <a:t>mm,kg</a:t>
            </a:r>
            <a:r>
              <a:rPr lang="en-US" altLang="ja-JP" dirty="0"/>
              <a:t>), $3[](</a:t>
            </a:r>
            <a:r>
              <a:rPr lang="en-US" altLang="ja-JP" dirty="0">
                <a:solidFill>
                  <a:srgbClr val="FF00FF"/>
                </a:solidFill>
              </a:rPr>
              <a:t>#4$4[2]</a:t>
            </a:r>
            <a:r>
              <a:rPr lang="en-US" altLang="ja-JP" dirty="0"/>
              <a:t>))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919CFEE-4D0A-4F58-A69F-D14E413C28F6}"/>
              </a:ext>
            </a:extLst>
          </p:cNvPr>
          <p:cNvSpPr txBox="1"/>
          <p:nvPr/>
        </p:nvSpPr>
        <p:spPr>
          <a:xfrm>
            <a:off x="1948846" y="4253611"/>
            <a:ext cx="3632903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$PI$(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$#2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FF"/>
                </a:solidFill>
              </a:rPr>
              <a:t>$#4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F5D4F1A-7E14-42CC-9766-D91030310F1B}"/>
              </a:ext>
            </a:extLst>
          </p:cNvPr>
          <p:cNvSpPr txBox="1"/>
          <p:nvPr/>
        </p:nvSpPr>
        <p:spPr>
          <a:xfrm>
            <a:off x="1764550" y="5460029"/>
            <a:ext cx="4066820" cy="1200329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(((</a:t>
            </a:r>
            <a:r>
              <a:rPr lang="en-US" altLang="ja-JP" dirty="0">
                <a:solidFill>
                  <a:srgbClr val="FF0000"/>
                </a:solidFill>
              </a:rPr>
              <a:t>length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mm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FF"/>
                </a:solidFill>
              </a:rPr>
              <a:t>1</a:t>
            </a:r>
            <a:r>
              <a:rPr lang="en-US" altLang="ja-JP" dirty="0"/>
              <a:t>),(</a:t>
            </a:r>
            <a:r>
              <a:rPr lang="en-US" altLang="ja-JP" dirty="0">
                <a:solidFill>
                  <a:srgbClr val="FF0000"/>
                </a:solidFill>
              </a:rPr>
              <a:t>weight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kg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FF"/>
                </a:solidFill>
              </a:rPr>
              <a:t>2</a:t>
            </a:r>
            <a:r>
              <a:rPr lang="en-US" altLang="ja-JP" dirty="0"/>
              <a:t>)),</a:t>
            </a:r>
          </a:p>
          <a:p>
            <a:r>
              <a:rPr lang="en-US" altLang="ja-JP" dirty="0"/>
              <a:t>((</a:t>
            </a:r>
            <a:r>
              <a:rPr lang="en-US" altLang="ja-JP" dirty="0">
                <a:solidFill>
                  <a:srgbClr val="FF0000"/>
                </a:solidFill>
              </a:rPr>
              <a:t>length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mm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FF"/>
                </a:solidFill>
              </a:rPr>
              <a:t>3</a:t>
            </a:r>
            <a:r>
              <a:rPr lang="en-US" altLang="ja-JP" dirty="0"/>
              <a:t>),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weight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kg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FF"/>
                </a:solidFill>
              </a:rPr>
              <a:t>4</a:t>
            </a:r>
            <a:r>
              <a:rPr lang="en-US" altLang="ja-JP" dirty="0"/>
              <a:t>)),</a:t>
            </a:r>
          </a:p>
          <a:p>
            <a:r>
              <a:rPr lang="en-US" altLang="ja-JP" dirty="0"/>
              <a:t>((</a:t>
            </a:r>
            <a:r>
              <a:rPr lang="en-US" altLang="ja-JP" dirty="0">
                <a:solidFill>
                  <a:srgbClr val="FF0000"/>
                </a:solidFill>
              </a:rPr>
              <a:t>length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mm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FF"/>
                </a:solidFill>
              </a:rPr>
              <a:t>5</a:t>
            </a:r>
            <a:r>
              <a:rPr lang="en-US" altLang="ja-JP" dirty="0"/>
              <a:t>),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weight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kg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FF"/>
                </a:solidFill>
              </a:rPr>
              <a:t>6</a:t>
            </a:r>
            <a:r>
              <a:rPr lang="en-US" altLang="ja-JP" dirty="0"/>
              <a:t>)),</a:t>
            </a:r>
          </a:p>
          <a:p>
            <a:r>
              <a:rPr lang="en-US" altLang="ja-JP" dirty="0"/>
              <a:t>		:	        )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86A3246-6169-4692-8241-83B43B86B22B}"/>
              </a:ext>
            </a:extLst>
          </p:cNvPr>
          <p:cNvSpPr txBox="1"/>
          <p:nvPr/>
        </p:nvSpPr>
        <p:spPr>
          <a:xfrm>
            <a:off x="1612443" y="3863574"/>
            <a:ext cx="190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④</a:t>
            </a:r>
            <a:r>
              <a:rPr lang="en-US" altLang="ja-JP" dirty="0"/>
              <a:t>&lt;</a:t>
            </a:r>
            <a:r>
              <a:rPr kumimoji="1" lang="en-US" altLang="ja-JP" dirty="0"/>
              <a:t>out</a:t>
            </a:r>
            <a:r>
              <a:rPr kumimoji="1" lang="ja-JP" altLang="en-US" dirty="0"/>
              <a:t>ルール</a:t>
            </a:r>
            <a:r>
              <a:rPr kumimoji="1" lang="en-US" altLang="ja-JP" dirty="0"/>
              <a:t>&gt;</a:t>
            </a:r>
            <a:endParaRPr kumimoji="1" lang="ja-JP" altLang="en-US" dirty="0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D172BF28-6B8A-4D45-B1A5-8235F4EC544D}"/>
              </a:ext>
            </a:extLst>
          </p:cNvPr>
          <p:cNvSpPr/>
          <p:nvPr/>
        </p:nvSpPr>
        <p:spPr>
          <a:xfrm>
            <a:off x="3539916" y="4740935"/>
            <a:ext cx="450761" cy="59347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9FCFC22-1F0F-4DA9-ADCC-D4B89F858DCA}"/>
              </a:ext>
            </a:extLst>
          </p:cNvPr>
          <p:cNvSpPr txBox="1"/>
          <p:nvPr/>
        </p:nvSpPr>
        <p:spPr>
          <a:xfrm>
            <a:off x="1678969" y="5069825"/>
            <a:ext cx="190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⑤</a:t>
            </a:r>
            <a:r>
              <a:rPr lang="en-US" altLang="ja-JP" dirty="0"/>
              <a:t>&lt;</a:t>
            </a:r>
            <a:r>
              <a:rPr lang="ja-JP" altLang="en-US" dirty="0"/>
              <a:t>出力</a:t>
            </a:r>
            <a:r>
              <a:rPr kumimoji="1" lang="en-US" altLang="ja-JP" dirty="0"/>
              <a:t>&gt;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0652368-F11D-4646-9071-F26E3697A1B0}"/>
              </a:ext>
            </a:extLst>
          </p:cNvPr>
          <p:cNvSpPr txBox="1"/>
          <p:nvPr/>
        </p:nvSpPr>
        <p:spPr>
          <a:xfrm>
            <a:off x="0" y="106094"/>
            <a:ext cx="4252524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[</a:t>
            </a:r>
            <a:r>
              <a:rPr lang="ja-JP" altLang="en-US" dirty="0"/>
              <a:t>パターン</a:t>
            </a:r>
            <a:r>
              <a:rPr lang="en-US" altLang="ja-JP" dirty="0"/>
              <a:t>B](</a:t>
            </a:r>
            <a:r>
              <a:rPr lang="ja-JP" altLang="en-US" dirty="0"/>
              <a:t>ルール内での</a:t>
            </a:r>
            <a:r>
              <a:rPr lang="en-US" altLang="ja-JP" dirty="0"/>
              <a:t>bind</a:t>
            </a:r>
            <a:r>
              <a:rPr lang="ja-JP" altLang="en-US" dirty="0"/>
              <a:t>値指定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17" name="左中かっこ 16">
            <a:extLst>
              <a:ext uri="{FF2B5EF4-FFF2-40B4-BE49-F238E27FC236}">
                <a16:creationId xmlns:a16="http://schemas.microsoft.com/office/drawing/2014/main" id="{277F3AC0-464A-4D46-97F7-D083EC205BAE}"/>
              </a:ext>
            </a:extLst>
          </p:cNvPr>
          <p:cNvSpPr/>
          <p:nvPr/>
        </p:nvSpPr>
        <p:spPr>
          <a:xfrm rot="16200000">
            <a:off x="6506259" y="1155320"/>
            <a:ext cx="116939" cy="151811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B15AD52C-9E52-4113-BF72-0198FE4AB468}"/>
              </a:ext>
            </a:extLst>
          </p:cNvPr>
          <p:cNvSpPr/>
          <p:nvPr/>
        </p:nvSpPr>
        <p:spPr>
          <a:xfrm rot="16200000">
            <a:off x="8701628" y="1574897"/>
            <a:ext cx="116941" cy="728199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84FEDD0-069C-4FFE-805C-5F68B8457F56}"/>
              </a:ext>
            </a:extLst>
          </p:cNvPr>
          <p:cNvSpPr txBox="1"/>
          <p:nvPr/>
        </p:nvSpPr>
        <p:spPr>
          <a:xfrm>
            <a:off x="5896338" y="2060105"/>
            <a:ext cx="152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プロパティ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FE56747-9A60-4767-810B-3495C1AF3D1D}"/>
              </a:ext>
            </a:extLst>
          </p:cNvPr>
          <p:cNvSpPr txBox="1"/>
          <p:nvPr/>
        </p:nvSpPr>
        <p:spPr>
          <a:xfrm>
            <a:off x="7969712" y="2071066"/>
            <a:ext cx="152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00B0F0"/>
                </a:solidFill>
              </a:rPr>
              <a:t>単位</a:t>
            </a: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B28220B2-A54E-4D36-8BBD-87DF097C0447}"/>
              </a:ext>
            </a:extLst>
          </p:cNvPr>
          <p:cNvSpPr/>
          <p:nvPr/>
        </p:nvSpPr>
        <p:spPr>
          <a:xfrm>
            <a:off x="9405509" y="3888323"/>
            <a:ext cx="57301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AA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6F2A2CCA-A26D-4435-961C-54ADF55E58D2}"/>
              </a:ext>
            </a:extLst>
          </p:cNvPr>
          <p:cNvSpPr/>
          <p:nvPr/>
        </p:nvSpPr>
        <p:spPr>
          <a:xfrm>
            <a:off x="10426466" y="4703941"/>
            <a:ext cx="74668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$3[]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707A1EE6-48F7-4626-95E8-C8F137251BAB}"/>
              </a:ext>
            </a:extLst>
          </p:cNvPr>
          <p:cNvSpPr/>
          <p:nvPr/>
        </p:nvSpPr>
        <p:spPr>
          <a:xfrm>
            <a:off x="8054980" y="4708177"/>
            <a:ext cx="74668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</a:rPr>
              <a:t>#1$1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EC444A93-1419-4FCF-87C6-0B18D9C46120}"/>
              </a:ext>
            </a:extLst>
          </p:cNvPr>
          <p:cNvSpPr/>
          <p:nvPr/>
        </p:nvSpPr>
        <p:spPr>
          <a:xfrm>
            <a:off x="9318013" y="4692118"/>
            <a:ext cx="74668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dirty="0">
                <a:solidFill>
                  <a:srgbClr val="00B0F0"/>
                </a:solidFill>
              </a:rPr>
              <a:t>#2$2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5EE75AE9-F212-4DF2-A642-5DFCDEBF5C23}"/>
              </a:ext>
            </a:extLst>
          </p:cNvPr>
          <p:cNvSpPr/>
          <p:nvPr/>
        </p:nvSpPr>
        <p:spPr>
          <a:xfrm>
            <a:off x="10426466" y="5587538"/>
            <a:ext cx="74668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dirty="0">
                <a:solidFill>
                  <a:srgbClr val="FF00FF"/>
                </a:solidFill>
              </a:rPr>
              <a:t>#4$4[2]</a:t>
            </a:r>
            <a:endParaRPr kumimoji="1" lang="ja-JP" altLang="en-US" sz="1400" dirty="0">
              <a:solidFill>
                <a:srgbClr val="FF00FF"/>
              </a:solidFill>
            </a:endParaRPr>
          </a:p>
        </p:txBody>
      </p:sp>
      <p:sp>
        <p:nvSpPr>
          <p:cNvPr id="50" name="四角形: メモ 49">
            <a:extLst>
              <a:ext uri="{FF2B5EF4-FFF2-40B4-BE49-F238E27FC236}">
                <a16:creationId xmlns:a16="http://schemas.microsoft.com/office/drawing/2014/main" id="{D369D67D-2454-47E2-9843-E4B7FF34B527}"/>
              </a:ext>
            </a:extLst>
          </p:cNvPr>
          <p:cNvSpPr/>
          <p:nvPr/>
        </p:nvSpPr>
        <p:spPr>
          <a:xfrm>
            <a:off x="7495115" y="4992473"/>
            <a:ext cx="1253625" cy="646530"/>
          </a:xfrm>
          <a:prstGeom prst="foldedCorner">
            <a:avLst>
              <a:gd name="adj" fmla="val 2620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t"/>
          <a:lstStyle/>
          <a:p>
            <a:pPr algn="ctr"/>
            <a:r>
              <a:rPr lang="en-US" altLang="ja-JP" sz="1400" dirty="0" err="1">
                <a:solidFill>
                  <a:srgbClr val="FF0000"/>
                </a:solidFill>
              </a:rPr>
              <a:t>length,weight</a:t>
            </a:r>
            <a:endParaRPr lang="en-US" altLang="ja-JP" sz="1400" dirty="0">
              <a:solidFill>
                <a:srgbClr val="FF0000"/>
              </a:solidFill>
            </a:endParaRPr>
          </a:p>
          <a:p>
            <a:pPr algn="ctr"/>
            <a:endParaRPr kumimoji="1" lang="ja-JP" altLang="en-US" sz="1400" dirty="0"/>
          </a:p>
        </p:txBody>
      </p:sp>
      <p:sp>
        <p:nvSpPr>
          <p:cNvPr id="51" name="四角形: メモ 50">
            <a:extLst>
              <a:ext uri="{FF2B5EF4-FFF2-40B4-BE49-F238E27FC236}">
                <a16:creationId xmlns:a16="http://schemas.microsoft.com/office/drawing/2014/main" id="{8E041002-D5B0-4A88-8FAD-054204B5FECE}"/>
              </a:ext>
            </a:extLst>
          </p:cNvPr>
          <p:cNvSpPr/>
          <p:nvPr/>
        </p:nvSpPr>
        <p:spPr>
          <a:xfrm>
            <a:off x="9165823" y="4992473"/>
            <a:ext cx="746686" cy="646530"/>
          </a:xfrm>
          <a:prstGeom prst="foldedCorner">
            <a:avLst>
              <a:gd name="adj" fmla="val 2620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t"/>
          <a:lstStyle/>
          <a:p>
            <a:pPr algn="ctr"/>
            <a:r>
              <a:rPr lang="en-US" altLang="ja-JP" sz="1400" dirty="0" err="1">
                <a:solidFill>
                  <a:srgbClr val="00B0F0"/>
                </a:solidFill>
              </a:rPr>
              <a:t>mm,kg</a:t>
            </a:r>
            <a:endParaRPr lang="en-US" altLang="ja-JP" sz="1400" dirty="0">
              <a:solidFill>
                <a:srgbClr val="00B0F0"/>
              </a:solidFill>
            </a:endParaRPr>
          </a:p>
          <a:p>
            <a:pPr algn="ctr"/>
            <a:endParaRPr kumimoji="1" lang="ja-JP" altLang="en-US" sz="1400" dirty="0"/>
          </a:p>
        </p:txBody>
      </p:sp>
      <p:sp>
        <p:nvSpPr>
          <p:cNvPr id="52" name="四角形: メモ 51">
            <a:extLst>
              <a:ext uri="{FF2B5EF4-FFF2-40B4-BE49-F238E27FC236}">
                <a16:creationId xmlns:a16="http://schemas.microsoft.com/office/drawing/2014/main" id="{47B1D469-42EE-4490-9A81-9615E08A36D0}"/>
              </a:ext>
            </a:extLst>
          </p:cNvPr>
          <p:cNvSpPr/>
          <p:nvPr/>
        </p:nvSpPr>
        <p:spPr>
          <a:xfrm>
            <a:off x="10925741" y="5845025"/>
            <a:ext cx="746686" cy="1012975"/>
          </a:xfrm>
          <a:prstGeom prst="foldedCorner">
            <a:avLst>
              <a:gd name="adj" fmla="val 2620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108000" rIns="0" bIns="0" rtlCol="0" anchor="t"/>
          <a:lstStyle/>
          <a:p>
            <a:r>
              <a:rPr lang="en-US" altLang="ja-JP" sz="1400" dirty="0">
                <a:solidFill>
                  <a:srgbClr val="FF00FF"/>
                </a:solidFill>
              </a:rPr>
              <a:t>1,2</a:t>
            </a:r>
          </a:p>
          <a:p>
            <a:r>
              <a:rPr lang="en-US" altLang="ja-JP" sz="1400" dirty="0">
                <a:solidFill>
                  <a:srgbClr val="FF00FF"/>
                </a:solidFill>
              </a:rPr>
              <a:t>3,4</a:t>
            </a:r>
          </a:p>
          <a:p>
            <a:r>
              <a:rPr lang="en-US" altLang="ja-JP" sz="1400" dirty="0">
                <a:solidFill>
                  <a:srgbClr val="FF00FF"/>
                </a:solidFill>
              </a:rPr>
              <a:t>5,6</a:t>
            </a:r>
          </a:p>
          <a:p>
            <a:r>
              <a:rPr lang="ja-JP" altLang="en-US" sz="1400" dirty="0">
                <a:solidFill>
                  <a:srgbClr val="FF00FF"/>
                </a:solidFill>
              </a:rPr>
              <a:t>　</a:t>
            </a:r>
            <a:r>
              <a:rPr lang="en-US" altLang="ja-JP" sz="1400" dirty="0">
                <a:solidFill>
                  <a:srgbClr val="FF00FF"/>
                </a:solidFill>
              </a:rPr>
              <a:t>:</a:t>
            </a:r>
          </a:p>
          <a:p>
            <a:pPr algn="ctr"/>
            <a:endParaRPr kumimoji="1" lang="ja-JP" altLang="en-US" sz="1400" dirty="0"/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7907B7CF-129F-4A49-B3F5-BE2F1B139C63}"/>
              </a:ext>
            </a:extLst>
          </p:cNvPr>
          <p:cNvCxnSpPr>
            <a:cxnSpLocks/>
            <a:stCxn id="47" idx="0"/>
            <a:endCxn id="45" idx="2"/>
          </p:cNvCxnSpPr>
          <p:nvPr/>
        </p:nvCxnSpPr>
        <p:spPr>
          <a:xfrm flipV="1">
            <a:off x="8428323" y="4193123"/>
            <a:ext cx="1263694" cy="51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1EF3EC16-2712-4D23-8DCE-81E882363415}"/>
              </a:ext>
            </a:extLst>
          </p:cNvPr>
          <p:cNvCxnSpPr>
            <a:cxnSpLocks/>
            <a:stCxn id="48" idx="0"/>
            <a:endCxn id="45" idx="2"/>
          </p:cNvCxnSpPr>
          <p:nvPr/>
        </p:nvCxnSpPr>
        <p:spPr>
          <a:xfrm flipV="1">
            <a:off x="9691356" y="4193123"/>
            <a:ext cx="661" cy="498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0328B0C7-B0A9-4EBF-AD3E-9923FC6A03B6}"/>
              </a:ext>
            </a:extLst>
          </p:cNvPr>
          <p:cNvCxnSpPr>
            <a:cxnSpLocks/>
            <a:stCxn id="46" idx="0"/>
            <a:endCxn id="45" idx="2"/>
          </p:cNvCxnSpPr>
          <p:nvPr/>
        </p:nvCxnSpPr>
        <p:spPr>
          <a:xfrm flipH="1" flipV="1">
            <a:off x="9692017" y="4193123"/>
            <a:ext cx="1107792" cy="510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31E17834-794B-42B2-9F19-972D31F993F6}"/>
              </a:ext>
            </a:extLst>
          </p:cNvPr>
          <p:cNvCxnSpPr>
            <a:cxnSpLocks/>
            <a:stCxn id="49" idx="0"/>
            <a:endCxn id="46" idx="2"/>
          </p:cNvCxnSpPr>
          <p:nvPr/>
        </p:nvCxnSpPr>
        <p:spPr>
          <a:xfrm flipV="1">
            <a:off x="10799809" y="5008741"/>
            <a:ext cx="0" cy="578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左中かっこ 57">
            <a:extLst>
              <a:ext uri="{FF2B5EF4-FFF2-40B4-BE49-F238E27FC236}">
                <a16:creationId xmlns:a16="http://schemas.microsoft.com/office/drawing/2014/main" id="{517300A6-8DA0-482D-81A3-A95FF65F4737}"/>
              </a:ext>
            </a:extLst>
          </p:cNvPr>
          <p:cNvSpPr/>
          <p:nvPr/>
        </p:nvSpPr>
        <p:spPr>
          <a:xfrm>
            <a:off x="2415384" y="2064516"/>
            <a:ext cx="109705" cy="953558"/>
          </a:xfrm>
          <a:prstGeom prst="leftBrace">
            <a:avLst/>
          </a:prstGeom>
          <a:ln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FF"/>
              </a:solidFill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B1B4F38-6C02-41CA-BC93-E2FBE73D9B45}"/>
              </a:ext>
            </a:extLst>
          </p:cNvPr>
          <p:cNvSpPr txBox="1"/>
          <p:nvPr/>
        </p:nvSpPr>
        <p:spPr>
          <a:xfrm>
            <a:off x="1124790" y="2378663"/>
            <a:ext cx="152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FF00FF"/>
                </a:solidFill>
              </a:rPr>
              <a:t>データ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938F0DC-0930-4046-A2E5-1DB126115F26}"/>
              </a:ext>
            </a:extLst>
          </p:cNvPr>
          <p:cNvSpPr/>
          <p:nvPr/>
        </p:nvSpPr>
        <p:spPr>
          <a:xfrm>
            <a:off x="2415384" y="1410282"/>
            <a:ext cx="1071394" cy="214394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FD4684C4-50D0-44D8-ABF8-F3EE59BC3EA1}"/>
              </a:ext>
            </a:extLst>
          </p:cNvPr>
          <p:cNvSpPr/>
          <p:nvPr/>
        </p:nvSpPr>
        <p:spPr>
          <a:xfrm>
            <a:off x="2415384" y="1707894"/>
            <a:ext cx="1071394" cy="214394"/>
          </a:xfrm>
          <a:prstGeom prst="round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1A462E5-13C7-4C2F-8744-956ACE035E6E}"/>
              </a:ext>
            </a:extLst>
          </p:cNvPr>
          <p:cNvSpPr txBox="1"/>
          <p:nvPr/>
        </p:nvSpPr>
        <p:spPr>
          <a:xfrm>
            <a:off x="4820909" y="137400"/>
            <a:ext cx="6237137" cy="369332"/>
          </a:xfrm>
          <a:prstGeom prst="rect">
            <a:avLst/>
          </a:prstGeom>
          <a:solidFill>
            <a:srgbClr val="FFFFCC"/>
          </a:solidFill>
          <a:ln cmpd="dbl">
            <a:noFill/>
          </a:ln>
        </p:spPr>
        <p:txBody>
          <a:bodyPr wrap="square">
            <a:spAutoFit/>
          </a:bodyPr>
          <a:lstStyle/>
          <a:p>
            <a:r>
              <a:rPr lang="en-US" altLang="ja-JP" sz="1800" dirty="0"/>
              <a:t>(</a:t>
            </a:r>
            <a:r>
              <a:rPr lang="ja-JP" altLang="en-US" sz="1800" dirty="0"/>
              <a:t>コマンド</a:t>
            </a:r>
            <a:r>
              <a:rPr lang="en-US" altLang="ja-JP" sz="1800" dirty="0"/>
              <a:t>) ./</a:t>
            </a:r>
            <a:r>
              <a:rPr lang="en-US" altLang="ja-JP" sz="1800" dirty="0" err="1"/>
              <a:t>tq.o</a:t>
            </a:r>
            <a:r>
              <a:rPr lang="en-US" altLang="ja-JP" sz="1800" dirty="0"/>
              <a:t> in=</a:t>
            </a:r>
            <a:r>
              <a:rPr lang="en-US" altLang="ja-JP" sz="1800" dirty="0" err="1"/>
              <a:t>in.rule</a:t>
            </a:r>
            <a:r>
              <a:rPr lang="en-US" altLang="ja-JP" sz="1800" dirty="0"/>
              <a:t> out=</a:t>
            </a:r>
            <a:r>
              <a:rPr lang="en-US" altLang="ja-JP" sz="1800" dirty="0" err="1"/>
              <a:t>out.rule</a:t>
            </a:r>
            <a:r>
              <a:rPr lang="en-US" altLang="ja-JP" sz="1800" dirty="0"/>
              <a:t> data=test.csv</a:t>
            </a:r>
            <a:endParaRPr lang="ja-JP" altLang="en-US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81FA65A1-5AB7-483B-AF19-1E05F9F3A012}"/>
              </a:ext>
            </a:extLst>
          </p:cNvPr>
          <p:cNvSpPr txBox="1"/>
          <p:nvPr/>
        </p:nvSpPr>
        <p:spPr>
          <a:xfrm>
            <a:off x="1304128" y="953907"/>
            <a:ext cx="269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①</a:t>
            </a:r>
            <a:r>
              <a:rPr kumimoji="1" lang="en-US" altLang="ja-JP" sz="1400" dirty="0"/>
              <a:t>&lt;</a:t>
            </a:r>
            <a:r>
              <a:rPr kumimoji="1" lang="en-US" altLang="ja-JP" dirty="0"/>
              <a:t>CSV</a:t>
            </a:r>
            <a:r>
              <a:rPr kumimoji="1" lang="ja-JP" altLang="en-US" dirty="0"/>
              <a:t>デー</a:t>
            </a:r>
            <a:r>
              <a:rPr kumimoji="1" lang="en-US" altLang="ja-JP" sz="1400" dirty="0"/>
              <a:t>&gt;</a:t>
            </a:r>
            <a:r>
              <a:rPr lang="en-US" altLang="ja-JP" dirty="0"/>
              <a:t>(test.csv)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28DD460-64C9-4C10-A0BB-5F6F19CC5E56}"/>
              </a:ext>
            </a:extLst>
          </p:cNvPr>
          <p:cNvSpPr txBox="1"/>
          <p:nvPr/>
        </p:nvSpPr>
        <p:spPr>
          <a:xfrm>
            <a:off x="4038940" y="956120"/>
            <a:ext cx="269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r>
              <a:rPr lang="en-US" altLang="ja-JP" dirty="0"/>
              <a:t>&lt;</a:t>
            </a:r>
            <a:r>
              <a:rPr kumimoji="1" lang="en-US" altLang="ja-JP" dirty="0"/>
              <a:t>in</a:t>
            </a:r>
            <a:r>
              <a:rPr kumimoji="1" lang="ja-JP" altLang="en-US" dirty="0"/>
              <a:t>ルール</a:t>
            </a:r>
            <a:r>
              <a:rPr kumimoji="1" lang="en-US" altLang="ja-JP" dirty="0"/>
              <a:t>&gt;(</a:t>
            </a:r>
            <a:r>
              <a:rPr kumimoji="1" lang="en-US" altLang="ja-JP" dirty="0" err="1"/>
              <a:t>in.rule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8050D6C-7DF7-491C-B6EA-526FBEAD7C00}"/>
              </a:ext>
            </a:extLst>
          </p:cNvPr>
          <p:cNvSpPr txBox="1"/>
          <p:nvPr/>
        </p:nvSpPr>
        <p:spPr>
          <a:xfrm>
            <a:off x="8672075" y="3505813"/>
            <a:ext cx="2480868" cy="369332"/>
          </a:xfrm>
          <a:prstGeom prst="rect">
            <a:avLst/>
          </a:prstGeom>
          <a:noFill/>
          <a:ln cmpd="dbl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1800" dirty="0"/>
              <a:t>③</a:t>
            </a:r>
            <a:r>
              <a:rPr lang="ja-JP" altLang="en-US" dirty="0"/>
              <a:t>ツリー</a:t>
            </a:r>
            <a:r>
              <a:rPr lang="en-US" altLang="ja-JP" dirty="0"/>
              <a:t>(CSV</a:t>
            </a:r>
            <a:r>
              <a:rPr lang="ja-JP" altLang="en-US" sz="1800" dirty="0"/>
              <a:t>値</a:t>
            </a:r>
            <a:r>
              <a:rPr lang="en-US" altLang="ja-JP" sz="1800" dirty="0"/>
              <a:t>bind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66" name="矢印: 下 65">
            <a:extLst>
              <a:ext uri="{FF2B5EF4-FFF2-40B4-BE49-F238E27FC236}">
                <a16:creationId xmlns:a16="http://schemas.microsoft.com/office/drawing/2014/main" id="{29F3F31A-D7CA-46DF-928D-C8E95F5EF29D}"/>
              </a:ext>
            </a:extLst>
          </p:cNvPr>
          <p:cNvSpPr/>
          <p:nvPr/>
        </p:nvSpPr>
        <p:spPr>
          <a:xfrm rot="18938727">
            <a:off x="7412935" y="2649919"/>
            <a:ext cx="450761" cy="15001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062340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186D851-2BF1-4FA3-80B2-054E59193850}"/>
              </a:ext>
            </a:extLst>
          </p:cNvPr>
          <p:cNvSpPr txBox="1"/>
          <p:nvPr/>
        </p:nvSpPr>
        <p:spPr>
          <a:xfrm>
            <a:off x="0" y="92064"/>
            <a:ext cx="5075434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ja-JP" u="sng" dirty="0"/>
              <a:t>2. </a:t>
            </a:r>
            <a:r>
              <a:rPr lang="ja-JP" altLang="en-US" u="sng" dirty="0"/>
              <a:t>エンハンス内容</a:t>
            </a:r>
            <a:endParaRPr kumimoji="1"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A3BF158-5C57-413F-B854-0876CEF09012}"/>
              </a:ext>
            </a:extLst>
          </p:cNvPr>
          <p:cNvSpPr txBox="1"/>
          <p:nvPr/>
        </p:nvSpPr>
        <p:spPr>
          <a:xfrm>
            <a:off x="1520573" y="1557735"/>
            <a:ext cx="879528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ja-JP" altLang="en-US" dirty="0"/>
              <a:t>① </a:t>
            </a:r>
            <a:r>
              <a:rPr lang="ja-JP" altLang="en-US" u="sng" dirty="0"/>
              <a:t>複数</a:t>
            </a:r>
            <a:r>
              <a:rPr kumimoji="1" lang="en-US" altLang="ja-JP" u="sng" dirty="0"/>
              <a:t>CSV</a:t>
            </a:r>
            <a:r>
              <a:rPr kumimoji="1" lang="ja-JP" altLang="en-US" u="sng" dirty="0"/>
              <a:t>ファイル</a:t>
            </a:r>
            <a:r>
              <a:rPr kumimoji="1" lang="ja-JP" altLang="en-US" dirty="0"/>
              <a:t>を変換対象にする</a:t>
            </a:r>
            <a:endParaRPr kumimoji="1"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D49B45B-A5B2-4CA6-B845-8099122D37F9}"/>
              </a:ext>
            </a:extLst>
          </p:cNvPr>
          <p:cNvSpPr txBox="1"/>
          <p:nvPr/>
        </p:nvSpPr>
        <p:spPr>
          <a:xfrm>
            <a:off x="154113" y="1557735"/>
            <a:ext cx="1448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ja-JP" altLang="en-US" dirty="0"/>
              <a:t>当初要求</a:t>
            </a:r>
            <a:r>
              <a:rPr kumimoji="1" lang="en-US" altLang="ja-JP" dirty="0"/>
              <a:t>) </a:t>
            </a:r>
            <a:endParaRPr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7007C7-CE29-4384-84BC-F8612672A484}"/>
              </a:ext>
            </a:extLst>
          </p:cNvPr>
          <p:cNvSpPr txBox="1"/>
          <p:nvPr/>
        </p:nvSpPr>
        <p:spPr>
          <a:xfrm>
            <a:off x="1520570" y="2442982"/>
            <a:ext cx="8795281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ja-JP" altLang="en-US" dirty="0"/>
              <a:t>② 複数</a:t>
            </a:r>
            <a:r>
              <a:rPr kumimoji="1" lang="en-US" altLang="ja-JP" dirty="0"/>
              <a:t>CSV</a:t>
            </a:r>
            <a:r>
              <a:rPr kumimoji="1" lang="ja-JP" altLang="en-US" dirty="0"/>
              <a:t>ファイルの</a:t>
            </a:r>
            <a:r>
              <a:rPr kumimoji="1" lang="en-US" altLang="ja-JP" dirty="0"/>
              <a:t>CSV</a:t>
            </a:r>
            <a:r>
              <a:rPr kumimoji="1" lang="ja-JP" altLang="en-US" dirty="0"/>
              <a:t>値を</a:t>
            </a:r>
            <a:r>
              <a:rPr kumimoji="1" lang="ja-JP" altLang="en-US" u="sng" dirty="0"/>
              <a:t>ツリーに</a:t>
            </a:r>
            <a:r>
              <a:rPr kumimoji="1" lang="en-US" altLang="ja-JP" u="sng" dirty="0"/>
              <a:t>bind</a:t>
            </a:r>
            <a:r>
              <a:rPr kumimoji="1" lang="ja-JP" altLang="en-US" dirty="0"/>
              <a:t>する</a:t>
            </a:r>
            <a:endParaRPr kumimoji="1"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E660E25-A4A5-4109-B147-56A24F543218}"/>
              </a:ext>
            </a:extLst>
          </p:cNvPr>
          <p:cNvSpPr txBox="1"/>
          <p:nvPr/>
        </p:nvSpPr>
        <p:spPr>
          <a:xfrm>
            <a:off x="1520570" y="3326586"/>
            <a:ext cx="8795281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ja-JP" altLang="en-US" dirty="0"/>
              <a:t>③ </a:t>
            </a:r>
            <a:r>
              <a:rPr kumimoji="1" lang="en-US" altLang="ja-JP" dirty="0"/>
              <a:t>CSV</a:t>
            </a:r>
            <a:r>
              <a:rPr kumimoji="1" lang="ja-JP" altLang="en-US" dirty="0"/>
              <a:t>値を</a:t>
            </a:r>
            <a:r>
              <a:rPr kumimoji="1" lang="ja-JP" altLang="en-US" u="sng" dirty="0"/>
              <a:t>どのノードに</a:t>
            </a:r>
            <a:r>
              <a:rPr kumimoji="1" lang="en-US" altLang="ja-JP" u="sng" dirty="0"/>
              <a:t>bind</a:t>
            </a:r>
            <a:r>
              <a:rPr kumimoji="1" lang="ja-JP" altLang="en-US" u="sng" dirty="0"/>
              <a:t>するか</a:t>
            </a:r>
            <a:r>
              <a:rPr kumimoji="1" lang="ja-JP" altLang="en-US" dirty="0"/>
              <a:t>を指定する</a:t>
            </a:r>
            <a:endParaRPr kumimoji="1" lang="en-US" altLang="ja-JP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99E741F-97FE-4735-8D79-06A6CFDBCB6C}"/>
              </a:ext>
            </a:extLst>
          </p:cNvPr>
          <p:cNvSpPr txBox="1"/>
          <p:nvPr/>
        </p:nvSpPr>
        <p:spPr>
          <a:xfrm>
            <a:off x="1520570" y="4211833"/>
            <a:ext cx="8795281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ja-JP" altLang="en-US" dirty="0"/>
              <a:t>④ </a:t>
            </a:r>
            <a:r>
              <a:rPr kumimoji="1" lang="en-US" altLang="ja-JP" dirty="0"/>
              <a:t>CSV</a:t>
            </a:r>
            <a:r>
              <a:rPr kumimoji="1" lang="ja-JP" altLang="en-US" dirty="0"/>
              <a:t>値の</a:t>
            </a:r>
            <a:r>
              <a:rPr kumimoji="1" lang="en-US" altLang="ja-JP" dirty="0"/>
              <a:t>bind</a:t>
            </a:r>
            <a:r>
              <a:rPr kumimoji="1" lang="ja-JP" altLang="en-US" dirty="0"/>
              <a:t>指示を</a:t>
            </a:r>
            <a:r>
              <a:rPr kumimoji="1" lang="ja-JP" altLang="en-US" u="sng" dirty="0"/>
              <a:t>規則内のオペレータ</a:t>
            </a:r>
            <a:r>
              <a:rPr kumimoji="1" lang="ja-JP" altLang="en-US" dirty="0"/>
              <a:t>として</a:t>
            </a:r>
            <a:r>
              <a:rPr lang="ja-JP" altLang="en-US" dirty="0"/>
              <a:t>記述</a:t>
            </a:r>
            <a:r>
              <a:rPr kumimoji="1" lang="ja-JP" altLang="en-US" dirty="0"/>
              <a:t>する</a:t>
            </a:r>
            <a:r>
              <a:rPr kumimoji="1" lang="en-US" altLang="ja-JP" dirty="0"/>
              <a:t>(bind</a:t>
            </a:r>
            <a:r>
              <a:rPr kumimoji="1" lang="ja-JP" altLang="en-US" dirty="0"/>
              <a:t>オペレータ</a:t>
            </a:r>
            <a:r>
              <a:rPr lang="ja-JP" altLang="en-US" dirty="0"/>
              <a:t>の導入</a:t>
            </a:r>
            <a:r>
              <a:rPr lang="en-US" altLang="ja-JP" dirty="0"/>
              <a:t>)</a:t>
            </a:r>
            <a:endParaRPr kumimoji="1"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3C89366-65DB-4A36-A2D0-37E5BA66DB44}"/>
              </a:ext>
            </a:extLst>
          </p:cNvPr>
          <p:cNvSpPr txBox="1"/>
          <p:nvPr/>
        </p:nvSpPr>
        <p:spPr>
          <a:xfrm>
            <a:off x="1520570" y="5097080"/>
            <a:ext cx="8795281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ja-JP" altLang="en-US" dirty="0"/>
              <a:t>⑤ </a:t>
            </a:r>
            <a:r>
              <a:rPr lang="en-US" altLang="ja-JP" dirty="0" err="1"/>
              <a:t>tq</a:t>
            </a:r>
            <a:r>
              <a:rPr lang="ja-JP" altLang="en-US" dirty="0"/>
              <a:t>における一般のオペレータの記法をエンハンスする</a:t>
            </a:r>
            <a:r>
              <a:rPr lang="en-US" altLang="ja-JP" dirty="0"/>
              <a:t>(</a:t>
            </a:r>
            <a:r>
              <a:rPr lang="ja-JP" altLang="en-US" u="sng" dirty="0"/>
              <a:t>パラメータ記述</a:t>
            </a:r>
            <a:r>
              <a:rPr lang="en-US" altLang="ja-JP" dirty="0"/>
              <a:t>)</a:t>
            </a:r>
            <a:endParaRPr kumimoji="1" lang="en-US" altLang="ja-JP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2167D69-7D89-4973-98B8-66C1D275CBBF}"/>
              </a:ext>
            </a:extLst>
          </p:cNvPr>
          <p:cNvSpPr txBox="1"/>
          <p:nvPr/>
        </p:nvSpPr>
        <p:spPr>
          <a:xfrm>
            <a:off x="154113" y="662427"/>
            <a:ext cx="2065105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ja-JP" u="sng" dirty="0"/>
              <a:t>(1)</a:t>
            </a:r>
            <a:r>
              <a:rPr lang="ja-JP" altLang="en-US" u="sng" dirty="0"/>
              <a:t>要件の経緯</a:t>
            </a:r>
            <a:endParaRPr kumimoji="1" lang="en-US" altLang="ja-JP" dirty="0"/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5D58F74C-EFFA-4907-9AF9-FD7BF7452C1A}"/>
              </a:ext>
            </a:extLst>
          </p:cNvPr>
          <p:cNvSpPr/>
          <p:nvPr/>
        </p:nvSpPr>
        <p:spPr>
          <a:xfrm>
            <a:off x="5075434" y="1999537"/>
            <a:ext cx="2147298" cy="3693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24E07168-AA4F-4F14-9ABB-C9C33A9FCD21}"/>
              </a:ext>
            </a:extLst>
          </p:cNvPr>
          <p:cNvSpPr/>
          <p:nvPr/>
        </p:nvSpPr>
        <p:spPr>
          <a:xfrm>
            <a:off x="5075434" y="2892514"/>
            <a:ext cx="2147298" cy="3693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C1ADC004-0759-4F96-9B61-DB0AF7090C1B}"/>
              </a:ext>
            </a:extLst>
          </p:cNvPr>
          <p:cNvSpPr/>
          <p:nvPr/>
        </p:nvSpPr>
        <p:spPr>
          <a:xfrm>
            <a:off x="5075434" y="3769209"/>
            <a:ext cx="2147298" cy="3693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7EBC8B55-734C-49D7-A776-614E317DEAF3}"/>
              </a:ext>
            </a:extLst>
          </p:cNvPr>
          <p:cNvSpPr/>
          <p:nvPr/>
        </p:nvSpPr>
        <p:spPr>
          <a:xfrm>
            <a:off x="5075434" y="4654456"/>
            <a:ext cx="2147298" cy="3693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109483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98243FD-15AF-4895-B9DA-921422D42E39}"/>
              </a:ext>
            </a:extLst>
          </p:cNvPr>
          <p:cNvSpPr txBox="1"/>
          <p:nvPr/>
        </p:nvSpPr>
        <p:spPr>
          <a:xfrm>
            <a:off x="-81395" y="28109"/>
            <a:ext cx="4664467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ja-JP" u="sng" dirty="0"/>
              <a:t>(2)</a:t>
            </a:r>
            <a:r>
              <a:rPr lang="ja-JP" altLang="en-US" u="sng" dirty="0"/>
              <a:t>複数</a:t>
            </a:r>
            <a:r>
              <a:rPr lang="en-US" altLang="ja-JP" u="sng" dirty="0"/>
              <a:t>CSV</a:t>
            </a:r>
            <a:r>
              <a:rPr lang="ja-JP" altLang="en-US" u="sng" dirty="0"/>
              <a:t>ファイル指定 </a:t>
            </a:r>
            <a:r>
              <a:rPr lang="en-US" altLang="ja-JP" u="sng" dirty="0"/>
              <a:t>(</a:t>
            </a:r>
            <a:r>
              <a:rPr lang="en-US" altLang="ja-JP" u="sng" dirty="0" err="1"/>
              <a:t>in.rule</a:t>
            </a:r>
            <a:r>
              <a:rPr lang="en-US" altLang="ja-JP" u="sng" dirty="0"/>
              <a:t>)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CD7EDD8-7C9A-42D4-AC61-EB1512862693}"/>
              </a:ext>
            </a:extLst>
          </p:cNvPr>
          <p:cNvSpPr txBox="1"/>
          <p:nvPr/>
        </p:nvSpPr>
        <p:spPr>
          <a:xfrm>
            <a:off x="2002263" y="582067"/>
            <a:ext cx="6673435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ベース</a:t>
            </a:r>
            <a:r>
              <a:rPr lang="en-US" altLang="ja-JP" dirty="0"/>
              <a:t>) </a:t>
            </a:r>
            <a:r>
              <a:rPr lang="en-US" altLang="ja-JP" b="1" dirty="0"/>
              <a:t>AA(#1$1[2],#2$2[2],$3[](#4$4[2]))</a:t>
            </a:r>
            <a:endParaRPr kumimoji="1" lang="ja-JP" altLang="en-US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648CCA9-44A7-4CFC-8F9A-58FCA5333276}"/>
              </a:ext>
            </a:extLst>
          </p:cNvPr>
          <p:cNvSpPr txBox="1"/>
          <p:nvPr/>
        </p:nvSpPr>
        <p:spPr>
          <a:xfrm>
            <a:off x="8877" y="1136025"/>
            <a:ext cx="12192000" cy="5693866"/>
          </a:xfrm>
          <a:prstGeom prst="rect">
            <a:avLst/>
          </a:prstGeom>
          <a:noFill/>
          <a:ln w="9525">
            <a:noFill/>
          </a:ln>
          <a:effectLst/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(a)</a:t>
            </a:r>
            <a:r>
              <a:rPr lang="ja-JP" altLang="en-US" dirty="0"/>
              <a:t>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$file$(test1.csv)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b="1" dirty="0"/>
              <a:t>AA(#1$1[2],#2$2[2],$3[](#4$4[2]))</a:t>
            </a:r>
          </a:p>
          <a:p>
            <a:pPr lvl="1">
              <a:spcBef>
                <a:spcPts val="600"/>
              </a:spcBef>
            </a:pPr>
            <a:r>
              <a:rPr lang="ja-JP" altLang="en-US" dirty="0"/>
              <a:t>⇒</a:t>
            </a:r>
            <a:r>
              <a:rPr lang="en-US" altLang="ja-JP" dirty="0"/>
              <a:t> test1</a:t>
            </a:r>
            <a:r>
              <a:rPr lang="ja-JP" altLang="en-US" dirty="0"/>
              <a:t>の</a:t>
            </a:r>
            <a:r>
              <a:rPr lang="en-US" altLang="ja-JP" dirty="0"/>
              <a:t>CSV</a:t>
            </a:r>
            <a:r>
              <a:rPr lang="ja-JP" altLang="en-US" dirty="0"/>
              <a:t>値を後続の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(AA(</a:t>
            </a:r>
            <a:r>
              <a:rPr lang="ja-JP" altLang="en-US" dirty="0"/>
              <a:t>～</a:t>
            </a:r>
            <a:r>
              <a:rPr lang="en-US" altLang="ja-JP" dirty="0"/>
              <a:t>))</a:t>
            </a:r>
            <a:r>
              <a:rPr lang="ja-JP" altLang="en-US" dirty="0"/>
              <a:t>内の各ノードに</a:t>
            </a:r>
            <a:r>
              <a:rPr lang="en-US" altLang="ja-JP" dirty="0"/>
              <a:t>[]</a:t>
            </a:r>
            <a:r>
              <a:rPr lang="ja-JP" altLang="en-US" dirty="0"/>
              <a:t>内の指定個数ずつ</a:t>
            </a:r>
            <a:r>
              <a:rPr lang="en-US" altLang="ja-JP" dirty="0"/>
              <a:t>bind</a:t>
            </a:r>
          </a:p>
          <a:p>
            <a:pPr lvl="1"/>
            <a:r>
              <a:rPr kumimoji="1"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$file$(test1.csv)</a:t>
            </a:r>
            <a:r>
              <a:rPr lang="en-US" altLang="ja-JP" dirty="0">
                <a:solidFill>
                  <a:srgbClr val="FF0000"/>
                </a:solidFill>
              </a:rPr>
              <a:t>} </a:t>
            </a:r>
            <a:r>
              <a:rPr lang="en-US" altLang="ja-JP" dirty="0"/>
              <a:t>: “test1.csv”</a:t>
            </a:r>
            <a:r>
              <a:rPr lang="ja-JP" altLang="en-US" dirty="0"/>
              <a:t>の</a:t>
            </a:r>
            <a:r>
              <a:rPr lang="en-US" altLang="ja-JP" dirty="0" err="1"/>
              <a:t>file_ptr</a:t>
            </a:r>
            <a:r>
              <a:rPr lang="ja-JP" altLang="en-US" dirty="0"/>
              <a:t>保持ノード相当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en-US" altLang="ja-JP" dirty="0"/>
              <a:t>(b)</a:t>
            </a:r>
            <a:r>
              <a:rPr kumimoji="1" lang="ja-JP" altLang="en-US" dirty="0"/>
              <a:t> </a:t>
            </a:r>
            <a:r>
              <a:rPr kumimoji="1"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$bind$($#11)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b="1" dirty="0"/>
              <a:t>AA(#1$1[2],#2$2[2],$3[](#4$4[2]))</a:t>
            </a:r>
            <a:r>
              <a:rPr lang="en-US" altLang="ja-JP" dirty="0"/>
              <a:t>, #11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$file$(test1.csv)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</a:p>
          <a:p>
            <a:pPr lvl="1">
              <a:spcBef>
                <a:spcPts val="600"/>
              </a:spcBef>
            </a:pPr>
            <a:r>
              <a:rPr lang="ja-JP" altLang="en-US" dirty="0"/>
              <a:t>⇒ </a:t>
            </a:r>
            <a:r>
              <a:rPr lang="en-US" altLang="ja-JP" dirty="0"/>
              <a:t>〃 (#11:</a:t>
            </a:r>
            <a:r>
              <a:rPr lang="ja-JP" altLang="en-US" dirty="0"/>
              <a:t> </a:t>
            </a:r>
            <a:r>
              <a:rPr lang="en-US" altLang="ja-JP" dirty="0"/>
              <a:t>“test1.csv”</a:t>
            </a:r>
            <a:r>
              <a:rPr lang="ja-JP" altLang="en-US" dirty="0"/>
              <a:t>の</a:t>
            </a:r>
            <a:r>
              <a:rPr lang="en-US" altLang="ja-JP" dirty="0" err="1"/>
              <a:t>file_ptr</a:t>
            </a:r>
            <a:r>
              <a:rPr lang="ja-JP" altLang="en-US" dirty="0"/>
              <a:t>保持ノードのラベル、</a:t>
            </a:r>
            <a:r>
              <a:rPr lang="en-US" altLang="ja-JP" dirty="0"/>
              <a:t>$#11: </a:t>
            </a:r>
            <a:r>
              <a:rPr lang="ja-JP" altLang="en-US" dirty="0"/>
              <a:t>上記ノードの参照</a:t>
            </a:r>
            <a:r>
              <a:rPr lang="en-US" altLang="ja-JP" dirty="0"/>
              <a:t>)</a:t>
            </a:r>
          </a:p>
          <a:p>
            <a:pPr lvl="1"/>
            <a:endParaRPr lang="en-US" altLang="ja-JP" dirty="0"/>
          </a:p>
          <a:p>
            <a:r>
              <a:rPr lang="en-US" altLang="ja-JP" dirty="0"/>
              <a:t>(c)</a:t>
            </a:r>
            <a:r>
              <a:rPr lang="ja-JP" altLang="en-US" dirty="0"/>
              <a:t>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$file$(test1.csv)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 {</a:t>
            </a:r>
            <a:r>
              <a:rPr lang="en-US" altLang="ja-JP" dirty="0"/>
              <a:t>$file$(test2.csv)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[3])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b="1" dirty="0"/>
              <a:t>AA(#1$1[2],#2$2[2],$3[](#4$4[2]))</a:t>
            </a:r>
          </a:p>
          <a:p>
            <a:pPr lvl="1">
              <a:spcBef>
                <a:spcPts val="600"/>
              </a:spcBef>
            </a:pPr>
            <a:r>
              <a:rPr lang="ja-JP" altLang="en-US" dirty="0"/>
              <a:t>⇒ </a:t>
            </a:r>
            <a:r>
              <a:rPr lang="en-US" altLang="ja-JP" dirty="0"/>
              <a:t>test1</a:t>
            </a:r>
            <a:r>
              <a:rPr lang="ja-JP" altLang="en-US" dirty="0"/>
              <a:t>から</a:t>
            </a:r>
            <a:r>
              <a:rPr lang="en-US" altLang="ja-JP" dirty="0"/>
              <a:t>2</a:t>
            </a:r>
            <a:r>
              <a:rPr lang="ja-JP" altLang="en-US" dirty="0"/>
              <a:t>個、</a:t>
            </a:r>
            <a:r>
              <a:rPr lang="en-US" altLang="ja-JP" dirty="0"/>
              <a:t> test2</a:t>
            </a:r>
            <a:r>
              <a:rPr lang="ja-JP" altLang="en-US" dirty="0"/>
              <a:t>から</a:t>
            </a:r>
            <a:r>
              <a:rPr lang="en-US" altLang="ja-JP" dirty="0"/>
              <a:t>3</a:t>
            </a:r>
            <a:r>
              <a:rPr lang="ja-JP" altLang="en-US" dirty="0"/>
              <a:t>個のサイクルの繰返しで後続の</a:t>
            </a:r>
            <a:r>
              <a:rPr lang="en-US" altLang="ja-JP" dirty="0"/>
              <a:t>T</a:t>
            </a:r>
            <a:r>
              <a:rPr lang="ja-JP" altLang="en-US" dirty="0"/>
              <a:t>式に</a:t>
            </a:r>
            <a:r>
              <a:rPr lang="en-US" altLang="ja-JP" dirty="0"/>
              <a:t>CSV</a:t>
            </a:r>
            <a:r>
              <a:rPr lang="ja-JP" altLang="en-US" dirty="0"/>
              <a:t>値を</a:t>
            </a:r>
            <a:r>
              <a:rPr lang="en-US" altLang="ja-JP" dirty="0"/>
              <a:t>bind</a:t>
            </a:r>
          </a:p>
          <a:p>
            <a:pPr lvl="1"/>
            <a:endParaRPr lang="en-US" altLang="ja-JP" dirty="0"/>
          </a:p>
          <a:p>
            <a:r>
              <a:rPr lang="en-US" altLang="ja-JP" dirty="0"/>
              <a:t>(d)</a:t>
            </a:r>
            <a:r>
              <a:rPr lang="ja-JP" altLang="en-US" dirty="0"/>
              <a:t>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$file$(test1.csv)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b="1" dirty="0"/>
              <a:t>AA(#1$1[2],</a:t>
            </a:r>
            <a:r>
              <a:rPr lang="en-US" altLang="ja-JP" b="1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$file$(test2.csv)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b="1" dirty="0"/>
              <a:t>#2$2[2],$3[](#4$4[2]))</a:t>
            </a:r>
          </a:p>
          <a:p>
            <a:pPr lvl="1">
              <a:spcBef>
                <a:spcPts val="600"/>
              </a:spcBef>
            </a:pPr>
            <a:r>
              <a:rPr lang="ja-JP" altLang="en-US" dirty="0"/>
              <a:t>⇒ </a:t>
            </a:r>
            <a:r>
              <a:rPr lang="en-US" altLang="ja-JP" dirty="0"/>
              <a:t>test1</a:t>
            </a:r>
            <a:r>
              <a:rPr lang="ja-JP" altLang="en-US" dirty="0"/>
              <a:t>の</a:t>
            </a:r>
            <a:r>
              <a:rPr lang="en-US" altLang="ja-JP" dirty="0"/>
              <a:t>CSV</a:t>
            </a:r>
            <a:r>
              <a:rPr lang="ja-JP" altLang="en-US" dirty="0"/>
              <a:t>値を後続の</a:t>
            </a:r>
            <a:r>
              <a:rPr lang="en-US" altLang="ja-JP" dirty="0"/>
              <a:t>T</a:t>
            </a:r>
            <a:r>
              <a:rPr lang="ja-JP" altLang="en-US" dirty="0"/>
              <a:t>式に</a:t>
            </a:r>
            <a:r>
              <a:rPr lang="en-US" altLang="ja-JP" dirty="0"/>
              <a:t>bind</a:t>
            </a:r>
            <a:r>
              <a:rPr lang="ja-JP" altLang="en-US" dirty="0"/>
              <a:t>、ただしノード</a:t>
            </a:r>
            <a:r>
              <a:rPr lang="en-US" altLang="ja-JP" dirty="0"/>
              <a:t>#2$2[2]</a:t>
            </a:r>
            <a:r>
              <a:rPr lang="ja-JP" altLang="en-US" dirty="0"/>
              <a:t>については</a:t>
            </a:r>
            <a:r>
              <a:rPr lang="en-US" altLang="ja-JP" dirty="0"/>
              <a:t>test2</a:t>
            </a:r>
            <a:r>
              <a:rPr lang="ja-JP" altLang="en-US" dirty="0"/>
              <a:t>の</a:t>
            </a:r>
            <a:r>
              <a:rPr lang="en-US" altLang="ja-JP" dirty="0"/>
              <a:t>CSV</a:t>
            </a:r>
            <a:r>
              <a:rPr lang="ja-JP" altLang="en-US" dirty="0"/>
              <a:t>値を</a:t>
            </a:r>
            <a:r>
              <a:rPr lang="en-US" altLang="ja-JP" dirty="0"/>
              <a:t>bind</a:t>
            </a:r>
          </a:p>
          <a:p>
            <a:pPr lvl="1">
              <a:spcBef>
                <a:spcPts val="600"/>
              </a:spcBef>
            </a:pPr>
            <a:endParaRPr lang="en-US" altLang="ja-JP" dirty="0"/>
          </a:p>
          <a:p>
            <a:r>
              <a:rPr lang="en-US" altLang="ja-JP" dirty="0"/>
              <a:t>(e)</a:t>
            </a:r>
            <a:r>
              <a:rPr lang="ja-JP" altLang="en-US" dirty="0"/>
              <a:t> </a:t>
            </a:r>
            <a:r>
              <a:rPr kumimoji="1" lang="en-US" altLang="ja-JP" dirty="0"/>
              <a:t>(</a:t>
            </a:r>
            <a:r>
              <a:rPr lang="en-US" altLang="ja-JP" b="1" dirty="0"/>
              <a:t>AA(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$bind$($#11)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b="1" dirty="0"/>
              <a:t>#1$1[2],</a:t>
            </a:r>
            <a:r>
              <a:rPr lang="en-US" altLang="ja-JP" dirty="0">
                <a:solidFill>
                  <a:srgbClr val="FF0000"/>
                </a:solidFill>
              </a:rPr>
              <a:t> {</a:t>
            </a:r>
            <a:r>
              <a:rPr lang="en-US" altLang="ja-JP" dirty="0"/>
              <a:t>$bind$($#11[1],$#12[1])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b="1" dirty="0"/>
              <a:t>#2$2[2],</a:t>
            </a:r>
            <a:r>
              <a:rPr lang="en-US" altLang="ja-JP" dirty="0">
                <a:solidFill>
                  <a:srgbClr val="FF0000"/>
                </a:solidFill>
              </a:rPr>
              <a:t> {</a:t>
            </a:r>
            <a:r>
              <a:rPr lang="en-US" altLang="ja-JP" dirty="0"/>
              <a:t>$bind$($#11[1],$#12[2])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b="1" dirty="0"/>
              <a:t>$3[](#4$4[2]))</a:t>
            </a:r>
            <a:r>
              <a:rPr lang="en-US" altLang="ja-JP" dirty="0"/>
              <a:t>,</a:t>
            </a:r>
          </a:p>
          <a:p>
            <a:r>
              <a:rPr lang="en-US" altLang="ja-JP" dirty="0"/>
              <a:t>	#11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$file$(test1.csv)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, #12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$file$(test2.csv)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endParaRPr lang="en-US" altLang="ja-JP" b="1" dirty="0"/>
          </a:p>
          <a:p>
            <a:pPr lvl="1">
              <a:spcBef>
                <a:spcPts val="600"/>
              </a:spcBef>
            </a:pPr>
            <a:r>
              <a:rPr lang="ja-JP" altLang="en-US" dirty="0"/>
              <a:t>⇒ ① </a:t>
            </a:r>
            <a:r>
              <a:rPr lang="en-US" altLang="ja-JP" b="1" dirty="0"/>
              <a:t>#1$1[2]</a:t>
            </a:r>
            <a:r>
              <a:rPr lang="en-US" altLang="ja-JP" dirty="0"/>
              <a:t> : test1</a:t>
            </a:r>
            <a:r>
              <a:rPr lang="ja-JP" altLang="en-US" dirty="0"/>
              <a:t>から</a:t>
            </a:r>
            <a:r>
              <a:rPr lang="en-US" altLang="ja-JP" dirty="0"/>
              <a:t>2</a:t>
            </a:r>
            <a:r>
              <a:rPr lang="ja-JP" altLang="en-US" dirty="0"/>
              <a:t>個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ja-JP" altLang="en-US" b="1" dirty="0"/>
              <a:t>　 </a:t>
            </a:r>
            <a:r>
              <a:rPr lang="ja-JP" altLang="en-US" dirty="0"/>
              <a:t>② </a:t>
            </a:r>
            <a:r>
              <a:rPr lang="en-US" altLang="ja-JP" b="1" dirty="0"/>
              <a:t>#2$2[2]</a:t>
            </a:r>
            <a:r>
              <a:rPr lang="en-US" altLang="ja-JP" dirty="0"/>
              <a:t> : test1</a:t>
            </a:r>
            <a:r>
              <a:rPr lang="ja-JP" altLang="en-US" dirty="0"/>
              <a:t>から</a:t>
            </a:r>
            <a:r>
              <a:rPr lang="en-US" altLang="ja-JP" dirty="0"/>
              <a:t>1</a:t>
            </a:r>
            <a:r>
              <a:rPr lang="ja-JP" altLang="en-US" dirty="0"/>
              <a:t>個</a:t>
            </a:r>
            <a:r>
              <a:rPr lang="en-US" altLang="ja-JP" dirty="0"/>
              <a:t>(</a:t>
            </a:r>
            <a:r>
              <a:rPr lang="ja-JP" altLang="en-US" dirty="0"/>
              <a:t>①の続きの</a:t>
            </a:r>
            <a:r>
              <a:rPr lang="en-US" altLang="ja-JP" dirty="0"/>
              <a:t>CSV</a:t>
            </a:r>
            <a:r>
              <a:rPr lang="ja-JP" altLang="en-US" dirty="0"/>
              <a:t>値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test2</a:t>
            </a:r>
            <a:r>
              <a:rPr lang="ja-JP" altLang="en-US" dirty="0"/>
              <a:t>から</a:t>
            </a:r>
            <a:r>
              <a:rPr lang="en-US" altLang="ja-JP" dirty="0"/>
              <a:t>1</a:t>
            </a:r>
            <a:r>
              <a:rPr lang="ja-JP" altLang="en-US" dirty="0"/>
              <a:t>個</a:t>
            </a:r>
            <a:endParaRPr lang="en-US" altLang="ja-JP" b="1" dirty="0"/>
          </a:p>
          <a:p>
            <a:pPr lvl="1">
              <a:spcBef>
                <a:spcPts val="600"/>
              </a:spcBef>
            </a:pPr>
            <a:r>
              <a:rPr lang="ja-JP" altLang="en-US" b="1" dirty="0"/>
              <a:t>　 </a:t>
            </a:r>
            <a:r>
              <a:rPr lang="ja-JP" altLang="en-US" dirty="0"/>
              <a:t>③ </a:t>
            </a:r>
            <a:r>
              <a:rPr lang="en-US" altLang="ja-JP" b="1" dirty="0"/>
              <a:t>#4$4[2]</a:t>
            </a:r>
            <a:r>
              <a:rPr lang="en-US" altLang="ja-JP" dirty="0"/>
              <a:t> : test1</a:t>
            </a:r>
            <a:r>
              <a:rPr lang="ja-JP" altLang="en-US" dirty="0"/>
              <a:t>から</a:t>
            </a:r>
            <a:r>
              <a:rPr lang="en-US" altLang="ja-JP" dirty="0"/>
              <a:t>1</a:t>
            </a:r>
            <a:r>
              <a:rPr lang="ja-JP" altLang="en-US" dirty="0"/>
              <a:t>個</a:t>
            </a:r>
            <a:r>
              <a:rPr lang="en-US" altLang="ja-JP" dirty="0"/>
              <a:t>(</a:t>
            </a:r>
            <a:r>
              <a:rPr lang="ja-JP" altLang="en-US" dirty="0"/>
              <a:t>②の続き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 test2</a:t>
            </a:r>
            <a:r>
              <a:rPr lang="ja-JP" altLang="en-US" dirty="0"/>
              <a:t>から</a:t>
            </a:r>
            <a:r>
              <a:rPr lang="en-US" altLang="ja-JP" dirty="0"/>
              <a:t>2</a:t>
            </a:r>
            <a:r>
              <a:rPr lang="ja-JP" altLang="en-US" dirty="0"/>
              <a:t>個</a:t>
            </a:r>
            <a:r>
              <a:rPr lang="en-US" altLang="ja-JP" dirty="0"/>
              <a:t>(〃)</a:t>
            </a:r>
            <a:r>
              <a:rPr lang="ja-JP" altLang="en-US" dirty="0"/>
              <a:t>のサイクルを</a:t>
            </a:r>
            <a:r>
              <a:rPr lang="en-US" altLang="ja-JP" dirty="0"/>
              <a:t>2</a:t>
            </a:r>
            <a:r>
              <a:rPr lang="ja-JP" altLang="en-US" dirty="0"/>
              <a:t>回繰返して</a:t>
            </a:r>
            <a:r>
              <a:rPr lang="en-US" altLang="ja-JP" dirty="0"/>
              <a:t>6</a:t>
            </a:r>
            <a:r>
              <a:rPr lang="ja-JP" altLang="en-US" dirty="0"/>
              <a:t>個</a:t>
            </a:r>
            <a:r>
              <a:rPr lang="en-US" altLang="ja-JP" dirty="0"/>
              <a:t>(= [2]×[3]</a:t>
            </a:r>
            <a:r>
              <a:rPr lang="ja-JP" altLang="en-US" dirty="0"/>
              <a:t>個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7262620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7">
            <a:extLst>
              <a:ext uri="{FF2B5EF4-FFF2-40B4-BE49-F238E27FC236}">
                <a16:creationId xmlns:a16="http://schemas.microsoft.com/office/drawing/2014/main" id="{C4C8021B-A501-4546-85F2-386550B0ED29}"/>
              </a:ext>
            </a:extLst>
          </p:cNvPr>
          <p:cNvGraphicFramePr>
            <a:graphicFrameLocks noGrp="1"/>
          </p:cNvGraphicFramePr>
          <p:nvPr/>
        </p:nvGraphicFramePr>
        <p:xfrm>
          <a:off x="581386" y="2191528"/>
          <a:ext cx="4718689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517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1851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1681655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232878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#11: test1.csv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FF0000"/>
                          </a:solidFill>
                        </a:rPr>
                        <a:t>length</a:t>
                      </a:r>
                      <a:endParaRPr kumimoji="1" lang="ja-JP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FF0000"/>
                          </a:solidFill>
                        </a:rPr>
                        <a:t>height</a:t>
                      </a:r>
                      <a:endParaRPr kumimoji="1" lang="ja-JP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FF0000"/>
                          </a:solidFill>
                        </a:rPr>
                        <a:t>weight</a:t>
                      </a:r>
                      <a:endParaRPr kumimoji="1" lang="ja-JP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00B0F0"/>
                          </a:solidFill>
                        </a:rPr>
                        <a:t>mm</a:t>
                      </a:r>
                      <a:endParaRPr kumimoji="1" lang="ja-JP" alt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00B0F0"/>
                          </a:solidFill>
                        </a:rPr>
                        <a:t>cm</a:t>
                      </a:r>
                      <a:endParaRPr kumimoji="1" lang="ja-JP" alt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00B0F0"/>
                          </a:solidFill>
                        </a:rPr>
                        <a:t>kg</a:t>
                      </a:r>
                      <a:endParaRPr kumimoji="1" lang="ja-JP" alt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FF00FF"/>
                          </a:solidFill>
                        </a:rPr>
                        <a:t>1</a:t>
                      </a:r>
                      <a:endParaRPr kumimoji="1" lang="ja-JP" altLang="en-US" sz="16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FF00FF"/>
                          </a:solidFill>
                        </a:rPr>
                        <a:t>2</a:t>
                      </a:r>
                      <a:endParaRPr kumimoji="1" lang="ja-JP" altLang="en-US" sz="16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FF00FF"/>
                          </a:solidFill>
                        </a:rPr>
                        <a:t>3</a:t>
                      </a:r>
                      <a:endParaRPr kumimoji="1" lang="ja-JP" altLang="en-US" sz="16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FF00FF"/>
                          </a:solidFill>
                        </a:rPr>
                        <a:t>4</a:t>
                      </a:r>
                      <a:endParaRPr kumimoji="1" lang="ja-JP" altLang="en-US" sz="16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FF00FF"/>
                          </a:solidFill>
                        </a:rPr>
                        <a:t>5</a:t>
                      </a:r>
                      <a:endParaRPr kumimoji="1" lang="ja-JP" altLang="en-US" sz="16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FF00FF"/>
                          </a:solidFill>
                        </a:rPr>
                        <a:t>6</a:t>
                      </a:r>
                      <a:endParaRPr kumimoji="1" lang="ja-JP" altLang="en-US" sz="16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FF00FF"/>
                          </a:solidFill>
                        </a:rPr>
                        <a:t>7</a:t>
                      </a:r>
                      <a:endParaRPr kumimoji="1" lang="ja-JP" altLang="en-US" sz="16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FF00FF"/>
                          </a:solidFill>
                        </a:rPr>
                        <a:t>8</a:t>
                      </a:r>
                      <a:endParaRPr kumimoji="1" lang="ja-JP" altLang="en-US" sz="16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FF00FF"/>
                          </a:solidFill>
                        </a:rPr>
                        <a:t>9</a:t>
                      </a:r>
                      <a:endParaRPr kumimoji="1" lang="ja-JP" altLang="en-US" sz="16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FF00FF"/>
                          </a:solidFill>
                        </a:rPr>
                        <a:t>:</a:t>
                      </a:r>
                      <a:endParaRPr kumimoji="1" lang="ja-JP" altLang="en-US" sz="16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277608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794C715-AD27-4A9B-8ACD-AA00B3D5F033}"/>
              </a:ext>
            </a:extLst>
          </p:cNvPr>
          <p:cNvSpPr/>
          <p:nvPr/>
        </p:nvSpPr>
        <p:spPr>
          <a:xfrm>
            <a:off x="3650761" y="6247002"/>
            <a:ext cx="8346575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(((</a:t>
            </a:r>
            <a:r>
              <a:rPr lang="en-US" altLang="ja-JP" dirty="0">
                <a:solidFill>
                  <a:srgbClr val="FF0000"/>
                </a:solidFill>
              </a:rPr>
              <a:t>l</a:t>
            </a:r>
            <a:r>
              <a:rPr lang="ja-JP" altLang="en-US" dirty="0">
                <a:solidFill>
                  <a:srgbClr val="FF0000"/>
                </a:solidFill>
              </a:rPr>
              <a:t>ength</a:t>
            </a:r>
            <a:r>
              <a:rPr lang="ja-JP" altLang="en-US" dirty="0"/>
              <a:t>,Quantity(</a:t>
            </a:r>
            <a:r>
              <a:rPr lang="ja-JP" altLang="en-US" dirty="0">
                <a:solidFill>
                  <a:srgbClr val="FF00FF"/>
                </a:solidFill>
              </a:rPr>
              <a:t>1</a:t>
            </a:r>
            <a:r>
              <a:rPr lang="ja-JP" altLang="en-US" dirty="0"/>
              <a:t>,</a:t>
            </a:r>
            <a:r>
              <a:rPr lang="ja-JP" altLang="en-US" dirty="0">
                <a:solidFill>
                  <a:srgbClr val="00B0F0"/>
                </a:solidFill>
              </a:rPr>
              <a:t>mm</a:t>
            </a:r>
            <a:r>
              <a:rPr lang="ja-JP" altLang="en-US" dirty="0"/>
              <a:t>)),(</a:t>
            </a:r>
            <a:r>
              <a:rPr lang="en-US" altLang="ja-JP" dirty="0">
                <a:solidFill>
                  <a:srgbClr val="FF0000"/>
                </a:solidFill>
              </a:rPr>
              <a:t>h</a:t>
            </a:r>
            <a:r>
              <a:rPr lang="ja-JP" altLang="en-US" dirty="0">
                <a:solidFill>
                  <a:srgbClr val="FF0000"/>
                </a:solidFill>
              </a:rPr>
              <a:t>eight</a:t>
            </a:r>
            <a:r>
              <a:rPr lang="ja-JP" altLang="en-US" dirty="0"/>
              <a:t>,Quantity(</a:t>
            </a:r>
            <a:r>
              <a:rPr lang="ja-JP" altLang="en-US" dirty="0">
                <a:solidFill>
                  <a:srgbClr val="FF00FF"/>
                </a:solidFill>
              </a:rPr>
              <a:t>2</a:t>
            </a:r>
            <a:r>
              <a:rPr lang="ja-JP" altLang="en-US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cm</a:t>
            </a:r>
            <a:r>
              <a:rPr lang="ja-JP" altLang="en-US" dirty="0"/>
              <a:t>))),((</a:t>
            </a:r>
            <a:r>
              <a:rPr lang="en-US" altLang="ja-JP" dirty="0">
                <a:solidFill>
                  <a:srgbClr val="FF0000"/>
                </a:solidFill>
              </a:rPr>
              <a:t>weight</a:t>
            </a:r>
            <a:r>
              <a:rPr lang="ja-JP" altLang="en-US" dirty="0"/>
              <a:t>,Quantity(</a:t>
            </a:r>
            <a:r>
              <a:rPr lang="ja-JP" altLang="en-US" dirty="0">
                <a:solidFill>
                  <a:srgbClr val="FF00FF"/>
                </a:solidFill>
              </a:rPr>
              <a:t>3</a:t>
            </a:r>
            <a:r>
              <a:rPr lang="ja-JP" altLang="en-US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kg</a:t>
            </a:r>
            <a:r>
              <a:rPr lang="ja-JP" altLang="en-US" dirty="0"/>
              <a:t>)),</a:t>
            </a:r>
            <a:endParaRPr lang="en-US" altLang="ja-JP" dirty="0"/>
          </a:p>
          <a:p>
            <a:r>
              <a:rPr lang="en-US" altLang="ja-JP" dirty="0"/>
              <a:t>				:</a:t>
            </a:r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0BAEBB6-E3D6-407B-B61E-69CD8A75959A}"/>
              </a:ext>
            </a:extLst>
          </p:cNvPr>
          <p:cNvSpPr/>
          <p:nvPr/>
        </p:nvSpPr>
        <p:spPr>
          <a:xfrm>
            <a:off x="3594533" y="5759433"/>
            <a:ext cx="335958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pPr>
              <a:spcBef>
                <a:spcPts val="600"/>
              </a:spcBef>
            </a:pPr>
            <a:r>
              <a:rPr lang="it-IT" altLang="ja-JP" dirty="0"/>
              <a:t>$PI$(</a:t>
            </a:r>
            <a:r>
              <a:rPr lang="it-IT" altLang="ja-JP" dirty="0">
                <a:solidFill>
                  <a:srgbClr val="FF0000"/>
                </a:solidFill>
              </a:rPr>
              <a:t>$#1</a:t>
            </a:r>
            <a:r>
              <a:rPr lang="it-IT" altLang="ja-JP" dirty="0"/>
              <a:t>,Quantity(</a:t>
            </a:r>
            <a:r>
              <a:rPr lang="it-IT" altLang="ja-JP" dirty="0">
                <a:solidFill>
                  <a:srgbClr val="FF00FF"/>
                </a:solidFill>
              </a:rPr>
              <a:t>$#3</a:t>
            </a:r>
            <a:r>
              <a:rPr lang="it-IT" altLang="ja-JP" dirty="0"/>
              <a:t>, </a:t>
            </a:r>
            <a:r>
              <a:rPr lang="it-IT" altLang="ja-JP" dirty="0">
                <a:solidFill>
                  <a:srgbClr val="00B0F0"/>
                </a:solidFill>
              </a:rPr>
              <a:t>$#2</a:t>
            </a:r>
            <a:r>
              <a:rPr lang="it-IT" altLang="ja-JP" dirty="0"/>
              <a:t>))</a:t>
            </a:r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F3BECF1-BDC1-401D-A878-CFFD54E1259F}"/>
              </a:ext>
            </a:extLst>
          </p:cNvPr>
          <p:cNvSpPr txBox="1"/>
          <p:nvPr/>
        </p:nvSpPr>
        <p:spPr>
          <a:xfrm>
            <a:off x="2987642" y="5762084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out: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D329E62-7491-48F7-97F8-FA20CBF755A8}"/>
              </a:ext>
            </a:extLst>
          </p:cNvPr>
          <p:cNvSpPr txBox="1"/>
          <p:nvPr/>
        </p:nvSpPr>
        <p:spPr>
          <a:xfrm>
            <a:off x="2972846" y="6266637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出力</a:t>
            </a:r>
            <a:r>
              <a:rPr lang="en-US" altLang="ja-JP" dirty="0"/>
              <a:t>: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72E7AA7-B2E7-4B4A-9DEB-AA704653ADD1}"/>
              </a:ext>
            </a:extLst>
          </p:cNvPr>
          <p:cNvSpPr/>
          <p:nvPr/>
        </p:nvSpPr>
        <p:spPr>
          <a:xfrm>
            <a:off x="415210" y="4907088"/>
            <a:ext cx="510034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u="sng" dirty="0">
                <a:solidFill>
                  <a:srgbClr val="FF0000"/>
                </a:solidFill>
              </a:rPr>
              <a:t>{$bind$($#11)}</a:t>
            </a:r>
            <a:r>
              <a:rPr lang="en-US" altLang="ja-JP" dirty="0"/>
              <a:t>AA(#1A[3], #2B[3], X[](#3C[3]))</a:t>
            </a:r>
            <a:endParaRPr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DFFB3B-1DCC-4391-A44C-EEF6D123AFDB}"/>
              </a:ext>
            </a:extLst>
          </p:cNvPr>
          <p:cNvSpPr txBox="1"/>
          <p:nvPr/>
        </p:nvSpPr>
        <p:spPr>
          <a:xfrm>
            <a:off x="18166" y="4916906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49C524E1-1856-4769-B650-77074BB33DA0}"/>
              </a:ext>
            </a:extLst>
          </p:cNvPr>
          <p:cNvSpPr/>
          <p:nvPr/>
        </p:nvSpPr>
        <p:spPr>
          <a:xfrm>
            <a:off x="9529198" y="2084570"/>
            <a:ext cx="57301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AA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7E5A809-3633-4DFB-B116-C9C499FBD763}"/>
              </a:ext>
            </a:extLst>
          </p:cNvPr>
          <p:cNvSpPr/>
          <p:nvPr/>
        </p:nvSpPr>
        <p:spPr>
          <a:xfrm>
            <a:off x="10550155" y="2900188"/>
            <a:ext cx="74668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X[]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09D6275-9268-46C8-A2F4-00C68E09690D}"/>
              </a:ext>
            </a:extLst>
          </p:cNvPr>
          <p:cNvSpPr/>
          <p:nvPr/>
        </p:nvSpPr>
        <p:spPr>
          <a:xfrm>
            <a:off x="8178669" y="2904424"/>
            <a:ext cx="74668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</a:rPr>
              <a:t>#1A[3]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45BB6B5-718A-4DA8-8173-284582F97E52}"/>
              </a:ext>
            </a:extLst>
          </p:cNvPr>
          <p:cNvSpPr/>
          <p:nvPr/>
        </p:nvSpPr>
        <p:spPr>
          <a:xfrm>
            <a:off x="9441702" y="2888365"/>
            <a:ext cx="74668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dirty="0">
                <a:solidFill>
                  <a:srgbClr val="00B0F0"/>
                </a:solidFill>
              </a:rPr>
              <a:t>#2B[3]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84C8EF1-2D24-4FF9-B4B4-C93630F627A0}"/>
              </a:ext>
            </a:extLst>
          </p:cNvPr>
          <p:cNvSpPr/>
          <p:nvPr/>
        </p:nvSpPr>
        <p:spPr>
          <a:xfrm>
            <a:off x="10550155" y="3783785"/>
            <a:ext cx="74668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dirty="0">
                <a:solidFill>
                  <a:srgbClr val="FF00FF"/>
                </a:solidFill>
              </a:rPr>
              <a:t>#3C[3]</a:t>
            </a:r>
            <a:endParaRPr kumimoji="1" lang="ja-JP" altLang="en-US" sz="1400" dirty="0">
              <a:solidFill>
                <a:srgbClr val="FF00FF"/>
              </a:solidFill>
            </a:endParaRPr>
          </a:p>
        </p:txBody>
      </p:sp>
      <p:sp>
        <p:nvSpPr>
          <p:cNvPr id="16" name="四角形: メモ 15">
            <a:extLst>
              <a:ext uri="{FF2B5EF4-FFF2-40B4-BE49-F238E27FC236}">
                <a16:creationId xmlns:a16="http://schemas.microsoft.com/office/drawing/2014/main" id="{9DF38465-472F-4261-8735-253125428876}"/>
              </a:ext>
            </a:extLst>
          </p:cNvPr>
          <p:cNvSpPr/>
          <p:nvPr/>
        </p:nvSpPr>
        <p:spPr>
          <a:xfrm>
            <a:off x="7154804" y="3188720"/>
            <a:ext cx="1717626" cy="646530"/>
          </a:xfrm>
          <a:prstGeom prst="foldedCorner">
            <a:avLst>
              <a:gd name="adj" fmla="val 2620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t"/>
          <a:lstStyle/>
          <a:p>
            <a:pPr algn="ctr"/>
            <a:r>
              <a:rPr lang="en-US" altLang="ja-JP" sz="1400" dirty="0" err="1">
                <a:solidFill>
                  <a:srgbClr val="FF0000"/>
                </a:solidFill>
              </a:rPr>
              <a:t>length,height,weight</a:t>
            </a:r>
            <a:endParaRPr lang="en-US" altLang="ja-JP" sz="1400" dirty="0">
              <a:solidFill>
                <a:srgbClr val="FF0000"/>
              </a:solidFill>
            </a:endParaRPr>
          </a:p>
          <a:p>
            <a:pPr algn="ctr"/>
            <a:endParaRPr kumimoji="1" lang="ja-JP" altLang="en-US" sz="1400" dirty="0"/>
          </a:p>
        </p:txBody>
      </p:sp>
      <p:sp>
        <p:nvSpPr>
          <p:cNvPr id="17" name="四角形: メモ 16">
            <a:extLst>
              <a:ext uri="{FF2B5EF4-FFF2-40B4-BE49-F238E27FC236}">
                <a16:creationId xmlns:a16="http://schemas.microsoft.com/office/drawing/2014/main" id="{22192544-EBEC-476B-A7A5-44EA8A4EE27B}"/>
              </a:ext>
            </a:extLst>
          </p:cNvPr>
          <p:cNvSpPr/>
          <p:nvPr/>
        </p:nvSpPr>
        <p:spPr>
          <a:xfrm>
            <a:off x="9289512" y="3188720"/>
            <a:ext cx="898876" cy="646530"/>
          </a:xfrm>
          <a:prstGeom prst="foldedCorner">
            <a:avLst>
              <a:gd name="adj" fmla="val 2620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t"/>
          <a:lstStyle/>
          <a:p>
            <a:pPr algn="ctr"/>
            <a:r>
              <a:rPr lang="en-US" altLang="ja-JP" sz="1400" dirty="0" err="1">
                <a:solidFill>
                  <a:srgbClr val="00B0F0"/>
                </a:solidFill>
              </a:rPr>
              <a:t>mm,cm,kg</a:t>
            </a:r>
            <a:endParaRPr lang="en-US" altLang="ja-JP" sz="1400" dirty="0">
              <a:solidFill>
                <a:srgbClr val="00B0F0"/>
              </a:solidFill>
            </a:endParaRPr>
          </a:p>
          <a:p>
            <a:pPr algn="ctr"/>
            <a:endParaRPr kumimoji="1" lang="ja-JP" altLang="en-US" sz="1400" dirty="0"/>
          </a:p>
        </p:txBody>
      </p:sp>
      <p:sp>
        <p:nvSpPr>
          <p:cNvPr id="18" name="四角形: メモ 17">
            <a:extLst>
              <a:ext uri="{FF2B5EF4-FFF2-40B4-BE49-F238E27FC236}">
                <a16:creationId xmlns:a16="http://schemas.microsoft.com/office/drawing/2014/main" id="{AFED5495-DF41-44B3-ABB5-B1089F5D5010}"/>
              </a:ext>
            </a:extLst>
          </p:cNvPr>
          <p:cNvSpPr/>
          <p:nvPr/>
        </p:nvSpPr>
        <p:spPr>
          <a:xfrm>
            <a:off x="11049430" y="4025875"/>
            <a:ext cx="746686" cy="971308"/>
          </a:xfrm>
          <a:prstGeom prst="foldedCorner">
            <a:avLst>
              <a:gd name="adj" fmla="val 2620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108000" rIns="0" bIns="0" rtlCol="0" anchor="t"/>
          <a:lstStyle/>
          <a:p>
            <a:r>
              <a:rPr lang="en-US" altLang="ja-JP" sz="1400" dirty="0">
                <a:solidFill>
                  <a:srgbClr val="FF00FF"/>
                </a:solidFill>
              </a:rPr>
              <a:t>1,2,3</a:t>
            </a:r>
          </a:p>
          <a:p>
            <a:r>
              <a:rPr lang="en-US" altLang="ja-JP" sz="1400" dirty="0">
                <a:solidFill>
                  <a:srgbClr val="FF00FF"/>
                </a:solidFill>
              </a:rPr>
              <a:t>4,5,6</a:t>
            </a:r>
          </a:p>
          <a:p>
            <a:r>
              <a:rPr lang="en-US" altLang="ja-JP" sz="1400" dirty="0">
                <a:solidFill>
                  <a:srgbClr val="FF00FF"/>
                </a:solidFill>
              </a:rPr>
              <a:t>7,8,9</a:t>
            </a:r>
          </a:p>
          <a:p>
            <a:r>
              <a:rPr lang="ja-JP" altLang="en-US" sz="1400" dirty="0">
                <a:solidFill>
                  <a:srgbClr val="FF00FF"/>
                </a:solidFill>
              </a:rPr>
              <a:t>　</a:t>
            </a:r>
            <a:r>
              <a:rPr lang="en-US" altLang="ja-JP" sz="1400" dirty="0">
                <a:solidFill>
                  <a:srgbClr val="FF00FF"/>
                </a:solidFill>
              </a:rPr>
              <a:t>:</a:t>
            </a:r>
          </a:p>
          <a:p>
            <a:pPr algn="ctr"/>
            <a:endParaRPr kumimoji="1" lang="ja-JP" altLang="en-US" sz="1400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06E264D-913B-4CD0-BADB-416C1898D2A2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8552012" y="2389370"/>
            <a:ext cx="1263694" cy="51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0FCA4D1-FDBB-4CF7-9907-53E1C52DD12E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flipV="1">
            <a:off x="9815045" y="2389370"/>
            <a:ext cx="661" cy="498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3857963-E6A4-4072-8DA9-9EC742F038AA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H="1" flipV="1">
            <a:off x="9815706" y="2389370"/>
            <a:ext cx="1107792" cy="510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912D908-6C94-4F32-ACCF-F05ED3552DF1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V="1">
            <a:off x="10923498" y="3204988"/>
            <a:ext cx="0" cy="578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4262DAF-7E17-4688-A01D-3109731ED7C5}"/>
              </a:ext>
            </a:extLst>
          </p:cNvPr>
          <p:cNvSpPr txBox="1"/>
          <p:nvPr/>
        </p:nvSpPr>
        <p:spPr>
          <a:xfrm>
            <a:off x="68833" y="1221230"/>
            <a:ext cx="330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lang="ja-JP" altLang="en-US" dirty="0"/>
              <a:t>基本例</a:t>
            </a:r>
            <a:r>
              <a:rPr kumimoji="1" lang="en-US" altLang="ja-JP" dirty="0"/>
              <a:t>](</a:t>
            </a:r>
            <a:r>
              <a:rPr kumimoji="1" lang="ja-JP" altLang="en-US" dirty="0"/>
              <a:t>単一</a:t>
            </a:r>
            <a:r>
              <a:rPr kumimoji="1" lang="en-US" altLang="ja-JP" dirty="0"/>
              <a:t>CSV</a:t>
            </a:r>
            <a:r>
              <a:rPr kumimoji="1" lang="ja-JP" altLang="en-US" dirty="0"/>
              <a:t>ファイル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72A5F66-E4CD-44A8-A280-CB6ABACB799E}"/>
              </a:ext>
            </a:extLst>
          </p:cNvPr>
          <p:cNvSpPr txBox="1"/>
          <p:nvPr/>
        </p:nvSpPr>
        <p:spPr>
          <a:xfrm>
            <a:off x="4334606" y="692962"/>
            <a:ext cx="471868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ベース</a:t>
            </a:r>
            <a:r>
              <a:rPr lang="en-US" altLang="ja-JP" dirty="0"/>
              <a:t>) </a:t>
            </a:r>
            <a:r>
              <a:rPr lang="en-US" altLang="ja-JP" b="1" dirty="0"/>
              <a:t>AA(#1A[3],#2B[3],X[](#4C[3]))</a:t>
            </a:r>
            <a:endParaRPr kumimoji="1" lang="ja-JP" altLang="en-US" b="1" dirty="0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BB09F7C5-4152-47D1-A4A0-2B97257F96B2}"/>
              </a:ext>
            </a:extLst>
          </p:cNvPr>
          <p:cNvSpPr/>
          <p:nvPr/>
        </p:nvSpPr>
        <p:spPr>
          <a:xfrm>
            <a:off x="6042683" y="3566853"/>
            <a:ext cx="855216" cy="3693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A843BB3F-B89A-4100-A31A-E50E754C1204}"/>
              </a:ext>
            </a:extLst>
          </p:cNvPr>
          <p:cNvSpPr/>
          <p:nvPr/>
        </p:nvSpPr>
        <p:spPr>
          <a:xfrm rot="8516294">
            <a:off x="8339865" y="4916906"/>
            <a:ext cx="855216" cy="3693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右中かっこ 27">
            <a:extLst>
              <a:ext uri="{FF2B5EF4-FFF2-40B4-BE49-F238E27FC236}">
                <a16:creationId xmlns:a16="http://schemas.microsoft.com/office/drawing/2014/main" id="{61FB27ED-8674-477C-B3B4-72E3321B1D41}"/>
              </a:ext>
            </a:extLst>
          </p:cNvPr>
          <p:cNvSpPr/>
          <p:nvPr/>
        </p:nvSpPr>
        <p:spPr>
          <a:xfrm>
            <a:off x="5728618" y="2131122"/>
            <a:ext cx="121970" cy="325912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0BED3A4-D1FF-4554-93F3-9E303BD06FB0}"/>
              </a:ext>
            </a:extLst>
          </p:cNvPr>
          <p:cNvSpPr txBox="1"/>
          <p:nvPr/>
        </p:nvSpPr>
        <p:spPr>
          <a:xfrm>
            <a:off x="605792" y="1749498"/>
            <a:ext cx="4572191" cy="369332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altLang="ja-JP" dirty="0"/>
              <a:t>#11{$file$(test1.csv)} </a:t>
            </a:r>
            <a:r>
              <a:rPr lang="ja-JP" altLang="en-US" dirty="0"/>
              <a:t>→ 別途指定の前提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E86399D-59FD-4778-8B47-E2FDBD0F728E}"/>
              </a:ext>
            </a:extLst>
          </p:cNvPr>
          <p:cNvSpPr txBox="1"/>
          <p:nvPr/>
        </p:nvSpPr>
        <p:spPr>
          <a:xfrm>
            <a:off x="0" y="78304"/>
            <a:ext cx="402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u="sng" dirty="0"/>
              <a:t>(3) </a:t>
            </a:r>
            <a:r>
              <a:rPr kumimoji="1" lang="ja-JP" altLang="en-US" u="sng" dirty="0"/>
              <a:t>複数</a:t>
            </a:r>
            <a:r>
              <a:rPr kumimoji="1" lang="en-US" altLang="ja-JP" u="sng" dirty="0"/>
              <a:t>CSV</a:t>
            </a:r>
            <a:r>
              <a:rPr kumimoji="1" lang="ja-JP" altLang="en-US" u="sng" dirty="0"/>
              <a:t>ファイル</a:t>
            </a:r>
            <a:r>
              <a:rPr lang="ja-JP" altLang="en-US" u="sng" dirty="0"/>
              <a:t>の各種事例</a:t>
            </a:r>
            <a:endParaRPr kumimoji="1" lang="ja-JP" altLang="en-US" u="sng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E8CF5B7-57D7-4650-9A3F-439440279307}"/>
              </a:ext>
            </a:extLst>
          </p:cNvPr>
          <p:cNvSpPr txBox="1"/>
          <p:nvPr/>
        </p:nvSpPr>
        <p:spPr>
          <a:xfrm>
            <a:off x="9053295" y="690518"/>
            <a:ext cx="2742821" cy="369332"/>
          </a:xfrm>
          <a:prstGeom prst="rect">
            <a:avLst/>
          </a:prstGeom>
          <a:noFill/>
          <a:ln w="9525">
            <a:noFill/>
          </a:ln>
          <a:effectLst/>
        </p:spPr>
        <p:txBody>
          <a:bodyPr wrap="square" rtlCol="0" anchor="ctr">
            <a:spAutoFit/>
          </a:bodyPr>
          <a:lstStyle/>
          <a:p>
            <a:r>
              <a:rPr lang="ja-JP" altLang="en-US" b="1" dirty="0"/>
              <a:t>➝ ツリーの基本構造</a:t>
            </a:r>
            <a:endParaRPr kumimoji="1" lang="ja-JP" altLang="en-US" b="1" dirty="0"/>
          </a:p>
        </p:txBody>
      </p:sp>
      <p:sp>
        <p:nvSpPr>
          <p:cNvPr id="34" name="吹き出し: 四角形 33">
            <a:extLst>
              <a:ext uri="{FF2B5EF4-FFF2-40B4-BE49-F238E27FC236}">
                <a16:creationId xmlns:a16="http://schemas.microsoft.com/office/drawing/2014/main" id="{7794E96C-9457-4404-B802-38D0A4553949}"/>
              </a:ext>
            </a:extLst>
          </p:cNvPr>
          <p:cNvSpPr/>
          <p:nvPr/>
        </p:nvSpPr>
        <p:spPr>
          <a:xfrm>
            <a:off x="772356" y="5686850"/>
            <a:ext cx="2032988" cy="252311"/>
          </a:xfrm>
          <a:prstGeom prst="wedgeRectCallout">
            <a:avLst>
              <a:gd name="adj1" fmla="val -22514"/>
              <a:gd name="adj2" fmla="val -194246"/>
            </a:avLst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#11</a:t>
            </a:r>
            <a:r>
              <a:rPr kumimoji="1" lang="ja-JP" altLang="en-US" sz="1400" dirty="0">
                <a:solidFill>
                  <a:schemeClr val="tx1"/>
                </a:solidFill>
              </a:rPr>
              <a:t>から</a:t>
            </a:r>
            <a:r>
              <a:rPr lang="ja-JP" altLang="en-US" sz="1400" dirty="0">
                <a:solidFill>
                  <a:schemeClr val="tx1"/>
                </a:solidFill>
              </a:rPr>
              <a:t>必要個数</a:t>
            </a:r>
            <a:r>
              <a:rPr lang="en-US" altLang="ja-JP" sz="1400" dirty="0">
                <a:solidFill>
                  <a:schemeClr val="tx1"/>
                </a:solidFill>
              </a:rPr>
              <a:t>bind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796580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7">
            <a:extLst>
              <a:ext uri="{FF2B5EF4-FFF2-40B4-BE49-F238E27FC236}">
                <a16:creationId xmlns:a16="http://schemas.microsoft.com/office/drawing/2014/main" id="{3E98C89D-600B-4FC8-9FAD-47E90AE66EBB}"/>
              </a:ext>
            </a:extLst>
          </p:cNvPr>
          <p:cNvGraphicFramePr>
            <a:graphicFrameLocks noGrp="1"/>
          </p:cNvGraphicFramePr>
          <p:nvPr/>
        </p:nvGraphicFramePr>
        <p:xfrm>
          <a:off x="582495" y="1288906"/>
          <a:ext cx="510968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517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1851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90993">
                  <a:extLst>
                    <a:ext uri="{9D8B030D-6E8A-4147-A177-3AD203B41FA5}">
                      <a16:colId xmlns:a16="http://schemas.microsoft.com/office/drawing/2014/main" val="3004560296"/>
                    </a:ext>
                  </a:extLst>
                </a:gridCol>
                <a:gridCol w="1681655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232878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rgbClr val="FF00FF"/>
                          </a:solidFill>
                        </a:rPr>
                        <a:t>#11: test1.csv</a:t>
                      </a:r>
                      <a:endParaRPr kumimoji="1" lang="ja-JP" altLang="en-US" sz="16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solidFill>
                            <a:srgbClr val="0000FF"/>
                          </a:solidFill>
                        </a:rPr>
                        <a:t>#12: test2.csv</a:t>
                      </a:r>
                      <a:endParaRPr kumimoji="1" lang="ja-JP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FF00FF"/>
                          </a:solidFill>
                        </a:rPr>
                        <a:t>length</a:t>
                      </a:r>
                      <a:endParaRPr kumimoji="1" lang="ja-JP" altLang="en-US" sz="16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FF00FF"/>
                          </a:solidFill>
                        </a:rPr>
                        <a:t>height</a:t>
                      </a:r>
                      <a:endParaRPr kumimoji="1" lang="ja-JP" altLang="en-US" sz="16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0000FF"/>
                          </a:solidFill>
                        </a:rPr>
                        <a:t>weight</a:t>
                      </a:r>
                      <a:endParaRPr kumimoji="1" lang="ja-JP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FF00FF"/>
                          </a:solidFill>
                        </a:rPr>
                        <a:t>mm</a:t>
                      </a:r>
                      <a:endParaRPr kumimoji="1" lang="ja-JP" altLang="en-US" sz="16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FF00FF"/>
                          </a:solidFill>
                        </a:rPr>
                        <a:t>cm</a:t>
                      </a:r>
                      <a:endParaRPr kumimoji="1" lang="ja-JP" altLang="en-US" sz="16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0000FF"/>
                          </a:solidFill>
                        </a:rPr>
                        <a:t>kg</a:t>
                      </a:r>
                      <a:endParaRPr kumimoji="1" lang="ja-JP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FF00FF"/>
                          </a:solidFill>
                        </a:rPr>
                        <a:t>1</a:t>
                      </a:r>
                      <a:endParaRPr kumimoji="1" lang="ja-JP" altLang="en-US" sz="16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FF00FF"/>
                          </a:solidFill>
                        </a:rPr>
                        <a:t>2</a:t>
                      </a:r>
                      <a:endParaRPr kumimoji="1" lang="ja-JP" altLang="en-US" sz="16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0000FF"/>
                          </a:solidFill>
                        </a:rPr>
                        <a:t>3</a:t>
                      </a:r>
                      <a:endParaRPr kumimoji="1" lang="ja-JP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FF00FF"/>
                          </a:solidFill>
                        </a:rPr>
                        <a:t>4</a:t>
                      </a:r>
                      <a:endParaRPr kumimoji="1" lang="ja-JP" altLang="en-US" sz="16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FF00FF"/>
                          </a:solidFill>
                        </a:rPr>
                        <a:t>5</a:t>
                      </a:r>
                      <a:endParaRPr kumimoji="1" lang="ja-JP" altLang="en-US" sz="16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0000FF"/>
                          </a:solidFill>
                        </a:rPr>
                        <a:t>6</a:t>
                      </a:r>
                      <a:endParaRPr kumimoji="1" lang="ja-JP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FF00FF"/>
                          </a:solidFill>
                        </a:rPr>
                        <a:t>7</a:t>
                      </a:r>
                      <a:endParaRPr kumimoji="1" lang="ja-JP" altLang="en-US" sz="16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FF00FF"/>
                          </a:solidFill>
                        </a:rPr>
                        <a:t>8</a:t>
                      </a:r>
                      <a:endParaRPr kumimoji="1" lang="ja-JP" altLang="en-US" sz="16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0000FF"/>
                          </a:solidFill>
                        </a:rPr>
                        <a:t>9</a:t>
                      </a:r>
                      <a:endParaRPr kumimoji="1" lang="ja-JP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42D2C25-BD8A-4202-9FA1-2CCCDE996E82}"/>
              </a:ext>
            </a:extLst>
          </p:cNvPr>
          <p:cNvSpPr/>
          <p:nvPr/>
        </p:nvSpPr>
        <p:spPr>
          <a:xfrm>
            <a:off x="924647" y="4165318"/>
            <a:ext cx="631065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{$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bind$(</a:t>
            </a:r>
            <a:r>
              <a:rPr lang="en-US" altLang="ja-JP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$#11[2]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,</a:t>
            </a:r>
            <a:r>
              <a:rPr lang="en-US" altLang="ja-JP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$#12[1]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AA(#1A[3], #2B[3], X[](#3C[3]))</a:t>
            </a:r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E8623E9-3B86-4D6F-97F6-B50DDC44404C}"/>
              </a:ext>
            </a:extLst>
          </p:cNvPr>
          <p:cNvSpPr txBox="1"/>
          <p:nvPr/>
        </p:nvSpPr>
        <p:spPr>
          <a:xfrm>
            <a:off x="489291" y="4165318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D5972B2-AADB-4A31-8398-AD9C61BC1507}"/>
              </a:ext>
            </a:extLst>
          </p:cNvPr>
          <p:cNvSpPr txBox="1"/>
          <p:nvPr/>
        </p:nvSpPr>
        <p:spPr>
          <a:xfrm>
            <a:off x="7705" y="53203"/>
            <a:ext cx="176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1](</a:t>
            </a:r>
            <a:r>
              <a:rPr kumimoji="1" lang="ja-JP" altLang="en-US" dirty="0"/>
              <a:t>列結合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948DF48-F4D7-4EB4-88BE-7EB824A0FE7A}"/>
              </a:ext>
            </a:extLst>
          </p:cNvPr>
          <p:cNvSpPr/>
          <p:nvPr/>
        </p:nvSpPr>
        <p:spPr>
          <a:xfrm>
            <a:off x="9435791" y="1252705"/>
            <a:ext cx="57301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AA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105D455-7A8D-4805-A513-096B27F7B007}"/>
              </a:ext>
            </a:extLst>
          </p:cNvPr>
          <p:cNvSpPr/>
          <p:nvPr/>
        </p:nvSpPr>
        <p:spPr>
          <a:xfrm>
            <a:off x="10456748" y="2068323"/>
            <a:ext cx="74668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X[]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8526E81-E9EA-496F-8D7F-87638059B176}"/>
              </a:ext>
            </a:extLst>
          </p:cNvPr>
          <p:cNvSpPr/>
          <p:nvPr/>
        </p:nvSpPr>
        <p:spPr>
          <a:xfrm>
            <a:off x="8085262" y="2072559"/>
            <a:ext cx="74668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#1A[3]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A350628-4EB4-4BA9-A88C-2B8983C0B888}"/>
              </a:ext>
            </a:extLst>
          </p:cNvPr>
          <p:cNvSpPr/>
          <p:nvPr/>
        </p:nvSpPr>
        <p:spPr>
          <a:xfrm>
            <a:off x="9348295" y="2056500"/>
            <a:ext cx="74668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#2B[3]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DD46CC80-0B5D-4CF4-8C76-383255B2835B}"/>
              </a:ext>
            </a:extLst>
          </p:cNvPr>
          <p:cNvSpPr/>
          <p:nvPr/>
        </p:nvSpPr>
        <p:spPr>
          <a:xfrm>
            <a:off x="10456748" y="2951920"/>
            <a:ext cx="74668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#3C[3]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四角形: メモ 12">
            <a:extLst>
              <a:ext uri="{FF2B5EF4-FFF2-40B4-BE49-F238E27FC236}">
                <a16:creationId xmlns:a16="http://schemas.microsoft.com/office/drawing/2014/main" id="{13B2B846-E463-4E9B-9269-DBEEF0DDD5E4}"/>
              </a:ext>
            </a:extLst>
          </p:cNvPr>
          <p:cNvSpPr/>
          <p:nvPr/>
        </p:nvSpPr>
        <p:spPr>
          <a:xfrm>
            <a:off x="7061397" y="2356855"/>
            <a:ext cx="1717626" cy="646530"/>
          </a:xfrm>
          <a:prstGeom prst="foldedCorner">
            <a:avLst>
              <a:gd name="adj" fmla="val 2620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t"/>
          <a:lstStyle/>
          <a:p>
            <a:pPr algn="ctr"/>
            <a:r>
              <a:rPr lang="en-US" altLang="ja-JP" sz="1400" dirty="0" err="1">
                <a:solidFill>
                  <a:srgbClr val="FF00FF"/>
                </a:solidFill>
              </a:rPr>
              <a:t>length</a:t>
            </a:r>
            <a:r>
              <a:rPr lang="en-US" altLang="ja-JP" sz="1400" dirty="0" err="1">
                <a:solidFill>
                  <a:schemeClr val="tx1"/>
                </a:solidFill>
              </a:rPr>
              <a:t>,</a:t>
            </a:r>
            <a:r>
              <a:rPr lang="en-US" altLang="ja-JP" sz="1400" dirty="0" err="1">
                <a:solidFill>
                  <a:srgbClr val="FF00FF"/>
                </a:solidFill>
              </a:rPr>
              <a:t>height</a:t>
            </a:r>
            <a:r>
              <a:rPr lang="en-US" altLang="ja-JP" sz="1400" dirty="0" err="1">
                <a:solidFill>
                  <a:schemeClr val="tx1"/>
                </a:solidFill>
              </a:rPr>
              <a:t>,</a:t>
            </a:r>
            <a:r>
              <a:rPr lang="en-US" altLang="ja-JP" sz="1400" dirty="0" err="1">
                <a:solidFill>
                  <a:srgbClr val="0000FF"/>
                </a:solidFill>
              </a:rPr>
              <a:t>weight</a:t>
            </a:r>
            <a:endParaRPr lang="en-US" altLang="ja-JP" sz="1400" dirty="0">
              <a:solidFill>
                <a:srgbClr val="0000FF"/>
              </a:solidFill>
            </a:endParaRPr>
          </a:p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四角形: メモ 13">
            <a:extLst>
              <a:ext uri="{FF2B5EF4-FFF2-40B4-BE49-F238E27FC236}">
                <a16:creationId xmlns:a16="http://schemas.microsoft.com/office/drawing/2014/main" id="{2B12986D-0B93-4178-AF39-ADC70600A281}"/>
              </a:ext>
            </a:extLst>
          </p:cNvPr>
          <p:cNvSpPr/>
          <p:nvPr/>
        </p:nvSpPr>
        <p:spPr>
          <a:xfrm>
            <a:off x="9196105" y="2356855"/>
            <a:ext cx="898876" cy="646530"/>
          </a:xfrm>
          <a:prstGeom prst="foldedCorner">
            <a:avLst>
              <a:gd name="adj" fmla="val 2620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t"/>
          <a:lstStyle/>
          <a:p>
            <a:pPr algn="ctr"/>
            <a:r>
              <a:rPr lang="en-US" altLang="ja-JP" sz="1400" dirty="0" err="1">
                <a:solidFill>
                  <a:srgbClr val="FF00FF"/>
                </a:solidFill>
              </a:rPr>
              <a:t>mm</a:t>
            </a:r>
            <a:r>
              <a:rPr lang="en-US" altLang="ja-JP" sz="1400" dirty="0" err="1">
                <a:solidFill>
                  <a:schemeClr val="tx1"/>
                </a:solidFill>
              </a:rPr>
              <a:t>,</a:t>
            </a:r>
            <a:r>
              <a:rPr lang="en-US" altLang="ja-JP" sz="1400" dirty="0" err="1">
                <a:solidFill>
                  <a:srgbClr val="FF00FF"/>
                </a:solidFill>
              </a:rPr>
              <a:t>cm</a:t>
            </a:r>
            <a:r>
              <a:rPr lang="en-US" altLang="ja-JP" sz="1400" dirty="0" err="1">
                <a:solidFill>
                  <a:schemeClr val="tx1"/>
                </a:solidFill>
              </a:rPr>
              <a:t>,</a:t>
            </a:r>
            <a:r>
              <a:rPr lang="en-US" altLang="ja-JP" sz="1400" dirty="0" err="1">
                <a:solidFill>
                  <a:srgbClr val="0000FF"/>
                </a:solidFill>
              </a:rPr>
              <a:t>kg</a:t>
            </a:r>
            <a:endParaRPr lang="en-US" altLang="ja-JP" sz="1400" dirty="0">
              <a:solidFill>
                <a:srgbClr val="0000FF"/>
              </a:solidFill>
            </a:endParaRPr>
          </a:p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id="{95113CCB-F1E8-46B2-9C15-1FA4EBE179D6}"/>
              </a:ext>
            </a:extLst>
          </p:cNvPr>
          <p:cNvSpPr/>
          <p:nvPr/>
        </p:nvSpPr>
        <p:spPr>
          <a:xfrm>
            <a:off x="10956023" y="3194010"/>
            <a:ext cx="746686" cy="971308"/>
          </a:xfrm>
          <a:prstGeom prst="foldedCorner">
            <a:avLst>
              <a:gd name="adj" fmla="val 2620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108000" rIns="0" bIns="0" rtlCol="0" anchor="t"/>
          <a:lstStyle/>
          <a:p>
            <a:r>
              <a:rPr lang="en-US" altLang="ja-JP" sz="1400" dirty="0">
                <a:solidFill>
                  <a:srgbClr val="FF00FF"/>
                </a:solidFill>
              </a:rPr>
              <a:t>1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>
                <a:solidFill>
                  <a:srgbClr val="FF00FF"/>
                </a:solidFill>
              </a:rPr>
              <a:t>2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>
                <a:solidFill>
                  <a:srgbClr val="0000FF"/>
                </a:solidFill>
              </a:rPr>
              <a:t>3</a:t>
            </a:r>
          </a:p>
          <a:p>
            <a:r>
              <a:rPr lang="en-US" altLang="ja-JP" sz="1400" dirty="0">
                <a:solidFill>
                  <a:srgbClr val="FF00FF"/>
                </a:solidFill>
              </a:rPr>
              <a:t>4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>
                <a:solidFill>
                  <a:srgbClr val="FF00FF"/>
                </a:solidFill>
              </a:rPr>
              <a:t>5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>
                <a:solidFill>
                  <a:srgbClr val="0000FF"/>
                </a:solidFill>
              </a:rPr>
              <a:t>6</a:t>
            </a:r>
          </a:p>
          <a:p>
            <a:r>
              <a:rPr lang="en-US" altLang="ja-JP" sz="1400" dirty="0">
                <a:solidFill>
                  <a:srgbClr val="FF00FF"/>
                </a:solidFill>
              </a:rPr>
              <a:t>7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>
                <a:solidFill>
                  <a:srgbClr val="FF00FF"/>
                </a:solidFill>
              </a:rPr>
              <a:t>8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>
                <a:solidFill>
                  <a:srgbClr val="0000FF"/>
                </a:solidFill>
              </a:rPr>
              <a:t>9</a:t>
            </a:r>
          </a:p>
          <a:p>
            <a:r>
              <a:rPr lang="ja-JP" altLang="en-US" sz="1400" dirty="0">
                <a:solidFill>
                  <a:schemeClr val="tx1"/>
                </a:solidFill>
              </a:rPr>
              <a:t>　</a:t>
            </a:r>
            <a:r>
              <a:rPr lang="en-US" altLang="ja-JP" sz="1400" dirty="0">
                <a:solidFill>
                  <a:schemeClr val="tx1"/>
                </a:solidFill>
              </a:rPr>
              <a:t>:</a:t>
            </a:r>
          </a:p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A4787A9-2D77-4E72-B8BF-7B739A5E816C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8458605" y="1557505"/>
            <a:ext cx="1263694" cy="51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EFBAF8F-91D9-4FE3-8074-A110BC568EA2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9721638" y="1557505"/>
            <a:ext cx="661" cy="498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6B27FA7-0EB0-40C5-B8BF-967776478188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H="1" flipV="1">
            <a:off x="9722299" y="1557505"/>
            <a:ext cx="1107792" cy="510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F1E86BB-DFAD-4DFE-964B-A259B0F8ABB4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10830091" y="2373123"/>
            <a:ext cx="0" cy="578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吹き出し: 四角形 31">
            <a:extLst>
              <a:ext uri="{FF2B5EF4-FFF2-40B4-BE49-F238E27FC236}">
                <a16:creationId xmlns:a16="http://schemas.microsoft.com/office/drawing/2014/main" id="{DEF6E4EC-169E-410A-8D9F-CC6DC5A83828}"/>
              </a:ext>
            </a:extLst>
          </p:cNvPr>
          <p:cNvSpPr/>
          <p:nvPr/>
        </p:nvSpPr>
        <p:spPr>
          <a:xfrm>
            <a:off x="924647" y="5012148"/>
            <a:ext cx="3107184" cy="252311"/>
          </a:xfrm>
          <a:prstGeom prst="wedgeRectCallout">
            <a:avLst>
              <a:gd name="adj1" fmla="val -19657"/>
              <a:gd name="adj2" fmla="val -264617"/>
            </a:avLst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(#11</a:t>
            </a:r>
            <a:r>
              <a:rPr kumimoji="1" lang="ja-JP" altLang="en-US" sz="1400" dirty="0">
                <a:solidFill>
                  <a:schemeClr val="tx1"/>
                </a:solidFill>
              </a:rPr>
              <a:t>から</a:t>
            </a:r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r>
              <a:rPr kumimoji="1" lang="ja-JP" altLang="en-US" sz="1400" dirty="0">
                <a:solidFill>
                  <a:schemeClr val="tx1"/>
                </a:solidFill>
              </a:rPr>
              <a:t>個、</a:t>
            </a:r>
            <a:r>
              <a:rPr kumimoji="1" lang="en-US" altLang="ja-JP" sz="1400" dirty="0">
                <a:solidFill>
                  <a:schemeClr val="tx1"/>
                </a:solidFill>
              </a:rPr>
              <a:t>#12</a:t>
            </a:r>
            <a:r>
              <a:rPr kumimoji="1" lang="ja-JP" altLang="en-US" sz="1400" dirty="0">
                <a:solidFill>
                  <a:schemeClr val="tx1"/>
                </a:solidFill>
              </a:rPr>
              <a:t>から</a:t>
            </a:r>
            <a:r>
              <a:rPr kumimoji="1" lang="en-US" altLang="ja-JP" sz="1400" dirty="0">
                <a:solidFill>
                  <a:schemeClr val="tx1"/>
                </a:solidFill>
              </a:rPr>
              <a:t>1</a:t>
            </a:r>
            <a:r>
              <a:rPr kumimoji="1" lang="ja-JP" altLang="en-US" sz="1400" dirty="0">
                <a:solidFill>
                  <a:schemeClr val="tx1"/>
                </a:solidFill>
              </a:rPr>
              <a:t>個</a:t>
            </a:r>
            <a:r>
              <a:rPr kumimoji="1" lang="en-US" altLang="ja-JP" sz="1400" dirty="0">
                <a:solidFill>
                  <a:schemeClr val="tx1"/>
                </a:solidFill>
              </a:rPr>
              <a:t>)</a:t>
            </a:r>
            <a:r>
              <a:rPr kumimoji="1" lang="ja-JP" altLang="en-US" sz="1400" dirty="0">
                <a:solidFill>
                  <a:schemeClr val="tx1"/>
                </a:solidFill>
              </a:rPr>
              <a:t>の繰返し</a:t>
            </a:r>
            <a:r>
              <a:rPr kumimoji="1" lang="en-US" altLang="ja-JP" sz="1400" dirty="0">
                <a:solidFill>
                  <a:schemeClr val="tx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88754058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E64D107-06E8-47EC-A5AE-5036AB964A5A}"/>
              </a:ext>
            </a:extLst>
          </p:cNvPr>
          <p:cNvGraphicFramePr>
            <a:graphicFrameLocks noGrp="1"/>
          </p:cNvGraphicFramePr>
          <p:nvPr/>
        </p:nvGraphicFramePr>
        <p:xfrm>
          <a:off x="868611" y="-47221"/>
          <a:ext cx="469922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103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66041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1660076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234047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rgbClr val="FF00FF"/>
                          </a:solidFill>
                        </a:rPr>
                        <a:t>test1.csv #11</a:t>
                      </a:r>
                      <a:endParaRPr kumimoji="1" lang="ja-JP" altLang="en-US" sz="16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FF00FF"/>
                          </a:solidFill>
                        </a:rPr>
                        <a:t>length</a:t>
                      </a:r>
                      <a:endParaRPr kumimoji="1" lang="ja-JP" altLang="en-US" sz="16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FF00FF"/>
                          </a:solidFill>
                        </a:rPr>
                        <a:t>height</a:t>
                      </a:r>
                      <a:endParaRPr kumimoji="1" lang="ja-JP" altLang="en-US" sz="16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FF00FF"/>
                          </a:solidFill>
                        </a:rPr>
                        <a:t>weight</a:t>
                      </a:r>
                      <a:endParaRPr kumimoji="1" lang="ja-JP" altLang="en-US" sz="16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FF00FF"/>
                          </a:solidFill>
                        </a:rPr>
                        <a:t>mm</a:t>
                      </a:r>
                      <a:endParaRPr kumimoji="1" lang="ja-JP" altLang="en-US" sz="16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FF00FF"/>
                          </a:solidFill>
                        </a:rPr>
                        <a:t>cm</a:t>
                      </a:r>
                      <a:endParaRPr kumimoji="1" lang="ja-JP" altLang="en-US" sz="16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FF00FF"/>
                          </a:solidFill>
                        </a:rPr>
                        <a:t>kg</a:t>
                      </a:r>
                      <a:endParaRPr kumimoji="1" lang="ja-JP" altLang="en-US" sz="16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84CF127-79C8-4740-ACC3-C6EB3F3FF5FC}"/>
              </a:ext>
            </a:extLst>
          </p:cNvPr>
          <p:cNvGraphicFramePr>
            <a:graphicFrameLocks noGrp="1"/>
          </p:cNvGraphicFramePr>
          <p:nvPr/>
        </p:nvGraphicFramePr>
        <p:xfrm>
          <a:off x="786491" y="3407099"/>
          <a:ext cx="473131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62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46093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15311">
                  <a:extLst>
                    <a:ext uri="{9D8B030D-6E8A-4147-A177-3AD203B41FA5}">
                      <a16:colId xmlns:a16="http://schemas.microsoft.com/office/drawing/2014/main" val="6134816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155906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rgbClr val="FF00FF"/>
                          </a:solidFill>
                        </a:rPr>
                        <a:t>test1.csv #11</a:t>
                      </a:r>
                      <a:endParaRPr kumimoji="1" lang="ja-JP" altLang="en-US" sz="16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test2.csv #12</a:t>
                      </a:r>
                      <a:endParaRPr kumimoji="1" lang="ja-JP" altLang="en-US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FF00FF"/>
                          </a:solidFill>
                        </a:rPr>
                        <a:t>length</a:t>
                      </a:r>
                      <a:endParaRPr kumimoji="1" lang="ja-JP" altLang="en-US" sz="16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FF00FF"/>
                          </a:solidFill>
                        </a:rPr>
                        <a:t>height</a:t>
                      </a:r>
                      <a:endParaRPr kumimoji="1" lang="ja-JP" altLang="en-US" sz="16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weight</a:t>
                      </a:r>
                      <a:endParaRPr kumimoji="1" lang="ja-JP" altLang="en-US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FF00FF"/>
                          </a:solidFill>
                        </a:rPr>
                        <a:t>mm</a:t>
                      </a:r>
                      <a:endParaRPr kumimoji="1" lang="ja-JP" altLang="en-US" sz="16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FF00FF"/>
                          </a:solidFill>
                        </a:rPr>
                        <a:t>cm</a:t>
                      </a:r>
                      <a:endParaRPr kumimoji="1" lang="ja-JP" altLang="en-US" sz="1600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kg</a:t>
                      </a:r>
                      <a:endParaRPr kumimoji="1" lang="ja-JP" altLang="en-US" sz="1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82EE41B-4C11-4C73-BD36-2499249C0ADC}"/>
              </a:ext>
            </a:extLst>
          </p:cNvPr>
          <p:cNvSpPr txBox="1"/>
          <p:nvPr/>
        </p:nvSpPr>
        <p:spPr>
          <a:xfrm>
            <a:off x="7705" y="53203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2]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36D9930-CB8C-474E-A12A-A31B076C7D60}"/>
              </a:ext>
            </a:extLst>
          </p:cNvPr>
          <p:cNvSpPr txBox="1"/>
          <p:nvPr/>
        </p:nvSpPr>
        <p:spPr>
          <a:xfrm>
            <a:off x="109402" y="3386079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3]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681B3C2-6700-40CE-A779-0AF10CFB137C}"/>
              </a:ext>
            </a:extLst>
          </p:cNvPr>
          <p:cNvSpPr/>
          <p:nvPr/>
        </p:nvSpPr>
        <p:spPr>
          <a:xfrm>
            <a:off x="1692658" y="2585965"/>
            <a:ext cx="804614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{$bind$(</a:t>
            </a:r>
            <a:r>
              <a:rPr lang="en-US" altLang="ja-JP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$#11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AA</a:t>
            </a:r>
            <a:r>
              <a:rPr lang="en-US" altLang="ja-JP" dirty="0"/>
              <a:t>(#1A[3], #2B[3], 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{$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bind$(</a:t>
            </a:r>
            <a:r>
              <a:rPr lang="en-US" altLang="ja-JP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$#12[2]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,</a:t>
            </a:r>
            <a:r>
              <a:rPr lang="en-US" altLang="ja-JP" u="sng" dirty="0">
                <a:solidFill>
                  <a:srgbClr val="00B050"/>
                </a:solidFill>
                <a:uFill>
                  <a:solidFill>
                    <a:srgbClr val="FF0000"/>
                  </a:solidFill>
                </a:uFill>
              </a:rPr>
              <a:t>$#13[1]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/>
              <a:t>X[](#3C[3]))</a:t>
            </a:r>
            <a:endParaRPr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9CDF9E5-F0F3-4700-9CFF-FA0D5423F7FB}"/>
              </a:ext>
            </a:extLst>
          </p:cNvPr>
          <p:cNvSpPr/>
          <p:nvPr/>
        </p:nvSpPr>
        <p:spPr>
          <a:xfrm>
            <a:off x="786491" y="6165276"/>
            <a:ext cx="952048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{$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bind$(</a:t>
            </a:r>
            <a:r>
              <a:rPr lang="en-US" altLang="ja-JP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$#11[2]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,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n-US" altLang="ja-JP" u="sng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FF0000"/>
                  </a:solidFill>
                </a:uFill>
              </a:rPr>
              <a:t>$#12[1]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AA(#1A[3], #2B[3], </a:t>
            </a:r>
            <a:r>
              <a:rPr lang="en-US" altLang="ja-JP" dirty="0">
                <a:solidFill>
                  <a:srgbClr val="FF0000"/>
                </a:solidFill>
              </a:rPr>
              <a:t>{$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bind$(</a:t>
            </a:r>
            <a:r>
              <a:rPr lang="en-US" altLang="ja-JP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$#13[2]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,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lang="en-US" altLang="ja-JP" u="sng" dirty="0">
                <a:solidFill>
                  <a:srgbClr val="00B050"/>
                </a:solidFill>
                <a:uFill>
                  <a:solidFill>
                    <a:srgbClr val="FF0000"/>
                  </a:solidFill>
                </a:uFill>
              </a:rPr>
              <a:t>$#14[1]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X[](#3C[3]))</a:t>
            </a:r>
            <a:endParaRPr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F49E551-4B50-40A7-8470-1A1F7641A8DE}"/>
              </a:ext>
            </a:extLst>
          </p:cNvPr>
          <p:cNvSpPr txBox="1"/>
          <p:nvPr/>
        </p:nvSpPr>
        <p:spPr>
          <a:xfrm>
            <a:off x="1251223" y="2543355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66DA8F6-EDCA-473F-9A4F-7EDBF32173F5}"/>
              </a:ext>
            </a:extLst>
          </p:cNvPr>
          <p:cNvSpPr txBox="1"/>
          <p:nvPr/>
        </p:nvSpPr>
        <p:spPr>
          <a:xfrm>
            <a:off x="345056" y="6148422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  <p:graphicFrame>
        <p:nvGraphicFramePr>
          <p:cNvPr id="4" name="表 5">
            <a:extLst>
              <a:ext uri="{FF2B5EF4-FFF2-40B4-BE49-F238E27FC236}">
                <a16:creationId xmlns:a16="http://schemas.microsoft.com/office/drawing/2014/main" id="{0CAF85F7-D783-4CBD-96F5-5262CB9A719A}"/>
              </a:ext>
            </a:extLst>
          </p:cNvPr>
          <p:cNvGraphicFramePr>
            <a:graphicFrameLocks noGrp="1"/>
          </p:cNvGraphicFramePr>
          <p:nvPr/>
        </p:nvGraphicFramePr>
        <p:xfrm>
          <a:off x="820781" y="976009"/>
          <a:ext cx="49271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060">
                  <a:extLst>
                    <a:ext uri="{9D8B030D-6E8A-4147-A177-3AD203B41FA5}">
                      <a16:colId xmlns:a16="http://schemas.microsoft.com/office/drawing/2014/main" val="790342483"/>
                    </a:ext>
                  </a:extLst>
                </a:gridCol>
                <a:gridCol w="1393794">
                  <a:extLst>
                    <a:ext uri="{9D8B030D-6E8A-4147-A177-3AD203B41FA5}">
                      <a16:colId xmlns:a16="http://schemas.microsoft.com/office/drawing/2014/main" val="845166636"/>
                    </a:ext>
                  </a:extLst>
                </a:gridCol>
                <a:gridCol w="568171">
                  <a:extLst>
                    <a:ext uri="{9D8B030D-6E8A-4147-A177-3AD203B41FA5}">
                      <a16:colId xmlns:a16="http://schemas.microsoft.com/office/drawing/2014/main" val="2688113114"/>
                    </a:ext>
                  </a:extLst>
                </a:gridCol>
                <a:gridCol w="1518143">
                  <a:extLst>
                    <a:ext uri="{9D8B030D-6E8A-4147-A177-3AD203B41FA5}">
                      <a16:colId xmlns:a16="http://schemas.microsoft.com/office/drawing/2014/main" val="4158757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rgbClr val="0000FF"/>
                          </a:solidFill>
                        </a:rPr>
                        <a:t>test2.csv #12</a:t>
                      </a:r>
                      <a:endParaRPr kumimoji="1" lang="ja-JP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rgbClr val="00B050"/>
                          </a:solidFill>
                        </a:rPr>
                        <a:t>test3.csv #13</a:t>
                      </a:r>
                      <a:endParaRPr kumimoji="1" lang="ja-JP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88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kumimoji="1" lang="ja-JP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0000FF"/>
                          </a:solidFill>
                        </a:rPr>
                        <a:t>2</a:t>
                      </a:r>
                      <a:endParaRPr kumimoji="1" lang="ja-JP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kumimoji="1" lang="ja-JP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24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0000FF"/>
                          </a:solidFill>
                        </a:rPr>
                        <a:t>4</a:t>
                      </a:r>
                      <a:endParaRPr kumimoji="1" lang="ja-JP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0000FF"/>
                          </a:solidFill>
                        </a:rPr>
                        <a:t>5</a:t>
                      </a:r>
                      <a:endParaRPr kumimoji="1" lang="ja-JP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00B050"/>
                          </a:solidFill>
                        </a:rPr>
                        <a:t>6</a:t>
                      </a:r>
                      <a:endParaRPr kumimoji="1" lang="ja-JP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60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0000FF"/>
                          </a:solidFill>
                        </a:rPr>
                        <a:t>7</a:t>
                      </a:r>
                      <a:endParaRPr kumimoji="1" lang="ja-JP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0000FF"/>
                          </a:solidFill>
                        </a:rPr>
                        <a:t>8</a:t>
                      </a:r>
                      <a:endParaRPr kumimoji="1" lang="ja-JP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00B050"/>
                          </a:solidFill>
                        </a:rPr>
                        <a:t>9</a:t>
                      </a:r>
                      <a:endParaRPr kumimoji="1" lang="ja-JP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758729"/>
                  </a:ext>
                </a:extLst>
              </a:tr>
            </a:tbl>
          </a:graphicData>
        </a:graphic>
      </p:graphicFrame>
      <p:graphicFrame>
        <p:nvGraphicFramePr>
          <p:cNvPr id="27" name="表 5">
            <a:extLst>
              <a:ext uri="{FF2B5EF4-FFF2-40B4-BE49-F238E27FC236}">
                <a16:creationId xmlns:a16="http://schemas.microsoft.com/office/drawing/2014/main" id="{29D58F4D-73CD-4921-8126-4EB67A075EB4}"/>
              </a:ext>
            </a:extLst>
          </p:cNvPr>
          <p:cNvGraphicFramePr>
            <a:graphicFrameLocks noGrp="1"/>
          </p:cNvGraphicFramePr>
          <p:nvPr/>
        </p:nvGraphicFramePr>
        <p:xfrm>
          <a:off x="786490" y="4552752"/>
          <a:ext cx="49271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060">
                  <a:extLst>
                    <a:ext uri="{9D8B030D-6E8A-4147-A177-3AD203B41FA5}">
                      <a16:colId xmlns:a16="http://schemas.microsoft.com/office/drawing/2014/main" val="790342483"/>
                    </a:ext>
                  </a:extLst>
                </a:gridCol>
                <a:gridCol w="1393794">
                  <a:extLst>
                    <a:ext uri="{9D8B030D-6E8A-4147-A177-3AD203B41FA5}">
                      <a16:colId xmlns:a16="http://schemas.microsoft.com/office/drawing/2014/main" val="845166636"/>
                    </a:ext>
                  </a:extLst>
                </a:gridCol>
                <a:gridCol w="568171">
                  <a:extLst>
                    <a:ext uri="{9D8B030D-6E8A-4147-A177-3AD203B41FA5}">
                      <a16:colId xmlns:a16="http://schemas.microsoft.com/office/drawing/2014/main" val="2688113114"/>
                    </a:ext>
                  </a:extLst>
                </a:gridCol>
                <a:gridCol w="1518143">
                  <a:extLst>
                    <a:ext uri="{9D8B030D-6E8A-4147-A177-3AD203B41FA5}">
                      <a16:colId xmlns:a16="http://schemas.microsoft.com/office/drawing/2014/main" val="4158757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rgbClr val="0000FF"/>
                          </a:solidFill>
                        </a:rPr>
                        <a:t>test3.csv #13</a:t>
                      </a:r>
                      <a:endParaRPr kumimoji="1" lang="ja-JP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rgbClr val="00B050"/>
                          </a:solidFill>
                        </a:rPr>
                        <a:t>test4.csv #14</a:t>
                      </a:r>
                      <a:endParaRPr kumimoji="1" lang="ja-JP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88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kumimoji="1" lang="ja-JP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0000FF"/>
                          </a:solidFill>
                        </a:rPr>
                        <a:t>2</a:t>
                      </a:r>
                      <a:endParaRPr kumimoji="1" lang="ja-JP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kumimoji="1" lang="ja-JP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24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0000FF"/>
                          </a:solidFill>
                        </a:rPr>
                        <a:t>4</a:t>
                      </a:r>
                      <a:endParaRPr kumimoji="1" lang="ja-JP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0000FF"/>
                          </a:solidFill>
                        </a:rPr>
                        <a:t>5</a:t>
                      </a:r>
                      <a:endParaRPr kumimoji="1" lang="ja-JP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00B050"/>
                          </a:solidFill>
                        </a:rPr>
                        <a:t>6</a:t>
                      </a:r>
                      <a:endParaRPr kumimoji="1" lang="ja-JP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60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0000FF"/>
                          </a:solidFill>
                        </a:rPr>
                        <a:t>7</a:t>
                      </a:r>
                      <a:endParaRPr kumimoji="1" lang="ja-JP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0000FF"/>
                          </a:solidFill>
                        </a:rPr>
                        <a:t>8</a:t>
                      </a:r>
                      <a:endParaRPr kumimoji="1" lang="ja-JP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rgbClr val="00B050"/>
                          </a:solidFill>
                        </a:rPr>
                        <a:t>9</a:t>
                      </a:r>
                      <a:endParaRPr kumimoji="1" lang="ja-JP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758729"/>
                  </a:ext>
                </a:extLst>
              </a:tr>
            </a:tbl>
          </a:graphicData>
        </a:graphic>
      </p:graphicFrame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217BD5CC-FB95-4617-99F4-BC3D32672251}"/>
              </a:ext>
            </a:extLst>
          </p:cNvPr>
          <p:cNvSpPr/>
          <p:nvPr/>
        </p:nvSpPr>
        <p:spPr>
          <a:xfrm>
            <a:off x="9543424" y="405892"/>
            <a:ext cx="57301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AA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7FD2F7DA-8DF9-43A7-86AD-7ECE7511F2E0}"/>
              </a:ext>
            </a:extLst>
          </p:cNvPr>
          <p:cNvSpPr/>
          <p:nvPr/>
        </p:nvSpPr>
        <p:spPr>
          <a:xfrm>
            <a:off x="10564381" y="1221510"/>
            <a:ext cx="74668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X[]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6B5E7CBA-13D9-4027-B79D-5B6B65F0115A}"/>
              </a:ext>
            </a:extLst>
          </p:cNvPr>
          <p:cNvSpPr/>
          <p:nvPr/>
        </p:nvSpPr>
        <p:spPr>
          <a:xfrm>
            <a:off x="8192895" y="1225746"/>
            <a:ext cx="74668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#1A[3]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0D945FEB-2AF2-4D39-9BDA-56E227A10711}"/>
              </a:ext>
            </a:extLst>
          </p:cNvPr>
          <p:cNvSpPr/>
          <p:nvPr/>
        </p:nvSpPr>
        <p:spPr>
          <a:xfrm>
            <a:off x="9455928" y="1209687"/>
            <a:ext cx="74668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#2B[3]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14BAC769-3B6E-4065-B775-1584E3B8DBAB}"/>
              </a:ext>
            </a:extLst>
          </p:cNvPr>
          <p:cNvSpPr/>
          <p:nvPr/>
        </p:nvSpPr>
        <p:spPr>
          <a:xfrm>
            <a:off x="10564381" y="2105107"/>
            <a:ext cx="74668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#3C[3]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四角形: メモ 32">
            <a:extLst>
              <a:ext uri="{FF2B5EF4-FFF2-40B4-BE49-F238E27FC236}">
                <a16:creationId xmlns:a16="http://schemas.microsoft.com/office/drawing/2014/main" id="{67024DFA-4EE8-41BD-91E8-7FC2631BF4FD}"/>
              </a:ext>
            </a:extLst>
          </p:cNvPr>
          <p:cNvSpPr/>
          <p:nvPr/>
        </p:nvSpPr>
        <p:spPr>
          <a:xfrm>
            <a:off x="7169030" y="1510042"/>
            <a:ext cx="1717626" cy="646530"/>
          </a:xfrm>
          <a:prstGeom prst="foldedCorner">
            <a:avLst>
              <a:gd name="adj" fmla="val 2620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t"/>
          <a:lstStyle/>
          <a:p>
            <a:pPr algn="ctr"/>
            <a:r>
              <a:rPr lang="en-US" altLang="ja-JP" sz="1400" dirty="0" err="1">
                <a:solidFill>
                  <a:srgbClr val="FF00FF"/>
                </a:solidFill>
              </a:rPr>
              <a:t>length,height,weight</a:t>
            </a:r>
            <a:endParaRPr lang="en-US" altLang="ja-JP" sz="1400" dirty="0">
              <a:solidFill>
                <a:srgbClr val="FF00FF"/>
              </a:solidFill>
            </a:endParaRPr>
          </a:p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四角形: メモ 33">
            <a:extLst>
              <a:ext uri="{FF2B5EF4-FFF2-40B4-BE49-F238E27FC236}">
                <a16:creationId xmlns:a16="http://schemas.microsoft.com/office/drawing/2014/main" id="{89F1D9EE-CA9C-45E3-822B-5526A82F5301}"/>
              </a:ext>
            </a:extLst>
          </p:cNvPr>
          <p:cNvSpPr/>
          <p:nvPr/>
        </p:nvSpPr>
        <p:spPr>
          <a:xfrm>
            <a:off x="9303738" y="1510042"/>
            <a:ext cx="898876" cy="646530"/>
          </a:xfrm>
          <a:prstGeom prst="foldedCorner">
            <a:avLst>
              <a:gd name="adj" fmla="val 2620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t"/>
          <a:lstStyle/>
          <a:p>
            <a:pPr algn="ctr"/>
            <a:r>
              <a:rPr lang="en-US" altLang="ja-JP" sz="1400" dirty="0" err="1">
                <a:solidFill>
                  <a:srgbClr val="FF00FF"/>
                </a:solidFill>
              </a:rPr>
              <a:t>mm,cm,kg</a:t>
            </a:r>
            <a:endParaRPr lang="en-US" altLang="ja-JP" sz="1400" dirty="0">
              <a:solidFill>
                <a:srgbClr val="FF00FF"/>
              </a:solidFill>
            </a:endParaRPr>
          </a:p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四角形: メモ 34">
            <a:extLst>
              <a:ext uri="{FF2B5EF4-FFF2-40B4-BE49-F238E27FC236}">
                <a16:creationId xmlns:a16="http://schemas.microsoft.com/office/drawing/2014/main" id="{E993F247-6383-4A97-A367-DD61541627FD}"/>
              </a:ext>
            </a:extLst>
          </p:cNvPr>
          <p:cNvSpPr/>
          <p:nvPr/>
        </p:nvSpPr>
        <p:spPr>
          <a:xfrm>
            <a:off x="11063656" y="2347197"/>
            <a:ext cx="746686" cy="971308"/>
          </a:xfrm>
          <a:prstGeom prst="foldedCorner">
            <a:avLst>
              <a:gd name="adj" fmla="val 2620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108000" rIns="0" bIns="0" rtlCol="0" anchor="t"/>
          <a:lstStyle/>
          <a:p>
            <a:r>
              <a:rPr lang="en-US" altLang="ja-JP" sz="1400" dirty="0">
                <a:solidFill>
                  <a:srgbClr val="0000FF"/>
                </a:solidFill>
              </a:rPr>
              <a:t>1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>
                <a:solidFill>
                  <a:srgbClr val="0000FF"/>
                </a:solidFill>
              </a:rPr>
              <a:t>2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>
                <a:solidFill>
                  <a:srgbClr val="00B050"/>
                </a:solidFill>
              </a:rPr>
              <a:t>3</a:t>
            </a:r>
          </a:p>
          <a:p>
            <a:r>
              <a:rPr lang="en-US" altLang="ja-JP" sz="1400" dirty="0">
                <a:solidFill>
                  <a:srgbClr val="0000FF"/>
                </a:solidFill>
              </a:rPr>
              <a:t>4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>
                <a:solidFill>
                  <a:srgbClr val="0000FF"/>
                </a:solidFill>
              </a:rPr>
              <a:t>5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>
                <a:solidFill>
                  <a:srgbClr val="00B050"/>
                </a:solidFill>
              </a:rPr>
              <a:t>6</a:t>
            </a:r>
          </a:p>
          <a:p>
            <a:r>
              <a:rPr lang="en-US" altLang="ja-JP" sz="1400" dirty="0">
                <a:solidFill>
                  <a:srgbClr val="0000FF"/>
                </a:solidFill>
              </a:rPr>
              <a:t>7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>
                <a:solidFill>
                  <a:srgbClr val="0000FF"/>
                </a:solidFill>
              </a:rPr>
              <a:t>8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>
                <a:solidFill>
                  <a:srgbClr val="00B050"/>
                </a:solidFill>
              </a:rPr>
              <a:t>9</a:t>
            </a:r>
          </a:p>
          <a:p>
            <a:r>
              <a:rPr lang="ja-JP" altLang="en-US" sz="1400" dirty="0">
                <a:solidFill>
                  <a:schemeClr val="tx1"/>
                </a:solidFill>
              </a:rPr>
              <a:t>　</a:t>
            </a:r>
            <a:r>
              <a:rPr lang="en-US" altLang="ja-JP" sz="1400" dirty="0">
                <a:solidFill>
                  <a:schemeClr val="tx1"/>
                </a:solidFill>
              </a:rPr>
              <a:t>:</a:t>
            </a:r>
          </a:p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B0986A0E-A8AE-427C-A8CD-C2B4440970E8}"/>
              </a:ext>
            </a:extLst>
          </p:cNvPr>
          <p:cNvCxnSpPr>
            <a:cxnSpLocks/>
            <a:stCxn id="30" idx="0"/>
            <a:endCxn id="28" idx="2"/>
          </p:cNvCxnSpPr>
          <p:nvPr/>
        </p:nvCxnSpPr>
        <p:spPr>
          <a:xfrm flipV="1">
            <a:off x="8566238" y="710692"/>
            <a:ext cx="1263694" cy="51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B155F912-AAD8-43C5-8507-DE4AF3C192A2}"/>
              </a:ext>
            </a:extLst>
          </p:cNvPr>
          <p:cNvCxnSpPr>
            <a:cxnSpLocks/>
            <a:stCxn id="31" idx="0"/>
            <a:endCxn id="28" idx="2"/>
          </p:cNvCxnSpPr>
          <p:nvPr/>
        </p:nvCxnSpPr>
        <p:spPr>
          <a:xfrm flipV="1">
            <a:off x="9829271" y="710692"/>
            <a:ext cx="661" cy="498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CC840FF1-DCA3-47DF-B7B3-F54A6370D15E}"/>
              </a:ext>
            </a:extLst>
          </p:cNvPr>
          <p:cNvCxnSpPr>
            <a:cxnSpLocks/>
            <a:stCxn id="29" idx="0"/>
            <a:endCxn id="28" idx="2"/>
          </p:cNvCxnSpPr>
          <p:nvPr/>
        </p:nvCxnSpPr>
        <p:spPr>
          <a:xfrm flipH="1" flipV="1">
            <a:off x="9829932" y="710692"/>
            <a:ext cx="1107792" cy="510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061D110-742D-4E96-B473-A3D3B0059E0B}"/>
              </a:ext>
            </a:extLst>
          </p:cNvPr>
          <p:cNvCxnSpPr>
            <a:cxnSpLocks/>
            <a:stCxn id="32" idx="0"/>
            <a:endCxn id="29" idx="2"/>
          </p:cNvCxnSpPr>
          <p:nvPr/>
        </p:nvCxnSpPr>
        <p:spPr>
          <a:xfrm flipV="1">
            <a:off x="10937724" y="1526310"/>
            <a:ext cx="0" cy="578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B50EBE1F-43DC-4F25-B65A-8261684A9F7C}"/>
              </a:ext>
            </a:extLst>
          </p:cNvPr>
          <p:cNvSpPr/>
          <p:nvPr/>
        </p:nvSpPr>
        <p:spPr>
          <a:xfrm>
            <a:off x="9544085" y="3262883"/>
            <a:ext cx="57301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AA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149E8FD8-E81C-4CE8-9112-BEB466CEC09C}"/>
              </a:ext>
            </a:extLst>
          </p:cNvPr>
          <p:cNvSpPr/>
          <p:nvPr/>
        </p:nvSpPr>
        <p:spPr>
          <a:xfrm>
            <a:off x="10565042" y="4078501"/>
            <a:ext cx="74668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X[]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F0254032-01AF-48EA-B665-F887120690BF}"/>
              </a:ext>
            </a:extLst>
          </p:cNvPr>
          <p:cNvSpPr/>
          <p:nvPr/>
        </p:nvSpPr>
        <p:spPr>
          <a:xfrm>
            <a:off x="8193556" y="4082737"/>
            <a:ext cx="74668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#1A[3]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41162C81-5F35-4203-9B4A-90C233AD2423}"/>
              </a:ext>
            </a:extLst>
          </p:cNvPr>
          <p:cNvSpPr/>
          <p:nvPr/>
        </p:nvSpPr>
        <p:spPr>
          <a:xfrm>
            <a:off x="9456589" y="4066678"/>
            <a:ext cx="74668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#2B[3]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DCE6A2A1-C6A1-4F5B-8AEE-6C763ABCA4AA}"/>
              </a:ext>
            </a:extLst>
          </p:cNvPr>
          <p:cNvSpPr/>
          <p:nvPr/>
        </p:nvSpPr>
        <p:spPr>
          <a:xfrm>
            <a:off x="10565042" y="4962098"/>
            <a:ext cx="74668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#3C[3]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四角形: メモ 44">
            <a:extLst>
              <a:ext uri="{FF2B5EF4-FFF2-40B4-BE49-F238E27FC236}">
                <a16:creationId xmlns:a16="http://schemas.microsoft.com/office/drawing/2014/main" id="{1D319B91-3DE2-4086-BEEA-D63764BAAEBF}"/>
              </a:ext>
            </a:extLst>
          </p:cNvPr>
          <p:cNvSpPr/>
          <p:nvPr/>
        </p:nvSpPr>
        <p:spPr>
          <a:xfrm>
            <a:off x="7169691" y="4367033"/>
            <a:ext cx="1717626" cy="646530"/>
          </a:xfrm>
          <a:prstGeom prst="foldedCorner">
            <a:avLst>
              <a:gd name="adj" fmla="val 2620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t"/>
          <a:lstStyle/>
          <a:p>
            <a:pPr algn="ctr"/>
            <a:r>
              <a:rPr lang="en-US" altLang="ja-JP" sz="1400" dirty="0" err="1">
                <a:solidFill>
                  <a:srgbClr val="FF00FF"/>
                </a:solidFill>
              </a:rPr>
              <a:t>length</a:t>
            </a:r>
            <a:r>
              <a:rPr lang="en-US" altLang="ja-JP" sz="1400" dirty="0" err="1">
                <a:solidFill>
                  <a:srgbClr val="0000FF"/>
                </a:solidFill>
              </a:rPr>
              <a:t>,</a:t>
            </a:r>
            <a:r>
              <a:rPr lang="en-US" altLang="ja-JP" sz="1400" dirty="0" err="1">
                <a:solidFill>
                  <a:srgbClr val="FF00FF"/>
                </a:solidFill>
              </a:rPr>
              <a:t>height</a:t>
            </a:r>
            <a:r>
              <a:rPr lang="en-US" altLang="ja-JP" sz="1400" dirty="0" err="1">
                <a:solidFill>
                  <a:srgbClr val="0000FF"/>
                </a:solidFill>
              </a:rPr>
              <a:t>,</a:t>
            </a:r>
            <a:r>
              <a:rPr lang="en-US" altLang="ja-JP" sz="1400" dirty="0" err="1">
                <a:solidFill>
                  <a:schemeClr val="accent2">
                    <a:lumMod val="75000"/>
                  </a:schemeClr>
                </a:solidFill>
              </a:rPr>
              <a:t>weight</a:t>
            </a:r>
            <a:endParaRPr lang="en-US" altLang="ja-JP" sz="14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四角形: メモ 45">
            <a:extLst>
              <a:ext uri="{FF2B5EF4-FFF2-40B4-BE49-F238E27FC236}">
                <a16:creationId xmlns:a16="http://schemas.microsoft.com/office/drawing/2014/main" id="{50CD2229-EA6C-4BD6-BF25-DFC83B276065}"/>
              </a:ext>
            </a:extLst>
          </p:cNvPr>
          <p:cNvSpPr/>
          <p:nvPr/>
        </p:nvSpPr>
        <p:spPr>
          <a:xfrm>
            <a:off x="9304399" y="4367033"/>
            <a:ext cx="898876" cy="646530"/>
          </a:xfrm>
          <a:prstGeom prst="foldedCorner">
            <a:avLst>
              <a:gd name="adj" fmla="val 2620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t"/>
          <a:lstStyle/>
          <a:p>
            <a:pPr algn="ctr"/>
            <a:r>
              <a:rPr lang="en-US" altLang="ja-JP" sz="1400" dirty="0" err="1">
                <a:solidFill>
                  <a:srgbClr val="FF00FF"/>
                </a:solidFill>
              </a:rPr>
              <a:t>mm</a:t>
            </a:r>
            <a:r>
              <a:rPr lang="en-US" altLang="ja-JP" sz="1400" dirty="0" err="1">
                <a:solidFill>
                  <a:srgbClr val="0000FF"/>
                </a:solidFill>
              </a:rPr>
              <a:t>,</a:t>
            </a:r>
            <a:r>
              <a:rPr lang="en-US" altLang="ja-JP" sz="1400" dirty="0" err="1">
                <a:solidFill>
                  <a:srgbClr val="FF00FF"/>
                </a:solidFill>
              </a:rPr>
              <a:t>cm</a:t>
            </a:r>
            <a:r>
              <a:rPr lang="en-US" altLang="ja-JP" sz="1400" dirty="0" err="1">
                <a:solidFill>
                  <a:srgbClr val="0000FF"/>
                </a:solidFill>
              </a:rPr>
              <a:t>,</a:t>
            </a:r>
            <a:r>
              <a:rPr lang="en-US" altLang="ja-JP" sz="1400" dirty="0" err="1">
                <a:solidFill>
                  <a:schemeClr val="accent2">
                    <a:lumMod val="75000"/>
                  </a:schemeClr>
                </a:solidFill>
              </a:rPr>
              <a:t>kg</a:t>
            </a:r>
            <a:endParaRPr lang="en-US" altLang="ja-JP" sz="14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四角形: メモ 46">
            <a:extLst>
              <a:ext uri="{FF2B5EF4-FFF2-40B4-BE49-F238E27FC236}">
                <a16:creationId xmlns:a16="http://schemas.microsoft.com/office/drawing/2014/main" id="{6E38E046-D03F-4D5F-9827-EE0B2758F491}"/>
              </a:ext>
            </a:extLst>
          </p:cNvPr>
          <p:cNvSpPr/>
          <p:nvPr/>
        </p:nvSpPr>
        <p:spPr>
          <a:xfrm>
            <a:off x="11064317" y="5204188"/>
            <a:ext cx="746686" cy="971308"/>
          </a:xfrm>
          <a:prstGeom prst="foldedCorner">
            <a:avLst>
              <a:gd name="adj" fmla="val 2620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108000" rIns="0" bIns="0" rtlCol="0" anchor="t"/>
          <a:lstStyle/>
          <a:p>
            <a:r>
              <a:rPr lang="en-US" altLang="ja-JP" sz="1400" dirty="0">
                <a:solidFill>
                  <a:srgbClr val="0000FF"/>
                </a:solidFill>
              </a:rPr>
              <a:t>1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>
                <a:solidFill>
                  <a:srgbClr val="0000FF"/>
                </a:solidFill>
              </a:rPr>
              <a:t>2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>
                <a:solidFill>
                  <a:srgbClr val="00B050"/>
                </a:solidFill>
              </a:rPr>
              <a:t>3</a:t>
            </a:r>
          </a:p>
          <a:p>
            <a:r>
              <a:rPr lang="en-US" altLang="ja-JP" sz="1400" dirty="0">
                <a:solidFill>
                  <a:srgbClr val="0000FF"/>
                </a:solidFill>
              </a:rPr>
              <a:t>4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>
                <a:solidFill>
                  <a:srgbClr val="0000FF"/>
                </a:solidFill>
              </a:rPr>
              <a:t>5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>
                <a:solidFill>
                  <a:srgbClr val="00B050"/>
                </a:solidFill>
              </a:rPr>
              <a:t>6</a:t>
            </a:r>
          </a:p>
          <a:p>
            <a:r>
              <a:rPr lang="en-US" altLang="ja-JP" sz="1400" dirty="0">
                <a:solidFill>
                  <a:srgbClr val="0000FF"/>
                </a:solidFill>
              </a:rPr>
              <a:t>7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>
                <a:solidFill>
                  <a:srgbClr val="0000FF"/>
                </a:solidFill>
              </a:rPr>
              <a:t>8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>
                <a:solidFill>
                  <a:srgbClr val="00B050"/>
                </a:solidFill>
              </a:rPr>
              <a:t>9</a:t>
            </a:r>
          </a:p>
          <a:p>
            <a:r>
              <a:rPr lang="ja-JP" altLang="en-US" sz="1400" dirty="0">
                <a:solidFill>
                  <a:schemeClr val="tx1"/>
                </a:solidFill>
              </a:rPr>
              <a:t>　</a:t>
            </a:r>
            <a:r>
              <a:rPr lang="en-US" altLang="ja-JP" sz="1400" dirty="0">
                <a:solidFill>
                  <a:schemeClr val="tx1"/>
                </a:solidFill>
              </a:rPr>
              <a:t>:</a:t>
            </a:r>
          </a:p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9919C6BC-8807-4251-91A8-C9B78814F901}"/>
              </a:ext>
            </a:extLst>
          </p:cNvPr>
          <p:cNvCxnSpPr>
            <a:cxnSpLocks/>
            <a:stCxn id="42" idx="0"/>
            <a:endCxn id="40" idx="2"/>
          </p:cNvCxnSpPr>
          <p:nvPr/>
        </p:nvCxnSpPr>
        <p:spPr>
          <a:xfrm flipV="1">
            <a:off x="8566899" y="3567683"/>
            <a:ext cx="1263694" cy="51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C21B0B7-5C5B-4563-8E9B-6C60696CF1DA}"/>
              </a:ext>
            </a:extLst>
          </p:cNvPr>
          <p:cNvCxnSpPr>
            <a:cxnSpLocks/>
            <a:stCxn id="43" idx="0"/>
            <a:endCxn id="40" idx="2"/>
          </p:cNvCxnSpPr>
          <p:nvPr/>
        </p:nvCxnSpPr>
        <p:spPr>
          <a:xfrm flipV="1">
            <a:off x="9829932" y="3567683"/>
            <a:ext cx="661" cy="498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35C61B76-F413-4410-859D-64268FE9A847}"/>
              </a:ext>
            </a:extLst>
          </p:cNvPr>
          <p:cNvCxnSpPr>
            <a:cxnSpLocks/>
            <a:stCxn id="41" idx="0"/>
            <a:endCxn id="40" idx="2"/>
          </p:cNvCxnSpPr>
          <p:nvPr/>
        </p:nvCxnSpPr>
        <p:spPr>
          <a:xfrm flipH="1" flipV="1">
            <a:off x="9830593" y="3567683"/>
            <a:ext cx="1107792" cy="510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771348E-EF6E-485E-8372-B980478DFFB3}"/>
              </a:ext>
            </a:extLst>
          </p:cNvPr>
          <p:cNvCxnSpPr>
            <a:cxnSpLocks/>
            <a:stCxn id="44" idx="0"/>
            <a:endCxn id="41" idx="2"/>
          </p:cNvCxnSpPr>
          <p:nvPr/>
        </p:nvCxnSpPr>
        <p:spPr>
          <a:xfrm flipV="1">
            <a:off x="10938385" y="4383301"/>
            <a:ext cx="0" cy="578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吹き出し: 四角形 52">
            <a:extLst>
              <a:ext uri="{FF2B5EF4-FFF2-40B4-BE49-F238E27FC236}">
                <a16:creationId xmlns:a16="http://schemas.microsoft.com/office/drawing/2014/main" id="{63725047-FEBA-4C9E-BE3E-9E29549D047E}"/>
              </a:ext>
            </a:extLst>
          </p:cNvPr>
          <p:cNvSpPr/>
          <p:nvPr/>
        </p:nvSpPr>
        <p:spPr>
          <a:xfrm>
            <a:off x="5419743" y="3096741"/>
            <a:ext cx="3107184" cy="252311"/>
          </a:xfrm>
          <a:prstGeom prst="wedgeRectCallout">
            <a:avLst>
              <a:gd name="adj1" fmla="val -20800"/>
              <a:gd name="adj2" fmla="val -127394"/>
            </a:avLst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(#12</a:t>
            </a:r>
            <a:r>
              <a:rPr kumimoji="1" lang="ja-JP" altLang="en-US" sz="1400" dirty="0">
                <a:solidFill>
                  <a:schemeClr val="tx1"/>
                </a:solidFill>
              </a:rPr>
              <a:t>から</a:t>
            </a:r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r>
              <a:rPr kumimoji="1" lang="ja-JP" altLang="en-US" sz="1400" dirty="0">
                <a:solidFill>
                  <a:schemeClr val="tx1"/>
                </a:solidFill>
              </a:rPr>
              <a:t>個、</a:t>
            </a:r>
            <a:r>
              <a:rPr kumimoji="1" lang="en-US" altLang="ja-JP" sz="1400" dirty="0">
                <a:solidFill>
                  <a:schemeClr val="tx1"/>
                </a:solidFill>
              </a:rPr>
              <a:t>#13</a:t>
            </a:r>
            <a:r>
              <a:rPr kumimoji="1" lang="ja-JP" altLang="en-US" sz="1400" dirty="0">
                <a:solidFill>
                  <a:schemeClr val="tx1"/>
                </a:solidFill>
              </a:rPr>
              <a:t>から</a:t>
            </a:r>
            <a:r>
              <a:rPr kumimoji="1" lang="en-US" altLang="ja-JP" sz="1400" dirty="0">
                <a:solidFill>
                  <a:schemeClr val="tx1"/>
                </a:solidFill>
              </a:rPr>
              <a:t>1</a:t>
            </a:r>
            <a:r>
              <a:rPr kumimoji="1" lang="ja-JP" altLang="en-US" sz="1400" dirty="0">
                <a:solidFill>
                  <a:schemeClr val="tx1"/>
                </a:solidFill>
              </a:rPr>
              <a:t>個</a:t>
            </a:r>
            <a:r>
              <a:rPr kumimoji="1" lang="en-US" altLang="ja-JP" sz="1400" dirty="0">
                <a:solidFill>
                  <a:schemeClr val="tx1"/>
                </a:solidFill>
              </a:rPr>
              <a:t>)</a:t>
            </a:r>
            <a:r>
              <a:rPr kumimoji="1" lang="ja-JP" altLang="en-US" sz="1400" dirty="0">
                <a:solidFill>
                  <a:schemeClr val="tx1"/>
                </a:solidFill>
              </a:rPr>
              <a:t>の繰返し</a:t>
            </a:r>
            <a:r>
              <a:rPr kumimoji="1" lang="en-US" altLang="ja-JP" sz="1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54" name="吹き出し: 四角形 53">
            <a:extLst>
              <a:ext uri="{FF2B5EF4-FFF2-40B4-BE49-F238E27FC236}">
                <a16:creationId xmlns:a16="http://schemas.microsoft.com/office/drawing/2014/main" id="{97E48F1B-01B6-4A96-9856-EB9EFF8E3A41}"/>
              </a:ext>
            </a:extLst>
          </p:cNvPr>
          <p:cNvSpPr/>
          <p:nvPr/>
        </p:nvSpPr>
        <p:spPr>
          <a:xfrm>
            <a:off x="1898438" y="3148728"/>
            <a:ext cx="1597981" cy="252311"/>
          </a:xfrm>
          <a:prstGeom prst="wedgeRectCallout">
            <a:avLst>
              <a:gd name="adj1" fmla="val -16403"/>
              <a:gd name="adj2" fmla="val -169616"/>
            </a:avLst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#11</a:t>
            </a:r>
            <a:r>
              <a:rPr kumimoji="1" lang="ja-JP" altLang="en-US" sz="1400" dirty="0">
                <a:solidFill>
                  <a:schemeClr val="tx1"/>
                </a:solidFill>
              </a:rPr>
              <a:t>から</a:t>
            </a:r>
            <a:r>
              <a:rPr lang="ja-JP" altLang="en-US" sz="1400" dirty="0">
                <a:solidFill>
                  <a:schemeClr val="tx1"/>
                </a:solidFill>
              </a:rPr>
              <a:t>必要個数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吹き出し: 四角形 54">
            <a:extLst>
              <a:ext uri="{FF2B5EF4-FFF2-40B4-BE49-F238E27FC236}">
                <a16:creationId xmlns:a16="http://schemas.microsoft.com/office/drawing/2014/main" id="{62A5ED9F-7069-4C8A-A753-E6417986C357}"/>
              </a:ext>
            </a:extLst>
          </p:cNvPr>
          <p:cNvSpPr/>
          <p:nvPr/>
        </p:nvSpPr>
        <p:spPr>
          <a:xfrm>
            <a:off x="1143836" y="6605689"/>
            <a:ext cx="3107184" cy="252311"/>
          </a:xfrm>
          <a:prstGeom prst="wedgeRectCallout">
            <a:avLst>
              <a:gd name="adj1" fmla="val -21371"/>
              <a:gd name="adj2" fmla="val -116839"/>
            </a:avLst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(#11</a:t>
            </a:r>
            <a:r>
              <a:rPr kumimoji="1" lang="ja-JP" altLang="en-US" sz="1400" dirty="0">
                <a:solidFill>
                  <a:schemeClr val="tx1"/>
                </a:solidFill>
              </a:rPr>
              <a:t>から</a:t>
            </a:r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r>
              <a:rPr kumimoji="1" lang="ja-JP" altLang="en-US" sz="1400" dirty="0">
                <a:solidFill>
                  <a:schemeClr val="tx1"/>
                </a:solidFill>
              </a:rPr>
              <a:t>個、</a:t>
            </a:r>
            <a:r>
              <a:rPr kumimoji="1" lang="en-US" altLang="ja-JP" sz="1400" dirty="0">
                <a:solidFill>
                  <a:schemeClr val="tx1"/>
                </a:solidFill>
              </a:rPr>
              <a:t>#12</a:t>
            </a:r>
            <a:r>
              <a:rPr kumimoji="1" lang="ja-JP" altLang="en-US" sz="1400" dirty="0">
                <a:solidFill>
                  <a:schemeClr val="tx1"/>
                </a:solidFill>
              </a:rPr>
              <a:t>から</a:t>
            </a:r>
            <a:r>
              <a:rPr kumimoji="1" lang="en-US" altLang="ja-JP" sz="1400" dirty="0">
                <a:solidFill>
                  <a:schemeClr val="tx1"/>
                </a:solidFill>
              </a:rPr>
              <a:t>1</a:t>
            </a:r>
            <a:r>
              <a:rPr kumimoji="1" lang="ja-JP" altLang="en-US" sz="1400" dirty="0">
                <a:solidFill>
                  <a:schemeClr val="tx1"/>
                </a:solidFill>
              </a:rPr>
              <a:t>個</a:t>
            </a:r>
            <a:r>
              <a:rPr kumimoji="1" lang="en-US" altLang="ja-JP" sz="1400" dirty="0">
                <a:solidFill>
                  <a:schemeClr val="tx1"/>
                </a:solidFill>
              </a:rPr>
              <a:t>)</a:t>
            </a:r>
            <a:r>
              <a:rPr kumimoji="1" lang="ja-JP" altLang="en-US" sz="1400" dirty="0">
                <a:solidFill>
                  <a:schemeClr val="tx1"/>
                </a:solidFill>
              </a:rPr>
              <a:t>の繰返し</a:t>
            </a:r>
            <a:r>
              <a:rPr kumimoji="1" lang="en-US" altLang="ja-JP" sz="14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57" name="吹き出し: 四角形 56">
            <a:extLst>
              <a:ext uri="{FF2B5EF4-FFF2-40B4-BE49-F238E27FC236}">
                <a16:creationId xmlns:a16="http://schemas.microsoft.com/office/drawing/2014/main" id="{CADFAFA0-3B18-4D02-893B-FC0A795769A8}"/>
              </a:ext>
            </a:extLst>
          </p:cNvPr>
          <p:cNvSpPr/>
          <p:nvPr/>
        </p:nvSpPr>
        <p:spPr>
          <a:xfrm>
            <a:off x="6196554" y="6597514"/>
            <a:ext cx="3107184" cy="252311"/>
          </a:xfrm>
          <a:prstGeom prst="wedgeRectCallout">
            <a:avLst>
              <a:gd name="adj1" fmla="val -20800"/>
              <a:gd name="adj2" fmla="val -127394"/>
            </a:avLst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(#13</a:t>
            </a:r>
            <a:r>
              <a:rPr kumimoji="1" lang="ja-JP" altLang="en-US" sz="1400" dirty="0">
                <a:solidFill>
                  <a:schemeClr val="tx1"/>
                </a:solidFill>
              </a:rPr>
              <a:t>から</a:t>
            </a:r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r>
              <a:rPr kumimoji="1" lang="ja-JP" altLang="en-US" sz="1400" dirty="0">
                <a:solidFill>
                  <a:schemeClr val="tx1"/>
                </a:solidFill>
              </a:rPr>
              <a:t>個、</a:t>
            </a:r>
            <a:r>
              <a:rPr kumimoji="1" lang="en-US" altLang="ja-JP" sz="1400" dirty="0">
                <a:solidFill>
                  <a:schemeClr val="tx1"/>
                </a:solidFill>
              </a:rPr>
              <a:t>#14</a:t>
            </a:r>
            <a:r>
              <a:rPr kumimoji="1" lang="ja-JP" altLang="en-US" sz="1400" dirty="0">
                <a:solidFill>
                  <a:schemeClr val="tx1"/>
                </a:solidFill>
              </a:rPr>
              <a:t>から</a:t>
            </a:r>
            <a:r>
              <a:rPr kumimoji="1" lang="en-US" altLang="ja-JP" sz="1400" dirty="0">
                <a:solidFill>
                  <a:schemeClr val="tx1"/>
                </a:solidFill>
              </a:rPr>
              <a:t>1</a:t>
            </a:r>
            <a:r>
              <a:rPr kumimoji="1" lang="ja-JP" altLang="en-US" sz="1400" dirty="0">
                <a:solidFill>
                  <a:schemeClr val="tx1"/>
                </a:solidFill>
              </a:rPr>
              <a:t>個</a:t>
            </a:r>
            <a:r>
              <a:rPr kumimoji="1" lang="en-US" altLang="ja-JP" sz="1400" dirty="0">
                <a:solidFill>
                  <a:schemeClr val="tx1"/>
                </a:solidFill>
              </a:rPr>
              <a:t>)</a:t>
            </a:r>
            <a:r>
              <a:rPr kumimoji="1" lang="ja-JP" altLang="en-US" sz="1400" dirty="0">
                <a:solidFill>
                  <a:schemeClr val="tx1"/>
                </a:solidFill>
              </a:rPr>
              <a:t>の繰返し</a:t>
            </a:r>
            <a:r>
              <a:rPr kumimoji="1" lang="en-US" altLang="ja-JP" sz="1400" dirty="0">
                <a:solidFill>
                  <a:schemeClr val="tx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56540994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1B1F18-64B2-4022-A40E-A6A2F71AC785}"/>
              </a:ext>
            </a:extLst>
          </p:cNvPr>
          <p:cNvSpPr txBox="1"/>
          <p:nvPr/>
        </p:nvSpPr>
        <p:spPr>
          <a:xfrm>
            <a:off x="0" y="37756"/>
            <a:ext cx="2700309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3. </a:t>
            </a:r>
            <a:r>
              <a:rPr kumimoji="1" lang="ja-JP" altLang="en-US" dirty="0"/>
              <a:t>エンハンス内容一般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570893B-C0F3-418C-8323-D25E4ED2F4BC}"/>
              </a:ext>
            </a:extLst>
          </p:cNvPr>
          <p:cNvSpPr txBox="1"/>
          <p:nvPr/>
        </p:nvSpPr>
        <p:spPr>
          <a:xfrm>
            <a:off x="1500705" y="3366145"/>
            <a:ext cx="362358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#i $#j $op$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dirty="0"/>
              <a:t>xxx[n]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AE9BB8-B74F-4A91-8346-12AEFA54549F}"/>
              </a:ext>
            </a:extLst>
          </p:cNvPr>
          <p:cNvSpPr txBox="1"/>
          <p:nvPr/>
        </p:nvSpPr>
        <p:spPr>
          <a:xfrm>
            <a:off x="7475419" y="3189446"/>
            <a:ext cx="4077009" cy="1754326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#i	:</a:t>
            </a:r>
            <a:r>
              <a:rPr lang="ja-JP" altLang="en-US" dirty="0"/>
              <a:t>ラベル</a:t>
            </a:r>
            <a:endParaRPr lang="en-US" altLang="ja-JP" dirty="0"/>
          </a:p>
          <a:p>
            <a:r>
              <a:rPr lang="en-US" altLang="ja-JP" dirty="0"/>
              <a:t>$#j	: </a:t>
            </a:r>
            <a:r>
              <a:rPr lang="ja-JP" altLang="en-US" dirty="0"/>
              <a:t>他ノードへの参照</a:t>
            </a:r>
            <a:endParaRPr lang="en-US" altLang="ja-JP" dirty="0"/>
          </a:p>
          <a:p>
            <a:r>
              <a:rPr lang="en-US" altLang="ja-JP" dirty="0"/>
              <a:t>$op$	: </a:t>
            </a:r>
            <a:r>
              <a:rPr lang="ja-JP" altLang="en-US" dirty="0"/>
              <a:t>オペレータ</a:t>
            </a:r>
            <a:endParaRPr lang="en-US" altLang="ja-JP" dirty="0"/>
          </a:p>
          <a:p>
            <a:r>
              <a:rPr lang="en-US" altLang="ja-JP" dirty="0" err="1"/>
              <a:t>t</a:t>
            </a:r>
            <a:r>
              <a:rPr lang="en-US" altLang="ja-JP" baseline="-25000" dirty="0" err="1"/>
              <a:t>k</a:t>
            </a:r>
            <a:r>
              <a:rPr lang="en-US" altLang="ja-JP" dirty="0"/>
              <a:t>	: T</a:t>
            </a:r>
            <a:r>
              <a:rPr lang="ja-JP" altLang="en-US" dirty="0"/>
              <a:t>式</a:t>
            </a:r>
            <a:r>
              <a:rPr lang="en-US" altLang="ja-JP" dirty="0"/>
              <a:t>(</a:t>
            </a:r>
            <a:r>
              <a:rPr lang="ja-JP" altLang="en-US" dirty="0"/>
              <a:t>オペレータの引数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xxx	: </a:t>
            </a:r>
            <a:r>
              <a:rPr lang="ja-JP" altLang="en-US" dirty="0"/>
              <a:t>ノード名</a:t>
            </a:r>
            <a:endParaRPr lang="en-US" altLang="ja-JP" dirty="0"/>
          </a:p>
          <a:p>
            <a:r>
              <a:rPr lang="en-US" altLang="ja-JP" dirty="0"/>
              <a:t>n	: bind</a:t>
            </a:r>
            <a:r>
              <a:rPr lang="ja-JP" altLang="en-US" dirty="0"/>
              <a:t>個数</a:t>
            </a:r>
            <a:r>
              <a:rPr lang="en-US" altLang="ja-JP" dirty="0"/>
              <a:t>(n</a:t>
            </a:r>
            <a:r>
              <a:rPr lang="ja-JP" altLang="en-US" dirty="0"/>
              <a:t>の</a:t>
            </a:r>
            <a:r>
              <a:rPr lang="en-US" altLang="ja-JP" dirty="0"/>
              <a:t>default</a:t>
            </a:r>
            <a:r>
              <a:rPr lang="ja-JP" altLang="en-US" dirty="0"/>
              <a:t>は∞</a:t>
            </a:r>
            <a:r>
              <a:rPr lang="en-US" altLang="ja-JP" dirty="0"/>
              <a:t>)</a:t>
            </a:r>
          </a:p>
        </p:txBody>
      </p:sp>
      <p:sp>
        <p:nvSpPr>
          <p:cNvPr id="9" name="左中かっこ 8">
            <a:extLst>
              <a:ext uri="{FF2B5EF4-FFF2-40B4-BE49-F238E27FC236}">
                <a16:creationId xmlns:a16="http://schemas.microsoft.com/office/drawing/2014/main" id="{F1B9AB1F-35CE-47B8-A0B3-3E14C46909D3}"/>
              </a:ext>
            </a:extLst>
          </p:cNvPr>
          <p:cNvSpPr/>
          <p:nvPr/>
        </p:nvSpPr>
        <p:spPr>
          <a:xfrm>
            <a:off x="7254204" y="3189446"/>
            <a:ext cx="221215" cy="17543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FF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248B193-B5B1-41DF-8AC2-C8483C6369B1}"/>
              </a:ext>
            </a:extLst>
          </p:cNvPr>
          <p:cNvSpPr txBox="1"/>
          <p:nvPr/>
        </p:nvSpPr>
        <p:spPr>
          <a:xfrm>
            <a:off x="1500705" y="4435941"/>
            <a:ext cx="362358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#i $#j </a:t>
            </a:r>
            <a:r>
              <a:rPr kumimoji="1" lang="en-US" altLang="ja-JP" dirty="0">
                <a:solidFill>
                  <a:srgbClr val="FF0000"/>
                </a:solidFill>
              </a:rPr>
              <a:t>{</a:t>
            </a:r>
            <a:r>
              <a:rPr kumimoji="1" lang="en-US" altLang="ja-JP" dirty="0"/>
              <a:t>$op$(t</a:t>
            </a:r>
            <a:r>
              <a:rPr kumimoji="1" lang="en-US" altLang="ja-JP" baseline="-25000" dirty="0"/>
              <a:t>1</a:t>
            </a:r>
            <a:r>
              <a:rPr kumimoji="1" lang="en-US" altLang="ja-JP" dirty="0"/>
              <a:t>, ..., t</a:t>
            </a:r>
            <a:r>
              <a:rPr kumimoji="1" lang="en-US" altLang="ja-JP" baseline="-25000" dirty="0"/>
              <a:t>m</a:t>
            </a:r>
            <a:r>
              <a:rPr kumimoji="1" lang="en-US" altLang="ja-JP" dirty="0"/>
              <a:t>)</a:t>
            </a:r>
            <a:r>
              <a:rPr kumimoji="1" lang="en-US" altLang="ja-JP" dirty="0">
                <a:solidFill>
                  <a:srgbClr val="FF0000"/>
                </a:solidFill>
              </a:rPr>
              <a:t>} </a:t>
            </a:r>
            <a:r>
              <a:rPr kumimoji="1" lang="en-US" altLang="ja-JP" dirty="0"/>
              <a:t>xxx[n]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F0FE1E1-99C2-4E57-B8FE-0A754230A594}"/>
              </a:ext>
            </a:extLst>
          </p:cNvPr>
          <p:cNvSpPr txBox="1"/>
          <p:nvPr/>
        </p:nvSpPr>
        <p:spPr>
          <a:xfrm>
            <a:off x="216715" y="2514227"/>
            <a:ext cx="2700309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T</a:t>
            </a:r>
            <a:r>
              <a:rPr kumimoji="1" lang="ja-JP" altLang="en-US" dirty="0"/>
              <a:t>式内ノードの一般形</a:t>
            </a:r>
            <a:endParaRPr kumimoji="1"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7358A61-3DFB-4E83-AA34-8493126C0929}"/>
              </a:ext>
            </a:extLst>
          </p:cNvPr>
          <p:cNvSpPr txBox="1"/>
          <p:nvPr/>
        </p:nvSpPr>
        <p:spPr>
          <a:xfrm>
            <a:off x="817124" y="3018253"/>
            <a:ext cx="1064941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&lt;</a:t>
            </a:r>
            <a:r>
              <a:rPr kumimoji="1" lang="ja-JP" altLang="en-US" dirty="0"/>
              <a:t>従来</a:t>
            </a:r>
            <a:r>
              <a:rPr kumimoji="1" lang="en-US" altLang="ja-JP" dirty="0"/>
              <a:t>&gt;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9F41813-407D-4068-9649-907DBBCD672E}"/>
              </a:ext>
            </a:extLst>
          </p:cNvPr>
          <p:cNvSpPr txBox="1"/>
          <p:nvPr/>
        </p:nvSpPr>
        <p:spPr>
          <a:xfrm>
            <a:off x="857627" y="4066609"/>
            <a:ext cx="1064941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&lt;</a:t>
            </a:r>
            <a:r>
              <a:rPr kumimoji="1" lang="ja-JP" altLang="en-US" dirty="0"/>
              <a:t>次期</a:t>
            </a:r>
            <a:r>
              <a:rPr kumimoji="1" lang="en-US" altLang="ja-JP" dirty="0"/>
              <a:t>&gt;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10066E4-FA9D-4892-B12E-A149D49DD595}"/>
              </a:ext>
            </a:extLst>
          </p:cNvPr>
          <p:cNvSpPr txBox="1"/>
          <p:nvPr/>
        </p:nvSpPr>
        <p:spPr>
          <a:xfrm>
            <a:off x="1427293" y="5454652"/>
            <a:ext cx="3623586" cy="646331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(a)</a:t>
            </a:r>
            <a:r>
              <a:rPr lang="ja-JP" altLang="en-US" dirty="0"/>
              <a:t>オペレータへの引数記述</a:t>
            </a:r>
            <a:endParaRPr kumimoji="1" lang="en-US" altLang="ja-JP" dirty="0"/>
          </a:p>
          <a:p>
            <a:r>
              <a:rPr kumimoji="1" lang="en-US" altLang="ja-JP" dirty="0"/>
              <a:t>(b) </a:t>
            </a:r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r>
              <a:rPr kumimoji="1" lang="ja-JP" altLang="en-US" dirty="0"/>
              <a:t>の導入</a:t>
            </a:r>
            <a:endParaRPr kumimoji="1" lang="en-US" altLang="ja-JP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956CE52-24A6-43DD-84A8-701AD4F35D77}"/>
              </a:ext>
            </a:extLst>
          </p:cNvPr>
          <p:cNvSpPr txBox="1"/>
          <p:nvPr/>
        </p:nvSpPr>
        <p:spPr>
          <a:xfrm>
            <a:off x="817124" y="5106760"/>
            <a:ext cx="1713012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&lt;</a:t>
            </a:r>
            <a:r>
              <a:rPr kumimoji="1" lang="ja-JP" altLang="en-US" dirty="0"/>
              <a:t>エンハンス</a:t>
            </a:r>
            <a:r>
              <a:rPr kumimoji="1" lang="en-US" altLang="ja-JP" dirty="0"/>
              <a:t>&gt;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83AED0A-4113-40B1-9A68-7D7611906ABA}"/>
              </a:ext>
            </a:extLst>
          </p:cNvPr>
          <p:cNvSpPr/>
          <p:nvPr/>
        </p:nvSpPr>
        <p:spPr>
          <a:xfrm>
            <a:off x="817125" y="1712333"/>
            <a:ext cx="5450510" cy="369332"/>
          </a:xfrm>
          <a:prstGeom prst="rect">
            <a:avLst/>
          </a:prstGeom>
          <a:ln>
            <a:noFill/>
          </a:ln>
        </p:spPr>
        <p:txBody>
          <a:bodyPr wrap="square" lIns="36000" rIns="0">
            <a:spAutoFit/>
          </a:bodyPr>
          <a:lstStyle/>
          <a:p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$bind$($#11)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AA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#1A[3]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#2B[3]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X[]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#3C[3]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</a:t>
            </a:r>
            <a:endParaRPr lang="ja-JP" altLang="en-US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30D2458-7206-4227-85F9-B278ADCFC563}"/>
              </a:ext>
            </a:extLst>
          </p:cNvPr>
          <p:cNvSpPr txBox="1"/>
          <p:nvPr/>
        </p:nvSpPr>
        <p:spPr>
          <a:xfrm>
            <a:off x="216715" y="1290198"/>
            <a:ext cx="2700309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ja-JP" altLang="en-US" dirty="0"/>
              <a:t>・</a:t>
            </a:r>
            <a:r>
              <a:rPr kumimoji="1" lang="en-US" altLang="ja-JP" dirty="0"/>
              <a:t>T</a:t>
            </a:r>
            <a:r>
              <a:rPr kumimoji="1" lang="ja-JP" altLang="en-US" dirty="0"/>
              <a:t>式例</a:t>
            </a:r>
            <a:endParaRPr kumimoji="1" lang="en-US" altLang="ja-JP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04D93AA-07BB-44D1-A9DB-8E2CDF50AAA8}"/>
              </a:ext>
            </a:extLst>
          </p:cNvPr>
          <p:cNvSpPr txBox="1"/>
          <p:nvPr/>
        </p:nvSpPr>
        <p:spPr>
          <a:xfrm>
            <a:off x="6574667" y="1712333"/>
            <a:ext cx="2700309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ja-JP" altLang="en-US" u="sng" dirty="0">
                <a:uFill>
                  <a:solidFill>
                    <a:srgbClr val="FF0000"/>
                  </a:solidFill>
                </a:uFill>
              </a:rPr>
              <a:t>　　</a:t>
            </a:r>
            <a:r>
              <a:rPr lang="ja-JP" altLang="en-US" dirty="0"/>
              <a:t> </a:t>
            </a:r>
            <a:r>
              <a:rPr lang="en-US" altLang="ja-JP" dirty="0"/>
              <a:t>: </a:t>
            </a:r>
            <a:r>
              <a:rPr lang="ja-JP" altLang="en-US" dirty="0"/>
              <a:t>ノード</a:t>
            </a:r>
            <a:endParaRPr kumimoji="1" lang="en-US" altLang="ja-JP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B856147-0440-48B6-AF17-C908BFBA2346}"/>
              </a:ext>
            </a:extLst>
          </p:cNvPr>
          <p:cNvSpPr txBox="1"/>
          <p:nvPr/>
        </p:nvSpPr>
        <p:spPr>
          <a:xfrm>
            <a:off x="106910" y="663977"/>
            <a:ext cx="2700309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(1) </a:t>
            </a:r>
            <a:r>
              <a:rPr lang="ja-JP" altLang="en-US" dirty="0"/>
              <a:t>概要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57677766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435EF8C-A513-4916-82DF-856117C6756A}"/>
              </a:ext>
            </a:extLst>
          </p:cNvPr>
          <p:cNvSpPr txBox="1"/>
          <p:nvPr/>
        </p:nvSpPr>
        <p:spPr>
          <a:xfrm>
            <a:off x="0" y="140046"/>
            <a:ext cx="1686757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(2)</a:t>
            </a:r>
            <a:r>
              <a:rPr kumimoji="1" lang="ja-JP" altLang="en-US" dirty="0"/>
              <a:t> </a:t>
            </a:r>
            <a:r>
              <a:rPr kumimoji="1" lang="en-US" altLang="ja-JP" dirty="0"/>
              <a:t>{}</a:t>
            </a:r>
            <a:r>
              <a:rPr kumimoji="1" lang="ja-JP" altLang="en-US" dirty="0"/>
              <a:t>の導入</a:t>
            </a: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649BBEE-6B7F-4DF7-98CA-CF2E91E2801F}"/>
              </a:ext>
            </a:extLst>
          </p:cNvPr>
          <p:cNvSpPr txBox="1"/>
          <p:nvPr/>
        </p:nvSpPr>
        <p:spPr>
          <a:xfrm>
            <a:off x="843378" y="955103"/>
            <a:ext cx="1105271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kumimoji="1" lang="ja-JP" altLang="en-US" dirty="0"/>
              <a:t>一般形</a:t>
            </a:r>
            <a:r>
              <a:rPr kumimoji="1" lang="en-US" altLang="ja-JP" dirty="0"/>
              <a:t>: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635B07-E55E-4EB9-AB40-85D0EC890FD3}"/>
              </a:ext>
            </a:extLst>
          </p:cNvPr>
          <p:cNvSpPr txBox="1"/>
          <p:nvPr/>
        </p:nvSpPr>
        <p:spPr>
          <a:xfrm>
            <a:off x="1868749" y="947914"/>
            <a:ext cx="3635406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{$op$(t</a:t>
            </a:r>
            <a:r>
              <a:rPr kumimoji="1" lang="en-US" altLang="ja-JP" baseline="-25000" dirty="0"/>
              <a:t>1</a:t>
            </a:r>
            <a:r>
              <a:rPr kumimoji="1" lang="en-US" altLang="ja-JP" dirty="0"/>
              <a:t>, ..., </a:t>
            </a:r>
            <a:r>
              <a:rPr kumimoji="1" lang="en-US" altLang="ja-JP" dirty="0" err="1"/>
              <a:t>t</a:t>
            </a:r>
            <a:r>
              <a:rPr kumimoji="1" lang="en-US" altLang="ja-JP" baseline="-25000" dirty="0" err="1"/>
              <a:t>n</a:t>
            </a:r>
            <a:r>
              <a:rPr kumimoji="1" lang="en-US" altLang="ja-JP" dirty="0"/>
              <a:t>)}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7CB8C77-E30E-418F-B2F5-6CE0782FC9DF}"/>
              </a:ext>
            </a:extLst>
          </p:cNvPr>
          <p:cNvSpPr txBox="1"/>
          <p:nvPr/>
        </p:nvSpPr>
        <p:spPr>
          <a:xfrm>
            <a:off x="7694782" y="816603"/>
            <a:ext cx="4077009" cy="646331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$op$	: </a:t>
            </a:r>
            <a:r>
              <a:rPr lang="ja-JP" altLang="en-US" dirty="0"/>
              <a:t>オペレータ</a:t>
            </a:r>
            <a:endParaRPr lang="en-US" altLang="ja-JP" dirty="0"/>
          </a:p>
          <a:p>
            <a:r>
              <a:rPr lang="en-US" altLang="ja-JP" dirty="0" err="1"/>
              <a:t>t</a:t>
            </a:r>
            <a:r>
              <a:rPr lang="en-US" altLang="ja-JP" baseline="-25000" dirty="0" err="1"/>
              <a:t>i</a:t>
            </a:r>
            <a:r>
              <a:rPr lang="en-US" altLang="ja-JP" dirty="0"/>
              <a:t>	: T</a:t>
            </a:r>
            <a:r>
              <a:rPr lang="ja-JP" altLang="en-US" dirty="0"/>
              <a:t>式</a:t>
            </a:r>
            <a:r>
              <a:rPr lang="en-US" altLang="ja-JP" dirty="0"/>
              <a:t>(</a:t>
            </a:r>
            <a:r>
              <a:rPr lang="ja-JP" altLang="en-US" dirty="0"/>
              <a:t>オペレータの引数</a:t>
            </a:r>
            <a:r>
              <a:rPr lang="en-US" altLang="ja-JP" dirty="0"/>
              <a:t>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EC01AA-D129-4F43-99DA-C154316D3172}"/>
              </a:ext>
            </a:extLst>
          </p:cNvPr>
          <p:cNvSpPr txBox="1"/>
          <p:nvPr/>
        </p:nvSpPr>
        <p:spPr>
          <a:xfrm>
            <a:off x="1060878" y="1578305"/>
            <a:ext cx="4967059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kumimoji="1" lang="ja-JP" altLang="en-US" dirty="0"/>
              <a:t>意味</a:t>
            </a:r>
            <a:r>
              <a:rPr kumimoji="1" lang="en-US" altLang="ja-JP" dirty="0"/>
              <a:t>:   </a:t>
            </a:r>
            <a:r>
              <a:rPr kumimoji="1" lang="en-US" altLang="ja-JP" dirty="0" err="1"/>
              <a:t>t</a:t>
            </a:r>
            <a:r>
              <a:rPr kumimoji="1" lang="en-US" altLang="ja-JP" baseline="-25000" dirty="0" err="1"/>
              <a:t>i</a:t>
            </a:r>
            <a:r>
              <a:rPr kumimoji="1" lang="ja-JP" altLang="en-US" dirty="0"/>
              <a:t>を引数としてオペレータ</a:t>
            </a:r>
            <a:r>
              <a:rPr kumimoji="1" lang="en-US" altLang="ja-JP" dirty="0"/>
              <a:t>$op$</a:t>
            </a:r>
            <a:r>
              <a:rPr kumimoji="1" lang="ja-JP" altLang="en-US" dirty="0"/>
              <a:t>を実行</a:t>
            </a:r>
            <a:endParaRPr kumimoji="1"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51BFB22-358B-488A-8350-47D81F8E8226}"/>
              </a:ext>
            </a:extLst>
          </p:cNvPr>
          <p:cNvSpPr txBox="1"/>
          <p:nvPr/>
        </p:nvSpPr>
        <p:spPr>
          <a:xfrm>
            <a:off x="511741" y="2855911"/>
            <a:ext cx="8177816" cy="2862322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1)</a:t>
            </a:r>
            <a:r>
              <a:rPr lang="ja-JP" altLang="en-US" dirty="0"/>
              <a:t>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csv_count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/>
              <a:t>(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$file$(test.csv)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</a:p>
          <a:p>
            <a:endParaRPr lang="en-US" altLang="ja-JP" dirty="0">
              <a:solidFill>
                <a:srgbClr val="FF0000"/>
              </a:solidFill>
            </a:endParaRPr>
          </a:p>
          <a:p>
            <a:pPr lvl="2"/>
            <a:r>
              <a:rPr lang="ja-JP" altLang="en-US" dirty="0"/>
              <a:t>① </a:t>
            </a:r>
            <a:r>
              <a:rPr lang="en-US" altLang="ja-JP" dirty="0"/>
              <a:t>test.csv</a:t>
            </a:r>
            <a:r>
              <a:rPr lang="ja-JP" altLang="en-US" dirty="0"/>
              <a:t>を</a:t>
            </a:r>
            <a:r>
              <a:rPr lang="en-US" altLang="ja-JP" dirty="0"/>
              <a:t>read</a:t>
            </a:r>
          </a:p>
          <a:p>
            <a:pPr lvl="2"/>
            <a:r>
              <a:rPr lang="ja-JP" altLang="en-US" dirty="0"/>
              <a:t>② </a:t>
            </a:r>
            <a:r>
              <a:rPr lang="en-US" altLang="ja-JP" dirty="0"/>
              <a:t>csv</a:t>
            </a:r>
            <a:r>
              <a:rPr lang="ja-JP" altLang="en-US" dirty="0"/>
              <a:t>値の個数をカウント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2)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$file$(smpl.txt)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AA(#1A[3], #2B[3], X[](#3C[3]))</a:t>
            </a:r>
          </a:p>
          <a:p>
            <a:endParaRPr lang="en-US" altLang="ja-JP" dirty="0">
              <a:solidFill>
                <a:srgbClr val="FF0000"/>
              </a:solidFill>
            </a:endParaRPr>
          </a:p>
          <a:p>
            <a:pPr lvl="2"/>
            <a:r>
              <a:rPr lang="ja-JP" altLang="en-US" dirty="0"/>
              <a:t>①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smpl.txt</a:t>
            </a:r>
            <a:r>
              <a:rPr lang="ja-JP" altLang="en-US" dirty="0"/>
              <a:t>を</a:t>
            </a:r>
            <a:r>
              <a:rPr lang="en-US" altLang="ja-JP" dirty="0"/>
              <a:t>T</a:t>
            </a:r>
            <a:r>
              <a:rPr lang="ja-JP" altLang="en-US" dirty="0"/>
              <a:t>式として</a:t>
            </a:r>
            <a:r>
              <a:rPr lang="en-US" altLang="ja-JP" dirty="0"/>
              <a:t>read =&gt; </a:t>
            </a:r>
            <a:r>
              <a:rPr lang="en-US" altLang="ja-JP" sz="1800" dirty="0">
                <a:solidFill>
                  <a:schemeClr val="tx1"/>
                </a:solidFill>
              </a:rPr>
              <a:t>$bind$($#11)</a:t>
            </a:r>
            <a:endParaRPr lang="en-US" altLang="ja-JP" dirty="0"/>
          </a:p>
          <a:p>
            <a:pPr lvl="2"/>
            <a:r>
              <a:rPr lang="ja-JP" altLang="en-US" dirty="0"/>
              <a:t>② </a:t>
            </a:r>
            <a:r>
              <a:rPr lang="en-US" altLang="ja-JP" dirty="0"/>
              <a:t>read</a:t>
            </a:r>
            <a:r>
              <a:rPr lang="ja-JP" altLang="en-US" dirty="0"/>
              <a:t>した</a:t>
            </a:r>
            <a:r>
              <a:rPr lang="en-US" altLang="ja-JP" dirty="0"/>
              <a:t>T</a:t>
            </a:r>
            <a:r>
              <a:rPr lang="ja-JP" altLang="en-US" dirty="0"/>
              <a:t>式を</a:t>
            </a:r>
            <a:r>
              <a:rPr lang="en-US" altLang="ja-JP" dirty="0"/>
              <a:t>{}</a:t>
            </a:r>
            <a:r>
              <a:rPr lang="ja-JP" altLang="en-US" dirty="0"/>
              <a:t>により実行</a:t>
            </a:r>
            <a:endParaRPr lang="en-US" altLang="ja-JP" dirty="0"/>
          </a:p>
        </p:txBody>
      </p:sp>
      <p:sp>
        <p:nvSpPr>
          <p:cNvPr id="12" name="四角形: メモ 11">
            <a:extLst>
              <a:ext uri="{FF2B5EF4-FFF2-40B4-BE49-F238E27FC236}">
                <a16:creationId xmlns:a16="http://schemas.microsoft.com/office/drawing/2014/main" id="{4F2F2BD3-4DBD-47E6-A0BD-D7CA50D2024E}"/>
              </a:ext>
            </a:extLst>
          </p:cNvPr>
          <p:cNvSpPr/>
          <p:nvPr/>
        </p:nvSpPr>
        <p:spPr>
          <a:xfrm>
            <a:off x="8913981" y="3292721"/>
            <a:ext cx="1230637" cy="68233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1,2,3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4,5</a:t>
            </a:r>
            <a:r>
              <a:rPr kumimoji="1" lang="en-US" altLang="ja-JP" sz="1400" dirty="0"/>
              <a:t>,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181AF08-E4E5-4EE2-B81A-9BEB72EA2CDA}"/>
              </a:ext>
            </a:extLst>
          </p:cNvPr>
          <p:cNvSpPr txBox="1"/>
          <p:nvPr/>
        </p:nvSpPr>
        <p:spPr>
          <a:xfrm>
            <a:off x="8792252" y="2994410"/>
            <a:ext cx="1689717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&lt;test.csv&gt;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830F006-6A1F-4870-B25B-8CBD545DFF55}"/>
              </a:ext>
            </a:extLst>
          </p:cNvPr>
          <p:cNvSpPr txBox="1"/>
          <p:nvPr/>
        </p:nvSpPr>
        <p:spPr>
          <a:xfrm>
            <a:off x="8792252" y="4417464"/>
            <a:ext cx="1689717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&lt;smpl.txt&gt;</a:t>
            </a:r>
          </a:p>
        </p:txBody>
      </p:sp>
      <p:sp>
        <p:nvSpPr>
          <p:cNvPr id="15" name="四角形: メモ 14">
            <a:extLst>
              <a:ext uri="{FF2B5EF4-FFF2-40B4-BE49-F238E27FC236}">
                <a16:creationId xmlns:a16="http://schemas.microsoft.com/office/drawing/2014/main" id="{7A30647A-A5D5-4B1E-AEB9-0798246FED23}"/>
              </a:ext>
            </a:extLst>
          </p:cNvPr>
          <p:cNvSpPr/>
          <p:nvPr/>
        </p:nvSpPr>
        <p:spPr>
          <a:xfrm>
            <a:off x="8896226" y="4786796"/>
            <a:ext cx="1390436" cy="68233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</a:rPr>
              <a:t>$bind$($#11)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51783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オペレータ評価の有無</a:t>
            </a:r>
            <a:r>
              <a:rPr lang="en-US" altLang="ja-JP" sz="2400" u="sng" dirty="0"/>
              <a:t>(1)  </a:t>
            </a:r>
            <a:r>
              <a:rPr lang="en-US" altLang="ja-JP" sz="2400" u="sng" dirty="0" err="1"/>
              <a:t>tq</a:t>
            </a:r>
            <a:r>
              <a:rPr lang="en-US" altLang="ja-JP" sz="2400" u="sng" dirty="0"/>
              <a:t>/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共通</a:t>
            </a:r>
            <a:endParaRPr kumimoji="1" lang="ja-JP" altLang="en-US" sz="2400" u="sng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55380F10-FE98-4815-B48E-2E341691D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94592"/>
              </p:ext>
            </p:extLst>
          </p:nvPr>
        </p:nvGraphicFramePr>
        <p:xfrm>
          <a:off x="209005" y="653140"/>
          <a:ext cx="11155677" cy="5551720"/>
        </p:xfrm>
        <a:graphic>
          <a:graphicData uri="http://schemas.openxmlformats.org/drawingml/2006/table">
            <a:tbl>
              <a:tblPr/>
              <a:tblGrid>
                <a:gridCol w="591987">
                  <a:extLst>
                    <a:ext uri="{9D8B030D-6E8A-4147-A177-3AD203B41FA5}">
                      <a16:colId xmlns:a16="http://schemas.microsoft.com/office/drawing/2014/main" val="1098336320"/>
                    </a:ext>
                  </a:extLst>
                </a:gridCol>
                <a:gridCol w="1227827">
                  <a:extLst>
                    <a:ext uri="{9D8B030D-6E8A-4147-A177-3AD203B41FA5}">
                      <a16:colId xmlns:a16="http://schemas.microsoft.com/office/drawing/2014/main" val="3759420093"/>
                    </a:ext>
                  </a:extLst>
                </a:gridCol>
                <a:gridCol w="1039267">
                  <a:extLst>
                    <a:ext uri="{9D8B030D-6E8A-4147-A177-3AD203B41FA5}">
                      <a16:colId xmlns:a16="http://schemas.microsoft.com/office/drawing/2014/main" val="1068502263"/>
                    </a:ext>
                  </a:extLst>
                </a:gridCol>
                <a:gridCol w="1039267">
                  <a:extLst>
                    <a:ext uri="{9D8B030D-6E8A-4147-A177-3AD203B41FA5}">
                      <a16:colId xmlns:a16="http://schemas.microsoft.com/office/drawing/2014/main" val="2038799752"/>
                    </a:ext>
                  </a:extLst>
                </a:gridCol>
                <a:gridCol w="87701">
                  <a:extLst>
                    <a:ext uri="{9D8B030D-6E8A-4147-A177-3AD203B41FA5}">
                      <a16:colId xmlns:a16="http://schemas.microsoft.com/office/drawing/2014/main" val="2233282897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2015625991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3672611435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2147296005"/>
                    </a:ext>
                  </a:extLst>
                </a:gridCol>
              </a:tblGrid>
              <a:tr h="55517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#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対象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377405"/>
                  </a:ext>
                </a:extLst>
              </a:tr>
              <a:tr h="55517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(a) ref-node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(b) 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値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bind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(c) $x$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評価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713403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586009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429505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178024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32740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 </a:t>
                      </a:r>
                    </a:p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(ref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先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-&gt;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in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のみ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140758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885394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524781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187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926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オペレータ評価の有無</a:t>
            </a:r>
            <a:r>
              <a:rPr lang="en-US" altLang="ja-JP" sz="2400" u="sng" dirty="0"/>
              <a:t>(2)  </a:t>
            </a:r>
            <a:r>
              <a:rPr lang="ja-JP" altLang="en-US" sz="2400" u="sng" dirty="0"/>
              <a:t>内積</a:t>
            </a:r>
            <a:endParaRPr kumimoji="1" lang="ja-JP" altLang="en-US" sz="2400" u="sng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BAF4A771-40C2-45F8-A52A-57C4E8950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78478"/>
              </p:ext>
            </p:extLst>
          </p:nvPr>
        </p:nvGraphicFramePr>
        <p:xfrm>
          <a:off x="453118" y="494199"/>
          <a:ext cx="11499397" cy="6233176"/>
        </p:xfrm>
        <a:graphic>
          <a:graphicData uri="http://schemas.openxmlformats.org/drawingml/2006/table">
            <a:tbl>
              <a:tblPr/>
              <a:tblGrid>
                <a:gridCol w="869702">
                  <a:extLst>
                    <a:ext uri="{9D8B030D-6E8A-4147-A177-3AD203B41FA5}">
                      <a16:colId xmlns:a16="http://schemas.microsoft.com/office/drawing/2014/main" val="3694135209"/>
                    </a:ext>
                  </a:extLst>
                </a:gridCol>
                <a:gridCol w="1803827">
                  <a:extLst>
                    <a:ext uri="{9D8B030D-6E8A-4147-A177-3AD203B41FA5}">
                      <a16:colId xmlns:a16="http://schemas.microsoft.com/office/drawing/2014/main" val="1103418838"/>
                    </a:ext>
                  </a:extLst>
                </a:gridCol>
                <a:gridCol w="1526810">
                  <a:extLst>
                    <a:ext uri="{9D8B030D-6E8A-4147-A177-3AD203B41FA5}">
                      <a16:colId xmlns:a16="http://schemas.microsoft.com/office/drawing/2014/main" val="4008930638"/>
                    </a:ext>
                  </a:extLst>
                </a:gridCol>
                <a:gridCol w="1526810">
                  <a:extLst>
                    <a:ext uri="{9D8B030D-6E8A-4147-A177-3AD203B41FA5}">
                      <a16:colId xmlns:a16="http://schemas.microsoft.com/office/drawing/2014/main" val="1117755392"/>
                    </a:ext>
                  </a:extLst>
                </a:gridCol>
                <a:gridCol w="128846">
                  <a:extLst>
                    <a:ext uri="{9D8B030D-6E8A-4147-A177-3AD203B41FA5}">
                      <a16:colId xmlns:a16="http://schemas.microsoft.com/office/drawing/2014/main" val="2139374559"/>
                    </a:ext>
                  </a:extLst>
                </a:gridCol>
                <a:gridCol w="2821701">
                  <a:extLst>
                    <a:ext uri="{9D8B030D-6E8A-4147-A177-3AD203B41FA5}">
                      <a16:colId xmlns:a16="http://schemas.microsoft.com/office/drawing/2014/main" val="945933299"/>
                    </a:ext>
                  </a:extLst>
                </a:gridCol>
                <a:gridCol w="2821701">
                  <a:extLst>
                    <a:ext uri="{9D8B030D-6E8A-4147-A177-3AD203B41FA5}">
                      <a16:colId xmlns:a16="http://schemas.microsoft.com/office/drawing/2014/main" val="2775108898"/>
                    </a:ext>
                  </a:extLst>
                </a:gridCol>
              </a:tblGrid>
              <a:tr h="4183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#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対象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(d) 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内積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($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PI$)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34067"/>
                  </a:ext>
                </a:extLst>
              </a:tr>
              <a:tr h="41833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tq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cq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11789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不良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53650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不良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009245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126148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150202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874496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652968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289292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229994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949711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337878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41106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823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067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1809750" y="19050"/>
            <a:ext cx="52387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</a:t>
            </a:r>
            <a:r>
              <a:rPr lang="en-US" altLang="ja-JP" dirty="0" err="1"/>
              <a:t>sak-PI.ddf</a:t>
            </a:r>
            <a:endParaRPr lang="en-US" altLang="ja-JP" dirty="0"/>
          </a:p>
          <a:p>
            <a:r>
              <a:rPr lang="en-US" altLang="ja-JP" dirty="0"/>
              <a:t>	$PI$(#1$1[2],#2$2[2],$3[3](#4$4[2]))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66675" y="1438275"/>
            <a:ext cx="116967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 -</a:t>
            </a:r>
            <a:r>
              <a:rPr lang="en-US" altLang="ja-JP" sz="1600" dirty="0" err="1">
                <a:solidFill>
                  <a:srgbClr val="FF0000"/>
                </a:solidFill>
              </a:rPr>
              <a:t>Pprod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/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/>
              <a:t>(((,,),(,,)),((,,),(,,)),((,,),(,,)))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</a:t>
            </a:r>
          </a:p>
          <a:p>
            <a:r>
              <a:rPr lang="en-US" altLang="ja-JP" sz="1600" dirty="0"/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/>
              <a:t>(((,,),(,,)),((,,),(,,)),((,,),(,,)))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 -</a:t>
            </a:r>
            <a:r>
              <a:rPr lang="en-US" altLang="ja-JP" sz="1600" dirty="0" err="1">
                <a:solidFill>
                  <a:srgbClr val="FF0000"/>
                </a:solidFill>
              </a:rPr>
              <a:t>Pprod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/>
              <a:t>(((Length$1[2],mm$2[2],$3[3](1$4[2])),(Weight$1[2],kg$2[2],$3[3](2$4[2]))),((Length$1[2],mm$2[2],$3[3](322$4[2])),(Weight$1[2],kg$2[2],$3[3](4$4[2]))),((Length$1[2],mm$2[2],$3[3](5$4[2])),(Weight$1[2],kg$2[2],$3[3](68$4[2]))))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</a:t>
            </a:r>
          </a:p>
          <a:p>
            <a:r>
              <a:rPr lang="en-US" altLang="ja-JP" sz="1600" dirty="0"/>
              <a:t>(((Length$1[2],mm$2[2],$3[3](1$4[2])),(Weight$1[2],kg$2[2],$3[3](2$4[2]))),((Length$1[2],mm$2[2],$3[3](322$4[2])),(Weight$1[2],kg$2[2],$3[3](4$4[2]))),((Length$1[2],mm$2[2],$3[3](5$4[2])),(Weight$1[2],kg$2[2],$3[3](68$4[2]))))</a:t>
            </a:r>
          </a:p>
          <a:p>
            <a:r>
              <a:rPr lang="en-US" altLang="ja-JP" sz="1600" dirty="0"/>
              <a:t>(((Length,mm,1),(Weight,kg,2)),((Length,mm,322),(Weigh</a:t>
            </a:r>
            <a:r>
              <a:rPr lang="en-US" altLang="ja-JP" dirty="0"/>
              <a:t>t,kg,4)),((Length,mm,5),(Weight,kg,68)))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1864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DE828-E447-4060-BC3C-956D35D7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12/4(</a:t>
            </a:r>
            <a:r>
              <a:rPr lang="ja-JP" altLang="en-US" dirty="0"/>
              <a:t>水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7736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6DFB03-E79B-4051-B8AF-89B7841E072A}"/>
              </a:ext>
            </a:extLst>
          </p:cNvPr>
          <p:cNvSpPr txBox="1"/>
          <p:nvPr/>
        </p:nvSpPr>
        <p:spPr>
          <a:xfrm>
            <a:off x="171450" y="588407"/>
            <a:ext cx="120205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　</a:t>
            </a:r>
            <a:r>
              <a:rPr lang="en-US" altLang="ja-JP" dirty="0"/>
              <a:t>echo '$U$A(B,C)'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</a:t>
            </a:r>
          </a:p>
          <a:p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&gt; $U$A(B,C)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 A,B,C</a:t>
            </a:r>
          </a:p>
          <a:p>
            <a:endParaRPr kumimoji="1"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&gt; 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u="sng" dirty="0"/>
              <a:t>#1A(B,C)</a:t>
            </a:r>
            <a:r>
              <a:rPr lang="en-US" altLang="ja-JP" dirty="0"/>
              <a:t>,</a:t>
            </a:r>
            <a:r>
              <a:rPr lang="en-US" altLang="ja-JP" u="sng" dirty="0"/>
              <a:t>$#1(P,Q)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$#1@#1A(P,Q)</a:t>
            </a:r>
          </a:p>
          <a:p>
            <a:endParaRPr kumimoji="1" lang="en-US" altLang="ja-JP" dirty="0"/>
          </a:p>
          <a:p>
            <a:r>
              <a:rPr lang="ja-JP" altLang="en-US" dirty="0"/>
              <a:t>③</a:t>
            </a:r>
            <a:r>
              <a:rPr lang="en-US" altLang="ja-JP" dirty="0"/>
              <a:t>&gt; $$</a:t>
            </a:r>
            <a:r>
              <a:rPr lang="en-US" altLang="ja-JP" dirty="0" err="1"/>
              <a:t>bind_value</a:t>
            </a:r>
            <a:r>
              <a:rPr lang="en-US" altLang="ja-JP" dirty="0"/>
              <a:t>(</a:t>
            </a:r>
            <a:r>
              <a:rPr lang="pt-BR" altLang="ja-JP" dirty="0"/>
              <a:t>A(B[1],C[2](D[2])),$$char_stream(“Length,1,2,3,4”)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　⇒</a:t>
            </a:r>
            <a:r>
              <a:rPr lang="en-US" altLang="ja-JP" dirty="0"/>
              <a:t>A(B[1]@(Length),C[2](D[2]@(1,2,3,4)))</a:t>
            </a:r>
          </a:p>
          <a:p>
            <a:endParaRPr lang="en-US" altLang="ja-JP" dirty="0"/>
          </a:p>
          <a:p>
            <a:r>
              <a:rPr lang="ja-JP" altLang="en-US" dirty="0"/>
              <a:t>④</a:t>
            </a:r>
            <a:r>
              <a:rPr lang="en-US" altLang="ja-JP" dirty="0"/>
              <a:t>&gt; $$</a:t>
            </a:r>
            <a:r>
              <a:rPr lang="en-US" altLang="ja-JP" dirty="0" err="1"/>
              <a:t>bind_value</a:t>
            </a:r>
            <a:r>
              <a:rPr lang="en-US" altLang="ja-JP" dirty="0"/>
              <a:t>(</a:t>
            </a:r>
            <a:r>
              <a:rPr lang="pt-BR" altLang="ja-JP" dirty="0"/>
              <a:t>A(B[1],C[2](D[2])),$$file_stream(“test.csv”)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A(B[1]@(Length),C[2](D[2]@(1,2,3,4)))</a:t>
            </a:r>
          </a:p>
          <a:p>
            <a:endParaRPr kumimoji="1" lang="en-US" altLang="ja-JP" dirty="0"/>
          </a:p>
          <a:p>
            <a:r>
              <a:rPr lang="ja-JP" altLang="en-US" dirty="0"/>
              <a:t>⑤</a:t>
            </a:r>
            <a:r>
              <a:rPr lang="en-US" altLang="ja-JP" dirty="0"/>
              <a:t>&gt; </a:t>
            </a:r>
            <a:r>
              <a:rPr kumimoji="1" lang="en-US" altLang="ja-JP" dirty="0"/>
              <a:t>$$</a:t>
            </a:r>
            <a:r>
              <a:rPr kumimoji="1" lang="en-US" altLang="ja-JP" dirty="0" err="1"/>
              <a:t>readT</a:t>
            </a:r>
            <a:r>
              <a:rPr lang="en-US" altLang="ja-JP" dirty="0"/>
              <a:t>("infile.txt")</a:t>
            </a:r>
          </a:p>
          <a:p>
            <a:r>
              <a:rPr lang="ja-JP" altLang="en-US" dirty="0"/>
              <a:t>　⇒</a:t>
            </a:r>
            <a:r>
              <a:rPr lang="pt-BR" altLang="ja-JP" dirty="0"/>
              <a:t>A(B[1],C[2](D[2]))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⑥</a:t>
            </a:r>
            <a:r>
              <a:rPr lang="en-US" altLang="ja-JP" dirty="0"/>
              <a:t>	</a:t>
            </a:r>
            <a:r>
              <a:rPr lang="en-US" altLang="ja-JP" dirty="0" err="1"/>
              <a:t>tq.o</a:t>
            </a:r>
            <a:r>
              <a:rPr lang="en-US" altLang="ja-JP" dirty="0"/>
              <a:t> in=indata.txt out=outdata.txt data=test.csv –FT -</a:t>
            </a:r>
            <a:r>
              <a:rPr lang="en-US" altLang="ja-JP" dirty="0" err="1"/>
              <a:t>Pprod</a:t>
            </a:r>
            <a:r>
              <a:rPr lang="en-US" altLang="ja-JP" dirty="0"/>
              <a:t> -C</a:t>
            </a:r>
          </a:p>
          <a:p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&gt; 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u="sng" dirty="0"/>
              <a:t>$$</a:t>
            </a:r>
            <a:r>
              <a:rPr lang="en-US" altLang="ja-JP" u="sng" dirty="0" err="1"/>
              <a:t>bind_value</a:t>
            </a:r>
            <a:r>
              <a:rPr lang="en-US" altLang="ja-JP" u="sng" dirty="0"/>
              <a:t>($$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("indata.txt"),$$</a:t>
            </a:r>
            <a:r>
              <a:rPr lang="en-US" altLang="ja-JP" u="sng" dirty="0" err="1"/>
              <a:t>file_stream</a:t>
            </a:r>
            <a:r>
              <a:rPr lang="en-US" altLang="ja-JP" u="sng" dirty="0"/>
              <a:t>("</a:t>
            </a:r>
            <a:r>
              <a:rPr lang="en-US" altLang="ja-JP" u="sng" dirty="0" err="1"/>
              <a:t>test,csv</a:t>
            </a:r>
            <a:r>
              <a:rPr lang="en-US" altLang="ja-JP" u="sng" dirty="0"/>
              <a:t>"))</a:t>
            </a:r>
            <a:r>
              <a:rPr lang="en-US" altLang="ja-JP" dirty="0"/>
              <a:t>, </a:t>
            </a:r>
            <a:r>
              <a:rPr lang="en-US" altLang="ja-JP" u="sng" dirty="0"/>
              <a:t>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("outdata.txt")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(((Length,mm,1),(Weight,kg,2)),((Length,mm,322),(Weight,kg,4)),((Length,mm,5),(Weight,kg,68)))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749D115-9601-467C-95F4-75CD23A40FE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例</a:t>
            </a:r>
            <a:endParaRPr kumimoji="1" lang="ja-JP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4203313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C509ED-027C-45FA-8637-67EE0DDDBB74}"/>
              </a:ext>
            </a:extLst>
          </p:cNvPr>
          <p:cNvSpPr txBox="1"/>
          <p:nvPr/>
        </p:nvSpPr>
        <p:spPr>
          <a:xfrm>
            <a:off x="295275" y="271343"/>
            <a:ext cx="118967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(1)T</a:t>
            </a:r>
            <a:r>
              <a:rPr lang="ja-JP" altLang="en-US" dirty="0"/>
              <a:t>式読込</a:t>
            </a:r>
            <a:r>
              <a:rPr lang="en-US" altLang="ja-JP" dirty="0"/>
              <a:t>: </a:t>
            </a:r>
            <a:r>
              <a:rPr lang="ja-JP" altLang="en-US" dirty="0"/>
              <a:t>指定ファイルから</a:t>
            </a:r>
            <a:r>
              <a:rPr lang="en-US" altLang="ja-JP" dirty="0"/>
              <a:t>T</a:t>
            </a:r>
            <a:r>
              <a:rPr lang="ja-JP" altLang="en-US" dirty="0"/>
              <a:t>式を読込んでツリー構築</a:t>
            </a:r>
            <a:endParaRPr lang="en-US" altLang="ja-JP" dirty="0"/>
          </a:p>
          <a:p>
            <a:r>
              <a:rPr lang="en-US" altLang="ja-JP" dirty="0"/>
              <a:t>	&gt; $$</a:t>
            </a:r>
            <a:r>
              <a:rPr lang="en-US" altLang="ja-JP" dirty="0" err="1"/>
              <a:t>readT</a:t>
            </a:r>
            <a:r>
              <a:rPr lang="en-US" altLang="ja-JP" dirty="0"/>
              <a:t>("test.txt")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読込んだ</a:t>
            </a:r>
            <a:r>
              <a:rPr lang="en-US" altLang="ja-JP" dirty="0"/>
              <a:t>T</a:t>
            </a:r>
            <a:r>
              <a:rPr lang="ja-JP" altLang="en-US" dirty="0"/>
              <a:t>式のツリー</a:t>
            </a:r>
          </a:p>
          <a:p>
            <a:endParaRPr lang="ja-JP" altLang="en-US" dirty="0"/>
          </a:p>
          <a:p>
            <a:r>
              <a:rPr lang="en-US" altLang="ja-JP" dirty="0"/>
              <a:t>(2)</a:t>
            </a:r>
            <a:r>
              <a:rPr lang="ja-JP" altLang="en-US" dirty="0"/>
              <a:t>ノードの</a:t>
            </a:r>
            <a:r>
              <a:rPr lang="en-US" altLang="ja-JP" dirty="0"/>
              <a:t>bind: Tn</a:t>
            </a:r>
            <a:r>
              <a:rPr lang="ja-JP" altLang="en-US" dirty="0"/>
              <a:t>内の参照先ノードを</a:t>
            </a:r>
            <a:r>
              <a:rPr lang="en-US" altLang="ja-JP" dirty="0"/>
              <a:t>(T1, ..., Tn)</a:t>
            </a:r>
            <a:r>
              <a:rPr lang="ja-JP" altLang="en-US" dirty="0"/>
              <a:t>からサーチして</a:t>
            </a:r>
            <a:r>
              <a:rPr lang="en-US" altLang="ja-JP" dirty="0"/>
              <a:t>bind)	</a:t>
            </a:r>
          </a:p>
          <a:p>
            <a:r>
              <a:rPr lang="en-US" altLang="ja-JP" dirty="0"/>
              <a:t>	&gt; $$</a:t>
            </a:r>
            <a:r>
              <a:rPr lang="en-US" altLang="ja-JP" dirty="0" err="1"/>
              <a:t>bind_node</a:t>
            </a:r>
            <a:r>
              <a:rPr lang="en-US" altLang="ja-JP" dirty="0"/>
              <a:t>(T1, ..., Tn)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ノード</a:t>
            </a:r>
            <a:r>
              <a:rPr lang="en-US" altLang="ja-JP" dirty="0"/>
              <a:t>bind</a:t>
            </a:r>
            <a:r>
              <a:rPr lang="ja-JP" altLang="en-US" dirty="0"/>
              <a:t>後の</a:t>
            </a:r>
            <a:r>
              <a:rPr lang="en-US" altLang="ja-JP" dirty="0"/>
              <a:t>Tn</a:t>
            </a:r>
          </a:p>
          <a:p>
            <a:endParaRPr lang="ja-JP" altLang="en-US" dirty="0"/>
          </a:p>
          <a:p>
            <a:r>
              <a:rPr lang="en-US" altLang="ja-JP" dirty="0"/>
              <a:t>(3)</a:t>
            </a:r>
            <a:r>
              <a:rPr lang="ja-JP" altLang="en-US" dirty="0"/>
              <a:t>値の</a:t>
            </a:r>
            <a:r>
              <a:rPr lang="en-US" altLang="ja-JP" dirty="0"/>
              <a:t>bind: stream</a:t>
            </a:r>
            <a:r>
              <a:rPr lang="ja-JP" altLang="en-US" dirty="0"/>
              <a:t>内の値を</a:t>
            </a:r>
            <a:r>
              <a:rPr lang="en-US" altLang="ja-JP" dirty="0"/>
              <a:t>bind</a:t>
            </a:r>
          </a:p>
          <a:p>
            <a:r>
              <a:rPr lang="en-US" altLang="ja-JP" dirty="0"/>
              <a:t>	$$</a:t>
            </a:r>
            <a:r>
              <a:rPr lang="en-US" altLang="ja-JP" dirty="0" err="1"/>
              <a:t>bind_value</a:t>
            </a:r>
            <a:r>
              <a:rPr lang="en-US" altLang="ja-JP" dirty="0"/>
              <a:t>(T, $$</a:t>
            </a:r>
            <a:r>
              <a:rPr lang="en-US" altLang="ja-JP" dirty="0" err="1"/>
              <a:t>file_stream</a:t>
            </a:r>
            <a:r>
              <a:rPr lang="en-US" altLang="ja-JP" dirty="0"/>
              <a:t>("test.csv")) or $$</a:t>
            </a:r>
            <a:r>
              <a:rPr lang="en-US" altLang="ja-JP" dirty="0" err="1"/>
              <a:t>bind_value</a:t>
            </a:r>
            <a:r>
              <a:rPr lang="en-US" altLang="ja-JP" dirty="0"/>
              <a:t>(T, $$</a:t>
            </a:r>
            <a:r>
              <a:rPr lang="en-US" altLang="ja-JP" dirty="0" err="1"/>
              <a:t>char_stream</a:t>
            </a:r>
            <a:r>
              <a:rPr lang="en-US" altLang="ja-JP" dirty="0"/>
              <a:t>(‘A,B,1,2,3’))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値</a:t>
            </a:r>
            <a:r>
              <a:rPr lang="en-US" altLang="ja-JP" dirty="0"/>
              <a:t>bind</a:t>
            </a:r>
            <a:r>
              <a:rPr lang="ja-JP" altLang="en-US" dirty="0"/>
              <a:t>後の</a:t>
            </a:r>
            <a:r>
              <a:rPr lang="en-US" altLang="ja-JP" dirty="0"/>
              <a:t>T</a:t>
            </a:r>
          </a:p>
          <a:p>
            <a:endParaRPr lang="en-US" altLang="ja-JP" dirty="0"/>
          </a:p>
          <a:p>
            <a:r>
              <a:rPr lang="en-US" altLang="ja-JP" dirty="0"/>
              <a:t>(4)print: T</a:t>
            </a:r>
            <a:r>
              <a:rPr lang="ja-JP" altLang="en-US" dirty="0"/>
              <a:t>式の</a:t>
            </a:r>
            <a:r>
              <a:rPr lang="en-US" altLang="ja-JP" dirty="0"/>
              <a:t>print</a:t>
            </a:r>
          </a:p>
          <a:p>
            <a:r>
              <a:rPr lang="en-US" altLang="ja-JP" dirty="0"/>
              <a:t>	$$print(T1,...,Tn)</a:t>
            </a:r>
          </a:p>
          <a:p>
            <a:r>
              <a:rPr lang="en-US" altLang="ja-JP" dirty="0"/>
              <a:t>	=&gt;void</a:t>
            </a:r>
          </a:p>
          <a:p>
            <a:endParaRPr lang="en-US" altLang="ja-JP" dirty="0"/>
          </a:p>
          <a:p>
            <a:r>
              <a:rPr lang="en-US" altLang="ja-JP" dirty="0"/>
              <a:t>(5)</a:t>
            </a:r>
            <a:r>
              <a:rPr lang="ja-JP" altLang="en-US" dirty="0"/>
              <a:t>値の保持</a:t>
            </a:r>
            <a:r>
              <a:rPr lang="en-US" altLang="ja-JP" dirty="0"/>
              <a:t>: </a:t>
            </a:r>
            <a:r>
              <a:rPr lang="ja-JP" altLang="en-US" dirty="0"/>
              <a:t>変数</a:t>
            </a:r>
            <a:r>
              <a:rPr lang="en-US" altLang="ja-JP" dirty="0"/>
              <a:t>vi</a:t>
            </a:r>
            <a:r>
              <a:rPr lang="ja-JP" altLang="en-US" dirty="0"/>
              <a:t>に</a:t>
            </a:r>
            <a:r>
              <a:rPr lang="en-US" altLang="ja-JP" dirty="0" err="1"/>
              <a:t>ei</a:t>
            </a:r>
            <a:r>
              <a:rPr lang="ja-JP" altLang="en-US" dirty="0"/>
              <a:t>の値を代入後各</a:t>
            </a:r>
            <a:r>
              <a:rPr lang="en-US" altLang="ja-JP" dirty="0" err="1"/>
              <a:t>Ti</a:t>
            </a:r>
            <a:r>
              <a:rPr lang="ja-JP" altLang="en-US" dirty="0"/>
              <a:t>を評価</a:t>
            </a:r>
          </a:p>
          <a:p>
            <a:r>
              <a:rPr lang="en-US" altLang="ja-JP" dirty="0"/>
              <a:t>	$$let((v1(e1),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)),T1, ...,Tn)</a:t>
            </a:r>
          </a:p>
          <a:p>
            <a:r>
              <a:rPr lang="en-US" altLang="ja-JP" dirty="0"/>
              <a:t>	=&gt; Tn</a:t>
            </a:r>
          </a:p>
          <a:p>
            <a:r>
              <a:rPr lang="en-US" altLang="ja-JP" dirty="0"/>
              <a:t>    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&gt; $$let((</a:t>
            </a:r>
            <a:r>
              <a:rPr lang="en-US" altLang="ja-JP" u="sng" dirty="0"/>
              <a:t>(in,$$</a:t>
            </a:r>
            <a:r>
              <a:rPr lang="en-US" altLang="ja-JP" u="sng" dirty="0" err="1"/>
              <a:t>bind_value</a:t>
            </a:r>
            <a:r>
              <a:rPr lang="en-US" altLang="ja-JP" u="sng" dirty="0"/>
              <a:t>($$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("indata.txt"),$$</a:t>
            </a:r>
            <a:r>
              <a:rPr lang="en-US" altLang="ja-JP" u="sng" dirty="0" err="1"/>
              <a:t>read_stream</a:t>
            </a:r>
            <a:r>
              <a:rPr lang="en-US" altLang="ja-JP" u="sng" dirty="0"/>
              <a:t>("</a:t>
            </a:r>
            <a:r>
              <a:rPr lang="en-US" altLang="ja-JP" u="sng" dirty="0" err="1"/>
              <a:t>test,csv</a:t>
            </a:r>
            <a:r>
              <a:rPr lang="en-US" altLang="ja-JP" u="sng" dirty="0"/>
              <a:t>")))</a:t>
            </a:r>
            <a:r>
              <a:rPr lang="en-US" altLang="ja-JP" dirty="0"/>
              <a:t>,</a:t>
            </a:r>
            <a:r>
              <a:rPr lang="en-US" altLang="ja-JP" u="sng" dirty="0"/>
              <a:t>(out,$$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("outdata.txt"))</a:t>
            </a:r>
            <a:r>
              <a:rPr lang="en-US" altLang="ja-JP" dirty="0"/>
              <a:t>),</a:t>
            </a:r>
          </a:p>
          <a:p>
            <a:r>
              <a:rPr lang="en-US" altLang="ja-JP" dirty="0"/>
              <a:t>	$$print(in),$$print(out),$$print($$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in,out</a:t>
            </a:r>
            <a:r>
              <a:rPr lang="en-US" altLang="ja-JP" dirty="0"/>
              <a:t>)))</a:t>
            </a:r>
          </a:p>
          <a:p>
            <a:endParaRPr kumimoji="1" lang="en-US" altLang="ja-JP" dirty="0"/>
          </a:p>
          <a:p>
            <a:r>
              <a:rPr lang="en-US" altLang="ja-JP" dirty="0"/>
              <a:t>	./</a:t>
            </a:r>
            <a:r>
              <a:rPr lang="en-US" altLang="ja-JP" dirty="0" err="1"/>
              <a:t>tq.o</a:t>
            </a:r>
            <a:r>
              <a:rPr lang="en-US" altLang="ja-JP" dirty="0"/>
              <a:t> in=indata.txt out=outdata.txt data=test.csv –FT –Pin –Pout -</a:t>
            </a:r>
            <a:r>
              <a:rPr lang="en-US" altLang="ja-JP" dirty="0" err="1"/>
              <a:t>Pprod</a:t>
            </a:r>
            <a:r>
              <a:rPr lang="en-US" altLang="ja-JP" dirty="0"/>
              <a:t> -C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0157E8-5BEB-49EA-AFB2-04EB30CD1D36}"/>
              </a:ext>
            </a:extLst>
          </p:cNvPr>
          <p:cNvSpPr txBox="1"/>
          <p:nvPr/>
        </p:nvSpPr>
        <p:spPr>
          <a:xfrm>
            <a:off x="0" y="-5084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〇組込評価対象関数</a:t>
            </a:r>
            <a:r>
              <a:rPr kumimoji="1" lang="en-US" altLang="ja-JP" dirty="0"/>
              <a:t>($$</a:t>
            </a:r>
            <a:r>
              <a:rPr kumimoji="1" lang="ja-JP" altLang="en-US" dirty="0"/>
              <a:t>～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8061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875DEC-E034-40D9-BE4B-391636305C3E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評価方式比較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F1275D-D006-481C-BBCD-25007AD7C8DD}"/>
              </a:ext>
            </a:extLst>
          </p:cNvPr>
          <p:cNvSpPr txBox="1"/>
          <p:nvPr/>
        </p:nvSpPr>
        <p:spPr>
          <a:xfrm>
            <a:off x="1047750" y="889843"/>
            <a:ext cx="100965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現在</a:t>
            </a:r>
            <a:r>
              <a:rPr lang="en-US" altLang="ja-JP" dirty="0"/>
              <a:t>&gt;</a:t>
            </a:r>
          </a:p>
          <a:p>
            <a:endParaRPr lang="en-US" altLang="ja-JP" dirty="0"/>
          </a:p>
          <a:p>
            <a:r>
              <a:rPr lang="en-US" altLang="ja-JP" dirty="0"/>
              <a:t>// </a:t>
            </a:r>
            <a:r>
              <a:rPr lang="ja-JP" altLang="en-US" dirty="0"/>
              <a:t>構文ルール読込</a:t>
            </a:r>
          </a:p>
          <a:p>
            <a:r>
              <a:rPr lang="en-US" altLang="ja-JP" dirty="0" err="1"/>
              <a:t>t_in</a:t>
            </a:r>
            <a:r>
              <a:rPr lang="en-US" altLang="ja-JP" dirty="0"/>
              <a:t>=</a:t>
            </a:r>
            <a:r>
              <a:rPr lang="en-US" altLang="ja-JP" dirty="0" err="1"/>
              <a:t>readT</a:t>
            </a:r>
            <a:r>
              <a:rPr lang="en-US" altLang="ja-JP" dirty="0"/>
              <a:t>(“indata.txt”);		// in</a:t>
            </a:r>
            <a:r>
              <a:rPr lang="ja-JP" altLang="en-US" dirty="0"/>
              <a:t>から</a:t>
            </a:r>
            <a:r>
              <a:rPr lang="en-US" altLang="ja-JP" dirty="0"/>
              <a:t>T</a:t>
            </a:r>
            <a:r>
              <a:rPr lang="ja-JP" altLang="en-US" dirty="0"/>
              <a:t>式読込んでツリー構築</a:t>
            </a:r>
            <a:r>
              <a:rPr lang="en-US" altLang="ja-JP" dirty="0"/>
              <a:t>	(in</a:t>
            </a:r>
            <a:r>
              <a:rPr lang="ja-JP" altLang="en-US" dirty="0"/>
              <a:t>有の場合</a:t>
            </a:r>
            <a:r>
              <a:rPr lang="en-US" altLang="ja-JP" dirty="0"/>
              <a:t>)</a:t>
            </a:r>
            <a:endParaRPr lang="ja-JP" altLang="en-US" dirty="0"/>
          </a:p>
          <a:p>
            <a:r>
              <a:rPr lang="en-US" altLang="ja-JP" dirty="0" err="1"/>
              <a:t>t_out</a:t>
            </a:r>
            <a:r>
              <a:rPr lang="en-US" altLang="ja-JP" dirty="0"/>
              <a:t>=</a:t>
            </a:r>
            <a:r>
              <a:rPr lang="en-US" altLang="ja-JP" dirty="0" err="1"/>
              <a:t>readT</a:t>
            </a:r>
            <a:r>
              <a:rPr lang="en-US" altLang="ja-JP" dirty="0"/>
              <a:t>("outdata.txt");	// out		〃		(out   〃	    )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// bind</a:t>
            </a:r>
            <a:r>
              <a:rPr lang="ja-JP" altLang="en-US" dirty="0"/>
              <a:t>処理</a:t>
            </a:r>
          </a:p>
          <a:p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);			// in</a:t>
            </a:r>
            <a:r>
              <a:rPr lang="ja-JP" altLang="en-US" dirty="0"/>
              <a:t>に対してノード</a:t>
            </a:r>
            <a:r>
              <a:rPr lang="en-US" altLang="ja-JP" dirty="0"/>
              <a:t>bind</a:t>
            </a:r>
          </a:p>
          <a:p>
            <a:r>
              <a:rPr lang="en-US" altLang="ja-JP" dirty="0" err="1"/>
              <a:t>bind_data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, "test.csv");	//     〃   </a:t>
            </a:r>
            <a:r>
              <a:rPr lang="ja-JP" altLang="en-US" dirty="0"/>
              <a:t>データ</a:t>
            </a:r>
            <a:r>
              <a:rPr lang="en-US" altLang="ja-JP" dirty="0"/>
              <a:t>bind</a:t>
            </a:r>
          </a:p>
          <a:p>
            <a:endParaRPr lang="en-US" altLang="ja-JP" dirty="0"/>
          </a:p>
          <a:p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, 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に対してノード</a:t>
            </a:r>
            <a:r>
              <a:rPr lang="en-US" altLang="ja-JP" dirty="0"/>
              <a:t>bind(</a:t>
            </a:r>
            <a:r>
              <a:rPr lang="ja-JP" altLang="en-US" dirty="0"/>
              <a:t>サーチ対象</a:t>
            </a:r>
            <a:r>
              <a:rPr lang="en-US" altLang="ja-JP" dirty="0"/>
              <a:t>in)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// print</a:t>
            </a:r>
            <a:r>
              <a:rPr lang="ja-JP" altLang="en-US" dirty="0"/>
              <a:t>処理</a:t>
            </a:r>
            <a:r>
              <a:rPr lang="en-US" altLang="ja-JP" dirty="0"/>
              <a:t>(-Pin</a:t>
            </a:r>
            <a:r>
              <a:rPr lang="ja-JP" altLang="en-US" dirty="0"/>
              <a:t>、</a:t>
            </a:r>
            <a:r>
              <a:rPr lang="en-US" altLang="ja-JP" dirty="0"/>
              <a:t>-Pout</a:t>
            </a:r>
            <a:r>
              <a:rPr lang="ja-JP" altLang="en-US" dirty="0"/>
              <a:t>、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exec_print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);			// in</a:t>
            </a:r>
            <a:r>
              <a:rPr lang="ja-JP" altLang="en-US" dirty="0"/>
              <a:t>に対して印刷</a:t>
            </a:r>
            <a:r>
              <a:rPr lang="en-US" altLang="ja-JP" dirty="0"/>
              <a:t>(-Pin</a:t>
            </a:r>
            <a:r>
              <a:rPr lang="ja-JP" altLang="en-US" dirty="0"/>
              <a:t>有の場合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exec_print</a:t>
            </a:r>
            <a:r>
              <a:rPr lang="en-US" altLang="ja-JP" dirty="0"/>
              <a:t>(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に対して印刷</a:t>
            </a:r>
            <a:r>
              <a:rPr lang="en-US" altLang="ja-JP" dirty="0"/>
              <a:t>(-Pout   〃  )</a:t>
            </a:r>
          </a:p>
          <a:p>
            <a:r>
              <a:rPr lang="en-US" altLang="ja-JP" dirty="0" err="1"/>
              <a:t>exec_print_PI</a:t>
            </a:r>
            <a:r>
              <a:rPr lang="en-US" altLang="ja-JP" dirty="0"/>
              <a:t>(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に内積処理印刷</a:t>
            </a:r>
            <a:r>
              <a:rPr lang="en-US" altLang="ja-JP" dirty="0"/>
              <a:t>(-</a:t>
            </a:r>
            <a:r>
              <a:rPr lang="en-US" altLang="ja-JP" dirty="0" err="1"/>
              <a:t>Pprod</a:t>
            </a:r>
            <a:r>
              <a:rPr lang="en-US" altLang="ja-JP" dirty="0"/>
              <a:t>  〃  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8330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836A78-70AF-4C45-8719-790CFE82D67C}"/>
              </a:ext>
            </a:extLst>
          </p:cNvPr>
          <p:cNvSpPr/>
          <p:nvPr/>
        </p:nvSpPr>
        <p:spPr>
          <a:xfrm>
            <a:off x="638175" y="815340"/>
            <a:ext cx="1030605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今回</a:t>
            </a:r>
            <a:r>
              <a:rPr lang="en-US" altLang="ja-JP" dirty="0"/>
              <a:t>&gt;</a:t>
            </a:r>
          </a:p>
          <a:p>
            <a:endParaRPr lang="en-US" altLang="ja-JP" dirty="0"/>
          </a:p>
          <a:p>
            <a:r>
              <a:rPr lang="en-US" altLang="ja-JP" dirty="0"/>
              <a:t>(1)read-eval-print</a:t>
            </a:r>
            <a:r>
              <a:rPr lang="ja-JP" altLang="en-US" dirty="0"/>
              <a:t>ループ</a:t>
            </a:r>
            <a:endParaRPr lang="en-US" altLang="ja-JP" dirty="0"/>
          </a:p>
          <a:p>
            <a:r>
              <a:rPr lang="ja-JP" altLang="en-US" dirty="0"/>
              <a:t>main()</a:t>
            </a:r>
          </a:p>
          <a:p>
            <a:r>
              <a:rPr lang="ja-JP" altLang="en-US" dirty="0"/>
              <a:t>{</a:t>
            </a:r>
          </a:p>
          <a:p>
            <a:r>
              <a:rPr lang="ja-JP" altLang="en-US" dirty="0"/>
              <a:t>	while((t_in = readT(stdin)) != EOF) {	// t_in &lt;- T式の構文ツリー</a:t>
            </a:r>
          </a:p>
          <a:p>
            <a:r>
              <a:rPr lang="ja-JP" altLang="en-US" dirty="0"/>
              <a:t>		t = eval(t_in);			// t &lt;- t_inの評価結果</a:t>
            </a:r>
          </a:p>
          <a:p>
            <a:r>
              <a:rPr lang="ja-JP" altLang="en-US" dirty="0"/>
              <a:t>		print(t);			</a:t>
            </a:r>
            <a:r>
              <a:rPr lang="en-US" altLang="ja-JP" dirty="0"/>
              <a:t>	</a:t>
            </a:r>
            <a:r>
              <a:rPr lang="ja-JP" altLang="en-US" dirty="0"/>
              <a:t>// tをprint</a:t>
            </a:r>
          </a:p>
          <a:p>
            <a:r>
              <a:rPr lang="ja-JP" altLang="en-US" dirty="0"/>
              <a:t>	}</a:t>
            </a:r>
          </a:p>
          <a:p>
            <a:r>
              <a:rPr lang="ja-JP" altLang="en-US" dirty="0"/>
              <a:t>}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(2)</a:t>
            </a:r>
            <a:r>
              <a:rPr lang="ja-JP" altLang="en-US" dirty="0"/>
              <a:t> </a:t>
            </a:r>
            <a:r>
              <a:rPr lang="en-US" altLang="ja-JP" dirty="0"/>
              <a:t>eval</a:t>
            </a:r>
            <a:r>
              <a:rPr lang="ja-JP" altLang="en-US" dirty="0"/>
              <a:t>による評価</a:t>
            </a:r>
            <a:r>
              <a:rPr lang="en-US" altLang="ja-JP" dirty="0"/>
              <a:t>rule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(a)</a:t>
            </a:r>
            <a:r>
              <a:rPr lang="en-US" altLang="ja-JP" dirty="0">
                <a:solidFill>
                  <a:srgbClr val="FF0000"/>
                </a:solidFill>
              </a:rPr>
              <a:t>$$xxx	: eval</a:t>
            </a:r>
            <a:r>
              <a:rPr lang="ja-JP" altLang="en-US" dirty="0">
                <a:solidFill>
                  <a:srgbClr val="FF0000"/>
                </a:solidFill>
              </a:rPr>
              <a:t>時の評価対象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　</a:t>
            </a:r>
            <a:r>
              <a:rPr lang="en-US" altLang="ja-JP" dirty="0"/>
              <a:t>(b)$xxx$	: print</a:t>
            </a:r>
            <a:r>
              <a:rPr lang="ja-JP" altLang="en-US" dirty="0"/>
              <a:t>時の評価対象</a:t>
            </a:r>
            <a:r>
              <a:rPr lang="en-US" altLang="ja-JP" dirty="0"/>
              <a:t>(</a:t>
            </a:r>
            <a:r>
              <a:rPr lang="ja-JP" altLang="en-US" dirty="0"/>
              <a:t>そのまま</a:t>
            </a:r>
            <a:r>
              <a:rPr lang="en-US" altLang="ja-JP" dirty="0"/>
              <a:t>)	</a:t>
            </a:r>
            <a:r>
              <a:rPr lang="ja-JP" altLang="en-US" dirty="0"/>
              <a:t>←従来同様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(c)</a:t>
            </a:r>
            <a:r>
              <a:rPr lang="en-US" altLang="ja-JP" dirty="0">
                <a:solidFill>
                  <a:srgbClr val="FF0000"/>
                </a:solidFill>
              </a:rPr>
              <a:t>$$let</a:t>
            </a:r>
            <a:r>
              <a:rPr lang="ja-JP" altLang="en-US" dirty="0">
                <a:solidFill>
                  <a:srgbClr val="FF0000"/>
                </a:solidFill>
              </a:rPr>
              <a:t>の変数</a:t>
            </a:r>
            <a:r>
              <a:rPr lang="en-US" altLang="ja-JP" dirty="0">
                <a:solidFill>
                  <a:srgbClr val="FF0000"/>
                </a:solidFill>
              </a:rPr>
              <a:t>	: </a:t>
            </a:r>
            <a:r>
              <a:rPr lang="ja-JP" altLang="en-US" dirty="0">
                <a:solidFill>
                  <a:srgbClr val="FF0000"/>
                </a:solidFill>
              </a:rPr>
              <a:t>その代入値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　</a:t>
            </a:r>
            <a:r>
              <a:rPr lang="en-US" altLang="ja-JP" dirty="0"/>
              <a:t>(d)</a:t>
            </a:r>
            <a:r>
              <a:rPr lang="ja-JP" altLang="en-US" dirty="0"/>
              <a:t>その他</a:t>
            </a:r>
            <a:r>
              <a:rPr lang="en-US" altLang="ja-JP" dirty="0"/>
              <a:t>	: </a:t>
            </a:r>
            <a:r>
              <a:rPr lang="ja-JP" altLang="en-US" dirty="0"/>
              <a:t>そのまま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$``$A($$</a:t>
            </a:r>
            <a:r>
              <a:rPr lang="en-US" altLang="ja-JP" dirty="0" err="1"/>
              <a:t>readT</a:t>
            </a:r>
            <a:r>
              <a:rPr lang="en-US" altLang="ja-JP" dirty="0"/>
              <a:t>("indata1.txt"),$$</a:t>
            </a:r>
            <a:r>
              <a:rPr lang="en-US" altLang="ja-JP" dirty="0" err="1"/>
              <a:t>readT</a:t>
            </a:r>
            <a:r>
              <a:rPr lang="en-US" altLang="ja-JP" dirty="0"/>
              <a:t>("indata2.txt"))	// </a:t>
            </a:r>
            <a:r>
              <a:rPr lang="en-US" altLang="ja-JP" dirty="0" err="1"/>
              <a:t>t_in</a:t>
            </a:r>
            <a:r>
              <a:rPr lang="ja-JP" altLang="en-US" dirty="0"/>
              <a:t>相当</a:t>
            </a:r>
          </a:p>
          <a:p>
            <a:r>
              <a:rPr lang="ja-JP" altLang="en-US" dirty="0"/>
              <a:t>	⇒</a:t>
            </a:r>
            <a:r>
              <a:rPr lang="en-US" altLang="ja-JP" dirty="0"/>
              <a:t> $``$A(</a:t>
            </a:r>
            <a:r>
              <a:rPr lang="en-US" altLang="ja-JP" u="sng" dirty="0"/>
              <a:t>$U$P(Q,R)</a:t>
            </a:r>
            <a:r>
              <a:rPr lang="en-US" altLang="ja-JP" dirty="0"/>
              <a:t>,</a:t>
            </a:r>
            <a:r>
              <a:rPr lang="en-US" altLang="ja-JP" u="sng" dirty="0"/>
              <a:t>X(Y,Z)</a:t>
            </a:r>
            <a:r>
              <a:rPr lang="en-US" altLang="ja-JP" dirty="0"/>
              <a:t>)			// t</a:t>
            </a:r>
            <a:r>
              <a:rPr lang="ja-JP" altLang="en-US" dirty="0"/>
              <a:t> = eval(t_in)相当</a:t>
            </a:r>
          </a:p>
          <a:p>
            <a:r>
              <a:rPr lang="ja-JP" altLang="en-US" dirty="0"/>
              <a:t>	⇒</a:t>
            </a:r>
            <a:r>
              <a:rPr lang="en-US" altLang="ja-JP" dirty="0"/>
              <a:t> "A(P,Q,R,X(Y,Z))"				// print(t)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15EB10E-8AFE-488D-938A-7CCF4373F7D6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評価方式比較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B096E524-B24F-4106-AD23-9BD15201C401}"/>
              </a:ext>
            </a:extLst>
          </p:cNvPr>
          <p:cNvSpPr/>
          <p:nvPr/>
        </p:nvSpPr>
        <p:spPr>
          <a:xfrm>
            <a:off x="8767763" y="4010025"/>
            <a:ext cx="2362200" cy="9334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(a)(c)</a:t>
            </a:r>
            <a:r>
              <a:rPr kumimoji="1" lang="ja-JP" altLang="en-US" dirty="0">
                <a:solidFill>
                  <a:srgbClr val="FF0000"/>
                </a:solidFill>
              </a:rPr>
              <a:t>のみ</a:t>
            </a:r>
            <a:r>
              <a:rPr kumimoji="1" lang="en-US" altLang="ja-JP" dirty="0">
                <a:solidFill>
                  <a:srgbClr val="FF0000"/>
                </a:solidFill>
              </a:rPr>
              <a:t>eval</a:t>
            </a:r>
            <a:r>
              <a:rPr kumimoji="1" lang="ja-JP" altLang="en-US" dirty="0">
                <a:solidFill>
                  <a:srgbClr val="FF0000"/>
                </a:solidFill>
              </a:rPr>
              <a:t>時に置換</a:t>
            </a:r>
          </a:p>
        </p:txBody>
      </p:sp>
    </p:spTree>
    <p:extLst>
      <p:ext uri="{BB962C8B-B14F-4D97-AF65-F5344CB8AC3E}">
        <p14:creationId xmlns:p14="http://schemas.microsoft.com/office/powerpoint/2010/main" val="2339351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87A5CC-CB0C-419F-8700-E3E82D83FD94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評価方式詳細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未完</a:t>
            </a:r>
            <a:r>
              <a:rPr lang="en-US" altLang="ja-JP" sz="2400" u="sng" dirty="0"/>
              <a:t>) (1/2)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94922A-4842-4A80-A7C3-7366351EB8A2}"/>
              </a:ext>
            </a:extLst>
          </p:cNvPr>
          <p:cNvSpPr txBox="1"/>
          <p:nvPr/>
        </p:nvSpPr>
        <p:spPr>
          <a:xfrm>
            <a:off x="419100" y="666750"/>
            <a:ext cx="11125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// T</a:t>
            </a:r>
            <a:r>
              <a:rPr lang="ja-JP" altLang="en-US" dirty="0"/>
              <a:t>式</a:t>
            </a:r>
            <a:r>
              <a:rPr lang="en-US" altLang="ja-JP" dirty="0"/>
              <a:t>t</a:t>
            </a:r>
            <a:r>
              <a:rPr lang="ja-JP" altLang="en-US" dirty="0"/>
              <a:t>の評価</a:t>
            </a:r>
          </a:p>
          <a:p>
            <a:r>
              <a:rPr lang="en-US" altLang="ja-JP" dirty="0"/>
              <a:t>T eval(t, env) 				// 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(t)) {</a:t>
            </a:r>
          </a:p>
          <a:p>
            <a:r>
              <a:rPr lang="en-US" altLang="ja-JP" dirty="0"/>
              <a:t>		return search(t, env);	// assigned value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args</a:t>
            </a:r>
            <a:r>
              <a:rPr lang="en-US" altLang="ja-JP" dirty="0"/>
              <a:t> = (t1,...,</a:t>
            </a:r>
            <a:r>
              <a:rPr lang="en-US" altLang="ja-JP" dirty="0" err="1"/>
              <a:t>tn</a:t>
            </a:r>
            <a:r>
              <a:rPr lang="en-US" altLang="ja-JP" dirty="0"/>
              <a:t>);		// </a:t>
            </a:r>
            <a:r>
              <a:rPr lang="en-US" altLang="ja-JP" dirty="0" err="1"/>
              <a:t>ti</a:t>
            </a:r>
            <a:r>
              <a:rPr lang="en-US" altLang="ja-JP" dirty="0"/>
              <a:t>: t</a:t>
            </a:r>
            <a:r>
              <a:rPr lang="ja-JP" altLang="en-US" dirty="0"/>
              <a:t>の子ノード</a:t>
            </a:r>
          </a:p>
          <a:p>
            <a:r>
              <a:rPr lang="ja-JP" altLang="en-US" dirty="0"/>
              <a:t>		</a:t>
            </a:r>
            <a:r>
              <a:rPr lang="en-US" altLang="ja-JP" dirty="0"/>
              <a:t>return apply(root(t),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T apply(f, </a:t>
            </a:r>
            <a:r>
              <a:rPr lang="en-US" altLang="ja-JP" dirty="0" err="1"/>
              <a:t>args</a:t>
            </a:r>
            <a:r>
              <a:rPr lang="en-US" altLang="ja-JP" dirty="0"/>
              <a:t>, env)			//</a:t>
            </a:r>
            <a:r>
              <a:rPr lang="en-US" altLang="ja-JP" dirty="0" err="1"/>
              <a:t>args</a:t>
            </a:r>
            <a:r>
              <a:rPr lang="en-US" altLang="ja-JP" dirty="0"/>
              <a:t>: (t1, …, 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do_eval_args</a:t>
            </a:r>
            <a:r>
              <a:rPr lang="en-US" altLang="ja-JP" dirty="0"/>
              <a:t>(f)) {</a:t>
            </a:r>
          </a:p>
          <a:p>
            <a:r>
              <a:rPr lang="en-US" altLang="ja-JP" dirty="0"/>
              <a:t>		 </a:t>
            </a:r>
            <a:r>
              <a:rPr lang="en-US" altLang="ja-JP" dirty="0" err="1"/>
              <a:t>evaled_args</a:t>
            </a:r>
            <a:r>
              <a:rPr lang="en-US" altLang="ja-JP" dirty="0"/>
              <a:t> = empty;</a:t>
            </a:r>
          </a:p>
          <a:p>
            <a:r>
              <a:rPr lang="en-US" altLang="ja-JP" dirty="0"/>
              <a:t>		for(t</a:t>
            </a:r>
            <a:r>
              <a:rPr lang="ja-JP" altLang="en-US" dirty="0"/>
              <a:t>∈</a:t>
            </a:r>
            <a:r>
              <a:rPr lang="en-US" altLang="ja-JP" dirty="0"/>
              <a:t>[t1, …, </a:t>
            </a:r>
            <a:r>
              <a:rPr lang="en-US" altLang="ja-JP" dirty="0" err="1"/>
              <a:t>tn</a:t>
            </a:r>
            <a:r>
              <a:rPr lang="en-US" altLang="ja-JP" dirty="0"/>
              <a:t>])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evaled_args</a:t>
            </a:r>
            <a:r>
              <a:rPr lang="en-US" altLang="ja-JP" dirty="0"/>
              <a:t> = </a:t>
            </a:r>
            <a:r>
              <a:rPr lang="en-US" altLang="ja-JP" dirty="0" err="1"/>
              <a:t>evaled_args</a:t>
            </a:r>
            <a:r>
              <a:rPr lang="en-US" altLang="ja-JP" dirty="0"/>
              <a:t> + eval(t, env);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return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evaled_args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return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528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A498D9B-F0AF-4DC9-8C86-82E171455FFD}"/>
              </a:ext>
            </a:extLst>
          </p:cNvPr>
          <p:cNvSpPr txBox="1"/>
          <p:nvPr/>
        </p:nvSpPr>
        <p:spPr>
          <a:xfrm>
            <a:off x="930343" y="842336"/>
            <a:ext cx="6410527" cy="646331"/>
          </a:xfrm>
          <a:prstGeom prst="rect">
            <a:avLst/>
          </a:prstGeom>
          <a:noFill/>
          <a:ln cmpd="dbl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T</a:t>
            </a:r>
            <a:r>
              <a:rPr kumimoji="1" lang="ja-JP" altLang="en-US" dirty="0"/>
              <a:t>式 </a:t>
            </a:r>
            <a:r>
              <a:rPr kumimoji="1" lang="en-US" altLang="ja-JP" dirty="0"/>
              <a:t>:		 </a:t>
            </a:r>
            <a:r>
              <a:rPr kumimoji="1" lang="en-US" altLang="ja-JP" dirty="0" err="1"/>
              <a:t>tq</a:t>
            </a:r>
            <a:r>
              <a:rPr kumimoji="1" lang="ja-JP" altLang="en-US" dirty="0"/>
              <a:t>言語による記述</a:t>
            </a:r>
            <a:endParaRPr lang="en-US" altLang="ja-JP" dirty="0"/>
          </a:p>
          <a:p>
            <a:r>
              <a:rPr lang="ja-JP" altLang="en-US" dirty="0"/>
              <a:t>・パージング </a:t>
            </a:r>
            <a:r>
              <a:rPr lang="en-US" altLang="ja-JP" dirty="0"/>
              <a:t>:	 T</a:t>
            </a:r>
            <a:r>
              <a:rPr lang="ja-JP" altLang="en-US" dirty="0"/>
              <a:t>式からツリーを作成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F6C65F7-D3BA-4709-9093-26BD5BE16519}"/>
              </a:ext>
            </a:extLst>
          </p:cNvPr>
          <p:cNvSpPr/>
          <p:nvPr/>
        </p:nvSpPr>
        <p:spPr>
          <a:xfrm>
            <a:off x="3625794" y="433508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5454FBB-9D4E-46CD-9E84-68958ABA44DA}"/>
              </a:ext>
            </a:extLst>
          </p:cNvPr>
          <p:cNvSpPr/>
          <p:nvPr/>
        </p:nvSpPr>
        <p:spPr>
          <a:xfrm>
            <a:off x="8847126" y="4335083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596F8D1-4BBC-477E-BF8C-FF5E152DC766}"/>
              </a:ext>
            </a:extLst>
          </p:cNvPr>
          <p:cNvSpPr/>
          <p:nvPr/>
        </p:nvSpPr>
        <p:spPr>
          <a:xfrm>
            <a:off x="2292367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#1[2]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2A89963-0CBB-4D98-8223-FBB4CF5CDAE9}"/>
              </a:ext>
            </a:extLst>
          </p:cNvPr>
          <p:cNvSpPr/>
          <p:nvPr/>
        </p:nvSpPr>
        <p:spPr>
          <a:xfrm>
            <a:off x="4997217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[3]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9FBF1AB-F409-4002-8A4D-A537AC09CC67}"/>
              </a:ext>
            </a:extLst>
          </p:cNvPr>
          <p:cNvSpPr/>
          <p:nvPr/>
        </p:nvSpPr>
        <p:spPr>
          <a:xfrm>
            <a:off x="3625794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#2[2]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C2792300-0DFC-41A3-9A3D-F291A64B7280}"/>
              </a:ext>
            </a:extLst>
          </p:cNvPr>
          <p:cNvSpPr/>
          <p:nvPr/>
        </p:nvSpPr>
        <p:spPr>
          <a:xfrm>
            <a:off x="4997217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#4[2]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B34E0F9-3630-4A11-A90E-ED6DBBF766BC}"/>
              </a:ext>
            </a:extLst>
          </p:cNvPr>
          <p:cNvSpPr/>
          <p:nvPr/>
        </p:nvSpPr>
        <p:spPr>
          <a:xfrm>
            <a:off x="7764512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$#1</a:t>
            </a:r>
            <a:endParaRPr kumimoji="1" lang="ja-JP" altLang="en-US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B710A06-A343-4488-BA84-84D9BE2345A2}"/>
              </a:ext>
            </a:extLst>
          </p:cNvPr>
          <p:cNvSpPr/>
          <p:nvPr/>
        </p:nvSpPr>
        <p:spPr>
          <a:xfrm>
            <a:off x="9758350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Quantity</a:t>
            </a:r>
            <a:endParaRPr kumimoji="1"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F1D04163-2AAA-4B9D-B81F-DF3778F5B3CB}"/>
              </a:ext>
            </a:extLst>
          </p:cNvPr>
          <p:cNvSpPr/>
          <p:nvPr/>
        </p:nvSpPr>
        <p:spPr>
          <a:xfrm>
            <a:off x="8909756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$#4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F7F79098-654A-4C06-A23C-D13E7A88E7E7}"/>
              </a:ext>
            </a:extLst>
          </p:cNvPr>
          <p:cNvSpPr/>
          <p:nvPr/>
        </p:nvSpPr>
        <p:spPr>
          <a:xfrm>
            <a:off x="10665891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$#2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0E2CA29-9E48-466D-8868-B182E7504AC3}"/>
              </a:ext>
            </a:extLst>
          </p:cNvPr>
          <p:cNvSpPr/>
          <p:nvPr/>
        </p:nvSpPr>
        <p:spPr>
          <a:xfrm>
            <a:off x="2463522" y="1949169"/>
            <a:ext cx="802933" cy="367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1)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8F6388F-56EF-4AC6-BF5D-1D5696D5058E}"/>
              </a:ext>
            </a:extLst>
          </p:cNvPr>
          <p:cNvSpPr/>
          <p:nvPr/>
        </p:nvSpPr>
        <p:spPr>
          <a:xfrm>
            <a:off x="7658444" y="2484291"/>
            <a:ext cx="3700377" cy="5628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1">
            <a:noAutofit/>
          </a:bodyPr>
          <a:lstStyle/>
          <a:p>
            <a:r>
              <a:rPr lang="en-US" altLang="ja-JP" u="sng" dirty="0"/>
              <a:t>$PI$</a:t>
            </a:r>
            <a:r>
              <a:rPr lang="en-US" altLang="ja-JP" dirty="0"/>
              <a:t>(</a:t>
            </a:r>
            <a:r>
              <a:rPr lang="en-US" altLang="ja-JP" u="sng" dirty="0"/>
              <a:t>$#1</a:t>
            </a:r>
            <a:r>
              <a:rPr lang="en-US" altLang="ja-JP" dirty="0"/>
              <a:t>,</a:t>
            </a:r>
            <a:r>
              <a:rPr lang="en-US" altLang="ja-JP" u="sng" dirty="0"/>
              <a:t>Quantity</a:t>
            </a:r>
            <a:r>
              <a:rPr lang="en-US" altLang="ja-JP" dirty="0"/>
              <a:t>(</a:t>
            </a:r>
            <a:r>
              <a:rPr lang="en-US" altLang="ja-JP" u="sng" dirty="0"/>
              <a:t>$#4</a:t>
            </a:r>
            <a:r>
              <a:rPr lang="en-US" altLang="ja-JP" dirty="0"/>
              <a:t>,</a:t>
            </a:r>
            <a:r>
              <a:rPr lang="en-US" altLang="ja-JP" u="sng" dirty="0"/>
              <a:t>$#2</a:t>
            </a:r>
            <a:r>
              <a:rPr lang="en-US" altLang="ja-JP" dirty="0"/>
              <a:t>))</a:t>
            </a:r>
            <a:endParaRPr lang="ja-JP" altLang="en-US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72B74FB-8994-4161-A0D4-E54980D2B1AC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flipH="1">
            <a:off x="2864989" y="4741175"/>
            <a:ext cx="1333427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F9F6293-6F10-4AE8-A539-261BA3128452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4198416" y="4741175"/>
            <a:ext cx="0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DD930CC9-0A19-4A7E-B309-BA9C9046D47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217415" y="4741175"/>
            <a:ext cx="135242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C1CD670C-B9A1-4450-8B18-08D4911F7AE4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5569839" y="5622321"/>
            <a:ext cx="0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F1D71D3-12D9-4A49-AC67-E09B58C7BF7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flipH="1">
            <a:off x="8337134" y="4741175"/>
            <a:ext cx="108261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F70C3A0-8BB7-4D64-95B9-174F0D3AF37A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>
            <a:off x="9419748" y="4741175"/>
            <a:ext cx="91122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A22AB2A8-C24C-41A0-80A0-5114E3B6074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9482378" y="5622321"/>
            <a:ext cx="848594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37210A1-B8D7-4BB4-9637-77EB51EC3DED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10330972" y="5622321"/>
            <a:ext cx="907541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C7F60C8-D5F7-4D59-BCFB-4F7BF3F617B8}"/>
              </a:ext>
            </a:extLst>
          </p:cNvPr>
          <p:cNvSpPr/>
          <p:nvPr/>
        </p:nvSpPr>
        <p:spPr>
          <a:xfrm>
            <a:off x="2567325" y="2484291"/>
            <a:ext cx="3700377" cy="5628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1">
            <a:noAutofit/>
          </a:bodyPr>
          <a:lstStyle/>
          <a:p>
            <a:r>
              <a:rPr lang="en-US" altLang="ja-JP" dirty="0"/>
              <a:t>(</a:t>
            </a:r>
            <a:r>
              <a:rPr lang="en-US" altLang="ja-JP" u="sng" dirty="0"/>
              <a:t>#1[2]</a:t>
            </a:r>
            <a:r>
              <a:rPr lang="en-US" altLang="ja-JP" dirty="0"/>
              <a:t>,</a:t>
            </a:r>
            <a:r>
              <a:rPr lang="en-US" altLang="ja-JP" u="sng" dirty="0"/>
              <a:t>#2[2]</a:t>
            </a:r>
            <a:r>
              <a:rPr lang="en-US" altLang="ja-JP" dirty="0"/>
              <a:t>,</a:t>
            </a:r>
            <a:r>
              <a:rPr lang="en-US" altLang="ja-JP" u="sng" dirty="0"/>
              <a:t>[3]</a:t>
            </a:r>
            <a:r>
              <a:rPr lang="en-US" altLang="ja-JP" dirty="0"/>
              <a:t>(</a:t>
            </a:r>
            <a:r>
              <a:rPr lang="en-US" altLang="ja-JP" u="sng" dirty="0"/>
              <a:t>#4[2]</a:t>
            </a:r>
            <a:r>
              <a:rPr lang="en-US" altLang="ja-JP" dirty="0"/>
              <a:t>))</a:t>
            </a:r>
            <a:endParaRPr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ACA2A27-5BC7-43AA-846F-B1CF51739CEA}"/>
              </a:ext>
            </a:extLst>
          </p:cNvPr>
          <p:cNvSpPr/>
          <p:nvPr/>
        </p:nvSpPr>
        <p:spPr>
          <a:xfrm>
            <a:off x="7534835" y="1983453"/>
            <a:ext cx="802933" cy="367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2)</a:t>
            </a:r>
          </a:p>
        </p:txBody>
      </p:sp>
      <p:sp>
        <p:nvSpPr>
          <p:cNvPr id="48" name="左中かっこ 47">
            <a:extLst>
              <a:ext uri="{FF2B5EF4-FFF2-40B4-BE49-F238E27FC236}">
                <a16:creationId xmlns:a16="http://schemas.microsoft.com/office/drawing/2014/main" id="{F51B53A6-531E-4B76-BE0A-5C4BBBD77868}"/>
              </a:ext>
            </a:extLst>
          </p:cNvPr>
          <p:cNvSpPr/>
          <p:nvPr/>
        </p:nvSpPr>
        <p:spPr>
          <a:xfrm>
            <a:off x="1703538" y="2350801"/>
            <a:ext cx="300625" cy="92333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左中かっこ 48">
            <a:extLst>
              <a:ext uri="{FF2B5EF4-FFF2-40B4-BE49-F238E27FC236}">
                <a16:creationId xmlns:a16="http://schemas.microsoft.com/office/drawing/2014/main" id="{AF44C2EC-524B-4346-87C3-47C72A1DC8AA}"/>
              </a:ext>
            </a:extLst>
          </p:cNvPr>
          <p:cNvSpPr/>
          <p:nvPr/>
        </p:nvSpPr>
        <p:spPr>
          <a:xfrm>
            <a:off x="1719745" y="4170167"/>
            <a:ext cx="284418" cy="24210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BE329970-AE71-4F7E-A1CF-7A03EB65FABC}"/>
              </a:ext>
            </a:extLst>
          </p:cNvPr>
          <p:cNvSpPr/>
          <p:nvPr/>
        </p:nvSpPr>
        <p:spPr>
          <a:xfrm>
            <a:off x="501719" y="2627800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85CF142-286C-42D1-8B13-745F96C9C968}"/>
              </a:ext>
            </a:extLst>
          </p:cNvPr>
          <p:cNvSpPr/>
          <p:nvPr/>
        </p:nvSpPr>
        <p:spPr>
          <a:xfrm>
            <a:off x="406189" y="5216229"/>
            <a:ext cx="104830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 </a:t>
            </a:r>
            <a:r>
              <a:rPr lang="en-US" altLang="ja-JP" dirty="0"/>
              <a:t>:</a:t>
            </a:r>
          </a:p>
        </p:txBody>
      </p:sp>
      <p:sp>
        <p:nvSpPr>
          <p:cNvPr id="52" name="矢印: 下 51">
            <a:extLst>
              <a:ext uri="{FF2B5EF4-FFF2-40B4-BE49-F238E27FC236}">
                <a16:creationId xmlns:a16="http://schemas.microsoft.com/office/drawing/2014/main" id="{76BE1CDC-10A3-4B21-BD71-7E41A86C903C}"/>
              </a:ext>
            </a:extLst>
          </p:cNvPr>
          <p:cNvSpPr/>
          <p:nvPr/>
        </p:nvSpPr>
        <p:spPr>
          <a:xfrm>
            <a:off x="3979420" y="3308415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矢印: 下 52">
            <a:extLst>
              <a:ext uri="{FF2B5EF4-FFF2-40B4-BE49-F238E27FC236}">
                <a16:creationId xmlns:a16="http://schemas.microsoft.com/office/drawing/2014/main" id="{9C206875-456C-45E2-9DD9-3BF5472551A4}"/>
              </a:ext>
            </a:extLst>
          </p:cNvPr>
          <p:cNvSpPr/>
          <p:nvPr/>
        </p:nvSpPr>
        <p:spPr>
          <a:xfrm>
            <a:off x="9282361" y="3274131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77251119-23D7-4B47-B03C-3A9AF6CDF6E1}"/>
              </a:ext>
            </a:extLst>
          </p:cNvPr>
          <p:cNvSpPr/>
          <p:nvPr/>
        </p:nvSpPr>
        <p:spPr>
          <a:xfrm>
            <a:off x="2864989" y="2635039"/>
            <a:ext cx="269484" cy="23148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BEE8972-4BAF-46F4-AAB4-4A0A07760B9C}"/>
              </a:ext>
            </a:extLst>
          </p:cNvPr>
          <p:cNvSpPr/>
          <p:nvPr/>
        </p:nvSpPr>
        <p:spPr>
          <a:xfrm>
            <a:off x="4965401" y="4125035"/>
            <a:ext cx="16030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empty</a:t>
            </a:r>
            <a:r>
              <a:rPr lang="ja-JP" altLang="en-US" dirty="0"/>
              <a:t>ノード</a:t>
            </a:r>
            <a:endParaRPr lang="en-US" altLang="ja-JP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11F078-68DC-461C-8525-EADCB05CB041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sng" dirty="0"/>
              <a:t>◎ </a:t>
            </a:r>
            <a:r>
              <a:rPr kumimoji="1" lang="ja-JP" altLang="en-US" sz="2400" u="sng" dirty="0"/>
              <a:t>パージングとは</a:t>
            </a:r>
          </a:p>
        </p:txBody>
      </p:sp>
    </p:spTree>
    <p:extLst>
      <p:ext uri="{BB962C8B-B14F-4D97-AF65-F5344CB8AC3E}">
        <p14:creationId xmlns:p14="http://schemas.microsoft.com/office/powerpoint/2010/main" val="676967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C7A5927-97FC-452E-B67F-27974A7AD3E1}"/>
              </a:ext>
            </a:extLst>
          </p:cNvPr>
          <p:cNvSpPr/>
          <p:nvPr/>
        </p:nvSpPr>
        <p:spPr>
          <a:xfrm>
            <a:off x="657224" y="1190268"/>
            <a:ext cx="96678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T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args</a:t>
            </a:r>
            <a:r>
              <a:rPr lang="en-US" altLang="ja-JP" dirty="0"/>
              <a:t>, env) 			// </a:t>
            </a:r>
            <a:r>
              <a:rPr lang="en-US" altLang="ja-JP" dirty="0" err="1"/>
              <a:t>args</a:t>
            </a:r>
            <a:r>
              <a:rPr lang="en-US" altLang="ja-JP" dirty="0"/>
              <a:t> : ((v1(e1),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)),t1, ...,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						 // 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	</a:t>
            </a:r>
          </a:p>
          <a:p>
            <a:r>
              <a:rPr lang="en-US" altLang="ja-JP" dirty="0"/>
              <a:t>	if(f == “$$let”) {				</a:t>
            </a:r>
          </a:p>
          <a:p>
            <a:r>
              <a:rPr lang="en-US" altLang="ja-JP" dirty="0"/>
              <a:t>		env = env + 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));</a:t>
            </a:r>
          </a:p>
          <a:p>
            <a:r>
              <a:rPr lang="en-US" altLang="ja-JP" dirty="0"/>
              <a:t>		for(t</a:t>
            </a:r>
            <a:r>
              <a:rPr lang="ja-JP" altLang="en-US" dirty="0"/>
              <a:t> ∈</a:t>
            </a:r>
            <a:r>
              <a:rPr lang="en-US" altLang="ja-JP" dirty="0"/>
              <a:t>[t1, ..., </a:t>
            </a:r>
            <a:r>
              <a:rPr lang="en-US" altLang="ja-JP" dirty="0" err="1"/>
              <a:t>tn</a:t>
            </a:r>
            <a:r>
              <a:rPr lang="en-US" altLang="ja-JP" dirty="0"/>
              <a:t>]) {</a:t>
            </a:r>
          </a:p>
          <a:p>
            <a:r>
              <a:rPr lang="en-US" altLang="ja-JP" dirty="0"/>
              <a:t>			e = eval(t, env):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return e;				//last </a:t>
            </a:r>
            <a:r>
              <a:rPr lang="en-US" altLang="ja-JP" dirty="0" err="1"/>
              <a:t>tn</a:t>
            </a:r>
            <a:endParaRPr lang="en-US" altLang="ja-JP" dirty="0"/>
          </a:p>
          <a:p>
            <a:r>
              <a:rPr lang="en-US" altLang="ja-JP" dirty="0"/>
              <a:t>	} else if(f == “$$...”) {			// </a:t>
            </a:r>
            <a:r>
              <a:rPr lang="en-US" altLang="ja-JP" dirty="0" err="1"/>
              <a:t>args</a:t>
            </a:r>
            <a:r>
              <a:rPr lang="en-US" altLang="ja-JP" dirty="0"/>
              <a:t> : (t1, ..., 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	return exec(f,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return </a:t>
            </a:r>
            <a:r>
              <a:rPr lang="en-US" altLang="ja-JP" dirty="0">
                <a:solidFill>
                  <a:srgbClr val="FF0000"/>
                </a:solidFill>
              </a:rPr>
              <a:t>f(t1, ...,</a:t>
            </a:r>
            <a:r>
              <a:rPr lang="en-US" altLang="ja-JP" dirty="0" err="1">
                <a:solidFill>
                  <a:srgbClr val="FF0000"/>
                </a:solidFill>
              </a:rPr>
              <a:t>tn</a:t>
            </a:r>
            <a:r>
              <a:rPr lang="en-US" altLang="ja-JP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D648CE-F7F8-48BD-8E3D-4A3B428D566B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評価方式詳細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未完</a:t>
            </a:r>
            <a:r>
              <a:rPr lang="en-US" altLang="ja-JP" sz="2400" u="sng" dirty="0"/>
              <a:t>) (2/2)</a:t>
            </a:r>
            <a:endParaRPr kumimoji="1" lang="ja-JP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785409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4CB5F2-F408-480B-9329-A9659E9792A5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課題</a:t>
            </a:r>
            <a:endParaRPr kumimoji="1" lang="ja-JP" altLang="en-US" sz="2400" u="sng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328BFA7-5E58-4D89-98E5-C287B3638876}"/>
              </a:ext>
            </a:extLst>
          </p:cNvPr>
          <p:cNvSpPr/>
          <p:nvPr/>
        </p:nvSpPr>
        <p:spPr>
          <a:xfrm>
            <a:off x="704850" y="586740"/>
            <a:ext cx="103060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・効率的な評価方式</a:t>
            </a:r>
            <a:endParaRPr lang="en-US" altLang="ja-JP" dirty="0"/>
          </a:p>
          <a:p>
            <a:r>
              <a:rPr lang="ja-JP" altLang="en-US" dirty="0"/>
              <a:t>　評価前ツリーの再利用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eval</a:t>
            </a:r>
            <a:r>
              <a:rPr lang="ja-JP" altLang="en-US" dirty="0"/>
              <a:t>ルールの詳細化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$$let</a:t>
            </a:r>
            <a:r>
              <a:rPr lang="ja-JP" altLang="en-US" dirty="0"/>
              <a:t>、</a:t>
            </a:r>
            <a:r>
              <a:rPr lang="en-US" altLang="ja-JP" dirty="0"/>
              <a:t>@</a:t>
            </a:r>
            <a:r>
              <a:rPr lang="ja-JP" altLang="en-US" dirty="0"/>
              <a:t>の考慮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68899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DE828-E447-4060-BC3C-956D35D7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12/16(</a:t>
            </a:r>
            <a:r>
              <a:rPr lang="ja-JP" altLang="en-US" dirty="0"/>
              <a:t>月</a:t>
            </a:r>
            <a:r>
              <a:rPr lang="en-US" altLang="ja-JP" dirty="0"/>
              <a:t>)13:00-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7934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ACCC3E-1428-487E-9E3D-E39EC00FC7C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ノード検索</a:t>
            </a:r>
            <a:r>
              <a:rPr lang="en-US" altLang="ja-JP" sz="2400" u="sng" dirty="0"/>
              <a:t>(</a:t>
            </a:r>
            <a:r>
              <a:rPr lang="en-US" altLang="ja-JP" sz="2400" u="sng" dirty="0" err="1"/>
              <a:t>Sp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Sl</a:t>
            </a:r>
            <a:r>
              <a:rPr lang="ja-JP" altLang="en-US" sz="2400" u="sng" dirty="0"/>
              <a:t>の統合</a:t>
            </a:r>
            <a:r>
              <a:rPr lang="en-US" altLang="ja-JP" sz="2400" u="sng" dirty="0"/>
              <a:t>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F1535A-9116-48A6-86EA-3587B0058586}"/>
              </a:ext>
            </a:extLst>
          </p:cNvPr>
          <p:cNvSpPr txBox="1"/>
          <p:nvPr/>
        </p:nvSpPr>
        <p:spPr>
          <a:xfrm>
            <a:off x="188844" y="461665"/>
            <a:ext cx="1157908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(1) </a:t>
            </a:r>
            <a:r>
              <a:rPr lang="ja-JP" altLang="en-US" dirty="0"/>
              <a:t>基本的な考え方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(base path)</a:t>
            </a:r>
          </a:p>
          <a:p>
            <a:r>
              <a:rPr lang="en-US" altLang="ja-JP" dirty="0"/>
              <a:t>	base: </a:t>
            </a:r>
            <a:r>
              <a:rPr lang="ja-JP" altLang="en-US" dirty="0"/>
              <a:t>起点ノード</a:t>
            </a:r>
            <a:r>
              <a:rPr lang="en-US" altLang="ja-JP" dirty="0"/>
              <a:t>(</a:t>
            </a:r>
            <a:r>
              <a:rPr lang="ja-JP" altLang="en-US" dirty="0"/>
              <a:t>群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path: </a:t>
            </a:r>
            <a:r>
              <a:rPr lang="ja-JP" altLang="en-US" dirty="0"/>
              <a:t>相対</a:t>
            </a:r>
            <a:r>
              <a:rPr lang="en-US" altLang="ja-JP" dirty="0"/>
              <a:t>path</a:t>
            </a:r>
            <a:r>
              <a:rPr lang="ja-JP" altLang="en-US" dirty="0"/>
              <a:t>指定</a:t>
            </a:r>
            <a:endParaRPr lang="en-US" altLang="ja-JP" dirty="0"/>
          </a:p>
          <a:p>
            <a:r>
              <a:rPr lang="en-US" altLang="ja-JP" dirty="0"/>
              <a:t>=&gt; base</a:t>
            </a:r>
            <a:r>
              <a:rPr lang="ja-JP" altLang="en-US" dirty="0"/>
              <a:t>から</a:t>
            </a:r>
            <a:r>
              <a:rPr lang="en-US" altLang="ja-JP" dirty="0"/>
              <a:t>path</a:t>
            </a:r>
            <a:r>
              <a:rPr lang="ja-JP" altLang="en-US" dirty="0"/>
              <a:t>に沿って子ノードをたどる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・</a:t>
            </a:r>
            <a:r>
              <a:rPr lang="en-US" altLang="ja-JP" dirty="0" err="1"/>
              <a:t>Sp</a:t>
            </a:r>
            <a:r>
              <a:rPr lang="ja-JP" altLang="en-US" dirty="0"/>
              <a:t>相当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(#root &lt;1;2;2&gt;) 	: root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(#root &lt;1;2:3;2&gt;) 	: root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2-3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Sl</a:t>
            </a:r>
            <a:r>
              <a:rPr lang="ja-JP" altLang="en-US" dirty="0"/>
              <a:t>相当</a:t>
            </a:r>
            <a:br>
              <a:rPr lang="ja-JP" altLang="en-US" dirty="0"/>
            </a:br>
            <a:r>
              <a:rPr lang="ja-JP" altLang="en-US" dirty="0"/>
              <a:t>　　</a:t>
            </a:r>
            <a:r>
              <a:rPr lang="en-US" altLang="ja-JP" dirty="0"/>
              <a:t>(#level(2) &lt;1;2;2&gt;) 	: </a:t>
            </a:r>
            <a:r>
              <a:rPr lang="ja-JP" altLang="en-US" dirty="0"/>
              <a:t>レベル</a:t>
            </a:r>
            <a:r>
              <a:rPr lang="en-US" altLang="ja-JP" dirty="0"/>
              <a:t>2</a:t>
            </a:r>
            <a:r>
              <a:rPr lang="ja-JP" altLang="en-US" dirty="0"/>
              <a:t>ノード群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br>
              <a:rPr lang="ja-JP" altLang="en-US" dirty="0"/>
            </a:br>
            <a:r>
              <a:rPr lang="ja-JP" altLang="en-US" dirty="0"/>
              <a:t>　　</a:t>
            </a:r>
            <a:r>
              <a:rPr lang="en-US" altLang="ja-JP" dirty="0"/>
              <a:t>(#level(1-2) &lt;1;2:3;2&gt;) : </a:t>
            </a:r>
            <a:r>
              <a:rPr lang="ja-JP" altLang="en-US" dirty="0"/>
              <a:t>レベル</a:t>
            </a:r>
            <a:r>
              <a:rPr lang="en-US" altLang="ja-JP" dirty="0"/>
              <a:t>1-2</a:t>
            </a:r>
            <a:r>
              <a:rPr lang="ja-JP" altLang="en-US" dirty="0"/>
              <a:t>ノード群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2-3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(2) </a:t>
            </a:r>
            <a:r>
              <a:rPr lang="en-US" altLang="ja-JP" dirty="0" err="1"/>
              <a:t>Sp</a:t>
            </a:r>
            <a:r>
              <a:rPr lang="ja-JP" altLang="en-US" dirty="0"/>
              <a:t>と</a:t>
            </a:r>
            <a:r>
              <a:rPr lang="en-US" altLang="ja-JP" dirty="0" err="1"/>
              <a:t>Sl</a:t>
            </a:r>
            <a:r>
              <a:rPr lang="ja-JP" altLang="en-US" dirty="0"/>
              <a:t>限定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ルート⇔レベル</a:t>
            </a:r>
            <a:r>
              <a:rPr lang="en-US" altLang="ja-JP" dirty="0"/>
              <a:t>0</a:t>
            </a:r>
            <a:r>
              <a:rPr lang="ja-JP" altLang="en-US" dirty="0"/>
              <a:t>のノード</a:t>
            </a:r>
            <a:endParaRPr lang="en-US" altLang="ja-JP" dirty="0"/>
          </a:p>
          <a:p>
            <a:r>
              <a:rPr lang="ja-JP" altLang="en-US" dirty="0"/>
              <a:t>① </a:t>
            </a:r>
            <a:r>
              <a:rPr lang="en-US" altLang="ja-JP" dirty="0" err="1"/>
              <a:t>Sl</a:t>
            </a:r>
            <a:r>
              <a:rPr lang="en-US" altLang="ja-JP" dirty="0"/>
              <a:t>=0;1 		=&gt; Lv0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</a:t>
            </a:r>
          </a:p>
          <a:p>
            <a:r>
              <a:rPr lang="ja-JP" altLang="en-US" dirty="0"/>
              <a:t>② </a:t>
            </a:r>
            <a:r>
              <a:rPr lang="en-US" altLang="ja-JP" dirty="0" err="1"/>
              <a:t>Sl</a:t>
            </a:r>
            <a:r>
              <a:rPr lang="en-US" altLang="ja-JP" dirty="0"/>
              <a:t>=0;,1;4:6 		=&gt; Lv0</a:t>
            </a:r>
            <a:r>
              <a:rPr lang="ja-JP" altLang="en-US" dirty="0"/>
              <a:t>全て、</a:t>
            </a:r>
            <a:r>
              <a:rPr lang="en-US" altLang="ja-JP" dirty="0"/>
              <a:t>Lv1:4-6</a:t>
            </a:r>
            <a:r>
              <a:rPr lang="ja-JP" altLang="en-US" dirty="0"/>
              <a:t>番目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③ </a:t>
            </a:r>
            <a:r>
              <a:rPr lang="en-US" altLang="ja-JP" dirty="0" err="1"/>
              <a:t>Sl</a:t>
            </a:r>
            <a:r>
              <a:rPr lang="en-US" altLang="ja-JP" dirty="0"/>
              <a:t>=0;,1;10:20,2;30:40 	=&gt; Lv0</a:t>
            </a:r>
            <a:r>
              <a:rPr lang="ja-JP" altLang="en-US" dirty="0"/>
              <a:t>全て、</a:t>
            </a:r>
            <a:r>
              <a:rPr lang="en-US" altLang="ja-JP" dirty="0"/>
              <a:t>Lv1</a:t>
            </a:r>
            <a:r>
              <a:rPr lang="ja-JP" altLang="en-US" dirty="0"/>
              <a:t>の</a:t>
            </a:r>
            <a:r>
              <a:rPr lang="en-US" altLang="ja-JP" dirty="0"/>
              <a:t>10-20</a:t>
            </a:r>
            <a:r>
              <a:rPr lang="ja-JP" altLang="en-US" dirty="0"/>
              <a:t>番目、</a:t>
            </a:r>
            <a:r>
              <a:rPr lang="en-US" altLang="ja-JP" dirty="0"/>
              <a:t>Lv2</a:t>
            </a:r>
            <a:r>
              <a:rPr lang="ja-JP" altLang="en-US" dirty="0"/>
              <a:t>の</a:t>
            </a:r>
            <a:r>
              <a:rPr lang="en-US" altLang="ja-JP" dirty="0"/>
              <a:t>30-40</a:t>
            </a:r>
            <a:r>
              <a:rPr lang="ja-JP" altLang="en-US" dirty="0"/>
              <a:t>番目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④ </a:t>
            </a:r>
            <a:r>
              <a:rPr lang="en-US" altLang="ja-JP" dirty="0" err="1"/>
              <a:t>Sl</a:t>
            </a:r>
            <a:r>
              <a:rPr lang="en-US" altLang="ja-JP" dirty="0"/>
              <a:t>=0:4;1:4 		=&gt; Lv0-4</a:t>
            </a:r>
            <a:r>
              <a:rPr lang="ja-JP" altLang="en-US" dirty="0"/>
              <a:t>につき、</a:t>
            </a:r>
            <a:r>
              <a:rPr lang="en-US" altLang="ja-JP" dirty="0"/>
              <a:t>1-4</a:t>
            </a:r>
            <a:r>
              <a:rPr lang="ja-JP" altLang="en-US" dirty="0"/>
              <a:t>番目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06740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C605C7A1-77F1-4CD2-B2A3-82128EFA9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032280"/>
              </p:ext>
            </p:extLst>
          </p:nvPr>
        </p:nvGraphicFramePr>
        <p:xfrm>
          <a:off x="97868" y="2865589"/>
          <a:ext cx="119962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068">
                  <a:extLst>
                    <a:ext uri="{9D8B030D-6E8A-4147-A177-3AD203B41FA5}">
                      <a16:colId xmlns:a16="http://schemas.microsoft.com/office/drawing/2014/main" val="1086202401"/>
                    </a:ext>
                  </a:extLst>
                </a:gridCol>
                <a:gridCol w="794675">
                  <a:extLst>
                    <a:ext uri="{9D8B030D-6E8A-4147-A177-3AD203B41FA5}">
                      <a16:colId xmlns:a16="http://schemas.microsoft.com/office/drawing/2014/main" val="2470266399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939084371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2153617954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1473791090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84063223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32395628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064453876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100064173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2387366624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tq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cq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12213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data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node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valPtr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設定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print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data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node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valPtr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設定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print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80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-Pin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02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-Pout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2092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Pprod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2658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433721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507672-2468-4FFC-A671-675A5B72402B}"/>
              </a:ext>
            </a:extLst>
          </p:cNvPr>
          <p:cNvSpPr txBox="1"/>
          <p:nvPr/>
        </p:nvSpPr>
        <p:spPr>
          <a:xfrm>
            <a:off x="111306" y="833718"/>
            <a:ext cx="12080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&lt;</a:t>
            </a:r>
            <a:r>
              <a:rPr kumimoji="1" lang="ja-JP" altLang="en-US" dirty="0"/>
              <a:t>相違点</a:t>
            </a:r>
            <a:r>
              <a:rPr kumimoji="1" lang="en-US" altLang="ja-JP" dirty="0"/>
              <a:t>&gt;</a:t>
            </a:r>
          </a:p>
          <a:p>
            <a:r>
              <a:rPr lang="en-US" altLang="ja-JP" dirty="0"/>
              <a:t>$PI$</a:t>
            </a:r>
            <a:r>
              <a:rPr lang="ja-JP" altLang="en-US" dirty="0"/>
              <a:t>実行時、</a:t>
            </a:r>
            <a:r>
              <a:rPr lang="en-US" altLang="ja-JP" dirty="0" err="1"/>
              <a:t>valPtr</a:t>
            </a:r>
            <a:r>
              <a:rPr lang="en-US" altLang="ja-JP" dirty="0"/>
              <a:t>(</a:t>
            </a:r>
            <a:r>
              <a:rPr lang="ja-JP" altLang="en-US" dirty="0"/>
              <a:t>値文字列の</a:t>
            </a:r>
            <a:r>
              <a:rPr lang="en-US" altLang="ja-JP" dirty="0" err="1"/>
              <a:t>i</a:t>
            </a:r>
            <a:r>
              <a:rPr lang="ja-JP" altLang="en-US" dirty="0"/>
              <a:t>番目の開始位置を示す配列</a:t>
            </a:r>
            <a:r>
              <a:rPr lang="en-US" altLang="ja-JP" dirty="0"/>
              <a:t>)</a:t>
            </a:r>
            <a:r>
              <a:rPr lang="ja-JP" altLang="en-US" dirty="0"/>
              <a:t>を使用して、ノードに</a:t>
            </a:r>
            <a:r>
              <a:rPr lang="en-US" altLang="ja-JP" dirty="0"/>
              <a:t>bind</a:t>
            </a:r>
            <a:r>
              <a:rPr lang="ja-JP" altLang="en-US" dirty="0"/>
              <a:t>された</a:t>
            </a:r>
            <a:r>
              <a:rPr lang="en-US" altLang="ja-JP" dirty="0" err="1"/>
              <a:t>i</a:t>
            </a:r>
            <a:r>
              <a:rPr lang="ja-JP" altLang="en-US" dirty="0"/>
              <a:t>番目の値を取得する。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tq</a:t>
            </a:r>
            <a:r>
              <a:rPr lang="en-US" altLang="ja-JP" dirty="0"/>
              <a:t> :</a:t>
            </a:r>
            <a:r>
              <a:rPr lang="ja-JP" altLang="en-US" dirty="0"/>
              <a:t> </a:t>
            </a:r>
            <a:r>
              <a:rPr lang="en-US" altLang="ja-JP" dirty="0" err="1"/>
              <a:t>valPtr</a:t>
            </a:r>
            <a:r>
              <a:rPr lang="ja-JP" altLang="en-US" dirty="0"/>
              <a:t>の設定は、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r>
              <a:rPr lang="ja-JP" altLang="en-US" dirty="0"/>
              <a:t>による内積実行結果の出力時</a:t>
            </a:r>
            <a:endParaRPr lang="en-US" altLang="ja-JP" dirty="0"/>
          </a:p>
          <a:p>
            <a:r>
              <a:rPr lang="en-US" altLang="ja-JP" dirty="0"/>
              <a:t>	=&gt; -Pout</a:t>
            </a:r>
            <a:r>
              <a:rPr lang="ja-JP" altLang="en-US" dirty="0"/>
              <a:t>による</a:t>
            </a:r>
            <a:r>
              <a:rPr lang="en-US" altLang="ja-JP" dirty="0"/>
              <a:t>out</a:t>
            </a:r>
            <a:r>
              <a:rPr lang="ja-JP" altLang="en-US" dirty="0"/>
              <a:t>ツリーの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n</a:t>
            </a:r>
            <a:r>
              <a:rPr lang="ja-JP" altLang="en-US" dirty="0"/>
              <a:t>番目の値は空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cq</a:t>
            </a:r>
            <a:r>
              <a:rPr lang="en-US" altLang="ja-JP" dirty="0"/>
              <a:t>: in</a:t>
            </a:r>
            <a:r>
              <a:rPr lang="ja-JP" altLang="en-US" dirty="0"/>
              <a:t>ツリーに対するデータ</a:t>
            </a:r>
            <a:r>
              <a:rPr lang="en-US" altLang="ja-JP" dirty="0"/>
              <a:t>bind</a:t>
            </a:r>
            <a:r>
              <a:rPr lang="ja-JP" altLang="en-US" dirty="0"/>
              <a:t>時に</a:t>
            </a:r>
            <a:r>
              <a:rPr lang="en-US" altLang="ja-JP" dirty="0" err="1"/>
              <a:t>valPtr</a:t>
            </a:r>
            <a:r>
              <a:rPr lang="ja-JP" altLang="en-US" dirty="0"/>
              <a:t>の設定も同時に実施</a:t>
            </a:r>
            <a:endParaRPr lang="en-US" altLang="ja-JP" dirty="0"/>
          </a:p>
          <a:p>
            <a:r>
              <a:rPr lang="en-US" altLang="ja-JP" dirty="0"/>
              <a:t>	=&gt; -Pout</a:t>
            </a:r>
            <a:r>
              <a:rPr lang="ja-JP" altLang="en-US" dirty="0"/>
              <a:t>による</a:t>
            </a:r>
            <a:r>
              <a:rPr lang="en-US" altLang="ja-JP" dirty="0"/>
              <a:t>out</a:t>
            </a:r>
            <a:r>
              <a:rPr lang="ja-JP" altLang="en-US" dirty="0"/>
              <a:t>ツリーの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n</a:t>
            </a:r>
            <a:r>
              <a:rPr lang="ja-JP" altLang="en-US" dirty="0"/>
              <a:t>番目の値を取得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DEBE38-FA82-44AB-A61E-01DDB4C3F9C4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内積処理の相違点</a:t>
            </a:r>
            <a:r>
              <a:rPr lang="en-US" altLang="ja-JP" sz="2400" u="sng" dirty="0"/>
              <a:t>(</a:t>
            </a:r>
            <a:r>
              <a:rPr lang="en-US" altLang="ja-JP" sz="2400" u="sng" dirty="0" err="1"/>
              <a:t>tq</a:t>
            </a:r>
            <a:r>
              <a:rPr lang="en-US" altLang="ja-JP" sz="2400" u="sng" dirty="0"/>
              <a:t> vs </a:t>
            </a:r>
            <a:r>
              <a:rPr lang="en-US" altLang="ja-JP" sz="2400" u="sng" dirty="0" err="1"/>
              <a:t>cq</a:t>
            </a:r>
            <a:r>
              <a:rPr lang="en-US" altLang="ja-JP" sz="2400" u="sn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4651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1" y="879662"/>
            <a:ext cx="52387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</a:t>
            </a:r>
            <a:r>
              <a:rPr lang="en-US" altLang="ja-JP" dirty="0" err="1"/>
              <a:t>sak-PI.ddf</a:t>
            </a:r>
            <a:endParaRPr lang="en-US" altLang="ja-JP" dirty="0"/>
          </a:p>
          <a:p>
            <a:r>
              <a:rPr lang="en-US" altLang="ja-JP" dirty="0"/>
              <a:t>	$PI$(#1$1[2],#2$2[2],$3[3](#4$4[2]))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147358" y="2957793"/>
            <a:ext cx="116967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(((,,),(,,)),((,,),(,,)),((,,),(,,)))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1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2</a:t>
            </a:r>
            <a:r>
              <a:rPr lang="en-US" altLang="ja-JP" sz="1600" dirty="0">
                <a:highlight>
                  <a:srgbClr val="FFFF99"/>
                </a:highlight>
              </a:rPr>
              <a:t>$4[2]))),((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322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4</a:t>
            </a:r>
            <a:r>
              <a:rPr lang="en-US" altLang="ja-JP" sz="1600" dirty="0">
                <a:highlight>
                  <a:srgbClr val="FFFF99"/>
                </a:highlight>
              </a:rPr>
              <a:t>$4[2]))),((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5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68</a:t>
            </a:r>
            <a:r>
              <a:rPr lang="en-US" altLang="ja-JP" sz="1600" dirty="0">
                <a:highlight>
                  <a:srgbClr val="FFFF99"/>
                </a:highlight>
              </a:rPr>
              <a:t>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(((Length,mm,1),(Weight,kg,2)),((Length,mm,322),(Weight,kg,4)),((Length,mm,5),(Weight,kg,68)))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(1/3)</a:t>
            </a:r>
          </a:p>
        </p:txBody>
      </p:sp>
    </p:spTree>
    <p:extLst>
      <p:ext uri="{BB962C8B-B14F-4D97-AF65-F5344CB8AC3E}">
        <p14:creationId xmlns:p14="http://schemas.microsoft.com/office/powerpoint/2010/main" val="2065792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0" y="879662"/>
            <a:ext cx="710564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in=sak-PI1.ddf</a:t>
            </a:r>
          </a:p>
          <a:p>
            <a:r>
              <a:rPr lang="en-US" altLang="ja-JP" dirty="0"/>
              <a:t>	$PI$(#1$1[2],#2$2[2]@(MM,KG),$3[3](#4$4[2]))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252248" y="2768607"/>
            <a:ext cx="11696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in=sak-PI1.ddf out=test_prd.1.ddl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((($1[2],MM,$3[3]($4[2])),($1[2],KG,$3[3]($4[2]))),(($1[2],MM,$3[3]($4[2])),($1[2],KG,$3[3]($4[2]))),(($1[2],MM,$3[3]($4[2])),($1[2],KG,$3[3]($4[2]))))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(((,(MM,KG),),(,(MM,KG),)),((,(MM,KG),),(,(MM,KG),)),((,(MM,KG),),(,(MM,KG),)))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(((Length,(MM,KG),mm),(Weight,(MM,KG),kg)),((Length,(MM,KG),1),(Weight,(MM,KG),2)),((Length,(MM,KG),322),(Weight,(MM,KG),4)))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in=sak-PI1.ddf out=test_prd.1.ddl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/>
              <a:t>(((Length$1[2],mmMM,$3[3](1$4[2])),(Weight$1[2],kgKG,$3[3](2$4[2]))),((Length$1[2],mmMM,$3[3](322$4[2])),(Weight$1[2],kgKG,$3[3](4$4[2]))),((Length$1[2],mmMM,$3[3](5$4[2])),(Weight$1[2],kgKG,$3[3](68$4[2]))))</a:t>
            </a:r>
          </a:p>
          <a:p>
            <a:r>
              <a:rPr lang="en-US" altLang="ja-JP" sz="1600" dirty="0"/>
              <a:t>(((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(MM,KG),1),(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(MM,KG),2)),((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(MM,KG),322),(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(MM,KG),4)),((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(MM,KG),5),(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(MM,KG),68)))</a:t>
            </a:r>
          </a:p>
          <a:p>
            <a:r>
              <a:rPr lang="en-US" altLang="ja-JP" sz="1600" dirty="0"/>
              <a:t>(((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(MM,KG),1),(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(MM,KG),2)),((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(MM,KG),322),(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(MM,KG),4)),((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(MM,KG),5),(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(MM,KG),68)))</a:t>
            </a:r>
          </a:p>
          <a:p>
            <a:r>
              <a:rPr lang="en-US" altLang="ja-JP" sz="1600" dirty="0"/>
              <a:t>11 Nodes were operated.</a:t>
            </a:r>
            <a:endParaRPr lang="en-US" altLang="ja-JP" sz="1600" dirty="0">
              <a:highlight>
                <a:srgbClr val="89E0FF"/>
              </a:highligh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(2/3)</a:t>
            </a:r>
          </a:p>
        </p:txBody>
      </p:sp>
    </p:spTree>
    <p:extLst>
      <p:ext uri="{BB962C8B-B14F-4D97-AF65-F5344CB8AC3E}">
        <p14:creationId xmlns:p14="http://schemas.microsoft.com/office/powerpoint/2010/main" val="3401167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0" y="879662"/>
            <a:ext cx="803349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$(#1$1[2],#2$2[2],$3[3](#4$4[2]))</a:t>
            </a:r>
          </a:p>
          <a:p>
            <a:r>
              <a:rPr lang="en-US" altLang="ja-JP" dirty="0"/>
              <a:t>out=sak8.ddl</a:t>
            </a:r>
          </a:p>
          <a:p>
            <a:r>
              <a:rPr lang="en-US" altLang="ja-JP" dirty="0"/>
              <a:t>	 $PI$(AAA@(L(mm),W(</a:t>
            </a:r>
            <a:r>
              <a:rPr lang="en-US" altLang="ja-JP" dirty="0" err="1"/>
              <a:t>j,k,l</a:t>
            </a:r>
            <a:r>
              <a:rPr lang="en-US" altLang="ja-JP" dirty="0"/>
              <a:t>)),Quantity($#4BBB,$#2CCC))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252248" y="2768607"/>
            <a:ext cx="116967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in=test_prd.1.ddf out=sak8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$($1[2]@(</a:t>
            </a:r>
            <a:r>
              <a:rPr lang="en-US" altLang="ja-JP" sz="1600" dirty="0" err="1">
                <a:highlight>
                  <a:srgbClr val="FFFF99"/>
                </a:highlight>
              </a:rPr>
              <a:t>Length,Weight</a:t>
            </a:r>
            <a:r>
              <a:rPr lang="en-US" altLang="ja-JP" sz="1600" dirty="0">
                <a:highlight>
                  <a:srgbClr val="FFFF99"/>
                </a:highlight>
              </a:rPr>
              <a:t>),$2[2]@(</a:t>
            </a:r>
            <a:r>
              <a:rPr lang="en-US" altLang="ja-JP" sz="1600" dirty="0" err="1">
                <a:highlight>
                  <a:srgbClr val="FFFF99"/>
                </a:highlight>
              </a:rPr>
              <a:t>mm,kg</a:t>
            </a:r>
            <a:r>
              <a:rPr lang="en-US" altLang="ja-JP" sz="1600" dirty="0">
                <a:highlight>
                  <a:srgbClr val="FFFF99"/>
                </a:highlight>
              </a:rPr>
              <a:t>),$3[3]($4[2]@(1,2,322,4,5,68)))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),Quantity(,))),((L(mm),Quantity(,)),(W(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),Quantity(,))),((L(mm),Quantity(,)),(W(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),Quantity(68,kg))))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in=test_prd.1.ddf out=sak8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$($1[2]@(</a:t>
            </a:r>
            <a:r>
              <a:rPr lang="en-US" altLang="ja-JP" sz="1600" dirty="0" err="1">
                <a:highlight>
                  <a:srgbClr val="FFFF99"/>
                </a:highlight>
              </a:rPr>
              <a:t>Length,Weight</a:t>
            </a:r>
            <a:r>
              <a:rPr lang="en-US" altLang="ja-JP" sz="1600" dirty="0">
                <a:highlight>
                  <a:srgbClr val="FFFF99"/>
                </a:highlight>
              </a:rPr>
              <a:t>),$2[2]@(</a:t>
            </a:r>
            <a:r>
              <a:rPr lang="en-US" altLang="ja-JP" sz="1600" dirty="0" err="1">
                <a:highlight>
                  <a:srgbClr val="FFFF99"/>
                </a:highlight>
              </a:rPr>
              <a:t>mm,kg</a:t>
            </a:r>
            <a:r>
              <a:rPr lang="en-US" altLang="ja-JP" sz="1600" dirty="0">
                <a:highlight>
                  <a:srgbClr val="FFFF99"/>
                </a:highlight>
              </a:rPr>
              <a:t>),$3[3]($4[2]@(1,2,322,4,5,68)))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),Quantity(68,kg))))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),Quantity(68,kg))))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(3/3)</a:t>
            </a:r>
          </a:p>
          <a:p>
            <a:endParaRPr lang="en-US" altLang="ja-JP" sz="2400" u="sng" dirty="0"/>
          </a:p>
        </p:txBody>
      </p:sp>
    </p:spTree>
    <p:extLst>
      <p:ext uri="{BB962C8B-B14F-4D97-AF65-F5344CB8AC3E}">
        <p14:creationId xmlns:p14="http://schemas.microsoft.com/office/powerpoint/2010/main" val="876895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E78EBB-F76D-4BA0-84D5-6CF7977D2F26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7357" y="633774"/>
            <a:ext cx="1140361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概要</a:t>
            </a:r>
            <a:r>
              <a:rPr lang="en-US" altLang="ja-JP" dirty="0"/>
              <a:t>&gt;: </a:t>
            </a:r>
            <a:r>
              <a:rPr lang="ja-JP" altLang="en-US" dirty="0"/>
              <a:t>各ノードをたどって</a:t>
            </a:r>
            <a:r>
              <a:rPr lang="en-US" altLang="ja-JP" dirty="0"/>
              <a:t>nth</a:t>
            </a:r>
            <a:r>
              <a:rPr lang="ja-JP" altLang="en-US" dirty="0"/>
              <a:t>番目の値を出力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現状の処理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(a)Node</a:t>
            </a:r>
            <a:r>
              <a:rPr lang="ja-JP" altLang="en-US" dirty="0"/>
              <a:t>に</a:t>
            </a:r>
            <a:r>
              <a:rPr lang="en-US" altLang="ja-JP" dirty="0"/>
              <a:t>bind</a:t>
            </a:r>
            <a:r>
              <a:rPr lang="ja-JP" altLang="en-US" dirty="0"/>
              <a:t>値あり</a:t>
            </a:r>
            <a:r>
              <a:rPr lang="en-US" altLang="ja-JP" dirty="0"/>
              <a:t>(root</a:t>
            </a:r>
            <a:r>
              <a:rPr lang="ja-JP" altLang="en-US" dirty="0"/>
              <a:t>からの配列指定要素数</a:t>
            </a:r>
            <a:r>
              <a:rPr lang="en-US" altLang="ja-JP" dirty="0"/>
              <a:t>&gt;0)</a:t>
            </a:r>
            <a:endParaRPr lang="ja-JP" altLang="en-US" dirty="0"/>
          </a:p>
          <a:p>
            <a:r>
              <a:rPr lang="ja-JP" altLang="en-US" dirty="0"/>
              <a:t>	→</a:t>
            </a:r>
            <a:r>
              <a:rPr lang="en-US" altLang="ja-JP" dirty="0"/>
              <a:t> </a:t>
            </a:r>
            <a:r>
              <a:rPr lang="en-US" altLang="ja-JP" dirty="0" err="1"/>
              <a:t>Print_nthVal</a:t>
            </a:r>
            <a:r>
              <a:rPr lang="en-US" altLang="ja-JP" dirty="0"/>
              <a:t>(node, nth)		// node</a:t>
            </a:r>
            <a:r>
              <a:rPr lang="ja-JP" altLang="en-US" dirty="0"/>
              <a:t>の</a:t>
            </a:r>
            <a:r>
              <a:rPr lang="en-US" altLang="ja-JP" dirty="0"/>
              <a:t>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値を出力</a:t>
            </a:r>
            <a:endParaRPr lang="en-US" altLang="ja-JP" dirty="0"/>
          </a:p>
          <a:p>
            <a:r>
              <a:rPr lang="en-US" altLang="ja-JP" dirty="0"/>
              <a:t>(b)</a:t>
            </a:r>
            <a:r>
              <a:rPr lang="ja-JP" altLang="en-US" dirty="0"/>
              <a:t>参照先なし</a:t>
            </a:r>
          </a:p>
          <a:p>
            <a:r>
              <a:rPr lang="ja-JP" altLang="en-US" dirty="0"/>
              <a:t>	</a:t>
            </a:r>
            <a:r>
              <a:rPr lang="en-US" altLang="ja-JP" dirty="0"/>
              <a:t>@</a:t>
            </a:r>
            <a:r>
              <a:rPr lang="ja-JP" altLang="en-US" dirty="0"/>
              <a:t>なし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</a:t>
            </a:r>
            <a:r>
              <a:rPr lang="en-US" altLang="ja-JP" dirty="0" err="1"/>
              <a:t>print_head</a:t>
            </a:r>
            <a:r>
              <a:rPr lang="en-US" altLang="ja-JP" dirty="0"/>
              <a:t>(node)</a:t>
            </a:r>
          </a:p>
          <a:p>
            <a:r>
              <a:rPr lang="en-US" altLang="ja-JP" dirty="0"/>
              <a:t>	@</a:t>
            </a:r>
            <a:r>
              <a:rPr lang="ja-JP" altLang="en-US" dirty="0"/>
              <a:t>あり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c = node</a:t>
            </a:r>
            <a:r>
              <a:rPr lang="ja-JP" altLang="en-US" dirty="0"/>
              <a:t>の</a:t>
            </a:r>
            <a:r>
              <a:rPr lang="en-US" altLang="ja-JP" dirty="0"/>
              <a:t>(nth%</a:t>
            </a:r>
            <a:r>
              <a:rPr lang="ja-JP" altLang="en-US" dirty="0"/>
              <a:t>子ノード数</a:t>
            </a:r>
            <a:r>
              <a:rPr lang="en-US" altLang="ja-JP" dirty="0"/>
              <a:t>)</a:t>
            </a:r>
            <a:r>
              <a:rPr lang="ja-JP" altLang="en-US" dirty="0"/>
              <a:t>番目の子ノード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	      </a:t>
            </a:r>
            <a:r>
              <a:rPr lang="en-US" altLang="ja-JP" dirty="0" err="1"/>
              <a:t>print_tree</a:t>
            </a:r>
            <a:r>
              <a:rPr lang="en-US" altLang="ja-JP" dirty="0"/>
              <a:t>(c)</a:t>
            </a:r>
          </a:p>
          <a:p>
            <a:r>
              <a:rPr lang="en-US" altLang="ja-JP" dirty="0"/>
              <a:t>(c)</a:t>
            </a:r>
            <a:r>
              <a:rPr lang="ja-JP" altLang="en-US" dirty="0"/>
              <a:t>参照先あり</a:t>
            </a:r>
          </a:p>
          <a:p>
            <a:r>
              <a:rPr lang="ja-JP" altLang="en-US" dirty="0"/>
              <a:t>	</a:t>
            </a:r>
            <a:r>
              <a:rPr lang="en-US" altLang="ja-JP" dirty="0"/>
              <a:t>(</a:t>
            </a:r>
            <a:r>
              <a:rPr lang="en-US" altLang="ja-JP" dirty="0" err="1"/>
              <a:t>i</a:t>
            </a:r>
            <a:r>
              <a:rPr lang="en-US" altLang="ja-JP" dirty="0"/>
              <a:t>)</a:t>
            </a:r>
            <a:r>
              <a:rPr lang="ja-JP" altLang="en-US" dirty="0"/>
              <a:t>参照先に</a:t>
            </a:r>
            <a:r>
              <a:rPr lang="en-US" altLang="ja-JP" dirty="0"/>
              <a:t>bind</a:t>
            </a:r>
            <a:r>
              <a:rPr lang="ja-JP" altLang="en-US" dirty="0"/>
              <a:t>値あり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</a:t>
            </a:r>
            <a:r>
              <a:rPr lang="en-US" altLang="ja-JP" dirty="0" err="1"/>
              <a:t>Print_nthVal</a:t>
            </a:r>
            <a:r>
              <a:rPr lang="en-US" altLang="ja-JP" dirty="0"/>
              <a:t>(</a:t>
            </a:r>
            <a:r>
              <a:rPr lang="ja-JP" altLang="en-US" dirty="0"/>
              <a:t>参照先</a:t>
            </a:r>
            <a:r>
              <a:rPr lang="en-US" altLang="ja-JP" dirty="0"/>
              <a:t>, nth)	 // </a:t>
            </a:r>
            <a:r>
              <a:rPr lang="ja-JP" altLang="en-US" dirty="0"/>
              <a:t>参照先の</a:t>
            </a:r>
            <a:r>
              <a:rPr lang="en-US" altLang="ja-JP" dirty="0"/>
              <a:t>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値を出力</a:t>
            </a:r>
            <a:endParaRPr lang="en-US" altLang="ja-JP" dirty="0"/>
          </a:p>
          <a:p>
            <a:r>
              <a:rPr lang="en-US" altLang="ja-JP" dirty="0"/>
              <a:t>	(ii)</a:t>
            </a:r>
            <a:r>
              <a:rPr lang="ja-JP" altLang="en-US" dirty="0"/>
              <a:t>参照先の子ノード数</a:t>
            </a:r>
            <a:r>
              <a:rPr lang="en-US" altLang="ja-JP" dirty="0"/>
              <a:t>&gt;0</a:t>
            </a:r>
          </a:p>
          <a:p>
            <a:r>
              <a:rPr lang="en-US" altLang="ja-JP" dirty="0"/>
              <a:t>		</a:t>
            </a:r>
            <a:r>
              <a:rPr lang="ja-JP" altLang="en-US" dirty="0"/>
              <a:t> →</a:t>
            </a:r>
            <a:r>
              <a:rPr lang="en-US" altLang="ja-JP" dirty="0"/>
              <a:t>  for(c ∈ </a:t>
            </a:r>
            <a:r>
              <a:rPr lang="ja-JP" altLang="en-US" dirty="0"/>
              <a:t>参照先</a:t>
            </a:r>
            <a:r>
              <a:rPr lang="en-US" altLang="ja-JP" dirty="0"/>
              <a:t>.children)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(c, nth)</a:t>
            </a:r>
          </a:p>
          <a:p>
            <a:r>
              <a:rPr lang="en-US" altLang="ja-JP" dirty="0"/>
              <a:t>(d)node</a:t>
            </a:r>
            <a:r>
              <a:rPr lang="ja-JP" altLang="en-US" dirty="0"/>
              <a:t>の子ノード数</a:t>
            </a:r>
            <a:r>
              <a:rPr lang="en-US" altLang="ja-JP" dirty="0"/>
              <a:t>&gt;0			</a:t>
            </a:r>
          </a:p>
          <a:p>
            <a:r>
              <a:rPr lang="en-US" altLang="ja-JP" dirty="0"/>
              <a:t>		</a:t>
            </a:r>
            <a:r>
              <a:rPr lang="ja-JP" altLang="en-US" dirty="0"/>
              <a:t> →</a:t>
            </a:r>
            <a:r>
              <a:rPr lang="en-US" altLang="ja-JP" dirty="0"/>
              <a:t>  for(c ∈ </a:t>
            </a:r>
            <a:r>
              <a:rPr lang="en-US" altLang="ja-JP" dirty="0" err="1"/>
              <a:t>node.children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(c, nth)</a:t>
            </a:r>
          </a:p>
          <a:p>
            <a:endParaRPr lang="en-US" altLang="ja-JP" dirty="0"/>
          </a:p>
          <a:p>
            <a:r>
              <a:rPr lang="en-US" altLang="ja-JP" dirty="0"/>
              <a:t>※(a)~(d)</a:t>
            </a:r>
            <a:r>
              <a:rPr lang="ja-JP" altLang="en-US" dirty="0">
                <a:solidFill>
                  <a:srgbClr val="FF0000"/>
                </a:solidFill>
              </a:rPr>
              <a:t>および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i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ja-JP" altLang="en-US" dirty="0">
                <a:solidFill>
                  <a:srgbClr val="FF0000"/>
                </a:solidFill>
              </a:rPr>
              <a:t>～</a:t>
            </a:r>
            <a:r>
              <a:rPr lang="en-US" altLang="ja-JP" dirty="0">
                <a:solidFill>
                  <a:srgbClr val="FF0000"/>
                </a:solidFill>
              </a:rPr>
              <a:t>(ii)</a:t>
            </a:r>
            <a:r>
              <a:rPr lang="ja-JP" altLang="en-US" dirty="0"/>
              <a:t>は該当する処理すべてを実行</a:t>
            </a:r>
            <a:r>
              <a:rPr lang="en-US" altLang="ja-JP" dirty="0"/>
              <a:t>(</a:t>
            </a:r>
            <a:r>
              <a:rPr lang="ja-JP" altLang="en-US" dirty="0"/>
              <a:t>排反ではない</a:t>
            </a:r>
            <a:r>
              <a:rPr lang="en-US" altLang="ja-JP" dirty="0"/>
              <a:t>)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8534400" y="4766054"/>
            <a:ext cx="2954215" cy="1063246"/>
          </a:xfrm>
          <a:prstGeom prst="wedgeRectCallout">
            <a:avLst>
              <a:gd name="adj1" fmla="val -91745"/>
              <a:gd name="adj2" fmla="val -1207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参照先ノードも</a:t>
            </a:r>
            <a:r>
              <a:rPr kumimoji="1" lang="ja-JP" altLang="en-US" dirty="0">
                <a:solidFill>
                  <a:srgbClr val="FF0000"/>
                </a:solidFill>
              </a:rPr>
              <a:t>子ノードと</a:t>
            </a:r>
            <a:r>
              <a:rPr lang="ja-JP" altLang="en-US" dirty="0">
                <a:solidFill>
                  <a:srgbClr val="FF0000"/>
                </a:solidFill>
              </a:rPr>
              <a:t>同様</a:t>
            </a:r>
            <a:r>
              <a:rPr kumimoji="1" lang="ja-JP" altLang="en-US" dirty="0">
                <a:solidFill>
                  <a:srgbClr val="FF0000"/>
                </a:solidFill>
              </a:rPr>
              <a:t>直接たどれないか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ja-JP" altLang="en-US" dirty="0">
                <a:solidFill>
                  <a:srgbClr val="FF0000"/>
                </a:solidFill>
              </a:rPr>
              <a:t>ループへの考慮は必要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3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765236" y="589588"/>
            <a:ext cx="937267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ノードに対する①②③組合せ時の</a:t>
            </a:r>
            <a:r>
              <a:rPr lang="ja-JP" altLang="en-US" b="1" dirty="0"/>
              <a:t>仕様明確化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①</a:t>
            </a:r>
            <a:r>
              <a:rPr lang="en-US" altLang="ja-JP" dirty="0"/>
              <a:t>refer</a:t>
            </a:r>
            <a:r>
              <a:rPr lang="ja-JP" altLang="en-US" dirty="0"/>
              <a:t>先ノードあり</a:t>
            </a:r>
            <a:r>
              <a:rPr lang="en-US" altLang="ja-JP" dirty="0"/>
              <a:t>(</a:t>
            </a:r>
            <a:r>
              <a:rPr lang="ja-JP" altLang="en-US" dirty="0"/>
              <a:t>自身が参照元ノード</a:t>
            </a:r>
            <a:r>
              <a:rPr lang="en-US" altLang="ja-JP" dirty="0"/>
              <a:t>)</a:t>
            </a:r>
            <a:r>
              <a:rPr lang="ja-JP" altLang="en-US" dirty="0"/>
              <a:t>、②</a:t>
            </a:r>
            <a:r>
              <a:rPr lang="en-US" altLang="ja-JP" dirty="0"/>
              <a:t>@</a:t>
            </a:r>
            <a:r>
              <a:rPr lang="ja-JP" altLang="en-US" dirty="0"/>
              <a:t>による値指定、③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104610"/>
              </p:ext>
            </p:extLst>
          </p:nvPr>
        </p:nvGraphicFramePr>
        <p:xfrm>
          <a:off x="0" y="1752293"/>
          <a:ext cx="12191996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1364465869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403992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  <a:endParaRPr kumimoji="1" lang="ja-JP" altLang="en-US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*3</a:t>
                      </a: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を出力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指定を優先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 refer(refer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A4D51D2-A136-4686-918F-C7973FDE1889}"/>
              </a:ext>
            </a:extLst>
          </p:cNvPr>
          <p:cNvSpPr/>
          <p:nvPr/>
        </p:nvSpPr>
        <p:spPr>
          <a:xfrm>
            <a:off x="4428308" y="1459637"/>
            <a:ext cx="888275" cy="235131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716DCD-6E5C-4C84-918B-928095D7EF28}"/>
              </a:ext>
            </a:extLst>
          </p:cNvPr>
          <p:cNvSpPr txBox="1"/>
          <p:nvPr/>
        </p:nvSpPr>
        <p:spPr>
          <a:xfrm>
            <a:off x="5286103" y="1396175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現バージョンで実行有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743269"/>
            <a:ext cx="12016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現バージョンにおいて、</a:t>
            </a:r>
            <a:r>
              <a:rPr lang="en-US" altLang="ja-JP" dirty="0"/>
              <a:t>refer</a:t>
            </a:r>
            <a:r>
              <a:rPr lang="ja-JP" altLang="en-US" dirty="0"/>
              <a:t>先については</a:t>
            </a:r>
            <a:r>
              <a:rPr lang="en-US" altLang="ja-JP" dirty="0"/>
              <a:t>bind</a:t>
            </a:r>
            <a:r>
              <a:rPr lang="ja-JP" altLang="en-US" dirty="0"/>
              <a:t>値があればそれを出力。</a:t>
            </a:r>
            <a:endParaRPr lang="en-US" altLang="ja-JP" dirty="0"/>
          </a:p>
          <a:p>
            <a:r>
              <a:rPr lang="en-US" altLang="ja-JP" dirty="0"/>
              <a:t>*2: 		〃	</a:t>
            </a:r>
            <a:r>
              <a:rPr lang="ja-JP" altLang="en-US" dirty="0"/>
              <a:t>  </a:t>
            </a:r>
            <a:r>
              <a:rPr lang="en-US" altLang="ja-JP" dirty="0"/>
              <a:t>refer</a:t>
            </a:r>
            <a:r>
              <a:rPr lang="ja-JP" altLang="en-US" dirty="0"/>
              <a:t>先の各子ノードについて再帰処理。</a:t>
            </a:r>
            <a:endParaRPr lang="en-US" altLang="ja-JP" dirty="0"/>
          </a:p>
          <a:p>
            <a:r>
              <a:rPr lang="ja-JP" altLang="en-US" dirty="0"/>
              <a:t>　　改造案では</a:t>
            </a:r>
            <a:r>
              <a:rPr lang="en-US" altLang="ja-JP" dirty="0"/>
              <a:t>refer</a:t>
            </a:r>
            <a:r>
              <a:rPr lang="ja-JP" altLang="en-US" dirty="0"/>
              <a:t>先を再帰処理するので、</a:t>
            </a:r>
            <a:r>
              <a:rPr lang="en-US" altLang="ja-JP" dirty="0"/>
              <a:t>refer</a:t>
            </a:r>
            <a:r>
              <a:rPr lang="ja-JP" altLang="en-US" dirty="0"/>
              <a:t>先の子ノードはその中で処理する。</a:t>
            </a:r>
            <a:endParaRPr lang="en-US" altLang="ja-JP" dirty="0"/>
          </a:p>
          <a:p>
            <a:r>
              <a:rPr lang="en-US" altLang="ja-JP" dirty="0"/>
              <a:t>*3: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4D430B-DF6D-46D6-AD60-3145CEB58CDF}"/>
              </a:ext>
            </a:extLst>
          </p:cNvPr>
          <p:cNvSpPr txBox="1"/>
          <p:nvPr/>
        </p:nvSpPr>
        <p:spPr>
          <a:xfrm>
            <a:off x="9028580" y="5856466"/>
            <a:ext cx="304718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将来課題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 </a:t>
            </a:r>
            <a:r>
              <a:rPr lang="ja-JP" altLang="en-US" dirty="0"/>
              <a:t>本表をユーザ定義可とする。</a:t>
            </a:r>
            <a:endParaRPr lang="en-US" altLang="ja-JP" dirty="0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465B7E4A-D204-4213-BCBD-6934ACD36799}"/>
              </a:ext>
            </a:extLst>
          </p:cNvPr>
          <p:cNvSpPr/>
          <p:nvPr/>
        </p:nvSpPr>
        <p:spPr>
          <a:xfrm>
            <a:off x="8692570" y="2012999"/>
            <a:ext cx="1445343" cy="537764"/>
          </a:xfrm>
          <a:prstGeom prst="wedgeRectCallout">
            <a:avLst>
              <a:gd name="adj1" fmla="val -115763"/>
              <a:gd name="adj2" fmla="val 40366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939BDF1F-B5C6-48C5-94E7-62B9187F3119}"/>
              </a:ext>
            </a:extLst>
          </p:cNvPr>
          <p:cNvSpPr/>
          <p:nvPr/>
        </p:nvSpPr>
        <p:spPr>
          <a:xfrm>
            <a:off x="7423354" y="3195484"/>
            <a:ext cx="268913" cy="245806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75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2E8095-99BE-4368-B631-B4DDFF3106CB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kumimoji="1" lang="en-US" altLang="ja-JP" sz="2400" u="sng" dirty="0"/>
              <a:t>T</a:t>
            </a:r>
            <a:r>
              <a:rPr kumimoji="1" lang="ja-JP" altLang="en-US" sz="2400" u="sng" dirty="0"/>
              <a:t>式の文法</a:t>
            </a:r>
            <a:r>
              <a:rPr kumimoji="1" lang="en-US" altLang="ja-JP" sz="2400" u="sng" dirty="0"/>
              <a:t>(BNF</a:t>
            </a:r>
            <a:r>
              <a:rPr lang="ja-JP" altLang="en-US" sz="2400" u="sng" dirty="0"/>
              <a:t>記法</a:t>
            </a:r>
            <a:r>
              <a:rPr lang="en-US" altLang="ja-JP" sz="2400" u="sng" dirty="0"/>
              <a:t>)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5F7CED-AD12-4BF2-A63C-B1A8EE1FDED0}"/>
              </a:ext>
            </a:extLst>
          </p:cNvPr>
          <p:cNvSpPr txBox="1"/>
          <p:nvPr/>
        </p:nvSpPr>
        <p:spPr>
          <a:xfrm>
            <a:off x="465550" y="815990"/>
            <a:ext cx="746968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dirty="0"/>
              <a:t>(2) &lt;T-exp&gt; ::=  &lt;header&gt; { "(" [ &lt;T-exp&gt; { "," &lt;T-exp&gt; } ] ")" }</a:t>
            </a:r>
          </a:p>
          <a:p>
            <a:endParaRPr kumimoji="1" lang="en-US" altLang="ja-JP" dirty="0"/>
          </a:p>
          <a:p>
            <a:r>
              <a:rPr lang="en-US" altLang="ja-JP" dirty="0"/>
              <a:t>	&lt;empty&gt; ::= </a:t>
            </a:r>
            <a:r>
              <a:rPr lang="ja-JP" altLang="en-US" dirty="0"/>
              <a:t>空文字列</a:t>
            </a:r>
            <a:endParaRPr lang="en-US" altLang="ja-JP" dirty="0"/>
          </a:p>
          <a:p>
            <a:r>
              <a:rPr kumimoji="1" lang="en-US" altLang="ja-JP" dirty="0"/>
              <a:t>	&lt;name-str&gt; ::= </a:t>
            </a:r>
            <a:r>
              <a:rPr kumimoji="1" lang="ja-JP" altLang="en-US" dirty="0"/>
              <a:t>デリミタ以外の文字列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D44C971-2B53-4FC2-9DF6-0624235AD84F}"/>
              </a:ext>
            </a:extLst>
          </p:cNvPr>
          <p:cNvSpPr/>
          <p:nvPr/>
        </p:nvSpPr>
        <p:spPr>
          <a:xfrm>
            <a:off x="8601096" y="817788"/>
            <a:ext cx="33006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(凡例)</a:t>
            </a:r>
          </a:p>
          <a:p>
            <a:pPr lvl="1"/>
            <a:r>
              <a:rPr lang="ja-JP" altLang="en-US" dirty="0"/>
              <a:t>“ </a:t>
            </a:r>
            <a:r>
              <a:rPr lang="en-US" altLang="ja-JP" dirty="0"/>
              <a:t>...</a:t>
            </a:r>
            <a:r>
              <a:rPr lang="ja-JP" altLang="en-US" dirty="0"/>
              <a:t>“</a:t>
            </a:r>
            <a:r>
              <a:rPr lang="en-US" altLang="ja-JP" dirty="0"/>
              <a:t>	</a:t>
            </a:r>
            <a:r>
              <a:rPr lang="ja-JP" altLang="en-US" dirty="0"/>
              <a:t>: terminal</a:t>
            </a:r>
            <a:endParaRPr lang="en-US" altLang="ja-JP" dirty="0"/>
          </a:p>
          <a:p>
            <a:pPr lvl="1"/>
            <a:r>
              <a:rPr lang="ja-JP" altLang="en-US" dirty="0"/>
              <a:t>&lt;&gt;</a:t>
            </a:r>
            <a:r>
              <a:rPr lang="en-US" altLang="ja-JP" dirty="0"/>
              <a:t>	</a:t>
            </a:r>
            <a:r>
              <a:rPr lang="ja-JP" altLang="en-US" dirty="0"/>
              <a:t>: nonterminal</a:t>
            </a:r>
          </a:p>
          <a:p>
            <a:r>
              <a:rPr lang="ja-JP" altLang="en-US" dirty="0"/>
              <a:t>      {}</a:t>
            </a:r>
            <a:r>
              <a:rPr lang="en-US" altLang="ja-JP" dirty="0"/>
              <a:t>	</a:t>
            </a:r>
            <a:r>
              <a:rPr lang="ja-JP" altLang="en-US" dirty="0"/>
              <a:t>: 0回以上</a:t>
            </a:r>
          </a:p>
          <a:p>
            <a:r>
              <a:rPr lang="ja-JP" altLang="en-US" dirty="0"/>
              <a:t>      []</a:t>
            </a:r>
            <a:r>
              <a:rPr lang="en-US" altLang="ja-JP" dirty="0"/>
              <a:t>	</a:t>
            </a:r>
            <a:r>
              <a:rPr lang="ja-JP" altLang="en-US" dirty="0"/>
              <a:t>: 0回または1回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F85A5D-6F05-46EB-910F-51AD00AB092A}"/>
              </a:ext>
            </a:extLst>
          </p:cNvPr>
          <p:cNvSpPr txBox="1"/>
          <p:nvPr/>
        </p:nvSpPr>
        <p:spPr>
          <a:xfrm>
            <a:off x="465550" y="2413337"/>
            <a:ext cx="62630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例</a:t>
            </a:r>
            <a:endParaRPr lang="en-US" altLang="ja-JP" dirty="0"/>
          </a:p>
          <a:p>
            <a:r>
              <a:rPr lang="ja-JP" altLang="en-US" dirty="0"/>
              <a:t>① </a:t>
            </a:r>
            <a:r>
              <a:rPr lang="en-US" altLang="ja-JP" dirty="0"/>
              <a:t>A		// header	</a:t>
            </a:r>
          </a:p>
          <a:p>
            <a:r>
              <a:rPr kumimoji="1" lang="ja-JP" altLang="en-US" dirty="0"/>
              <a:t>② </a:t>
            </a:r>
            <a:r>
              <a:rPr kumimoji="1" lang="en-US" altLang="ja-JP" dirty="0"/>
              <a:t>A(B,C(D))	// T-exp</a:t>
            </a:r>
            <a:r>
              <a:rPr kumimoji="1" lang="ja-JP" altLang="en-US" dirty="0"/>
              <a:t>の入れ子構造</a:t>
            </a:r>
            <a:endParaRPr kumimoji="1" lang="en-US" altLang="ja-JP" dirty="0"/>
          </a:p>
          <a:p>
            <a:r>
              <a:rPr kumimoji="1" lang="ja-JP" altLang="en-US" dirty="0"/>
              <a:t>③ </a:t>
            </a:r>
            <a:r>
              <a:rPr kumimoji="1" lang="en-US" altLang="ja-JP" dirty="0"/>
              <a:t>(A,B,C)	// </a:t>
            </a:r>
            <a:r>
              <a:rPr kumimoji="1" lang="ja-JP" altLang="en-US" dirty="0"/>
              <a:t>先頭に</a:t>
            </a:r>
            <a:r>
              <a:rPr kumimoji="1" lang="en-US" altLang="ja-JP" dirty="0"/>
              <a:t>empty</a:t>
            </a:r>
            <a:r>
              <a:rPr lang="ja-JP" altLang="en-US" dirty="0"/>
              <a:t> </a:t>
            </a:r>
            <a:r>
              <a:rPr lang="en-US" altLang="ja-JP" dirty="0"/>
              <a:t>header</a:t>
            </a:r>
            <a:endParaRPr kumimoji="1" lang="en-US" altLang="ja-JP" dirty="0"/>
          </a:p>
          <a:p>
            <a:r>
              <a:rPr lang="ja-JP" altLang="en-US" dirty="0"/>
              <a:t>④ </a:t>
            </a:r>
            <a:r>
              <a:rPr lang="en-US" altLang="ja-JP" dirty="0"/>
              <a:t>A(,D)		// ,</a:t>
            </a:r>
            <a:r>
              <a:rPr lang="ja-JP" altLang="en-US" dirty="0"/>
              <a:t>の前に　　</a:t>
            </a:r>
            <a:r>
              <a:rPr lang="en-US" altLang="ja-JP" dirty="0"/>
              <a:t>〃</a:t>
            </a:r>
          </a:p>
          <a:p>
            <a:r>
              <a:rPr lang="ja-JP" altLang="en-US" dirty="0"/>
              <a:t>⑤ </a:t>
            </a:r>
            <a:r>
              <a:rPr lang="en-US" altLang="ja-JP" dirty="0"/>
              <a:t>2(A,3)	// </a:t>
            </a:r>
            <a:r>
              <a:rPr lang="ja-JP" altLang="en-US" dirty="0"/>
              <a:t>数字のみの</a:t>
            </a:r>
            <a:r>
              <a:rPr lang="en-US" altLang="ja-JP" dirty="0"/>
              <a:t>header</a:t>
            </a:r>
            <a:r>
              <a:rPr lang="ja-JP" altLang="en-US" dirty="0"/>
              <a:t>も可</a:t>
            </a:r>
            <a:endParaRPr lang="en-US" altLang="ja-JP" dirty="0"/>
          </a:p>
          <a:p>
            <a:r>
              <a:rPr lang="ja-JP" altLang="en-US" dirty="0"/>
              <a:t>⑥ </a:t>
            </a:r>
            <a:r>
              <a:rPr lang="en-US" altLang="ja-JP" dirty="0"/>
              <a:t>A(B,C)(D) 	// A</a:t>
            </a:r>
            <a:r>
              <a:rPr lang="ja-JP" altLang="en-US" dirty="0"/>
              <a:t>の後に</a:t>
            </a:r>
            <a:r>
              <a:rPr lang="en-US" altLang="ja-JP" dirty="0"/>
              <a:t>()</a:t>
            </a:r>
            <a:r>
              <a:rPr lang="ja-JP" altLang="en-US" dirty="0"/>
              <a:t>の繰り返し</a:t>
            </a:r>
            <a:endParaRPr lang="en-US" altLang="ja-JP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EF146A4-FC9B-4428-970B-6DA27513D51C}"/>
              </a:ext>
            </a:extLst>
          </p:cNvPr>
          <p:cNvSpPr/>
          <p:nvPr/>
        </p:nvSpPr>
        <p:spPr>
          <a:xfrm>
            <a:off x="9499670" y="5197388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000E537-1DC7-497B-9C98-8CF5945BDE28}"/>
              </a:ext>
            </a:extLst>
          </p:cNvPr>
          <p:cNvSpPr/>
          <p:nvPr/>
        </p:nvSpPr>
        <p:spPr>
          <a:xfrm>
            <a:off x="8453065" y="6040446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BD8079A-1BEB-4686-A623-79500C792022}"/>
              </a:ext>
            </a:extLst>
          </p:cNvPr>
          <p:cNvSpPr/>
          <p:nvPr/>
        </p:nvSpPr>
        <p:spPr>
          <a:xfrm>
            <a:off x="9499670" y="6035377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D6DF639-675F-4671-95B4-0A7C2E6D746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927172" y="5603480"/>
            <a:ext cx="1046605" cy="436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1532B12-C4B0-4066-A5D8-158BC68E8F75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9973777" y="5603480"/>
            <a:ext cx="0" cy="431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2ABEA341-BD1D-437E-8ADD-D40FD3236A33}"/>
              </a:ext>
            </a:extLst>
          </p:cNvPr>
          <p:cNvSpPr/>
          <p:nvPr/>
        </p:nvSpPr>
        <p:spPr>
          <a:xfrm>
            <a:off x="10527874" y="6040446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FE4AF1D-CB2E-42AD-BB56-B567B0511DEC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9973777" y="5603480"/>
            <a:ext cx="1028204" cy="436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E2DBD62-AAAF-40B3-B40E-0CB7FFF6B74B}"/>
              </a:ext>
            </a:extLst>
          </p:cNvPr>
          <p:cNvSpPr txBox="1"/>
          <p:nvPr/>
        </p:nvSpPr>
        <p:spPr>
          <a:xfrm>
            <a:off x="10567986" y="5979513"/>
            <a:ext cx="17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レ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527832C-0B9B-4B6F-9DB7-74BB0932FEF7}"/>
              </a:ext>
            </a:extLst>
          </p:cNvPr>
          <p:cNvSpPr txBox="1"/>
          <p:nvPr/>
        </p:nvSpPr>
        <p:spPr>
          <a:xfrm>
            <a:off x="8487294" y="6000761"/>
            <a:ext cx="17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レ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61A4644-BBDE-4711-8277-27551FD24EA1}"/>
              </a:ext>
            </a:extLst>
          </p:cNvPr>
          <p:cNvSpPr txBox="1"/>
          <p:nvPr/>
        </p:nvSpPr>
        <p:spPr>
          <a:xfrm>
            <a:off x="8352175" y="4745900"/>
            <a:ext cx="371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  <a:r>
              <a:rPr kumimoji="1" lang="en-US" altLang="ja-JP" dirty="0"/>
              <a:t>: </a:t>
            </a:r>
            <a:r>
              <a:rPr kumimoji="1" lang="ja-JP" altLang="en-US" dirty="0"/>
              <a:t>先頭子ノード</a:t>
            </a:r>
            <a:r>
              <a:rPr kumimoji="1" lang="en-US" altLang="ja-JP" dirty="0"/>
              <a:t>(conjugate flag)</a:t>
            </a:r>
            <a:endParaRPr lang="en-US" altLang="ja-JP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1322921-94A9-43CE-A8C8-3A57D39C30B1}"/>
              </a:ext>
            </a:extLst>
          </p:cNvPr>
          <p:cNvSpPr txBox="1"/>
          <p:nvPr/>
        </p:nvSpPr>
        <p:spPr>
          <a:xfrm>
            <a:off x="413836" y="4899214"/>
            <a:ext cx="7236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※</a:t>
            </a:r>
            <a:r>
              <a:rPr lang="ja-JP" altLang="en-US" u="sng" dirty="0"/>
              <a:t>⑥について</a:t>
            </a:r>
            <a:endParaRPr lang="en-US" altLang="ja-JP" u="sng" dirty="0"/>
          </a:p>
          <a:p>
            <a:r>
              <a:rPr lang="ja-JP" altLang="en-US" dirty="0"/>
              <a:t>  </a:t>
            </a:r>
            <a:r>
              <a:rPr lang="en-US" altLang="ja-JP" dirty="0"/>
              <a:t>f</a:t>
            </a:r>
            <a:r>
              <a:rPr lang="ja-JP" altLang="en-US" dirty="0"/>
              <a:t>は</a:t>
            </a:r>
            <a:r>
              <a:rPr lang="en-US" altLang="ja-JP" dirty="0"/>
              <a:t>2</a:t>
            </a:r>
            <a:r>
              <a:rPr lang="ja-JP" altLang="en-US" dirty="0"/>
              <a:t>変数関数であり、</a:t>
            </a:r>
            <a:r>
              <a:rPr lang="en-US" altLang="ja-JP" dirty="0"/>
              <a:t>2</a:t>
            </a:r>
            <a:r>
              <a:rPr lang="ja-JP" altLang="en-US" dirty="0"/>
              <a:t>つのパラメータ値を与えることで</a:t>
            </a:r>
            <a:r>
              <a:rPr lang="en-US" altLang="ja-JP" dirty="0"/>
              <a:t>1</a:t>
            </a:r>
            <a:r>
              <a:rPr lang="ja-JP" altLang="en-US" dirty="0"/>
              <a:t>変数関数になるように定義されているとする</a:t>
            </a:r>
            <a:r>
              <a:rPr lang="en-US" altLang="ja-JP" dirty="0"/>
              <a:t>(</a:t>
            </a:r>
            <a:r>
              <a:rPr lang="ja-JP" altLang="en-US" dirty="0"/>
              <a:t>例えば、</a:t>
            </a:r>
            <a:r>
              <a:rPr lang="en-US" altLang="ja-JP" dirty="0"/>
              <a:t>f(x,</a:t>
            </a:r>
            <a:r>
              <a:rPr lang="ja-JP" altLang="en-US" dirty="0"/>
              <a:t> </a:t>
            </a:r>
            <a:r>
              <a:rPr lang="en-US" altLang="ja-JP" dirty="0"/>
              <a:t>y)(z) = </a:t>
            </a:r>
            <a:r>
              <a:rPr lang="en-US" altLang="ja-JP" dirty="0" err="1"/>
              <a:t>x+y+z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  </a:t>
            </a:r>
            <a:r>
              <a:rPr lang="en-US" altLang="ja-JP" dirty="0"/>
              <a:t>f</a:t>
            </a:r>
            <a:r>
              <a:rPr lang="ja-JP" altLang="en-US" dirty="0"/>
              <a:t>をコールする記法は次のようになる。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		f(2,3)(3)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29919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7CB102-0093-47B8-8E73-B38594151B8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</a:t>
            </a:r>
            <a:r>
              <a:rPr lang="en-US" altLang="ja-JP" sz="2400" dirty="0"/>
              <a:t>@</a:t>
            </a:r>
            <a:r>
              <a:rPr lang="ja-JP" altLang="en-US" sz="2400" dirty="0"/>
              <a:t>指定と子ノード</a:t>
            </a:r>
            <a:endParaRPr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6749A-1CAA-4857-913B-12AAE2CE35EF}"/>
              </a:ext>
            </a:extLst>
          </p:cNvPr>
          <p:cNvSpPr txBox="1"/>
          <p:nvPr/>
        </p:nvSpPr>
        <p:spPr>
          <a:xfrm>
            <a:off x="595419" y="537337"/>
            <a:ext cx="1096521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対応する値を持つノードは</a:t>
            </a:r>
            <a:r>
              <a:rPr lang="en-US" altLang="ja-JP" dirty="0"/>
              <a:t>leaf</a:t>
            </a:r>
            <a:r>
              <a:rPr lang="ja-JP" altLang="en-US" dirty="0"/>
              <a:t>のみであるから、</a:t>
            </a:r>
            <a:r>
              <a:rPr lang="en-US" altLang="ja-JP" dirty="0"/>
              <a:t>@</a:t>
            </a:r>
            <a:r>
              <a:rPr lang="ja-JP" altLang="en-US" dirty="0"/>
              <a:t>指定有のノードは子ノードを持たない。</a:t>
            </a:r>
            <a:endParaRPr lang="en-US" altLang="ja-JP" dirty="0"/>
          </a:p>
          <a:p>
            <a:r>
              <a:rPr lang="en-US" altLang="ja-JP" dirty="0"/>
              <a:t>  =&gt; @</a:t>
            </a:r>
            <a:r>
              <a:rPr lang="ja-JP" altLang="en-US" dirty="0"/>
              <a:t>以降の子ノードグループは、</a:t>
            </a:r>
            <a:r>
              <a:rPr lang="en-US" altLang="ja-JP" dirty="0"/>
              <a:t>2</a:t>
            </a:r>
            <a:r>
              <a:rPr lang="ja-JP" altLang="en-US" dirty="0"/>
              <a:t>番目以降のグループも含めてすべて</a:t>
            </a:r>
            <a:r>
              <a:rPr lang="en-US" altLang="ja-JP" dirty="0"/>
              <a:t>@</a:t>
            </a:r>
            <a:r>
              <a:rPr lang="ja-JP" altLang="en-US" dirty="0"/>
              <a:t>指定値とみなす。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1613CAC-9B38-4C51-A6E0-5AA5003DB21F}"/>
              </a:ext>
            </a:extLst>
          </p:cNvPr>
          <p:cNvSpPr txBox="1"/>
          <p:nvPr/>
        </p:nvSpPr>
        <p:spPr>
          <a:xfrm>
            <a:off x="718442" y="1599176"/>
            <a:ext cx="11403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$ echo 'A@(1,2)(B,C)'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</a:t>
            </a:r>
            <a:r>
              <a:rPr lang="en-US" altLang="ja-JP" dirty="0" err="1"/>
              <a:t>Fst</a:t>
            </a:r>
            <a:r>
              <a:rPr lang="en-US" altLang="ja-JP" dirty="0"/>
              <a:t> -Pin</a:t>
            </a:r>
          </a:p>
          <a:p>
            <a:r>
              <a:rPr lang="en-US" altLang="ja-JP" dirty="0"/>
              <a:t>=&gt; A@(1,2)(B,C)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63C1E58-A00D-4CF3-942D-CA860086080B}"/>
              </a:ext>
            </a:extLst>
          </p:cNvPr>
          <p:cNvSpPr/>
          <p:nvPr/>
        </p:nvSpPr>
        <p:spPr>
          <a:xfrm>
            <a:off x="4725072" y="4271341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9CE6F4C-C6B0-4B17-BACA-84993B705D62}"/>
              </a:ext>
            </a:extLst>
          </p:cNvPr>
          <p:cNvSpPr/>
          <p:nvPr/>
        </p:nvSpPr>
        <p:spPr>
          <a:xfrm>
            <a:off x="2234198" y="4275293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C895F0C-62A2-4B18-9F72-41D3D3BA7D7B}"/>
              </a:ext>
            </a:extLst>
          </p:cNvPr>
          <p:cNvSpPr/>
          <p:nvPr/>
        </p:nvSpPr>
        <p:spPr>
          <a:xfrm>
            <a:off x="3411468" y="4271341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467014DF-D76B-47BF-8F5A-8050A8425AE2}"/>
              </a:ext>
            </a:extLst>
          </p:cNvPr>
          <p:cNvSpPr/>
          <p:nvPr/>
        </p:nvSpPr>
        <p:spPr>
          <a:xfrm>
            <a:off x="3950582" y="3274261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A@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49E3A93-ED9D-4617-AD52-0DC98EC3F4A4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flipH="1">
            <a:off x="2642509" y="3680353"/>
            <a:ext cx="1880695" cy="59494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F7E9141-A6F0-4000-9A55-0E29663DB31F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flipH="1">
            <a:off x="3819779" y="3680353"/>
            <a:ext cx="703425" cy="59098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F632B4A-77BC-4836-86DA-B2E4273C38DF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4523204" y="3680353"/>
            <a:ext cx="610179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6C62D669-43C4-4EA4-851A-21FB7864D87C}"/>
              </a:ext>
            </a:extLst>
          </p:cNvPr>
          <p:cNvSpPr/>
          <p:nvPr/>
        </p:nvSpPr>
        <p:spPr>
          <a:xfrm>
            <a:off x="7307462" y="3611388"/>
            <a:ext cx="3191893" cy="846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ノード間リンク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種類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親子関係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属性関係</a:t>
            </a:r>
            <a:r>
              <a:rPr lang="en-US" altLang="ja-JP" dirty="0">
                <a:solidFill>
                  <a:schemeClr val="tx1"/>
                </a:solidFill>
              </a:rPr>
              <a:t>?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6749B4E-4AA8-43E6-9D47-5ED47B7839DE}"/>
              </a:ext>
            </a:extLst>
          </p:cNvPr>
          <p:cNvCxnSpPr>
            <a:cxnSpLocks/>
          </p:cNvCxnSpPr>
          <p:nvPr/>
        </p:nvCxnSpPr>
        <p:spPr>
          <a:xfrm flipH="1">
            <a:off x="7743913" y="4034826"/>
            <a:ext cx="1064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DB64904-43E8-4D79-B76F-089650D0AD42}"/>
              </a:ext>
            </a:extLst>
          </p:cNvPr>
          <p:cNvCxnSpPr>
            <a:cxnSpLocks/>
          </p:cNvCxnSpPr>
          <p:nvPr/>
        </p:nvCxnSpPr>
        <p:spPr>
          <a:xfrm flipH="1">
            <a:off x="7743912" y="4316072"/>
            <a:ext cx="10648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8F669E1C-1250-4E08-9AB1-67247E143C8D}"/>
              </a:ext>
            </a:extLst>
          </p:cNvPr>
          <p:cNvSpPr/>
          <p:nvPr/>
        </p:nvSpPr>
        <p:spPr>
          <a:xfrm>
            <a:off x="5778809" y="42539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A62F562A-94DE-4D29-84F0-CF33EDDD18E2}"/>
              </a:ext>
            </a:extLst>
          </p:cNvPr>
          <p:cNvCxnSpPr>
            <a:cxnSpLocks/>
            <a:stCxn id="17" idx="2"/>
            <a:endCxn id="41" idx="0"/>
          </p:cNvCxnSpPr>
          <p:nvPr/>
        </p:nvCxnSpPr>
        <p:spPr>
          <a:xfrm>
            <a:off x="4523204" y="3680353"/>
            <a:ext cx="1663916" cy="573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917AB64-12C9-4877-AE02-30A5F89CD4AE}"/>
              </a:ext>
            </a:extLst>
          </p:cNvPr>
          <p:cNvSpPr txBox="1"/>
          <p:nvPr/>
        </p:nvSpPr>
        <p:spPr>
          <a:xfrm>
            <a:off x="788383" y="5697808"/>
            <a:ext cx="1140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・内積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A@</a:t>
            </a:r>
            <a:r>
              <a:rPr lang="ja-JP" altLang="en-US" dirty="0"/>
              <a:t>ノードについては</a:t>
            </a:r>
            <a:r>
              <a:rPr lang="en-US" altLang="ja-JP" dirty="0"/>
              <a:t>@</a:t>
            </a:r>
            <a:r>
              <a:rPr lang="ja-JP" altLang="en-US" dirty="0"/>
              <a:t>指定値</a:t>
            </a:r>
            <a:r>
              <a:rPr lang="en-US" altLang="ja-JP" dirty="0"/>
              <a:t>(1</a:t>
            </a:r>
            <a:r>
              <a:rPr lang="ja-JP" altLang="en-US" dirty="0"/>
              <a:t>と</a:t>
            </a:r>
            <a:r>
              <a:rPr lang="en-US" altLang="ja-JP" dirty="0"/>
              <a:t>2)</a:t>
            </a:r>
            <a:r>
              <a:rPr lang="ja-JP" altLang="en-US" dirty="0"/>
              <a:t>を循環的に出力</a:t>
            </a:r>
            <a:endParaRPr lang="en-US" altLang="ja-JP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7E238B9-EBC9-4B74-81E8-7C48198161CB}"/>
              </a:ext>
            </a:extLst>
          </p:cNvPr>
          <p:cNvSpPr txBox="1"/>
          <p:nvPr/>
        </p:nvSpPr>
        <p:spPr>
          <a:xfrm>
            <a:off x="2142309" y="4023360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CA22762-9B58-4AF9-94A7-2F16C901DFD0}"/>
              </a:ext>
            </a:extLst>
          </p:cNvPr>
          <p:cNvSpPr txBox="1"/>
          <p:nvPr/>
        </p:nvSpPr>
        <p:spPr>
          <a:xfrm>
            <a:off x="4580709" y="4032069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9FDA6FC-0938-43E4-AA59-BDC38A13A80C}"/>
              </a:ext>
            </a:extLst>
          </p:cNvPr>
          <p:cNvSpPr txBox="1"/>
          <p:nvPr/>
        </p:nvSpPr>
        <p:spPr>
          <a:xfrm>
            <a:off x="3884023" y="3021875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C312CC6-8241-412A-8D40-C312B80BBCCE}"/>
              </a:ext>
            </a:extLst>
          </p:cNvPr>
          <p:cNvSpPr txBox="1"/>
          <p:nvPr/>
        </p:nvSpPr>
        <p:spPr>
          <a:xfrm>
            <a:off x="7210698" y="4754882"/>
            <a:ext cx="3304903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cj</a:t>
            </a:r>
            <a:r>
              <a:rPr kumimoji="1" lang="en-US" altLang="ja-JP" dirty="0"/>
              <a:t>=0 (</a:t>
            </a:r>
            <a:r>
              <a:rPr kumimoji="1" lang="ja-JP" altLang="en-US" dirty="0"/>
              <a:t>先頭子ノード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0" name="左中かっこ 49">
            <a:extLst>
              <a:ext uri="{FF2B5EF4-FFF2-40B4-BE49-F238E27FC236}">
                <a16:creationId xmlns:a16="http://schemas.microsoft.com/office/drawing/2014/main" id="{AA61BF06-DF9B-4B23-A27C-F70E6F70C614}"/>
              </a:ext>
            </a:extLst>
          </p:cNvPr>
          <p:cNvSpPr/>
          <p:nvPr/>
        </p:nvSpPr>
        <p:spPr>
          <a:xfrm rot="16200000">
            <a:off x="4319783" y="2708032"/>
            <a:ext cx="156955" cy="439434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3E8A042-C87F-4311-9E5B-2DD9352FA833}"/>
              </a:ext>
            </a:extLst>
          </p:cNvPr>
          <p:cNvSpPr txBox="1"/>
          <p:nvPr/>
        </p:nvSpPr>
        <p:spPr>
          <a:xfrm>
            <a:off x="3789559" y="5026781"/>
            <a:ext cx="200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@</a:t>
            </a:r>
            <a:r>
              <a:rPr lang="ja-JP" altLang="en-US" dirty="0"/>
              <a:t>指定値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914990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5E746A-1266-4C54-A8B2-24768E2B1F9F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内積処理案の具体例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9ABEB5-C367-4340-A78B-B8EEBF186F9F}"/>
              </a:ext>
            </a:extLst>
          </p:cNvPr>
          <p:cNvSpPr txBox="1"/>
          <p:nvPr/>
        </p:nvSpPr>
        <p:spPr>
          <a:xfrm>
            <a:off x="0" y="817334"/>
            <a:ext cx="90285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in:</a:t>
            </a:r>
          </a:p>
          <a:p>
            <a:pPr lvl="2"/>
            <a:r>
              <a:rPr lang="en-US" altLang="ja-JP" sz="2400" dirty="0"/>
              <a:t> $PI$(</a:t>
            </a:r>
            <a:r>
              <a:rPr lang="en-US" altLang="ja-JP" sz="2400" u="sng" dirty="0"/>
              <a:t>A</a:t>
            </a:r>
            <a:r>
              <a:rPr lang="en-US" altLang="ja-JP" sz="2400" dirty="0"/>
              <a:t>(A1, A2), </a:t>
            </a:r>
            <a:r>
              <a:rPr lang="en-US" altLang="ja-JP" sz="2400" u="sng" dirty="0"/>
              <a:t>B[2]</a:t>
            </a:r>
            <a:r>
              <a:rPr lang="en-US" altLang="ja-JP" sz="2400" dirty="0"/>
              <a:t>, </a:t>
            </a:r>
            <a:r>
              <a:rPr lang="en-US" altLang="ja-JP" sz="2400" u="sng" dirty="0"/>
              <a:t>C@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a,b</a:t>
            </a:r>
            <a:r>
              <a:rPr lang="en-US" altLang="ja-JP" sz="2400" dirty="0"/>
              <a:t>), </a:t>
            </a:r>
            <a:r>
              <a:rPr lang="en-US" altLang="ja-JP" sz="2400" u="sng" dirty="0"/>
              <a:t>D[2]@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c,d</a:t>
            </a:r>
            <a:r>
              <a:rPr lang="en-US" altLang="ja-JP" sz="2400" dirty="0"/>
              <a:t>))</a:t>
            </a:r>
          </a:p>
          <a:p>
            <a:pPr lvl="2"/>
            <a:endParaRPr lang="en-US" altLang="ja-JP" sz="2400" dirty="0"/>
          </a:p>
          <a:p>
            <a:r>
              <a:rPr lang="en-US" altLang="ja-JP" sz="2400" dirty="0"/>
              <a:t>data:</a:t>
            </a:r>
          </a:p>
          <a:p>
            <a:r>
              <a:rPr lang="en-US" altLang="ja-JP" sz="2400" dirty="0"/>
              <a:t>	1,2,3,4</a:t>
            </a:r>
          </a:p>
          <a:p>
            <a:endParaRPr lang="en-US" altLang="ja-JP" sz="2400" dirty="0"/>
          </a:p>
          <a:p>
            <a:r>
              <a:rPr lang="ja-JP" altLang="en-US" sz="2400" dirty="0"/>
              <a:t>⇒</a:t>
            </a:r>
            <a:r>
              <a:rPr lang="en-US" altLang="ja-JP" sz="2400" dirty="0"/>
              <a:t> ((A(A1, A2), 1, a, c),(A(A1, A2), 2, b, d))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E5DDD36-6F55-4228-B689-805D51B086F2}"/>
              </a:ext>
            </a:extLst>
          </p:cNvPr>
          <p:cNvSpPr/>
          <p:nvPr/>
        </p:nvSpPr>
        <p:spPr>
          <a:xfrm>
            <a:off x="9284013" y="22988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C@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8DD0D35-ABC1-4B29-835A-168C9ED50686}"/>
              </a:ext>
            </a:extLst>
          </p:cNvPr>
          <p:cNvSpPr/>
          <p:nvPr/>
        </p:nvSpPr>
        <p:spPr>
          <a:xfrm>
            <a:off x="6845391" y="2302807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525A579-926D-4096-8BCD-070C681EA2F1}"/>
              </a:ext>
            </a:extLst>
          </p:cNvPr>
          <p:cNvSpPr/>
          <p:nvPr/>
        </p:nvSpPr>
        <p:spPr>
          <a:xfrm>
            <a:off x="7970409" y="22988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B[2]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3253EDB-D033-4CC2-B4D9-8F847AEDDD9B}"/>
              </a:ext>
            </a:extLst>
          </p:cNvPr>
          <p:cNvSpPr/>
          <p:nvPr/>
        </p:nvSpPr>
        <p:spPr>
          <a:xfrm>
            <a:off x="8547080" y="1027455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05F7F1B-44D0-49FD-80FC-1DBC2CD54B4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7253702" y="1433547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A10255-21AE-471F-B0D2-CF82106D672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8378720" y="1433547"/>
            <a:ext cx="74098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972730A-4145-4BAF-BFF7-68279AE59C49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9119702" y="1433547"/>
            <a:ext cx="57262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EC0B3CE-17A0-4D31-9316-DD85D32669DF}"/>
              </a:ext>
            </a:extLst>
          </p:cNvPr>
          <p:cNvSpPr/>
          <p:nvPr/>
        </p:nvSpPr>
        <p:spPr>
          <a:xfrm>
            <a:off x="10612070" y="228143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D[2]@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538C76F-4DBF-4FF9-A987-7A5EA323A45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119702" y="1433547"/>
            <a:ext cx="1900679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E144CC10-4FD3-4ACA-BC3A-C2235A3072CA}"/>
              </a:ext>
            </a:extLst>
          </p:cNvPr>
          <p:cNvSpPr/>
          <p:nvPr/>
        </p:nvSpPr>
        <p:spPr>
          <a:xfrm>
            <a:off x="8085912" y="2651765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1,2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四角形: メモ 21">
            <a:extLst>
              <a:ext uri="{FF2B5EF4-FFF2-40B4-BE49-F238E27FC236}">
                <a16:creationId xmlns:a16="http://schemas.microsoft.com/office/drawing/2014/main" id="{68D56451-B500-4098-9103-586F6362742E}"/>
              </a:ext>
            </a:extLst>
          </p:cNvPr>
          <p:cNvSpPr/>
          <p:nvPr/>
        </p:nvSpPr>
        <p:spPr>
          <a:xfrm>
            <a:off x="11386463" y="2490657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4565239-B56D-4969-8904-8F7236664073}"/>
              </a:ext>
            </a:extLst>
          </p:cNvPr>
          <p:cNvSpPr/>
          <p:nvPr/>
        </p:nvSpPr>
        <p:spPr>
          <a:xfrm>
            <a:off x="8974187" y="3401419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8A98464-28F7-45E8-9874-90B1259D296B}"/>
              </a:ext>
            </a:extLst>
          </p:cNvPr>
          <p:cNvSpPr/>
          <p:nvPr/>
        </p:nvSpPr>
        <p:spPr>
          <a:xfrm>
            <a:off x="9688291" y="3397065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C75BBE7-4D7F-45D7-99E6-B4EFF943ECC3}"/>
              </a:ext>
            </a:extLst>
          </p:cNvPr>
          <p:cNvSpPr/>
          <p:nvPr/>
        </p:nvSpPr>
        <p:spPr>
          <a:xfrm>
            <a:off x="10406747" y="3384002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763D73A-2F16-4B61-9845-10BBA3C48B44}"/>
              </a:ext>
            </a:extLst>
          </p:cNvPr>
          <p:cNvSpPr/>
          <p:nvPr/>
        </p:nvSpPr>
        <p:spPr>
          <a:xfrm>
            <a:off x="11120851" y="3379648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240DB6A-978B-4F1D-96FB-13B4C2D4E9F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9256895" y="2704947"/>
            <a:ext cx="435429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04F3A80-B0FD-4A1F-B2F7-337A57CFDFB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9692324" y="2704947"/>
            <a:ext cx="278675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4C6B2FB-97D2-4C57-AC45-790BBAD6C31C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 flipH="1">
            <a:off x="10689455" y="2687530"/>
            <a:ext cx="330926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2614E70-D2D9-4B54-935C-3AD6E49CF4FF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11020381" y="2687530"/>
            <a:ext cx="383178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四角形: メモ 51">
            <a:extLst>
              <a:ext uri="{FF2B5EF4-FFF2-40B4-BE49-F238E27FC236}">
                <a16:creationId xmlns:a16="http://schemas.microsoft.com/office/drawing/2014/main" id="{E49D30AB-ED6A-414E-898E-B9618250A7A4}"/>
              </a:ext>
            </a:extLst>
          </p:cNvPr>
          <p:cNvSpPr/>
          <p:nvPr/>
        </p:nvSpPr>
        <p:spPr>
          <a:xfrm>
            <a:off x="9810206" y="416270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80551D7-938A-4A1C-BD83-D4435C7BDEE6}"/>
              </a:ext>
            </a:extLst>
          </p:cNvPr>
          <p:cNvSpPr txBox="1"/>
          <p:nvPr/>
        </p:nvSpPr>
        <p:spPr>
          <a:xfrm>
            <a:off x="10593977" y="4200618"/>
            <a:ext cx="1624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: bind</a:t>
            </a:r>
            <a:r>
              <a:rPr lang="ja-JP" altLang="en-US" sz="2400" dirty="0"/>
              <a:t>値</a:t>
            </a:r>
            <a:endParaRPr lang="en-US" altLang="ja-JP" sz="2400" dirty="0"/>
          </a:p>
        </p:txBody>
      </p:sp>
      <p:graphicFrame>
        <p:nvGraphicFramePr>
          <p:cNvPr id="58" name="表 6">
            <a:extLst>
              <a:ext uri="{FF2B5EF4-FFF2-40B4-BE49-F238E27FC236}">
                <a16:creationId xmlns:a16="http://schemas.microsoft.com/office/drawing/2014/main" id="{F9ED0D44-709F-4DF6-A2DC-82CCDCC21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84122"/>
              </p:ext>
            </p:extLst>
          </p:nvPr>
        </p:nvGraphicFramePr>
        <p:xfrm>
          <a:off x="770707" y="4258492"/>
          <a:ext cx="786384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</a:tbl>
          </a:graphicData>
        </a:graphic>
      </p:graphicFrame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17EBD1C2-A62C-4BED-9525-4035F642D677}"/>
              </a:ext>
            </a:extLst>
          </p:cNvPr>
          <p:cNvSpPr/>
          <p:nvPr/>
        </p:nvSpPr>
        <p:spPr>
          <a:xfrm>
            <a:off x="6357712" y="3434922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A1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86A03FF-FE97-40D3-BE5E-9A283D47DFF5}"/>
              </a:ext>
            </a:extLst>
          </p:cNvPr>
          <p:cNvSpPr/>
          <p:nvPr/>
        </p:nvSpPr>
        <p:spPr>
          <a:xfrm>
            <a:off x="7306947" y="3417504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A2</a:t>
            </a:r>
            <a:endParaRPr kumimoji="1" lang="ja-JP" altLang="en-US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21ED456-7F38-4100-8407-E8307B1F4066}"/>
              </a:ext>
            </a:extLst>
          </p:cNvPr>
          <p:cNvCxnSpPr>
            <a:cxnSpLocks/>
            <a:stCxn id="7" idx="2"/>
            <a:endCxn id="61" idx="0"/>
          </p:cNvCxnSpPr>
          <p:nvPr/>
        </p:nvCxnSpPr>
        <p:spPr>
          <a:xfrm flipH="1">
            <a:off x="6766023" y="2708899"/>
            <a:ext cx="487679" cy="726023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E09C7D17-FC38-4EDE-9BA0-F998890CC4DA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>
            <a:off x="7253702" y="2708899"/>
            <a:ext cx="461556" cy="708605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12F288B4-552A-49AD-81E6-E48CF00FC5FE}"/>
              </a:ext>
            </a:extLst>
          </p:cNvPr>
          <p:cNvSpPr/>
          <p:nvPr/>
        </p:nvSpPr>
        <p:spPr>
          <a:xfrm>
            <a:off x="10593976" y="727166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A53F804-DDA8-4CAC-8018-A26EF12CC8E2}"/>
              </a:ext>
            </a:extLst>
          </p:cNvPr>
          <p:cNvSpPr txBox="1"/>
          <p:nvPr/>
        </p:nvSpPr>
        <p:spPr>
          <a:xfrm>
            <a:off x="1763486" y="156754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#1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ABF6C49-A8B5-4819-8F11-EAF9BE532E7D}"/>
              </a:ext>
            </a:extLst>
          </p:cNvPr>
          <p:cNvSpPr txBox="1"/>
          <p:nvPr/>
        </p:nvSpPr>
        <p:spPr>
          <a:xfrm>
            <a:off x="3391989" y="153706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#2</a:t>
            </a:r>
            <a:endParaRPr kumimoji="1" lang="ja-JP" altLang="en-US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9887156-47CF-43A7-9F8E-5964C13F7DC9}"/>
              </a:ext>
            </a:extLst>
          </p:cNvPr>
          <p:cNvSpPr txBox="1"/>
          <p:nvPr/>
        </p:nvSpPr>
        <p:spPr>
          <a:xfrm>
            <a:off x="4145281" y="1532709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#3</a:t>
            </a:r>
            <a:endParaRPr kumimoji="1" lang="ja-JP" altLang="en-US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AB005E5-717A-4C7F-ABE6-D7B71D87A229}"/>
              </a:ext>
            </a:extLst>
          </p:cNvPr>
          <p:cNvSpPr txBox="1"/>
          <p:nvPr/>
        </p:nvSpPr>
        <p:spPr>
          <a:xfrm>
            <a:off x="5643155" y="1528354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#4</a:t>
            </a:r>
            <a:endParaRPr kumimoji="1" lang="ja-JP" altLang="en-US" dirty="0"/>
          </a:p>
        </p:txBody>
      </p: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C339E9CC-50FA-428D-9B9A-B1E5FD0A0485}"/>
              </a:ext>
            </a:extLst>
          </p:cNvPr>
          <p:cNvSpPr/>
          <p:nvPr/>
        </p:nvSpPr>
        <p:spPr>
          <a:xfrm>
            <a:off x="9347369" y="5330720"/>
            <a:ext cx="1445343" cy="537764"/>
          </a:xfrm>
          <a:prstGeom prst="wedgeRectCallout">
            <a:avLst>
              <a:gd name="adj1" fmla="val -168824"/>
              <a:gd name="adj2" fmla="val 10564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36" name="右中かっこ 35">
            <a:extLst>
              <a:ext uri="{FF2B5EF4-FFF2-40B4-BE49-F238E27FC236}">
                <a16:creationId xmlns:a16="http://schemas.microsoft.com/office/drawing/2014/main" id="{7052A29D-A678-415F-AFB8-639650A15326}"/>
              </a:ext>
            </a:extLst>
          </p:cNvPr>
          <p:cNvSpPr/>
          <p:nvPr/>
        </p:nvSpPr>
        <p:spPr>
          <a:xfrm>
            <a:off x="7325360" y="5692877"/>
            <a:ext cx="238478" cy="97339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012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5E746A-1266-4C54-A8B2-24768E2B1F9F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内積処理案の具体例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9ABEB5-C367-4340-A78B-B8EEBF186F9F}"/>
              </a:ext>
            </a:extLst>
          </p:cNvPr>
          <p:cNvSpPr txBox="1"/>
          <p:nvPr/>
        </p:nvSpPr>
        <p:spPr>
          <a:xfrm>
            <a:off x="0" y="723888"/>
            <a:ext cx="9028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in:	P(#1X[2], #2Y@(</a:t>
            </a:r>
            <a:r>
              <a:rPr lang="en-US" altLang="ja-JP" sz="2400" dirty="0" err="1"/>
              <a:t>x,y</a:t>
            </a:r>
            <a:r>
              <a:rPr lang="en-US" altLang="ja-JP" sz="2400" dirty="0"/>
              <a:t>),</a:t>
            </a:r>
            <a:r>
              <a:rPr lang="ja-JP" altLang="en-US" sz="2400" dirty="0"/>
              <a:t> </a:t>
            </a:r>
            <a:r>
              <a:rPr lang="en-US" altLang="ja-JP" sz="2400" dirty="0"/>
              <a:t>#3Z,</a:t>
            </a:r>
            <a:r>
              <a:rPr lang="ja-JP" altLang="en-US" sz="2400" dirty="0"/>
              <a:t> </a:t>
            </a:r>
            <a:r>
              <a:rPr lang="en-US" altLang="ja-JP" sz="2400" dirty="0"/>
              <a:t>#4)</a:t>
            </a:r>
            <a:endParaRPr lang="ja-JP" altLang="en-US" sz="2400" dirty="0"/>
          </a:p>
          <a:p>
            <a:r>
              <a:rPr lang="en-US" altLang="ja-JP" sz="2400" dirty="0"/>
              <a:t>out:	$PI$(</a:t>
            </a:r>
            <a:r>
              <a:rPr lang="en-US" altLang="ja-JP" sz="2400" u="sng" dirty="0"/>
              <a:t>$#1</a:t>
            </a:r>
            <a:r>
              <a:rPr lang="en-US" altLang="ja-JP" sz="2400" dirty="0"/>
              <a:t>(A1, A2), </a:t>
            </a:r>
            <a:r>
              <a:rPr lang="en-US" altLang="ja-JP" sz="2400" u="sng" dirty="0"/>
              <a:t>$#2[2]</a:t>
            </a:r>
            <a:r>
              <a:rPr lang="en-US" altLang="ja-JP" sz="2400" dirty="0"/>
              <a:t>, </a:t>
            </a:r>
            <a:r>
              <a:rPr lang="en-US" altLang="ja-JP" sz="2400" u="sng" dirty="0"/>
              <a:t>$#3@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a,b</a:t>
            </a:r>
            <a:r>
              <a:rPr lang="en-US" altLang="ja-JP" sz="2400" dirty="0"/>
              <a:t>), </a:t>
            </a:r>
            <a:r>
              <a:rPr lang="en-US" altLang="ja-JP" sz="2400" u="sng" dirty="0"/>
              <a:t>$#4[2]@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c,d</a:t>
            </a:r>
            <a:r>
              <a:rPr lang="en-US" altLang="ja-JP" sz="2400" dirty="0"/>
              <a:t>))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data-in:	8,9</a:t>
            </a:r>
          </a:p>
          <a:p>
            <a:r>
              <a:rPr lang="en-US" altLang="ja-JP" sz="2400" dirty="0"/>
              <a:t>data-out:	1,2,3,4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⇒</a:t>
            </a:r>
            <a:r>
              <a:rPr lang="en-US" altLang="ja-JP" sz="2400" dirty="0"/>
              <a:t> ((8(A1, A2), 1, </a:t>
            </a:r>
            <a:r>
              <a:rPr lang="en-US" altLang="ja-JP" sz="2400" dirty="0" err="1"/>
              <a:t>a</a:t>
            </a:r>
            <a:r>
              <a:rPr lang="en-US" altLang="ja-JP" sz="2400" dirty="0" err="1">
                <a:solidFill>
                  <a:srgbClr val="FF0000"/>
                </a:solidFill>
              </a:rPr>
              <a:t>@Z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c</a:t>
            </a:r>
            <a:r>
              <a:rPr lang="en-US" altLang="ja-JP" sz="2400" dirty="0" err="1">
                <a:solidFill>
                  <a:srgbClr val="FF0000"/>
                </a:solidFill>
              </a:rPr>
              <a:t>@W</a:t>
            </a:r>
            <a:r>
              <a:rPr lang="en-US" altLang="ja-JP" sz="2400" dirty="0"/>
              <a:t>),(9(A1, A2), 2, </a:t>
            </a:r>
            <a:r>
              <a:rPr lang="en-US" altLang="ja-JP" sz="2400" dirty="0" err="1"/>
              <a:t>b</a:t>
            </a:r>
            <a:r>
              <a:rPr lang="en-US" altLang="ja-JP" sz="2400" dirty="0" err="1">
                <a:solidFill>
                  <a:srgbClr val="FF0000"/>
                </a:solidFill>
              </a:rPr>
              <a:t>@Z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d</a:t>
            </a:r>
            <a:r>
              <a:rPr lang="en-US" altLang="ja-JP" sz="2400" dirty="0" err="1">
                <a:solidFill>
                  <a:srgbClr val="FF0000"/>
                </a:solidFill>
              </a:rPr>
              <a:t>@W</a:t>
            </a:r>
            <a:r>
              <a:rPr lang="en-US" altLang="ja-JP" sz="2400" dirty="0"/>
              <a:t>))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E5DDD36-6F55-4228-B689-805D51B086F2}"/>
              </a:ext>
            </a:extLst>
          </p:cNvPr>
          <p:cNvSpPr/>
          <p:nvPr/>
        </p:nvSpPr>
        <p:spPr>
          <a:xfrm>
            <a:off x="9671544" y="199177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$#3@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8DD0D35-ABC1-4B29-835A-168C9ED50686}"/>
              </a:ext>
            </a:extLst>
          </p:cNvPr>
          <p:cNvSpPr/>
          <p:nvPr/>
        </p:nvSpPr>
        <p:spPr>
          <a:xfrm>
            <a:off x="7232922" y="1995725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$#1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525A579-926D-4096-8BCD-070C681EA2F1}"/>
              </a:ext>
            </a:extLst>
          </p:cNvPr>
          <p:cNvSpPr/>
          <p:nvPr/>
        </p:nvSpPr>
        <p:spPr>
          <a:xfrm>
            <a:off x="8357940" y="199177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$#2[2]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3253EDB-D033-4CC2-B4D9-8F847AEDDD9B}"/>
              </a:ext>
            </a:extLst>
          </p:cNvPr>
          <p:cNvSpPr/>
          <p:nvPr/>
        </p:nvSpPr>
        <p:spPr>
          <a:xfrm>
            <a:off x="8934611" y="72037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05F7F1B-44D0-49FD-80FC-1DBC2CD54B4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7641233" y="1126465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A10255-21AE-471F-B0D2-CF82106D672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8766251" y="1126465"/>
            <a:ext cx="74098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972730A-4145-4BAF-BFF7-68279AE59C49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9507233" y="1126465"/>
            <a:ext cx="57262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EC0B3CE-17A0-4D31-9316-DD85D32669DF}"/>
              </a:ext>
            </a:extLst>
          </p:cNvPr>
          <p:cNvSpPr/>
          <p:nvPr/>
        </p:nvSpPr>
        <p:spPr>
          <a:xfrm>
            <a:off x="10877005" y="1974356"/>
            <a:ext cx="939217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$#4[2]@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538C76F-4DBF-4FF9-A987-7A5EA323A45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507233" y="1126465"/>
            <a:ext cx="1839381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E144CC10-4FD3-4ACA-BC3A-C2235A3072CA}"/>
              </a:ext>
            </a:extLst>
          </p:cNvPr>
          <p:cNvSpPr/>
          <p:nvPr/>
        </p:nvSpPr>
        <p:spPr>
          <a:xfrm>
            <a:off x="8473443" y="234468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1,2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四角形: メモ 21">
            <a:extLst>
              <a:ext uri="{FF2B5EF4-FFF2-40B4-BE49-F238E27FC236}">
                <a16:creationId xmlns:a16="http://schemas.microsoft.com/office/drawing/2014/main" id="{68D56451-B500-4098-9103-586F6362742E}"/>
              </a:ext>
            </a:extLst>
          </p:cNvPr>
          <p:cNvSpPr/>
          <p:nvPr/>
        </p:nvSpPr>
        <p:spPr>
          <a:xfrm>
            <a:off x="11408234" y="1452055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4565239-B56D-4969-8904-8F7236664073}"/>
              </a:ext>
            </a:extLst>
          </p:cNvPr>
          <p:cNvSpPr/>
          <p:nvPr/>
        </p:nvSpPr>
        <p:spPr>
          <a:xfrm>
            <a:off x="9361718" y="3094337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8A98464-28F7-45E8-9874-90B1259D296B}"/>
              </a:ext>
            </a:extLst>
          </p:cNvPr>
          <p:cNvSpPr/>
          <p:nvPr/>
        </p:nvSpPr>
        <p:spPr>
          <a:xfrm>
            <a:off x="10075822" y="3089983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C75BBE7-4D7F-45D7-99E6-B4EFF943ECC3}"/>
              </a:ext>
            </a:extLst>
          </p:cNvPr>
          <p:cNvSpPr/>
          <p:nvPr/>
        </p:nvSpPr>
        <p:spPr>
          <a:xfrm>
            <a:off x="10794278" y="3076920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763D73A-2F16-4B61-9845-10BBA3C48B44}"/>
              </a:ext>
            </a:extLst>
          </p:cNvPr>
          <p:cNvSpPr/>
          <p:nvPr/>
        </p:nvSpPr>
        <p:spPr>
          <a:xfrm>
            <a:off x="11508382" y="3072566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240DB6A-978B-4F1D-96FB-13B4C2D4E9F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9644426" y="2397865"/>
            <a:ext cx="435429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04F3A80-B0FD-4A1F-B2F7-337A57CFDFB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10079855" y="2397865"/>
            <a:ext cx="278675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4C6B2FB-97D2-4C57-AC45-790BBAD6C31C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 flipH="1">
            <a:off x="11076986" y="2380448"/>
            <a:ext cx="269628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2614E70-D2D9-4B54-935C-3AD6E49CF4FF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11346614" y="2380448"/>
            <a:ext cx="444476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17EBD1C2-A62C-4BED-9525-4035F642D677}"/>
              </a:ext>
            </a:extLst>
          </p:cNvPr>
          <p:cNvSpPr/>
          <p:nvPr/>
        </p:nvSpPr>
        <p:spPr>
          <a:xfrm>
            <a:off x="6745243" y="3127840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A1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86A03FF-FE97-40D3-BE5E-9A283D47DFF5}"/>
              </a:ext>
            </a:extLst>
          </p:cNvPr>
          <p:cNvSpPr/>
          <p:nvPr/>
        </p:nvSpPr>
        <p:spPr>
          <a:xfrm>
            <a:off x="7694478" y="3110422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A2</a:t>
            </a:r>
            <a:endParaRPr kumimoji="1" lang="ja-JP" altLang="en-US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21ED456-7F38-4100-8407-E8307B1F4066}"/>
              </a:ext>
            </a:extLst>
          </p:cNvPr>
          <p:cNvCxnSpPr>
            <a:cxnSpLocks/>
            <a:stCxn id="7" idx="2"/>
            <a:endCxn id="61" idx="0"/>
          </p:cNvCxnSpPr>
          <p:nvPr/>
        </p:nvCxnSpPr>
        <p:spPr>
          <a:xfrm flipH="1">
            <a:off x="7153554" y="2401817"/>
            <a:ext cx="487679" cy="726023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E09C7D17-FC38-4EDE-9BA0-F998890CC4DA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>
            <a:off x="7641233" y="2401817"/>
            <a:ext cx="461556" cy="708605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表 6">
            <a:extLst>
              <a:ext uri="{FF2B5EF4-FFF2-40B4-BE49-F238E27FC236}">
                <a16:creationId xmlns:a16="http://schemas.microsoft.com/office/drawing/2014/main" id="{D8D2346F-2C4B-49A2-AFCE-E7B31127F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869862"/>
              </p:ext>
            </p:extLst>
          </p:nvPr>
        </p:nvGraphicFramePr>
        <p:xfrm>
          <a:off x="94983" y="4286612"/>
          <a:ext cx="786384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kumimoji="1" lang="ja-JP" altLang="en-US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×?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×?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BE12295-6A7F-4F77-B78C-521DEB25268B}"/>
              </a:ext>
            </a:extLst>
          </p:cNvPr>
          <p:cNvSpPr/>
          <p:nvPr/>
        </p:nvSpPr>
        <p:spPr>
          <a:xfrm>
            <a:off x="10180991" y="53207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#3Z</a:t>
            </a:r>
            <a:endParaRPr kumimoji="1" lang="ja-JP" altLang="en-US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116F15BE-7F29-4113-97C0-F6C9C0DBEE7D}"/>
              </a:ext>
            </a:extLst>
          </p:cNvPr>
          <p:cNvSpPr/>
          <p:nvPr/>
        </p:nvSpPr>
        <p:spPr>
          <a:xfrm>
            <a:off x="8291009" y="5324676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#1X[2]</a:t>
            </a:r>
            <a:endParaRPr kumimoji="1" lang="ja-JP" altLang="en-US" dirty="0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B168B5D2-5341-4252-9E60-540313C52883}"/>
              </a:ext>
            </a:extLst>
          </p:cNvPr>
          <p:cNvSpPr/>
          <p:nvPr/>
        </p:nvSpPr>
        <p:spPr>
          <a:xfrm>
            <a:off x="9233147" y="53207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#2Y@</a:t>
            </a:r>
            <a:endParaRPr kumimoji="1" lang="ja-JP" altLang="en-US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CA26FEA7-77BC-4E59-9280-B6E7F28BC398}"/>
              </a:ext>
            </a:extLst>
          </p:cNvPr>
          <p:cNvSpPr/>
          <p:nvPr/>
        </p:nvSpPr>
        <p:spPr>
          <a:xfrm>
            <a:off x="9992698" y="4049324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FDB11EB-065A-491C-B13E-D3BD912132BF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 flipH="1">
            <a:off x="8699320" y="4455416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EEF5D08-488F-4BB2-8072-997CBBFF74EF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 flipH="1">
            <a:off x="9641458" y="4455416"/>
            <a:ext cx="92386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3986C2D-D32B-41B9-ACBF-AA3735F71A10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>
            <a:off x="10565320" y="4455416"/>
            <a:ext cx="2398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7E5BD6C7-630F-4B93-81CF-FD9590381BFB}"/>
              </a:ext>
            </a:extLst>
          </p:cNvPr>
          <p:cNvSpPr/>
          <p:nvPr/>
        </p:nvSpPr>
        <p:spPr>
          <a:xfrm>
            <a:off x="11125195" y="5303307"/>
            <a:ext cx="1066805" cy="4008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#4W</a:t>
            </a:r>
            <a:endParaRPr kumimoji="1" lang="ja-JP" altLang="en-US" dirty="0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0906DC4-10C0-4DAF-A837-FDE6BF74C87B}"/>
              </a:ext>
            </a:extLst>
          </p:cNvPr>
          <p:cNvCxnSpPr>
            <a:cxnSpLocks/>
            <a:stCxn id="37" idx="2"/>
            <a:endCxn id="42" idx="0"/>
          </p:cNvCxnSpPr>
          <p:nvPr/>
        </p:nvCxnSpPr>
        <p:spPr>
          <a:xfrm>
            <a:off x="10565320" y="4455416"/>
            <a:ext cx="1093278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四角形: メモ 46">
            <a:extLst>
              <a:ext uri="{FF2B5EF4-FFF2-40B4-BE49-F238E27FC236}">
                <a16:creationId xmlns:a16="http://schemas.microsoft.com/office/drawing/2014/main" id="{4A096B60-1DA0-4D24-A316-35E25A9E807A}"/>
              </a:ext>
            </a:extLst>
          </p:cNvPr>
          <p:cNvSpPr/>
          <p:nvPr/>
        </p:nvSpPr>
        <p:spPr>
          <a:xfrm>
            <a:off x="8429898" y="568234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8,9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0630C83D-4D45-41D5-9D39-9EA4ED8582FF}"/>
              </a:ext>
            </a:extLst>
          </p:cNvPr>
          <p:cNvSpPr/>
          <p:nvPr/>
        </p:nvSpPr>
        <p:spPr>
          <a:xfrm>
            <a:off x="9030787" y="6471186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</a:t>
            </a:r>
            <a:endParaRPr kumimoji="1" lang="ja-JP" altLang="en-US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6B40F48D-1C64-4461-A843-F7C2DE152A62}"/>
              </a:ext>
            </a:extLst>
          </p:cNvPr>
          <p:cNvSpPr/>
          <p:nvPr/>
        </p:nvSpPr>
        <p:spPr>
          <a:xfrm>
            <a:off x="9744891" y="6466832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y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789B080-CFAB-4EB1-BAF8-B0500427EBDB}"/>
              </a:ext>
            </a:extLst>
          </p:cNvPr>
          <p:cNvCxnSpPr>
            <a:cxnSpLocks/>
            <a:stCxn id="36" idx="2"/>
            <a:endCxn id="48" idx="0"/>
          </p:cNvCxnSpPr>
          <p:nvPr/>
        </p:nvCxnSpPr>
        <p:spPr>
          <a:xfrm flipH="1">
            <a:off x="9313495" y="5726816"/>
            <a:ext cx="327963" cy="74437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1C9CB93C-5960-4E91-AC35-79E284C4E550}"/>
              </a:ext>
            </a:extLst>
          </p:cNvPr>
          <p:cNvCxnSpPr>
            <a:cxnSpLocks/>
            <a:stCxn id="36" idx="2"/>
            <a:endCxn id="50" idx="0"/>
          </p:cNvCxnSpPr>
          <p:nvPr/>
        </p:nvCxnSpPr>
        <p:spPr>
          <a:xfrm>
            <a:off x="9641458" y="5726816"/>
            <a:ext cx="386141" cy="740016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50AB6D75-A748-4B04-AEC0-CBAEC19F6478}"/>
              </a:ext>
            </a:extLst>
          </p:cNvPr>
          <p:cNvSpPr/>
          <p:nvPr/>
        </p:nvSpPr>
        <p:spPr>
          <a:xfrm>
            <a:off x="10593976" y="472336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8731BCCA-37CF-4019-85ED-D89FBD9326D6}"/>
              </a:ext>
            </a:extLst>
          </p:cNvPr>
          <p:cNvSpPr/>
          <p:nvPr/>
        </p:nvSpPr>
        <p:spPr>
          <a:xfrm>
            <a:off x="8512627" y="4380412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7D18492-12F9-4D59-8021-B5AB16732223}"/>
              </a:ext>
            </a:extLst>
          </p:cNvPr>
          <p:cNvSpPr txBox="1"/>
          <p:nvPr/>
        </p:nvSpPr>
        <p:spPr>
          <a:xfrm>
            <a:off x="1810383" y="1391090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#5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EF22428-9853-48B2-A98E-ADF7E68E6849}"/>
              </a:ext>
            </a:extLst>
          </p:cNvPr>
          <p:cNvSpPr txBox="1"/>
          <p:nvPr/>
        </p:nvSpPr>
        <p:spPr>
          <a:xfrm>
            <a:off x="3896086" y="1420570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#6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E4AD6BC-F248-4A47-A84E-D68C865A3ED6}"/>
              </a:ext>
            </a:extLst>
          </p:cNvPr>
          <p:cNvSpPr txBox="1"/>
          <p:nvPr/>
        </p:nvSpPr>
        <p:spPr>
          <a:xfrm>
            <a:off x="4897572" y="140315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#7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7E67668-1399-40BA-A36A-7264B8FDD9FF}"/>
              </a:ext>
            </a:extLst>
          </p:cNvPr>
          <p:cNvSpPr txBox="1"/>
          <p:nvPr/>
        </p:nvSpPr>
        <p:spPr>
          <a:xfrm>
            <a:off x="6634432" y="1394944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#8</a:t>
            </a:r>
            <a:endParaRPr kumimoji="1" lang="ja-JP" altLang="en-US" dirty="0"/>
          </a:p>
        </p:txBody>
      </p:sp>
      <p:sp>
        <p:nvSpPr>
          <p:cNvPr id="52" name="吹き出し: 四角形 51">
            <a:extLst>
              <a:ext uri="{FF2B5EF4-FFF2-40B4-BE49-F238E27FC236}">
                <a16:creationId xmlns:a16="http://schemas.microsoft.com/office/drawing/2014/main" id="{2983AE21-4194-4535-A3AE-96C3F1538364}"/>
              </a:ext>
            </a:extLst>
          </p:cNvPr>
          <p:cNvSpPr/>
          <p:nvPr/>
        </p:nvSpPr>
        <p:spPr>
          <a:xfrm>
            <a:off x="8128161" y="3636042"/>
            <a:ext cx="1444519" cy="537764"/>
          </a:xfrm>
          <a:prstGeom prst="wedgeRectCallout">
            <a:avLst>
              <a:gd name="adj1" fmla="val -136807"/>
              <a:gd name="adj2" fmla="val 38903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54" name="右中かっこ 53">
            <a:extLst>
              <a:ext uri="{FF2B5EF4-FFF2-40B4-BE49-F238E27FC236}">
                <a16:creationId xmlns:a16="http://schemas.microsoft.com/office/drawing/2014/main" id="{CBA275B6-C813-4AA9-8BA2-EC73DDBB65E7}"/>
              </a:ext>
            </a:extLst>
          </p:cNvPr>
          <p:cNvSpPr/>
          <p:nvPr/>
        </p:nvSpPr>
        <p:spPr>
          <a:xfrm>
            <a:off x="6634432" y="5381787"/>
            <a:ext cx="238478" cy="128448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723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168888" y="663705"/>
            <a:ext cx="11403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</a:t>
            </a:r>
          </a:p>
          <a:p>
            <a:r>
              <a:rPr lang="ja-JP" altLang="en-US" dirty="0"/>
              <a:t>　ノードに対する①②③組合せ時の仕様明確化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①</a:t>
            </a:r>
            <a:r>
              <a:rPr lang="en-US" altLang="ja-JP" dirty="0"/>
              <a:t> </a:t>
            </a:r>
            <a:r>
              <a:rPr lang="ja-JP" altLang="en-US" dirty="0"/>
              <a:t>自身が参照元ノード</a:t>
            </a:r>
            <a:endParaRPr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 @</a:t>
            </a:r>
            <a:r>
              <a:rPr lang="ja-JP" altLang="en-US" dirty="0"/>
              <a:t>による値指定</a:t>
            </a:r>
            <a:endParaRPr lang="en-US" altLang="ja-JP" dirty="0"/>
          </a:p>
          <a:p>
            <a:r>
              <a:rPr lang="ja-JP" altLang="en-US" dirty="0"/>
              <a:t>③</a:t>
            </a:r>
            <a:r>
              <a:rPr lang="en-US" altLang="ja-JP" dirty="0"/>
              <a:t> 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01811"/>
              </p:ext>
            </p:extLst>
          </p:nvPr>
        </p:nvGraphicFramePr>
        <p:xfrm>
          <a:off x="168888" y="2749893"/>
          <a:ext cx="11854224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83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0598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4794739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④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を出力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指定を優先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 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2" name="十字形 1">
            <a:extLst>
              <a:ext uri="{FF2B5EF4-FFF2-40B4-BE49-F238E27FC236}">
                <a16:creationId xmlns:a16="http://schemas.microsoft.com/office/drawing/2014/main" id="{BE27B272-FD93-40B0-B096-B8D1E06B0DB2}"/>
              </a:ext>
            </a:extLst>
          </p:cNvPr>
          <p:cNvSpPr/>
          <p:nvPr/>
        </p:nvSpPr>
        <p:spPr>
          <a:xfrm rot="2706633">
            <a:off x="2270696" y="243685"/>
            <a:ext cx="7200000" cy="7200000"/>
          </a:xfrm>
          <a:prstGeom prst="plus">
            <a:avLst>
              <a:gd name="adj" fmla="val 4742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487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4/3(</a:t>
            </a:r>
            <a:r>
              <a:rPr lang="ja-JP" altLang="en-US" dirty="0"/>
              <a:t>金</a:t>
            </a:r>
            <a:r>
              <a:rPr lang="en-US" altLang="ja-JP" dirty="0"/>
              <a:t>)16:00-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1743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06D813-9F94-4867-8E95-53FFBDC28D2E}"/>
              </a:ext>
            </a:extLst>
          </p:cNvPr>
          <p:cNvSpPr txBox="1"/>
          <p:nvPr/>
        </p:nvSpPr>
        <p:spPr>
          <a:xfrm>
            <a:off x="0" y="0"/>
            <a:ext cx="114545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〇複数ファイル対応</a:t>
            </a:r>
            <a:endParaRPr lang="en-US" altLang="ja-JP" dirty="0"/>
          </a:p>
          <a:p>
            <a:r>
              <a:rPr lang="en-US" altLang="ja-JP" dirty="0"/>
              <a:t>(1)</a:t>
            </a:r>
            <a:r>
              <a:rPr lang="ja-JP" altLang="en-US" dirty="0"/>
              <a:t>バインド対象指定</a:t>
            </a:r>
            <a:endParaRPr lang="en-US" altLang="ja-JP" dirty="0"/>
          </a:p>
          <a:p>
            <a:r>
              <a:rPr lang="en-US" altLang="ja-JP" dirty="0"/>
              <a:t>	(#1$open$(&lt;file&gt;),#2$#1[2],##3$#1[2]([2]),$close$($#1))</a:t>
            </a:r>
            <a:endParaRPr kumimoji="1"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・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		A(B[2],C[1],D[2])</a:t>
            </a:r>
          </a:p>
          <a:p>
            <a:r>
              <a:rPr kumimoji="1" lang="ja-JP" altLang="en-US" dirty="0"/>
              <a:t>　・ファイル</a:t>
            </a:r>
            <a:r>
              <a:rPr kumimoji="1" lang="en-US" altLang="ja-JP" dirty="0"/>
              <a:t>:</a:t>
            </a:r>
            <a:r>
              <a:rPr lang="en-US" altLang="ja-JP" dirty="0"/>
              <a:t>	test1.csv, test2.csv</a:t>
            </a:r>
            <a:endParaRPr kumimoji="1"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kumimoji="1" lang="ja-JP" altLang="en-US" dirty="0"/>
              <a:t>案</a:t>
            </a:r>
            <a:r>
              <a:rPr kumimoji="1" lang="en-US" altLang="ja-JP" dirty="0"/>
              <a:t>1: (#1$file$(</a:t>
            </a:r>
            <a:r>
              <a:rPr lang="en-US" altLang="ja-JP" dirty="0"/>
              <a:t>“test1.csv”),#2$file$(“test2.csv”),$bind$($#1,</a:t>
            </a:r>
            <a:r>
              <a:rPr lang="en-US" altLang="ja-JP" u="sng" dirty="0"/>
              <a:t>A(B[2],$bind$(</a:t>
            </a:r>
            <a:r>
              <a:rPr lang="en-US" altLang="ja-JP" u="sng" dirty="0">
                <a:solidFill>
                  <a:srgbClr val="FF0000"/>
                </a:solidFill>
              </a:rPr>
              <a:t>$#2</a:t>
            </a:r>
            <a:r>
              <a:rPr lang="en-US" altLang="ja-JP" u="sng" dirty="0"/>
              <a:t>,</a:t>
            </a:r>
            <a:r>
              <a:rPr lang="en-US" altLang="ja-JP" u="sng" dirty="0">
                <a:solidFill>
                  <a:srgbClr val="FF0000"/>
                </a:solidFill>
              </a:rPr>
              <a:t>C[1]</a:t>
            </a:r>
            <a:r>
              <a:rPr lang="en-US" altLang="ja-JP" u="sng" dirty="0"/>
              <a:t>),D[2])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案</a:t>
            </a:r>
            <a:r>
              <a:rPr lang="en-US" altLang="ja-JP" dirty="0"/>
              <a:t>2: (#1$file$(“test1.csv”),#2$file$(“test2.csv”),$#1(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$#2(C[1])</a:t>
            </a:r>
            <a:r>
              <a:rPr lang="en-US" altLang="ja-JP" u="sng" dirty="0"/>
              <a:t>,D[2])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案</a:t>
            </a:r>
            <a:r>
              <a:rPr lang="en-US" altLang="ja-JP" dirty="0"/>
              <a:t>3: (#1$file$(“test1.csv”),#2$file$(“test2.csv”),$#1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B96F78-759E-4ACD-9639-12403178256E}"/>
              </a:ext>
            </a:extLst>
          </p:cNvPr>
          <p:cNvSpPr txBox="1"/>
          <p:nvPr/>
        </p:nvSpPr>
        <p:spPr>
          <a:xfrm>
            <a:off x="840657" y="2462213"/>
            <a:ext cx="64450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(a)</a:t>
            </a:r>
            <a:r>
              <a:rPr lang="ja-JP" altLang="en-US" dirty="0"/>
              <a:t>ファイルのオープン範囲</a:t>
            </a:r>
            <a:r>
              <a:rPr lang="en-US" altLang="ja-JP" dirty="0"/>
              <a:t>	(</a:t>
            </a:r>
            <a:r>
              <a:rPr lang="en-US" altLang="ja-JP" u="sng" dirty="0"/>
              <a:t>#1$file$(“…”), …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(b)</a:t>
            </a:r>
            <a:r>
              <a:rPr lang="ja-JP" altLang="en-US" dirty="0"/>
              <a:t>バインド対象のスコープ</a:t>
            </a:r>
            <a:r>
              <a:rPr lang="en-US" altLang="ja-JP" dirty="0"/>
              <a:t>	$#1(</a:t>
            </a:r>
            <a:r>
              <a:rPr lang="en-US" altLang="ja-JP" u="sng" dirty="0"/>
              <a:t>…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$#1</a:t>
            </a:r>
            <a:r>
              <a:rPr lang="en-US" altLang="ja-JP" u="sng" dirty="0"/>
              <a:t>&lt;T</a:t>
            </a:r>
            <a:r>
              <a:rPr lang="ja-JP" altLang="en-US" u="sng" dirty="0"/>
              <a:t>式</a:t>
            </a:r>
            <a:r>
              <a:rPr lang="en-US" altLang="ja-JP" u="sng" dirty="0"/>
              <a:t>&gt;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6026D3-AF28-44DA-B06F-D672C8A7D359}"/>
              </a:ext>
            </a:extLst>
          </p:cNvPr>
          <p:cNvSpPr txBox="1"/>
          <p:nvPr/>
        </p:nvSpPr>
        <p:spPr>
          <a:xfrm>
            <a:off x="0" y="3142749"/>
            <a:ext cx="1210351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(2)</a:t>
            </a:r>
            <a:r>
              <a:rPr lang="ja-JP" altLang="en-US" dirty="0"/>
              <a:t>ストリーム</a:t>
            </a:r>
            <a:endParaRPr lang="en-US" altLang="ja-JP" dirty="0"/>
          </a:p>
          <a:p>
            <a:r>
              <a:rPr lang="en-US" altLang="ja-JP" dirty="0"/>
              <a:t>	(#1$string$(“Length,Weight,mm,kg,1,2,3,4”),#2$file$(“test2.csv”),$#1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  <a:p>
            <a:pPr>
              <a:spcBef>
                <a:spcPts val="1200"/>
              </a:spcBef>
            </a:pPr>
            <a:r>
              <a:rPr lang="ja-JP" altLang="en-US" dirty="0"/>
              <a:t>　・ファイルストリーム</a:t>
            </a:r>
            <a:endParaRPr lang="en-US" altLang="ja-JP" dirty="0"/>
          </a:p>
          <a:p>
            <a:pPr lvl="2"/>
            <a:r>
              <a:rPr lang="en-US" altLang="ja-JP" dirty="0"/>
              <a:t>$file$(&lt;file</a:t>
            </a:r>
            <a:r>
              <a:rPr lang="ja-JP" altLang="en-US" dirty="0"/>
              <a:t>名</a:t>
            </a:r>
            <a:r>
              <a:rPr lang="en-US" altLang="ja-JP" dirty="0"/>
              <a:t>&gt;)		(</a:t>
            </a:r>
            <a:r>
              <a:rPr lang="ja-JP" altLang="en-US" dirty="0"/>
              <a:t>例</a:t>
            </a:r>
            <a:r>
              <a:rPr lang="en-US" altLang="ja-JP" dirty="0"/>
              <a:t>) $file$(“t-expression1.txt”)</a:t>
            </a:r>
            <a:r>
              <a:rPr lang="ja-JP" altLang="en-US" dirty="0"/>
              <a:t>、</a:t>
            </a:r>
            <a:r>
              <a:rPr lang="en-US" altLang="ja-JP" dirty="0"/>
              <a:t>$file$(“test.csv”)</a:t>
            </a:r>
          </a:p>
          <a:p>
            <a:r>
              <a:rPr lang="ja-JP" altLang="en-US" dirty="0"/>
              <a:t>　・文字ストリーム</a:t>
            </a:r>
            <a:endParaRPr lang="en-US" altLang="ja-JP" dirty="0"/>
          </a:p>
          <a:p>
            <a:r>
              <a:rPr lang="en-US" altLang="ja-JP" dirty="0"/>
              <a:t>	$string$(&lt;string&gt;)	(</a:t>
            </a:r>
            <a:r>
              <a:rPr lang="ja-JP" altLang="en-US" dirty="0"/>
              <a:t>例</a:t>
            </a:r>
            <a:r>
              <a:rPr lang="en-US" altLang="ja-JP" dirty="0"/>
              <a:t>) $string$(“A(B,C)”)</a:t>
            </a:r>
            <a:r>
              <a:rPr lang="ja-JP" altLang="en-US" dirty="0"/>
              <a:t>、</a:t>
            </a:r>
            <a:r>
              <a:rPr lang="en-US" altLang="ja-JP" dirty="0"/>
              <a:t>$string$(“Length,Weight,mm,kg,1,2,3,4”)</a:t>
            </a:r>
          </a:p>
          <a:p>
            <a:r>
              <a:rPr lang="en-US" altLang="ja-JP" dirty="0"/>
              <a:t>	※&lt;string&gt;</a:t>
            </a:r>
            <a:r>
              <a:rPr lang="ja-JP" altLang="en-US" dirty="0"/>
              <a:t>と同一視可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　・コマンドの標準出力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	$exec$(&lt;command&gt;”)	(</a:t>
            </a:r>
            <a:r>
              <a:rPr lang="ja-JP" altLang="en-US" dirty="0">
                <a:solidFill>
                  <a:srgbClr val="FF0000"/>
                </a:solidFill>
              </a:rPr>
              <a:t>例</a:t>
            </a:r>
            <a:r>
              <a:rPr lang="en-US" altLang="ja-JP" dirty="0">
                <a:solidFill>
                  <a:srgbClr val="FF0000"/>
                </a:solidFill>
              </a:rPr>
              <a:t>) $exec$(“ls –</a:t>
            </a:r>
            <a:r>
              <a:rPr lang="en-US" altLang="ja-JP" dirty="0" err="1">
                <a:solidFill>
                  <a:srgbClr val="FF0000"/>
                </a:solidFill>
              </a:rPr>
              <a:t>lt|grep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tst</a:t>
            </a:r>
            <a:r>
              <a:rPr lang="en-US" altLang="ja-JP" dirty="0">
                <a:solidFill>
                  <a:srgbClr val="FF0000"/>
                </a:solidFill>
              </a:rPr>
              <a:t>”)</a:t>
            </a:r>
            <a:endParaRPr lang="en-US" altLang="ja-JP" dirty="0"/>
          </a:p>
          <a:p>
            <a:r>
              <a:rPr lang="en-US" altLang="ja-JP" dirty="0"/>
              <a:t>(3) T</a:t>
            </a:r>
            <a:r>
              <a:rPr lang="ja-JP" altLang="en-US" dirty="0"/>
              <a:t>式コンストラクタ</a:t>
            </a:r>
            <a:endParaRPr lang="en-US" altLang="ja-JP" dirty="0"/>
          </a:p>
          <a:p>
            <a:r>
              <a:rPr lang="ja-JP" altLang="en-US" dirty="0"/>
              <a:t>　・一般形</a:t>
            </a:r>
            <a:endParaRPr lang="en-US" altLang="ja-JP" dirty="0"/>
          </a:p>
          <a:p>
            <a:r>
              <a:rPr lang="en-US" altLang="ja-JP" dirty="0"/>
              <a:t>	$T$(&lt;stream&gt;)		 (</a:t>
            </a:r>
            <a:r>
              <a:rPr lang="ja-JP" altLang="en-US" dirty="0"/>
              <a:t>例</a:t>
            </a:r>
            <a:r>
              <a:rPr lang="en-US" altLang="ja-JP" dirty="0"/>
              <a:t>) $T$($file$(“t-expression1.txt”))</a:t>
            </a:r>
          </a:p>
          <a:p>
            <a:r>
              <a:rPr lang="en-US" altLang="ja-JP" dirty="0"/>
              <a:t>				        $T$(“A(B,C)”)</a:t>
            </a:r>
          </a:p>
          <a:p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6DE2C1-8B12-4410-9841-ED390FB8B751}"/>
              </a:ext>
            </a:extLst>
          </p:cNvPr>
          <p:cNvSpPr/>
          <p:nvPr/>
        </p:nvSpPr>
        <p:spPr>
          <a:xfrm>
            <a:off x="924232" y="1514169"/>
            <a:ext cx="9881420" cy="913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EB7414F-9DCC-4510-8B35-5615167553F7}"/>
              </a:ext>
            </a:extLst>
          </p:cNvPr>
          <p:cNvSpPr/>
          <p:nvPr/>
        </p:nvSpPr>
        <p:spPr>
          <a:xfrm>
            <a:off x="924232" y="3376471"/>
            <a:ext cx="9881420" cy="378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D10E5BE1-A86D-44BB-99C3-54204D42FD6E}"/>
              </a:ext>
            </a:extLst>
          </p:cNvPr>
          <p:cNvSpPr/>
          <p:nvPr/>
        </p:nvSpPr>
        <p:spPr>
          <a:xfrm>
            <a:off x="10334525" y="2427052"/>
            <a:ext cx="1552675" cy="913839"/>
          </a:xfrm>
          <a:prstGeom prst="wedgeRectCallout">
            <a:avLst>
              <a:gd name="adj1" fmla="val -115682"/>
              <a:gd name="adj2" fmla="val -4491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3</a:t>
            </a:r>
            <a:r>
              <a:rPr kumimoji="1" lang="ja-JP" altLang="en-US" sz="900" dirty="0">
                <a:solidFill>
                  <a:srgbClr val="FF0000"/>
                </a:solidFill>
              </a:rPr>
              <a:t>に決定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(tree</a:t>
            </a:r>
            <a:r>
              <a:rPr lang="ja-JP" altLang="en-US" sz="900" dirty="0">
                <a:solidFill>
                  <a:srgbClr val="FF0000"/>
                </a:solidFill>
              </a:rPr>
              <a:t>構造不変が</a:t>
            </a:r>
            <a:r>
              <a:rPr lang="ja-JP" altLang="en-US" sz="900">
                <a:solidFill>
                  <a:srgbClr val="FF0000"/>
                </a:solidFill>
              </a:rPr>
              <a:t>理由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レビューも参照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bind</a:t>
            </a:r>
            <a:r>
              <a:rPr lang="ja-JP" altLang="en-US" sz="900">
                <a:solidFill>
                  <a:srgbClr val="FF0000"/>
                </a:solidFill>
              </a:rPr>
              <a:t>演算子</a:t>
            </a:r>
            <a:r>
              <a:rPr lang="en-US" altLang="ja-JP" sz="900" dirty="0">
                <a:solidFill>
                  <a:srgbClr val="FF0000"/>
                </a:solidFill>
              </a:rPr>
              <a:t>’:’</a:t>
            </a:r>
            <a:r>
              <a:rPr lang="ja-JP" altLang="en-US" sz="900">
                <a:solidFill>
                  <a:srgbClr val="FF0000"/>
                </a:solidFill>
              </a:rPr>
              <a:t>の導入</a:t>
            </a:r>
            <a:r>
              <a:rPr lang="en-US" altLang="ja-JP" sz="900" dirty="0">
                <a:solidFill>
                  <a:srgbClr val="FF0000"/>
                </a:solidFill>
              </a:rPr>
              <a:t>(p56)</a:t>
            </a:r>
            <a:endParaRPr lang="ja-JP" altLang="en-US" sz="9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550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4/17(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40680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81583" y="0"/>
            <a:ext cx="1138136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1. </a:t>
            </a:r>
            <a:r>
              <a:rPr lang="ja-JP" altLang="en-US"/>
              <a:t>ヘッド、参照先ノード、バインド値の出力順序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echo '(#1X[2],$#1Y[2])'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r>
              <a:rPr lang="en-US" altLang="ja-JP" dirty="0"/>
              <a:t>=&gt; (#1X[2]@(</a:t>
            </a:r>
            <a:r>
              <a:rPr lang="en-US" altLang="ja-JP" dirty="0" err="1"/>
              <a:t>Length,Weight</a:t>
            </a:r>
            <a:r>
              <a:rPr lang="en-US" altLang="ja-JP" dirty="0"/>
              <a:t>),</a:t>
            </a:r>
            <a:r>
              <a:rPr lang="en-US" altLang="ja-JP" u="sng" dirty="0"/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r>
              <a:rPr lang="en-US" altLang="ja-JP" dirty="0"/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))</a:t>
            </a:r>
          </a:p>
          <a:p>
            <a:endParaRPr lang="en-US" altLang="ja-JP" dirty="0"/>
          </a:p>
          <a:p>
            <a:r>
              <a:rPr lang="en-US" altLang="ja-JP" dirty="0"/>
              <a:t>$ echo '(#1X@(</a:t>
            </a:r>
            <a:r>
              <a:rPr lang="en-US" altLang="ja-JP" dirty="0" err="1"/>
              <a:t>Length,Weight</a:t>
            </a:r>
            <a:r>
              <a:rPr lang="en-US" altLang="ja-JP" dirty="0"/>
              <a:t>),$#1Y@(</a:t>
            </a:r>
            <a:r>
              <a:rPr lang="en-US" altLang="ja-JP" dirty="0" err="1"/>
              <a:t>mm,kg</a:t>
            </a:r>
            <a:r>
              <a:rPr lang="en-US" altLang="ja-JP" dirty="0"/>
              <a:t>))'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</a:t>
            </a:r>
          </a:p>
          <a:p>
            <a:r>
              <a:rPr lang="en-US" altLang="ja-JP" dirty="0"/>
              <a:t>=&gt; (#1X@(</a:t>
            </a:r>
            <a:r>
              <a:rPr lang="en-US" altLang="ja-JP" dirty="0" err="1"/>
              <a:t>Length,Weight</a:t>
            </a:r>
            <a:r>
              <a:rPr lang="en-US" altLang="ja-JP" dirty="0"/>
              <a:t>),</a:t>
            </a:r>
            <a:r>
              <a:rPr lang="en-US" altLang="ja-JP" u="sng" dirty="0"/>
              <a:t>$#1Y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00"/>
                </a:highlight>
              </a:rPr>
              <a:t>#1X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1&gt;</a:t>
            </a:r>
          </a:p>
          <a:p>
            <a:r>
              <a:rPr lang="en-US" altLang="ja-JP" u="sng" dirty="0"/>
              <a:t>$#1Y[2]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=&gt; </a:t>
            </a:r>
            <a:r>
              <a:rPr lang="ja-JP" altLang="en-US" u="sng"/>
              <a:t>自ノード</a:t>
            </a:r>
            <a:r>
              <a:rPr lang="en-US" altLang="ja-JP" u="sng" dirty="0"/>
              <a:t>(Y)</a:t>
            </a:r>
            <a:r>
              <a:rPr lang="ja-JP" altLang="en-US"/>
              <a:t>、</a:t>
            </a:r>
            <a:r>
              <a:rPr lang="ja-JP" altLang="en-US">
                <a:highlight>
                  <a:srgbClr val="FFFF00"/>
                </a:highlight>
              </a:rPr>
              <a:t>参照先ノード</a:t>
            </a:r>
            <a:r>
              <a:rPr lang="en-US" altLang="ja-JP" dirty="0">
                <a:highlight>
                  <a:srgbClr val="FFFF00"/>
                </a:highlight>
              </a:rPr>
              <a:t>(X)</a:t>
            </a:r>
            <a:r>
              <a:rPr lang="ja-JP" altLang="en-US"/>
              <a:t>、</a:t>
            </a:r>
            <a:r>
              <a:rPr lang="en-US" altLang="ja-JP" dirty="0">
                <a:solidFill>
                  <a:srgbClr val="FF0000"/>
                </a:solidFill>
              </a:rPr>
              <a:t>csv</a:t>
            </a:r>
            <a:r>
              <a:rPr lang="ja-JP" altLang="en-US">
                <a:solidFill>
                  <a:srgbClr val="FF0000"/>
                </a:solidFill>
              </a:rPr>
              <a:t>バインド値</a:t>
            </a:r>
            <a:r>
              <a:rPr lang="en-US" altLang="ja-JP" dirty="0">
                <a:solidFill>
                  <a:srgbClr val="FF0000"/>
                </a:solidFill>
              </a:rPr>
              <a:t>(or @</a:t>
            </a:r>
            <a:r>
              <a:rPr lang="ja-JP" altLang="en-US">
                <a:solidFill>
                  <a:srgbClr val="FF0000"/>
                </a:solidFill>
              </a:rPr>
              <a:t>指定値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2&gt;</a:t>
            </a:r>
          </a:p>
          <a:p>
            <a:r>
              <a:rPr lang="en-US" altLang="ja-JP" u="sng" dirty="0"/>
              <a:t>$#1Y[2]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endParaRPr lang="en-US" altLang="ja-JP" dirty="0"/>
          </a:p>
          <a:p>
            <a:r>
              <a:rPr lang="en-US" altLang="ja-JP" dirty="0"/>
              <a:t>=&gt; </a:t>
            </a:r>
            <a:r>
              <a:rPr lang="ja-JP" altLang="en-US" u="sng"/>
              <a:t>自ノード</a:t>
            </a:r>
            <a:r>
              <a:rPr lang="en-US" altLang="ja-JP" u="sng" dirty="0"/>
              <a:t>(Y)</a:t>
            </a:r>
            <a:r>
              <a:rPr lang="ja-JP" altLang="en-US"/>
              <a:t>、</a:t>
            </a:r>
            <a:r>
              <a:rPr lang="en-US" altLang="ja-JP" dirty="0">
                <a:solidFill>
                  <a:srgbClr val="FF0000"/>
                </a:solidFill>
              </a:rPr>
              <a:t>csv</a:t>
            </a:r>
            <a:r>
              <a:rPr lang="ja-JP" altLang="en-US">
                <a:solidFill>
                  <a:srgbClr val="FF0000"/>
                </a:solidFill>
              </a:rPr>
              <a:t>バインド値</a:t>
            </a:r>
            <a:r>
              <a:rPr lang="en-US" altLang="ja-JP" dirty="0">
                <a:solidFill>
                  <a:srgbClr val="FF0000"/>
                </a:solidFill>
              </a:rPr>
              <a:t>(or @</a:t>
            </a:r>
            <a:r>
              <a:rPr lang="ja-JP" altLang="en-US">
                <a:solidFill>
                  <a:srgbClr val="FF0000"/>
                </a:solidFill>
              </a:rPr>
              <a:t>指定値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ja-JP" altLang="en-US">
                <a:solidFill>
                  <a:srgbClr val="FF0000"/>
                </a:solidFill>
              </a:rPr>
              <a:t>、</a:t>
            </a:r>
            <a:r>
              <a:rPr lang="ja-JP" altLang="en-US">
                <a:highlight>
                  <a:srgbClr val="FFFF00"/>
                </a:highlight>
              </a:rPr>
              <a:t>参照先ノード</a:t>
            </a:r>
            <a:r>
              <a:rPr lang="en-US" altLang="ja-JP" dirty="0">
                <a:highlight>
                  <a:srgbClr val="FFFF00"/>
                </a:highlight>
              </a:rPr>
              <a:t>(X)</a:t>
            </a:r>
            <a:endParaRPr lang="en-US" altLang="ja-JP" dirty="0"/>
          </a:p>
          <a:p>
            <a:pPr marL="285750" indent="-285750">
              <a:buFont typeface="Symbol" pitchFamily="2" charset="2"/>
              <a:buChar char="Þ"/>
            </a:pPr>
            <a:r>
              <a:rPr lang="ja-JP" altLang="en-US"/>
              <a:t>ノードとバインド値が近いので直感性あり。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※CSV</a:t>
            </a:r>
            <a:r>
              <a:rPr lang="ja-JP" altLang="en-US"/>
              <a:t>バインド値と</a:t>
            </a:r>
            <a:r>
              <a:rPr lang="en-US" altLang="ja-JP" dirty="0"/>
              <a:t>@</a:t>
            </a:r>
            <a:r>
              <a:rPr lang="ja-JP" altLang="en-US"/>
              <a:t>指定値をいずれも保有するノードは、バインド値として</a:t>
            </a:r>
            <a:r>
              <a:rPr lang="en-US" altLang="ja-JP" dirty="0"/>
              <a:t>@</a:t>
            </a:r>
            <a:r>
              <a:rPr lang="ja-JP" altLang="en-US"/>
              <a:t>指定値のみ出力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課題</a:t>
            </a:r>
            <a:r>
              <a:rPr lang="en-US" altLang="ja-JP" dirty="0"/>
              <a:t>] </a:t>
            </a:r>
            <a:r>
              <a:rPr lang="ja-JP" altLang="en-US"/>
              <a:t>これらの文字列の内部表現</a:t>
            </a:r>
            <a:endParaRPr lang="en-US" altLang="ja-JP" dirty="0"/>
          </a:p>
          <a:p>
            <a:r>
              <a:rPr lang="ja-JP" altLang="en-US"/>
              <a:t>一般形</a:t>
            </a:r>
            <a:r>
              <a:rPr lang="en-US" altLang="ja-JP" dirty="0"/>
              <a:t>:  </a:t>
            </a:r>
            <a:r>
              <a:rPr lang="en-US" altLang="ja-JP" u="sng" dirty="0"/>
              <a:t>$#nX@(t,...,t)</a:t>
            </a:r>
            <a:r>
              <a:rPr lang="en-US" altLang="ja-JP" dirty="0"/>
              <a:t>@</a:t>
            </a:r>
            <a:r>
              <a:rPr lang="en-US" altLang="ja-JP" u="sng" dirty="0"/>
              <a:t>#nY@(t,...t)</a:t>
            </a:r>
            <a:r>
              <a:rPr lang="en-US" altLang="ja-JP" dirty="0"/>
              <a:t>... =&gt; </a:t>
            </a:r>
            <a:r>
              <a:rPr lang="ja-JP" altLang="en-US"/>
              <a:t>下線部</a:t>
            </a:r>
            <a:r>
              <a:rPr lang="en-US" altLang="ja-JP" dirty="0"/>
              <a:t>:1</a:t>
            </a:r>
            <a:r>
              <a:rPr lang="ja-JP" altLang="en-US"/>
              <a:t>つの参照項。バインド値がない場合「</a:t>
            </a:r>
            <a:r>
              <a:rPr lang="en-US" altLang="ja-JP" dirty="0"/>
              <a:t>@(…)</a:t>
            </a:r>
            <a:r>
              <a:rPr lang="ja-JP" altLang="en-US"/>
              <a:t>」は省略可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&gt;reference chain</a:t>
            </a:r>
          </a:p>
          <a:p>
            <a:r>
              <a:rPr lang="en-US" altLang="ja-JP" dirty="0"/>
              <a:t>	@($#</a:t>
            </a:r>
            <a:r>
              <a:rPr lang="en-US" altLang="ja-JP" dirty="0" err="1"/>
              <a:t>nX</a:t>
            </a:r>
            <a:r>
              <a:rPr lang="en-US" altLang="ja-JP" dirty="0"/>
              <a:t>@(t,...,t),#</a:t>
            </a:r>
            <a:r>
              <a:rPr lang="en-US" altLang="ja-JP" dirty="0" err="1"/>
              <a:t>nY</a:t>
            </a:r>
            <a:r>
              <a:rPr lang="en-US" altLang="ja-JP" dirty="0"/>
              <a:t>@(t,...t),…)</a:t>
            </a:r>
          </a:p>
        </p:txBody>
      </p:sp>
    </p:spTree>
    <p:extLst>
      <p:ext uri="{BB962C8B-B14F-4D97-AF65-F5344CB8AC3E}">
        <p14:creationId xmlns:p14="http://schemas.microsoft.com/office/powerpoint/2010/main" val="40710838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E78EBB-F76D-4BA0-84D5-6CF7977D2F26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2. 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/>
              <a:t>の処理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9205" y="485246"/>
            <a:ext cx="1140361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Function_Recursive_Print_nthVal</a:t>
            </a:r>
            <a:r>
              <a:rPr lang="en-US" altLang="ja-JP" dirty="0"/>
              <a:t>(Node node, int nth)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// head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print_head</a:t>
            </a:r>
            <a:r>
              <a:rPr lang="en-US" altLang="ja-JP" dirty="0"/>
              <a:t>(node);</a:t>
            </a:r>
          </a:p>
          <a:p>
            <a:endParaRPr lang="en-US" altLang="ja-JP" dirty="0"/>
          </a:p>
          <a:p>
            <a:r>
              <a:rPr lang="en-US" altLang="ja-JP" dirty="0"/>
              <a:t>	// </a:t>
            </a:r>
            <a:r>
              <a:rPr lang="ja-JP" altLang="en-US"/>
              <a:t>バインド値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atmark_binded</a:t>
            </a:r>
            <a:r>
              <a:rPr lang="en-US" altLang="ja-JP" dirty="0"/>
              <a:t>(node)) {		// @</a:t>
            </a:r>
            <a:r>
              <a:rPr lang="ja-JP" altLang="en-US"/>
              <a:t>指定あり</a:t>
            </a:r>
            <a:endParaRPr lang="en-US" altLang="ja-JP" dirty="0"/>
          </a:p>
          <a:p>
            <a:r>
              <a:rPr lang="en-US" altLang="ja-JP" dirty="0"/>
              <a:t>		c = </a:t>
            </a:r>
            <a:r>
              <a:rPr lang="en-US" altLang="ja-JP" dirty="0" err="1"/>
              <a:t>nth_child</a:t>
            </a:r>
            <a:r>
              <a:rPr lang="en-US" altLang="ja-JP" dirty="0"/>
              <a:t>(node, </a:t>
            </a:r>
            <a:r>
              <a:rPr lang="en-US" altLang="ja-JP" dirty="0" err="1"/>
              <a:t>nth%child_count</a:t>
            </a:r>
            <a:r>
              <a:rPr lang="en-US" altLang="ja-JP" dirty="0"/>
              <a:t>(node));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print_tree</a:t>
            </a:r>
            <a:r>
              <a:rPr lang="en-US" altLang="ja-JP" dirty="0"/>
              <a:t>(c);</a:t>
            </a:r>
          </a:p>
          <a:p>
            <a:r>
              <a:rPr lang="en-US" altLang="ja-JP" dirty="0"/>
              <a:t>	} else if(</a:t>
            </a:r>
            <a:r>
              <a:rPr lang="en-US" altLang="ja-JP" dirty="0" err="1"/>
              <a:t>csv_binded</a:t>
            </a:r>
            <a:r>
              <a:rPr lang="en-US" altLang="ja-JP" dirty="0"/>
              <a:t>(node)) {	// csv</a:t>
            </a:r>
            <a:r>
              <a:rPr lang="ja-JP" altLang="en-US"/>
              <a:t>バインド値あり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print_nthVal</a:t>
            </a:r>
            <a:r>
              <a:rPr lang="en-US" altLang="ja-JP" dirty="0"/>
              <a:t>(node, </a:t>
            </a:r>
            <a:r>
              <a:rPr lang="en-US" altLang="ja-JP" dirty="0" err="1"/>
              <a:t>nth%value_value_count</a:t>
            </a:r>
            <a:r>
              <a:rPr lang="en-US" altLang="ja-JP" dirty="0"/>
              <a:t>(node));	// (nth%</a:t>
            </a:r>
            <a:r>
              <a:rPr lang="ja-JP" altLang="en-US"/>
              <a:t>データ数</a:t>
            </a:r>
            <a:r>
              <a:rPr lang="en-US" altLang="ja-JP" dirty="0"/>
              <a:t>)</a:t>
            </a:r>
            <a:r>
              <a:rPr lang="ja-JP" altLang="en-US"/>
              <a:t>番目の</a:t>
            </a:r>
            <a:r>
              <a:rPr lang="en-US" altLang="ja-JP" dirty="0"/>
              <a:t>bind</a:t>
            </a:r>
            <a:r>
              <a:rPr lang="ja-JP" altLang="en-US"/>
              <a:t>値</a:t>
            </a:r>
            <a:endParaRPr lang="en-US" altLang="ja-JP" dirty="0"/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</a:t>
            </a:r>
            <a:r>
              <a:rPr lang="ja-JP" altLang="en-US"/>
              <a:t>参照先ノード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has_reference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(target(node), nth);</a:t>
            </a:r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</a:t>
            </a:r>
            <a:r>
              <a:rPr lang="ja-JP" altLang="en-US"/>
              <a:t>子ノード</a:t>
            </a:r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</a:t>
            </a:r>
            <a:r>
              <a:rPr lang="en-US" altLang="ja-JP" dirty="0" err="1"/>
              <a:t>nth_child</a:t>
            </a:r>
            <a:r>
              <a:rPr lang="en-US" altLang="ja-JP" dirty="0"/>
              <a:t>(node), nth);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8464990" y="3716900"/>
            <a:ext cx="3517805" cy="664977"/>
          </a:xfrm>
          <a:prstGeom prst="wedgeRectCallout">
            <a:avLst>
              <a:gd name="adj1" fmla="val -122107"/>
              <a:gd name="adj2" fmla="val -4476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rgbClr val="FF0000"/>
                </a:solidFill>
              </a:rPr>
              <a:t>ループ</a:t>
            </a:r>
            <a:r>
              <a:rPr lang="ja-JP" altLang="en-US" dirty="0">
                <a:solidFill>
                  <a:srgbClr val="FF0000"/>
                </a:solidFill>
              </a:rPr>
              <a:t>への考慮</a:t>
            </a:r>
            <a:r>
              <a:rPr lang="ja-JP" altLang="en-US">
                <a:solidFill>
                  <a:srgbClr val="FF0000"/>
                </a:solidFill>
              </a:rPr>
              <a:t>は</a:t>
            </a:r>
            <a:r>
              <a:rPr lang="ja-JP" altLang="en-US" strike="dblStrike">
                <a:solidFill>
                  <a:srgbClr val="FF0000"/>
                </a:solidFill>
              </a:rPr>
              <a:t>必要</a:t>
            </a:r>
            <a:r>
              <a:rPr kumimoji="1" lang="ja-JP" altLang="en-US">
                <a:solidFill>
                  <a:srgbClr val="FF0000"/>
                </a:solidFill>
              </a:rPr>
              <a:t>不要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(4/17</a:t>
            </a:r>
            <a:r>
              <a:rPr lang="ja-JP" altLang="en-US">
                <a:solidFill>
                  <a:srgbClr val="FF0000"/>
                </a:solidFill>
              </a:rPr>
              <a:t>レビューにて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8069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765236" y="589588"/>
            <a:ext cx="937267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ノードに対する①②③組合せ時の</a:t>
            </a:r>
            <a:r>
              <a:rPr lang="ja-JP" altLang="en-US" b="1" dirty="0"/>
              <a:t>仕様明確化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①</a:t>
            </a:r>
            <a:r>
              <a:rPr lang="en-US" altLang="ja-JP" dirty="0"/>
              <a:t>refer</a:t>
            </a:r>
            <a:r>
              <a:rPr lang="ja-JP" altLang="en-US" dirty="0"/>
              <a:t>先ノードあり</a:t>
            </a:r>
            <a:r>
              <a:rPr lang="en-US" altLang="ja-JP" dirty="0"/>
              <a:t>(</a:t>
            </a:r>
            <a:r>
              <a:rPr lang="ja-JP" altLang="en-US" dirty="0"/>
              <a:t>自身が参照元ノード</a:t>
            </a:r>
            <a:r>
              <a:rPr lang="en-US" altLang="ja-JP" dirty="0"/>
              <a:t>)</a:t>
            </a:r>
            <a:r>
              <a:rPr lang="ja-JP" altLang="en-US" dirty="0"/>
              <a:t>、②</a:t>
            </a:r>
            <a:r>
              <a:rPr lang="en-US" altLang="ja-JP" dirty="0"/>
              <a:t>@</a:t>
            </a:r>
            <a:r>
              <a:rPr lang="ja-JP" altLang="en-US" dirty="0"/>
              <a:t>による値指定、③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046220"/>
              </p:ext>
            </p:extLst>
          </p:nvPr>
        </p:nvGraphicFramePr>
        <p:xfrm>
          <a:off x="0" y="1752293"/>
          <a:ext cx="1183856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01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2537384820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111500">
                  <a:extLst>
                    <a:ext uri="{9D8B030D-6E8A-4147-A177-3AD203B41FA5}">
                      <a16:colId xmlns:a16="http://schemas.microsoft.com/office/drawing/2014/main" val="2504310428"/>
                    </a:ext>
                  </a:extLst>
                </a:gridCol>
                <a:gridCol w="111150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130289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出力有無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*1</a:t>
                      </a: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指定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&gt;bind</a:t>
                      </a:r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値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876975"/>
            <a:ext cx="1201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4730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BAF671-DAE1-46C6-B444-62CFD4D68ED8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パージング処理</a:t>
            </a:r>
            <a:endParaRPr lang="en-US" altLang="ja-JP" sz="2400" u="sng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EC4712-F19D-40E1-B664-60DA11F5B574}"/>
              </a:ext>
            </a:extLst>
          </p:cNvPr>
          <p:cNvSpPr txBox="1"/>
          <p:nvPr/>
        </p:nvSpPr>
        <p:spPr>
          <a:xfrm>
            <a:off x="285625" y="853466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dirty="0"/>
              <a:t>(2) &lt;T-exp&gt; ::=  &lt;header&gt; { "(" [ &lt;T-exp&gt; { "," &lt;T-exp&gt; } ] ")" }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711DFE-DC2E-4044-9489-6FB2FA826FBB}"/>
              </a:ext>
            </a:extLst>
          </p:cNvPr>
          <p:cNvSpPr txBox="1"/>
          <p:nvPr/>
        </p:nvSpPr>
        <p:spPr>
          <a:xfrm>
            <a:off x="467220" y="1910740"/>
            <a:ext cx="524631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基本</a:t>
            </a:r>
            <a:r>
              <a:rPr lang="en-US" altLang="ja-JP" sz="2000" b="1" dirty="0"/>
              <a:t>: 1 token 1 character look ahead</a:t>
            </a:r>
            <a:endParaRPr kumimoji="1" lang="ja-JP" altLang="en-US" sz="2000" b="1" dirty="0"/>
          </a:p>
        </p:txBody>
      </p:sp>
      <p:sp>
        <p:nvSpPr>
          <p:cNvPr id="10" name="矢印: 上 9">
            <a:extLst>
              <a:ext uri="{FF2B5EF4-FFF2-40B4-BE49-F238E27FC236}">
                <a16:creationId xmlns:a16="http://schemas.microsoft.com/office/drawing/2014/main" id="{0F87A22F-C7E4-4474-A38A-2C715EF99B7D}"/>
              </a:ext>
            </a:extLst>
          </p:cNvPr>
          <p:cNvSpPr/>
          <p:nvPr/>
        </p:nvSpPr>
        <p:spPr>
          <a:xfrm>
            <a:off x="4097229" y="5304427"/>
            <a:ext cx="280444" cy="7200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9EB2666-3865-4139-99FE-EF93305BFCCE}"/>
              </a:ext>
            </a:extLst>
          </p:cNvPr>
          <p:cNvCxnSpPr>
            <a:cxnSpLocks/>
          </p:cNvCxnSpPr>
          <p:nvPr/>
        </p:nvCxnSpPr>
        <p:spPr>
          <a:xfrm>
            <a:off x="4793152" y="3585703"/>
            <a:ext cx="0" cy="720000"/>
          </a:xfrm>
          <a:prstGeom prst="straightConnector1">
            <a:avLst/>
          </a:prstGeom>
          <a:ln w="635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上 14">
            <a:extLst>
              <a:ext uri="{FF2B5EF4-FFF2-40B4-BE49-F238E27FC236}">
                <a16:creationId xmlns:a16="http://schemas.microsoft.com/office/drawing/2014/main" id="{2CAF49E9-0E31-4DBF-8D9C-50F4E18D2CB1}"/>
              </a:ext>
            </a:extLst>
          </p:cNvPr>
          <p:cNvSpPr/>
          <p:nvPr/>
        </p:nvSpPr>
        <p:spPr>
          <a:xfrm>
            <a:off x="5988851" y="5299856"/>
            <a:ext cx="280444" cy="7200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D5438CD-A76A-4D10-AF6F-9089A1C898B8}"/>
              </a:ext>
            </a:extLst>
          </p:cNvPr>
          <p:cNvCxnSpPr>
            <a:cxnSpLocks/>
          </p:cNvCxnSpPr>
          <p:nvPr/>
        </p:nvCxnSpPr>
        <p:spPr>
          <a:xfrm>
            <a:off x="6444689" y="3595035"/>
            <a:ext cx="0" cy="720000"/>
          </a:xfrm>
          <a:prstGeom prst="straightConnector1">
            <a:avLst/>
          </a:prstGeom>
          <a:ln w="63500">
            <a:solidFill>
              <a:schemeClr val="tx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2244D12-65F7-4BF8-B302-541F4857FE5F}"/>
              </a:ext>
            </a:extLst>
          </p:cNvPr>
          <p:cNvSpPr txBox="1"/>
          <p:nvPr/>
        </p:nvSpPr>
        <p:spPr>
          <a:xfrm>
            <a:off x="7078959" y="2932019"/>
            <a:ext cx="50521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dirty="0"/>
              <a:t>current token</a:t>
            </a:r>
          </a:p>
          <a:p>
            <a:r>
              <a:rPr lang="ja-JP" altLang="en-US" dirty="0"/>
              <a:t>　① 構文要素の解析開始時</a:t>
            </a:r>
            <a:r>
              <a:rPr lang="en-US" altLang="ja-JP" dirty="0"/>
              <a:t>: </a:t>
            </a:r>
            <a:r>
              <a:rPr lang="ja-JP" altLang="en-US" dirty="0"/>
              <a:t>構文要素の先頭</a:t>
            </a:r>
            <a:endParaRPr lang="en-US" altLang="ja-JP" dirty="0"/>
          </a:p>
          <a:p>
            <a:r>
              <a:rPr lang="ja-JP" altLang="en-US" dirty="0"/>
              <a:t>　② </a:t>
            </a:r>
            <a:r>
              <a:rPr lang="en-US" altLang="ja-JP" dirty="0"/>
              <a:t>	〃	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ja-JP" altLang="en-US" dirty="0"/>
              <a:t>終了時</a:t>
            </a:r>
            <a:r>
              <a:rPr lang="en-US" altLang="ja-JP" dirty="0"/>
              <a:t>: </a:t>
            </a:r>
            <a:r>
              <a:rPr lang="ja-JP" altLang="en-US" dirty="0"/>
              <a:t>構文要素の次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current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char</a:t>
            </a:r>
          </a:p>
          <a:p>
            <a:r>
              <a:rPr lang="ja-JP" altLang="en-US" dirty="0"/>
              <a:t>　    </a:t>
            </a:r>
            <a:r>
              <a:rPr kumimoji="1" lang="en-US" altLang="ja-JP" dirty="0"/>
              <a:t>current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token</a:t>
            </a:r>
            <a:r>
              <a:rPr kumimoji="1" lang="ja-JP" altLang="en-US" dirty="0"/>
              <a:t>の次の文字</a:t>
            </a:r>
            <a:endParaRPr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7BA19F-B2AD-43C6-B2F2-2EB552E2980C}"/>
              </a:ext>
            </a:extLst>
          </p:cNvPr>
          <p:cNvSpPr txBox="1"/>
          <p:nvPr/>
        </p:nvSpPr>
        <p:spPr>
          <a:xfrm>
            <a:off x="4349606" y="5387138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1591EF6-3A09-4353-AFF0-2D4FD3B22CAC}"/>
              </a:ext>
            </a:extLst>
          </p:cNvPr>
          <p:cNvSpPr txBox="1"/>
          <p:nvPr/>
        </p:nvSpPr>
        <p:spPr>
          <a:xfrm>
            <a:off x="6269295" y="5335836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0B20E9B-3544-4B91-86AE-3D2E08586F6D}"/>
              </a:ext>
            </a:extLst>
          </p:cNvPr>
          <p:cNvSpPr/>
          <p:nvPr/>
        </p:nvSpPr>
        <p:spPr>
          <a:xfrm>
            <a:off x="1425958" y="3051183"/>
            <a:ext cx="2762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構文要素</a:t>
            </a:r>
            <a:r>
              <a:rPr lang="en-US" altLang="ja-JP" dirty="0"/>
              <a:t>&lt;T-exp&gt;</a:t>
            </a:r>
            <a:endParaRPr lang="ja-JP" altLang="en-US" dirty="0"/>
          </a:p>
        </p:txBody>
      </p:sp>
      <p:graphicFrame>
        <p:nvGraphicFramePr>
          <p:cNvPr id="26" name="表 26">
            <a:extLst>
              <a:ext uri="{FF2B5EF4-FFF2-40B4-BE49-F238E27FC236}">
                <a16:creationId xmlns:a16="http://schemas.microsoft.com/office/drawing/2014/main" id="{3B6257BC-7F15-477F-B49A-BE7BE56B3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932935"/>
              </p:ext>
            </p:extLst>
          </p:nvPr>
        </p:nvGraphicFramePr>
        <p:xfrm>
          <a:off x="1373706" y="6101802"/>
          <a:ext cx="57736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977">
                  <a:extLst>
                    <a:ext uri="{9D8B030D-6E8A-4147-A177-3AD203B41FA5}">
                      <a16:colId xmlns:a16="http://schemas.microsoft.com/office/drawing/2014/main" val="3491537572"/>
                    </a:ext>
                  </a:extLst>
                </a:gridCol>
                <a:gridCol w="1678488">
                  <a:extLst>
                    <a:ext uri="{9D8B030D-6E8A-4147-A177-3AD203B41FA5}">
                      <a16:colId xmlns:a16="http://schemas.microsoft.com/office/drawing/2014/main" val="3590074550"/>
                    </a:ext>
                  </a:extLst>
                </a:gridCol>
                <a:gridCol w="1766170">
                  <a:extLst>
                    <a:ext uri="{9D8B030D-6E8A-4147-A177-3AD203B41FA5}">
                      <a16:colId xmlns:a16="http://schemas.microsoft.com/office/drawing/2014/main" val="2874182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current token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I / “CCC”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67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current character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EOF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923289"/>
                  </a:ext>
                </a:extLst>
              </a:tr>
            </a:tbl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28E2FB6-33BD-4CC8-8BF5-610DBDD39C4B}"/>
              </a:ext>
            </a:extLst>
          </p:cNvPr>
          <p:cNvSpPr/>
          <p:nvPr/>
        </p:nvSpPr>
        <p:spPr>
          <a:xfrm>
            <a:off x="1011995" y="3407727"/>
            <a:ext cx="1657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◆   </a:t>
            </a:r>
            <a:r>
              <a:rPr lang="en-US" altLang="ja-JP" dirty="0"/>
              <a:t>: EOF</a:t>
            </a:r>
            <a:r>
              <a:rPr lang="ja-JP" altLang="en-US" dirty="0"/>
              <a:t>文字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A6035D4-CBE5-4903-8878-08947A3CAF58}"/>
              </a:ext>
            </a:extLst>
          </p:cNvPr>
          <p:cNvSpPr txBox="1"/>
          <p:nvPr/>
        </p:nvSpPr>
        <p:spPr>
          <a:xfrm>
            <a:off x="8243013" y="4747843"/>
            <a:ext cx="369872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token</a:t>
            </a:r>
            <a:r>
              <a:rPr lang="ja-JP" altLang="en-US" u="sng" dirty="0"/>
              <a:t>一覧</a:t>
            </a:r>
            <a:endParaRPr lang="en-US" altLang="ja-JP" u="sng" dirty="0"/>
          </a:p>
          <a:p>
            <a:r>
              <a:rPr lang="ja-JP" altLang="en-US" dirty="0"/>
              <a:t>　</a:t>
            </a:r>
            <a:r>
              <a:rPr lang="en-US" altLang="ja-JP" dirty="0"/>
              <a:t>“I”	</a:t>
            </a:r>
            <a:r>
              <a:rPr lang="ja-JP" altLang="en-US" dirty="0"/>
              <a:t>名前文字列</a:t>
            </a:r>
            <a:r>
              <a:rPr lang="en-US" altLang="ja-JP" dirty="0"/>
              <a:t>(identifier)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”(“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”)”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”,”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“E”	EOF</a:t>
            </a:r>
          </a:p>
        </p:txBody>
      </p:sp>
      <p:sp>
        <p:nvSpPr>
          <p:cNvPr id="32" name="四角形: メモ 31">
            <a:extLst>
              <a:ext uri="{FF2B5EF4-FFF2-40B4-BE49-F238E27FC236}">
                <a16:creationId xmlns:a16="http://schemas.microsoft.com/office/drawing/2014/main" id="{2DEF667C-C02C-4AA5-97F8-BBD35656D989}"/>
              </a:ext>
            </a:extLst>
          </p:cNvPr>
          <p:cNvSpPr/>
          <p:nvPr/>
        </p:nvSpPr>
        <p:spPr>
          <a:xfrm>
            <a:off x="8103144" y="418722"/>
            <a:ext cx="3978462" cy="195990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0" rIns="0" bIns="0" rtlCol="0" anchor="ctr" anchorCtr="0"/>
          <a:lstStyle/>
          <a:p>
            <a:endParaRPr lang="en-US" altLang="ja-JP" u="sng" dirty="0">
              <a:solidFill>
                <a:schemeClr val="tx1"/>
              </a:solidFill>
            </a:endParaRPr>
          </a:p>
          <a:p>
            <a:r>
              <a:rPr lang="ja-JP" altLang="en-US" u="sng" dirty="0">
                <a:solidFill>
                  <a:schemeClr val="tx1"/>
                </a:solidFill>
              </a:rPr>
              <a:t>・処理関数との対応</a:t>
            </a:r>
            <a:endParaRPr lang="en-US" altLang="ja-JP" u="sng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&lt;header&gt;	</a:t>
            </a:r>
            <a:r>
              <a:rPr lang="ja-JP" altLang="en-US" dirty="0">
                <a:solidFill>
                  <a:schemeClr val="tx1"/>
                </a:solidFill>
              </a:rPr>
              <a:t>⇔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parse_header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kumimoji="1" lang="ja-JP" altLang="en-US" dirty="0">
                <a:solidFill>
                  <a:schemeClr val="tx1"/>
                </a:solidFill>
              </a:rPr>
              <a:t>　</a:t>
            </a:r>
            <a:r>
              <a:rPr kumimoji="1" lang="en-US" altLang="ja-JP" dirty="0">
                <a:solidFill>
                  <a:schemeClr val="tx1"/>
                </a:solidFill>
              </a:rPr>
              <a:t>&lt;T-exp&gt;</a:t>
            </a: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en-US" dirty="0">
                <a:solidFill>
                  <a:schemeClr val="tx1"/>
                </a:solidFill>
              </a:rPr>
              <a:t>⇔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parse_T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token</a:t>
            </a:r>
            <a:r>
              <a:rPr lang="ja-JP" altLang="en-US" dirty="0">
                <a:solidFill>
                  <a:schemeClr val="tx1"/>
                </a:solidFill>
              </a:rPr>
              <a:t>切出</a:t>
            </a: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en-US" dirty="0">
                <a:solidFill>
                  <a:schemeClr val="tx1"/>
                </a:solidFill>
              </a:rPr>
              <a:t>⇔ </a:t>
            </a:r>
            <a:r>
              <a:rPr lang="en-US" altLang="ja-JP" dirty="0" err="1">
                <a:solidFill>
                  <a:schemeClr val="tx1"/>
                </a:solidFill>
              </a:rPr>
              <a:t>next_token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	     skip()</a:t>
            </a:r>
            <a:endParaRPr lang="ja-JP" altLang="en-US" dirty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3FD3ED0-5F81-489A-9D61-C7EC2A50FD65}"/>
              </a:ext>
            </a:extLst>
          </p:cNvPr>
          <p:cNvSpPr/>
          <p:nvPr/>
        </p:nvSpPr>
        <p:spPr>
          <a:xfrm>
            <a:off x="-190903" y="4331153"/>
            <a:ext cx="1909241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 err="1"/>
              <a:t>CharStream</a:t>
            </a:r>
            <a:r>
              <a:rPr lang="en-US" altLang="ja-JP" dirty="0"/>
              <a:t> :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4588D15-C516-4213-A311-88A4C21CE0F5}"/>
              </a:ext>
            </a:extLst>
          </p:cNvPr>
          <p:cNvSpPr/>
          <p:nvPr/>
        </p:nvSpPr>
        <p:spPr>
          <a:xfrm>
            <a:off x="-189862" y="4973479"/>
            <a:ext cx="1909241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 err="1"/>
              <a:t>TokenStream</a:t>
            </a:r>
            <a:r>
              <a:rPr lang="en-US" altLang="ja-JP" dirty="0"/>
              <a:t> :</a:t>
            </a: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C2EBB3F6-BC9B-4644-A480-9826EF908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561580"/>
              </p:ext>
            </p:extLst>
          </p:nvPr>
        </p:nvGraphicFramePr>
        <p:xfrm>
          <a:off x="1626578" y="4336421"/>
          <a:ext cx="4957522" cy="95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45">
                  <a:extLst>
                    <a:ext uri="{9D8B030D-6E8A-4147-A177-3AD203B41FA5}">
                      <a16:colId xmlns:a16="http://schemas.microsoft.com/office/drawing/2014/main" val="2026354323"/>
                    </a:ext>
                  </a:extLst>
                </a:gridCol>
                <a:gridCol w="276889">
                  <a:extLst>
                    <a:ext uri="{9D8B030D-6E8A-4147-A177-3AD203B41FA5}">
                      <a16:colId xmlns:a16="http://schemas.microsoft.com/office/drawing/2014/main" val="1606582540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024236598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702471851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879966140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083459537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19282164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96053124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82780628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447536732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60369436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413502680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58321413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59505639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398611491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168366197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290294298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61027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768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07660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014274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E791B01-79B1-4F84-90F7-79EC257913B6}"/>
              </a:ext>
            </a:extLst>
          </p:cNvPr>
          <p:cNvSpPr txBox="1"/>
          <p:nvPr/>
        </p:nvSpPr>
        <p:spPr>
          <a:xfrm>
            <a:off x="6236504" y="3249423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5FC7177-53C7-498A-915F-83827A7D11D8}"/>
              </a:ext>
            </a:extLst>
          </p:cNvPr>
          <p:cNvSpPr txBox="1"/>
          <p:nvPr/>
        </p:nvSpPr>
        <p:spPr>
          <a:xfrm>
            <a:off x="4594275" y="3253108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7D0FBA4-1C6D-4AD9-9F64-776665195669}"/>
              </a:ext>
            </a:extLst>
          </p:cNvPr>
          <p:cNvSpPr txBox="1"/>
          <p:nvPr/>
        </p:nvSpPr>
        <p:spPr>
          <a:xfrm>
            <a:off x="565677" y="3051183"/>
            <a:ext cx="873344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左中かっこ 11">
            <a:extLst>
              <a:ext uri="{FF2B5EF4-FFF2-40B4-BE49-F238E27FC236}">
                <a16:creationId xmlns:a16="http://schemas.microsoft.com/office/drawing/2014/main" id="{9A9052EE-5722-4908-B512-CC041620BC57}"/>
              </a:ext>
            </a:extLst>
          </p:cNvPr>
          <p:cNvSpPr/>
          <p:nvPr/>
        </p:nvSpPr>
        <p:spPr>
          <a:xfrm>
            <a:off x="229687" y="3003573"/>
            <a:ext cx="259165" cy="77348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9226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06D813-9F94-4867-8E95-53FFBDC28D2E}"/>
              </a:ext>
            </a:extLst>
          </p:cNvPr>
          <p:cNvSpPr txBox="1"/>
          <p:nvPr/>
        </p:nvSpPr>
        <p:spPr>
          <a:xfrm>
            <a:off x="137652" y="0"/>
            <a:ext cx="11454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3. </a:t>
            </a:r>
            <a:r>
              <a:rPr lang="ja-JP" altLang="en-US"/>
              <a:t>複数ファイル対応</a:t>
            </a:r>
            <a:endParaRPr lang="en-US" altLang="ja-JP" dirty="0"/>
          </a:p>
          <a:p>
            <a:r>
              <a:rPr lang="en-US" altLang="ja-JP" dirty="0"/>
              <a:t>(1)</a:t>
            </a:r>
            <a:r>
              <a:rPr lang="ja-JP" altLang="en-US" dirty="0"/>
              <a:t>バインド対象指定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		A(B[2],C[1],D[2])</a:t>
            </a:r>
          </a:p>
          <a:p>
            <a:r>
              <a:rPr kumimoji="1" lang="ja-JP" altLang="en-US" dirty="0"/>
              <a:t>　・ファイル</a:t>
            </a:r>
            <a:r>
              <a:rPr kumimoji="1" lang="en-US" altLang="ja-JP" dirty="0"/>
              <a:t>:</a:t>
            </a:r>
            <a:r>
              <a:rPr lang="en-US" altLang="ja-JP" dirty="0"/>
              <a:t>	test1.csv, test2.csv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B96F78-759E-4ACD-9639-12403178256E}"/>
              </a:ext>
            </a:extLst>
          </p:cNvPr>
          <p:cNvSpPr txBox="1"/>
          <p:nvPr/>
        </p:nvSpPr>
        <p:spPr>
          <a:xfrm>
            <a:off x="382620" y="1754326"/>
            <a:ext cx="64450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(a)</a:t>
            </a:r>
            <a:r>
              <a:rPr lang="ja-JP" altLang="en-US"/>
              <a:t>ファイルのオープン範囲</a:t>
            </a:r>
            <a:r>
              <a:rPr lang="en-US" altLang="ja-JP" dirty="0"/>
              <a:t>	(</a:t>
            </a:r>
            <a:r>
              <a:rPr lang="en-US" altLang="ja-JP" u="sng" dirty="0"/>
              <a:t>#1$file$(“…”), …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(b)</a:t>
            </a:r>
            <a:r>
              <a:rPr lang="ja-JP" altLang="en-US" dirty="0"/>
              <a:t>バインド対象のスコープ</a:t>
            </a:r>
            <a:r>
              <a:rPr lang="en-US" altLang="ja-JP" dirty="0"/>
              <a:t>	$#1(</a:t>
            </a:r>
            <a:r>
              <a:rPr lang="en-US" altLang="ja-JP" u="sng" dirty="0"/>
              <a:t>…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$#1</a:t>
            </a:r>
            <a:r>
              <a:rPr lang="en-US" altLang="ja-JP" u="sng" dirty="0"/>
              <a:t>&lt;T</a:t>
            </a:r>
            <a:r>
              <a:rPr lang="ja-JP" altLang="en-US" u="sng" dirty="0"/>
              <a:t>式</a:t>
            </a:r>
            <a:r>
              <a:rPr lang="en-US" altLang="ja-JP" u="sng" dirty="0"/>
              <a:t>&gt;</a:t>
            </a:r>
            <a:endParaRPr lang="en-US" altLang="ja-JP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D848788-B849-2441-A18B-E53354602EA4}"/>
              </a:ext>
            </a:extLst>
          </p:cNvPr>
          <p:cNvSpPr/>
          <p:nvPr/>
        </p:nvSpPr>
        <p:spPr>
          <a:xfrm>
            <a:off x="382620" y="1215717"/>
            <a:ext cx="8245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(#1$file$(“test1.csv”),#2$file$(“test2.csv”),$#1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1608CA4-5841-3448-BBCF-EA1B5B9D8C37}"/>
              </a:ext>
            </a:extLst>
          </p:cNvPr>
          <p:cNvSpPr txBox="1"/>
          <p:nvPr/>
        </p:nvSpPr>
        <p:spPr>
          <a:xfrm>
            <a:off x="285343" y="2605249"/>
            <a:ext cx="107652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/>
              <a:t>ファイルポインタ</a:t>
            </a:r>
            <a:r>
              <a:rPr lang="en-US" altLang="ja-JP" dirty="0"/>
              <a:t>($#1</a:t>
            </a:r>
            <a:r>
              <a:rPr lang="ja-JP" altLang="en-US"/>
              <a:t>、</a:t>
            </a:r>
            <a:r>
              <a:rPr lang="en-US" altLang="ja-JP" dirty="0"/>
              <a:t>$#2)</a:t>
            </a:r>
            <a:r>
              <a:rPr lang="ja-JP" altLang="en-US"/>
              <a:t>と</a:t>
            </a:r>
            <a:r>
              <a:rPr lang="en-US" altLang="ja-JP" dirty="0"/>
              <a:t>T</a:t>
            </a:r>
            <a:r>
              <a:rPr lang="ja-JP" altLang="en-US"/>
              <a:t>式の組合せはバインド操作に固定か、ユーザ定義可能とすべきか。</a:t>
            </a:r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DC1BAF0-ADFE-7F40-B1E4-596E40F1188D}"/>
              </a:ext>
            </a:extLst>
          </p:cNvPr>
          <p:cNvSpPr txBox="1"/>
          <p:nvPr/>
        </p:nvSpPr>
        <p:spPr>
          <a:xfrm>
            <a:off x="137652" y="3363838"/>
            <a:ext cx="1187600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(2) </a:t>
            </a:r>
            <a:r>
              <a:rPr lang="ja-JP" altLang="en-US" dirty="0"/>
              <a:t>コンテキスト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ストリームをどのような文字列として</a:t>
            </a:r>
            <a:r>
              <a:rPr lang="en-US" altLang="ja-JP" dirty="0"/>
              <a:t>read</a:t>
            </a:r>
            <a:r>
              <a:rPr lang="ja-JP" altLang="en-US" dirty="0"/>
              <a:t>するかの決定要因</a:t>
            </a:r>
            <a:endParaRPr lang="en-US" altLang="ja-JP" dirty="0"/>
          </a:p>
          <a:p>
            <a:r>
              <a:rPr lang="en-US" altLang="ja-JP" dirty="0"/>
              <a:t>(a) </a:t>
            </a:r>
            <a:r>
              <a:rPr lang="ja-JP" altLang="en-US" dirty="0"/>
              <a:t>どのような関数のパラメータか</a:t>
            </a:r>
            <a:br>
              <a:rPr lang="ja-JP" altLang="en-US" dirty="0"/>
            </a:br>
            <a:r>
              <a:rPr lang="en-US" altLang="ja-JP" dirty="0"/>
              <a:t>	$T$(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) -&gt;T</a:t>
            </a:r>
            <a:r>
              <a:rPr lang="ja-JP" altLang="en-US" dirty="0"/>
              <a:t>式として</a:t>
            </a:r>
            <a:r>
              <a:rPr lang="en-US" altLang="ja-JP" dirty="0"/>
              <a:t>read</a:t>
            </a:r>
          </a:p>
          <a:p>
            <a:r>
              <a:rPr lang="en-US" altLang="ja-JP" dirty="0"/>
              <a:t>	$bind$($T$($stream$("A(B[2],C[1],D[2])”)),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) -&gt; csv</a:t>
            </a:r>
            <a:r>
              <a:rPr lang="ja-JP" altLang="en-US" dirty="0"/>
              <a:t>として</a:t>
            </a:r>
            <a:r>
              <a:rPr lang="en-US" altLang="ja-JP" dirty="0"/>
              <a:t>read</a:t>
            </a:r>
            <a:r>
              <a:rPr lang="ja-JP" altLang="en-US" dirty="0"/>
              <a:t>して</a:t>
            </a:r>
            <a:r>
              <a:rPr lang="en-US" altLang="ja-JP" dirty="0"/>
              <a:t>T</a:t>
            </a:r>
            <a:r>
              <a:rPr lang="ja-JP" altLang="en-US" dirty="0"/>
              <a:t>式にバインド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(b)</a:t>
            </a:r>
            <a:r>
              <a:rPr lang="ja-JP" altLang="en-US" dirty="0"/>
              <a:t>ファイルポインタ</a:t>
            </a:r>
            <a:r>
              <a:rPr lang="en-US" altLang="ja-JP" dirty="0"/>
              <a:t>$#1</a:t>
            </a:r>
            <a:r>
              <a:rPr lang="ja-JP" altLang="en-US" dirty="0"/>
              <a:t>が</a:t>
            </a:r>
            <a:r>
              <a:rPr lang="en-US" altLang="ja-JP" dirty="0"/>
              <a:t>T</a:t>
            </a:r>
            <a:r>
              <a:rPr lang="ja-JP" altLang="en-US" dirty="0"/>
              <a:t>式に付与</a:t>
            </a:r>
            <a:br>
              <a:rPr lang="en-US" altLang="ja-JP" dirty="0"/>
            </a:br>
            <a:r>
              <a:rPr lang="en-US" altLang="ja-JP" dirty="0"/>
              <a:t>	(#1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,</a:t>
            </a:r>
            <a:r>
              <a:rPr lang="en-US" altLang="ja-JP" u="sng" dirty="0"/>
              <a:t>$#1</a:t>
            </a:r>
            <a:r>
              <a:rPr lang="en-US" altLang="ja-JP" dirty="0"/>
              <a:t>A(B[2],C[1],D[2])) -&gt; csv</a:t>
            </a:r>
            <a:r>
              <a:rPr lang="ja-JP" altLang="en-US" dirty="0"/>
              <a:t>として</a:t>
            </a:r>
            <a:r>
              <a:rPr lang="en-US" altLang="ja-JP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505609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5/1(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3709987" y="2329538"/>
            <a:ext cx="6096000" cy="32389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1. reference chain</a:t>
            </a:r>
          </a:p>
          <a:p>
            <a:pPr lvl="1"/>
            <a:r>
              <a:rPr lang="ja-JP" altLang="en-US" dirty="0"/>
              <a:t>1.1 reference chainの導入</a:t>
            </a:r>
          </a:p>
          <a:p>
            <a:pPr lvl="1"/>
            <a:r>
              <a:rPr lang="ja-JP" altLang="en-US" dirty="0"/>
              <a:t>1.2 reference chainのBNF定義</a:t>
            </a:r>
          </a:p>
          <a:p>
            <a:pPr lvl="1"/>
            <a:r>
              <a:rPr lang="ja-JP" altLang="en-US" dirty="0"/>
              <a:t>1.3 reference chainの内部表現</a:t>
            </a:r>
          </a:p>
          <a:p>
            <a:pPr lvl="1"/>
            <a:r>
              <a:rPr lang="ja-JP" altLang="en-US" dirty="0"/>
              <a:t>1.4 @指定導入の経緯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2. ストリーム</a:t>
            </a:r>
          </a:p>
          <a:p>
            <a:pPr lvl="1"/>
            <a:r>
              <a:rPr lang="ja-JP" altLang="en-US" dirty="0"/>
              <a:t>2.1 ストリームの種別(階層関係)</a:t>
            </a:r>
          </a:p>
          <a:p>
            <a:pPr lvl="1"/>
            <a:r>
              <a:rPr lang="ja-JP" altLang="en-US" dirty="0"/>
              <a:t>2.2 bindオペレータ</a:t>
            </a:r>
          </a:p>
          <a:p>
            <a:pPr lvl="1"/>
            <a:r>
              <a:rPr lang="ja-JP" altLang="en-US" dirty="0"/>
              <a:t>2.3 ストリームのコンテキスト再考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3. 内積出力形式の定義</a:t>
            </a:r>
          </a:p>
        </p:txBody>
      </p:sp>
    </p:spTree>
    <p:extLst>
      <p:ext uri="{BB962C8B-B14F-4D97-AF65-F5344CB8AC3E}">
        <p14:creationId xmlns:p14="http://schemas.microsoft.com/office/powerpoint/2010/main" val="23372702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0"/>
            <a:ext cx="1198447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/>
              <a:t>1. reference chain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元々の課題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#1X[2],</a:t>
            </a:r>
            <a:r>
              <a:rPr lang="en-US" altLang="ja-JP" dirty="0">
                <a:highlight>
                  <a:srgbClr val="FFCCFF"/>
                </a:highlight>
              </a:rPr>
              <a:t>$#1Y[2])</a:t>
            </a:r>
            <a:r>
              <a:rPr lang="en-US" altLang="ja-JP" dirty="0"/>
              <a:t>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>
                <a:highlight>
                  <a:srgbClr val="FFFFCC"/>
                </a:highlight>
              </a:rPr>
              <a:t>　</a:t>
            </a:r>
            <a:r>
              <a:rPr lang="en-US" altLang="ja-JP" dirty="0"/>
              <a:t>,</a:t>
            </a:r>
            <a:r>
              <a:rPr lang="ja-JP" altLang="en-US"/>
              <a:t>　</a:t>
            </a: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改善案</a:t>
            </a:r>
            <a:r>
              <a:rPr lang="en-US" altLang="ja-JP" dirty="0"/>
              <a:t>&gt;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ja-JP" altLang="en-US"/>
              <a:t>　　</a:t>
            </a:r>
            <a:r>
              <a:rPr lang="en-US" altLang="ja-JP" dirty="0"/>
              <a:t>(a)</a:t>
            </a:r>
            <a:r>
              <a:rPr lang="ja-JP" altLang="en-US"/>
              <a:t>値指定の</a:t>
            </a:r>
            <a:r>
              <a:rPr lang="en-US" altLang="ja-JP" dirty="0"/>
              <a:t>@</a:t>
            </a:r>
            <a:r>
              <a:rPr lang="ja-JP" altLang="en-US"/>
              <a:t>を</a:t>
            </a:r>
            <a:r>
              <a:rPr lang="ja-JP" altLang="en-US">
                <a:solidFill>
                  <a:srgbClr val="FF0000"/>
                </a:solidFill>
              </a:rPr>
              <a:t>％</a:t>
            </a:r>
            <a:r>
              <a:rPr lang="ja-JP" altLang="en-US"/>
              <a:t>に変更</a:t>
            </a:r>
            <a:endParaRPr lang="en-US" altLang="ja-JP" dirty="0"/>
          </a:p>
          <a:p>
            <a:pPr lvl="2"/>
            <a:r>
              <a:rPr lang="ja-JP" altLang="en-US"/>
              <a:t>　　</a:t>
            </a:r>
            <a:r>
              <a:rPr lang="en-US" altLang="ja-JP" dirty="0"/>
              <a:t>(b)</a:t>
            </a:r>
            <a:r>
              <a:rPr lang="ja-JP" altLang="en-US"/>
              <a:t>出力の順番を以下の順序</a:t>
            </a:r>
            <a:endParaRPr lang="en-US" altLang="ja-JP" dirty="0"/>
          </a:p>
          <a:p>
            <a:pPr lvl="2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>
                <a:highlight>
                  <a:srgbClr val="FFCCFF"/>
                </a:highlight>
              </a:rPr>
              <a:t>自ノード</a:t>
            </a:r>
            <a:r>
              <a:rPr lang="en-US" altLang="ja-JP" dirty="0">
                <a:highlight>
                  <a:srgbClr val="FFCCFF"/>
                </a:highlight>
              </a:rPr>
              <a:t>%</a:t>
            </a:r>
            <a:r>
              <a:rPr lang="ja-JP" altLang="en-US">
                <a:highlight>
                  <a:srgbClr val="FFCCFF"/>
                </a:highlight>
              </a:rPr>
              <a:t>バインド値</a:t>
            </a:r>
            <a:r>
              <a:rPr lang="ja-JP" altLang="en-US"/>
              <a:t>、</a:t>
            </a:r>
            <a:r>
              <a:rPr lang="ja-JP" altLang="en-US">
                <a:solidFill>
                  <a:srgbClr val="FF0000"/>
                </a:solidFill>
              </a:rPr>
              <a:t>子ノード</a:t>
            </a:r>
            <a:r>
              <a:rPr lang="ja-JP" altLang="en-US"/>
              <a:t>、</a:t>
            </a:r>
            <a:r>
              <a:rPr lang="ja-JP" altLang="en-US">
                <a:highlight>
                  <a:srgbClr val="FFFFCC"/>
                </a:highlight>
              </a:rPr>
              <a:t>参照先ノード</a:t>
            </a:r>
            <a:r>
              <a:rPr lang="en-US" altLang="ja-JP" dirty="0">
                <a:highlight>
                  <a:srgbClr val="FFFFCC"/>
                </a:highlight>
              </a:rPr>
              <a:t>%</a:t>
            </a:r>
            <a:r>
              <a:rPr lang="ja-JP" altLang="en-US">
                <a:highlight>
                  <a:srgbClr val="FFFFCC"/>
                </a:highlight>
              </a:rPr>
              <a:t>バインド値</a:t>
            </a:r>
            <a:r>
              <a:rPr lang="ja-JP" altLang="en-US"/>
              <a:t>、</a:t>
            </a:r>
            <a:r>
              <a:rPr lang="ja-JP" altLang="en-US">
                <a:solidFill>
                  <a:srgbClr val="FF0000"/>
                </a:solidFill>
              </a:rPr>
              <a:t>参照先の子ノード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b="1" u="sng" dirty="0">
                <a:sym typeface="Wingdings" pitchFamily="2" charset="2"/>
              </a:rPr>
              <a:t>1.1 reference chain</a:t>
            </a:r>
            <a:r>
              <a:rPr lang="ja-JP" altLang="en-US" b="1" u="sng">
                <a:sym typeface="Wingdings" pitchFamily="2" charset="2"/>
              </a:rPr>
              <a:t>の導入</a:t>
            </a:r>
            <a:endParaRPr lang="en-US" altLang="ja-JP" b="1" u="sng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ja-JP" altLang="en-US"/>
              <a:t>　</a:t>
            </a:r>
            <a:r>
              <a:rPr lang="en-US" altLang="ja-JP" dirty="0"/>
              <a:t>[</a:t>
            </a:r>
            <a:r>
              <a:rPr lang="ja-JP" altLang="en-US"/>
              <a:t>一般形</a:t>
            </a:r>
            <a:r>
              <a:rPr lang="en-US" altLang="ja-JP" dirty="0"/>
              <a:t>]	</a:t>
            </a:r>
            <a:r>
              <a:rPr lang="en-US" altLang="ja-JP" u="sng" dirty="0"/>
              <a:t>$#n</a:t>
            </a:r>
            <a:r>
              <a:rPr lang="en-US" altLang="ja-JP" sz="1200" u="sng" cap="small" dirty="0"/>
              <a:t>1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#n</a:t>
            </a:r>
            <a:r>
              <a:rPr lang="en-US" altLang="ja-JP" sz="1200" u="sng" dirty="0"/>
              <a:t>1</a:t>
            </a:r>
            <a:r>
              <a:rPr lang="en-US" altLang="ja-JP" u="sng" dirty="0"/>
              <a:t>Y%(t,...t)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</a:t>
            </a:r>
            <a:r>
              <a:rPr lang="ja-JP" altLang="en-US"/>
              <a:t>下線部</a:t>
            </a:r>
            <a:r>
              <a:rPr lang="en-US" altLang="ja-JP" dirty="0"/>
              <a:t>	:1</a:t>
            </a:r>
            <a:r>
              <a:rPr lang="ja-JP" altLang="en-US"/>
              <a:t>つの参照項。</a:t>
            </a:r>
            <a:endParaRPr lang="en-US" altLang="ja-JP" dirty="0"/>
          </a:p>
          <a:p>
            <a:r>
              <a:rPr lang="en-US" altLang="ja-JP" dirty="0"/>
              <a:t>		$#</a:t>
            </a:r>
            <a:r>
              <a:rPr lang="en-US" altLang="ja-JP" dirty="0" err="1"/>
              <a:t>n</a:t>
            </a:r>
            <a:r>
              <a:rPr lang="en-US" altLang="ja-JP" sz="1200" dirty="0" err="1"/>
              <a:t>i</a:t>
            </a:r>
            <a:r>
              <a:rPr lang="en-US" altLang="ja-JP" dirty="0"/>
              <a:t>	: reference</a:t>
            </a:r>
          </a:p>
          <a:p>
            <a:r>
              <a:rPr lang="en-US" altLang="ja-JP" dirty="0"/>
              <a:t>		t	: </a:t>
            </a:r>
            <a:r>
              <a:rPr lang="ja-JP" altLang="en-US"/>
              <a:t>値指定相当の</a:t>
            </a:r>
            <a:r>
              <a:rPr lang="en-US" altLang="ja-JP" dirty="0"/>
              <a:t>T</a:t>
            </a:r>
            <a:r>
              <a:rPr lang="ja-JP" altLang="en-US"/>
              <a:t>式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>
                <a:solidFill>
                  <a:srgbClr val="FF0000"/>
                </a:solidFill>
              </a:rPr>
              <a:t>T	: </a:t>
            </a:r>
            <a:r>
              <a:rPr lang="ja-JP" altLang="en-US">
                <a:solidFill>
                  <a:srgbClr val="FF0000"/>
                </a:solidFill>
              </a:rPr>
              <a:t>子ノード相当の</a:t>
            </a:r>
            <a:r>
              <a:rPr lang="en-US" altLang="ja-JP" dirty="0">
                <a:solidFill>
                  <a:srgbClr val="FF0000"/>
                </a:solidFill>
              </a:rPr>
              <a:t>T</a:t>
            </a:r>
            <a:r>
              <a:rPr lang="ja-JP" altLang="en-US">
                <a:solidFill>
                  <a:srgbClr val="FF0000"/>
                </a:solidFill>
              </a:rPr>
              <a:t>式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		%(…)	:</a:t>
            </a:r>
            <a:r>
              <a:rPr lang="ja-JP" altLang="en-US"/>
              <a:t>バインド値、</a:t>
            </a:r>
            <a:r>
              <a:rPr lang="en-US" altLang="ja-JP" dirty="0"/>
              <a:t>①CSV</a:t>
            </a:r>
            <a:r>
              <a:rPr lang="ja-JP" altLang="en-US"/>
              <a:t>バインド値と</a:t>
            </a:r>
            <a:r>
              <a:rPr lang="en-US" altLang="ja-JP" dirty="0"/>
              <a:t>②%</a:t>
            </a:r>
            <a:r>
              <a:rPr lang="ja-JP" altLang="en-US"/>
              <a:t>指定値の２通り</a:t>
            </a:r>
            <a:r>
              <a:rPr lang="en-US" altLang="ja-JP" dirty="0"/>
              <a:t>(</a:t>
            </a:r>
            <a:r>
              <a:rPr lang="ja-JP" altLang="en-US"/>
              <a:t>両方保持する場合は②優先</a:t>
            </a:r>
            <a:r>
              <a:rPr lang="en-US" altLang="ja-JP" dirty="0"/>
              <a:t>)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ja-JP" altLang="en-US"/>
              <a:t>　</a:t>
            </a:r>
            <a:r>
              <a:rPr lang="en-US" altLang="ja-JP" dirty="0"/>
              <a:t>[</a:t>
            </a:r>
            <a:r>
              <a:rPr lang="ja-JP" altLang="en-US"/>
              <a:t>課題</a:t>
            </a:r>
            <a:r>
              <a:rPr lang="en-US" altLang="ja-JP" dirty="0"/>
              <a:t>]</a:t>
            </a:r>
          </a:p>
          <a:p>
            <a:pPr lvl="1"/>
            <a:r>
              <a:rPr lang="ja-JP" altLang="en-US"/>
              <a:t>　</a:t>
            </a:r>
            <a:r>
              <a:rPr lang="en-US" altLang="ja-JP" dirty="0"/>
              <a:t>(1)</a:t>
            </a:r>
            <a:r>
              <a:rPr lang="ja-JP" altLang="en-US"/>
              <a:t>言語仕様上の整合性</a:t>
            </a:r>
            <a:r>
              <a:rPr lang="en-US" altLang="ja-JP" dirty="0"/>
              <a:t>	=&gt; BNF</a:t>
            </a:r>
            <a:r>
              <a:rPr lang="ja-JP" altLang="en-US"/>
              <a:t>記述可</a:t>
            </a:r>
            <a:r>
              <a:rPr lang="en-US" altLang="ja-JP" dirty="0"/>
              <a:t>(1.2)</a:t>
            </a:r>
            <a:r>
              <a:rPr lang="ja-JP" altLang="en-US"/>
              <a:t>　　</a:t>
            </a:r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>
                <a:solidFill>
                  <a:srgbClr val="FF0000"/>
                </a:solidFill>
              </a:rPr>
              <a:t>デリミタは</a:t>
            </a:r>
            <a:r>
              <a:rPr lang="en-US" altLang="ja-JP" dirty="0">
                <a:solidFill>
                  <a:srgbClr val="FF0000"/>
                </a:solidFill>
              </a:rPr>
              <a:t>@</a:t>
            </a:r>
            <a:r>
              <a:rPr lang="ja-JP" altLang="en-US">
                <a:solidFill>
                  <a:srgbClr val="FF0000"/>
                </a:solidFill>
              </a:rPr>
              <a:t>のみ、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ja-JP" altLang="en-US">
                <a:solidFill>
                  <a:srgbClr val="FF0000"/>
                </a:solidFill>
              </a:rPr>
              <a:t>は通常文字扱い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/>
              <a:t>　</a:t>
            </a:r>
            <a:r>
              <a:rPr lang="en-US" altLang="ja-JP" dirty="0"/>
              <a:t>(2)T</a:t>
            </a:r>
            <a:r>
              <a:rPr lang="ja-JP" altLang="en-US"/>
              <a:t>式による内部表現</a:t>
            </a:r>
            <a:r>
              <a:rPr lang="en-US" altLang="ja-JP" dirty="0"/>
              <a:t>	=&gt; </a:t>
            </a:r>
            <a:r>
              <a:rPr lang="ja-JP" altLang="en-US"/>
              <a:t>対応する</a:t>
            </a:r>
            <a:r>
              <a:rPr lang="en-US" altLang="ja-JP" dirty="0"/>
              <a:t>T</a:t>
            </a:r>
            <a:r>
              <a:rPr lang="ja-JP" altLang="en-US"/>
              <a:t>式の決定</a:t>
            </a:r>
            <a:r>
              <a:rPr lang="en-US" altLang="ja-JP" dirty="0"/>
              <a:t>(1.3)</a:t>
            </a:r>
          </a:p>
        </p:txBody>
      </p:sp>
      <p:sp>
        <p:nvSpPr>
          <p:cNvPr id="3" name="四角形: 角を丸くする 4">
            <a:extLst>
              <a:ext uri="{FF2B5EF4-FFF2-40B4-BE49-F238E27FC236}">
                <a16:creationId xmlns:a16="http://schemas.microsoft.com/office/drawing/2014/main" id="{36BFB89C-AF9D-6448-B249-717CE281438E}"/>
              </a:ext>
            </a:extLst>
          </p:cNvPr>
          <p:cNvSpPr/>
          <p:nvPr/>
        </p:nvSpPr>
        <p:spPr>
          <a:xfrm>
            <a:off x="9734870" y="848427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dummy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四角形: 角を丸くする 5">
            <a:extLst>
              <a:ext uri="{FF2B5EF4-FFF2-40B4-BE49-F238E27FC236}">
                <a16:creationId xmlns:a16="http://schemas.microsoft.com/office/drawing/2014/main" id="{F0EEC041-4024-3443-9C45-5E3D4EAF3152}"/>
              </a:ext>
            </a:extLst>
          </p:cNvPr>
          <p:cNvSpPr/>
          <p:nvPr/>
        </p:nvSpPr>
        <p:spPr>
          <a:xfrm>
            <a:off x="8802345" y="2026856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CC"/>
                </a:highlight>
              </a:rPr>
              <a:t>#1X[2]</a:t>
            </a:r>
            <a:endParaRPr kumimoji="1" lang="ja-JP" altLang="en-US" dirty="0">
              <a:highlight>
                <a:srgbClr val="FFFFCC"/>
              </a:highlight>
            </a:endParaRPr>
          </a:p>
        </p:txBody>
      </p:sp>
      <p:sp>
        <p:nvSpPr>
          <p:cNvPr id="6" name="四角形: 角を丸くする 6">
            <a:extLst>
              <a:ext uri="{FF2B5EF4-FFF2-40B4-BE49-F238E27FC236}">
                <a16:creationId xmlns:a16="http://schemas.microsoft.com/office/drawing/2014/main" id="{3770CFC3-D924-204C-A793-4791628D6B46}"/>
              </a:ext>
            </a:extLst>
          </p:cNvPr>
          <p:cNvSpPr/>
          <p:nvPr/>
        </p:nvSpPr>
        <p:spPr>
          <a:xfrm>
            <a:off x="10367955" y="2026856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CCFF"/>
                </a:highlight>
              </a:rPr>
              <a:t>$#1Y[2]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EFC667A-1EA1-CD4B-A980-CDDBAB25B25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337687" y="1254519"/>
            <a:ext cx="805494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CAD9A7E-6C03-744C-A624-105D4BAE9A97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10143181" y="1254519"/>
            <a:ext cx="760116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四角形: メモ 9">
            <a:extLst>
              <a:ext uri="{FF2B5EF4-FFF2-40B4-BE49-F238E27FC236}">
                <a16:creationId xmlns:a16="http://schemas.microsoft.com/office/drawing/2014/main" id="{7B2DBCA7-7277-A541-818B-48AD88AF8121}"/>
              </a:ext>
            </a:extLst>
          </p:cNvPr>
          <p:cNvSpPr/>
          <p:nvPr/>
        </p:nvSpPr>
        <p:spPr>
          <a:xfrm>
            <a:off x="8927976" y="2378372"/>
            <a:ext cx="1510430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  <a:highlight>
                  <a:srgbClr val="FFFFCC"/>
                </a:highlight>
              </a:rPr>
              <a:t>Length,Weight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10" name="四角形: メモ 10">
            <a:extLst>
              <a:ext uri="{FF2B5EF4-FFF2-40B4-BE49-F238E27FC236}">
                <a16:creationId xmlns:a16="http://schemas.microsoft.com/office/drawing/2014/main" id="{954258F9-BBBA-9D43-AE78-18E4E1FCB953}"/>
              </a:ext>
            </a:extLst>
          </p:cNvPr>
          <p:cNvSpPr/>
          <p:nvPr/>
        </p:nvSpPr>
        <p:spPr>
          <a:xfrm>
            <a:off x="11274860" y="2362148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  <a:highlight>
                  <a:srgbClr val="FFCCFF"/>
                </a:highlight>
              </a:rPr>
              <a:t>mm,kg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DF4E63AD-EC45-4248-B917-6F1F59F4F2DC}"/>
              </a:ext>
            </a:extLst>
          </p:cNvPr>
          <p:cNvSpPr/>
          <p:nvPr/>
        </p:nvSpPr>
        <p:spPr>
          <a:xfrm>
            <a:off x="4376675" y="1116897"/>
            <a:ext cx="4737370" cy="44747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BFB237B4-9F21-7A48-9AFD-15C37BB9337F}"/>
              </a:ext>
            </a:extLst>
          </p:cNvPr>
          <p:cNvSpPr/>
          <p:nvPr/>
        </p:nvSpPr>
        <p:spPr>
          <a:xfrm>
            <a:off x="1057075" y="2104733"/>
            <a:ext cx="4808706" cy="44747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四角形 8">
            <a:extLst>
              <a:ext uri="{FF2B5EF4-FFF2-40B4-BE49-F238E27FC236}">
                <a16:creationId xmlns:a16="http://schemas.microsoft.com/office/drawing/2014/main" id="{DFA02AB3-25D7-4943-80AC-CD886374B97D}"/>
              </a:ext>
            </a:extLst>
          </p:cNvPr>
          <p:cNvSpPr/>
          <p:nvPr/>
        </p:nvSpPr>
        <p:spPr>
          <a:xfrm>
            <a:off x="9490032" y="4653963"/>
            <a:ext cx="1306295" cy="406092"/>
          </a:xfrm>
          <a:prstGeom prst="wedgeRectCallout">
            <a:avLst>
              <a:gd name="adj1" fmla="val -137595"/>
              <a:gd name="adj2" fmla="val -429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15219424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C77E34-D972-5948-8D9F-4062C0429502}"/>
              </a:ext>
            </a:extLst>
          </p:cNvPr>
          <p:cNvSpPr/>
          <p:nvPr/>
        </p:nvSpPr>
        <p:spPr>
          <a:xfrm>
            <a:off x="256161" y="265837"/>
            <a:ext cx="116018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1.2 reference chain</a:t>
            </a:r>
            <a:r>
              <a:rPr lang="ja-JP" altLang="en-US" b="1" u="sng"/>
              <a:t>の</a:t>
            </a:r>
            <a:r>
              <a:rPr lang="en-US" altLang="ja-JP" b="1" u="sng" dirty="0"/>
              <a:t>BNF</a:t>
            </a:r>
            <a:r>
              <a:rPr lang="ja-JP" altLang="en-US" b="1" u="sng"/>
              <a:t>定義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(</a:t>
            </a:r>
            <a:r>
              <a:rPr lang="ja-JP" altLang="en-US"/>
              <a:t>一般形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@...@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                 </a:t>
            </a:r>
            <a:r>
              <a:rPr lang="ja-JP" altLang="en-US" u="sng"/>
              <a:t>　　　</a:t>
            </a:r>
            <a:r>
              <a:rPr lang="en-US" altLang="ja-JP" dirty="0"/>
              <a:t>: reference item    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7FDCCA4-5C2C-8C4D-8BAF-D112DCB59290}"/>
              </a:ext>
            </a:extLst>
          </p:cNvPr>
          <p:cNvSpPr/>
          <p:nvPr/>
        </p:nvSpPr>
        <p:spPr>
          <a:xfrm>
            <a:off x="684179" y="1674514"/>
            <a:ext cx="1117383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(BNF)	</a:t>
            </a:r>
          </a:p>
          <a:p>
            <a:r>
              <a:rPr lang="en-US" altLang="ja-JP" dirty="0"/>
              <a:t>	&lt;head&gt;::=	&lt;ref-label&gt;?&lt;reference&gt;?&lt;label&gt;?;</a:t>
            </a:r>
          </a:p>
          <a:p>
            <a:pPr lvl="1"/>
            <a:r>
              <a:rPr lang="en-US" altLang="ja-JP" dirty="0"/>
              <a:t>	&lt;ref-label&gt;::=	(’#’|’##’)&lt;num&gt;+;</a:t>
            </a:r>
          </a:p>
          <a:p>
            <a:pPr lvl="2"/>
            <a:r>
              <a:rPr lang="en-US" altLang="ja-JP" dirty="0"/>
              <a:t>&lt;reference&gt;::=	’$’(’#’|’##’)&lt;num&gt;+;</a:t>
            </a:r>
          </a:p>
          <a:p>
            <a:pPr lvl="2"/>
            <a:r>
              <a:rPr lang="en-US" altLang="ja-JP" dirty="0"/>
              <a:t>&lt;label&gt;::=	&lt;char&gt;+;</a:t>
            </a:r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&lt;T-form&gt;::=	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’(&lt;T-form&gt;(’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’&lt;T-form&gt;)*)?’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’)*;</a:t>
            </a:r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&lt;</a:t>
            </a:r>
            <a:r>
              <a:rPr lang="en-US" altLang="ja-JP" dirty="0">
                <a:highlight>
                  <a:srgbClr val="FFCCFF"/>
                </a:highlight>
              </a:rPr>
              <a:t>ex-T-form</a:t>
            </a:r>
            <a:r>
              <a:rPr lang="en-US" altLang="ja-JP" dirty="0"/>
              <a:t>&gt;::=	</a:t>
            </a:r>
            <a:r>
              <a:rPr lang="en-US" altLang="ja-JP" dirty="0">
                <a:highlight>
                  <a:srgbClr val="FFFFCC"/>
                </a:highlight>
              </a:rPr>
              <a:t>&lt;ref-chain&gt;</a:t>
            </a:r>
            <a:r>
              <a:rPr lang="en-US" altLang="ja-JP" dirty="0"/>
              <a:t> |</a:t>
            </a:r>
          </a:p>
          <a:p>
            <a:pPr lvl="2"/>
            <a:r>
              <a:rPr lang="en-US" altLang="ja-JP" dirty="0"/>
              <a:t>		</a:t>
            </a:r>
            <a:r>
              <a:rPr lang="ja-JP" altLang="en-US"/>
              <a:t>　　</a:t>
            </a:r>
            <a:r>
              <a:rPr lang="en-US" altLang="ja-JP" dirty="0"/>
              <a:t>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</a:t>
            </a:r>
            <a:r>
              <a:rPr lang="en-US" altLang="ja-JP" dirty="0">
                <a:highlight>
                  <a:srgbClr val="FFCCFF"/>
                </a:highlight>
              </a:rPr>
              <a:t>&lt;ex-T-form&gt;</a:t>
            </a:r>
            <a:r>
              <a:rPr lang="en-US" altLang="ja-JP" dirty="0"/>
              <a:t>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</a:t>
            </a:r>
            <a:r>
              <a:rPr lang="en-US" altLang="ja-JP" dirty="0">
                <a:highlight>
                  <a:srgbClr val="FFCCFF"/>
                </a:highlight>
              </a:rPr>
              <a:t>&lt;ex-T-form&gt;</a:t>
            </a:r>
            <a:r>
              <a:rPr lang="en-US" altLang="ja-JP" dirty="0"/>
              <a:t>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’)* </a:t>
            </a:r>
          </a:p>
          <a:p>
            <a:pPr lvl="2"/>
            <a:r>
              <a:rPr lang="en-US" altLang="ja-JP" dirty="0">
                <a:highlight>
                  <a:srgbClr val="FFFFCC"/>
                </a:highlight>
              </a:rPr>
              <a:t>&lt;ref-chain&gt;</a:t>
            </a:r>
            <a:r>
              <a:rPr lang="en-US" altLang="ja-JP" dirty="0"/>
              <a:t>::=	&lt;ref-item&gt;(’</a:t>
            </a:r>
            <a:r>
              <a:rPr lang="en-US" altLang="ja-JP" dirty="0">
                <a:solidFill>
                  <a:srgbClr val="FF0000"/>
                </a:solidFill>
              </a:rPr>
              <a:t>@</a:t>
            </a:r>
            <a:r>
              <a:rPr lang="en-US" altLang="ja-JP" dirty="0"/>
              <a:t>’&lt;ref-item&gt;)*</a:t>
            </a:r>
          </a:p>
          <a:p>
            <a:pPr lvl="2"/>
            <a:r>
              <a:rPr lang="en-US" altLang="ja-JP" dirty="0"/>
              <a:t>&lt;ref-item&gt;::=	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’(&lt;ex-T-form&gt;(’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’&lt;ex-T-form&gt;)*)?’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’)? (</a:t>
            </a:r>
            <a:r>
              <a:rPr lang="en-US" altLang="ja-JP" dirty="0">
                <a:solidFill>
                  <a:srgbClr val="FF0000"/>
                </a:solidFill>
              </a:rPr>
              <a:t>ex-T...)</a:t>
            </a:r>
          </a:p>
          <a:p>
            <a:pPr lvl="2"/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補足</a:t>
            </a:r>
            <a:r>
              <a:rPr lang="en-US" altLang="ja-JP" dirty="0"/>
              <a:t>1] %</a:t>
            </a:r>
            <a:r>
              <a:rPr lang="ja-JP" altLang="en-US"/>
              <a:t>はデリミタ扱いしなくても良い見込み</a:t>
            </a:r>
            <a:endParaRPr lang="en-US" altLang="ja-JP" dirty="0"/>
          </a:p>
          <a:p>
            <a:r>
              <a:rPr lang="en-US" altLang="ja-JP" dirty="0"/>
              <a:t>	=&gt; </a:t>
            </a:r>
            <a:r>
              <a:rPr lang="ja-JP" altLang="en-US"/>
              <a:t>従来の値指定</a:t>
            </a:r>
            <a:r>
              <a:rPr lang="en-US" altLang="ja-JP" dirty="0"/>
              <a:t>@</a:t>
            </a:r>
            <a:r>
              <a:rPr lang="ja-JP" altLang="en-US"/>
              <a:t>と同様の扱い。</a:t>
            </a:r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補足</a:t>
            </a:r>
            <a:r>
              <a:rPr lang="en-US" altLang="ja-JP" dirty="0"/>
              <a:t>2] </a:t>
            </a:r>
            <a:r>
              <a:rPr lang="ja-JP" altLang="en-US"/>
              <a:t>実際には「</a:t>
            </a:r>
            <a:r>
              <a:rPr lang="en-US" altLang="ja-JP" dirty="0"/>
              <a:t>&lt;ref-item&gt;</a:t>
            </a:r>
            <a:r>
              <a:rPr lang="ja-JP" altLang="en-US"/>
              <a:t>の</a:t>
            </a:r>
            <a:r>
              <a:rPr lang="en-US" altLang="ja-JP" dirty="0"/>
              <a:t>&lt;head&gt;</a:t>
            </a:r>
            <a:r>
              <a:rPr lang="ja-JP" altLang="en-US"/>
              <a:t>は</a:t>
            </a:r>
            <a:r>
              <a:rPr lang="en-US" altLang="ja-JP" dirty="0"/>
              <a:t>”$#n”</a:t>
            </a:r>
            <a:r>
              <a:rPr lang="ja-JP" altLang="en-US"/>
              <a:t>を含む」などの制約があり。</a:t>
            </a:r>
            <a:endParaRPr lang="en-US" altLang="ja-JP" dirty="0"/>
          </a:p>
          <a:p>
            <a:r>
              <a:rPr lang="en-US" altLang="ja-JP" dirty="0"/>
              <a:t>	=&gt; BNF</a:t>
            </a:r>
            <a:r>
              <a:rPr lang="ja-JP" altLang="en-US"/>
              <a:t>でも規定できそうであるが、意味上の制約として</a:t>
            </a:r>
            <a:r>
              <a:rPr lang="en-US" altLang="ja-JP" dirty="0"/>
              <a:t>BNF</a:t>
            </a:r>
            <a:r>
              <a:rPr lang="ja-JP" altLang="en-US"/>
              <a:t>の外部で規定する。</a:t>
            </a:r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B566AB-FF28-6247-A130-218E3C542DC7}"/>
              </a:ext>
            </a:extLst>
          </p:cNvPr>
          <p:cNvSpPr/>
          <p:nvPr/>
        </p:nvSpPr>
        <p:spPr>
          <a:xfrm>
            <a:off x="8514748" y="3059668"/>
            <a:ext cx="2655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赤フォント</a:t>
            </a:r>
            <a:r>
              <a:rPr lang="en-US" altLang="ja-JP" dirty="0">
                <a:solidFill>
                  <a:srgbClr val="FF0000"/>
                </a:solidFill>
              </a:rPr>
              <a:t>: </a:t>
            </a:r>
            <a:r>
              <a:rPr lang="ja-JP" altLang="en-US">
                <a:solidFill>
                  <a:srgbClr val="FF0000"/>
                </a:solidFill>
              </a:rPr>
              <a:t>デリミタ</a:t>
            </a:r>
            <a:r>
              <a:rPr lang="en-US" altLang="ja-JP" dirty="0"/>
              <a:t>   </a:t>
            </a:r>
          </a:p>
        </p:txBody>
      </p:sp>
      <p:sp>
        <p:nvSpPr>
          <p:cNvPr id="6" name="吹き出し: 四角形 8">
            <a:extLst>
              <a:ext uri="{FF2B5EF4-FFF2-40B4-BE49-F238E27FC236}">
                <a16:creationId xmlns:a16="http://schemas.microsoft.com/office/drawing/2014/main" id="{7B19DC2A-A820-5A43-8C73-2738D3AAB21A}"/>
              </a:ext>
            </a:extLst>
          </p:cNvPr>
          <p:cNvSpPr/>
          <p:nvPr/>
        </p:nvSpPr>
        <p:spPr>
          <a:xfrm>
            <a:off x="8678999" y="372799"/>
            <a:ext cx="1306295" cy="406092"/>
          </a:xfrm>
          <a:prstGeom prst="wedgeRectCallout">
            <a:avLst>
              <a:gd name="adj1" fmla="val -101682"/>
              <a:gd name="adj2" fmla="val 1774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31947237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C77E34-D972-5948-8D9F-4062C0429502}"/>
              </a:ext>
            </a:extLst>
          </p:cNvPr>
          <p:cNvSpPr/>
          <p:nvPr/>
        </p:nvSpPr>
        <p:spPr>
          <a:xfrm>
            <a:off x="275616" y="128096"/>
            <a:ext cx="11835319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1.3 reference chain</a:t>
            </a:r>
            <a:r>
              <a:rPr lang="ja-JP" altLang="en-US" b="1" u="sng" dirty="0"/>
              <a:t>の内部表現</a:t>
            </a:r>
            <a:endParaRPr lang="en-US" altLang="ja-JP" b="1" u="sng" dirty="0"/>
          </a:p>
          <a:p>
            <a:r>
              <a:rPr lang="ja-JP" altLang="en-US" dirty="0"/>
              <a:t>　従来の</a:t>
            </a:r>
            <a:r>
              <a:rPr lang="en-US" altLang="ja-JP" dirty="0"/>
              <a:t>T</a:t>
            </a:r>
            <a:r>
              <a:rPr lang="ja-JP" altLang="en-US" dirty="0"/>
              <a:t>式の拡張であるため、内部表現を規定する必要がある。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(</a:t>
            </a:r>
            <a:r>
              <a:rPr lang="ja-JP" altLang="en-US" dirty="0"/>
              <a:t>一般形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@...@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                     </a:t>
            </a:r>
            <a:r>
              <a:rPr lang="ja-JP" altLang="en-US" u="sng" dirty="0"/>
              <a:t>　　　</a:t>
            </a:r>
            <a:r>
              <a:rPr lang="en-US" altLang="ja-JP" dirty="0"/>
              <a:t>: reference item</a:t>
            </a:r>
          </a:p>
          <a:p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(</a:t>
            </a:r>
            <a:r>
              <a:rPr lang="ja-JP" altLang="en-US" dirty="0"/>
              <a:t>内部表現</a:t>
            </a:r>
            <a:r>
              <a:rPr lang="en-US" altLang="ja-JP" dirty="0"/>
              <a:t>)</a:t>
            </a:r>
            <a:r>
              <a:rPr lang="ja-JP" altLang="en-US" dirty="0"/>
              <a:t>従来の</a:t>
            </a:r>
            <a:r>
              <a:rPr lang="en-US" altLang="ja-JP" dirty="0"/>
              <a:t>T</a:t>
            </a:r>
            <a:r>
              <a:rPr lang="ja-JP" altLang="en-US" dirty="0"/>
              <a:t>式で表現</a:t>
            </a:r>
            <a:endParaRPr lang="en-US" altLang="ja-JP" dirty="0"/>
          </a:p>
          <a:p>
            <a:r>
              <a:rPr lang="en-US" altLang="ja-JP" dirty="0"/>
              <a:t>	$ref-chain$(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,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,..,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b="1" u="sng" dirty="0"/>
              <a:t>1.4 @</a:t>
            </a:r>
            <a:r>
              <a:rPr lang="ja-JP" altLang="en-US" b="1" u="sng" dirty="0"/>
              <a:t>指定導入の経緯</a:t>
            </a:r>
            <a:endParaRPr lang="en-US" altLang="ja-JP" b="1" u="sng" dirty="0"/>
          </a:p>
          <a:p>
            <a:pPr>
              <a:lnSpc>
                <a:spcPct val="150000"/>
              </a:lnSpc>
            </a:pPr>
            <a:r>
              <a:rPr lang="ja-JP" altLang="en-US" dirty="0"/>
              <a:t>　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 X@(1,2)</a:t>
            </a:r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方式</a:t>
            </a:r>
            <a:r>
              <a:rPr lang="en-US" altLang="ja-JP" dirty="0"/>
              <a:t>1) </a:t>
            </a:r>
            <a:r>
              <a:rPr lang="ja-JP" altLang="en-US" dirty="0"/>
              <a:t>当初想定した方式</a:t>
            </a:r>
            <a:r>
              <a:rPr lang="en-US" altLang="ja-JP" dirty="0"/>
              <a:t>(</a:t>
            </a:r>
            <a:r>
              <a:rPr lang="ja-JP" altLang="en-US" dirty="0"/>
              <a:t>木構造変換方式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①</a:t>
            </a:r>
            <a:r>
              <a:rPr lang="ja-JP" altLang="en-US" dirty="0"/>
              <a:t>ツリー構造として解析</a:t>
            </a:r>
            <a:r>
              <a:rPr lang="en-US" altLang="ja-JP" dirty="0"/>
              <a:t>(X@</a:t>
            </a:r>
            <a:r>
              <a:rPr lang="ja-JP" altLang="en-US" dirty="0"/>
              <a:t>の子ノードとして</a:t>
            </a:r>
            <a:r>
              <a:rPr lang="en-US" altLang="ja-JP" dirty="0"/>
              <a:t>1,2)</a:t>
            </a:r>
          </a:p>
          <a:p>
            <a:r>
              <a:rPr lang="en-US" altLang="ja-JP" dirty="0"/>
              <a:t>	②</a:t>
            </a:r>
            <a:r>
              <a:rPr lang="ja-JP" altLang="en-US" dirty="0"/>
              <a:t>子ノード</a:t>
            </a:r>
            <a:r>
              <a:rPr lang="en-US" altLang="ja-JP" dirty="0"/>
              <a:t>1,2</a:t>
            </a:r>
            <a:r>
              <a:rPr lang="ja-JP" altLang="en-US" dirty="0"/>
              <a:t>をツリーから削除し、</a:t>
            </a:r>
            <a:r>
              <a:rPr lang="en-US" altLang="ja-JP" dirty="0"/>
              <a:t>csv</a:t>
            </a:r>
            <a:r>
              <a:rPr lang="ja-JP" altLang="en-US" dirty="0"/>
              <a:t>バインド値</a:t>
            </a:r>
            <a:r>
              <a:rPr lang="en-US" altLang="ja-JP" dirty="0"/>
              <a:t>(“1,2”)</a:t>
            </a:r>
            <a:r>
              <a:rPr lang="ja-JP" altLang="en-US" dirty="0"/>
              <a:t>として</a:t>
            </a:r>
            <a:r>
              <a:rPr lang="en-US" altLang="ja-JP" dirty="0"/>
              <a:t>X@</a:t>
            </a:r>
            <a:r>
              <a:rPr lang="ja-JP" altLang="en-US" dirty="0"/>
              <a:t>にバインド</a:t>
            </a:r>
            <a:endParaRPr lang="en-US" altLang="ja-JP" dirty="0"/>
          </a:p>
          <a:p>
            <a:r>
              <a:rPr lang="en-US" altLang="ja-JP" dirty="0"/>
              <a:t>	③</a:t>
            </a:r>
            <a:r>
              <a:rPr lang="ja-JP" altLang="en-US" dirty="0"/>
              <a:t>内積処理の際、</a:t>
            </a:r>
            <a:r>
              <a:rPr lang="en-US" altLang="ja-JP" dirty="0"/>
              <a:t>X@</a:t>
            </a:r>
            <a:r>
              <a:rPr lang="ja-JP" altLang="en-US" dirty="0"/>
              <a:t>の</a:t>
            </a:r>
            <a:r>
              <a:rPr lang="en-US" altLang="ja-JP" dirty="0" err="1"/>
              <a:t>i</a:t>
            </a:r>
            <a:r>
              <a:rPr lang="ja-JP" altLang="en-US" dirty="0"/>
              <a:t>番目の値として</a:t>
            </a:r>
            <a:r>
              <a:rPr lang="en-US" altLang="ja-JP" dirty="0"/>
              <a:t>csv</a:t>
            </a:r>
            <a:r>
              <a:rPr lang="ja-JP" altLang="en-US" dirty="0"/>
              <a:t>バインド値</a:t>
            </a:r>
            <a:r>
              <a:rPr lang="en-US" altLang="ja-JP" dirty="0"/>
              <a:t>(“1,2”)</a:t>
            </a:r>
            <a:r>
              <a:rPr lang="ja-JP" altLang="en-US" dirty="0"/>
              <a:t>の</a:t>
            </a:r>
            <a:r>
              <a:rPr lang="en-US" altLang="ja-JP" dirty="0" err="1"/>
              <a:t>i</a:t>
            </a:r>
            <a:r>
              <a:rPr lang="ja-JP" altLang="en-US" dirty="0"/>
              <a:t>番目の値を取得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方式</a:t>
            </a:r>
            <a:r>
              <a:rPr lang="en-US" altLang="ja-JP" dirty="0"/>
              <a:t>2) </a:t>
            </a:r>
            <a:r>
              <a:rPr lang="ja-JP" altLang="en-US" dirty="0"/>
              <a:t>現方式</a:t>
            </a:r>
            <a:endParaRPr lang="en-US" altLang="ja-JP" dirty="0"/>
          </a:p>
          <a:p>
            <a:r>
              <a:rPr lang="en-US" altLang="ja-JP" dirty="0"/>
              <a:t>	①</a:t>
            </a:r>
            <a:r>
              <a:rPr lang="ja-JP" altLang="en-US" dirty="0"/>
              <a:t>ツリー構造として解析</a:t>
            </a:r>
            <a:r>
              <a:rPr lang="en-US" altLang="ja-JP" dirty="0"/>
              <a:t>(X@</a:t>
            </a:r>
            <a:r>
              <a:rPr lang="ja-JP" altLang="en-US" dirty="0"/>
              <a:t>の子ノードとして</a:t>
            </a:r>
            <a:r>
              <a:rPr lang="en-US" altLang="ja-JP" dirty="0"/>
              <a:t>1,2)</a:t>
            </a:r>
          </a:p>
          <a:p>
            <a:r>
              <a:rPr lang="en-US" altLang="ja-JP" dirty="0"/>
              <a:t>	②</a:t>
            </a:r>
            <a:r>
              <a:rPr lang="ja-JP" altLang="en-US" dirty="0"/>
              <a:t>内積処理の際、</a:t>
            </a:r>
            <a:r>
              <a:rPr lang="en-US" altLang="ja-JP" dirty="0"/>
              <a:t>X@</a:t>
            </a:r>
            <a:r>
              <a:rPr lang="ja-JP" altLang="en-US" dirty="0"/>
              <a:t>の</a:t>
            </a:r>
            <a:r>
              <a:rPr lang="en-US" altLang="ja-JP" dirty="0" err="1"/>
              <a:t>i</a:t>
            </a:r>
            <a:r>
              <a:rPr lang="ja-JP" altLang="en-US" dirty="0"/>
              <a:t>番目の値として</a:t>
            </a:r>
            <a:r>
              <a:rPr lang="en-US" altLang="ja-JP" dirty="0" err="1"/>
              <a:t>i</a:t>
            </a:r>
            <a:r>
              <a:rPr lang="ja-JP" altLang="en-US" dirty="0"/>
              <a:t>番目の子ノードを取得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　方式</a:t>
            </a:r>
            <a:r>
              <a:rPr lang="en-US" altLang="ja-JP" dirty="0"/>
              <a:t>1</a:t>
            </a:r>
            <a:r>
              <a:rPr lang="ja-JP" altLang="en-US" dirty="0"/>
              <a:t>の別案検討の際、</a:t>
            </a:r>
            <a:r>
              <a:rPr lang="en-US" altLang="ja-JP" dirty="0"/>
              <a:t>@</a:t>
            </a:r>
            <a:r>
              <a:rPr lang="ja-JP" altLang="en-US" dirty="0"/>
              <a:t>をデリミタ化する案があったが経緯は不明。</a:t>
            </a:r>
            <a:endParaRPr lang="en-US" altLang="ja-JP" dirty="0"/>
          </a:p>
          <a:p>
            <a:r>
              <a:rPr lang="ja-JP" altLang="en-US" dirty="0"/>
              <a:t>　最終的に方式</a:t>
            </a:r>
            <a:r>
              <a:rPr lang="en-US" altLang="ja-JP" dirty="0"/>
              <a:t>2</a:t>
            </a:r>
            <a:r>
              <a:rPr lang="ja-JP" altLang="en-US" dirty="0"/>
              <a:t>とな理、</a:t>
            </a:r>
            <a:r>
              <a:rPr lang="en-US" altLang="ja-JP" dirty="0"/>
              <a:t>@</a:t>
            </a:r>
            <a:r>
              <a:rPr lang="ja-JP" altLang="en-US" dirty="0"/>
              <a:t>デリミタ化はボツになった。</a:t>
            </a:r>
            <a:endParaRPr lang="en-US" altLang="ja-JP" dirty="0"/>
          </a:p>
          <a:p>
            <a:r>
              <a:rPr lang="en-US" altLang="ja-JP" dirty="0"/>
              <a:t>	=&gt;</a:t>
            </a:r>
            <a:r>
              <a:rPr lang="ja-JP" altLang="en-US" dirty="0"/>
              <a:t>値指定の</a:t>
            </a:r>
            <a:r>
              <a:rPr lang="en-US" altLang="ja-JP" dirty="0"/>
              <a:t>@</a:t>
            </a:r>
            <a:r>
              <a:rPr lang="ja-JP" altLang="en-US" dirty="0"/>
              <a:t>に関してはヘッダラベルの一部であり、そもそもデリミタ化不要であったと思われる。</a:t>
            </a:r>
            <a:endParaRPr lang="en-US" altLang="ja-JP" dirty="0"/>
          </a:p>
        </p:txBody>
      </p:sp>
      <p:sp>
        <p:nvSpPr>
          <p:cNvPr id="3" name="吹き出し: 四角形 8">
            <a:extLst>
              <a:ext uri="{FF2B5EF4-FFF2-40B4-BE49-F238E27FC236}">
                <a16:creationId xmlns:a16="http://schemas.microsoft.com/office/drawing/2014/main" id="{0D81D488-8225-D94D-B734-D35BDC1F61EE}"/>
              </a:ext>
            </a:extLst>
          </p:cNvPr>
          <p:cNvSpPr/>
          <p:nvPr/>
        </p:nvSpPr>
        <p:spPr>
          <a:xfrm>
            <a:off x="9283298" y="431820"/>
            <a:ext cx="1306295" cy="406092"/>
          </a:xfrm>
          <a:prstGeom prst="wedgeRectCallout">
            <a:avLst>
              <a:gd name="adj1" fmla="val -89508"/>
              <a:gd name="adj2" fmla="val 138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35991827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3196F2-FFB0-1E43-88C7-452586F3980B}"/>
              </a:ext>
            </a:extLst>
          </p:cNvPr>
          <p:cNvSpPr/>
          <p:nvPr/>
        </p:nvSpPr>
        <p:spPr>
          <a:xfrm>
            <a:off x="256161" y="152534"/>
            <a:ext cx="11679678" cy="6378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 </a:t>
            </a:r>
            <a:r>
              <a:rPr lang="ja-JP" altLang="en-US" b="1" u="sng"/>
              <a:t>ストリーム</a:t>
            </a:r>
            <a:endParaRPr lang="en-US" altLang="ja-JP" b="1" u="sng" dirty="0"/>
          </a:p>
          <a:p>
            <a:pPr>
              <a:lnSpc>
                <a:spcPct val="150000"/>
              </a:lnSpc>
            </a:pPr>
            <a:r>
              <a:rPr lang="en-US" altLang="ja-JP" b="1" u="sng" dirty="0"/>
              <a:t>2.1 </a:t>
            </a:r>
            <a:r>
              <a:rPr lang="ja-JP" altLang="en-US" b="1" u="sng"/>
              <a:t>ストリームの種別</a:t>
            </a:r>
            <a:r>
              <a:rPr lang="en-US" altLang="ja-JP" b="1" u="sng" dirty="0"/>
              <a:t>(</a:t>
            </a:r>
            <a:r>
              <a:rPr lang="ja-JP" altLang="en-US" b="1" u="sng"/>
              <a:t>階層関係</a:t>
            </a:r>
            <a:r>
              <a:rPr lang="en-US" altLang="ja-JP" b="1" u="sng" dirty="0"/>
              <a:t>)</a:t>
            </a:r>
          </a:p>
          <a:p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$stream$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$file$(&lt;file</a:t>
            </a:r>
            <a:r>
              <a:rPr lang="ja-JP" altLang="en-US"/>
              <a:t>名</a:t>
            </a:r>
            <a:r>
              <a:rPr lang="en-US" altLang="ja-JP" dirty="0"/>
              <a:t>&gt;)				$file$(“t-expression1.txt”)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csv_file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csv_ffile</a:t>
            </a:r>
            <a:r>
              <a:rPr lang="en-US" altLang="ja-JP" dirty="0"/>
              <a:t>$(“</a:t>
            </a:r>
            <a:r>
              <a:rPr lang="en-US" altLang="ja-JP" dirty="0" err="1"/>
              <a:t>test.csv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json_file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json_file</a:t>
            </a:r>
            <a:r>
              <a:rPr lang="en-US" altLang="ja-JP" dirty="0"/>
              <a:t>$(“</a:t>
            </a:r>
            <a:r>
              <a:rPr lang="en-US" altLang="ja-JP" dirty="0" err="1"/>
              <a:t>meta.json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T_form_file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T_form_file</a:t>
            </a:r>
            <a:r>
              <a:rPr lang="en-US" altLang="ja-JP" dirty="0"/>
              <a:t>$(“test”)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$string$(&lt;string&gt;)			$string$(“</a:t>
            </a:r>
            <a:r>
              <a:rPr lang="en-US" altLang="ja-JP" dirty="0" err="1"/>
              <a:t>abcd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csv_string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csv_string</a:t>
            </a:r>
            <a:r>
              <a:rPr lang="en-US" altLang="ja-JP" dirty="0"/>
              <a:t>$(“Length,Weight,mm,kg,1,2,3,4”)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json_string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json_string</a:t>
            </a:r>
            <a:r>
              <a:rPr lang="en-US" altLang="ja-JP" dirty="0"/>
              <a:t>$(“{”)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T_form_string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$</a:t>
            </a:r>
            <a:r>
              <a:rPr lang="en-US" altLang="ja-JP" dirty="0" err="1"/>
              <a:t>T_form_string</a:t>
            </a:r>
            <a:r>
              <a:rPr lang="en-US" altLang="ja-JP" dirty="0"/>
              <a:t>$(“test”)</a:t>
            </a:r>
          </a:p>
          <a:p>
            <a:pPr>
              <a:lnSpc>
                <a:spcPts val="1760"/>
              </a:lnSpc>
            </a:pPr>
            <a:r>
              <a:rPr lang="en-US" altLang="ja-JP" dirty="0"/>
              <a:t>			</a:t>
            </a:r>
          </a:p>
          <a:p>
            <a:pPr>
              <a:lnSpc>
                <a:spcPts val="1760"/>
              </a:lnSpc>
            </a:pPr>
            <a:r>
              <a:rPr lang="en-US" altLang="ja-JP" dirty="0"/>
              <a:t>		$exec$(&lt;command&gt;)			$exec$(“ls –</a:t>
            </a:r>
            <a:r>
              <a:rPr lang="en-US" altLang="ja-JP" dirty="0" err="1"/>
              <a:t>lt|grep</a:t>
            </a:r>
            <a:r>
              <a:rPr lang="en-US" altLang="ja-JP" dirty="0"/>
              <a:t> </a:t>
            </a:r>
            <a:r>
              <a:rPr lang="en-US" altLang="ja-JP" dirty="0" err="1"/>
              <a:t>tst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$socket$(&lt;address&gt;,&lt;port&gt;)		$socket$(“127.0.0.1”,80)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$http$(&lt;address&gt;)		$http$(”http://~”)</a:t>
            </a:r>
          </a:p>
        </p:txBody>
      </p: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B0D232A1-C296-1247-B30E-BF64C4A81052}"/>
              </a:ext>
            </a:extLst>
          </p:cNvPr>
          <p:cNvSpPr/>
          <p:nvPr/>
        </p:nvSpPr>
        <p:spPr>
          <a:xfrm>
            <a:off x="2597285" y="1994170"/>
            <a:ext cx="9387192" cy="1342417"/>
          </a:xfrm>
          <a:prstGeom prst="round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sz="1200" dirty="0">
                <a:solidFill>
                  <a:srgbClr val="FF0000"/>
                </a:solidFill>
              </a:rPr>
              <a:t>5/1(</a:t>
            </a:r>
            <a:r>
              <a:rPr kumimoji="1" lang="ja-JP" altLang="en-US" sz="1200">
                <a:solidFill>
                  <a:srgbClr val="FF0000"/>
                </a:solidFill>
              </a:rPr>
              <a:t>金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  <a:r>
              <a:rPr kumimoji="1" lang="ja-JP" altLang="en-US" sz="1200">
                <a:solidFill>
                  <a:srgbClr val="FF0000"/>
                </a:solidFill>
              </a:rPr>
              <a:t>レビューにて、ボツ</a:t>
            </a: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2418066A-4CAD-3E45-AC60-F35E3B8B1763}"/>
              </a:ext>
            </a:extLst>
          </p:cNvPr>
          <p:cNvSpPr/>
          <p:nvPr/>
        </p:nvSpPr>
        <p:spPr>
          <a:xfrm>
            <a:off x="2597285" y="3746771"/>
            <a:ext cx="9387192" cy="1342417"/>
          </a:xfrm>
          <a:prstGeom prst="round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sz="1200" dirty="0">
                <a:solidFill>
                  <a:srgbClr val="FF0000"/>
                </a:solidFill>
              </a:rPr>
              <a:t>5/1(</a:t>
            </a:r>
            <a:r>
              <a:rPr kumimoji="1" lang="ja-JP" altLang="en-US" sz="1200">
                <a:solidFill>
                  <a:srgbClr val="FF0000"/>
                </a:solidFill>
              </a:rPr>
              <a:t>金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  <a:r>
              <a:rPr kumimoji="1" lang="ja-JP" altLang="en-US" sz="1200">
                <a:solidFill>
                  <a:srgbClr val="FF0000"/>
                </a:solidFill>
              </a:rPr>
              <a:t>レビューにて、ボツ</a:t>
            </a:r>
          </a:p>
        </p:txBody>
      </p:sp>
    </p:spTree>
    <p:extLst>
      <p:ext uri="{BB962C8B-B14F-4D97-AF65-F5344CB8AC3E}">
        <p14:creationId xmlns:p14="http://schemas.microsoft.com/office/powerpoint/2010/main" val="38472324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3196F2-FFB0-1E43-88C7-452586F3980B}"/>
              </a:ext>
            </a:extLst>
          </p:cNvPr>
          <p:cNvSpPr/>
          <p:nvPr/>
        </p:nvSpPr>
        <p:spPr>
          <a:xfrm>
            <a:off x="126460" y="117693"/>
            <a:ext cx="12065540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2.2 </a:t>
            </a:r>
            <a:r>
              <a:rPr lang="en-US" altLang="ja-JP" b="1" u="sng" strike="sngStrike" dirty="0"/>
              <a:t>T</a:t>
            </a:r>
            <a:r>
              <a:rPr lang="ja-JP" altLang="en-US" b="1" u="sng" strike="sngStrike"/>
              <a:t>式</a:t>
            </a:r>
            <a:r>
              <a:rPr lang="en-US" altLang="ja-JP" b="1" u="sng" strike="sngStrike" dirty="0"/>
              <a:t>BNF</a:t>
            </a:r>
            <a:r>
              <a:rPr lang="ja-JP" altLang="en-US" b="1" u="sng" strike="sngStrike"/>
              <a:t>の多義性</a:t>
            </a:r>
            <a:r>
              <a:rPr lang="en-US" altLang="ja-JP" b="1" u="sng" dirty="0"/>
              <a:t> bind</a:t>
            </a:r>
            <a:r>
              <a:rPr lang="ja-JP" altLang="en-US" b="1" u="sng"/>
              <a:t>オペレータ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多義性が疑われる例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 </a:t>
            </a:r>
            <a:r>
              <a:rPr lang="ja-JP" altLang="en-US"/>
              <a:t>下記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ja-JP" altLang="en-US"/>
              <a:t>のようにレファレンス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ja-JP" altLang="en-US"/>
              <a:t>とヘッド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ja-JP" altLang="en-US"/>
              <a:t>の連結</a:t>
            </a:r>
            <a:endParaRPr lang="en-US" altLang="ja-JP" dirty="0"/>
          </a:p>
          <a:p>
            <a:r>
              <a:rPr lang="en-US" altLang="ja-JP" dirty="0"/>
              <a:t>	(#1$file$(“test1.csv”),#2$file$(“test2.csv”),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en-US" altLang="ja-JP" dirty="0"/>
              <a:t>(B[2],$#2C[1],D[2]))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/>
              <a:t>・解釈</a:t>
            </a:r>
            <a:r>
              <a:rPr lang="en-US" altLang="ja-JP" dirty="0"/>
              <a:t>1	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ja-JP" altLang="en-US"/>
              <a:t>全体で</a:t>
            </a:r>
            <a:r>
              <a:rPr lang="en-US" altLang="ja-JP" dirty="0"/>
              <a:t>1</a:t>
            </a:r>
            <a:r>
              <a:rPr lang="ja-JP" altLang="en-US"/>
              <a:t>ノード</a:t>
            </a:r>
            <a:r>
              <a:rPr lang="en-US" altLang="ja-JP" dirty="0"/>
              <a:t>	-&gt;”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en-US" altLang="ja-JP" dirty="0"/>
              <a:t>”</a:t>
            </a:r>
            <a:r>
              <a:rPr lang="ja-JP" altLang="en-US"/>
              <a:t>を</a:t>
            </a:r>
            <a:r>
              <a:rPr lang="en-US" altLang="ja-JP" dirty="0"/>
              <a:t>T</a:t>
            </a:r>
            <a:r>
              <a:rPr lang="ja-JP" altLang="en-US"/>
              <a:t>式「</a:t>
            </a:r>
            <a:r>
              <a:rPr lang="en-US" altLang="ja-JP" dirty="0"/>
              <a:t>(B[2],$#2C[1],D[2]))</a:t>
            </a:r>
            <a:r>
              <a:rPr lang="ja-JP" altLang="en-US"/>
              <a:t>」に付与</a:t>
            </a:r>
          </a:p>
          <a:p>
            <a:r>
              <a:rPr lang="ja-JP" altLang="en-US"/>
              <a:t>　　</a:t>
            </a:r>
            <a:r>
              <a:rPr lang="en-US" altLang="ja-JP" dirty="0"/>
              <a:t>	</a:t>
            </a:r>
            <a:r>
              <a:rPr lang="ja-JP" altLang="en-US"/>
              <a:t>・解釈</a:t>
            </a:r>
            <a:r>
              <a:rPr lang="en-US" altLang="ja-JP" dirty="0"/>
              <a:t>2	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ja-JP" altLang="en-US"/>
              <a:t>と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ja-JP" altLang="en-US"/>
              <a:t>で</a:t>
            </a:r>
            <a:r>
              <a:rPr lang="en-US" altLang="ja-JP" dirty="0"/>
              <a:t>2</a:t>
            </a:r>
            <a:r>
              <a:rPr lang="ja-JP" altLang="en-US"/>
              <a:t>ノード</a:t>
            </a:r>
            <a:r>
              <a:rPr lang="en-US" altLang="ja-JP" dirty="0"/>
              <a:t>		-&gt;”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en-US" altLang="ja-JP" dirty="0"/>
              <a:t>”</a:t>
            </a:r>
            <a:r>
              <a:rPr lang="ja-JP" altLang="en-US"/>
              <a:t>を</a:t>
            </a:r>
            <a:r>
              <a:rPr lang="en-US" altLang="ja-JP" dirty="0"/>
              <a:t>T</a:t>
            </a:r>
            <a:r>
              <a:rPr lang="ja-JP" altLang="en-US"/>
              <a:t>式「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en-US" altLang="ja-JP" dirty="0"/>
              <a:t>(B[2],$#2C[1],D[2]))</a:t>
            </a:r>
            <a:r>
              <a:rPr lang="ja-JP" altLang="en-US"/>
              <a:t>」に付与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結論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/>
              <a:t>多義性はない。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理由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BNF</a:t>
            </a:r>
            <a:r>
              <a:rPr lang="ja-JP" altLang="en-US"/>
              <a:t>上は、隣接するノード間に</a:t>
            </a:r>
            <a:r>
              <a:rPr lang="en-US" altLang="ja-JP" dirty="0">
                <a:highlight>
                  <a:srgbClr val="FFCCFF"/>
                </a:highlight>
              </a:rPr>
              <a:t>’(‘</a:t>
            </a:r>
            <a:r>
              <a:rPr lang="ja-JP" altLang="en-US"/>
              <a:t>、</a:t>
            </a:r>
            <a:r>
              <a:rPr lang="en-US" altLang="ja-JP" dirty="0">
                <a:highlight>
                  <a:srgbClr val="FFCCFF"/>
                </a:highlight>
              </a:rPr>
              <a:t>’)’</a:t>
            </a:r>
            <a:r>
              <a:rPr lang="ja-JP" altLang="en-US"/>
              <a:t>、</a:t>
            </a:r>
            <a:r>
              <a:rPr lang="en-US" altLang="ja-JP" dirty="0">
                <a:highlight>
                  <a:srgbClr val="FFCCFF"/>
                </a:highlight>
              </a:rPr>
              <a:t>’,’</a:t>
            </a:r>
            <a:r>
              <a:rPr lang="ja-JP" altLang="en-US"/>
              <a:t>などのデリミタが必要。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→解釈</a:t>
            </a:r>
            <a:r>
              <a:rPr lang="en-US" altLang="ja-JP" dirty="0"/>
              <a:t>2</a:t>
            </a:r>
            <a:r>
              <a:rPr lang="ja-JP" altLang="en-US"/>
              <a:t>はあり得ない。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要検討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/>
              <a:t>以下のような記載は不要か。現</a:t>
            </a:r>
            <a:r>
              <a:rPr lang="en-US" altLang="ja-JP" dirty="0"/>
              <a:t>BNF</a:t>
            </a:r>
            <a:r>
              <a:rPr lang="ja-JP" altLang="en-US"/>
              <a:t>では構文エラー。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　</a:t>
            </a:r>
            <a:r>
              <a:rPr lang="en-US" altLang="ja-JP" dirty="0"/>
              <a:t>(#1$file$(“test1.csv”),##2A(</a:t>
            </a:r>
            <a:r>
              <a:rPr lang="en-US" altLang="ja-JP" dirty="0">
                <a:solidFill>
                  <a:srgbClr val="FF0000"/>
                </a:solidFill>
              </a:rPr>
              <a:t>$#5</a:t>
            </a:r>
            <a:r>
              <a:rPr lang="en-US" altLang="ja-JP" dirty="0"/>
              <a:t>,B[1],C[2]),</a:t>
            </a:r>
            <a:r>
              <a:rPr lang="en-US" altLang="ja-JP" dirty="0">
                <a:solidFill>
                  <a:srgbClr val="FF0000"/>
                </a:solidFill>
              </a:rPr>
              <a:t>$#1$##2</a:t>
            </a:r>
            <a:r>
              <a:rPr lang="en-US" altLang="ja-JP" dirty="0"/>
              <a:t>)-&gt; $##2</a:t>
            </a:r>
            <a:r>
              <a:rPr lang="ja-JP" altLang="en-US"/>
              <a:t>が参照する</a:t>
            </a:r>
            <a:r>
              <a:rPr lang="en-US" altLang="ja-JP" dirty="0"/>
              <a:t>T</a:t>
            </a:r>
            <a:r>
              <a:rPr lang="ja-JP" altLang="en-US"/>
              <a:t>式に</a:t>
            </a:r>
            <a:r>
              <a:rPr lang="en-US" altLang="ja-JP" dirty="0"/>
              <a:t>$#1</a:t>
            </a:r>
            <a:r>
              <a:rPr lang="ja-JP" altLang="en-US"/>
              <a:t>の</a:t>
            </a:r>
            <a:r>
              <a:rPr lang="en-US" altLang="ja-JP" dirty="0"/>
              <a:t>CSV</a:t>
            </a:r>
            <a:r>
              <a:rPr lang="ja-JP" altLang="en-US"/>
              <a:t>値をバインド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参考</a:t>
            </a:r>
            <a:r>
              <a:rPr lang="en-US" altLang="ja-JP" dirty="0"/>
              <a:t>)BNF</a:t>
            </a:r>
          </a:p>
          <a:p>
            <a:r>
              <a:rPr lang="en-US" altLang="ja-JP" dirty="0"/>
              <a:t>	&lt;head&gt;::=&lt;ref-label&gt;?&lt;reference&gt;?&lt;label&gt;?;</a:t>
            </a:r>
          </a:p>
          <a:p>
            <a:pPr lvl="1"/>
            <a:r>
              <a:rPr lang="en-US" altLang="ja-JP" dirty="0"/>
              <a:t>	&lt;ref-label&gt;::=(’#’|’##’)&lt;num&gt;+;</a:t>
            </a:r>
          </a:p>
          <a:p>
            <a:pPr lvl="2"/>
            <a:r>
              <a:rPr lang="en-US" altLang="ja-JP" dirty="0"/>
              <a:t>&lt;reference&gt;::=’$’(’#’|’##’)&lt;num&gt;+;</a:t>
            </a:r>
          </a:p>
          <a:p>
            <a:pPr lvl="2"/>
            <a:r>
              <a:rPr lang="en-US" altLang="ja-JP" dirty="0"/>
              <a:t>&lt;label&gt;::=&lt;char&gt;+;</a:t>
            </a:r>
          </a:p>
          <a:p>
            <a:pPr lvl="2"/>
            <a:r>
              <a:rPr lang="en-US" altLang="ja-JP" dirty="0"/>
              <a:t>&lt;T-form&gt;::=&lt;head&gt;(</a:t>
            </a:r>
            <a:r>
              <a:rPr lang="en-US" altLang="ja-JP" dirty="0">
                <a:highlight>
                  <a:srgbClr val="FFCCFF"/>
                </a:highlight>
              </a:rPr>
              <a:t>’(’</a:t>
            </a:r>
            <a:r>
              <a:rPr lang="en-US" altLang="ja-JP" dirty="0"/>
              <a:t>(&lt;T-form&gt;(</a:t>
            </a:r>
            <a:r>
              <a:rPr lang="en-US" altLang="ja-JP" dirty="0">
                <a:highlight>
                  <a:srgbClr val="FFCCFF"/>
                </a:highlight>
              </a:rPr>
              <a:t>’,’</a:t>
            </a:r>
            <a:r>
              <a:rPr lang="en-US" altLang="ja-JP" dirty="0"/>
              <a:t>&lt;T-form&gt;)*)?</a:t>
            </a:r>
            <a:r>
              <a:rPr lang="en-US" altLang="ja-JP" dirty="0">
                <a:highlight>
                  <a:srgbClr val="FFCCFF"/>
                </a:highlight>
              </a:rPr>
              <a:t>’)’</a:t>
            </a:r>
            <a:r>
              <a:rPr lang="en-US" altLang="ja-JP" dirty="0"/>
              <a:t>)*;</a:t>
            </a:r>
          </a:p>
          <a:p>
            <a:pPr lvl="2"/>
            <a:endParaRPr lang="en-US" altLang="ja-JP" dirty="0"/>
          </a:p>
        </p:txBody>
      </p:sp>
      <p:sp>
        <p:nvSpPr>
          <p:cNvPr id="6" name="四角形吹き出し 5">
            <a:extLst>
              <a:ext uri="{FF2B5EF4-FFF2-40B4-BE49-F238E27FC236}">
                <a16:creationId xmlns:a16="http://schemas.microsoft.com/office/drawing/2014/main" id="{82241D61-5E66-8847-B342-1EF43D1EB011}"/>
              </a:ext>
            </a:extLst>
          </p:cNvPr>
          <p:cNvSpPr/>
          <p:nvPr/>
        </p:nvSpPr>
        <p:spPr>
          <a:xfrm>
            <a:off x="8326878" y="2712665"/>
            <a:ext cx="3618688" cy="847658"/>
          </a:xfrm>
          <a:prstGeom prst="wedgeRectCallout">
            <a:avLst>
              <a:gd name="adj1" fmla="val -87817"/>
              <a:gd name="adj2" fmla="val -9684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rgbClr val="FF0000"/>
                </a:solidFill>
              </a:rPr>
              <a:t>(</a:t>
            </a:r>
            <a:r>
              <a:rPr lang="ja-JP" altLang="en-US" sz="1600">
                <a:solidFill>
                  <a:srgbClr val="FF0000"/>
                </a:solidFill>
              </a:rPr>
              <a:t>解釈</a:t>
            </a:r>
            <a:r>
              <a:rPr lang="en-US" altLang="ja-JP" sz="1600" dirty="0">
                <a:solidFill>
                  <a:srgbClr val="FF0000"/>
                </a:solidFill>
              </a:rPr>
              <a:t>3)</a:t>
            </a:r>
          </a:p>
          <a:p>
            <a:r>
              <a:rPr lang="ja-JP" altLang="en-US" sz="1600">
                <a:solidFill>
                  <a:srgbClr val="FF0000"/>
                </a:solidFill>
              </a:rPr>
              <a:t>ファイルポインタ</a:t>
            </a:r>
            <a:r>
              <a:rPr lang="en-US" altLang="ja-JP" sz="1600" dirty="0">
                <a:solidFill>
                  <a:srgbClr val="FF0000"/>
                </a:solidFill>
              </a:rPr>
              <a:t>$#n</a:t>
            </a:r>
            <a:r>
              <a:rPr lang="ja-JP" altLang="en-US" sz="1600">
                <a:solidFill>
                  <a:srgbClr val="FF0000"/>
                </a:solidFill>
              </a:rPr>
              <a:t>を含むノードは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ja-JP" altLang="en-US" sz="1600">
                <a:solidFill>
                  <a:srgbClr val="FF0000"/>
                </a:solidFill>
              </a:rPr>
              <a:t>配下の</a:t>
            </a:r>
            <a:r>
              <a:rPr lang="en-US" altLang="ja-JP" sz="1600" dirty="0">
                <a:solidFill>
                  <a:srgbClr val="FF0000"/>
                </a:solidFill>
              </a:rPr>
              <a:t>T</a:t>
            </a:r>
            <a:r>
              <a:rPr lang="ja-JP" altLang="en-US" sz="1600">
                <a:solidFill>
                  <a:srgbClr val="FF0000"/>
                </a:solidFill>
              </a:rPr>
              <a:t>式に</a:t>
            </a:r>
            <a:r>
              <a:rPr lang="en-US" altLang="ja-JP" sz="1600" dirty="0">
                <a:solidFill>
                  <a:srgbClr val="FF0000"/>
                </a:solidFill>
              </a:rPr>
              <a:t>$#n</a:t>
            </a:r>
            <a:r>
              <a:rPr lang="ja-JP" altLang="en-US" sz="1600">
                <a:solidFill>
                  <a:srgbClr val="FF0000"/>
                </a:solidFill>
              </a:rPr>
              <a:t>内の</a:t>
            </a:r>
            <a:r>
              <a:rPr lang="en-US" altLang="ja-JP" sz="1600" dirty="0">
                <a:solidFill>
                  <a:srgbClr val="FF0000"/>
                </a:solidFill>
              </a:rPr>
              <a:t>csv</a:t>
            </a:r>
            <a:r>
              <a:rPr lang="ja-JP" altLang="en-US" sz="1600">
                <a:solidFill>
                  <a:srgbClr val="FF0000"/>
                </a:solidFill>
              </a:rPr>
              <a:t>値をバインド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sp>
        <p:nvSpPr>
          <p:cNvPr id="7" name="四角形吹き出し 6">
            <a:extLst>
              <a:ext uri="{FF2B5EF4-FFF2-40B4-BE49-F238E27FC236}">
                <a16:creationId xmlns:a16="http://schemas.microsoft.com/office/drawing/2014/main" id="{1274B6FB-9461-9E4F-B116-6DD08174B8F8}"/>
              </a:ext>
            </a:extLst>
          </p:cNvPr>
          <p:cNvSpPr/>
          <p:nvPr/>
        </p:nvSpPr>
        <p:spPr>
          <a:xfrm>
            <a:off x="7198469" y="5073243"/>
            <a:ext cx="4993531" cy="1539252"/>
          </a:xfrm>
          <a:prstGeom prst="wedgeRectCallout">
            <a:avLst>
              <a:gd name="adj1" fmla="val -67557"/>
              <a:gd name="adj2" fmla="val -9431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rgbClr val="FF0000"/>
                </a:solidFill>
              </a:rPr>
              <a:t>(</a:t>
            </a:r>
            <a:r>
              <a:rPr lang="ja-JP" altLang="en-US" sz="1600">
                <a:solidFill>
                  <a:srgbClr val="FF0000"/>
                </a:solidFill>
              </a:rPr>
              <a:t>案</a:t>
            </a:r>
            <a:r>
              <a:rPr lang="en-US" altLang="ja-JP" sz="1600" dirty="0">
                <a:solidFill>
                  <a:srgbClr val="FF0000"/>
                </a:solidFill>
              </a:rPr>
              <a:t>) bind</a:t>
            </a:r>
            <a:r>
              <a:rPr lang="ja-JP" altLang="en-US" sz="1600">
                <a:solidFill>
                  <a:srgbClr val="FF0000"/>
                </a:solidFill>
              </a:rPr>
              <a:t>オペレータ</a:t>
            </a:r>
            <a:r>
              <a:rPr lang="en-US" altLang="ja-JP" sz="1600" dirty="0">
                <a:solidFill>
                  <a:srgbClr val="FF0000"/>
                </a:solidFill>
              </a:rPr>
              <a:t>’:’</a:t>
            </a:r>
            <a:r>
              <a:rPr lang="ja-JP" altLang="en-US" sz="1600">
                <a:solidFill>
                  <a:srgbClr val="FF0000"/>
                </a:solidFill>
              </a:rPr>
              <a:t>の導入　</a:t>
            </a:r>
            <a:r>
              <a:rPr lang="en-US" altLang="ja-JP" sz="1600" dirty="0">
                <a:solidFill>
                  <a:srgbClr val="FF0000"/>
                </a:solidFill>
              </a:rPr>
              <a:t>=&gt; </a:t>
            </a:r>
            <a:r>
              <a:rPr lang="ja-JP" altLang="en-US" sz="1600">
                <a:solidFill>
                  <a:srgbClr val="FF0000"/>
                </a:solidFill>
              </a:rPr>
              <a:t>非デリミタ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>
                <a:solidFill>
                  <a:srgbClr val="FF0000"/>
                </a:solidFill>
              </a:rPr>
              <a:t>	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&lt;file&gt;</a:t>
            </a:r>
            <a:r>
              <a:rPr lang="en-US" altLang="ja-JP" sz="1600" dirty="0">
                <a:solidFill>
                  <a:srgbClr val="FF0000"/>
                </a:solidFill>
              </a:rPr>
              <a:t>&lt;stream-</a:t>
            </a:r>
            <a:r>
              <a:rPr lang="en-US" altLang="ja-JP" sz="1600" dirty="0" err="1">
                <a:solidFill>
                  <a:srgbClr val="FF0000"/>
                </a:solidFill>
              </a:rPr>
              <a:t>ptr</a:t>
            </a:r>
            <a:r>
              <a:rPr lang="ja-JP" altLang="en-US" sz="1600">
                <a:solidFill>
                  <a:srgbClr val="FF0000"/>
                </a:solidFill>
              </a:rPr>
              <a:t>＞</a:t>
            </a:r>
            <a:r>
              <a:rPr lang="en-US" altLang="ja-JP" sz="1600" dirty="0">
                <a:solidFill>
                  <a:srgbClr val="FF0000"/>
                </a:solidFill>
              </a:rPr>
              <a:t>‘:’ &lt;T-form&gt;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FF0000"/>
                </a:solidFill>
              </a:rPr>
              <a:t>  [</a:t>
            </a:r>
            <a:r>
              <a:rPr lang="ja-JP" altLang="en-US" sz="1600">
                <a:solidFill>
                  <a:srgbClr val="FF0000"/>
                </a:solidFill>
              </a:rPr>
              <a:t>例</a:t>
            </a:r>
            <a:r>
              <a:rPr lang="en-US" altLang="ja-JP" sz="1600" dirty="0">
                <a:solidFill>
                  <a:srgbClr val="FF0000"/>
                </a:solidFill>
              </a:rPr>
              <a:t>] 	①$#1:$##2</a:t>
            </a:r>
          </a:p>
          <a:p>
            <a:r>
              <a:rPr lang="en-US" altLang="ja-JP" sz="1600" dirty="0">
                <a:solidFill>
                  <a:srgbClr val="FF0000"/>
                </a:solidFill>
              </a:rPr>
              <a:t>	②$#1:A(B[2],$#2C[1],D[2])</a:t>
            </a:r>
          </a:p>
          <a:p>
            <a:r>
              <a:rPr lang="en-US" altLang="ja-JP" sz="1600" dirty="0">
                <a:solidFill>
                  <a:srgbClr val="FF0000"/>
                </a:solidFill>
              </a:rPr>
              <a:t>	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③$file$(“</a:t>
            </a:r>
            <a:r>
              <a:rPr lang="en-US" altLang="ja-JP" sz="1600" strike="sngStrike" dirty="0" err="1">
                <a:solidFill>
                  <a:srgbClr val="FF0000"/>
                </a:solidFill>
              </a:rPr>
              <a:t>test.csv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”):$T$($string$(“A[2]”))</a:t>
            </a:r>
          </a:p>
        </p:txBody>
      </p:sp>
      <p:sp>
        <p:nvSpPr>
          <p:cNvPr id="5" name="吹き出し: 四角形 8">
            <a:extLst>
              <a:ext uri="{FF2B5EF4-FFF2-40B4-BE49-F238E27FC236}">
                <a16:creationId xmlns:a16="http://schemas.microsoft.com/office/drawing/2014/main" id="{1C8DABD7-FE72-F54F-A086-4E1A2EE5A955}"/>
              </a:ext>
            </a:extLst>
          </p:cNvPr>
          <p:cNvSpPr/>
          <p:nvPr/>
        </p:nvSpPr>
        <p:spPr>
          <a:xfrm>
            <a:off x="9565419" y="4443577"/>
            <a:ext cx="2500121" cy="573696"/>
          </a:xfrm>
          <a:prstGeom prst="wedgeRectCallout">
            <a:avLst>
              <a:gd name="adj1" fmla="val -69925"/>
              <a:gd name="adj2" fmla="val 4941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:</a:t>
            </a:r>
            <a:r>
              <a:rPr lang="ja-JP" altLang="en-US" sz="900">
                <a:solidFill>
                  <a:srgbClr val="FF0000"/>
                </a:solidFill>
              </a:rPr>
              <a:t>の左辺は</a:t>
            </a:r>
            <a:r>
              <a:rPr lang="en-US" altLang="ja-JP" sz="900" dirty="0">
                <a:solidFill>
                  <a:srgbClr val="FF0000"/>
                </a:solidFill>
              </a:rPr>
              <a:t>stream </a:t>
            </a:r>
            <a:r>
              <a:rPr lang="en-US" altLang="ja-JP" sz="900" dirty="0" err="1">
                <a:solidFill>
                  <a:srgbClr val="FF0000"/>
                </a:solidFill>
              </a:rPr>
              <a:t>ptr</a:t>
            </a:r>
            <a:r>
              <a:rPr lang="en-US" altLang="ja-JP" sz="900" dirty="0">
                <a:solidFill>
                  <a:srgbClr val="FF0000"/>
                </a:solidFill>
              </a:rPr>
              <a:t> (</a:t>
            </a:r>
            <a:r>
              <a:rPr lang="en-US" altLang="ja-JP" sz="900" dirty="0" err="1">
                <a:solidFill>
                  <a:srgbClr val="FF0000"/>
                </a:solidFill>
              </a:rPr>
              <a:t>strem</a:t>
            </a:r>
            <a:r>
              <a:rPr lang="ja-JP" altLang="en-US" sz="900">
                <a:solidFill>
                  <a:srgbClr val="FF0000"/>
                </a:solidFill>
              </a:rPr>
              <a:t>への</a:t>
            </a:r>
            <a:r>
              <a:rPr lang="en-US" altLang="ja-JP" sz="900" dirty="0">
                <a:solidFill>
                  <a:srgbClr val="FF0000"/>
                </a:solidFill>
              </a:rPr>
              <a:t>ref)</a:t>
            </a:r>
          </a:p>
          <a:p>
            <a:pPr marL="171450" indent="-171450">
              <a:buFont typeface="Symbol" pitchFamily="2" charset="2"/>
              <a:buChar char="Þ"/>
            </a:pPr>
            <a:r>
              <a:rPr lang="ja-JP" altLang="en-US" sz="900">
                <a:solidFill>
                  <a:srgbClr val="FF0000"/>
                </a:solidFill>
              </a:rPr>
              <a:t>③の形式はなし</a:t>
            </a:r>
            <a:endParaRPr lang="en-US" altLang="ja-JP" sz="900" dirty="0">
              <a:solidFill>
                <a:srgbClr val="FF0000"/>
              </a:solidFill>
            </a:endParaRPr>
          </a:p>
          <a:p>
            <a:pPr marL="171450" indent="-171450">
              <a:buFont typeface="Symbol" pitchFamily="2" charset="2"/>
              <a:buChar char="Þ"/>
            </a:pPr>
            <a:r>
              <a:rPr lang="ja-JP" altLang="en-US" sz="900">
                <a:solidFill>
                  <a:srgbClr val="FF0000"/>
                </a:solidFill>
              </a:rPr>
              <a:t>右辺</a:t>
            </a:r>
            <a:r>
              <a:rPr lang="en-US" altLang="ja-JP" sz="900" dirty="0">
                <a:solidFill>
                  <a:srgbClr val="FF0000"/>
                </a:solidFill>
              </a:rPr>
              <a:t>T</a:t>
            </a:r>
            <a:r>
              <a:rPr lang="ja-JP" altLang="en-US" sz="900">
                <a:solidFill>
                  <a:srgbClr val="FF0000"/>
                </a:solidFill>
              </a:rPr>
              <a:t>式の構造変化回避のため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en-US" altLang="ja-JP" sz="900" dirty="0" err="1">
                <a:solidFill>
                  <a:srgbClr val="FF0000"/>
                </a:solidFill>
              </a:rPr>
              <a:t>cf</a:t>
            </a:r>
            <a:r>
              <a:rPr lang="en-US" altLang="ja-JP" sz="900" dirty="0">
                <a:solidFill>
                  <a:srgbClr val="FF0000"/>
                </a:solidFill>
              </a:rPr>
              <a:t> p45)</a:t>
            </a:r>
            <a:endParaRPr lang="ja-JP" altLang="en-US" sz="9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301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2D0583D-CC9E-B447-850A-90D4BAF91E3B}"/>
              </a:ext>
            </a:extLst>
          </p:cNvPr>
          <p:cNvSpPr/>
          <p:nvPr/>
        </p:nvSpPr>
        <p:spPr>
          <a:xfrm>
            <a:off x="236706" y="188016"/>
            <a:ext cx="102594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2.3 </a:t>
            </a:r>
            <a:r>
              <a:rPr lang="ja-JP" altLang="en-US" b="1" u="sng"/>
              <a:t>ストリームのコンテキスト再考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   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04190BF-7A5B-104B-860A-33A1913C8307}"/>
              </a:ext>
            </a:extLst>
          </p:cNvPr>
          <p:cNvSpPr txBox="1"/>
          <p:nvPr/>
        </p:nvSpPr>
        <p:spPr>
          <a:xfrm>
            <a:off x="157996" y="649681"/>
            <a:ext cx="11876008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○ストリームのコンテキスト</a:t>
            </a:r>
            <a:endParaRPr lang="en-US" altLang="ja-JP" dirty="0"/>
          </a:p>
          <a:p>
            <a:r>
              <a:rPr lang="ja-JP" altLang="en-US"/>
              <a:t>　　ストリームをどのような文字列として</a:t>
            </a:r>
            <a:r>
              <a:rPr lang="en-US" altLang="ja-JP" dirty="0"/>
              <a:t>read</a:t>
            </a:r>
            <a:r>
              <a:rPr lang="ja-JP" altLang="en-US"/>
              <a:t>するかの決定要因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⇔ストリームに対してどのような</a:t>
            </a:r>
            <a:r>
              <a:rPr lang="ja-JP" altLang="en-US">
                <a:solidFill>
                  <a:srgbClr val="FF0000"/>
                </a:solidFill>
              </a:rPr>
              <a:t>オペレーション</a:t>
            </a:r>
            <a:r>
              <a:rPr lang="ja-JP" altLang="en-US"/>
              <a:t>を実行するか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en-US" altLang="ja-JP" dirty="0"/>
              <a:t>(</a:t>
            </a:r>
            <a:r>
              <a:rPr lang="ja-JP" altLang="en-US"/>
              <a:t>例</a:t>
            </a:r>
            <a:r>
              <a:rPr lang="en-US" altLang="ja-JP" dirty="0"/>
              <a:t>)</a:t>
            </a:r>
            <a:br>
              <a:rPr lang="ja-JP" altLang="en-US"/>
            </a:br>
            <a:r>
              <a:rPr lang="en-US" altLang="ja-JP" dirty="0"/>
              <a:t>	① $T$(</a:t>
            </a:r>
            <a:r>
              <a:rPr lang="en-US" altLang="ja-JP" u="sng" dirty="0"/>
              <a:t>$file$(“file”)</a:t>
            </a:r>
            <a:r>
              <a:rPr lang="en-US" altLang="ja-JP" dirty="0"/>
              <a:t>)  /  (#1$file$(“file”),$T$($#1))			-&gt;T</a:t>
            </a:r>
            <a:r>
              <a:rPr lang="ja-JP" altLang="en-US"/>
              <a:t>式として</a:t>
            </a:r>
            <a:r>
              <a:rPr lang="en-US" altLang="ja-JP" dirty="0"/>
              <a:t>read</a:t>
            </a:r>
          </a:p>
          <a:p>
            <a:r>
              <a:rPr lang="en-US" altLang="ja-JP" dirty="0"/>
              <a:t>	②</a:t>
            </a:r>
            <a:r>
              <a:rPr lang="ja-JP" altLang="en-US"/>
              <a:t> </a:t>
            </a:r>
            <a:r>
              <a:rPr lang="en-US" altLang="ja-JP" dirty="0"/>
              <a:t>$bind$($T$($stream$(“A(B[2],C[1],D[2])”)),</a:t>
            </a:r>
            <a:r>
              <a:rPr lang="en-US" altLang="ja-JP" u="sng" dirty="0"/>
              <a:t>$file$(“file”)</a:t>
            </a:r>
            <a:r>
              <a:rPr lang="en-US" altLang="ja-JP" dirty="0"/>
              <a:t>)		-&gt; </a:t>
            </a:r>
            <a:r>
              <a:rPr lang="ja-JP" altLang="en-US"/>
              <a:t>バインド用に</a:t>
            </a:r>
            <a:r>
              <a:rPr lang="en-US" altLang="ja-JP" dirty="0"/>
              <a:t>csv</a:t>
            </a:r>
            <a:r>
              <a:rPr lang="ja-JP" altLang="en-US"/>
              <a:t>として</a:t>
            </a:r>
            <a:r>
              <a:rPr lang="en-US" altLang="ja-JP" dirty="0"/>
              <a:t>read</a:t>
            </a:r>
            <a:br>
              <a:rPr lang="en-US" altLang="ja-JP" dirty="0"/>
            </a:br>
            <a:r>
              <a:rPr lang="en-US" altLang="ja-JP" dirty="0"/>
              <a:t>	③</a:t>
            </a:r>
            <a:r>
              <a:rPr lang="ja-JP" altLang="en-US"/>
              <a:t> </a:t>
            </a:r>
            <a:r>
              <a:rPr lang="en-US" altLang="ja-JP" dirty="0"/>
              <a:t>(#1$file$(“file”),</a:t>
            </a:r>
            <a:r>
              <a:rPr lang="en-US" altLang="ja-JP" u="sng" dirty="0"/>
              <a:t>$#1</a:t>
            </a:r>
            <a:r>
              <a:rPr lang="en-US" altLang="ja-JP" dirty="0"/>
              <a:t>:A(B[2],C[1],D[2]))				-&gt;		〃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0814645-DD3D-FE4E-90B9-7BFD9BDF46B6}"/>
              </a:ext>
            </a:extLst>
          </p:cNvPr>
          <p:cNvSpPr/>
          <p:nvPr/>
        </p:nvSpPr>
        <p:spPr>
          <a:xfrm>
            <a:off x="647700" y="3656497"/>
            <a:ext cx="1089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(T</a:t>
            </a:r>
            <a:r>
              <a:rPr lang="ja-JP" altLang="en-US"/>
              <a:t>式の読込例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#1$CSV_FILE$(“file”),#2$#1[1]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$T$($#2)	-&gt;</a:t>
            </a:r>
            <a:r>
              <a:rPr lang="ja-JP" altLang="en-US"/>
              <a:t>もう少し検討</a:t>
            </a:r>
            <a:endParaRPr lang="en-US" altLang="ja-JP" dirty="0"/>
          </a:p>
          <a:p>
            <a:r>
              <a:rPr lang="en-US" altLang="ja-JP" dirty="0"/>
              <a:t>(file</a:t>
            </a:r>
            <a:r>
              <a:rPr lang="ja-JP" altLang="en-US"/>
              <a:t>の記述例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"A(B[2],C[1],D[2])"</a:t>
            </a:r>
            <a:r>
              <a:rPr lang="ja-JP" altLang="en-US"/>
              <a:t>　　</a:t>
            </a:r>
            <a:r>
              <a:rPr lang="en-US" altLang="ja-JP" dirty="0"/>
              <a:t>			-&gt; ""</a:t>
            </a:r>
            <a:r>
              <a:rPr lang="ja-JP" altLang="en-US"/>
              <a:t>で囲まれた</a:t>
            </a:r>
            <a:r>
              <a:rPr lang="en-US" altLang="ja-JP" dirty="0"/>
              <a:t>T</a:t>
            </a:r>
            <a:r>
              <a:rPr lang="ja-JP" altLang="en-US"/>
              <a:t>式を</a:t>
            </a:r>
            <a:r>
              <a:rPr lang="en-US" altLang="ja-JP" dirty="0"/>
              <a:t>1</a:t>
            </a:r>
            <a:r>
              <a:rPr lang="ja-JP" altLang="en-US"/>
              <a:t>要素とする</a:t>
            </a:r>
            <a:r>
              <a:rPr lang="en-US" altLang="ja-JP" dirty="0"/>
              <a:t>CSV</a:t>
            </a:r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BF38A8-9348-E144-A2BB-77CF55D7E658}"/>
              </a:ext>
            </a:extLst>
          </p:cNvPr>
          <p:cNvSpPr/>
          <p:nvPr/>
        </p:nvSpPr>
        <p:spPr>
          <a:xfrm>
            <a:off x="423153" y="4899656"/>
            <a:ext cx="1089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/>
              <a:t>解釈規則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#1</a:t>
            </a:r>
            <a:r>
              <a:rPr lang="en-US" altLang="ja-JP" u="sng" dirty="0"/>
              <a:t>$CSV_FILE$(“file”)</a:t>
            </a:r>
            <a:r>
              <a:rPr lang="en-US" altLang="ja-JP" dirty="0"/>
              <a:t>,</a:t>
            </a:r>
            <a:r>
              <a:rPr lang="en-US" altLang="ja-JP" u="sng" dirty="0"/>
              <a:t>#2$#1[1]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u="sng" dirty="0"/>
              <a:t>$T$($#2)</a:t>
            </a:r>
            <a:endParaRPr lang="ja-JP" altLang="en-US" u="sng"/>
          </a:p>
        </p:txBody>
      </p:sp>
      <p:sp>
        <p:nvSpPr>
          <p:cNvPr id="4" name="線吹き出し 2 (枠付き) 3">
            <a:extLst>
              <a:ext uri="{FF2B5EF4-FFF2-40B4-BE49-F238E27FC236}">
                <a16:creationId xmlns:a16="http://schemas.microsoft.com/office/drawing/2014/main" id="{D04A54B4-3407-CE48-9E00-4C05569470D0}"/>
              </a:ext>
            </a:extLst>
          </p:cNvPr>
          <p:cNvSpPr/>
          <p:nvPr/>
        </p:nvSpPr>
        <p:spPr>
          <a:xfrm>
            <a:off x="6768830" y="5268988"/>
            <a:ext cx="5000017" cy="444552"/>
          </a:xfrm>
          <a:prstGeom prst="borderCallout2">
            <a:avLst>
              <a:gd name="adj1" fmla="val 20304"/>
              <a:gd name="adj2" fmla="val -162"/>
              <a:gd name="adj3" fmla="val 18750"/>
              <a:gd name="adj4" fmla="val -16667"/>
              <a:gd name="adj5" fmla="val -2496"/>
              <a:gd name="adj6" fmla="val -20979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$T$: </a:t>
            </a:r>
            <a:r>
              <a:rPr kumimoji="1" lang="ja-JP" altLang="en-US" sz="1200">
                <a:solidFill>
                  <a:srgbClr val="FF0000"/>
                </a:solidFill>
              </a:rPr>
              <a:t>パラメータ</a:t>
            </a:r>
            <a:r>
              <a:rPr lang="ja-JP" altLang="en-US" sz="1200">
                <a:solidFill>
                  <a:srgbClr val="FF0000"/>
                </a:solidFill>
              </a:rPr>
              <a:t>であるノード</a:t>
            </a:r>
            <a:r>
              <a:rPr lang="en-US" altLang="ja-JP" sz="1200" dirty="0">
                <a:solidFill>
                  <a:srgbClr val="FF0000"/>
                </a:solidFill>
              </a:rPr>
              <a:t>(1</a:t>
            </a:r>
            <a:r>
              <a:rPr lang="ja-JP" altLang="en-US" sz="1200">
                <a:solidFill>
                  <a:srgbClr val="FF0000"/>
                </a:solidFill>
              </a:rPr>
              <a:t>個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にバインドされた値</a:t>
            </a:r>
            <a:r>
              <a:rPr lang="en-US" altLang="ja-JP" sz="1200" dirty="0">
                <a:solidFill>
                  <a:srgbClr val="FF0000"/>
                </a:solidFill>
              </a:rPr>
              <a:t>(CSV</a:t>
            </a:r>
            <a:r>
              <a:rPr lang="ja-JP" altLang="en-US" sz="1200">
                <a:solidFill>
                  <a:srgbClr val="FF0000"/>
                </a:solidFill>
              </a:rPr>
              <a:t>値</a:t>
            </a:r>
            <a:r>
              <a:rPr lang="en-US" altLang="ja-JP" sz="1200" dirty="0">
                <a:solidFill>
                  <a:srgbClr val="FF0000"/>
                </a:solidFill>
              </a:rPr>
              <a:t>1</a:t>
            </a:r>
            <a:r>
              <a:rPr lang="ja-JP" altLang="en-US" sz="1200">
                <a:solidFill>
                  <a:srgbClr val="FF0000"/>
                </a:solidFill>
              </a:rPr>
              <a:t>個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を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>
                <a:solidFill>
                  <a:srgbClr val="FF0000"/>
                </a:solidFill>
              </a:rPr>
              <a:t>式として</a:t>
            </a:r>
            <a:r>
              <a:rPr lang="en-US" altLang="ja-JP" sz="1200" dirty="0">
                <a:solidFill>
                  <a:srgbClr val="FF0000"/>
                </a:solidFill>
              </a:rPr>
              <a:t>read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8" name="線吹き出し 2 (枠付き) 7">
            <a:extLst>
              <a:ext uri="{FF2B5EF4-FFF2-40B4-BE49-F238E27FC236}">
                <a16:creationId xmlns:a16="http://schemas.microsoft.com/office/drawing/2014/main" id="{E12889D6-C94B-7949-BBDA-A55F6D975722}"/>
              </a:ext>
            </a:extLst>
          </p:cNvPr>
          <p:cNvSpPr/>
          <p:nvPr/>
        </p:nvSpPr>
        <p:spPr>
          <a:xfrm>
            <a:off x="6096000" y="5986043"/>
            <a:ext cx="5324272" cy="444552"/>
          </a:xfrm>
          <a:prstGeom prst="borderCallout2">
            <a:avLst>
              <a:gd name="adj1" fmla="val 20304"/>
              <a:gd name="adj2" fmla="val -162"/>
              <a:gd name="adj3" fmla="val 18750"/>
              <a:gd name="adj4" fmla="val -16667"/>
              <a:gd name="adj5" fmla="val -173175"/>
              <a:gd name="adj6" fmla="val -30317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>
                <a:solidFill>
                  <a:srgbClr val="FF0000"/>
                </a:solidFill>
              </a:rPr>
              <a:t>ファイルポインタ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を含むノード配下の</a:t>
            </a:r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>
                <a:solidFill>
                  <a:srgbClr val="FF0000"/>
                </a:solidFill>
              </a:rPr>
              <a:t>式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>
                <a:solidFill>
                  <a:srgbClr val="FF0000"/>
                </a:solidFill>
              </a:rPr>
              <a:t>本例ではノード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自身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に、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の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>
                <a:solidFill>
                  <a:srgbClr val="FF0000"/>
                </a:solidFill>
              </a:rPr>
              <a:t>値を</a:t>
            </a:r>
            <a:r>
              <a:rPr lang="en-US" altLang="ja-JP" sz="1200" dirty="0">
                <a:solidFill>
                  <a:srgbClr val="FF0000"/>
                </a:solidFill>
              </a:rPr>
              <a:t>bind(</a:t>
            </a:r>
            <a:r>
              <a:rPr lang="ja-JP" altLang="en-US" sz="1200">
                <a:solidFill>
                  <a:srgbClr val="FF0000"/>
                </a:solidFill>
              </a:rPr>
              <a:t>ノード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自身に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>
                <a:solidFill>
                  <a:srgbClr val="FF0000"/>
                </a:solidFill>
              </a:rPr>
              <a:t>値</a:t>
            </a:r>
            <a:r>
              <a:rPr lang="en-US" altLang="ja-JP" sz="1200" dirty="0">
                <a:solidFill>
                  <a:srgbClr val="FF0000"/>
                </a:solidFill>
              </a:rPr>
              <a:t>1</a:t>
            </a:r>
            <a:r>
              <a:rPr lang="ja-JP" altLang="en-US" sz="1200">
                <a:solidFill>
                  <a:srgbClr val="FF0000"/>
                </a:solidFill>
              </a:rPr>
              <a:t>個を</a:t>
            </a:r>
            <a:r>
              <a:rPr lang="en-US" altLang="ja-JP" sz="1200" dirty="0">
                <a:solidFill>
                  <a:srgbClr val="FF0000"/>
                </a:solidFill>
              </a:rPr>
              <a:t>bind))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94BC9153-AE9D-A546-B461-B1C7C25B41F8}"/>
              </a:ext>
            </a:extLst>
          </p:cNvPr>
          <p:cNvSpPr/>
          <p:nvPr/>
        </p:nvSpPr>
        <p:spPr>
          <a:xfrm>
            <a:off x="330740" y="3429000"/>
            <a:ext cx="11703264" cy="3341451"/>
          </a:xfrm>
          <a:prstGeom prst="roundRect">
            <a:avLst>
              <a:gd name="adj" fmla="val 764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線吹き出し 2 (枠付き) 9">
            <a:extLst>
              <a:ext uri="{FF2B5EF4-FFF2-40B4-BE49-F238E27FC236}">
                <a16:creationId xmlns:a16="http://schemas.microsoft.com/office/drawing/2014/main" id="{71F1E822-E729-AC49-9666-561BD91B001C}"/>
              </a:ext>
            </a:extLst>
          </p:cNvPr>
          <p:cNvSpPr/>
          <p:nvPr/>
        </p:nvSpPr>
        <p:spPr>
          <a:xfrm>
            <a:off x="1666674" y="6208319"/>
            <a:ext cx="1776918" cy="222276"/>
          </a:xfrm>
          <a:prstGeom prst="borderCallout2">
            <a:avLst>
              <a:gd name="adj1" fmla="val 610"/>
              <a:gd name="adj2" fmla="val 41278"/>
              <a:gd name="adj3" fmla="val -272280"/>
              <a:gd name="adj4" fmla="val 56757"/>
              <a:gd name="adj5" fmla="val -442322"/>
              <a:gd name="adj6" fmla="val 75133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CSV</a:t>
            </a:r>
            <a:r>
              <a:rPr kumimoji="1" lang="ja-JP" altLang="en-US" sz="1200">
                <a:solidFill>
                  <a:srgbClr val="FF0000"/>
                </a:solidFill>
              </a:rPr>
              <a:t>ファイル</a:t>
            </a:r>
          </a:p>
        </p:txBody>
      </p:sp>
      <p:sp>
        <p:nvSpPr>
          <p:cNvPr id="11" name="吹き出し: 四角形 8">
            <a:extLst>
              <a:ext uri="{FF2B5EF4-FFF2-40B4-BE49-F238E27FC236}">
                <a16:creationId xmlns:a16="http://schemas.microsoft.com/office/drawing/2014/main" id="{D1D2959B-0F44-354B-87E5-7610DFB94263}"/>
              </a:ext>
            </a:extLst>
          </p:cNvPr>
          <p:cNvSpPr/>
          <p:nvPr/>
        </p:nvSpPr>
        <p:spPr>
          <a:xfrm>
            <a:off x="4932311" y="3154279"/>
            <a:ext cx="2500121" cy="459429"/>
          </a:xfrm>
          <a:prstGeom prst="wedgeRectCallout">
            <a:avLst>
              <a:gd name="adj1" fmla="val -46390"/>
              <a:gd name="adj2" fmla="val 3000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レビューにて、以下の話はボツ</a:t>
            </a:r>
          </a:p>
        </p:txBody>
      </p:sp>
    </p:spTree>
    <p:extLst>
      <p:ext uri="{BB962C8B-B14F-4D97-AF65-F5344CB8AC3E}">
        <p14:creationId xmlns:p14="http://schemas.microsoft.com/office/powerpoint/2010/main" val="23605853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2D0583D-CC9E-B447-850A-90D4BAF91E3B}"/>
              </a:ext>
            </a:extLst>
          </p:cNvPr>
          <p:cNvSpPr/>
          <p:nvPr/>
        </p:nvSpPr>
        <p:spPr>
          <a:xfrm>
            <a:off x="369651" y="16919"/>
            <a:ext cx="1025943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3. </a:t>
            </a:r>
            <a:r>
              <a:rPr lang="ja-JP" altLang="en-US" b="1" u="sng" dirty="0"/>
              <a:t>内積出力形式の定義</a:t>
            </a:r>
            <a:endParaRPr lang="en-US" altLang="ja-JP" u="sng" dirty="0"/>
          </a:p>
          <a:p>
            <a:pPr>
              <a:lnSpc>
                <a:spcPct val="150000"/>
              </a:lnSpc>
            </a:pPr>
            <a:r>
              <a:rPr lang="ja-JP" altLang="en-US" dirty="0"/>
              <a:t>内積出力時の</a:t>
            </a:r>
            <a:r>
              <a:rPr lang="en-US" altLang="ja-JP" dirty="0"/>
              <a:t>(),</a:t>
            </a:r>
            <a:r>
              <a:rPr lang="ja-JP" altLang="en-US" dirty="0"/>
              <a:t>の出力規則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現状</a:t>
            </a:r>
            <a:r>
              <a:rPr lang="en-US" altLang="ja-JP" dirty="0"/>
              <a:t>)</a:t>
            </a:r>
            <a:r>
              <a:rPr lang="ja-JP" altLang="en-US" dirty="0"/>
              <a:t>ノード</a:t>
            </a:r>
            <a:r>
              <a:rPr lang="en-US" altLang="ja-JP" dirty="0"/>
              <a:t>A B,C</a:t>
            </a:r>
            <a:r>
              <a:rPr lang="ja-JP" altLang="en-US" dirty="0"/>
              <a:t>のバインド値の数の組合せパタンごとの実行結果を示す</a:t>
            </a:r>
            <a:endParaRPr lang="en-US" altLang="ja-JP" dirty="0"/>
          </a:p>
          <a:p>
            <a:r>
              <a:rPr lang="en-US" altLang="ja-JP" dirty="0"/>
              <a:t>	=&gt;</a:t>
            </a:r>
            <a:r>
              <a:rPr lang="ja-JP" altLang="en-US" dirty="0"/>
              <a:t>規則性</a:t>
            </a:r>
            <a:r>
              <a:rPr lang="en-US" altLang="ja-JP" dirty="0"/>
              <a:t>?(</a:t>
            </a:r>
            <a:r>
              <a:rPr lang="ja-JP" altLang="en-US" dirty="0"/>
              <a:t>特に実行結果の赤色かっこ</a:t>
            </a:r>
            <a:r>
              <a:rPr lang="en-US" altLang="ja-JP" dirty="0"/>
              <a:t>)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505CE3C-5837-C343-87A0-9E2D199AD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80329"/>
              </p:ext>
            </p:extLst>
          </p:nvPr>
        </p:nvGraphicFramePr>
        <p:xfrm>
          <a:off x="742544" y="1322440"/>
          <a:ext cx="9513651" cy="5516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2111">
                  <a:extLst>
                    <a:ext uri="{9D8B030D-6E8A-4147-A177-3AD203B41FA5}">
                      <a16:colId xmlns:a16="http://schemas.microsoft.com/office/drawing/2014/main" val="787529684"/>
                    </a:ext>
                  </a:extLst>
                </a:gridCol>
                <a:gridCol w="2244629">
                  <a:extLst>
                    <a:ext uri="{9D8B030D-6E8A-4147-A177-3AD203B41FA5}">
                      <a16:colId xmlns:a16="http://schemas.microsoft.com/office/drawing/2014/main" val="2283902480"/>
                    </a:ext>
                  </a:extLst>
                </a:gridCol>
                <a:gridCol w="6896911">
                  <a:extLst>
                    <a:ext uri="{9D8B030D-6E8A-4147-A177-3AD203B41FA5}">
                      <a16:colId xmlns:a16="http://schemas.microsoft.com/office/drawing/2014/main" val="3440399834"/>
                    </a:ext>
                  </a:extLst>
                </a:gridCol>
              </a:tblGrid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コマンド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./</a:t>
                      </a:r>
                      <a:r>
                        <a:rPr lang="en-US" sz="1400" u="none" strike="noStrike" dirty="0" err="1">
                          <a:effectLst/>
                        </a:rPr>
                        <a:t>tq.o</a:t>
                      </a:r>
                      <a:r>
                        <a:rPr lang="en-US" sz="1400" u="none" strike="noStrike" dirty="0">
                          <a:effectLst/>
                        </a:rPr>
                        <a:t> in=</a:t>
                      </a:r>
                      <a:r>
                        <a:rPr lang="en-US" sz="1400" u="none" strike="noStrike" dirty="0" err="1">
                          <a:effectLst/>
                        </a:rPr>
                        <a:t>xxx.ddf</a:t>
                      </a:r>
                      <a:r>
                        <a:rPr lang="en-US" sz="1400" u="none" strike="noStrike" dirty="0">
                          <a:effectLst/>
                        </a:rPr>
                        <a:t> out=test_prd.1.ddl data=</a:t>
                      </a:r>
                      <a:r>
                        <a:rPr lang="en-US" sz="1400" u="none" strike="noStrike" dirty="0" err="1">
                          <a:effectLst/>
                        </a:rPr>
                        <a:t>testsak.csv</a:t>
                      </a:r>
                      <a:r>
                        <a:rPr lang="en-US" sz="1400" u="none" strike="noStrike" dirty="0">
                          <a:effectLst/>
                        </a:rPr>
                        <a:t> -FT -</a:t>
                      </a:r>
                      <a:r>
                        <a:rPr lang="en-US" sz="1400" u="none" strike="noStrike" dirty="0" err="1">
                          <a:effectLst/>
                        </a:rPr>
                        <a:t>Pprod</a:t>
                      </a:r>
                      <a:r>
                        <a:rPr lang="en-US" sz="1400" u="none" strike="noStrike" dirty="0">
                          <a:effectLst/>
                        </a:rPr>
                        <a:t>  -C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 Regular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957183342"/>
                  </a:ext>
                </a:extLst>
              </a:tr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out(</a:t>
                      </a:r>
                      <a:r>
                        <a:rPr lang="ja-JP" altLang="en-US" sz="1400" u="none" strike="noStrike">
                          <a:effectLst/>
                        </a:rPr>
                        <a:t>共通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$PI$($#1,$#2,$#4)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875546862"/>
                  </a:ext>
                </a:extLst>
              </a:tr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data(</a:t>
                      </a:r>
                      <a:r>
                        <a:rPr lang="ja-JP" altLang="en-US" sz="1400" u="none" strike="noStrike">
                          <a:effectLst/>
                        </a:rPr>
                        <a:t>共通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1,2,3,4,5,6,7,8,9,10,11,12,13,14,15,16,17,18,19,20</a:t>
                      </a: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734124883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#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実行結果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47424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(1,3,5),(2,4,6)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(1,3,7),(2,4,8)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(1,3,9),(2,4,10)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727472228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X(#1A[2],#2B[3],#4C[6])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(1,3,6),(2,4,7)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(2,3,9)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34694822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X(#1A[3],#2B[2],#4C[6])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(1,4,6),(2,5,7)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(2,4,10),(3,5,11)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561859480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X(#1A[3],#2B[3],#4C[6])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(1,4,7),(2,5,8),(3,6,9)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(1,4,10),(2,5,11),(3,6,12)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48527681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X(#1A[2],#2B[4],#4C[6])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(1,3,7),(2,4,8)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(1,5,9),(2,6,10)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(1,3,11),(2,4,12)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2969345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X(#1A[4],#2B[2],#4C[6])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(1,5,7),(2,6,8)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(3,5,9),(4,6,10)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(1,5,11),(2,6,12)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59560608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X(#1A[6],#2B[2],#4C[2])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(((1,7,9),(2,8,10)),((3,7,9),(4,8,10)),((5,7,9),(6,8,10)))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773134670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X(#1A[6],#2B[2],#4C[3])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((((1,7,9),(2,8,10)),((3,7,11)),((4,8,9)),((5,7,10),(6,8,11))))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79730175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X(#1A[6],#2B[3],#4C[2])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((((1,7,10),(2,8,11)),((3,9,10)),((4,7,11)),((5,8,10),(6,9,11))))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87230328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X(#1A[6],#2B[3],#4C[3])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(((1,7,10),(2,8,11),(3,9,12)),((4,7,10),(5,8,11),(6,9,12)))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99419913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X(#1A[6],#2B[2],#4C[4])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((((1,7,9),(2,8,10)),((3,7,11),(4,8,12))),(((5,7,9),(6,8,10))))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172963569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X(#1A[6],#2B[4],#4C[2])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((((1,7,11),(2,8,12)),((3,9,11),(4,10,12))),(((5,7,11),(6,8,12))))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627802378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X(#1A[2],#2B[3],#4C[7])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(1,3,6),(2,4,7)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(2,3,9)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3347189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X(#1A[3],#2B[2],#4C[7])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(1,4,6),(2,5,7)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(2,4,10),(3,5,11)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3376201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X(#1A[3],#2B[3],#4C[7])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(1,4,7),(2,5,8),(3,6,9)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(1,4,10),(2,5,11),(3,6,12)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(1,4,13)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2664358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X(#1A[7],#2B[2],#4C[3])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((((1,8,10),(2,9,11)),((3,8,12)),((4,9,10)),((5,8,11),(6,9,12))),(((7,8,10))))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29399865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X(#1A[7],#2B[3],#4C[2])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((((1,8,11),(2,9,12)),((3,10,11)),((4,8,12)),((5,9,11),(6,10,12))),(((7,8,11))))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403141317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X(#1A[7],#2B[3],#4C[3])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(((1,8,11),(2,9,12),(3,10,13)),((4,8,11),(5,9,12),(6,10,13)),((7,8,11)))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135909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4081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5/29(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2199190" y="2329538"/>
            <a:ext cx="7606797" cy="296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1. reference chain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1.1 reference chain</a:t>
            </a:r>
            <a:r>
              <a:rPr lang="ja-JP" altLang="en-US" dirty="0"/>
              <a:t>の構文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1.2 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(node, nth)</a:t>
            </a:r>
            <a:r>
              <a:rPr lang="ja-JP" altLang="en-US" dirty="0"/>
              <a:t>の処理の変更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2. bind</a:t>
            </a:r>
            <a:r>
              <a:rPr lang="ja-JP" altLang="en-US" dirty="0"/>
              <a:t>オペレータの導入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3. </a:t>
            </a:r>
            <a:r>
              <a:rPr lang="ja-JP" altLang="en-US" dirty="0"/>
              <a:t>ストリームの有効範囲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4. </a:t>
            </a:r>
            <a:r>
              <a:rPr lang="ja-JP" altLang="en-US" dirty="0"/>
              <a:t>複数ファイルとのバインド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5. </a:t>
            </a:r>
            <a:r>
              <a:rPr lang="ja-JP" altLang="en-US" dirty="0"/>
              <a:t>内積出力形式の定義</a:t>
            </a:r>
          </a:p>
        </p:txBody>
      </p:sp>
    </p:spTree>
    <p:extLst>
      <p:ext uri="{BB962C8B-B14F-4D97-AF65-F5344CB8AC3E}">
        <p14:creationId xmlns:p14="http://schemas.microsoft.com/office/powerpoint/2010/main" val="225013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0"/>
            <a:ext cx="490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ja-JP" altLang="en-US" sz="2400" u="sng" dirty="0">
                <a:solidFill>
                  <a:srgbClr val="FF0000"/>
                </a:solidFill>
              </a:rPr>
              <a:t>ストリーム構造体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導入予定</a:t>
            </a:r>
            <a:r>
              <a:rPr lang="en-US" altLang="ja-JP" sz="2400" u="sng" dirty="0"/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46FFA3-CC00-4BEC-B1E2-198F0020FB53}"/>
              </a:ext>
            </a:extLst>
          </p:cNvPr>
          <p:cNvSpPr/>
          <p:nvPr/>
        </p:nvSpPr>
        <p:spPr>
          <a:xfrm>
            <a:off x="0" y="461665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(a) struct </a:t>
            </a:r>
            <a:r>
              <a:rPr lang="en-US" altLang="ja-JP" dirty="0" err="1"/>
              <a:t>CharStream</a:t>
            </a:r>
            <a:r>
              <a:rPr lang="en-US" altLang="ja-JP" dirty="0"/>
              <a:t> {		// character stream</a:t>
            </a:r>
          </a:p>
          <a:p>
            <a:r>
              <a:rPr lang="en-US" altLang="ja-JP" dirty="0"/>
              <a:t>	FILE*	</a:t>
            </a:r>
            <a:r>
              <a:rPr lang="en-US" altLang="ja-JP" dirty="0" err="1"/>
              <a:t>fp</a:t>
            </a:r>
            <a:r>
              <a:rPr lang="en-US" altLang="ja-JP" dirty="0"/>
              <a:t>;		// source file </a:t>
            </a:r>
            <a:r>
              <a:rPr lang="en-US" altLang="ja-JP" dirty="0" err="1"/>
              <a:t>ptr</a:t>
            </a:r>
            <a:endParaRPr lang="en-US" altLang="ja-JP" dirty="0"/>
          </a:p>
          <a:p>
            <a:r>
              <a:rPr lang="en-US" altLang="ja-JP" dirty="0"/>
              <a:t>	char	</a:t>
            </a:r>
            <a:r>
              <a:rPr lang="en-US" altLang="ja-JP" dirty="0" err="1"/>
              <a:t>ch</a:t>
            </a:r>
            <a:r>
              <a:rPr lang="en-US" altLang="ja-JP" dirty="0"/>
              <a:t>;		// current char</a:t>
            </a:r>
          </a:p>
          <a:p>
            <a:r>
              <a:rPr lang="en-US" altLang="ja-JP" dirty="0"/>
              <a:t>     };	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主要関数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　・</a:t>
            </a:r>
            <a:r>
              <a:rPr lang="en-US" altLang="ja-JP" dirty="0"/>
              <a:t>void initialize(struct </a:t>
            </a:r>
            <a:r>
              <a:rPr lang="en-US" altLang="ja-JP" dirty="0" err="1"/>
              <a:t>CharStream</a:t>
            </a:r>
            <a:r>
              <a:rPr lang="en-US" altLang="ja-JP" dirty="0"/>
              <a:t>* in, FILE* </a:t>
            </a:r>
            <a:r>
              <a:rPr lang="en-US" altLang="ja-JP" dirty="0" err="1"/>
              <a:t>fp</a:t>
            </a:r>
            <a:r>
              <a:rPr lang="en-US" altLang="ja-JP" dirty="0"/>
              <a:t>)	// </a:t>
            </a:r>
            <a:r>
              <a:rPr lang="en-US" altLang="ja-JP" dirty="0" err="1"/>
              <a:t>fp</a:t>
            </a:r>
            <a:r>
              <a:rPr lang="ja-JP" altLang="en-US" dirty="0"/>
              <a:t>を入力ソースとして文字ストリームを初期化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 peek(struct </a:t>
            </a:r>
            <a:r>
              <a:rPr lang="en-US" altLang="ja-JP" dirty="0" err="1"/>
              <a:t>CharStream</a:t>
            </a:r>
            <a:r>
              <a:rPr lang="en-US" altLang="ja-JP" dirty="0"/>
              <a:t>* in)		//</a:t>
            </a:r>
            <a:r>
              <a:rPr lang="ja-JP" altLang="en-US" dirty="0"/>
              <a:t>カレント文字をリターン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 get(struct </a:t>
            </a:r>
            <a:r>
              <a:rPr lang="en-US" altLang="ja-JP" dirty="0" err="1"/>
              <a:t>CharStream</a:t>
            </a:r>
            <a:r>
              <a:rPr lang="en-US" altLang="ja-JP" dirty="0"/>
              <a:t>* in)		// 1</a:t>
            </a:r>
            <a:r>
              <a:rPr lang="ja-JP" altLang="en-US" dirty="0"/>
              <a:t>文字読み進めて新たなカレント文字をリターン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(b) typedef	char	TOKEN;</a:t>
            </a:r>
          </a:p>
          <a:p>
            <a:r>
              <a:rPr lang="en-US" altLang="ja-JP" dirty="0"/>
              <a:t>      Struct </a:t>
            </a:r>
            <a:r>
              <a:rPr lang="en-US" altLang="ja-JP" dirty="0" err="1"/>
              <a:t>TokenStream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CharStream</a:t>
            </a:r>
            <a:r>
              <a:rPr lang="en-US" altLang="ja-JP" dirty="0"/>
              <a:t>*	in;	// source stream</a:t>
            </a:r>
          </a:p>
          <a:p>
            <a:r>
              <a:rPr lang="en-US" altLang="ja-JP" dirty="0"/>
              <a:t>	Token		token;	// current token</a:t>
            </a:r>
          </a:p>
          <a:p>
            <a:r>
              <a:rPr lang="en-US" altLang="ja-JP" dirty="0"/>
              <a:t>	char*		name	// name string of current token</a:t>
            </a:r>
          </a:p>
          <a:p>
            <a:r>
              <a:rPr lang="en-US" altLang="ja-JP" dirty="0"/>
              <a:t>      }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主要関数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　・</a:t>
            </a:r>
            <a:r>
              <a:rPr lang="en-US" altLang="ja-JP" dirty="0"/>
              <a:t> void initialize(struct </a:t>
            </a:r>
            <a:r>
              <a:rPr lang="en-US" altLang="ja-JP" dirty="0" err="1"/>
              <a:t>TokenStream</a:t>
            </a:r>
            <a:r>
              <a:rPr lang="en-US" altLang="ja-JP" dirty="0"/>
              <a:t>* in, struct </a:t>
            </a:r>
            <a:r>
              <a:rPr lang="en-US" altLang="ja-JP" dirty="0" err="1"/>
              <a:t>CharStream</a:t>
            </a:r>
            <a:r>
              <a:rPr lang="en-US" altLang="ja-JP" dirty="0"/>
              <a:t>* source)</a:t>
            </a:r>
          </a:p>
          <a:p>
            <a:r>
              <a:rPr lang="en-US" altLang="ja-JP" dirty="0"/>
              <a:t>						// in</a:t>
            </a:r>
            <a:r>
              <a:rPr lang="ja-JP" altLang="en-US" dirty="0"/>
              <a:t>を入力ソースとしてトークンストリームを初期化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Token token(struct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</a:t>
            </a:r>
            <a:r>
              <a:rPr lang="ja-JP" altLang="en-US" dirty="0"/>
              <a:t>カレントトークンをリターン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Token next(struct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1</a:t>
            </a:r>
            <a:r>
              <a:rPr lang="ja-JP" altLang="en-US" dirty="0"/>
              <a:t>トークン読み進めて新たなカレントトークンをリターン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char* name(struct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</a:t>
            </a:r>
            <a:r>
              <a:rPr lang="ja-JP" altLang="en-US" dirty="0"/>
              <a:t>カレントトークンの文字列をリターン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253851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0"/>
            <a:ext cx="11984477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/>
              <a:t>1. reference chain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元々の課題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#1X[2],</a:t>
            </a:r>
            <a:r>
              <a:rPr lang="en-US" altLang="ja-JP" dirty="0">
                <a:highlight>
                  <a:srgbClr val="FFCCFF"/>
                </a:highlight>
              </a:rPr>
              <a:t>$#1Y[2])</a:t>
            </a:r>
            <a:r>
              <a:rPr lang="en-US" altLang="ja-JP" dirty="0"/>
              <a:t>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/>
              <a:t>,</a:t>
            </a:r>
            <a:r>
              <a:rPr lang="ja-JP" altLang="en-US" dirty="0"/>
              <a:t>　</a:t>
            </a: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CCFF"/>
                </a:highlight>
              </a:rPr>
              <a:t>$#1Y@(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/>
              <a:t>,  </a:t>
            </a: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改善案</a:t>
            </a:r>
            <a:r>
              <a:rPr lang="en-US" altLang="ja-JP" dirty="0"/>
              <a:t>&gt;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  <a:spcBef>
                <a:spcPts val="300"/>
              </a:spcBef>
            </a:pPr>
            <a:r>
              <a:rPr lang="ja-JP" altLang="en-US" dirty="0"/>
              <a:t>　　</a:t>
            </a:r>
            <a:r>
              <a:rPr lang="en-US" altLang="ja-JP" dirty="0"/>
              <a:t>(a)</a:t>
            </a:r>
            <a:r>
              <a:rPr lang="ja-JP" altLang="en-US" dirty="0"/>
              <a:t>値指定</a:t>
            </a:r>
            <a:r>
              <a:rPr lang="en-US" altLang="ja-JP" dirty="0"/>
              <a:t>  </a:t>
            </a:r>
            <a:r>
              <a:rPr lang="ja-JP" altLang="en-US" dirty="0">
                <a:solidFill>
                  <a:srgbClr val="FF0000"/>
                </a:solidFill>
              </a:rPr>
              <a:t>％</a:t>
            </a:r>
            <a:r>
              <a:rPr lang="en-US" altLang="ja-JP" dirty="0"/>
              <a:t> (@</a:t>
            </a:r>
            <a:r>
              <a:rPr lang="ja-JP" altLang="en-US" dirty="0"/>
              <a:t>から変更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-&gt;</a:t>
            </a:r>
            <a:r>
              <a:rPr lang="ja-JP" altLang="en-US" dirty="0"/>
              <a:t> 入力</a:t>
            </a:r>
            <a:r>
              <a:rPr lang="en-US" altLang="ja-JP" dirty="0"/>
              <a:t>(</a:t>
            </a:r>
            <a:r>
              <a:rPr lang="ja-JP" altLang="en-US" dirty="0"/>
              <a:t>②</a:t>
            </a:r>
            <a:r>
              <a:rPr lang="en-US" altLang="ja-JP" dirty="0"/>
              <a:t>)/</a:t>
            </a:r>
            <a:r>
              <a:rPr lang="ja-JP" altLang="en-US" dirty="0"/>
              <a:t>出力</a:t>
            </a:r>
            <a:r>
              <a:rPr lang="en-US" altLang="ja-JP" dirty="0"/>
              <a:t>(</a:t>
            </a:r>
            <a:r>
              <a:rPr lang="ja-JP" altLang="en-US" dirty="0"/>
              <a:t>①③</a:t>
            </a:r>
            <a:r>
              <a:rPr lang="en-US" altLang="ja-JP" dirty="0"/>
              <a:t>)</a:t>
            </a:r>
            <a:r>
              <a:rPr lang="ja-JP" altLang="en-US" dirty="0"/>
              <a:t>双方</a:t>
            </a:r>
            <a:endParaRPr lang="en-US" altLang="ja-JP" dirty="0"/>
          </a:p>
          <a:p>
            <a:pPr lvl="2"/>
            <a:r>
              <a:rPr lang="ja-JP" altLang="en-US" dirty="0"/>
              <a:t>　　</a:t>
            </a:r>
            <a:r>
              <a:rPr lang="en-US" altLang="ja-JP" dirty="0"/>
              <a:t>(b)</a:t>
            </a:r>
            <a:r>
              <a:rPr lang="ja-JP" altLang="en-US" dirty="0"/>
              <a:t>出力順番</a:t>
            </a:r>
            <a:r>
              <a:rPr lang="en-US" altLang="ja-JP" dirty="0"/>
              <a:t>  (</a:t>
            </a:r>
            <a:r>
              <a:rPr lang="ja-JP" altLang="en-US" dirty="0"/>
              <a:t>変更なし</a:t>
            </a:r>
            <a:r>
              <a:rPr lang="en-US" altLang="ja-JP" dirty="0"/>
              <a:t>)</a:t>
            </a:r>
          </a:p>
          <a:p>
            <a:pPr lvl="2"/>
            <a:r>
              <a:rPr lang="en-US" altLang="ja-JP" dirty="0"/>
              <a:t>	</a:t>
            </a:r>
            <a:r>
              <a:rPr lang="ja-JP" altLang="en-US" dirty="0">
                <a:highlight>
                  <a:srgbClr val="FFCCFF"/>
                </a:highlight>
              </a:rPr>
              <a:t>自ノード</a:t>
            </a:r>
            <a:r>
              <a:rPr lang="en-US" altLang="ja-JP" dirty="0">
                <a:highlight>
                  <a:srgbClr val="FFCCFF"/>
                </a:highlight>
              </a:rPr>
              <a:t>%</a:t>
            </a:r>
            <a:r>
              <a:rPr lang="ja-JP" altLang="en-US" dirty="0"/>
              <a:t>、</a:t>
            </a:r>
            <a:r>
              <a:rPr lang="ja-JP" altLang="en-US" dirty="0">
                <a:highlight>
                  <a:srgbClr val="FFFFCC"/>
                </a:highlight>
              </a:rPr>
              <a:t>参照先ノード</a:t>
            </a:r>
            <a:r>
              <a:rPr lang="en-US" altLang="ja-JP" dirty="0">
                <a:highlight>
                  <a:srgbClr val="FFFFCC"/>
                </a:highlight>
              </a:rPr>
              <a:t>%</a:t>
            </a:r>
            <a:r>
              <a:rPr lang="ja-JP" altLang="en-US" dirty="0">
                <a:highlight>
                  <a:srgbClr val="FFFFCC"/>
                </a:highlight>
              </a:rPr>
              <a:t>、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ja-JP" altLang="en-US" dirty="0">
                <a:highlight>
                  <a:srgbClr val="FFFFCC"/>
                </a:highlight>
              </a:rPr>
              <a:t>バインド値</a:t>
            </a:r>
            <a:r>
              <a:rPr lang="en-US" altLang="ja-JP" dirty="0">
                <a:highlight>
                  <a:srgbClr val="FFFFCC"/>
                </a:highlight>
              </a:rPr>
              <a:t> or </a:t>
            </a:r>
            <a:r>
              <a:rPr lang="ja-JP" altLang="en-US" dirty="0">
                <a:highlight>
                  <a:srgbClr val="FFFFCC"/>
                </a:highlight>
              </a:rPr>
              <a:t>参照先の子ノード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 dirty="0"/>
              <a:t>、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ja-JP" altLang="en-US" dirty="0">
                <a:highlight>
                  <a:srgbClr val="FFCCFF"/>
                </a:highlight>
              </a:rPr>
              <a:t>バインド値</a:t>
            </a:r>
            <a:r>
              <a:rPr lang="en-US" altLang="ja-JP" dirty="0">
                <a:highlight>
                  <a:srgbClr val="FFCCFF"/>
                </a:highlight>
              </a:rPr>
              <a:t> or </a:t>
            </a:r>
            <a:r>
              <a:rPr lang="ja-JP" altLang="en-US" dirty="0">
                <a:highlight>
                  <a:srgbClr val="FFCCFF"/>
                </a:highlight>
              </a:rPr>
              <a:t>子ノード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endParaRPr lang="en-US" altLang="ja-JP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ja-JP" dirty="0"/>
              <a:t>&lt;</a:t>
            </a:r>
            <a:r>
              <a:rPr lang="ja-JP" altLang="en-US" dirty="0"/>
              <a:t>オペレータの意味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: </a:t>
            </a:r>
            <a:r>
              <a:rPr lang="ja-JP" altLang="en-US" dirty="0"/>
              <a:t>値指定の</a:t>
            </a:r>
            <a:r>
              <a:rPr lang="en-US" altLang="ja-JP" dirty="0"/>
              <a:t>(...)</a:t>
            </a:r>
            <a:r>
              <a:rPr lang="ja-JP" altLang="en-US" dirty="0"/>
              <a:t>が後続</a:t>
            </a:r>
            <a:endParaRPr lang="en-US" altLang="ja-JP" dirty="0"/>
          </a:p>
          <a:p>
            <a:pPr lvl="2"/>
            <a:r>
              <a:rPr lang="ja-JP" altLang="en-US" dirty="0"/>
              <a:t>入力式</a:t>
            </a:r>
            <a:r>
              <a:rPr lang="en-US" altLang="ja-JP" dirty="0"/>
              <a:t>(</a:t>
            </a:r>
            <a:r>
              <a:rPr lang="ja-JP" altLang="en-US" dirty="0"/>
              <a:t>上例</a:t>
            </a:r>
            <a:r>
              <a:rPr lang="en-US" altLang="ja-JP" dirty="0"/>
              <a:t>②)</a:t>
            </a:r>
            <a:r>
              <a:rPr lang="ja-JP" altLang="en-US" dirty="0"/>
              <a:t>ヘッド内は直後に後続、参照</a:t>
            </a:r>
            <a:r>
              <a:rPr lang="en-US" altLang="ja-JP" dirty="0"/>
              <a:t>chain</a:t>
            </a:r>
            <a:r>
              <a:rPr lang="ja-JP" altLang="en-US" dirty="0"/>
              <a:t>内</a:t>
            </a:r>
            <a:r>
              <a:rPr lang="en-US" altLang="ja-JP" dirty="0"/>
              <a:t>(</a:t>
            </a:r>
            <a:r>
              <a:rPr lang="ja-JP" altLang="en-US" dirty="0"/>
              <a:t>①③</a:t>
            </a:r>
            <a:r>
              <a:rPr lang="en-US" altLang="ja-JP" dirty="0"/>
              <a:t>)</a:t>
            </a:r>
            <a:r>
              <a:rPr lang="ja-JP" altLang="en-US" dirty="0"/>
              <a:t> は直後ではない。</a:t>
            </a:r>
            <a:endParaRPr lang="en-US" altLang="ja-JP" dirty="0"/>
          </a:p>
          <a:p>
            <a:pPr lvl="3"/>
            <a:r>
              <a:rPr lang="en-US" altLang="ja-JP" dirty="0"/>
              <a:t>=&gt; </a:t>
            </a:r>
            <a:r>
              <a:rPr lang="ja-JP" altLang="en-US" dirty="0"/>
              <a:t>バインド値と子ノードが混在のため、元のヘッドとの対応が復元できない場合がある</a:t>
            </a:r>
            <a:r>
              <a:rPr lang="en-US" altLang="ja-JP" dirty="0"/>
              <a:t>(</a:t>
            </a:r>
            <a:r>
              <a:rPr lang="ja-JP" altLang="en-US" dirty="0"/>
              <a:t>後述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en-US" altLang="ja-JP" dirty="0"/>
              <a:t>@: </a:t>
            </a:r>
            <a:r>
              <a:rPr lang="ja-JP" altLang="en-US" dirty="0"/>
              <a:t>参照先の連結</a:t>
            </a:r>
            <a:endParaRPr lang="en-US" altLang="ja-JP" dirty="0"/>
          </a:p>
        </p:txBody>
      </p:sp>
      <p:sp>
        <p:nvSpPr>
          <p:cNvPr id="3" name="四角形: 角を丸くする 4">
            <a:extLst>
              <a:ext uri="{FF2B5EF4-FFF2-40B4-BE49-F238E27FC236}">
                <a16:creationId xmlns:a16="http://schemas.microsoft.com/office/drawing/2014/main" id="{36BFB89C-AF9D-6448-B249-717CE281438E}"/>
              </a:ext>
            </a:extLst>
          </p:cNvPr>
          <p:cNvSpPr/>
          <p:nvPr/>
        </p:nvSpPr>
        <p:spPr>
          <a:xfrm>
            <a:off x="9513627" y="23694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dummy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四角形: 角を丸くする 5">
            <a:extLst>
              <a:ext uri="{FF2B5EF4-FFF2-40B4-BE49-F238E27FC236}">
                <a16:creationId xmlns:a16="http://schemas.microsoft.com/office/drawing/2014/main" id="{F0EEC041-4024-3443-9C45-5E3D4EAF3152}"/>
              </a:ext>
            </a:extLst>
          </p:cNvPr>
          <p:cNvSpPr/>
          <p:nvPr/>
        </p:nvSpPr>
        <p:spPr>
          <a:xfrm>
            <a:off x="8581102" y="3466264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CC"/>
                </a:highlight>
              </a:rPr>
              <a:t>#1X[2]</a:t>
            </a:r>
            <a:endParaRPr kumimoji="1" lang="ja-JP" altLang="en-US" dirty="0">
              <a:highlight>
                <a:srgbClr val="FFFFCC"/>
              </a:highlight>
            </a:endParaRPr>
          </a:p>
        </p:txBody>
      </p:sp>
      <p:sp>
        <p:nvSpPr>
          <p:cNvPr id="6" name="四角形: 角を丸くする 6">
            <a:extLst>
              <a:ext uri="{FF2B5EF4-FFF2-40B4-BE49-F238E27FC236}">
                <a16:creationId xmlns:a16="http://schemas.microsoft.com/office/drawing/2014/main" id="{3770CFC3-D924-204C-A793-4791628D6B46}"/>
              </a:ext>
            </a:extLst>
          </p:cNvPr>
          <p:cNvSpPr/>
          <p:nvPr/>
        </p:nvSpPr>
        <p:spPr>
          <a:xfrm>
            <a:off x="10146712" y="3466264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CCFF"/>
                </a:highlight>
              </a:rPr>
              <a:t>$#1Y[2]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EFC667A-1EA1-CD4B-A980-CDDBAB25B25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16444" y="2775547"/>
            <a:ext cx="805494" cy="690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CAD9A7E-6C03-744C-A624-105D4BAE9A97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9921938" y="2775547"/>
            <a:ext cx="760116" cy="690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四角形: メモ 9">
            <a:extLst>
              <a:ext uri="{FF2B5EF4-FFF2-40B4-BE49-F238E27FC236}">
                <a16:creationId xmlns:a16="http://schemas.microsoft.com/office/drawing/2014/main" id="{7B2DBCA7-7277-A541-818B-48AD88AF8121}"/>
              </a:ext>
            </a:extLst>
          </p:cNvPr>
          <p:cNvSpPr/>
          <p:nvPr/>
        </p:nvSpPr>
        <p:spPr>
          <a:xfrm>
            <a:off x="8706733" y="3817780"/>
            <a:ext cx="1510430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  <a:highlight>
                  <a:srgbClr val="FFFFCC"/>
                </a:highlight>
              </a:rPr>
              <a:t>Length,Weight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10" name="四角形: メモ 10">
            <a:extLst>
              <a:ext uri="{FF2B5EF4-FFF2-40B4-BE49-F238E27FC236}">
                <a16:creationId xmlns:a16="http://schemas.microsoft.com/office/drawing/2014/main" id="{954258F9-BBBA-9D43-AE78-18E4E1FCB953}"/>
              </a:ext>
            </a:extLst>
          </p:cNvPr>
          <p:cNvSpPr/>
          <p:nvPr/>
        </p:nvSpPr>
        <p:spPr>
          <a:xfrm>
            <a:off x="11053617" y="3801556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  <a:highlight>
                  <a:srgbClr val="FFCCFF"/>
                </a:highlight>
              </a:rPr>
              <a:t>mm,kg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DF4E63AD-EC45-4248-B917-6F1F59F4F2DC}"/>
              </a:ext>
            </a:extLst>
          </p:cNvPr>
          <p:cNvSpPr/>
          <p:nvPr/>
        </p:nvSpPr>
        <p:spPr>
          <a:xfrm>
            <a:off x="4143202" y="1194209"/>
            <a:ext cx="500638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BFB237B4-9F21-7A48-9AFD-15C37BB9337F}"/>
              </a:ext>
            </a:extLst>
          </p:cNvPr>
          <p:cNvSpPr/>
          <p:nvPr/>
        </p:nvSpPr>
        <p:spPr>
          <a:xfrm>
            <a:off x="1043023" y="3029912"/>
            <a:ext cx="4808706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4C1242D5-6E4D-F644-AAEA-D101CBE28F8A}"/>
              </a:ext>
            </a:extLst>
          </p:cNvPr>
          <p:cNvSpPr/>
          <p:nvPr/>
        </p:nvSpPr>
        <p:spPr>
          <a:xfrm>
            <a:off x="1030473" y="3871024"/>
            <a:ext cx="4579564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A6F7AC57-9F8D-DD44-9A72-E1F4BA8C4D89}"/>
              </a:ext>
            </a:extLst>
          </p:cNvPr>
          <p:cNvSpPr/>
          <p:nvPr/>
        </p:nvSpPr>
        <p:spPr>
          <a:xfrm>
            <a:off x="4105220" y="2123861"/>
            <a:ext cx="4579564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E5232129-FA9B-6A46-9521-D276BF397967}"/>
              </a:ext>
            </a:extLst>
          </p:cNvPr>
          <p:cNvSpPr/>
          <p:nvPr/>
        </p:nvSpPr>
        <p:spPr>
          <a:xfrm>
            <a:off x="2077627" y="1763201"/>
            <a:ext cx="168781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45EB42BD-5002-AD44-B45B-700AC31BFDD3}"/>
              </a:ext>
            </a:extLst>
          </p:cNvPr>
          <p:cNvSpPr/>
          <p:nvPr/>
        </p:nvSpPr>
        <p:spPr>
          <a:xfrm>
            <a:off x="1043023" y="3450468"/>
            <a:ext cx="168781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C7E6D2F-363E-A946-B535-2E57CA0080BE}"/>
              </a:ext>
            </a:extLst>
          </p:cNvPr>
          <p:cNvSpPr txBox="1"/>
          <p:nvPr/>
        </p:nvSpPr>
        <p:spPr>
          <a:xfrm>
            <a:off x="8696816" y="859217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①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39AF4AB-A10C-404C-94FB-8A541EA2CC76}"/>
              </a:ext>
            </a:extLst>
          </p:cNvPr>
          <p:cNvSpPr txBox="1"/>
          <p:nvPr/>
        </p:nvSpPr>
        <p:spPr>
          <a:xfrm>
            <a:off x="3507082" y="1517979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②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9BDCD84-85AE-B549-8187-51603672B8FF}"/>
              </a:ext>
            </a:extLst>
          </p:cNvPr>
          <p:cNvSpPr txBox="1"/>
          <p:nvPr/>
        </p:nvSpPr>
        <p:spPr>
          <a:xfrm>
            <a:off x="8626019" y="1980212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③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6642B65-B376-C544-9427-25EAC22BC18C}"/>
              </a:ext>
            </a:extLst>
          </p:cNvPr>
          <p:cNvSpPr txBox="1"/>
          <p:nvPr/>
        </p:nvSpPr>
        <p:spPr>
          <a:xfrm>
            <a:off x="674414" y="3052854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①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94452D-45A2-3640-8803-B7A87A3D218F}"/>
              </a:ext>
            </a:extLst>
          </p:cNvPr>
          <p:cNvSpPr txBox="1"/>
          <p:nvPr/>
        </p:nvSpPr>
        <p:spPr>
          <a:xfrm>
            <a:off x="667295" y="3484871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②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DF0FAD4-DFEC-464D-A8A4-FB90E6B2DA97}"/>
              </a:ext>
            </a:extLst>
          </p:cNvPr>
          <p:cNvSpPr txBox="1"/>
          <p:nvPr/>
        </p:nvSpPr>
        <p:spPr>
          <a:xfrm>
            <a:off x="667296" y="3881589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③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00CF49E4-1BBA-470F-B6E5-C0361A5D8F1A}"/>
              </a:ext>
            </a:extLst>
          </p:cNvPr>
          <p:cNvSpPr/>
          <p:nvPr/>
        </p:nvSpPr>
        <p:spPr>
          <a:xfrm>
            <a:off x="9513627" y="462987"/>
            <a:ext cx="1378150" cy="521802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5/29(</a:t>
            </a:r>
            <a:r>
              <a:rPr lang="ja-JP" altLang="en-US" sz="900" dirty="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レビュー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OK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DBECC1DF-7EB8-47CE-8684-0F5E89A4A9F2}"/>
              </a:ext>
            </a:extLst>
          </p:cNvPr>
          <p:cNvSpPr/>
          <p:nvPr/>
        </p:nvSpPr>
        <p:spPr>
          <a:xfrm>
            <a:off x="9764270" y="1241394"/>
            <a:ext cx="1835565" cy="521802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kumimoji="1" lang="ja-JP" altLang="en-US" sz="900" dirty="0">
                <a:solidFill>
                  <a:srgbClr val="FF0000"/>
                </a:solidFill>
              </a:rPr>
              <a:t>注意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print</a:t>
            </a:r>
            <a:r>
              <a:rPr lang="ja-JP" altLang="en-US" sz="900" dirty="0">
                <a:solidFill>
                  <a:srgbClr val="FF0000"/>
                </a:solidFill>
              </a:rPr>
              <a:t>時、一般の関数は表示しないが、</a:t>
            </a:r>
            <a:r>
              <a:rPr lang="en-US" altLang="ja-JP" sz="900" dirty="0">
                <a:solidFill>
                  <a:srgbClr val="FF0000"/>
                </a:solidFill>
              </a:rPr>
              <a:t>reference</a:t>
            </a:r>
            <a:r>
              <a:rPr lang="ja-JP" altLang="en-US" sz="900" dirty="0">
                <a:solidFill>
                  <a:srgbClr val="FF0000"/>
                </a:solidFill>
              </a:rPr>
              <a:t>は残す。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2720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228608"/>
            <a:ext cx="11984477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1.1 reference chain</a:t>
            </a:r>
            <a:r>
              <a:rPr lang="ja-JP" altLang="en-US" b="1" u="sng" dirty="0">
                <a:sym typeface="Wingdings" pitchFamily="2" charset="2"/>
              </a:rPr>
              <a:t>の構文</a:t>
            </a:r>
            <a:endParaRPr lang="en-US" altLang="ja-JP" b="1" u="sng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	</a:t>
            </a:r>
            <a:r>
              <a:rPr lang="en-US" altLang="ja-JP" u="sng" dirty="0"/>
              <a:t>X[%]</a:t>
            </a:r>
            <a:r>
              <a:rPr lang="en-US" altLang="ja-JP" dirty="0"/>
              <a:t>@</a:t>
            </a:r>
            <a:r>
              <a:rPr lang="en-US" altLang="ja-JP" u="sng" dirty="0"/>
              <a:t>Y[%]</a:t>
            </a:r>
            <a:r>
              <a:rPr lang="ja-JP" altLang="en-US" dirty="0"/>
              <a:t>＠</a:t>
            </a:r>
            <a:r>
              <a:rPr lang="en-US" altLang="ja-JP" dirty="0"/>
              <a:t>...@</a:t>
            </a:r>
            <a:r>
              <a:rPr lang="en-US" altLang="ja-JP" u="sng" dirty="0"/>
              <a:t>Z[%]</a:t>
            </a:r>
            <a:r>
              <a:rPr lang="en-US" altLang="ja-JP" dirty="0"/>
              <a:t>(T,,,,T)...(T,,,,T)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</a:t>
            </a:r>
            <a:r>
              <a:rPr lang="ja-JP" altLang="en-US" dirty="0"/>
              <a:t>下線部</a:t>
            </a:r>
            <a:r>
              <a:rPr lang="en-US" altLang="ja-JP" dirty="0"/>
              <a:t>	: </a:t>
            </a:r>
            <a:r>
              <a:rPr lang="ja-JP" altLang="en-US" dirty="0"/>
              <a:t>参照項。</a:t>
            </a:r>
            <a:endParaRPr lang="en-US" altLang="ja-JP" dirty="0"/>
          </a:p>
          <a:p>
            <a:r>
              <a:rPr lang="en-US" altLang="ja-JP" dirty="0"/>
              <a:t>		%	: </a:t>
            </a:r>
            <a:r>
              <a:rPr lang="ja-JP" altLang="en-US" dirty="0"/>
              <a:t>値指定の</a:t>
            </a:r>
            <a:r>
              <a:rPr lang="en-US" altLang="ja-JP" dirty="0"/>
              <a:t>(T,...,T)</a:t>
            </a:r>
            <a:r>
              <a:rPr lang="ja-JP" altLang="en-US" dirty="0"/>
              <a:t>が後続</a:t>
            </a:r>
            <a:endParaRPr lang="en-US" altLang="ja-JP" dirty="0"/>
          </a:p>
          <a:p>
            <a:r>
              <a:rPr lang="en-US" altLang="ja-JP" dirty="0"/>
              <a:t>		@	: </a:t>
            </a:r>
            <a:r>
              <a:rPr lang="ja-JP" altLang="en-US" dirty="0"/>
              <a:t>参照項の連結</a:t>
            </a:r>
            <a:endParaRPr lang="en-US" altLang="ja-JP" dirty="0"/>
          </a:p>
          <a:p>
            <a:r>
              <a:rPr lang="en-US" altLang="ja-JP" dirty="0"/>
              <a:t>		T	: </a:t>
            </a:r>
            <a:r>
              <a:rPr lang="ja-JP" altLang="en-US" dirty="0"/>
              <a:t>指定値</a:t>
            </a:r>
            <a:r>
              <a:rPr lang="en-US" altLang="ja-JP" dirty="0"/>
              <a:t>/</a:t>
            </a:r>
            <a:r>
              <a:rPr lang="ja-JP" altLang="en-US" dirty="0"/>
              <a:t>子ノード相当の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[T</a:t>
            </a:r>
            <a:r>
              <a:rPr lang="ja-JP" altLang="en-US" dirty="0"/>
              <a:t>式上の構文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		X[%]@Y[%]</a:t>
            </a:r>
            <a:r>
              <a:rPr lang="ja-JP" altLang="en-US" dirty="0"/>
              <a:t>＠</a:t>
            </a:r>
            <a:r>
              <a:rPr lang="en-US" altLang="ja-JP" dirty="0"/>
              <a:t>...@Z[%] 	: (</a:t>
            </a:r>
            <a:r>
              <a:rPr lang="ja-JP" altLang="en-US" dirty="0"/>
              <a:t>参照列</a:t>
            </a:r>
            <a:r>
              <a:rPr lang="en-US" altLang="ja-JP" dirty="0"/>
              <a:t>)</a:t>
            </a:r>
            <a:r>
              <a:rPr lang="ja-JP" altLang="en-US" dirty="0"/>
              <a:t>ヘッド </a:t>
            </a:r>
            <a:r>
              <a:rPr lang="en-US" altLang="ja-JP" dirty="0"/>
              <a:t>-&gt; (</a:t>
            </a:r>
            <a:r>
              <a:rPr lang="ja-JP" altLang="en-US" dirty="0"/>
              <a:t>定義</a:t>
            </a:r>
            <a:r>
              <a:rPr lang="en-US" altLang="ja-JP" dirty="0"/>
              <a:t>)@</a:t>
            </a:r>
            <a:r>
              <a:rPr lang="ja-JP" altLang="en-US" dirty="0"/>
              <a:t>を含むヘッド</a:t>
            </a:r>
            <a:endParaRPr lang="en-US" altLang="ja-JP" dirty="0"/>
          </a:p>
          <a:p>
            <a:r>
              <a:rPr lang="en-US" altLang="ja-JP" dirty="0"/>
              <a:t>		(T,,,,T)...(T,,,,T)		: </a:t>
            </a:r>
            <a:r>
              <a:rPr lang="ja-JP" altLang="en-US" dirty="0"/>
              <a:t>その子ノード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1] </a:t>
            </a:r>
            <a:r>
              <a:rPr lang="ja-JP" altLang="en-US" dirty="0"/>
              <a:t>元の構造の復元不可</a:t>
            </a:r>
            <a:endParaRPr lang="en-US" altLang="ja-JP" dirty="0"/>
          </a:p>
          <a:p>
            <a:pPr lvl="1"/>
            <a:r>
              <a:rPr lang="en-US" altLang="ja-JP" dirty="0">
                <a:sym typeface="Wingdings" pitchFamily="2" charset="2"/>
              </a:rPr>
              <a:t>reference chain</a:t>
            </a:r>
            <a:r>
              <a:rPr lang="ja-JP" altLang="en-US" dirty="0">
                <a:sym typeface="Wingdings" pitchFamily="2" charset="2"/>
              </a:rPr>
              <a:t>に変換後、</a:t>
            </a:r>
            <a:r>
              <a:rPr lang="ja-JP" altLang="en-US" dirty="0"/>
              <a:t>元の構造が復元できない。</a:t>
            </a:r>
            <a:r>
              <a:rPr lang="en-US" altLang="ja-JP" dirty="0"/>
              <a:t>(A</a:t>
            </a:r>
            <a:r>
              <a:rPr lang="ja-JP" altLang="en-US" dirty="0"/>
              <a:t>や</a:t>
            </a:r>
            <a:r>
              <a:rPr lang="en-US" altLang="ja-JP" dirty="0"/>
              <a:t>1</a:t>
            </a:r>
            <a:r>
              <a:rPr lang="ja-JP" altLang="en-US" dirty="0"/>
              <a:t>が、どのノードの子ノード</a:t>
            </a:r>
            <a:r>
              <a:rPr lang="en-US" altLang="ja-JP" dirty="0"/>
              <a:t>/</a:t>
            </a:r>
            <a:r>
              <a:rPr lang="ja-JP" altLang="en-US" dirty="0"/>
              <a:t>値指定なのか不明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当面</a:t>
            </a:r>
            <a:r>
              <a:rPr lang="en-US" altLang="ja-JP" dirty="0"/>
              <a:t>pending (</a:t>
            </a:r>
            <a:r>
              <a:rPr lang="ja-JP" altLang="en-US" dirty="0"/>
              <a:t>ヘッド内の</a:t>
            </a:r>
            <a:r>
              <a:rPr lang="en-US" altLang="ja-JP" dirty="0"/>
              <a:t>@</a:t>
            </a:r>
            <a:r>
              <a:rPr lang="ja-JP" altLang="en-US" dirty="0"/>
              <a:t>の役割の検討が必要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1) $ echo '(</a:t>
            </a:r>
            <a:r>
              <a:rPr lang="en-US" altLang="ja-JP" dirty="0">
                <a:highlight>
                  <a:srgbClr val="FFCCFF"/>
                </a:highlight>
              </a:rPr>
              <a:t>$##1(A)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</a:t>
            </a:r>
            <a:r>
              <a:rPr lang="en-US" altLang="ja-JP" dirty="0" err="1"/>
              <a:t>num.csv</a:t>
            </a:r>
            <a:r>
              <a:rPr lang="en-US" altLang="ja-JP" dirty="0"/>
              <a:t> </a:t>
            </a:r>
            <a:r>
              <a:rPr lang="ja-JP" altLang="en-US" dirty="0"/>
              <a:t>　</a:t>
            </a:r>
            <a:r>
              <a:rPr lang="en-US" altLang="ja-JP" dirty="0"/>
              <a:t>	=&gt;(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00FFFF"/>
                </a:highlight>
              </a:rPr>
              <a:t>##2</a:t>
            </a:r>
            <a:r>
              <a:rPr lang="en-US" altLang="ja-JP" dirty="0">
                <a:highlight>
                  <a:srgbClr val="FFFFCC"/>
                </a:highlight>
              </a:rPr>
              <a:t>(1)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,##1$##2[1]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@##2(1),##2)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 (</a:t>
            </a:r>
            <a:r>
              <a:rPr lang="ja-JP" altLang="en-US" dirty="0"/>
              <a:t>例</a:t>
            </a:r>
            <a:r>
              <a:rPr lang="en-US" altLang="ja-JP" dirty="0"/>
              <a:t>2) $ echo '(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##2(A)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</a:t>
            </a:r>
            <a:r>
              <a:rPr lang="en-US" altLang="ja-JP" dirty="0" err="1"/>
              <a:t>num.csv</a:t>
            </a:r>
            <a:r>
              <a:rPr lang="en-US" altLang="ja-JP" dirty="0"/>
              <a:t> </a:t>
            </a:r>
            <a:r>
              <a:rPr lang="ja-JP" altLang="en-US" dirty="0"/>
              <a:t>　</a:t>
            </a:r>
            <a:r>
              <a:rPr lang="en-US" altLang="ja-JP" dirty="0"/>
              <a:t>	=&gt;(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00FFFF"/>
                </a:highlight>
              </a:rPr>
              <a:t>##2(A)</a:t>
            </a:r>
            <a:r>
              <a:rPr lang="en-US" altLang="ja-JP" dirty="0">
                <a:highlight>
                  <a:srgbClr val="FFFFCC"/>
                </a:highlight>
              </a:rPr>
              <a:t>(1)</a:t>
            </a:r>
            <a:r>
              <a:rPr lang="en-US" altLang="ja-JP" dirty="0"/>
              <a:t>,##1$##2[1]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@##2(A)(1),##2(A))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2] </a:t>
            </a:r>
            <a:r>
              <a:rPr lang="ja-JP" altLang="en-US" dirty="0"/>
              <a:t>参照列ヘッドの解析処理</a:t>
            </a:r>
            <a:r>
              <a:rPr lang="en-US" altLang="ja-JP" dirty="0"/>
              <a:t>   	=&gt; </a:t>
            </a:r>
            <a:r>
              <a:rPr lang="ja-JP" altLang="en-US" dirty="0"/>
              <a:t>やればできる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3] </a:t>
            </a:r>
            <a:r>
              <a:rPr lang="ja-JP" altLang="en-US" dirty="0"/>
              <a:t>参照列ヘッド内の配列指定</a:t>
            </a:r>
            <a:r>
              <a:rPr lang="en-US" altLang="ja-JP" dirty="0"/>
              <a:t>	=&gt; </a:t>
            </a:r>
            <a:r>
              <a:rPr lang="ja-JP" altLang="en-US" dirty="0"/>
              <a:t>バインド対象外</a:t>
            </a:r>
            <a:r>
              <a:rPr lang="en-US" altLang="ja-JP" dirty="0"/>
              <a:t> </a:t>
            </a:r>
            <a:r>
              <a:rPr lang="ja-JP" altLang="en-US" dirty="0"/>
              <a:t>例</a:t>
            </a:r>
            <a:r>
              <a:rPr lang="en-US" altLang="ja-JP" dirty="0"/>
              <a:t>: $#1Y[2]%@#1X[2]%(</a:t>
            </a:r>
            <a:r>
              <a:rPr lang="en-US" altLang="ja-JP" dirty="0" err="1"/>
              <a:t>Length,Weight</a:t>
            </a:r>
            <a:r>
              <a:rPr lang="en-US" altLang="ja-JP" dirty="0"/>
              <a:t>)(</a:t>
            </a:r>
            <a:r>
              <a:rPr lang="en-US" altLang="ja-JP" dirty="0" err="1"/>
              <a:t>mm,kg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4] “$##1”</a:t>
            </a:r>
            <a:r>
              <a:rPr lang="ja-JP" altLang="en-US" dirty="0"/>
              <a:t>はオペレータあつかい</a:t>
            </a:r>
            <a:r>
              <a:rPr lang="en-US" altLang="ja-JP" dirty="0"/>
              <a:t>?</a:t>
            </a:r>
          </a:p>
          <a:p>
            <a:r>
              <a:rPr lang="en-US" altLang="ja-JP" dirty="0"/>
              <a:t>	 =&gt; reference chain</a:t>
            </a:r>
            <a:r>
              <a:rPr lang="ja-JP" altLang="en-US" dirty="0"/>
              <a:t>を出力するオペレータ　</a:t>
            </a:r>
            <a:r>
              <a:rPr lang="en-US" altLang="ja-JP" dirty="0"/>
              <a:t>($PI$</a:t>
            </a:r>
            <a:r>
              <a:rPr lang="ja-JP" altLang="en-US" dirty="0"/>
              <a:t>による内積出力と同様の考え</a:t>
            </a:r>
            <a:r>
              <a:rPr lang="en-US" altLang="ja-JP" dirty="0"/>
              <a:t>)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200DB090-AA1D-4C59-9A3C-ADC7EFD40C53}"/>
              </a:ext>
            </a:extLst>
          </p:cNvPr>
          <p:cNvSpPr/>
          <p:nvPr/>
        </p:nvSpPr>
        <p:spPr>
          <a:xfrm>
            <a:off x="7210265" y="228608"/>
            <a:ext cx="4653786" cy="720516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5/29(</a:t>
            </a:r>
            <a:r>
              <a:rPr lang="ja-JP" altLang="en-US" sz="900" dirty="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レビュー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 err="1">
                <a:solidFill>
                  <a:srgbClr val="FF0000"/>
                </a:solidFill>
              </a:rPr>
              <a:t>tq</a:t>
            </a:r>
            <a:r>
              <a:rPr kumimoji="1" lang="ja-JP" altLang="en-US" sz="900" dirty="0">
                <a:solidFill>
                  <a:srgbClr val="FF0000"/>
                </a:solidFill>
              </a:rPr>
              <a:t>言語仕様の特徴を整理の上、学術的意義を明確</a:t>
            </a:r>
            <a:r>
              <a:rPr lang="ja-JP" altLang="en-US" sz="900" dirty="0">
                <a:solidFill>
                  <a:srgbClr val="FF0000"/>
                </a:solidFill>
              </a:rPr>
              <a:t>化する必要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@%</a:t>
            </a:r>
            <a:r>
              <a:rPr kumimoji="1" lang="ja-JP" altLang="en-US" sz="900" dirty="0">
                <a:solidFill>
                  <a:srgbClr val="FF0000"/>
                </a:solidFill>
              </a:rPr>
              <a:t>はデリミタとしない。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(</a:t>
            </a:r>
            <a:r>
              <a:rPr lang="ja-JP" altLang="en-US" sz="900" dirty="0">
                <a:solidFill>
                  <a:srgbClr val="FF0000"/>
                </a:solidFill>
              </a:rPr>
              <a:t>理由</a:t>
            </a:r>
            <a:r>
              <a:rPr lang="en-US" altLang="ja-JP" sz="900" dirty="0">
                <a:solidFill>
                  <a:srgbClr val="FF0000"/>
                </a:solidFill>
              </a:rPr>
              <a:t>) parsing</a:t>
            </a:r>
            <a:r>
              <a:rPr lang="ja-JP" altLang="en-US" sz="900" dirty="0">
                <a:solidFill>
                  <a:srgbClr val="FF0000"/>
                </a:solidFill>
              </a:rPr>
              <a:t>が簡便</a:t>
            </a:r>
            <a:r>
              <a:rPr lang="en-US" altLang="ja-JP" sz="900" dirty="0">
                <a:solidFill>
                  <a:srgbClr val="FF0000"/>
                </a:solidFill>
              </a:rPr>
              <a:t>-&gt; </a:t>
            </a:r>
            <a:r>
              <a:rPr lang="ja-JP" altLang="en-US" sz="900" dirty="0">
                <a:solidFill>
                  <a:srgbClr val="FF0000"/>
                </a:solidFill>
              </a:rPr>
              <a:t>グラフツリーの表現を重視し</a:t>
            </a:r>
            <a:r>
              <a:rPr lang="en-US" altLang="ja-JP" sz="900" dirty="0">
                <a:solidFill>
                  <a:srgbClr val="FF0000"/>
                </a:solidFill>
              </a:rPr>
              <a:t>parsing</a:t>
            </a:r>
            <a:r>
              <a:rPr lang="ja-JP" altLang="en-US" sz="900" dirty="0">
                <a:solidFill>
                  <a:srgbClr val="FF0000"/>
                </a:solidFill>
              </a:rPr>
              <a:t>には労力かけない。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3D68D2D1-7E34-419B-A46F-AA51814E724B}"/>
              </a:ext>
            </a:extLst>
          </p:cNvPr>
          <p:cNvSpPr/>
          <p:nvPr/>
        </p:nvSpPr>
        <p:spPr>
          <a:xfrm>
            <a:off x="6795505" y="2985312"/>
            <a:ext cx="2360070" cy="443688"/>
          </a:xfrm>
          <a:prstGeom prst="wedgeRectCallout">
            <a:avLst>
              <a:gd name="adj1" fmla="val -196029"/>
              <a:gd name="adj2" fmla="val 1768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そもそも復元は必要か、の検討も含めて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B6CCDC9C-2666-4ECD-B8E4-29FEFC41F99D}"/>
              </a:ext>
            </a:extLst>
          </p:cNvPr>
          <p:cNvSpPr/>
          <p:nvPr/>
        </p:nvSpPr>
        <p:spPr>
          <a:xfrm>
            <a:off x="8819909" y="4989661"/>
            <a:ext cx="2659868" cy="543037"/>
          </a:xfrm>
          <a:prstGeom prst="wedgeRectCallout">
            <a:avLst>
              <a:gd name="adj1" fmla="val -132576"/>
              <a:gd name="adj2" fmla="val 8192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head</a:t>
            </a:r>
            <a:r>
              <a:rPr kumimoji="1" lang="ja-JP" altLang="en-US" sz="900" dirty="0">
                <a:solidFill>
                  <a:srgbClr val="FF0000"/>
                </a:solidFill>
              </a:rPr>
              <a:t>末尾の</a:t>
            </a:r>
            <a:r>
              <a:rPr kumimoji="1" lang="en-US" altLang="ja-JP" sz="900" dirty="0">
                <a:solidFill>
                  <a:srgbClr val="FF0000"/>
                </a:solidFill>
              </a:rPr>
              <a:t>[]</a:t>
            </a:r>
            <a:r>
              <a:rPr kumimoji="1" lang="ja-JP" altLang="en-US" sz="900" dirty="0">
                <a:solidFill>
                  <a:srgbClr val="FF0000"/>
                </a:solidFill>
              </a:rPr>
              <a:t>のみバインド指定とみなす。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・末尾に</a:t>
            </a:r>
            <a:r>
              <a:rPr lang="en-US" altLang="ja-JP" sz="900" dirty="0">
                <a:solidFill>
                  <a:srgbClr val="FF0000"/>
                </a:solidFill>
              </a:rPr>
              <a:t>[]</a:t>
            </a:r>
            <a:r>
              <a:rPr lang="ja-JP" altLang="en-US" sz="900" dirty="0">
                <a:solidFill>
                  <a:srgbClr val="FF0000"/>
                </a:solidFill>
              </a:rPr>
              <a:t>が連続した場合は多次元とみなす。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>
                <a:solidFill>
                  <a:srgbClr val="FF0000"/>
                </a:solidFill>
              </a:rPr>
              <a:t>   </a:t>
            </a:r>
            <a:r>
              <a:rPr lang="en-US" altLang="ja-JP" sz="900" dirty="0">
                <a:solidFill>
                  <a:srgbClr val="FF0000"/>
                </a:solidFill>
              </a:rPr>
              <a:t>=&gt;</a:t>
            </a:r>
            <a:r>
              <a:rPr lang="ja-JP" altLang="en-US" sz="900" dirty="0">
                <a:solidFill>
                  <a:srgbClr val="FF0000"/>
                </a:solidFill>
              </a:rPr>
              <a:t>現実装を要確認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391DFBA-723C-4272-B03A-4CC37E42CFAF}"/>
              </a:ext>
            </a:extLst>
          </p:cNvPr>
          <p:cNvSpPr/>
          <p:nvPr/>
        </p:nvSpPr>
        <p:spPr>
          <a:xfrm>
            <a:off x="9431613" y="6086355"/>
            <a:ext cx="2659868" cy="771645"/>
          </a:xfrm>
          <a:prstGeom prst="wedgeRectCallout">
            <a:avLst>
              <a:gd name="adj1" fmla="val -235709"/>
              <a:gd name="adj2" fmla="val -4383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要検討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・記述形式 </a:t>
            </a:r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lang="en-US" altLang="ja-JP" sz="900" dirty="0">
                <a:solidFill>
                  <a:srgbClr val="FF0000"/>
                </a:solidFill>
              </a:rPr>
              <a:t>$PI$</a:t>
            </a:r>
            <a:r>
              <a:rPr lang="ja-JP" altLang="en-US" sz="900" dirty="0">
                <a:solidFill>
                  <a:srgbClr val="FF0000"/>
                </a:solidFill>
              </a:rPr>
              <a:t>など通常のオペレータと相違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read/eva</a:t>
            </a:r>
            <a:r>
              <a:rPr lang="en-US" altLang="ja-JP" sz="900" dirty="0">
                <a:solidFill>
                  <a:srgbClr val="FF0000"/>
                </a:solidFill>
              </a:rPr>
              <a:t>l/print</a:t>
            </a:r>
            <a:r>
              <a:rPr lang="ja-JP" altLang="en-US" sz="900" dirty="0">
                <a:solidFill>
                  <a:srgbClr val="FF0000"/>
                </a:solidFill>
              </a:rPr>
              <a:t>ループ復活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>
                <a:solidFill>
                  <a:srgbClr val="FF0000"/>
                </a:solidFill>
              </a:rPr>
              <a:t>   </a:t>
            </a:r>
            <a:r>
              <a:rPr lang="ja-JP" altLang="en-US" sz="900" dirty="0">
                <a:solidFill>
                  <a:srgbClr val="FF0000"/>
                </a:solidFill>
              </a:rPr>
              <a:t>履歴管理とセットで検討要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　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履歴管理なしでも</a:t>
            </a:r>
            <a:r>
              <a:rPr lang="en-US" altLang="ja-JP" sz="900" dirty="0">
                <a:solidFill>
                  <a:srgbClr val="FF0000"/>
                </a:solidFill>
              </a:rPr>
              <a:t>spec down</a:t>
            </a:r>
            <a:r>
              <a:rPr lang="ja-JP" altLang="en-US" sz="900" dirty="0">
                <a:solidFill>
                  <a:srgbClr val="FF0000"/>
                </a:solidFill>
              </a:rPr>
              <a:t>にはならない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76963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167282"/>
              </p:ext>
            </p:extLst>
          </p:nvPr>
        </p:nvGraphicFramePr>
        <p:xfrm>
          <a:off x="0" y="1752293"/>
          <a:ext cx="12016409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07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2537384820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552676918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136658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201138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)*1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出力有無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)*2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　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優先度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884684"/>
            <a:ext cx="1201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en-US" altLang="ja-JP" dirty="0"/>
              <a:t>*2: </a:t>
            </a:r>
            <a:r>
              <a:rPr lang="ja-JP" altLang="en-US" dirty="0"/>
              <a:t>出力の順序を以下の通りに変更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>
                <a:highlight>
                  <a:srgbClr val="FFCCFF"/>
                </a:highlight>
              </a:rPr>
              <a:t>自ノード</a:t>
            </a:r>
            <a:r>
              <a:rPr lang="ja-JP" altLang="en-US" dirty="0"/>
              <a:t>、</a:t>
            </a:r>
            <a:r>
              <a:rPr lang="ja-JP" altLang="en-US" dirty="0">
                <a:highlight>
                  <a:srgbClr val="FFFFCC"/>
                </a:highlight>
              </a:rPr>
              <a:t>参照先ノード、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ja-JP" altLang="en-US" dirty="0">
                <a:highlight>
                  <a:srgbClr val="FFFFCC"/>
                </a:highlight>
              </a:rPr>
              <a:t>バインド値</a:t>
            </a:r>
            <a:r>
              <a:rPr lang="en-US" altLang="ja-JP" dirty="0">
                <a:highlight>
                  <a:srgbClr val="FFFFCC"/>
                </a:highlight>
              </a:rPr>
              <a:t> or </a:t>
            </a:r>
            <a:r>
              <a:rPr lang="ja-JP" altLang="en-US" dirty="0">
                <a:highlight>
                  <a:srgbClr val="FFFFCC"/>
                </a:highlight>
              </a:rPr>
              <a:t>参照先の子ノード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 dirty="0"/>
              <a:t>、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ja-JP" altLang="en-US" dirty="0">
                <a:highlight>
                  <a:srgbClr val="FFCCFF"/>
                </a:highlight>
              </a:rPr>
              <a:t>バインド値</a:t>
            </a:r>
            <a:r>
              <a:rPr lang="en-US" altLang="ja-JP" dirty="0">
                <a:highlight>
                  <a:srgbClr val="FFCCFF"/>
                </a:highlight>
              </a:rPr>
              <a:t> or </a:t>
            </a:r>
            <a:r>
              <a:rPr lang="ja-JP" altLang="en-US" dirty="0">
                <a:highlight>
                  <a:srgbClr val="FFCCFF"/>
                </a:highlight>
              </a:rPr>
              <a:t>子ノード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B8992B-C71C-4B0D-9D44-FAEEAEB2930E}"/>
              </a:ext>
            </a:extLst>
          </p:cNvPr>
          <p:cNvSpPr txBox="1"/>
          <p:nvPr/>
        </p:nvSpPr>
        <p:spPr>
          <a:xfrm>
            <a:off x="0" y="37917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latin typeface="+mn-ea"/>
              </a:rPr>
              <a:t>1.2 </a:t>
            </a:r>
            <a:r>
              <a:rPr lang="en-US" altLang="ja-JP" b="1" u="sng" dirty="0" err="1">
                <a:latin typeface="+mn-ea"/>
              </a:rPr>
              <a:t>Function_Recursive_Print_nthVal</a:t>
            </a:r>
            <a:r>
              <a:rPr lang="en-US" altLang="ja-JP" b="1" u="sng" dirty="0">
                <a:latin typeface="+mn-ea"/>
              </a:rPr>
              <a:t>(node, nth)</a:t>
            </a:r>
            <a:r>
              <a:rPr lang="ja-JP" altLang="en-US" b="1" u="sng" dirty="0">
                <a:latin typeface="+mn-ea"/>
              </a:rPr>
              <a:t>の処理の変更</a:t>
            </a:r>
            <a:endParaRPr lang="en-US" altLang="ja-JP" b="1" u="sng" dirty="0">
              <a:latin typeface="+mn-ea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69845A1A-4300-4C9D-A41B-0F0ED4307273}"/>
              </a:ext>
            </a:extLst>
          </p:cNvPr>
          <p:cNvSpPr/>
          <p:nvPr/>
        </p:nvSpPr>
        <p:spPr>
          <a:xfrm>
            <a:off x="9179365" y="222583"/>
            <a:ext cx="2722121" cy="712226"/>
          </a:xfrm>
          <a:prstGeom prst="wedgeRectCallout">
            <a:avLst>
              <a:gd name="adj1" fmla="val -106886"/>
              <a:gd name="adj2" fmla="val 6958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(2)</a:t>
            </a:r>
            <a:r>
              <a:rPr lang="ja-JP" altLang="en-US" dirty="0">
                <a:solidFill>
                  <a:srgbClr val="FF0000"/>
                </a:solidFill>
              </a:rPr>
              <a:t>と</a:t>
            </a:r>
            <a:r>
              <a:rPr lang="en-US" altLang="ja-JP" dirty="0">
                <a:solidFill>
                  <a:srgbClr val="FF0000"/>
                </a:solidFill>
              </a:rPr>
              <a:t>(3)(4)</a:t>
            </a:r>
            <a:r>
              <a:rPr lang="ja-JP" altLang="en-US" dirty="0">
                <a:solidFill>
                  <a:srgbClr val="FF0000"/>
                </a:solidFill>
              </a:rPr>
              <a:t>の順序を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入れ替えた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2" name="右中かっこ 1">
            <a:extLst>
              <a:ext uri="{FF2B5EF4-FFF2-40B4-BE49-F238E27FC236}">
                <a16:creationId xmlns:a16="http://schemas.microsoft.com/office/drawing/2014/main" id="{89E685E7-696F-4788-A30A-BFE821701BE1}"/>
              </a:ext>
            </a:extLst>
          </p:cNvPr>
          <p:cNvSpPr/>
          <p:nvPr/>
        </p:nvSpPr>
        <p:spPr>
          <a:xfrm rot="16200000">
            <a:off x="4917687" y="800470"/>
            <a:ext cx="158740" cy="10072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5499EEEB-79B9-41AD-AF1B-2D64B67337D1}"/>
              </a:ext>
            </a:extLst>
          </p:cNvPr>
          <p:cNvSpPr/>
          <p:nvPr/>
        </p:nvSpPr>
        <p:spPr>
          <a:xfrm rot="16200000">
            <a:off x="6546038" y="275402"/>
            <a:ext cx="166725" cy="205740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816141B-13EC-42AD-B489-75C9A1403CED}"/>
              </a:ext>
            </a:extLst>
          </p:cNvPr>
          <p:cNvSpPr/>
          <p:nvPr/>
        </p:nvSpPr>
        <p:spPr>
          <a:xfrm>
            <a:off x="5602145" y="2154658"/>
            <a:ext cx="2060293" cy="3528976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CD51A84-A7BB-4DE2-913D-D7CE369A29E5}"/>
              </a:ext>
            </a:extLst>
          </p:cNvPr>
          <p:cNvSpPr/>
          <p:nvPr/>
        </p:nvSpPr>
        <p:spPr>
          <a:xfrm>
            <a:off x="4583575" y="2154658"/>
            <a:ext cx="974719" cy="3528976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59704F59-3DAF-441F-9359-4A223D06552D}"/>
              </a:ext>
            </a:extLst>
          </p:cNvPr>
          <p:cNvSpPr/>
          <p:nvPr/>
        </p:nvSpPr>
        <p:spPr>
          <a:xfrm>
            <a:off x="9844083" y="1220741"/>
            <a:ext cx="2057403" cy="531552"/>
          </a:xfrm>
          <a:prstGeom prst="wedgeRectCallout">
            <a:avLst>
              <a:gd name="adj1" fmla="val -30960"/>
              <a:gd name="adj2" fmla="val -17839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kumimoji="1" lang="ja-JP" altLang="en-US" sz="900" dirty="0">
                <a:solidFill>
                  <a:srgbClr val="FF0000"/>
                </a:solidFill>
              </a:rPr>
              <a:t>要注意</a:t>
            </a:r>
            <a:r>
              <a:rPr kumimoji="1" lang="en-US" altLang="ja-JP" sz="900" dirty="0">
                <a:solidFill>
                  <a:srgbClr val="FF0000"/>
                </a:solidFill>
              </a:rPr>
              <a:t>) OK</a:t>
            </a:r>
            <a:r>
              <a:rPr kumimoji="1" lang="ja-JP" altLang="en-US" sz="900" dirty="0">
                <a:solidFill>
                  <a:srgbClr val="FF0000"/>
                </a:solidFill>
              </a:rPr>
              <a:t>であるが、</a:t>
            </a:r>
            <a:r>
              <a:rPr kumimoji="1" lang="en-US" altLang="ja-JP" sz="900" dirty="0">
                <a:solidFill>
                  <a:srgbClr val="FF0000"/>
                </a:solidFill>
              </a:rPr>
              <a:t>NS3</a:t>
            </a:r>
            <a:r>
              <a:rPr kumimoji="1" lang="ja-JP" altLang="en-US" sz="900" dirty="0">
                <a:solidFill>
                  <a:srgbClr val="FF0000"/>
                </a:solidFill>
              </a:rPr>
              <a:t>との整合性を要確認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528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9205" y="311621"/>
            <a:ext cx="1140361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Function_Recursive_Print_nthVal</a:t>
            </a:r>
            <a:r>
              <a:rPr lang="en-US" altLang="ja-JP" dirty="0"/>
              <a:t>(Node node, int nth)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// (1) head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print_head</a:t>
            </a:r>
            <a:r>
              <a:rPr lang="en-US" altLang="ja-JP" dirty="0"/>
              <a:t>(node);</a:t>
            </a:r>
          </a:p>
          <a:p>
            <a:endParaRPr lang="en-US" altLang="ja-JP" dirty="0"/>
          </a:p>
          <a:p>
            <a:r>
              <a:rPr lang="en-US" altLang="ja-JP" dirty="0"/>
              <a:t>	// (2)</a:t>
            </a:r>
            <a:r>
              <a:rPr lang="ja-JP" altLang="en-US" dirty="0"/>
              <a:t>参照先ノード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has_reference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(target(node), nth);</a:t>
            </a:r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(3)(4)</a:t>
            </a:r>
            <a:r>
              <a:rPr lang="ja-JP" altLang="en-US" dirty="0"/>
              <a:t>バインド値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atmark_binded</a:t>
            </a:r>
            <a:r>
              <a:rPr lang="en-US" altLang="ja-JP" dirty="0"/>
              <a:t>(node)) {		// ‘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’</a:t>
            </a:r>
            <a:r>
              <a:rPr lang="ja-JP" altLang="en-US" dirty="0"/>
              <a:t>による値指定あり</a:t>
            </a:r>
            <a:endParaRPr lang="en-US" altLang="ja-JP" dirty="0"/>
          </a:p>
          <a:p>
            <a:r>
              <a:rPr lang="en-US" altLang="ja-JP" dirty="0"/>
              <a:t>		c = </a:t>
            </a:r>
            <a:r>
              <a:rPr lang="en-US" altLang="ja-JP" dirty="0" err="1"/>
              <a:t>nth_child</a:t>
            </a:r>
            <a:r>
              <a:rPr lang="en-US" altLang="ja-JP" dirty="0"/>
              <a:t>(node, </a:t>
            </a:r>
            <a:r>
              <a:rPr lang="en-US" altLang="ja-JP" dirty="0" err="1"/>
              <a:t>nth%child_count</a:t>
            </a:r>
            <a:r>
              <a:rPr lang="en-US" altLang="ja-JP" dirty="0"/>
              <a:t>(node));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print_tree</a:t>
            </a:r>
            <a:r>
              <a:rPr lang="en-US" altLang="ja-JP" dirty="0"/>
              <a:t>(c);</a:t>
            </a:r>
          </a:p>
          <a:p>
            <a:r>
              <a:rPr lang="en-US" altLang="ja-JP" dirty="0"/>
              <a:t>	} else if(</a:t>
            </a:r>
            <a:r>
              <a:rPr lang="en-US" altLang="ja-JP" dirty="0" err="1"/>
              <a:t>csv_binded</a:t>
            </a:r>
            <a:r>
              <a:rPr lang="en-US" altLang="ja-JP" dirty="0"/>
              <a:t>(node)) {	// csv</a:t>
            </a:r>
            <a:r>
              <a:rPr lang="ja-JP" altLang="en-US" dirty="0"/>
              <a:t>バインド値あり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print_nthVal</a:t>
            </a:r>
            <a:r>
              <a:rPr lang="en-US" altLang="ja-JP" dirty="0"/>
              <a:t>(node, </a:t>
            </a:r>
            <a:r>
              <a:rPr lang="en-US" altLang="ja-JP" dirty="0" err="1"/>
              <a:t>nth%value_value_count</a:t>
            </a:r>
            <a:r>
              <a:rPr lang="en-US" altLang="ja-JP" dirty="0"/>
              <a:t>(node));	// 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(5)</a:t>
            </a:r>
            <a:r>
              <a:rPr lang="ja-JP" altLang="en-US" dirty="0"/>
              <a:t>子ノード</a:t>
            </a:r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</a:t>
            </a:r>
            <a:r>
              <a:rPr lang="en-US" altLang="ja-JP" dirty="0" err="1"/>
              <a:t>nth_child</a:t>
            </a:r>
            <a:r>
              <a:rPr lang="en-US" altLang="ja-JP" dirty="0"/>
              <a:t>(node), nth);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9150790" y="233624"/>
            <a:ext cx="2722121" cy="712226"/>
          </a:xfrm>
          <a:prstGeom prst="wedgeRectCallout">
            <a:avLst>
              <a:gd name="adj1" fmla="val -79168"/>
              <a:gd name="adj2" fmla="val 10000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(2)</a:t>
            </a:r>
            <a:r>
              <a:rPr lang="ja-JP" altLang="en-US" dirty="0">
                <a:solidFill>
                  <a:srgbClr val="FF0000"/>
                </a:solidFill>
              </a:rPr>
              <a:t>と</a:t>
            </a:r>
            <a:r>
              <a:rPr lang="en-US" altLang="ja-JP" dirty="0">
                <a:solidFill>
                  <a:srgbClr val="FF0000"/>
                </a:solidFill>
              </a:rPr>
              <a:t>(3)(4)</a:t>
            </a:r>
            <a:r>
              <a:rPr lang="ja-JP" altLang="en-US" dirty="0">
                <a:solidFill>
                  <a:srgbClr val="FF0000"/>
                </a:solidFill>
              </a:rPr>
              <a:t>の順序を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入れ替えた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1F756BA-F664-42C2-9452-D475C0BFB3B3}"/>
              </a:ext>
            </a:extLst>
          </p:cNvPr>
          <p:cNvSpPr/>
          <p:nvPr/>
        </p:nvSpPr>
        <p:spPr>
          <a:xfrm>
            <a:off x="1006995" y="1610644"/>
            <a:ext cx="10605827" cy="1329321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03A5543-17F0-4DAC-A30D-1D0378994DB6}"/>
              </a:ext>
            </a:extLst>
          </p:cNvPr>
          <p:cNvSpPr/>
          <p:nvPr/>
        </p:nvSpPr>
        <p:spPr>
          <a:xfrm>
            <a:off x="1006995" y="3031466"/>
            <a:ext cx="10605827" cy="2072965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6088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412BC44-6255-6C40-9911-950D6FF0193A}"/>
              </a:ext>
            </a:extLst>
          </p:cNvPr>
          <p:cNvSpPr txBox="1"/>
          <p:nvPr/>
        </p:nvSpPr>
        <p:spPr>
          <a:xfrm>
            <a:off x="107004" y="0"/>
            <a:ext cx="11984477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dirty="0"/>
          </a:p>
          <a:p>
            <a:r>
              <a:rPr lang="en-US" altLang="ja-JP" b="1" u="sng" dirty="0">
                <a:sym typeface="Wingdings" pitchFamily="2" charset="2"/>
              </a:rPr>
              <a:t>2. bind</a:t>
            </a:r>
            <a:r>
              <a:rPr lang="ja-JP" altLang="en-US" b="1" u="sng" dirty="0">
                <a:sym typeface="Wingdings" pitchFamily="2" charset="2"/>
              </a:rPr>
              <a:t>オペレータの導入</a:t>
            </a:r>
            <a:endParaRPr lang="en-US" altLang="ja-JP" b="1" u="sng" dirty="0">
              <a:sym typeface="Wingdings" pitchFamily="2" charset="2"/>
            </a:endParaRP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[</a:t>
            </a:r>
            <a:r>
              <a:rPr lang="ja-JP" altLang="en-US" dirty="0"/>
              <a:t>構文</a:t>
            </a:r>
            <a:r>
              <a:rPr lang="en-US" altLang="ja-JP" dirty="0"/>
              <a:t>]	&lt;stream-</a:t>
            </a:r>
            <a:r>
              <a:rPr lang="en-US" altLang="ja-JP" dirty="0" err="1"/>
              <a:t>ptr</a:t>
            </a:r>
            <a:r>
              <a:rPr lang="ja-JP" altLang="en-US" dirty="0"/>
              <a:t>＞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 &lt;T-form&gt;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意味</a:t>
            </a:r>
            <a:r>
              <a:rPr lang="en-US" altLang="ja-JP" dirty="0"/>
              <a:t>]	</a:t>
            </a:r>
            <a:r>
              <a:rPr lang="ja-JP" altLang="en-US" dirty="0"/>
              <a:t>ストリームポインタで示されるストリーム内の</a:t>
            </a:r>
            <a:r>
              <a:rPr lang="en-US" altLang="ja-JP" dirty="0"/>
              <a:t>CSV</a:t>
            </a:r>
            <a:r>
              <a:rPr lang="ja-JP" altLang="en-US" dirty="0"/>
              <a:t>値を</a:t>
            </a:r>
            <a:r>
              <a:rPr lang="en-US" altLang="ja-JP" dirty="0"/>
              <a:t>T</a:t>
            </a:r>
            <a:r>
              <a:rPr lang="ja-JP" altLang="en-US" dirty="0"/>
              <a:t>式にバインド</a:t>
            </a:r>
            <a:r>
              <a:rPr lang="en-US" altLang="ja-JP" dirty="0"/>
              <a:t>(</a:t>
            </a:r>
            <a:r>
              <a:rPr lang="ja-JP" altLang="en-US" dirty="0"/>
              <a:t>リーフノードに</a:t>
            </a:r>
            <a:r>
              <a:rPr lang="en-US" altLang="ja-JP" dirty="0"/>
              <a:t>[]</a:t>
            </a:r>
            <a:r>
              <a:rPr lang="ja-JP" altLang="en-US" dirty="0"/>
              <a:t>内の指定数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 	①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A[3](B[2],X[2](C[1],D[2]))		=&gt; $#1</a:t>
            </a:r>
            <a:r>
              <a:rPr lang="ja-JP" altLang="en-US" dirty="0"/>
              <a:t>の</a:t>
            </a:r>
            <a:r>
              <a:rPr lang="en-US" altLang="ja-JP" dirty="0"/>
              <a:t>CSV</a:t>
            </a:r>
            <a:r>
              <a:rPr lang="ja-JP" altLang="en-US" dirty="0"/>
              <a:t>値を、</a:t>
            </a:r>
            <a:r>
              <a:rPr lang="en-US" altLang="ja-JP" dirty="0"/>
              <a:t>B[2],C[1],D[2]</a:t>
            </a:r>
            <a:r>
              <a:rPr lang="ja-JP" altLang="en-US" dirty="0"/>
              <a:t>に指定数だけバインド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$##2[2],…, ##2A(B[1])		=&gt; 	〃	     $##2[2]		〃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②</a:t>
            </a:r>
            <a:r>
              <a:rPr lang="en-US" altLang="ja-JP" dirty="0"/>
              <a:t>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A[3](B[2],…, </a:t>
            </a:r>
            <a:r>
              <a:rPr lang="en-US" altLang="ja-JP" u="sng" dirty="0"/>
              <a:t>$#2</a:t>
            </a:r>
            <a:r>
              <a:rPr lang="en-US" altLang="ja-JP" u="dbl" dirty="0">
                <a:solidFill>
                  <a:srgbClr val="FF0000"/>
                </a:solidFill>
              </a:rPr>
              <a:t>:</a:t>
            </a:r>
            <a:r>
              <a:rPr lang="en-US" altLang="ja-JP" u="dbl" dirty="0"/>
              <a:t>X[2](C[1]</a:t>
            </a:r>
            <a:r>
              <a:rPr lang="en-US" altLang="ja-JP" dirty="0"/>
              <a:t>,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D[2]))	=&gt; </a:t>
            </a:r>
            <a:r>
              <a:rPr lang="ja-JP" altLang="en-US" dirty="0"/>
              <a:t>最も内側のストリームポインタが有効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③ </a:t>
            </a:r>
            <a:r>
              <a:rPr lang="en-US" altLang="ja-JP" u="sng" dirty="0"/>
              <a:t>$file$(“test.csv”)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A(B[2],$#2C[1],D[2])	=&gt; </a:t>
            </a:r>
            <a:r>
              <a:rPr lang="ja-JP" altLang="en-US" dirty="0"/>
              <a:t>エラー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注</a:t>
            </a:r>
            <a:r>
              <a:rPr lang="en-US" altLang="ja-JP" dirty="0"/>
              <a:t>(</a:t>
            </a:r>
            <a:r>
              <a:rPr lang="ja-JP" altLang="en-US" dirty="0"/>
              <a:t>構文上</a:t>
            </a:r>
            <a:r>
              <a:rPr lang="en-US" altLang="ja-JP" dirty="0"/>
              <a:t>)]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①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の左側の参照は、</a:t>
            </a:r>
            <a:r>
              <a:rPr lang="en-US" altLang="ja-JP" dirty="0"/>
              <a:t>CSV</a:t>
            </a:r>
            <a:r>
              <a:rPr lang="ja-JP" altLang="en-US" dirty="0"/>
              <a:t>ファイルストリームへの参照と解釈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②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のネストが可能</a:t>
            </a:r>
            <a:r>
              <a:rPr lang="en-US" altLang="ja-JP" dirty="0"/>
              <a:t>(</a:t>
            </a:r>
            <a:r>
              <a:rPr lang="ja-JP" altLang="en-US" dirty="0"/>
              <a:t>バインド対象の</a:t>
            </a:r>
            <a:r>
              <a:rPr lang="en-US" altLang="ja-JP" dirty="0"/>
              <a:t>T</a:t>
            </a:r>
            <a:r>
              <a:rPr lang="ja-JP" altLang="en-US" dirty="0"/>
              <a:t>式内にさらに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③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の左側には参照のみ許容</a:t>
            </a:r>
            <a:endParaRPr lang="en-US" altLang="ja-JP" dirty="0"/>
          </a:p>
          <a:p>
            <a:r>
              <a:rPr lang="en-US" altLang="ja-JP" dirty="0"/>
              <a:t>	</a:t>
            </a:r>
          </a:p>
          <a:p>
            <a:r>
              <a:rPr lang="en-US" altLang="ja-JP" dirty="0"/>
              <a:t>[</a:t>
            </a:r>
            <a:r>
              <a:rPr lang="ja-JP" altLang="en-US" dirty="0"/>
              <a:t>注</a:t>
            </a:r>
            <a:r>
              <a:rPr lang="en-US" altLang="ja-JP" dirty="0"/>
              <a:t>(</a:t>
            </a:r>
            <a:r>
              <a:rPr lang="ja-JP" altLang="en-US" dirty="0"/>
              <a:t>字句解析上</a:t>
            </a:r>
            <a:r>
              <a:rPr lang="en-US" altLang="ja-JP" dirty="0"/>
              <a:t>)]</a:t>
            </a:r>
          </a:p>
          <a:p>
            <a:r>
              <a:rPr lang="en-US" altLang="ja-JP" dirty="0"/>
              <a:t> 	 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は、通常文字としてあつかい、</a:t>
            </a:r>
            <a:r>
              <a:rPr lang="en-US" altLang="ja-JP" dirty="0"/>
              <a:t>head</a:t>
            </a:r>
            <a:r>
              <a:rPr lang="ja-JP" altLang="en-US" dirty="0"/>
              <a:t>の一部。ただし</a:t>
            </a:r>
            <a:r>
              <a:rPr lang="en-US" altLang="ja-JP" dirty="0"/>
              <a:t>head</a:t>
            </a:r>
            <a:r>
              <a:rPr lang="ja-JP" altLang="en-US" dirty="0"/>
              <a:t>は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で終了する。</a:t>
            </a:r>
            <a:endParaRPr lang="en-US" altLang="ja-JP" dirty="0"/>
          </a:p>
          <a:p>
            <a:pPr lvl="2">
              <a:spcBef>
                <a:spcPts val="600"/>
              </a:spcBef>
            </a:pPr>
            <a:r>
              <a:rPr lang="en-US" altLang="ja-JP" dirty="0"/>
              <a:t> 	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①下線部がヘッド</a:t>
            </a:r>
            <a:r>
              <a:rPr lang="en-US" altLang="ja-JP" dirty="0"/>
              <a:t>(A</a:t>
            </a:r>
            <a:r>
              <a:rPr lang="ja-JP" altLang="en-US" dirty="0"/>
              <a:t>や＄は後続のヘッドの開始文字</a:t>
            </a:r>
            <a:r>
              <a:rPr lang="en-US" altLang="ja-JP" dirty="0"/>
              <a:t>)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6C571D64-673F-40FE-8B0D-E6877E163FB3}"/>
              </a:ext>
            </a:extLst>
          </p:cNvPr>
          <p:cNvSpPr/>
          <p:nvPr/>
        </p:nvSpPr>
        <p:spPr>
          <a:xfrm>
            <a:off x="4769935" y="1746820"/>
            <a:ext cx="3853204" cy="510243"/>
          </a:xfrm>
          <a:prstGeom prst="wedgeRectCallout">
            <a:avLst>
              <a:gd name="adj1" fmla="val -58903"/>
              <a:gd name="adj2" fmla="val 17072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要確認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「</a:t>
            </a:r>
            <a:r>
              <a:rPr kumimoji="1" lang="en-US" altLang="ja-JP" sz="900" dirty="0">
                <a:solidFill>
                  <a:srgbClr val="FF0000"/>
                </a:solidFill>
              </a:rPr>
              <a:t>$#1</a:t>
            </a:r>
            <a:r>
              <a:rPr kumimoji="1" lang="ja-JP" altLang="en-US" sz="900" dirty="0">
                <a:solidFill>
                  <a:srgbClr val="FF0000"/>
                </a:solidFill>
              </a:rPr>
              <a:t>」のバインド対象は「</a:t>
            </a:r>
            <a:r>
              <a:rPr lang="en-US" altLang="ja-JP" sz="900" dirty="0">
                <a:solidFill>
                  <a:srgbClr val="FF0000"/>
                </a:solidFill>
              </a:rPr>
              <a:t>$##2</a:t>
            </a:r>
            <a:r>
              <a:rPr lang="ja-JP" altLang="en-US" sz="900" dirty="0">
                <a:solidFill>
                  <a:srgbClr val="FF0000"/>
                </a:solidFill>
              </a:rPr>
              <a:t>」自身であり、参照先ではない。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ただし、現実装を要確認。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222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0B7A0D-2F1C-402E-8B5B-A3E7AAC32D32}"/>
              </a:ext>
            </a:extLst>
          </p:cNvPr>
          <p:cNvSpPr txBox="1"/>
          <p:nvPr/>
        </p:nvSpPr>
        <p:spPr>
          <a:xfrm>
            <a:off x="121292" y="0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3. </a:t>
            </a:r>
            <a:r>
              <a:rPr lang="ja-JP" altLang="en-US" b="1" u="sng" dirty="0">
                <a:sym typeface="Wingdings" pitchFamily="2" charset="2"/>
              </a:rPr>
              <a:t>ストリームの有効範囲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F7D2BE9-6668-4BD0-A4C7-E069A1801997}"/>
              </a:ext>
            </a:extLst>
          </p:cNvPr>
          <p:cNvSpPr/>
          <p:nvPr/>
        </p:nvSpPr>
        <p:spPr>
          <a:xfrm>
            <a:off x="-35061" y="349235"/>
            <a:ext cx="12227061" cy="657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言語仕様上はストリームの</a:t>
            </a:r>
            <a:r>
              <a:rPr lang="en-US" altLang="ja-JP" dirty="0"/>
              <a:t>open/close</a:t>
            </a:r>
            <a:r>
              <a:rPr lang="ja-JP" altLang="en-US" dirty="0"/>
              <a:t>の概念は存在しない。</a:t>
            </a:r>
            <a:r>
              <a:rPr lang="en-US" altLang="ja-JP" dirty="0"/>
              <a:t>=&gt; </a:t>
            </a:r>
            <a:r>
              <a:rPr lang="ja-JP" altLang="en-US" dirty="0"/>
              <a:t>最適化のためには</a:t>
            </a:r>
            <a:r>
              <a:rPr lang="en-US" altLang="ja-JP" dirty="0"/>
              <a:t>close</a:t>
            </a:r>
            <a:r>
              <a:rPr lang="ja-JP" altLang="en-US" dirty="0"/>
              <a:t>相当が必要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1&gt; </a:t>
            </a:r>
            <a:r>
              <a:rPr lang="ja-JP" altLang="en-US" dirty="0"/>
              <a:t>一つ外側のカッコ内</a:t>
            </a:r>
            <a:endParaRPr lang="en-US" altLang="ja-JP" dirty="0"/>
          </a:p>
          <a:p>
            <a:pPr lvl="1"/>
            <a:r>
              <a:rPr lang="en-US" altLang="ja-JP" dirty="0"/>
              <a:t>…,</a:t>
            </a:r>
            <a:r>
              <a:rPr lang="en-US" altLang="ja-JP" dirty="0">
                <a:solidFill>
                  <a:srgbClr val="FF0000"/>
                </a:solidFill>
              </a:rPr>
              <a:t> (</a:t>
            </a:r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 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 …</a:t>
            </a:r>
          </a:p>
          <a:p>
            <a:pPr lvl="1"/>
            <a:r>
              <a:rPr lang="en-US" altLang="ja-JP" dirty="0"/>
              <a:t>	=&gt;</a:t>
            </a:r>
            <a:r>
              <a:rPr lang="ja-JP" altLang="en-US" dirty="0"/>
              <a:t> 「一つ外側のカッコ内」というのは何となく不自然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b="1" dirty="0"/>
              <a:t>&lt;</a:t>
            </a:r>
            <a:r>
              <a:rPr lang="ja-JP" altLang="en-US" b="1" dirty="0"/>
              <a:t>案</a:t>
            </a:r>
            <a:r>
              <a:rPr lang="en-US" altLang="ja-JP" b="1" dirty="0"/>
              <a:t>2&gt; </a:t>
            </a:r>
            <a:r>
              <a:rPr lang="ja-JP" altLang="en-US" b="1" dirty="0"/>
              <a:t>グローバル</a:t>
            </a:r>
            <a:endParaRPr lang="en-US" altLang="ja-JP" b="1" dirty="0"/>
          </a:p>
          <a:p>
            <a:pPr lvl="1"/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 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/>
              <a:t>,…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各</a:t>
            </a:r>
            <a:r>
              <a:rPr lang="en-US" altLang="ja-JP" dirty="0"/>
              <a:t>T</a:t>
            </a:r>
            <a:r>
              <a:rPr lang="ja-JP" altLang="en-US" dirty="0"/>
              <a:t>式のバインド終了時、不要となったストリームを</a:t>
            </a:r>
            <a:r>
              <a:rPr lang="en-US" altLang="ja-JP" dirty="0"/>
              <a:t>close (</a:t>
            </a:r>
            <a:r>
              <a:rPr lang="ja-JP" altLang="en-US" dirty="0"/>
              <a:t>処理系の実装依存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3&gt; </a:t>
            </a:r>
            <a:r>
              <a:rPr lang="ja-JP" altLang="en-US" dirty="0"/>
              <a:t>ストリームのスコープ指定</a:t>
            </a:r>
            <a:endParaRPr lang="en-US" altLang="ja-JP" dirty="0"/>
          </a:p>
          <a:p>
            <a:pPr lvl="1"/>
            <a:r>
              <a:rPr lang="en-US" altLang="ja-JP" dirty="0"/>
              <a:t>(a) …, #1</a:t>
            </a:r>
            <a:r>
              <a:rPr lang="en-US" altLang="ja-JP" u="sng" dirty="0"/>
              <a:t>$file$(“test1.csv”)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#2</a:t>
            </a:r>
            <a:r>
              <a:rPr lang="en-US" altLang="ja-JP" u="sng" dirty="0"/>
              <a:t>$file$(“test2.csv”)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))</a:t>
            </a:r>
            <a:r>
              <a:rPr lang="en-US" altLang="ja-JP" dirty="0"/>
              <a:t> ,…</a:t>
            </a:r>
          </a:p>
          <a:p>
            <a:pPr lvl="1"/>
            <a:r>
              <a:rPr lang="en-US" altLang="ja-JP" dirty="0"/>
              <a:t>(b)</a:t>
            </a:r>
            <a:r>
              <a:rPr lang="ja-JP" altLang="en-US" dirty="0"/>
              <a:t> </a:t>
            </a:r>
            <a:r>
              <a:rPr lang="en-US" altLang="ja-JP" dirty="0"/>
              <a:t>…, </a:t>
            </a:r>
            <a:r>
              <a:rPr lang="en-US" altLang="ja-JP" dirty="0">
                <a:solidFill>
                  <a:srgbClr val="FF0000"/>
                </a:solidFill>
              </a:rPr>
              <a:t>$scope$(</a:t>
            </a:r>
            <a:r>
              <a:rPr lang="en-US" altLang="ja-JP" dirty="0"/>
              <a:t>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,…</a:t>
            </a:r>
          </a:p>
          <a:p>
            <a:pPr lvl="1"/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</a:t>
            </a:r>
          </a:p>
          <a:p>
            <a:pPr lvl="1"/>
            <a:r>
              <a:rPr lang="en-US" altLang="ja-JP" dirty="0"/>
              <a:t>	(a) &lt;stream-constructor&gt;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T1, …, Tn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ja-JP" dirty="0"/>
              <a:t>	(b) </a:t>
            </a:r>
            <a:r>
              <a:rPr lang="en-US" altLang="ja-JP" dirty="0">
                <a:solidFill>
                  <a:srgbClr val="FF0000"/>
                </a:solidFill>
              </a:rPr>
              <a:t>$scope$(</a:t>
            </a:r>
            <a:r>
              <a:rPr lang="en-US" altLang="ja-JP" dirty="0"/>
              <a:t>&lt;stream-constructor&gt;,…&lt;stream-constructor&gt;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dirty="0"/>
              <a:t>T1, …, Tn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スコープ内のＴ式</a:t>
            </a:r>
            <a:r>
              <a:rPr lang="en-US" altLang="ja-JP" dirty="0"/>
              <a:t>(T1, …, Tn)</a:t>
            </a:r>
            <a:r>
              <a:rPr lang="ja-JP" altLang="en-US" dirty="0"/>
              <a:t>のバインド処理が終了したら、ストリームを</a:t>
            </a:r>
            <a:r>
              <a:rPr lang="en-US" altLang="ja-JP" dirty="0"/>
              <a:t>close 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4&gt; </a:t>
            </a:r>
            <a:r>
              <a:rPr lang="ja-JP" altLang="en-US" dirty="0"/>
              <a:t>ラベルのスコープ指定</a:t>
            </a:r>
            <a:endParaRPr lang="en-US" altLang="ja-JP" dirty="0"/>
          </a:p>
          <a:p>
            <a:pPr lvl="1"/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	$scope$(</a:t>
            </a:r>
            <a:r>
              <a:rPr lang="en-US" altLang="ja-JP" dirty="0"/>
              <a:t>#1, #2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 ,…</a:t>
            </a:r>
          </a:p>
          <a:p>
            <a:pPr lvl="1"/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</a:t>
            </a:r>
          </a:p>
          <a:p>
            <a:pPr lvl="1"/>
            <a:r>
              <a:rPr lang="en-US" altLang="ja-JP" dirty="0"/>
              <a:t>	$scope$(&lt;label&gt;,…,&lt;label&gt;)(T1,…,Tn)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式</a:t>
            </a:r>
            <a:r>
              <a:rPr lang="en-US" altLang="ja-JP" dirty="0"/>
              <a:t>(T1, …, Tn)</a:t>
            </a:r>
            <a:r>
              <a:rPr lang="ja-JP" altLang="en-US" dirty="0"/>
              <a:t>のバインド処理が終了したら、各</a:t>
            </a:r>
            <a:r>
              <a:rPr lang="en-US" altLang="ja-JP" dirty="0"/>
              <a:t>&lt;label&gt;</a:t>
            </a:r>
            <a:r>
              <a:rPr lang="ja-JP" altLang="en-US" dirty="0"/>
              <a:t>相当のストリームを</a:t>
            </a:r>
            <a:r>
              <a:rPr lang="en-US" altLang="ja-JP" dirty="0"/>
              <a:t>close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ja-JP" altLang="en-US" dirty="0"/>
              <a:t>評価</a:t>
            </a:r>
            <a:r>
              <a:rPr lang="en-US" altLang="ja-JP" dirty="0"/>
              <a:t>) </a:t>
            </a:r>
            <a:r>
              <a:rPr lang="ja-JP" altLang="en-US" dirty="0"/>
              <a:t>案</a:t>
            </a:r>
            <a:r>
              <a:rPr lang="en-US" altLang="ja-JP" dirty="0"/>
              <a:t>2</a:t>
            </a:r>
            <a:r>
              <a:rPr lang="ja-JP" altLang="en-US" dirty="0"/>
              <a:t>がよさそう</a:t>
            </a:r>
            <a:endParaRPr lang="en-US" altLang="ja-JP" dirty="0"/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理由</a:t>
            </a:r>
            <a:r>
              <a:rPr lang="en-US" altLang="ja-JP" dirty="0"/>
              <a:t>] </a:t>
            </a:r>
            <a:r>
              <a:rPr lang="ja-JP" altLang="en-US" dirty="0"/>
              <a:t>言語仕様上は</a:t>
            </a:r>
            <a:r>
              <a:rPr lang="en-US" altLang="ja-JP" dirty="0"/>
              <a:t>open/close</a:t>
            </a:r>
            <a:r>
              <a:rPr lang="ja-JP" altLang="en-US" dirty="0"/>
              <a:t>は不要そうで、</a:t>
            </a:r>
            <a:r>
              <a:rPr lang="en-US" altLang="ja-JP" dirty="0"/>
              <a:t>(</a:t>
            </a:r>
            <a:r>
              <a:rPr lang="ja-JP" altLang="en-US" dirty="0"/>
              <a:t>現状では</a:t>
            </a:r>
            <a:r>
              <a:rPr lang="en-US" altLang="ja-JP" dirty="0"/>
              <a:t>)</a:t>
            </a:r>
            <a:r>
              <a:rPr lang="ja-JP" altLang="en-US" dirty="0"/>
              <a:t>最適化のための</a:t>
            </a:r>
            <a:r>
              <a:rPr lang="en-US" altLang="ja-JP" dirty="0"/>
              <a:t>close</a:t>
            </a:r>
            <a:r>
              <a:rPr lang="ja-JP" altLang="en-US" dirty="0"/>
              <a:t>は処理系の問題と思われる。</a:t>
            </a:r>
            <a:endParaRPr lang="en-US" altLang="ja-JP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A468C80-AFC7-4B65-87DF-10F14BFAF10C}"/>
              </a:ext>
            </a:extLst>
          </p:cNvPr>
          <p:cNvSpPr/>
          <p:nvPr/>
        </p:nvSpPr>
        <p:spPr>
          <a:xfrm>
            <a:off x="9383648" y="4770905"/>
            <a:ext cx="2722121" cy="712226"/>
          </a:xfrm>
          <a:prstGeom prst="wedgeRectCallout">
            <a:avLst>
              <a:gd name="adj1" fmla="val -23891"/>
              <a:gd name="adj2" fmla="val 21051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現時点では処理系による自動</a:t>
            </a:r>
            <a:r>
              <a:rPr lang="en-US" altLang="ja-JP" dirty="0">
                <a:solidFill>
                  <a:srgbClr val="FF0000"/>
                </a:solidFill>
              </a:rPr>
              <a:t>close</a:t>
            </a:r>
            <a:r>
              <a:rPr lang="ja-JP" altLang="en-US" dirty="0">
                <a:solidFill>
                  <a:srgbClr val="FF0000"/>
                </a:solidFill>
              </a:rPr>
              <a:t>可の見込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06E2AED0-F36B-43FA-B078-DD5C7CDA62FC}"/>
              </a:ext>
            </a:extLst>
          </p:cNvPr>
          <p:cNvSpPr/>
          <p:nvPr/>
        </p:nvSpPr>
        <p:spPr>
          <a:xfrm>
            <a:off x="3183038" y="6243455"/>
            <a:ext cx="2303362" cy="265310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&lt;</a:t>
            </a:r>
            <a:r>
              <a:rPr lang="ja-JP" altLang="en-US" sz="900" dirty="0">
                <a:solidFill>
                  <a:srgbClr val="FF0000"/>
                </a:solidFill>
              </a:rPr>
              <a:t>案</a:t>
            </a:r>
            <a:r>
              <a:rPr lang="en-US" altLang="ja-JP" sz="900" dirty="0">
                <a:solidFill>
                  <a:srgbClr val="FF0000"/>
                </a:solidFill>
              </a:rPr>
              <a:t>2&gt;</a:t>
            </a:r>
            <a:r>
              <a:rPr lang="ja-JP" altLang="en-US" sz="900" dirty="0">
                <a:solidFill>
                  <a:srgbClr val="FF0000"/>
                </a:solidFill>
              </a:rPr>
              <a:t>に決定。ただし、実装は</a:t>
            </a:r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FC9D545-7AB0-4DA4-8393-04F31D2E1CD4}"/>
              </a:ext>
            </a:extLst>
          </p:cNvPr>
          <p:cNvSpPr/>
          <p:nvPr/>
        </p:nvSpPr>
        <p:spPr>
          <a:xfrm>
            <a:off x="8912506" y="3475877"/>
            <a:ext cx="2421039" cy="369331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スコープ指定が必要な場合が、</a:t>
            </a:r>
            <a:r>
              <a:rPr lang="en-US" altLang="ja-JP" sz="900" dirty="0">
                <a:solidFill>
                  <a:srgbClr val="FF0000"/>
                </a:solidFill>
              </a:rPr>
              <a:t>bind</a:t>
            </a:r>
            <a:r>
              <a:rPr lang="ja-JP" altLang="en-US" sz="900" dirty="0">
                <a:solidFill>
                  <a:srgbClr val="FF0000"/>
                </a:solidFill>
              </a:rPr>
              <a:t>以外にもあるかもしれない。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522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258330-01C8-416A-A085-978F222E7046}"/>
              </a:ext>
            </a:extLst>
          </p:cNvPr>
          <p:cNvSpPr txBox="1"/>
          <p:nvPr/>
        </p:nvSpPr>
        <p:spPr>
          <a:xfrm>
            <a:off x="121292" y="0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4. </a:t>
            </a:r>
            <a:r>
              <a:rPr lang="ja-JP" altLang="en-US" b="1" u="sng" dirty="0">
                <a:sym typeface="Wingdings" pitchFamily="2" charset="2"/>
              </a:rPr>
              <a:t>複数ファイルとのバインド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A4D403-B61E-4D81-B7C2-2325146B10D6}"/>
              </a:ext>
            </a:extLst>
          </p:cNvPr>
          <p:cNvSpPr/>
          <p:nvPr/>
        </p:nvSpPr>
        <p:spPr>
          <a:xfrm>
            <a:off x="207523" y="349235"/>
            <a:ext cx="1198447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 バインド対象のファイルを操作してからバインドしたい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複数</a:t>
            </a:r>
            <a:r>
              <a:rPr lang="en-US" altLang="ja-JP" dirty="0"/>
              <a:t>CSV</a:t>
            </a:r>
            <a:r>
              <a:rPr lang="ja-JP" altLang="en-US" dirty="0"/>
              <a:t>ファイルの列結合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ファイルラベルの定義</a:t>
            </a:r>
            <a:r>
              <a:rPr lang="en-US" altLang="ja-JP" dirty="0"/>
              <a:t>:	..., #1$File$(“test1.csv”), #2$File$(“test2.csv”), #3$File$(“test3.csv”),...</a:t>
            </a:r>
          </a:p>
          <a:p>
            <a:endParaRPr lang="en-US" altLang="ja-JP" dirty="0"/>
          </a:p>
          <a:p>
            <a:r>
              <a:rPr lang="en-US" altLang="ja-JP" dirty="0"/>
              <a:t>  &lt;</a:t>
            </a:r>
            <a:r>
              <a:rPr lang="ja-JP" altLang="en-US" dirty="0"/>
              <a:t>案</a:t>
            </a:r>
            <a:r>
              <a:rPr lang="en-US" altLang="ja-JP" dirty="0"/>
              <a:t>1&gt; </a:t>
            </a:r>
            <a:r>
              <a:rPr lang="ja-JP" altLang="en-US" dirty="0"/>
              <a:t>ファイルに対する列結合演算</a:t>
            </a:r>
            <a:endParaRPr lang="en-US" altLang="ja-JP" dirty="0"/>
          </a:p>
          <a:p>
            <a:r>
              <a:rPr lang="en-US" altLang="ja-JP" dirty="0"/>
              <a:t>		$PI$($#1:A[2],Quantity(</a:t>
            </a:r>
            <a:r>
              <a:rPr lang="en-US" altLang="ja-JP" dirty="0">
                <a:solidFill>
                  <a:srgbClr val="FF0000"/>
                </a:solidFill>
              </a:rPr>
              <a:t>{$#2,$#3}</a:t>
            </a:r>
            <a:r>
              <a:rPr lang="en-US" altLang="ja-JP" dirty="0"/>
              <a:t>:C[],$#1:B[2]))	=&gt; :</a:t>
            </a:r>
            <a:r>
              <a:rPr lang="ja-JP" altLang="en-US" dirty="0"/>
              <a:t>はデリミタ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  &lt;</a:t>
            </a:r>
            <a:r>
              <a:rPr lang="ja-JP" altLang="en-US" dirty="0"/>
              <a:t>案</a:t>
            </a:r>
            <a:r>
              <a:rPr lang="en-US" altLang="ja-JP" dirty="0"/>
              <a:t>2&gt; </a:t>
            </a:r>
            <a:r>
              <a:rPr lang="ja-JP" altLang="en-US" dirty="0"/>
              <a:t>ノードのマージ演算</a:t>
            </a:r>
            <a:endParaRPr lang="en-US" altLang="ja-JP" dirty="0"/>
          </a:p>
          <a:p>
            <a:r>
              <a:rPr lang="en-US" altLang="ja-JP" dirty="0"/>
              <a:t>		$PI$($#1:A[2],Quantity(</a:t>
            </a:r>
            <a:r>
              <a:rPr lang="en-US" altLang="ja-JP" dirty="0">
                <a:solidFill>
                  <a:srgbClr val="FF0000"/>
                </a:solidFill>
              </a:rPr>
              <a:t>$merge$(</a:t>
            </a:r>
            <a:r>
              <a:rPr lang="en-US" altLang="ja-JP" dirty="0"/>
              <a:t>$#2:C1[],$#3:C2[]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,$#1:B[2]))	=&gt; :</a:t>
            </a:r>
            <a:r>
              <a:rPr lang="ja-JP" altLang="en-US" dirty="0"/>
              <a:t>はデリミタ</a:t>
            </a:r>
            <a:endParaRPr lang="en-US" altLang="ja-JP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29FA7212-B27D-44DF-A91F-5356B7084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669385"/>
              </p:ext>
            </p:extLst>
          </p:nvPr>
        </p:nvGraphicFramePr>
        <p:xfrm>
          <a:off x="838109" y="4283725"/>
          <a:ext cx="101214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496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2169497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859059">
                  <a:extLst>
                    <a:ext uri="{9D8B030D-6E8A-4147-A177-3AD203B41FA5}">
                      <a16:colId xmlns:a16="http://schemas.microsoft.com/office/drawing/2014/main" val="3039298298"/>
                    </a:ext>
                  </a:extLst>
                </a:gridCol>
                <a:gridCol w="2161132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720899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2041337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 $#1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test2.csv  $#2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test3.csv $#3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kg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/>
                        <a:t>4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F54DEDE-3FC6-4F6F-B076-F3B8D2F22199}"/>
              </a:ext>
            </a:extLst>
          </p:cNvPr>
          <p:cNvSpPr/>
          <p:nvPr/>
        </p:nvSpPr>
        <p:spPr>
          <a:xfrm>
            <a:off x="838109" y="5375989"/>
            <a:ext cx="4318170" cy="111252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190EC180-452B-41F5-A6C3-70B3830B469C}"/>
              </a:ext>
            </a:extLst>
          </p:cNvPr>
          <p:cNvSpPr/>
          <p:nvPr/>
        </p:nvSpPr>
        <p:spPr>
          <a:xfrm>
            <a:off x="7822789" y="109182"/>
            <a:ext cx="3136740" cy="1315469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1: 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　　</a:t>
            </a:r>
            <a:r>
              <a:rPr kumimoji="1" lang="en-US" altLang="ja-JP" sz="900" dirty="0">
                <a:solidFill>
                  <a:srgbClr val="FF0000"/>
                </a:solidFill>
              </a:rPr>
              <a:t>$exec$ </a:t>
            </a:r>
            <a:r>
              <a:rPr lang="en-US" altLang="ja-JP" sz="900" dirty="0">
                <a:solidFill>
                  <a:srgbClr val="FF0000"/>
                </a:solidFill>
              </a:rPr>
              <a:t>+</a:t>
            </a:r>
            <a:r>
              <a:rPr lang="ja-JP" altLang="en-US" sz="900" dirty="0">
                <a:solidFill>
                  <a:srgbClr val="FF0000"/>
                </a:solidFill>
              </a:rPr>
              <a:t> </a:t>
            </a:r>
            <a:r>
              <a:rPr lang="en-US" altLang="ja-JP" sz="900" dirty="0">
                <a:solidFill>
                  <a:srgbClr val="FF0000"/>
                </a:solidFill>
              </a:rPr>
              <a:t>$eval$</a:t>
            </a:r>
          </a:p>
          <a:p>
            <a:pPr lvl="1"/>
            <a:r>
              <a:rPr kumimoji="1" lang="en-US" altLang="ja-JP" sz="900" dirty="0">
                <a:solidFill>
                  <a:srgbClr val="FF0000"/>
                </a:solidFill>
              </a:rPr>
              <a:t>-&gt; </a:t>
            </a:r>
            <a:r>
              <a:rPr lang="ja-JP" altLang="en-US" sz="900" dirty="0">
                <a:solidFill>
                  <a:srgbClr val="FF0000"/>
                </a:solidFill>
              </a:rPr>
              <a:t>以下の文字列を生成</a:t>
            </a:r>
            <a:r>
              <a:rPr lang="en-US" altLang="ja-JP" sz="900" dirty="0">
                <a:solidFill>
                  <a:srgbClr val="FF0000"/>
                </a:solidFill>
              </a:rPr>
              <a:t>($exec$)+</a:t>
            </a:r>
            <a:r>
              <a:rPr lang="ja-JP" altLang="en-US" sz="900" dirty="0">
                <a:solidFill>
                  <a:srgbClr val="FF0000"/>
                </a:solidFill>
              </a:rPr>
              <a:t>評価</a:t>
            </a:r>
            <a:r>
              <a:rPr lang="en-US" altLang="ja-JP" sz="900" dirty="0">
                <a:solidFill>
                  <a:srgbClr val="FF0000"/>
                </a:solidFill>
              </a:rPr>
              <a:t>($eval$)</a:t>
            </a:r>
          </a:p>
          <a:p>
            <a:pPr lvl="1"/>
            <a:r>
              <a:rPr lang="en-US" altLang="ja-JP" sz="900" dirty="0">
                <a:solidFill>
                  <a:srgbClr val="FF0000"/>
                </a:solidFill>
              </a:rPr>
              <a:t>($#1:[1],$#2:[1],$#1:[1],$#2:[1],...)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案</a:t>
            </a:r>
            <a:r>
              <a:rPr lang="en-US" altLang="ja-JP" sz="900" dirty="0">
                <a:solidFill>
                  <a:srgbClr val="FF0000"/>
                </a:solidFill>
              </a:rPr>
              <a:t>2: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  flatten</a:t>
            </a:r>
            <a:r>
              <a:rPr lang="ja-JP" altLang="en-US" sz="900" dirty="0">
                <a:solidFill>
                  <a:srgbClr val="FF0000"/>
                </a:solidFill>
              </a:rPr>
              <a:t>関数  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バインド値に対する演算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=&gt;</a:t>
            </a:r>
            <a:r>
              <a:rPr lang="ja-JP" altLang="en-US" sz="900" dirty="0">
                <a:solidFill>
                  <a:srgbClr val="FF0000"/>
                </a:solidFill>
              </a:rPr>
              <a:t>いずれにしろ</a:t>
            </a:r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</a:p>
          <a:p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064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4AD48B0-6463-470C-86A2-FFD0BDE3C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258306"/>
              </p:ext>
            </p:extLst>
          </p:nvPr>
        </p:nvGraphicFramePr>
        <p:xfrm>
          <a:off x="142875" y="4919660"/>
          <a:ext cx="11791957" cy="1909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8204">
                  <a:extLst>
                    <a:ext uri="{9D8B030D-6E8A-4147-A177-3AD203B41FA5}">
                      <a16:colId xmlns:a16="http://schemas.microsoft.com/office/drawing/2014/main" val="4007622862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419648487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01868122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72748758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27667644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3769420744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378034465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06139691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93655218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4011345428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746975390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24060371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424631608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691557627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54268033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675893624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178680520"/>
                    </a:ext>
                  </a:extLst>
                </a:gridCol>
                <a:gridCol w="3163689">
                  <a:extLst>
                    <a:ext uri="{9D8B030D-6E8A-4147-A177-3AD203B41FA5}">
                      <a16:colId xmlns:a16="http://schemas.microsoft.com/office/drawing/2014/main" val="2466968552"/>
                    </a:ext>
                  </a:extLst>
                </a:gridCol>
              </a:tblGrid>
              <a:tr h="53241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バインド個数</a:t>
                      </a: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1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2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5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8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9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10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11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13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14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‥</a:t>
                      </a: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138899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(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r>
                        <a:rPr lang="ja-JP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個ごとに「</a:t>
                      </a:r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()</a:t>
                      </a:r>
                      <a:r>
                        <a:rPr lang="ja-JP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」でくくる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0815352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	〃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8808917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(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15	〃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7585552"/>
                  </a:ext>
                </a:extLst>
              </a:tr>
            </a:tbl>
          </a:graphicData>
        </a:graphic>
      </p:graphicFrame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3A7C638-3F46-452E-9041-8C521964124B}"/>
              </a:ext>
            </a:extLst>
          </p:cNvPr>
          <p:cNvSpPr/>
          <p:nvPr/>
        </p:nvSpPr>
        <p:spPr>
          <a:xfrm>
            <a:off x="0" y="82034"/>
            <a:ext cx="25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u="sng" dirty="0"/>
              <a:t>5. </a:t>
            </a:r>
            <a:r>
              <a:rPr lang="ja-JP" altLang="en-US" b="1" u="sng" dirty="0"/>
              <a:t>内積出力形式の定義</a:t>
            </a:r>
            <a:endParaRPr lang="en-US" altLang="ja-JP" u="sng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11D0791-96C2-42A7-9BDC-AC72D735C6A7}"/>
              </a:ext>
            </a:extLst>
          </p:cNvPr>
          <p:cNvSpPr/>
          <p:nvPr/>
        </p:nvSpPr>
        <p:spPr>
          <a:xfrm>
            <a:off x="4" y="674638"/>
            <a:ext cx="1219199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echo ‘X(#1[3],#2[4],#3[15])’ | ./tq.o in=/dev/stdin out=testsak-3.ddl data=testsak.csv -FT -Pprod -C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 </a:t>
            </a:r>
            <a:r>
              <a:rPr lang="en-US" altLang="ja-JP" dirty="0"/>
              <a:t>	</a:t>
            </a:r>
            <a:r>
              <a:rPr lang="ja-JP" altLang="en-US" dirty="0"/>
              <a:t>| ./iptest.awk</a:t>
            </a:r>
            <a:endParaRPr lang="en-US" altLang="ja-JP" dirty="0"/>
          </a:p>
          <a:p>
            <a:endParaRPr lang="ja-JP" altLang="en-US" dirty="0"/>
          </a:p>
          <a:p>
            <a:r>
              <a:rPr lang="en-US" altLang="ja-JP" dirty="0"/>
              <a:t> =&gt; </a:t>
            </a:r>
            <a:r>
              <a:rPr lang="ja-JP" altLang="en-US" dirty="0"/>
              <a:t>((((1,4,8),(2,5,9),(3,6,10)),</a:t>
            </a:r>
            <a:r>
              <a:rPr lang="ja-JP" altLang="en-US" u="sng" dirty="0">
                <a:solidFill>
                  <a:srgbClr val="FF0000"/>
                </a:solidFill>
              </a:rPr>
              <a:t>((1,7,11))</a:t>
            </a:r>
            <a:r>
              <a:rPr lang="ja-JP" altLang="en-US" dirty="0"/>
              <a:t>,((2,4,12),(3,5,13)),((1,6,14),(2,7,15)),((3,4,16)),((1,5,17),(2,6,18),</a:t>
            </a:r>
            <a:r>
              <a:rPr lang="ja-JP" altLang="en-US" u="sng" dirty="0">
                <a:solidFill>
                  <a:srgbClr val="FF0000"/>
                </a:solidFill>
              </a:rPr>
              <a:t>(3,7,19)))</a:t>
            </a:r>
            <a:r>
              <a:rPr lang="ja-JP" altLang="en-US" dirty="0"/>
              <a:t>,</a:t>
            </a:r>
            <a:endParaRPr lang="en-US" altLang="ja-JP" dirty="0"/>
          </a:p>
          <a:p>
            <a:r>
              <a:rPr lang="ja-JP" altLang="en-US" dirty="0"/>
              <a:t>(((1,4,20),(2,5,21),</a:t>
            </a:r>
            <a:r>
              <a:rPr lang="ja-JP" altLang="en-US" u="sng" dirty="0">
                <a:solidFill>
                  <a:srgbClr val="FF0000"/>
                </a:solidFill>
              </a:rPr>
              <a:t>(3,6,22))))</a:t>
            </a:r>
            <a:endParaRPr lang="en-US" altLang="ja-JP" u="sng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pPr marL="742950" lvl="1" indent="-285750">
              <a:spcBef>
                <a:spcPts val="600"/>
              </a:spcBef>
              <a:buFont typeface="Symbol" panose="05050102010706020507" pitchFamily="18" charset="2"/>
              <a:buChar char="Þ"/>
            </a:pPr>
            <a:r>
              <a:rPr lang="ja-JP" altLang="en-US" dirty="0"/>
              <a:t>(((***)</a:t>
            </a:r>
            <a:r>
              <a:rPr lang="ja-JP" altLang="en-US" u="sng" dirty="0">
                <a:solidFill>
                  <a:srgbClr val="FF0000"/>
                </a:solidFill>
              </a:rPr>
              <a:t>(*)</a:t>
            </a:r>
            <a:r>
              <a:rPr lang="ja-JP" altLang="en-US" dirty="0"/>
              <a:t>(**)(**)(*)(**</a:t>
            </a:r>
            <a:r>
              <a:rPr lang="ja-JP" altLang="en-US" u="sng" dirty="0">
                <a:solidFill>
                  <a:srgbClr val="FF0000"/>
                </a:solidFill>
              </a:rPr>
              <a:t>*))</a:t>
            </a:r>
            <a:r>
              <a:rPr lang="ja-JP" altLang="en-US" dirty="0"/>
              <a:t>((**</a:t>
            </a:r>
            <a:r>
              <a:rPr lang="ja-JP" altLang="en-US" u="sng" dirty="0">
                <a:solidFill>
                  <a:srgbClr val="FF0000"/>
                </a:solidFill>
              </a:rPr>
              <a:t>*)))</a:t>
            </a:r>
            <a:r>
              <a:rPr lang="ja-JP" altLang="en-US" dirty="0"/>
              <a:t>   </a:t>
            </a:r>
            <a:r>
              <a:rPr lang="en-US" altLang="ja-JP" dirty="0"/>
              <a:t>‥ ※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32A02B0-4C76-4D2A-9566-A0D08E3EE2E8}"/>
              </a:ext>
            </a:extLst>
          </p:cNvPr>
          <p:cNvSpPr/>
          <p:nvPr/>
        </p:nvSpPr>
        <p:spPr>
          <a:xfrm>
            <a:off x="4687755" y="2967573"/>
            <a:ext cx="11791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「</a:t>
            </a:r>
            <a:r>
              <a:rPr lang="en-US" altLang="ja-JP" dirty="0"/>
              <a:t>*</a:t>
            </a:r>
            <a:r>
              <a:rPr lang="ja-JP" altLang="en-US" dirty="0"/>
              <a:t>」</a:t>
            </a:r>
            <a:r>
              <a:rPr lang="en-US" altLang="ja-JP" dirty="0"/>
              <a:t>: </a:t>
            </a:r>
            <a:r>
              <a:rPr lang="ja-JP" altLang="en-US" dirty="0"/>
              <a:t>内積出力結果における</a:t>
            </a:r>
            <a:r>
              <a:rPr lang="en-US" altLang="ja-JP" dirty="0"/>
              <a:t>3</a:t>
            </a:r>
            <a:r>
              <a:rPr lang="ja-JP" altLang="en-US" dirty="0"/>
              <a:t>つ組。</a:t>
            </a: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「 (1,4,8)」、「 (2,5,9)」</a:t>
            </a:r>
            <a:r>
              <a:rPr lang="en-US" altLang="ja-JP" dirty="0"/>
              <a:t>  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635F3C-9935-4F01-AB53-9AE62EA286E2}"/>
              </a:ext>
            </a:extLst>
          </p:cNvPr>
          <p:cNvSpPr txBox="1"/>
          <p:nvPr/>
        </p:nvSpPr>
        <p:spPr>
          <a:xfrm>
            <a:off x="3808071" y="185652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0B0215-24F9-45B4-BCF1-742456080685}"/>
              </a:ext>
            </a:extLst>
          </p:cNvPr>
          <p:cNvSpPr txBox="1"/>
          <p:nvPr/>
        </p:nvSpPr>
        <p:spPr>
          <a:xfrm>
            <a:off x="11169569" y="184054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26AF845-7624-4CF2-B5D6-DAB8B849968C}"/>
              </a:ext>
            </a:extLst>
          </p:cNvPr>
          <p:cNvSpPr txBox="1"/>
          <p:nvPr/>
        </p:nvSpPr>
        <p:spPr>
          <a:xfrm>
            <a:off x="3900673" y="2739673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E633C8-2AA9-41D8-8082-00DC1CEE15C6}"/>
              </a:ext>
            </a:extLst>
          </p:cNvPr>
          <p:cNvSpPr txBox="1"/>
          <p:nvPr/>
        </p:nvSpPr>
        <p:spPr>
          <a:xfrm>
            <a:off x="1453512" y="2734446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8C0A233-2D94-4F37-8FC6-D09ACD03B238}"/>
              </a:ext>
            </a:extLst>
          </p:cNvPr>
          <p:cNvSpPr txBox="1"/>
          <p:nvPr/>
        </p:nvSpPr>
        <p:spPr>
          <a:xfrm>
            <a:off x="3200403" y="2739673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AA7839-E572-48F8-B72A-329AC437DFE7}"/>
              </a:ext>
            </a:extLst>
          </p:cNvPr>
          <p:cNvSpPr txBox="1"/>
          <p:nvPr/>
        </p:nvSpPr>
        <p:spPr>
          <a:xfrm>
            <a:off x="6582138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9161FD6-083C-4D4C-ABDE-E4D16B928326}"/>
              </a:ext>
            </a:extLst>
          </p:cNvPr>
          <p:cNvSpPr txBox="1"/>
          <p:nvPr/>
        </p:nvSpPr>
        <p:spPr>
          <a:xfrm>
            <a:off x="2525050" y="209082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311226-E28C-4DB9-AC57-ADD388AC6C12}"/>
              </a:ext>
            </a:extLst>
          </p:cNvPr>
          <p:cNvSpPr txBox="1"/>
          <p:nvPr/>
        </p:nvSpPr>
        <p:spPr>
          <a:xfrm>
            <a:off x="7927225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D27483-2FED-43E6-80F1-25A6FF46DFA8}"/>
              </a:ext>
            </a:extLst>
          </p:cNvPr>
          <p:cNvSpPr txBox="1"/>
          <p:nvPr/>
        </p:nvSpPr>
        <p:spPr>
          <a:xfrm>
            <a:off x="3055723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5FC8C45-6DC3-4066-94D2-DEE443EC522B}"/>
              </a:ext>
            </a:extLst>
          </p:cNvPr>
          <p:cNvSpPr/>
          <p:nvPr/>
        </p:nvSpPr>
        <p:spPr>
          <a:xfrm>
            <a:off x="114303" y="3530983"/>
            <a:ext cx="11849100" cy="9233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&lt;()</a:t>
            </a:r>
            <a:r>
              <a:rPr lang="ja-JP" altLang="en-US" dirty="0"/>
              <a:t>の付与規則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n</a:t>
            </a:r>
            <a:r>
              <a:rPr lang="ja-JP" altLang="en-US" dirty="0"/>
              <a:t>番目の</a:t>
            </a:r>
            <a:r>
              <a:rPr lang="en-US" altLang="ja-JP" dirty="0"/>
              <a:t>*</a:t>
            </a:r>
            <a:r>
              <a:rPr lang="ja-JP" altLang="en-US" dirty="0"/>
              <a:t>には下表該当列の「</a:t>
            </a:r>
            <a:r>
              <a:rPr lang="en-US" altLang="ja-JP" dirty="0"/>
              <a:t>(</a:t>
            </a:r>
            <a:r>
              <a:rPr lang="ja-JP" altLang="en-US" dirty="0"/>
              <a:t>」や「</a:t>
            </a:r>
            <a:r>
              <a:rPr lang="en-US" altLang="ja-JP" dirty="0"/>
              <a:t>)</a:t>
            </a:r>
            <a:r>
              <a:rPr lang="ja-JP" altLang="en-US" dirty="0"/>
              <a:t>」をすべて付与。ただし、最終列については不足分の「</a:t>
            </a:r>
            <a:r>
              <a:rPr lang="en-US" altLang="ja-JP" dirty="0"/>
              <a:t>)</a:t>
            </a:r>
            <a:r>
              <a:rPr lang="ja-JP" altLang="en-US" dirty="0"/>
              <a:t>」を強制的に補う。</a:t>
            </a:r>
            <a:endParaRPr lang="en-US" altLang="ja-JP" dirty="0"/>
          </a:p>
          <a:p>
            <a:r>
              <a:rPr lang="en-US" altLang="ja-JP" dirty="0"/>
              <a:t>=&gt;</a:t>
            </a:r>
            <a:r>
              <a:rPr lang="ja-JP" altLang="en-US" dirty="0"/>
              <a:t>どういう意味があるのかを明確化要。</a:t>
            </a:r>
            <a:r>
              <a:rPr lang="en-US" altLang="ja-JP" dirty="0"/>
              <a:t>  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F4F682CD-8E76-4935-93DD-01C780155DE3}"/>
              </a:ext>
            </a:extLst>
          </p:cNvPr>
          <p:cNvSpPr/>
          <p:nvPr/>
        </p:nvSpPr>
        <p:spPr>
          <a:xfrm>
            <a:off x="10763738" y="267711"/>
            <a:ext cx="811661" cy="343451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OK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0127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6/11(</a:t>
            </a:r>
            <a:r>
              <a:rPr lang="ja-JP" altLang="en-US" dirty="0"/>
              <a:t>木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296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ja-JP" altLang="en-US" dirty="0"/>
              <a:t>オペレータの拡張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・オペレータのパラメータ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・</a:t>
            </a:r>
            <a:r>
              <a:rPr lang="en-US" altLang="ja-JP" dirty="0"/>
              <a:t>reference</a:t>
            </a:r>
            <a:r>
              <a:rPr lang="ja-JP" altLang="en-US" dirty="0"/>
              <a:t>、</a:t>
            </a:r>
            <a:r>
              <a:rPr lang="en-US" altLang="ja-JP" dirty="0"/>
              <a:t>bind</a:t>
            </a:r>
            <a:r>
              <a:rPr lang="ja-JP" altLang="en-US" dirty="0"/>
              <a:t>のオペレータ化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2. </a:t>
            </a:r>
            <a:r>
              <a:rPr lang="ja-JP" altLang="en-US" dirty="0"/>
              <a:t>複数ファイル事例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・列結合</a:t>
            </a:r>
            <a:r>
              <a:rPr lang="en-US" altLang="ja-JP" dirty="0"/>
              <a:t>(</a:t>
            </a:r>
            <a:r>
              <a:rPr lang="ja-JP" altLang="en-US" dirty="0"/>
              <a:t>一種のフェデレーション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3. </a:t>
            </a:r>
            <a:r>
              <a:rPr lang="ja-JP" altLang="en-US" dirty="0"/>
              <a:t>環境変数</a:t>
            </a:r>
            <a:r>
              <a:rPr lang="en-US" altLang="ja-JP" dirty="0"/>
              <a:t>(</a:t>
            </a:r>
            <a:r>
              <a:rPr lang="ja-JP" altLang="en-US" dirty="0"/>
              <a:t>風</a:t>
            </a:r>
            <a:r>
              <a:rPr lang="en-US" altLang="ja-JP" dirty="0"/>
              <a:t>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・「</a:t>
            </a:r>
            <a:r>
              <a:rPr lang="en-US" altLang="ja-JP" dirty="0"/>
              <a:t>data</a:t>
            </a:r>
            <a:r>
              <a:rPr lang="ja-JP" altLang="en-US" dirty="0"/>
              <a:t>」オプション相当 </a:t>
            </a:r>
            <a:r>
              <a:rPr lang="en-US" altLang="ja-JP" dirty="0"/>
              <a:t>=&gt; CSV</a:t>
            </a:r>
            <a:r>
              <a:rPr lang="ja-JP" altLang="en-US" dirty="0"/>
              <a:t>ファイルの指定を変換規則本体から分離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907463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C27FBB-E13A-4516-92ED-F358B9B417C2}"/>
              </a:ext>
            </a:extLst>
          </p:cNvPr>
          <p:cNvSpPr txBox="1"/>
          <p:nvPr/>
        </p:nvSpPr>
        <p:spPr>
          <a:xfrm>
            <a:off x="103761" y="22997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b="1" u="sng" dirty="0">
                <a:sym typeface="Wingdings" pitchFamily="2" charset="2"/>
              </a:rPr>
              <a:t>オペレータの拡張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7571BF-BC98-4271-9714-315BB095528A}"/>
              </a:ext>
            </a:extLst>
          </p:cNvPr>
          <p:cNvSpPr/>
          <p:nvPr/>
        </p:nvSpPr>
        <p:spPr>
          <a:xfrm>
            <a:off x="0" y="434369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dirty="0"/>
              <a:t>(1)</a:t>
            </a:r>
            <a:r>
              <a:rPr lang="ja-JP" altLang="en-US" u="sng" dirty="0"/>
              <a:t> オペレータへのパラメータ付与</a:t>
            </a:r>
            <a:r>
              <a:rPr lang="en-US" altLang="ja-JP" dirty="0"/>
              <a:t>(</a:t>
            </a:r>
            <a:r>
              <a:rPr lang="ja-JP" altLang="en-US" dirty="0"/>
              <a:t>「</a:t>
            </a:r>
            <a:r>
              <a:rPr lang="en-US" altLang="ja-JP" dirty="0"/>
              <a:t>:</a:t>
            </a:r>
            <a:r>
              <a:rPr lang="ja-JP" altLang="en-US" dirty="0"/>
              <a:t>」はパラメータ区切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	echo ‘$`$ABC(7,8)’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	=&gt; </a:t>
            </a:r>
            <a:r>
              <a:rPr lang="en-US" altLang="ja-JP" dirty="0">
                <a:solidFill>
                  <a:srgbClr val="FF0000"/>
                </a:solidFill>
              </a:rPr>
              <a:t>“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(7,8)	// </a:t>
            </a:r>
            <a:r>
              <a:rPr lang="ja-JP" altLang="en-US" dirty="0"/>
              <a:t>パラメータなし</a:t>
            </a:r>
            <a:r>
              <a:rPr lang="en-US" altLang="ja-JP" dirty="0"/>
              <a:t>default)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‘$`</a:t>
            </a:r>
            <a:r>
              <a:rPr lang="en-US" altLang="ja-JP" dirty="0">
                <a:solidFill>
                  <a:srgbClr val="FF0000"/>
                </a:solidFill>
              </a:rPr>
              <a:t>:”</a:t>
            </a:r>
            <a:r>
              <a:rPr lang="en-US" altLang="ja-JP" dirty="0"/>
              <a:t>$ABC(7,8)’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	=&gt; </a:t>
            </a:r>
            <a:r>
              <a:rPr lang="en-US" altLang="ja-JP" dirty="0">
                <a:solidFill>
                  <a:srgbClr val="FF0000"/>
                </a:solidFill>
              </a:rPr>
              <a:t>“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(7,8)	//</a:t>
            </a:r>
            <a:r>
              <a:rPr lang="ja-JP" altLang="en-US" dirty="0"/>
              <a:t>「“」指定</a:t>
            </a:r>
            <a:endParaRPr lang="en-US" altLang="ja-JP" dirty="0"/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‘$`</a:t>
            </a:r>
            <a:r>
              <a:rPr lang="en-US" altLang="ja-JP" dirty="0">
                <a:solidFill>
                  <a:srgbClr val="FF0000"/>
                </a:solidFill>
              </a:rPr>
              <a:t>:{:}</a:t>
            </a:r>
            <a:r>
              <a:rPr lang="en-US" altLang="ja-JP" dirty="0"/>
              <a:t>$ABC(7,8)’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</a:t>
            </a:r>
            <a:r>
              <a:rPr lang="ja-JP" altLang="en-US" dirty="0"/>
              <a:t>　</a:t>
            </a:r>
            <a:r>
              <a:rPr lang="en-US" altLang="ja-JP" dirty="0"/>
              <a:t>	=&gt;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(7,8)	//</a:t>
            </a:r>
            <a:r>
              <a:rPr lang="ja-JP" altLang="en-US" dirty="0"/>
              <a:t>「</a:t>
            </a:r>
            <a:r>
              <a:rPr lang="en-US" altLang="ja-JP" dirty="0"/>
              <a:t>{}</a:t>
            </a:r>
            <a:r>
              <a:rPr lang="ja-JP" altLang="en-US" dirty="0"/>
              <a:t>」指定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en-US" altLang="ja-JP" u="sng" dirty="0"/>
              <a:t>(2) reference</a:t>
            </a:r>
            <a:r>
              <a:rPr lang="ja-JP" altLang="en-US" u="sng" dirty="0"/>
              <a:t>のオペレータ化</a:t>
            </a:r>
            <a:endParaRPr lang="en-US" altLang="ja-JP" u="sng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	$#1</a:t>
            </a: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lang="ja-JP" altLang="en-US" dirty="0"/>
              <a:t>、</a:t>
            </a:r>
            <a:r>
              <a:rPr lang="en-US" altLang="ja-JP" dirty="0"/>
              <a:t>$##1</a:t>
            </a: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lang="en-US" altLang="ja-JP" dirty="0"/>
              <a:t> 	=&gt; </a:t>
            </a:r>
            <a:r>
              <a:rPr lang="ja-JP" altLang="en-US" dirty="0"/>
              <a:t>従来の</a:t>
            </a:r>
            <a:r>
              <a:rPr lang="en-US" altLang="ja-JP" dirty="0"/>
              <a:t>reference</a:t>
            </a:r>
            <a:r>
              <a:rPr lang="ja-JP" altLang="en-US" dirty="0"/>
              <a:t>末尾に</a:t>
            </a: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lang="ja-JP" altLang="en-US" dirty="0"/>
              <a:t>を付与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		※reference</a:t>
            </a:r>
            <a:r>
              <a:rPr lang="ja-JP" altLang="en-US" dirty="0"/>
              <a:t>は、他のオペレータと違って出力時に消去されない。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lang="en-US" altLang="ja-JP" u="sng" dirty="0"/>
              <a:t>(3) bind</a:t>
            </a:r>
            <a:r>
              <a:rPr lang="ja-JP" altLang="en-US" u="sng" dirty="0"/>
              <a:t>のオペレータ化</a:t>
            </a:r>
            <a:endParaRPr lang="en-US" altLang="ja-JP" u="sng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3]	$bind:</a:t>
            </a:r>
            <a:r>
              <a:rPr lang="en-US" altLang="ja-JP" u="sng" dirty="0"/>
              <a:t>$#1$[1]</a:t>
            </a:r>
            <a:r>
              <a:rPr lang="en-US" altLang="ja-JP" dirty="0"/>
              <a:t>:</a:t>
            </a:r>
            <a:r>
              <a:rPr lang="en-US" altLang="ja-JP" u="sng" dirty="0"/>
              <a:t>$#2$[2]</a:t>
            </a:r>
            <a:r>
              <a:rPr lang="en-US" altLang="ja-JP" dirty="0"/>
              <a:t>$A[6]</a:t>
            </a:r>
          </a:p>
          <a:p>
            <a:pPr lvl="2">
              <a:spcBef>
                <a:spcPts val="600"/>
              </a:spcBef>
            </a:pPr>
            <a:r>
              <a:rPr lang="pt-BR" altLang="ja-JP" dirty="0"/>
              <a:t>$bind:</a:t>
            </a:r>
            <a:r>
              <a:rPr lang="pt-BR" altLang="ja-JP" u="sng" dirty="0"/>
              <a:t>"X(Y),P(Q,R)"[1]</a:t>
            </a:r>
            <a:r>
              <a:rPr lang="pt-BR" altLang="ja-JP" dirty="0"/>
              <a:t>:</a:t>
            </a:r>
            <a:r>
              <a:rPr lang="pt-BR" altLang="ja-JP" u="sng" dirty="0"/>
              <a:t>$#1$[2]</a:t>
            </a:r>
            <a:r>
              <a:rPr lang="pt-BR" altLang="ja-JP" dirty="0"/>
              <a:t>:</a:t>
            </a:r>
            <a:r>
              <a:rPr lang="pt-BR" altLang="ja-JP" u="sng" dirty="0"/>
              <a:t>"MM,KG"[1]</a:t>
            </a:r>
            <a:r>
              <a:rPr lang="pt-BR" altLang="ja-JP" dirty="0"/>
              <a:t>$A[]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&lt;</a:t>
            </a:r>
            <a:r>
              <a:rPr lang="ja-JP" altLang="en-US" dirty="0"/>
              <a:t>問題点</a:t>
            </a:r>
            <a:r>
              <a:rPr lang="en-US" altLang="ja-JP" dirty="0"/>
              <a:t>&gt; </a:t>
            </a:r>
            <a:r>
              <a:rPr lang="ja-JP" altLang="en-US" dirty="0"/>
              <a:t>バインド値指定の出力形式</a:t>
            </a:r>
            <a:r>
              <a:rPr lang="en-US" altLang="ja-JP" dirty="0"/>
              <a:t>	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前回案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$ echo '(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##11$##12[2]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data=num.csv</a:t>
            </a:r>
          </a:p>
          <a:p>
            <a:pPr lvl="2"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	=&gt;</a:t>
            </a:r>
            <a:r>
              <a:rPr lang="en-US" altLang="ja-JP" u="sng" dirty="0"/>
              <a:t>(</a:t>
            </a:r>
            <a:r>
              <a:rPr lang="en-US" altLang="ja-JP" u="sng" dirty="0">
                <a:highlight>
                  <a:srgbClr val="FFCCFF"/>
                </a:highlight>
              </a:rPr>
              <a:t>$##11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##11$##12[2]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(1,2)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,##11$##12[2]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@##12(1,2),##12)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今回案</a:t>
            </a:r>
            <a:r>
              <a:rPr lang="en-US" altLang="ja-JP" dirty="0"/>
              <a:t>)</a:t>
            </a:r>
            <a:r>
              <a:rPr lang="ja-JP" altLang="en-US" dirty="0"/>
              <a:t>　①</a:t>
            </a:r>
            <a:r>
              <a:rPr lang="en-US" altLang="ja-JP" dirty="0"/>
              <a:t> 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$bind:$#1$$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$##11$(A)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##11$##12$[2]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 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　　   ② </a:t>
            </a:r>
            <a:r>
              <a:rPr lang="en-US" altLang="ja-JP" dirty="0"/>
              <a:t>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$##11$(A)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$bind:$#1$$</a:t>
            </a:r>
            <a:r>
              <a:rPr lang="en-US" altLang="ja-JP" dirty="0">
                <a:highlight>
                  <a:srgbClr val="FFFFCC"/>
                </a:highlight>
              </a:rPr>
              <a:t>$##12$[2]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	=&gt;(</a:t>
            </a:r>
            <a:r>
              <a:rPr lang="en-US" altLang="ja-JP" u="sng" dirty="0">
                <a:highlight>
                  <a:srgbClr val="FFCCFF"/>
                </a:highlight>
              </a:rPr>
              <a:t>$##11$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$bind:”1,2”$</a:t>
            </a:r>
            <a:r>
              <a:rPr lang="en-US" altLang="ja-JP" u="sng" dirty="0">
                <a:highlight>
                  <a:srgbClr val="FFFFCC"/>
                </a:highlight>
              </a:rPr>
              <a:t>$##12$[1]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 ##11</a:t>
            </a:r>
            <a:r>
              <a:rPr lang="en-US" altLang="ja-JP" dirty="0">
                <a:solidFill>
                  <a:srgbClr val="FF0000"/>
                </a:solidFill>
              </a:rPr>
              <a:t>$bind:”1,2”$</a:t>
            </a:r>
            <a:r>
              <a:rPr lang="en-US" altLang="ja-JP" dirty="0"/>
              <a:t>$##12$[1]@##12,##12)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DC86CB46-40DD-4D44-BA68-53989D628565}"/>
              </a:ext>
            </a:extLst>
          </p:cNvPr>
          <p:cNvSpPr/>
          <p:nvPr/>
        </p:nvSpPr>
        <p:spPr>
          <a:xfrm>
            <a:off x="3457903" y="3137338"/>
            <a:ext cx="1608083" cy="291662"/>
          </a:xfrm>
          <a:prstGeom prst="wedgeRectCallout">
            <a:avLst>
              <a:gd name="adj1" fmla="val -12933"/>
              <a:gd name="adj2" fmla="val 99987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下線部はパラメータ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C0ED396C-5F1E-4C8F-86F1-534A72534858}"/>
              </a:ext>
            </a:extLst>
          </p:cNvPr>
          <p:cNvSpPr/>
          <p:nvPr/>
        </p:nvSpPr>
        <p:spPr>
          <a:xfrm>
            <a:off x="10368456" y="5257218"/>
            <a:ext cx="1382110" cy="291662"/>
          </a:xfrm>
          <a:prstGeom prst="wedgeRectCallout">
            <a:avLst>
              <a:gd name="adj1" fmla="val -15572"/>
              <a:gd name="adj2" fmla="val 67555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下線部はヘッド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F04186F-AFF6-4843-B763-0655F06DF4EC}"/>
              </a:ext>
            </a:extLst>
          </p:cNvPr>
          <p:cNvSpPr/>
          <p:nvPr/>
        </p:nvSpPr>
        <p:spPr>
          <a:xfrm>
            <a:off x="867103" y="3548131"/>
            <a:ext cx="5412828" cy="78827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5B5B43-A93F-417C-9FB8-A3ED9BEA3E46}"/>
              </a:ext>
            </a:extLst>
          </p:cNvPr>
          <p:cNvSpPr/>
          <p:nvPr/>
        </p:nvSpPr>
        <p:spPr>
          <a:xfrm>
            <a:off x="1508235" y="4922124"/>
            <a:ext cx="10410496" cy="1797268"/>
          </a:xfrm>
          <a:prstGeom prst="roundRect">
            <a:avLst>
              <a:gd name="adj" fmla="val 1023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08EF50F8-877C-42D7-9768-9474AC3C1CDA}"/>
              </a:ext>
            </a:extLst>
          </p:cNvPr>
          <p:cNvSpPr/>
          <p:nvPr/>
        </p:nvSpPr>
        <p:spPr>
          <a:xfrm>
            <a:off x="7945822" y="1786759"/>
            <a:ext cx="4142416" cy="961041"/>
          </a:xfrm>
          <a:prstGeom prst="wedgeRectCallout">
            <a:avLst>
              <a:gd name="adj1" fmla="val -83186"/>
              <a:gd name="adj2" fmla="val -47121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・一般形  カリー化と関連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　</a:t>
            </a:r>
            <a:r>
              <a:rPr lang="en-US" altLang="ja-JP" sz="1200" dirty="0">
                <a:solidFill>
                  <a:srgbClr val="FF0000"/>
                </a:solidFill>
              </a:rPr>
              <a:t>‘{‘&lt;op&gt;’(‘&lt;T&gt;,...,&lt;T&gt;’)’’(‘&lt;T&gt;,...,&lt;T&gt;’)’...’}’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 </a:t>
            </a:r>
            <a:r>
              <a:rPr lang="ja-JP" altLang="en-US" sz="1200" dirty="0">
                <a:solidFill>
                  <a:srgbClr val="FF0000"/>
                </a:solidFill>
              </a:rPr>
              <a:t>　　</a:t>
            </a:r>
            <a:r>
              <a:rPr lang="en-US" altLang="ja-JP" sz="1200" dirty="0">
                <a:solidFill>
                  <a:srgbClr val="FF0000"/>
                </a:solidFill>
              </a:rPr>
              <a:t>=&gt; ‘:’</a:t>
            </a:r>
            <a:r>
              <a:rPr lang="ja-JP" altLang="en-US" sz="1200" dirty="0">
                <a:solidFill>
                  <a:srgbClr val="FF0000"/>
                </a:solidFill>
              </a:rPr>
              <a:t>は廃止、各</a:t>
            </a:r>
            <a:r>
              <a:rPr lang="en-US" altLang="ja-JP" sz="1200" dirty="0">
                <a:solidFill>
                  <a:srgbClr val="FF0000"/>
                </a:solidFill>
              </a:rPr>
              <a:t>&lt;T&gt;</a:t>
            </a:r>
            <a:r>
              <a:rPr lang="ja-JP" altLang="en-US" sz="1200" dirty="0">
                <a:solidFill>
                  <a:srgbClr val="FF0000"/>
                </a:solidFill>
              </a:rPr>
              <a:t>がパラメータ相当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</a:t>
            </a:r>
            <a:r>
              <a:rPr kumimoji="1" lang="en-US" altLang="ja-JP" sz="1200" dirty="0">
                <a:solidFill>
                  <a:srgbClr val="FF0000"/>
                </a:solidFill>
              </a:rPr>
              <a:t>{...} </a:t>
            </a:r>
            <a:r>
              <a:rPr kumimoji="1" lang="ja-JP" altLang="en-US" sz="1200" dirty="0">
                <a:solidFill>
                  <a:srgbClr val="FF0000"/>
                </a:solidFill>
              </a:rPr>
              <a:t>内はエスケープ扱い</a:t>
            </a:r>
            <a:r>
              <a:rPr kumimoji="1" lang="en-US" altLang="ja-JP" sz="1200" dirty="0">
                <a:solidFill>
                  <a:srgbClr val="FF0000"/>
                </a:solidFill>
              </a:rPr>
              <a:t>(delimiter</a:t>
            </a:r>
            <a:r>
              <a:rPr kumimoji="1" lang="ja-JP" altLang="en-US" sz="1200" dirty="0">
                <a:solidFill>
                  <a:srgbClr val="FF0000"/>
                </a:solidFill>
              </a:rPr>
              <a:t>も</a:t>
            </a:r>
            <a:r>
              <a:rPr kumimoji="1" lang="en-US" altLang="ja-JP" sz="1200" dirty="0">
                <a:solidFill>
                  <a:srgbClr val="FF0000"/>
                </a:solidFill>
              </a:rPr>
              <a:t>head</a:t>
            </a:r>
            <a:r>
              <a:rPr kumimoji="1" lang="ja-JP" altLang="en-US" sz="1200" dirty="0">
                <a:solidFill>
                  <a:srgbClr val="FF0000"/>
                </a:solidFill>
              </a:rPr>
              <a:t>の一部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ja-JP" sz="1200" dirty="0">
                <a:solidFill>
                  <a:srgbClr val="FF0000"/>
                </a:solidFill>
              </a:rPr>
              <a:t>=&gt; </a:t>
            </a:r>
            <a:r>
              <a:rPr lang="ja-JP" altLang="en-US" sz="1200" dirty="0">
                <a:solidFill>
                  <a:srgbClr val="FF0000"/>
                </a:solidFill>
              </a:rPr>
              <a:t>評価時に</a:t>
            </a:r>
            <a:r>
              <a:rPr lang="en-US" altLang="ja-JP" sz="1200" dirty="0">
                <a:solidFill>
                  <a:srgbClr val="FF0000"/>
                </a:solidFill>
              </a:rPr>
              <a:t>{...}</a:t>
            </a:r>
            <a:r>
              <a:rPr lang="ja-JP" altLang="en-US" sz="1200" dirty="0">
                <a:solidFill>
                  <a:srgbClr val="FF0000"/>
                </a:solidFill>
              </a:rPr>
              <a:t>内を</a:t>
            </a:r>
            <a:r>
              <a:rPr lang="en-US" altLang="ja-JP" sz="1200" dirty="0">
                <a:solidFill>
                  <a:srgbClr val="FF0000"/>
                </a:solidFill>
              </a:rPr>
              <a:t>parsing</a:t>
            </a:r>
            <a:r>
              <a:rPr lang="ja-JP" altLang="en-US" sz="1200" dirty="0">
                <a:solidFill>
                  <a:srgbClr val="FF0000"/>
                </a:solidFill>
              </a:rPr>
              <a:t>する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A2CBB26-271B-492F-B2DA-097015AD0DB8}"/>
              </a:ext>
            </a:extLst>
          </p:cNvPr>
          <p:cNvSpPr/>
          <p:nvPr/>
        </p:nvSpPr>
        <p:spPr>
          <a:xfrm>
            <a:off x="7807847" y="3229305"/>
            <a:ext cx="3942719" cy="417785"/>
          </a:xfrm>
          <a:prstGeom prst="wedgeRectCallout">
            <a:avLst>
              <a:gd name="adj1" fmla="val -83186"/>
              <a:gd name="adj2" fmla="val -47121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reference</a:t>
            </a:r>
            <a:r>
              <a:rPr lang="ja-JP" altLang="en-US" sz="1200" dirty="0">
                <a:solidFill>
                  <a:srgbClr val="FF0000"/>
                </a:solidFill>
              </a:rPr>
              <a:t>はラベル同様言語仕様上の機構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 =&gt; </a:t>
            </a:r>
            <a:r>
              <a:rPr lang="ja-JP" altLang="en-US" sz="1200" dirty="0">
                <a:solidFill>
                  <a:srgbClr val="FF0000"/>
                </a:solidFill>
              </a:rPr>
              <a:t>オペレータ化しない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従来どおり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DC48763A-9B2D-4278-9E85-8D3C846715B8}"/>
              </a:ext>
            </a:extLst>
          </p:cNvPr>
          <p:cNvSpPr/>
          <p:nvPr/>
        </p:nvSpPr>
        <p:spPr>
          <a:xfrm>
            <a:off x="7168054" y="3875131"/>
            <a:ext cx="4920183" cy="961041"/>
          </a:xfrm>
          <a:prstGeom prst="wedgeRectCallout">
            <a:avLst>
              <a:gd name="adj1" fmla="val -68312"/>
              <a:gd name="adj2" fmla="val -3399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bind</a:t>
            </a:r>
            <a:r>
              <a:rPr lang="ja-JP" altLang="en-US" sz="1200" dirty="0">
                <a:solidFill>
                  <a:srgbClr val="FF0000"/>
                </a:solidFill>
              </a:rPr>
              <a:t>値をファイルから</a:t>
            </a:r>
            <a:r>
              <a:rPr lang="en-US" altLang="ja-JP" sz="1200" dirty="0">
                <a:solidFill>
                  <a:srgbClr val="FF0000"/>
                </a:solidFill>
              </a:rPr>
              <a:t>read</a:t>
            </a:r>
            <a:r>
              <a:rPr lang="ja-JP" altLang="en-US" sz="1200" dirty="0">
                <a:solidFill>
                  <a:srgbClr val="FF0000"/>
                </a:solidFill>
              </a:rPr>
              <a:t>する場合は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 dirty="0">
                <a:solidFill>
                  <a:srgbClr val="FF0000"/>
                </a:solidFill>
              </a:rPr>
              <a:t>ファイルとみなす。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 </a:t>
            </a:r>
            <a:r>
              <a:rPr lang="ja-JP" altLang="en-US" sz="1200" dirty="0">
                <a:solidFill>
                  <a:srgbClr val="FF0000"/>
                </a:solidFill>
              </a:rPr>
              <a:t>文字列による直接指定の場合は要検討</a:t>
            </a:r>
            <a:r>
              <a:rPr lang="en-US" altLang="ja-JP" sz="1200" dirty="0">
                <a:solidFill>
                  <a:srgbClr val="FF0000"/>
                </a:solidFill>
              </a:rPr>
              <a:t>(T</a:t>
            </a:r>
            <a:r>
              <a:rPr lang="ja-JP" altLang="en-US" sz="1200" dirty="0">
                <a:solidFill>
                  <a:srgbClr val="FF0000"/>
                </a:solidFill>
              </a:rPr>
              <a:t>式</a:t>
            </a:r>
            <a:r>
              <a:rPr lang="en-US" altLang="ja-JP" sz="1200" dirty="0">
                <a:solidFill>
                  <a:srgbClr val="FF0000"/>
                </a:solidFill>
              </a:rPr>
              <a:t>/CSV</a:t>
            </a:r>
            <a:r>
              <a:rPr lang="ja-JP" altLang="en-US" sz="1200" dirty="0">
                <a:solidFill>
                  <a:srgbClr val="FF0000"/>
                </a:solidFill>
              </a:rPr>
              <a:t>値両方あり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  =&gt; </a:t>
            </a:r>
            <a:r>
              <a:rPr lang="ja-JP" altLang="en-US" sz="1200" dirty="0">
                <a:solidFill>
                  <a:srgbClr val="FF0000"/>
                </a:solidFill>
              </a:rPr>
              <a:t>内部での</a:t>
            </a:r>
            <a:r>
              <a:rPr lang="en-US" altLang="ja-JP" sz="1200" dirty="0">
                <a:solidFill>
                  <a:srgbClr val="FF0000"/>
                </a:solidFill>
              </a:rPr>
              <a:t>bind</a:t>
            </a:r>
            <a:r>
              <a:rPr lang="ja-JP" altLang="en-US" sz="1200" dirty="0">
                <a:solidFill>
                  <a:srgbClr val="FF0000"/>
                </a:solidFill>
              </a:rPr>
              <a:t>値保持方法にも影響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・出力時、バインド値は子ノードとして</a:t>
            </a:r>
            <a:r>
              <a:rPr lang="ja-JP" altLang="en-US" sz="1200">
                <a:solidFill>
                  <a:srgbClr val="FF0000"/>
                </a:solidFill>
              </a:rPr>
              <a:t>表示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>
                <a:solidFill>
                  <a:srgbClr val="FF0000"/>
                </a:solidFill>
              </a:rPr>
              <a:t>前回案から変更なし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   </a:t>
            </a:r>
            <a:r>
              <a:rPr lang="en-US" altLang="ja-JP" sz="1200" dirty="0">
                <a:solidFill>
                  <a:srgbClr val="FF0000"/>
                </a:solidFill>
              </a:rPr>
              <a:t>=&gt; </a:t>
            </a:r>
            <a:r>
              <a:rPr lang="ja-JP" altLang="en-US" sz="1200" dirty="0">
                <a:solidFill>
                  <a:srgbClr val="FF0000"/>
                </a:solidFill>
              </a:rPr>
              <a:t>これがバインドのそもそも</a:t>
            </a:r>
            <a:r>
              <a:rPr lang="ja-JP" altLang="en-US" sz="1200">
                <a:solidFill>
                  <a:srgbClr val="FF0000"/>
                </a:solidFill>
              </a:rPr>
              <a:t>の目的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108223"/>
            <a:ext cx="278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parse_header</a:t>
            </a:r>
            <a:r>
              <a:rPr lang="en-US" altLang="ja-JP" sz="2400" u="sng" dirty="0"/>
              <a:t>()</a:t>
            </a:r>
            <a:endParaRPr kumimoji="1" lang="ja-JP" altLang="en-US" sz="2400" u="sng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46FFA3-CC00-4BEC-B1E2-198F0020FB53}"/>
              </a:ext>
            </a:extLst>
          </p:cNvPr>
          <p:cNvSpPr/>
          <p:nvPr/>
        </p:nvSpPr>
        <p:spPr>
          <a:xfrm>
            <a:off x="111407" y="394692"/>
            <a:ext cx="119373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// return tree for &lt;header&gt;</a:t>
            </a:r>
          </a:p>
          <a:p>
            <a:r>
              <a:rPr lang="en-US" altLang="ja-JP" dirty="0"/>
              <a:t>NODE </a:t>
            </a:r>
            <a:r>
              <a:rPr lang="en-US" altLang="ja-JP" dirty="0" err="1"/>
              <a:t>parse_header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struct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NODE </a:t>
            </a:r>
            <a:r>
              <a:rPr lang="en-US" altLang="ja-JP" dirty="0" err="1"/>
              <a:t>node</a:t>
            </a:r>
            <a:r>
              <a:rPr lang="en-US" altLang="ja-JP" dirty="0"/>
              <a:t> = </a:t>
            </a:r>
            <a:r>
              <a:rPr lang="en-US" altLang="ja-JP" dirty="0" err="1"/>
              <a:t>alloc_node</a:t>
            </a:r>
            <a:r>
              <a:rPr lang="en-US" altLang="ja-JP" dirty="0"/>
              <a:t>(); 	// allocate node for this &lt;header&gt;</a:t>
            </a:r>
          </a:p>
          <a:p>
            <a:endParaRPr lang="en-US" altLang="ja-JP" dirty="0"/>
          </a:p>
          <a:p>
            <a:pPr lvl="1"/>
            <a:r>
              <a:rPr lang="en-US" altLang="ja-JP" dirty="0"/>
              <a:t>        if(</a:t>
            </a:r>
            <a:r>
              <a:rPr lang="en-US" altLang="ja-JP" dirty="0">
                <a:solidFill>
                  <a:srgbClr val="FF0000"/>
                </a:solidFill>
              </a:rPr>
              <a:t>token(in)</a:t>
            </a:r>
            <a:r>
              <a:rPr lang="en-US" altLang="ja-JP" dirty="0"/>
              <a:t> != 'I') { </a:t>
            </a:r>
          </a:p>
          <a:p>
            <a:pPr lvl="1"/>
            <a:r>
              <a:rPr lang="en-US" altLang="ja-JP" dirty="0"/>
              <a:t>		</a:t>
            </a:r>
            <a:r>
              <a:rPr lang="en-US" altLang="ja-JP" dirty="0" err="1"/>
              <a:t>set_head</a:t>
            </a:r>
            <a:r>
              <a:rPr lang="en-US" altLang="ja-JP" dirty="0"/>
              <a:t>(node, "");</a:t>
            </a:r>
          </a:p>
          <a:p>
            <a:r>
              <a:rPr lang="en-US" altLang="ja-JP" dirty="0"/>
              <a:t>	} else {</a:t>
            </a:r>
          </a:p>
          <a:p>
            <a:pPr lvl="2"/>
            <a:r>
              <a:rPr lang="en-US" altLang="ja-JP" dirty="0"/>
              <a:t>              </a:t>
            </a:r>
            <a:r>
              <a:rPr lang="en-US" altLang="ja-JP" dirty="0" err="1"/>
              <a:t>set_head</a:t>
            </a:r>
            <a:r>
              <a:rPr lang="en-US" altLang="ja-JP" dirty="0"/>
              <a:t>(node, </a:t>
            </a:r>
            <a:r>
              <a:rPr lang="en-US" altLang="ja-JP" dirty="0">
                <a:solidFill>
                  <a:srgbClr val="FF0000"/>
                </a:solidFill>
              </a:rPr>
              <a:t>name(in)</a:t>
            </a:r>
            <a:r>
              <a:rPr lang="en-US" altLang="ja-JP" dirty="0"/>
              <a:t>);	// set buff to &lt;header&gt; node</a:t>
            </a:r>
          </a:p>
          <a:p>
            <a:pPr lvl="1"/>
            <a:r>
              <a:rPr lang="en-US" altLang="ja-JP" dirty="0"/>
              <a:t>		skip(‘I’,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			// skip </a:t>
            </a:r>
            <a:r>
              <a:rPr lang="en-US" altLang="ja-JP" dirty="0" err="1"/>
              <a:t>idenifier</a:t>
            </a:r>
            <a:r>
              <a:rPr lang="en-US" altLang="ja-JP" dirty="0"/>
              <a:t> token</a:t>
            </a:r>
          </a:p>
          <a:p>
            <a:pPr lvl="1"/>
            <a:r>
              <a:rPr lang="en-US" altLang="ja-JP" dirty="0"/>
              <a:t>        }</a:t>
            </a:r>
          </a:p>
          <a:p>
            <a:pPr lvl="1"/>
            <a:r>
              <a:rPr lang="en-US" altLang="ja-JP" dirty="0"/>
              <a:t>        return node;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8C5080-947F-444E-8640-0A9D4E441480}"/>
              </a:ext>
            </a:extLst>
          </p:cNvPr>
          <p:cNvSpPr txBox="1"/>
          <p:nvPr/>
        </p:nvSpPr>
        <p:spPr>
          <a:xfrm>
            <a:off x="10211860" y="1830371"/>
            <a:ext cx="9937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AAA</a:t>
            </a:r>
            <a:endParaRPr kumimoji="1" lang="ja-JP" altLang="en-US" dirty="0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7F1635E4-37AE-484A-87CA-4CD44E092EF8}"/>
              </a:ext>
            </a:extLst>
          </p:cNvPr>
          <p:cNvSpPr/>
          <p:nvPr/>
        </p:nvSpPr>
        <p:spPr>
          <a:xfrm>
            <a:off x="10470731" y="2474310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4F2F254-7432-4918-A23E-A4D5D7C33F42}"/>
              </a:ext>
            </a:extLst>
          </p:cNvPr>
          <p:cNvSpPr/>
          <p:nvPr/>
        </p:nvSpPr>
        <p:spPr>
          <a:xfrm>
            <a:off x="8906388" y="1852459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FC8CA7-9824-4752-9F5C-697FFB50FBDE}"/>
              </a:ext>
            </a:extLst>
          </p:cNvPr>
          <p:cNvSpPr/>
          <p:nvPr/>
        </p:nvSpPr>
        <p:spPr>
          <a:xfrm>
            <a:off x="8999683" y="3604747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BF468A4-86BF-478B-9F4D-8B218668E0BA}"/>
              </a:ext>
            </a:extLst>
          </p:cNvPr>
          <p:cNvSpPr/>
          <p:nvPr/>
        </p:nvSpPr>
        <p:spPr>
          <a:xfrm>
            <a:off x="10333878" y="3565537"/>
            <a:ext cx="816621" cy="406092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AAA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C0BCF75-97BE-42C8-9EC6-3E578B6F2B96}"/>
              </a:ext>
            </a:extLst>
          </p:cNvPr>
          <p:cNvSpPr txBox="1"/>
          <p:nvPr/>
        </p:nvSpPr>
        <p:spPr>
          <a:xfrm>
            <a:off x="4610906" y="108223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(1) &lt;header&gt; ::= &lt;empty&gt; | &lt;name-str&gt;</a:t>
            </a:r>
            <a:endParaRPr lang="en-US" altLang="ja-JP" b="1" dirty="0"/>
          </a:p>
          <a:p>
            <a:r>
              <a:rPr lang="en-US" altLang="ja-JP" dirty="0"/>
              <a:t>(2) &lt;T-exp&gt; ::=  &lt;header&gt; { "(" [ &lt;T-exp&gt; { "," &lt;T-exp&gt; } ] ")" }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1037FEF-B82F-4AD7-B211-A17027D79BF8}"/>
              </a:ext>
            </a:extLst>
          </p:cNvPr>
          <p:cNvSpPr/>
          <p:nvPr/>
        </p:nvSpPr>
        <p:spPr>
          <a:xfrm>
            <a:off x="10984672" y="3243568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node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312DCE4-050D-45BB-B06B-0AD24A01FD11}"/>
              </a:ext>
            </a:extLst>
          </p:cNvPr>
          <p:cNvSpPr/>
          <p:nvPr/>
        </p:nvSpPr>
        <p:spPr>
          <a:xfrm>
            <a:off x="9036888" y="1345824"/>
            <a:ext cx="2892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current token: “I” / “AAA”</a:t>
            </a:r>
            <a:endParaRPr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35DD177-E3ED-4F70-BBFE-529B483E0E9D}"/>
              </a:ext>
            </a:extLst>
          </p:cNvPr>
          <p:cNvSpPr/>
          <p:nvPr/>
        </p:nvSpPr>
        <p:spPr>
          <a:xfrm>
            <a:off x="439035" y="4539624"/>
            <a:ext cx="718937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void skip(TOKEN </a:t>
            </a:r>
            <a:r>
              <a:rPr lang="en-US" altLang="ja-JP" dirty="0" err="1"/>
              <a:t>tk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00"/>
                </a:solidFill>
              </a:rPr>
              <a:t>struct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tk</a:t>
            </a:r>
            <a:r>
              <a:rPr lang="en-US" altLang="ja-JP" dirty="0"/>
              <a:t> == 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en-US" altLang="ja-JP" dirty="0"/>
              <a:t>) {</a:t>
            </a:r>
          </a:p>
          <a:p>
            <a:r>
              <a:rPr lang="en-US" altLang="ja-JP" dirty="0"/>
              <a:t>		</a:t>
            </a:r>
            <a:r>
              <a:rPr lang="en-US" altLang="ja-JP" dirty="0">
                <a:solidFill>
                  <a:srgbClr val="FF0000"/>
                </a:solidFill>
              </a:rPr>
              <a:t>next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		// </a:t>
            </a:r>
            <a:r>
              <a:rPr lang="ja-JP" altLang="en-US" dirty="0"/>
              <a:t>次のトークンをカレント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error("syntax error");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488CC6C-CD33-41D7-BA10-D414A7F4924A}"/>
              </a:ext>
            </a:extLst>
          </p:cNvPr>
          <p:cNvSpPr/>
          <p:nvPr/>
        </p:nvSpPr>
        <p:spPr>
          <a:xfrm>
            <a:off x="8785663" y="5354585"/>
            <a:ext cx="2716077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赤フォントは導入予定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46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7">
            <a:extLst>
              <a:ext uri="{FF2B5EF4-FFF2-40B4-BE49-F238E27FC236}">
                <a16:creationId xmlns:a16="http://schemas.microsoft.com/office/drawing/2014/main" id="{5C51B25F-AD9B-4AE3-AD63-C97D5E4D6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319716"/>
              </p:ext>
            </p:extLst>
          </p:nvPr>
        </p:nvGraphicFramePr>
        <p:xfrm>
          <a:off x="555388" y="460349"/>
          <a:ext cx="51096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517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1851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90993">
                  <a:extLst>
                    <a:ext uri="{9D8B030D-6E8A-4147-A177-3AD203B41FA5}">
                      <a16:colId xmlns:a16="http://schemas.microsoft.com/office/drawing/2014/main" val="3004560296"/>
                    </a:ext>
                  </a:extLst>
                </a:gridCol>
                <a:gridCol w="1681655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2CE2D40-F37B-412D-8900-FBC4A92CAB26}"/>
              </a:ext>
            </a:extLst>
          </p:cNvPr>
          <p:cNvSpPr/>
          <p:nvPr/>
        </p:nvSpPr>
        <p:spPr>
          <a:xfrm>
            <a:off x="5799383" y="1923754"/>
            <a:ext cx="6392617" cy="7232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/>
              <a:t>in</a:t>
            </a:r>
            <a:r>
              <a:rPr lang="ja-JP" altLang="en-US" dirty="0"/>
              <a:t>　　</a:t>
            </a:r>
            <a:r>
              <a:rPr lang="en-US" altLang="ja-JP" dirty="0">
                <a:solidFill>
                  <a:srgbClr val="FF0000"/>
                </a:solidFill>
              </a:rPr>
              <a:t>$bind:$#1$[2]:$#2[1]$</a:t>
            </a:r>
            <a:r>
              <a:rPr lang="en-US" altLang="ja-JP" dirty="0"/>
              <a:t>(#11A[3], #12B[3], #13[](C[3]))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out</a:t>
            </a:r>
            <a:r>
              <a:rPr lang="ja-JP" altLang="en-US" dirty="0"/>
              <a:t>　 </a:t>
            </a:r>
            <a:r>
              <a:rPr lang="it-IT" altLang="ja-JP" dirty="0"/>
              <a:t>$PI$($#11$,Quantity($#13$, $#12$))</a:t>
            </a:r>
            <a:endParaRPr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E64D107-06E8-47EC-A5AE-5036AB96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00872"/>
              </p:ext>
            </p:extLst>
          </p:nvPr>
        </p:nvGraphicFramePr>
        <p:xfrm>
          <a:off x="555388" y="2810284"/>
          <a:ext cx="110059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103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66041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1660076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45884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5042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49398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618593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84CF127-79C8-4740-ACC3-C6EB3F3FF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348651"/>
              </p:ext>
            </p:extLst>
          </p:nvPr>
        </p:nvGraphicFramePr>
        <p:xfrm>
          <a:off x="510043" y="4919659"/>
          <a:ext cx="110059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62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46093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15311">
                  <a:extLst>
                    <a:ext uri="{9D8B030D-6E8A-4147-A177-3AD203B41FA5}">
                      <a16:colId xmlns:a16="http://schemas.microsoft.com/office/drawing/2014/main" val="6134816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76855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3991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24304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597574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test4.csv #4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76470CA-2951-43A1-AEFB-055F280740C0}"/>
              </a:ext>
            </a:extLst>
          </p:cNvPr>
          <p:cNvSpPr/>
          <p:nvPr/>
        </p:nvSpPr>
        <p:spPr>
          <a:xfrm>
            <a:off x="785222" y="4387072"/>
            <a:ext cx="721383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it-IT" altLang="ja-JP" dirty="0"/>
              <a:t>$PI$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$bind:$#1</a:t>
            </a:r>
            <a:r>
              <a:rPr lang="it-IT" altLang="ja-JP" dirty="0"/>
              <a:t>(A[3], Quantity(</a:t>
            </a:r>
            <a:r>
              <a:rPr lang="it-IT" altLang="ja-JP" dirty="0">
                <a:solidFill>
                  <a:srgbClr val="FF0000"/>
                </a:solidFill>
              </a:rPr>
              <a:t>$bind:$#2$[2]:$#3$[1]</a:t>
            </a:r>
            <a:r>
              <a:rPr lang="it-IT" altLang="ja-JP" dirty="0"/>
              <a:t>$C[], B[3])))</a:t>
            </a:r>
            <a:endParaRPr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1DAB330-A26F-41F2-9D7B-44A49A4C5162}"/>
              </a:ext>
            </a:extLst>
          </p:cNvPr>
          <p:cNvSpPr/>
          <p:nvPr/>
        </p:nvSpPr>
        <p:spPr>
          <a:xfrm>
            <a:off x="785222" y="6484570"/>
            <a:ext cx="829105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it-IT" altLang="ja-JP" dirty="0"/>
              <a:t>$PI$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$bind:$#1[2]:$#2[1]</a:t>
            </a:r>
            <a:r>
              <a:rPr lang="it-IT" altLang="ja-JP" dirty="0"/>
              <a:t>(A[3], Quantity(</a:t>
            </a:r>
            <a:r>
              <a:rPr lang="it-IT" altLang="ja-JP" dirty="0">
                <a:solidFill>
                  <a:srgbClr val="FF0000"/>
                </a:solidFill>
              </a:rPr>
              <a:t>$bind:$#3$[2]:$#4$[1]</a:t>
            </a:r>
            <a:r>
              <a:rPr lang="it-IT" altLang="ja-JP" dirty="0"/>
              <a:t>$C[], B[3])))</a:t>
            </a:r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DBEDF71-C057-4D21-9F05-6E72F238A877}"/>
              </a:ext>
            </a:extLst>
          </p:cNvPr>
          <p:cNvSpPr/>
          <p:nvPr/>
        </p:nvSpPr>
        <p:spPr>
          <a:xfrm>
            <a:off x="6327214" y="763199"/>
            <a:ext cx="5561624" cy="64633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※ [</a:t>
            </a:r>
            <a:r>
              <a:rPr lang="ja-JP" altLang="en-US" dirty="0"/>
              <a:t>例</a:t>
            </a:r>
            <a:r>
              <a:rPr lang="en-US" altLang="ja-JP" dirty="0"/>
              <a:t>2-3] </a:t>
            </a:r>
            <a:r>
              <a:rPr lang="ja-JP" altLang="en-US" dirty="0"/>
              <a:t>において</a:t>
            </a:r>
            <a:r>
              <a:rPr lang="en-US" altLang="ja-JP" dirty="0"/>
              <a:t>in/out</a:t>
            </a:r>
            <a:r>
              <a:rPr lang="ja-JP" altLang="en-US" dirty="0"/>
              <a:t>の統合はちょっと苦しい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理由</a:t>
            </a:r>
            <a:r>
              <a:rPr lang="en-US" altLang="ja-JP" dirty="0"/>
              <a:t>) in/out</a:t>
            </a:r>
            <a:r>
              <a:rPr lang="ja-JP" altLang="en-US" dirty="0"/>
              <a:t>でノードの出現順序が異なる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242515-2496-4B9B-83E8-BADA19E8FB98}"/>
              </a:ext>
            </a:extLst>
          </p:cNvPr>
          <p:cNvSpPr txBox="1"/>
          <p:nvPr/>
        </p:nvSpPr>
        <p:spPr>
          <a:xfrm>
            <a:off x="-106756" y="460349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1]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82EE41B-4C11-4C73-BD36-2499249C0ADC}"/>
              </a:ext>
            </a:extLst>
          </p:cNvPr>
          <p:cNvSpPr txBox="1"/>
          <p:nvPr/>
        </p:nvSpPr>
        <p:spPr>
          <a:xfrm>
            <a:off x="-102612" y="2832288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2]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36D9930-CB8C-474E-A12A-A31B076C7D60}"/>
              </a:ext>
            </a:extLst>
          </p:cNvPr>
          <p:cNvSpPr txBox="1"/>
          <p:nvPr/>
        </p:nvSpPr>
        <p:spPr>
          <a:xfrm>
            <a:off x="-102611" y="4919659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3]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E7390C-36A8-445D-8B67-40445636E558}"/>
              </a:ext>
            </a:extLst>
          </p:cNvPr>
          <p:cNvSpPr txBox="1"/>
          <p:nvPr/>
        </p:nvSpPr>
        <p:spPr>
          <a:xfrm>
            <a:off x="-106756" y="28570"/>
            <a:ext cx="35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</a:t>
            </a:r>
            <a:r>
              <a:rPr lang="ja-JP" altLang="en-US" b="1" u="sng" dirty="0">
                <a:sym typeface="Wingdings" pitchFamily="2" charset="2"/>
              </a:rPr>
              <a:t>複数ファイル事例</a:t>
            </a:r>
            <a:r>
              <a:rPr lang="en-US" altLang="ja-JP" b="1" u="sng" dirty="0">
                <a:sym typeface="Wingdings" pitchFamily="2" charset="2"/>
              </a:rPr>
              <a:t>=&gt;</a:t>
            </a:r>
            <a:r>
              <a:rPr lang="ja-JP" altLang="en-US" b="1" u="sng" dirty="0">
                <a:sym typeface="Wingdings" pitchFamily="2" charset="2"/>
              </a:rPr>
              <a:t>列結合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91689B0-EA18-452A-9F9A-0DF0E2B9A8ED}"/>
              </a:ext>
            </a:extLst>
          </p:cNvPr>
          <p:cNvSpPr/>
          <p:nvPr/>
        </p:nvSpPr>
        <p:spPr>
          <a:xfrm>
            <a:off x="3313086" y="91018"/>
            <a:ext cx="887891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出力</a:t>
            </a:r>
            <a:r>
              <a:rPr lang="en-US" altLang="ja-JP" dirty="0"/>
              <a:t>:</a:t>
            </a:r>
            <a:r>
              <a:rPr lang="ja-JP" altLang="en-US" dirty="0"/>
              <a:t>(((</a:t>
            </a:r>
            <a:r>
              <a:rPr lang="en-US" altLang="ja-JP" dirty="0"/>
              <a:t>l</a:t>
            </a:r>
            <a:r>
              <a:rPr lang="ja-JP" altLang="en-US" dirty="0"/>
              <a:t>ength,Quantity(1,mm)),(</a:t>
            </a:r>
            <a:r>
              <a:rPr lang="en-US" altLang="ja-JP" dirty="0"/>
              <a:t>h</a:t>
            </a:r>
            <a:r>
              <a:rPr lang="ja-JP" altLang="en-US" dirty="0"/>
              <a:t>eight,Quantity(2,</a:t>
            </a:r>
            <a:r>
              <a:rPr lang="en-US" altLang="ja-JP" dirty="0"/>
              <a:t>cm</a:t>
            </a:r>
            <a:r>
              <a:rPr lang="ja-JP" altLang="en-US" dirty="0"/>
              <a:t>))),((</a:t>
            </a:r>
            <a:r>
              <a:rPr lang="en-US" altLang="ja-JP" dirty="0"/>
              <a:t>weight</a:t>
            </a:r>
            <a:r>
              <a:rPr lang="ja-JP" altLang="en-US" dirty="0"/>
              <a:t>,Quantity(3,</a:t>
            </a:r>
            <a:r>
              <a:rPr lang="en-US" altLang="ja-JP" dirty="0"/>
              <a:t>kg</a:t>
            </a:r>
            <a:r>
              <a:rPr lang="ja-JP" altLang="en-US" dirty="0"/>
              <a:t>)),</a:t>
            </a:r>
            <a:r>
              <a:rPr lang="en-US" altLang="ja-JP" dirty="0"/>
              <a:t>...</a:t>
            </a:r>
            <a:endParaRPr lang="ja-JP" altLang="en-US" dirty="0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E031A789-99E4-46EE-8E7A-9861E512544D}"/>
              </a:ext>
            </a:extLst>
          </p:cNvPr>
          <p:cNvSpPr/>
          <p:nvPr/>
        </p:nvSpPr>
        <p:spPr>
          <a:xfrm>
            <a:off x="7903781" y="1356448"/>
            <a:ext cx="3321267" cy="432673"/>
          </a:xfrm>
          <a:prstGeom prst="wedgeRectCallout">
            <a:avLst>
              <a:gd name="adj1" fmla="val -37262"/>
              <a:gd name="adj2" fmla="val -1311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in/out</a:t>
            </a:r>
            <a:r>
              <a:rPr lang="ja-JP" altLang="en-US" sz="1200" dirty="0">
                <a:solidFill>
                  <a:srgbClr val="FF0000"/>
                </a:solidFill>
              </a:rPr>
              <a:t>の指定は残す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・各例を</a:t>
            </a:r>
            <a:r>
              <a:rPr kumimoji="1" lang="en-US" altLang="ja-JP" sz="1200" dirty="0">
                <a:solidFill>
                  <a:srgbClr val="FF0000"/>
                </a:solidFill>
              </a:rPr>
              <a:t>{}</a:t>
            </a:r>
            <a:r>
              <a:rPr kumimoji="1" lang="ja-JP" altLang="en-US" sz="1200" dirty="0">
                <a:solidFill>
                  <a:srgbClr val="FF0000"/>
                </a:solidFill>
              </a:rPr>
              <a:t>を用いた新形式で書き直す。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5916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8C2672-21A0-47A2-BB4D-DB5D79326D44}"/>
              </a:ext>
            </a:extLst>
          </p:cNvPr>
          <p:cNvSpPr txBox="1"/>
          <p:nvPr/>
        </p:nvSpPr>
        <p:spPr>
          <a:xfrm>
            <a:off x="-106756" y="28570"/>
            <a:ext cx="35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3. </a:t>
            </a:r>
            <a:r>
              <a:rPr lang="ja-JP" altLang="en-US" b="1" u="sng" dirty="0">
                <a:sym typeface="Wingdings" pitchFamily="2" charset="2"/>
              </a:rPr>
              <a:t>環境変数</a:t>
            </a:r>
            <a:r>
              <a:rPr lang="en-US" altLang="ja-JP" b="1" u="sng" dirty="0">
                <a:sym typeface="Wingdings" pitchFamily="2" charset="2"/>
              </a:rPr>
              <a:t>(</a:t>
            </a:r>
            <a:r>
              <a:rPr lang="ja-JP" altLang="en-US" b="1" u="sng" dirty="0">
                <a:sym typeface="Wingdings" pitchFamily="2" charset="2"/>
              </a:rPr>
              <a:t>風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F0BF49-0612-48FD-9847-E8276FE2D99F}"/>
              </a:ext>
            </a:extLst>
          </p:cNvPr>
          <p:cNvSpPr/>
          <p:nvPr/>
        </p:nvSpPr>
        <p:spPr>
          <a:xfrm>
            <a:off x="0" y="397902"/>
            <a:ext cx="11950262" cy="129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ストリームポインタ化参照されるラベルを環境変数的に扱いたい。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入力</a:t>
            </a:r>
            <a:r>
              <a:rPr lang="en-US" altLang="ja-JP" dirty="0"/>
              <a:t>CSV</a:t>
            </a:r>
            <a:r>
              <a:rPr lang="ja-JP" altLang="en-US" dirty="0"/>
              <a:t>ファイルの指定は、変換規則本体とは独立に指定したい。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echo ‘$bind:</a:t>
            </a:r>
            <a:r>
              <a:rPr lang="en-US" altLang="ja-JP" u="sng" dirty="0"/>
              <a:t>$#1$[1]</a:t>
            </a:r>
            <a:r>
              <a:rPr lang="en-US" altLang="ja-JP" dirty="0"/>
              <a:t>:</a:t>
            </a:r>
            <a:r>
              <a:rPr lang="en-US" altLang="ja-JP" u="sng" dirty="0"/>
              <a:t>$#2$[2]</a:t>
            </a:r>
            <a:r>
              <a:rPr lang="en-US" altLang="ja-JP" dirty="0"/>
              <a:t>$A[6]’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</a:t>
            </a:r>
            <a:r>
              <a:rPr lang="en-US" altLang="ja-JP" dirty="0">
                <a:solidFill>
                  <a:srgbClr val="FF0000"/>
                </a:solidFill>
              </a:rPr>
              <a:t>env=#1file(“test1.csv”);#2string(“A(B),C”)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97B036AA-8BE5-4FF1-8E54-41561C7DD013}"/>
              </a:ext>
            </a:extLst>
          </p:cNvPr>
          <p:cNvSpPr/>
          <p:nvPr/>
        </p:nvSpPr>
        <p:spPr>
          <a:xfrm>
            <a:off x="1996967" y="2439014"/>
            <a:ext cx="4834757" cy="432673"/>
          </a:xfrm>
          <a:prstGeom prst="wedgeRectCallout">
            <a:avLst>
              <a:gd name="adj1" fmla="val -37262"/>
              <a:gd name="adj2" fmla="val -1311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env</a:t>
            </a:r>
            <a:r>
              <a:rPr lang="ja-JP" altLang="en-US" sz="1200" dirty="0">
                <a:solidFill>
                  <a:srgbClr val="FF0000"/>
                </a:solidFill>
              </a:rPr>
              <a:t>で指定するのは、環境を記述した</a:t>
            </a:r>
            <a:r>
              <a:rPr lang="en-US" altLang="ja-JP" sz="1200" dirty="0" err="1">
                <a:solidFill>
                  <a:srgbClr val="FF0000"/>
                </a:solidFill>
              </a:rPr>
              <a:t>envfile</a:t>
            </a:r>
            <a:r>
              <a:rPr lang="ja-JP" altLang="en-US" sz="1200" dirty="0">
                <a:solidFill>
                  <a:srgbClr val="FF0000"/>
                </a:solidFill>
              </a:rPr>
              <a:t>のファイル名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</a:t>
            </a:r>
            <a:r>
              <a:rPr kumimoji="1" lang="en-US" altLang="ja-JP" sz="1200" dirty="0" err="1">
                <a:solidFill>
                  <a:srgbClr val="FF0000"/>
                </a:solidFill>
              </a:rPr>
              <a:t>envfile</a:t>
            </a:r>
            <a:r>
              <a:rPr kumimoji="1" lang="ja-JP" altLang="en-US" sz="1200" dirty="0">
                <a:solidFill>
                  <a:srgbClr val="FF0000"/>
                </a:solidFill>
              </a:rPr>
              <a:t>の記述</a:t>
            </a:r>
            <a:r>
              <a:rPr lang="ja-JP" altLang="en-US" sz="1200" dirty="0">
                <a:solidFill>
                  <a:srgbClr val="FF0000"/>
                </a:solidFill>
              </a:rPr>
              <a:t>形式も、</a:t>
            </a:r>
            <a:r>
              <a:rPr lang="en-US" altLang="ja-JP" sz="1200" dirty="0">
                <a:solidFill>
                  <a:srgbClr val="FF0000"/>
                </a:solidFill>
              </a:rPr>
              <a:t>in/out</a:t>
            </a:r>
            <a:r>
              <a:rPr lang="ja-JP" altLang="en-US" sz="1200" dirty="0">
                <a:solidFill>
                  <a:srgbClr val="FF0000"/>
                </a:solidFill>
              </a:rPr>
              <a:t>同様</a:t>
            </a:r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 dirty="0">
                <a:solidFill>
                  <a:srgbClr val="FF0000"/>
                </a:solidFill>
              </a:rPr>
              <a:t>式とする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9023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C27FBB-E13A-4516-92ED-F358B9B417C2}"/>
              </a:ext>
            </a:extLst>
          </p:cNvPr>
          <p:cNvSpPr txBox="1"/>
          <p:nvPr/>
        </p:nvSpPr>
        <p:spPr>
          <a:xfrm>
            <a:off x="103761" y="22997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b="1" u="sng" dirty="0">
                <a:sym typeface="Wingdings" pitchFamily="2" charset="2"/>
              </a:rPr>
              <a:t>オペレータの拡張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7571BF-BC98-4271-9714-315BB095528A}"/>
              </a:ext>
            </a:extLst>
          </p:cNvPr>
          <p:cNvSpPr/>
          <p:nvPr/>
        </p:nvSpPr>
        <p:spPr>
          <a:xfrm>
            <a:off x="0" y="434369"/>
            <a:ext cx="12192000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dirty="0"/>
              <a:t>(1)</a:t>
            </a:r>
            <a:r>
              <a:rPr lang="ja-JP" altLang="en-US" u="sng" dirty="0"/>
              <a:t> オペレータへのパラメータ付与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	echo ‘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`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	=&gt; 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(7,8)	// </a:t>
            </a:r>
            <a:r>
              <a:rPr lang="ja-JP" altLang="en-US" dirty="0"/>
              <a:t>指定なし</a:t>
            </a:r>
            <a:r>
              <a:rPr lang="en-US" altLang="ja-JP" dirty="0"/>
              <a:t>(default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srgbClr val="FF0000"/>
                </a:solidFill>
              </a:rPr>
              <a:t> ”</a:t>
            </a:r>
            <a:r>
              <a:rPr lang="ja-JP" altLang="en-US" dirty="0"/>
              <a:t>」</a:t>
            </a:r>
            <a:r>
              <a:rPr lang="en-US" altLang="ja-JP" dirty="0"/>
              <a:t>)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`</a:t>
            </a:r>
            <a:r>
              <a:rPr lang="en-US" altLang="ja-JP" dirty="0">
                <a:solidFill>
                  <a:srgbClr val="FF0000"/>
                </a:solidFill>
              </a:rPr>
              <a:t>(?)}</a:t>
            </a:r>
            <a:r>
              <a:rPr lang="en-US" altLang="ja-JP" dirty="0"/>
              <a:t>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	=&gt; 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en-US" altLang="ja-JP" dirty="0"/>
              <a:t>(7,8)	//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ja-JP" altLang="en-US" dirty="0"/>
              <a:t>」指定</a:t>
            </a:r>
            <a:endParaRPr lang="en-US" altLang="ja-JP" dirty="0"/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`</a:t>
            </a:r>
            <a:r>
              <a:rPr lang="en-US" altLang="ja-JP" dirty="0">
                <a:solidFill>
                  <a:srgbClr val="FF0000"/>
                </a:solidFill>
              </a:rPr>
              <a:t>(?,!)}</a:t>
            </a:r>
            <a:r>
              <a:rPr lang="en-US" altLang="ja-JP" dirty="0"/>
              <a:t>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	=&gt; 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!</a:t>
            </a:r>
            <a:r>
              <a:rPr lang="en-US" altLang="ja-JP" dirty="0"/>
              <a:t>(7,8)	//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ja-JP" altLang="en-US" dirty="0"/>
              <a:t>」「</a:t>
            </a:r>
            <a:r>
              <a:rPr lang="en-US" altLang="ja-JP" dirty="0">
                <a:solidFill>
                  <a:srgbClr val="FF0000"/>
                </a:solidFill>
              </a:rPr>
              <a:t>!</a:t>
            </a:r>
            <a:r>
              <a:rPr lang="ja-JP" altLang="en-US" dirty="0"/>
              <a:t>」指定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en-US" altLang="ja-JP" u="sng" dirty="0"/>
              <a:t>(2) reference</a:t>
            </a:r>
            <a:r>
              <a:rPr lang="ja-JP" altLang="en-US" u="sng" dirty="0"/>
              <a:t>のオペレータ化</a:t>
            </a:r>
            <a:r>
              <a:rPr lang="ja-JP" altLang="en-US" dirty="0"/>
              <a:t> </a:t>
            </a:r>
            <a:r>
              <a:rPr lang="en-US" altLang="ja-JP" dirty="0"/>
              <a:t>=&gt; </a:t>
            </a:r>
            <a:r>
              <a:rPr lang="ja-JP" altLang="en-US" dirty="0"/>
              <a:t>オペレータ化しない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	$#1</a:t>
            </a:r>
            <a:r>
              <a:rPr lang="ja-JP" altLang="en-US" dirty="0"/>
              <a:t>、</a:t>
            </a:r>
            <a:r>
              <a:rPr lang="en-US" altLang="ja-JP" dirty="0"/>
              <a:t>$##1 	=&gt; </a:t>
            </a:r>
            <a:r>
              <a:rPr lang="ja-JP" altLang="en-US" dirty="0"/>
              <a:t>従来通り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lang="en-US" altLang="ja-JP" u="sng" dirty="0"/>
              <a:t>(3) bind</a:t>
            </a:r>
            <a:r>
              <a:rPr lang="ja-JP" altLang="en-US" u="sng" dirty="0"/>
              <a:t>のオペレータ化</a:t>
            </a:r>
            <a:endParaRPr lang="en-US" altLang="ja-JP" u="sng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3]	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bind(</a:t>
            </a:r>
            <a:r>
              <a:rPr lang="en-US" altLang="ja-JP" u="sng" dirty="0"/>
              <a:t>$#1[1]</a:t>
            </a:r>
            <a:r>
              <a:rPr lang="en-US" altLang="ja-JP" dirty="0"/>
              <a:t>,</a:t>
            </a:r>
            <a:r>
              <a:rPr lang="en-US" altLang="ja-JP" u="sng" dirty="0"/>
              <a:t>$#2[2])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A[6]</a:t>
            </a:r>
          </a:p>
          <a:p>
            <a:pPr lvl="2">
              <a:spcBef>
                <a:spcPts val="600"/>
              </a:spcBef>
            </a:pPr>
            <a:r>
              <a:rPr lang="pt-BR" altLang="ja-JP" dirty="0">
                <a:solidFill>
                  <a:srgbClr val="FF0000"/>
                </a:solidFill>
              </a:rPr>
              <a:t>{</a:t>
            </a:r>
            <a:r>
              <a:rPr lang="pt-BR" altLang="ja-JP" dirty="0"/>
              <a:t>bind(</a:t>
            </a:r>
            <a:r>
              <a:rPr lang="pt-BR" altLang="ja-JP" u="sng" dirty="0"/>
              <a:t>"X(Y),P(Q,R)"[1]</a:t>
            </a:r>
            <a:r>
              <a:rPr lang="pt-BR" altLang="ja-JP" dirty="0"/>
              <a:t>,</a:t>
            </a:r>
            <a:r>
              <a:rPr lang="pt-BR" altLang="ja-JP" u="sng" dirty="0"/>
              <a:t>$#1[2]</a:t>
            </a:r>
            <a:r>
              <a:rPr lang="pt-BR" altLang="ja-JP" dirty="0"/>
              <a:t>,</a:t>
            </a:r>
            <a:r>
              <a:rPr lang="pt-BR" altLang="ja-JP" u="sng" dirty="0"/>
              <a:t>"MM,KG"[1])</a:t>
            </a:r>
            <a:r>
              <a:rPr lang="pt-BR" altLang="ja-JP" dirty="0">
                <a:solidFill>
                  <a:srgbClr val="FF0000"/>
                </a:solidFill>
              </a:rPr>
              <a:t>}</a:t>
            </a:r>
            <a:r>
              <a:rPr lang="pt-BR" altLang="ja-JP" dirty="0"/>
              <a:t>A[]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&lt;</a:t>
            </a:r>
            <a:r>
              <a:rPr lang="ja-JP" altLang="en-US" dirty="0"/>
              <a:t>問題点</a:t>
            </a:r>
            <a:r>
              <a:rPr lang="en-US" altLang="ja-JP" dirty="0"/>
              <a:t>&gt; </a:t>
            </a:r>
            <a:r>
              <a:rPr lang="ja-JP" altLang="en-US" dirty="0"/>
              <a:t>バインド値指定の出力形式</a:t>
            </a:r>
            <a:r>
              <a:rPr lang="en-US" altLang="ja-JP" dirty="0"/>
              <a:t>	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前回案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$ echo '(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##11$##12[2]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data=num.csv</a:t>
            </a:r>
          </a:p>
          <a:p>
            <a:pPr lvl="2"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	=&gt;</a:t>
            </a:r>
            <a:r>
              <a:rPr lang="en-US" altLang="ja-JP" u="sng" dirty="0"/>
              <a:t>(</a:t>
            </a:r>
            <a:r>
              <a:rPr lang="en-US" altLang="ja-JP" u="sng" dirty="0">
                <a:highlight>
                  <a:srgbClr val="FFCCFF"/>
                </a:highlight>
              </a:rPr>
              <a:t>$##11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##11$##12[2]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(1,2)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,##11$##12[2]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@##12(1,2),##12)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今回案</a:t>
            </a:r>
            <a:r>
              <a:rPr lang="en-US" altLang="ja-JP" dirty="0"/>
              <a:t>)</a:t>
            </a:r>
            <a:r>
              <a:rPr lang="ja-JP" altLang="en-US" dirty="0"/>
              <a:t>　①</a:t>
            </a:r>
            <a:r>
              <a:rPr lang="en-US" altLang="ja-JP" dirty="0"/>
              <a:t> 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{bind($#1)}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 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　　   ② </a:t>
            </a:r>
            <a:r>
              <a:rPr lang="en-US" altLang="ja-JP" dirty="0"/>
              <a:t>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{bind($#1)}</a:t>
            </a:r>
            <a:r>
              <a:rPr lang="en-US" altLang="ja-JP" dirty="0">
                <a:highlight>
                  <a:srgbClr val="FFFFCC"/>
                </a:highlight>
              </a:rPr>
              <a:t>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	=&gt;(</a:t>
            </a:r>
            <a:r>
              <a:rPr lang="en-US" altLang="ja-JP" u="sng" dirty="0">
                <a:highlight>
                  <a:srgbClr val="FFCCFF"/>
                </a:highlight>
              </a:rPr>
              <a:t>$##11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##11$##12[2]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(1,2) 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 ##11$##12[2]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@##12(1,2),##12)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DC86CB46-40DD-4D44-BA68-53989D628565}"/>
              </a:ext>
            </a:extLst>
          </p:cNvPr>
          <p:cNvSpPr/>
          <p:nvPr/>
        </p:nvSpPr>
        <p:spPr>
          <a:xfrm>
            <a:off x="5475889" y="2794101"/>
            <a:ext cx="1608083" cy="291662"/>
          </a:xfrm>
          <a:prstGeom prst="wedgeRectCallout">
            <a:avLst>
              <a:gd name="adj1" fmla="val -22083"/>
              <a:gd name="adj2" fmla="val 143230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下線部はパラメータ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C0ED396C-5F1E-4C8F-86F1-534A72534858}"/>
              </a:ext>
            </a:extLst>
          </p:cNvPr>
          <p:cNvSpPr/>
          <p:nvPr/>
        </p:nvSpPr>
        <p:spPr>
          <a:xfrm>
            <a:off x="10434147" y="4002636"/>
            <a:ext cx="1382110" cy="291662"/>
          </a:xfrm>
          <a:prstGeom prst="wedgeRectCallout">
            <a:avLst>
              <a:gd name="adj1" fmla="val -15572"/>
              <a:gd name="adj2" fmla="val 67555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下線部はヘッド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F04186F-AFF6-4843-B763-0655F06DF4EC}"/>
              </a:ext>
            </a:extLst>
          </p:cNvPr>
          <p:cNvSpPr/>
          <p:nvPr/>
        </p:nvSpPr>
        <p:spPr>
          <a:xfrm>
            <a:off x="867103" y="3275774"/>
            <a:ext cx="5412828" cy="78827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5B5B43-A93F-417C-9FB8-A3ED9BEA3E46}"/>
              </a:ext>
            </a:extLst>
          </p:cNvPr>
          <p:cNvSpPr/>
          <p:nvPr/>
        </p:nvSpPr>
        <p:spPr>
          <a:xfrm>
            <a:off x="1489843" y="4524545"/>
            <a:ext cx="10410496" cy="1874306"/>
          </a:xfrm>
          <a:prstGeom prst="roundRect">
            <a:avLst>
              <a:gd name="adj" fmla="val 1023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A09F986A-8BC2-4E6B-9409-7C4908AE08F4}"/>
              </a:ext>
            </a:extLst>
          </p:cNvPr>
          <p:cNvSpPr/>
          <p:nvPr/>
        </p:nvSpPr>
        <p:spPr>
          <a:xfrm>
            <a:off x="3857298" y="78787"/>
            <a:ext cx="4235668" cy="236451"/>
          </a:xfrm>
          <a:prstGeom prst="wedgeRectCallout">
            <a:avLst>
              <a:gd name="adj1" fmla="val -37262"/>
              <a:gd name="adj2" fmla="val -1311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p69-71</a:t>
            </a:r>
            <a:r>
              <a:rPr lang="ja-JP" altLang="en-US" sz="1200" dirty="0">
                <a:solidFill>
                  <a:srgbClr val="FF0000"/>
                </a:solidFill>
              </a:rPr>
              <a:t>を新仕様で書き換えたものを示す</a:t>
            </a:r>
            <a:r>
              <a:rPr lang="en-US" altLang="ja-JP" sz="1200" dirty="0">
                <a:solidFill>
                  <a:srgbClr val="FF0000"/>
                </a:solidFill>
              </a:rPr>
              <a:t>(p72-74)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4222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7">
            <a:extLst>
              <a:ext uri="{FF2B5EF4-FFF2-40B4-BE49-F238E27FC236}">
                <a16:creationId xmlns:a16="http://schemas.microsoft.com/office/drawing/2014/main" id="{5C51B25F-AD9B-4AE3-AD63-C97D5E4D6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85134"/>
              </p:ext>
            </p:extLst>
          </p:nvPr>
        </p:nvGraphicFramePr>
        <p:xfrm>
          <a:off x="582495" y="1288906"/>
          <a:ext cx="510968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517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1851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90993">
                  <a:extLst>
                    <a:ext uri="{9D8B030D-6E8A-4147-A177-3AD203B41FA5}">
                      <a16:colId xmlns:a16="http://schemas.microsoft.com/office/drawing/2014/main" val="3004560296"/>
                    </a:ext>
                  </a:extLst>
                </a:gridCol>
                <a:gridCol w="1681655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232878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length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kg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2CE2D40-F37B-412D-8900-FBC4A92CAB26}"/>
              </a:ext>
            </a:extLst>
          </p:cNvPr>
          <p:cNvSpPr/>
          <p:nvPr/>
        </p:nvSpPr>
        <p:spPr>
          <a:xfrm>
            <a:off x="6499825" y="2096820"/>
            <a:ext cx="557792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{bind($#1[2],$#2[1]}</a:t>
            </a:r>
            <a:r>
              <a:rPr lang="en-US" altLang="ja-JP" dirty="0"/>
              <a:t>(#11A[3], #12B[3], #13[](C[3]))</a:t>
            </a:r>
            <a:endParaRPr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E64D107-06E8-47EC-A5AE-5036AB96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53602"/>
              </p:ext>
            </p:extLst>
          </p:nvPr>
        </p:nvGraphicFramePr>
        <p:xfrm>
          <a:off x="582495" y="3357055"/>
          <a:ext cx="1100598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103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66041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1660076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45884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5042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49398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618593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234047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length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kg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84CF127-79C8-4740-ACC3-C6EB3F3FF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404857"/>
              </p:ext>
            </p:extLst>
          </p:nvPr>
        </p:nvGraphicFramePr>
        <p:xfrm>
          <a:off x="582495" y="5117162"/>
          <a:ext cx="1100598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62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46093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15311">
                  <a:extLst>
                    <a:ext uri="{9D8B030D-6E8A-4147-A177-3AD203B41FA5}">
                      <a16:colId xmlns:a16="http://schemas.microsoft.com/office/drawing/2014/main" val="6134816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76855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3991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24304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597574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155906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test4.csv #4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length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kg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242515-2496-4B9B-83E8-BADA19E8FB98}"/>
              </a:ext>
            </a:extLst>
          </p:cNvPr>
          <p:cNvSpPr txBox="1"/>
          <p:nvPr/>
        </p:nvSpPr>
        <p:spPr>
          <a:xfrm>
            <a:off x="-94593" y="1283548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1]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82EE41B-4C11-4C73-BD36-2499249C0ADC}"/>
              </a:ext>
            </a:extLst>
          </p:cNvPr>
          <p:cNvSpPr txBox="1"/>
          <p:nvPr/>
        </p:nvSpPr>
        <p:spPr>
          <a:xfrm>
            <a:off x="-94593" y="3365940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2]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36D9930-CB8C-474E-A12A-A31B076C7D60}"/>
              </a:ext>
            </a:extLst>
          </p:cNvPr>
          <p:cNvSpPr txBox="1"/>
          <p:nvPr/>
        </p:nvSpPr>
        <p:spPr>
          <a:xfrm>
            <a:off x="-94594" y="5096142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3]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E7390C-36A8-445D-8B67-40445636E558}"/>
              </a:ext>
            </a:extLst>
          </p:cNvPr>
          <p:cNvSpPr txBox="1"/>
          <p:nvPr/>
        </p:nvSpPr>
        <p:spPr>
          <a:xfrm>
            <a:off x="0" y="298427"/>
            <a:ext cx="332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</a:t>
            </a:r>
            <a:r>
              <a:rPr lang="ja-JP" altLang="en-US" b="1" u="sng" dirty="0">
                <a:sym typeface="Wingdings" pitchFamily="2" charset="2"/>
              </a:rPr>
              <a:t>複数ファイル事例</a:t>
            </a:r>
            <a:r>
              <a:rPr lang="en-US" altLang="ja-JP" b="1" u="sng" dirty="0">
                <a:sym typeface="Wingdings" pitchFamily="2" charset="2"/>
              </a:rPr>
              <a:t>(</a:t>
            </a:r>
            <a:r>
              <a:rPr lang="ja-JP" altLang="en-US" b="1" u="sng" dirty="0">
                <a:sym typeface="Wingdings" pitchFamily="2" charset="2"/>
              </a:rPr>
              <a:t>列結合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91689B0-EA18-452A-9F9A-0DF0E2B9A8ED}"/>
              </a:ext>
            </a:extLst>
          </p:cNvPr>
          <p:cNvSpPr/>
          <p:nvPr/>
        </p:nvSpPr>
        <p:spPr>
          <a:xfrm>
            <a:off x="3815251" y="762209"/>
            <a:ext cx="834657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(((</a:t>
            </a:r>
            <a:r>
              <a:rPr lang="en-US" altLang="ja-JP" dirty="0"/>
              <a:t>l</a:t>
            </a:r>
            <a:r>
              <a:rPr lang="ja-JP" altLang="en-US" dirty="0"/>
              <a:t>ength,Quantity(1,mm)),(</a:t>
            </a:r>
            <a:r>
              <a:rPr lang="en-US" altLang="ja-JP" dirty="0"/>
              <a:t>h</a:t>
            </a:r>
            <a:r>
              <a:rPr lang="ja-JP" altLang="en-US" dirty="0"/>
              <a:t>eight,Quantity(2,</a:t>
            </a:r>
            <a:r>
              <a:rPr lang="en-US" altLang="ja-JP" dirty="0"/>
              <a:t>cm</a:t>
            </a:r>
            <a:r>
              <a:rPr lang="ja-JP" altLang="en-US" dirty="0"/>
              <a:t>))),((</a:t>
            </a:r>
            <a:r>
              <a:rPr lang="en-US" altLang="ja-JP" dirty="0"/>
              <a:t>weight</a:t>
            </a:r>
            <a:r>
              <a:rPr lang="ja-JP" altLang="en-US" dirty="0"/>
              <a:t>,Quantity(3,</a:t>
            </a:r>
            <a:r>
              <a:rPr lang="en-US" altLang="ja-JP" dirty="0"/>
              <a:t>kg</a:t>
            </a:r>
            <a:r>
              <a:rPr lang="ja-JP" altLang="en-US" dirty="0"/>
              <a:t>)),</a:t>
            </a:r>
            <a:r>
              <a:rPr lang="en-US" altLang="ja-JP" dirty="0"/>
              <a:t>...</a:t>
            </a:r>
            <a:endParaRPr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F825CE6-F2C7-45DF-ADD7-133BC35E2D14}"/>
              </a:ext>
            </a:extLst>
          </p:cNvPr>
          <p:cNvSpPr/>
          <p:nvPr/>
        </p:nvSpPr>
        <p:spPr>
          <a:xfrm>
            <a:off x="3815251" y="353068"/>
            <a:ext cx="834657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pPr>
              <a:spcBef>
                <a:spcPts val="600"/>
              </a:spcBef>
            </a:pPr>
            <a:r>
              <a:rPr lang="it-IT" altLang="ja-JP" dirty="0"/>
              <a:t>$PI$($#11$,Quantity($#13$, $#12$))</a:t>
            </a:r>
            <a:endParaRPr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681B3C2-6700-40CE-A779-0AF10CFB137C}"/>
              </a:ext>
            </a:extLst>
          </p:cNvPr>
          <p:cNvSpPr/>
          <p:nvPr/>
        </p:nvSpPr>
        <p:spPr>
          <a:xfrm>
            <a:off x="1580978" y="4744042"/>
            <a:ext cx="705852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{bind($#1)}</a:t>
            </a:r>
            <a:r>
              <a:rPr lang="en-US" altLang="ja-JP" dirty="0"/>
              <a:t>(#11A[3], #12B[3], #13</a:t>
            </a:r>
            <a:r>
              <a:rPr lang="en-US" altLang="ja-JP" dirty="0">
                <a:solidFill>
                  <a:srgbClr val="FF0000"/>
                </a:solidFill>
              </a:rPr>
              <a:t>{bind($#2[2],$#3[1])}</a:t>
            </a:r>
            <a:r>
              <a:rPr lang="en-US" altLang="ja-JP" dirty="0"/>
              <a:t>[](C[3]))</a:t>
            </a:r>
            <a:endParaRPr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9CDF9E5-F0F3-4700-9CFF-FA0D5423F7FB}"/>
              </a:ext>
            </a:extLst>
          </p:cNvPr>
          <p:cNvSpPr/>
          <p:nvPr/>
        </p:nvSpPr>
        <p:spPr>
          <a:xfrm>
            <a:off x="1580978" y="6488668"/>
            <a:ext cx="819364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{bind($#1[2], $#2[1])}</a:t>
            </a:r>
            <a:r>
              <a:rPr lang="en-US" altLang="ja-JP" dirty="0"/>
              <a:t>(#11A[3], #12B[3], #13</a:t>
            </a:r>
            <a:r>
              <a:rPr lang="en-US" altLang="ja-JP" dirty="0">
                <a:solidFill>
                  <a:srgbClr val="FF0000"/>
                </a:solidFill>
              </a:rPr>
              <a:t>{bind($#3[2], $#4[1])}</a:t>
            </a:r>
            <a:r>
              <a:rPr lang="en-US" altLang="ja-JP" dirty="0"/>
              <a:t>[](C[3]))</a:t>
            </a:r>
            <a:endParaRPr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22E6433-4B93-40CD-8D0A-E73C73D4520B}"/>
              </a:ext>
            </a:extLst>
          </p:cNvPr>
          <p:cNvSpPr txBox="1"/>
          <p:nvPr/>
        </p:nvSpPr>
        <p:spPr>
          <a:xfrm>
            <a:off x="3137336" y="355719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out: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C8BA335-1813-4E2E-A455-FFC5FA3B5890}"/>
              </a:ext>
            </a:extLst>
          </p:cNvPr>
          <p:cNvSpPr txBox="1"/>
          <p:nvPr/>
        </p:nvSpPr>
        <p:spPr>
          <a:xfrm>
            <a:off x="3137336" y="781844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出力</a:t>
            </a:r>
            <a:r>
              <a:rPr lang="en-US" altLang="ja-JP" dirty="0"/>
              <a:t>: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AA42DE8-0DAA-4C8C-91EA-67F29271B40C}"/>
              </a:ext>
            </a:extLst>
          </p:cNvPr>
          <p:cNvSpPr txBox="1"/>
          <p:nvPr/>
        </p:nvSpPr>
        <p:spPr>
          <a:xfrm>
            <a:off x="6064468" y="2096820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F49E551-4B50-40A7-8470-1A1F7641A8DE}"/>
              </a:ext>
            </a:extLst>
          </p:cNvPr>
          <p:cNvSpPr txBox="1"/>
          <p:nvPr/>
        </p:nvSpPr>
        <p:spPr>
          <a:xfrm>
            <a:off x="1139543" y="4744042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66DA8F6-EDCA-473F-9A4F-7EDBF32173F5}"/>
              </a:ext>
            </a:extLst>
          </p:cNvPr>
          <p:cNvSpPr txBox="1"/>
          <p:nvPr/>
        </p:nvSpPr>
        <p:spPr>
          <a:xfrm>
            <a:off x="1139543" y="6487005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75875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8C2672-21A0-47A2-BB4D-DB5D79326D44}"/>
              </a:ext>
            </a:extLst>
          </p:cNvPr>
          <p:cNvSpPr txBox="1"/>
          <p:nvPr/>
        </p:nvSpPr>
        <p:spPr>
          <a:xfrm>
            <a:off x="-106756" y="28570"/>
            <a:ext cx="35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3. </a:t>
            </a:r>
            <a:r>
              <a:rPr lang="ja-JP" altLang="en-US" b="1" u="sng" dirty="0">
                <a:sym typeface="Wingdings" pitchFamily="2" charset="2"/>
              </a:rPr>
              <a:t>環境変数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F0BF49-0612-48FD-9847-E8276FE2D99F}"/>
              </a:ext>
            </a:extLst>
          </p:cNvPr>
          <p:cNvSpPr/>
          <p:nvPr/>
        </p:nvSpPr>
        <p:spPr>
          <a:xfrm>
            <a:off x="0" y="397902"/>
            <a:ext cx="11950262" cy="129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ストリームポインタ化参照されるラベルを環境変数的に扱いたい。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入力</a:t>
            </a:r>
            <a:r>
              <a:rPr lang="en-US" altLang="ja-JP" dirty="0"/>
              <a:t>CSV</a:t>
            </a:r>
            <a:r>
              <a:rPr lang="ja-JP" altLang="en-US" dirty="0"/>
              <a:t>ファイルの指定は、変換規則本体とは独立に指定したい。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echo ‘$bind:</a:t>
            </a:r>
            <a:r>
              <a:rPr lang="en-US" altLang="ja-JP" u="sng" dirty="0"/>
              <a:t>$#1$[1]</a:t>
            </a:r>
            <a:r>
              <a:rPr lang="en-US" altLang="ja-JP" dirty="0"/>
              <a:t>:</a:t>
            </a:r>
            <a:r>
              <a:rPr lang="en-US" altLang="ja-JP" u="sng" dirty="0"/>
              <a:t>$#2$[2]</a:t>
            </a:r>
            <a:r>
              <a:rPr lang="en-US" altLang="ja-JP" dirty="0"/>
              <a:t>$A[6]’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</a:t>
            </a:r>
            <a:r>
              <a:rPr lang="en-US" altLang="ja-JP" dirty="0">
                <a:solidFill>
                  <a:srgbClr val="FF0000"/>
                </a:solidFill>
              </a:rPr>
              <a:t>env=“envfile.txt"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1486299-98D3-4BF4-AA3C-BAE4D117171B}"/>
              </a:ext>
            </a:extLst>
          </p:cNvPr>
          <p:cNvSpPr/>
          <p:nvPr/>
        </p:nvSpPr>
        <p:spPr>
          <a:xfrm>
            <a:off x="489896" y="1870371"/>
            <a:ext cx="4338047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[envfile.txt]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solidFill>
                  <a:srgbClr val="FF0000"/>
                </a:solidFill>
              </a:rPr>
              <a:t>　</a:t>
            </a:r>
            <a:r>
              <a:rPr lang="en-US" altLang="ja-JP" dirty="0">
                <a:solidFill>
                  <a:srgbClr val="FF0000"/>
                </a:solidFill>
              </a:rPr>
              <a:t>#1file(“test1.csv”);#2string(“A(B),C”)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16349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6/19(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884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dirty="0"/>
              <a:t>{}</a:t>
            </a:r>
            <a:r>
              <a:rPr lang="ja-JP" altLang="en-US" dirty="0"/>
              <a:t>の導入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・内部表現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303635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96D5A6-6F4B-4AC3-8687-C00060DEB05C}"/>
              </a:ext>
            </a:extLst>
          </p:cNvPr>
          <p:cNvSpPr txBox="1"/>
          <p:nvPr/>
        </p:nvSpPr>
        <p:spPr>
          <a:xfrm>
            <a:off x="1" y="22925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{}</a:t>
            </a:r>
            <a:r>
              <a:rPr lang="ja-JP" altLang="en-US" b="1" u="sng" dirty="0">
                <a:sym typeface="Wingdings" pitchFamily="2" charset="2"/>
              </a:rPr>
              <a:t>の導入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0D8812E-1505-47FC-8D00-B55F85A5E771}"/>
              </a:ext>
            </a:extLst>
          </p:cNvPr>
          <p:cNvSpPr/>
          <p:nvPr/>
        </p:nvSpPr>
        <p:spPr>
          <a:xfrm>
            <a:off x="428295" y="392257"/>
            <a:ext cx="11335407" cy="4001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1&gt;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エスケープ対象を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&lt;head&gt;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内の特定構文要素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(&lt;function&gt;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、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&lt;name&gt;)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に限定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/>
              <a:t>　例</a:t>
            </a:r>
            <a:r>
              <a:rPr lang="en-US" altLang="ja-JP" dirty="0"/>
              <a:t>1:	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X(Y),P(Q,R)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[1],$#</a:t>
            </a:r>
            <a:r>
              <a:rPr lang="en-US" altLang="ja-JP" dirty="0">
                <a:highlight>
                  <a:srgbClr val="FFCCFF"/>
                </a:highlight>
              </a:rPr>
              <a:t>4</a:t>
            </a:r>
            <a:r>
              <a:rPr lang="en-US" altLang="ja-JP" dirty="0"/>
              <a:t>[2],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MM,KG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highlight>
                  <a:srgbClr val="FFFFCC"/>
                </a:highlight>
              </a:rPr>
              <a:t>2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構文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&lt;function&gt; ::= &lt;operator&gt; | 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'&lt;operator&gt;(’(’&lt;T-form&gt;(’,’&lt;T-form&gt;)*’)’)*’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</a:t>
            </a:r>
          </a:p>
          <a:p>
            <a:pPr lvl="2"/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&lt;name&gt;	   ::= &lt;char&gt;+ | ‘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‘&lt;T-form&gt;(’,’&lt;T-form&gt;)*’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</a:t>
            </a: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意味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{…}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を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&lt;function&gt;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や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&lt;name&gt;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の一部とみなす 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=&gt;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結果的に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&lt;head&gt;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の一部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懸案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上記特定構文要素に限定する根拠があいまい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2&gt; </a:t>
            </a:r>
            <a:r>
              <a:rPr lang="ja-JP" altLang="en-US" dirty="0"/>
              <a:t>制限なしにエスケープ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例</a:t>
            </a:r>
            <a:r>
              <a:rPr lang="en-US" altLang="ja-JP" dirty="0"/>
              <a:t>2:	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[1],$#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$(1,$plus$(1,3))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B,C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構文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‘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‘&lt;T-form&gt;(’,’&lt;T-form&gt;)*’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		//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エスケープ対象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T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式の列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意味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{…}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を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&lt;head&gt;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の一部とみなす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懸案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(a)BNF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化、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parsing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が可能か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	(b)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評価規則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3F91DE3-675A-4065-A36D-55A64DB72343}"/>
              </a:ext>
            </a:extLst>
          </p:cNvPr>
          <p:cNvSpPr/>
          <p:nvPr/>
        </p:nvSpPr>
        <p:spPr>
          <a:xfrm>
            <a:off x="1566040" y="4678226"/>
            <a:ext cx="7966843" cy="2169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&lt;T-form&gt;::=&lt;head&gt;(’(’(&lt;T-form&gt;(’,’&lt;T-form&gt;)*)?’)’)*;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?&lt;name&gt;?&lt;bind&gt;?;</a:t>
            </a:r>
          </a:p>
          <a:p>
            <a:pPr lvl="1">
              <a:spcBef>
                <a:spcPts val="600"/>
              </a:spcBef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&lt;ref-label&gt;::=(’#’|’##’)&lt;num&gt;+;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&lt;reference&gt;::=’$’(’#’|’##’)&lt;num&gt;+;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&lt;function&gt;::=’{'&lt;operator&gt;(’(’&lt;T-form&gt;(’,’&lt;T-form&gt;)*’)’)*’}’;</a:t>
            </a:r>
          </a:p>
          <a:p>
            <a:pPr lvl="2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&lt;operator&gt;::='$'&lt;name&gt;'$'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&lt;name&gt;::=&lt;char&gt;+;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&lt;bind&gt;::=’[’(&lt;num&gt;+(,&lt;num&gt;+)*)?’]’;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EB7E874-29BB-4D43-9055-C809DE79EA5A}"/>
              </a:ext>
            </a:extLst>
          </p:cNvPr>
          <p:cNvSpPr/>
          <p:nvPr/>
        </p:nvSpPr>
        <p:spPr>
          <a:xfrm>
            <a:off x="8817879" y="5074466"/>
            <a:ext cx="1208689" cy="4309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現行</a:t>
            </a:r>
            <a:r>
              <a:rPr lang="en-US" altLang="ja-JP" sz="1600" dirty="0">
                <a:solidFill>
                  <a:schemeClr val="tx1"/>
                </a:solidFill>
              </a:rPr>
              <a:t>BNF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A638092-A868-4DF5-852A-54C98F6FA08C}"/>
              </a:ext>
            </a:extLst>
          </p:cNvPr>
          <p:cNvCxnSpPr/>
          <p:nvPr/>
        </p:nvCxnSpPr>
        <p:spPr>
          <a:xfrm>
            <a:off x="4445876" y="1061544"/>
            <a:ext cx="861848" cy="17762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339495B-B9E1-4FD8-BB2B-83F5F878A5C2}"/>
              </a:ext>
            </a:extLst>
          </p:cNvPr>
          <p:cNvCxnSpPr>
            <a:cxnSpLocks/>
          </p:cNvCxnSpPr>
          <p:nvPr/>
        </p:nvCxnSpPr>
        <p:spPr>
          <a:xfrm>
            <a:off x="6096000" y="1061544"/>
            <a:ext cx="2333297" cy="17762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6E6AB11F-E52B-4A28-93EC-EDCD28BE2CBA}"/>
              </a:ext>
            </a:extLst>
          </p:cNvPr>
          <p:cNvSpPr/>
          <p:nvPr/>
        </p:nvSpPr>
        <p:spPr>
          <a:xfrm>
            <a:off x="7956030" y="5901630"/>
            <a:ext cx="2932386" cy="742256"/>
          </a:xfrm>
          <a:prstGeom prst="wedgeRectCallout">
            <a:avLst>
              <a:gd name="adj1" fmla="val -62769"/>
              <a:gd name="adj2" fmla="val 2391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内の</a:t>
            </a:r>
            <a:r>
              <a:rPr lang="en-US" altLang="ja-JP" sz="900" dirty="0">
                <a:solidFill>
                  <a:srgbClr val="FF0000"/>
                </a:solidFill>
              </a:rPr>
              <a:t>&lt;operator&gt;</a:t>
            </a:r>
            <a:r>
              <a:rPr lang="ja-JP" altLang="en-US" sz="900" dirty="0">
                <a:solidFill>
                  <a:srgbClr val="FF0000"/>
                </a:solidFill>
              </a:rPr>
              <a:t>を省略可とし、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エスケープ対象を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に限定する案もあり。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 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「</a:t>
            </a:r>
            <a:r>
              <a:rPr lang="en-US" altLang="ja-JP" sz="900" dirty="0">
                <a:solidFill>
                  <a:srgbClr val="FF0000"/>
                </a:solidFill>
              </a:rPr>
              <a:t>{MM,KG}</a:t>
            </a:r>
            <a:r>
              <a:rPr lang="ja-JP" altLang="en-US" sz="900" dirty="0">
                <a:solidFill>
                  <a:srgbClr val="FF0000"/>
                </a:solidFill>
              </a:rPr>
              <a:t>」は、</a:t>
            </a:r>
            <a:r>
              <a:rPr lang="en-US" altLang="ja-JP" sz="900" dirty="0">
                <a:solidFill>
                  <a:srgbClr val="FF0000"/>
                </a:solidFill>
              </a:rPr>
              <a:t>&lt;operator&gt;</a:t>
            </a:r>
            <a:r>
              <a:rPr lang="ja-JP" altLang="en-US" sz="900" dirty="0">
                <a:solidFill>
                  <a:srgbClr val="FF0000"/>
                </a:solidFill>
              </a:rPr>
              <a:t>省略の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に対するエスケープ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84503BD7-5A9D-44DC-BAE1-732000C4F0E8}"/>
              </a:ext>
            </a:extLst>
          </p:cNvPr>
          <p:cNvSpPr/>
          <p:nvPr/>
        </p:nvSpPr>
        <p:spPr>
          <a:xfrm>
            <a:off x="8082455" y="3670163"/>
            <a:ext cx="3914802" cy="1200138"/>
          </a:xfrm>
          <a:prstGeom prst="wedgeRectCallout">
            <a:avLst>
              <a:gd name="adj1" fmla="val -87973"/>
              <a:gd name="adj2" fmla="val -2338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将来的な拡張性を考慮して案</a:t>
            </a:r>
            <a:r>
              <a:rPr lang="en-US" altLang="ja-JP" sz="900" dirty="0">
                <a:solidFill>
                  <a:srgbClr val="FF0000"/>
                </a:solidFill>
              </a:rPr>
              <a:t>2</a:t>
            </a:r>
            <a:r>
              <a:rPr lang="ja-JP" altLang="en-US" sz="900" dirty="0">
                <a:solidFill>
                  <a:srgbClr val="FF0000"/>
                </a:solidFill>
              </a:rPr>
              <a:t>の方向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ただし、以下を考慮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&lt;head&gt;</a:t>
            </a:r>
            <a:r>
              <a:rPr lang="ja-JP" altLang="en-US" sz="900" dirty="0">
                <a:solidFill>
                  <a:srgbClr val="FF0000"/>
                </a:solidFill>
              </a:rPr>
              <a:t>内の</a:t>
            </a:r>
            <a:r>
              <a:rPr lang="en-US" altLang="ja-JP" sz="900" dirty="0">
                <a:solidFill>
                  <a:srgbClr val="FF0000"/>
                </a:solidFill>
              </a:rPr>
              <a:t>5</a:t>
            </a:r>
            <a:r>
              <a:rPr lang="ja-JP" altLang="en-US" sz="900" dirty="0">
                <a:solidFill>
                  <a:srgbClr val="FF0000"/>
                </a:solidFill>
              </a:rPr>
              <a:t>要素が特定できること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・親ノードによって子ノードの評価方法</a:t>
            </a:r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kumimoji="1" lang="ja-JP" altLang="en-US" sz="900" dirty="0">
                <a:solidFill>
                  <a:srgbClr val="FF0000"/>
                </a:solidFill>
              </a:rPr>
              <a:t>例</a:t>
            </a:r>
            <a:r>
              <a:rPr kumimoji="1" lang="en-US" altLang="ja-JP" sz="900" dirty="0">
                <a:solidFill>
                  <a:srgbClr val="FF0000"/>
                </a:solidFill>
              </a:rPr>
              <a:t>:</a:t>
            </a:r>
            <a:r>
              <a:rPr kumimoji="1" lang="ja-JP" altLang="en-US" sz="900" dirty="0">
                <a:solidFill>
                  <a:srgbClr val="FF0000"/>
                </a:solidFill>
              </a:rPr>
              <a:t>遅延評価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を指定</a:t>
            </a:r>
            <a:r>
              <a:rPr lang="ja-JP" altLang="en-US" sz="900" dirty="0">
                <a:solidFill>
                  <a:srgbClr val="FF0000"/>
                </a:solidFill>
              </a:rPr>
              <a:t>したい場合あり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評価パスの数に影響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・評価の結果参照関係の解決できる場合あり</a:t>
            </a:r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左記</a:t>
            </a:r>
            <a:r>
              <a:rPr lang="en-US" altLang="ja-JP" sz="900" dirty="0">
                <a:solidFill>
                  <a:srgbClr val="FF0000"/>
                </a:solidFill>
              </a:rPr>
              <a:t>&lt;</a:t>
            </a:r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2&gt;)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in/out</a:t>
            </a:r>
            <a:r>
              <a:rPr lang="ja-JP" altLang="en-US" sz="900" dirty="0">
                <a:solidFill>
                  <a:srgbClr val="FF0000"/>
                </a:solidFill>
              </a:rPr>
              <a:t>のオプションは残す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()[]{}</a:t>
            </a:r>
            <a:r>
              <a:rPr kumimoji="1" lang="ja-JP" altLang="en-US" sz="900" dirty="0">
                <a:solidFill>
                  <a:srgbClr val="FF0000"/>
                </a:solidFill>
              </a:rPr>
              <a:t>のデリミタ化の可能性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5740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四角形: メモ 88">
            <a:extLst>
              <a:ext uri="{FF2B5EF4-FFF2-40B4-BE49-F238E27FC236}">
                <a16:creationId xmlns:a16="http://schemas.microsoft.com/office/drawing/2014/main" id="{4D694B50-C23F-47CD-AFFA-0427D9CDB67C}"/>
              </a:ext>
            </a:extLst>
          </p:cNvPr>
          <p:cNvSpPr/>
          <p:nvPr/>
        </p:nvSpPr>
        <p:spPr>
          <a:xfrm>
            <a:off x="8796604" y="1805508"/>
            <a:ext cx="3247348" cy="126162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D1BB457-8177-43D2-B85B-36497A6E116A}"/>
              </a:ext>
            </a:extLst>
          </p:cNvPr>
          <p:cNvSpPr/>
          <p:nvPr/>
        </p:nvSpPr>
        <p:spPr>
          <a:xfrm>
            <a:off x="3087301" y="86482"/>
            <a:ext cx="5616581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[1],$#</a:t>
            </a:r>
            <a:r>
              <a:rPr lang="en-US" altLang="ja-JP" dirty="0">
                <a:highlight>
                  <a:srgbClr val="FFCCFF"/>
                </a:highlight>
              </a:rPr>
              <a:t>4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highlight>
                  <a:srgbClr val="FFFFCC"/>
                </a:highlight>
              </a:rPr>
              <a:t>2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454387" y="2692652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$bind$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9AE193-BF9C-4AE7-B498-F87718BDF57F}"/>
              </a:ext>
            </a:extLst>
          </p:cNvPr>
          <p:cNvSpPr/>
          <p:nvPr/>
        </p:nvSpPr>
        <p:spPr>
          <a:xfrm>
            <a:off x="1367730" y="5386715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F53632-928B-4AD3-BF43-3E18D293D200}"/>
              </a:ext>
            </a:extLst>
          </p:cNvPr>
          <p:cNvSpPr/>
          <p:nvPr/>
        </p:nvSpPr>
        <p:spPr>
          <a:xfrm>
            <a:off x="1367730" y="6254406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17BCE-9F9E-477B-8B5D-B9B851070D5C}"/>
              </a:ext>
            </a:extLst>
          </p:cNvPr>
          <p:cNvSpPr/>
          <p:nvPr/>
        </p:nvSpPr>
        <p:spPr>
          <a:xfrm>
            <a:off x="5454386" y="4204309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$#4[2]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3087301" y="5386715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2652508" y="6238543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3554111" y="6238543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EEAF7044-4CA7-4525-8277-F35BB5E63547}"/>
              </a:ext>
            </a:extLst>
          </p:cNvPr>
          <p:cNvSpPr/>
          <p:nvPr/>
        </p:nvSpPr>
        <p:spPr>
          <a:xfrm>
            <a:off x="2146775" y="4207702"/>
            <a:ext cx="940526" cy="495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FA6ECF5-133F-4753-8C20-F156A512B18D}"/>
              </a:ext>
            </a:extLst>
          </p:cNvPr>
          <p:cNvSpPr/>
          <p:nvPr/>
        </p:nvSpPr>
        <p:spPr>
          <a:xfrm>
            <a:off x="3418583" y="4286917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[1]</a:t>
            </a:r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3ED9F16-E802-4AC2-B668-01FE77974C0B}"/>
              </a:ext>
            </a:extLst>
          </p:cNvPr>
          <p:cNvCxnSpPr>
            <a:stCxn id="20" idx="2"/>
            <a:endCxn id="8" idx="0"/>
          </p:cNvCxnSpPr>
          <p:nvPr/>
        </p:nvCxnSpPr>
        <p:spPr>
          <a:xfrm flipH="1">
            <a:off x="1748093" y="4702810"/>
            <a:ext cx="868945" cy="68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D9ED3F6E-FF03-4F98-A493-5F7BF2270456}"/>
              </a:ext>
            </a:extLst>
          </p:cNvPr>
          <p:cNvSpPr/>
          <p:nvPr/>
        </p:nvSpPr>
        <p:spPr>
          <a:xfrm>
            <a:off x="8703882" y="4207702"/>
            <a:ext cx="940526" cy="495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EB4BABB-302E-4C9D-B948-DA8FCF10AEFF}"/>
              </a:ext>
            </a:extLst>
          </p:cNvPr>
          <p:cNvSpPr/>
          <p:nvPr/>
        </p:nvSpPr>
        <p:spPr>
          <a:xfrm>
            <a:off x="7924837" y="5386715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9AF713-950E-448D-BE01-0AAF0E0F9B68}"/>
              </a:ext>
            </a:extLst>
          </p:cNvPr>
          <p:cNvSpPr/>
          <p:nvPr/>
        </p:nvSpPr>
        <p:spPr>
          <a:xfrm>
            <a:off x="9644408" y="5388357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KG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9886910" y="4288360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[2]</a:t>
            </a:r>
            <a:endParaRPr kumimoji="1" lang="ja-JP" altLang="en-US" dirty="0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364486" y="1467762"/>
            <a:ext cx="940526" cy="495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6590871" y="1548674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A[]</a:t>
            </a:r>
            <a:endParaRPr kumimoji="1" lang="ja-JP" altLang="en-US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2617038" y="4702810"/>
            <a:ext cx="850626" cy="68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6843FCB-B305-4DF5-ABC9-A3CEA543229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748093" y="5881823"/>
            <a:ext cx="0" cy="372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3032871" y="5881823"/>
            <a:ext cx="434793" cy="356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3467664" y="5881823"/>
            <a:ext cx="466810" cy="356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>
            <a:off x="5834749" y="1962870"/>
            <a:ext cx="1" cy="729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flipH="1">
            <a:off x="2617038" y="3187760"/>
            <a:ext cx="3217712" cy="101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8D635B7-BE19-4D55-B617-9007BBF64F4F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5834749" y="3187760"/>
            <a:ext cx="1" cy="1016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D0222E8-8E01-44EF-9E69-A734A569D8E9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5834750" y="3187760"/>
            <a:ext cx="3339395" cy="101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489FACF-B3E3-4129-8B2A-D3B4B6FA82C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8305200" y="4702810"/>
            <a:ext cx="868945" cy="68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9A43D1A-626C-4F26-88DF-95E811D16B6F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9174145" y="4702810"/>
            <a:ext cx="850626" cy="68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EA87661-E865-4846-912F-0676ECE4CFB4}"/>
              </a:ext>
            </a:extLst>
          </p:cNvPr>
          <p:cNvSpPr txBox="1"/>
          <p:nvPr/>
        </p:nvSpPr>
        <p:spPr>
          <a:xfrm>
            <a:off x="0" y="15417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sym typeface="Wingdings" pitchFamily="2" charset="2"/>
              </a:rPr>
              <a:t>◎内部表現</a:t>
            </a:r>
            <a:endParaRPr lang="en-US" altLang="ja-JP" b="1" u="sng" dirty="0">
              <a:sym typeface="Wingdings" pitchFamily="2" charset="2"/>
            </a:endParaRPr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5EEC9391-BFD8-4FA1-BE41-64EDC024E532}"/>
              </a:ext>
            </a:extLst>
          </p:cNvPr>
          <p:cNvCxnSpPr>
            <a:cxnSpLocks/>
            <a:stCxn id="20" idx="3"/>
            <a:endCxn id="21" idx="2"/>
          </p:cNvCxnSpPr>
          <p:nvPr/>
        </p:nvCxnSpPr>
        <p:spPr>
          <a:xfrm flipV="1">
            <a:off x="3087301" y="4453559"/>
            <a:ext cx="331282" cy="16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554291BB-AB98-4258-9C4D-3C5E4D47F0DE}"/>
              </a:ext>
            </a:extLst>
          </p:cNvPr>
          <p:cNvCxnSpPr>
            <a:cxnSpLocks/>
            <a:stCxn id="29" idx="3"/>
            <a:endCxn id="30" idx="2"/>
          </p:cNvCxnSpPr>
          <p:nvPr/>
        </p:nvCxnSpPr>
        <p:spPr>
          <a:xfrm>
            <a:off x="6305012" y="1715316"/>
            <a:ext cx="285859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3C7FAC91-09AD-4631-9B9A-1D6F4DEF60A2}"/>
              </a:ext>
            </a:extLst>
          </p:cNvPr>
          <p:cNvCxnSpPr>
            <a:cxnSpLocks/>
            <a:stCxn id="25" idx="3"/>
            <a:endCxn id="28" idx="2"/>
          </p:cNvCxnSpPr>
          <p:nvPr/>
        </p:nvCxnSpPr>
        <p:spPr>
          <a:xfrm flipV="1">
            <a:off x="9644408" y="4455002"/>
            <a:ext cx="242502" cy="25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12B3F153-DC56-4415-935B-87B071848FAD}"/>
              </a:ext>
            </a:extLst>
          </p:cNvPr>
          <p:cNvCxnSpPr>
            <a:cxnSpLocks/>
          </p:cNvCxnSpPr>
          <p:nvPr/>
        </p:nvCxnSpPr>
        <p:spPr>
          <a:xfrm>
            <a:off x="9341692" y="2207131"/>
            <a:ext cx="285859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0D372A9-C51B-4421-BF65-254743467538}"/>
              </a:ext>
            </a:extLst>
          </p:cNvPr>
          <p:cNvSpPr/>
          <p:nvPr/>
        </p:nvSpPr>
        <p:spPr>
          <a:xfrm>
            <a:off x="9766341" y="1958996"/>
            <a:ext cx="2277611" cy="925995"/>
          </a:xfrm>
          <a:prstGeom prst="rect">
            <a:avLst/>
          </a:prstGeom>
          <a:ln>
            <a:noFill/>
          </a:ln>
        </p:spPr>
        <p:txBody>
          <a:bodyPr wrap="square" tIns="108000" bIns="108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同一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head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内連結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1200"/>
              </a:spcBef>
            </a:pP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         〃     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文字列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8FE33DCA-D443-4EE5-B3CB-CF2883542128}"/>
              </a:ext>
            </a:extLst>
          </p:cNvPr>
          <p:cNvSpPr/>
          <p:nvPr/>
        </p:nvSpPr>
        <p:spPr>
          <a:xfrm>
            <a:off x="8895698" y="2486364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A[]</a:t>
            </a:r>
            <a:endParaRPr kumimoji="1" lang="ja-JP" altLang="en-US" dirty="0"/>
          </a:p>
        </p:txBody>
      </p:sp>
      <p:sp>
        <p:nvSpPr>
          <p:cNvPr id="90" name="矢印: 下 89">
            <a:extLst>
              <a:ext uri="{FF2B5EF4-FFF2-40B4-BE49-F238E27FC236}">
                <a16:creationId xmlns:a16="http://schemas.microsoft.com/office/drawing/2014/main" id="{A8E53378-8AC2-42D5-9295-88BE5EE0DE65}"/>
              </a:ext>
            </a:extLst>
          </p:cNvPr>
          <p:cNvSpPr/>
          <p:nvPr/>
        </p:nvSpPr>
        <p:spPr>
          <a:xfrm>
            <a:off x="3435643" y="752331"/>
            <a:ext cx="4857034" cy="3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DBC0C06-DDB4-462D-97BD-D481A54F2F6E}"/>
              </a:ext>
            </a:extLst>
          </p:cNvPr>
          <p:cNvSpPr/>
          <p:nvPr/>
        </p:nvSpPr>
        <p:spPr>
          <a:xfrm>
            <a:off x="2393431" y="100008"/>
            <a:ext cx="760725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例</a:t>
            </a:r>
            <a:r>
              <a:rPr kumimoji="1" lang="en-US" altLang="ja-JP" dirty="0">
                <a:solidFill>
                  <a:schemeClr val="tx1"/>
                </a:solidFill>
              </a:rPr>
              <a:t>1: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168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62871" y="161170"/>
            <a:ext cx="10806765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$op$(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[1](Z),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$cat$(“$”,”#”)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$(1,4)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B,C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[](D,E)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9" name="矢印: 下 88">
            <a:extLst>
              <a:ext uri="{FF2B5EF4-FFF2-40B4-BE49-F238E27FC236}">
                <a16:creationId xmlns:a16="http://schemas.microsoft.com/office/drawing/2014/main" id="{4B857D98-01FA-4D5F-81A7-F51327AA8BE4}"/>
              </a:ext>
            </a:extLst>
          </p:cNvPr>
          <p:cNvSpPr/>
          <p:nvPr/>
        </p:nvSpPr>
        <p:spPr>
          <a:xfrm>
            <a:off x="4364234" y="841517"/>
            <a:ext cx="4857034" cy="3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8DAF10A6-B133-491F-9709-3EAE5A1B2002}"/>
              </a:ext>
            </a:extLst>
          </p:cNvPr>
          <p:cNvSpPr/>
          <p:nvPr/>
        </p:nvSpPr>
        <p:spPr>
          <a:xfrm>
            <a:off x="256836" y="152260"/>
            <a:ext cx="760725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例</a:t>
            </a:r>
            <a:r>
              <a:rPr kumimoji="1" lang="en-US" altLang="ja-JP" dirty="0">
                <a:solidFill>
                  <a:schemeClr val="tx1"/>
                </a:solidFill>
              </a:rPr>
              <a:t>2: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4424603" y="315818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$op$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9AE193-BF9C-4AE7-B498-F87718BDF57F}"/>
              </a:ext>
            </a:extLst>
          </p:cNvPr>
          <p:cNvSpPr/>
          <p:nvPr/>
        </p:nvSpPr>
        <p:spPr>
          <a:xfrm>
            <a:off x="129834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F53632-928B-4AD3-BF43-3E18D293D200}"/>
              </a:ext>
            </a:extLst>
          </p:cNvPr>
          <p:cNvSpPr/>
          <p:nvPr/>
        </p:nvSpPr>
        <p:spPr>
          <a:xfrm>
            <a:off x="129834" y="64386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1474547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1134537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1839596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EAF7044-4CA7-4525-8277-F35BB5E63547}"/>
              </a:ext>
            </a:extLst>
          </p:cNvPr>
          <p:cNvSpPr/>
          <p:nvPr/>
        </p:nvSpPr>
        <p:spPr>
          <a:xfrm>
            <a:off x="608421" y="491315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FA6ECF5-133F-4753-8C20-F156A512B18D}"/>
              </a:ext>
            </a:extLst>
          </p:cNvPr>
          <p:cNvSpPr/>
          <p:nvPr/>
        </p:nvSpPr>
        <p:spPr>
          <a:xfrm>
            <a:off x="1602981" y="491198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[1]</a:t>
            </a:r>
            <a:endParaRPr kumimoji="1" lang="ja-JP" altLang="en-US" sz="16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3ED9F16-E802-4AC2-B668-01FE77974C0B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 flipH="1">
            <a:off x="427280" y="5273154"/>
            <a:ext cx="541141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D9ED3F6E-FF03-4F98-A493-5F7BF2270456}"/>
              </a:ext>
            </a:extLst>
          </p:cNvPr>
          <p:cNvSpPr/>
          <p:nvPr/>
        </p:nvSpPr>
        <p:spPr>
          <a:xfrm>
            <a:off x="8009733" y="486090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EB4BABB-302E-4C9D-B948-DA8FCF10AEFF}"/>
              </a:ext>
            </a:extLst>
          </p:cNvPr>
          <p:cNvSpPr/>
          <p:nvPr/>
        </p:nvSpPr>
        <p:spPr>
          <a:xfrm>
            <a:off x="7604822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MM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9AF713-950E-448D-BE01-0AAF0E0F9B68}"/>
              </a:ext>
            </a:extLst>
          </p:cNvPr>
          <p:cNvSpPr/>
          <p:nvPr/>
        </p:nvSpPr>
        <p:spPr>
          <a:xfrm>
            <a:off x="8540922" y="564565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KG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8934867" y="486072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4457991" y="2368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5509858" y="236782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20" idx="4"/>
            <a:endCxn id="14" idx="0"/>
          </p:cNvCxnSpPr>
          <p:nvPr/>
        </p:nvCxnSpPr>
        <p:spPr>
          <a:xfrm>
            <a:off x="968421" y="5273154"/>
            <a:ext cx="803572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6843FCB-B305-4DF5-ABC9-A3CEA543229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27280" y="5984913"/>
            <a:ext cx="0" cy="453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1431982" y="5984913"/>
            <a:ext cx="340011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1771993" y="5984913"/>
            <a:ext cx="365048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>
            <a:off x="4817991" y="2728079"/>
            <a:ext cx="2901" cy="430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7" idx="2"/>
            <a:endCxn id="108" idx="0"/>
          </p:cNvCxnSpPr>
          <p:nvPr/>
        </p:nvCxnSpPr>
        <p:spPr>
          <a:xfrm flipH="1">
            <a:off x="2302780" y="3498568"/>
            <a:ext cx="2518112" cy="559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8D635B7-BE19-4D55-B617-9007BBF64F4F}"/>
              </a:ext>
            </a:extLst>
          </p:cNvPr>
          <p:cNvCxnSpPr>
            <a:cxnSpLocks/>
            <a:stCxn id="7" idx="2"/>
            <a:endCxn id="109" idx="0"/>
          </p:cNvCxnSpPr>
          <p:nvPr/>
        </p:nvCxnSpPr>
        <p:spPr>
          <a:xfrm>
            <a:off x="4820892" y="3498568"/>
            <a:ext cx="888405" cy="567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D0222E8-8E01-44EF-9E69-A734A569D8E9}"/>
              </a:ext>
            </a:extLst>
          </p:cNvPr>
          <p:cNvCxnSpPr>
            <a:cxnSpLocks/>
            <a:stCxn id="107" idx="2"/>
            <a:endCxn id="213" idx="0"/>
          </p:cNvCxnSpPr>
          <p:nvPr/>
        </p:nvCxnSpPr>
        <p:spPr>
          <a:xfrm>
            <a:off x="7001760" y="1732159"/>
            <a:ext cx="2552684" cy="645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489FACF-B3E3-4129-8B2A-D3B4B6FA82C1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 flipH="1">
            <a:off x="7902268" y="5220902"/>
            <a:ext cx="467465" cy="423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9A43D1A-626C-4F26-88DF-95E811D16B6F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>
            <a:off x="8369733" y="5220902"/>
            <a:ext cx="468635" cy="424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0A854121-0FDD-4895-90BB-6B036B9E61A6}"/>
              </a:ext>
            </a:extLst>
          </p:cNvPr>
          <p:cNvSpPr/>
          <p:nvPr/>
        </p:nvSpPr>
        <p:spPr>
          <a:xfrm>
            <a:off x="5384575" y="4858569"/>
            <a:ext cx="720000" cy="360000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5304822B-A69B-47D1-9586-F6CABFC44159}"/>
              </a:ext>
            </a:extLst>
          </p:cNvPr>
          <p:cNvSpPr/>
          <p:nvPr/>
        </p:nvSpPr>
        <p:spPr>
          <a:xfrm>
            <a:off x="4320049" y="4858569"/>
            <a:ext cx="720000" cy="360000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76DF11D-F8E1-47F5-8EC6-DEE44F1C0258}"/>
              </a:ext>
            </a:extLst>
          </p:cNvPr>
          <p:cNvSpPr/>
          <p:nvPr/>
        </p:nvSpPr>
        <p:spPr>
          <a:xfrm>
            <a:off x="6379183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[2]</a:t>
            </a:r>
            <a:endParaRPr kumimoji="1" lang="ja-JP" altLang="en-US" sz="1600" dirty="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9849940" y="4863318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10778058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8CF3A6E6-0BBC-4EF0-A20C-B6685D6E6397}"/>
              </a:ext>
            </a:extLst>
          </p:cNvPr>
          <p:cNvSpPr/>
          <p:nvPr/>
        </p:nvSpPr>
        <p:spPr>
          <a:xfrm>
            <a:off x="5555909" y="5644529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87E19F7-B68F-4DE5-9FF1-6E1D84A9A737}"/>
              </a:ext>
            </a:extLst>
          </p:cNvPr>
          <p:cNvSpPr/>
          <p:nvPr/>
        </p:nvSpPr>
        <p:spPr>
          <a:xfrm>
            <a:off x="5248360" y="6419708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758BE74-1752-4194-9D71-C722E1301658}"/>
              </a:ext>
            </a:extLst>
          </p:cNvPr>
          <p:cNvSpPr/>
          <p:nvPr/>
        </p:nvSpPr>
        <p:spPr>
          <a:xfrm>
            <a:off x="6053830" y="6420836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9822388" y="5648967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9341417" y="6419708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10408148" y="6420836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892B6E7-6D4F-4207-ADBD-2AAF394A5EE3}"/>
              </a:ext>
            </a:extLst>
          </p:cNvPr>
          <p:cNvCxnSpPr>
            <a:cxnSpLocks/>
            <a:stCxn id="35" idx="4"/>
            <a:endCxn id="53" idx="0"/>
          </p:cNvCxnSpPr>
          <p:nvPr/>
        </p:nvCxnSpPr>
        <p:spPr>
          <a:xfrm>
            <a:off x="5744575" y="5218569"/>
            <a:ext cx="207623" cy="42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D210C742-BF2D-4C05-AB90-B0E40AB15457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545806" y="5984914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A531C16-D042-41B2-91E8-220E9C9130B8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5952198" y="5984914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9769493" y="5989351"/>
            <a:ext cx="449184" cy="430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10218677" y="5989352"/>
            <a:ext cx="486917" cy="431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44" idx="4"/>
            <a:endCxn id="57" idx="0"/>
          </p:cNvCxnSpPr>
          <p:nvPr/>
        </p:nvCxnSpPr>
        <p:spPr>
          <a:xfrm>
            <a:off x="10209940" y="5223318"/>
            <a:ext cx="8737" cy="425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7AE321D9-B816-4C8E-82D2-4717B8944ED0}"/>
              </a:ext>
            </a:extLst>
          </p:cNvPr>
          <p:cNvSpPr/>
          <p:nvPr/>
        </p:nvSpPr>
        <p:spPr>
          <a:xfrm>
            <a:off x="6602683" y="236788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AD945AC-8319-4814-AD4C-42D94112B4FF}"/>
              </a:ext>
            </a:extLst>
          </p:cNvPr>
          <p:cNvSpPr/>
          <p:nvPr/>
        </p:nvSpPr>
        <p:spPr>
          <a:xfrm>
            <a:off x="6643393" y="315818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484F263-F2DA-408A-91F2-413EBE787107}"/>
              </a:ext>
            </a:extLst>
          </p:cNvPr>
          <p:cNvSpPr/>
          <p:nvPr/>
        </p:nvSpPr>
        <p:spPr>
          <a:xfrm>
            <a:off x="7579492" y="315931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ED290467-8091-4B0F-9A7D-EFEB4E0114F8}"/>
              </a:ext>
            </a:extLst>
          </p:cNvPr>
          <p:cNvCxnSpPr>
            <a:cxnSpLocks/>
            <a:stCxn id="62" idx="4"/>
            <a:endCxn id="66" idx="0"/>
          </p:cNvCxnSpPr>
          <p:nvPr/>
        </p:nvCxnSpPr>
        <p:spPr>
          <a:xfrm flipH="1">
            <a:off x="6940839" y="2727888"/>
            <a:ext cx="21844" cy="430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DB7B6EB8-C1C8-41CF-9942-A69AF133D460}"/>
              </a:ext>
            </a:extLst>
          </p:cNvPr>
          <p:cNvCxnSpPr>
            <a:cxnSpLocks/>
            <a:stCxn id="62" idx="4"/>
            <a:endCxn id="67" idx="0"/>
          </p:cNvCxnSpPr>
          <p:nvPr/>
        </p:nvCxnSpPr>
        <p:spPr>
          <a:xfrm>
            <a:off x="6962683" y="2727888"/>
            <a:ext cx="914255" cy="43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楕円 75">
            <a:extLst>
              <a:ext uri="{FF2B5EF4-FFF2-40B4-BE49-F238E27FC236}">
                <a16:creationId xmlns:a16="http://schemas.microsoft.com/office/drawing/2014/main" id="{6E3D0A35-E723-4218-96C1-6CA933B154ED}"/>
              </a:ext>
            </a:extLst>
          </p:cNvPr>
          <p:cNvSpPr/>
          <p:nvPr/>
        </p:nvSpPr>
        <p:spPr>
          <a:xfrm>
            <a:off x="7698208" y="236753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[]</a:t>
            </a:r>
            <a:endParaRPr kumimoji="1" lang="ja-JP" altLang="en-US" sz="1600" dirty="0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6605471" y="139177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D7B36AF2-3B39-4791-92EE-2B6B918219F7}"/>
              </a:ext>
            </a:extLst>
          </p:cNvPr>
          <p:cNvSpPr/>
          <p:nvPr/>
        </p:nvSpPr>
        <p:spPr>
          <a:xfrm>
            <a:off x="1906491" y="405768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ECC1FB38-3EE4-42B5-8536-90B565EA54CA}"/>
              </a:ext>
            </a:extLst>
          </p:cNvPr>
          <p:cNvSpPr/>
          <p:nvPr/>
        </p:nvSpPr>
        <p:spPr>
          <a:xfrm>
            <a:off x="5313008" y="406580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9329952" y="406252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D3252D1D-0B71-4E55-957E-DA87019852A2}"/>
              </a:ext>
            </a:extLst>
          </p:cNvPr>
          <p:cNvCxnSpPr>
            <a:cxnSpLocks/>
            <a:stCxn id="108" idx="2"/>
            <a:endCxn id="257" idx="0"/>
          </p:cNvCxnSpPr>
          <p:nvPr/>
        </p:nvCxnSpPr>
        <p:spPr>
          <a:xfrm flipH="1">
            <a:off x="1462063" y="4398068"/>
            <a:ext cx="840717" cy="41959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C095B0A5-AA3E-4985-9C87-67FD00F2E8F0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1328421" y="5091987"/>
            <a:ext cx="274560" cy="116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6432427" y="1732159"/>
            <a:ext cx="569333" cy="53754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5177991" y="2547822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D33852D4-7665-4E61-8BE8-EE8A3006BAB7}"/>
              </a:ext>
            </a:extLst>
          </p:cNvPr>
          <p:cNvCxnSpPr>
            <a:cxnSpLocks/>
            <a:stCxn id="62" idx="6"/>
            <a:endCxn id="76" idx="2"/>
          </p:cNvCxnSpPr>
          <p:nvPr/>
        </p:nvCxnSpPr>
        <p:spPr>
          <a:xfrm flipV="1">
            <a:off x="7322683" y="2547532"/>
            <a:ext cx="375525" cy="35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C0BAC063-707F-4CC3-AE74-54B6570E62CA}"/>
              </a:ext>
            </a:extLst>
          </p:cNvPr>
          <p:cNvCxnSpPr>
            <a:cxnSpLocks/>
            <a:stCxn id="30" idx="6"/>
            <a:endCxn id="62" idx="2"/>
          </p:cNvCxnSpPr>
          <p:nvPr/>
        </p:nvCxnSpPr>
        <p:spPr>
          <a:xfrm>
            <a:off x="6229858" y="2547822"/>
            <a:ext cx="372825" cy="6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D0B28D52-F0ED-49B1-BED0-F68CD2B836EA}"/>
              </a:ext>
            </a:extLst>
          </p:cNvPr>
          <p:cNvCxnSpPr>
            <a:cxnSpLocks/>
            <a:stCxn id="109" idx="2"/>
            <a:endCxn id="259" idx="0"/>
          </p:cNvCxnSpPr>
          <p:nvPr/>
        </p:nvCxnSpPr>
        <p:spPr>
          <a:xfrm flipH="1">
            <a:off x="5701217" y="4406192"/>
            <a:ext cx="8080" cy="37180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92F19434-E305-4D61-A4F9-647E1ED2B63D}"/>
              </a:ext>
            </a:extLst>
          </p:cNvPr>
          <p:cNvCxnSpPr>
            <a:cxnSpLocks/>
            <a:stCxn id="38" idx="6"/>
            <a:endCxn id="35" idx="2"/>
          </p:cNvCxnSpPr>
          <p:nvPr/>
        </p:nvCxnSpPr>
        <p:spPr>
          <a:xfrm>
            <a:off x="5040049" y="5038569"/>
            <a:ext cx="344526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EAA0BAAF-DE1D-447C-B444-5CFB3DB18441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>
            <a:off x="6104575" y="5038569"/>
            <a:ext cx="274608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>
            <a:off x="9726241" y="4402906"/>
            <a:ext cx="2848" cy="36671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83D243D0-554D-4747-B5F5-4288F75452C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8729733" y="5040727"/>
            <a:ext cx="205134" cy="175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10569940" y="5038569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9654867" y="5040727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230D13A9-1726-48D1-8247-FC924E8CFF43}"/>
              </a:ext>
            </a:extLst>
          </p:cNvPr>
          <p:cNvSpPr/>
          <p:nvPr/>
        </p:nvSpPr>
        <p:spPr>
          <a:xfrm>
            <a:off x="2769898" y="493043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91DA1F91-6E91-4301-A4A4-5706CFF1D42A}"/>
              </a:ext>
            </a:extLst>
          </p:cNvPr>
          <p:cNvCxnSpPr>
            <a:cxnSpLocks/>
            <a:stCxn id="108" idx="2"/>
            <a:endCxn id="205" idx="0"/>
          </p:cNvCxnSpPr>
          <p:nvPr/>
        </p:nvCxnSpPr>
        <p:spPr>
          <a:xfrm>
            <a:off x="2302780" y="4398068"/>
            <a:ext cx="764564" cy="53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3289CC8C-DADB-46F7-B782-0070EFC7AC42}"/>
              </a:ext>
            </a:extLst>
          </p:cNvPr>
          <p:cNvSpPr/>
          <p:nvPr/>
        </p:nvSpPr>
        <p:spPr>
          <a:xfrm>
            <a:off x="10377885" y="236753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7202F60E-F18B-48F1-A2A7-50C5F7151EA1}"/>
              </a:ext>
            </a:extLst>
          </p:cNvPr>
          <p:cNvSpPr/>
          <p:nvPr/>
        </p:nvSpPr>
        <p:spPr>
          <a:xfrm>
            <a:off x="9256998" y="23773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46B4E8CF-42C4-449D-9662-1BB41EC72FF3}"/>
              </a:ext>
            </a:extLst>
          </p:cNvPr>
          <p:cNvCxnSpPr>
            <a:cxnSpLocks/>
            <a:stCxn id="107" idx="2"/>
            <a:endCxn id="212" idx="0"/>
          </p:cNvCxnSpPr>
          <p:nvPr/>
        </p:nvCxnSpPr>
        <p:spPr>
          <a:xfrm>
            <a:off x="7001760" y="1732159"/>
            <a:ext cx="3673571" cy="635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7" idx="2"/>
            <a:endCxn id="110" idx="0"/>
          </p:cNvCxnSpPr>
          <p:nvPr/>
        </p:nvCxnSpPr>
        <p:spPr>
          <a:xfrm>
            <a:off x="4820892" y="3498568"/>
            <a:ext cx="4905349" cy="563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四角形: 角を丸くする 256">
            <a:extLst>
              <a:ext uri="{FF2B5EF4-FFF2-40B4-BE49-F238E27FC236}">
                <a16:creationId xmlns:a16="http://schemas.microsoft.com/office/drawing/2014/main" id="{3B84F9C9-EFEA-4F41-B58F-0F2F379A704E}"/>
              </a:ext>
            </a:extLst>
          </p:cNvPr>
          <p:cNvSpPr/>
          <p:nvPr/>
        </p:nvSpPr>
        <p:spPr>
          <a:xfrm>
            <a:off x="492428" y="4817658"/>
            <a:ext cx="193927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310727" y="2269705"/>
            <a:ext cx="4243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四角形: 角を丸くする 258">
            <a:extLst>
              <a:ext uri="{FF2B5EF4-FFF2-40B4-BE49-F238E27FC236}">
                <a16:creationId xmlns:a16="http://schemas.microsoft.com/office/drawing/2014/main" id="{A160CE5B-C13E-4C9C-BB9D-6ABE4D7D8912}"/>
              </a:ext>
            </a:extLst>
          </p:cNvPr>
          <p:cNvSpPr/>
          <p:nvPr/>
        </p:nvSpPr>
        <p:spPr>
          <a:xfrm>
            <a:off x="4237828" y="4777996"/>
            <a:ext cx="292677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7902266" y="4769624"/>
            <a:ext cx="3653645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正方形/長方形 282">
            <a:extLst>
              <a:ext uri="{FF2B5EF4-FFF2-40B4-BE49-F238E27FC236}">
                <a16:creationId xmlns:a16="http://schemas.microsoft.com/office/drawing/2014/main" id="{68DAC710-9A24-4711-AACB-B5E6BE973637}"/>
              </a:ext>
            </a:extLst>
          </p:cNvPr>
          <p:cNvSpPr/>
          <p:nvPr/>
        </p:nvSpPr>
        <p:spPr>
          <a:xfrm>
            <a:off x="569664" y="165516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624081" y="216733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569664" y="2676282"/>
            <a:ext cx="75875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1427566" y="1637098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kumimoji="1" lang="ja-JP" altLang="en-US" sz="1600" dirty="0"/>
              <a:t>複数要素</a:t>
            </a:r>
            <a:r>
              <a:rPr kumimoji="1" lang="en-US" altLang="ja-JP" sz="1600" dirty="0"/>
              <a:t>head</a:t>
            </a:r>
            <a:endParaRPr kumimoji="1" lang="ja-JP" altLang="en-US" sz="1600" dirty="0"/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427565" y="2195018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kumimoji="1" lang="ja-JP" altLang="en-US" sz="1600" dirty="0"/>
              <a:t>構成要素</a:t>
            </a: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1427564" y="2750375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</a:t>
            </a:r>
            <a:r>
              <a:rPr lang="ja-JP" altLang="en-US" sz="1600" dirty="0"/>
              <a:t>通常</a:t>
            </a:r>
            <a:r>
              <a:rPr lang="en-US" altLang="ja-JP" sz="1600" dirty="0"/>
              <a:t>head</a:t>
            </a:r>
            <a:endParaRPr kumimoji="1" lang="ja-JP" altLang="en-US" sz="1600" dirty="0"/>
          </a:p>
        </p:txBody>
      </p:sp>
      <p:sp>
        <p:nvSpPr>
          <p:cNvPr id="294" name="正方形/長方形 293">
            <a:extLst>
              <a:ext uri="{FF2B5EF4-FFF2-40B4-BE49-F238E27FC236}">
                <a16:creationId xmlns:a16="http://schemas.microsoft.com/office/drawing/2014/main" id="{1252255C-C269-4E61-92A3-F77A09D67E52}"/>
              </a:ext>
            </a:extLst>
          </p:cNvPr>
          <p:cNvSpPr/>
          <p:nvPr/>
        </p:nvSpPr>
        <p:spPr>
          <a:xfrm>
            <a:off x="4023769" y="564340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5" name="正方形/長方形 294">
            <a:extLst>
              <a:ext uri="{FF2B5EF4-FFF2-40B4-BE49-F238E27FC236}">
                <a16:creationId xmlns:a16="http://schemas.microsoft.com/office/drawing/2014/main" id="{7A2F38F3-41B6-40AC-8938-A13E55917B94}"/>
              </a:ext>
            </a:extLst>
          </p:cNvPr>
          <p:cNvSpPr/>
          <p:nvPr/>
        </p:nvSpPr>
        <p:spPr>
          <a:xfrm>
            <a:off x="3716220" y="6418580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“$”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6" name="正方形/長方形 295">
            <a:extLst>
              <a:ext uri="{FF2B5EF4-FFF2-40B4-BE49-F238E27FC236}">
                <a16:creationId xmlns:a16="http://schemas.microsoft.com/office/drawing/2014/main" id="{367C543F-1EE7-4129-B6A4-0195C415E827}"/>
              </a:ext>
            </a:extLst>
          </p:cNvPr>
          <p:cNvSpPr/>
          <p:nvPr/>
        </p:nvSpPr>
        <p:spPr>
          <a:xfrm>
            <a:off x="4521690" y="6419708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“#”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33AC64C8-66A6-4FF6-9234-52C8A4DA7DC4}"/>
              </a:ext>
            </a:extLst>
          </p:cNvPr>
          <p:cNvCxnSpPr>
            <a:cxnSpLocks/>
            <a:stCxn id="294" idx="2"/>
            <a:endCxn id="295" idx="0"/>
          </p:cNvCxnSpPr>
          <p:nvPr/>
        </p:nvCxnSpPr>
        <p:spPr>
          <a:xfrm flipH="1">
            <a:off x="4013666" y="5983786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A34CC399-BD27-4FA3-BF4B-2D24AB9FFBB9}"/>
              </a:ext>
            </a:extLst>
          </p:cNvPr>
          <p:cNvCxnSpPr>
            <a:cxnSpLocks/>
            <a:stCxn id="294" idx="2"/>
            <a:endCxn id="296" idx="0"/>
          </p:cNvCxnSpPr>
          <p:nvPr/>
        </p:nvCxnSpPr>
        <p:spPr>
          <a:xfrm>
            <a:off x="4420058" y="5983786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01F26B2A-D351-46CA-9EEF-366BF00F6531}"/>
              </a:ext>
            </a:extLst>
          </p:cNvPr>
          <p:cNvCxnSpPr>
            <a:cxnSpLocks/>
            <a:stCxn id="38" idx="4"/>
            <a:endCxn id="294" idx="0"/>
          </p:cNvCxnSpPr>
          <p:nvPr/>
        </p:nvCxnSpPr>
        <p:spPr>
          <a:xfrm flipH="1">
            <a:off x="4420058" y="5218569"/>
            <a:ext cx="259991" cy="424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9973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6/25(</a:t>
            </a:r>
            <a:r>
              <a:rPr lang="ja-JP" altLang="en-US" dirty="0"/>
              <a:t>木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129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dirty="0" err="1"/>
              <a:t>tq</a:t>
            </a:r>
            <a:r>
              <a:rPr lang="ja-JP" altLang="en-US" dirty="0"/>
              <a:t>における評価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</a:t>
            </a:r>
            <a:r>
              <a:rPr lang="en-US" altLang="ja-JP" dirty="0"/>
              <a:t>lisp</a:t>
            </a:r>
            <a:r>
              <a:rPr lang="ja-JP" altLang="en-US" dirty="0"/>
              <a:t>流評価との相違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・評価規則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780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E82E803-78BE-423B-AFE6-0872088A0FE3}"/>
              </a:ext>
            </a:extLst>
          </p:cNvPr>
          <p:cNvSpPr/>
          <p:nvPr/>
        </p:nvSpPr>
        <p:spPr>
          <a:xfrm>
            <a:off x="9272921" y="4534733"/>
            <a:ext cx="1130731" cy="156114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F959047-473E-4170-A33F-5A17F3342FEA}"/>
              </a:ext>
            </a:extLst>
          </p:cNvPr>
          <p:cNvSpPr/>
          <p:nvPr/>
        </p:nvSpPr>
        <p:spPr>
          <a:xfrm>
            <a:off x="10592696" y="4498460"/>
            <a:ext cx="1130731" cy="156114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0"/>
            <a:ext cx="278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parse_T</a:t>
            </a:r>
            <a:r>
              <a:rPr lang="en-US" altLang="ja-JP" sz="2400" u="sng" dirty="0"/>
              <a:t>()</a:t>
            </a:r>
            <a:endParaRPr kumimoji="1" lang="ja-JP" altLang="en-US" sz="2400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8C5080-947F-444E-8640-0A9D4E441480}"/>
              </a:ext>
            </a:extLst>
          </p:cNvPr>
          <p:cNvSpPr txBox="1"/>
          <p:nvPr/>
        </p:nvSpPr>
        <p:spPr>
          <a:xfrm>
            <a:off x="9292799" y="1909917"/>
            <a:ext cx="25939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highlight>
                  <a:srgbClr val="FFCCFF"/>
                </a:highlight>
              </a:rPr>
              <a:t>AAA</a:t>
            </a:r>
            <a:r>
              <a:rPr kumimoji="1" lang="en-US" altLang="ja-JP" dirty="0"/>
              <a:t>(</a:t>
            </a:r>
            <a:r>
              <a:rPr kumimoji="1" lang="en-US" altLang="ja-JP" dirty="0">
                <a:highlight>
                  <a:srgbClr val="FFFF99"/>
                </a:highlight>
              </a:rPr>
              <a:t>BBB</a:t>
            </a:r>
            <a:r>
              <a:rPr kumimoji="1" lang="en-US" altLang="ja-JP" dirty="0"/>
              <a:t>,</a:t>
            </a:r>
            <a:r>
              <a:rPr kumimoji="1" lang="en-US" altLang="ja-JP" dirty="0">
                <a:highlight>
                  <a:srgbClr val="FFFF99"/>
                </a:highlight>
              </a:rPr>
              <a:t>CCC(DDD)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0028D13-E5C3-4C77-B9C4-4D61658FD552}"/>
              </a:ext>
            </a:extLst>
          </p:cNvPr>
          <p:cNvSpPr/>
          <p:nvPr/>
        </p:nvSpPr>
        <p:spPr>
          <a:xfrm>
            <a:off x="10116707" y="3673526"/>
            <a:ext cx="816621" cy="406092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AAA</a:t>
            </a:r>
            <a:endParaRPr kumimoji="1" lang="ja-JP" altLang="en-US" dirty="0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7F1635E4-37AE-484A-87CA-4CD44E092EF8}"/>
              </a:ext>
            </a:extLst>
          </p:cNvPr>
          <p:cNvSpPr/>
          <p:nvPr/>
        </p:nvSpPr>
        <p:spPr>
          <a:xfrm>
            <a:off x="10293563" y="2521943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4F2F254-7432-4918-A23E-A4D5D7C33F42}"/>
              </a:ext>
            </a:extLst>
          </p:cNvPr>
          <p:cNvSpPr/>
          <p:nvPr/>
        </p:nvSpPr>
        <p:spPr>
          <a:xfrm>
            <a:off x="8414756" y="1882715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FC8CA7-9824-4752-9F5C-697FFB50FBDE}"/>
              </a:ext>
            </a:extLst>
          </p:cNvPr>
          <p:cNvSpPr/>
          <p:nvPr/>
        </p:nvSpPr>
        <p:spPr>
          <a:xfrm>
            <a:off x="8614156" y="3624661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96E4382-FFE2-44C3-98E3-DC1C35589472}"/>
              </a:ext>
            </a:extLst>
          </p:cNvPr>
          <p:cNvSpPr/>
          <p:nvPr/>
        </p:nvSpPr>
        <p:spPr>
          <a:xfrm>
            <a:off x="9476942" y="460375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BBB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61FDAF0-5593-493C-B169-08314BD93D1B}"/>
              </a:ext>
            </a:extLst>
          </p:cNvPr>
          <p:cNvSpPr/>
          <p:nvPr/>
        </p:nvSpPr>
        <p:spPr>
          <a:xfrm>
            <a:off x="10769551" y="460375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CCC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E86A41F-6B79-431C-90EF-305D77D7C9C7}"/>
              </a:ext>
            </a:extLst>
          </p:cNvPr>
          <p:cNvSpPr/>
          <p:nvPr/>
        </p:nvSpPr>
        <p:spPr>
          <a:xfrm>
            <a:off x="10769552" y="5503712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DDD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0228E97-74AF-43BC-894D-2F982E9D7651}"/>
              </a:ext>
            </a:extLst>
          </p:cNvPr>
          <p:cNvSpPr/>
          <p:nvPr/>
        </p:nvSpPr>
        <p:spPr>
          <a:xfrm>
            <a:off x="231463" y="508332"/>
            <a:ext cx="1183609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// return tree for &lt;T-exp&gt;</a:t>
            </a:r>
          </a:p>
          <a:p>
            <a:r>
              <a:rPr lang="ja-JP" altLang="en-US" dirty="0"/>
              <a:t>NODE parseT(</a:t>
            </a:r>
            <a:r>
              <a:rPr lang="en-US" altLang="ja-JP" dirty="0">
                <a:solidFill>
                  <a:srgbClr val="FF0000"/>
                </a:solidFill>
              </a:rPr>
              <a:t>struct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ja-JP" altLang="en-US" dirty="0"/>
              <a:t>)</a:t>
            </a:r>
          </a:p>
          <a:p>
            <a:r>
              <a:rPr lang="ja-JP" altLang="en-US" dirty="0"/>
              <a:t>{</a:t>
            </a:r>
          </a:p>
          <a:p>
            <a:pPr lvl="1"/>
            <a:r>
              <a:rPr lang="ja-JP" altLang="en-US" dirty="0"/>
              <a:t>        NODE root;      // root node of tree for this &lt;T-exp&gt;</a:t>
            </a:r>
          </a:p>
          <a:p>
            <a:pPr lvl="1"/>
            <a:r>
              <a:rPr lang="ja-JP" altLang="en-US" dirty="0"/>
              <a:t>        NODE child;     // child node of root</a:t>
            </a:r>
            <a:endParaRPr lang="en-US" altLang="ja-JP" dirty="0"/>
          </a:p>
          <a:p>
            <a:pPr lvl="1"/>
            <a:endParaRPr lang="ja-JP" altLang="en-US" dirty="0"/>
          </a:p>
          <a:p>
            <a:pPr lvl="1"/>
            <a:r>
              <a:rPr lang="ja-JP" altLang="en-US" dirty="0"/>
              <a:t>        root = </a:t>
            </a:r>
            <a:r>
              <a:rPr lang="ja-JP" altLang="en-US" dirty="0">
                <a:highlight>
                  <a:srgbClr val="FFCCFF"/>
                </a:highlight>
              </a:rPr>
              <a:t>parse_header(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in</a:t>
            </a:r>
            <a:r>
              <a:rPr lang="ja-JP" altLang="en-US" dirty="0">
                <a:highlight>
                  <a:srgbClr val="FFCCFF"/>
                </a:highlight>
              </a:rPr>
              <a:t>)</a:t>
            </a:r>
            <a:r>
              <a:rPr lang="ja-JP" altLang="en-US" dirty="0"/>
              <a:t>;     // node for &lt;header&gt;</a:t>
            </a:r>
          </a:p>
          <a:p>
            <a:pPr lvl="2"/>
            <a:r>
              <a:rPr lang="ja-JP" altLang="en-US" dirty="0"/>
              <a:t>// child nodes</a:t>
            </a:r>
          </a:p>
          <a:p>
            <a:pPr lvl="2"/>
            <a:r>
              <a:rPr lang="ja-JP" altLang="en-US" dirty="0"/>
              <a:t>while(</a:t>
            </a:r>
            <a:r>
              <a:rPr lang="en-US" altLang="ja-JP" dirty="0"/>
              <a:t>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ja-JP" altLang="en-US" dirty="0"/>
              <a:t> == '(') {</a:t>
            </a:r>
          </a:p>
          <a:p>
            <a:pPr lvl="1"/>
            <a:r>
              <a:rPr lang="ja-JP" altLang="en-US" dirty="0"/>
              <a:t>                skip('(‘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ja-JP" altLang="en-US" dirty="0"/>
              <a:t>); </a:t>
            </a:r>
            <a:r>
              <a:rPr lang="en-US" altLang="ja-JP" dirty="0"/>
              <a:t>		</a:t>
            </a:r>
            <a:r>
              <a:rPr lang="ja-JP" altLang="en-US" dirty="0"/>
              <a:t>// skip '('</a:t>
            </a:r>
          </a:p>
          <a:p>
            <a:pPr lvl="1"/>
            <a:r>
              <a:rPr lang="ja-JP" altLang="en-US" dirty="0"/>
              <a:t>                child = </a:t>
            </a:r>
            <a:r>
              <a:rPr lang="ja-JP" altLang="en-US" dirty="0">
                <a:highlight>
                  <a:srgbClr val="FFFF00"/>
                </a:highlight>
              </a:rPr>
              <a:t>parse</a:t>
            </a:r>
            <a:r>
              <a:rPr lang="ja-JP" altLang="en-US" dirty="0">
                <a:highlight>
                  <a:srgbClr val="FFFF99"/>
                </a:highlight>
              </a:rPr>
              <a:t>T(</a:t>
            </a:r>
            <a:r>
              <a:rPr lang="en-US" altLang="ja-JP" dirty="0">
                <a:solidFill>
                  <a:srgbClr val="FF0000"/>
                </a:solidFill>
                <a:highlight>
                  <a:srgbClr val="FFFF99"/>
                </a:highlight>
              </a:rPr>
              <a:t>in</a:t>
            </a:r>
            <a:r>
              <a:rPr lang="ja-JP" altLang="en-US" dirty="0">
                <a:highlight>
                  <a:srgbClr val="FFFF99"/>
                </a:highlight>
              </a:rPr>
              <a:t>)</a:t>
            </a:r>
            <a:r>
              <a:rPr lang="ja-JP" altLang="en-US" dirty="0"/>
              <a:t>;</a:t>
            </a:r>
            <a:r>
              <a:rPr lang="en-US" altLang="ja-JP" dirty="0"/>
              <a:t>		</a:t>
            </a:r>
            <a:r>
              <a:rPr lang="ja-JP" altLang="en-US" dirty="0"/>
              <a:t>// 1st child after  '('</a:t>
            </a:r>
          </a:p>
          <a:p>
            <a:pPr lvl="1"/>
            <a:r>
              <a:rPr lang="ja-JP" altLang="en-US" dirty="0"/>
              <a:t>                add_child(root, child);</a:t>
            </a:r>
            <a:r>
              <a:rPr lang="en-US" altLang="ja-JP" dirty="0"/>
              <a:t>	</a:t>
            </a:r>
            <a:r>
              <a:rPr lang="ja-JP" altLang="en-US" dirty="0"/>
              <a:t>// add child to root</a:t>
            </a:r>
          </a:p>
          <a:p>
            <a:pPr lvl="1"/>
            <a:r>
              <a:rPr lang="ja-JP" altLang="en-US" dirty="0"/>
              <a:t>                set_conjugate(child, OFF); </a:t>
            </a:r>
            <a:r>
              <a:rPr lang="en-US" altLang="ja-JP" dirty="0"/>
              <a:t>	</a:t>
            </a:r>
            <a:r>
              <a:rPr lang="ja-JP" altLang="en-US" dirty="0"/>
              <a:t>// mark as 1st child</a:t>
            </a:r>
          </a:p>
          <a:p>
            <a:pPr lvl="1"/>
            <a:r>
              <a:rPr lang="ja-JP" altLang="en-US" dirty="0"/>
              <a:t>                while(</a:t>
            </a:r>
            <a:r>
              <a:rPr lang="en-US" altLang="ja-JP" dirty="0"/>
              <a:t>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ja-JP" altLang="en-US" dirty="0"/>
              <a:t> == ',') {</a:t>
            </a:r>
          </a:p>
          <a:p>
            <a:pPr lvl="1"/>
            <a:r>
              <a:rPr lang="ja-JP" altLang="en-US" dirty="0"/>
              <a:t>                        skip(',’</a:t>
            </a:r>
            <a:r>
              <a:rPr lang="en-US" altLang="ja-JP" dirty="0"/>
              <a:t> 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ja-JP" altLang="en-US" dirty="0"/>
              <a:t>); </a:t>
            </a:r>
            <a:r>
              <a:rPr lang="en-US" altLang="ja-JP" dirty="0"/>
              <a:t>		</a:t>
            </a:r>
            <a:r>
              <a:rPr lang="ja-JP" altLang="en-US" dirty="0"/>
              <a:t>// skip ','</a:t>
            </a:r>
          </a:p>
          <a:p>
            <a:pPr lvl="1"/>
            <a:r>
              <a:rPr lang="ja-JP" altLang="en-US" dirty="0"/>
              <a:t>                        child = </a:t>
            </a:r>
            <a:r>
              <a:rPr lang="ja-JP" altLang="en-US" dirty="0">
                <a:highlight>
                  <a:srgbClr val="FFFF99"/>
                </a:highlight>
              </a:rPr>
              <a:t>parseT(</a:t>
            </a:r>
            <a:r>
              <a:rPr lang="en-US" altLang="ja-JP" dirty="0">
                <a:solidFill>
                  <a:srgbClr val="FF0000"/>
                </a:solidFill>
                <a:highlight>
                  <a:srgbClr val="FFFF99"/>
                </a:highlight>
              </a:rPr>
              <a:t>in</a:t>
            </a:r>
            <a:r>
              <a:rPr lang="ja-JP" altLang="en-US" dirty="0">
                <a:highlight>
                  <a:srgbClr val="FFFF99"/>
                </a:highlight>
              </a:rPr>
              <a:t>)</a:t>
            </a:r>
            <a:r>
              <a:rPr lang="ja-JP" altLang="en-US" dirty="0"/>
              <a:t>;</a:t>
            </a:r>
            <a:r>
              <a:rPr lang="en-US" altLang="ja-JP" dirty="0"/>
              <a:t>	</a:t>
            </a:r>
            <a:r>
              <a:rPr lang="ja-JP" altLang="en-US" dirty="0"/>
              <a:t>// 2nd or later child</a:t>
            </a:r>
            <a:endParaRPr lang="en-US" altLang="ja-JP" dirty="0"/>
          </a:p>
          <a:p>
            <a:pPr lvl="1"/>
            <a:r>
              <a:rPr lang="ja-JP" altLang="en-US" dirty="0"/>
              <a:t>		   </a:t>
            </a:r>
            <a:r>
              <a:rPr lang="en-US" altLang="ja-JP" dirty="0" err="1"/>
              <a:t>add_child</a:t>
            </a:r>
            <a:r>
              <a:rPr lang="en-US" altLang="ja-JP" dirty="0"/>
              <a:t>(root, child);</a:t>
            </a:r>
            <a:r>
              <a:rPr lang="ja-JP" altLang="en-US" dirty="0"/>
              <a:t>	</a:t>
            </a:r>
            <a:r>
              <a:rPr lang="en-US" altLang="ja-JP" dirty="0"/>
              <a:t>// add child to root</a:t>
            </a:r>
          </a:p>
          <a:p>
            <a:pPr lvl="1"/>
            <a:r>
              <a:rPr lang="ja-JP" altLang="en-US" dirty="0"/>
              <a:t>		   </a:t>
            </a:r>
            <a:r>
              <a:rPr lang="en-US" altLang="ja-JP" dirty="0" err="1"/>
              <a:t>set_conjugate</a:t>
            </a:r>
            <a:r>
              <a:rPr lang="en-US" altLang="ja-JP" dirty="0"/>
              <a:t>(child, ON);</a:t>
            </a:r>
            <a:r>
              <a:rPr lang="ja-JP" altLang="en-US" dirty="0"/>
              <a:t>	</a:t>
            </a:r>
            <a:r>
              <a:rPr lang="en-US" altLang="ja-JP" dirty="0"/>
              <a:t>// mark as 2nd or later</a:t>
            </a:r>
          </a:p>
          <a:p>
            <a:r>
              <a:rPr lang="ja-JP" altLang="en-US" dirty="0"/>
              <a:t>                </a:t>
            </a:r>
            <a:r>
              <a:rPr lang="en-US" altLang="ja-JP" dirty="0"/>
              <a:t>       }</a:t>
            </a:r>
            <a:endParaRPr lang="ja-JP" altLang="en-US" dirty="0"/>
          </a:p>
          <a:p>
            <a:r>
              <a:rPr lang="ja-JP" altLang="en-US" dirty="0"/>
              <a:t>                </a:t>
            </a:r>
            <a:r>
              <a:rPr lang="en-US" altLang="ja-JP" dirty="0"/>
              <a:t>       skip(‘)’,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 </a:t>
            </a:r>
            <a:r>
              <a:rPr lang="ja-JP" altLang="en-US" dirty="0"/>
              <a:t>			</a:t>
            </a:r>
            <a:r>
              <a:rPr lang="en-US" altLang="ja-JP" dirty="0"/>
              <a:t>// skip ')'</a:t>
            </a:r>
          </a:p>
          <a:p>
            <a:r>
              <a:rPr lang="ja-JP" altLang="en-US" dirty="0"/>
              <a:t>        </a:t>
            </a:r>
            <a:r>
              <a:rPr lang="en-US" altLang="ja-JP" dirty="0"/>
              <a:t>	}</a:t>
            </a:r>
            <a:endParaRPr lang="ja-JP" altLang="en-US" dirty="0"/>
          </a:p>
          <a:p>
            <a:r>
              <a:rPr lang="ja-JP" altLang="en-US" dirty="0"/>
              <a:t>        </a:t>
            </a:r>
            <a:r>
              <a:rPr lang="en-US" altLang="ja-JP" dirty="0"/>
              <a:t>	return root;</a:t>
            </a:r>
            <a:r>
              <a:rPr lang="ja-JP" altLang="en-US" dirty="0"/>
              <a:t>				</a:t>
            </a:r>
            <a:r>
              <a:rPr lang="en-US" altLang="ja-JP" dirty="0"/>
              <a:t>// root node of this T-exp</a:t>
            </a:r>
          </a:p>
          <a:p>
            <a:r>
              <a:rPr lang="en-US" altLang="ja-JP" dirty="0"/>
              <a:t>}</a:t>
            </a:r>
            <a:endParaRPr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E190D1E-A00B-40A0-A68D-DA9FCBCDE407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9885253" y="4079618"/>
            <a:ext cx="639765" cy="524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6955EDE-F507-4AE4-8A51-15BD209A822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10525018" y="4079618"/>
            <a:ext cx="652844" cy="524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3BBA912-9BA3-49E1-915A-33DF950AB4C3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11177862" y="5009850"/>
            <a:ext cx="1" cy="493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9C36C47-ACE0-4796-92E9-A7CC81460579}"/>
              </a:ext>
            </a:extLst>
          </p:cNvPr>
          <p:cNvSpPr txBox="1"/>
          <p:nvPr/>
        </p:nvSpPr>
        <p:spPr>
          <a:xfrm>
            <a:off x="4494912" y="163854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b="1" dirty="0"/>
              <a:t>(2) &lt;T-exp&gt; ::=  </a:t>
            </a:r>
            <a:r>
              <a:rPr lang="en-US" altLang="ja-JP" b="1" dirty="0">
                <a:highlight>
                  <a:srgbClr val="FFCCFF"/>
                </a:highlight>
              </a:rPr>
              <a:t>&lt;header&gt;</a:t>
            </a:r>
            <a:r>
              <a:rPr lang="en-US" altLang="ja-JP" b="1" dirty="0"/>
              <a:t> { "(" [ </a:t>
            </a:r>
            <a:r>
              <a:rPr lang="en-US" altLang="ja-JP" b="1" dirty="0">
                <a:highlight>
                  <a:srgbClr val="FFFF99"/>
                </a:highlight>
              </a:rPr>
              <a:t>&lt;T-exp&gt;</a:t>
            </a:r>
            <a:r>
              <a:rPr lang="en-US" altLang="ja-JP" b="1" dirty="0"/>
              <a:t> { "," </a:t>
            </a:r>
            <a:r>
              <a:rPr lang="en-US" altLang="ja-JP" b="1" dirty="0">
                <a:highlight>
                  <a:srgbClr val="FFFF99"/>
                </a:highlight>
              </a:rPr>
              <a:t>&lt;T-exp&gt;</a:t>
            </a:r>
            <a:r>
              <a:rPr lang="en-US" altLang="ja-JP" b="1" dirty="0"/>
              <a:t> } ] ")" }</a:t>
            </a:r>
            <a:endParaRPr kumimoji="1" lang="ja-JP" altLang="en-US" b="1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F9F0C33-19C9-4E83-99B8-071DF4A37E88}"/>
              </a:ext>
            </a:extLst>
          </p:cNvPr>
          <p:cNvSpPr/>
          <p:nvPr/>
        </p:nvSpPr>
        <p:spPr>
          <a:xfrm>
            <a:off x="10701471" y="3410018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root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F6CC18F-15A2-4877-8400-88A40AC17802}"/>
              </a:ext>
            </a:extLst>
          </p:cNvPr>
          <p:cNvSpPr/>
          <p:nvPr/>
        </p:nvSpPr>
        <p:spPr>
          <a:xfrm>
            <a:off x="8710388" y="4264442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child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041B19F-4367-4EAB-A312-13D4B293C0B1}"/>
              </a:ext>
            </a:extLst>
          </p:cNvPr>
          <p:cNvSpPr/>
          <p:nvPr/>
        </p:nvSpPr>
        <p:spPr>
          <a:xfrm>
            <a:off x="11212060" y="4252806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child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6214B2F-AD67-41C2-ACC2-8C1912DF7E58}"/>
              </a:ext>
            </a:extLst>
          </p:cNvPr>
          <p:cNvSpPr/>
          <p:nvPr/>
        </p:nvSpPr>
        <p:spPr>
          <a:xfrm>
            <a:off x="8535104" y="1431957"/>
            <a:ext cx="2892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current token: “I” / “AAA”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1151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28DDAF-8985-499E-AA81-F5376FA03195}"/>
              </a:ext>
            </a:extLst>
          </p:cNvPr>
          <p:cNvSpPr txBox="1"/>
          <p:nvPr/>
        </p:nvSpPr>
        <p:spPr>
          <a:xfrm>
            <a:off x="1" y="2292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における評価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9646233-CFDE-41FD-B5FA-8BA227BB67F6}"/>
              </a:ext>
            </a:extLst>
          </p:cNvPr>
          <p:cNvSpPr/>
          <p:nvPr/>
        </p:nvSpPr>
        <p:spPr>
          <a:xfrm>
            <a:off x="664680" y="1078807"/>
            <a:ext cx="8440132" cy="379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〇 関数</a:t>
            </a:r>
            <a:r>
              <a:rPr lang="en-US" altLang="ja-JP" dirty="0"/>
              <a:t>(</a:t>
            </a:r>
            <a:r>
              <a:rPr lang="ja-JP" altLang="en-US" dirty="0"/>
              <a:t>オペレータ</a:t>
            </a:r>
            <a:r>
              <a:rPr lang="en-US" altLang="ja-JP" dirty="0"/>
              <a:t>)</a:t>
            </a:r>
            <a:r>
              <a:rPr lang="ja-JP" altLang="en-US" dirty="0"/>
              <a:t>の役割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(1) lisp</a:t>
            </a:r>
            <a:r>
              <a:rPr lang="ja-JP" altLang="en-US" dirty="0"/>
              <a:t>流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(CONS (QUOTE A) (CONS (QUOTE B) NIL)	)	=&gt; (A B)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評価</a:t>
            </a:r>
            <a:r>
              <a:rPr lang="en-US" altLang="ja-JP" dirty="0"/>
              <a:t>] </a:t>
            </a:r>
            <a:r>
              <a:rPr lang="ja-JP" altLang="en-US" dirty="0"/>
              <a:t>関数</a:t>
            </a:r>
            <a:r>
              <a:rPr lang="en-US" altLang="ja-JP" dirty="0"/>
              <a:t>(</a:t>
            </a:r>
            <a:r>
              <a:rPr lang="ja-JP" altLang="en-US" dirty="0"/>
              <a:t>「</a:t>
            </a:r>
            <a:r>
              <a:rPr lang="en-US" altLang="ja-JP" dirty="0"/>
              <a:t>CONS</a:t>
            </a:r>
            <a:r>
              <a:rPr lang="ja-JP" altLang="en-US" dirty="0"/>
              <a:t>」「</a:t>
            </a:r>
            <a:r>
              <a:rPr lang="en-US" altLang="ja-JP" dirty="0"/>
              <a:t>QUOTE</a:t>
            </a:r>
            <a:r>
              <a:rPr lang="ja-JP" altLang="en-US" dirty="0"/>
              <a:t>」等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: </a:t>
            </a:r>
            <a:r>
              <a:rPr lang="ja-JP" altLang="en-US" dirty="0"/>
              <a:t>式の評価時に実行して値を決定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(2) </a:t>
            </a:r>
            <a:r>
              <a:rPr lang="en-US" altLang="ja-JP" dirty="0" err="1"/>
              <a:t>tq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$`$X(A(B,C)) =&gt; "X"(A(B,C))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前処理</a:t>
            </a:r>
            <a:r>
              <a:rPr lang="en-US" altLang="ja-JP" dirty="0"/>
              <a:t>] </a:t>
            </a:r>
            <a:r>
              <a:rPr lang="ja-JP" altLang="en-US" dirty="0"/>
              <a:t>①値の</a:t>
            </a:r>
            <a:r>
              <a:rPr lang="en-US" altLang="ja-JP" dirty="0"/>
              <a:t>bind</a:t>
            </a:r>
            <a:r>
              <a:rPr lang="ja-JP" altLang="en-US" dirty="0"/>
              <a:t>、②参照先解決を実行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評価</a:t>
            </a:r>
            <a:r>
              <a:rPr lang="en-US" altLang="ja-JP" dirty="0"/>
              <a:t>] </a:t>
            </a:r>
            <a:r>
              <a:rPr lang="ja-JP" altLang="en-US" dirty="0"/>
              <a:t>オペレータ</a:t>
            </a:r>
            <a:r>
              <a:rPr lang="en-US" altLang="ja-JP" dirty="0"/>
              <a:t>(</a:t>
            </a:r>
            <a:r>
              <a:rPr lang="ja-JP" altLang="en-US" dirty="0"/>
              <a:t>「＄</a:t>
            </a:r>
            <a:r>
              <a:rPr lang="en-US" altLang="ja-JP" dirty="0"/>
              <a:t>~$</a:t>
            </a:r>
            <a:r>
              <a:rPr lang="ja-JP" altLang="en-US" dirty="0"/>
              <a:t>」</a:t>
            </a:r>
            <a:r>
              <a:rPr lang="en-US" altLang="ja-JP" dirty="0"/>
              <a:t>): print</a:t>
            </a:r>
            <a:r>
              <a:rPr lang="ja-JP" altLang="en-US" dirty="0"/>
              <a:t>時に実行して表示文字列を決定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2130F8D0-63EE-44A1-A741-801F80C01E92}"/>
              </a:ext>
            </a:extLst>
          </p:cNvPr>
          <p:cNvSpPr/>
          <p:nvPr/>
        </p:nvSpPr>
        <p:spPr>
          <a:xfrm>
            <a:off x="8187559" y="207591"/>
            <a:ext cx="3914802" cy="3221409"/>
          </a:xfrm>
          <a:prstGeom prst="wedgeRectCallout">
            <a:avLst>
              <a:gd name="adj1" fmla="val -38573"/>
              <a:gd name="adj2" fmla="val -244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 err="1">
                <a:solidFill>
                  <a:srgbClr val="FF0000"/>
                </a:solidFill>
              </a:rPr>
              <a:t>tq</a:t>
            </a:r>
            <a:r>
              <a:rPr kumimoji="1" lang="ja-JP" altLang="en-US" sz="900" dirty="0">
                <a:solidFill>
                  <a:srgbClr val="FF0000"/>
                </a:solidFill>
              </a:rPr>
              <a:t>のオペレータは「バックトラック」なしに評価できる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「</a:t>
            </a:r>
            <a:r>
              <a:rPr lang="en-US" altLang="ja-JP" sz="900" dirty="0">
                <a:solidFill>
                  <a:srgbClr val="FF0000"/>
                </a:solidFill>
              </a:rPr>
              <a:t>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」の評価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では</a:t>
            </a:r>
            <a:r>
              <a:rPr lang="en-US" altLang="ja-JP" sz="900" dirty="0">
                <a:solidFill>
                  <a:srgbClr val="FF0000"/>
                </a:solidFill>
              </a:rPr>
              <a:t>print)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    </a:t>
            </a:r>
            <a:r>
              <a:rPr lang="en-US" altLang="ja-JP" sz="900" dirty="0">
                <a:solidFill>
                  <a:srgbClr val="FF0000"/>
                </a:solidFill>
              </a:rPr>
              <a:t>-</a:t>
            </a:r>
            <a:r>
              <a:rPr lang="ja-JP" altLang="en-US" sz="900" dirty="0">
                <a:solidFill>
                  <a:srgbClr val="FF0000"/>
                </a:solidFill>
              </a:rPr>
              <a:t> 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古典的</a:t>
            </a:r>
            <a:r>
              <a:rPr lang="en-US" altLang="ja-JP" sz="900" dirty="0">
                <a:solidFill>
                  <a:srgbClr val="FF0000"/>
                </a:solidFill>
              </a:rPr>
              <a:t>)lisp</a:t>
            </a:r>
            <a:r>
              <a:rPr lang="ja-JP" altLang="en-US" sz="900" dirty="0">
                <a:solidFill>
                  <a:srgbClr val="FF0000"/>
                </a:solidFill>
              </a:rPr>
              <a:t>流は</a:t>
            </a:r>
            <a:r>
              <a:rPr lang="en-US" altLang="ja-JP" sz="900" dirty="0">
                <a:solidFill>
                  <a:srgbClr val="FF0000"/>
                </a:solidFill>
              </a:rPr>
              <a:t>bottom up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       =&gt; x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y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の順に評価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- 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は、</a:t>
            </a:r>
            <a:r>
              <a:rPr lang="en-US" altLang="ja-JP" sz="900" dirty="0">
                <a:solidFill>
                  <a:srgbClr val="FF0000"/>
                </a:solidFill>
              </a:rPr>
              <a:t>top down</a:t>
            </a:r>
            <a:r>
              <a:rPr lang="ja-JP" altLang="en-US" sz="900" dirty="0">
                <a:solidFill>
                  <a:srgbClr val="FF0000"/>
                </a:solidFill>
              </a:rPr>
              <a:t>もあり</a:t>
            </a:r>
            <a:r>
              <a:rPr lang="en-US" altLang="ja-JP" sz="900" dirty="0">
                <a:solidFill>
                  <a:srgbClr val="FF0000"/>
                </a:solidFill>
              </a:rPr>
              <a:t>(bottom up</a:t>
            </a:r>
            <a:r>
              <a:rPr lang="ja-JP" altLang="en-US" sz="900" dirty="0">
                <a:solidFill>
                  <a:srgbClr val="FF0000"/>
                </a:solidFill>
              </a:rPr>
              <a:t>との</a:t>
            </a:r>
            <a:r>
              <a:rPr lang="en-US" altLang="ja-JP" sz="900" dirty="0">
                <a:solidFill>
                  <a:srgbClr val="FF0000"/>
                </a:solidFill>
              </a:rPr>
              <a:t>hybrid)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        =&gt; f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x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y</a:t>
            </a:r>
            <a:r>
              <a:rPr lang="ja-JP" altLang="en-US" sz="900" dirty="0">
                <a:solidFill>
                  <a:srgbClr val="FF0000"/>
                </a:solidFill>
              </a:rPr>
              <a:t>の順に評価</a:t>
            </a:r>
            <a:r>
              <a:rPr lang="en-US" altLang="ja-JP" sz="900" dirty="0">
                <a:solidFill>
                  <a:srgbClr val="FF0000"/>
                </a:solidFill>
              </a:rPr>
              <a:t>(print)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において、「</a:t>
            </a:r>
            <a:r>
              <a:rPr lang="en-US" altLang="ja-JP" sz="900" dirty="0">
                <a:solidFill>
                  <a:srgbClr val="FF0000"/>
                </a:solidFill>
              </a:rPr>
              <a:t>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」の評価方式を</a:t>
            </a:r>
            <a:r>
              <a:rPr lang="en-US" altLang="ja-JP" sz="900" dirty="0">
                <a:solidFill>
                  <a:srgbClr val="FF0000"/>
                </a:solidFill>
              </a:rPr>
              <a:t>bottom up/</a:t>
            </a:r>
            <a:r>
              <a:rPr lang="en-US" altLang="ja-JP" sz="900" dirty="0" err="1">
                <a:solidFill>
                  <a:srgbClr val="FF0000"/>
                </a:solidFill>
              </a:rPr>
              <a:t>topdown</a:t>
            </a:r>
            <a:r>
              <a:rPr lang="ja-JP" altLang="en-US" sz="900" dirty="0">
                <a:solidFill>
                  <a:srgbClr val="FF0000"/>
                </a:solidFill>
              </a:rPr>
              <a:t>いずれで実行するかは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におまかせ。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 「</a:t>
            </a:r>
            <a:r>
              <a:rPr lang="en-US" altLang="ja-JP" sz="900" dirty="0">
                <a:solidFill>
                  <a:srgbClr val="FF0000"/>
                </a:solidFill>
              </a:rPr>
              <a:t>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」の評価方式が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の親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下例</a:t>
            </a:r>
            <a:r>
              <a:rPr lang="en-US" altLang="ja-JP" sz="900" dirty="0">
                <a:solidFill>
                  <a:srgbClr val="FF0000"/>
                </a:solidFill>
              </a:rPr>
              <a:t>g)</a:t>
            </a:r>
            <a:r>
              <a:rPr lang="ja-JP" altLang="en-US" sz="900" dirty="0">
                <a:solidFill>
                  <a:srgbClr val="FF0000"/>
                </a:solidFill>
              </a:rPr>
              <a:t>に依存する場合もある。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 </a:t>
            </a:r>
            <a:r>
              <a:rPr lang="ja-JP" altLang="en-US" sz="900" dirty="0">
                <a:solidFill>
                  <a:srgbClr val="FF0000"/>
                </a:solidFill>
              </a:rPr>
              <a:t>この場合は、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が構文木から親である</a:t>
            </a:r>
            <a:r>
              <a:rPr lang="en-US" altLang="ja-JP" sz="900" dirty="0">
                <a:solidFill>
                  <a:srgbClr val="FF0000"/>
                </a:solidFill>
              </a:rPr>
              <a:t>g</a:t>
            </a:r>
            <a:r>
              <a:rPr lang="ja-JP" altLang="en-US" sz="900" dirty="0">
                <a:solidFill>
                  <a:srgbClr val="FF0000"/>
                </a:solidFill>
              </a:rPr>
              <a:t>を特定する。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　「</a:t>
            </a:r>
            <a:r>
              <a:rPr lang="en-US" altLang="ja-JP" sz="900" dirty="0">
                <a:solidFill>
                  <a:srgbClr val="FF0000"/>
                </a:solidFill>
              </a:rPr>
              <a:t>g(f(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))</a:t>
            </a:r>
            <a:r>
              <a:rPr lang="ja-JP" altLang="en-US" sz="900" dirty="0">
                <a:solidFill>
                  <a:srgbClr val="FF0000"/>
                </a:solidFill>
              </a:rPr>
              <a:t>」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にも、従来の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型オペレータに加えて</a:t>
            </a:r>
            <a:r>
              <a:rPr lang="en-US" altLang="ja-JP" sz="900" dirty="0">
                <a:solidFill>
                  <a:srgbClr val="FF0000"/>
                </a:solidFill>
              </a:rPr>
              <a:t>lisp</a:t>
            </a:r>
            <a:r>
              <a:rPr lang="ja-JP" altLang="en-US" sz="900" dirty="0">
                <a:solidFill>
                  <a:srgbClr val="FF0000"/>
                </a:solidFill>
              </a:rPr>
              <a:t>型オペレータを導入する。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 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次ページの</a:t>
            </a:r>
            <a:r>
              <a:rPr lang="en-US" altLang="ja-JP" sz="900" dirty="0">
                <a:solidFill>
                  <a:srgbClr val="FF0000"/>
                </a:solidFill>
              </a:rPr>
              <a:t>$</a:t>
            </a:r>
            <a:r>
              <a:rPr lang="en-US" altLang="ja-JP" sz="900" dirty="0" err="1">
                <a:solidFill>
                  <a:srgbClr val="FF0000"/>
                </a:solidFill>
              </a:rPr>
              <a:t>mult</a:t>
            </a:r>
            <a:r>
              <a:rPr lang="en-US" altLang="ja-JP" sz="900" dirty="0">
                <a:solidFill>
                  <a:srgbClr val="FF0000"/>
                </a:solidFill>
              </a:rPr>
              <a:t>$</a:t>
            </a:r>
            <a:r>
              <a:rPr lang="ja-JP" altLang="en-US" sz="900" dirty="0">
                <a:solidFill>
                  <a:srgbClr val="FF0000"/>
                </a:solidFill>
              </a:rPr>
              <a:t>や</a:t>
            </a:r>
            <a:r>
              <a:rPr lang="en-US" altLang="ja-JP" sz="900" dirty="0">
                <a:solidFill>
                  <a:srgbClr val="FF0000"/>
                </a:solidFill>
              </a:rPr>
              <a:t>$plus$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- </a:t>
            </a:r>
            <a:r>
              <a:rPr lang="ja-JP" altLang="en-US" sz="900" dirty="0">
                <a:solidFill>
                  <a:srgbClr val="FF0000"/>
                </a:solidFill>
              </a:rPr>
              <a:t>式の</a:t>
            </a:r>
            <a:r>
              <a:rPr lang="en-US" altLang="ja-JP" sz="900" dirty="0">
                <a:solidFill>
                  <a:srgbClr val="FF0000"/>
                </a:solidFill>
              </a:rPr>
              <a:t>print</a:t>
            </a:r>
            <a:r>
              <a:rPr lang="ja-JP" altLang="en-US" sz="900" dirty="0">
                <a:solidFill>
                  <a:srgbClr val="FF0000"/>
                </a:solidFill>
              </a:rPr>
              <a:t>処理においては、</a:t>
            </a:r>
            <a:r>
              <a:rPr lang="en-US" altLang="ja-JP" sz="900" dirty="0">
                <a:solidFill>
                  <a:srgbClr val="FF0000"/>
                </a:solidFill>
              </a:rPr>
              <a:t>lisp</a:t>
            </a:r>
            <a:r>
              <a:rPr lang="ja-JP" altLang="en-US" sz="900" dirty="0">
                <a:solidFill>
                  <a:srgbClr val="FF0000"/>
                </a:solidFill>
              </a:rPr>
              <a:t>型オペレータを評価結果の値に置換したのち、</a:t>
            </a:r>
            <a:r>
              <a:rPr lang="en-US" altLang="ja-JP" sz="900" dirty="0">
                <a:solidFill>
                  <a:srgbClr val="FF0000"/>
                </a:solidFill>
              </a:rPr>
              <a:t>print</a:t>
            </a:r>
            <a:r>
              <a:rPr lang="ja-JP" altLang="en-US" sz="900" dirty="0">
                <a:solidFill>
                  <a:srgbClr val="FF0000"/>
                </a:solidFill>
              </a:rPr>
              <a:t>処理を実行する。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- </a:t>
            </a:r>
            <a:r>
              <a:rPr lang="ja-JP" altLang="en-US" sz="900" dirty="0">
                <a:solidFill>
                  <a:srgbClr val="FF0000"/>
                </a:solidFill>
              </a:rPr>
              <a:t>オペレータが</a:t>
            </a:r>
            <a:r>
              <a:rPr lang="en-US" altLang="ja-JP" sz="900" dirty="0">
                <a:solidFill>
                  <a:srgbClr val="FF0000"/>
                </a:solidFill>
              </a:rPr>
              <a:t>lisp</a:t>
            </a:r>
            <a:r>
              <a:rPr lang="ja-JP" altLang="en-US" sz="900" dirty="0">
                <a:solidFill>
                  <a:srgbClr val="FF0000"/>
                </a:solidFill>
              </a:rPr>
              <a:t>型であるか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型であるかは、オペレータテーブルで管理する。</a:t>
            </a:r>
            <a:endParaRPr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469650C-C4CC-49B2-84B0-F6147984158D}"/>
              </a:ext>
            </a:extLst>
          </p:cNvPr>
          <p:cNvSpPr/>
          <p:nvPr/>
        </p:nvSpPr>
        <p:spPr>
          <a:xfrm>
            <a:off x="8187559" y="3555137"/>
            <a:ext cx="3914802" cy="745080"/>
          </a:xfrm>
          <a:prstGeom prst="wedgeRectCallout">
            <a:avLst>
              <a:gd name="adj1" fmla="val -38573"/>
              <a:gd name="adj2" fmla="val -244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その他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現状の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では、</a:t>
            </a:r>
            <a:r>
              <a:rPr lang="en-US" altLang="ja-JP" sz="900" dirty="0">
                <a:solidFill>
                  <a:srgbClr val="FF0000"/>
                </a:solidFill>
              </a:rPr>
              <a:t>out</a:t>
            </a:r>
            <a:r>
              <a:rPr lang="ja-JP" altLang="en-US" sz="900" dirty="0">
                <a:solidFill>
                  <a:srgbClr val="FF0000"/>
                </a:solidFill>
              </a:rPr>
              <a:t>内の式には値の</a:t>
            </a:r>
            <a:r>
              <a:rPr lang="en-US" altLang="ja-JP" sz="900" dirty="0">
                <a:solidFill>
                  <a:srgbClr val="FF0000"/>
                </a:solidFill>
              </a:rPr>
              <a:t>bind</a:t>
            </a:r>
            <a:r>
              <a:rPr lang="ja-JP" altLang="en-US" sz="900" dirty="0">
                <a:solidFill>
                  <a:srgbClr val="FF0000"/>
                </a:solidFill>
              </a:rPr>
              <a:t>しないなどの制約があるが、</a:t>
            </a:r>
            <a:r>
              <a:rPr lang="en-US" altLang="ja-JP" sz="900" dirty="0">
                <a:solidFill>
                  <a:srgbClr val="FF0000"/>
                </a:solidFill>
              </a:rPr>
              <a:t>in/out</a:t>
            </a:r>
            <a:r>
              <a:rPr lang="ja-JP" altLang="en-US" sz="900" dirty="0">
                <a:solidFill>
                  <a:srgbClr val="FF0000"/>
                </a:solidFill>
              </a:rPr>
              <a:t>に関する制約は廃止する。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ただし、</a:t>
            </a:r>
            <a:r>
              <a:rPr lang="en-US" altLang="ja-JP" sz="900" dirty="0">
                <a:solidFill>
                  <a:srgbClr val="FF0000"/>
                </a:solidFill>
              </a:rPr>
              <a:t>Executor</a:t>
            </a:r>
            <a:r>
              <a:rPr lang="ja-JP" altLang="en-US" sz="900" dirty="0">
                <a:solidFill>
                  <a:srgbClr val="FF0000"/>
                </a:solidFill>
              </a:rPr>
              <a:t>は残す。</a:t>
            </a:r>
            <a:endParaRPr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9918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9646233-CFDE-41FD-B5FA-8BA227BB67F6}"/>
              </a:ext>
            </a:extLst>
          </p:cNvPr>
          <p:cNvSpPr/>
          <p:nvPr/>
        </p:nvSpPr>
        <p:spPr>
          <a:xfrm>
            <a:off x="664679" y="1026256"/>
            <a:ext cx="3515435" cy="468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制限</a:t>
            </a:r>
            <a:r>
              <a:rPr lang="en-US" altLang="ja-JP" dirty="0"/>
              <a:t>] </a:t>
            </a:r>
            <a:r>
              <a:rPr lang="ja-JP" altLang="en-US" dirty="0"/>
              <a:t>下線部には</a:t>
            </a:r>
            <a:r>
              <a:rPr lang="en-US" altLang="ja-JP" dirty="0"/>
              <a:t>{}</a:t>
            </a:r>
            <a:r>
              <a:rPr lang="ja-JP" altLang="en-US" dirty="0"/>
              <a:t>の挿入禁止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5C3407-7EEE-478B-839F-37AB325BB18E}"/>
              </a:ext>
            </a:extLst>
          </p:cNvPr>
          <p:cNvSpPr/>
          <p:nvPr/>
        </p:nvSpPr>
        <p:spPr>
          <a:xfrm>
            <a:off x="1892612" y="1739083"/>
            <a:ext cx="7966843" cy="2600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&lt;T-form&gt;::=&lt;head&gt;(’(’(&lt;T-form&gt;(’,’&lt;T-form&gt;)*)?’)’)*;</a:t>
            </a:r>
          </a:p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&lt;function&gt;::=&lt;operator&gt;(’(’&lt;T-form&gt;(’,’&lt;T-form&gt;)*’)’)*;</a:t>
            </a:r>
          </a:p>
          <a:p>
            <a:pPr lvl="2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'$'&lt;name&gt;'$'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&lt;char&gt;+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(,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)*)?’]’;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43672B-7546-441F-BA9D-2CBEC46532A4}"/>
              </a:ext>
            </a:extLst>
          </p:cNvPr>
          <p:cNvSpPr/>
          <p:nvPr/>
        </p:nvSpPr>
        <p:spPr>
          <a:xfrm>
            <a:off x="472650" y="5242621"/>
            <a:ext cx="11074916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$op$(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[1](Z),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$cat$(“$”,”#”)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</a:t>
            </a:r>
            <a:r>
              <a:rPr lang="en-US" altLang="ja-JP" u="sng" dirty="0">
                <a:highlight>
                  <a:srgbClr val="FFCCFF"/>
                </a:highlight>
              </a:rPr>
              <a:t>4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u="sng" dirty="0">
                <a:highlight>
                  <a:srgbClr val="FFCCFF"/>
                </a:highlight>
              </a:rPr>
              <a:t>2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u="sng" dirty="0"/>
              <a:t>A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B,C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[](D,E)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C8F3E959-1906-4FCD-8DCE-595521AF6F87}"/>
              </a:ext>
            </a:extLst>
          </p:cNvPr>
          <p:cNvSpPr/>
          <p:nvPr/>
        </p:nvSpPr>
        <p:spPr>
          <a:xfrm>
            <a:off x="7157546" y="466720"/>
            <a:ext cx="3914802" cy="1151873"/>
          </a:xfrm>
          <a:prstGeom prst="wedgeRectCallout">
            <a:avLst>
              <a:gd name="adj1" fmla="val -38573"/>
              <a:gd name="adj2" fmla="val -244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において、引数なしオペレータの場合、</a:t>
            </a:r>
            <a:r>
              <a:rPr lang="en-US" altLang="ja-JP" sz="900" dirty="0">
                <a:solidFill>
                  <a:srgbClr val="FF0000"/>
                </a:solidFill>
              </a:rPr>
              <a:t>escape</a:t>
            </a:r>
            <a:r>
              <a:rPr lang="ja-JP" altLang="en-US" sz="900" dirty="0">
                <a:solidFill>
                  <a:srgbClr val="FF0000"/>
                </a:solidFill>
              </a:rPr>
              <a:t>用には</a:t>
            </a:r>
            <a:r>
              <a:rPr lang="en-US" altLang="ja-JP" sz="900" dirty="0">
                <a:solidFill>
                  <a:srgbClr val="FF0000"/>
                </a:solidFill>
              </a:rPr>
              <a:t>{}</a:t>
            </a:r>
            <a:r>
              <a:rPr lang="ja-JP" altLang="en-US" sz="900" dirty="0">
                <a:solidFill>
                  <a:srgbClr val="FF0000"/>
                </a:solidFill>
              </a:rPr>
              <a:t>は不要であるが、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の範囲を明示するために</a:t>
            </a:r>
            <a:r>
              <a:rPr lang="en-US" altLang="ja-JP" sz="900" dirty="0">
                <a:solidFill>
                  <a:srgbClr val="FF0000"/>
                </a:solidFill>
              </a:rPr>
              <a:t>{}</a:t>
            </a:r>
            <a:r>
              <a:rPr lang="ja-JP" altLang="en-US" sz="900" dirty="0">
                <a:solidFill>
                  <a:srgbClr val="FF0000"/>
                </a:solidFill>
              </a:rPr>
              <a:t>で囲ってもよい。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以下は等価であり、いずれでもよい。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$PI$(...)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{$PI$}(...)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{}</a:t>
            </a:r>
            <a:r>
              <a:rPr lang="ja-JP" altLang="en-US" sz="900" dirty="0">
                <a:solidFill>
                  <a:srgbClr val="FF0000"/>
                </a:solidFill>
              </a:rPr>
              <a:t>は</a:t>
            </a:r>
            <a:r>
              <a:rPr lang="en-US" altLang="ja-JP" sz="900" dirty="0">
                <a:solidFill>
                  <a:srgbClr val="FF0000"/>
                </a:solidFill>
              </a:rPr>
              <a:t>BNF</a:t>
            </a:r>
            <a:r>
              <a:rPr lang="ja-JP" altLang="en-US" sz="900" dirty="0">
                <a:solidFill>
                  <a:srgbClr val="FF0000"/>
                </a:solidFill>
              </a:rPr>
              <a:t>では定義しない方向</a:t>
            </a:r>
            <a:r>
              <a:rPr lang="en-US" altLang="ja-JP" sz="900" dirty="0">
                <a:solidFill>
                  <a:srgbClr val="FF0000"/>
                </a:solidFill>
              </a:rPr>
              <a:t>(“”</a:t>
            </a:r>
            <a:r>
              <a:rPr lang="ja-JP" altLang="en-US" sz="900" dirty="0">
                <a:solidFill>
                  <a:srgbClr val="FF0000"/>
                </a:solidFill>
              </a:rPr>
              <a:t>と同様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10370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62871" y="161170"/>
            <a:ext cx="10806765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$op$(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[1](Z),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$cat$(“$”,”#”)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$(1,4)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B,C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[](D,E)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9" name="矢印: 下 88">
            <a:extLst>
              <a:ext uri="{FF2B5EF4-FFF2-40B4-BE49-F238E27FC236}">
                <a16:creationId xmlns:a16="http://schemas.microsoft.com/office/drawing/2014/main" id="{4B857D98-01FA-4D5F-81A7-F51327AA8BE4}"/>
              </a:ext>
            </a:extLst>
          </p:cNvPr>
          <p:cNvSpPr/>
          <p:nvPr/>
        </p:nvSpPr>
        <p:spPr>
          <a:xfrm>
            <a:off x="4364234" y="841517"/>
            <a:ext cx="4857034" cy="3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8DAF10A6-B133-491F-9709-3EAE5A1B2002}"/>
              </a:ext>
            </a:extLst>
          </p:cNvPr>
          <p:cNvSpPr/>
          <p:nvPr/>
        </p:nvSpPr>
        <p:spPr>
          <a:xfrm>
            <a:off x="256836" y="152260"/>
            <a:ext cx="760725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例</a:t>
            </a:r>
            <a:r>
              <a:rPr kumimoji="1" lang="en-US" altLang="ja-JP" dirty="0">
                <a:solidFill>
                  <a:schemeClr val="tx1"/>
                </a:solidFill>
              </a:rPr>
              <a:t>2: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4424603" y="315818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$op$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9AE193-BF9C-4AE7-B498-F87718BDF57F}"/>
              </a:ext>
            </a:extLst>
          </p:cNvPr>
          <p:cNvSpPr/>
          <p:nvPr/>
        </p:nvSpPr>
        <p:spPr>
          <a:xfrm>
            <a:off x="129834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F53632-928B-4AD3-BF43-3E18D293D200}"/>
              </a:ext>
            </a:extLst>
          </p:cNvPr>
          <p:cNvSpPr/>
          <p:nvPr/>
        </p:nvSpPr>
        <p:spPr>
          <a:xfrm>
            <a:off x="129834" y="64386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1474547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1134537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1839596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EAF7044-4CA7-4525-8277-F35BB5E63547}"/>
              </a:ext>
            </a:extLst>
          </p:cNvPr>
          <p:cNvSpPr/>
          <p:nvPr/>
        </p:nvSpPr>
        <p:spPr>
          <a:xfrm>
            <a:off x="608421" y="491315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FA6ECF5-133F-4753-8C20-F156A512B18D}"/>
              </a:ext>
            </a:extLst>
          </p:cNvPr>
          <p:cNvSpPr/>
          <p:nvPr/>
        </p:nvSpPr>
        <p:spPr>
          <a:xfrm>
            <a:off x="1602981" y="491198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[1]</a:t>
            </a:r>
            <a:endParaRPr kumimoji="1" lang="ja-JP" altLang="en-US" sz="16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3ED9F16-E802-4AC2-B668-01FE77974C0B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 flipH="1">
            <a:off x="427280" y="5273154"/>
            <a:ext cx="541141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D9ED3F6E-FF03-4F98-A493-5F7BF2270456}"/>
              </a:ext>
            </a:extLst>
          </p:cNvPr>
          <p:cNvSpPr/>
          <p:nvPr/>
        </p:nvSpPr>
        <p:spPr>
          <a:xfrm>
            <a:off x="8009733" y="486090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EB4BABB-302E-4C9D-B948-DA8FCF10AEFF}"/>
              </a:ext>
            </a:extLst>
          </p:cNvPr>
          <p:cNvSpPr/>
          <p:nvPr/>
        </p:nvSpPr>
        <p:spPr>
          <a:xfrm>
            <a:off x="7604822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MM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9AF713-950E-448D-BE01-0AAF0E0F9B68}"/>
              </a:ext>
            </a:extLst>
          </p:cNvPr>
          <p:cNvSpPr/>
          <p:nvPr/>
        </p:nvSpPr>
        <p:spPr>
          <a:xfrm>
            <a:off x="8540922" y="564565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KG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8934867" y="486072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4457991" y="2368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5509858" y="236782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20" idx="4"/>
            <a:endCxn id="14" idx="0"/>
          </p:cNvCxnSpPr>
          <p:nvPr/>
        </p:nvCxnSpPr>
        <p:spPr>
          <a:xfrm>
            <a:off x="968421" y="5273154"/>
            <a:ext cx="803572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6843FCB-B305-4DF5-ABC9-A3CEA543229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27280" y="5984913"/>
            <a:ext cx="0" cy="453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1431982" y="5984913"/>
            <a:ext cx="340011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1771993" y="5984913"/>
            <a:ext cx="365048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>
            <a:off x="4817991" y="2728079"/>
            <a:ext cx="2901" cy="430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7" idx="2"/>
            <a:endCxn id="108" idx="0"/>
          </p:cNvCxnSpPr>
          <p:nvPr/>
        </p:nvCxnSpPr>
        <p:spPr>
          <a:xfrm flipH="1">
            <a:off x="2302780" y="3498568"/>
            <a:ext cx="2518112" cy="559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8D635B7-BE19-4D55-B617-9007BBF64F4F}"/>
              </a:ext>
            </a:extLst>
          </p:cNvPr>
          <p:cNvCxnSpPr>
            <a:cxnSpLocks/>
            <a:stCxn id="7" idx="2"/>
            <a:endCxn id="109" idx="0"/>
          </p:cNvCxnSpPr>
          <p:nvPr/>
        </p:nvCxnSpPr>
        <p:spPr>
          <a:xfrm>
            <a:off x="4820892" y="3498568"/>
            <a:ext cx="888405" cy="567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D0222E8-8E01-44EF-9E69-A734A569D8E9}"/>
              </a:ext>
            </a:extLst>
          </p:cNvPr>
          <p:cNvCxnSpPr>
            <a:cxnSpLocks/>
            <a:stCxn id="107" idx="2"/>
            <a:endCxn id="213" idx="0"/>
          </p:cNvCxnSpPr>
          <p:nvPr/>
        </p:nvCxnSpPr>
        <p:spPr>
          <a:xfrm>
            <a:off x="7001760" y="1732159"/>
            <a:ext cx="2552684" cy="645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489FACF-B3E3-4129-8B2A-D3B4B6FA82C1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7902268" y="5220902"/>
            <a:ext cx="467465" cy="423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9A43D1A-626C-4F26-88DF-95E811D16B6F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>
            <a:off x="8369733" y="5220902"/>
            <a:ext cx="468635" cy="424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0A854121-0FDD-4895-90BB-6B036B9E61A6}"/>
              </a:ext>
            </a:extLst>
          </p:cNvPr>
          <p:cNvSpPr/>
          <p:nvPr/>
        </p:nvSpPr>
        <p:spPr>
          <a:xfrm>
            <a:off x="5384575" y="4858569"/>
            <a:ext cx="720000" cy="360000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5304822B-A69B-47D1-9586-F6CABFC44159}"/>
              </a:ext>
            </a:extLst>
          </p:cNvPr>
          <p:cNvSpPr/>
          <p:nvPr/>
        </p:nvSpPr>
        <p:spPr>
          <a:xfrm>
            <a:off x="4320049" y="4858569"/>
            <a:ext cx="720000" cy="360000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76DF11D-F8E1-47F5-8EC6-DEE44F1C0258}"/>
              </a:ext>
            </a:extLst>
          </p:cNvPr>
          <p:cNvSpPr/>
          <p:nvPr/>
        </p:nvSpPr>
        <p:spPr>
          <a:xfrm>
            <a:off x="6379183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[2]</a:t>
            </a:r>
            <a:endParaRPr kumimoji="1" lang="ja-JP" altLang="en-US" sz="1600" dirty="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9849940" y="4863318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10778058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8CF3A6E6-0BBC-4EF0-A20C-B6685D6E6397}"/>
              </a:ext>
            </a:extLst>
          </p:cNvPr>
          <p:cNvSpPr/>
          <p:nvPr/>
        </p:nvSpPr>
        <p:spPr>
          <a:xfrm>
            <a:off x="5555909" y="5644529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87E19F7-B68F-4DE5-9FF1-6E1D84A9A737}"/>
              </a:ext>
            </a:extLst>
          </p:cNvPr>
          <p:cNvSpPr/>
          <p:nvPr/>
        </p:nvSpPr>
        <p:spPr>
          <a:xfrm>
            <a:off x="5248360" y="6419708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758BE74-1752-4194-9D71-C722E1301658}"/>
              </a:ext>
            </a:extLst>
          </p:cNvPr>
          <p:cNvSpPr/>
          <p:nvPr/>
        </p:nvSpPr>
        <p:spPr>
          <a:xfrm>
            <a:off x="6053830" y="6420836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9822388" y="5648967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9341417" y="6419708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10408148" y="6420836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892B6E7-6D4F-4207-ADBD-2AAF394A5EE3}"/>
              </a:ext>
            </a:extLst>
          </p:cNvPr>
          <p:cNvCxnSpPr>
            <a:cxnSpLocks/>
            <a:stCxn id="35" idx="4"/>
            <a:endCxn id="53" idx="0"/>
          </p:cNvCxnSpPr>
          <p:nvPr/>
        </p:nvCxnSpPr>
        <p:spPr>
          <a:xfrm>
            <a:off x="5744575" y="5218569"/>
            <a:ext cx="207623" cy="42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D210C742-BF2D-4C05-AB90-B0E40AB15457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545806" y="5984914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A531C16-D042-41B2-91E8-220E9C9130B8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5952198" y="5984914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9769493" y="5989351"/>
            <a:ext cx="449184" cy="430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10218677" y="5989352"/>
            <a:ext cx="486917" cy="431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44" idx="4"/>
            <a:endCxn id="57" idx="0"/>
          </p:cNvCxnSpPr>
          <p:nvPr/>
        </p:nvCxnSpPr>
        <p:spPr>
          <a:xfrm>
            <a:off x="10209940" y="5223318"/>
            <a:ext cx="8737" cy="425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7AE321D9-B816-4C8E-82D2-4717B8944ED0}"/>
              </a:ext>
            </a:extLst>
          </p:cNvPr>
          <p:cNvSpPr/>
          <p:nvPr/>
        </p:nvSpPr>
        <p:spPr>
          <a:xfrm>
            <a:off x="6602683" y="236788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AD945AC-8319-4814-AD4C-42D94112B4FF}"/>
              </a:ext>
            </a:extLst>
          </p:cNvPr>
          <p:cNvSpPr/>
          <p:nvPr/>
        </p:nvSpPr>
        <p:spPr>
          <a:xfrm>
            <a:off x="6643393" y="315818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484F263-F2DA-408A-91F2-413EBE787107}"/>
              </a:ext>
            </a:extLst>
          </p:cNvPr>
          <p:cNvSpPr/>
          <p:nvPr/>
        </p:nvSpPr>
        <p:spPr>
          <a:xfrm>
            <a:off x="7579492" y="315931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ED290467-8091-4B0F-9A7D-EFEB4E0114F8}"/>
              </a:ext>
            </a:extLst>
          </p:cNvPr>
          <p:cNvCxnSpPr>
            <a:cxnSpLocks/>
            <a:stCxn id="62" idx="4"/>
            <a:endCxn id="66" idx="0"/>
          </p:cNvCxnSpPr>
          <p:nvPr/>
        </p:nvCxnSpPr>
        <p:spPr>
          <a:xfrm flipH="1">
            <a:off x="6940839" y="2727888"/>
            <a:ext cx="21844" cy="430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DB7B6EB8-C1C8-41CF-9942-A69AF133D460}"/>
              </a:ext>
            </a:extLst>
          </p:cNvPr>
          <p:cNvCxnSpPr>
            <a:cxnSpLocks/>
            <a:stCxn id="62" idx="4"/>
            <a:endCxn id="67" idx="0"/>
          </p:cNvCxnSpPr>
          <p:nvPr/>
        </p:nvCxnSpPr>
        <p:spPr>
          <a:xfrm>
            <a:off x="6962683" y="2727888"/>
            <a:ext cx="914255" cy="43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楕円 75">
            <a:extLst>
              <a:ext uri="{FF2B5EF4-FFF2-40B4-BE49-F238E27FC236}">
                <a16:creationId xmlns:a16="http://schemas.microsoft.com/office/drawing/2014/main" id="{6E3D0A35-E723-4218-96C1-6CA933B154ED}"/>
              </a:ext>
            </a:extLst>
          </p:cNvPr>
          <p:cNvSpPr/>
          <p:nvPr/>
        </p:nvSpPr>
        <p:spPr>
          <a:xfrm>
            <a:off x="7698208" y="236753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[]</a:t>
            </a:r>
            <a:endParaRPr kumimoji="1" lang="ja-JP" altLang="en-US" sz="1600" dirty="0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6605471" y="139177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D7B36AF2-3B39-4791-92EE-2B6B918219F7}"/>
              </a:ext>
            </a:extLst>
          </p:cNvPr>
          <p:cNvSpPr/>
          <p:nvPr/>
        </p:nvSpPr>
        <p:spPr>
          <a:xfrm>
            <a:off x="1906491" y="405768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ECC1FB38-3EE4-42B5-8536-90B565EA54CA}"/>
              </a:ext>
            </a:extLst>
          </p:cNvPr>
          <p:cNvSpPr/>
          <p:nvPr/>
        </p:nvSpPr>
        <p:spPr>
          <a:xfrm>
            <a:off x="5313008" y="406580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9329952" y="406252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D3252D1D-0B71-4E55-957E-DA87019852A2}"/>
              </a:ext>
            </a:extLst>
          </p:cNvPr>
          <p:cNvCxnSpPr>
            <a:cxnSpLocks/>
            <a:stCxn id="108" idx="2"/>
            <a:endCxn id="257" idx="0"/>
          </p:cNvCxnSpPr>
          <p:nvPr/>
        </p:nvCxnSpPr>
        <p:spPr>
          <a:xfrm flipH="1">
            <a:off x="1462063" y="4398068"/>
            <a:ext cx="840717" cy="41959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C095B0A5-AA3E-4985-9C87-67FD00F2E8F0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1328421" y="5091987"/>
            <a:ext cx="274560" cy="116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6432427" y="1732159"/>
            <a:ext cx="569333" cy="53754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5177991" y="2547822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D33852D4-7665-4E61-8BE8-EE8A3006BAB7}"/>
              </a:ext>
            </a:extLst>
          </p:cNvPr>
          <p:cNvCxnSpPr>
            <a:cxnSpLocks/>
            <a:stCxn id="62" idx="6"/>
            <a:endCxn id="76" idx="2"/>
          </p:cNvCxnSpPr>
          <p:nvPr/>
        </p:nvCxnSpPr>
        <p:spPr>
          <a:xfrm flipV="1">
            <a:off x="7322683" y="2547532"/>
            <a:ext cx="375525" cy="35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C0BAC063-707F-4CC3-AE74-54B6570E62CA}"/>
              </a:ext>
            </a:extLst>
          </p:cNvPr>
          <p:cNvCxnSpPr>
            <a:cxnSpLocks/>
            <a:stCxn id="30" idx="6"/>
            <a:endCxn id="62" idx="2"/>
          </p:cNvCxnSpPr>
          <p:nvPr/>
        </p:nvCxnSpPr>
        <p:spPr>
          <a:xfrm>
            <a:off x="6229858" y="2547822"/>
            <a:ext cx="372825" cy="6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D0B28D52-F0ED-49B1-BED0-F68CD2B836EA}"/>
              </a:ext>
            </a:extLst>
          </p:cNvPr>
          <p:cNvCxnSpPr>
            <a:cxnSpLocks/>
            <a:stCxn id="109" idx="2"/>
            <a:endCxn id="259" idx="0"/>
          </p:cNvCxnSpPr>
          <p:nvPr/>
        </p:nvCxnSpPr>
        <p:spPr>
          <a:xfrm flipH="1">
            <a:off x="5701217" y="4406192"/>
            <a:ext cx="8080" cy="37180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92F19434-E305-4D61-A4F9-647E1ED2B63D}"/>
              </a:ext>
            </a:extLst>
          </p:cNvPr>
          <p:cNvCxnSpPr>
            <a:cxnSpLocks/>
            <a:stCxn id="38" idx="6"/>
            <a:endCxn id="35" idx="2"/>
          </p:cNvCxnSpPr>
          <p:nvPr/>
        </p:nvCxnSpPr>
        <p:spPr>
          <a:xfrm>
            <a:off x="5040049" y="5038569"/>
            <a:ext cx="344526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EAA0BAAF-DE1D-447C-B444-5CFB3DB18441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>
            <a:off x="6104575" y="5038569"/>
            <a:ext cx="274608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>
            <a:off x="9726241" y="4402906"/>
            <a:ext cx="2848" cy="36671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83D243D0-554D-4747-B5F5-4288F75452C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8729733" y="5040727"/>
            <a:ext cx="205134" cy="175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10569940" y="5038569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9654867" y="5040727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230D13A9-1726-48D1-8247-FC924E8CFF43}"/>
              </a:ext>
            </a:extLst>
          </p:cNvPr>
          <p:cNvSpPr/>
          <p:nvPr/>
        </p:nvSpPr>
        <p:spPr>
          <a:xfrm>
            <a:off x="2769898" y="493043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91DA1F91-6E91-4301-A4A4-5706CFF1D42A}"/>
              </a:ext>
            </a:extLst>
          </p:cNvPr>
          <p:cNvCxnSpPr>
            <a:cxnSpLocks/>
            <a:stCxn id="108" idx="2"/>
            <a:endCxn id="205" idx="0"/>
          </p:cNvCxnSpPr>
          <p:nvPr/>
        </p:nvCxnSpPr>
        <p:spPr>
          <a:xfrm>
            <a:off x="2302780" y="4398068"/>
            <a:ext cx="764564" cy="53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3289CC8C-DADB-46F7-B782-0070EFC7AC42}"/>
              </a:ext>
            </a:extLst>
          </p:cNvPr>
          <p:cNvSpPr/>
          <p:nvPr/>
        </p:nvSpPr>
        <p:spPr>
          <a:xfrm>
            <a:off x="10377885" y="236753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7202F60E-F18B-48F1-A2A7-50C5F7151EA1}"/>
              </a:ext>
            </a:extLst>
          </p:cNvPr>
          <p:cNvSpPr/>
          <p:nvPr/>
        </p:nvSpPr>
        <p:spPr>
          <a:xfrm>
            <a:off x="9256998" y="23773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46B4E8CF-42C4-449D-9662-1BB41EC72FF3}"/>
              </a:ext>
            </a:extLst>
          </p:cNvPr>
          <p:cNvCxnSpPr>
            <a:cxnSpLocks/>
            <a:stCxn id="107" idx="2"/>
            <a:endCxn id="212" idx="0"/>
          </p:cNvCxnSpPr>
          <p:nvPr/>
        </p:nvCxnSpPr>
        <p:spPr>
          <a:xfrm>
            <a:off x="7001760" y="1732159"/>
            <a:ext cx="3673571" cy="635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7" idx="2"/>
            <a:endCxn id="110" idx="0"/>
          </p:cNvCxnSpPr>
          <p:nvPr/>
        </p:nvCxnSpPr>
        <p:spPr>
          <a:xfrm>
            <a:off x="4820892" y="3498568"/>
            <a:ext cx="4905349" cy="563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四角形: 角を丸くする 256">
            <a:extLst>
              <a:ext uri="{FF2B5EF4-FFF2-40B4-BE49-F238E27FC236}">
                <a16:creationId xmlns:a16="http://schemas.microsoft.com/office/drawing/2014/main" id="{3B84F9C9-EFEA-4F41-B58F-0F2F379A704E}"/>
              </a:ext>
            </a:extLst>
          </p:cNvPr>
          <p:cNvSpPr/>
          <p:nvPr/>
        </p:nvSpPr>
        <p:spPr>
          <a:xfrm>
            <a:off x="492428" y="4817658"/>
            <a:ext cx="193927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310727" y="2269705"/>
            <a:ext cx="4243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四角形: 角を丸くする 258">
            <a:extLst>
              <a:ext uri="{FF2B5EF4-FFF2-40B4-BE49-F238E27FC236}">
                <a16:creationId xmlns:a16="http://schemas.microsoft.com/office/drawing/2014/main" id="{A160CE5B-C13E-4C9C-BB9D-6ABE4D7D8912}"/>
              </a:ext>
            </a:extLst>
          </p:cNvPr>
          <p:cNvSpPr/>
          <p:nvPr/>
        </p:nvSpPr>
        <p:spPr>
          <a:xfrm>
            <a:off x="4237828" y="4777996"/>
            <a:ext cx="292677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7902266" y="4769624"/>
            <a:ext cx="3653645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正方形/長方形 282">
            <a:extLst>
              <a:ext uri="{FF2B5EF4-FFF2-40B4-BE49-F238E27FC236}">
                <a16:creationId xmlns:a16="http://schemas.microsoft.com/office/drawing/2014/main" id="{68DAC710-9A24-4711-AACB-B5E6BE973637}"/>
              </a:ext>
            </a:extLst>
          </p:cNvPr>
          <p:cNvSpPr/>
          <p:nvPr/>
        </p:nvSpPr>
        <p:spPr>
          <a:xfrm>
            <a:off x="569664" y="165516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624081" y="216733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569664" y="3149245"/>
            <a:ext cx="75875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1427566" y="1637098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</a:t>
            </a:r>
            <a:r>
              <a:rPr kumimoji="1" lang="en-US" altLang="ja-JP" sz="1600" dirty="0"/>
              <a:t>head</a:t>
            </a:r>
            <a:endParaRPr kumimoji="1" lang="ja-JP" altLang="en-US" sz="1600" dirty="0"/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427565" y="2195018"/>
            <a:ext cx="1986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1427564" y="3131897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head</a:t>
            </a:r>
            <a:endParaRPr kumimoji="1" lang="ja-JP" altLang="en-US" sz="1600" dirty="0"/>
          </a:p>
        </p:txBody>
      </p:sp>
      <p:sp>
        <p:nvSpPr>
          <p:cNvPr id="294" name="正方形/長方形 293">
            <a:extLst>
              <a:ext uri="{FF2B5EF4-FFF2-40B4-BE49-F238E27FC236}">
                <a16:creationId xmlns:a16="http://schemas.microsoft.com/office/drawing/2014/main" id="{1252255C-C269-4E61-92A3-F77A09D67E52}"/>
              </a:ext>
            </a:extLst>
          </p:cNvPr>
          <p:cNvSpPr/>
          <p:nvPr/>
        </p:nvSpPr>
        <p:spPr>
          <a:xfrm>
            <a:off x="4023769" y="564340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5" name="正方形/長方形 294">
            <a:extLst>
              <a:ext uri="{FF2B5EF4-FFF2-40B4-BE49-F238E27FC236}">
                <a16:creationId xmlns:a16="http://schemas.microsoft.com/office/drawing/2014/main" id="{7A2F38F3-41B6-40AC-8938-A13E55917B94}"/>
              </a:ext>
            </a:extLst>
          </p:cNvPr>
          <p:cNvSpPr/>
          <p:nvPr/>
        </p:nvSpPr>
        <p:spPr>
          <a:xfrm>
            <a:off x="3716220" y="6418580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“$”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6" name="正方形/長方形 295">
            <a:extLst>
              <a:ext uri="{FF2B5EF4-FFF2-40B4-BE49-F238E27FC236}">
                <a16:creationId xmlns:a16="http://schemas.microsoft.com/office/drawing/2014/main" id="{367C543F-1EE7-4129-B6A4-0195C415E827}"/>
              </a:ext>
            </a:extLst>
          </p:cNvPr>
          <p:cNvSpPr/>
          <p:nvPr/>
        </p:nvSpPr>
        <p:spPr>
          <a:xfrm>
            <a:off x="4521690" y="6419708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“#”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33AC64C8-66A6-4FF6-9234-52C8A4DA7DC4}"/>
              </a:ext>
            </a:extLst>
          </p:cNvPr>
          <p:cNvCxnSpPr>
            <a:cxnSpLocks/>
            <a:stCxn id="294" idx="2"/>
          </p:cNvCxnSpPr>
          <p:nvPr/>
        </p:nvCxnSpPr>
        <p:spPr>
          <a:xfrm flipH="1">
            <a:off x="4013666" y="5983786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A34CC399-BD27-4FA3-BF4B-2D24AB9FFBB9}"/>
              </a:ext>
            </a:extLst>
          </p:cNvPr>
          <p:cNvCxnSpPr>
            <a:cxnSpLocks/>
            <a:stCxn id="294" idx="2"/>
            <a:endCxn id="296" idx="0"/>
          </p:cNvCxnSpPr>
          <p:nvPr/>
        </p:nvCxnSpPr>
        <p:spPr>
          <a:xfrm>
            <a:off x="4420058" y="5983786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01F26B2A-D351-46CA-9EEF-366BF00F6531}"/>
              </a:ext>
            </a:extLst>
          </p:cNvPr>
          <p:cNvCxnSpPr>
            <a:cxnSpLocks/>
            <a:stCxn id="38" idx="4"/>
            <a:endCxn id="294" idx="0"/>
          </p:cNvCxnSpPr>
          <p:nvPr/>
        </p:nvCxnSpPr>
        <p:spPr>
          <a:xfrm flipH="1">
            <a:off x="4420058" y="5218569"/>
            <a:ext cx="259991" cy="424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544938" y="2653853"/>
            <a:ext cx="799143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462428" y="2621069"/>
            <a:ext cx="1986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 group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41254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F1275D-D006-481C-BBCD-25007AD7C8DD}"/>
              </a:ext>
            </a:extLst>
          </p:cNvPr>
          <p:cNvSpPr txBox="1"/>
          <p:nvPr/>
        </p:nvSpPr>
        <p:spPr>
          <a:xfrm>
            <a:off x="551361" y="720026"/>
            <a:ext cx="100965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eval_head</a:t>
            </a:r>
            <a:r>
              <a:rPr kumimoji="1" lang="en-US" altLang="ja-JP" dirty="0"/>
              <a:t>(Node t)</a:t>
            </a:r>
          </a:p>
          <a:p>
            <a:r>
              <a:rPr lang="en-US" altLang="ja-JP" dirty="0"/>
              <a:t>{</a:t>
            </a:r>
          </a:p>
          <a:p>
            <a:r>
              <a:rPr kumimoji="1" lang="en-US" altLang="ja-JP" dirty="0"/>
              <a:t>	if(</a:t>
            </a:r>
            <a:r>
              <a:rPr kumimoji="1" lang="en-US" altLang="ja-JP" dirty="0" err="1"/>
              <a:t>is_primitive</a:t>
            </a:r>
            <a:r>
              <a:rPr kumimoji="1" lang="en-US" altLang="ja-JP" dirty="0"/>
              <a:t>(t)) {</a:t>
            </a:r>
          </a:p>
          <a:p>
            <a:r>
              <a:rPr kumimoji="1" lang="en-US" altLang="ja-JP" dirty="0"/>
              <a:t>		</a:t>
            </a:r>
            <a:r>
              <a:rPr kumimoji="1" lang="ja-JP" altLang="en-US" dirty="0"/>
              <a:t>現状通り</a:t>
            </a:r>
            <a:endParaRPr kumimoji="1"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kumimoji="1" lang="en-US" altLang="ja-JP" dirty="0"/>
              <a:t>		for(each x in component group)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swich</a:t>
            </a:r>
            <a:r>
              <a:rPr lang="en-US" altLang="ja-JP" dirty="0"/>
              <a:t> </a:t>
            </a:r>
            <a:r>
              <a:rPr lang="en-US" altLang="ja-JP" dirty="0" err="1"/>
              <a:t>x.type</a:t>
            </a:r>
            <a:endParaRPr lang="en-US" altLang="ja-JP" dirty="0"/>
          </a:p>
          <a:p>
            <a:r>
              <a:rPr kumimoji="1" lang="en-US" altLang="ja-JP" dirty="0"/>
              <a:t>			case label:</a:t>
            </a:r>
          </a:p>
          <a:p>
            <a:endParaRPr lang="en-US" altLang="ja-JP" dirty="0"/>
          </a:p>
          <a:p>
            <a:r>
              <a:rPr kumimoji="1" lang="en-US" altLang="ja-JP" dirty="0"/>
              <a:t>			case reference:</a:t>
            </a:r>
          </a:p>
          <a:p>
            <a:endParaRPr lang="en-US" altLang="ja-JP" dirty="0"/>
          </a:p>
          <a:p>
            <a:r>
              <a:rPr kumimoji="1" lang="en-US" altLang="ja-JP" dirty="0"/>
              <a:t>				:</a:t>
            </a:r>
          </a:p>
          <a:p>
            <a:r>
              <a:rPr kumimoji="1" lang="en-US" altLang="ja-JP" dirty="0"/>
              <a:t>}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CA5CEA-6C6B-4C82-8D91-E38A8F880A0E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sym typeface="Wingdings" pitchFamily="2" charset="2"/>
              </a:rPr>
              <a:t>評価規則</a:t>
            </a:r>
            <a:endParaRPr lang="en-US" altLang="ja-JP" b="1" u="sng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35214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7/3(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1715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ja-JP" altLang="en-US" dirty="0"/>
              <a:t>評価規則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・オペレータの種類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①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②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93632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375044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</a:t>
            </a:r>
            <a:r>
              <a:rPr lang="ja-JP" altLang="en-US" b="1" u="sng" dirty="0">
                <a:sym typeface="Wingdings" pitchFamily="2" charset="2"/>
              </a:rPr>
              <a:t>オペレータの種類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6487" y="695907"/>
            <a:ext cx="11479025" cy="10575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 </a:t>
            </a:r>
            <a:r>
              <a:rPr lang="ja-JP" altLang="en-US" dirty="0"/>
              <a:t>⇒</a:t>
            </a:r>
            <a:r>
              <a:rPr lang="en-US" altLang="ja-JP" dirty="0"/>
              <a:t> ?ABC!(7,8)		// </a:t>
            </a:r>
            <a:r>
              <a:rPr lang="ja-JP" altLang="en-US" dirty="0"/>
              <a:t>従来の</a:t>
            </a:r>
            <a:r>
              <a:rPr lang="en-US" altLang="ja-JP" dirty="0"/>
              <a:t>operator (print</a:t>
            </a:r>
            <a:r>
              <a:rPr lang="ja-JP" altLang="en-US" dirty="0"/>
              <a:t>内容を規定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 (#1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(“test.csv”), #2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(“test.csv”),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(“$#”, </a:t>
            </a:r>
            <a:r>
              <a:rPr lang="en-US" altLang="ja-JP" dirty="0">
                <a:highlight>
                  <a:srgbClr val="CCFFFF"/>
                </a:highlight>
              </a:rPr>
              <a:t>$plus$</a:t>
            </a:r>
            <a:r>
              <a:rPr lang="en-US" altLang="ja-JP" dirty="0"/>
              <a:t>(1,1))[2],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P,Q(R)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[1])}ABC[](D[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highlight>
                  <a:srgbClr val="CCFFFF"/>
                </a:highlight>
              </a:rPr>
              <a:t>mult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/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9E2F60C-1DF4-423F-B6BC-58299DD8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740623"/>
              </p:ext>
            </p:extLst>
          </p:nvPr>
        </p:nvGraphicFramePr>
        <p:xfrm>
          <a:off x="356487" y="4004103"/>
          <a:ext cx="11479025" cy="2790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911">
                  <a:extLst>
                    <a:ext uri="{9D8B030D-6E8A-4147-A177-3AD203B41FA5}">
                      <a16:colId xmlns:a16="http://schemas.microsoft.com/office/drawing/2014/main" val="2667820608"/>
                    </a:ext>
                  </a:extLst>
                </a:gridCol>
                <a:gridCol w="1073185">
                  <a:extLst>
                    <a:ext uri="{9D8B030D-6E8A-4147-A177-3AD203B41FA5}">
                      <a16:colId xmlns:a16="http://schemas.microsoft.com/office/drawing/2014/main" val="1204684365"/>
                    </a:ext>
                  </a:extLst>
                </a:gridCol>
                <a:gridCol w="1734803">
                  <a:extLst>
                    <a:ext uri="{9D8B030D-6E8A-4147-A177-3AD203B41FA5}">
                      <a16:colId xmlns:a16="http://schemas.microsoft.com/office/drawing/2014/main" val="969099681"/>
                    </a:ext>
                  </a:extLst>
                </a:gridCol>
                <a:gridCol w="2531157">
                  <a:extLst>
                    <a:ext uri="{9D8B030D-6E8A-4147-A177-3AD203B41FA5}">
                      <a16:colId xmlns:a16="http://schemas.microsoft.com/office/drawing/2014/main" val="4038061288"/>
                    </a:ext>
                  </a:extLst>
                </a:gridCol>
                <a:gridCol w="975960">
                  <a:extLst>
                    <a:ext uri="{9D8B030D-6E8A-4147-A177-3AD203B41FA5}">
                      <a16:colId xmlns:a16="http://schemas.microsoft.com/office/drawing/2014/main" val="2039734796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3238878337"/>
                    </a:ext>
                  </a:extLst>
                </a:gridCol>
                <a:gridCol w="3322133">
                  <a:extLst>
                    <a:ext uri="{9D8B030D-6E8A-4147-A177-3AD203B41FA5}">
                      <a16:colId xmlns:a16="http://schemas.microsoft.com/office/drawing/2014/main" val="3806034212"/>
                    </a:ext>
                  </a:extLst>
                </a:gridCol>
              </a:tblGrid>
              <a:tr h="2474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リタン値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0029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CCFF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$File$()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(string)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“”(</a:t>
                      </a:r>
                      <a:r>
                        <a:rPr kumimoji="1" lang="ja-JP" altLang="en-US" dirty="0"/>
                        <a:t>空列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file 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08232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$bind$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($#</a:t>
                      </a:r>
                      <a:r>
                        <a:rPr kumimoji="1" lang="en-US" altLang="ja-JP" i="0" dirty="0" err="1"/>
                        <a:t>i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kumimoji="1" lang="en-US" altLang="ja-JP" i="0" dirty="0"/>
                        <a:t>n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kumimoji="1" lang="en-US" altLang="ja-JP" i="0" dirty="0"/>
                        <a:t>,</a:t>
                      </a:r>
                      <a:r>
                        <a:rPr kumimoji="1" lang="en-US" altLang="ja-JP" dirty="0"/>
                        <a:t>...)</a:t>
                      </a:r>
                      <a:r>
                        <a:rPr kumimoji="1" lang="ja-JP" altLang="en-US" dirty="0"/>
                        <a:t>など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⇒ 後述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“”(</a:t>
                      </a:r>
                      <a:r>
                        <a:rPr kumimoji="1" lang="ja-JP" altLang="en-US" dirty="0"/>
                        <a:t>空列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CSV</a:t>
                      </a:r>
                      <a:r>
                        <a:rPr kumimoji="1" lang="ja-JP" altLang="en-US" dirty="0"/>
                        <a:t>値の</a:t>
                      </a:r>
                      <a:r>
                        <a:rPr kumimoji="1" lang="en-US" altLang="ja-JP" dirty="0"/>
                        <a:t>bind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39198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$cat$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(string, string)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結合文字列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1576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$plus$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(num, num)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加算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96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</a:t>
                      </a:r>
                      <a:r>
                        <a:rPr kumimoji="1" lang="en-US" altLang="ja-JP" dirty="0" err="1"/>
                        <a:t>mult</a:t>
                      </a:r>
                      <a:r>
                        <a:rPr kumimoji="1" lang="en-US" altLang="ja-JP" dirty="0"/>
                        <a:t>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(num)(num)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398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FFCC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$`$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(t1,t2)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後続</a:t>
                      </a:r>
                      <a:r>
                        <a:rPr kumimoji="1" lang="en-US" altLang="ja-JP" dirty="0"/>
                        <a:t>name</a:t>
                      </a:r>
                      <a:r>
                        <a:rPr kumimoji="1" lang="ja-JP" altLang="en-US" dirty="0"/>
                        <a:t>の前後に</a:t>
                      </a:r>
                      <a:r>
                        <a:rPr kumimoji="1" lang="en-US" altLang="ja-JP" dirty="0"/>
                        <a:t>t1,t2</a:t>
                      </a:r>
                      <a:r>
                        <a:rPr kumimoji="1" lang="ja-JP" altLang="en-US" dirty="0"/>
                        <a:t>を付与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797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内積の</a:t>
                      </a: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46172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7493634-834B-40A4-890A-63DB9B98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866158"/>
              </p:ext>
            </p:extLst>
          </p:nvPr>
        </p:nvGraphicFramePr>
        <p:xfrm>
          <a:off x="356487" y="2106834"/>
          <a:ext cx="11479026" cy="1566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59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372719361"/>
                    </a:ext>
                  </a:extLst>
                </a:gridCol>
                <a:gridCol w="7406640">
                  <a:extLst>
                    <a:ext uri="{9D8B030D-6E8A-4147-A177-3AD203B41FA5}">
                      <a16:colId xmlns:a16="http://schemas.microsoft.com/office/drawing/2014/main" val="4184026910"/>
                    </a:ext>
                  </a:extLst>
                </a:gridCol>
                <a:gridCol w="2038370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</a:tblGrid>
              <a:tr h="2442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種別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pass1(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 err="1"/>
                        <a:t>opeator</a:t>
                      </a:r>
                      <a:r>
                        <a:rPr kumimoji="1" lang="ja-JP" altLang="en-US" dirty="0"/>
                        <a:t>の評価準備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での評価対象。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定義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新設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pass2(pass1</a:t>
                      </a:r>
                      <a:r>
                        <a:rPr kumimoji="1" lang="ja-JP" altLang="en-US" dirty="0"/>
                        <a:t>評価結果の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パラメータおよび後続の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未定義</a:t>
                      </a:r>
                      <a:r>
                        <a:rPr kumimoji="1" lang="en-US" altLang="ja-JP" dirty="0"/>
                        <a:t>(void)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4BC283-4A24-4037-AB6D-43886001534E}"/>
              </a:ext>
            </a:extLst>
          </p:cNvPr>
          <p:cNvSpPr txBox="1"/>
          <p:nvPr/>
        </p:nvSpPr>
        <p:spPr>
          <a:xfrm>
            <a:off x="243840" y="1778031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(a) lisp</a:t>
            </a:r>
            <a:r>
              <a:rPr lang="ja-JP" altLang="en-US" b="1" u="sng" dirty="0">
                <a:sym typeface="Wingdings" pitchFamily="2" charset="2"/>
              </a:rPr>
              <a:t>型と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C02518-8412-4337-B8D8-03E300B02EB2}"/>
              </a:ext>
            </a:extLst>
          </p:cNvPr>
          <p:cNvSpPr txBox="1"/>
          <p:nvPr/>
        </p:nvSpPr>
        <p:spPr>
          <a:xfrm>
            <a:off x="243840" y="3693553"/>
            <a:ext cx="20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(b) </a:t>
            </a:r>
            <a:r>
              <a:rPr lang="ja-JP" altLang="en-US" b="1" u="sng" dirty="0">
                <a:sym typeface="Wingdings" pitchFamily="2" charset="2"/>
              </a:rPr>
              <a:t>オペレータ例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9BF8595-CD22-41CF-94E5-DB7B2EE9C794}"/>
              </a:ext>
            </a:extLst>
          </p:cNvPr>
          <p:cNvSpPr txBox="1"/>
          <p:nvPr/>
        </p:nvSpPr>
        <p:spPr>
          <a:xfrm>
            <a:off x="0" y="-3476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における評価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3" name="吹き出し: 線 2">
            <a:extLst>
              <a:ext uri="{FF2B5EF4-FFF2-40B4-BE49-F238E27FC236}">
                <a16:creationId xmlns:a16="http://schemas.microsoft.com/office/drawing/2014/main" id="{AB47DE88-2D63-4FF7-A838-7EC47EA27D4D}"/>
              </a:ext>
            </a:extLst>
          </p:cNvPr>
          <p:cNvSpPr/>
          <p:nvPr/>
        </p:nvSpPr>
        <p:spPr>
          <a:xfrm>
            <a:off x="4425718" y="39801"/>
            <a:ext cx="7409794" cy="614499"/>
          </a:xfrm>
          <a:prstGeom prst="borderCallout1">
            <a:avLst>
              <a:gd name="adj1" fmla="val 98796"/>
              <a:gd name="adj2" fmla="val 82152"/>
              <a:gd name="adj3" fmla="val 284028"/>
              <a:gd name="adj4" fmla="val 7728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(#1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dirty="0">
                <a:solidFill>
                  <a:schemeClr val="tx1"/>
                </a:solidFill>
              </a:rPr>
              <a:t>(“test.csv”)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 #2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dirty="0">
                <a:solidFill>
                  <a:schemeClr val="tx1"/>
                </a:solidFill>
              </a:rPr>
              <a:t>(“test.csv”)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</a:p>
          <a:p>
            <a:pPr lvl="1"/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dirty="0">
                <a:solidFill>
                  <a:schemeClr val="tx1"/>
                </a:solidFill>
              </a:rPr>
              <a:t>($#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sz="1400" dirty="0">
                <a:solidFill>
                  <a:schemeClr val="tx1"/>
                </a:solidFill>
              </a:rPr>
              <a:t>(1,1)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[2], [1](P,Q(R)))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dirty="0">
                <a:solidFill>
                  <a:schemeClr val="tx1"/>
                </a:solidFill>
              </a:rPr>
              <a:t>(1)(2)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C3FF3457-D666-4EBB-AB64-8556DA143B10}"/>
              </a:ext>
            </a:extLst>
          </p:cNvPr>
          <p:cNvSpPr/>
          <p:nvPr/>
        </p:nvSpPr>
        <p:spPr>
          <a:xfrm>
            <a:off x="8860221" y="4995880"/>
            <a:ext cx="3087938" cy="1036231"/>
          </a:xfrm>
          <a:prstGeom prst="wedgeRectCallout">
            <a:avLst>
              <a:gd name="adj1" fmla="val -64972"/>
              <a:gd name="adj2" fmla="val -2619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型の扱いについて精密化必要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特に、</a:t>
            </a:r>
            <a:r>
              <a:rPr kumimoji="1" lang="en-US" altLang="ja-JP" sz="1200" dirty="0">
                <a:solidFill>
                  <a:srgbClr val="FF0000"/>
                </a:solidFill>
              </a:rPr>
              <a:t>string</a:t>
            </a:r>
            <a:r>
              <a:rPr kumimoji="1" lang="ja-JP" altLang="en-US" sz="1200" dirty="0">
                <a:solidFill>
                  <a:srgbClr val="FF0000"/>
                </a:solidFill>
              </a:rPr>
              <a:t>と</a:t>
            </a:r>
            <a:r>
              <a:rPr kumimoji="1" lang="en-US" altLang="ja-JP" sz="1200" dirty="0">
                <a:solidFill>
                  <a:srgbClr val="FF0000"/>
                </a:solidFill>
              </a:rPr>
              <a:t>T-form</a:t>
            </a:r>
            <a:r>
              <a:rPr kumimoji="1" lang="ja-JP" altLang="en-US" sz="1200" dirty="0">
                <a:solidFill>
                  <a:srgbClr val="FF0000"/>
                </a:solidFill>
              </a:rPr>
              <a:t>との区別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例</a:t>
            </a:r>
            <a:r>
              <a:rPr lang="en-US" altLang="ja-JP" sz="1200" dirty="0">
                <a:solidFill>
                  <a:srgbClr val="FF0000"/>
                </a:solidFill>
              </a:rPr>
              <a:t>) $cat$(“$#”,”1”)(A,B)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  </a:t>
            </a:r>
            <a:r>
              <a:rPr lang="en-US" altLang="ja-JP" sz="1200" dirty="0">
                <a:solidFill>
                  <a:srgbClr val="FF0000"/>
                </a:solidFill>
              </a:rPr>
              <a:t>=&gt;</a:t>
            </a:r>
            <a:r>
              <a:rPr lang="ja-JP" altLang="en-US" sz="1200" dirty="0">
                <a:solidFill>
                  <a:srgbClr val="FF0000"/>
                </a:solidFill>
              </a:rPr>
              <a:t> ①</a:t>
            </a:r>
            <a:r>
              <a:rPr lang="en-US" altLang="ja-JP" sz="1200" dirty="0">
                <a:solidFill>
                  <a:srgbClr val="FF0000"/>
                </a:solidFill>
              </a:rPr>
              <a:t>“$#1”(A,B) or </a:t>
            </a:r>
            <a:r>
              <a:rPr lang="ja-JP" altLang="en-US" sz="1200" dirty="0">
                <a:solidFill>
                  <a:srgbClr val="FF0000"/>
                </a:solidFill>
              </a:rPr>
              <a:t>②</a:t>
            </a:r>
            <a:r>
              <a:rPr lang="en-US" altLang="ja-JP" sz="1200" dirty="0">
                <a:solidFill>
                  <a:srgbClr val="FF0000"/>
                </a:solidFill>
              </a:rPr>
              <a:t>$#1(A,B)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</a:t>
            </a:r>
            <a:r>
              <a:rPr lang="ja-JP" altLang="en-US" sz="1200" dirty="0">
                <a:solidFill>
                  <a:srgbClr val="FF0000"/>
                </a:solidFill>
              </a:rPr>
              <a:t>①であれば、</a:t>
            </a:r>
            <a:r>
              <a:rPr lang="en-US" altLang="ja-JP" sz="1200" dirty="0">
                <a:solidFill>
                  <a:srgbClr val="FF0000"/>
                </a:solidFill>
              </a:rPr>
              <a:t>eval</a:t>
            </a:r>
            <a:r>
              <a:rPr lang="ja-JP" altLang="en-US" sz="1200" dirty="0">
                <a:solidFill>
                  <a:srgbClr val="FF0000"/>
                </a:solidFill>
              </a:rPr>
              <a:t>相当の関数起動が必要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FCAD9D77-FEED-4B07-9852-158C5CB92C23}"/>
              </a:ext>
            </a:extLst>
          </p:cNvPr>
          <p:cNvSpPr/>
          <p:nvPr/>
        </p:nvSpPr>
        <p:spPr>
          <a:xfrm>
            <a:off x="4474440" y="6140737"/>
            <a:ext cx="1621559" cy="653091"/>
          </a:xfrm>
          <a:prstGeom prst="wedgeRectCallout">
            <a:avLst>
              <a:gd name="adj1" fmla="val 85271"/>
              <a:gd name="adj2" fmla="val -57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型の場合は、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void</a:t>
            </a:r>
            <a:r>
              <a:rPr lang="ja-JP" altLang="en-US" sz="1200" dirty="0">
                <a:solidFill>
                  <a:srgbClr val="FF0000"/>
                </a:solidFill>
              </a:rPr>
              <a:t>というより「</a:t>
            </a:r>
            <a:r>
              <a:rPr lang="en-US" altLang="ja-JP" sz="1200" dirty="0">
                <a:solidFill>
                  <a:srgbClr val="FF0000"/>
                </a:solidFill>
              </a:rPr>
              <a:t>-</a:t>
            </a:r>
            <a:r>
              <a:rPr lang="ja-JP" altLang="en-US" sz="1200" dirty="0">
                <a:solidFill>
                  <a:srgbClr val="FF0000"/>
                </a:solidFill>
              </a:rPr>
              <a:t>」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(don’t care)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E80019-B269-4928-A7F1-F976E2DD189C}"/>
              </a:ext>
            </a:extLst>
          </p:cNvPr>
          <p:cNvSpPr/>
          <p:nvPr/>
        </p:nvSpPr>
        <p:spPr>
          <a:xfrm>
            <a:off x="2566812" y="3693553"/>
            <a:ext cx="5084719" cy="347228"/>
          </a:xfrm>
          <a:prstGeom prst="wedgeRectCallout">
            <a:avLst>
              <a:gd name="adj1" fmla="val -42714"/>
              <a:gd name="adj2" fmla="val 19567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100"/>
              </a:lnSpc>
            </a:pPr>
            <a:r>
              <a:rPr lang="en-US" altLang="ja-JP" sz="1200" dirty="0">
                <a:solidFill>
                  <a:srgbClr val="FF0000"/>
                </a:solidFill>
              </a:rPr>
              <a:t>[</a:t>
            </a:r>
            <a:r>
              <a:rPr lang="ja-JP" altLang="en-US" sz="1200" dirty="0">
                <a:solidFill>
                  <a:srgbClr val="FF0000"/>
                </a:solidFill>
              </a:rPr>
              <a:t>レビュー後の坂本気づき</a:t>
            </a:r>
            <a:r>
              <a:rPr lang="en-US" altLang="ja-JP" sz="1200" dirty="0">
                <a:solidFill>
                  <a:srgbClr val="FF0000"/>
                </a:solidFill>
              </a:rPr>
              <a:t>]</a:t>
            </a:r>
          </a:p>
          <a:p>
            <a:pPr>
              <a:lnSpc>
                <a:spcPts val="1100"/>
              </a:lnSpc>
            </a:pPr>
            <a:r>
              <a:rPr lang="en-US" altLang="ja-JP" sz="1200" dirty="0">
                <a:solidFill>
                  <a:srgbClr val="FF0000"/>
                </a:solidFill>
              </a:rPr>
              <a:t>$File$</a:t>
            </a:r>
            <a:r>
              <a:rPr lang="ja-JP" altLang="en-US" sz="1200" dirty="0">
                <a:solidFill>
                  <a:srgbClr val="FF0000"/>
                </a:solidFill>
              </a:rPr>
              <a:t>のリタン型は、「ノード型」</a:t>
            </a:r>
            <a:r>
              <a:rPr lang="en-US" altLang="ja-JP" sz="1200" dirty="0">
                <a:solidFill>
                  <a:srgbClr val="FF0000"/>
                </a:solidFill>
              </a:rPr>
              <a:t>? </a:t>
            </a:r>
            <a:r>
              <a:rPr lang="ja-JP" altLang="en-US" sz="1200" dirty="0">
                <a:solidFill>
                  <a:srgbClr val="FF0000"/>
                </a:solidFill>
              </a:rPr>
              <a:t>⇐</a:t>
            </a:r>
            <a:r>
              <a:rPr lang="en-US" altLang="ja-JP" sz="1200" dirty="0">
                <a:solidFill>
                  <a:srgbClr val="FF0000"/>
                </a:solidFill>
              </a:rPr>
              <a:t>#1$File$</a:t>
            </a:r>
            <a:r>
              <a:rPr lang="ja-JP" altLang="en-US" sz="1200" dirty="0">
                <a:solidFill>
                  <a:srgbClr val="FF0000"/>
                </a:solidFill>
              </a:rPr>
              <a:t>のようにラベル付与可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00792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</a:t>
            </a:r>
            <a:r>
              <a:rPr lang="ja-JP" altLang="en-US" b="1" u="sng" dirty="0">
                <a:sym typeface="Wingdings" pitchFamily="2" charset="2"/>
              </a:rPr>
              <a:t>評価規則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8410" y="1691145"/>
            <a:ext cx="11423687" cy="703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① </a:t>
            </a:r>
            <a:r>
              <a:rPr lang="en-US" altLang="ja-JP" dirty="0"/>
              <a:t>(#1</a:t>
            </a:r>
            <a:r>
              <a:rPr lang="en-US" altLang="ja-JP" u="sng" dirty="0">
                <a:highlight>
                  <a:srgbClr val="CCFFFF"/>
                </a:highlight>
              </a:rPr>
              <a:t>$File$</a:t>
            </a:r>
            <a:r>
              <a:rPr lang="en-US" altLang="ja-JP" u="sng" dirty="0"/>
              <a:t>(“test.csv”)</a:t>
            </a:r>
            <a:r>
              <a:rPr lang="en-US" altLang="ja-JP" dirty="0"/>
              <a:t>, #2</a:t>
            </a:r>
            <a:r>
              <a:rPr lang="en-US" altLang="ja-JP" u="sng" dirty="0">
                <a:highlight>
                  <a:srgbClr val="CCFFFF"/>
                </a:highlight>
              </a:rPr>
              <a:t>$File$</a:t>
            </a:r>
            <a:r>
              <a:rPr lang="en-US" altLang="ja-JP" u="sng" dirty="0"/>
              <a:t>(“test.csv”)</a:t>
            </a:r>
            <a:r>
              <a:rPr lang="en-US" altLang="ja-JP" dirty="0"/>
              <a:t>,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u="sng" dirty="0">
                <a:highlight>
                  <a:srgbClr val="CCFFFF"/>
                </a:highlight>
              </a:rPr>
              <a:t>$cat$</a:t>
            </a:r>
            <a:r>
              <a:rPr lang="en-US" altLang="ja-JP" u="sng" dirty="0"/>
              <a:t>(“$#”, </a:t>
            </a:r>
            <a:r>
              <a:rPr lang="en-US" altLang="ja-JP" u="sng" dirty="0">
                <a:highlight>
                  <a:srgbClr val="CCFFFF"/>
                </a:highlight>
              </a:rPr>
              <a:t>$plus$</a:t>
            </a:r>
            <a:r>
              <a:rPr lang="en-US" altLang="ja-JP" u="sng" dirty="0"/>
              <a:t>(1,1))[</a:t>
            </a:r>
            <a:r>
              <a:rPr lang="en-US" altLang="ja-JP" dirty="0"/>
              <a:t>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P,Q(R)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</a:t>
            </a:r>
            <a:r>
              <a:rPr lang="en-US" altLang="ja-JP" u="sng" dirty="0" err="1">
                <a:highlight>
                  <a:srgbClr val="CCFFFF"/>
                </a:highlight>
              </a:rPr>
              <a:t>mult</a:t>
            </a:r>
            <a:r>
              <a:rPr lang="en-US" altLang="ja-JP" u="sng" dirty="0">
                <a:highlight>
                  <a:srgbClr val="CCFFFF"/>
                </a:highlight>
              </a:rPr>
              <a:t>$</a:t>
            </a:r>
            <a:r>
              <a:rPr lang="en-US" altLang="ja-JP" u="sng" dirty="0"/>
              <a:t>(1)(2)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7A95A7C-8EFD-4490-A6DE-784B4C4A075E}"/>
              </a:ext>
            </a:extLst>
          </p:cNvPr>
          <p:cNvSpPr/>
          <p:nvPr/>
        </p:nvSpPr>
        <p:spPr>
          <a:xfrm>
            <a:off x="358410" y="3197042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②</a:t>
            </a:r>
            <a:r>
              <a:rPr lang="en-US" altLang="ja-JP" dirty="0"/>
              <a:t>-1</a:t>
            </a:r>
            <a:r>
              <a:rPr lang="ja-JP" altLang="en-US" dirty="0"/>
              <a:t> </a:t>
            </a:r>
            <a:r>
              <a:rPr lang="en-US" altLang="ja-JP" dirty="0"/>
              <a:t>(#1, #2, 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$bind$</a:t>
            </a:r>
            <a:r>
              <a:rPr lang="en-US" altLang="ja-JP" u="sng" dirty="0"/>
              <a:t>($#1[2],</a:t>
            </a:r>
            <a:r>
              <a:rPr lang="en-US" altLang="ja-JP" u="sng" dirty="0">
                <a:solidFill>
                  <a:srgbClr val="FF0000"/>
                </a:solidFill>
              </a:rPr>
              <a:t> {</a:t>
            </a:r>
            <a:r>
              <a:rPr lang="en-US" altLang="ja-JP" u="sng" dirty="0"/>
              <a:t>P,Q(R)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u="sng" dirty="0"/>
              <a:t>[1])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ABC[](D[2],E[2])))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89254C8-FCFB-4B4F-9658-90E19ED132DA}"/>
              </a:ext>
            </a:extLst>
          </p:cNvPr>
          <p:cNvSpPr/>
          <p:nvPr/>
        </p:nvSpPr>
        <p:spPr>
          <a:xfrm>
            <a:off x="358410" y="4279734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②</a:t>
            </a:r>
            <a:r>
              <a:rPr lang="en-US" altLang="ja-JP" dirty="0"/>
              <a:t>-2</a:t>
            </a:r>
            <a:r>
              <a:rPr lang="ja-JP" altLang="en-US" dirty="0"/>
              <a:t> </a:t>
            </a:r>
            <a:r>
              <a:rPr lang="en-US" altLang="ja-JP" dirty="0"/>
              <a:t>(#1, #2, </a:t>
            </a:r>
            <a:r>
              <a:rPr lang="en-US" altLang="ja-JP" u="sng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XYZ(ABC[](D[2],E[2])))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C2495EF-1BAB-4717-B9F9-65BAC97FFDC1}"/>
              </a:ext>
            </a:extLst>
          </p:cNvPr>
          <p:cNvSpPr txBox="1"/>
          <p:nvPr/>
        </p:nvSpPr>
        <p:spPr>
          <a:xfrm>
            <a:off x="82731" y="489388"/>
            <a:ext cx="5114104" cy="612934"/>
          </a:xfrm>
          <a:prstGeom prst="round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pass1 : 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を評価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pass2 : pass1</a:t>
            </a:r>
            <a:r>
              <a:rPr lang="ja-JP" altLang="en-US" dirty="0"/>
              <a:t>の評価結果⇒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 err="1"/>
              <a:t>opertor</a:t>
            </a:r>
            <a:r>
              <a:rPr lang="ja-JP" altLang="en-US" dirty="0"/>
              <a:t>を評価</a:t>
            </a:r>
            <a:endParaRPr lang="en-US" altLang="ja-JP" dirty="0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3BF6774C-A721-4D28-ACA9-A95BDE940213}"/>
              </a:ext>
            </a:extLst>
          </p:cNvPr>
          <p:cNvSpPr/>
          <p:nvPr/>
        </p:nvSpPr>
        <p:spPr>
          <a:xfrm>
            <a:off x="2155373" y="2599504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029CC659-6DD8-4D6C-81BB-AA6E37F426D7}"/>
              </a:ext>
            </a:extLst>
          </p:cNvPr>
          <p:cNvSpPr/>
          <p:nvPr/>
        </p:nvSpPr>
        <p:spPr>
          <a:xfrm>
            <a:off x="2155372" y="3716202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A3715FB-FECC-426F-A814-ABBCB4E64A1E}"/>
              </a:ext>
            </a:extLst>
          </p:cNvPr>
          <p:cNvSpPr/>
          <p:nvPr/>
        </p:nvSpPr>
        <p:spPr>
          <a:xfrm>
            <a:off x="358410" y="5579581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③ 内積出力結果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従来通りの処理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D4D85C6-1838-452F-BD58-B3D1536773E1}"/>
              </a:ext>
            </a:extLst>
          </p:cNvPr>
          <p:cNvSpPr/>
          <p:nvPr/>
        </p:nvSpPr>
        <p:spPr>
          <a:xfrm>
            <a:off x="220717" y="3089361"/>
            <a:ext cx="11708524" cy="1671571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4615F5C-F407-4D27-81D3-76C3A5F4F7A6}"/>
              </a:ext>
            </a:extLst>
          </p:cNvPr>
          <p:cNvSpPr/>
          <p:nvPr/>
        </p:nvSpPr>
        <p:spPr>
          <a:xfrm>
            <a:off x="2155372" y="4890386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CD4C8B2-C4E2-4BA2-BA28-97076F6213E3}"/>
              </a:ext>
            </a:extLst>
          </p:cNvPr>
          <p:cNvSpPr/>
          <p:nvPr/>
        </p:nvSpPr>
        <p:spPr>
          <a:xfrm>
            <a:off x="220717" y="5421329"/>
            <a:ext cx="11708523" cy="666206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5719D3-4A2F-4D85-9D7D-F35B22CD43B3}"/>
              </a:ext>
            </a:extLst>
          </p:cNvPr>
          <p:cNvSpPr txBox="1"/>
          <p:nvPr/>
        </p:nvSpPr>
        <p:spPr>
          <a:xfrm>
            <a:off x="249257" y="2761647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[pass1]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E28F90E-634D-4E09-9BB8-BEF7055E4DE7}"/>
              </a:ext>
            </a:extLst>
          </p:cNvPr>
          <p:cNvSpPr txBox="1"/>
          <p:nvPr/>
        </p:nvSpPr>
        <p:spPr>
          <a:xfrm>
            <a:off x="249256" y="5117312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[pass2]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EBCE560-AF04-4AE3-9F87-6ED89ED564E4}"/>
              </a:ext>
            </a:extLst>
          </p:cNvPr>
          <p:cNvSpPr txBox="1"/>
          <p:nvPr/>
        </p:nvSpPr>
        <p:spPr>
          <a:xfrm>
            <a:off x="249255" y="1358926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[input]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graphicFrame>
        <p:nvGraphicFramePr>
          <p:cNvPr id="24" name="表 24">
            <a:extLst>
              <a:ext uri="{FF2B5EF4-FFF2-40B4-BE49-F238E27FC236}">
                <a16:creationId xmlns:a16="http://schemas.microsoft.com/office/drawing/2014/main" id="{A7FF69BA-AD8A-417A-B52A-904F8EB54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288023"/>
              </p:ext>
            </p:extLst>
          </p:nvPr>
        </p:nvGraphicFramePr>
        <p:xfrm>
          <a:off x="5368837" y="154475"/>
          <a:ext cx="6766559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867">
                  <a:extLst>
                    <a:ext uri="{9D8B030D-6E8A-4147-A177-3AD203B41FA5}">
                      <a16:colId xmlns:a16="http://schemas.microsoft.com/office/drawing/2014/main" val="745409537"/>
                    </a:ext>
                  </a:extLst>
                </a:gridCol>
                <a:gridCol w="900268">
                  <a:extLst>
                    <a:ext uri="{9D8B030D-6E8A-4147-A177-3AD203B41FA5}">
                      <a16:colId xmlns:a16="http://schemas.microsoft.com/office/drawing/2014/main" val="1159205383"/>
                    </a:ext>
                  </a:extLst>
                </a:gridCol>
                <a:gridCol w="953121">
                  <a:extLst>
                    <a:ext uri="{9D8B030D-6E8A-4147-A177-3AD203B41FA5}">
                      <a16:colId xmlns:a16="http://schemas.microsoft.com/office/drawing/2014/main" val="2655439858"/>
                    </a:ext>
                  </a:extLst>
                </a:gridCol>
                <a:gridCol w="895994">
                  <a:extLst>
                    <a:ext uri="{9D8B030D-6E8A-4147-A177-3AD203B41FA5}">
                      <a16:colId xmlns:a16="http://schemas.microsoft.com/office/drawing/2014/main" val="2071875327"/>
                    </a:ext>
                  </a:extLst>
                </a:gridCol>
                <a:gridCol w="991023">
                  <a:extLst>
                    <a:ext uri="{9D8B030D-6E8A-4147-A177-3AD203B41FA5}">
                      <a16:colId xmlns:a16="http://schemas.microsoft.com/office/drawing/2014/main" val="621795569"/>
                    </a:ext>
                  </a:extLst>
                </a:gridCol>
                <a:gridCol w="2680286">
                  <a:extLst>
                    <a:ext uri="{9D8B030D-6E8A-4147-A177-3AD203B41FA5}">
                      <a16:colId xmlns:a16="http://schemas.microsoft.com/office/drawing/2014/main" val="831226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pass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その他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337270"/>
                  </a:ext>
                </a:extLst>
              </a:tr>
              <a:tr h="49491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pass1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○</a:t>
                      </a:r>
                      <a:r>
                        <a:rPr kumimoji="1" lang="en-US" altLang="ja-JP" dirty="0"/>
                        <a:t>:</a:t>
                      </a:r>
                      <a:r>
                        <a:rPr kumimoji="1" lang="ja-JP" altLang="en-US" dirty="0"/>
                        <a:t>評価対象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×:</a:t>
                      </a:r>
                      <a:r>
                        <a:rPr kumimoji="1" lang="ja-JP" altLang="en-US" dirty="0"/>
                        <a:t>非対象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そのまま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- :</a:t>
                      </a:r>
                      <a:r>
                        <a:rPr kumimoji="1" lang="ja-JP" altLang="en-US" dirty="0"/>
                        <a:t>存在しない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評価済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138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pass2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862077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B6A3862-D889-429D-B6DF-ADCFDB124767}"/>
              </a:ext>
            </a:extLst>
          </p:cNvPr>
          <p:cNvSpPr txBox="1"/>
          <p:nvPr/>
        </p:nvSpPr>
        <p:spPr>
          <a:xfrm>
            <a:off x="747286" y="6276018"/>
            <a:ext cx="10591273" cy="432058"/>
          </a:xfrm>
          <a:prstGeom prst="round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ja-JP" dirty="0"/>
              <a:t>pass</a:t>
            </a:r>
            <a:r>
              <a:rPr lang="ja-JP" altLang="en-US" dirty="0"/>
              <a:t>を</a:t>
            </a:r>
            <a:r>
              <a:rPr lang="en-US" altLang="ja-JP" dirty="0"/>
              <a:t>1</a:t>
            </a:r>
            <a:r>
              <a:rPr lang="ja-JP" altLang="en-US" dirty="0"/>
              <a:t>、</a:t>
            </a:r>
            <a:r>
              <a:rPr lang="en-US" altLang="ja-JP" dirty="0"/>
              <a:t>2</a:t>
            </a:r>
            <a:r>
              <a:rPr lang="ja-JP" altLang="en-US" dirty="0"/>
              <a:t>に分割したのは評価規則説明の都合⇒実装上は必ずしも分割の必要はない</a:t>
            </a:r>
            <a:endParaRPr lang="en-US" altLang="ja-JP" dirty="0"/>
          </a:p>
        </p:txBody>
      </p:sp>
      <p:sp>
        <p:nvSpPr>
          <p:cNvPr id="25" name="吹き出し: 線 24">
            <a:extLst>
              <a:ext uri="{FF2B5EF4-FFF2-40B4-BE49-F238E27FC236}">
                <a16:creationId xmlns:a16="http://schemas.microsoft.com/office/drawing/2014/main" id="{33872B54-E5E6-4F21-A863-1B6E1DBFDED2}"/>
              </a:ext>
            </a:extLst>
          </p:cNvPr>
          <p:cNvSpPr/>
          <p:nvPr/>
        </p:nvSpPr>
        <p:spPr>
          <a:xfrm>
            <a:off x="5196835" y="2536141"/>
            <a:ext cx="6938561" cy="451011"/>
          </a:xfrm>
          <a:prstGeom prst="borderCallout1">
            <a:avLst>
              <a:gd name="adj1" fmla="val -14869"/>
              <a:gd name="adj2" fmla="val 38979"/>
              <a:gd name="adj3" fmla="val -50546"/>
              <a:gd name="adj4" fmla="val 38483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(#1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u="sng" dirty="0">
                <a:solidFill>
                  <a:schemeClr val="tx1"/>
                </a:solidFill>
              </a:rPr>
              <a:t>(“test.csv”)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 #2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u="sng" dirty="0">
                <a:solidFill>
                  <a:schemeClr val="tx1"/>
                </a:solidFill>
              </a:rPr>
              <a:t>(“test.csv”)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/>
              <a:t> </a:t>
            </a:r>
          </a:p>
          <a:p>
            <a:r>
              <a:rPr lang="ja-JP" altLang="en-US" sz="1400" dirty="0">
                <a:solidFill>
                  <a:schemeClr val="tx1"/>
                </a:solidFill>
              </a:rPr>
              <a:t>　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dirty="0">
                <a:solidFill>
                  <a:schemeClr val="tx1"/>
                </a:solidFill>
              </a:rPr>
              <a:t>($#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sz="1400" u="sng" dirty="0">
                <a:solidFill>
                  <a:schemeClr val="tx1"/>
                </a:solidFill>
              </a:rPr>
              <a:t>(1,1)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[2], [1](P,Q(R)))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>
                <a:solidFill>
                  <a:schemeClr val="tx1"/>
                </a:solidFill>
              </a:rPr>
              <a:t>(1)(2)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吹き出し: 線 25">
            <a:extLst>
              <a:ext uri="{FF2B5EF4-FFF2-40B4-BE49-F238E27FC236}">
                <a16:creationId xmlns:a16="http://schemas.microsoft.com/office/drawing/2014/main" id="{05066A8B-5538-482D-9FE6-66B8A9624B2B}"/>
              </a:ext>
            </a:extLst>
          </p:cNvPr>
          <p:cNvSpPr/>
          <p:nvPr/>
        </p:nvSpPr>
        <p:spPr>
          <a:xfrm>
            <a:off x="7052820" y="3681723"/>
            <a:ext cx="5082576" cy="451011"/>
          </a:xfrm>
          <a:prstGeom prst="borderCallout1">
            <a:avLst>
              <a:gd name="adj1" fmla="val 106778"/>
              <a:gd name="adj2" fmla="val 39167"/>
              <a:gd name="adj3" fmla="val -56716"/>
              <a:gd name="adj4" fmla="val 32435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(#1&lt;node1&gt;,#2&lt;node2&gt;,</a:t>
            </a:r>
          </a:p>
          <a:p>
            <a:r>
              <a:rPr lang="ja-JP" altLang="en-US" sz="1400" dirty="0">
                <a:solidFill>
                  <a:schemeClr val="tx1"/>
                </a:solidFill>
              </a:rPr>
              <a:t>　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u="sng" dirty="0">
                <a:solidFill>
                  <a:schemeClr val="tx1"/>
                </a:solidFill>
              </a:rPr>
              <a:t>($#1[2], [1](P,Q(R)))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ABC[](D[2],E[2]))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2964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5F6D93D-70F2-4618-87F7-83C2D881ABDB}"/>
              </a:ext>
            </a:extLst>
          </p:cNvPr>
          <p:cNvSpPr txBox="1"/>
          <p:nvPr/>
        </p:nvSpPr>
        <p:spPr>
          <a:xfrm>
            <a:off x="0" y="-3476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{}</a:t>
            </a:r>
            <a:r>
              <a:rPr lang="ja-JP" altLang="en-US" b="1" u="sng" dirty="0">
                <a:sym typeface="Wingdings" pitchFamily="2" charset="2"/>
              </a:rPr>
              <a:t>の付与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C7276FC-BF29-4D8E-9ED4-D5510A9B53F7}"/>
              </a:ext>
            </a:extLst>
          </p:cNvPr>
          <p:cNvSpPr/>
          <p:nvPr/>
        </p:nvSpPr>
        <p:spPr>
          <a:xfrm>
            <a:off x="0" y="426714"/>
            <a:ext cx="12118427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dirty="0"/>
              <a:t>(a)lisp</a:t>
            </a:r>
            <a:r>
              <a:rPr lang="ja-JP" altLang="en-US" u="sng" dirty="0"/>
              <a:t>型</a:t>
            </a:r>
            <a:r>
              <a:rPr lang="en-US" altLang="ja-JP" u="sng" dirty="0"/>
              <a:t>operator</a:t>
            </a:r>
          </a:p>
          <a:p>
            <a:pPr lvl="1">
              <a:spcBef>
                <a:spcPts val="600"/>
              </a:spcBef>
            </a:pPr>
            <a:r>
              <a:rPr lang="ja-JP" altLang="en-US" dirty="0"/>
              <a:t>評価規則において、</a:t>
            </a:r>
            <a:r>
              <a:rPr lang="en-US" altLang="ja-JP" dirty="0"/>
              <a:t>(a)(b)</a:t>
            </a:r>
            <a:r>
              <a:rPr lang="ja-JP" altLang="en-US" dirty="0"/>
              <a:t>が正当な</a:t>
            </a:r>
            <a:r>
              <a:rPr lang="en-US" altLang="ja-JP" dirty="0"/>
              <a:t>T</a:t>
            </a:r>
            <a:r>
              <a:rPr lang="ja-JP" altLang="en-US" dirty="0"/>
              <a:t>式である必要 </a:t>
            </a:r>
            <a:r>
              <a:rPr lang="en-US" altLang="ja-JP" dirty="0"/>
              <a:t>=&gt; {}</a:t>
            </a:r>
            <a:r>
              <a:rPr lang="ja-JP" altLang="en-US" dirty="0"/>
              <a:t>を導入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en-US" altLang="ja-JP" dirty="0"/>
              <a:t>	(a) input</a:t>
            </a:r>
            <a:r>
              <a:rPr lang="ja-JP" altLang="en-US" dirty="0"/>
              <a:t>、</a:t>
            </a:r>
            <a:r>
              <a:rPr lang="en-US" altLang="ja-JP" dirty="0"/>
              <a:t>(b)pass1</a:t>
            </a:r>
            <a:r>
              <a:rPr lang="ja-JP" altLang="en-US" dirty="0"/>
              <a:t>の評価結果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ja-JP" altLang="en-US" dirty="0"/>
              <a:t>①</a:t>
            </a:r>
            <a:r>
              <a:rPr lang="en-US" altLang="ja-JP" dirty="0"/>
              <a:t>(</a:t>
            </a:r>
            <a:r>
              <a:rPr lang="ja-JP" altLang="en-US" dirty="0"/>
              <a:t>前回案</a:t>
            </a:r>
            <a:r>
              <a:rPr lang="en-US" altLang="ja-JP" dirty="0"/>
              <a:t>) =&gt; </a:t>
            </a:r>
            <a:r>
              <a:rPr lang="ja-JP" altLang="en-US" dirty="0"/>
              <a:t>該当箇所すべてに</a:t>
            </a:r>
            <a:r>
              <a:rPr lang="en-US" altLang="ja-JP" dirty="0"/>
              <a:t>{}</a:t>
            </a:r>
            <a:r>
              <a:rPr lang="ja-JP" altLang="en-US" dirty="0"/>
              <a:t>を付与。ネストなど</a:t>
            </a:r>
            <a:r>
              <a:rPr lang="en-US" altLang="ja-JP" dirty="0"/>
              <a:t>{}</a:t>
            </a:r>
            <a:r>
              <a:rPr lang="ja-JP" altLang="en-US" dirty="0"/>
              <a:t>の多用により可読性低下。</a:t>
            </a:r>
            <a:endParaRPr lang="en-US" altLang="ja-JP" dirty="0"/>
          </a:p>
          <a:p>
            <a:pPr lvl="1"/>
            <a:r>
              <a:rPr lang="ja-JP" altLang="en-US" dirty="0"/>
              <a:t>②</a:t>
            </a:r>
            <a:r>
              <a:rPr lang="en-US" altLang="ja-JP" dirty="0"/>
              <a:t>(</a:t>
            </a:r>
            <a:r>
              <a:rPr lang="ja-JP" altLang="en-US" dirty="0"/>
              <a:t>今回案</a:t>
            </a:r>
            <a:r>
              <a:rPr lang="en-US" altLang="ja-JP" dirty="0"/>
              <a:t>) =&gt; bind</a:t>
            </a:r>
            <a:r>
              <a:rPr lang="ja-JP" altLang="en-US" dirty="0"/>
              <a:t>のパラメータの形式</a:t>
            </a:r>
            <a:r>
              <a:rPr lang="en-US" altLang="ja-JP" dirty="0"/>
              <a:t>(</a:t>
            </a:r>
            <a:r>
              <a:rPr lang="ja-JP" altLang="en-US" dirty="0"/>
              <a:t>下線部</a:t>
            </a:r>
            <a:r>
              <a:rPr lang="en-US" altLang="ja-JP" dirty="0"/>
              <a:t>)</a:t>
            </a:r>
            <a:r>
              <a:rPr lang="ja-JP" altLang="en-US" dirty="0"/>
              <a:t>を変更</a:t>
            </a:r>
            <a:endParaRPr lang="en-US" altLang="ja-JP" dirty="0"/>
          </a:p>
          <a:p>
            <a:pPr lvl="1"/>
            <a:r>
              <a:rPr lang="en-US" altLang="ja-JP" dirty="0"/>
              <a:t>	※{}</a:t>
            </a:r>
            <a:r>
              <a:rPr lang="ja-JP" altLang="en-US" dirty="0"/>
              <a:t>内は</a:t>
            </a:r>
            <a:r>
              <a:rPr lang="en-US" altLang="ja-JP" dirty="0"/>
              <a:t>T</a:t>
            </a:r>
            <a:r>
              <a:rPr lang="ja-JP" altLang="en-US" dirty="0"/>
              <a:t>式であるため、②においての</a:t>
            </a:r>
            <a:r>
              <a:rPr lang="en-US" altLang="ja-JP" dirty="0"/>
              <a:t>{}</a:t>
            </a:r>
            <a:r>
              <a:rPr lang="ja-JP" altLang="en-US" dirty="0"/>
              <a:t>のネストをすべて排除できるわけではない。</a:t>
            </a:r>
            <a:endParaRPr lang="en-US" altLang="ja-JP" dirty="0"/>
          </a:p>
          <a:p>
            <a:pPr lvl="1"/>
            <a:r>
              <a:rPr lang="en-US" altLang="ja-JP" dirty="0"/>
              <a:t>	※{}</a:t>
            </a:r>
            <a:r>
              <a:rPr lang="ja-JP" altLang="en-US" dirty="0"/>
              <a:t>の付与は</a:t>
            </a:r>
            <a:r>
              <a:rPr lang="en-US" altLang="ja-JP" dirty="0"/>
              <a:t>&lt;function&gt;</a:t>
            </a:r>
            <a:r>
              <a:rPr lang="ja-JP" altLang="en-US" dirty="0"/>
              <a:t>に限定したいという思いにはかなう。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2"/>
            <a:r>
              <a:rPr lang="ja-JP" altLang="en-US" dirty="0"/>
              <a:t>① 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(“$#”, </a:t>
            </a:r>
            <a:r>
              <a:rPr lang="en-US" altLang="ja-JP" dirty="0">
                <a:highlight>
                  <a:srgbClr val="CCFFFF"/>
                </a:highlight>
              </a:rPr>
              <a:t>$plus$</a:t>
            </a:r>
            <a:r>
              <a:rPr lang="en-US" altLang="ja-JP" dirty="0"/>
              <a:t>(1,1))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[2],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P,Q(R)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u="sng" dirty="0"/>
              <a:t>[1]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highlight>
                  <a:srgbClr val="CCFFFF"/>
                </a:highlight>
              </a:rPr>
              <a:t>mult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/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</a:p>
          <a:p>
            <a:pPr lvl="2"/>
            <a:r>
              <a:rPr lang="ja-JP" altLang="en-US" dirty="0"/>
              <a:t>② 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(“$#”, </a:t>
            </a:r>
            <a:r>
              <a:rPr lang="en-US" altLang="ja-JP" dirty="0">
                <a:highlight>
                  <a:srgbClr val="CCFFFF"/>
                </a:highlight>
              </a:rPr>
              <a:t>$plus$</a:t>
            </a:r>
            <a:r>
              <a:rPr lang="en-US" altLang="ja-JP" dirty="0"/>
              <a:t>(1,1))</a:t>
            </a:r>
            <a:r>
              <a:rPr lang="en-US" altLang="ja-JP" u="sng" dirty="0">
                <a:solidFill>
                  <a:srgbClr val="00B0F0"/>
                </a:solidFill>
              </a:rPr>
              <a:t>(</a:t>
            </a:r>
            <a:r>
              <a:rPr lang="en-US" altLang="ja-JP" u="sng" dirty="0"/>
              <a:t>2</a:t>
            </a:r>
            <a:r>
              <a:rPr lang="en-US" altLang="ja-JP" u="sng" dirty="0">
                <a:solidFill>
                  <a:srgbClr val="00B0F0"/>
                </a:solidFill>
              </a:rPr>
              <a:t>)</a:t>
            </a:r>
            <a:r>
              <a:rPr lang="en-US" altLang="ja-JP" dirty="0"/>
              <a:t>,</a:t>
            </a:r>
            <a:r>
              <a:rPr lang="en-US" altLang="ja-JP" u="sng" dirty="0">
                <a:solidFill>
                  <a:srgbClr val="00B0F0"/>
                </a:solidFill>
              </a:rPr>
              <a:t>(</a:t>
            </a:r>
            <a:r>
              <a:rPr lang="en-US" altLang="ja-JP" u="sng" dirty="0"/>
              <a:t>P,Q(R)</a:t>
            </a:r>
            <a:r>
              <a:rPr lang="en-US" altLang="ja-JP" u="sng" dirty="0">
                <a:solidFill>
                  <a:srgbClr val="00B0F0"/>
                </a:solidFill>
              </a:rPr>
              <a:t>)(</a:t>
            </a:r>
            <a:r>
              <a:rPr lang="en-US" altLang="ja-JP" u="sng" dirty="0"/>
              <a:t>1</a:t>
            </a:r>
            <a:r>
              <a:rPr lang="en-US" altLang="ja-JP" u="sng" dirty="0">
                <a:solidFill>
                  <a:srgbClr val="00B0F0"/>
                </a:solidFill>
              </a:rPr>
              <a:t>)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highlight>
                  <a:srgbClr val="CCFFFF"/>
                </a:highlight>
              </a:rPr>
              <a:t>mult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/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</a:p>
          <a:p>
            <a:pPr>
              <a:spcBef>
                <a:spcPts val="600"/>
              </a:spcBef>
            </a:pP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(b)</a:t>
            </a:r>
            <a:r>
              <a:rPr lang="en-US" altLang="ja-JP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tq</a:t>
            </a:r>
            <a:r>
              <a:rPr lang="ja-JP" altLang="en-US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型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operator</a:t>
            </a:r>
          </a:p>
          <a:p>
            <a:pPr lvl="1">
              <a:spcBef>
                <a:spcPts val="600"/>
              </a:spcBef>
            </a:pP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・パラメータを持たない場合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=&gt;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かならずしも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{}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は必要ない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①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lvl="1"/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〃          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持つ場合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=&gt; {}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の付与必須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②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[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例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] </a:t>
            </a:r>
          </a:p>
          <a:p>
            <a:pPr lvl="2"/>
            <a:r>
              <a:rPr lang="ja-JP" altLang="en-US" dirty="0"/>
              <a:t>① 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ABC(7,8)		=&gt; “ABC”(7,8)</a:t>
            </a:r>
          </a:p>
          <a:p>
            <a:pPr lvl="2"/>
            <a:r>
              <a:rPr lang="ja-JP" altLang="en-US" dirty="0"/>
              <a:t>②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	=&gt; ?ABC!(7,8)</a:t>
            </a:r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nest</a:t>
            </a:r>
            <a:r>
              <a:rPr lang="ja-JP" altLang="en-US" dirty="0"/>
              <a:t>あり</a:t>
            </a:r>
            <a:endParaRPr lang="en-US" altLang="ja-JP" dirty="0"/>
          </a:p>
          <a:p>
            <a:pPr lvl="2"/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$op$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$op$</a:t>
            </a:r>
            <a:r>
              <a:rPr lang="en-US" altLang="ja-JP" dirty="0"/>
              <a:t>(1,2)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A(B),C)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D</a:t>
            </a:r>
          </a:p>
          <a:p>
            <a:pPr lvl="2"/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1"/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E9B0BACC-2C72-4250-911A-5FC77BA33FE7}"/>
              </a:ext>
            </a:extLst>
          </p:cNvPr>
          <p:cNvSpPr/>
          <p:nvPr/>
        </p:nvSpPr>
        <p:spPr>
          <a:xfrm>
            <a:off x="8050024" y="5429342"/>
            <a:ext cx="3878316" cy="495162"/>
          </a:xfrm>
          <a:prstGeom prst="wedgeRectCallout">
            <a:avLst>
              <a:gd name="adj1" fmla="val -24891"/>
              <a:gd name="adj2" fmla="val -2619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rgbClr val="FF0000"/>
                </a:solidFill>
              </a:rPr>
              <a:t>[</a:t>
            </a:r>
            <a:r>
              <a:rPr lang="ja-JP" altLang="en-US" sz="1200" dirty="0">
                <a:solidFill>
                  <a:srgbClr val="FF0000"/>
                </a:solidFill>
              </a:rPr>
              <a:t>その他</a:t>
            </a:r>
            <a:r>
              <a:rPr lang="en-US" altLang="ja-JP" sz="1200" dirty="0">
                <a:solidFill>
                  <a:srgbClr val="FF0000"/>
                </a:solidFill>
              </a:rPr>
              <a:t>]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-C</a:t>
            </a:r>
            <a:r>
              <a:rPr lang="ja-JP" altLang="en-US" sz="1200" dirty="0">
                <a:solidFill>
                  <a:srgbClr val="FF0000"/>
                </a:solidFill>
              </a:rPr>
              <a:t>オプションの不具合は原因調査後に対応方針決定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C211D896-54B2-4DB1-B31C-B4C948586548}"/>
              </a:ext>
            </a:extLst>
          </p:cNvPr>
          <p:cNvSpPr/>
          <p:nvPr/>
        </p:nvSpPr>
        <p:spPr>
          <a:xfrm>
            <a:off x="7363547" y="3750701"/>
            <a:ext cx="4754880" cy="1648036"/>
          </a:xfrm>
          <a:prstGeom prst="wedgeRectCallout">
            <a:avLst>
              <a:gd name="adj1" fmla="val -45791"/>
              <a:gd name="adj2" fmla="val -1751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は、</a:t>
            </a:r>
            <a:r>
              <a:rPr lang="en-US" altLang="ja-JP" sz="1200" dirty="0">
                <a:solidFill>
                  <a:srgbClr val="FF0000"/>
                </a:solidFill>
              </a:rPr>
              <a:t>eval</a:t>
            </a:r>
            <a:r>
              <a:rPr lang="ja-JP" altLang="en-US" sz="1200" dirty="0">
                <a:solidFill>
                  <a:srgbClr val="FF0000"/>
                </a:solidFill>
              </a:rPr>
              <a:t>相当の意味づけの方向で再検討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=&gt;</a:t>
            </a:r>
            <a:r>
              <a:rPr lang="ja-JP" altLang="en-US" sz="1200" dirty="0">
                <a:solidFill>
                  <a:srgbClr val="FF0000"/>
                </a:solidFill>
              </a:rPr>
              <a:t> 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制約</a:t>
            </a:r>
            <a:r>
              <a:rPr lang="en-US" altLang="ja-JP" sz="1200" dirty="0">
                <a:solidFill>
                  <a:srgbClr val="FF0000"/>
                </a:solidFill>
              </a:rPr>
              <a:t>1) {}</a:t>
            </a:r>
            <a:r>
              <a:rPr lang="ja-JP" altLang="en-US" sz="1200" dirty="0">
                <a:solidFill>
                  <a:srgbClr val="FF0000"/>
                </a:solidFill>
              </a:rPr>
              <a:t>内は</a:t>
            </a:r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 dirty="0">
                <a:solidFill>
                  <a:srgbClr val="FF0000"/>
                </a:solidFill>
              </a:rPr>
              <a:t>式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       (</a:t>
            </a:r>
            <a:r>
              <a:rPr lang="ja-JP" altLang="en-US" sz="1200" dirty="0">
                <a:solidFill>
                  <a:srgbClr val="FF0000"/>
                </a:solidFill>
              </a:rPr>
              <a:t>制約</a:t>
            </a:r>
            <a:r>
              <a:rPr lang="en-US" altLang="ja-JP" sz="1200" dirty="0">
                <a:solidFill>
                  <a:srgbClr val="FF0000"/>
                </a:solidFill>
              </a:rPr>
              <a:t>2) {}</a:t>
            </a:r>
            <a:r>
              <a:rPr lang="ja-JP" altLang="en-US" sz="1200" dirty="0">
                <a:solidFill>
                  <a:srgbClr val="FF0000"/>
                </a:solidFill>
              </a:rPr>
              <a:t>を評価結果と置換した結果は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式全体として</a:t>
            </a:r>
            <a:r>
              <a:rPr lang="en-US" altLang="ja-JP" sz="1200" dirty="0">
                <a:solidFill>
                  <a:srgbClr val="FF0000"/>
                </a:solidFill>
              </a:rPr>
              <a:t>)T</a:t>
            </a:r>
            <a:r>
              <a:rPr lang="ja-JP" altLang="en-US" sz="1200" dirty="0">
                <a:solidFill>
                  <a:srgbClr val="FF0000"/>
                </a:solidFill>
              </a:rPr>
              <a:t>式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$bind$</a:t>
            </a:r>
            <a:r>
              <a:rPr lang="ja-JP" altLang="en-US" sz="1200" dirty="0">
                <a:solidFill>
                  <a:srgbClr val="FF0000"/>
                </a:solidFill>
              </a:rPr>
              <a:t>パラメータの値指定の形式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　　</a:t>
            </a:r>
            <a:r>
              <a:rPr lang="en-US" altLang="ja-JP" sz="1200" dirty="0">
                <a:solidFill>
                  <a:srgbClr val="FF0000"/>
                </a:solidFill>
              </a:rPr>
              <a:t>=&gt; [n](T1, ...,Tk))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</a:rPr>
              <a:t>型と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型の区別は</a:t>
            </a:r>
            <a:r>
              <a:rPr lang="en-US" altLang="ja-JP" sz="1200" dirty="0" err="1">
                <a:solidFill>
                  <a:srgbClr val="FF0000"/>
                </a:solidFill>
              </a:rPr>
              <a:t>opertor</a:t>
            </a:r>
            <a:r>
              <a:rPr lang="ja-JP" altLang="en-US" sz="1200" dirty="0">
                <a:solidFill>
                  <a:srgbClr val="FF0000"/>
                </a:solidFill>
              </a:rPr>
              <a:t>テーブルで管理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処理系内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        </a:t>
            </a:r>
            <a:r>
              <a:rPr lang="en-US" altLang="ja-JP" sz="1200" dirty="0">
                <a:solidFill>
                  <a:srgbClr val="FF0000"/>
                </a:solidFill>
              </a:rPr>
              <a:t>=&gt; </a:t>
            </a:r>
            <a:r>
              <a:rPr lang="ja-JP" altLang="en-US" sz="1200" dirty="0">
                <a:solidFill>
                  <a:srgbClr val="FF0000"/>
                </a:solidFill>
              </a:rPr>
              <a:t>大文字</a:t>
            </a:r>
            <a:r>
              <a:rPr lang="en-US" altLang="ja-JP" sz="1200" dirty="0">
                <a:solidFill>
                  <a:srgbClr val="FF0000"/>
                </a:solidFill>
              </a:rPr>
              <a:t>/</a:t>
            </a:r>
            <a:r>
              <a:rPr lang="ja-JP" altLang="en-US" sz="1200" dirty="0">
                <a:solidFill>
                  <a:srgbClr val="FF0000"/>
                </a:solidFill>
              </a:rPr>
              <a:t>小文字等見た目による区別は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　　コーディング規約レベルの規定としてユーザまかせ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87D9E4C3-8C27-41A0-825B-89C622A72DB0}"/>
              </a:ext>
            </a:extLst>
          </p:cNvPr>
          <p:cNvSpPr/>
          <p:nvPr/>
        </p:nvSpPr>
        <p:spPr>
          <a:xfrm>
            <a:off x="4390172" y="6126480"/>
            <a:ext cx="7196582" cy="640080"/>
          </a:xfrm>
          <a:prstGeom prst="wedgeRectCallout">
            <a:avLst>
              <a:gd name="adj1" fmla="val -55073"/>
              <a:gd name="adj2" fmla="val -2964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rgbClr val="FF0000"/>
                </a:solidFill>
              </a:rPr>
              <a:t>[</a:t>
            </a:r>
            <a:r>
              <a:rPr lang="ja-JP" altLang="en-US" sz="1200" dirty="0">
                <a:solidFill>
                  <a:srgbClr val="FF0000"/>
                </a:solidFill>
              </a:rPr>
              <a:t>レビュー後の議論にて</a:t>
            </a:r>
            <a:r>
              <a:rPr lang="en-US" altLang="ja-JP" sz="1200" dirty="0">
                <a:solidFill>
                  <a:srgbClr val="FF0000"/>
                </a:solidFill>
              </a:rPr>
              <a:t>]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</a:rPr>
              <a:t>については、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を記述できるのは、</a:t>
            </a:r>
            <a:r>
              <a:rPr lang="en-US" altLang="ja-JP" sz="1200" dirty="0">
                <a:solidFill>
                  <a:srgbClr val="FF0000"/>
                </a:solidFill>
              </a:rPr>
              <a:t>BNF</a:t>
            </a:r>
            <a:r>
              <a:rPr lang="ja-JP" altLang="en-US" sz="1200" dirty="0">
                <a:solidFill>
                  <a:srgbClr val="FF0000"/>
                </a:solidFill>
              </a:rPr>
              <a:t>における</a:t>
            </a:r>
            <a:r>
              <a:rPr lang="en-US" altLang="ja-JP" sz="1200" dirty="0">
                <a:solidFill>
                  <a:srgbClr val="FF0000"/>
                </a:solidFill>
              </a:rPr>
              <a:t>&lt;function&gt;</a:t>
            </a:r>
            <a:r>
              <a:rPr lang="ja-JP" altLang="en-US" sz="1200" dirty="0">
                <a:solidFill>
                  <a:srgbClr val="FF0000"/>
                </a:solidFill>
              </a:rPr>
              <a:t>を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で囲む場合のみ。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=&gt; 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型の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については、</a:t>
            </a:r>
            <a:r>
              <a:rPr lang="en-US" altLang="ja-JP" sz="1200" dirty="0">
                <a:solidFill>
                  <a:srgbClr val="FF0000"/>
                </a:solidFill>
              </a:rPr>
              <a:t>BNF</a:t>
            </a:r>
            <a:r>
              <a:rPr lang="ja-JP" altLang="en-US" sz="1200" dirty="0">
                <a:solidFill>
                  <a:srgbClr val="FF0000"/>
                </a:solidFill>
              </a:rPr>
              <a:t>化可能かもしれない。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0" name="吹き出し: 線 9">
            <a:extLst>
              <a:ext uri="{FF2B5EF4-FFF2-40B4-BE49-F238E27FC236}">
                <a16:creationId xmlns:a16="http://schemas.microsoft.com/office/drawing/2014/main" id="{EAFF22E6-A85E-4864-8B69-9B51702073B9}"/>
              </a:ext>
            </a:extLst>
          </p:cNvPr>
          <p:cNvSpPr/>
          <p:nvPr/>
        </p:nvSpPr>
        <p:spPr>
          <a:xfrm>
            <a:off x="4731758" y="301598"/>
            <a:ext cx="7196582" cy="451011"/>
          </a:xfrm>
          <a:prstGeom prst="borderCallout1">
            <a:avLst>
              <a:gd name="adj1" fmla="val 138638"/>
              <a:gd name="adj2" fmla="val 43517"/>
              <a:gd name="adj3" fmla="val 777811"/>
              <a:gd name="adj4" fmla="val -38116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ja-JP" altLang="en-US" sz="1400" dirty="0">
                <a:solidFill>
                  <a:schemeClr val="tx1"/>
                </a:solidFill>
                <a:highlight>
                  <a:srgbClr val="FFCCFF"/>
                </a:highlight>
              </a:rPr>
              <a:t>③ 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dirty="0">
                <a:solidFill>
                  <a:schemeClr val="tx1"/>
                </a:solidFill>
              </a:rPr>
              <a:t>($#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sz="1400" u="sng" dirty="0">
                <a:solidFill>
                  <a:schemeClr val="tx1"/>
                </a:solidFill>
              </a:rPr>
              <a:t>(1,1)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[2], [1](P,Q(R)))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>
                <a:solidFill>
                  <a:schemeClr val="tx1"/>
                </a:solidFill>
              </a:rPr>
              <a:t>(1)(2)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5171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7/10(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1715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dirty="0"/>
              <a:t>{}</a:t>
            </a:r>
            <a:r>
              <a:rPr lang="ja-JP" altLang="en-US" dirty="0"/>
              <a:t>の定義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・オペレータの種類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①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②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6162629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227901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</a:t>
            </a:r>
            <a:r>
              <a:rPr lang="ja-JP" altLang="en-US" b="1" u="sng" dirty="0">
                <a:sym typeface="Wingdings" pitchFamily="2" charset="2"/>
              </a:rPr>
              <a:t>オペレータの種類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67865" y="533868"/>
            <a:ext cx="11750566" cy="903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 </a:t>
            </a:r>
            <a:r>
              <a:rPr lang="ja-JP" altLang="en-US" dirty="0"/>
              <a:t>⇒</a:t>
            </a:r>
            <a:r>
              <a:rPr lang="en-US" altLang="ja-JP" dirty="0"/>
              <a:t> ?ABC?(7,8)		// </a:t>
            </a:r>
            <a:r>
              <a:rPr lang="ja-JP" altLang="en-US" dirty="0"/>
              <a:t>従来の</a:t>
            </a:r>
            <a:r>
              <a:rPr lang="en-US" altLang="ja-JP" dirty="0"/>
              <a:t>operator (print</a:t>
            </a:r>
            <a:r>
              <a:rPr lang="ja-JP" altLang="en-US" dirty="0"/>
              <a:t>内容を規定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 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$select$(?,!)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u="sng" dirty="0">
                <a:solidFill>
                  <a:prstClr val="black"/>
                </a:solidFill>
              </a:rPr>
              <a:t>$#</a:t>
            </a:r>
            <a:r>
              <a:rPr lang="en-US" altLang="ja-JP" u="sng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$minus$(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</a:t>
            </a:r>
            <a:r>
              <a:rPr lang="en-US" altLang="ja-JP" u="sng" dirty="0"/>
              <a:t>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($cat$(test.,csv))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9E2F60C-1DF4-423F-B6BC-58299DD8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524213"/>
              </p:ext>
            </p:extLst>
          </p:nvPr>
        </p:nvGraphicFramePr>
        <p:xfrm>
          <a:off x="356487" y="3678285"/>
          <a:ext cx="11479025" cy="313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37">
                  <a:extLst>
                    <a:ext uri="{9D8B030D-6E8A-4147-A177-3AD203B41FA5}">
                      <a16:colId xmlns:a16="http://schemas.microsoft.com/office/drawing/2014/main" val="2667820608"/>
                    </a:ext>
                  </a:extLst>
                </a:gridCol>
                <a:gridCol w="1030014">
                  <a:extLst>
                    <a:ext uri="{9D8B030D-6E8A-4147-A177-3AD203B41FA5}">
                      <a16:colId xmlns:a16="http://schemas.microsoft.com/office/drawing/2014/main" val="1204684365"/>
                    </a:ext>
                  </a:extLst>
                </a:gridCol>
                <a:gridCol w="1166648">
                  <a:extLst>
                    <a:ext uri="{9D8B030D-6E8A-4147-A177-3AD203B41FA5}">
                      <a16:colId xmlns:a16="http://schemas.microsoft.com/office/drawing/2014/main" val="969099681"/>
                    </a:ext>
                  </a:extLst>
                </a:gridCol>
                <a:gridCol w="1786759">
                  <a:extLst>
                    <a:ext uri="{9D8B030D-6E8A-4147-A177-3AD203B41FA5}">
                      <a16:colId xmlns:a16="http://schemas.microsoft.com/office/drawing/2014/main" val="4038061288"/>
                    </a:ext>
                  </a:extLst>
                </a:gridCol>
                <a:gridCol w="1030014">
                  <a:extLst>
                    <a:ext uri="{9D8B030D-6E8A-4147-A177-3AD203B41FA5}">
                      <a16:colId xmlns:a16="http://schemas.microsoft.com/office/drawing/2014/main" val="2039734796"/>
                    </a:ext>
                  </a:extLst>
                </a:gridCol>
                <a:gridCol w="2028496">
                  <a:extLst>
                    <a:ext uri="{9D8B030D-6E8A-4147-A177-3AD203B41FA5}">
                      <a16:colId xmlns:a16="http://schemas.microsoft.com/office/drawing/2014/main" val="3238878337"/>
                    </a:ext>
                  </a:extLst>
                </a:gridCol>
                <a:gridCol w="4057857">
                  <a:extLst>
                    <a:ext uri="{9D8B030D-6E8A-4147-A177-3AD203B41FA5}">
                      <a16:colId xmlns:a16="http://schemas.microsoft.com/office/drawing/2014/main" val="3806034212"/>
                    </a:ext>
                  </a:extLst>
                </a:gridCol>
              </a:tblGrid>
              <a:tr h="2474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リタン値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0029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CCFF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$File$()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$files$(string)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file open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=&gt;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内がそのままリタン値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08232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$bind$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($#</a:t>
                      </a:r>
                      <a:r>
                        <a:rPr kumimoji="1" lang="en-US" altLang="ja-JP" i="0" dirty="0" err="1"/>
                        <a:t>i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kumimoji="1" lang="en-US" altLang="ja-JP" i="0" dirty="0"/>
                        <a:t>n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kumimoji="1" lang="en-US" altLang="ja-JP" i="0" dirty="0"/>
                        <a:t>,</a:t>
                      </a:r>
                      <a:r>
                        <a:rPr kumimoji="1" lang="en-US" altLang="ja-JP" dirty="0"/>
                        <a:t>...)</a:t>
                      </a:r>
                      <a:r>
                        <a:rPr kumimoji="1" lang="ja-JP" altLang="en-US" dirty="0"/>
                        <a:t>など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CSV</a:t>
                      </a:r>
                      <a:r>
                        <a:rPr kumimoji="1" lang="ja-JP" altLang="en-US" dirty="0"/>
                        <a:t>値の</a:t>
                      </a:r>
                      <a:r>
                        <a:rPr kumimoji="1" lang="en-US" altLang="ja-JP" dirty="0"/>
                        <a:t>bind=&gt;{}</a:t>
                      </a:r>
                      <a:r>
                        <a:rPr kumimoji="1" lang="ja-JP" altLang="en-US" dirty="0"/>
                        <a:t>ごと消滅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39198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$cat$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 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結合文字列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1576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$plus$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 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加算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96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</a:t>
                      </a:r>
                      <a:r>
                        <a:rPr kumimoji="1" lang="en-US" altLang="ja-JP" dirty="0" err="1"/>
                        <a:t>mult</a:t>
                      </a:r>
                      <a:r>
                        <a:rPr kumimoji="1" lang="en-US" altLang="ja-JP" dirty="0"/>
                        <a:t>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(head)(head)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398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$select$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(head,...,head)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いずれかの</a:t>
                      </a:r>
                      <a:r>
                        <a:rPr kumimoji="1" lang="en-US" altLang="ja-JP" dirty="0"/>
                        <a:t>head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ランダムに</a:t>
                      </a:r>
                      <a:r>
                        <a:rPr kumimoji="1" lang="en-US" altLang="ja-JP" dirty="0"/>
                        <a:t>head</a:t>
                      </a:r>
                      <a:r>
                        <a:rPr kumimoji="1" lang="ja-JP" altLang="en-US" dirty="0"/>
                        <a:t>を選択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11160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FFCC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$`$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後続</a:t>
                      </a:r>
                      <a:r>
                        <a:rPr kumimoji="1" lang="en-US" altLang="ja-JP" dirty="0"/>
                        <a:t>name</a:t>
                      </a:r>
                      <a:r>
                        <a:rPr kumimoji="1" lang="ja-JP" altLang="en-US" dirty="0"/>
                        <a:t>の前後に</a:t>
                      </a:r>
                      <a:r>
                        <a:rPr kumimoji="1" lang="en-US" altLang="ja-JP" dirty="0"/>
                        <a:t>head.name</a:t>
                      </a:r>
                      <a:r>
                        <a:rPr kumimoji="1" lang="ja-JP" altLang="en-US" dirty="0"/>
                        <a:t>を付与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797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内積の</a:t>
                      </a: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46172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7493634-834B-40A4-890A-63DB9B98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788000"/>
              </p:ext>
            </p:extLst>
          </p:nvPr>
        </p:nvGraphicFramePr>
        <p:xfrm>
          <a:off x="356487" y="1770505"/>
          <a:ext cx="11479026" cy="1566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59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372719361"/>
                    </a:ext>
                  </a:extLst>
                </a:gridCol>
                <a:gridCol w="7406640">
                  <a:extLst>
                    <a:ext uri="{9D8B030D-6E8A-4147-A177-3AD203B41FA5}">
                      <a16:colId xmlns:a16="http://schemas.microsoft.com/office/drawing/2014/main" val="4184026910"/>
                    </a:ext>
                  </a:extLst>
                </a:gridCol>
                <a:gridCol w="2038370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</a:tblGrid>
              <a:tr h="2442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種別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pass1(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 err="1"/>
                        <a:t>opeator</a:t>
                      </a:r>
                      <a:r>
                        <a:rPr kumimoji="1" lang="ja-JP" altLang="en-US" dirty="0"/>
                        <a:t>の評価準備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での評価対象。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定義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新設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pass2(pass1</a:t>
                      </a:r>
                      <a:r>
                        <a:rPr kumimoji="1" lang="ja-JP" altLang="en-US" dirty="0"/>
                        <a:t>評価結果の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パラメータおよび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後続の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head</a:t>
                      </a:r>
                      <a:r>
                        <a:rPr kumimoji="1" lang="en-US" altLang="ja-JP" dirty="0"/>
                        <a:t>(T</a:t>
                      </a:r>
                      <a:r>
                        <a:rPr kumimoji="1" lang="ja-JP" altLang="en-US" dirty="0"/>
                        <a:t>式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未定義</a:t>
                      </a:r>
                      <a:r>
                        <a:rPr kumimoji="1" lang="en-US" altLang="ja-JP" dirty="0"/>
                        <a:t>(void)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4BC283-4A24-4037-AB6D-43886001534E}"/>
              </a:ext>
            </a:extLst>
          </p:cNvPr>
          <p:cNvSpPr txBox="1"/>
          <p:nvPr/>
        </p:nvSpPr>
        <p:spPr>
          <a:xfrm>
            <a:off x="243840" y="1441702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(a) lisp</a:t>
            </a:r>
            <a:r>
              <a:rPr lang="ja-JP" altLang="en-US" b="1" u="sng" dirty="0">
                <a:sym typeface="Wingdings" pitchFamily="2" charset="2"/>
              </a:rPr>
              <a:t>型と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C02518-8412-4337-B8D8-03E300B02EB2}"/>
              </a:ext>
            </a:extLst>
          </p:cNvPr>
          <p:cNvSpPr txBox="1"/>
          <p:nvPr/>
        </p:nvSpPr>
        <p:spPr>
          <a:xfrm>
            <a:off x="243840" y="3346715"/>
            <a:ext cx="20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(b) </a:t>
            </a:r>
            <a:r>
              <a:rPr lang="ja-JP" altLang="en-US" b="1" u="sng" dirty="0">
                <a:sym typeface="Wingdings" pitchFamily="2" charset="2"/>
              </a:rPr>
              <a:t>オペレータ例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9BF8595-CD22-41CF-94E5-DB7B2EE9C794}"/>
              </a:ext>
            </a:extLst>
          </p:cNvPr>
          <p:cNvSpPr txBox="1"/>
          <p:nvPr/>
        </p:nvSpPr>
        <p:spPr>
          <a:xfrm>
            <a:off x="0" y="-3476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における評価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2404CC5F-BEB8-44D9-9F49-835E1560757F}"/>
              </a:ext>
            </a:extLst>
          </p:cNvPr>
          <p:cNvSpPr/>
          <p:nvPr/>
        </p:nvSpPr>
        <p:spPr>
          <a:xfrm>
            <a:off x="9469821" y="4856937"/>
            <a:ext cx="2207172" cy="272112"/>
          </a:xfrm>
          <a:prstGeom prst="wedgeRectCallout">
            <a:avLst>
              <a:gd name="adj1" fmla="val 27182"/>
              <a:gd name="adj2" fmla="val -21855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open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の結果として、ファイルポインタが必要</a:t>
            </a:r>
            <a:endParaRPr kumimoji="1" lang="ja-JP" altLang="en-US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244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F28EBE-09C0-4502-9FC5-44021B57CB5C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エスケープ処理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0B1B98-C4F4-47E9-BC56-4C5E593E9B19}"/>
              </a:ext>
            </a:extLst>
          </p:cNvPr>
          <p:cNvSpPr txBox="1"/>
          <p:nvPr/>
        </p:nvSpPr>
        <p:spPr>
          <a:xfrm>
            <a:off x="402440" y="401922"/>
            <a:ext cx="81997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void </a:t>
            </a:r>
            <a:r>
              <a:rPr lang="en-US" altLang="ja-JP" dirty="0" err="1"/>
              <a:t>skip_double_quote</a:t>
            </a:r>
            <a:r>
              <a:rPr lang="en-US" altLang="ja-JP" dirty="0"/>
              <a:t>()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do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 		// </a:t>
            </a:r>
            <a:r>
              <a:rPr lang="ja-JP" altLang="en-US" dirty="0"/>
              <a:t>⓪②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while(</a:t>
            </a:r>
            <a:r>
              <a:rPr lang="en-US" altLang="ja-JP" dirty="0" err="1"/>
              <a:t>ch</a:t>
            </a:r>
            <a:r>
              <a:rPr lang="en-US" altLang="ja-JP" dirty="0"/>
              <a:t> != EOF &amp;&amp; </a:t>
            </a:r>
            <a:r>
              <a:rPr lang="en-US" altLang="ja-JP" dirty="0" err="1"/>
              <a:t>ch</a:t>
            </a:r>
            <a:r>
              <a:rPr lang="en-US" altLang="ja-JP" dirty="0"/>
              <a:t> != '"')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	// ‘a’, ‘b’ /  ‘</a:t>
            </a:r>
            <a:r>
              <a:rPr lang="en-US" altLang="ja-JP" dirty="0" err="1"/>
              <a:t>c’,’d</a:t>
            </a:r>
            <a:r>
              <a:rPr lang="en-US" altLang="ja-JP" dirty="0"/>
              <a:t>’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if(</a:t>
            </a:r>
            <a:r>
              <a:rPr lang="en-US" altLang="ja-JP" dirty="0" err="1"/>
              <a:t>ch</a:t>
            </a:r>
            <a:r>
              <a:rPr lang="en-US" altLang="ja-JP" dirty="0"/>
              <a:t> != EOF)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	//</a:t>
            </a:r>
            <a:r>
              <a:rPr lang="ja-JP" altLang="en-US" dirty="0"/>
              <a:t>①③</a:t>
            </a:r>
            <a:endParaRPr lang="en-US" altLang="ja-JP" dirty="0"/>
          </a:p>
          <a:p>
            <a:r>
              <a:rPr lang="en-US" altLang="ja-JP" dirty="0"/>
              <a:t>	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} </a:t>
            </a:r>
            <a:r>
              <a:rPr lang="en-US" altLang="ja-JP" dirty="0">
                <a:solidFill>
                  <a:srgbClr val="FF0000"/>
                </a:solidFill>
              </a:rPr>
              <a:t>else {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	 	error("syntax error");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	}</a:t>
            </a:r>
          </a:p>
          <a:p>
            <a:r>
              <a:rPr lang="en-US" altLang="ja-JP" dirty="0"/>
              <a:t>	} while(</a:t>
            </a:r>
            <a:r>
              <a:rPr lang="en-US" altLang="ja-JP" dirty="0" err="1"/>
              <a:t>ch</a:t>
            </a:r>
            <a:r>
              <a:rPr lang="en-US" altLang="ja-JP" dirty="0"/>
              <a:t> == ‘“’);			// </a:t>
            </a:r>
            <a:r>
              <a:rPr lang="ja-JP" altLang="en-US" dirty="0"/>
              <a:t>②</a:t>
            </a:r>
            <a:r>
              <a:rPr lang="en-US" altLang="ja-JP" dirty="0"/>
              <a:t>-&gt;yes</a:t>
            </a:r>
            <a:r>
              <a:rPr lang="ja-JP" altLang="en-US" dirty="0"/>
              <a:t>、④</a:t>
            </a:r>
            <a:r>
              <a:rPr lang="en-US" altLang="ja-JP" dirty="0"/>
              <a:t>-&gt;no</a:t>
            </a:r>
          </a:p>
          <a:p>
            <a:r>
              <a:rPr lang="en-US" altLang="ja-JP" dirty="0"/>
              <a:t>}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26F3E97B-C234-40C4-A6C9-3055CDEF9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633186"/>
              </p:ext>
            </p:extLst>
          </p:nvPr>
        </p:nvGraphicFramePr>
        <p:xfrm>
          <a:off x="789609" y="563954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046463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63056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083665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9436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7889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184522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867301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622406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68474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0896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EOF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231350"/>
                  </a:ext>
                </a:extLst>
              </a:tr>
            </a:tbl>
          </a:graphicData>
        </a:graphic>
      </p:graphicFrame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251D0B8-9B8D-4F63-A074-1CAA3B149D45}"/>
              </a:ext>
            </a:extLst>
          </p:cNvPr>
          <p:cNvCxnSpPr>
            <a:cxnSpLocks/>
          </p:cNvCxnSpPr>
          <p:nvPr/>
        </p:nvCxnSpPr>
        <p:spPr>
          <a:xfrm>
            <a:off x="117281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A123E84-5A4D-4A18-9C88-FCC0280FD5BD}"/>
              </a:ext>
            </a:extLst>
          </p:cNvPr>
          <p:cNvCxnSpPr>
            <a:cxnSpLocks/>
          </p:cNvCxnSpPr>
          <p:nvPr/>
        </p:nvCxnSpPr>
        <p:spPr>
          <a:xfrm>
            <a:off x="3650405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91E596C-D375-4271-94D8-05DCB2C1BAB2}"/>
              </a:ext>
            </a:extLst>
          </p:cNvPr>
          <p:cNvCxnSpPr>
            <a:cxnSpLocks/>
          </p:cNvCxnSpPr>
          <p:nvPr/>
        </p:nvCxnSpPr>
        <p:spPr>
          <a:xfrm>
            <a:off x="687257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FF005641-2E17-4F52-843B-F837A5370FAC}"/>
              </a:ext>
            </a:extLst>
          </p:cNvPr>
          <p:cNvCxnSpPr>
            <a:cxnSpLocks/>
          </p:cNvCxnSpPr>
          <p:nvPr/>
        </p:nvCxnSpPr>
        <p:spPr>
          <a:xfrm>
            <a:off x="4493763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25319E8-9875-4463-B492-BDCC9C528B9E}"/>
              </a:ext>
            </a:extLst>
          </p:cNvPr>
          <p:cNvCxnSpPr>
            <a:cxnSpLocks/>
          </p:cNvCxnSpPr>
          <p:nvPr/>
        </p:nvCxnSpPr>
        <p:spPr>
          <a:xfrm>
            <a:off x="766505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5F2B5AF-0A78-405F-9DC2-D718F6608703}"/>
              </a:ext>
            </a:extLst>
          </p:cNvPr>
          <p:cNvSpPr txBox="1"/>
          <p:nvPr/>
        </p:nvSpPr>
        <p:spPr>
          <a:xfrm>
            <a:off x="899917" y="6556014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⓪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EE76A68-C872-459C-AC65-9F39104A363B}"/>
              </a:ext>
            </a:extLst>
          </p:cNvPr>
          <p:cNvSpPr txBox="1"/>
          <p:nvPr/>
        </p:nvSpPr>
        <p:spPr>
          <a:xfrm>
            <a:off x="3378925" y="6544737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①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892CD88-1E58-47D3-AFDF-418E66F39E45}"/>
              </a:ext>
            </a:extLst>
          </p:cNvPr>
          <p:cNvSpPr txBox="1"/>
          <p:nvPr/>
        </p:nvSpPr>
        <p:spPr>
          <a:xfrm>
            <a:off x="4229431" y="6553983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2711832-7B88-4A41-8F03-1E880C897C0F}"/>
              </a:ext>
            </a:extLst>
          </p:cNvPr>
          <p:cNvSpPr txBox="1"/>
          <p:nvPr/>
        </p:nvSpPr>
        <p:spPr>
          <a:xfrm>
            <a:off x="6599677" y="6553983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③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A20BE8-64C6-4A09-A444-F6399272EB8C}"/>
              </a:ext>
            </a:extLst>
          </p:cNvPr>
          <p:cNvSpPr txBox="1"/>
          <p:nvPr/>
        </p:nvSpPr>
        <p:spPr>
          <a:xfrm>
            <a:off x="7392157" y="6557800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④</a:t>
            </a:r>
            <a:endParaRPr kumimoji="1" lang="ja-JP" altLang="en-US" dirty="0"/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CAC47723-BD7E-4E53-8679-302786D5A49A}"/>
              </a:ext>
            </a:extLst>
          </p:cNvPr>
          <p:cNvSpPr/>
          <p:nvPr/>
        </p:nvSpPr>
        <p:spPr>
          <a:xfrm rot="16200000">
            <a:off x="3905289" y="2261189"/>
            <a:ext cx="228920" cy="646028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F64147B-F246-443F-9377-1F940FEB1E4E}"/>
              </a:ext>
            </a:extLst>
          </p:cNvPr>
          <p:cNvSpPr txBox="1"/>
          <p:nvPr/>
        </p:nvSpPr>
        <p:spPr>
          <a:xfrm>
            <a:off x="1557325" y="5101415"/>
            <a:ext cx="504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skip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50A077FB-B6BE-4108-AFA2-9EC2ADB3C85C}"/>
              </a:ext>
            </a:extLst>
          </p:cNvPr>
          <p:cNvSpPr/>
          <p:nvPr/>
        </p:nvSpPr>
        <p:spPr>
          <a:xfrm>
            <a:off x="9267767" y="3209587"/>
            <a:ext cx="1711234" cy="881743"/>
          </a:xfrm>
          <a:prstGeom prst="wedgeRectCallout">
            <a:avLst>
              <a:gd name="adj1" fmla="val -269688"/>
              <a:gd name="adj2" fmla="val 5213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エラー処理漏</a:t>
            </a:r>
          </a:p>
        </p:txBody>
      </p:sp>
    </p:spTree>
    <p:extLst>
      <p:ext uri="{BB962C8B-B14F-4D97-AF65-F5344CB8AC3E}">
        <p14:creationId xmlns:p14="http://schemas.microsoft.com/office/powerpoint/2010/main" val="143429437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376337B-FAD1-4554-92D9-6C7197A1D71F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</a:t>
            </a:r>
            <a:r>
              <a:rPr lang="ja-JP" altLang="en-US" b="1" u="sng" dirty="0">
                <a:sym typeface="Wingdings" pitchFamily="2" charset="2"/>
              </a:rPr>
              <a:t>文字列の扱い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E318CFE-533D-49DB-95B4-113DF34E0929}"/>
              </a:ext>
            </a:extLst>
          </p:cNvPr>
          <p:cNvSpPr/>
          <p:nvPr/>
        </p:nvSpPr>
        <p:spPr>
          <a:xfrm>
            <a:off x="588579" y="784516"/>
            <a:ext cx="9768101" cy="5454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(1)”</a:t>
            </a:r>
            <a:r>
              <a:rPr lang="ja-JP" altLang="en-US" dirty="0"/>
              <a:t>の扱い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「</a:t>
            </a:r>
            <a:r>
              <a:rPr lang="en-US" altLang="ja-JP" dirty="0"/>
              <a:t>“</a:t>
            </a:r>
            <a:r>
              <a:rPr lang="ja-JP" altLang="en-US" dirty="0"/>
              <a:t>」は</a:t>
            </a:r>
            <a:r>
              <a:rPr lang="en-US" altLang="ja-JP" dirty="0"/>
              <a:t>name</a:t>
            </a:r>
            <a:r>
              <a:rPr lang="ja-JP" altLang="en-US" dirty="0"/>
              <a:t>の一部</a:t>
            </a:r>
            <a:endParaRPr lang="en-US" altLang="ja-JP" dirty="0"/>
          </a:p>
          <a:p>
            <a:pPr marL="800100" lvl="1" indent="-342900">
              <a:lnSpc>
                <a:spcPct val="150000"/>
              </a:lnSpc>
              <a:buAutoNum type="alphaLcParenBoth"/>
            </a:pPr>
            <a:r>
              <a:rPr lang="en-US" altLang="ja-JP" dirty="0"/>
              <a:t>A(B)		=&gt; name</a:t>
            </a:r>
            <a:r>
              <a:rPr lang="ja-JP" altLang="en-US" dirty="0"/>
              <a:t>は「</a:t>
            </a:r>
            <a:r>
              <a:rPr lang="en-US" altLang="ja-JP" dirty="0"/>
              <a:t>B</a:t>
            </a:r>
            <a:r>
              <a:rPr lang="ja-JP" altLang="en-US" dirty="0"/>
              <a:t>］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(b) A(“B”) 		=&gt; </a:t>
            </a:r>
            <a:r>
              <a:rPr lang="ja-JP" altLang="en-US" dirty="0"/>
              <a:t>　</a:t>
            </a:r>
            <a:r>
              <a:rPr lang="en-US" altLang="ja-JP" dirty="0"/>
              <a:t>〃</a:t>
            </a:r>
            <a:r>
              <a:rPr lang="ja-JP" altLang="en-US" dirty="0"/>
              <a:t>　  「</a:t>
            </a:r>
            <a:r>
              <a:rPr lang="en-US" altLang="ja-JP" dirty="0"/>
              <a:t>”B”</a:t>
            </a:r>
            <a:r>
              <a:rPr lang="ja-JP" altLang="en-US" dirty="0"/>
              <a:t>］</a:t>
            </a:r>
            <a:r>
              <a:rPr lang="en-US" altLang="ja-JP" dirty="0"/>
              <a:t>(</a:t>
            </a:r>
            <a:r>
              <a:rPr lang="ja-JP" altLang="en-US" dirty="0"/>
              <a:t>文字列リテラルではなく、ノードの</a:t>
            </a:r>
            <a:r>
              <a:rPr lang="en-US" altLang="ja-JP" dirty="0"/>
              <a:t>name)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(2)operator</a:t>
            </a:r>
            <a:r>
              <a:rPr lang="ja-JP" altLang="en-US" dirty="0"/>
              <a:t>のリタン値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は文字列をリタン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    </a:t>
            </a:r>
            <a:r>
              <a:rPr lang="en-US" altLang="ja-JP" dirty="0"/>
              <a:t>=&gt;</a:t>
            </a:r>
            <a:r>
              <a:rPr lang="ja-JP" altLang="en-US" dirty="0"/>
              <a:t> 文字列の解釈はコンテキストに依存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「</a:t>
            </a:r>
            <a:r>
              <a:rPr lang="en-US" altLang="ja-JP" dirty="0"/>
              <a:t>$#{$plus$(1,1)}</a:t>
            </a:r>
            <a:r>
              <a:rPr lang="ja-JP" altLang="en-US" dirty="0"/>
              <a:t>」</a:t>
            </a:r>
            <a:r>
              <a:rPr lang="en-US" altLang="ja-JP" dirty="0"/>
              <a:t>-&gt;</a:t>
            </a:r>
            <a:r>
              <a:rPr lang="ja-JP" altLang="en-US" dirty="0"/>
              <a:t>「</a:t>
            </a:r>
            <a:r>
              <a:rPr lang="en-US" altLang="ja-JP" dirty="0"/>
              <a:t>$#2</a:t>
            </a:r>
            <a:r>
              <a:rPr lang="ja-JP" altLang="en-US" dirty="0"/>
              <a:t>」</a:t>
            </a:r>
            <a:r>
              <a:rPr lang="en-US" altLang="ja-JP" dirty="0"/>
              <a:t>-&gt; </a:t>
            </a:r>
            <a:r>
              <a:rPr lang="ja-JP" altLang="en-US" dirty="0"/>
              <a:t>ラベルの番号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prstClr val="black"/>
                </a:solidFill>
              </a:rPr>
              <a:t>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]-&gt;</a:t>
            </a:r>
            <a:r>
              <a:rPr lang="ja-JP" altLang="en-US" dirty="0">
                <a:solidFill>
                  <a:prstClr val="black"/>
                </a:solidFill>
              </a:rPr>
              <a:t>「</a:t>
            </a:r>
            <a:r>
              <a:rPr lang="en-US" altLang="ja-JP" dirty="0">
                <a:solidFill>
                  <a:prstClr val="black"/>
                </a:solidFill>
              </a:rPr>
              <a:t>B[2]</a:t>
            </a:r>
            <a:r>
              <a:rPr lang="ja-JP" altLang="en-US" dirty="0">
                <a:solidFill>
                  <a:prstClr val="black"/>
                </a:solidFill>
              </a:rPr>
              <a:t>」</a:t>
            </a:r>
            <a:r>
              <a:rPr lang="en-US" altLang="ja-JP" dirty="0">
                <a:solidFill>
                  <a:prstClr val="black"/>
                </a:solidFill>
              </a:rPr>
              <a:t>-&gt; </a:t>
            </a:r>
            <a:r>
              <a:rPr lang="ja-JP" altLang="en-US" dirty="0">
                <a:solidFill>
                  <a:prstClr val="black"/>
                </a:solidFill>
              </a:rPr>
              <a:t>要素個数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(3) string</a:t>
            </a:r>
            <a:r>
              <a:rPr lang="ja-JP" altLang="en-US" dirty="0"/>
              <a:t>を引数とする</a:t>
            </a:r>
            <a:r>
              <a:rPr lang="en-US" altLang="ja-JP" dirty="0" err="1"/>
              <a:t>oprator</a:t>
            </a:r>
            <a:r>
              <a:rPr lang="ja-JP" altLang="en-US" dirty="0"/>
              <a:t>は、ノードの</a:t>
            </a:r>
            <a:r>
              <a:rPr lang="en-US" altLang="ja-JP" dirty="0"/>
              <a:t>name</a:t>
            </a:r>
            <a:r>
              <a:rPr lang="ja-JP" altLang="en-US" dirty="0"/>
              <a:t>文字列を使用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「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($cat$(</a:t>
            </a:r>
            <a:r>
              <a:rPr lang="en-US" altLang="ja-JP" dirty="0" err="1"/>
              <a:t>test.,csv</a:t>
            </a:r>
            <a:r>
              <a:rPr lang="en-US" altLang="ja-JP" dirty="0"/>
              <a:t>))</a:t>
            </a:r>
            <a:r>
              <a:rPr lang="ja-JP" altLang="en-US" dirty="0"/>
              <a:t>」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	-&gt; $cat$</a:t>
            </a:r>
            <a:r>
              <a:rPr lang="ja-JP" altLang="en-US" dirty="0"/>
              <a:t>は、子ノードの</a:t>
            </a:r>
            <a:r>
              <a:rPr lang="en-US" altLang="ja-JP" dirty="0"/>
              <a:t>name</a:t>
            </a:r>
            <a:r>
              <a:rPr lang="ja-JP" altLang="en-US" dirty="0"/>
              <a:t>である「</a:t>
            </a:r>
            <a:r>
              <a:rPr lang="en-US" altLang="ja-JP" dirty="0"/>
              <a:t>test.</a:t>
            </a:r>
            <a:r>
              <a:rPr lang="ja-JP" altLang="en-US" dirty="0"/>
              <a:t>」「</a:t>
            </a:r>
            <a:r>
              <a:rPr lang="en-US" altLang="ja-JP" dirty="0"/>
              <a:t>csv</a:t>
            </a:r>
            <a:r>
              <a:rPr lang="ja-JP" altLang="en-US" dirty="0"/>
              <a:t>」を連結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	-&gt; $file$</a:t>
            </a:r>
            <a:r>
              <a:rPr lang="ja-JP" altLang="en-US" dirty="0"/>
              <a:t>は、子ノードの</a:t>
            </a:r>
            <a:r>
              <a:rPr lang="en-US" altLang="ja-JP" dirty="0"/>
              <a:t>name</a:t>
            </a:r>
            <a:r>
              <a:rPr lang="ja-JP" altLang="en-US" dirty="0"/>
              <a:t>「</a:t>
            </a:r>
            <a:r>
              <a:rPr lang="en-US" altLang="ja-JP" dirty="0"/>
              <a:t>test.csv</a:t>
            </a:r>
            <a:r>
              <a:rPr lang="ja-JP" altLang="en-US" dirty="0"/>
              <a:t>」をファイル名として</a:t>
            </a:r>
            <a:r>
              <a:rPr lang="en-US" altLang="ja-JP" dirty="0"/>
              <a:t>open</a:t>
            </a:r>
            <a:r>
              <a:rPr lang="ja-JP" altLang="en-US" dirty="0"/>
              <a:t>処理</a:t>
            </a:r>
            <a:endParaRPr lang="en-US" altLang="ja-JP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16FF05A-438B-4F1C-BBE8-0CC25D65F293}"/>
              </a:ext>
            </a:extLst>
          </p:cNvPr>
          <p:cNvSpPr/>
          <p:nvPr/>
        </p:nvSpPr>
        <p:spPr>
          <a:xfrm>
            <a:off x="8149508" y="4299888"/>
            <a:ext cx="3001968" cy="377216"/>
          </a:xfrm>
          <a:prstGeom prst="wedgeRectCallout">
            <a:avLst>
              <a:gd name="adj1" fmla="val -87580"/>
              <a:gd name="adj2" fmla="val 767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引数は</a:t>
            </a:r>
            <a:r>
              <a:rPr kumimoji="1"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kumimoji="1"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に限定</a:t>
            </a:r>
            <a:endParaRPr kumimoji="1"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$cat$(A(B)),C)=&gt;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引数は不正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($cat$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で判定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31A9FAE9-842B-45AB-8366-00544285D795}"/>
              </a:ext>
            </a:extLst>
          </p:cNvPr>
          <p:cNvSpPr/>
          <p:nvPr/>
        </p:nvSpPr>
        <p:spPr>
          <a:xfrm>
            <a:off x="7492610" y="618528"/>
            <a:ext cx="3217431" cy="1220781"/>
          </a:xfrm>
          <a:prstGeom prst="wedgeRectCallout">
            <a:avLst>
              <a:gd name="adj1" fmla="val -60913"/>
              <a:gd name="adj2" fmla="val 7206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delimiter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を含む文字列を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name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としたい場合のため、文字列本体として「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」を削除した文字列を返す組込関数を導入する。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$escape$(“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a,b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”) = 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a,b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関数名は要検討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$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unescape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del_char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...</a:t>
            </a: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201744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DE9E0FD3-EDCA-4C96-860B-0D1FC4C57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81663"/>
              </p:ext>
            </p:extLst>
          </p:nvPr>
        </p:nvGraphicFramePr>
        <p:xfrm>
          <a:off x="47297" y="369332"/>
          <a:ext cx="12097406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411">
                  <a:extLst>
                    <a:ext uri="{9D8B030D-6E8A-4147-A177-3AD203B41FA5}">
                      <a16:colId xmlns:a16="http://schemas.microsoft.com/office/drawing/2014/main" val="2742503966"/>
                    </a:ext>
                  </a:extLst>
                </a:gridCol>
                <a:gridCol w="1902372">
                  <a:extLst>
                    <a:ext uri="{9D8B030D-6E8A-4147-A177-3AD203B41FA5}">
                      <a16:colId xmlns:a16="http://schemas.microsoft.com/office/drawing/2014/main" val="3638094403"/>
                    </a:ext>
                  </a:extLst>
                </a:gridCol>
                <a:gridCol w="9774623">
                  <a:extLst>
                    <a:ext uri="{9D8B030D-6E8A-4147-A177-3AD203B41FA5}">
                      <a16:colId xmlns:a16="http://schemas.microsoft.com/office/drawing/2014/main" val="4020046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79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preprocess</a:t>
                      </a:r>
                      <a:r>
                        <a:rPr kumimoji="1" lang="ja-JP" altLang="en-US" dirty="0"/>
                        <a:t>の処理対象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 </a:t>
                      </a:r>
                      <a:r>
                        <a:rPr kumimoji="1" lang="ja-JP" altLang="en-US" dirty="0"/>
                        <a:t>「</a:t>
                      </a:r>
                      <a:r>
                        <a:rPr kumimoji="1" lang="en-US" altLang="ja-JP" dirty="0"/>
                        <a:t>$#{$plus$(1,1)}</a:t>
                      </a:r>
                      <a:r>
                        <a:rPr kumimoji="1" lang="ja-JP" altLang="en-US" dirty="0"/>
                        <a:t>」は「</a:t>
                      </a:r>
                      <a:r>
                        <a:rPr kumimoji="1" lang="en-US" altLang="ja-JP" dirty="0"/>
                        <a:t>$#2</a:t>
                      </a:r>
                      <a:r>
                        <a:rPr kumimoji="1" lang="ja-JP" altLang="en-US" dirty="0"/>
                        <a:t>」と等価。「</a:t>
                      </a:r>
                      <a:r>
                        <a:rPr kumimoji="1" lang="en-US" altLang="ja-JP" dirty="0"/>
                        <a:t>$cat$(“$#”, $plus$(1,1))</a:t>
                      </a:r>
                      <a:r>
                        <a:rPr kumimoji="1" lang="ja-JP" altLang="en-US" dirty="0"/>
                        <a:t>」風の記載は不要。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35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内の内容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&lt;function&gt; 	</a:t>
                      </a:r>
                      <a:r>
                        <a:rPr kumimoji="1" lang="ja-JP" altLang="en-US" dirty="0"/>
                        <a:t>⇐ 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eval</a:t>
                      </a:r>
                      <a:r>
                        <a:rPr kumimoji="1" lang="ja-JP" altLang="en-US" dirty="0"/>
                        <a:t>相当</a:t>
                      </a:r>
                      <a:r>
                        <a:rPr kumimoji="1" lang="en-US" altLang="ja-JP" dirty="0"/>
                        <a:t>(T</a:t>
                      </a:r>
                      <a:r>
                        <a:rPr kumimoji="1" lang="ja-JP" altLang="en-US" dirty="0"/>
                        <a:t>式一般でなくてよい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r>
                        <a:rPr kumimoji="1" lang="en-US" altLang="ja-JP" dirty="0"/>
                        <a:t>&lt;variable&gt;?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95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+mn-lt"/>
                        </a:rPr>
                        <a:t>挿入可能な位置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(a)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lisp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baseline="3000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*1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:	&lt;ref-label&gt;&lt;reference&gt;</a:t>
                      </a:r>
                      <a:r>
                        <a:rPr lang="en-US" altLang="ja-JP" sz="1800" b="0" u="sng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&lt;function&gt;&lt;name&gt;&lt;bind&gt;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(b)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altLang="ja-JP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tq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:		&lt;ref-label&gt;&lt;reference&gt;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&lt;function&gt;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}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&lt;name&gt;&lt;bind&gt;</a:t>
                      </a:r>
                    </a:p>
                    <a:p>
                      <a:pPr marL="2286000" marR="0" lvl="5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+mn-lt"/>
                        </a:rPr>
                        <a:t>ただし、</a:t>
                      </a:r>
                      <a:r>
                        <a:rPr kumimoji="1" lang="en-US" altLang="ja-JP" dirty="0">
                          <a:latin typeface="+mn-lt"/>
                        </a:rPr>
                        <a:t>&lt;function&gt;</a:t>
                      </a:r>
                      <a:r>
                        <a:rPr kumimoji="1" lang="ja-JP" altLang="en-US" dirty="0">
                          <a:latin typeface="+mn-lt"/>
                        </a:rPr>
                        <a:t>の</a:t>
                      </a:r>
                      <a:r>
                        <a:rPr kumimoji="1" lang="en-US" altLang="ja-JP" dirty="0">
                          <a:latin typeface="+mn-lt"/>
                        </a:rPr>
                        <a:t>operator</a:t>
                      </a:r>
                      <a:r>
                        <a:rPr kumimoji="1" lang="ja-JP" altLang="en-US" dirty="0">
                          <a:latin typeface="+mn-lt"/>
                        </a:rPr>
                        <a:t>が</a:t>
                      </a:r>
                      <a:r>
                        <a:rPr kumimoji="1" lang="en-US" altLang="ja-JP" dirty="0" err="1">
                          <a:latin typeface="+mn-lt"/>
                        </a:rPr>
                        <a:t>tq</a:t>
                      </a:r>
                      <a:r>
                        <a:rPr kumimoji="1" lang="ja-JP" altLang="en-US" dirty="0">
                          <a:latin typeface="+mn-lt"/>
                        </a:rPr>
                        <a:t>型の場合に限る</a:t>
                      </a:r>
                      <a:endParaRPr kumimoji="1" lang="en-US" altLang="ja-JP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処理順序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① </a:t>
                      </a:r>
                      <a:r>
                        <a:rPr kumimoji="1" lang="en-US" altLang="ja-JP" dirty="0"/>
                        <a:t>parse</a:t>
                      </a:r>
                    </a:p>
                    <a:p>
                      <a:r>
                        <a:rPr kumimoji="1" lang="ja-JP" altLang="en-US" dirty="0"/>
                        <a:t>② </a:t>
                      </a:r>
                      <a:r>
                        <a:rPr kumimoji="1" lang="en-US" altLang="ja-JP" dirty="0" err="1"/>
                        <a:t>node_bind</a:t>
                      </a:r>
                      <a:r>
                        <a:rPr kumimoji="1" lang="en-US" altLang="ja-JP" dirty="0"/>
                        <a:t> 		=&gt; </a:t>
                      </a:r>
                      <a:r>
                        <a:rPr kumimoji="1" lang="ja-JP" altLang="en-US" dirty="0"/>
                        <a:t>参照関係の解決</a:t>
                      </a:r>
                      <a:endParaRPr kumimoji="1" lang="en-US" altLang="ja-JP" dirty="0"/>
                    </a:p>
                    <a:p>
                      <a:pPr lvl="7"/>
                      <a:r>
                        <a:rPr kumimoji="1" lang="en-US" altLang="ja-JP" dirty="0"/>
                        <a:t>(label</a:t>
                      </a:r>
                      <a:r>
                        <a:rPr kumimoji="1" lang="ja-JP" altLang="en-US" dirty="0"/>
                        <a:t>や</a:t>
                      </a:r>
                      <a:r>
                        <a:rPr kumimoji="1" lang="en-US" altLang="ja-JP" dirty="0"/>
                        <a:t>reference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を含まないため、この時点で解決可能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r>
                        <a:rPr kumimoji="1" lang="ja-JP" altLang="en-US" dirty="0"/>
                        <a:t>③ </a:t>
                      </a:r>
                      <a:r>
                        <a:rPr kumimoji="1" lang="en-US" altLang="ja-JP" dirty="0"/>
                        <a:t>preprocess (pass1)	=&gt; lisp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の評価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④ </a:t>
                      </a:r>
                      <a:r>
                        <a:rPr kumimoji="1" lang="en-US" altLang="ja-JP" dirty="0"/>
                        <a:t>print (pass2)		=&gt; 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の評価</a:t>
                      </a:r>
                      <a:r>
                        <a:rPr kumimoji="1" lang="en-US" altLang="ja-JP" dirty="0"/>
                        <a:t>+</a:t>
                      </a: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処理相当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707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評価規則</a:t>
                      </a:r>
                      <a:r>
                        <a:rPr kumimoji="1" lang="en-US" altLang="ja-JP" dirty="0"/>
                        <a:t>(pass1)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(a) lisp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{}:</a:t>
                      </a:r>
                      <a:r>
                        <a:rPr kumimoji="1" lang="ja-JP" altLang="en-US" dirty="0"/>
                        <a:t>  評価対象</a:t>
                      </a:r>
                      <a:r>
                        <a:rPr kumimoji="1" lang="en-US" altLang="ja-JP" dirty="0"/>
                        <a:t>	=&gt; </a:t>
                      </a:r>
                      <a:r>
                        <a:rPr kumimoji="1" lang="ja-JP" altLang="en-US" dirty="0"/>
                        <a:t>評価の結果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{}</a:t>
                      </a:r>
                      <a:r>
                        <a:rPr kumimoji="1" lang="ja-JP" altLang="en-US" dirty="0"/>
                        <a:t>は消失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(b) 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{}:    </a:t>
                      </a:r>
                      <a:r>
                        <a:rPr kumimoji="1" lang="ja-JP" altLang="en-US" dirty="0"/>
                        <a:t>評価対象外</a:t>
                      </a:r>
                      <a:r>
                        <a:rPr kumimoji="1" lang="en-US" altLang="ja-JP" dirty="0"/>
                        <a:t>	=&gt; 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&lt;function&gt;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}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のまま</a:t>
                      </a:r>
                      <a:r>
                        <a:rPr lang="en-US" altLang="ja-JP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(</a:t>
                      </a:r>
                      <a:r>
                        <a:rPr lang="en-US" altLang="ja-JP" sz="1800" b="0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tq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{}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内に含まれる</a:t>
                      </a:r>
                      <a:r>
                        <a:rPr lang="en-US" altLang="ja-JP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lisp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{}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は評価対象</a:t>
                      </a:r>
                      <a:r>
                        <a:rPr lang="en-US" altLang="ja-JP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83398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0BC065-F7C0-49CB-B7E7-2C9737261C9B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(3) {}</a:t>
            </a:r>
            <a:r>
              <a:rPr lang="ja-JP" altLang="en-US" b="1" u="sng" dirty="0">
                <a:sym typeface="Wingdings" pitchFamily="2" charset="2"/>
              </a:rPr>
              <a:t>概要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84D10B-D71F-41E1-80C3-505B466393DD}"/>
              </a:ext>
            </a:extLst>
          </p:cNvPr>
          <p:cNvSpPr/>
          <p:nvPr/>
        </p:nvSpPr>
        <p:spPr>
          <a:xfrm>
            <a:off x="493985" y="5407184"/>
            <a:ext cx="101529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*1: {}</a:t>
            </a:r>
            <a:r>
              <a:rPr lang="ja-JP" altLang="en-US" dirty="0"/>
              <a:t>の種別を</a:t>
            </a:r>
            <a:r>
              <a:rPr lang="en-US" altLang="ja-JP" dirty="0"/>
              <a:t>lisp</a:t>
            </a:r>
            <a:r>
              <a:rPr lang="ja-JP" altLang="en-US" dirty="0"/>
              <a:t>型と</a:t>
            </a:r>
            <a:r>
              <a:rPr lang="en-US" altLang="ja-JP" dirty="0" err="1"/>
              <a:t>tq</a:t>
            </a:r>
            <a:r>
              <a:rPr lang="ja-JP" altLang="en-US" dirty="0"/>
              <a:t>型とに区別する</a:t>
            </a:r>
            <a:endParaRPr lang="en-US" altLang="ja-JP" dirty="0"/>
          </a:p>
          <a:p>
            <a:pPr lvl="1"/>
            <a:r>
              <a:rPr lang="ja-JP" altLang="en-US" dirty="0"/>
              <a:t>・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/>
              <a:t>:	lisp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の</a:t>
            </a:r>
            <a:r>
              <a:rPr lang="en-US" altLang="ja-JP" dirty="0"/>
              <a:t>&lt;function&gt;</a:t>
            </a:r>
            <a:r>
              <a:rPr lang="ja-JP" altLang="en-US" dirty="0"/>
              <a:t>を囲む</a:t>
            </a:r>
            <a:r>
              <a:rPr lang="en-US" altLang="ja-JP" dirty="0">
                <a:solidFill>
                  <a:srgbClr val="FF0000"/>
                </a:solidFill>
              </a:rPr>
              <a:t>{}	</a:t>
            </a: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 {</a:t>
            </a:r>
            <a:r>
              <a:rPr lang="en-US" altLang="ja-JP" dirty="0"/>
              <a:t>$plus$(1,1)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ja-JP" altLang="en-US" dirty="0"/>
              <a:t>・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:	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		〃</a:t>
            </a:r>
            <a:r>
              <a:rPr lang="en-US" altLang="ja-JP" dirty="0">
                <a:solidFill>
                  <a:srgbClr val="FF0000"/>
                </a:solidFill>
              </a:rPr>
              <a:t>			</a:t>
            </a: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$`$(?,!)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4958BF1-9FE7-41B7-BED0-322B8AD50D1A}"/>
              </a:ext>
            </a:extLst>
          </p:cNvPr>
          <p:cNvSpPr/>
          <p:nvPr/>
        </p:nvSpPr>
        <p:spPr>
          <a:xfrm>
            <a:off x="9480331" y="1456334"/>
            <a:ext cx="2569779" cy="498589"/>
          </a:xfrm>
          <a:prstGeom prst="wedgeRectCallout">
            <a:avLst>
              <a:gd name="adj1" fmla="val -42297"/>
              <a:gd name="adj2" fmla="val 946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&lt;ref-label&gt;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や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&lt;reference&gt;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への挿入は禁止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・以降は挿入可であるが、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{}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挿入後に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5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つの要素を正しく認識できることを確認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C91801D-0B0C-414D-B463-536C82613BCF}"/>
              </a:ext>
            </a:extLst>
          </p:cNvPr>
          <p:cNvSpPr/>
          <p:nvPr/>
        </p:nvSpPr>
        <p:spPr>
          <a:xfrm>
            <a:off x="4465631" y="1720675"/>
            <a:ext cx="4079279" cy="342376"/>
          </a:xfrm>
          <a:prstGeom prst="wedgeRectCallout">
            <a:avLst>
              <a:gd name="adj1" fmla="val -66277"/>
              <a:gd name="adj2" fmla="val 1362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変数は基本的に導入しない。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参照は、値をノードに限定した変数、という点で変数の特殊ケースといえる。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E2315864-99FB-4CEA-843E-0542DD241BD7}"/>
              </a:ext>
            </a:extLst>
          </p:cNvPr>
          <p:cNvSpPr/>
          <p:nvPr/>
        </p:nvSpPr>
        <p:spPr>
          <a:xfrm>
            <a:off x="4019574" y="2960532"/>
            <a:ext cx="3905226" cy="213591"/>
          </a:xfrm>
          <a:prstGeom prst="wedgeRectCallout">
            <a:avLst>
              <a:gd name="adj1" fmla="val -54171"/>
              <a:gd name="adj2" fmla="val 14118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jstk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においても同様に、参照解決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-&gt;CSV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値バインド、の順のはず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要確認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265076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(4)</a:t>
            </a:r>
            <a:r>
              <a:rPr lang="ja-JP" altLang="en-US" b="1" u="sng" dirty="0">
                <a:sym typeface="Wingdings" pitchFamily="2" charset="2"/>
              </a:rPr>
              <a:t>評価手順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8410" y="3004928"/>
            <a:ext cx="11708523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②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u="sng" dirty="0">
                <a:highlight>
                  <a:srgbClr val="FFCCFF"/>
                </a:highlight>
              </a:rPr>
              <a:t>$select$(?,!)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$minus$(</a:t>
            </a:r>
            <a:r>
              <a:rPr lang="en-US" altLang="ja-JP" u="sng" dirty="0">
                <a:highlight>
                  <a:srgbClr val="CCFFFF"/>
                </a:highlight>
              </a:rPr>
              <a:t>$</a:t>
            </a:r>
            <a:r>
              <a:rPr lang="en-US" altLang="ja-JP" u="sng" dirty="0">
                <a:solidFill>
                  <a:prstClr val="black"/>
                </a:solidFill>
                <a:highlight>
                  <a:srgbClr val="CCFFFF"/>
                </a:highlight>
              </a:rPr>
              <a:t>plus$</a:t>
            </a:r>
            <a:r>
              <a:rPr lang="en-US" altLang="ja-JP" u="sng" dirty="0">
                <a:solidFill>
                  <a:prstClr val="black"/>
                </a:solidFill>
              </a:rPr>
              <a:t>(1,1),1)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solidFill>
                  <a:prstClr val="black"/>
                </a:solidFill>
                <a:highlight>
                  <a:srgbClr val="CCFFFF"/>
                </a:highlight>
              </a:rPr>
              <a:t>$mult$</a:t>
            </a:r>
            <a:r>
              <a:rPr lang="en-US" altLang="ja-JP" u="sng" dirty="0">
                <a:solidFill>
                  <a:prstClr val="black"/>
                </a:solidFill>
              </a:rPr>
              <a:t>(1)(2)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$File$</a:t>
            </a:r>
            <a:r>
              <a:rPr lang="en-US" altLang="ja-JP" u="sng" dirty="0"/>
              <a:t>($cat(test.,csv))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7A95A7C-8EFD-4490-A6DE-784B4C4A075E}"/>
              </a:ext>
            </a:extLst>
          </p:cNvPr>
          <p:cNvSpPr/>
          <p:nvPr/>
        </p:nvSpPr>
        <p:spPr>
          <a:xfrm>
            <a:off x="358410" y="4321639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③</a:t>
            </a:r>
            <a:r>
              <a:rPr lang="en-US" altLang="ja-JP" dirty="0"/>
              <a:t>-1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$`$(?)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X(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$bind$</a:t>
            </a:r>
            <a:r>
              <a:rPr lang="en-US" altLang="ja-JP" u="sng" dirty="0"/>
              <a:t>($#1[2], [1](P,Q(R)))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A[](B[2],C[2])),#1$File$(test.csv))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89254C8-FCFB-4B4F-9658-90E19ED132DA}"/>
              </a:ext>
            </a:extLst>
          </p:cNvPr>
          <p:cNvSpPr/>
          <p:nvPr/>
        </p:nvSpPr>
        <p:spPr>
          <a:xfrm>
            <a:off x="358410" y="5204637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③</a:t>
            </a:r>
            <a:r>
              <a:rPr lang="en-US" altLang="ja-JP" dirty="0"/>
              <a:t>-2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u="sng" dirty="0">
                <a:highlight>
                  <a:srgbClr val="FFCCFF"/>
                </a:highlight>
              </a:rPr>
              <a:t>$`$(?)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X(A[](B[2],C[2])),#1$File$(test.csv))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3BF6774C-A721-4D28-ACA9-A95BDE940213}"/>
              </a:ext>
            </a:extLst>
          </p:cNvPr>
          <p:cNvSpPr/>
          <p:nvPr/>
        </p:nvSpPr>
        <p:spPr>
          <a:xfrm>
            <a:off x="3837028" y="3733462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029CC659-6DD8-4D6C-81BB-AA6E37F426D7}"/>
              </a:ext>
            </a:extLst>
          </p:cNvPr>
          <p:cNvSpPr/>
          <p:nvPr/>
        </p:nvSpPr>
        <p:spPr>
          <a:xfrm>
            <a:off x="3837027" y="4734543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A3715FB-FECC-426F-A814-ABBCB4E64A1E}"/>
              </a:ext>
            </a:extLst>
          </p:cNvPr>
          <p:cNvSpPr/>
          <p:nvPr/>
        </p:nvSpPr>
        <p:spPr>
          <a:xfrm>
            <a:off x="358410" y="6420404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④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式出力結果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D4D85C6-1838-452F-BD58-B3D1536773E1}"/>
              </a:ext>
            </a:extLst>
          </p:cNvPr>
          <p:cNvSpPr/>
          <p:nvPr/>
        </p:nvSpPr>
        <p:spPr>
          <a:xfrm>
            <a:off x="220717" y="4198839"/>
            <a:ext cx="11708524" cy="1486996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4615F5C-F407-4D27-81D3-76C3A5F4F7A6}"/>
              </a:ext>
            </a:extLst>
          </p:cNvPr>
          <p:cNvSpPr/>
          <p:nvPr/>
        </p:nvSpPr>
        <p:spPr>
          <a:xfrm>
            <a:off x="3837027" y="5814137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CD4C8B2-C4E2-4BA2-BA28-97076F6213E3}"/>
              </a:ext>
            </a:extLst>
          </p:cNvPr>
          <p:cNvSpPr/>
          <p:nvPr/>
        </p:nvSpPr>
        <p:spPr>
          <a:xfrm>
            <a:off x="220717" y="6262152"/>
            <a:ext cx="11708523" cy="666206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5719D3-4A2F-4D85-9D7D-F35B22CD43B3}"/>
              </a:ext>
            </a:extLst>
          </p:cNvPr>
          <p:cNvSpPr txBox="1"/>
          <p:nvPr/>
        </p:nvSpPr>
        <p:spPr>
          <a:xfrm>
            <a:off x="91601" y="3884719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[pass1]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E28F90E-634D-4E09-9BB8-BEF7055E4DE7}"/>
              </a:ext>
            </a:extLst>
          </p:cNvPr>
          <p:cNvSpPr txBox="1"/>
          <p:nvPr/>
        </p:nvSpPr>
        <p:spPr>
          <a:xfrm>
            <a:off x="249256" y="5958135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[pass2]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2D9491F-C8AA-4D61-9797-2955090F5DD3}"/>
              </a:ext>
            </a:extLst>
          </p:cNvPr>
          <p:cNvSpPr/>
          <p:nvPr/>
        </p:nvSpPr>
        <p:spPr>
          <a:xfrm>
            <a:off x="358410" y="696950"/>
            <a:ext cx="11708523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①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$select$(?,!)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u="sng" dirty="0">
                <a:solidFill>
                  <a:prstClr val="black"/>
                </a:solidFill>
              </a:rPr>
              <a:t>$#</a:t>
            </a:r>
            <a:r>
              <a:rPr lang="en-US" altLang="ja-JP" u="sng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$minus$(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$mult$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</a:t>
            </a:r>
            <a:r>
              <a:rPr lang="en-US" altLang="ja-JP" u="sng" dirty="0"/>
              <a:t>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($cat$(test.,csv))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DF31A640-9EEA-4BB8-BC88-8478C1230833}"/>
              </a:ext>
            </a:extLst>
          </p:cNvPr>
          <p:cNvSpPr/>
          <p:nvPr/>
        </p:nvSpPr>
        <p:spPr>
          <a:xfrm>
            <a:off x="3837027" y="2562096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752C35D-1FBD-4358-B1C2-CD09FB6B0ED3}"/>
              </a:ext>
            </a:extLst>
          </p:cNvPr>
          <p:cNvSpPr txBox="1"/>
          <p:nvPr/>
        </p:nvSpPr>
        <p:spPr>
          <a:xfrm>
            <a:off x="249255" y="376427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[parse]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AB6DE0D1-7DAC-491E-B9E2-54079C67B05B}"/>
              </a:ext>
            </a:extLst>
          </p:cNvPr>
          <p:cNvSpPr/>
          <p:nvPr/>
        </p:nvSpPr>
        <p:spPr>
          <a:xfrm>
            <a:off x="3837027" y="1432720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F1880BEB-25DC-4D44-9465-D532D4AE026D}"/>
              </a:ext>
            </a:extLst>
          </p:cNvPr>
          <p:cNvSpPr/>
          <p:nvPr/>
        </p:nvSpPr>
        <p:spPr>
          <a:xfrm>
            <a:off x="1650430" y="1908440"/>
            <a:ext cx="7750318" cy="547090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参照関係解決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 $#1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#1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とのマッチング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153708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$`$(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$select$(?,!)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$bind$(</a:t>
            </a:r>
            <a:r>
              <a:rPr lang="en-US" altLang="ja-JP" u="sng" dirty="0">
                <a:solidFill>
                  <a:prstClr val="black"/>
                </a:solidFill>
                <a:highlight>
                  <a:srgbClr val="FFFFCC"/>
                </a:highlight>
              </a:rPr>
              <a:t>$#</a:t>
            </a:r>
            <a:r>
              <a:rPr lang="en-US" altLang="ja-JP" u="sng" dirty="0">
                <a:highlight>
                  <a:srgbClr val="FFFFCC"/>
                </a:highlight>
              </a:rPr>
              <a:t>1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[2],[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$minus$(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$plus$(1,1),1)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](P,Q(R)))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</a:rPr>
              <a:t>$</a:t>
            </a:r>
            <a:r>
              <a:rPr lang="en-US" altLang="ja-JP" dirty="0" err="1">
                <a:solidFill>
                  <a:prstClr val="black"/>
                </a:solidFill>
              </a:rPr>
              <a:t>mult</a:t>
            </a:r>
            <a:r>
              <a:rPr lang="en-US" altLang="ja-JP" dirty="0">
                <a:solidFill>
                  <a:prstClr val="black"/>
                </a:solidFill>
              </a:rPr>
              <a:t>$(1)(2)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</a:t>
            </a:r>
            <a:r>
              <a:rPr lang="en-US" altLang="ja-JP" u="sng" dirty="0"/>
              <a:t>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$File$($cat$(test.,csv))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$`$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rgbClr val="FFFFCC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$select$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$bind$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楕円 155">
            <a:extLst>
              <a:ext uri="{FF2B5EF4-FFF2-40B4-BE49-F238E27FC236}">
                <a16:creationId xmlns:a16="http://schemas.microsoft.com/office/drawing/2014/main" id="{4348C2D9-3570-4771-A24B-0E2E57CC84AD}"/>
              </a:ext>
            </a:extLst>
          </p:cNvPr>
          <p:cNvSpPr/>
          <p:nvPr/>
        </p:nvSpPr>
        <p:spPr>
          <a:xfrm>
            <a:off x="5166787" y="306747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[]</a:t>
            </a:r>
            <a:endParaRPr kumimoji="1" lang="ja-JP" altLang="en-US" sz="1600" dirty="0"/>
          </a:p>
        </p:txBody>
      </p: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4D0E196-8AD1-436A-B97D-2908EDFC459A}"/>
              </a:ext>
            </a:extLst>
          </p:cNvPr>
          <p:cNvCxnSpPr>
            <a:cxnSpLocks/>
            <a:stCxn id="150" idx="6"/>
            <a:endCxn id="156" idx="2"/>
          </p:cNvCxnSpPr>
          <p:nvPr/>
        </p:nvCxnSpPr>
        <p:spPr>
          <a:xfrm flipV="1">
            <a:off x="4927213" y="3247472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493608" y="2572417"/>
            <a:ext cx="1523468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$minus$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8174611" y="44998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893188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698658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570900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8190634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570900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7258719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8210900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9093713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930900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978719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232125" y="3714976"/>
            <a:ext cx="36476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3" name="楕円 322">
            <a:extLst>
              <a:ext uri="{FF2B5EF4-FFF2-40B4-BE49-F238E27FC236}">
                <a16:creationId xmlns:a16="http://schemas.microsoft.com/office/drawing/2014/main" id="{463CE446-2668-4AF1-823F-8A083CF4F9C5}"/>
              </a:ext>
            </a:extLst>
          </p:cNvPr>
          <p:cNvSpPr/>
          <p:nvPr/>
        </p:nvSpPr>
        <p:spPr>
          <a:xfrm>
            <a:off x="6300670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/>
          </a:p>
        </p:txBody>
      </p: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EEC416C5-1991-4B8C-AF02-87B1B394AF65}"/>
              </a:ext>
            </a:extLst>
          </p:cNvPr>
          <p:cNvCxnSpPr>
            <a:cxnSpLocks/>
            <a:stCxn id="323" idx="6"/>
            <a:endCxn id="317" idx="2"/>
          </p:cNvCxnSpPr>
          <p:nvPr/>
        </p:nvCxnSpPr>
        <p:spPr>
          <a:xfrm>
            <a:off x="7020670" y="3982473"/>
            <a:ext cx="238049" cy="360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1160723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781510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7177799" y="3349762"/>
            <a:ext cx="878145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8301136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680349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266C2D2B-9DA1-4925-AD13-AD3EC69FEBD6}"/>
              </a:ext>
            </a:extLst>
          </p:cNvPr>
          <p:cNvSpPr/>
          <p:nvPr/>
        </p:nvSpPr>
        <p:spPr>
          <a:xfrm>
            <a:off x="9280486" y="170738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6" name="四角形: 角を丸くする 405">
            <a:extLst>
              <a:ext uri="{FF2B5EF4-FFF2-40B4-BE49-F238E27FC236}">
                <a16:creationId xmlns:a16="http://schemas.microsoft.com/office/drawing/2014/main" id="{3A9A564F-5924-4528-BC68-33FFE8B4E427}"/>
              </a:ext>
            </a:extLst>
          </p:cNvPr>
          <p:cNvSpPr/>
          <p:nvPr/>
        </p:nvSpPr>
        <p:spPr>
          <a:xfrm>
            <a:off x="9429744" y="2402225"/>
            <a:ext cx="21257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楕円 406">
            <a:extLst>
              <a:ext uri="{FF2B5EF4-FFF2-40B4-BE49-F238E27FC236}">
                <a16:creationId xmlns:a16="http://schemas.microsoft.com/office/drawing/2014/main" id="{269F60B1-6B71-4F3F-8243-18C94F5F401E}"/>
              </a:ext>
            </a:extLst>
          </p:cNvPr>
          <p:cNvSpPr/>
          <p:nvPr/>
        </p:nvSpPr>
        <p:spPr>
          <a:xfrm>
            <a:off x="9632599" y="25200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3DADD177-4E09-4A5B-95ED-A2A0ABC9E931}"/>
              </a:ext>
            </a:extLst>
          </p:cNvPr>
          <p:cNvSpPr/>
          <p:nvPr/>
        </p:nvSpPr>
        <p:spPr>
          <a:xfrm>
            <a:off x="10684466" y="251980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2FD0FFE-149E-4136-ADCA-48A9FC487913}"/>
              </a:ext>
            </a:extLst>
          </p:cNvPr>
          <p:cNvCxnSpPr>
            <a:cxnSpLocks/>
            <a:stCxn id="407" idx="6"/>
            <a:endCxn id="408" idx="2"/>
          </p:cNvCxnSpPr>
          <p:nvPr/>
        </p:nvCxnSpPr>
        <p:spPr>
          <a:xfrm flipV="1">
            <a:off x="10352599" y="2699803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C96965B2-EEEC-4E4E-A610-1F925A802CC3}"/>
              </a:ext>
            </a:extLst>
          </p:cNvPr>
          <p:cNvCxnSpPr>
            <a:cxnSpLocks/>
            <a:stCxn id="404" idx="2"/>
            <a:endCxn id="406" idx="0"/>
          </p:cNvCxnSpPr>
          <p:nvPr/>
        </p:nvCxnSpPr>
        <p:spPr>
          <a:xfrm>
            <a:off x="9676775" y="2047769"/>
            <a:ext cx="815838" cy="35445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" name="正方形/長方形 412">
            <a:extLst>
              <a:ext uri="{FF2B5EF4-FFF2-40B4-BE49-F238E27FC236}">
                <a16:creationId xmlns:a16="http://schemas.microsoft.com/office/drawing/2014/main" id="{F6A609E0-6173-4406-9440-47A05C8BB28B}"/>
              </a:ext>
            </a:extLst>
          </p:cNvPr>
          <p:cNvSpPr/>
          <p:nvPr/>
        </p:nvSpPr>
        <p:spPr>
          <a:xfrm>
            <a:off x="10690114" y="338380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$file$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B88B993C-1D31-4E53-95E4-F236D75354C2}"/>
              </a:ext>
            </a:extLst>
          </p:cNvPr>
          <p:cNvCxnSpPr>
            <a:cxnSpLocks/>
            <a:stCxn id="408" idx="4"/>
            <a:endCxn id="413" idx="0"/>
          </p:cNvCxnSpPr>
          <p:nvPr/>
        </p:nvCxnSpPr>
        <p:spPr>
          <a:xfrm>
            <a:off x="11044466" y="2879803"/>
            <a:ext cx="41937" cy="504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A403E8A7-978F-4676-9624-C2FB5AF8353F}"/>
              </a:ext>
            </a:extLst>
          </p:cNvPr>
          <p:cNvSpPr/>
          <p:nvPr/>
        </p:nvSpPr>
        <p:spPr>
          <a:xfrm>
            <a:off x="10690488" y="411671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36C86028-9F0F-43C8-BF1C-D2A9C7FA9010}"/>
              </a:ext>
            </a:extLst>
          </p:cNvPr>
          <p:cNvSpPr/>
          <p:nvPr/>
        </p:nvSpPr>
        <p:spPr>
          <a:xfrm>
            <a:off x="11286150" y="480019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C26CE24-E10B-4D7D-BF4C-BA092B9272DC}"/>
              </a:ext>
            </a:extLst>
          </p:cNvPr>
          <p:cNvSpPr/>
          <p:nvPr/>
        </p:nvSpPr>
        <p:spPr>
          <a:xfrm>
            <a:off x="10189475" y="481334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404" idx="0"/>
            <a:endCxn id="400" idx="2"/>
          </p:cNvCxnSpPr>
          <p:nvPr/>
        </p:nvCxnSpPr>
        <p:spPr>
          <a:xfrm flipH="1" flipV="1">
            <a:off x="6866097" y="1386462"/>
            <a:ext cx="2810678" cy="3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40DC8492-A522-4E1B-B3C7-C07F5271411D}"/>
              </a:ext>
            </a:extLst>
          </p:cNvPr>
          <p:cNvCxnSpPr>
            <a:cxnSpLocks/>
            <a:stCxn id="413" idx="2"/>
            <a:endCxn id="417" idx="0"/>
          </p:cNvCxnSpPr>
          <p:nvPr/>
        </p:nvCxnSpPr>
        <p:spPr>
          <a:xfrm>
            <a:off x="11086403" y="3724189"/>
            <a:ext cx="374" cy="392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23D91ABE-3B24-44C9-8DF8-4AF9DDAC6D90}"/>
              </a:ext>
            </a:extLst>
          </p:cNvPr>
          <p:cNvCxnSpPr>
            <a:cxnSpLocks/>
            <a:stCxn id="418" idx="0"/>
            <a:endCxn id="417" idx="2"/>
          </p:cNvCxnSpPr>
          <p:nvPr/>
        </p:nvCxnSpPr>
        <p:spPr>
          <a:xfrm flipH="1" flipV="1">
            <a:off x="11086777" y="4457095"/>
            <a:ext cx="595662" cy="34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45A27DE2-A829-41ED-BE4F-2BE34BC58563}"/>
              </a:ext>
            </a:extLst>
          </p:cNvPr>
          <p:cNvCxnSpPr>
            <a:cxnSpLocks/>
            <a:stCxn id="419" idx="0"/>
            <a:endCxn id="417" idx="2"/>
          </p:cNvCxnSpPr>
          <p:nvPr/>
        </p:nvCxnSpPr>
        <p:spPr>
          <a:xfrm flipV="1">
            <a:off x="10585764" y="4457095"/>
            <a:ext cx="501013" cy="356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469" name="矢印: 折線 468">
            <a:extLst>
              <a:ext uri="{FF2B5EF4-FFF2-40B4-BE49-F238E27FC236}">
                <a16:creationId xmlns:a16="http://schemas.microsoft.com/office/drawing/2014/main" id="{B1FEFEF5-6927-4B88-A58D-7177C7AEFFF8}"/>
              </a:ext>
            </a:extLst>
          </p:cNvPr>
          <p:cNvSpPr/>
          <p:nvPr/>
        </p:nvSpPr>
        <p:spPr>
          <a:xfrm flipV="1">
            <a:off x="1291536" y="1217345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4" y="-3817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(5)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08" name="吹き出し: 四角形 107">
            <a:extLst>
              <a:ext uri="{FF2B5EF4-FFF2-40B4-BE49-F238E27FC236}">
                <a16:creationId xmlns:a16="http://schemas.microsoft.com/office/drawing/2014/main" id="{09AD2E7A-0FA9-48D1-8E05-910F25B3A1C4}"/>
              </a:ext>
            </a:extLst>
          </p:cNvPr>
          <p:cNvSpPr/>
          <p:nvPr/>
        </p:nvSpPr>
        <p:spPr>
          <a:xfrm>
            <a:off x="9949161" y="1057125"/>
            <a:ext cx="2125738" cy="710881"/>
          </a:xfrm>
          <a:prstGeom prst="wedgeRectCallout">
            <a:avLst>
              <a:gd name="adj1" fmla="val -42297"/>
              <a:gd name="adj2" fmla="val 946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pass1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において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$file$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評価時、ファイル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ptr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をノード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$fie$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に挿入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・構造体内の他の項目との共用を検討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  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valstr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55883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B51091-A5AD-49E4-99B0-FDFF8996047D}"/>
              </a:ext>
            </a:extLst>
          </p:cNvPr>
          <p:cNvSpPr txBox="1"/>
          <p:nvPr/>
        </p:nvSpPr>
        <p:spPr>
          <a:xfrm>
            <a:off x="425003" y="721217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(6)</a:t>
            </a:r>
            <a:r>
              <a:rPr lang="ja-JP" altLang="en-US" b="1" u="sng" dirty="0">
                <a:sym typeface="Wingdings" pitchFamily="2" charset="2"/>
              </a:rPr>
              <a:t>評価規則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96BB79-7AFB-4D96-8CFE-733DC8DCAA7E}"/>
              </a:ext>
            </a:extLst>
          </p:cNvPr>
          <p:cNvSpPr txBox="1"/>
          <p:nvPr/>
        </p:nvSpPr>
        <p:spPr>
          <a:xfrm>
            <a:off x="5265313" y="2316051"/>
            <a:ext cx="3142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u="sng" dirty="0">
                <a:solidFill>
                  <a:srgbClr val="FF0000"/>
                </a:solidFill>
                <a:sym typeface="Wingdings" pitchFamily="2" charset="2"/>
              </a:rPr>
              <a:t>途上</a:t>
            </a:r>
            <a:endParaRPr lang="en-US" altLang="ja-JP" sz="36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7074935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7/16(</a:t>
            </a:r>
            <a:r>
              <a:rPr lang="ja-JP" altLang="en-US" dirty="0"/>
              <a:t>木</a:t>
            </a:r>
            <a:r>
              <a:rPr lang="en-US" altLang="ja-JP" dirty="0"/>
              <a:t>)9:00-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3544617" y="2363516"/>
            <a:ext cx="5822526" cy="2130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(1)</a:t>
            </a:r>
            <a:r>
              <a:rPr lang="ja-JP" altLang="en-US" dirty="0"/>
              <a:t>オペレータの種類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(2)$File$</a:t>
            </a:r>
            <a:r>
              <a:rPr lang="ja-JP" altLang="en-US" dirty="0"/>
              <a:t>の扱い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(3)</a:t>
            </a:r>
            <a:r>
              <a:rPr lang="ja-JP" altLang="en-US" dirty="0"/>
              <a:t>処理順序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(4)</a:t>
            </a:r>
            <a:r>
              <a:rPr lang="ja-JP" altLang="en-US" dirty="0"/>
              <a:t>ノードの内部表現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(5)</a:t>
            </a:r>
            <a:r>
              <a:rPr lang="ja-JP" altLang="en-US" dirty="0"/>
              <a:t>内部表現</a:t>
            </a:r>
            <a:r>
              <a:rPr lang="en-US" altLang="ja-JP" dirty="0"/>
              <a:t>(parse</a:t>
            </a:r>
            <a:r>
              <a:rPr lang="ja-JP" altLang="en-US" dirty="0"/>
              <a:t>後</a:t>
            </a:r>
            <a:r>
              <a:rPr lang="en-US" altLang="ja-JP" dirty="0"/>
              <a:t>/preprocess</a:t>
            </a:r>
            <a:r>
              <a:rPr lang="ja-JP" altLang="en-US" dirty="0"/>
              <a:t>後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49231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-94593" y="-614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</a:t>
            </a:r>
            <a:r>
              <a:rPr lang="ja-JP" altLang="en-US" b="1" u="sng" dirty="0">
                <a:sym typeface="Wingdings" pitchFamily="2" charset="2"/>
              </a:rPr>
              <a:t>オペレータの種類</a:t>
            </a:r>
            <a:r>
              <a:rPr lang="en-US" altLang="ja-JP" b="1" u="sng" dirty="0">
                <a:sym typeface="Wingdings" pitchFamily="2" charset="2"/>
              </a:rPr>
              <a:t>(</a:t>
            </a:r>
            <a:r>
              <a:rPr lang="ja-JP" altLang="en-US" b="1" u="sng" dirty="0">
                <a:sym typeface="Wingdings" pitchFamily="2" charset="2"/>
              </a:rPr>
              <a:t>再考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6487" y="387766"/>
            <a:ext cx="11750566" cy="903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 </a:t>
            </a:r>
            <a:r>
              <a:rPr lang="ja-JP" altLang="en-US" dirty="0"/>
              <a:t>⇒</a:t>
            </a:r>
            <a:r>
              <a:rPr lang="en-US" altLang="ja-JP" dirty="0"/>
              <a:t> ?ABC?(7,8)		// </a:t>
            </a:r>
            <a:r>
              <a:rPr lang="ja-JP" altLang="en-US" dirty="0"/>
              <a:t>従来の</a:t>
            </a:r>
            <a:r>
              <a:rPr lang="en-US" altLang="ja-JP" dirty="0"/>
              <a:t>operator (print</a:t>
            </a:r>
            <a:r>
              <a:rPr lang="ja-JP" altLang="en-US" dirty="0"/>
              <a:t>内容を規定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 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u="sng" dirty="0">
                <a:solidFill>
                  <a:prstClr val="black"/>
                </a:solidFill>
              </a:rPr>
              <a:t>$#</a:t>
            </a:r>
            <a:r>
              <a:rPr lang="en-US" altLang="ja-JP" u="sng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$minus$(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</a:t>
            </a:r>
            <a:r>
              <a:rPr lang="en-US" altLang="ja-JP" u="sng" dirty="0"/>
              <a:t>#1</a:t>
            </a:r>
            <a:r>
              <a:rPr lang="en-US" altLang="ja-JP" dirty="0">
                <a:highlight>
                  <a:srgbClr val="FFFFCC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9E2F60C-1DF4-423F-B6BC-58299DD8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906689"/>
              </p:ext>
            </p:extLst>
          </p:nvPr>
        </p:nvGraphicFramePr>
        <p:xfrm>
          <a:off x="356487" y="3683532"/>
          <a:ext cx="11671390" cy="313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753">
                  <a:extLst>
                    <a:ext uri="{9D8B030D-6E8A-4147-A177-3AD203B41FA5}">
                      <a16:colId xmlns:a16="http://schemas.microsoft.com/office/drawing/2014/main" val="2667820608"/>
                    </a:ext>
                  </a:extLst>
                </a:gridCol>
                <a:gridCol w="1357341">
                  <a:extLst>
                    <a:ext uri="{9D8B030D-6E8A-4147-A177-3AD203B41FA5}">
                      <a16:colId xmlns:a16="http://schemas.microsoft.com/office/drawing/2014/main" val="1204684365"/>
                    </a:ext>
                  </a:extLst>
                </a:gridCol>
                <a:gridCol w="1166648">
                  <a:extLst>
                    <a:ext uri="{9D8B030D-6E8A-4147-A177-3AD203B41FA5}">
                      <a16:colId xmlns:a16="http://schemas.microsoft.com/office/drawing/2014/main" val="969099681"/>
                    </a:ext>
                  </a:extLst>
                </a:gridCol>
                <a:gridCol w="1786759">
                  <a:extLst>
                    <a:ext uri="{9D8B030D-6E8A-4147-A177-3AD203B41FA5}">
                      <a16:colId xmlns:a16="http://schemas.microsoft.com/office/drawing/2014/main" val="4038061288"/>
                    </a:ext>
                  </a:extLst>
                </a:gridCol>
                <a:gridCol w="1030014">
                  <a:extLst>
                    <a:ext uri="{9D8B030D-6E8A-4147-A177-3AD203B41FA5}">
                      <a16:colId xmlns:a16="http://schemas.microsoft.com/office/drawing/2014/main" val="2039734796"/>
                    </a:ext>
                  </a:extLst>
                </a:gridCol>
                <a:gridCol w="1875860">
                  <a:extLst>
                    <a:ext uri="{9D8B030D-6E8A-4147-A177-3AD203B41FA5}">
                      <a16:colId xmlns:a16="http://schemas.microsoft.com/office/drawing/2014/main" val="3238878337"/>
                    </a:ext>
                  </a:extLst>
                </a:gridCol>
                <a:gridCol w="4021015">
                  <a:extLst>
                    <a:ext uri="{9D8B030D-6E8A-4147-A177-3AD203B41FA5}">
                      <a16:colId xmlns:a16="http://schemas.microsoft.com/office/drawing/2014/main" val="3806034212"/>
                    </a:ext>
                  </a:extLst>
                </a:gridCol>
              </a:tblGrid>
              <a:tr h="2474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リタン値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0029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>
                          <a:highlight>
                            <a:srgbClr val="CCFFFF"/>
                          </a:highlight>
                        </a:rPr>
                        <a:t>型</a:t>
                      </a:r>
                      <a:endParaRPr kumimoji="1" lang="ja-JP" altLang="en-US" dirty="0">
                        <a:highlight>
                          <a:srgbClr val="CC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$cat$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 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結合文字列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1576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$plus$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 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加算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96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</a:t>
                      </a:r>
                      <a:r>
                        <a:rPr kumimoji="1" lang="en-US" altLang="ja-JP" dirty="0" err="1"/>
                        <a:t>mult</a:t>
                      </a:r>
                      <a:r>
                        <a:rPr kumimoji="1" lang="en-US" altLang="ja-JP" dirty="0"/>
                        <a:t>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(head)(head)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398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$select$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(head,...,head)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いずれかの</a:t>
                      </a:r>
                      <a:r>
                        <a:rPr kumimoji="1" lang="en-US" altLang="ja-JP" dirty="0"/>
                        <a:t>head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ランダムに</a:t>
                      </a:r>
                      <a:r>
                        <a:rPr kumimoji="1" lang="en-US" altLang="ja-JP" dirty="0"/>
                        <a:t>head</a:t>
                      </a:r>
                      <a:r>
                        <a:rPr kumimoji="1" lang="ja-JP" altLang="en-US" dirty="0"/>
                        <a:t>を選択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11160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$bind$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($#</a:t>
                      </a:r>
                      <a:r>
                        <a:rPr kumimoji="1" lang="en-US" altLang="ja-JP" i="0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kumimoji="1" lang="en-US" altLang="ja-JP" i="0" dirty="0">
                          <a:solidFill>
                            <a:srgbClr val="FF0000"/>
                          </a:solidFill>
                        </a:rPr>
                        <a:t>[n],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...)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など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CSV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値の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bind(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後続の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式が適用対象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8615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$`$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後続</a:t>
                      </a:r>
                      <a:r>
                        <a:rPr kumimoji="1" lang="en-US" altLang="ja-JP" dirty="0"/>
                        <a:t>name</a:t>
                      </a:r>
                      <a:r>
                        <a:rPr kumimoji="1" lang="ja-JP" altLang="en-US" dirty="0"/>
                        <a:t>の前後に</a:t>
                      </a:r>
                      <a:r>
                        <a:rPr kumimoji="1" lang="en-US" altLang="ja-JP" dirty="0"/>
                        <a:t>head.name</a:t>
                      </a:r>
                      <a:r>
                        <a:rPr kumimoji="1" lang="ja-JP" altLang="en-US" dirty="0"/>
                        <a:t>を付与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797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なし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内積の</a:t>
                      </a: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4617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FFFFCC"/>
                          </a:highlight>
                        </a:rPr>
                        <a:t>constructor</a:t>
                      </a:r>
                      <a:endParaRPr kumimoji="1" lang="ja-JP" altLang="en-US" dirty="0">
                        <a:highlight>
                          <a:srgbClr val="FFFFCC"/>
                        </a:highlight>
                      </a:endParaRP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strike="noStrike" dirty="0">
                          <a:solidFill>
                            <a:srgbClr val="FF0000"/>
                          </a:solidFill>
                        </a:rPr>
                        <a:t>$File$</a:t>
                      </a:r>
                      <a:endParaRPr kumimoji="1" lang="ja-JP" alt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strike="noStrike" dirty="0">
                          <a:solidFill>
                            <a:srgbClr val="FF0000"/>
                          </a:solidFill>
                        </a:rPr>
                        <a:t>(head)</a:t>
                      </a:r>
                      <a:endParaRPr kumimoji="1" lang="ja-JP" alt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strike="noStrike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kumimoji="1" lang="ja-JP" alt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strike="noStrike" dirty="0">
                          <a:solidFill>
                            <a:srgbClr val="FF0000"/>
                          </a:solidFill>
                        </a:rPr>
                        <a:t>初期化処理として</a:t>
                      </a:r>
                      <a:r>
                        <a:rPr kumimoji="1" lang="en-US" altLang="ja-JP" strike="noStrike" dirty="0">
                          <a:solidFill>
                            <a:srgbClr val="FF0000"/>
                          </a:solidFill>
                        </a:rPr>
                        <a:t>file 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289314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7493634-834B-40A4-890A-63DB9B98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898942"/>
              </p:ext>
            </p:extLst>
          </p:nvPr>
        </p:nvGraphicFramePr>
        <p:xfrm>
          <a:off x="356487" y="1770505"/>
          <a:ext cx="11479026" cy="1566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59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372719361"/>
                    </a:ext>
                  </a:extLst>
                </a:gridCol>
                <a:gridCol w="7406640">
                  <a:extLst>
                    <a:ext uri="{9D8B030D-6E8A-4147-A177-3AD203B41FA5}">
                      <a16:colId xmlns:a16="http://schemas.microsoft.com/office/drawing/2014/main" val="4184026910"/>
                    </a:ext>
                  </a:extLst>
                </a:gridCol>
                <a:gridCol w="2038370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</a:tblGrid>
              <a:tr h="2442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種別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preprocess(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 err="1"/>
                        <a:t>opeator</a:t>
                      </a:r>
                      <a:r>
                        <a:rPr kumimoji="1" lang="ja-JP" altLang="en-US" dirty="0"/>
                        <a:t>の評価準備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での評価対象。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定義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新設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print(pass1</a:t>
                      </a:r>
                      <a:r>
                        <a:rPr kumimoji="1" lang="ja-JP" altLang="en-US" dirty="0"/>
                        <a:t>評価結果の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パラメータおよび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後続の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式</a:t>
                      </a:r>
                      <a:r>
                        <a:rPr kumimoji="1" lang="ja-JP" altLang="en-US" dirty="0"/>
                        <a:t>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未定義</a:t>
                      </a:r>
                      <a:r>
                        <a:rPr kumimoji="1" lang="en-US" altLang="ja-JP" dirty="0"/>
                        <a:t>(void)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4BC283-4A24-4037-AB6D-43886001534E}"/>
              </a:ext>
            </a:extLst>
          </p:cNvPr>
          <p:cNvSpPr txBox="1"/>
          <p:nvPr/>
        </p:nvSpPr>
        <p:spPr>
          <a:xfrm>
            <a:off x="243840" y="1441702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(a) lisp</a:t>
            </a:r>
            <a:r>
              <a:rPr lang="ja-JP" altLang="en-US" b="1" u="sng" dirty="0">
                <a:sym typeface="Wingdings" pitchFamily="2" charset="2"/>
              </a:rPr>
              <a:t>型と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C02518-8412-4337-B8D8-03E300B02EB2}"/>
              </a:ext>
            </a:extLst>
          </p:cNvPr>
          <p:cNvSpPr txBox="1"/>
          <p:nvPr/>
        </p:nvSpPr>
        <p:spPr>
          <a:xfrm>
            <a:off x="243840" y="3346715"/>
            <a:ext cx="20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(b) </a:t>
            </a:r>
            <a:r>
              <a:rPr lang="ja-JP" altLang="en-US" b="1" u="sng" dirty="0">
                <a:sym typeface="Wingdings" pitchFamily="2" charset="2"/>
              </a:rPr>
              <a:t>オペレータ例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BFA02C86-A662-4D42-ABB6-7F4336849ADC}"/>
              </a:ext>
            </a:extLst>
          </p:cNvPr>
          <p:cNvSpPr/>
          <p:nvPr/>
        </p:nvSpPr>
        <p:spPr>
          <a:xfrm>
            <a:off x="898204" y="5869549"/>
            <a:ext cx="1084600" cy="369332"/>
          </a:xfrm>
          <a:prstGeom prst="wedgeRectCallout">
            <a:avLst>
              <a:gd name="adj1" fmla="val -34310"/>
              <a:gd name="adj2" fmla="val 12594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comstructor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は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なしの方向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後述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0CF3CF9C-0DFE-4AEE-AA16-A0762008ED3A}"/>
              </a:ext>
            </a:extLst>
          </p:cNvPr>
          <p:cNvSpPr/>
          <p:nvPr/>
        </p:nvSpPr>
        <p:spPr>
          <a:xfrm>
            <a:off x="2396691" y="3391558"/>
            <a:ext cx="4899259" cy="242151"/>
          </a:xfrm>
          <a:prstGeom prst="wedgeRectCallout">
            <a:avLst>
              <a:gd name="adj1" fmla="val -52716"/>
              <a:gd name="adj2" fmla="val -11454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従来の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operator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は基本的には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tq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型であるが、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lisp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型にすべきものがないかチェック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。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049033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3FABE3-5886-41ED-BA6F-4FF2BD372982}"/>
              </a:ext>
            </a:extLst>
          </p:cNvPr>
          <p:cNvSpPr txBox="1"/>
          <p:nvPr/>
        </p:nvSpPr>
        <p:spPr>
          <a:xfrm>
            <a:off x="-88034" y="-3817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(2)$File$</a:t>
            </a:r>
            <a:r>
              <a:rPr lang="ja-JP" altLang="en-US" b="1" u="sng" dirty="0">
                <a:sym typeface="Wingdings" pitchFamily="2" charset="2"/>
              </a:rPr>
              <a:t>の扱い</a:t>
            </a:r>
            <a:endParaRPr lang="en-US" altLang="ja-JP" b="1" u="sng" dirty="0">
              <a:sym typeface="Wingdings" pitchFamily="2" charset="2"/>
            </a:endParaRP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6B5B1C96-79F7-4B0A-8BBD-E79BFE232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255164"/>
              </p:ext>
            </p:extLst>
          </p:nvPr>
        </p:nvGraphicFramePr>
        <p:xfrm>
          <a:off x="97872" y="633587"/>
          <a:ext cx="11996255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218">
                  <a:extLst>
                    <a:ext uri="{9D8B030D-6E8A-4147-A177-3AD203B41FA5}">
                      <a16:colId xmlns:a16="http://schemas.microsoft.com/office/drawing/2014/main" val="1522926342"/>
                    </a:ext>
                  </a:extLst>
                </a:gridCol>
                <a:gridCol w="1878073">
                  <a:extLst>
                    <a:ext uri="{9D8B030D-6E8A-4147-A177-3AD203B41FA5}">
                      <a16:colId xmlns:a16="http://schemas.microsoft.com/office/drawing/2014/main" val="1391032105"/>
                    </a:ext>
                  </a:extLst>
                </a:gridCol>
                <a:gridCol w="2301764">
                  <a:extLst>
                    <a:ext uri="{9D8B030D-6E8A-4147-A177-3AD203B41FA5}">
                      <a16:colId xmlns:a16="http://schemas.microsoft.com/office/drawing/2014/main" val="1200867422"/>
                    </a:ext>
                  </a:extLst>
                </a:gridCol>
                <a:gridCol w="2228193">
                  <a:extLst>
                    <a:ext uri="{9D8B030D-6E8A-4147-A177-3AD203B41FA5}">
                      <a16:colId xmlns:a16="http://schemas.microsoft.com/office/drawing/2014/main" val="2377569885"/>
                    </a:ext>
                  </a:extLst>
                </a:gridCol>
                <a:gridCol w="5087007">
                  <a:extLst>
                    <a:ext uri="{9D8B030D-6E8A-4147-A177-3AD203B41FA5}">
                      <a16:colId xmlns:a16="http://schemas.microsoft.com/office/drawing/2014/main" val="2418965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preprocess</a:t>
                      </a:r>
                      <a:r>
                        <a:rPr kumimoji="1" lang="ja-JP" altLang="en-US" dirty="0"/>
                        <a:t>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784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 lisp</a:t>
                      </a:r>
                      <a:r>
                        <a:rPr lang="ja-JP" altLang="en-US" dirty="0"/>
                        <a:t>型</a:t>
                      </a:r>
                      <a:r>
                        <a:rPr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#1{$file$(xxx))}X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#1X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ファイルポインタの格納先がない。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X</a:t>
                      </a:r>
                      <a:r>
                        <a:rPr kumimoji="1" lang="ja-JP" altLang="en-US" dirty="0"/>
                        <a:t>は後続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式なので、格納先として不適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31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#1{$file$(xxx))}X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#1{$file$(xxx))}X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時の処理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・ファイル</a:t>
                      </a:r>
                      <a:r>
                        <a:rPr kumimoji="1" lang="en-US" altLang="ja-JP" dirty="0"/>
                        <a:t> “xxx”</a:t>
                      </a:r>
                      <a:r>
                        <a:rPr kumimoji="1" lang="ja-JP" altLang="en-US" dirty="0"/>
                        <a:t>を</a:t>
                      </a:r>
                      <a:r>
                        <a:rPr kumimoji="1" lang="en-US" altLang="ja-JP" dirty="0"/>
                        <a:t>open</a:t>
                      </a:r>
                    </a:p>
                    <a:p>
                      <a:r>
                        <a:rPr kumimoji="1" lang="ja-JP" altLang="en-US" dirty="0"/>
                        <a:t>・ファイルポインタをＸノードに設定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#1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X</a:t>
                      </a:r>
                      <a:r>
                        <a:rPr kumimoji="1" lang="ja-JP" altLang="en-US" dirty="0"/>
                        <a:t>に付与、</a:t>
                      </a:r>
                      <a:r>
                        <a:rPr kumimoji="1" lang="en-US" altLang="ja-JP" dirty="0"/>
                        <a:t>{...}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対象外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=&gt;X</a:t>
                      </a:r>
                      <a:r>
                        <a:rPr kumimoji="1" lang="ja-JP" altLang="en-US" dirty="0"/>
                        <a:t>は省略可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ダミーノード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13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constructor</a:t>
                      </a:r>
                    </a:p>
                    <a:p>
                      <a:r>
                        <a:rPr kumimoji="1" lang="en-US" altLang="ja-JP" dirty="0"/>
                        <a:t>=&gt;</a:t>
                      </a:r>
                      <a:r>
                        <a:rPr kumimoji="1" lang="ja-JP" altLang="en-US" dirty="0"/>
                        <a:t>クラス相当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・初期化処理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    例</a:t>
                      </a:r>
                      <a:r>
                        <a:rPr kumimoji="1" lang="en-US" altLang="ja-JP" dirty="0"/>
                        <a:t>: open</a:t>
                      </a:r>
                    </a:p>
                    <a:p>
                      <a:r>
                        <a:rPr kumimoji="1" lang="ja-JP" altLang="en-US" dirty="0"/>
                        <a:t>・変数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    例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en-US" altLang="ja-JP" dirty="0" err="1"/>
                        <a:t>file_ptr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#1$File$(xxx)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#1$File$(xxx)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時の処理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・ファイル</a:t>
                      </a:r>
                      <a:r>
                        <a:rPr kumimoji="1" lang="en-US" altLang="ja-JP" dirty="0"/>
                        <a:t>“xxx”</a:t>
                      </a:r>
                      <a:r>
                        <a:rPr kumimoji="1" lang="ja-JP" altLang="en-US" dirty="0"/>
                        <a:t>を</a:t>
                      </a:r>
                      <a:r>
                        <a:rPr kumimoji="1" lang="en-US" altLang="ja-JP" dirty="0"/>
                        <a:t>open</a:t>
                      </a:r>
                    </a:p>
                    <a:p>
                      <a:r>
                        <a:rPr kumimoji="1" lang="ja-JP" altLang="en-US" dirty="0"/>
                        <a:t>・ファイルポインタを</a:t>
                      </a:r>
                      <a:r>
                        <a:rPr kumimoji="1" lang="en-US" altLang="ja-JP" dirty="0"/>
                        <a:t>$File$</a:t>
                      </a:r>
                      <a:r>
                        <a:rPr kumimoji="1" lang="ja-JP" altLang="en-US" dirty="0"/>
                        <a:t>ノードに設定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#1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$File$</a:t>
                      </a:r>
                      <a:r>
                        <a:rPr kumimoji="1" lang="ja-JP" altLang="en-US" dirty="0"/>
                        <a:t>に付与、</a:t>
                      </a:r>
                      <a:r>
                        <a:rPr kumimoji="1" lang="en-US" altLang="ja-JP" dirty="0"/>
                        <a:t>$File$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対象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=&gt; {}</a:t>
                      </a:r>
                      <a:r>
                        <a:rPr kumimoji="1" lang="ja-JP" altLang="en-US" dirty="0"/>
                        <a:t> の記載は不要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734213"/>
                  </a:ext>
                </a:extLst>
              </a:tr>
            </a:tbl>
          </a:graphicData>
        </a:graphic>
      </p:graphicFrame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917C3C9B-DEAF-4F84-BFFC-F5D9A4FDC189}"/>
              </a:ext>
            </a:extLst>
          </p:cNvPr>
          <p:cNvSpPr/>
          <p:nvPr/>
        </p:nvSpPr>
        <p:spPr>
          <a:xfrm>
            <a:off x="519609" y="5032356"/>
            <a:ext cx="5371052" cy="1455071"/>
          </a:xfrm>
          <a:prstGeom prst="wedgeRectCallout">
            <a:avLst>
              <a:gd name="adj1" fmla="val -17940"/>
              <a:gd name="adj2" fmla="val -7033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&lt;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案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2&gt;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とする。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理由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constructor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とは、通常のノードに対して初期化処理を付加したものといえる。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ところが、もともと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tq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型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operetor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の位置づけとして、「ノードに対する処理」という役割があり、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これで対応するのがよさそう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(constructor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といった新たな概念の導入は不要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constructor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の導入は、必要となる場面が出てきた場合に検討する。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ただし、ポインタが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2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つ増えそうであり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cf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pxx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、ダミーポインタを２つ増やすことでメモリ量へのインパクトを試行してみる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302367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2">
            <a:extLst>
              <a:ext uri="{FF2B5EF4-FFF2-40B4-BE49-F238E27FC236}">
                <a16:creationId xmlns:a16="http://schemas.microsoft.com/office/drawing/2014/main" id="{6B11812E-2AF0-4046-9199-238EB6C79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502741"/>
              </p:ext>
            </p:extLst>
          </p:nvPr>
        </p:nvGraphicFramePr>
        <p:xfrm>
          <a:off x="419633" y="3358311"/>
          <a:ext cx="10616313" cy="1981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75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448507">
                  <a:extLst>
                    <a:ext uri="{9D8B030D-6E8A-4147-A177-3AD203B41FA5}">
                      <a16:colId xmlns:a16="http://schemas.microsoft.com/office/drawing/2014/main" val="461619220"/>
                    </a:ext>
                  </a:extLst>
                </a:gridCol>
                <a:gridCol w="1502979">
                  <a:extLst>
                    <a:ext uri="{9D8B030D-6E8A-4147-A177-3AD203B41FA5}">
                      <a16:colId xmlns:a16="http://schemas.microsoft.com/office/drawing/2014/main" val="2882072603"/>
                    </a:ext>
                  </a:extLst>
                </a:gridCol>
                <a:gridCol w="2007476">
                  <a:extLst>
                    <a:ext uri="{9D8B030D-6E8A-4147-A177-3AD203B41FA5}">
                      <a16:colId xmlns:a16="http://schemas.microsoft.com/office/drawing/2014/main" val="4184026910"/>
                    </a:ext>
                  </a:extLst>
                </a:gridCol>
                <a:gridCol w="5360276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</a:tblGrid>
              <a:tr h="244237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フェーズ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目的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処理内容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244237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operator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の評価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関連処理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545979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フェーズ</a:t>
                      </a:r>
                      <a:r>
                        <a:rPr kumimoji="1" lang="en-US" altLang="ja-JP" dirty="0"/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preprocess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reference</a:t>
                      </a:r>
                      <a:r>
                        <a:rPr kumimoji="1" lang="ja-JP" altLang="en-US" dirty="0"/>
                        <a:t>の解決</a:t>
                      </a:r>
                      <a:r>
                        <a:rPr kumimoji="1" lang="en-US" altLang="ja-JP" dirty="0"/>
                        <a:t>	</a:t>
                      </a:r>
                      <a:r>
                        <a:rPr kumimoji="1" lang="ja-JP" altLang="en-US" dirty="0"/>
                        <a:t>⇐言語内組込機能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フェーズ</a:t>
                      </a:r>
                      <a:r>
                        <a:rPr kumimoji="1" lang="en-US" altLang="ja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constructor</a:t>
                      </a:r>
                      <a:r>
                        <a:rPr kumimoji="1" lang="ja-JP" altLang="en-US" dirty="0"/>
                        <a:t>実行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bind</a:t>
                      </a:r>
                      <a:r>
                        <a:rPr kumimoji="1" lang="ja-JP" altLang="en-US" dirty="0"/>
                        <a:t>処理</a:t>
                      </a:r>
                      <a:r>
                        <a:rPr kumimoji="1" lang="en-US" altLang="ja-JP" dirty="0"/>
                        <a:t>	</a:t>
                      </a:r>
                      <a:r>
                        <a:rPr kumimoji="1" lang="ja-JP" altLang="en-US" dirty="0"/>
                        <a:t>⇐ 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式内の「</a:t>
                      </a:r>
                      <a:r>
                        <a:rPr kumimoji="1" lang="en-US" altLang="ja-JP" dirty="0"/>
                        <a:t>$bind$</a:t>
                      </a:r>
                      <a:r>
                        <a:rPr kumimoji="1" lang="ja-JP" altLang="en-US" dirty="0"/>
                        <a:t>」</a:t>
                      </a:r>
                      <a:r>
                        <a:rPr kumimoji="1" lang="en-US" altLang="ja-JP" dirty="0"/>
                        <a:t>operator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(</a:t>
                      </a:r>
                      <a:r>
                        <a:rPr lang="ja-JP" altLang="en-US" dirty="0"/>
                        <a:t>遅延評価 </a:t>
                      </a:r>
                      <a:r>
                        <a:rPr lang="en-US" altLang="ja-JP" dirty="0"/>
                        <a:t>or </a:t>
                      </a:r>
                      <a:r>
                        <a:rPr lang="ja-JP" altLang="en-US" dirty="0"/>
                        <a:t>オンデマンド評価検討中</a:t>
                      </a:r>
                      <a:r>
                        <a:rPr lang="en-US" altLang="ja-JP" dirty="0"/>
                        <a:t>*1)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2707499-A172-4E86-B0BE-4550BE2D6C9A}"/>
              </a:ext>
            </a:extLst>
          </p:cNvPr>
          <p:cNvSpPr txBox="1"/>
          <p:nvPr/>
        </p:nvSpPr>
        <p:spPr>
          <a:xfrm>
            <a:off x="-88034" y="-3817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(3)</a:t>
            </a:r>
            <a:r>
              <a:rPr lang="ja-JP" altLang="en-US" b="1" u="sng" dirty="0">
                <a:sym typeface="Wingdings" pitchFamily="2" charset="2"/>
              </a:rPr>
              <a:t>処理順序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FA8BD2E-635C-4F34-A753-D56BD595AF3E}"/>
              </a:ext>
            </a:extLst>
          </p:cNvPr>
          <p:cNvSpPr/>
          <p:nvPr/>
        </p:nvSpPr>
        <p:spPr>
          <a:xfrm>
            <a:off x="419633" y="565861"/>
            <a:ext cx="11352734" cy="1431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① </a:t>
            </a:r>
            <a:r>
              <a:rPr lang="en-US" altLang="ja-JP" dirty="0"/>
              <a:t>parse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② </a:t>
            </a:r>
            <a:r>
              <a:rPr lang="en-US" altLang="ja-JP" dirty="0" err="1"/>
              <a:t>node_bind</a:t>
            </a:r>
            <a:r>
              <a:rPr lang="en-US" altLang="ja-JP" dirty="0"/>
              <a:t> 		=&gt; </a:t>
            </a:r>
            <a:r>
              <a:rPr lang="ja-JP" altLang="en-US" dirty="0"/>
              <a:t>参照関係の解決</a:t>
            </a:r>
            <a:r>
              <a:rPr lang="en-US" altLang="ja-JP" dirty="0"/>
              <a:t>(label</a:t>
            </a:r>
            <a:r>
              <a:rPr lang="ja-JP" altLang="en-US" dirty="0"/>
              <a:t>や</a:t>
            </a:r>
            <a:r>
              <a:rPr lang="en-US" altLang="ja-JP" dirty="0"/>
              <a:t>reference</a:t>
            </a:r>
            <a:r>
              <a:rPr lang="ja-JP" altLang="en-US" dirty="0"/>
              <a:t>は</a:t>
            </a:r>
            <a:r>
              <a:rPr lang="en-US" altLang="ja-JP" dirty="0"/>
              <a:t>{}</a:t>
            </a:r>
            <a:r>
              <a:rPr lang="ja-JP" altLang="en-US" dirty="0"/>
              <a:t>を含まないため、この時点で解決可能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③ </a:t>
            </a:r>
            <a:r>
              <a:rPr lang="en-US" altLang="ja-JP" dirty="0"/>
              <a:t>preprocess(</a:t>
            </a:r>
            <a:r>
              <a:rPr lang="ja-JP" altLang="en-US" dirty="0"/>
              <a:t>フェーズ</a:t>
            </a:r>
            <a:r>
              <a:rPr lang="en-US" altLang="ja-JP" dirty="0"/>
              <a:t>1)	=&gt; lisp</a:t>
            </a:r>
            <a:r>
              <a:rPr lang="ja-JP" altLang="en-US" dirty="0"/>
              <a:t>型</a:t>
            </a:r>
            <a:r>
              <a:rPr lang="en-US" altLang="ja-JP" dirty="0"/>
              <a:t>{}</a:t>
            </a:r>
            <a:r>
              <a:rPr lang="ja-JP" altLang="en-US" dirty="0"/>
              <a:t>の評価  </a:t>
            </a:r>
            <a:r>
              <a:rPr lang="en-US" altLang="ja-JP" dirty="0"/>
              <a:t>($bind$</a:t>
            </a:r>
            <a:r>
              <a:rPr lang="ja-JP" altLang="en-US" dirty="0"/>
              <a:t>による</a:t>
            </a:r>
            <a:r>
              <a:rPr lang="en-US" altLang="ja-JP" dirty="0"/>
              <a:t>bind</a:t>
            </a:r>
            <a:r>
              <a:rPr lang="ja-JP" altLang="en-US" dirty="0"/>
              <a:t>処理はこのフェース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④ </a:t>
            </a:r>
            <a:r>
              <a:rPr lang="en-US" altLang="ja-JP" dirty="0"/>
              <a:t>print (</a:t>
            </a:r>
            <a:r>
              <a:rPr lang="ja-JP" altLang="en-US" dirty="0"/>
              <a:t>フェーズ</a:t>
            </a:r>
            <a:r>
              <a:rPr lang="en-US" altLang="ja-JP" dirty="0"/>
              <a:t>2) 	=&gt; 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{}</a:t>
            </a:r>
            <a:r>
              <a:rPr lang="ja-JP" altLang="en-US" dirty="0"/>
              <a:t>の評価</a:t>
            </a:r>
            <a:r>
              <a:rPr lang="en-US" altLang="ja-JP" dirty="0"/>
              <a:t>+</a:t>
            </a:r>
            <a:r>
              <a:rPr lang="ja-JP" altLang="en-US" dirty="0"/>
              <a:t>従来の</a:t>
            </a:r>
            <a:r>
              <a:rPr lang="en-US" altLang="ja-JP" dirty="0"/>
              <a:t>print</a:t>
            </a:r>
            <a:r>
              <a:rPr lang="ja-JP" altLang="en-US" dirty="0"/>
              <a:t>処理相当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B4695D7-90D6-4DA2-A4DF-76DDF5C2A8A0}"/>
              </a:ext>
            </a:extLst>
          </p:cNvPr>
          <p:cNvSpPr/>
          <p:nvPr/>
        </p:nvSpPr>
        <p:spPr>
          <a:xfrm>
            <a:off x="304800" y="257911"/>
            <a:ext cx="1781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前回処理順序</a:t>
            </a:r>
            <a:r>
              <a:rPr lang="en-US" altLang="ja-JP" dirty="0"/>
              <a:t>]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03EFB0D-8197-4469-9B93-B9E1863C3B49}"/>
              </a:ext>
            </a:extLst>
          </p:cNvPr>
          <p:cNvSpPr/>
          <p:nvPr/>
        </p:nvSpPr>
        <p:spPr>
          <a:xfrm>
            <a:off x="304800" y="2304335"/>
            <a:ext cx="11352734" cy="723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$bind$</a:t>
            </a:r>
            <a:r>
              <a:rPr lang="ja-JP" altLang="en-US" dirty="0"/>
              <a:t>の</a:t>
            </a:r>
            <a:r>
              <a:rPr lang="en-US" altLang="ja-JP" dirty="0" err="1"/>
              <a:t>tq</a:t>
            </a:r>
            <a:r>
              <a:rPr lang="ja-JP" altLang="en-US" dirty="0"/>
              <a:t>型化にともない、処理順序を以下のとおり変更</a:t>
            </a:r>
            <a:endParaRPr lang="en-US" altLang="ja-JP" dirty="0"/>
          </a:p>
          <a:p>
            <a:pPr marL="742950" lvl="1" indent="-285750">
              <a:spcBef>
                <a:spcPts val="600"/>
              </a:spcBef>
              <a:buFont typeface="Symbol" panose="05050102010706020507" pitchFamily="18" charset="2"/>
              <a:buChar char="Þ"/>
            </a:pPr>
            <a:r>
              <a:rPr lang="ja-JP" altLang="en-US" dirty="0"/>
              <a:t>将来の、</a:t>
            </a:r>
            <a:r>
              <a:rPr lang="en-US" altLang="ja-JP" dirty="0"/>
              <a:t>label</a:t>
            </a:r>
            <a:r>
              <a:rPr lang="ja-JP" altLang="en-US" dirty="0"/>
              <a:t>や</a:t>
            </a:r>
            <a:r>
              <a:rPr lang="en-US" altLang="ja-JP" dirty="0"/>
              <a:t>reference</a:t>
            </a:r>
            <a:r>
              <a:rPr lang="ja-JP" altLang="en-US" dirty="0"/>
              <a:t>への</a:t>
            </a:r>
            <a:r>
              <a:rPr lang="en-US" altLang="ja-JP" dirty="0"/>
              <a:t>{}</a:t>
            </a:r>
            <a:r>
              <a:rPr lang="ja-JP" altLang="en-US" dirty="0"/>
              <a:t>挿入の可能性を考慮して、参照解決はフェーズ</a:t>
            </a:r>
            <a:r>
              <a:rPr lang="en-US" altLang="ja-JP" dirty="0"/>
              <a:t>1</a:t>
            </a:r>
            <a:r>
              <a:rPr lang="ja-JP" altLang="en-US" dirty="0"/>
              <a:t>内で実行する。</a:t>
            </a:r>
            <a:endParaRPr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3AB94A-4CB6-47A6-BBCF-DB46B0709996}"/>
              </a:ext>
            </a:extLst>
          </p:cNvPr>
          <p:cNvSpPr/>
          <p:nvPr/>
        </p:nvSpPr>
        <p:spPr>
          <a:xfrm>
            <a:off x="1799198" y="5485574"/>
            <a:ext cx="62668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A[](B[1],C[2]),#1$File$(test.csv))</a:t>
            </a:r>
            <a:endParaRPr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8AD3731-C70E-4EA9-856A-124515F920CA}"/>
              </a:ext>
            </a:extLst>
          </p:cNvPr>
          <p:cNvSpPr/>
          <p:nvPr/>
        </p:nvSpPr>
        <p:spPr>
          <a:xfrm>
            <a:off x="1799198" y="6014100"/>
            <a:ext cx="694006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⇒ 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ja-JP" altLang="en-US" dirty="0">
                <a:solidFill>
                  <a:prstClr val="black"/>
                </a:solidFill>
              </a:rPr>
              <a:t>の評価時に、</a:t>
            </a:r>
            <a:r>
              <a:rPr lang="en-US" altLang="ja-JP" dirty="0">
                <a:solidFill>
                  <a:prstClr val="black"/>
                </a:solidFill>
              </a:rPr>
              <a:t>$File$(test.csv)</a:t>
            </a:r>
            <a:r>
              <a:rPr lang="ja-JP" altLang="en-US" dirty="0">
                <a:solidFill>
                  <a:prstClr val="black"/>
                </a:solidFill>
              </a:rPr>
              <a:t>の</a:t>
            </a:r>
            <a:r>
              <a:rPr lang="en-US" altLang="ja-JP" dirty="0">
                <a:solidFill>
                  <a:prstClr val="black"/>
                </a:solidFill>
              </a:rPr>
              <a:t>open</a:t>
            </a:r>
            <a:r>
              <a:rPr lang="ja-JP" altLang="en-US" dirty="0">
                <a:solidFill>
                  <a:prstClr val="black"/>
                </a:solidFill>
              </a:rPr>
              <a:t>処理実行</a:t>
            </a:r>
            <a:endParaRPr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91FF37-9B42-4993-8193-C77D568C15E9}"/>
              </a:ext>
            </a:extLst>
          </p:cNvPr>
          <p:cNvSpPr txBox="1"/>
          <p:nvPr/>
        </p:nvSpPr>
        <p:spPr>
          <a:xfrm>
            <a:off x="1195753" y="5485574"/>
            <a:ext cx="6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*1:</a:t>
            </a:r>
            <a:endParaRPr kumimoji="1" lang="ja-JP" altLang="en-US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ED5738CB-4E67-44A3-BE79-7EB03E73EA68}"/>
              </a:ext>
            </a:extLst>
          </p:cNvPr>
          <p:cNvSpPr/>
          <p:nvPr/>
        </p:nvSpPr>
        <p:spPr>
          <a:xfrm>
            <a:off x="131897" y="6470628"/>
            <a:ext cx="3033980" cy="258922"/>
          </a:xfrm>
          <a:prstGeom prst="wedgeRectCallout">
            <a:avLst>
              <a:gd name="adj1" fmla="val -31635"/>
              <a:gd name="adj2" fmla="val -53619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phase2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での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print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結果は、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valid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な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T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式である必要がある。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AD964C1-FC84-47EC-84EC-BFAB70419C00}"/>
              </a:ext>
            </a:extLst>
          </p:cNvPr>
          <p:cNvSpPr/>
          <p:nvPr/>
        </p:nvSpPr>
        <p:spPr>
          <a:xfrm>
            <a:off x="1799198" y="5989876"/>
            <a:ext cx="694006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⇒ 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ja-JP" altLang="en-US" dirty="0">
                <a:solidFill>
                  <a:prstClr val="black"/>
                </a:solidFill>
              </a:rPr>
              <a:t>の評価時に、</a:t>
            </a:r>
            <a:r>
              <a:rPr lang="en-US" altLang="ja-JP" dirty="0">
                <a:solidFill>
                  <a:prstClr val="black"/>
                </a:solidFill>
              </a:rPr>
              <a:t>$File$(test.csv)</a:t>
            </a:r>
            <a:r>
              <a:rPr lang="ja-JP" altLang="en-US" dirty="0">
                <a:solidFill>
                  <a:prstClr val="black"/>
                </a:solidFill>
              </a:rPr>
              <a:t>の</a:t>
            </a:r>
            <a:r>
              <a:rPr lang="en-US" altLang="ja-JP" dirty="0">
                <a:solidFill>
                  <a:prstClr val="black"/>
                </a:solidFill>
              </a:rPr>
              <a:t>open</a:t>
            </a:r>
            <a:r>
              <a:rPr lang="ja-JP" altLang="en-US" dirty="0">
                <a:solidFill>
                  <a:prstClr val="black"/>
                </a:solidFill>
              </a:rPr>
              <a:t>処理実行</a:t>
            </a:r>
            <a:endParaRPr lang="ja-JP" altLang="en-US" dirty="0"/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2388E4D6-117C-4AC2-8625-3698C0A469D8}"/>
              </a:ext>
            </a:extLst>
          </p:cNvPr>
          <p:cNvSpPr/>
          <p:nvPr/>
        </p:nvSpPr>
        <p:spPr>
          <a:xfrm>
            <a:off x="9037644" y="5644769"/>
            <a:ext cx="3032436" cy="369331"/>
          </a:xfrm>
          <a:prstGeom prst="wedgeRectCallout">
            <a:avLst>
              <a:gd name="adj1" fmla="val -34679"/>
              <a:gd name="adj2" fmla="val -15984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オンデマンド評価は必要そうであり、検討要。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実現できそうな見通しはある。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AB0703B5-789E-4B69-96B2-200436278555}"/>
              </a:ext>
            </a:extLst>
          </p:cNvPr>
          <p:cNvSpPr/>
          <p:nvPr/>
        </p:nvSpPr>
        <p:spPr>
          <a:xfrm>
            <a:off x="8739260" y="6287931"/>
            <a:ext cx="3171173" cy="369332"/>
          </a:xfrm>
          <a:prstGeom prst="wedgeRectCallout">
            <a:avLst>
              <a:gd name="adj1" fmla="val -31952"/>
              <a:gd name="adj2" fmla="val -4549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parsing -&gt; phase1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まではおおむね検討終了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  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=&gt;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次はオンデマンド評価も含めた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phase2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の検討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(★)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512510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6DFCD20-7533-4856-9F63-7729EA75DB39}"/>
              </a:ext>
            </a:extLst>
          </p:cNvPr>
          <p:cNvSpPr/>
          <p:nvPr/>
        </p:nvSpPr>
        <p:spPr>
          <a:xfrm>
            <a:off x="963537" y="515712"/>
            <a:ext cx="10037005" cy="2600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&lt;T-form&gt;::=&lt;head&gt;(’(’(&lt;T-form&gt;(’,’&lt;T-form&gt;)*)?’)’)*;</a:t>
            </a:r>
          </a:p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&lt;function&gt;::=&lt;operator&gt; | 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&lt;operator&gt;(’(’&lt;T-form&gt;(’,’&lt;T-form&gt;)*’)’)*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	//</a:t>
            </a:r>
            <a:r>
              <a:rPr lang="en-US" altLang="ja-JP" sz="1600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ja-JP" altLang="en-US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型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r>
              <a:rPr lang="ja-JP" altLang="en-US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の出現はここだけ</a:t>
            </a:r>
            <a:endParaRPr lang="en-US" altLang="ja-JP" sz="1600" u="sng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'$'&lt;name&gt;'$'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&lt;char&gt;+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(,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)*)?’]’;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7EB53F-4489-4B96-A708-DC7A3C77D2A2}"/>
              </a:ext>
            </a:extLst>
          </p:cNvPr>
          <p:cNvSpPr txBox="1"/>
          <p:nvPr/>
        </p:nvSpPr>
        <p:spPr>
          <a:xfrm>
            <a:off x="-88034" y="-3817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(4)</a:t>
            </a:r>
            <a:r>
              <a:rPr lang="ja-JP" altLang="en-US" b="1" u="sng" dirty="0">
                <a:sym typeface="Wingdings" pitchFamily="2" charset="2"/>
              </a:rPr>
              <a:t>ノードの内部表現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D44A0A4-D1AF-4278-9049-00BBE5F63555}"/>
              </a:ext>
            </a:extLst>
          </p:cNvPr>
          <p:cNvSpPr txBox="1"/>
          <p:nvPr/>
        </p:nvSpPr>
        <p:spPr>
          <a:xfrm>
            <a:off x="353249" y="3593310"/>
            <a:ext cx="1034087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ym typeface="Wingdings" pitchFamily="2" charset="2"/>
              </a:rPr>
              <a:t>・</a:t>
            </a:r>
            <a:r>
              <a:rPr lang="en-US" altLang="ja-JP" dirty="0" err="1">
                <a:sym typeface="Wingdings" pitchFamily="2" charset="2"/>
              </a:rPr>
              <a:t>tq</a:t>
            </a:r>
            <a:r>
              <a:rPr lang="ja-JP" altLang="en-US" dirty="0">
                <a:sym typeface="Wingdings" pitchFamily="2" charset="2"/>
              </a:rPr>
              <a:t>型</a:t>
            </a:r>
            <a:r>
              <a:rPr lang="en-US" altLang="ja-JP" dirty="0" err="1">
                <a:sym typeface="Wingdings" pitchFamily="2" charset="2"/>
              </a:rPr>
              <a:t>opertor</a:t>
            </a:r>
            <a:r>
              <a:rPr lang="ja-JP" altLang="en-US" dirty="0">
                <a:sym typeface="Wingdings" pitchFamily="2" charset="2"/>
              </a:rPr>
              <a:t>は</a:t>
            </a:r>
            <a:r>
              <a:rPr lang="en-US" altLang="ja-JP" dirty="0">
                <a:sym typeface="Wingdings" pitchFamily="2" charset="2"/>
              </a:rPr>
              <a:t>&lt;function&gt;</a:t>
            </a:r>
            <a:r>
              <a:rPr lang="ja-JP" altLang="en-US" dirty="0">
                <a:sym typeface="Wingdings" pitchFamily="2" charset="2"/>
              </a:rPr>
              <a:t>のみに出現、</a:t>
            </a:r>
            <a:r>
              <a:rPr lang="en-US" altLang="ja-JP" dirty="0">
                <a:sym typeface="Wingdings" pitchFamily="2" charset="2"/>
              </a:rPr>
              <a:t>{}</a:t>
            </a:r>
            <a:r>
              <a:rPr lang="ja-JP" altLang="en-US" dirty="0">
                <a:sym typeface="Wingdings" pitchFamily="2" charset="2"/>
              </a:rPr>
              <a:t>内でのネストはなし。</a:t>
            </a:r>
            <a:endParaRPr lang="en-US" altLang="ja-JP" dirty="0">
              <a:sym typeface="Wingdings" pitchFamily="2" charset="2"/>
            </a:endParaRPr>
          </a:p>
          <a:p>
            <a:r>
              <a:rPr lang="ja-JP" altLang="en-US" dirty="0">
                <a:sym typeface="Wingdings" pitchFamily="2" charset="2"/>
              </a:rPr>
              <a:t>・</a:t>
            </a:r>
            <a:r>
              <a:rPr lang="en-US" altLang="ja-JP" dirty="0">
                <a:sym typeface="Wingdings" pitchFamily="2" charset="2"/>
              </a:rPr>
              <a:t>preprocess</a:t>
            </a:r>
            <a:r>
              <a:rPr lang="ja-JP" altLang="en-US" dirty="0">
                <a:sym typeface="Wingdings" pitchFamily="2" charset="2"/>
              </a:rPr>
              <a:t>後は、</a:t>
            </a:r>
            <a:r>
              <a:rPr lang="en-US" altLang="ja-JP" dirty="0">
                <a:sym typeface="Wingdings" pitchFamily="2" charset="2"/>
              </a:rPr>
              <a:t>lisp</a:t>
            </a:r>
            <a:r>
              <a:rPr lang="ja-JP" altLang="en-US" dirty="0">
                <a:sym typeface="Wingdings" pitchFamily="2" charset="2"/>
              </a:rPr>
              <a:t>型</a:t>
            </a:r>
            <a:r>
              <a:rPr lang="en-US" altLang="ja-JP" dirty="0" err="1">
                <a:sym typeface="Wingdings" pitchFamily="2" charset="2"/>
              </a:rPr>
              <a:t>opeator</a:t>
            </a:r>
            <a:r>
              <a:rPr lang="ja-JP" altLang="en-US" dirty="0">
                <a:sym typeface="Wingdings" pitchFamily="2" charset="2"/>
              </a:rPr>
              <a:t>は</a:t>
            </a:r>
            <a:r>
              <a:rPr lang="en-US" altLang="ja-JP" dirty="0">
                <a:sym typeface="Wingdings" pitchFamily="2" charset="2"/>
              </a:rPr>
              <a:t>{}</a:t>
            </a:r>
            <a:r>
              <a:rPr lang="ja-JP" altLang="en-US" dirty="0">
                <a:sym typeface="Wingdings" pitchFamily="2" charset="2"/>
              </a:rPr>
              <a:t>とともに消滅</a:t>
            </a:r>
            <a:endParaRPr lang="en-US" altLang="ja-JP" dirty="0">
              <a:sym typeface="Wingdings" pitchFamily="2" charset="2"/>
            </a:endParaRPr>
          </a:p>
          <a:p>
            <a:pPr marL="742950" lvl="1" indent="-285750">
              <a:spcBef>
                <a:spcPts val="600"/>
              </a:spcBef>
              <a:buFont typeface="Symbol" panose="05050102010706020507" pitchFamily="18" charset="2"/>
              <a:buChar char="Þ"/>
            </a:pPr>
            <a:r>
              <a:rPr lang="en-US" altLang="ja-JP" dirty="0">
                <a:sym typeface="Wingdings" pitchFamily="2" charset="2"/>
              </a:rPr>
              <a:t>preprocess</a:t>
            </a:r>
            <a:r>
              <a:rPr lang="ja-JP" altLang="en-US" dirty="0">
                <a:sym typeface="Wingdings" pitchFamily="2" charset="2"/>
              </a:rPr>
              <a:t>後の</a:t>
            </a:r>
            <a:r>
              <a:rPr lang="en-US" altLang="ja-JP" dirty="0">
                <a:sym typeface="Wingdings" pitchFamily="2" charset="2"/>
              </a:rPr>
              <a:t>head</a:t>
            </a:r>
            <a:r>
              <a:rPr lang="ja-JP" altLang="en-US" dirty="0">
                <a:sym typeface="Wingdings" pitchFamily="2" charset="2"/>
              </a:rPr>
              <a:t>は以下のいずれかの形式</a:t>
            </a:r>
            <a:endParaRPr lang="en-US" altLang="ja-JP" dirty="0">
              <a:sym typeface="Wingdings" pitchFamily="2" charset="2"/>
            </a:endParaRPr>
          </a:p>
          <a:p>
            <a:pPr>
              <a:spcBef>
                <a:spcPts val="600"/>
              </a:spcBef>
            </a:pP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altLang="ja-JP" dirty="0">
                <a:sym typeface="Wingdings" pitchFamily="2" charset="2"/>
              </a:rPr>
              <a:t>(</a:t>
            </a:r>
            <a:r>
              <a:rPr lang="ja-JP" altLang="en-US" dirty="0">
                <a:sym typeface="Wingdings" pitchFamily="2" charset="2"/>
              </a:rPr>
              <a:t>形式</a:t>
            </a:r>
            <a:r>
              <a:rPr lang="en-US" altLang="ja-JP" dirty="0">
                <a:sym typeface="Wingdings" pitchFamily="2" charset="2"/>
              </a:rPr>
              <a:t>1)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&lt;ref-label&gt;&lt;reference&gt;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&lt;t-operator&gt;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&lt;name&gt;&lt;bind&gt;		//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一切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は含まない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sym typeface="Wingdings" pitchFamily="2" charset="2"/>
              </a:rPr>
              <a:t>(</a:t>
            </a:r>
            <a:r>
              <a:rPr lang="ja-JP" altLang="en-US" dirty="0">
                <a:sym typeface="Wingdings" pitchFamily="2" charset="2"/>
              </a:rPr>
              <a:t>形式</a:t>
            </a:r>
            <a:r>
              <a:rPr lang="en-US" altLang="ja-JP" dirty="0">
                <a:sym typeface="Wingdings" pitchFamily="2" charset="2"/>
              </a:rPr>
              <a:t>2)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&lt;ref-label&gt;&lt;reference&gt;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{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&lt;t-operator&gt;(...)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&lt;name&gt;&lt;bind&gt;	// &lt;function&gt;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に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対のみ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640AC68C-15F1-4A91-9849-585FD8C020E1}"/>
              </a:ext>
            </a:extLst>
          </p:cNvPr>
          <p:cNvSpPr/>
          <p:nvPr/>
        </p:nvSpPr>
        <p:spPr>
          <a:xfrm>
            <a:off x="2877954" y="146491"/>
            <a:ext cx="5486400" cy="242151"/>
          </a:xfrm>
          <a:prstGeom prst="wedgeRectCallout">
            <a:avLst>
              <a:gd name="adj1" fmla="val -40260"/>
              <a:gd name="adj2" fmla="val 126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{}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導入の理由は、木構造の構造を変えることなくノード毎に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bind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元ファイルを指定するため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cf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p45)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4086A206-056A-4E93-A1D8-1A9BB9790931}"/>
              </a:ext>
            </a:extLst>
          </p:cNvPr>
          <p:cNvSpPr/>
          <p:nvPr/>
        </p:nvSpPr>
        <p:spPr>
          <a:xfrm>
            <a:off x="7488132" y="3507117"/>
            <a:ext cx="3792675" cy="287356"/>
          </a:xfrm>
          <a:prstGeom prst="wedgeRectCallout">
            <a:avLst>
              <a:gd name="adj1" fmla="val -62097"/>
              <a:gd name="adj2" fmla="val 3275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のネストは、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上は許容されるが、有意かどうかは要検討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12E8682A-5C32-45C3-891E-460DE1AC831F}"/>
              </a:ext>
            </a:extLst>
          </p:cNvPr>
          <p:cNvSpPr/>
          <p:nvPr/>
        </p:nvSpPr>
        <p:spPr>
          <a:xfrm>
            <a:off x="2241082" y="5920601"/>
            <a:ext cx="4304097" cy="656154"/>
          </a:xfrm>
          <a:prstGeom prst="wedgeRectCallout">
            <a:avLst>
              <a:gd name="adj1" fmla="val -40260"/>
              <a:gd name="adj2" fmla="val 126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同一ヘッド内での複数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の出現は、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上禁止 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 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構文エラー 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or 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動作不定の扱い。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{$``$(?)}{$UU$}A(B,C)</a:t>
            </a:r>
          </a:p>
          <a:p>
            <a:pPr lvl="1"/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ただし、将来的に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の結合演算として別途検討要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459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t"/>
      <a:lstStyle>
        <a:defPPr algn="l">
          <a:defRPr kumimoji="1" sz="12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38212</TotalTime>
  <Words>49350</Words>
  <Application>Microsoft Office PowerPoint</Application>
  <PresentationFormat>ワイド画面</PresentationFormat>
  <Paragraphs>6251</Paragraphs>
  <Slides>207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207</vt:i4>
      </vt:variant>
    </vt:vector>
  </HeadingPairs>
  <TitlesOfParts>
    <vt:vector size="216" baseType="lpstr">
      <vt:lpstr>-apple-system</vt:lpstr>
      <vt:lpstr>Meiryo UI</vt:lpstr>
      <vt:lpstr>Menlo</vt:lpstr>
      <vt:lpstr>Menlo Regular</vt:lpstr>
      <vt:lpstr>游ゴシック</vt:lpstr>
      <vt:lpstr>游ゴシック Light</vt:lpstr>
      <vt:lpstr>Arial</vt:lpstr>
      <vt:lpstr>Symbol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12/4(水)10:00-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12/16(月)13:00-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4/3(金)16:00-</vt:lpstr>
      <vt:lpstr>PowerPoint プレゼンテーション</vt:lpstr>
      <vt:lpstr>4/17(金)10:00-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5/1(金)10:00-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5/29(金)10:00-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6/11(木)10:00-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6/19(金)10:00-</vt:lpstr>
      <vt:lpstr>PowerPoint プレゼンテーション</vt:lpstr>
      <vt:lpstr>PowerPoint プレゼンテーション</vt:lpstr>
      <vt:lpstr>PowerPoint プレゼンテーション</vt:lpstr>
      <vt:lpstr>6/25(木)10:00-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7/3(金)10:00-</vt:lpstr>
      <vt:lpstr>PowerPoint プレゼンテーション</vt:lpstr>
      <vt:lpstr>PowerPoint プレゼンテーション</vt:lpstr>
      <vt:lpstr>PowerPoint プレゼンテーション</vt:lpstr>
      <vt:lpstr>7/10(金)10:00-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7/16(木)9:00-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7/30(木)10:00-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8/7(金)17:30-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8/21(金)18:00-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8/28(金)18:00-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9/11(金)18:00-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9/18(金)18:00-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10/23(金)18:00-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11/5(金)18:00-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12/4(金)18:00-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12/18(金)18:00-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2021/1/15(金)18:00-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2021/2/19(金)18:00-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2021/3/5(金)18:00-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2021/3/19(金)18:00-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 S</dc:creator>
  <cp:lastModifiedBy>K.sakamoto</cp:lastModifiedBy>
  <cp:revision>1678</cp:revision>
  <dcterms:created xsi:type="dcterms:W3CDTF">2019-11-16T07:39:57Z</dcterms:created>
  <dcterms:modified xsi:type="dcterms:W3CDTF">2021-03-19T08:04:53Z</dcterms:modified>
</cp:coreProperties>
</file>