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3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  <p:sldId id="376" r:id="rId96"/>
    <p:sldId id="380" r:id="rId97"/>
    <p:sldId id="384" r:id="rId98"/>
    <p:sldId id="382" r:id="rId99"/>
    <p:sldId id="377" r:id="rId100"/>
    <p:sldId id="383" r:id="rId101"/>
    <p:sldId id="381" r:id="rId102"/>
    <p:sldId id="385" r:id="rId103"/>
    <p:sldId id="386" r:id="rId104"/>
    <p:sldId id="387" r:id="rId105"/>
    <p:sldId id="379" r:id="rId106"/>
    <p:sldId id="395" r:id="rId107"/>
    <p:sldId id="394" r:id="rId108"/>
    <p:sldId id="396" r:id="rId109"/>
    <p:sldId id="388" r:id="rId110"/>
    <p:sldId id="389" r:id="rId111"/>
    <p:sldId id="390" r:id="rId112"/>
    <p:sldId id="397" r:id="rId113"/>
    <p:sldId id="399" r:id="rId114"/>
    <p:sldId id="402" r:id="rId115"/>
    <p:sldId id="404" r:id="rId116"/>
    <p:sldId id="406" r:id="rId117"/>
    <p:sldId id="409" r:id="rId118"/>
    <p:sldId id="408" r:id="rId119"/>
    <p:sldId id="411" r:id="rId120"/>
    <p:sldId id="412" r:id="rId121"/>
    <p:sldId id="427" r:id="rId122"/>
    <p:sldId id="413" r:id="rId123"/>
    <p:sldId id="417" r:id="rId124"/>
    <p:sldId id="418" r:id="rId125"/>
    <p:sldId id="428" r:id="rId126"/>
    <p:sldId id="420" r:id="rId127"/>
    <p:sldId id="430" r:id="rId128"/>
    <p:sldId id="431" r:id="rId129"/>
    <p:sldId id="432" r:id="rId130"/>
    <p:sldId id="433" r:id="rId131"/>
    <p:sldId id="434" r:id="rId1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  <p14:sldId id="376"/>
            <p14:sldId id="380"/>
            <p14:sldId id="384"/>
            <p14:sldId id="382"/>
            <p14:sldId id="377"/>
            <p14:sldId id="383"/>
            <p14:sldId id="381"/>
            <p14:sldId id="385"/>
            <p14:sldId id="386"/>
            <p14:sldId id="387"/>
          </p14:sldIdLst>
        </p14:section>
        <p14:section name="タイトルなしのセクション" id="{5F7EA9D8-66AD-4E03-8EE3-0F3FC45A8E89}">
          <p14:sldIdLst>
            <p14:sldId id="379"/>
            <p14:sldId id="395"/>
            <p14:sldId id="394"/>
            <p14:sldId id="396"/>
            <p14:sldId id="388"/>
            <p14:sldId id="389"/>
            <p14:sldId id="390"/>
            <p14:sldId id="397"/>
            <p14:sldId id="399"/>
            <p14:sldId id="402"/>
            <p14:sldId id="404"/>
            <p14:sldId id="406"/>
            <p14:sldId id="409"/>
            <p14:sldId id="408"/>
            <p14:sldId id="411"/>
            <p14:sldId id="412"/>
            <p14:sldId id="427"/>
            <p14:sldId id="413"/>
            <p14:sldId id="417"/>
            <p14:sldId id="418"/>
            <p14:sldId id="428"/>
            <p14:sldId id="420"/>
            <p14:sldId id="430"/>
            <p14:sldId id="431"/>
            <p14:sldId id="432"/>
            <p14:sldId id="433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4472C4"/>
    <a:srgbClr val="0000FF"/>
    <a:srgbClr val="FFCCFF"/>
    <a:srgbClr val="CCFFFF"/>
    <a:srgbClr val="FF00FF"/>
    <a:srgbClr val="89E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61" d="100"/>
          <a:sy n="61" d="100"/>
        </p:scale>
        <p:origin x="96" y="9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AFB1F274-BEC1-4803-8250-7834FECEFF77}"/>
              </a:ext>
            </a:extLst>
          </p:cNvPr>
          <p:cNvSpPr/>
          <p:nvPr/>
        </p:nvSpPr>
        <p:spPr>
          <a:xfrm>
            <a:off x="8000411" y="572944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B5325B3-B6AC-403C-8CC2-2792F7B657C4}"/>
              </a:ext>
            </a:extLst>
          </p:cNvPr>
          <p:cNvSpPr/>
          <p:nvPr/>
        </p:nvSpPr>
        <p:spPr>
          <a:xfrm>
            <a:off x="7624273" y="62939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691004" y="6295041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99A1C86-826F-47C9-9687-0448008FD295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921719" y="6069832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532A341-7679-477A-BCFD-3123947DC913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8396700" y="6069832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</p:cNvCxnSpPr>
          <p:nvPr/>
        </p:nvCxnSpPr>
        <p:spPr>
          <a:xfrm>
            <a:off x="8391862" y="5306696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6879343" y="613182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01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05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8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 $file$</a:t>
            </a:r>
            <a:r>
              <a:rPr lang="ja-JP" altLang="en-US" b="1" u="sng">
                <a:sym typeface="Wingdings" pitchFamily="2" charset="2"/>
              </a:rPr>
              <a:t>は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>
                <a:sym typeface="Wingdings" pitchFamily="2" charset="2"/>
              </a:rPr>
              <a:t>型</a:t>
            </a:r>
            <a:r>
              <a:rPr lang="en-US" altLang="ja-JP" b="1" u="sng" dirty="0" err="1">
                <a:sym typeface="Wingdings" pitchFamily="2" charset="2"/>
              </a:rPr>
              <a:t>operotor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2&gt;)</a:t>
            </a:r>
          </a:p>
        </p:txBody>
      </p: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EBD6D562-A479-4554-9630-50BCED96D598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D629012-409D-4874-8B83-4DFD90AC7452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E5F9FC-864A-418B-B31D-D5367832DFF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CC49750-221B-48BE-AFB1-7F0382851861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929504-5032-48D1-9E83-549EF3FE7B2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75E762-5A51-4C19-B018-B0FDA39C389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21E648F-E250-420D-8EA0-45C5CCFFA3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74C4956-692A-41D1-BBED-6FF448A3D8C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CAAC1E1-7C2C-49BE-B6A5-7DFF95A8917E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E350E48-9A79-41BE-B458-B16E7D5A4C93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0CDDA0-D438-4964-B530-ED39B797A1EC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ED44546-2216-4E82-93AC-9649C0B4D727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47A45C-0E91-4356-92EC-0BC3D5C1955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D513E4D-B3E2-4F17-BF13-C56BA4018CC0}"/>
              </a:ext>
            </a:extLst>
          </p:cNvPr>
          <p:cNvCxnSpPr>
            <a:cxnSpLocks/>
            <a:stCxn id="118" idx="0"/>
            <a:endCxn id="116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F4BBDDE-0DC9-433E-96C4-14B9B9F21C14}"/>
              </a:ext>
            </a:extLst>
          </p:cNvPr>
          <p:cNvCxnSpPr>
            <a:cxnSpLocks/>
            <a:stCxn id="128" idx="0"/>
            <a:endCxn id="116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95E8998-7910-4A3F-B419-1CEF30CF8B3A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642A61B-9E42-49F9-BECD-8FC03FA4481D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2D89697-8337-4706-B1CB-16C91BB16CE9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170E7BDF-676F-49C3-B691-8F4E80E7613D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65CB33A-DF81-499D-A4BC-EC1A96DD8F4E}"/>
              </a:ext>
            </a:extLst>
          </p:cNvPr>
          <p:cNvCxnSpPr>
            <a:cxnSpLocks/>
            <a:stCxn id="142" idx="4"/>
            <a:endCxn id="116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吹き出し: 四角形 131">
            <a:extLst>
              <a:ext uri="{FF2B5EF4-FFF2-40B4-BE49-F238E27FC236}">
                <a16:creationId xmlns:a16="http://schemas.microsoft.com/office/drawing/2014/main" id="{C60B7219-B3E7-4E75-9B7B-40B52770C314}"/>
              </a:ext>
            </a:extLst>
          </p:cNvPr>
          <p:cNvSpPr/>
          <p:nvPr/>
        </p:nvSpPr>
        <p:spPr>
          <a:xfrm>
            <a:off x="2090221" y="1169103"/>
            <a:ext cx="1653606" cy="294954"/>
          </a:xfrm>
          <a:prstGeom prst="wedgeRectCallout">
            <a:avLst>
              <a:gd name="adj1" fmla="val -61797"/>
              <a:gd name="adj2" fmla="val 1170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構文木の生成は、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パスとする。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766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49" name="矢印: 折線 148">
            <a:extLst>
              <a:ext uri="{FF2B5EF4-FFF2-40B4-BE49-F238E27FC236}">
                <a16:creationId xmlns:a16="http://schemas.microsoft.com/office/drawing/2014/main" id="{CBFB2702-EAD3-4213-859E-1DA3A31C28D2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25895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836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08" idx="4"/>
            <a:endCxn id="417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720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  <a:r>
              <a:rPr lang="ja-JP" altLang="en-US" b="1" u="sng" dirty="0">
                <a:sym typeface="Wingdings" pitchFamily="2" charset="2"/>
              </a:rPr>
              <a:t>　</a:t>
            </a:r>
            <a:r>
              <a:rPr lang="en-US" altLang="ja-JP" b="1" u="sng" dirty="0">
                <a:sym typeface="Wingdings" pitchFamily="2" charset="2"/>
              </a:rPr>
              <a:t>$File$</a:t>
            </a:r>
            <a:r>
              <a:rPr lang="ja-JP" altLang="en-US" b="1" u="sng" dirty="0">
                <a:sym typeface="Wingdings" pitchFamily="2" charset="2"/>
              </a:rPr>
              <a:t>は</a:t>
            </a:r>
            <a:r>
              <a:rPr lang="en-US" altLang="ja-JP" b="1" u="sng" dirty="0">
                <a:sym typeface="Wingdings" pitchFamily="2" charset="2"/>
              </a:rPr>
              <a:t>constructor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3&gt;)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3C4F6B-2E45-46B0-9001-106B75725908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5B6019-6E84-4BC8-80C5-63673D53C82B}"/>
              </a:ext>
            </a:extLst>
          </p:cNvPr>
          <p:cNvCxnSpPr>
            <a:cxnSpLocks/>
            <a:stCxn id="404" idx="2"/>
            <a:endCxn id="108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F43BCA4-79E6-4646-9EA0-9AF15E175BAA}"/>
              </a:ext>
            </a:extLst>
          </p:cNvPr>
          <p:cNvCxnSpPr>
            <a:cxnSpLocks/>
            <a:stCxn id="108" idx="2"/>
            <a:endCxn id="408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372B30D8-D1B6-4C61-B0C2-9FA9512B45D9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7DA74D0B-56A9-4289-A392-B6C7237E5B11}"/>
              </a:ext>
            </a:extLst>
          </p:cNvPr>
          <p:cNvSpPr/>
          <p:nvPr/>
        </p:nvSpPr>
        <p:spPr>
          <a:xfrm>
            <a:off x="10322813" y="1176353"/>
            <a:ext cx="1270244" cy="294954"/>
          </a:xfrm>
          <a:prstGeom prst="wedgeRectCallout">
            <a:avLst>
              <a:gd name="adj1" fmla="val -57151"/>
              <a:gd name="adj2" fmla="val 1464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0953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31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3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09" name="矢印: 折線 108">
            <a:extLst>
              <a:ext uri="{FF2B5EF4-FFF2-40B4-BE49-F238E27FC236}">
                <a16:creationId xmlns:a16="http://schemas.microsoft.com/office/drawing/2014/main" id="{DF61211E-9425-4C5E-ACC0-AE095A21CA4B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216480" y="1044236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5AD3B77-5174-445A-BFB7-D1A6AE0A9B04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DF856B0-99E1-4A8C-9079-724AFE42ABE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289A76C-73FB-4CED-B5D3-624B2E928D95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B82C9EE-148D-4D9D-8D75-1F4E8B5DFD15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21ECB2D-C6CC-4677-811D-111A2844A3C3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6D32E880-7E28-411C-BDBE-95F1CB998BEC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4729498-AB88-415C-AFD4-F7F452740173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2C2E4E9-6E71-493F-9336-5ECDE17DAAC5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9A29877-02AB-4ACC-A119-CFDB8314D2D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65D3FD3-F4CE-4707-91EC-E8896D14E731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A64BC3D-ED32-46F8-B1A9-8B795AD4D055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1459904-76ED-4C85-AFDF-AABC3D5AA1BD}"/>
              </a:ext>
            </a:extLst>
          </p:cNvPr>
          <p:cNvCxnSpPr>
            <a:cxnSpLocks/>
            <a:stCxn id="131" idx="2"/>
            <a:endCxn id="143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1A78E12-D674-4B64-8B67-24F314164847}"/>
              </a:ext>
            </a:extLst>
          </p:cNvPr>
          <p:cNvCxnSpPr>
            <a:cxnSpLocks/>
            <a:stCxn id="143" idx="2"/>
            <a:endCxn id="134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AD49F8D9-116C-421F-B0B6-37181192D16D}"/>
              </a:ext>
            </a:extLst>
          </p:cNvPr>
          <p:cNvSpPr/>
          <p:nvPr/>
        </p:nvSpPr>
        <p:spPr>
          <a:xfrm>
            <a:off x="9582903" y="226561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コネクタ: 曲線 151">
            <a:extLst>
              <a:ext uri="{FF2B5EF4-FFF2-40B4-BE49-F238E27FC236}">
                <a16:creationId xmlns:a16="http://schemas.microsoft.com/office/drawing/2014/main" id="{6342C25A-3B4B-4668-AA0D-24CC84152AD0}"/>
              </a:ext>
            </a:extLst>
          </p:cNvPr>
          <p:cNvCxnSpPr>
            <a:cxnSpLocks/>
            <a:stCxn id="167" idx="0"/>
            <a:endCxn id="131" idx="1"/>
          </p:cNvCxnSpPr>
          <p:nvPr/>
        </p:nvCxnSpPr>
        <p:spPr>
          <a:xfrm rot="5400000" flipH="1" flipV="1">
            <a:off x="4742582" y="-442993"/>
            <a:ext cx="2353161" cy="7027355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FC6E248-C0C1-4D42-8EBB-255A85FD346B}"/>
              </a:ext>
            </a:extLst>
          </p:cNvPr>
          <p:cNvSpPr txBox="1"/>
          <p:nvPr/>
        </p:nvSpPr>
        <p:spPr>
          <a:xfrm rot="21229453">
            <a:off x="6960511" y="1723013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154" name="コネクタ: 曲線 153">
            <a:extLst>
              <a:ext uri="{FF2B5EF4-FFF2-40B4-BE49-F238E27FC236}">
                <a16:creationId xmlns:a16="http://schemas.microsoft.com/office/drawing/2014/main" id="{B4A34077-5B39-4F48-B77F-736FE237C0E5}"/>
              </a:ext>
            </a:extLst>
          </p:cNvPr>
          <p:cNvCxnSpPr>
            <a:cxnSpLocks/>
            <a:stCxn id="131" idx="0"/>
            <a:endCxn id="32" idx="2"/>
          </p:cNvCxnSpPr>
          <p:nvPr/>
        </p:nvCxnSpPr>
        <p:spPr>
          <a:xfrm rot="5400000" flipH="1" flipV="1">
            <a:off x="10310772" y="818203"/>
            <a:ext cx="442964" cy="1368451"/>
          </a:xfrm>
          <a:prstGeom prst="curvedConnector2">
            <a:avLst/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58EE49-9E2F-40E1-B164-6D1A3096CA9D}"/>
              </a:ext>
            </a:extLst>
          </p:cNvPr>
          <p:cNvSpPr txBox="1"/>
          <p:nvPr/>
        </p:nvSpPr>
        <p:spPr>
          <a:xfrm rot="21236062">
            <a:off x="10046637" y="1084622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4A6CAF34-2769-4F12-833A-9F014313CB26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1951947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4">
            <a:extLst>
              <a:ext uri="{FF2B5EF4-FFF2-40B4-BE49-F238E27FC236}">
                <a16:creationId xmlns:a16="http://schemas.microsoft.com/office/drawing/2014/main" id="{85C42E94-C27C-49D0-B073-C3978086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1431"/>
              </p:ext>
            </p:extLst>
          </p:nvPr>
        </p:nvGraphicFramePr>
        <p:xfrm>
          <a:off x="315310" y="228047"/>
          <a:ext cx="112893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54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1375564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133351911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5477115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評価実行の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プリプロセス時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{$lisp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$...}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は消滅、</a:t>
                      </a:r>
                      <a:r>
                        <a:rPr kumimoji="1" lang="en-US" altLang="ja-JP" dirty="0"/>
                        <a:t>{$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$..}</a:t>
                      </a:r>
                      <a:r>
                        <a:rPr kumimoji="1" lang="ja-JP" altLang="en-US" dirty="0"/>
                        <a:t> 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は残る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7990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06677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作用対象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パラメータは子ノード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Ｔ式も</a:t>
                      </a:r>
                      <a:r>
                        <a:rPr kumimoji="1" lang="en-US" altLang="ja-JP" dirty="0"/>
                        <a:t>OK)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981454"/>
                  </a:ext>
                </a:extLst>
              </a:tr>
              <a:tr h="24810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パラメータ中の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式は</a:t>
                      </a: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型も○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239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6280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93694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12945"/>
                  </a:ext>
                </a:extLst>
              </a:tr>
              <a:tr h="239048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+mn-lt"/>
                        </a:rPr>
                        <a:t>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&lt;ref-label&gt;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333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&lt;reference&gt;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57638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78863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9576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&lt;bind&gt;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47949"/>
                  </a:ext>
                </a:extLst>
              </a:tr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+mn-lt"/>
                        </a:rPr>
                        <a:t>{}</a:t>
                      </a:r>
                      <a:r>
                        <a:rPr kumimoji="1" lang="ja-JP" altLang="en-US" dirty="0">
                          <a:latin typeface="+mn-lt"/>
                        </a:rPr>
                        <a:t>内のネスト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  <a:endParaRPr kumimoji="1" lang="ja-JP" altLang="en-US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	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 	?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97893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316567-EFE8-4153-802E-95FDD24E6DB6}"/>
              </a:ext>
            </a:extLst>
          </p:cNvPr>
          <p:cNvSpPr/>
          <p:nvPr/>
        </p:nvSpPr>
        <p:spPr>
          <a:xfrm>
            <a:off x="505670" y="167180"/>
            <a:ext cx="11327897" cy="6523640"/>
          </a:xfrm>
          <a:prstGeom prst="round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ボツ</a:t>
            </a:r>
          </a:p>
        </p:txBody>
      </p:sp>
    </p:spTree>
    <p:extLst>
      <p:ext uri="{BB962C8B-B14F-4D97-AF65-F5344CB8AC3E}">
        <p14:creationId xmlns:p14="http://schemas.microsoft.com/office/powerpoint/2010/main" val="12951026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7/30(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363516"/>
            <a:ext cx="5822526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オンデマンド評価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(2)phase1</a:t>
            </a:r>
            <a:r>
              <a:rPr lang="ja-JP" altLang="en-US" dirty="0"/>
              <a:t>、</a:t>
            </a:r>
            <a:r>
              <a:rPr lang="en-US" altLang="ja-JP" dirty="0"/>
              <a:t>phase2</a:t>
            </a:r>
            <a:r>
              <a:rPr lang="ja-JP" altLang="en-US" dirty="0"/>
              <a:t>の処理ロジック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1615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5850522" y="1430752"/>
            <a:ext cx="4050913" cy="1077218"/>
          </a:xfrm>
          <a:prstGeom prst="homePlate">
            <a:avLst>
              <a:gd name="adj" fmla="val 579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2(print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(3)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23D59D-9966-4D60-88E8-9382F8361D70}"/>
              </a:ext>
            </a:extLst>
          </p:cNvPr>
          <p:cNvSpPr/>
          <p:nvPr/>
        </p:nvSpPr>
        <p:spPr>
          <a:xfrm>
            <a:off x="-55304" y="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1. </a:t>
            </a:r>
            <a:r>
              <a:rPr lang="ja-JP" altLang="en-US" b="1" u="sng" dirty="0"/>
              <a:t>オンデマンド評価</a:t>
            </a:r>
            <a:endParaRPr lang="en-US" altLang="ja-JP" b="1" u="sng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BF2B2A-62BF-42A1-AD06-0E07FFFEB9D2}"/>
              </a:ext>
            </a:extLst>
          </p:cNvPr>
          <p:cNvSpPr/>
          <p:nvPr/>
        </p:nvSpPr>
        <p:spPr>
          <a:xfrm>
            <a:off x="0" y="993963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/>
              <a:t>実行順序</a:t>
            </a:r>
            <a:r>
              <a:rPr lang="en-US" altLang="ja-JP" b="1" u="sng" dirty="0"/>
              <a:t>(</a:t>
            </a:r>
            <a:r>
              <a:rPr lang="ja-JP" altLang="en-US" b="1" u="sng" dirty="0"/>
              <a:t>当初想定</a:t>
            </a:r>
            <a:r>
              <a:rPr lang="en-US" altLang="ja-JP" b="1" u="sng" dirty="0"/>
              <a:t>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24E9DA-E117-49AE-94EA-189E08959411}"/>
              </a:ext>
            </a:extLst>
          </p:cNvPr>
          <p:cNvSpPr/>
          <p:nvPr/>
        </p:nvSpPr>
        <p:spPr>
          <a:xfrm>
            <a:off x="75720" y="2587259"/>
            <a:ext cx="10017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・古典的評価ルール</a:t>
            </a:r>
            <a:endParaRPr lang="en-US" altLang="ja-JP" b="1" u="sng" dirty="0"/>
          </a:p>
          <a:p>
            <a:r>
              <a:rPr lang="en-US" altLang="ja-JP" b="1" dirty="0"/>
              <a:t>	</a:t>
            </a:r>
            <a:r>
              <a:rPr lang="en-US" altLang="ja-JP" dirty="0"/>
              <a:t>f(</a:t>
            </a:r>
            <a:r>
              <a:rPr lang="en-US" altLang="ja-JP" u="sng" dirty="0"/>
              <a:t>g(a)</a:t>
            </a:r>
            <a:r>
              <a:rPr lang="en-US" altLang="ja-JP" dirty="0"/>
              <a:t>,</a:t>
            </a:r>
            <a:r>
              <a:rPr lang="en-US" altLang="ja-JP" u="sng" dirty="0"/>
              <a:t>h(b)</a:t>
            </a:r>
            <a:r>
              <a:rPr lang="en-US" altLang="ja-JP" dirty="0"/>
              <a:t>): f</a:t>
            </a:r>
            <a:r>
              <a:rPr lang="ja-JP" altLang="en-US" dirty="0"/>
              <a:t>の評価時にパラメータ</a:t>
            </a:r>
            <a:r>
              <a:rPr lang="en-US" altLang="ja-JP" dirty="0"/>
              <a:t>g(a),h(b)</a:t>
            </a:r>
            <a:r>
              <a:rPr lang="ja-JP" altLang="en-US" dirty="0"/>
              <a:t>を評価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・遅延評価</a:t>
            </a:r>
            <a:r>
              <a:rPr lang="en-US" altLang="ja-JP" b="1" u="sng" dirty="0"/>
              <a:t>(</a:t>
            </a:r>
            <a:r>
              <a:rPr lang="ja-JP" altLang="en-US" b="1" u="sng" dirty="0"/>
              <a:t>イメージ</a:t>
            </a:r>
            <a:r>
              <a:rPr lang="en-US" altLang="ja-JP" b="1" u="sng" dirty="0"/>
              <a:t>)</a:t>
            </a:r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result = f(g(a),h(b));	// g(a),h(b)</a:t>
            </a:r>
            <a:r>
              <a:rPr lang="ja-JP" altLang="en-US" dirty="0"/>
              <a:t>の評価タイミングは</a:t>
            </a:r>
            <a:r>
              <a:rPr lang="en-US" altLang="ja-JP" dirty="0"/>
              <a:t>f</a:t>
            </a:r>
            <a:r>
              <a:rPr lang="ja-JP" altLang="en-US" dirty="0"/>
              <a:t>が決定</a:t>
            </a:r>
            <a:endParaRPr lang="en-US" altLang="ja-JP" dirty="0"/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bool f(bool x, bool y)	// and</a:t>
            </a:r>
            <a:r>
              <a:rPr lang="ja-JP" altLang="en-US" dirty="0"/>
              <a:t>相当関数</a:t>
            </a:r>
            <a:endParaRPr lang="en-US" altLang="ja-JP" dirty="0"/>
          </a:p>
          <a:p>
            <a:r>
              <a:rPr lang="en-US" altLang="ja-JP" dirty="0"/>
              <a:t>	{</a:t>
            </a:r>
          </a:p>
          <a:p>
            <a:r>
              <a:rPr lang="en-US" altLang="ja-JP" dirty="0"/>
              <a:t>		if(x) {</a:t>
            </a:r>
          </a:p>
          <a:p>
            <a:r>
              <a:rPr lang="en-US" altLang="ja-JP" dirty="0"/>
              <a:t>			return eval(y);</a:t>
            </a:r>
          </a:p>
          <a:p>
            <a:r>
              <a:rPr lang="en-US" altLang="ja-JP" dirty="0"/>
              <a:t>		} else {</a:t>
            </a:r>
          </a:p>
          <a:p>
            <a:r>
              <a:rPr lang="en-US" altLang="ja-JP" dirty="0"/>
              <a:t>			return false;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7BB1130-94C5-4681-986D-2316C0F8F095}"/>
              </a:ext>
            </a:extLst>
          </p:cNvPr>
          <p:cNvSpPr/>
          <p:nvPr/>
        </p:nvSpPr>
        <p:spPr>
          <a:xfrm>
            <a:off x="1470468" y="1430752"/>
            <a:ext cx="4050913" cy="1077218"/>
          </a:xfrm>
          <a:prstGeom prst="homePlate">
            <a:avLst>
              <a:gd name="adj" fmla="val 57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1(preprocess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(1)lisp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(2)</a:t>
            </a:r>
            <a:r>
              <a:rPr lang="ja-JP" altLang="en-US" dirty="0"/>
              <a:t>参照解決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5AE77C6-FFED-4FE0-A695-D382C913B8CB}"/>
              </a:ext>
            </a:extLst>
          </p:cNvPr>
          <p:cNvSpPr/>
          <p:nvPr/>
        </p:nvSpPr>
        <p:spPr>
          <a:xfrm>
            <a:off x="2783839" y="212547"/>
            <a:ext cx="59944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75AF6A-01BE-4D84-BC0F-89FD19DA6693}"/>
              </a:ext>
            </a:extLst>
          </p:cNvPr>
          <p:cNvSpPr/>
          <p:nvPr/>
        </p:nvSpPr>
        <p:spPr>
          <a:xfrm>
            <a:off x="2546415" y="652647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149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○</a:t>
            </a:r>
            <a:r>
              <a:rPr lang="en-US" altLang="ja-JP" b="1" u="sng" dirty="0" err="1"/>
              <a:t>tq</a:t>
            </a:r>
            <a:r>
              <a:rPr lang="ja-JP" altLang="en-US" b="1" u="sng" dirty="0"/>
              <a:t>でのオンデマンド評価ルール</a:t>
            </a:r>
            <a:endParaRPr lang="en-US" altLang="ja-JP" b="1" u="sng" dirty="0"/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9970"/>
              </p:ext>
            </p:extLst>
          </p:nvPr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F6C6A19-2D05-4CF2-98C2-F3513F829F59}"/>
              </a:ext>
            </a:extLst>
          </p:cNvPr>
          <p:cNvSpPr/>
          <p:nvPr/>
        </p:nvSpPr>
        <p:spPr>
          <a:xfrm>
            <a:off x="8935766" y="2518013"/>
            <a:ext cx="2385366" cy="646330"/>
          </a:xfrm>
          <a:prstGeom prst="wedgeRectCallout">
            <a:avLst>
              <a:gd name="adj1" fmla="val -85974"/>
              <a:gd name="adj2" fmla="val -13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実行済の判定例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ファイルポインタが進んでいる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ノード側でエラーなし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307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処理ロジック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37949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=&gt;yes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CAD80B-C2F3-4128-AF25-1D44A832C08B}"/>
              </a:ext>
            </a:extLst>
          </p:cNvPr>
          <p:cNvSpPr/>
          <p:nvPr/>
        </p:nvSpPr>
        <p:spPr>
          <a:xfrm>
            <a:off x="186967" y="983633"/>
            <a:ext cx="52737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[</a:t>
            </a:r>
            <a:r>
              <a:rPr lang="ja-JP" altLang="en-US" sz="1200" dirty="0">
                <a:solidFill>
                  <a:srgbClr val="0000FF"/>
                </a:solidFill>
              </a:rPr>
              <a:t>制限事項</a:t>
            </a:r>
            <a:r>
              <a:rPr lang="en-US" altLang="ja-JP" sz="1200" dirty="0">
                <a:solidFill>
                  <a:srgbClr val="0000FF"/>
                </a:solidFill>
              </a:rPr>
              <a:t>]	(a)lisp</a:t>
            </a:r>
            <a:r>
              <a:rPr lang="ja-JP" altLang="en-US" sz="1200" dirty="0">
                <a:solidFill>
                  <a:srgbClr val="0000FF"/>
                </a:solidFill>
              </a:rPr>
              <a:t>型の下位に</a:t>
            </a:r>
            <a:r>
              <a:rPr lang="en-US" altLang="ja-JP" sz="1200" dirty="0" err="1">
                <a:solidFill>
                  <a:srgbClr val="0000FF"/>
                </a:solidFill>
              </a:rPr>
              <a:t>tq</a:t>
            </a:r>
            <a:r>
              <a:rPr lang="ja-JP" altLang="en-US" sz="1200" dirty="0">
                <a:solidFill>
                  <a:srgbClr val="0000FF"/>
                </a:solidFill>
              </a:rPr>
              <a:t>型はなし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評価タイミングの問題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0000FF"/>
                </a:solidFill>
              </a:rPr>
              <a:t>	(b)lisp</a:t>
            </a:r>
            <a:r>
              <a:rPr lang="ja-JP" altLang="en-US" sz="1200" dirty="0">
                <a:solidFill>
                  <a:srgbClr val="0000FF"/>
                </a:solidFill>
              </a:rPr>
              <a:t>型の親は</a:t>
            </a:r>
            <a:r>
              <a:rPr lang="en-US" altLang="ja-JP" sz="1200" dirty="0">
                <a:solidFill>
                  <a:srgbClr val="0000FF"/>
                </a:solidFill>
              </a:rPr>
              <a:t>{}</a:t>
            </a:r>
            <a:r>
              <a:rPr lang="ja-JP" altLang="en-US" sz="1200" dirty="0">
                <a:solidFill>
                  <a:srgbClr val="0000FF"/>
                </a:solidFill>
              </a:rPr>
              <a:t>または</a:t>
            </a:r>
            <a:r>
              <a:rPr lang="en-US" altLang="ja-JP" sz="1200" dirty="0">
                <a:solidFill>
                  <a:srgbClr val="0000FF"/>
                </a:solidFill>
              </a:rPr>
              <a:t>lisp</a:t>
            </a:r>
            <a:r>
              <a:rPr lang="ja-JP" altLang="en-US" sz="1200" dirty="0">
                <a:solidFill>
                  <a:srgbClr val="0000FF"/>
                </a:solidFill>
              </a:rPr>
              <a:t>型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評価結果保持方法の問題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811B88C-A084-4917-BB2B-4D6EF0377016}"/>
              </a:ext>
            </a:extLst>
          </p:cNvPr>
          <p:cNvSpPr txBox="1"/>
          <p:nvPr/>
        </p:nvSpPr>
        <p:spPr>
          <a:xfrm>
            <a:off x="4640088" y="175183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14ED5E6-758D-43FE-AE9A-119917DB4DFA}"/>
              </a:ext>
            </a:extLst>
          </p:cNvPr>
          <p:cNvSpPr txBox="1"/>
          <p:nvPr/>
        </p:nvSpPr>
        <p:spPr>
          <a:xfrm>
            <a:off x="2532177" y="1721379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9522EFB-286E-427B-9FF1-A5D2EB366010}"/>
              </a:ext>
            </a:extLst>
          </p:cNvPr>
          <p:cNvSpPr txBox="1"/>
          <p:nvPr/>
        </p:nvSpPr>
        <p:spPr>
          <a:xfrm>
            <a:off x="6507607" y="2232032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E248FE6-461B-4BE2-A47E-3C9FA126D251}"/>
              </a:ext>
            </a:extLst>
          </p:cNvPr>
          <p:cNvSpPr txBox="1"/>
          <p:nvPr/>
        </p:nvSpPr>
        <p:spPr>
          <a:xfrm>
            <a:off x="8942453" y="196101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8C0C6ED-AD3B-4BF4-93CB-4C51D1C37378}"/>
              </a:ext>
            </a:extLst>
          </p:cNvPr>
          <p:cNvSpPr txBox="1"/>
          <p:nvPr/>
        </p:nvSpPr>
        <p:spPr>
          <a:xfrm>
            <a:off x="5270939" y="363162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FA9A7F0-1A64-4D41-B563-7D6771A33EE0}"/>
              </a:ext>
            </a:extLst>
          </p:cNvPr>
          <p:cNvSpPr txBox="1"/>
          <p:nvPr/>
        </p:nvSpPr>
        <p:spPr>
          <a:xfrm>
            <a:off x="10158359" y="162813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64A0E943-F21D-4082-B684-33B5AA0574EE}"/>
              </a:ext>
            </a:extLst>
          </p:cNvPr>
          <p:cNvSpPr txBox="1"/>
          <p:nvPr/>
        </p:nvSpPr>
        <p:spPr>
          <a:xfrm>
            <a:off x="10222551" y="365301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005C3D29-4110-44CF-9841-F9FFD6535A58}"/>
              </a:ext>
            </a:extLst>
          </p:cNvPr>
          <p:cNvSpPr/>
          <p:nvPr/>
        </p:nvSpPr>
        <p:spPr>
          <a:xfrm>
            <a:off x="32899" y="1497502"/>
            <a:ext cx="2363239" cy="887903"/>
          </a:xfrm>
          <a:prstGeom prst="wedgeRectCallout">
            <a:avLst>
              <a:gd name="adj1" fmla="val -17738"/>
              <a:gd name="adj2" fmla="val -71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いずれも制限なくしたい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フルオンデマンド化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$({$file$(test.csv)})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ファイル内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値の個数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$op$(2,1($plus$(1,1)))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$op$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次第で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(2,1(2))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も受理可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8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977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phase1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(preprocess)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void eval 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 in children(node))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eval1(c)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(List heads)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string str = "";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for(Component h in heads)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 = cat(str,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(h));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return str;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(Component component)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string(component);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				// "{}"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Node op = child(component);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	// </a:t>
            </a:r>
            <a:r>
              <a:rPr lang="ja-JP" altLang="en-US" sz="1200" dirty="0"/>
              <a:t>リタン値は</a:t>
            </a:r>
            <a:r>
              <a:rPr lang="en-US" altLang="ja-JP" sz="1200" dirty="0"/>
              <a:t>string</a:t>
            </a:r>
            <a:r>
              <a:rPr lang="ja-JP" altLang="en-US" sz="1200" dirty="0"/>
              <a:t>の前提</a:t>
            </a: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		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for(Node c in children(op))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	eval1(c);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"{}";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Node or string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node;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string op = name(node);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 = (c1’,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’);	// ci’ :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(ci);	=&gt; Node or string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retrun</a:t>
            </a:r>
            <a:r>
              <a:rPr lang="en-US" altLang="ja-JP" sz="1200" dirty="0"/>
              <a:t>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79B4F7-3623-4EAB-B31D-EA065BA38656}"/>
              </a:ext>
            </a:extLst>
          </p:cNvPr>
          <p:cNvSpPr txBox="1"/>
          <p:nvPr/>
        </p:nvSpPr>
        <p:spPr>
          <a:xfrm>
            <a:off x="5389080" y="48449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D4809A-3A42-49B5-9187-83EA258C6D10}"/>
              </a:ext>
            </a:extLst>
          </p:cNvPr>
          <p:cNvSpPr txBox="1"/>
          <p:nvPr/>
        </p:nvSpPr>
        <p:spPr>
          <a:xfrm>
            <a:off x="5389079" y="98398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5704268-E36F-4990-9F12-C9A17869C0D9}"/>
              </a:ext>
            </a:extLst>
          </p:cNvPr>
          <p:cNvSpPr/>
          <p:nvPr/>
        </p:nvSpPr>
        <p:spPr>
          <a:xfrm>
            <a:off x="1848050" y="650331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EFA6137-5B16-4111-AE08-6DA8091DC026}"/>
              </a:ext>
            </a:extLst>
          </p:cNvPr>
          <p:cNvSpPr/>
          <p:nvPr/>
        </p:nvSpPr>
        <p:spPr>
          <a:xfrm>
            <a:off x="1848049" y="845480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21EBA7B-45FE-44A8-A465-36DBC721A91E}"/>
              </a:ext>
            </a:extLst>
          </p:cNvPr>
          <p:cNvSpPr/>
          <p:nvPr/>
        </p:nvSpPr>
        <p:spPr>
          <a:xfrm>
            <a:off x="5389078" y="2774001"/>
            <a:ext cx="3966678" cy="654999"/>
          </a:xfrm>
          <a:prstGeom prst="wedgeRectCallout">
            <a:avLst>
              <a:gd name="adj1" fmla="val -87621"/>
              <a:gd name="adj2" fmla="val 1464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・ここで先に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型を評価してしまうのは不自然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型ともタイミングを分けずに評価したい。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=&gt; phase1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に分離しない。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097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131544" y="0"/>
            <a:ext cx="109471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phase2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(print)</a:t>
            </a:r>
          </a:p>
          <a:p>
            <a:endParaRPr lang="en-US" altLang="ja-JP" sz="1200" dirty="0"/>
          </a:p>
          <a:p>
            <a:r>
              <a:rPr lang="ja-JP" altLang="en-US" sz="1200" dirty="0"/>
              <a:t>void print(Node node)</a:t>
            </a:r>
          </a:p>
          <a:p>
            <a:r>
              <a:rPr lang="ja-JP" altLang="en-US" sz="1200" dirty="0"/>
              <a:t>{</a:t>
            </a:r>
            <a:endParaRPr lang="en-US" altLang="ja-JP" sz="1200" dirty="0"/>
          </a:p>
          <a:p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</a:p>
          <a:p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if(func != NULL) {</a:t>
            </a:r>
          </a:p>
          <a:p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r>
              <a:rPr lang="ja-JP" altLang="en-US" sz="1200" dirty="0"/>
              <a:t>	}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r>
              <a:rPr lang="ja-JP" altLang="en-US" sz="1200" dirty="0"/>
              <a:t>			print(c);</a:t>
            </a:r>
          </a:p>
          <a:p>
            <a:r>
              <a:rPr lang="ja-JP" altLang="en-US" sz="1200" dirty="0"/>
              <a:t>		}</a:t>
            </a:r>
          </a:p>
          <a:p>
            <a:r>
              <a:rPr lang="ja-JP" altLang="en-US" sz="1200" dirty="0"/>
              <a:t>	}</a:t>
            </a:r>
          </a:p>
          <a:p>
            <a:r>
              <a:rPr lang="ja-JP" altLang="en-US" sz="1200" dirty="0"/>
              <a:t>}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bool stop=false;</a:t>
            </a:r>
          </a:p>
          <a:p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switch(op) {</a:t>
            </a:r>
          </a:p>
          <a:p>
            <a:r>
              <a:rPr lang="en-US" altLang="ja-JP" sz="1200" dirty="0"/>
              <a:t>	case “$U$”:</a:t>
            </a:r>
          </a:p>
          <a:p>
            <a:r>
              <a:rPr lang="en-US" altLang="ja-JP" sz="1200" dirty="0"/>
              <a:t>		return unpack(node); 	// false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の設定</a:t>
            </a:r>
            <a:endParaRPr lang="en-US" altLang="ja-JP" sz="1200" dirty="0"/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“$bind$”:</a:t>
            </a:r>
          </a:p>
          <a:p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“$PI$:</a:t>
            </a:r>
          </a:p>
          <a:p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		: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961154" y="639402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454908" y="3255498"/>
            <a:ext cx="2022425" cy="276999"/>
          </a:xfrm>
          <a:prstGeom prst="wedgeRectCallout">
            <a:avLst>
              <a:gd name="adj1" fmla="val -73184"/>
              <a:gd name="adj2" fmla="val 538554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77A7DF8-8A4A-4373-813C-B6D7197AC916}"/>
              </a:ext>
            </a:extLst>
          </p:cNvPr>
          <p:cNvSpPr/>
          <p:nvPr/>
        </p:nvSpPr>
        <p:spPr>
          <a:xfrm>
            <a:off x="7473773" y="3020642"/>
            <a:ext cx="3966678" cy="800588"/>
          </a:xfrm>
          <a:prstGeom prst="wedgeRectCallout">
            <a:avLst>
              <a:gd name="adj1" fmla="val -97085"/>
              <a:gd name="adj2" fmla="val 1079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・アンパック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やクォートなど、子ノードに対して影響を与える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$PI$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同様に自身で子孫ノードの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extra_stat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フラグは廃止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apply_func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 true;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4293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8/7(</a:t>
            </a:r>
            <a:r>
              <a:rPr lang="ja-JP" altLang="en-US" dirty="0"/>
              <a:t>金</a:t>
            </a:r>
            <a:r>
              <a:rPr lang="en-US" altLang="ja-JP" dirty="0"/>
              <a:t>)17:30-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29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(1)lisp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651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74580" y="128110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82E4DB-8872-4F8A-96FC-8E4A3883B235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lisp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77637" y="99135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65827" y="2228133"/>
            <a:ext cx="10690876" cy="12695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</a:p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(b)BNF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876BE9-126C-455E-A2F4-1FB12D5F63FA}"/>
              </a:ext>
            </a:extLst>
          </p:cNvPr>
          <p:cNvSpPr txBox="1"/>
          <p:nvPr/>
        </p:nvSpPr>
        <p:spPr>
          <a:xfrm>
            <a:off x="404131" y="263790"/>
            <a:ext cx="1011996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◎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のリタン値は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文字列ではない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=&gt;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のみの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」で置換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$#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=&gt;$#2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DDF639F-3C9D-405E-ABD9-6DA244B6BD88}"/>
              </a:ext>
            </a:extLst>
          </p:cNvPr>
          <p:cNvSpPr/>
          <p:nvPr/>
        </p:nvSpPr>
        <p:spPr>
          <a:xfrm>
            <a:off x="8834887" y="2838267"/>
            <a:ext cx="2073216" cy="246983"/>
          </a:xfrm>
          <a:prstGeom prst="wedgeRectCallout">
            <a:avLst>
              <a:gd name="adj1" fmla="val -121356"/>
              <a:gd name="adj2" fmla="val -318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挿入して解釈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6031149-CAA2-4452-970A-6E4765C27592}"/>
              </a:ext>
            </a:extLst>
          </p:cNvPr>
          <p:cNvSpPr/>
          <p:nvPr/>
        </p:nvSpPr>
        <p:spPr>
          <a:xfrm>
            <a:off x="8548777" y="2272033"/>
            <a:ext cx="3621658" cy="460075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中間表現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は現れない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FF2363AC-7952-427E-AB0C-814973584990}"/>
              </a:ext>
            </a:extLst>
          </p:cNvPr>
          <p:cNvSpPr/>
          <p:nvPr/>
        </p:nvSpPr>
        <p:spPr>
          <a:xfrm>
            <a:off x="4237220" y="948072"/>
            <a:ext cx="3584064" cy="246984"/>
          </a:xfrm>
          <a:prstGeom prst="borderCallout1">
            <a:avLst>
              <a:gd name="adj1" fmla="val 109561"/>
              <a:gd name="adj2" fmla="val 23197"/>
              <a:gd name="adj3" fmla="val 549088"/>
              <a:gd name="adj4" fmla="val 1173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評価対象の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すべてに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を付与する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BA047DE-91C5-45D1-936C-BC083F6D83F2}"/>
              </a:ext>
            </a:extLst>
          </p:cNvPr>
          <p:cNvSpPr/>
          <p:nvPr/>
        </p:nvSpPr>
        <p:spPr>
          <a:xfrm>
            <a:off x="4572000" y="6253052"/>
            <a:ext cx="3976777" cy="325467"/>
          </a:xfrm>
          <a:prstGeom prst="wedgeRectCallout">
            <a:avLst>
              <a:gd name="adj1" fmla="val -47739"/>
              <a:gd name="adj2" fmla="val 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の結合は当面サポートしない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fix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後に検討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6932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764122" y="4455686"/>
            <a:ext cx="15487" cy="45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41153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4455686"/>
            <a:ext cx="1391279" cy="47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67833" y="491325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24160" y="3215809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32569" y="329636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3656364"/>
            <a:ext cx="12960" cy="458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stCxn id="86" idx="2"/>
            <a:endCxn id="21" idx="0"/>
          </p:cNvCxnSpPr>
          <p:nvPr/>
        </p:nvCxnSpPr>
        <p:spPr>
          <a:xfrm>
            <a:off x="2634178" y="2795481"/>
            <a:ext cx="147787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24550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2018988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35566" y="565401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59428" y="62184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26159" y="621961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56874" y="5994403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31855" y="5994403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67860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493319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65795" y="56219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43625" y="491099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762084" y="5253639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104" idx="0"/>
          </p:cNvCxnSpPr>
          <p:nvPr/>
        </p:nvCxnSpPr>
        <p:spPr>
          <a:xfrm flipH="1">
            <a:off x="4131855" y="5251384"/>
            <a:ext cx="8059" cy="40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4455686"/>
            <a:ext cx="1360305" cy="45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24550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2018988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E17A951-44FC-4B12-81D9-EEACEA9834A0}"/>
              </a:ext>
            </a:extLst>
          </p:cNvPr>
          <p:cNvCxnSpPr>
            <a:cxnSpLocks/>
            <a:stCxn id="198" idx="2"/>
            <a:endCxn id="185" idx="0"/>
          </p:cNvCxnSpPr>
          <p:nvPr/>
        </p:nvCxnSpPr>
        <p:spPr>
          <a:xfrm flipH="1">
            <a:off x="9060466" y="4250341"/>
            <a:ext cx="760617" cy="61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D56743F4-E1DF-4B3D-AA55-7BE2556096BC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9815616" y="3614247"/>
            <a:ext cx="5467" cy="29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05FEB144-5970-4D55-82D2-9445ACDAF060}"/>
              </a:ext>
            </a:extLst>
          </p:cNvPr>
          <p:cNvSpPr/>
          <p:nvPr/>
        </p:nvSpPr>
        <p:spPr>
          <a:xfrm>
            <a:off x="8664177" y="48678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A48436-87D3-4950-B5A4-ADB59E60A38B}"/>
              </a:ext>
            </a:extLst>
          </p:cNvPr>
          <p:cNvSpPr/>
          <p:nvPr/>
        </p:nvSpPr>
        <p:spPr>
          <a:xfrm>
            <a:off x="9247207" y="3173692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4B79CC29-E54D-4264-8C3B-024DD261A7F0}"/>
              </a:ext>
            </a:extLst>
          </p:cNvPr>
          <p:cNvSpPr/>
          <p:nvPr/>
        </p:nvSpPr>
        <p:spPr>
          <a:xfrm>
            <a:off x="9455616" y="32542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8016A86-D8A5-48ED-AAAF-640FE93C93DB}"/>
              </a:ext>
            </a:extLst>
          </p:cNvPr>
          <p:cNvCxnSpPr>
            <a:cxnSpLocks/>
            <a:stCxn id="204" idx="2"/>
            <a:endCxn id="186" idx="0"/>
          </p:cNvCxnSpPr>
          <p:nvPr/>
        </p:nvCxnSpPr>
        <p:spPr>
          <a:xfrm>
            <a:off x="9801061" y="2753364"/>
            <a:ext cx="3951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41CB5ED7-CF05-4FAD-80A5-70E855C3D2C6}"/>
              </a:ext>
            </a:extLst>
          </p:cNvPr>
          <p:cNvSpPr/>
          <p:nvPr/>
        </p:nvSpPr>
        <p:spPr>
          <a:xfrm>
            <a:off x="7512402" y="241297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6191242-C207-435A-9017-F549C2B2A9E3}"/>
              </a:ext>
            </a:extLst>
          </p:cNvPr>
          <p:cNvCxnSpPr>
            <a:cxnSpLocks/>
            <a:stCxn id="197" idx="2"/>
            <a:endCxn id="190" idx="0"/>
          </p:cNvCxnSpPr>
          <p:nvPr/>
        </p:nvCxnSpPr>
        <p:spPr>
          <a:xfrm flipH="1">
            <a:off x="7809848" y="1976871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60E4116-DD23-43DD-9860-88B6D3DCAF32}"/>
              </a:ext>
            </a:extLst>
          </p:cNvPr>
          <p:cNvSpPr/>
          <p:nvPr/>
        </p:nvSpPr>
        <p:spPr>
          <a:xfrm>
            <a:off x="10978528" y="557930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5D57CD5-3F4C-46BD-8372-071F1BFECC56}"/>
              </a:ext>
            </a:extLst>
          </p:cNvPr>
          <p:cNvSpPr/>
          <p:nvPr/>
        </p:nvSpPr>
        <p:spPr>
          <a:xfrm>
            <a:off x="10978527" y="63578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C5E6CBF2-B25B-40C8-AA82-BD22904BF99D}"/>
              </a:ext>
            </a:extLst>
          </p:cNvPr>
          <p:cNvCxnSpPr>
            <a:cxnSpLocks/>
            <a:stCxn id="200" idx="2"/>
            <a:endCxn id="193" idx="0"/>
          </p:cNvCxnSpPr>
          <p:nvPr/>
        </p:nvCxnSpPr>
        <p:spPr>
          <a:xfrm flipH="1">
            <a:off x="11275974" y="5209267"/>
            <a:ext cx="1" cy="37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A1EB4E14-7178-4D95-ACD0-0FBD2872594F}"/>
              </a:ext>
            </a:extLst>
          </p:cNvPr>
          <p:cNvCxnSpPr>
            <a:cxnSpLocks/>
            <a:stCxn id="193" idx="2"/>
            <a:endCxn id="194" idx="0"/>
          </p:cNvCxnSpPr>
          <p:nvPr/>
        </p:nvCxnSpPr>
        <p:spPr>
          <a:xfrm flipH="1">
            <a:off x="11275973" y="5919694"/>
            <a:ext cx="1" cy="43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DB7464-9A9E-46EA-99C6-27DFAB8302C7}"/>
              </a:ext>
            </a:extLst>
          </p:cNvPr>
          <p:cNvSpPr/>
          <p:nvPr/>
        </p:nvSpPr>
        <p:spPr>
          <a:xfrm>
            <a:off x="8519478" y="163648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DCCDAE81-DB3C-4DFD-991B-97A745B285BA}"/>
              </a:ext>
            </a:extLst>
          </p:cNvPr>
          <p:cNvSpPr/>
          <p:nvPr/>
        </p:nvSpPr>
        <p:spPr>
          <a:xfrm>
            <a:off x="9424794" y="39099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3362DF20-11B8-4AB4-BF04-613331B8FD23}"/>
              </a:ext>
            </a:extLst>
          </p:cNvPr>
          <p:cNvSpPr/>
          <p:nvPr/>
        </p:nvSpPr>
        <p:spPr>
          <a:xfrm>
            <a:off x="8662139" y="557648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088C9F8-B2D2-48BC-8C43-8D55C1E8D84F}"/>
              </a:ext>
            </a:extLst>
          </p:cNvPr>
          <p:cNvSpPr/>
          <p:nvPr/>
        </p:nvSpPr>
        <p:spPr>
          <a:xfrm>
            <a:off x="10879686" y="486888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757CF5A2-5C93-4293-9AEF-CC89AC5E6EF1}"/>
              </a:ext>
            </a:extLst>
          </p:cNvPr>
          <p:cNvCxnSpPr>
            <a:cxnSpLocks/>
            <a:stCxn id="185" idx="2"/>
            <a:endCxn id="199" idx="0"/>
          </p:cNvCxnSpPr>
          <p:nvPr/>
        </p:nvCxnSpPr>
        <p:spPr>
          <a:xfrm flipH="1">
            <a:off x="9058428" y="5208198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4961191B-680A-4EFB-AC00-6175BDDDE112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>
            <a:off x="9821083" y="4250341"/>
            <a:ext cx="1454892" cy="61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A7513D87-C96A-4C8D-B772-6075CEF40D9D}"/>
              </a:ext>
            </a:extLst>
          </p:cNvPr>
          <p:cNvSpPr/>
          <p:nvPr/>
        </p:nvSpPr>
        <p:spPr>
          <a:xfrm>
            <a:off x="9404772" y="241297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C2D231D9-8DB1-442D-84B4-C4CED2F79EDA}"/>
              </a:ext>
            </a:extLst>
          </p:cNvPr>
          <p:cNvCxnSpPr>
            <a:cxnSpLocks/>
            <a:stCxn id="197" idx="2"/>
            <a:endCxn id="204" idx="0"/>
          </p:cNvCxnSpPr>
          <p:nvPr/>
        </p:nvCxnSpPr>
        <p:spPr>
          <a:xfrm>
            <a:off x="8915767" y="1976871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33055252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88373" y="4715221"/>
            <a:ext cx="277228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65222" y="4374836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7945" y="4715221"/>
            <a:ext cx="3404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9517" y="5486800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>
            <a:off x="1956984" y="3460334"/>
            <a:ext cx="431389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4794" y="5488530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132" idx="3"/>
          </p:cNvCxnSpPr>
          <p:nvPr/>
        </p:nvCxnSpPr>
        <p:spPr>
          <a:xfrm flipH="1">
            <a:off x="9259581" y="2108677"/>
            <a:ext cx="595565" cy="2434361"/>
          </a:xfrm>
          <a:prstGeom prst="bentConnector3">
            <a:avLst>
              <a:gd name="adj1" fmla="val -38384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04283"/>
            <a:ext cx="296042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402253" y="5884238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8936431" y="4713230"/>
            <a:ext cx="191772" cy="871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13280" y="4372845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922119" y="5584256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>
            <a:off x="8712076" y="3458343"/>
            <a:ext cx="224355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12162413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8859964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8873169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869636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901719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 flipH="1">
            <a:off x="9256253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805041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8869594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8595809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951075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671075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8193770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9248910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8753210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8905883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9256253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9265883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9265883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9662171" y="4019310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9322142" y="3880810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10181599" y="6158601"/>
            <a:ext cx="975816" cy="248807"/>
          </a:xfrm>
          <a:prstGeom prst="wedgeRectCallout">
            <a:avLst>
              <a:gd name="adj1" fmla="val -103576"/>
              <a:gd name="adj2" fmla="val -1490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36763155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0" y="358252"/>
            <a:ext cx="10947133" cy="65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ja-JP" altLang="en-US" sz="1200" dirty="0"/>
              <a:t>void print(Node node)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{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 (node);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</a:t>
            </a:r>
            <a:r>
              <a:rPr lang="en-US" altLang="ja-JP" sz="1200" dirty="0"/>
              <a:t>get_</a:t>
            </a:r>
            <a:r>
              <a:rPr lang="ja-JP" altLang="en-US" sz="1200" dirty="0"/>
              <a:t>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if(func != NULL)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	print(c);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}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stop=false;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switch(op)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“$U$”: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unpack(node); 	// true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廃止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“$bind$”: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“$PI$: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	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850463" y="1385723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926049" y="4178524"/>
            <a:ext cx="2022425" cy="276999"/>
          </a:xfrm>
          <a:prstGeom prst="wedgeRectCallout">
            <a:avLst>
              <a:gd name="adj1" fmla="val -32663"/>
              <a:gd name="adj2" fmla="val 164845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810B814-A1A0-4AB7-9DB8-E48C7417EC8F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8648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80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void 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(heads(node));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(List components)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for(c in components) {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(c);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 (Component component)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r>
              <a:rPr lang="en-US" altLang="ja-JP" sz="1200" dirty="0"/>
              <a:t>		Node op = child(component);</a:t>
            </a:r>
          </a:p>
          <a:p>
            <a:r>
              <a:rPr lang="en-US" altLang="ja-JP" sz="1200" dirty="0"/>
              <a:t>		result 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</a:t>
            </a:r>
          </a:p>
          <a:p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 {</a:t>
            </a:r>
          </a:p>
          <a:p>
            <a:r>
              <a:rPr lang="en-US" altLang="ja-JP" sz="1200" dirty="0"/>
              <a:t>			</a:t>
            </a:r>
            <a:r>
              <a:rPr lang="en-US" altLang="ja-JP" sz="1200" dirty="0" err="1"/>
              <a:t>set_child</a:t>
            </a:r>
            <a:r>
              <a:rPr lang="en-US" altLang="ja-JP" sz="1200" dirty="0"/>
              <a:t>(component, result);	// </a:t>
            </a:r>
          </a:p>
          <a:p>
            <a:r>
              <a:rPr lang="en-US" altLang="ja-JP" sz="1200" dirty="0"/>
              <a:t>		}	</a:t>
            </a:r>
          </a:p>
          <a:p>
            <a:r>
              <a:rPr lang="en-US" altLang="ja-JP" sz="1200" dirty="0"/>
              <a:t> 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Node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r>
              <a:rPr lang="en-US" altLang="ja-JP" sz="1200" dirty="0"/>
              <a:t>		return node;</a:t>
            </a:r>
          </a:p>
          <a:p>
            <a:r>
              <a:rPr lang="en-US" altLang="ja-JP" sz="1200" dirty="0"/>
              <a:t>	} else {</a:t>
            </a:r>
          </a:p>
          <a:p>
            <a:r>
              <a:rPr lang="en-US" altLang="ja-JP" sz="1200" dirty="0"/>
              <a:t>		string op = name(node);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		return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);	// </a:t>
            </a:r>
            <a:r>
              <a:rPr lang="en-US" altLang="ja-JP" sz="1200" dirty="0" err="1"/>
              <a:t>args</a:t>
            </a:r>
            <a:r>
              <a:rPr lang="ja-JP" altLang="en-US" sz="1200" dirty="0"/>
              <a:t>の評価は</a:t>
            </a:r>
            <a:r>
              <a:rPr lang="en-US" altLang="ja-JP" sz="1200" dirty="0"/>
              <a:t>op</a:t>
            </a:r>
            <a:r>
              <a:rPr lang="ja-JP" altLang="en-US" sz="1200" dirty="0"/>
              <a:t>任せ、</a:t>
            </a:r>
            <a:r>
              <a:rPr lang="en-US" altLang="ja-JP" sz="1200" dirty="0" err="1"/>
              <a:t>tq</a:t>
            </a:r>
            <a:r>
              <a:rPr lang="ja-JP" altLang="en-US" sz="1200" dirty="0"/>
              <a:t>型</a:t>
            </a:r>
            <a:r>
              <a:rPr lang="en-US" altLang="ja-JP" sz="1200" dirty="0"/>
              <a:t>op</a:t>
            </a:r>
            <a:r>
              <a:rPr lang="ja-JP" altLang="en-US" sz="1200" dirty="0"/>
              <a:t>は</a:t>
            </a:r>
            <a:r>
              <a:rPr lang="en-US" altLang="ja-JP" sz="1200" dirty="0"/>
              <a:t>nil </a:t>
            </a:r>
            <a:r>
              <a:rPr lang="ja-JP" altLang="en-US" sz="1200" dirty="0"/>
              <a:t>リタン</a:t>
            </a:r>
            <a:endParaRPr lang="en-US" altLang="ja-JP" sz="1200" dirty="0"/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21BD123-585C-4D1B-8499-FF6FE993A0DB}"/>
              </a:ext>
            </a:extLst>
          </p:cNvPr>
          <p:cNvSpPr/>
          <p:nvPr/>
        </p:nvSpPr>
        <p:spPr>
          <a:xfrm>
            <a:off x="6731977" y="279680"/>
            <a:ext cx="3621658" cy="1022909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並列化について検討要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・特に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型の評価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full 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化には検討必須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・演算間の依存関係に基づき、待ち行列で待機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型の使い分けが特長的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947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161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ym typeface="Wingdings" pitchFamily="2" charset="2"/>
              </a:rPr>
              <a:t>(1)</a:t>
            </a:r>
            <a:r>
              <a:rPr lang="ja-JP" altLang="en-US" dirty="0">
                <a:sym typeface="Wingdings" pitchFamily="2" charset="2"/>
              </a:rPr>
              <a:t>オペレータの評価と実行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r>
              <a:rPr lang="en-US" altLang="ja-JP" dirty="0">
                <a:sym typeface="Wingdings" pitchFamily="2" charset="2"/>
              </a:rPr>
              <a:t>(2)generator</a:t>
            </a: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61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318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オペレータの評価と実行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0" y="341504"/>
            <a:ext cx="12107053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50082"/>
              </p:ext>
            </p:extLst>
          </p:nvPr>
        </p:nvGraphicFramePr>
        <p:xfrm>
          <a:off x="356487" y="3902988"/>
          <a:ext cx="11735250" cy="294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978402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347536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5317958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201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#</a:t>
                      </a:r>
                      <a:endParaRPr kumimoji="1" lang="ja-JP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operator</a:t>
                      </a:r>
                      <a:endParaRPr kumimoji="1" lang="ja-JP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リタン値</a:t>
                      </a:r>
                      <a:r>
                        <a:rPr kumimoji="1" lang="en-US" altLang="ja-JP" sz="1800" dirty="0"/>
                        <a:t>(T</a:t>
                      </a:r>
                      <a:r>
                        <a:rPr kumimoji="1" lang="ja-JP" altLang="en-US" sz="1800" dirty="0"/>
                        <a:t>式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sz="1800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/>
                        <a:t>$cat$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(t1,t2)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node(cat(rn1, rn2))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/>
                        <a:t>rni</a:t>
                      </a:r>
                      <a:r>
                        <a:rPr kumimoji="1" lang="en-US" altLang="ja-JP" sz="1800" dirty="0"/>
                        <a:t> = name(root(</a:t>
                      </a:r>
                      <a:r>
                        <a:rPr kumimoji="1" lang="en-US" altLang="ja-JP" sz="1800" dirty="0" err="1"/>
                        <a:t>ti</a:t>
                      </a:r>
                      <a:r>
                        <a:rPr kumimoji="1" lang="en-US" altLang="ja-JP" sz="1800" dirty="0"/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node(str) : str</a:t>
                      </a:r>
                      <a:r>
                        <a:rPr kumimoji="1" lang="ja-JP" altLang="en-US" sz="1800" dirty="0"/>
                        <a:t>を</a:t>
                      </a:r>
                      <a:r>
                        <a:rPr kumimoji="1" lang="en-US" altLang="ja-JP" sz="1800" dirty="0"/>
                        <a:t>name</a:t>
                      </a:r>
                      <a:r>
                        <a:rPr kumimoji="1" lang="ja-JP" altLang="en-US" sz="1800" dirty="0"/>
                        <a:t>とする</a:t>
                      </a:r>
                      <a:r>
                        <a:rPr kumimoji="1" lang="en-US" altLang="ja-JP" sz="1800" dirty="0"/>
                        <a:t>node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1)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$cat$(</a:t>
                      </a:r>
                      <a:r>
                        <a:rPr kumimoji="1" lang="en-US" altLang="ja-JP" sz="1800" u="sng" dirty="0"/>
                        <a:t>A</a:t>
                      </a:r>
                      <a:r>
                        <a:rPr kumimoji="1" lang="en-US" altLang="ja-JP" sz="1800" dirty="0"/>
                        <a:t>(B), </a:t>
                      </a:r>
                      <a:r>
                        <a:rPr kumimoji="1" lang="en-US" altLang="ja-JP" sz="1800" u="sng" dirty="0"/>
                        <a:t>X</a:t>
                      </a:r>
                      <a:r>
                        <a:rPr kumimoji="1" lang="en-US" altLang="ja-JP" sz="1800" dirty="0"/>
                        <a:t>(Y,Z))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 </a:t>
                      </a:r>
                      <a:r>
                        <a:rPr kumimoji="1" lang="en-US" altLang="ja-JP" sz="1800" dirty="0"/>
                        <a:t>=&gt; AX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2)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$plus$(</a:t>
                      </a:r>
                      <a:r>
                        <a:rPr kumimoji="1" lang="en-US" altLang="ja-JP" sz="1800" u="sng" dirty="0"/>
                        <a:t>1</a:t>
                      </a:r>
                      <a:r>
                        <a:rPr kumimoji="1" lang="en-US" altLang="ja-JP" sz="1800" dirty="0"/>
                        <a:t>(2),</a:t>
                      </a:r>
                      <a:r>
                        <a:rPr kumimoji="1" lang="en-US" altLang="ja-JP" sz="1800" u="sng" dirty="0"/>
                        <a:t>3</a:t>
                      </a:r>
                      <a:r>
                        <a:rPr kumimoji="1" lang="en-US" altLang="ja-JP" sz="1800" dirty="0"/>
                        <a:t>(4,5))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kumimoji="1" lang="en-US" altLang="ja-JP" sz="1800" dirty="0"/>
                        <a:t> =&gt; 4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$plus$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+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3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</a:t>
                      </a:r>
                      <a:r>
                        <a:rPr kumimoji="1" lang="en-US" altLang="ja-JP" sz="1800" dirty="0" err="1"/>
                        <a:t>mult</a:t>
                      </a:r>
                      <a:r>
                        <a:rPr kumimoji="1" lang="en-US" altLang="ja-JP" sz="1800" dirty="0"/>
                        <a:t>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×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4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$select$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(t1,..,tk)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rnd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(rn1,...,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rnk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$bind$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後述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右記の</a:t>
                      </a: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型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bind(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式が適用対象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$`$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前後に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rn1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$PI$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内積の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chemeClr val="tx1"/>
                        </a:solidFill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strike="noStrike" dirty="0">
                          <a:solidFill>
                            <a:schemeClr val="tx1"/>
                          </a:solidFill>
                        </a:rPr>
                        <a:t>$file$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rn1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後、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kumimoji="1" lang="en-US" altLang="ja-JP" sz="1800" strike="noStrike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を後続ノードに設定</a:t>
                      </a:r>
                      <a:endParaRPr kumimoji="1" lang="en-US" altLang="ja-JP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28144"/>
              </p:ext>
            </p:extLst>
          </p:nvPr>
        </p:nvGraphicFramePr>
        <p:xfrm>
          <a:off x="319911" y="1608495"/>
          <a:ext cx="11735249" cy="193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67659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90468157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344016300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716290219"/>
                    </a:ext>
                  </a:extLst>
                </a:gridCol>
                <a:gridCol w="1597152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135505836"/>
                    </a:ext>
                  </a:extLst>
                </a:gridCol>
                <a:gridCol w="1679768">
                  <a:extLst>
                    <a:ext uri="{9D8B030D-6E8A-4147-A177-3AD203B41FA5}">
                      <a16:colId xmlns:a16="http://schemas.microsoft.com/office/drawing/2014/main" val="1335471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評価</a:t>
                      </a:r>
                      <a:r>
                        <a:rPr kumimoji="1" lang="en-US" altLang="ja-JP" dirty="0"/>
                        <a:t>({}</a:t>
                      </a:r>
                      <a:r>
                        <a:rPr kumimoji="1" lang="ja-JP" altLang="en-US" dirty="0"/>
                        <a:t>内</a:t>
                      </a:r>
                      <a:r>
                        <a:rPr kumimoji="1" lang="en-US" altLang="ja-JP" dirty="0"/>
                        <a:t>):phase1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実行</a:t>
                      </a:r>
                      <a:r>
                        <a:rPr kumimoji="1" lang="en-US" altLang="ja-JP" dirty="0"/>
                        <a:t>:phase2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評価対象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実行対象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46714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32063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(0</a:t>
                      </a:r>
                      <a:r>
                        <a:rPr kumimoji="1" lang="ja-JP" altLang="en-US" dirty="0"/>
                        <a:t>変数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07264" y="127969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(a) lisp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型と</a:t>
            </a:r>
            <a:r>
              <a:rPr lang="en-US" altLang="ja-JP" b="1" u="sng" dirty="0" err="1">
                <a:solidFill>
                  <a:srgbClr val="FF0000"/>
                </a:solidFill>
                <a:sym typeface="Wingdings" pitchFamily="2" charset="2"/>
              </a:rPr>
              <a:t>tq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02747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(b)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オペレータ例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86626-9B8E-4C4A-9E95-DF51A5F4F286}"/>
              </a:ext>
            </a:extLst>
          </p:cNvPr>
          <p:cNvSpPr/>
          <p:nvPr/>
        </p:nvSpPr>
        <p:spPr>
          <a:xfrm>
            <a:off x="3023660" y="7148042"/>
            <a:ext cx="9031500" cy="942217"/>
          </a:xfrm>
          <a:prstGeom prst="wedgeRectCallout">
            <a:avLst>
              <a:gd name="adj1" fmla="val 11327"/>
              <a:gd name="adj2" fmla="val -7246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1-2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では、引数である各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root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を演算対象としているが、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式内全ノードの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を演算対象とする案もある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下記別案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。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※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別途検討要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(★)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1)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結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ABXYZ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全ノードを連結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2) 4(6,7)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1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を加算、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4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5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に加算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6109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(c)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評価と実行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369332"/>
            <a:ext cx="11781037" cy="2408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※lisp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91507" y="3003302"/>
            <a:ext cx="11781036" cy="33701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(</a:t>
            </a:r>
            <a:r>
              <a:rPr lang="ja-JP" altLang="en-US" sz="1600" dirty="0"/>
              <a:t>実行の例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④ </a:t>
            </a:r>
            <a:r>
              <a:rPr lang="en-US" altLang="ja-JP" sz="1600" dirty="0"/>
              <a:t>$`$AAA(B,C)		=&gt; “AAA”(B,C)</a:t>
            </a:r>
            <a:r>
              <a:rPr lang="ja-JP" altLang="en-US" sz="1600" dirty="0"/>
              <a:t>と</a:t>
            </a:r>
            <a:r>
              <a:rPr lang="en-US" altLang="ja-JP" sz="1600" dirty="0"/>
              <a:t>print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⑤ </a:t>
            </a:r>
            <a:r>
              <a:rPr lang="en-US" altLang="ja-JP" sz="1600" dirty="0"/>
              <a:t>t_op1 AAA(B,C)	=&gt; ?AAA?(B,C)</a:t>
            </a:r>
            <a:r>
              <a:rPr lang="ja-JP" altLang="en-US" sz="1600" dirty="0"/>
              <a:t>　</a:t>
            </a:r>
            <a:r>
              <a:rPr lang="en-US" altLang="ja-JP" sz="1600" dirty="0"/>
              <a:t>〃		//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AAA(B,C)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⑥ </a:t>
            </a:r>
            <a:r>
              <a:rPr lang="en-US" altLang="ja-JP" sz="1600" dirty="0"/>
              <a:t>t_op2 X(Y[1],Z[2])	=&gt;  Y,Z</a:t>
            </a:r>
            <a:r>
              <a:rPr lang="ja-JP" altLang="en-US" sz="1600" dirty="0"/>
              <a:t>に</a:t>
            </a:r>
            <a:r>
              <a:rPr lang="en-US" altLang="ja-JP" sz="1600" dirty="0"/>
              <a:t>1</a:t>
            </a:r>
            <a:r>
              <a:rPr lang="ja-JP" altLang="en-US" sz="1600" dirty="0"/>
              <a:t>個、</a:t>
            </a:r>
            <a:r>
              <a:rPr lang="en-US" altLang="ja-JP" sz="1600" dirty="0"/>
              <a:t>2</a:t>
            </a:r>
            <a:r>
              <a:rPr lang="ja-JP" altLang="en-US" sz="1600" dirty="0"/>
              <a:t>個バインド</a:t>
            </a:r>
            <a:r>
              <a:rPr lang="en-US" altLang="ja-JP" sz="1600" dirty="0"/>
              <a:t>		//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X(Y[1],Z[2])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B0682AC-70FA-47BC-B60A-58C23596FA29}"/>
              </a:ext>
            </a:extLst>
          </p:cNvPr>
          <p:cNvSpPr/>
          <p:nvPr/>
        </p:nvSpPr>
        <p:spPr>
          <a:xfrm>
            <a:off x="7059616" y="2207933"/>
            <a:ext cx="5104433" cy="939083"/>
          </a:xfrm>
          <a:prstGeom prst="wedgeRectCallout">
            <a:avLst>
              <a:gd name="adj1" fmla="val -63494"/>
              <a:gd name="adj2" fmla="val -5252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パラメータなしの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つけてもつけなくてもよい。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 {$A$}X(T,Z)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$A$X(Y,Z)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理由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の解釈は、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の生成」である。。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をつけてもつけなくても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F46075F-5A3B-4738-9760-F22901681356}"/>
              </a:ext>
            </a:extLst>
          </p:cNvPr>
          <p:cNvSpPr/>
          <p:nvPr/>
        </p:nvSpPr>
        <p:spPr>
          <a:xfrm>
            <a:off x="5187390" y="156483"/>
            <a:ext cx="5785410" cy="328062"/>
          </a:xfrm>
          <a:prstGeom prst="wedgeRectCallout">
            <a:avLst>
              <a:gd name="adj1" fmla="val -55767"/>
              <a:gd name="adj2" fmla="val 485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{$A$} =&gt; 0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{$A$()} =&gt; 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ダミーノードあり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134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65827" y="91319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86390" y="62344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57074" y="1860223"/>
            <a:ext cx="11198478" cy="9079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// BNF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未反映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//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の場合はその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(3)BNF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7A9D-0EB7-493A-B185-E9DD30635E40}"/>
              </a:ext>
            </a:extLst>
          </p:cNvPr>
          <p:cNvSpPr txBox="1"/>
          <p:nvPr/>
        </p:nvSpPr>
        <p:spPr>
          <a:xfrm>
            <a:off x="0" y="0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(2)generator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6D8F2C8-517B-417B-9253-14C35DB02CDD}"/>
              </a:ext>
            </a:extLst>
          </p:cNvPr>
          <p:cNvSpPr/>
          <p:nvPr/>
        </p:nvSpPr>
        <p:spPr>
          <a:xfrm>
            <a:off x="584308" y="261147"/>
            <a:ext cx="106908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とパラメータ列を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で囲ったもの。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評価結果の値を表す。</a:t>
            </a:r>
            <a:endParaRPr lang="en-US" altLang="ja-JP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CC9460-1030-458E-A6E6-7C2933EE67C9}"/>
              </a:ext>
            </a:extLst>
          </p:cNvPr>
          <p:cNvSpPr/>
          <p:nvPr/>
        </p:nvSpPr>
        <p:spPr>
          <a:xfrm>
            <a:off x="-86391" y="2797220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(b)</a:t>
            </a:r>
            <a:r>
              <a:rPr lang="en-US" altLang="ja-JP" sz="16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tq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DEA2C97-EF0A-4AD4-AD2A-A3AAE4F31BA9}"/>
              </a:ext>
            </a:extLst>
          </p:cNvPr>
          <p:cNvSpPr/>
          <p:nvPr/>
        </p:nvSpPr>
        <p:spPr>
          <a:xfrm>
            <a:off x="399754" y="3122328"/>
            <a:ext cx="106908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&lt;head&gt;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の＜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としてのみ記述可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43A6196-49F9-4311-9DB2-A4DF50039052}"/>
              </a:ext>
            </a:extLst>
          </p:cNvPr>
          <p:cNvSpPr/>
          <p:nvPr/>
        </p:nvSpPr>
        <p:spPr>
          <a:xfrm>
            <a:off x="7610923" y="-135327"/>
            <a:ext cx="4521143" cy="942363"/>
          </a:xfrm>
          <a:prstGeom prst="wedgeRectCallout">
            <a:avLst>
              <a:gd name="adj1" fmla="val -29976"/>
              <a:gd name="adj2" fmla="val 3028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でない場合は、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{op(...)}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の動作は未定義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において、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{($bind$,$#1)}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はダミーノードのため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動作未定義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不正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#2{{$tree$($bind$,$#1)}}X(Y[1],Z[2])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#2{$tree${($bind$,$#1)}}X(Y[1],Z[2])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2116CEB3-CDAE-42FB-B88A-6A44E1EBA075}"/>
              </a:ext>
            </a:extLst>
          </p:cNvPr>
          <p:cNvSpPr/>
          <p:nvPr/>
        </p:nvSpPr>
        <p:spPr>
          <a:xfrm>
            <a:off x="6071309" y="2729747"/>
            <a:ext cx="5203875" cy="1024021"/>
          </a:xfrm>
          <a:prstGeom prst="wedgeRectCallout">
            <a:avLst>
              <a:gd name="adj1" fmla="val -73077"/>
              <a:gd name="adj2" fmla="val -10016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{{...}}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の扱いに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案あり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BNF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で規定 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&lt;function&gt;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部にのみ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1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{}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を評価の結果、全体が正当な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式であれば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2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{...}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の場合のみ許容していたが、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式一般であっても許容するように拡張。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7807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520548" y="366498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406125" y="8672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279953" y="7897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343" y="37276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094416" y="575536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  <a:endCxn id="168" idx="0"/>
          </p:cNvCxnSpPr>
          <p:nvPr/>
        </p:nvCxnSpPr>
        <p:spPr>
          <a:xfrm>
            <a:off x="8391862" y="5306696"/>
            <a:ext cx="0" cy="44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7012455" y="370297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AAC63B-2566-4522-BEF6-A6B66E92B3B3}"/>
              </a:ext>
            </a:extLst>
          </p:cNvPr>
          <p:cNvSpPr txBox="1"/>
          <p:nvPr/>
        </p:nvSpPr>
        <p:spPr>
          <a:xfrm>
            <a:off x="-94593" y="-14483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90467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1861" y="145752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779609" y="3626941"/>
            <a:ext cx="0" cy="20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32865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3626941"/>
            <a:ext cx="1391279" cy="20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83320" y="382729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14635" y="2558584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23044" y="263913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2999139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34178" y="2385906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19978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1857063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44474" y="57227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78478" y="630627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45209" y="630740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75924" y="6063113"/>
            <a:ext cx="464839" cy="243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40763" y="6063113"/>
            <a:ext cx="601892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51667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38272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86680" y="439151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33871" y="382611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2779609" y="4167675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91" idx="0"/>
          </p:cNvCxnSpPr>
          <p:nvPr/>
        </p:nvCxnSpPr>
        <p:spPr>
          <a:xfrm>
            <a:off x="4130160" y="4166502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3626941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19978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1857063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AEAFB89C-29E2-4C74-BE9D-64585AB13041}"/>
              </a:ext>
            </a:extLst>
          </p:cNvPr>
          <p:cNvSpPr/>
          <p:nvPr/>
        </p:nvSpPr>
        <p:spPr>
          <a:xfrm>
            <a:off x="3572354" y="4984786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5C35719-C923-42CA-B0C9-C35C46C0CA9A}"/>
              </a:ext>
            </a:extLst>
          </p:cNvPr>
          <p:cNvSpPr/>
          <p:nvPr/>
        </p:nvSpPr>
        <p:spPr>
          <a:xfrm>
            <a:off x="3780763" y="506534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74E3066-D123-41B6-8B81-98D2F6744BE7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4130159" y="4744454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542EF32-375B-4CF6-9CC8-C59583C81C4B}"/>
              </a:ext>
            </a:extLst>
          </p:cNvPr>
          <p:cNvSpPr/>
          <p:nvPr/>
        </p:nvSpPr>
        <p:spPr>
          <a:xfrm>
            <a:off x="3733871" y="440406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AAB27B1-1721-4E3D-A1CE-9121A98A09C0}"/>
              </a:ext>
            </a:extLst>
          </p:cNvPr>
          <p:cNvCxnSpPr>
            <a:cxnSpLocks/>
            <a:stCxn id="89" idx="4"/>
            <a:endCxn id="104" idx="0"/>
          </p:cNvCxnSpPr>
          <p:nvPr/>
        </p:nvCxnSpPr>
        <p:spPr>
          <a:xfrm>
            <a:off x="4140763" y="5425341"/>
            <a:ext cx="0" cy="29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D50AD0DB-BCF6-4388-96B9-A2BE996525F1}"/>
              </a:ext>
            </a:extLst>
          </p:cNvPr>
          <p:cNvCxnSpPr>
            <a:cxnSpLocks/>
            <a:stCxn id="129" idx="2"/>
            <a:endCxn id="112" idx="0"/>
          </p:cNvCxnSpPr>
          <p:nvPr/>
        </p:nvCxnSpPr>
        <p:spPr>
          <a:xfrm flipH="1">
            <a:off x="8466719" y="3643093"/>
            <a:ext cx="1152525" cy="210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4A1CA8EE-F3AA-44BF-8C8A-91A1D68782A4}"/>
              </a:ext>
            </a:extLst>
          </p:cNvPr>
          <p:cNvSpPr/>
          <p:nvPr/>
        </p:nvSpPr>
        <p:spPr>
          <a:xfrm>
            <a:off x="8070430" y="38537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47B60B80-3976-4F36-8C75-5C86855EA6B1}"/>
              </a:ext>
            </a:extLst>
          </p:cNvPr>
          <p:cNvSpPr/>
          <p:nvPr/>
        </p:nvSpPr>
        <p:spPr>
          <a:xfrm>
            <a:off x="9054270" y="2584995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95D7729-B47B-4046-84F2-4D31B2DA8AAA}"/>
              </a:ext>
            </a:extLst>
          </p:cNvPr>
          <p:cNvSpPr/>
          <p:nvPr/>
        </p:nvSpPr>
        <p:spPr>
          <a:xfrm>
            <a:off x="9262679" y="2665550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1A67AF3F-D953-4DE5-9A98-264BBBD634CE}"/>
              </a:ext>
            </a:extLst>
          </p:cNvPr>
          <p:cNvCxnSpPr>
            <a:cxnSpLocks/>
            <a:stCxn id="114" idx="4"/>
          </p:cNvCxnSpPr>
          <p:nvPr/>
        </p:nvCxnSpPr>
        <p:spPr>
          <a:xfrm flipH="1">
            <a:off x="9619244" y="3025550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C4796FC-71E7-4F35-9E16-C433277FD46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473813" y="2412317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5AD87C6-B9E3-49D2-B7D7-E2EE21E2DABD}"/>
              </a:ext>
            </a:extLst>
          </p:cNvPr>
          <p:cNvSpPr/>
          <p:nvPr/>
        </p:nvSpPr>
        <p:spPr>
          <a:xfrm>
            <a:off x="7185154" y="202430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DD8305AE-C63D-4A19-9E6A-30F64E090245}"/>
              </a:ext>
            </a:extLst>
          </p:cNvPr>
          <p:cNvCxnSpPr>
            <a:cxnSpLocks/>
            <a:stCxn id="128" idx="2"/>
            <a:endCxn id="120" idx="0"/>
          </p:cNvCxnSpPr>
          <p:nvPr/>
        </p:nvCxnSpPr>
        <p:spPr>
          <a:xfrm flipH="1">
            <a:off x="7482600" y="1883474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3D79A00-6D74-47DF-81F4-8E35AFBAF226}"/>
              </a:ext>
            </a:extLst>
          </p:cNvPr>
          <p:cNvSpPr/>
          <p:nvPr/>
        </p:nvSpPr>
        <p:spPr>
          <a:xfrm>
            <a:off x="10686453" y="569604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3A87EEB-25C4-4287-B2B6-0AE77A29F25C}"/>
              </a:ext>
            </a:extLst>
          </p:cNvPr>
          <p:cNvSpPr/>
          <p:nvPr/>
        </p:nvSpPr>
        <p:spPr>
          <a:xfrm>
            <a:off x="10686453" y="630709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4E4B9AEB-64CA-4BF4-8A69-AB361D4C8441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10983899" y="6036428"/>
            <a:ext cx="0" cy="27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C5F3E739-8E0E-45C3-B47E-2C9E275CB219}"/>
              </a:ext>
            </a:extLst>
          </p:cNvPr>
          <p:cNvSpPr/>
          <p:nvPr/>
        </p:nvSpPr>
        <p:spPr>
          <a:xfrm>
            <a:off x="8192230" y="15430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ECA9E12-4E5B-4B28-8D20-4C5BE536B370}"/>
              </a:ext>
            </a:extLst>
          </p:cNvPr>
          <p:cNvSpPr/>
          <p:nvPr/>
        </p:nvSpPr>
        <p:spPr>
          <a:xfrm>
            <a:off x="9222955" y="330270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6CD7C77-3641-428D-A7F6-79C6674D0046}"/>
              </a:ext>
            </a:extLst>
          </p:cNvPr>
          <p:cNvSpPr/>
          <p:nvPr/>
        </p:nvSpPr>
        <p:spPr>
          <a:xfrm>
            <a:off x="8073790" y="441793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C96503-25BE-48AA-BF36-C93B68661F93}"/>
              </a:ext>
            </a:extLst>
          </p:cNvPr>
          <p:cNvSpPr/>
          <p:nvPr/>
        </p:nvSpPr>
        <p:spPr>
          <a:xfrm>
            <a:off x="10573506" y="38525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458E56D-1667-4771-B39E-3A9F4D44228A}"/>
              </a:ext>
            </a:extLst>
          </p:cNvPr>
          <p:cNvCxnSpPr>
            <a:cxnSpLocks/>
            <a:stCxn id="112" idx="2"/>
            <a:endCxn id="130" idx="0"/>
          </p:cNvCxnSpPr>
          <p:nvPr/>
        </p:nvCxnSpPr>
        <p:spPr>
          <a:xfrm>
            <a:off x="8466719" y="4194086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E330E1A-98FC-427C-B278-9FE8D6A32F49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>
            <a:off x="10969795" y="4192913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116161C-5913-4948-B0ED-7609E8EE7960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619244" y="3653352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984E4762-E980-4ED8-ABC3-D969883EF230}"/>
              </a:ext>
            </a:extLst>
          </p:cNvPr>
          <p:cNvSpPr/>
          <p:nvPr/>
        </p:nvSpPr>
        <p:spPr>
          <a:xfrm>
            <a:off x="9077524" y="20243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B1F2032-5BFF-46C1-B12C-3543C5A652D8}"/>
              </a:ext>
            </a:extLst>
          </p:cNvPr>
          <p:cNvCxnSpPr>
            <a:cxnSpLocks/>
            <a:stCxn id="128" idx="2"/>
            <a:endCxn id="135" idx="0"/>
          </p:cNvCxnSpPr>
          <p:nvPr/>
        </p:nvCxnSpPr>
        <p:spPr>
          <a:xfrm>
            <a:off x="8588519" y="1883474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9DFB791C-2A46-4138-B21B-BFFC742DC048}"/>
              </a:ext>
            </a:extLst>
          </p:cNvPr>
          <p:cNvSpPr/>
          <p:nvPr/>
        </p:nvSpPr>
        <p:spPr>
          <a:xfrm>
            <a:off x="10411989" y="5011197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E700A68-3D32-4831-AB70-89A78178D441}"/>
              </a:ext>
            </a:extLst>
          </p:cNvPr>
          <p:cNvSpPr/>
          <p:nvPr/>
        </p:nvSpPr>
        <p:spPr>
          <a:xfrm>
            <a:off x="10620398" y="5091752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A16B19F8-82DE-4BEB-B540-807F3AC3A039}"/>
              </a:ext>
            </a:extLst>
          </p:cNvPr>
          <p:cNvCxnSpPr>
            <a:cxnSpLocks/>
            <a:stCxn id="140" idx="2"/>
            <a:endCxn id="137" idx="0"/>
          </p:cNvCxnSpPr>
          <p:nvPr/>
        </p:nvCxnSpPr>
        <p:spPr>
          <a:xfrm flipH="1">
            <a:off x="10969794" y="4770865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F391907-62C0-4A98-BFB9-BCF19FA5A09F}"/>
              </a:ext>
            </a:extLst>
          </p:cNvPr>
          <p:cNvSpPr/>
          <p:nvPr/>
        </p:nvSpPr>
        <p:spPr>
          <a:xfrm>
            <a:off x="10573506" y="4430480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9B9C5A6F-1036-4979-9197-08ECE21227CF}"/>
              </a:ext>
            </a:extLst>
          </p:cNvPr>
          <p:cNvCxnSpPr>
            <a:cxnSpLocks/>
            <a:stCxn id="138" idx="4"/>
            <a:endCxn id="124" idx="0"/>
          </p:cNvCxnSpPr>
          <p:nvPr/>
        </p:nvCxnSpPr>
        <p:spPr>
          <a:xfrm>
            <a:off x="10980398" y="5451752"/>
            <a:ext cx="3501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106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37295" y="5832714"/>
            <a:ext cx="325526" cy="431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14144" y="549232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5165" y="5832714"/>
            <a:ext cx="292130" cy="43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6737" y="6263908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16" idx="0"/>
          </p:cNvCxnSpPr>
          <p:nvPr/>
        </p:nvCxnSpPr>
        <p:spPr>
          <a:xfrm>
            <a:off x="1956984" y="3460334"/>
            <a:ext cx="144901" cy="424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2014" y="6265638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7016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85" idx="3"/>
          </p:cNvCxnSpPr>
          <p:nvPr/>
        </p:nvCxnSpPr>
        <p:spPr>
          <a:xfrm flipH="1">
            <a:off x="9162789" y="2108677"/>
            <a:ext cx="692357" cy="1946098"/>
          </a:xfrm>
          <a:prstGeom prst="bentConnector3">
            <a:avLst>
              <a:gd name="adj1" fmla="val -33018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32684"/>
            <a:ext cx="2960420" cy="37761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285653" y="6172909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9016217" y="5882304"/>
            <a:ext cx="49765" cy="34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93066" y="554191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859898" y="6232269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85" idx="0"/>
          </p:cNvCxnSpPr>
          <p:nvPr/>
        </p:nvCxnSpPr>
        <p:spPr>
          <a:xfrm>
            <a:off x="8712076" y="3458343"/>
            <a:ext cx="147640" cy="426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8065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99BE58-BD0F-4289-80A6-C5AB1639F7A5}"/>
              </a:ext>
            </a:extLst>
          </p:cNvPr>
          <p:cNvSpPr/>
          <p:nvPr/>
        </p:nvSpPr>
        <p:spPr>
          <a:xfrm>
            <a:off x="1740783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25EBE4-629E-48CF-91B2-A35DF85BF395}"/>
              </a:ext>
            </a:extLst>
          </p:cNvPr>
          <p:cNvSpPr/>
          <p:nvPr/>
        </p:nvSpPr>
        <p:spPr>
          <a:xfrm>
            <a:off x="1798811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FE37FB3-508E-479C-96C0-B938E6280584}"/>
              </a:ext>
            </a:extLst>
          </p:cNvPr>
          <p:cNvSpPr/>
          <p:nvPr/>
        </p:nvSpPr>
        <p:spPr>
          <a:xfrm>
            <a:off x="1909160" y="4715221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9D390FF-4A48-47C0-B122-4BEF8C0670A8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2101885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A7B3AE1-5231-4B88-936F-2C6E68EA33B0}"/>
              </a:ext>
            </a:extLst>
          </p:cNvPr>
          <p:cNvCxnSpPr>
            <a:cxnSpLocks/>
            <a:stCxn id="18" idx="4"/>
            <a:endCxn id="58" idx="0"/>
          </p:cNvCxnSpPr>
          <p:nvPr/>
        </p:nvCxnSpPr>
        <p:spPr>
          <a:xfrm>
            <a:off x="2194921" y="5075221"/>
            <a:ext cx="142374" cy="41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1DD9AEE3-ABF7-4BF8-8E22-B609C2AF1FE6}"/>
              </a:ext>
            </a:extLst>
          </p:cNvPr>
          <p:cNvSpPr/>
          <p:nvPr/>
        </p:nvSpPr>
        <p:spPr>
          <a:xfrm>
            <a:off x="8498614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05ADD4E-FB09-4554-A051-90853FC7A2CA}"/>
              </a:ext>
            </a:extLst>
          </p:cNvPr>
          <p:cNvSpPr/>
          <p:nvPr/>
        </p:nvSpPr>
        <p:spPr>
          <a:xfrm>
            <a:off x="8556642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D797BA-F865-4380-9894-956839F6AAD8}"/>
              </a:ext>
            </a:extLst>
          </p:cNvPr>
          <p:cNvSpPr/>
          <p:nvPr/>
        </p:nvSpPr>
        <p:spPr>
          <a:xfrm>
            <a:off x="8666991" y="4715221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7AFF93E-1589-4FE8-A281-E1083C459C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8859716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6B42194-84AC-4C6B-8BAD-FFB413B66544}"/>
              </a:ext>
            </a:extLst>
          </p:cNvPr>
          <p:cNvCxnSpPr>
            <a:cxnSpLocks/>
            <a:stCxn id="86" idx="4"/>
            <a:endCxn id="132" idx="0"/>
          </p:cNvCxnSpPr>
          <p:nvPr/>
        </p:nvCxnSpPr>
        <p:spPr>
          <a:xfrm>
            <a:off x="8952752" y="5075221"/>
            <a:ext cx="63465" cy="46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283D3D-F927-484B-9BB6-23777087752B}"/>
              </a:ext>
            </a:extLst>
          </p:cNvPr>
          <p:cNvSpPr txBox="1"/>
          <p:nvPr/>
        </p:nvSpPr>
        <p:spPr>
          <a:xfrm>
            <a:off x="6502783" y="687981"/>
            <a:ext cx="494860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が何個含まれていても、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の評価後は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&lt;ref-label&gt;&lt;reference&gt;&lt;function&gt;&lt;name&gt;&lt;bind&gt;</a:t>
            </a:r>
          </a:p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の各要素が特定できると思われる。その検証が必要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(★)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25BD926-8F81-4E4E-9A9E-3B3F1F52FCAF}"/>
              </a:ext>
            </a:extLst>
          </p:cNvPr>
          <p:cNvSpPr/>
          <p:nvPr/>
        </p:nvSpPr>
        <p:spPr>
          <a:xfrm>
            <a:off x="7122153" y="7111518"/>
            <a:ext cx="4810349" cy="371491"/>
          </a:xfrm>
          <a:prstGeom prst="wedgeRectCallout">
            <a:avLst>
              <a:gd name="adj1" fmla="val 4327"/>
              <a:gd name="adj2" fmla="val -86632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 </a:t>
            </a:r>
            <a:r>
              <a:rPr kumimoji="1" lang="en-US" altLang="ja-JP" sz="12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ptr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のポイント先は、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が付与されていることがわかる位置とすべき。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874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799629" y="1453269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245650" y="2269118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277733" y="2349673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13" idx="0"/>
          </p:cNvCxnSpPr>
          <p:nvPr/>
        </p:nvCxnSpPr>
        <p:spPr>
          <a:xfrm>
            <a:off x="8637733" y="2709673"/>
            <a:ext cx="0" cy="457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181055" y="1926881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7971823" y="1586496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327089" y="234627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047089" y="2526276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10191729" y="28144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10204934" y="616944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10201359" y="542525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9525535" y="3480311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10580675" y="4055452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10084975" y="4536740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10237648" y="4617295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10588018" y="3154813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10597648" y="5765638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10597648" y="4977295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10993936" y="3815088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10653907" y="3676588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9084063" y="5843139"/>
            <a:ext cx="975816" cy="248807"/>
          </a:xfrm>
          <a:prstGeom prst="wedgeRectCallout">
            <a:avLst>
              <a:gd name="adj1" fmla="val 73099"/>
              <a:gd name="adj2" fmla="val -12605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72DD8E-9A93-4519-94C9-90F9E1BBF6F3}"/>
              </a:ext>
            </a:extLst>
          </p:cNvPr>
          <p:cNvSpPr/>
          <p:nvPr/>
        </p:nvSpPr>
        <p:spPr>
          <a:xfrm>
            <a:off x="8241444" y="316690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50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192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「記号」と「意味」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式」と「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式値」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まとめ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90011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 </a:t>
            </a:r>
            <a:r>
              <a:rPr lang="ja-JP" altLang="en-US" b="1" u="sng" dirty="0">
                <a:sym typeface="Wingdings" pitchFamily="2" charset="2"/>
              </a:rPr>
              <a:t>問題点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693426"/>
            <a:ext cx="11781037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10407" y="2826645"/>
            <a:ext cx="11781036" cy="18697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9348D8-BE15-437A-B274-EDC641F3A8DE}"/>
              </a:ext>
            </a:extLst>
          </p:cNvPr>
          <p:cNvSpPr txBox="1"/>
          <p:nvPr/>
        </p:nvSpPr>
        <p:spPr>
          <a:xfrm>
            <a:off x="364449" y="2247698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※lisp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EA3A74-9FFF-41D3-91F7-DAC733A63A8D}"/>
              </a:ext>
            </a:extLst>
          </p:cNvPr>
          <p:cNvSpPr txBox="1"/>
          <p:nvPr/>
        </p:nvSpPr>
        <p:spPr>
          <a:xfrm>
            <a:off x="61631" y="5213377"/>
            <a:ext cx="1187858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{}</a:t>
            </a:r>
            <a:r>
              <a:rPr lang="ja-JP" altLang="en-US" dirty="0"/>
              <a:t>の評価結果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		: </a:t>
            </a:r>
            <a:r>
              <a:rPr lang="ja-JP" altLang="en-US" b="1" dirty="0"/>
              <a:t>記号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構造のみで「意味」には関知しない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①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A(B(C),D)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en-US" altLang="ja-JP" dirty="0"/>
              <a:t>(b)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operator	: </a:t>
            </a:r>
            <a:r>
              <a:rPr lang="ja-JP" altLang="en-US" b="1" dirty="0"/>
              <a:t>意味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関数や集合など</a:t>
            </a:r>
            <a:r>
              <a:rPr lang="en-US" altLang="ja-JP" dirty="0"/>
              <a:t>=</a:t>
            </a:r>
            <a:r>
              <a:rPr lang="ja-JP" altLang="en-US" dirty="0"/>
              <a:t>モデルの世界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② </a:t>
            </a:r>
            <a:r>
              <a:rPr lang="en-US" altLang="ja-JP" dirty="0"/>
              <a:t>t_op</a:t>
            </a:r>
            <a:r>
              <a:rPr lang="en-US" altLang="ja-JP" baseline="-25000" dirty="0"/>
              <a:t>0</a:t>
            </a:r>
            <a:r>
              <a:rPr lang="en-US" altLang="ja-JP" dirty="0"/>
              <a:t>-a</a:t>
            </a:r>
            <a:r>
              <a:rPr lang="ja-JP" altLang="en-US" dirty="0"/>
              <a:t>、③ </a:t>
            </a:r>
            <a:r>
              <a:rPr lang="en-US" altLang="ja-JP" sz="1800" dirty="0"/>
              <a:t>t_op</a:t>
            </a:r>
            <a:r>
              <a:rPr lang="en-US" altLang="ja-JP" sz="1800" baseline="-25000" dirty="0"/>
              <a:t>0</a:t>
            </a:r>
            <a:r>
              <a:rPr lang="en-US" altLang="ja-JP" sz="1800" dirty="0"/>
              <a:t>-b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　同じ</a:t>
            </a:r>
            <a:r>
              <a:rPr lang="en-US" altLang="ja-JP" dirty="0"/>
              <a:t>{}</a:t>
            </a:r>
            <a:r>
              <a:rPr lang="ja-JP" altLang="en-US" dirty="0"/>
              <a:t>の評価結果として、あまりにも次元が違いすぎ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F26826-5F56-43C6-9A83-FA80C8C07018}"/>
              </a:ext>
            </a:extLst>
          </p:cNvPr>
          <p:cNvSpPr/>
          <p:nvPr/>
        </p:nvSpPr>
        <p:spPr>
          <a:xfrm>
            <a:off x="0" y="4886465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問題点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707867-3B63-4266-B40E-5457FFDE0A72}"/>
              </a:ext>
            </a:extLst>
          </p:cNvPr>
          <p:cNvSpPr/>
          <p:nvPr/>
        </p:nvSpPr>
        <p:spPr>
          <a:xfrm>
            <a:off x="110407" y="377078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C6231B3-B932-471A-BA4E-2E20510B7C90}"/>
              </a:ext>
            </a:extLst>
          </p:cNvPr>
          <p:cNvSpPr/>
          <p:nvPr/>
        </p:nvSpPr>
        <p:spPr>
          <a:xfrm>
            <a:off x="5062681" y="7662068"/>
            <a:ext cx="3915606" cy="599064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動作がきちんと定義されているのであれば、重要な問題とは言えない。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天野氏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8759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E51185F-565F-4E62-9A38-E090C6F27417}"/>
              </a:ext>
            </a:extLst>
          </p:cNvPr>
          <p:cNvSpPr/>
          <p:nvPr/>
        </p:nvSpPr>
        <p:spPr>
          <a:xfrm>
            <a:off x="294663" y="633275"/>
            <a:ext cx="11719859" cy="22913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四角形: 角を丸くする 156">
            <a:extLst>
              <a:ext uri="{FF2B5EF4-FFF2-40B4-BE49-F238E27FC236}">
                <a16:creationId xmlns:a16="http://schemas.microsoft.com/office/drawing/2014/main" id="{06326D1E-8A47-4DB2-9095-810C5D46B0AB}"/>
              </a:ext>
            </a:extLst>
          </p:cNvPr>
          <p:cNvSpPr/>
          <p:nvPr/>
        </p:nvSpPr>
        <p:spPr>
          <a:xfrm>
            <a:off x="6668012" y="73507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718B3C41-9B24-418D-AB3A-5592A9B67432}"/>
              </a:ext>
            </a:extLst>
          </p:cNvPr>
          <p:cNvSpPr/>
          <p:nvPr/>
        </p:nvSpPr>
        <p:spPr>
          <a:xfrm>
            <a:off x="412955" y="74428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FB20A0-A057-4A5A-ADD9-3B0C30E3BAD7}"/>
              </a:ext>
            </a:extLst>
          </p:cNvPr>
          <p:cNvSpPr txBox="1"/>
          <p:nvPr/>
        </p:nvSpPr>
        <p:spPr>
          <a:xfrm>
            <a:off x="0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 </a:t>
            </a:r>
            <a:r>
              <a:rPr lang="ja-JP" altLang="en-US" b="1" u="sng" dirty="0">
                <a:sym typeface="Wingdings" pitchFamily="2" charset="2"/>
              </a:rPr>
              <a:t>「記号」と「意味」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4DA049-23AA-4AFA-944C-A4F0B00BBD9F}"/>
              </a:ext>
            </a:extLst>
          </p:cNvPr>
          <p:cNvSpPr txBox="1"/>
          <p:nvPr/>
        </p:nvSpPr>
        <p:spPr>
          <a:xfrm>
            <a:off x="601884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Father(x, y), Father(y,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(x, z).</a:t>
            </a:r>
          </a:p>
          <a:p>
            <a:r>
              <a:rPr lang="ja-JP" altLang="en-US" sz="1600" dirty="0"/>
              <a:t>② </a:t>
            </a:r>
            <a:r>
              <a:rPr lang="en-US" altLang="ja-JP" sz="1600" dirty="0"/>
              <a:t>Father(Tom, John).</a:t>
            </a:r>
          </a:p>
          <a:p>
            <a:r>
              <a:rPr kumimoji="1" lang="ja-JP" altLang="en-US" sz="1600" dirty="0"/>
              <a:t>③ </a:t>
            </a:r>
            <a:r>
              <a:rPr kumimoji="1" lang="en-US" altLang="ja-JP" sz="1600" dirty="0"/>
              <a:t>Father(John, Mary).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775C3C-E53C-43CD-BBB9-9553105FBF0A}"/>
              </a:ext>
            </a:extLst>
          </p:cNvPr>
          <p:cNvSpPr txBox="1"/>
          <p:nvPr/>
        </p:nvSpPr>
        <p:spPr>
          <a:xfrm>
            <a:off x="1284789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(Tom, </a:t>
            </a:r>
            <a:r>
              <a:rPr lang="en-US" altLang="ja-JP" sz="1600" dirty="0"/>
              <a:t>Mary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49D5530-25EB-4D30-813C-36F4919A4834}"/>
              </a:ext>
            </a:extLst>
          </p:cNvPr>
          <p:cNvSpPr/>
          <p:nvPr/>
        </p:nvSpPr>
        <p:spPr>
          <a:xfrm>
            <a:off x="1597306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7C36EC-8085-48DC-B3DC-4D706CF485A5}"/>
              </a:ext>
            </a:extLst>
          </p:cNvPr>
          <p:cNvSpPr txBox="1"/>
          <p:nvPr/>
        </p:nvSpPr>
        <p:spPr>
          <a:xfrm>
            <a:off x="6822219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P(x, y), P(y,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/>
              <a:t>Q(x, z).</a:t>
            </a:r>
          </a:p>
          <a:p>
            <a:r>
              <a:rPr lang="ja-JP" altLang="en-US" sz="1600" dirty="0"/>
              <a:t>②</a:t>
            </a:r>
            <a:r>
              <a:rPr lang="en-US" altLang="ja-JP" sz="1600" dirty="0"/>
              <a:t>’</a:t>
            </a:r>
            <a:r>
              <a:rPr lang="ja-JP" altLang="en-US" sz="1600" dirty="0"/>
              <a:t> </a:t>
            </a:r>
            <a:r>
              <a:rPr lang="en-US" altLang="ja-JP" sz="1600" dirty="0"/>
              <a:t>P(K, L).</a:t>
            </a:r>
          </a:p>
          <a:p>
            <a:r>
              <a:rPr kumimoji="1" lang="ja-JP" altLang="en-US" sz="1600" dirty="0"/>
              <a:t>③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P(L, M).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CEB3D0-439D-42BB-AE87-BA87494D7951}"/>
              </a:ext>
            </a:extLst>
          </p:cNvPr>
          <p:cNvSpPr txBox="1"/>
          <p:nvPr/>
        </p:nvSpPr>
        <p:spPr>
          <a:xfrm>
            <a:off x="7505124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Q(K, </a:t>
            </a:r>
            <a:r>
              <a:rPr lang="en-US" altLang="ja-JP" sz="1600" dirty="0"/>
              <a:t>M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249AF24-F107-421A-9050-C22A820D8CA6}"/>
              </a:ext>
            </a:extLst>
          </p:cNvPr>
          <p:cNvSpPr/>
          <p:nvPr/>
        </p:nvSpPr>
        <p:spPr>
          <a:xfrm>
            <a:off x="7817641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78BDFC4-3D6F-4AA7-B704-584CFC3BD90D}"/>
              </a:ext>
            </a:extLst>
          </p:cNvPr>
          <p:cNvSpPr txBox="1"/>
          <p:nvPr/>
        </p:nvSpPr>
        <p:spPr>
          <a:xfrm>
            <a:off x="5276701" y="356026"/>
            <a:ext cx="1708417" cy="5516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記号の世界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5BF601A-49DD-465E-AB1F-35697E6EC877}"/>
              </a:ext>
            </a:extLst>
          </p:cNvPr>
          <p:cNvSpPr txBox="1"/>
          <p:nvPr/>
        </p:nvSpPr>
        <p:spPr>
          <a:xfrm>
            <a:off x="0" y="331774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</a:t>
            </a:r>
            <a:r>
              <a:rPr lang="ja-JP" altLang="en-US" b="1" u="sng" dirty="0">
                <a:sym typeface="Wingdings" pitchFamily="2" charset="2"/>
              </a:rPr>
              <a:t> 論理学</a:t>
            </a:r>
            <a:endParaRPr lang="en-US" altLang="ja-JP" b="1" u="sng" dirty="0">
              <a:sym typeface="Wingdings" pitchFamily="2" charset="2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C1B261E-82D7-4838-9C8E-142EA97EE729}"/>
              </a:ext>
            </a:extLst>
          </p:cNvPr>
          <p:cNvGrpSpPr/>
          <p:nvPr/>
        </p:nvGrpSpPr>
        <p:grpSpPr>
          <a:xfrm>
            <a:off x="92597" y="2900698"/>
            <a:ext cx="11921925" cy="3957302"/>
            <a:chOff x="92597" y="2850933"/>
            <a:chExt cx="11921925" cy="4007067"/>
          </a:xfrm>
        </p:grpSpPr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D71A7044-3992-40F4-B260-4E93BF3991E4}"/>
                </a:ext>
              </a:extLst>
            </p:cNvPr>
            <p:cNvSpPr/>
            <p:nvPr/>
          </p:nvSpPr>
          <p:spPr>
            <a:xfrm>
              <a:off x="5129482" y="3032568"/>
              <a:ext cx="6885040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3E17439C-0A80-42BE-927C-A67DAB32B5BB}"/>
                </a:ext>
              </a:extLst>
            </p:cNvPr>
            <p:cNvSpPr/>
            <p:nvPr/>
          </p:nvSpPr>
          <p:spPr>
            <a:xfrm>
              <a:off x="92597" y="3044142"/>
              <a:ext cx="4698806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04CD070-83E1-409C-82A6-41B92C01B8DC}"/>
                </a:ext>
              </a:extLst>
            </p:cNvPr>
            <p:cNvSpPr/>
            <p:nvPr/>
          </p:nvSpPr>
          <p:spPr>
            <a:xfrm>
              <a:off x="294663" y="3229337"/>
              <a:ext cx="42078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A7E8329-64FB-4E7C-A002-D68DBF683BE1}"/>
                </a:ext>
              </a:extLst>
            </p:cNvPr>
            <p:cNvSpPr/>
            <p:nvPr/>
          </p:nvSpPr>
          <p:spPr>
            <a:xfrm>
              <a:off x="5323929" y="3229337"/>
              <a:ext cx="44273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C72BDAA-C228-4F31-B211-03EAE6A158E2}"/>
                </a:ext>
              </a:extLst>
            </p:cNvPr>
            <p:cNvSpPr/>
            <p:nvPr/>
          </p:nvSpPr>
          <p:spPr>
            <a:xfrm>
              <a:off x="1843495" y="5290247"/>
              <a:ext cx="1904516" cy="1195654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2733EB97-DC5A-4FCF-B8F7-FE816397F991}"/>
                </a:ext>
              </a:extLst>
            </p:cNvPr>
            <p:cNvSpPr/>
            <p:nvPr/>
          </p:nvSpPr>
          <p:spPr>
            <a:xfrm>
              <a:off x="1155533" y="3607971"/>
              <a:ext cx="2089107" cy="1370341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1489CDD1-CB2C-47F2-B953-AC25787003D6}"/>
                </a:ext>
              </a:extLst>
            </p:cNvPr>
            <p:cNvSpPr/>
            <p:nvPr/>
          </p:nvSpPr>
          <p:spPr>
            <a:xfrm>
              <a:off x="6879817" y="5144947"/>
              <a:ext cx="1904516" cy="1515206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D49D8FE2-999E-4D7F-BCEE-C79E0209A3AF}"/>
                </a:ext>
              </a:extLst>
            </p:cNvPr>
            <p:cNvSpPr/>
            <p:nvPr/>
          </p:nvSpPr>
          <p:spPr>
            <a:xfrm>
              <a:off x="6359079" y="3429000"/>
              <a:ext cx="2292272" cy="1597308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C9E7F21-1F11-47C1-BBA8-2FE88C6E1B5A}"/>
                </a:ext>
              </a:extLst>
            </p:cNvPr>
            <p:cNvSpPr txBox="1"/>
            <p:nvPr/>
          </p:nvSpPr>
          <p:spPr>
            <a:xfrm>
              <a:off x="2147570" y="549617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Father</a:t>
              </a:r>
              <a:endParaRPr kumimoji="1" lang="ja-JP" altLang="en-US" sz="16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0FEFC34-E280-404C-A04C-5B30254BA536}"/>
                </a:ext>
              </a:extLst>
            </p:cNvPr>
            <p:cNvSpPr txBox="1"/>
            <p:nvPr/>
          </p:nvSpPr>
          <p:spPr>
            <a:xfrm>
              <a:off x="1921395" y="5875961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GrandFather</a:t>
              </a:r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37364CD-82C7-4DFE-BC82-FCFB8CF4EB8E}"/>
                </a:ext>
              </a:extLst>
            </p:cNvPr>
            <p:cNvSpPr txBox="1"/>
            <p:nvPr/>
          </p:nvSpPr>
          <p:spPr>
            <a:xfrm>
              <a:off x="1595590" y="377178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8E99D21-6DE1-4B9F-B7B0-B54EC2864D65}"/>
                </a:ext>
              </a:extLst>
            </p:cNvPr>
            <p:cNvSpPr txBox="1"/>
            <p:nvPr/>
          </p:nvSpPr>
          <p:spPr>
            <a:xfrm>
              <a:off x="1843495" y="412582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05FDC82-454C-4E7B-A9C5-794F0BAFCB79}"/>
                </a:ext>
              </a:extLst>
            </p:cNvPr>
            <p:cNvSpPr txBox="1"/>
            <p:nvPr/>
          </p:nvSpPr>
          <p:spPr>
            <a:xfrm>
              <a:off x="1782462" y="4543990"/>
              <a:ext cx="1109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Mary</a:t>
              </a:r>
              <a:endParaRPr kumimoji="1" lang="ja-JP" altLang="en-US" sz="16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C5711D8-763E-4D8F-B477-E8A39163040C}"/>
                </a:ext>
              </a:extLst>
            </p:cNvPr>
            <p:cNvSpPr txBox="1"/>
            <p:nvPr/>
          </p:nvSpPr>
          <p:spPr>
            <a:xfrm>
              <a:off x="7467244" y="5329925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父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9772AC7-8400-4CEF-8F3D-E721362CA5A3}"/>
                </a:ext>
              </a:extLst>
            </p:cNvPr>
            <p:cNvSpPr txBox="1"/>
            <p:nvPr/>
          </p:nvSpPr>
          <p:spPr>
            <a:xfrm>
              <a:off x="7107937" y="5764864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祖父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C78B0080-A649-4077-9704-1AF8996EE2E1}"/>
                </a:ext>
              </a:extLst>
            </p:cNvPr>
            <p:cNvSpPr txBox="1"/>
            <p:nvPr/>
          </p:nvSpPr>
          <p:spPr>
            <a:xfrm>
              <a:off x="6938058" y="3638042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31F9243-ED86-4BF5-BF50-D4B07F4F4BF5}"/>
                </a:ext>
              </a:extLst>
            </p:cNvPr>
            <p:cNvSpPr txBox="1"/>
            <p:nvPr/>
          </p:nvSpPr>
          <p:spPr>
            <a:xfrm>
              <a:off x="7003161" y="411190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993674D-126F-4EC8-89A8-D61F82EF6849}"/>
                </a:ext>
              </a:extLst>
            </p:cNvPr>
            <p:cNvSpPr txBox="1"/>
            <p:nvPr/>
          </p:nvSpPr>
          <p:spPr>
            <a:xfrm>
              <a:off x="7403692" y="450312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mary</a:t>
              </a:r>
              <a:endParaRPr kumimoji="1" lang="ja-JP" altLang="en-US" sz="16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D489989-D3C1-4845-B1CA-F9E740E7184F}"/>
                </a:ext>
              </a:extLst>
            </p:cNvPr>
            <p:cNvSpPr txBox="1"/>
            <p:nvPr/>
          </p:nvSpPr>
          <p:spPr>
            <a:xfrm>
              <a:off x="8126867" y="542631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兄弟</a:t>
              </a:r>
              <a:endParaRPr kumimoji="1" lang="en-US" altLang="ja-JP" sz="16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CE0010C-83D4-4311-A35C-FD02C8300AE9}"/>
                </a:ext>
              </a:extLst>
            </p:cNvPr>
            <p:cNvSpPr txBox="1"/>
            <p:nvPr/>
          </p:nvSpPr>
          <p:spPr>
            <a:xfrm>
              <a:off x="8125061" y="587820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母</a:t>
              </a:r>
              <a:endParaRPr kumimoji="1" lang="en-US" altLang="ja-JP" sz="16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C7D83CF-14D1-458A-A8A8-B425A71D24D0}"/>
                </a:ext>
              </a:extLst>
            </p:cNvPr>
            <p:cNvSpPr txBox="1"/>
            <p:nvPr/>
          </p:nvSpPr>
          <p:spPr>
            <a:xfrm>
              <a:off x="7467244" y="622874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祖母</a:t>
              </a:r>
              <a:endParaRPr kumimoji="1" lang="en-US" altLang="ja-JP" sz="16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1C3A04F-F983-4D36-8862-46D4A106A35C}"/>
                </a:ext>
              </a:extLst>
            </p:cNvPr>
            <p:cNvSpPr txBox="1"/>
            <p:nvPr/>
          </p:nvSpPr>
          <p:spPr>
            <a:xfrm>
              <a:off x="7738400" y="394103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jane</a:t>
              </a:r>
              <a:endParaRPr kumimoji="1" lang="ja-JP" altLang="en-US" sz="16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800D5A5-A1A7-45B1-88CA-6FD6AC4EB1E7}"/>
                </a:ext>
              </a:extLst>
            </p:cNvPr>
            <p:cNvSpPr/>
            <p:nvPr/>
          </p:nvSpPr>
          <p:spPr>
            <a:xfrm>
              <a:off x="10338747" y="3907578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tom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36AC8E84-C460-4920-A21D-92E20C77EFA1}"/>
                </a:ext>
              </a:extLst>
            </p:cNvPr>
            <p:cNvSpPr/>
            <p:nvPr/>
          </p:nvSpPr>
          <p:spPr>
            <a:xfrm>
              <a:off x="10338746" y="5051157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john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C0190F0-EED1-4C0C-A50B-0F22AE3D2C7C}"/>
                </a:ext>
              </a:extLst>
            </p:cNvPr>
            <p:cNvSpPr/>
            <p:nvPr/>
          </p:nvSpPr>
          <p:spPr>
            <a:xfrm>
              <a:off x="11081948" y="625017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jane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850D2CA-FE0C-43B7-B9BC-F1E51FDF2ED4}"/>
                </a:ext>
              </a:extLst>
            </p:cNvPr>
            <p:cNvSpPr/>
            <p:nvPr/>
          </p:nvSpPr>
          <p:spPr>
            <a:xfrm>
              <a:off x="9589934" y="625142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mary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72976A8-4083-43D0-839E-4F9DDE6894F5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10749648" y="4250358"/>
              <a:ext cx="1" cy="800799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682B2229-AFE0-48FA-84F3-77E7666CD89E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flipH="1">
              <a:off x="10000836" y="5393937"/>
              <a:ext cx="748812" cy="85748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C2C242B8-0264-48D1-A250-85813A41C4AA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10749648" y="5393937"/>
              <a:ext cx="743202" cy="85623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531F7BFD-B7AF-49C7-93A1-5283F57CBCB1}"/>
                </a:ext>
              </a:extLst>
            </p:cNvPr>
            <p:cNvSpPr/>
            <p:nvPr/>
          </p:nvSpPr>
          <p:spPr>
            <a:xfrm>
              <a:off x="6818390" y="37717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A105B4F-9F10-4ED9-8FB6-550442CBE1D6}"/>
                </a:ext>
              </a:extLst>
            </p:cNvPr>
            <p:cNvSpPr/>
            <p:nvPr/>
          </p:nvSpPr>
          <p:spPr>
            <a:xfrm>
              <a:off x="7674951" y="4072981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6BD543EE-AB40-4455-9FBE-557A6D578C24}"/>
                </a:ext>
              </a:extLst>
            </p:cNvPr>
            <p:cNvSpPr/>
            <p:nvPr/>
          </p:nvSpPr>
          <p:spPr>
            <a:xfrm>
              <a:off x="7402189" y="542384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5EE0111-25AE-498F-A971-61E523079E41}"/>
                </a:ext>
              </a:extLst>
            </p:cNvPr>
            <p:cNvSpPr/>
            <p:nvPr/>
          </p:nvSpPr>
          <p:spPr>
            <a:xfrm>
              <a:off x="7028663" y="583362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8D622C7-CF25-4556-9821-5F0292AA281D}"/>
                </a:ext>
              </a:extLst>
            </p:cNvPr>
            <p:cNvSpPr/>
            <p:nvPr/>
          </p:nvSpPr>
          <p:spPr>
            <a:xfrm>
              <a:off x="8061612" y="551121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45CE4AC-ABB9-42A0-9632-5CBAF3CBEF39}"/>
                </a:ext>
              </a:extLst>
            </p:cNvPr>
            <p:cNvSpPr/>
            <p:nvPr/>
          </p:nvSpPr>
          <p:spPr>
            <a:xfrm>
              <a:off x="8051977" y="59519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E468819A-397F-4EDE-8BEC-1F2679E82F29}"/>
                </a:ext>
              </a:extLst>
            </p:cNvPr>
            <p:cNvSpPr/>
            <p:nvPr/>
          </p:nvSpPr>
          <p:spPr>
            <a:xfrm>
              <a:off x="7402188" y="629055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7643DD95-C138-4E34-BC4C-4CC2447A3869}"/>
                </a:ext>
              </a:extLst>
            </p:cNvPr>
            <p:cNvSpPr/>
            <p:nvPr/>
          </p:nvSpPr>
          <p:spPr>
            <a:xfrm>
              <a:off x="6921670" y="42294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E51EC782-CD55-49C2-8F56-78C59FC9ACC8}"/>
                </a:ext>
              </a:extLst>
            </p:cNvPr>
            <p:cNvSpPr/>
            <p:nvPr/>
          </p:nvSpPr>
          <p:spPr>
            <a:xfrm>
              <a:off x="7310768" y="461360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53FDA192-8D5D-40C9-96DB-F31E0ADF0E99}"/>
                </a:ext>
              </a:extLst>
            </p:cNvPr>
            <p:cNvSpPr/>
            <p:nvPr/>
          </p:nvSpPr>
          <p:spPr>
            <a:xfrm>
              <a:off x="2147570" y="38725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962ABA8E-BC71-41D7-B935-D07B56ACA60F}"/>
                </a:ext>
              </a:extLst>
            </p:cNvPr>
            <p:cNvSpPr/>
            <p:nvPr/>
          </p:nvSpPr>
          <p:spPr>
            <a:xfrm>
              <a:off x="2409470" y="423140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5D7B37DD-72D0-4E0F-85FC-74BC705C5342}"/>
                </a:ext>
              </a:extLst>
            </p:cNvPr>
            <p:cNvSpPr/>
            <p:nvPr/>
          </p:nvSpPr>
          <p:spPr>
            <a:xfrm>
              <a:off x="2379563" y="464960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BE6EF40D-3EBB-485D-880C-F309E3D90880}"/>
                </a:ext>
              </a:extLst>
            </p:cNvPr>
            <p:cNvSpPr/>
            <p:nvPr/>
          </p:nvSpPr>
          <p:spPr>
            <a:xfrm>
              <a:off x="2891955" y="560178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78A12F7-6785-4143-B90B-ABC9F6A724B8}"/>
                </a:ext>
              </a:extLst>
            </p:cNvPr>
            <p:cNvSpPr/>
            <p:nvPr/>
          </p:nvSpPr>
          <p:spPr>
            <a:xfrm>
              <a:off x="3206863" y="59808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3E120CB-5BD6-4638-BFC2-A797965763CF}"/>
                </a:ext>
              </a:extLst>
            </p:cNvPr>
            <p:cNvSpPr txBox="1"/>
            <p:nvPr/>
          </p:nvSpPr>
          <p:spPr>
            <a:xfrm>
              <a:off x="193342" y="2880697"/>
              <a:ext cx="1589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記号の世界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]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EF09F9AC-E835-482B-AFFA-28883F8C39F7}"/>
                </a:ext>
              </a:extLst>
            </p:cNvPr>
            <p:cNvSpPr txBox="1"/>
            <p:nvPr/>
          </p:nvSpPr>
          <p:spPr>
            <a:xfrm>
              <a:off x="5213319" y="2850933"/>
              <a:ext cx="24616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意味の世界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(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モデル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)]</a:t>
              </a: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0CED6694-BCE7-4FBA-922A-ADA89D042E22}"/>
                </a:ext>
              </a:extLst>
            </p:cNvPr>
            <p:cNvSpPr txBox="1"/>
            <p:nvPr/>
          </p:nvSpPr>
          <p:spPr>
            <a:xfrm>
              <a:off x="7642140" y="3380807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60FB58F8-E75B-4027-9177-BE0E4D9FC04A}"/>
                </a:ext>
              </a:extLst>
            </p:cNvPr>
            <p:cNvSpPr txBox="1"/>
            <p:nvPr/>
          </p:nvSpPr>
          <p:spPr>
            <a:xfrm>
              <a:off x="8206891" y="4994475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E4C2FF51-11A2-49C5-9A86-20A5D2AEB22F}"/>
                </a:ext>
              </a:extLst>
            </p:cNvPr>
            <p:cNvSpPr txBox="1"/>
            <p:nvPr/>
          </p:nvSpPr>
          <p:spPr>
            <a:xfrm>
              <a:off x="905215" y="5470208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D4FFCA7-CB9B-47B4-8DD2-950374851434}"/>
                </a:ext>
              </a:extLst>
            </p:cNvPr>
            <p:cNvSpPr txBox="1"/>
            <p:nvPr/>
          </p:nvSpPr>
          <p:spPr>
            <a:xfrm>
              <a:off x="537622" y="4318461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BA3433C5-61F0-4C5B-BB86-3FDEB64027E4}"/>
                </a:ext>
              </a:extLst>
            </p:cNvPr>
            <p:cNvSpPr txBox="1"/>
            <p:nvPr/>
          </p:nvSpPr>
          <p:spPr>
            <a:xfrm>
              <a:off x="10024764" y="3391430"/>
              <a:ext cx="164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&lt;</a:t>
              </a:r>
              <a:r>
                <a:rPr lang="ja-JP" altLang="en-US" b="1" dirty="0">
                  <a:solidFill>
                    <a:srgbClr val="FF00FF"/>
                  </a:solidFill>
                  <a:sym typeface="Wingdings" pitchFamily="2" charset="2"/>
                </a:rPr>
                <a:t>親子関係</a:t>
              </a:r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&gt;</a:t>
              </a:r>
            </a:p>
          </p:txBody>
        </p:sp>
        <p:cxnSp>
          <p:nvCxnSpPr>
            <p:cNvPr id="120" name="コネクタ: 曲線 119">
              <a:extLst>
                <a:ext uri="{FF2B5EF4-FFF2-40B4-BE49-F238E27FC236}">
                  <a16:creationId xmlns:a16="http://schemas.microsoft.com/office/drawing/2014/main" id="{A2ED9CE9-2B7C-4637-9394-9A762E3A23CF}"/>
                </a:ext>
              </a:extLst>
            </p:cNvPr>
            <p:cNvCxnSpPr>
              <a:stCxn id="92" idx="7"/>
              <a:endCxn id="74" idx="0"/>
            </p:cNvCxnSpPr>
            <p:nvPr/>
          </p:nvCxnSpPr>
          <p:spPr>
            <a:xfrm rot="5400000" flipH="1" flipV="1">
              <a:off x="4509154" y="1518510"/>
              <a:ext cx="119415" cy="4625956"/>
            </a:xfrm>
            <a:prstGeom prst="curvedConnector3">
              <a:avLst>
                <a:gd name="adj1" fmla="val 29143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コネクタ: 曲線 122">
              <a:extLst>
                <a:ext uri="{FF2B5EF4-FFF2-40B4-BE49-F238E27FC236}">
                  <a16:creationId xmlns:a16="http://schemas.microsoft.com/office/drawing/2014/main" id="{6AF1EACF-DFCA-4A29-AEBC-AB3BB01BC291}"/>
                </a:ext>
              </a:extLst>
            </p:cNvPr>
            <p:cNvCxnSpPr>
              <a:cxnSpLocks/>
              <a:stCxn id="94" idx="7"/>
              <a:endCxn id="88" idx="1"/>
            </p:cNvCxnSpPr>
            <p:nvPr/>
          </p:nvCxnSpPr>
          <p:spPr>
            <a:xfrm rot="5400000" flipH="1" flipV="1">
              <a:off x="4728054" y="2037855"/>
              <a:ext cx="1928" cy="4422471"/>
            </a:xfrm>
            <a:prstGeom prst="curvedConnector3">
              <a:avLst>
                <a:gd name="adj1" fmla="val 1292396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コネクタ: 曲線 127">
              <a:extLst>
                <a:ext uri="{FF2B5EF4-FFF2-40B4-BE49-F238E27FC236}">
                  <a16:creationId xmlns:a16="http://schemas.microsoft.com/office/drawing/2014/main" id="{93672E6C-AE32-46EF-A0EB-7CE790D22953}"/>
                </a:ext>
              </a:extLst>
            </p:cNvPr>
            <p:cNvCxnSpPr>
              <a:cxnSpLocks/>
              <a:stCxn id="96" idx="0"/>
              <a:endCxn id="90" idx="7"/>
            </p:cNvCxnSpPr>
            <p:nvPr/>
          </p:nvCxnSpPr>
          <p:spPr>
            <a:xfrm rot="5400000" flipH="1" flipV="1">
              <a:off x="4922371" y="2152897"/>
              <a:ext cx="17351" cy="4976069"/>
            </a:xfrm>
            <a:prstGeom prst="curvedConnector3">
              <a:avLst>
                <a:gd name="adj1" fmla="val 15249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コネクタ: 曲線 131">
              <a:extLst>
                <a:ext uri="{FF2B5EF4-FFF2-40B4-BE49-F238E27FC236}">
                  <a16:creationId xmlns:a16="http://schemas.microsoft.com/office/drawing/2014/main" id="{02AC0961-36A0-490E-86F3-9976218B9C26}"/>
                </a:ext>
              </a:extLst>
            </p:cNvPr>
            <p:cNvCxnSpPr>
              <a:cxnSpLocks/>
              <a:stCxn id="98" idx="0"/>
              <a:endCxn id="78" idx="0"/>
            </p:cNvCxnSpPr>
            <p:nvPr/>
          </p:nvCxnSpPr>
          <p:spPr>
            <a:xfrm rot="5400000" flipH="1" flipV="1">
              <a:off x="5121549" y="3257697"/>
              <a:ext cx="177944" cy="4510234"/>
            </a:xfrm>
            <a:prstGeom prst="curvedConnector3">
              <a:avLst>
                <a:gd name="adj1" fmla="val 2284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コネクタ: 曲線 134">
              <a:extLst>
                <a:ext uri="{FF2B5EF4-FFF2-40B4-BE49-F238E27FC236}">
                  <a16:creationId xmlns:a16="http://schemas.microsoft.com/office/drawing/2014/main" id="{727C3067-A6C2-403E-8934-A1BD8F2E74BC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3347530" y="5897284"/>
              <a:ext cx="3681133" cy="13420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コネクタ: 曲線 137">
              <a:extLst>
                <a:ext uri="{FF2B5EF4-FFF2-40B4-BE49-F238E27FC236}">
                  <a16:creationId xmlns:a16="http://schemas.microsoft.com/office/drawing/2014/main" id="{A5E8D2DA-0909-4253-9493-6BC41AB7211B}"/>
                </a:ext>
              </a:extLst>
            </p:cNvPr>
            <p:cNvCxnSpPr>
              <a:cxnSpLocks/>
              <a:stCxn id="98" idx="6"/>
              <a:endCxn id="82" idx="2"/>
            </p:cNvCxnSpPr>
            <p:nvPr/>
          </p:nvCxnSpPr>
          <p:spPr>
            <a:xfrm flipV="1">
              <a:off x="3018852" y="5574877"/>
              <a:ext cx="5042760" cy="9057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0000FF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54F19619-2E77-4281-95B0-F000745F749A}"/>
                </a:ext>
              </a:extLst>
            </p:cNvPr>
            <p:cNvSpPr txBox="1"/>
            <p:nvPr/>
          </p:nvSpPr>
          <p:spPr>
            <a:xfrm>
              <a:off x="10746842" y="4454449"/>
              <a:ext cx="520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55108E59-8DE7-4653-8A44-007F70D16696}"/>
                </a:ext>
              </a:extLst>
            </p:cNvPr>
            <p:cNvSpPr txBox="1"/>
            <p:nvPr/>
          </p:nvSpPr>
          <p:spPr>
            <a:xfrm>
              <a:off x="10250218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2580E23B-81E0-4392-A9EA-5A9BE6D6992F}"/>
                </a:ext>
              </a:extLst>
            </p:cNvPr>
            <p:cNvSpPr txBox="1"/>
            <p:nvPr/>
          </p:nvSpPr>
          <p:spPr>
            <a:xfrm>
              <a:off x="10799475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25A9B1D1-543E-41A5-813B-BABDA59FD1CE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10411737" y="6421564"/>
              <a:ext cx="670211" cy="125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639981B2-BC56-4126-AF3B-509D3A429745}"/>
                </a:ext>
              </a:extLst>
            </p:cNvPr>
            <p:cNvSpPr txBox="1"/>
            <p:nvPr/>
          </p:nvSpPr>
          <p:spPr>
            <a:xfrm>
              <a:off x="10433394" y="6431809"/>
              <a:ext cx="736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兄弟</a:t>
              </a:r>
            </a:p>
          </p:txBody>
        </p:sp>
        <p:cxnSp>
          <p:nvCxnSpPr>
            <p:cNvPr id="3" name="コネクタ: 曲線 2">
              <a:extLst>
                <a:ext uri="{FF2B5EF4-FFF2-40B4-BE49-F238E27FC236}">
                  <a16:creationId xmlns:a16="http://schemas.microsoft.com/office/drawing/2014/main" id="{4248F98D-F528-45E3-A4C6-EB05181054FA}"/>
                </a:ext>
              </a:extLst>
            </p:cNvPr>
            <p:cNvCxnSpPr>
              <a:cxnSpLocks/>
              <a:stCxn id="56" idx="1"/>
              <a:endCxn id="62" idx="0"/>
            </p:cNvCxnSpPr>
            <p:nvPr/>
          </p:nvCxnSpPr>
          <p:spPr>
            <a:xfrm rot="10800000" flipV="1">
              <a:off x="10000837" y="4078968"/>
              <a:ext cx="337911" cy="217245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コネクタ: 曲線 76">
              <a:extLst>
                <a:ext uri="{FF2B5EF4-FFF2-40B4-BE49-F238E27FC236}">
                  <a16:creationId xmlns:a16="http://schemas.microsoft.com/office/drawing/2014/main" id="{75948169-1101-48B8-B5B3-4CD4B9BFA05E}"/>
                </a:ext>
              </a:extLst>
            </p:cNvPr>
            <p:cNvCxnSpPr>
              <a:cxnSpLocks/>
              <a:stCxn id="56" idx="3"/>
              <a:endCxn id="60" idx="0"/>
            </p:cNvCxnSpPr>
            <p:nvPr/>
          </p:nvCxnSpPr>
          <p:spPr>
            <a:xfrm>
              <a:off x="11160550" y="4078968"/>
              <a:ext cx="332300" cy="217120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415EA2F-6750-49C1-99BF-B8D3944C41EE}"/>
                </a:ext>
              </a:extLst>
            </p:cNvPr>
            <p:cNvSpPr txBox="1"/>
            <p:nvPr/>
          </p:nvSpPr>
          <p:spPr>
            <a:xfrm>
              <a:off x="11326700" y="443837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6D593F2-1E3E-4501-AEAA-A9FFBFE98F85}"/>
                </a:ext>
              </a:extLst>
            </p:cNvPr>
            <p:cNvSpPr txBox="1"/>
            <p:nvPr/>
          </p:nvSpPr>
          <p:spPr>
            <a:xfrm>
              <a:off x="9973029" y="450191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</p:grp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3B192C11-88D2-42B5-9396-264E8E40F462}"/>
              </a:ext>
            </a:extLst>
          </p:cNvPr>
          <p:cNvSpPr/>
          <p:nvPr/>
        </p:nvSpPr>
        <p:spPr>
          <a:xfrm>
            <a:off x="5663380" y="1831036"/>
            <a:ext cx="981858" cy="542122"/>
          </a:xfrm>
          <a:prstGeom prst="left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914C2-C5CD-42AB-8944-7DDA0505DEEB}"/>
              </a:ext>
            </a:extLst>
          </p:cNvPr>
          <p:cNvSpPr txBox="1"/>
          <p:nvPr/>
        </p:nvSpPr>
        <p:spPr>
          <a:xfrm>
            <a:off x="5831990" y="1530452"/>
            <a:ext cx="8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等価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196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916792" y="9862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6010250" y="68468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0" y="0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</a:t>
            </a:r>
            <a:r>
              <a:rPr lang="ja-JP" altLang="en-US" b="1" u="sng" dirty="0">
                <a:sym typeface="Wingdings" pitchFamily="2" charset="2"/>
              </a:rPr>
              <a:t>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式値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CE2555D-FD02-4D9A-B053-BE48EA781C2B}"/>
              </a:ext>
            </a:extLst>
          </p:cNvPr>
          <p:cNvSpPr/>
          <p:nvPr/>
        </p:nvSpPr>
        <p:spPr>
          <a:xfrm>
            <a:off x="3816528" y="-1166648"/>
            <a:ext cx="4364429" cy="922877"/>
          </a:xfrm>
          <a:prstGeom prst="wedgeRectCallout">
            <a:avLst>
              <a:gd name="adj1" fmla="val -14780"/>
              <a:gd name="adj2" fmla="val 8502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後続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式を作用対象にするかは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依存のはず。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①②において、評価結果がなにになるかも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の自由。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型の区別をなくす方式について検討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1839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9B6701E-56C5-4D68-A070-058E51AE0971}"/>
              </a:ext>
            </a:extLst>
          </p:cNvPr>
          <p:cNvSpPr/>
          <p:nvPr/>
        </p:nvSpPr>
        <p:spPr>
          <a:xfrm>
            <a:off x="1683521" y="3288890"/>
            <a:ext cx="9689420" cy="1820783"/>
          </a:xfrm>
          <a:prstGeom prst="roundRect">
            <a:avLst>
              <a:gd name="adj" fmla="val 13427"/>
            </a:avLst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0DE368-E6DA-433F-8542-A60CF4276133}"/>
              </a:ext>
            </a:extLst>
          </p:cNvPr>
          <p:cNvSpPr txBox="1"/>
          <p:nvPr/>
        </p:nvSpPr>
        <p:spPr>
          <a:xfrm>
            <a:off x="-29496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</a:t>
            </a:r>
            <a:r>
              <a:rPr lang="ja-JP" altLang="en-US" b="1" u="sng" dirty="0">
                <a:sym typeface="Wingdings" pitchFamily="2" charset="2"/>
              </a:rPr>
              <a:t>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式」と「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式値」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0B2A5E-D3C7-4ADD-AC02-C58720BDE574}"/>
              </a:ext>
            </a:extLst>
          </p:cNvPr>
          <p:cNvSpPr txBox="1"/>
          <p:nvPr/>
        </p:nvSpPr>
        <p:spPr>
          <a:xfrm>
            <a:off x="2860825" y="341203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6911F2-D861-40B8-90B9-04EADCCDF60C}"/>
              </a:ext>
            </a:extLst>
          </p:cNvPr>
          <p:cNvSpPr txBox="1"/>
          <p:nvPr/>
        </p:nvSpPr>
        <p:spPr>
          <a:xfrm>
            <a:off x="2746853" y="4189367"/>
            <a:ext cx="14840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A(B,C)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884205-BE9E-4180-AC4A-26BADC5F46BC}"/>
              </a:ext>
            </a:extLst>
          </p:cNvPr>
          <p:cNvSpPr txBox="1"/>
          <p:nvPr/>
        </p:nvSpPr>
        <p:spPr>
          <a:xfrm>
            <a:off x="7406866" y="3515047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8C13B0-FEA3-47DE-AD6C-72DC5CB7DB2C}"/>
              </a:ext>
            </a:extLst>
          </p:cNvPr>
          <p:cNvSpPr txBox="1"/>
          <p:nvPr/>
        </p:nvSpPr>
        <p:spPr>
          <a:xfrm>
            <a:off x="2916200" y="131060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4134DC-BB4B-4DE3-B645-0646056E99BD}"/>
              </a:ext>
            </a:extLst>
          </p:cNvPr>
          <p:cNvSpPr txBox="1"/>
          <p:nvPr/>
        </p:nvSpPr>
        <p:spPr>
          <a:xfrm>
            <a:off x="8383266" y="96960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4CDC328-06C7-4AEB-8B38-A083E1439C5E}"/>
              </a:ext>
            </a:extLst>
          </p:cNvPr>
          <p:cNvSpPr/>
          <p:nvPr/>
        </p:nvSpPr>
        <p:spPr>
          <a:xfrm>
            <a:off x="8725484" y="365747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FF66E84-2E87-4969-A490-13D047A6DD96}"/>
              </a:ext>
            </a:extLst>
          </p:cNvPr>
          <p:cNvSpPr/>
          <p:nvPr/>
        </p:nvSpPr>
        <p:spPr>
          <a:xfrm>
            <a:off x="9216619" y="4590030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33CD044-2316-460E-AD72-C9EFAC16B834}"/>
              </a:ext>
            </a:extLst>
          </p:cNvPr>
          <p:cNvSpPr/>
          <p:nvPr/>
        </p:nvSpPr>
        <p:spPr>
          <a:xfrm>
            <a:off x="8313881" y="459003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FC6C5D5-ACB7-452C-B6D8-11AF1D8CE819}"/>
              </a:ext>
            </a:extLst>
          </p:cNvPr>
          <p:cNvCxnSpPr>
            <a:stCxn id="72" idx="2"/>
            <a:endCxn id="76" idx="0"/>
          </p:cNvCxnSpPr>
          <p:nvPr/>
        </p:nvCxnSpPr>
        <p:spPr>
          <a:xfrm flipH="1">
            <a:off x="8638448" y="4026804"/>
            <a:ext cx="411603" cy="563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D2219D1-CD08-4856-B20A-469EA0A48F4F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050051" y="4026804"/>
            <a:ext cx="491135" cy="56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矢印: 右 81">
            <a:extLst>
              <a:ext uri="{FF2B5EF4-FFF2-40B4-BE49-F238E27FC236}">
                <a16:creationId xmlns:a16="http://schemas.microsoft.com/office/drawing/2014/main" id="{CFEC4913-92AA-4AA0-8FA8-C07C231D201B}"/>
              </a:ext>
            </a:extLst>
          </p:cNvPr>
          <p:cNvSpPr/>
          <p:nvPr/>
        </p:nvSpPr>
        <p:spPr>
          <a:xfrm>
            <a:off x="4774081" y="4069212"/>
            <a:ext cx="2002883" cy="597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CD22F8C-E0FB-4CB5-AF2B-36FFF311B3B9}"/>
              </a:ext>
            </a:extLst>
          </p:cNvPr>
          <p:cNvGrpSpPr/>
          <p:nvPr/>
        </p:nvGrpSpPr>
        <p:grpSpPr>
          <a:xfrm>
            <a:off x="1683520" y="495934"/>
            <a:ext cx="9689420" cy="2588622"/>
            <a:chOff x="2096470" y="569673"/>
            <a:chExt cx="9689420" cy="286762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DE887686-7236-475E-A6B0-518C12D60F85}"/>
                </a:ext>
              </a:extLst>
            </p:cNvPr>
            <p:cNvSpPr/>
            <p:nvPr/>
          </p:nvSpPr>
          <p:spPr>
            <a:xfrm>
              <a:off x="7463845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C1E4C5AC-C33E-4A45-BE42-8D55A390CC22}"/>
                </a:ext>
              </a:extLst>
            </p:cNvPr>
            <p:cNvSpPr/>
            <p:nvPr/>
          </p:nvSpPr>
          <p:spPr>
            <a:xfrm>
              <a:off x="2096470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DB9B5E-7985-49CB-A07D-338005C029E8}"/>
                </a:ext>
              </a:extLst>
            </p:cNvPr>
            <p:cNvSpPr/>
            <p:nvPr/>
          </p:nvSpPr>
          <p:spPr>
            <a:xfrm>
              <a:off x="2405103" y="835036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F27100E4-E875-4DC4-84DA-26DEA50F0359}"/>
                </a:ext>
              </a:extLst>
            </p:cNvPr>
            <p:cNvSpPr/>
            <p:nvPr/>
          </p:nvSpPr>
          <p:spPr>
            <a:xfrm>
              <a:off x="7905322" y="797233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BBE81C9-0DF3-4795-9CDB-F3D53F7CDE45}"/>
                </a:ext>
              </a:extLst>
            </p:cNvPr>
            <p:cNvSpPr txBox="1"/>
            <p:nvPr/>
          </p:nvSpPr>
          <p:spPr>
            <a:xfrm>
              <a:off x="2634213" y="1023614"/>
              <a:ext cx="8419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数字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A5CCFC1-C761-4B02-9DF5-BCEEA2EDE7D7}"/>
                </a:ext>
              </a:extLst>
            </p:cNvPr>
            <p:cNvSpPr txBox="1"/>
            <p:nvPr/>
          </p:nvSpPr>
          <p:spPr>
            <a:xfrm>
              <a:off x="4417766" y="1112522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“2”</a:t>
              </a:r>
              <a:endParaRPr kumimoji="1" lang="ja-JP" altLang="en-US" sz="1600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B6E85DD-EC09-492D-850D-35E714AE0EF9}"/>
                </a:ext>
              </a:extLst>
            </p:cNvPr>
            <p:cNvSpPr/>
            <p:nvPr/>
          </p:nvSpPr>
          <p:spPr>
            <a:xfrm>
              <a:off x="4186016" y="16406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ACD8307-2F2C-4401-8498-B7F4E14181CC}"/>
                </a:ext>
              </a:extLst>
            </p:cNvPr>
            <p:cNvSpPr txBox="1"/>
            <p:nvPr/>
          </p:nvSpPr>
          <p:spPr>
            <a:xfrm>
              <a:off x="8978272" y="1086294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2</a:t>
              </a:r>
              <a:endParaRPr kumimoji="1" lang="ja-JP" altLang="en-US" sz="1600" dirty="0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A2D183C7-4AC9-4C4C-A60A-5DA47E3077A0}"/>
                </a:ext>
              </a:extLst>
            </p:cNvPr>
            <p:cNvSpPr/>
            <p:nvPr/>
          </p:nvSpPr>
          <p:spPr>
            <a:xfrm>
              <a:off x="9411785" y="168810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77D1CD49-D062-4CCB-850F-D321E5C2DA65}"/>
                </a:ext>
              </a:extLst>
            </p:cNvPr>
            <p:cNvSpPr/>
            <p:nvPr/>
          </p:nvSpPr>
          <p:spPr>
            <a:xfrm>
              <a:off x="4869040" y="119287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C1DA6921-035E-430C-8C10-A4B846EB0961}"/>
                </a:ext>
              </a:extLst>
            </p:cNvPr>
            <p:cNvSpPr/>
            <p:nvPr/>
          </p:nvSpPr>
          <p:spPr>
            <a:xfrm>
              <a:off x="8839284" y="1189634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C2B4A7C-22E7-4E9F-87D4-F8B65ABD442C}"/>
                </a:ext>
              </a:extLst>
            </p:cNvPr>
            <p:cNvSpPr txBox="1"/>
            <p:nvPr/>
          </p:nvSpPr>
          <p:spPr>
            <a:xfrm>
              <a:off x="4096284" y="2062330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“5”</a:t>
              </a:r>
              <a:endParaRPr kumimoji="1" lang="ja-JP" altLang="en-US" sz="1600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0016C8A-A816-4885-A81F-E5B141FE25B2}"/>
                </a:ext>
              </a:extLst>
            </p:cNvPr>
            <p:cNvSpPr/>
            <p:nvPr/>
          </p:nvSpPr>
          <p:spPr>
            <a:xfrm>
              <a:off x="4496515" y="215920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EE58D03-4CDE-4188-B0AE-22C401C4ADF9}"/>
                </a:ext>
              </a:extLst>
            </p:cNvPr>
            <p:cNvSpPr txBox="1"/>
            <p:nvPr/>
          </p:nvSpPr>
          <p:spPr>
            <a:xfrm>
              <a:off x="10069813" y="2128580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5</a:t>
              </a:r>
              <a:endParaRPr kumimoji="1" lang="ja-JP" altLang="en-US" sz="1600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C26892D-F64D-4736-98AC-AC70AE27FFB2}"/>
                </a:ext>
              </a:extLst>
            </p:cNvPr>
            <p:cNvSpPr/>
            <p:nvPr/>
          </p:nvSpPr>
          <p:spPr>
            <a:xfrm>
              <a:off x="9884430" y="224667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9D3E68D-8068-4625-9F9C-0632BD56A871}"/>
                </a:ext>
              </a:extLst>
            </p:cNvPr>
            <p:cNvSpPr txBox="1"/>
            <p:nvPr/>
          </p:nvSpPr>
          <p:spPr>
            <a:xfrm>
              <a:off x="10210153" y="990257"/>
              <a:ext cx="976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数値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cxnSp>
          <p:nvCxnSpPr>
            <p:cNvPr id="39" name="コネクタ: 曲線 38">
              <a:extLst>
                <a:ext uri="{FF2B5EF4-FFF2-40B4-BE49-F238E27FC236}">
                  <a16:creationId xmlns:a16="http://schemas.microsoft.com/office/drawing/2014/main" id="{9F38EB62-1454-4FFD-9A84-CC90D308DD3F}"/>
                </a:ext>
              </a:extLst>
            </p:cNvPr>
            <p:cNvCxnSpPr>
              <a:cxnSpLocks/>
              <a:stCxn id="32" idx="1"/>
              <a:endCxn id="33" idx="7"/>
            </p:cNvCxnSpPr>
            <p:nvPr/>
          </p:nvCxnSpPr>
          <p:spPr>
            <a:xfrm rot="5400000" flipH="1" flipV="1">
              <a:off x="6915988" y="-820083"/>
              <a:ext cx="3245" cy="4059973"/>
            </a:xfrm>
            <a:prstGeom prst="curvedConnector3">
              <a:avLst>
                <a:gd name="adj1" fmla="val 7719291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コネクタ: 曲線 39">
              <a:extLst>
                <a:ext uri="{FF2B5EF4-FFF2-40B4-BE49-F238E27FC236}">
                  <a16:creationId xmlns:a16="http://schemas.microsoft.com/office/drawing/2014/main" id="{F5BC88DB-8132-40B8-AF41-EF2BE5C547B9}"/>
                </a:ext>
              </a:extLst>
            </p:cNvPr>
            <p:cNvCxnSpPr>
              <a:cxnSpLocks/>
              <a:stCxn id="29" idx="1"/>
              <a:endCxn id="31" idx="1"/>
            </p:cNvCxnSpPr>
            <p:nvPr/>
          </p:nvCxnSpPr>
          <p:spPr>
            <a:xfrm rot="16200000" flipH="1">
              <a:off x="6793774" y="-929843"/>
              <a:ext cx="47420" cy="5225769"/>
            </a:xfrm>
            <a:prstGeom prst="curvedConnector3">
              <a:avLst>
                <a:gd name="adj1" fmla="val -521396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コネクタ: 曲線 40">
              <a:extLst>
                <a:ext uri="{FF2B5EF4-FFF2-40B4-BE49-F238E27FC236}">
                  <a16:creationId xmlns:a16="http://schemas.microsoft.com/office/drawing/2014/main" id="{DE43F9D7-13AD-442A-A889-F5364E692161}"/>
                </a:ext>
              </a:extLst>
            </p:cNvPr>
            <p:cNvCxnSpPr>
              <a:cxnSpLocks/>
              <a:stCxn id="35" idx="0"/>
              <a:endCxn id="37" idx="0"/>
            </p:cNvCxnSpPr>
            <p:nvPr/>
          </p:nvCxnSpPr>
          <p:spPr>
            <a:xfrm rot="16200000" flipH="1">
              <a:off x="7210186" y="-491020"/>
              <a:ext cx="87469" cy="5387915"/>
            </a:xfrm>
            <a:prstGeom prst="curvedConnector3">
              <a:avLst>
                <a:gd name="adj1" fmla="val -26135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42F9156-98AC-4DFF-81F5-00CF826F3B66}"/>
                </a:ext>
              </a:extLst>
            </p:cNvPr>
            <p:cNvSpPr txBox="1"/>
            <p:nvPr/>
          </p:nvSpPr>
          <p:spPr>
            <a:xfrm>
              <a:off x="3743168" y="1590099"/>
              <a:ext cx="769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“3”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BA86F59-1C2E-4CD7-A279-0AD290B2316D}"/>
                </a:ext>
              </a:extLst>
            </p:cNvPr>
            <p:cNvSpPr txBox="1"/>
            <p:nvPr/>
          </p:nvSpPr>
          <p:spPr>
            <a:xfrm>
              <a:off x="9506354" y="1572353"/>
              <a:ext cx="1558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3</a:t>
              </a:r>
              <a:endParaRPr kumimoji="1" lang="ja-JP" altLang="en-US" sz="16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F8B4038-2CA8-4E14-B0A0-357938A7E1AC}"/>
                </a:ext>
              </a:extLst>
            </p:cNvPr>
            <p:cNvSpPr txBox="1"/>
            <p:nvPr/>
          </p:nvSpPr>
          <p:spPr>
            <a:xfrm>
              <a:off x="3981754" y="2908388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“+”</a:t>
              </a:r>
              <a:endParaRPr kumimoji="1" lang="ja-JP" altLang="en-US" sz="1600" dirty="0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61FBD539-8E00-4518-B7A7-3EC286BDB5E4}"/>
                </a:ext>
              </a:extLst>
            </p:cNvPr>
            <p:cNvSpPr/>
            <p:nvPr/>
          </p:nvSpPr>
          <p:spPr>
            <a:xfrm>
              <a:off x="4448940" y="3017275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4A20D4AE-ECAC-4591-84A2-A562E62A3996}"/>
                </a:ext>
              </a:extLst>
            </p:cNvPr>
            <p:cNvSpPr/>
            <p:nvPr/>
          </p:nvSpPr>
          <p:spPr>
            <a:xfrm>
              <a:off x="8563874" y="2943196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8624952-4DFD-4486-8802-D198E03A5B39}"/>
                </a:ext>
              </a:extLst>
            </p:cNvPr>
            <p:cNvSpPr txBox="1"/>
            <p:nvPr/>
          </p:nvSpPr>
          <p:spPr>
            <a:xfrm>
              <a:off x="8640505" y="2996263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plus</a:t>
              </a:r>
              <a:endParaRPr kumimoji="1" lang="ja-JP" altLang="en-US" sz="1600" dirty="0"/>
            </a:p>
          </p:txBody>
        </p:sp>
        <p:cxnSp>
          <p:nvCxnSpPr>
            <p:cNvPr id="58" name="コネクタ: 曲線 57">
              <a:extLst>
                <a:ext uri="{FF2B5EF4-FFF2-40B4-BE49-F238E27FC236}">
                  <a16:creationId xmlns:a16="http://schemas.microsoft.com/office/drawing/2014/main" id="{826E24A8-093F-45ED-BE06-99DC95F7BA2D}"/>
                </a:ext>
              </a:extLst>
            </p:cNvPr>
            <p:cNvCxnSpPr>
              <a:cxnSpLocks/>
              <a:stCxn id="50" idx="0"/>
              <a:endCxn id="52" idx="1"/>
            </p:cNvCxnSpPr>
            <p:nvPr/>
          </p:nvCxnSpPr>
          <p:spPr>
            <a:xfrm rot="5400000" flipH="1" flipV="1">
              <a:off x="6519707" y="954525"/>
              <a:ext cx="55433" cy="4070069"/>
            </a:xfrm>
            <a:prstGeom prst="curvedConnector3">
              <a:avLst>
                <a:gd name="adj1" fmla="val 54602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6EED6693-07D8-47CB-B62F-09B2B020240B}"/>
                </a:ext>
              </a:extLst>
            </p:cNvPr>
            <p:cNvCxnSpPr>
              <a:cxnSpLocks/>
              <a:stCxn id="52" idx="0"/>
              <a:endCxn id="33" idx="4"/>
            </p:cNvCxnSpPr>
            <p:nvPr/>
          </p:nvCxnSpPr>
          <p:spPr>
            <a:xfrm flipV="1">
              <a:off x="8627323" y="1316956"/>
              <a:ext cx="275410" cy="1626240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F0D19CE1-CAEA-4CE8-A1DF-496677F4322E}"/>
                </a:ext>
              </a:extLst>
            </p:cNvPr>
            <p:cNvCxnSpPr>
              <a:cxnSpLocks/>
              <a:stCxn id="52" idx="7"/>
              <a:endCxn id="31" idx="3"/>
            </p:cNvCxnSpPr>
            <p:nvPr/>
          </p:nvCxnSpPr>
          <p:spPr>
            <a:xfrm flipV="1">
              <a:off x="8672187" y="1796781"/>
              <a:ext cx="758182" cy="1165061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D3BFD0A3-D87C-4EEC-95D7-C546B1C7E9DE}"/>
                </a:ext>
              </a:extLst>
            </p:cNvPr>
            <p:cNvCxnSpPr>
              <a:cxnSpLocks/>
              <a:stCxn id="52" idx="6"/>
              <a:endCxn id="37" idx="2"/>
            </p:cNvCxnSpPr>
            <p:nvPr/>
          </p:nvCxnSpPr>
          <p:spPr>
            <a:xfrm flipV="1">
              <a:off x="8690771" y="2310333"/>
              <a:ext cx="1193659" cy="69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574921A-49E1-4CDB-B91D-ECFDCCB55760}"/>
              </a:ext>
            </a:extLst>
          </p:cNvPr>
          <p:cNvSpPr txBox="1"/>
          <p:nvPr/>
        </p:nvSpPr>
        <p:spPr>
          <a:xfrm>
            <a:off x="4742900" y="377273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木構造として解釈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417D86B8-8C79-4833-94F8-F6B24C1D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22083"/>
              </p:ext>
            </p:extLst>
          </p:nvPr>
        </p:nvGraphicFramePr>
        <p:xfrm>
          <a:off x="184355" y="5346816"/>
          <a:ext cx="118232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45">
                  <a:extLst>
                    <a:ext uri="{9D8B030D-6E8A-4147-A177-3AD203B41FA5}">
                      <a16:colId xmlns:a16="http://schemas.microsoft.com/office/drawing/2014/main" val="3867840150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1533082550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765128243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2836773650"/>
                    </a:ext>
                  </a:extLst>
                </a:gridCol>
                <a:gridCol w="5835445">
                  <a:extLst>
                    <a:ext uri="{9D8B030D-6E8A-4147-A177-3AD203B41FA5}">
                      <a16:colId xmlns:a16="http://schemas.microsoft.com/office/drawing/2014/main" val="10800096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種別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記号の世界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意味の世界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モデル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534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mapping(T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式値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式値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　　 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=&gt; A(B)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77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u="sng" dirty="0" err="1">
                          <a:solidFill>
                            <a:srgbClr val="FF0000"/>
                          </a:solidFill>
                        </a:rPr>
                        <a:t>tq</a:t>
                      </a:r>
                      <a:r>
                        <a:rPr lang="ja-JP" altLang="en-US" sz="1800" u="sng" dirty="0">
                          <a:solidFill>
                            <a:srgbClr val="FF0000"/>
                          </a:solidFill>
                        </a:rPr>
                        <a:t>型</a:t>
                      </a:r>
                      <a:r>
                        <a:rPr lang="en-US" altLang="ja-JP" sz="1800" u="sng" dirty="0">
                          <a:solidFill>
                            <a:srgbClr val="FF0000"/>
                          </a:solidFill>
                        </a:rPr>
                        <a:t>operator</a:t>
                      </a:r>
                      <a:r>
                        <a:rPr lang="en-US" altLang="ja-JP" sz="1800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  =&gt; $#1,$#2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値を順次バインド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7027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72287F-0720-4E99-8436-686DF623CF8E}"/>
              </a:ext>
            </a:extLst>
          </p:cNvPr>
          <p:cNvSpPr txBox="1"/>
          <p:nvPr/>
        </p:nvSpPr>
        <p:spPr>
          <a:xfrm>
            <a:off x="5534984" y="249361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数値として解釈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93331F-E523-4FE9-B274-EAD83C76FF83}"/>
              </a:ext>
            </a:extLst>
          </p:cNvPr>
          <p:cNvSpPr txBox="1"/>
          <p:nvPr/>
        </p:nvSpPr>
        <p:spPr>
          <a:xfrm>
            <a:off x="36697" y="5043579"/>
            <a:ext cx="15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 </a:t>
            </a:r>
            <a:r>
              <a:rPr lang="ja-JP" altLang="en-US" b="1" u="sng" dirty="0">
                <a:sym typeface="Wingdings" pitchFamily="2" charset="2"/>
              </a:rPr>
              <a:t>まとめ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2E9CE7-A589-4322-9DF8-602BD20543DA}"/>
              </a:ext>
            </a:extLst>
          </p:cNvPr>
          <p:cNvSpPr txBox="1"/>
          <p:nvPr/>
        </p:nvSpPr>
        <p:spPr>
          <a:xfrm>
            <a:off x="597575" y="646500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(a)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数字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7ECFAC-1478-48BD-AB32-75EAA18FE5A3}"/>
              </a:ext>
            </a:extLst>
          </p:cNvPr>
          <p:cNvSpPr txBox="1"/>
          <p:nvPr/>
        </p:nvSpPr>
        <p:spPr>
          <a:xfrm>
            <a:off x="597575" y="3321699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(b)T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式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7F5BE-4ECC-44EF-9050-3A4D93006AAC}"/>
              </a:ext>
            </a:extLst>
          </p:cNvPr>
          <p:cNvSpPr txBox="1"/>
          <p:nvPr/>
        </p:nvSpPr>
        <p:spPr>
          <a:xfrm>
            <a:off x="1922155" y="2491727"/>
            <a:ext cx="1155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2+3=5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5FF04E5-423E-442D-9401-E437999B7A8E}"/>
              </a:ext>
            </a:extLst>
          </p:cNvPr>
          <p:cNvSpPr/>
          <p:nvPr/>
        </p:nvSpPr>
        <p:spPr>
          <a:xfrm>
            <a:off x="7537868" y="7515597"/>
            <a:ext cx="3915606" cy="808595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冒頭の問題点自体は解決しているが、実行についての記載がない。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評価～実行～停止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/loop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にいたる一連の流れの記載が欲しい。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ステートマシン的な記載でも可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07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 dirty="0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 dirty="0"/>
              <a:t>どのような関数のパラメータか</a:t>
            </a:r>
            <a:br>
              <a:rPr lang="ja-JP" altLang="en-US" dirty="0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 dirty="0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  <a:r>
              <a:rPr lang="ja-JP" altLang="en-US" dirty="0"/>
              <a:t>して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ファイルポインタ</a:t>
            </a:r>
            <a:r>
              <a:rPr lang="en-US" altLang="ja-JP" dirty="0"/>
              <a:t>$#1</a:t>
            </a:r>
            <a:r>
              <a:rPr lang="ja-JP" altLang="en-US" dirty="0"/>
              <a:t>が</a:t>
            </a:r>
            <a:r>
              <a:rPr lang="en-US" altLang="ja-JP" dirty="0"/>
              <a:t>T</a:t>
            </a:r>
            <a:r>
              <a:rPr lang="ja-JP" altLang="en-US" dirty="0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コマンド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7/16(</a:t>
            </a:r>
            <a:r>
              <a:rPr lang="ja-JP" altLang="en-US" dirty="0"/>
              <a:t>木</a:t>
            </a:r>
            <a:r>
              <a:rPr lang="en-US" altLang="ja-JP" dirty="0"/>
              <a:t>)9:00-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544617" y="2363516"/>
            <a:ext cx="5822526" cy="21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(2)$File$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</a:t>
            </a:r>
            <a:r>
              <a:rPr lang="ja-JP" altLang="en-US" dirty="0"/>
              <a:t>処理順序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(4)</a:t>
            </a:r>
            <a:r>
              <a:rPr lang="ja-JP" altLang="en-US" dirty="0"/>
              <a:t>ノードの内部表現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(5)</a:t>
            </a:r>
            <a:r>
              <a:rPr lang="ja-JP" altLang="en-US" dirty="0"/>
              <a:t>内部表現</a:t>
            </a:r>
            <a:r>
              <a:rPr lang="en-US" altLang="ja-JP" dirty="0"/>
              <a:t>(parse</a:t>
            </a:r>
            <a:r>
              <a:rPr lang="ja-JP" altLang="en-US" dirty="0"/>
              <a:t>後</a:t>
            </a:r>
            <a:r>
              <a:rPr lang="en-US" altLang="ja-JP" dirty="0"/>
              <a:t>/preprocess</a:t>
            </a:r>
            <a:r>
              <a:rPr lang="ja-JP" altLang="en-US" dirty="0"/>
              <a:t>後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92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-614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再考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387766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6689"/>
              </p:ext>
            </p:extLst>
          </p:nvPr>
        </p:nvGraphicFramePr>
        <p:xfrm>
          <a:off x="356487" y="3683532"/>
          <a:ext cx="11671390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357341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875860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ja-JP" altLang="en-US" dirty="0">
                        <a:highlight>
                          <a:srgbClr val="CC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$bind$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($#</a:t>
                      </a:r>
                      <a:r>
                        <a:rPr kumimoji="1" lang="en-US" altLang="ja-JP" i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kumimoji="1" lang="en-US" altLang="ja-JP" i="0" dirty="0">
                          <a:solidFill>
                            <a:srgbClr val="FF0000"/>
                          </a:solidFill>
                        </a:rPr>
                        <a:t>[n],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...)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など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値の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bind(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式が適用対象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FFFFCC"/>
                          </a:highlight>
                        </a:rPr>
                        <a:t>constructor</a:t>
                      </a:r>
                      <a:endParaRPr kumimoji="1" lang="ja-JP" altLang="en-US" dirty="0"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strike="noStrike" dirty="0">
                          <a:solidFill>
                            <a:srgbClr val="FF0000"/>
                          </a:solidFill>
                        </a:rPr>
                        <a:t>$File$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(head)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strike="noStrike" dirty="0">
                          <a:solidFill>
                            <a:srgbClr val="FF0000"/>
                          </a:solidFill>
                        </a:rPr>
                        <a:t>初期化処理として</a:t>
                      </a: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8942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preprocess(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print(pass1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A02C86-A662-4D42-ABB6-7F4336849ADC}"/>
              </a:ext>
            </a:extLst>
          </p:cNvPr>
          <p:cNvSpPr/>
          <p:nvPr/>
        </p:nvSpPr>
        <p:spPr>
          <a:xfrm>
            <a:off x="898204" y="5869549"/>
            <a:ext cx="1084600" cy="369332"/>
          </a:xfrm>
          <a:prstGeom prst="wedgeRectCallout">
            <a:avLst>
              <a:gd name="adj1" fmla="val -34310"/>
              <a:gd name="adj2" fmla="val 125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なしの方向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後述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CF3CF9C-0DFE-4AEE-AA16-A0762008ED3A}"/>
              </a:ext>
            </a:extLst>
          </p:cNvPr>
          <p:cNvSpPr/>
          <p:nvPr/>
        </p:nvSpPr>
        <p:spPr>
          <a:xfrm>
            <a:off x="2396691" y="3391558"/>
            <a:ext cx="4899259" cy="242151"/>
          </a:xfrm>
          <a:prstGeom prst="wedgeRectCallout">
            <a:avLst>
              <a:gd name="adj1" fmla="val -52716"/>
              <a:gd name="adj2" fmla="val -1145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従来の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は基本的には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lisp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型にすべきものがないかチェック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90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FABE3-5886-41ED-BA6F-4FF2BD37298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(2)$File$</a:t>
            </a:r>
            <a:r>
              <a:rPr lang="ja-JP" altLang="en-US" b="1" u="sng" dirty="0">
                <a:sym typeface="Wingdings" pitchFamily="2" charset="2"/>
              </a:rPr>
              <a:t>の扱い</a:t>
            </a:r>
            <a:endParaRPr lang="en-US" altLang="ja-JP" b="1" u="sng" dirty="0">
              <a:sym typeface="Wingdings" pitchFamily="2" charset="2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B5B1C96-79F7-4B0A-8BBD-E79BFE23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5164"/>
              </p:ext>
            </p:extLst>
          </p:nvPr>
        </p:nvGraphicFramePr>
        <p:xfrm>
          <a:off x="97872" y="633587"/>
          <a:ext cx="119962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8">
                  <a:extLst>
                    <a:ext uri="{9D8B030D-6E8A-4147-A177-3AD203B41FA5}">
                      <a16:colId xmlns:a16="http://schemas.microsoft.com/office/drawing/2014/main" val="1522926342"/>
                    </a:ext>
                  </a:extLst>
                </a:gridCol>
                <a:gridCol w="1878073">
                  <a:extLst>
                    <a:ext uri="{9D8B030D-6E8A-4147-A177-3AD203B41FA5}">
                      <a16:colId xmlns:a16="http://schemas.microsoft.com/office/drawing/2014/main" val="1391032105"/>
                    </a:ext>
                  </a:extLst>
                </a:gridCol>
                <a:gridCol w="2301764">
                  <a:extLst>
                    <a:ext uri="{9D8B030D-6E8A-4147-A177-3AD203B41FA5}">
                      <a16:colId xmlns:a16="http://schemas.microsoft.com/office/drawing/2014/main" val="120086742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2377569885"/>
                    </a:ext>
                  </a:extLst>
                </a:gridCol>
                <a:gridCol w="5087007">
                  <a:extLst>
                    <a:ext uri="{9D8B030D-6E8A-4147-A177-3AD203B41FA5}">
                      <a16:colId xmlns:a16="http://schemas.microsoft.com/office/drawing/2014/main" val="24189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 lisp</a:t>
                      </a:r>
                      <a:r>
                        <a:rPr lang="ja-JP" altLang="en-US" dirty="0"/>
                        <a:t>型</a:t>
                      </a:r>
                      <a:r>
                        <a:rPr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#1X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ファイルポインタの格納先がない。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は後続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式なので、格納先として不適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 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・ファイルポインタをＸノードに設定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{...}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対象外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=&gt;X</a:t>
                      </a:r>
                      <a:r>
                        <a:rPr kumimoji="1" lang="ja-JP" altLang="en-US" dirty="0"/>
                        <a:t>は省略可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ダミーノード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constructor</a:t>
                      </a:r>
                    </a:p>
                    <a:p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クラス相当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・初期化処理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open</a:t>
                      </a:r>
                    </a:p>
                    <a:p>
                      <a:r>
                        <a:rPr kumimoji="1" lang="ja-JP" altLang="en-US" dirty="0"/>
                        <a:t>・変数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en-US" altLang="ja-JP" dirty="0" err="1"/>
                        <a:t>file_ptr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{}</a:t>
                      </a:r>
                      <a:r>
                        <a:rPr kumimoji="1" lang="ja-JP" altLang="en-US" dirty="0"/>
                        <a:t> の記載は不要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421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7C3C9B-DEAF-4F84-BFFC-F5D9A4FDC189}"/>
              </a:ext>
            </a:extLst>
          </p:cNvPr>
          <p:cNvSpPr/>
          <p:nvPr/>
        </p:nvSpPr>
        <p:spPr>
          <a:xfrm>
            <a:off x="519609" y="5032356"/>
            <a:ext cx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理由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とは、通常のノードに対して初期化処理を付加したものといえる。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ところが、もともと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operetor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の位置づけとして、「ノードに対する処理」という役割があり、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これで対応するのがよさそう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といった新たな概念の導入は不要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の導入は、必要となる場面が出てきた場合に検討する。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ただし、ポインタが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つ増えそうであり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pxx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、ダミーポインタを２つ増やすことでメモリ量へのインパクトを試行してみる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023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6B11812E-2AF0-4046-9199-238EB6C7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741"/>
              </p:ext>
            </p:extLst>
          </p:nvPr>
        </p:nvGraphicFramePr>
        <p:xfrm>
          <a:off x="419633" y="3358311"/>
          <a:ext cx="10616313" cy="19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75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448507">
                  <a:extLst>
                    <a:ext uri="{9D8B030D-6E8A-4147-A177-3AD203B41FA5}">
                      <a16:colId xmlns:a16="http://schemas.microsoft.com/office/drawing/2014/main" val="46161922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882072603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5360276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処理内容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244237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operator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の評価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関連処理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5979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preprocess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の解決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⇐言語内組込機能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constructor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式内の「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遅延評価 </a:t>
                      </a:r>
                      <a:r>
                        <a:rPr lang="en-US" altLang="ja-JP" dirty="0"/>
                        <a:t>or </a:t>
                      </a:r>
                      <a:r>
                        <a:rPr lang="ja-JP" altLang="en-US" dirty="0"/>
                        <a:t>オンデマンド評価検討中</a:t>
                      </a:r>
                      <a:r>
                        <a:rPr lang="en-US" altLang="ja-JP" dirty="0"/>
                        <a:t>*1)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07499-A172-4E86-B0BE-4550BE2D6C9A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処理順序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A8BD2E-635C-4F34-A753-D56BD595AF3E}"/>
              </a:ext>
            </a:extLst>
          </p:cNvPr>
          <p:cNvSpPr/>
          <p:nvPr/>
        </p:nvSpPr>
        <p:spPr>
          <a:xfrm>
            <a:off x="419633" y="565861"/>
            <a:ext cx="11352734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parse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 err="1"/>
              <a:t>node_bind</a:t>
            </a:r>
            <a:r>
              <a:rPr lang="en-US" altLang="ja-JP" dirty="0"/>
              <a:t> 		=&gt; </a:t>
            </a:r>
            <a:r>
              <a:rPr lang="ja-JP" altLang="en-US" dirty="0"/>
              <a:t>参照関係の解決</a:t>
            </a:r>
            <a:r>
              <a:rPr lang="en-US" altLang="ja-JP" dirty="0"/>
              <a:t>(label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は</a:t>
            </a:r>
            <a:r>
              <a:rPr lang="en-US" altLang="ja-JP" dirty="0"/>
              <a:t>{}</a:t>
            </a:r>
            <a:r>
              <a:rPr lang="ja-JP" altLang="en-US" dirty="0"/>
              <a:t>を含まないため、この時点で解決可能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③ </a:t>
            </a:r>
            <a:r>
              <a:rPr lang="en-US" altLang="ja-JP" dirty="0"/>
              <a:t>preprocess(</a:t>
            </a:r>
            <a:r>
              <a:rPr lang="ja-JP" altLang="en-US" dirty="0"/>
              <a:t>フェーズ</a:t>
            </a:r>
            <a:r>
              <a:rPr lang="en-US" altLang="ja-JP" dirty="0"/>
              <a:t>1)	=&gt; lisp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  </a:t>
            </a:r>
            <a:r>
              <a:rPr lang="en-US" altLang="ja-JP" dirty="0"/>
              <a:t>($bind$</a:t>
            </a:r>
            <a:r>
              <a:rPr lang="ja-JP" altLang="en-US" dirty="0"/>
              <a:t>による</a:t>
            </a:r>
            <a:r>
              <a:rPr lang="en-US" altLang="ja-JP" dirty="0"/>
              <a:t>bind</a:t>
            </a:r>
            <a:r>
              <a:rPr lang="ja-JP" altLang="en-US" dirty="0"/>
              <a:t>処理はこのフェース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④ </a:t>
            </a:r>
            <a:r>
              <a:rPr lang="en-US" altLang="ja-JP" dirty="0"/>
              <a:t>print (</a:t>
            </a:r>
            <a:r>
              <a:rPr lang="ja-JP" altLang="en-US" dirty="0"/>
              <a:t>フェーズ</a:t>
            </a:r>
            <a:r>
              <a:rPr lang="en-US" altLang="ja-JP" dirty="0"/>
              <a:t>2) 	=&gt; 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</a:t>
            </a:r>
            <a:r>
              <a:rPr lang="en-US" altLang="ja-JP" dirty="0"/>
              <a:t>+</a:t>
            </a:r>
            <a:r>
              <a:rPr lang="ja-JP" altLang="en-US" dirty="0"/>
              <a:t>従来の</a:t>
            </a:r>
            <a:r>
              <a:rPr lang="en-US" altLang="ja-JP" dirty="0"/>
              <a:t>print</a:t>
            </a:r>
            <a:r>
              <a:rPr lang="ja-JP" altLang="en-US" dirty="0"/>
              <a:t>処理相当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4695D7-90D6-4DA2-A4DF-76DDF5C2A8A0}"/>
              </a:ext>
            </a:extLst>
          </p:cNvPr>
          <p:cNvSpPr/>
          <p:nvPr/>
        </p:nvSpPr>
        <p:spPr>
          <a:xfrm>
            <a:off x="304800" y="257911"/>
            <a:ext cx="17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前回処理順序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EFB0D-8197-4469-9B93-B9E1863C3B49}"/>
              </a:ext>
            </a:extLst>
          </p:cNvPr>
          <p:cNvSpPr/>
          <p:nvPr/>
        </p:nvSpPr>
        <p:spPr>
          <a:xfrm>
            <a:off x="304800" y="2304335"/>
            <a:ext cx="11352734" cy="7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$bind$</a:t>
            </a:r>
            <a:r>
              <a:rPr lang="ja-JP" altLang="en-US" dirty="0"/>
              <a:t>の</a:t>
            </a:r>
            <a:r>
              <a:rPr lang="en-US" altLang="ja-JP" dirty="0" err="1"/>
              <a:t>tq</a:t>
            </a:r>
            <a:r>
              <a:rPr lang="ja-JP" altLang="en-US" dirty="0"/>
              <a:t>型化にともない、処理順序を以下のとおり変更</a:t>
            </a:r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将来の、</a:t>
            </a:r>
            <a:r>
              <a:rPr lang="en-US" altLang="ja-JP" dirty="0"/>
              <a:t>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への</a:t>
            </a:r>
            <a:r>
              <a:rPr lang="en-US" altLang="ja-JP" dirty="0"/>
              <a:t>{}</a:t>
            </a:r>
            <a:r>
              <a:rPr lang="ja-JP" altLang="en-US" dirty="0"/>
              <a:t>挿入の可能性を考慮して、参照解決はフェーズ</a:t>
            </a:r>
            <a:r>
              <a:rPr lang="en-US" altLang="ja-JP" dirty="0"/>
              <a:t>1</a:t>
            </a:r>
            <a:r>
              <a:rPr lang="ja-JP" altLang="en-US" dirty="0"/>
              <a:t>内で実行する。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3AB94A-4CB6-47A6-BBCF-DB46B0709996}"/>
              </a:ext>
            </a:extLst>
          </p:cNvPr>
          <p:cNvSpPr/>
          <p:nvPr/>
        </p:nvSpPr>
        <p:spPr>
          <a:xfrm>
            <a:off x="1799198" y="5485574"/>
            <a:ext cx="626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A[](B[1],C[2]),#1$File$(test.csv))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3731-C70E-4EA9-856A-124515F920CA}"/>
              </a:ext>
            </a:extLst>
          </p:cNvPr>
          <p:cNvSpPr/>
          <p:nvPr/>
        </p:nvSpPr>
        <p:spPr>
          <a:xfrm>
            <a:off x="1799198" y="6014100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FF37-9B42-4993-8193-C77D568C15E9}"/>
              </a:ext>
            </a:extLst>
          </p:cNvPr>
          <p:cNvSpPr txBox="1"/>
          <p:nvPr/>
        </p:nvSpPr>
        <p:spPr>
          <a:xfrm>
            <a:off x="1195753" y="5485574"/>
            <a:ext cx="6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D5738CB-4E67-44A3-BE79-7EB03E73EA68}"/>
              </a:ext>
            </a:extLst>
          </p:cNvPr>
          <p:cNvSpPr/>
          <p:nvPr/>
        </p:nvSpPr>
        <p:spPr>
          <a:xfrm>
            <a:off x="131897" y="6470628"/>
            <a:ext cx="3033980" cy="258922"/>
          </a:xfrm>
          <a:prstGeom prst="wedgeRectCallout">
            <a:avLst>
              <a:gd name="adj1" fmla="val -31635"/>
              <a:gd name="adj2" fmla="val -5361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での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結果は、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式である必要がある。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1799198" y="5989876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88E4D6-117C-4AC2-8625-3698C0A469D8}"/>
              </a:ext>
            </a:extLst>
          </p:cNvPr>
          <p:cNvSpPr/>
          <p:nvPr/>
        </p:nvSpPr>
        <p:spPr>
          <a:xfrm>
            <a:off x="9037644" y="5644769"/>
            <a:ext cx="3032436" cy="369331"/>
          </a:xfrm>
          <a:prstGeom prst="wedgeRectCallout">
            <a:avLst>
              <a:gd name="adj1" fmla="val -34679"/>
              <a:gd name="adj2" fmla="val -159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オンデマンド評価は必要そうであり、検討要。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実現できそうな見通しはある。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B0703B5-789E-4B69-96B2-200436278555}"/>
              </a:ext>
            </a:extLst>
          </p:cNvPr>
          <p:cNvSpPr/>
          <p:nvPr/>
        </p:nvSpPr>
        <p:spPr>
          <a:xfrm>
            <a:off x="8739260" y="6287931"/>
            <a:ext cx="3171173" cy="369332"/>
          </a:xfrm>
          <a:prstGeom prst="wedgeRectCallout">
            <a:avLst>
              <a:gd name="adj1" fmla="val -31952"/>
              <a:gd name="adj2" fmla="val -454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parsing -&gt; phase1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まではおおむね検討終了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次はオンデマンド評価も含めた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の検討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(★)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2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DFCD20-7533-4856-9F63-7729EA75DB39}"/>
              </a:ext>
            </a:extLst>
          </p:cNvPr>
          <p:cNvSpPr/>
          <p:nvPr/>
        </p:nvSpPr>
        <p:spPr>
          <a:xfrm>
            <a:off x="963537" y="515712"/>
            <a:ext cx="10037005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 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&lt;operator&gt;(’(’&lt;T-form&gt;(’,’&lt;T-form&gt;)*’)’)*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</a:t>
            </a:r>
            <a:r>
              <a:rPr lang="en-US" altLang="ja-JP" sz="16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の出現はここだけ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7EB53F-4489-4B96-A708-DC7A3C77D2A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ノードの内部表現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4A0A4-D1AF-4278-9049-00BBE5F63555}"/>
              </a:ext>
            </a:extLst>
          </p:cNvPr>
          <p:cNvSpPr txBox="1"/>
          <p:nvPr/>
        </p:nvSpPr>
        <p:spPr>
          <a:xfrm>
            <a:off x="353249" y="3593310"/>
            <a:ext cx="103408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 err="1">
                <a:sym typeface="Wingdings" pitchFamily="2" charset="2"/>
              </a:rPr>
              <a:t>tq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opertor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&lt;function&gt;</a:t>
            </a:r>
            <a:r>
              <a:rPr lang="ja-JP" altLang="en-US" dirty="0">
                <a:sym typeface="Wingdings" pitchFamily="2" charset="2"/>
              </a:rPr>
              <a:t>のみに出現、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内でのネストはなし。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後は、</a:t>
            </a:r>
            <a:r>
              <a:rPr lang="en-US" altLang="ja-JP" dirty="0">
                <a:sym typeface="Wingdings" pitchFamily="2" charset="2"/>
              </a:rPr>
              <a:t>lisp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opeator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とともに消滅</a:t>
            </a:r>
            <a:endParaRPr lang="en-US" altLang="ja-JP" dirty="0">
              <a:sym typeface="Wingdings" pitchFamily="2" charset="2"/>
            </a:endParaRPr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後の</a:t>
            </a:r>
            <a:r>
              <a:rPr lang="en-US" altLang="ja-JP" dirty="0">
                <a:sym typeface="Wingdings" pitchFamily="2" charset="2"/>
              </a:rPr>
              <a:t>head</a:t>
            </a:r>
            <a:r>
              <a:rPr lang="ja-JP" altLang="en-US" dirty="0">
                <a:sym typeface="Wingdings" pitchFamily="2" charset="2"/>
              </a:rPr>
              <a:t>は以下のいずれかの形式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1)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一切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は含まない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2)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&lt;t-operator&gt;(...)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// 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対のみ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40AC68C-15F1-4A91-9849-585FD8C020E1}"/>
              </a:ext>
            </a:extLst>
          </p:cNvPr>
          <p:cNvSpPr/>
          <p:nvPr/>
        </p:nvSpPr>
        <p:spPr>
          <a:xfrm>
            <a:off x="2877954" y="146491"/>
            <a:ext cx="5486400" cy="242151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導入の理由は、木構造の構造を変えることなくノード毎に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元ファイルを指定するため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p45)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86A206-056A-4E93-A1D8-1A9BB9790931}"/>
              </a:ext>
            </a:extLst>
          </p:cNvPr>
          <p:cNvSpPr/>
          <p:nvPr/>
        </p:nvSpPr>
        <p:spPr>
          <a:xfrm>
            <a:off x="7488132" y="3507117"/>
            <a:ext cx="3792675" cy="287356"/>
          </a:xfrm>
          <a:prstGeom prst="wedgeRectCallout">
            <a:avLst>
              <a:gd name="adj1" fmla="val -62097"/>
              <a:gd name="adj2" fmla="val 327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のネストは、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上は許容されるが、有意かどうかは要検討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E8682A-5C32-45C3-891E-460DE1AC831F}"/>
              </a:ext>
            </a:extLst>
          </p:cNvPr>
          <p:cNvSpPr/>
          <p:nvPr/>
        </p:nvSpPr>
        <p:spPr>
          <a:xfrm>
            <a:off x="2241082" y="5920601"/>
            <a:ext cx="4304097" cy="656154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同一ヘッド内での複数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の出現は、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上禁止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構文エラー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動作不定の扱い。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{$``$(?)}{$UU$}A(B,C)</a:t>
            </a:r>
          </a:p>
          <a:p>
            <a:pPr lvl="1"/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ただし、将来的に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の結合演算として別途検討要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21190</TotalTime>
  <Words>29306</Words>
  <Application>Microsoft Office PowerPoint</Application>
  <PresentationFormat>ワイド画面</PresentationFormat>
  <Paragraphs>4245</Paragraphs>
  <Slides>131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131</vt:i4>
      </vt:variant>
    </vt:vector>
  </HeadingPairs>
  <TitlesOfParts>
    <vt:vector size="140" baseType="lpstr">
      <vt:lpstr>-apple-system</vt:lpstr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7/16(木)9:00-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7/30(木)10:00-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8/7(金)17:30-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1058</cp:revision>
  <dcterms:created xsi:type="dcterms:W3CDTF">2019-11-16T07:39:57Z</dcterms:created>
  <dcterms:modified xsi:type="dcterms:W3CDTF">2020-08-28T11:21:37Z</dcterms:modified>
</cp:coreProperties>
</file>