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9"/>
  </p:notesMasterIdLst>
  <p:sldIdLst>
    <p:sldId id="256" r:id="rId2"/>
    <p:sldId id="257" r:id="rId3"/>
    <p:sldId id="259" r:id="rId4"/>
    <p:sldId id="258" r:id="rId5"/>
    <p:sldId id="282" r:id="rId6"/>
    <p:sldId id="261" r:id="rId7"/>
    <p:sldId id="274" r:id="rId8"/>
    <p:sldId id="263" r:id="rId9"/>
    <p:sldId id="275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6" r:id="rId20"/>
    <p:sldId id="280" r:id="rId21"/>
    <p:sldId id="279" r:id="rId22"/>
    <p:sldId id="281" r:id="rId23"/>
    <p:sldId id="283" r:id="rId24"/>
    <p:sldId id="291" r:id="rId25"/>
    <p:sldId id="284" r:id="rId26"/>
    <p:sldId id="285" r:id="rId27"/>
    <p:sldId id="287" r:id="rId28"/>
    <p:sldId id="286" r:id="rId29"/>
    <p:sldId id="289" r:id="rId30"/>
    <p:sldId id="290" r:id="rId31"/>
    <p:sldId id="288" r:id="rId32"/>
    <p:sldId id="301" r:id="rId33"/>
    <p:sldId id="293" r:id="rId34"/>
    <p:sldId id="292" r:id="rId35"/>
    <p:sldId id="294" r:id="rId36"/>
    <p:sldId id="297" r:id="rId37"/>
    <p:sldId id="298" r:id="rId38"/>
    <p:sldId id="299" r:id="rId39"/>
    <p:sldId id="302" r:id="rId40"/>
    <p:sldId id="303" r:id="rId41"/>
    <p:sldId id="304" r:id="rId42"/>
    <p:sldId id="307" r:id="rId43"/>
    <p:sldId id="300" r:id="rId44"/>
    <p:sldId id="308" r:id="rId45"/>
    <p:sldId id="311" r:id="rId46"/>
    <p:sldId id="312" r:id="rId47"/>
    <p:sldId id="314" r:id="rId48"/>
    <p:sldId id="316" r:id="rId49"/>
    <p:sldId id="317" r:id="rId50"/>
    <p:sldId id="319" r:id="rId51"/>
    <p:sldId id="320" r:id="rId52"/>
    <p:sldId id="324" r:id="rId53"/>
    <p:sldId id="325" r:id="rId54"/>
    <p:sldId id="327" r:id="rId55"/>
    <p:sldId id="322" r:id="rId56"/>
    <p:sldId id="321" r:id="rId57"/>
    <p:sldId id="328" r:id="rId58"/>
    <p:sldId id="326" r:id="rId59"/>
    <p:sldId id="329" r:id="rId60"/>
    <p:sldId id="330" r:id="rId61"/>
    <p:sldId id="333" r:id="rId62"/>
    <p:sldId id="336" r:id="rId63"/>
    <p:sldId id="335" r:id="rId64"/>
    <p:sldId id="334" r:id="rId65"/>
    <p:sldId id="338" r:id="rId66"/>
    <p:sldId id="337" r:id="rId67"/>
    <p:sldId id="339" r:id="rId68"/>
    <p:sldId id="341" r:id="rId69"/>
    <p:sldId id="343" r:id="rId70"/>
    <p:sldId id="340" r:id="rId71"/>
    <p:sldId id="344" r:id="rId72"/>
    <p:sldId id="345" r:id="rId73"/>
    <p:sldId id="346" r:id="rId74"/>
    <p:sldId id="347" r:id="rId75"/>
    <p:sldId id="348" r:id="rId76"/>
    <p:sldId id="349" r:id="rId77"/>
    <p:sldId id="350" r:id="rId78"/>
    <p:sldId id="353" r:id="rId79"/>
    <p:sldId id="354" r:id="rId80"/>
    <p:sldId id="357" r:id="rId81"/>
    <p:sldId id="358" r:id="rId82"/>
    <p:sldId id="359" r:id="rId83"/>
    <p:sldId id="355" r:id="rId84"/>
    <p:sldId id="360" r:id="rId85"/>
    <p:sldId id="363" r:id="rId86"/>
    <p:sldId id="362" r:id="rId87"/>
    <p:sldId id="364" r:id="rId8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CCA48EA1-F74C-4110-B30A-918574A6736A}">
          <p14:sldIdLst>
            <p14:sldId id="256"/>
            <p14:sldId id="257"/>
            <p14:sldId id="259"/>
            <p14:sldId id="258"/>
            <p14:sldId id="282"/>
            <p14:sldId id="261"/>
            <p14:sldId id="274"/>
            <p14:sldId id="263"/>
            <p14:sldId id="275"/>
            <p14:sldId id="264"/>
            <p14:sldId id="265"/>
            <p14:sldId id="267"/>
            <p14:sldId id="266"/>
            <p14:sldId id="268"/>
            <p14:sldId id="269"/>
            <p14:sldId id="270"/>
            <p14:sldId id="271"/>
            <p14:sldId id="272"/>
            <p14:sldId id="276"/>
            <p14:sldId id="280"/>
            <p14:sldId id="279"/>
            <p14:sldId id="281"/>
            <p14:sldId id="283"/>
            <p14:sldId id="291"/>
            <p14:sldId id="284"/>
            <p14:sldId id="285"/>
            <p14:sldId id="287"/>
            <p14:sldId id="286"/>
            <p14:sldId id="289"/>
            <p14:sldId id="290"/>
            <p14:sldId id="288"/>
            <p14:sldId id="301"/>
            <p14:sldId id="293"/>
            <p14:sldId id="292"/>
            <p14:sldId id="294"/>
            <p14:sldId id="297"/>
            <p14:sldId id="298"/>
            <p14:sldId id="299"/>
            <p14:sldId id="302"/>
            <p14:sldId id="303"/>
            <p14:sldId id="304"/>
            <p14:sldId id="307"/>
            <p14:sldId id="300"/>
            <p14:sldId id="308"/>
            <p14:sldId id="311"/>
            <p14:sldId id="312"/>
            <p14:sldId id="314"/>
            <p14:sldId id="316"/>
            <p14:sldId id="317"/>
            <p14:sldId id="319"/>
            <p14:sldId id="320"/>
            <p14:sldId id="324"/>
            <p14:sldId id="325"/>
            <p14:sldId id="327"/>
            <p14:sldId id="322"/>
            <p14:sldId id="321"/>
            <p14:sldId id="328"/>
            <p14:sldId id="326"/>
            <p14:sldId id="329"/>
            <p14:sldId id="330"/>
            <p14:sldId id="333"/>
            <p14:sldId id="336"/>
            <p14:sldId id="335"/>
            <p14:sldId id="334"/>
            <p14:sldId id="338"/>
            <p14:sldId id="337"/>
            <p14:sldId id="339"/>
            <p14:sldId id="341"/>
            <p14:sldId id="343"/>
            <p14:sldId id="340"/>
            <p14:sldId id="344"/>
            <p14:sldId id="345"/>
            <p14:sldId id="346"/>
            <p14:sldId id="347"/>
            <p14:sldId id="348"/>
            <p14:sldId id="349"/>
            <p14:sldId id="350"/>
            <p14:sldId id="353"/>
            <p14:sldId id="354"/>
            <p14:sldId id="357"/>
            <p14:sldId id="358"/>
            <p14:sldId id="359"/>
            <p14:sldId id="355"/>
            <p14:sldId id="360"/>
            <p14:sldId id="363"/>
            <p14:sldId id="362"/>
            <p14:sldId id="364"/>
          </p14:sldIdLst>
        </p14:section>
        <p14:section name="タイトルなしのセクション" id="{5F7EA9D8-66AD-4E03-8EE3-0F3FC45A8E8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CCFF"/>
    <a:srgbClr val="0000FF"/>
    <a:srgbClr val="FFFFCC"/>
    <a:srgbClr val="89E0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723" autoAdjust="0"/>
  </p:normalViewPr>
  <p:slideViewPr>
    <p:cSldViewPr snapToGrid="0">
      <p:cViewPr varScale="1">
        <p:scale>
          <a:sx n="128" d="100"/>
          <a:sy n="128" d="100"/>
        </p:scale>
        <p:origin x="200" y="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5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45D57833-3F34-4E9C-9D89-75D1864257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A550F4F-E789-4D56-8009-9298472430B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F10F4-BBB4-4783-B11B-31952A5DA455}" type="datetimeFigureOut">
              <a:rPr kumimoji="1" lang="ja-JP" altLang="en-US" smtClean="0"/>
              <a:t>2020/7/3</a:t>
            </a:fld>
            <a:endParaRPr kumimoji="1" lang="ja-JP" altLang="en-US"/>
          </a:p>
        </p:txBody>
      </p:sp>
      <p:sp>
        <p:nvSpPr>
          <p:cNvPr id="4" name="スライド イメージ プレースホルダー 3">
            <a:extLst>
              <a:ext uri="{FF2B5EF4-FFF2-40B4-BE49-F238E27FC236}">
                <a16:creationId xmlns:a16="http://schemas.microsoft.com/office/drawing/2014/main" id="{E67150AD-3D57-411B-ACEA-C2D8076B94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>
            <a:extLst>
              <a:ext uri="{FF2B5EF4-FFF2-40B4-BE49-F238E27FC236}">
                <a16:creationId xmlns:a16="http://schemas.microsoft.com/office/drawing/2014/main" id="{9E70C545-3857-4578-9607-62283D39B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3B623B-6270-418C-8903-D9D6604E6B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076E20-2A3F-4B41-AAE2-7A28DFCD7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69AD-4406-4CB7-8A9D-E1FE1C1B0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3ED9E-7D6C-430C-AF3D-A78599399D6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718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58D1CA-3538-4FB8-8B4B-AEEC2A260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94346E-EA61-48B0-8DAF-1BC55E60A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CFD1A9-FEA1-4791-A140-6E342866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2A863F-3626-4C63-AF49-A38283C6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B47DE8-C99C-4248-9B0A-89D5DEE5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63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195878-B151-4F73-BBFF-E1FB75D4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233CE3-21C3-4B3E-9D4B-051D26C55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668AD0-645C-46CA-8464-A0ABBC6FE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ABB985-1598-4C0A-B5D6-25030B1F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776E64-B76A-49D3-A4CD-6E3957A2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83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7ED2D1-3E0C-4940-808E-E4F501A46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64558D-0A7D-4ECE-A91B-284D342C6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13E329-292A-489C-AAC6-8B65CE20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B7616B-2E21-415F-AB52-41792121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4A56F6-A35C-47C5-88D8-EBAE1ADA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64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8E169C-90F2-4486-8675-35D99723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8F21B3-1DD2-4A28-961C-81D9129A2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B2794A-3619-4636-A7AA-13D13EC9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4ADFF4-03A9-4378-950E-2865AF59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F53D0B-4D4B-41BC-AF45-878408DDF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18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E319A1-9558-4912-A7BD-64F32B94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4BE62F-23DF-41BB-A0FE-08DB181A7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6F8A6C-3C68-43F6-8E77-74C3D304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1EBF5E-847D-48F6-A39D-9CB5FD35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FF454-C5CB-4528-8760-BCA104F9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41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8E9BCE-55E6-4374-AF41-647924EF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2B77AA-3B63-4A6C-A566-F20743F83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E45071A-4DF7-4FE3-B839-4F927A156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D40DC3-7D96-4C9B-B645-DDFA73F3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2020/7/3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1B5776-2E5F-4D76-BBF0-1771CFE8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503EE8-A42C-448B-B024-4BA758CF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64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6FFB8-5103-43AD-9ABB-81C615C2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696964-4877-4359-BB5B-79C34BC41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BB5CD2-8641-44B0-BA5D-0EC9CA1C2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51D06CD-8C79-42C2-825C-0970DF108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73BD0A6-77F1-4E62-8F29-F346EF1E9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2EB8E1B-0A78-4C32-B96F-A8ECD4A8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2020/7/3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BDE4350-436B-4689-B81C-A226CC27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99DBC78-3570-4356-902A-444F3B66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18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0700FD-8856-4220-B275-83C6714D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AAC5AF0-CDF9-4743-9557-4F03BE5EB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2020/7/3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94462BE-51E2-422D-BDBE-A0AAE483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4AF324B-5EA1-4B74-84C6-0A0A7C1F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53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0DE4F67-245F-4DFE-9C80-C64995F6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2020/7/3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4EC081C-900A-4F44-90AE-4F3EB1FF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FA510C-491A-458E-AC72-A8C025AA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0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B88E97-0343-413C-9D10-D53A2614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B86566-06F3-43DE-9E11-BCF4D81A9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4ED4F7-142A-4CF7-8221-3BE6B5B34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B6D48B-5B2A-43BB-9CF5-7173DAAB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2020/7/3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90C271-9391-4695-A481-8420A4D0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83EECF-9BE6-458B-932C-6358913F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341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F5158C-2FD6-4D62-AC86-5BC3A841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12E30A-0045-493A-A3C9-1D33FE430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BD8948-5A4F-43D2-806B-A2615910C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F487BC-0E81-432E-9A0F-D664DB61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2020/7/3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A65C4A-6E30-4A6D-96E8-016CFEC3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FCF30B-1E77-4A22-BC24-6D123C7A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27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5914804-89FF-4B8E-AC2D-97035179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238623-99EE-4F68-B9CE-4504C123A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8E2F71-6FC0-4DE7-A3F0-1D6FF5BD3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2D786-213A-4C43-B62C-907C8143781C}" type="datetimeFigureOut">
              <a:rPr kumimoji="1" lang="ja-JP" altLang="en-US" smtClean="0"/>
              <a:t>2020/7/3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E8D556-7F31-4C32-98FC-129F414A9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06DE2C-A6DD-44A4-8FA0-8A1FEDB07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670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954ACC-31DB-4469-8816-75BD4DE1505C}"/>
              </a:ext>
            </a:extLst>
          </p:cNvPr>
          <p:cNvSpPr txBox="1"/>
          <p:nvPr/>
        </p:nvSpPr>
        <p:spPr>
          <a:xfrm>
            <a:off x="4756826" y="747760"/>
            <a:ext cx="5272391" cy="4657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/>
              <a:t>アジェンダ</a:t>
            </a:r>
            <a:endParaRPr kumimoji="1" lang="en-US" altLang="ja-JP" sz="32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433456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C1088E-E86C-49FD-923E-6DDD4E4827A7}"/>
              </a:ext>
            </a:extLst>
          </p:cNvPr>
          <p:cNvSpPr txBox="1"/>
          <p:nvPr/>
        </p:nvSpPr>
        <p:spPr>
          <a:xfrm>
            <a:off x="4160479" y="1816286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1.2 </a:t>
            </a:r>
            <a:r>
              <a:rPr lang="ja-JP" altLang="en-US" sz="2400" b="1" u="sng" dirty="0"/>
              <a:t>アクセッサの導入</a:t>
            </a:r>
            <a:endParaRPr lang="en-US" altLang="ja-JP" sz="2400" b="1" u="sng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510112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76024F4-CDEE-4974-9CBE-BD369E2F41D5}"/>
              </a:ext>
            </a:extLst>
          </p:cNvPr>
          <p:cNvSpPr/>
          <p:nvPr/>
        </p:nvSpPr>
        <p:spPr>
          <a:xfrm>
            <a:off x="4015409" y="69574"/>
            <a:ext cx="8176592" cy="6691237"/>
          </a:xfrm>
          <a:prstGeom prst="roundRect">
            <a:avLst>
              <a:gd name="adj" fmla="val 34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777F8A-F5D2-4EE0-9023-870676969F41}"/>
              </a:ext>
            </a:extLst>
          </p:cNvPr>
          <p:cNvSpPr txBox="1"/>
          <p:nvPr/>
        </p:nvSpPr>
        <p:spPr>
          <a:xfrm>
            <a:off x="5128583" y="143615"/>
            <a:ext cx="6967336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typedef int		NODE;	// node type</a:t>
            </a:r>
          </a:p>
          <a:p>
            <a:pPr>
              <a:spcAft>
                <a:spcPts val="600"/>
              </a:spcAft>
            </a:pPr>
            <a:r>
              <a:rPr lang="en-US" altLang="ja-JP" dirty="0"/>
              <a:t>#define	NO_NODE	-1	// no node</a:t>
            </a:r>
          </a:p>
          <a:p>
            <a:r>
              <a:rPr lang="en-US" altLang="ja-JP" dirty="0"/>
              <a:t>struct </a:t>
            </a:r>
            <a:r>
              <a:rPr lang="en-US" altLang="ja-JP" dirty="0" err="1"/>
              <a:t>LinkTable</a:t>
            </a:r>
            <a:r>
              <a:rPr lang="en-US" altLang="ja-JP" dirty="0"/>
              <a:t> {</a:t>
            </a:r>
          </a:p>
          <a:p>
            <a:r>
              <a:rPr lang="en-US" altLang="ja-JP" dirty="0"/>
              <a:t>	int offset;</a:t>
            </a:r>
          </a:p>
          <a:p>
            <a:pPr>
              <a:spcAft>
                <a:spcPts val="600"/>
              </a:spcAft>
            </a:pPr>
            <a:r>
              <a:rPr lang="en-US" altLang="ja-JP" dirty="0"/>
              <a:t>	int </a:t>
            </a:r>
            <a:r>
              <a:rPr lang="en-US" altLang="ja-JP" dirty="0" err="1"/>
              <a:t>node_count</a:t>
            </a:r>
            <a:r>
              <a:rPr lang="en-US" altLang="ja-JP" dirty="0"/>
              <a:t>;		// number of nodes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*ser;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NODE *parent;</a:t>
            </a:r>
            <a:r>
              <a:rPr lang="en-US" altLang="ja-JP" dirty="0"/>
              <a:t>		// parent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*level;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</a:t>
            </a:r>
            <a:r>
              <a:rPr lang="en-US" altLang="ja-JP" strike="dblStrike" dirty="0" err="1"/>
              <a:t>child_no</a:t>
            </a:r>
            <a:r>
              <a:rPr lang="en-US" altLang="ja-JP" strike="dblStrike" dirty="0"/>
              <a:t>;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char **head;</a:t>
            </a:r>
            <a:r>
              <a:rPr lang="en-US" altLang="ja-JP" dirty="0"/>
              <a:t>		// head string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int *conjugate;</a:t>
            </a:r>
            <a:r>
              <a:rPr lang="en-US" altLang="ja-JP" dirty="0"/>
              <a:t>		// 1st children / 2nd or later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char *</a:t>
            </a:r>
            <a:r>
              <a:rPr lang="en-US" altLang="ja-JP" strike="dblStrike" dirty="0" err="1"/>
              <a:t>label_type</a:t>
            </a:r>
            <a:r>
              <a:rPr lang="en-US" altLang="ja-JP" strike="dblStrike" dirty="0"/>
              <a:t>;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*label;</a:t>
            </a:r>
          </a:p>
          <a:p>
            <a:r>
              <a:rPr lang="en-US" altLang="ja-JP" dirty="0"/>
              <a:t>	int *</a:t>
            </a:r>
            <a:r>
              <a:rPr lang="en-US" altLang="ja-JP" dirty="0" err="1"/>
              <a:t>indicator_pos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char **</a:t>
            </a:r>
            <a:r>
              <a:rPr lang="en-US" altLang="ja-JP" dirty="0" err="1"/>
              <a:t>dimension_str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int *</a:t>
            </a:r>
            <a:r>
              <a:rPr lang="en-US" altLang="ja-JP" dirty="0" err="1"/>
              <a:t>value_count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int **</a:t>
            </a:r>
            <a:r>
              <a:rPr lang="en-US" altLang="ja-JP" dirty="0" err="1"/>
              <a:t>value_poses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char **</a:t>
            </a:r>
            <a:r>
              <a:rPr lang="en-US" altLang="ja-JP" dirty="0" err="1"/>
              <a:t>values_str</a:t>
            </a:r>
            <a:r>
              <a:rPr lang="en-US" altLang="ja-JP" dirty="0"/>
              <a:t>;	// bounded values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int *</a:t>
            </a:r>
            <a:r>
              <a:rPr lang="en-US" altLang="ja-JP" dirty="0" err="1">
                <a:solidFill>
                  <a:srgbClr val="FF0000"/>
                </a:solidFill>
              </a:rPr>
              <a:t>child_count</a:t>
            </a:r>
            <a:r>
              <a:rPr lang="en-US" altLang="ja-JP" dirty="0">
                <a:solidFill>
                  <a:srgbClr val="FF0000"/>
                </a:solidFill>
              </a:rPr>
              <a:t>;</a:t>
            </a:r>
            <a:r>
              <a:rPr lang="en-US" altLang="ja-JP" dirty="0"/>
              <a:t>		// number of </a:t>
            </a:r>
            <a:r>
              <a:rPr lang="en-US" altLang="ja-JP" dirty="0" err="1"/>
              <a:t>childrens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NODE **children;</a:t>
            </a:r>
            <a:r>
              <a:rPr lang="en-US" altLang="ja-JP" dirty="0"/>
              <a:t>	// children</a:t>
            </a:r>
          </a:p>
          <a:p>
            <a:r>
              <a:rPr lang="en-US" altLang="ja-JP" dirty="0"/>
              <a:t>	NODE *</a:t>
            </a:r>
            <a:r>
              <a:rPr lang="en-US" altLang="ja-JP" dirty="0" err="1"/>
              <a:t>ref_node</a:t>
            </a:r>
            <a:r>
              <a:rPr lang="en-US" altLang="ja-JP" dirty="0"/>
              <a:t>;		// referenced node</a:t>
            </a:r>
          </a:p>
          <a:p>
            <a:r>
              <a:rPr lang="en-US" altLang="ja-JP" dirty="0"/>
              <a:t>	int *</a:t>
            </a:r>
            <a:r>
              <a:rPr lang="en-US" altLang="ja-JP" dirty="0" err="1"/>
              <a:t>extra_stat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};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810CF50-542D-4015-93C8-42C8CD7B657E}"/>
              </a:ext>
            </a:extLst>
          </p:cNvPr>
          <p:cNvSpPr txBox="1"/>
          <p:nvPr/>
        </p:nvSpPr>
        <p:spPr>
          <a:xfrm>
            <a:off x="-1" y="0"/>
            <a:ext cx="6096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ツリーの内部構造</a:t>
            </a:r>
            <a:r>
              <a:rPr lang="en-US" altLang="ja-JP" sz="2400" u="sng" dirty="0"/>
              <a:t>(1/2)</a:t>
            </a:r>
            <a:endParaRPr kumimoji="1" lang="ja-JP" altLang="en-US" sz="2400" u="sng" dirty="0"/>
          </a:p>
        </p:txBody>
      </p:sp>
      <p:sp>
        <p:nvSpPr>
          <p:cNvPr id="6" name="左中かっこ 5">
            <a:extLst>
              <a:ext uri="{FF2B5EF4-FFF2-40B4-BE49-F238E27FC236}">
                <a16:creationId xmlns:a16="http://schemas.microsoft.com/office/drawing/2014/main" id="{7F8695BF-A2C5-4427-A1E9-647D8ADEB35B}"/>
              </a:ext>
            </a:extLst>
          </p:cNvPr>
          <p:cNvSpPr/>
          <p:nvPr/>
        </p:nvSpPr>
        <p:spPr>
          <a:xfrm>
            <a:off x="5496334" y="1143003"/>
            <a:ext cx="278294" cy="46166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左中かっこ 6">
            <a:extLst>
              <a:ext uri="{FF2B5EF4-FFF2-40B4-BE49-F238E27FC236}">
                <a16:creationId xmlns:a16="http://schemas.microsoft.com/office/drawing/2014/main" id="{ADAA2A30-97B1-48D6-9110-B4DAE94CD871}"/>
              </a:ext>
            </a:extLst>
          </p:cNvPr>
          <p:cNvSpPr/>
          <p:nvPr/>
        </p:nvSpPr>
        <p:spPr>
          <a:xfrm>
            <a:off x="5496332" y="1739350"/>
            <a:ext cx="278295" cy="459735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1CA456-49FB-4DA2-B5AB-03E35B82C055}"/>
              </a:ext>
            </a:extLst>
          </p:cNvPr>
          <p:cNvSpPr txBox="1"/>
          <p:nvPr/>
        </p:nvSpPr>
        <p:spPr>
          <a:xfrm>
            <a:off x="4035284" y="120379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ツリー全体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228284-BB84-41E8-B860-EB134C4F5ED3}"/>
              </a:ext>
            </a:extLst>
          </p:cNvPr>
          <p:cNvSpPr txBox="1"/>
          <p:nvPr/>
        </p:nvSpPr>
        <p:spPr>
          <a:xfrm>
            <a:off x="4104858" y="385336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各ノード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C3E320E-98F9-4DA3-BEF9-ED322F10DABB}"/>
              </a:ext>
            </a:extLst>
          </p:cNvPr>
          <p:cNvSpPr txBox="1"/>
          <p:nvPr/>
        </p:nvSpPr>
        <p:spPr>
          <a:xfrm>
            <a:off x="2658707" y="4506106"/>
            <a:ext cx="1600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構造体定義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4ED1F71-0BB2-4043-AC19-4393069F60F6}"/>
              </a:ext>
            </a:extLst>
          </p:cNvPr>
          <p:cNvSpPr/>
          <p:nvPr/>
        </p:nvSpPr>
        <p:spPr>
          <a:xfrm>
            <a:off x="576470" y="2286596"/>
            <a:ext cx="1699587" cy="6463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ポインタ表現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8C75DBF-A8D6-4B13-9BEB-D70AFA501782}"/>
              </a:ext>
            </a:extLst>
          </p:cNvPr>
          <p:cNvSpPr txBox="1"/>
          <p:nvPr/>
        </p:nvSpPr>
        <p:spPr>
          <a:xfrm>
            <a:off x="406674" y="1008209"/>
            <a:ext cx="262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メモリ削減対応</a:t>
            </a:r>
            <a:endParaRPr lang="en-US" altLang="ja-JP" dirty="0"/>
          </a:p>
          <a:p>
            <a:r>
              <a:rPr lang="en-US" altLang="ja-JP" dirty="0"/>
              <a:t>=&gt; </a:t>
            </a:r>
            <a:r>
              <a:rPr lang="ja-JP" altLang="en-US" dirty="0"/>
              <a:t>ツリー表現を変更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63CE18A-1C25-4FE5-9FD6-8C4948D8E104}"/>
              </a:ext>
            </a:extLst>
          </p:cNvPr>
          <p:cNvSpPr/>
          <p:nvPr/>
        </p:nvSpPr>
        <p:spPr>
          <a:xfrm>
            <a:off x="576470" y="3429000"/>
            <a:ext cx="1699587" cy="6463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配列表現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28DE4286-2085-465A-AF55-E5CC8F21FDD1}"/>
              </a:ext>
            </a:extLst>
          </p:cNvPr>
          <p:cNvSpPr/>
          <p:nvPr/>
        </p:nvSpPr>
        <p:spPr>
          <a:xfrm>
            <a:off x="964092" y="3081130"/>
            <a:ext cx="924339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339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B729AEC-03FF-49E0-BD92-ACAF76F861E8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ツリーの内部構造</a:t>
            </a:r>
            <a:r>
              <a:rPr lang="en-US" altLang="ja-JP" sz="2400" u="sng" dirty="0"/>
              <a:t>(2/2)</a:t>
            </a:r>
            <a:endParaRPr kumimoji="1" lang="ja-JP" altLang="en-US" sz="2400" u="sng" dirty="0"/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54E00E23-E751-450A-974E-9329A7560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742297"/>
              </p:ext>
            </p:extLst>
          </p:nvPr>
        </p:nvGraphicFramePr>
        <p:xfrm>
          <a:off x="938695" y="833467"/>
          <a:ext cx="28381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496">
                  <a:extLst>
                    <a:ext uri="{9D8B030D-6E8A-4147-A177-3AD203B41FA5}">
                      <a16:colId xmlns:a16="http://schemas.microsoft.com/office/drawing/2014/main" val="3653763201"/>
                    </a:ext>
                  </a:extLst>
                </a:gridCol>
                <a:gridCol w="705679">
                  <a:extLst>
                    <a:ext uri="{9D8B030D-6E8A-4147-A177-3AD203B41FA5}">
                      <a16:colId xmlns:a16="http://schemas.microsoft.com/office/drawing/2014/main" val="662766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>
                          <a:solidFill>
                            <a:schemeClr val="tx1"/>
                          </a:solidFill>
                        </a:rPr>
                        <a:t>int 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offsett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275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int 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node_count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205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NODE* 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764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char **head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34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int *conjugate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30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int *</a:t>
                      </a:r>
                      <a:r>
                        <a:rPr lang="en-US" altLang="ja-JP" dirty="0" err="1">
                          <a:solidFill>
                            <a:schemeClr val="tx1"/>
                          </a:solidFill>
                        </a:rPr>
                        <a:t>child_count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72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NODE **children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85658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13B6D4C-C00D-40D1-9D71-297BABF8569F}"/>
              </a:ext>
            </a:extLst>
          </p:cNvPr>
          <p:cNvSpPr/>
          <p:nvPr/>
        </p:nvSpPr>
        <p:spPr>
          <a:xfrm>
            <a:off x="838164" y="464135"/>
            <a:ext cx="1303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LinkTable</a:t>
            </a:r>
            <a:r>
              <a:rPr lang="en-US" altLang="ja-JP" dirty="0"/>
              <a:t>:</a:t>
            </a:r>
            <a:endParaRPr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DDE36B90-BD71-46C7-B4E6-9824D6AB3496}"/>
              </a:ext>
            </a:extLst>
          </p:cNvPr>
          <p:cNvSpPr/>
          <p:nvPr/>
        </p:nvSpPr>
        <p:spPr>
          <a:xfrm>
            <a:off x="2264508" y="4939192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DAD096E-9529-4722-B826-461409223117}"/>
              </a:ext>
            </a:extLst>
          </p:cNvPr>
          <p:cNvSpPr/>
          <p:nvPr/>
        </p:nvSpPr>
        <p:spPr>
          <a:xfrm>
            <a:off x="1624743" y="566900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C02947AC-C352-477F-9FA8-6381A9EA172F}"/>
              </a:ext>
            </a:extLst>
          </p:cNvPr>
          <p:cNvSpPr/>
          <p:nvPr/>
        </p:nvSpPr>
        <p:spPr>
          <a:xfrm>
            <a:off x="2917352" y="566900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184CBC19-13D2-4D67-90C3-7D968A906102}"/>
              </a:ext>
            </a:extLst>
          </p:cNvPr>
          <p:cNvSpPr/>
          <p:nvPr/>
        </p:nvSpPr>
        <p:spPr>
          <a:xfrm>
            <a:off x="2434801" y="6463490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BEF868C-CE8E-4D3F-BBCB-85AAE3F06A8F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2033054" y="5345284"/>
            <a:ext cx="639765" cy="323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4C4B761-23D6-4BF7-B0F8-9337706543B3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2672819" y="5345284"/>
            <a:ext cx="652844" cy="323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BFC50833-320C-4842-8D5C-341CDCBD05B0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2843112" y="6075100"/>
            <a:ext cx="482551" cy="388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6DCD05D9-E854-4B0A-ACF6-FB57F9753A67}"/>
              </a:ext>
            </a:extLst>
          </p:cNvPr>
          <p:cNvSpPr/>
          <p:nvPr/>
        </p:nvSpPr>
        <p:spPr>
          <a:xfrm>
            <a:off x="3415922" y="6463490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</a:t>
            </a:r>
            <a:endParaRPr kumimoji="1" lang="ja-JP" altLang="en-US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42A69FE-762C-418E-812C-62389F4ACB59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>
            <a:off x="3325663" y="6075100"/>
            <a:ext cx="498570" cy="388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4F5B140-D855-4E4E-B9FB-771C708FD3B5}"/>
              </a:ext>
            </a:extLst>
          </p:cNvPr>
          <p:cNvSpPr/>
          <p:nvPr/>
        </p:nvSpPr>
        <p:spPr>
          <a:xfrm>
            <a:off x="593277" y="4865416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graphicFrame>
        <p:nvGraphicFramePr>
          <p:cNvPr id="28" name="表 28">
            <a:extLst>
              <a:ext uri="{FF2B5EF4-FFF2-40B4-BE49-F238E27FC236}">
                <a16:creationId xmlns:a16="http://schemas.microsoft.com/office/drawing/2014/main" id="{1CEF7E3F-B212-4B46-97D3-F135C1284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658374"/>
              </p:ext>
            </p:extLst>
          </p:nvPr>
        </p:nvGraphicFramePr>
        <p:xfrm>
          <a:off x="5102433" y="1275929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F034889-47C7-444E-9B2C-5CA829FB2D4B}"/>
              </a:ext>
            </a:extLst>
          </p:cNvPr>
          <p:cNvSpPr/>
          <p:nvPr/>
        </p:nvSpPr>
        <p:spPr>
          <a:xfrm>
            <a:off x="479499" y="3793024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</a:t>
            </a:r>
            <a:r>
              <a:rPr lang="en-US" altLang="ja-JP" dirty="0"/>
              <a:t>: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877A7E5-2C1F-43D8-928A-19E38CCF8AAA}"/>
              </a:ext>
            </a:extLst>
          </p:cNvPr>
          <p:cNvSpPr txBox="1"/>
          <p:nvPr/>
        </p:nvSpPr>
        <p:spPr>
          <a:xfrm>
            <a:off x="1304861" y="5355341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706FB41-6E69-42AB-90DE-24A6033DE2FB}"/>
              </a:ext>
            </a:extLst>
          </p:cNvPr>
          <p:cNvSpPr txBox="1"/>
          <p:nvPr/>
        </p:nvSpPr>
        <p:spPr>
          <a:xfrm>
            <a:off x="1760144" y="4638692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1B16132-692C-4284-AC0B-1EE3F6AACE00}"/>
              </a:ext>
            </a:extLst>
          </p:cNvPr>
          <p:cNvSpPr txBox="1"/>
          <p:nvPr/>
        </p:nvSpPr>
        <p:spPr>
          <a:xfrm>
            <a:off x="2472945" y="5394107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(3)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9211432-56A4-4170-A3F6-E793D7160C48}"/>
              </a:ext>
            </a:extLst>
          </p:cNvPr>
          <p:cNvSpPr txBox="1"/>
          <p:nvPr/>
        </p:nvSpPr>
        <p:spPr>
          <a:xfrm>
            <a:off x="2126657" y="6162319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(4)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B524C66-3B0B-4D95-A885-A9A35FAA19D4}"/>
              </a:ext>
            </a:extLst>
          </p:cNvPr>
          <p:cNvSpPr txBox="1"/>
          <p:nvPr/>
        </p:nvSpPr>
        <p:spPr>
          <a:xfrm>
            <a:off x="3061053" y="6171266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(5)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F13F208-EA9C-4D3A-9134-50181C9DF3BC}"/>
              </a:ext>
            </a:extLst>
          </p:cNvPr>
          <p:cNvSpPr txBox="1"/>
          <p:nvPr/>
        </p:nvSpPr>
        <p:spPr>
          <a:xfrm>
            <a:off x="4741721" y="2522228"/>
            <a:ext cx="144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“$NULL$”</a:t>
            </a:r>
            <a:endParaRPr kumimoji="1" lang="ja-JP" altLang="en-US" dirty="0"/>
          </a:p>
        </p:txBody>
      </p:sp>
      <p:graphicFrame>
        <p:nvGraphicFramePr>
          <p:cNvPr id="42" name="表 28">
            <a:extLst>
              <a:ext uri="{FF2B5EF4-FFF2-40B4-BE49-F238E27FC236}">
                <a16:creationId xmlns:a16="http://schemas.microsoft.com/office/drawing/2014/main" id="{320E5282-28D6-447A-A422-2B2B9CF3A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813069"/>
              </p:ext>
            </p:extLst>
          </p:nvPr>
        </p:nvGraphicFramePr>
        <p:xfrm>
          <a:off x="5102433" y="778799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3" name="表 28">
            <a:extLst>
              <a:ext uri="{FF2B5EF4-FFF2-40B4-BE49-F238E27FC236}">
                <a16:creationId xmlns:a16="http://schemas.microsoft.com/office/drawing/2014/main" id="{A3BCE270-72B6-4364-B648-7274C6C37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744568"/>
              </p:ext>
            </p:extLst>
          </p:nvPr>
        </p:nvGraphicFramePr>
        <p:xfrm>
          <a:off x="5102433" y="1840148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4" name="表 28">
            <a:extLst>
              <a:ext uri="{FF2B5EF4-FFF2-40B4-BE49-F238E27FC236}">
                <a16:creationId xmlns:a16="http://schemas.microsoft.com/office/drawing/2014/main" id="{33EA7399-6BC7-4452-AB5A-2B176B797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415278"/>
              </p:ext>
            </p:extLst>
          </p:nvPr>
        </p:nvGraphicFramePr>
        <p:xfrm>
          <a:off x="5102433" y="2992821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OFF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OFF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OFF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5" name="表 28">
            <a:extLst>
              <a:ext uri="{FF2B5EF4-FFF2-40B4-BE49-F238E27FC236}">
                <a16:creationId xmlns:a16="http://schemas.microsoft.com/office/drawing/2014/main" id="{63A2A001-7C60-4711-90A4-0D83870CB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94147"/>
              </p:ext>
            </p:extLst>
          </p:nvPr>
        </p:nvGraphicFramePr>
        <p:xfrm>
          <a:off x="5102433" y="3540009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6" name="表 28">
            <a:extLst>
              <a:ext uri="{FF2B5EF4-FFF2-40B4-BE49-F238E27FC236}">
                <a16:creationId xmlns:a16="http://schemas.microsoft.com/office/drawing/2014/main" id="{C336CD13-B180-4E3C-A36A-2C5E386D7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29945"/>
              </p:ext>
            </p:extLst>
          </p:nvPr>
        </p:nvGraphicFramePr>
        <p:xfrm>
          <a:off x="5102433" y="4087197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C6D87AD-1404-4D33-B5BC-62F0F880DD4E}"/>
              </a:ext>
            </a:extLst>
          </p:cNvPr>
          <p:cNvSpPr txBox="1"/>
          <p:nvPr/>
        </p:nvSpPr>
        <p:spPr>
          <a:xfrm>
            <a:off x="6211060" y="2530910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“A”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E536C5F-8635-4D5A-A400-9077BE8A359B}"/>
              </a:ext>
            </a:extLst>
          </p:cNvPr>
          <p:cNvSpPr txBox="1"/>
          <p:nvPr/>
        </p:nvSpPr>
        <p:spPr>
          <a:xfrm>
            <a:off x="7057543" y="2524446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“B”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854B290-FB50-4595-BC74-414D1769ACA1}"/>
              </a:ext>
            </a:extLst>
          </p:cNvPr>
          <p:cNvSpPr txBox="1"/>
          <p:nvPr/>
        </p:nvSpPr>
        <p:spPr>
          <a:xfrm>
            <a:off x="7948750" y="2530910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“C”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F864297-B92F-4460-9BFB-F872D66FEDB6}"/>
              </a:ext>
            </a:extLst>
          </p:cNvPr>
          <p:cNvSpPr txBox="1"/>
          <p:nvPr/>
        </p:nvSpPr>
        <p:spPr>
          <a:xfrm>
            <a:off x="9640059" y="2524446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“E”</a:t>
            </a:r>
            <a:endParaRPr kumimoji="1" lang="ja-JP" altLang="en-US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2B92777D-7EBD-4F27-9952-6AFA20BC7C95}"/>
              </a:ext>
            </a:extLst>
          </p:cNvPr>
          <p:cNvSpPr txBox="1"/>
          <p:nvPr/>
        </p:nvSpPr>
        <p:spPr>
          <a:xfrm>
            <a:off x="8793576" y="2530910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“D”</a:t>
            </a:r>
            <a:endParaRPr kumimoji="1" lang="ja-JP" altLang="en-US" dirty="0"/>
          </a:p>
        </p:txBody>
      </p:sp>
      <p:graphicFrame>
        <p:nvGraphicFramePr>
          <p:cNvPr id="52" name="表 28">
            <a:extLst>
              <a:ext uri="{FF2B5EF4-FFF2-40B4-BE49-F238E27FC236}">
                <a16:creationId xmlns:a16="http://schemas.microsoft.com/office/drawing/2014/main" id="{3825D4BE-7F90-4242-A341-678B14672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37991"/>
              </p:ext>
            </p:extLst>
          </p:nvPr>
        </p:nvGraphicFramePr>
        <p:xfrm>
          <a:off x="5665204" y="4801086"/>
          <a:ext cx="1702076" cy="366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</a:tblGrid>
              <a:tr h="3662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53" name="表 28">
            <a:extLst>
              <a:ext uri="{FF2B5EF4-FFF2-40B4-BE49-F238E27FC236}">
                <a16:creationId xmlns:a16="http://schemas.microsoft.com/office/drawing/2014/main" id="{506547BB-0EA5-40E8-A1A7-0696EDD98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416895"/>
              </p:ext>
            </p:extLst>
          </p:nvPr>
        </p:nvGraphicFramePr>
        <p:xfrm>
          <a:off x="8035077" y="4801609"/>
          <a:ext cx="17020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86F8CA6A-16DD-420F-A908-36C9763B84E1}"/>
              </a:ext>
            </a:extLst>
          </p:cNvPr>
          <p:cNvSpPr/>
          <p:nvPr/>
        </p:nvSpPr>
        <p:spPr>
          <a:xfrm>
            <a:off x="4107856" y="551828"/>
            <a:ext cx="1441175" cy="646331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ノード番号</a:t>
            </a:r>
            <a:r>
              <a:rPr lang="en-US" altLang="ja-JP" dirty="0"/>
              <a:t>:</a:t>
            </a:r>
          </a:p>
          <a:p>
            <a:r>
              <a:rPr lang="en-US" altLang="ja-JP" dirty="0"/>
              <a:t>(</a:t>
            </a:r>
            <a:r>
              <a:rPr lang="ja-JP" altLang="en-US" dirty="0"/>
              <a:t>配列添字</a:t>
            </a:r>
            <a:r>
              <a:rPr lang="en-US" altLang="ja-JP" dirty="0"/>
              <a:t>)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66EC73A6-497D-49C9-919F-E49048261B68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415922" y="1458809"/>
            <a:ext cx="1686511" cy="30041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515E0362-CF12-4FA1-B171-1CC84B7FDEB4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3415922" y="2023028"/>
            <a:ext cx="1686511" cy="9387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39254587-374D-44DD-AD33-690C6BBC7287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3466318" y="2522228"/>
            <a:ext cx="1636115" cy="65347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D128BFE2-2E5D-4339-A4F5-F6C853B341FD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415922" y="2870901"/>
            <a:ext cx="1686511" cy="85198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9CAD2E28-5986-4B56-92E5-CEC4A3416170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3415922" y="3225991"/>
            <a:ext cx="1686511" cy="1044086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F6D91EF-C6E5-4565-8784-4F2066EE6D03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5462309" y="2023028"/>
            <a:ext cx="86722" cy="49920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3D34704F-8A77-47A5-97E8-C722F7CE1560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6413327" y="2023028"/>
            <a:ext cx="108332" cy="50788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40FC659B-5305-4117-B676-F9ADBBA16885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7252571" y="2023028"/>
            <a:ext cx="115571" cy="50141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C3C1F265-A7E4-4AED-A4AA-F5CDC236E6B2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8035940" y="2023028"/>
            <a:ext cx="223409" cy="50788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12B7A709-51F5-4C6C-B450-00A5E2B9DF2B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8943585" y="2023028"/>
            <a:ext cx="160590" cy="50788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0441CF74-9EA3-4691-BD70-D862A6BA1598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9738015" y="2023028"/>
            <a:ext cx="212643" cy="50141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3B0A997-143B-4D46-8872-554BCF78D2FF}"/>
              </a:ext>
            </a:extLst>
          </p:cNvPr>
          <p:cNvCxnSpPr>
            <a:cxnSpLocks/>
          </p:cNvCxnSpPr>
          <p:nvPr/>
        </p:nvCxnSpPr>
        <p:spPr>
          <a:xfrm flipH="1">
            <a:off x="6182896" y="4287579"/>
            <a:ext cx="155430" cy="51350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EAA4909A-94C4-4919-B476-E4C220966208}"/>
              </a:ext>
            </a:extLst>
          </p:cNvPr>
          <p:cNvCxnSpPr>
            <a:cxnSpLocks/>
          </p:cNvCxnSpPr>
          <p:nvPr/>
        </p:nvCxnSpPr>
        <p:spPr>
          <a:xfrm>
            <a:off x="8024837" y="4287579"/>
            <a:ext cx="234512" cy="51350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3185FB3D-069F-421B-8335-20B755F6EA54}"/>
              </a:ext>
            </a:extLst>
          </p:cNvPr>
          <p:cNvSpPr txBox="1"/>
          <p:nvPr/>
        </p:nvSpPr>
        <p:spPr>
          <a:xfrm>
            <a:off x="1804937" y="3736682"/>
            <a:ext cx="1477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A(B,C(D,E))</a:t>
            </a:r>
            <a:endParaRPr kumimoji="1" lang="ja-JP" altLang="en-US" dirty="0"/>
          </a:p>
        </p:txBody>
      </p:sp>
      <p:sp>
        <p:nvSpPr>
          <p:cNvPr id="97" name="矢印: 下 96">
            <a:extLst>
              <a:ext uri="{FF2B5EF4-FFF2-40B4-BE49-F238E27FC236}">
                <a16:creationId xmlns:a16="http://schemas.microsoft.com/office/drawing/2014/main" id="{B5EB5EDD-0D21-4150-A575-9E40DEABAE53}"/>
              </a:ext>
            </a:extLst>
          </p:cNvPr>
          <p:cNvSpPr/>
          <p:nvPr/>
        </p:nvSpPr>
        <p:spPr>
          <a:xfrm>
            <a:off x="2352936" y="4226730"/>
            <a:ext cx="475989" cy="48666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AF04FB66-D743-4A3D-A6F7-3043ACD89800}"/>
              </a:ext>
            </a:extLst>
          </p:cNvPr>
          <p:cNvSpPr/>
          <p:nvPr/>
        </p:nvSpPr>
        <p:spPr>
          <a:xfrm>
            <a:off x="-372042" y="601679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LT</a:t>
            </a:r>
          </a:p>
        </p:txBody>
      </p: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AC3CE6CC-8CD1-4816-8722-61210C9A7D97}"/>
              </a:ext>
            </a:extLst>
          </p:cNvPr>
          <p:cNvCxnSpPr>
            <a:cxnSpLocks/>
          </p:cNvCxnSpPr>
          <p:nvPr/>
        </p:nvCxnSpPr>
        <p:spPr>
          <a:xfrm>
            <a:off x="388307" y="778799"/>
            <a:ext cx="550388" cy="13733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0B75645F-71AC-4603-B095-70FA0E055413}"/>
              </a:ext>
            </a:extLst>
          </p:cNvPr>
          <p:cNvSpPr txBox="1"/>
          <p:nvPr/>
        </p:nvSpPr>
        <p:spPr>
          <a:xfrm>
            <a:off x="8182866" y="5586017"/>
            <a:ext cx="327185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t"/>
            <a:r>
              <a:rPr lang="en-US" altLang="ja-JP" dirty="0"/>
              <a:t>((*LT).head)[n]</a:t>
            </a:r>
            <a:endParaRPr lang="ja-JP" altLang="ja-JP" dirty="0"/>
          </a:p>
          <a:p>
            <a:r>
              <a:rPr lang="en-US" altLang="ja-JP" dirty="0"/>
              <a:t>((*LT).parent)[n]</a:t>
            </a:r>
            <a:endParaRPr lang="ja-JP" altLang="ja-JP" dirty="0"/>
          </a:p>
          <a:p>
            <a:r>
              <a:rPr lang="en-US" altLang="ja-JP" dirty="0"/>
              <a:t>(((*LT).children)[n])[</a:t>
            </a:r>
            <a:r>
              <a:rPr lang="en-US" altLang="ja-JP" dirty="0" err="1"/>
              <a:t>i</a:t>
            </a:r>
            <a:r>
              <a:rPr lang="en-US" altLang="ja-JP" dirty="0"/>
              <a:t>]</a:t>
            </a:r>
            <a:endParaRPr lang="ja-JP" altLang="ja-JP" dirty="0"/>
          </a:p>
          <a:p>
            <a:r>
              <a:rPr lang="en-US" altLang="ja-JP" dirty="0"/>
              <a:t>((*LT).conjugate)[n] = ON</a:t>
            </a:r>
            <a:endParaRPr lang="ja-JP" altLang="ja-JP" dirty="0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A6DDA95E-AE76-4922-B64F-BB5A8BAEE5B8}"/>
              </a:ext>
            </a:extLst>
          </p:cNvPr>
          <p:cNvSpPr/>
          <p:nvPr/>
        </p:nvSpPr>
        <p:spPr>
          <a:xfrm>
            <a:off x="6413327" y="5622532"/>
            <a:ext cx="177910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アクセス例</a:t>
            </a:r>
            <a:r>
              <a:rPr lang="en-US" altLang="ja-JP" dirty="0"/>
              <a:t>:</a:t>
            </a: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759421B4-3A5F-4133-AFF7-EBB1CBA3B76E}"/>
              </a:ext>
            </a:extLst>
          </p:cNvPr>
          <p:cNvSpPr/>
          <p:nvPr/>
        </p:nvSpPr>
        <p:spPr>
          <a:xfrm>
            <a:off x="8884505" y="191319"/>
            <a:ext cx="2741370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 dirty="0"/>
              <a:t>ノード</a:t>
            </a:r>
            <a:r>
              <a:rPr lang="en-US" altLang="ja-JP" dirty="0"/>
              <a:t>0</a:t>
            </a:r>
            <a:r>
              <a:rPr lang="ja-JP" altLang="en-US" dirty="0"/>
              <a:t>は</a:t>
            </a:r>
            <a:r>
              <a:rPr lang="en-US" altLang="ja-JP" dirty="0"/>
              <a:t>null node</a:t>
            </a: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3E2096FF-ADBC-4597-B33E-B7715C869836}"/>
              </a:ext>
            </a:extLst>
          </p:cNvPr>
          <p:cNvSpPr/>
          <p:nvPr/>
        </p:nvSpPr>
        <p:spPr>
          <a:xfrm>
            <a:off x="-319095" y="6365226"/>
            <a:ext cx="2741370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※():</a:t>
            </a:r>
            <a:r>
              <a:rPr lang="ja-JP" altLang="en-US" dirty="0"/>
              <a:t>ノード番号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19563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5A7EE9-C71B-47E1-9355-4445A7CDD52A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アクセッサ</a:t>
            </a:r>
            <a:endParaRPr kumimoji="1" lang="ja-JP" altLang="en-US" sz="2400" u="sng" dirty="0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F31DEDF4-CD03-435F-88B4-41092F2CC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058011"/>
              </p:ext>
            </p:extLst>
          </p:nvPr>
        </p:nvGraphicFramePr>
        <p:xfrm>
          <a:off x="572021" y="528179"/>
          <a:ext cx="1106465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6516">
                  <a:extLst>
                    <a:ext uri="{9D8B030D-6E8A-4147-A177-3AD203B41FA5}">
                      <a16:colId xmlns:a16="http://schemas.microsoft.com/office/drawing/2014/main" val="1516376687"/>
                    </a:ext>
                  </a:extLst>
                </a:gridCol>
                <a:gridCol w="3908121">
                  <a:extLst>
                    <a:ext uri="{9D8B030D-6E8A-4147-A177-3AD203B41FA5}">
                      <a16:colId xmlns:a16="http://schemas.microsoft.com/office/drawing/2014/main" val="3225534733"/>
                    </a:ext>
                  </a:extLst>
                </a:gridCol>
                <a:gridCol w="3620022">
                  <a:extLst>
                    <a:ext uri="{9D8B030D-6E8A-4147-A177-3AD203B41FA5}">
                      <a16:colId xmlns:a16="http://schemas.microsoft.com/office/drawing/2014/main" val="3798172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要求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直コーディング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アクセッサ使用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30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文字列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((*LT).head)[n]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head(n)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148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((*LT).parent)[n]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parent(n)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87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番目の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child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(((*LT).children)[n])[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child(n, 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6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conjugate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を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((*LT).conjugate)[n] = 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set_conjugate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(n, ON)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500362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2C6737E-C053-483B-A570-D0880B7A26F5}"/>
              </a:ext>
            </a:extLst>
          </p:cNvPr>
          <p:cNvSpPr txBox="1"/>
          <p:nvPr/>
        </p:nvSpPr>
        <p:spPr>
          <a:xfrm>
            <a:off x="8231688" y="118098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LT: </a:t>
            </a:r>
            <a:r>
              <a:rPr lang="en-US" altLang="ja-JP" dirty="0" err="1"/>
              <a:t>LinkTable</a:t>
            </a:r>
            <a:r>
              <a:rPr lang="ja-JP" altLang="en-US" dirty="0"/>
              <a:t>のアドレスを保持</a:t>
            </a:r>
            <a:r>
              <a:rPr kumimoji="1" lang="en-US" altLang="ja-JP" sz="2400" u="sng" dirty="0"/>
              <a:t> </a:t>
            </a:r>
            <a:endParaRPr kumimoji="1" lang="ja-JP" altLang="en-US" sz="2400" u="sng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0D2716B-CF55-4AE7-B6FB-35ACDC771FAE}"/>
              </a:ext>
            </a:extLst>
          </p:cNvPr>
          <p:cNvSpPr txBox="1"/>
          <p:nvPr/>
        </p:nvSpPr>
        <p:spPr>
          <a:xfrm>
            <a:off x="563580" y="2610683"/>
            <a:ext cx="6096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&lt;</a:t>
            </a:r>
            <a:r>
              <a:rPr lang="ja-JP" altLang="en-US" u="sng" dirty="0"/>
              <a:t>定義</a:t>
            </a:r>
            <a:r>
              <a:rPr lang="en-US" altLang="ja-JP" u="sng" dirty="0"/>
              <a:t>&gt;</a:t>
            </a:r>
            <a:r>
              <a:rPr lang="en-US" altLang="ja-JP" dirty="0"/>
              <a:t>  (C-</a:t>
            </a:r>
            <a:r>
              <a:rPr lang="en-US" altLang="ja-JP" dirty="0" err="1"/>
              <a:t>functions.h</a:t>
            </a:r>
            <a:r>
              <a:rPr lang="ja-JP" altLang="en-US" dirty="0"/>
              <a:t>内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static struct </a:t>
            </a:r>
            <a:r>
              <a:rPr lang="en-US" altLang="ja-JP" dirty="0" err="1"/>
              <a:t>LinkTable</a:t>
            </a:r>
            <a:r>
              <a:rPr lang="en-US" altLang="ja-JP" dirty="0"/>
              <a:t>* LT;</a:t>
            </a:r>
          </a:p>
          <a:p>
            <a:endParaRPr lang="en-US" altLang="ja-JP" dirty="0"/>
          </a:p>
          <a:p>
            <a:r>
              <a:rPr lang="en-US" altLang="ja-JP" dirty="0"/>
              <a:t>// </a:t>
            </a:r>
            <a:r>
              <a:rPr lang="en-US" altLang="ja-JP" dirty="0" err="1"/>
              <a:t>ith</a:t>
            </a:r>
            <a:r>
              <a:rPr lang="en-US" altLang="ja-JP" dirty="0"/>
              <a:t> child of node n</a:t>
            </a:r>
          </a:p>
          <a:p>
            <a:r>
              <a:rPr lang="en-US" altLang="ja-JP" dirty="0"/>
              <a:t>NODE child(NODE n, int </a:t>
            </a:r>
            <a:r>
              <a:rPr lang="en-US" altLang="ja-JP" dirty="0" err="1"/>
              <a:t>i</a:t>
            </a:r>
            <a:r>
              <a:rPr lang="en-US" altLang="ja-JP" dirty="0"/>
              <a:t>)	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return (LT-&gt;children[n])[</a:t>
            </a:r>
            <a:r>
              <a:rPr lang="en-US" altLang="ja-JP" dirty="0" err="1"/>
              <a:t>i</a:t>
            </a:r>
            <a:r>
              <a:rPr lang="en-US" altLang="ja-JP" dirty="0"/>
              <a:t>];</a:t>
            </a:r>
          </a:p>
          <a:p>
            <a:r>
              <a:rPr lang="en-US" altLang="ja-JP" dirty="0"/>
              <a:t>}</a:t>
            </a:r>
          </a:p>
          <a:p>
            <a:endParaRPr lang="en-US" altLang="ja-JP" dirty="0"/>
          </a:p>
          <a:p>
            <a:r>
              <a:rPr lang="en-US" altLang="ja-JP" dirty="0"/>
              <a:t>// set </a:t>
            </a:r>
            <a:r>
              <a:rPr lang="en-US" altLang="ja-JP" dirty="0" err="1"/>
              <a:t>conj</a:t>
            </a:r>
            <a:r>
              <a:rPr lang="en-US" altLang="ja-JP" dirty="0"/>
              <a:t> flag of node n</a:t>
            </a:r>
          </a:p>
          <a:p>
            <a:r>
              <a:rPr lang="en-US" altLang="ja-JP" dirty="0"/>
              <a:t>void </a:t>
            </a:r>
            <a:r>
              <a:rPr lang="en-US" altLang="ja-JP" dirty="0" err="1"/>
              <a:t>set_conjugate</a:t>
            </a:r>
            <a:r>
              <a:rPr lang="en-US" altLang="ja-JP" dirty="0"/>
              <a:t>(NODE n, int </a:t>
            </a:r>
            <a:r>
              <a:rPr lang="en-US" altLang="ja-JP" dirty="0" err="1"/>
              <a:t>conj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        (LT-&gt;conjugate[n]) = </a:t>
            </a:r>
            <a:r>
              <a:rPr lang="en-US" altLang="ja-JP" dirty="0" err="1"/>
              <a:t>conj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CD99092-A692-4AB6-9F1C-4F8E7AF4E19A}"/>
              </a:ext>
            </a:extLst>
          </p:cNvPr>
          <p:cNvSpPr txBox="1"/>
          <p:nvPr/>
        </p:nvSpPr>
        <p:spPr>
          <a:xfrm>
            <a:off x="5753620" y="2905193"/>
            <a:ext cx="632128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80000" rtlCol="0">
            <a:spAutoFit/>
          </a:bodyPr>
          <a:lstStyle/>
          <a:p>
            <a:r>
              <a:rPr lang="en-US" altLang="ja-JP" u="sng" dirty="0"/>
              <a:t>&lt;</a:t>
            </a:r>
            <a:r>
              <a:rPr lang="ja-JP" altLang="en-US" u="sng" dirty="0"/>
              <a:t>使用例</a:t>
            </a:r>
            <a:r>
              <a:rPr lang="en-US" altLang="ja-JP" u="sng" dirty="0"/>
              <a:t>&gt;</a:t>
            </a:r>
          </a:p>
          <a:p>
            <a:r>
              <a:rPr lang="ja-JP" altLang="en-US" dirty="0"/>
              <a:t>ノード</a:t>
            </a:r>
            <a:r>
              <a:rPr lang="en-US" altLang="ja-JP" dirty="0"/>
              <a:t>n</a:t>
            </a:r>
            <a:r>
              <a:rPr lang="ja-JP" altLang="en-US" dirty="0"/>
              <a:t>をルートとするツリーの全ノードについて</a:t>
            </a:r>
            <a:endParaRPr lang="en-US" altLang="ja-JP" dirty="0"/>
          </a:p>
          <a:p>
            <a:r>
              <a:rPr lang="en-US" altLang="ja-JP" dirty="0"/>
              <a:t>head string</a:t>
            </a:r>
            <a:r>
              <a:rPr lang="ja-JP" altLang="en-US" dirty="0"/>
              <a:t>を表示する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int </a:t>
            </a:r>
            <a:r>
              <a:rPr lang="en-US" altLang="ja-JP" dirty="0" err="1"/>
              <a:t>ptint_heads</a:t>
            </a:r>
            <a:r>
              <a:rPr lang="en-US" altLang="ja-JP" dirty="0"/>
              <a:t>(NODE n)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print_string</a:t>
            </a:r>
            <a:r>
              <a:rPr lang="en-US" altLang="ja-JP" dirty="0"/>
              <a:t>(head(n));		// print self</a:t>
            </a:r>
          </a:p>
          <a:p>
            <a:endParaRPr lang="en-US" altLang="ja-JP" dirty="0"/>
          </a:p>
          <a:p>
            <a:r>
              <a:rPr lang="en-US" altLang="ja-JP" dirty="0"/>
              <a:t>	for(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b="1" u="sng" dirty="0" err="1"/>
              <a:t>child_count</a:t>
            </a:r>
            <a:r>
              <a:rPr lang="en-US" altLang="ja-JP" b="1" u="sng" dirty="0"/>
              <a:t>(n)</a:t>
            </a:r>
            <a:r>
              <a:rPr lang="en-US" altLang="ja-JP" dirty="0"/>
              <a:t>; </a:t>
            </a:r>
            <a:r>
              <a:rPr lang="en-US" altLang="ja-JP" dirty="0" err="1"/>
              <a:t>i</a:t>
            </a:r>
            <a:r>
              <a:rPr lang="en-US" altLang="ja-JP" b="1" dirty="0"/>
              <a:t>++)</a:t>
            </a:r>
            <a:r>
              <a:rPr lang="en-US" altLang="ja-JP" dirty="0"/>
              <a:t>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print_heads</a:t>
            </a:r>
            <a:r>
              <a:rPr lang="en-US" altLang="ja-JP" dirty="0"/>
              <a:t>(</a:t>
            </a:r>
            <a:r>
              <a:rPr lang="en-US" altLang="ja-JP" b="1" u="sng" dirty="0"/>
              <a:t>child(n, </a:t>
            </a:r>
            <a:r>
              <a:rPr lang="en-US" altLang="ja-JP" b="1" u="sng" dirty="0" err="1"/>
              <a:t>i</a:t>
            </a:r>
            <a:r>
              <a:rPr lang="en-US" altLang="ja-JP" b="1" u="sng" dirty="0"/>
              <a:t>)</a:t>
            </a:r>
            <a:r>
              <a:rPr lang="en-US" altLang="ja-JP" dirty="0"/>
              <a:t>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7354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C1088E-E86C-49FD-923E-6DDD4E4827A7}"/>
              </a:ext>
            </a:extLst>
          </p:cNvPr>
          <p:cNvSpPr txBox="1"/>
          <p:nvPr/>
        </p:nvSpPr>
        <p:spPr>
          <a:xfrm>
            <a:off x="4160479" y="1816286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1.3 </a:t>
            </a:r>
            <a:r>
              <a:rPr lang="ja-JP" altLang="en-US" sz="2400" b="1" u="sng" dirty="0"/>
              <a:t>バインド処理</a:t>
            </a:r>
            <a:endParaRPr lang="en-US" altLang="ja-JP" sz="2400" b="1" u="sng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603642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59423E-8A5C-49E9-9D02-AD5B59313498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バインド処理とは</a:t>
            </a:r>
            <a:endParaRPr kumimoji="1" lang="ja-JP" altLang="en-US" sz="2400" u="sng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124715-E9EB-4AD4-8018-E95938DF2A21}"/>
              </a:ext>
            </a:extLst>
          </p:cNvPr>
          <p:cNvSpPr txBox="1"/>
          <p:nvPr/>
        </p:nvSpPr>
        <p:spPr>
          <a:xfrm>
            <a:off x="3003887" y="662804"/>
            <a:ext cx="43497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en-US" altLang="ja-JP" dirty="0">
                <a:highlight>
                  <a:srgbClr val="FFFF99"/>
                </a:highlight>
              </a:rPr>
              <a:t>A[3]</a:t>
            </a:r>
            <a:r>
              <a:rPr kumimoji="1" lang="en-US" altLang="ja-JP" dirty="0"/>
              <a:t>, B@(</a:t>
            </a:r>
            <a:r>
              <a:rPr lang="en-US" altLang="ja-JP" dirty="0" err="1"/>
              <a:t>mm,kg,C</a:t>
            </a:r>
            <a:r>
              <a:rPr kumimoji="1" lang="en-US" altLang="ja-JP" dirty="0"/>
              <a:t>), </a:t>
            </a:r>
            <a:r>
              <a:rPr kumimoji="1" lang="en-US" altLang="ja-JP" u="sng" dirty="0"/>
              <a:t>X[3](</a:t>
            </a:r>
            <a:r>
              <a:rPr kumimoji="1" lang="en-US" altLang="ja-JP" u="sng" dirty="0">
                <a:highlight>
                  <a:srgbClr val="00FFFF"/>
                </a:highlight>
              </a:rPr>
              <a:t>Y[2]</a:t>
            </a:r>
            <a:r>
              <a:rPr kumimoji="1" lang="en-US" altLang="ja-JP" u="sng" dirty="0"/>
              <a:t>, </a:t>
            </a:r>
            <a:r>
              <a:rPr kumimoji="1" lang="en-US" altLang="ja-JP" u="sng" dirty="0">
                <a:highlight>
                  <a:srgbClr val="00FF00"/>
                </a:highlight>
              </a:rPr>
              <a:t>Z[1]</a:t>
            </a:r>
            <a:r>
              <a:rPr kumimoji="1" lang="en-US" altLang="ja-JP" dirty="0"/>
              <a:t>))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EE4257E-2558-41C9-A929-B61F2EF3663D}"/>
              </a:ext>
            </a:extLst>
          </p:cNvPr>
          <p:cNvSpPr/>
          <p:nvPr/>
        </p:nvSpPr>
        <p:spPr>
          <a:xfrm>
            <a:off x="6148923" y="386639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X[3]</a:t>
            </a:r>
            <a:endParaRPr kumimoji="1" lang="ja-JP" altLang="en-US" dirty="0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29DCF43B-CB1C-45F9-AC5F-200829C4D631}"/>
              </a:ext>
            </a:extLst>
          </p:cNvPr>
          <p:cNvSpPr/>
          <p:nvPr/>
        </p:nvSpPr>
        <p:spPr>
          <a:xfrm>
            <a:off x="4424032" y="1781281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9C48747-4F21-4C28-8CE2-66D79BC839BC}"/>
              </a:ext>
            </a:extLst>
          </p:cNvPr>
          <p:cNvSpPr/>
          <p:nvPr/>
        </p:nvSpPr>
        <p:spPr>
          <a:xfrm>
            <a:off x="1500746" y="629710"/>
            <a:ext cx="106581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in(T</a:t>
            </a:r>
            <a:r>
              <a:rPr lang="ja-JP" altLang="en-US" dirty="0"/>
              <a:t>式</a:t>
            </a:r>
            <a:r>
              <a:rPr lang="en-US" altLang="ja-JP" dirty="0"/>
              <a:t>):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BE0ED63-EA3F-4DAC-80C1-32E52B3FE92E}"/>
              </a:ext>
            </a:extLst>
          </p:cNvPr>
          <p:cNvSpPr/>
          <p:nvPr/>
        </p:nvSpPr>
        <p:spPr>
          <a:xfrm>
            <a:off x="1461033" y="2447729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550BD33-E6D5-4C2E-AE7F-78CB713BC1A6}"/>
              </a:ext>
            </a:extLst>
          </p:cNvPr>
          <p:cNvSpPr/>
          <p:nvPr/>
        </p:nvSpPr>
        <p:spPr>
          <a:xfrm>
            <a:off x="5353724" y="5044822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FF"/>
                </a:highlight>
              </a:rPr>
              <a:t>Y[2]</a:t>
            </a:r>
            <a:endParaRPr kumimoji="1" lang="ja-JP" altLang="en-US" dirty="0">
              <a:highlight>
                <a:srgbClr val="00FFFF"/>
              </a:highlight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DA862E6-8A73-425E-BD11-9132F1B2E49A}"/>
              </a:ext>
            </a:extLst>
          </p:cNvPr>
          <p:cNvSpPr/>
          <p:nvPr/>
        </p:nvSpPr>
        <p:spPr>
          <a:xfrm>
            <a:off x="6919334" y="5044822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00"/>
                </a:highlight>
              </a:rPr>
              <a:t>Z[1]</a:t>
            </a:r>
            <a:endParaRPr kumimoji="1" lang="ja-JP" altLang="en-US" dirty="0">
              <a:highlight>
                <a:srgbClr val="00FF00"/>
              </a:highlight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F25B8C5-769A-4169-ABA0-1866F71B72A2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5762035" y="4272485"/>
            <a:ext cx="795199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F011569-6237-422D-B5B9-4371B736190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6557234" y="4272485"/>
            <a:ext cx="770411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95CD7C7-20BF-4BD0-9BBD-3149721161B9}"/>
              </a:ext>
            </a:extLst>
          </p:cNvPr>
          <p:cNvSpPr/>
          <p:nvPr/>
        </p:nvSpPr>
        <p:spPr>
          <a:xfrm>
            <a:off x="1323436" y="1270747"/>
            <a:ext cx="1806303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data(CSV):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B19FFD9-9591-4060-9A24-89E2AC190779}"/>
              </a:ext>
            </a:extLst>
          </p:cNvPr>
          <p:cNvSpPr txBox="1"/>
          <p:nvPr/>
        </p:nvSpPr>
        <p:spPr>
          <a:xfrm>
            <a:off x="3003885" y="1235784"/>
            <a:ext cx="4349715" cy="36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Length,Weight,Temp,</a:t>
            </a:r>
            <a:r>
              <a:rPr lang="en-US" altLang="ja-JP" u="sng" dirty="0"/>
              <a:t>1,2,3,4,5,6,7,8,9</a:t>
            </a:r>
            <a:endParaRPr kumimoji="1" lang="ja-JP" altLang="en-US" u="sng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E44CF74B-514D-42CF-8D5C-0C893001F191}"/>
              </a:ext>
            </a:extLst>
          </p:cNvPr>
          <p:cNvSpPr/>
          <p:nvPr/>
        </p:nvSpPr>
        <p:spPr>
          <a:xfrm>
            <a:off x="1411237" y="3870345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FF99"/>
                </a:highlight>
              </a:rPr>
              <a:t>A[3]</a:t>
            </a:r>
            <a:endParaRPr kumimoji="1" lang="ja-JP" altLang="en-US" dirty="0">
              <a:highlight>
                <a:srgbClr val="FFFF99"/>
              </a:highlight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A71EB844-067A-4C40-AABE-80CC74D72136}"/>
              </a:ext>
            </a:extLst>
          </p:cNvPr>
          <p:cNvSpPr/>
          <p:nvPr/>
        </p:nvSpPr>
        <p:spPr>
          <a:xfrm>
            <a:off x="3568222" y="386639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B@</a:t>
            </a:r>
            <a:endParaRPr kumimoji="1" lang="ja-JP" altLang="en-US" dirty="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B76E3D6F-4E30-4D0E-9C1C-9FC42C137F27}"/>
              </a:ext>
            </a:extLst>
          </p:cNvPr>
          <p:cNvSpPr/>
          <p:nvPr/>
        </p:nvSpPr>
        <p:spPr>
          <a:xfrm>
            <a:off x="4107336" y="2869313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empty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C0AC4552-FF3D-41AE-8F32-02E6D0DCFC5A}"/>
              </a:ext>
            </a:extLst>
          </p:cNvPr>
          <p:cNvCxnSpPr>
            <a:cxnSpLocks/>
            <a:stCxn id="26" idx="2"/>
            <a:endCxn id="24" idx="0"/>
          </p:cNvCxnSpPr>
          <p:nvPr/>
        </p:nvCxnSpPr>
        <p:spPr>
          <a:xfrm flipH="1">
            <a:off x="1819548" y="3275405"/>
            <a:ext cx="2860410" cy="594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FBABABC-89D4-4D65-9374-4D6B8A328BC4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 flipH="1">
            <a:off x="3976533" y="3275405"/>
            <a:ext cx="703425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09CDB4F5-DD71-46AC-9191-F2C87E4FD8A9}"/>
              </a:ext>
            </a:extLst>
          </p:cNvPr>
          <p:cNvCxnSpPr>
            <a:cxnSpLocks/>
            <a:stCxn id="26" idx="2"/>
            <a:endCxn id="8" idx="0"/>
          </p:cNvCxnSpPr>
          <p:nvPr/>
        </p:nvCxnSpPr>
        <p:spPr>
          <a:xfrm>
            <a:off x="4679958" y="3275405"/>
            <a:ext cx="1877276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四角形: メモ 41">
            <a:extLst>
              <a:ext uri="{FF2B5EF4-FFF2-40B4-BE49-F238E27FC236}">
                <a16:creationId xmlns:a16="http://schemas.microsoft.com/office/drawing/2014/main" id="{810373EF-A856-4FC1-A057-D096742DBE1C}"/>
              </a:ext>
            </a:extLst>
          </p:cNvPr>
          <p:cNvSpPr/>
          <p:nvPr/>
        </p:nvSpPr>
        <p:spPr>
          <a:xfrm>
            <a:off x="69938" y="4250063"/>
            <a:ext cx="2375274" cy="901364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Length,Weight,Temp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四角形: メモ 43">
            <a:extLst>
              <a:ext uri="{FF2B5EF4-FFF2-40B4-BE49-F238E27FC236}">
                <a16:creationId xmlns:a16="http://schemas.microsoft.com/office/drawing/2014/main" id="{9EDB16F5-F446-42AC-9CD6-25B076E635BF}"/>
              </a:ext>
            </a:extLst>
          </p:cNvPr>
          <p:cNvSpPr/>
          <p:nvPr/>
        </p:nvSpPr>
        <p:spPr>
          <a:xfrm>
            <a:off x="5521167" y="5396338"/>
            <a:ext cx="1214555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1,2,4,5,7,8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四角形: メモ 44">
            <a:extLst>
              <a:ext uri="{FF2B5EF4-FFF2-40B4-BE49-F238E27FC236}">
                <a16:creationId xmlns:a16="http://schemas.microsoft.com/office/drawing/2014/main" id="{B7ECDA02-8A16-4EB6-B978-AA9E82CD0C8E}"/>
              </a:ext>
            </a:extLst>
          </p:cNvPr>
          <p:cNvSpPr/>
          <p:nvPr/>
        </p:nvSpPr>
        <p:spPr>
          <a:xfrm>
            <a:off x="7572177" y="5380114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3,6,9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66F85F07-4598-498E-BE58-D70E587CAAE4}"/>
              </a:ext>
            </a:extLst>
          </p:cNvPr>
          <p:cNvSpPr/>
          <p:nvPr/>
        </p:nvSpPr>
        <p:spPr>
          <a:xfrm>
            <a:off x="644412" y="6379603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AB2989CD-7BF9-4E96-8ADA-2EB9ED99AF8C}"/>
              </a:ext>
            </a:extLst>
          </p:cNvPr>
          <p:cNvSpPr/>
          <p:nvPr/>
        </p:nvSpPr>
        <p:spPr>
          <a:xfrm>
            <a:off x="1096174" y="6384251"/>
            <a:ext cx="505274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: [</a:t>
            </a:r>
            <a:r>
              <a:rPr lang="ja-JP" altLang="en-US" dirty="0"/>
              <a:t>～</a:t>
            </a:r>
            <a:r>
              <a:rPr lang="en-US" altLang="ja-JP" dirty="0"/>
              <a:t>]</a:t>
            </a:r>
            <a:r>
              <a:rPr lang="ja-JP" altLang="en-US" dirty="0"/>
              <a:t>付</a:t>
            </a:r>
            <a:r>
              <a:rPr lang="en-US" altLang="ja-JP" dirty="0"/>
              <a:t>leaf(CSV</a:t>
            </a:r>
            <a:r>
              <a:rPr lang="ja-JP" altLang="en-US" dirty="0"/>
              <a:t>データのバインド対象</a:t>
            </a:r>
            <a:r>
              <a:rPr lang="en-US" altLang="ja-JP" dirty="0"/>
              <a:t>)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6A70CE2B-64BA-4A87-BCE2-50A06A6FE3B5}"/>
              </a:ext>
            </a:extLst>
          </p:cNvPr>
          <p:cNvSpPr/>
          <p:nvPr/>
        </p:nvSpPr>
        <p:spPr>
          <a:xfrm>
            <a:off x="8165536" y="1761728"/>
            <a:ext cx="2344088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値の割当順序</a:t>
            </a:r>
            <a:r>
              <a:rPr lang="en-US" altLang="ja-JP" dirty="0"/>
              <a:t>&gt;</a:t>
            </a:r>
          </a:p>
        </p:txBody>
      </p:sp>
      <p:graphicFrame>
        <p:nvGraphicFramePr>
          <p:cNvPr id="49" name="表 49">
            <a:extLst>
              <a:ext uri="{FF2B5EF4-FFF2-40B4-BE49-F238E27FC236}">
                <a16:creationId xmlns:a16="http://schemas.microsoft.com/office/drawing/2014/main" id="{ED59504E-95C8-4055-852C-5868753B0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373171"/>
              </p:ext>
            </p:extLst>
          </p:nvPr>
        </p:nvGraphicFramePr>
        <p:xfrm>
          <a:off x="8525382" y="2131060"/>
          <a:ext cx="349587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290">
                  <a:extLst>
                    <a:ext uri="{9D8B030D-6E8A-4147-A177-3AD203B41FA5}">
                      <a16:colId xmlns:a16="http://schemas.microsoft.com/office/drawing/2014/main" val="630162756"/>
                    </a:ext>
                  </a:extLst>
                </a:gridCol>
                <a:gridCol w="1165290">
                  <a:extLst>
                    <a:ext uri="{9D8B030D-6E8A-4147-A177-3AD203B41FA5}">
                      <a16:colId xmlns:a16="http://schemas.microsoft.com/office/drawing/2014/main" val="1334668371"/>
                    </a:ext>
                  </a:extLst>
                </a:gridCol>
                <a:gridCol w="1165290">
                  <a:extLst>
                    <a:ext uri="{9D8B030D-6E8A-4147-A177-3AD203B41FA5}">
                      <a16:colId xmlns:a16="http://schemas.microsoft.com/office/drawing/2014/main" val="28343316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54862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X[3]</a:t>
                      </a:r>
                    </a:p>
                    <a:p>
                      <a:pPr algn="ctr"/>
                      <a:r>
                        <a:rPr lang="en-US" altLang="ja-JP" dirty="0"/>
                        <a:t>(1</a:t>
                      </a:r>
                      <a:r>
                        <a:rPr lang="ja-JP" altLang="en-US" dirty="0"/>
                        <a:t>回目</a:t>
                      </a:r>
                      <a:r>
                        <a:rPr lang="en-US" altLang="ja-JP" dirty="0"/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Y[2]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1,2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9891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Z[1]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19118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X[3]</a:t>
                      </a:r>
                    </a:p>
                    <a:p>
                      <a:pPr algn="ctr"/>
                      <a:r>
                        <a:rPr lang="en-US" altLang="ja-JP" dirty="0"/>
                        <a:t>(2</a:t>
                      </a:r>
                      <a:r>
                        <a:rPr lang="ja-JP" altLang="en-US" dirty="0"/>
                        <a:t>回目</a:t>
                      </a:r>
                      <a:r>
                        <a:rPr lang="en-US" altLang="ja-JP" dirty="0"/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Y[2]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4,5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5822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Z[1]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6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87139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X[3]</a:t>
                      </a:r>
                    </a:p>
                    <a:p>
                      <a:pPr algn="ctr"/>
                      <a:r>
                        <a:rPr lang="en-US" altLang="ja-JP" dirty="0"/>
                        <a:t>(3</a:t>
                      </a:r>
                      <a:r>
                        <a:rPr lang="ja-JP" altLang="en-US" dirty="0"/>
                        <a:t>回目</a:t>
                      </a:r>
                      <a:r>
                        <a:rPr lang="en-US" altLang="ja-JP" dirty="0"/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Y[2]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7,8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642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Z[1]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9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535946"/>
                  </a:ext>
                </a:extLst>
              </a:tr>
            </a:tbl>
          </a:graphicData>
        </a:graphic>
      </p:graphicFrame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84C59A5A-6BC4-44A7-84B9-934919927129}"/>
              </a:ext>
            </a:extLst>
          </p:cNvPr>
          <p:cNvSpPr/>
          <p:nvPr/>
        </p:nvSpPr>
        <p:spPr>
          <a:xfrm>
            <a:off x="8148169" y="315606"/>
            <a:ext cx="4019516" cy="13244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※2</a:t>
            </a:r>
            <a:r>
              <a:rPr kumimoji="1" lang="ja-JP" altLang="en-US" dirty="0">
                <a:solidFill>
                  <a:schemeClr val="tx1"/>
                </a:solidFill>
              </a:rPr>
              <a:t>次元以上や任意回繰返も</a:t>
            </a:r>
            <a:r>
              <a:rPr lang="ja-JP" altLang="en-US" dirty="0">
                <a:solidFill>
                  <a:schemeClr val="tx1"/>
                </a:solidFill>
              </a:rPr>
              <a:t>指定可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　・</a:t>
            </a:r>
            <a:r>
              <a:rPr kumimoji="1" lang="en-US" altLang="ja-JP" dirty="0">
                <a:solidFill>
                  <a:schemeClr val="tx1"/>
                </a:solidFill>
              </a:rPr>
              <a:t>X[2,3,5]	3</a:t>
            </a:r>
            <a:r>
              <a:rPr kumimoji="1" lang="ja-JP" altLang="en-US" dirty="0">
                <a:solidFill>
                  <a:schemeClr val="tx1"/>
                </a:solidFill>
              </a:rPr>
              <a:t>次元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　・</a:t>
            </a:r>
            <a:r>
              <a:rPr kumimoji="1" lang="en-US" altLang="ja-JP" dirty="0">
                <a:solidFill>
                  <a:schemeClr val="tx1"/>
                </a:solidFill>
              </a:rPr>
              <a:t>X[]		</a:t>
            </a:r>
            <a:r>
              <a:rPr kumimoji="1" lang="ja-JP" altLang="en-US" dirty="0">
                <a:solidFill>
                  <a:schemeClr val="tx1"/>
                </a:solidFill>
              </a:rPr>
              <a:t>任意回</a:t>
            </a:r>
            <a:r>
              <a:rPr lang="ja-JP" altLang="en-US" dirty="0">
                <a:solidFill>
                  <a:schemeClr val="tx1"/>
                </a:solidFill>
              </a:rPr>
              <a:t>繰返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en-US" altLang="ja-JP" dirty="0">
                <a:solidFill>
                  <a:schemeClr val="tx1"/>
                </a:solidFill>
              </a:rPr>
              <a:t>		(</a:t>
            </a:r>
            <a:r>
              <a:rPr kumimoji="1" lang="ja-JP" altLang="en-US" dirty="0">
                <a:solidFill>
                  <a:schemeClr val="tx1"/>
                </a:solidFill>
              </a:rPr>
              <a:t>現状</a:t>
            </a:r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か所のみ</a:t>
            </a:r>
            <a:r>
              <a:rPr lang="ja-JP" altLang="en-US" dirty="0">
                <a:solidFill>
                  <a:schemeClr val="tx1"/>
                </a:solidFill>
              </a:rPr>
              <a:t>可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A90C6A9E-BEA5-413F-9062-C90D9366212E}"/>
              </a:ext>
            </a:extLst>
          </p:cNvPr>
          <p:cNvSpPr/>
          <p:nvPr/>
        </p:nvSpPr>
        <p:spPr>
          <a:xfrm>
            <a:off x="2806962" y="5024407"/>
            <a:ext cx="640709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mm</a:t>
            </a:r>
            <a:endParaRPr kumimoji="1" lang="ja-JP" altLang="en-US" dirty="0"/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E744D5B2-85CC-4E61-9807-073170114932}"/>
              </a:ext>
            </a:extLst>
          </p:cNvPr>
          <p:cNvSpPr/>
          <p:nvPr/>
        </p:nvSpPr>
        <p:spPr>
          <a:xfrm>
            <a:off x="3522283" y="5043039"/>
            <a:ext cx="640709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kg</a:t>
            </a:r>
            <a:endParaRPr kumimoji="1" lang="ja-JP" altLang="en-US" dirty="0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929D74A-BB7C-4CBC-A3AB-374363FB5853}"/>
              </a:ext>
            </a:extLst>
          </p:cNvPr>
          <p:cNvSpPr/>
          <p:nvPr/>
        </p:nvSpPr>
        <p:spPr>
          <a:xfrm>
            <a:off x="4247403" y="5057483"/>
            <a:ext cx="640709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63" name="四角形: メモ 62">
            <a:extLst>
              <a:ext uri="{FF2B5EF4-FFF2-40B4-BE49-F238E27FC236}">
                <a16:creationId xmlns:a16="http://schemas.microsoft.com/office/drawing/2014/main" id="{460B5DF1-9EBC-4673-AC22-F8E0F98B33AD}"/>
              </a:ext>
            </a:extLst>
          </p:cNvPr>
          <p:cNvSpPr/>
          <p:nvPr/>
        </p:nvSpPr>
        <p:spPr>
          <a:xfrm>
            <a:off x="6180696" y="6379603"/>
            <a:ext cx="816621" cy="42884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2BF1591F-6464-42B7-B7A4-F942B9BEE79D}"/>
              </a:ext>
            </a:extLst>
          </p:cNvPr>
          <p:cNvSpPr/>
          <p:nvPr/>
        </p:nvSpPr>
        <p:spPr>
          <a:xfrm>
            <a:off x="6052781" y="6402568"/>
            <a:ext cx="505274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: </a:t>
            </a:r>
            <a:r>
              <a:rPr lang="ja-JP" altLang="en-US" dirty="0"/>
              <a:t>ノードにバインドされた値</a:t>
            </a:r>
            <a:endParaRPr lang="en-US" altLang="ja-JP" dirty="0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44301D5-847B-4C96-8E97-246C16F931CD}"/>
              </a:ext>
            </a:extLst>
          </p:cNvPr>
          <p:cNvCxnSpPr>
            <a:cxnSpLocks/>
            <a:stCxn id="25" idx="2"/>
            <a:endCxn id="60" idx="0"/>
          </p:cNvCxnSpPr>
          <p:nvPr/>
        </p:nvCxnSpPr>
        <p:spPr>
          <a:xfrm flipH="1">
            <a:off x="3127317" y="4272485"/>
            <a:ext cx="849216" cy="75192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69E4439E-BC7B-47AF-97CC-3D5F9E591A74}"/>
              </a:ext>
            </a:extLst>
          </p:cNvPr>
          <p:cNvCxnSpPr>
            <a:cxnSpLocks/>
            <a:stCxn id="25" idx="2"/>
            <a:endCxn id="61" idx="0"/>
          </p:cNvCxnSpPr>
          <p:nvPr/>
        </p:nvCxnSpPr>
        <p:spPr>
          <a:xfrm flipH="1">
            <a:off x="3842638" y="4272485"/>
            <a:ext cx="133895" cy="7705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7D6EDC5F-309E-4EF1-B542-1976C4829161}"/>
              </a:ext>
            </a:extLst>
          </p:cNvPr>
          <p:cNvCxnSpPr>
            <a:cxnSpLocks/>
            <a:stCxn id="25" idx="2"/>
            <a:endCxn id="62" idx="0"/>
          </p:cNvCxnSpPr>
          <p:nvPr/>
        </p:nvCxnSpPr>
        <p:spPr>
          <a:xfrm>
            <a:off x="3976533" y="4272485"/>
            <a:ext cx="591225" cy="7849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B6A50C85-B10E-4C93-9577-42915B38D15C}"/>
              </a:ext>
            </a:extLst>
          </p:cNvPr>
          <p:cNvSpPr/>
          <p:nvPr/>
        </p:nvSpPr>
        <p:spPr>
          <a:xfrm>
            <a:off x="8901129" y="5270370"/>
            <a:ext cx="3191893" cy="846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</a:t>
            </a:r>
            <a:r>
              <a:rPr kumimoji="1" lang="ja-JP" altLang="en-US" dirty="0">
                <a:solidFill>
                  <a:schemeClr val="tx1"/>
                </a:solidFill>
              </a:rPr>
              <a:t>ノード間リンク</a:t>
            </a:r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r>
              <a:rPr kumimoji="1" lang="ja-JP" altLang="en-US" dirty="0">
                <a:solidFill>
                  <a:schemeClr val="tx1"/>
                </a:solidFill>
              </a:rPr>
              <a:t>種類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親子関係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属性関係</a:t>
            </a:r>
            <a:r>
              <a:rPr lang="en-US" altLang="ja-JP" dirty="0">
                <a:solidFill>
                  <a:schemeClr val="tx1"/>
                </a:solidFill>
              </a:rPr>
              <a:t>?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3ECF42C6-61A3-450B-AB12-EC73EB614538}"/>
              </a:ext>
            </a:extLst>
          </p:cNvPr>
          <p:cNvCxnSpPr>
            <a:cxnSpLocks/>
          </p:cNvCxnSpPr>
          <p:nvPr/>
        </p:nvCxnSpPr>
        <p:spPr>
          <a:xfrm flipH="1">
            <a:off x="9337580" y="5693808"/>
            <a:ext cx="10648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A33F925B-AA70-4E34-9D99-8F10A22129BD}"/>
              </a:ext>
            </a:extLst>
          </p:cNvPr>
          <p:cNvCxnSpPr>
            <a:cxnSpLocks/>
          </p:cNvCxnSpPr>
          <p:nvPr/>
        </p:nvCxnSpPr>
        <p:spPr>
          <a:xfrm flipH="1">
            <a:off x="9337579" y="5975054"/>
            <a:ext cx="106481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044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565F2A-AB9E-4B01-9318-A5748F0E1BD0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バインド処理のロジック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9AEC1B-4642-4180-BBAD-9BBA5DB7C5B3}"/>
              </a:ext>
            </a:extLst>
          </p:cNvPr>
          <p:cNvSpPr txBox="1"/>
          <p:nvPr/>
        </p:nvSpPr>
        <p:spPr>
          <a:xfrm>
            <a:off x="361405" y="412220"/>
            <a:ext cx="1146919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void </a:t>
            </a:r>
            <a:r>
              <a:rPr kumimoji="1" lang="en-US" altLang="ja-JP" dirty="0" err="1"/>
              <a:t>bind_node</a:t>
            </a:r>
            <a:r>
              <a:rPr kumimoji="1" lang="en-US" altLang="ja-JP" dirty="0"/>
              <a:t>(Node </a:t>
            </a:r>
            <a:r>
              <a:rPr kumimoji="1" lang="en-US" altLang="ja-JP" dirty="0" err="1"/>
              <a:t>node</a:t>
            </a:r>
            <a:r>
              <a:rPr kumimoji="1" lang="en-US" altLang="ja-JP" dirty="0"/>
              <a:t>, Stream* in)		// in: CSV</a:t>
            </a:r>
            <a:r>
              <a:rPr kumimoji="1" lang="ja-JP" altLang="en-US" dirty="0"/>
              <a:t>ファイル</a:t>
            </a:r>
            <a:endParaRPr kumimoji="1" lang="en-US" altLang="ja-JP" dirty="0"/>
          </a:p>
          <a:p>
            <a:r>
              <a:rPr lang="en-US" altLang="ja-JP" dirty="0"/>
              <a:t>{</a:t>
            </a:r>
          </a:p>
          <a:p>
            <a:r>
              <a:rPr kumimoji="1" lang="en-US" altLang="ja-JP" dirty="0"/>
              <a:t>	int num = </a:t>
            </a:r>
            <a:r>
              <a:rPr kumimoji="1" lang="en-US" altLang="ja-JP" dirty="0" err="1"/>
              <a:t>array_size</a:t>
            </a:r>
            <a:r>
              <a:rPr kumimoji="1" lang="en-US" altLang="ja-JP" dirty="0"/>
              <a:t>(node);		//</a:t>
            </a:r>
            <a:r>
              <a:rPr lang="ja-JP" altLang="en-US" dirty="0"/>
              <a:t>ノード</a:t>
            </a:r>
            <a:r>
              <a:rPr lang="en-US" altLang="ja-JP" dirty="0"/>
              <a:t>node</a:t>
            </a:r>
            <a:r>
              <a:rPr lang="ja-JP" altLang="en-US" dirty="0"/>
              <a:t>の配列サイズ、</a:t>
            </a:r>
            <a:r>
              <a:rPr kumimoji="1" lang="ja-JP" altLang="en-US" dirty="0"/>
              <a:t>配列指定なしは</a:t>
            </a:r>
            <a:r>
              <a:rPr kumimoji="1" lang="en-US" altLang="ja-JP" dirty="0"/>
              <a:t>-1;</a:t>
            </a:r>
          </a:p>
          <a:p>
            <a:r>
              <a:rPr lang="en-US" altLang="ja-JP" dirty="0"/>
              <a:t>						// (</a:t>
            </a:r>
            <a:r>
              <a:rPr lang="ja-JP" altLang="en-US" dirty="0"/>
              <a:t>例</a:t>
            </a:r>
            <a:r>
              <a:rPr lang="en-US" altLang="ja-JP" dirty="0"/>
              <a:t>)   A[3]  -&gt; 3</a:t>
            </a:r>
            <a:r>
              <a:rPr lang="ja-JP" altLang="en-US" dirty="0"/>
              <a:t>、</a:t>
            </a:r>
            <a:r>
              <a:rPr lang="en-US" altLang="ja-JP" dirty="0"/>
              <a:t>B -&gt; -1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is_leaf</a:t>
            </a:r>
            <a:r>
              <a:rPr lang="en-US" altLang="ja-JP" dirty="0"/>
              <a:t>(node) &amp;&amp; num == -1) {</a:t>
            </a:r>
          </a:p>
          <a:p>
            <a:r>
              <a:rPr lang="en-US" altLang="ja-JP" dirty="0"/>
              <a:t>		return;				// leaf</a:t>
            </a:r>
            <a:r>
              <a:rPr lang="ja-JP" altLang="en-US" dirty="0"/>
              <a:t>であって配列指定なしの場合読込みなし</a:t>
            </a:r>
            <a:endParaRPr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for(int 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&lt;num; </a:t>
            </a:r>
            <a:r>
              <a:rPr lang="en-US" altLang="ja-JP" dirty="0" err="1"/>
              <a:t>i</a:t>
            </a:r>
            <a:r>
              <a:rPr lang="en-US" altLang="ja-JP" dirty="0"/>
              <a:t>++) {		// </a:t>
            </a:r>
            <a:r>
              <a:rPr lang="ja-JP" altLang="en-US" dirty="0"/>
              <a:t>配列サイズ分繰返す</a:t>
            </a:r>
            <a:endParaRPr lang="en-US" altLang="ja-JP" dirty="0"/>
          </a:p>
          <a:p>
            <a:r>
              <a:rPr lang="en-US" altLang="ja-JP" dirty="0"/>
              <a:t>			</a:t>
            </a:r>
            <a:r>
              <a:rPr lang="en-US" altLang="ja-JP" dirty="0" err="1"/>
              <a:t>bind_primitive_node</a:t>
            </a:r>
            <a:r>
              <a:rPr lang="en-US" altLang="ja-JP" dirty="0"/>
              <a:t>(node, in);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  <a:p>
            <a:endParaRPr lang="en-US" altLang="ja-JP" dirty="0"/>
          </a:p>
          <a:p>
            <a:r>
              <a:rPr lang="en-US" altLang="ja-JP" dirty="0"/>
              <a:t>void </a:t>
            </a:r>
            <a:r>
              <a:rPr lang="en-US" altLang="ja-JP" dirty="0" err="1"/>
              <a:t>bind_primitive_node</a:t>
            </a:r>
            <a:r>
              <a:rPr lang="en-US" altLang="ja-JP" dirty="0"/>
              <a:t>(Node </a:t>
            </a:r>
            <a:r>
              <a:rPr lang="en-US" altLang="ja-JP" dirty="0" err="1"/>
              <a:t>node</a:t>
            </a:r>
            <a:r>
              <a:rPr lang="en-US" altLang="ja-JP" dirty="0"/>
              <a:t>, </a:t>
            </a:r>
            <a:r>
              <a:rPr lang="en-US" altLang="ja-JP" dirty="0" err="1"/>
              <a:t>Straem</a:t>
            </a:r>
            <a:r>
              <a:rPr lang="en-US" altLang="ja-JP" dirty="0"/>
              <a:t>* in)	 // in: CSV</a:t>
            </a:r>
            <a:r>
              <a:rPr lang="ja-JP" altLang="en-US" dirty="0"/>
              <a:t>ファイル</a:t>
            </a:r>
            <a:endParaRPr lang="en-US" altLang="ja-JP" dirty="0"/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is_leaf</a:t>
            </a:r>
            <a:r>
              <a:rPr lang="en-US" altLang="ja-JP" dirty="0"/>
              <a:t>(node)) {</a:t>
            </a:r>
          </a:p>
          <a:p>
            <a:r>
              <a:rPr lang="en-US" altLang="ja-JP" dirty="0"/>
              <a:t>		bind(node, in, dim);	//in</a:t>
            </a:r>
            <a:r>
              <a:rPr lang="ja-JP" altLang="en-US" dirty="0"/>
              <a:t>から</a:t>
            </a:r>
            <a:r>
              <a:rPr lang="en-US" altLang="ja-JP" dirty="0"/>
              <a:t>dim</a:t>
            </a:r>
            <a:r>
              <a:rPr lang="ja-JP" altLang="en-US" dirty="0"/>
              <a:t>個のデータを読込んで</a:t>
            </a:r>
            <a:r>
              <a:rPr lang="en-US" altLang="ja-JP" dirty="0"/>
              <a:t>node</a:t>
            </a:r>
            <a:r>
              <a:rPr lang="ja-JP" altLang="en-US" dirty="0"/>
              <a:t>にバインド</a:t>
            </a:r>
            <a:endParaRPr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for(int 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dirty="0" err="1"/>
              <a:t>child_count</a:t>
            </a:r>
            <a:r>
              <a:rPr lang="en-US" altLang="ja-JP" dirty="0"/>
              <a:t>(node); </a:t>
            </a:r>
            <a:r>
              <a:rPr lang="en-US" altLang="ja-JP" dirty="0" err="1"/>
              <a:t>i</a:t>
            </a:r>
            <a:r>
              <a:rPr lang="en-US" altLang="ja-JP" dirty="0"/>
              <a:t>++) {</a:t>
            </a:r>
          </a:p>
          <a:p>
            <a:r>
              <a:rPr lang="en-US" altLang="ja-JP" dirty="0"/>
              <a:t>			 </a:t>
            </a:r>
            <a:r>
              <a:rPr lang="en-US" altLang="ja-JP" dirty="0" err="1"/>
              <a:t>bind_node</a:t>
            </a:r>
            <a:r>
              <a:rPr lang="en-US" altLang="ja-JP" dirty="0"/>
              <a:t>(child(node, </a:t>
            </a:r>
            <a:r>
              <a:rPr lang="en-US" altLang="ja-JP" dirty="0" err="1"/>
              <a:t>i</a:t>
            </a:r>
            <a:r>
              <a:rPr lang="en-US" altLang="ja-JP" dirty="0"/>
              <a:t>), in);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D22D457-C471-408F-900B-29F0106E5AC8}"/>
              </a:ext>
            </a:extLst>
          </p:cNvPr>
          <p:cNvSpPr/>
          <p:nvPr/>
        </p:nvSpPr>
        <p:spPr>
          <a:xfrm>
            <a:off x="7589520" y="5886738"/>
            <a:ext cx="4241075" cy="7396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※2</a:t>
            </a:r>
            <a:r>
              <a:rPr kumimoji="1" lang="ja-JP" altLang="en-US" dirty="0">
                <a:solidFill>
                  <a:schemeClr val="tx1"/>
                </a:solidFill>
              </a:rPr>
              <a:t>次元以上や任意回繰返の処理は省略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921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1DEFD8-B477-4782-A8F7-BC007B3E0ED2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バインドの</a:t>
            </a:r>
            <a:r>
              <a:rPr lang="en-US" altLang="ja-JP" sz="2400" u="sng" dirty="0"/>
              <a:t>2</a:t>
            </a:r>
            <a:r>
              <a:rPr lang="ja-JP" altLang="en-US" sz="2400" u="sng" dirty="0"/>
              <a:t>パス処理</a:t>
            </a:r>
            <a:endParaRPr kumimoji="1" lang="ja-JP" altLang="en-US" sz="2400" u="sng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CCD9C5C-A31C-4ECC-92BC-B7C10AB08AC2}"/>
              </a:ext>
            </a:extLst>
          </p:cNvPr>
          <p:cNvSpPr/>
          <p:nvPr/>
        </p:nvSpPr>
        <p:spPr>
          <a:xfrm>
            <a:off x="8850844" y="755407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X[3]</a:t>
            </a:r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A7DA0F9-7BEC-45F7-8BFD-0F057A7C819E}"/>
              </a:ext>
            </a:extLst>
          </p:cNvPr>
          <p:cNvSpPr/>
          <p:nvPr/>
        </p:nvSpPr>
        <p:spPr>
          <a:xfrm>
            <a:off x="8055645" y="1933836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FF"/>
                </a:highlight>
              </a:rPr>
              <a:t>Y[2]</a:t>
            </a:r>
            <a:endParaRPr kumimoji="1" lang="ja-JP" altLang="en-US" dirty="0">
              <a:highlight>
                <a:srgbClr val="00FFFF"/>
              </a:highlight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7A7E8AB-7F91-45B1-AB4A-FAFDA1BB59AF}"/>
              </a:ext>
            </a:extLst>
          </p:cNvPr>
          <p:cNvSpPr/>
          <p:nvPr/>
        </p:nvSpPr>
        <p:spPr>
          <a:xfrm>
            <a:off x="9621255" y="1933836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00"/>
                </a:highlight>
              </a:rPr>
              <a:t>Z[1]</a:t>
            </a:r>
            <a:endParaRPr kumimoji="1" lang="ja-JP" altLang="en-US" dirty="0">
              <a:highlight>
                <a:srgbClr val="00FF00"/>
              </a:highlight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003631A-C9BF-4ECE-84C5-8E6C9D148DA9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8463956" y="1161499"/>
            <a:ext cx="795199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4D0FA51-A15C-4E76-9BFE-0916BA3D6A5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9259155" y="1161499"/>
            <a:ext cx="770411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四角形: メモ 9">
            <a:extLst>
              <a:ext uri="{FF2B5EF4-FFF2-40B4-BE49-F238E27FC236}">
                <a16:creationId xmlns:a16="http://schemas.microsoft.com/office/drawing/2014/main" id="{9DF41DB5-3451-4C4E-90D3-EA9CB4927110}"/>
              </a:ext>
            </a:extLst>
          </p:cNvPr>
          <p:cNvSpPr/>
          <p:nvPr/>
        </p:nvSpPr>
        <p:spPr>
          <a:xfrm>
            <a:off x="8223088" y="2285352"/>
            <a:ext cx="1214555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1,2,4,5,7,8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四角形: メモ 10">
            <a:extLst>
              <a:ext uri="{FF2B5EF4-FFF2-40B4-BE49-F238E27FC236}">
                <a16:creationId xmlns:a16="http://schemas.microsoft.com/office/drawing/2014/main" id="{9AD1FC74-A0F7-418F-BB3E-4177971E2329}"/>
              </a:ext>
            </a:extLst>
          </p:cNvPr>
          <p:cNvSpPr/>
          <p:nvPr/>
        </p:nvSpPr>
        <p:spPr>
          <a:xfrm>
            <a:off x="10274098" y="2269128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3,6,9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9029054-093E-441B-BE85-4CFA45CFDDE8}"/>
              </a:ext>
            </a:extLst>
          </p:cNvPr>
          <p:cNvSpPr/>
          <p:nvPr/>
        </p:nvSpPr>
        <p:spPr>
          <a:xfrm>
            <a:off x="844086" y="1119807"/>
            <a:ext cx="1806303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data(CSV):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EB249C5-F273-4F24-96C6-11757FE7BEFA}"/>
              </a:ext>
            </a:extLst>
          </p:cNvPr>
          <p:cNvSpPr txBox="1"/>
          <p:nvPr/>
        </p:nvSpPr>
        <p:spPr>
          <a:xfrm>
            <a:off x="2524535" y="1084844"/>
            <a:ext cx="4349715" cy="36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Length,Weight,Temp,</a:t>
            </a:r>
            <a:r>
              <a:rPr lang="en-US" altLang="ja-JP" u="sng" dirty="0"/>
              <a:t>1,2,3,4,5,6,7,8,9</a:t>
            </a:r>
            <a:endParaRPr kumimoji="1" lang="ja-JP" altLang="en-US" u="sng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4BB5B3C-87B0-46C0-81C9-788376CB49EB}"/>
              </a:ext>
            </a:extLst>
          </p:cNvPr>
          <p:cNvSpPr/>
          <p:nvPr/>
        </p:nvSpPr>
        <p:spPr>
          <a:xfrm>
            <a:off x="7927213" y="2116986"/>
            <a:ext cx="1806303" cy="97002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DC9D012-67EC-4E5E-84A6-E2E8C63ED3AF}"/>
              </a:ext>
            </a:extLst>
          </p:cNvPr>
          <p:cNvSpPr/>
          <p:nvPr/>
        </p:nvSpPr>
        <p:spPr>
          <a:xfrm>
            <a:off x="9955006" y="2068709"/>
            <a:ext cx="1435806" cy="97002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E3927E1-BFB8-4F3F-9752-8C71BB1653BC}"/>
              </a:ext>
            </a:extLst>
          </p:cNvPr>
          <p:cNvSpPr txBox="1"/>
          <p:nvPr/>
        </p:nvSpPr>
        <p:spPr>
          <a:xfrm>
            <a:off x="5307874" y="2535734"/>
            <a:ext cx="365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値保持用のメモリ領域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B769264-CE44-49FB-AE16-687607C22C1B}"/>
              </a:ext>
            </a:extLst>
          </p:cNvPr>
          <p:cNvSpPr txBox="1"/>
          <p:nvPr/>
        </p:nvSpPr>
        <p:spPr>
          <a:xfrm>
            <a:off x="1151786" y="3986996"/>
            <a:ext cx="780933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lang="ja-JP" altLang="en-US" dirty="0"/>
              <a:t>課題</a:t>
            </a:r>
            <a:r>
              <a:rPr lang="en-US" altLang="ja-JP" dirty="0"/>
              <a:t>)</a:t>
            </a:r>
            <a:r>
              <a:rPr lang="ja-JP" altLang="en-US" dirty="0"/>
              <a:t>メモリ領域のサイズが処理終了まで決定できない</a:t>
            </a:r>
            <a:endParaRPr lang="en-US" altLang="ja-JP" dirty="0"/>
          </a:p>
          <a:p>
            <a:r>
              <a:rPr kumimoji="1" lang="ja-JP" altLang="en-US" dirty="0"/>
              <a:t>・最初に大きめな領域確保</a:t>
            </a:r>
            <a:r>
              <a:rPr kumimoji="1" lang="en-US" altLang="ja-JP" dirty="0"/>
              <a:t>		=&gt; </a:t>
            </a:r>
            <a:r>
              <a:rPr kumimoji="1" lang="ja-JP" altLang="en-US" dirty="0"/>
              <a:t>メモリ量が無駄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CSV</a:t>
            </a:r>
            <a:r>
              <a:rPr lang="ja-JP" altLang="en-US" dirty="0"/>
              <a:t>値読込みごとにメモリ領域割り当て</a:t>
            </a:r>
            <a:r>
              <a:rPr lang="en-US" altLang="ja-JP" dirty="0"/>
              <a:t>	=&gt; </a:t>
            </a:r>
            <a:r>
              <a:rPr lang="ja-JP" altLang="en-US" dirty="0"/>
              <a:t>性能上インパクト大</a:t>
            </a:r>
            <a:endParaRPr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D36621F-AFFD-436A-A3D0-B1AA9063ED2B}"/>
              </a:ext>
            </a:extLst>
          </p:cNvPr>
          <p:cNvSpPr txBox="1"/>
          <p:nvPr/>
        </p:nvSpPr>
        <p:spPr>
          <a:xfrm>
            <a:off x="1151786" y="5657408"/>
            <a:ext cx="780933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パス方式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1</a:t>
            </a:r>
            <a:r>
              <a:rPr lang="ja-JP" altLang="en-US" dirty="0"/>
              <a:t>パス目</a:t>
            </a:r>
            <a:r>
              <a:rPr lang="en-US" altLang="ja-JP" dirty="0"/>
              <a:t>: CSV</a:t>
            </a:r>
            <a:r>
              <a:rPr lang="ja-JP" altLang="en-US" dirty="0"/>
              <a:t>値を読込んで必要なメモリサイズを決定し、領域確保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2</a:t>
            </a:r>
            <a:r>
              <a:rPr lang="ja-JP" altLang="en-US" dirty="0"/>
              <a:t>パス目</a:t>
            </a:r>
            <a:r>
              <a:rPr lang="en-US" altLang="ja-JP" dirty="0"/>
              <a:t>: CSV</a:t>
            </a:r>
            <a:r>
              <a:rPr lang="ja-JP" altLang="en-US" dirty="0"/>
              <a:t>値を読込んで、確保した領域に順次格納</a:t>
            </a:r>
            <a:endParaRPr lang="en-US" altLang="ja-JP" dirty="0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F20D5A72-15AA-429B-83ED-FC290092D20D}"/>
              </a:ext>
            </a:extLst>
          </p:cNvPr>
          <p:cNvSpPr/>
          <p:nvPr/>
        </p:nvSpPr>
        <p:spPr>
          <a:xfrm>
            <a:off x="4111582" y="5094456"/>
            <a:ext cx="1984418" cy="40494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823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C1088E-E86C-49FD-923E-6DDD4E4827A7}"/>
              </a:ext>
            </a:extLst>
          </p:cNvPr>
          <p:cNvSpPr txBox="1"/>
          <p:nvPr/>
        </p:nvSpPr>
        <p:spPr>
          <a:xfrm>
            <a:off x="4160479" y="1816286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2. </a:t>
            </a:r>
            <a:r>
              <a:rPr lang="ja-JP" altLang="en-US" sz="2400" b="1" u="sng" dirty="0"/>
              <a:t>言語仕様検討事項</a:t>
            </a:r>
            <a:endParaRPr lang="en-US" altLang="ja-JP" sz="2400" b="1" u="sng" dirty="0"/>
          </a:p>
        </p:txBody>
      </p:sp>
    </p:spTree>
    <p:extLst>
      <p:ext uri="{BB962C8B-B14F-4D97-AF65-F5344CB8AC3E}">
        <p14:creationId xmlns:p14="http://schemas.microsoft.com/office/powerpoint/2010/main" val="1303604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0F46B4-3BBC-487B-82D6-26BBFDBF7237}"/>
              </a:ext>
            </a:extLst>
          </p:cNvPr>
          <p:cNvSpPr txBox="1"/>
          <p:nvPr/>
        </p:nvSpPr>
        <p:spPr>
          <a:xfrm>
            <a:off x="-1" y="0"/>
            <a:ext cx="4206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tq</a:t>
            </a:r>
            <a:r>
              <a:rPr lang="ja-JP" altLang="en-US" sz="2400" u="sng" dirty="0"/>
              <a:t>と</a:t>
            </a:r>
            <a:r>
              <a:rPr lang="en-US" altLang="ja-JP" sz="2400" u="sng" dirty="0" err="1"/>
              <a:t>cq</a:t>
            </a:r>
            <a:r>
              <a:rPr lang="ja-JP" altLang="en-US" sz="2400" u="sng" dirty="0"/>
              <a:t>との相違点</a:t>
            </a:r>
            <a:r>
              <a:rPr lang="en-US" altLang="ja-JP" sz="2400" u="sng" dirty="0"/>
              <a:t>(1/2)</a:t>
            </a:r>
            <a:endParaRPr kumimoji="1" lang="ja-JP" altLang="en-US" sz="2400" u="sng" dirty="0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4EE74FEB-CC70-4297-A100-590F3949F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251240"/>
              </p:ext>
            </p:extLst>
          </p:nvPr>
        </p:nvGraphicFramePr>
        <p:xfrm>
          <a:off x="-1" y="461665"/>
          <a:ext cx="11821885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726">
                  <a:extLst>
                    <a:ext uri="{9D8B030D-6E8A-4147-A177-3AD203B41FA5}">
                      <a16:colId xmlns:a16="http://schemas.microsoft.com/office/drawing/2014/main" val="2447671003"/>
                    </a:ext>
                  </a:extLst>
                </a:gridCol>
                <a:gridCol w="3765640">
                  <a:extLst>
                    <a:ext uri="{9D8B030D-6E8A-4147-A177-3AD203B41FA5}">
                      <a16:colId xmlns:a16="http://schemas.microsoft.com/office/drawing/2014/main" val="384995842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3137603120"/>
                    </a:ext>
                  </a:extLst>
                </a:gridCol>
                <a:gridCol w="2299063">
                  <a:extLst>
                    <a:ext uri="{9D8B030D-6E8A-4147-A177-3AD203B41FA5}">
                      <a16:colId xmlns:a16="http://schemas.microsoft.com/office/drawing/2014/main" val="2909076802"/>
                    </a:ext>
                  </a:extLst>
                </a:gridCol>
                <a:gridCol w="2821576">
                  <a:extLst>
                    <a:ext uri="{9D8B030D-6E8A-4147-A177-3AD203B41FA5}">
                      <a16:colId xmlns:a16="http://schemas.microsoft.com/office/drawing/2014/main" val="378283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#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項目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ysClr val="windowText" lastClr="000000"/>
                          </a:solidFill>
                        </a:rPr>
                        <a:t>tq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ysClr val="windowText" lastClr="000000"/>
                          </a:solidFill>
                        </a:rPr>
                        <a:t>cq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備考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386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CSV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ファイル中の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escape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実装済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未実装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すぐに実装予定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648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[]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の扱い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無限回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236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配列指定の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順序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配列指定数掛算による最終要素数分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配列指定数分繰返し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78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CSV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データ不足時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しない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不足分以外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bind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06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$PI$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含む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out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データの出力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*2(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次頁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内積の枠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内積結果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7879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6171105-832C-48A6-81BE-AC2BD12B4624}"/>
              </a:ext>
            </a:extLst>
          </p:cNvPr>
          <p:cNvSpPr txBox="1"/>
          <p:nvPr/>
        </p:nvSpPr>
        <p:spPr>
          <a:xfrm>
            <a:off x="977538" y="5449985"/>
            <a:ext cx="8884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$ ./</a:t>
            </a:r>
            <a:r>
              <a:rPr lang="en-US" altLang="ja-JP" dirty="0" err="1"/>
              <a:t>tq.o</a:t>
            </a:r>
            <a:r>
              <a:rPr lang="en-US" altLang="ja-JP" dirty="0"/>
              <a:t> in=test_prd.1.ddf data=test_nummatch.csv -FT -C -Pin</a:t>
            </a:r>
          </a:p>
          <a:p>
            <a:r>
              <a:rPr lang="en-US" altLang="ja-JP" dirty="0"/>
              <a:t>  =&gt; $($1[2]@(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),$3[3]($4[2]))</a:t>
            </a:r>
          </a:p>
          <a:p>
            <a:endParaRPr kumimoji="1" lang="en-US" altLang="ja-JP" dirty="0"/>
          </a:p>
          <a:p>
            <a:r>
              <a:rPr lang="en-US" altLang="ja-JP" dirty="0"/>
              <a:t>$ ./</a:t>
            </a:r>
            <a:r>
              <a:rPr lang="en-US" altLang="ja-JP" dirty="0" err="1"/>
              <a:t>cq.o</a:t>
            </a:r>
            <a:r>
              <a:rPr lang="en-US" altLang="ja-JP" dirty="0"/>
              <a:t> in=test_prd.1.ddf data=test_nummatch.csv -FT -C -Pin</a:t>
            </a:r>
          </a:p>
          <a:p>
            <a:r>
              <a:rPr lang="en-US" altLang="ja-JP" dirty="0"/>
              <a:t>  =&gt; $($1[2]@(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),$3[3]($4[2]@(1,2,322,4)))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D2C3010-1B56-46F5-9286-37D0FF50307B}"/>
              </a:ext>
            </a:extLst>
          </p:cNvPr>
          <p:cNvSpPr txBox="1"/>
          <p:nvPr/>
        </p:nvSpPr>
        <p:spPr>
          <a:xfrm>
            <a:off x="1075512" y="3220572"/>
            <a:ext cx="673607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in=test_prd.1.ddf</a:t>
            </a:r>
          </a:p>
          <a:p>
            <a:r>
              <a:rPr lang="en-US" altLang="ja-JP" dirty="0"/>
              <a:t>	$(#1$1[2],#2$2[2],$3[</a:t>
            </a:r>
            <a:r>
              <a:rPr lang="en-US" altLang="ja-JP" dirty="0">
                <a:solidFill>
                  <a:srgbClr val="FF0000"/>
                </a:solidFill>
              </a:rPr>
              <a:t>3</a:t>
            </a:r>
            <a:r>
              <a:rPr lang="en-US" altLang="ja-JP" dirty="0"/>
              <a:t>](#4$4[</a:t>
            </a:r>
            <a:r>
              <a:rPr lang="en-US" altLang="ja-JP" dirty="0">
                <a:solidFill>
                  <a:srgbClr val="FF0000"/>
                </a:solidFill>
              </a:rPr>
              <a:t>2</a:t>
            </a:r>
            <a:r>
              <a:rPr lang="en-US" altLang="ja-JP" dirty="0"/>
              <a:t>]))</a:t>
            </a:r>
          </a:p>
          <a:p>
            <a:r>
              <a:rPr lang="en-US" altLang="ja-JP" dirty="0"/>
              <a:t>data=ssss.csv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Length,Weight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 err="1"/>
              <a:t>mm,kg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1,2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322,4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5129B1D-A948-44AB-B02E-3ACF5F475F49}"/>
              </a:ext>
            </a:extLst>
          </p:cNvPr>
          <p:cNvSpPr txBox="1"/>
          <p:nvPr/>
        </p:nvSpPr>
        <p:spPr>
          <a:xfrm>
            <a:off x="383181" y="3198167"/>
            <a:ext cx="69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*1: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CC8D56-62B3-493C-8E3B-003D4AB18AA1}"/>
              </a:ext>
            </a:extLst>
          </p:cNvPr>
          <p:cNvSpPr txBox="1"/>
          <p:nvPr/>
        </p:nvSpPr>
        <p:spPr>
          <a:xfrm>
            <a:off x="8834850" y="3557617"/>
            <a:ext cx="2542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*2:</a:t>
            </a:r>
            <a:r>
              <a:rPr lang="ja-JP" altLang="en-US" sz="2400" dirty="0"/>
              <a:t>次ページ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59630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74BACB-45A1-4A7D-B571-F70CC2D28E19}"/>
              </a:ext>
            </a:extLst>
          </p:cNvPr>
          <p:cNvSpPr txBox="1"/>
          <p:nvPr/>
        </p:nvSpPr>
        <p:spPr>
          <a:xfrm>
            <a:off x="4160479" y="1746712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1.1 </a:t>
            </a:r>
            <a:r>
              <a:rPr lang="ja-JP" altLang="en-US" sz="2400" b="1" u="sng" dirty="0"/>
              <a:t>パージング処理</a:t>
            </a:r>
            <a:endParaRPr lang="en-US" altLang="ja-JP" sz="2400" b="1" u="sng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682778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CD8298-4FB3-454E-96C6-FA69B32539F2}"/>
              </a:ext>
            </a:extLst>
          </p:cNvPr>
          <p:cNvSpPr txBox="1"/>
          <p:nvPr/>
        </p:nvSpPr>
        <p:spPr>
          <a:xfrm>
            <a:off x="111306" y="1899436"/>
            <a:ext cx="120806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$ ./</a:t>
            </a:r>
            <a:r>
              <a:rPr lang="en-US" altLang="ja-JP" dirty="0" err="1"/>
              <a:t>tq.o</a:t>
            </a:r>
            <a:r>
              <a:rPr lang="en-US" altLang="ja-JP" dirty="0"/>
              <a:t> in=test_prd.1.ddf out=test_prd.1.ddl data=test.csv -FT -C -Pin -Pout -</a:t>
            </a:r>
            <a:r>
              <a:rPr lang="en-US" altLang="ja-JP" dirty="0" err="1"/>
              <a:t>Pprod</a:t>
            </a:r>
            <a:endParaRPr lang="en-US" altLang="ja-JP" dirty="0"/>
          </a:p>
          <a:p>
            <a:r>
              <a:rPr lang="en-US" altLang="ja-JP" dirty="0"/>
              <a:t>=&gt;</a:t>
            </a:r>
          </a:p>
          <a:p>
            <a:r>
              <a:rPr lang="en-US" altLang="ja-JP" dirty="0"/>
              <a:t>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),$3[3]($4[2]@(1,2,322,4,5,68)))</a:t>
            </a:r>
          </a:p>
          <a:p>
            <a:r>
              <a:rPr lang="en-US" altLang="ja-JP" dirty="0">
                <a:highlight>
                  <a:srgbClr val="FFCCFF"/>
                </a:highlight>
              </a:rPr>
              <a:t>(((,,),(,,)),((,,),(,,)),((,,),(,,)))</a:t>
            </a:r>
          </a:p>
          <a:p>
            <a:r>
              <a:rPr lang="en-US" altLang="ja-JP" dirty="0"/>
              <a:t>(((Length,mm,1),(Weight,kg,2)),((Length,mm,322),(Weight,kg,4)),((Length,mm,5),(Weight,kg,68)))</a:t>
            </a:r>
          </a:p>
          <a:p>
            <a:endParaRPr lang="en-US" altLang="ja-JP" dirty="0"/>
          </a:p>
          <a:p>
            <a:r>
              <a:rPr lang="en-US" altLang="ja-JP" dirty="0"/>
              <a:t>$ ./</a:t>
            </a:r>
            <a:r>
              <a:rPr lang="en-US" altLang="ja-JP" dirty="0" err="1"/>
              <a:t>cq.o</a:t>
            </a:r>
            <a:r>
              <a:rPr lang="en-US" altLang="ja-JP" dirty="0"/>
              <a:t> in=test_prd.1.ddf out=test_prd.1.ddl data=test.csv -FT -C -Pin –Pout</a:t>
            </a:r>
            <a:r>
              <a:rPr lang="ja-JP" altLang="en-US" dirty="0"/>
              <a:t> </a:t>
            </a:r>
            <a:r>
              <a:rPr lang="en-US" altLang="ja-JP" dirty="0"/>
              <a:t>-</a:t>
            </a:r>
            <a:r>
              <a:rPr lang="en-US" altLang="ja-JP" dirty="0" err="1"/>
              <a:t>Pprod</a:t>
            </a:r>
            <a:endParaRPr lang="en-US" altLang="ja-JP" dirty="0"/>
          </a:p>
          <a:p>
            <a:r>
              <a:rPr lang="en-US" altLang="ja-JP" dirty="0"/>
              <a:t>=&gt;</a:t>
            </a:r>
          </a:p>
          <a:p>
            <a:r>
              <a:rPr lang="en-US" altLang="ja-JP" dirty="0"/>
              <a:t>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),$3[3]($4[2]@(1,2,322,4,5,68)))</a:t>
            </a:r>
          </a:p>
          <a:p>
            <a:r>
              <a:rPr lang="en-US" altLang="ja-JP" dirty="0">
                <a:highlight>
                  <a:srgbClr val="FFCCFF"/>
                </a:highlight>
              </a:rPr>
              <a:t>(((Length,mm,1),(Weight,kg,2)),((Length,mm,322),(Weight,kg,4)),((Length,mm,5),(Weight,kg,68)))</a:t>
            </a:r>
          </a:p>
          <a:p>
            <a:r>
              <a:rPr lang="en-US" altLang="ja-JP" dirty="0"/>
              <a:t>(((Length,mm,1),(Weight,kg,2)),((Length,mm,322),(Weight,kg,4)),((Length,mm,5),(Weight,kg,68)))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2FC3579-E7FE-438A-A3B0-7629E78236A8}"/>
              </a:ext>
            </a:extLst>
          </p:cNvPr>
          <p:cNvSpPr txBox="1"/>
          <p:nvPr/>
        </p:nvSpPr>
        <p:spPr>
          <a:xfrm>
            <a:off x="3579496" y="403603"/>
            <a:ext cx="673607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in=test_prd.1.ddf</a:t>
            </a:r>
          </a:p>
          <a:p>
            <a:r>
              <a:rPr lang="en-US" altLang="ja-JP" dirty="0"/>
              <a:t>	$(#1$1[2],#2$2[2],$3[3](#4$4[2]))</a:t>
            </a:r>
          </a:p>
          <a:p>
            <a:endParaRPr lang="en-US" altLang="ja-JP" dirty="0"/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F3B1FE9-11C8-424D-BD9D-4A893FDE5889}"/>
              </a:ext>
            </a:extLst>
          </p:cNvPr>
          <p:cNvSpPr txBox="1"/>
          <p:nvPr/>
        </p:nvSpPr>
        <p:spPr>
          <a:xfrm>
            <a:off x="-1" y="0"/>
            <a:ext cx="4206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tq</a:t>
            </a:r>
            <a:r>
              <a:rPr lang="ja-JP" altLang="en-US" sz="2400" u="sng" dirty="0"/>
              <a:t>と</a:t>
            </a:r>
            <a:r>
              <a:rPr lang="en-US" altLang="ja-JP" sz="2400" u="sng" dirty="0" err="1"/>
              <a:t>cq</a:t>
            </a:r>
            <a:r>
              <a:rPr lang="ja-JP" altLang="en-US" sz="2400" u="sng" dirty="0"/>
              <a:t>との相違点</a:t>
            </a:r>
            <a:r>
              <a:rPr lang="en-US" altLang="ja-JP" sz="2400" u="sng" dirty="0"/>
              <a:t>(2/2)</a:t>
            </a:r>
            <a:endParaRPr kumimoji="1" lang="ja-JP" altLang="en-US" sz="2400" u="sng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C293C15-1667-4774-B7C8-9CC845A194E8}"/>
              </a:ext>
            </a:extLst>
          </p:cNvPr>
          <p:cNvSpPr txBox="1"/>
          <p:nvPr/>
        </p:nvSpPr>
        <p:spPr>
          <a:xfrm>
            <a:off x="2202456" y="718885"/>
            <a:ext cx="69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*2:</a:t>
            </a:r>
          </a:p>
        </p:txBody>
      </p:sp>
    </p:spTree>
    <p:extLst>
      <p:ext uri="{BB962C8B-B14F-4D97-AF65-F5344CB8AC3E}">
        <p14:creationId xmlns:p14="http://schemas.microsoft.com/office/powerpoint/2010/main" val="1706543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0F46B4-3BBC-487B-82D6-26BBFDBF7237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オペレータ評価の有無</a:t>
            </a:r>
            <a:r>
              <a:rPr lang="en-US" altLang="ja-JP" sz="2400" u="sng" dirty="0"/>
              <a:t>(1)  </a:t>
            </a:r>
            <a:r>
              <a:rPr lang="en-US" altLang="ja-JP" sz="2400" u="sng" dirty="0" err="1"/>
              <a:t>tq</a:t>
            </a:r>
            <a:r>
              <a:rPr lang="en-US" altLang="ja-JP" sz="2400" u="sng" dirty="0"/>
              <a:t>/</a:t>
            </a:r>
            <a:r>
              <a:rPr lang="en-US" altLang="ja-JP" sz="2400" u="sng" dirty="0" err="1"/>
              <a:t>cq</a:t>
            </a:r>
            <a:r>
              <a:rPr lang="ja-JP" altLang="en-US" sz="2400" u="sng" dirty="0"/>
              <a:t>共通</a:t>
            </a:r>
            <a:endParaRPr kumimoji="1" lang="ja-JP" altLang="en-US" sz="2400" u="sng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55380F10-FE98-4815-B48E-2E341691D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494592"/>
              </p:ext>
            </p:extLst>
          </p:nvPr>
        </p:nvGraphicFramePr>
        <p:xfrm>
          <a:off x="209005" y="653140"/>
          <a:ext cx="11155677" cy="5551720"/>
        </p:xfrm>
        <a:graphic>
          <a:graphicData uri="http://schemas.openxmlformats.org/drawingml/2006/table">
            <a:tbl>
              <a:tblPr/>
              <a:tblGrid>
                <a:gridCol w="591987">
                  <a:extLst>
                    <a:ext uri="{9D8B030D-6E8A-4147-A177-3AD203B41FA5}">
                      <a16:colId xmlns:a16="http://schemas.microsoft.com/office/drawing/2014/main" val="1098336320"/>
                    </a:ext>
                  </a:extLst>
                </a:gridCol>
                <a:gridCol w="1227827">
                  <a:extLst>
                    <a:ext uri="{9D8B030D-6E8A-4147-A177-3AD203B41FA5}">
                      <a16:colId xmlns:a16="http://schemas.microsoft.com/office/drawing/2014/main" val="3759420093"/>
                    </a:ext>
                  </a:extLst>
                </a:gridCol>
                <a:gridCol w="1039267">
                  <a:extLst>
                    <a:ext uri="{9D8B030D-6E8A-4147-A177-3AD203B41FA5}">
                      <a16:colId xmlns:a16="http://schemas.microsoft.com/office/drawing/2014/main" val="1068502263"/>
                    </a:ext>
                  </a:extLst>
                </a:gridCol>
                <a:gridCol w="1039267">
                  <a:extLst>
                    <a:ext uri="{9D8B030D-6E8A-4147-A177-3AD203B41FA5}">
                      <a16:colId xmlns:a16="http://schemas.microsoft.com/office/drawing/2014/main" val="2038799752"/>
                    </a:ext>
                  </a:extLst>
                </a:gridCol>
                <a:gridCol w="87701">
                  <a:extLst>
                    <a:ext uri="{9D8B030D-6E8A-4147-A177-3AD203B41FA5}">
                      <a16:colId xmlns:a16="http://schemas.microsoft.com/office/drawing/2014/main" val="2233282897"/>
                    </a:ext>
                  </a:extLst>
                </a:gridCol>
                <a:gridCol w="2389876">
                  <a:extLst>
                    <a:ext uri="{9D8B030D-6E8A-4147-A177-3AD203B41FA5}">
                      <a16:colId xmlns:a16="http://schemas.microsoft.com/office/drawing/2014/main" val="2015625991"/>
                    </a:ext>
                  </a:extLst>
                </a:gridCol>
                <a:gridCol w="2389876">
                  <a:extLst>
                    <a:ext uri="{9D8B030D-6E8A-4147-A177-3AD203B41FA5}">
                      <a16:colId xmlns:a16="http://schemas.microsoft.com/office/drawing/2014/main" val="3672611435"/>
                    </a:ext>
                  </a:extLst>
                </a:gridCol>
                <a:gridCol w="2389876">
                  <a:extLst>
                    <a:ext uri="{9D8B030D-6E8A-4147-A177-3AD203B41FA5}">
                      <a16:colId xmlns:a16="http://schemas.microsoft.com/office/drawing/2014/main" val="2147296005"/>
                    </a:ext>
                  </a:extLst>
                </a:gridCol>
              </a:tblGrid>
              <a:tr h="55517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#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対象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377405"/>
                  </a:ext>
                </a:extLst>
              </a:tr>
              <a:tr h="55517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-Pprod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(a) ref-node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(b) 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値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bind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(c) $x$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評価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713403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586009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429505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178024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32740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-Pout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 </a:t>
                      </a:r>
                    </a:p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(ref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先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-&gt;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in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のみ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140758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885394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524781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187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926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0F46B4-3BBC-487B-82D6-26BBFDBF7237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オペレータ評価の有無</a:t>
            </a:r>
            <a:r>
              <a:rPr lang="en-US" altLang="ja-JP" sz="2400" u="sng" dirty="0"/>
              <a:t>(2)  </a:t>
            </a:r>
            <a:r>
              <a:rPr lang="ja-JP" altLang="en-US" sz="2400" u="sng" dirty="0"/>
              <a:t>内積</a:t>
            </a:r>
            <a:endParaRPr kumimoji="1" lang="ja-JP" altLang="en-US" sz="2400" u="sng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BAF4A771-40C2-45F8-A52A-57C4E8950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878478"/>
              </p:ext>
            </p:extLst>
          </p:nvPr>
        </p:nvGraphicFramePr>
        <p:xfrm>
          <a:off x="453118" y="494199"/>
          <a:ext cx="11499397" cy="6233176"/>
        </p:xfrm>
        <a:graphic>
          <a:graphicData uri="http://schemas.openxmlformats.org/drawingml/2006/table">
            <a:tbl>
              <a:tblPr/>
              <a:tblGrid>
                <a:gridCol w="869702">
                  <a:extLst>
                    <a:ext uri="{9D8B030D-6E8A-4147-A177-3AD203B41FA5}">
                      <a16:colId xmlns:a16="http://schemas.microsoft.com/office/drawing/2014/main" val="3694135209"/>
                    </a:ext>
                  </a:extLst>
                </a:gridCol>
                <a:gridCol w="1803827">
                  <a:extLst>
                    <a:ext uri="{9D8B030D-6E8A-4147-A177-3AD203B41FA5}">
                      <a16:colId xmlns:a16="http://schemas.microsoft.com/office/drawing/2014/main" val="1103418838"/>
                    </a:ext>
                  </a:extLst>
                </a:gridCol>
                <a:gridCol w="1526810">
                  <a:extLst>
                    <a:ext uri="{9D8B030D-6E8A-4147-A177-3AD203B41FA5}">
                      <a16:colId xmlns:a16="http://schemas.microsoft.com/office/drawing/2014/main" val="4008930638"/>
                    </a:ext>
                  </a:extLst>
                </a:gridCol>
                <a:gridCol w="1526810">
                  <a:extLst>
                    <a:ext uri="{9D8B030D-6E8A-4147-A177-3AD203B41FA5}">
                      <a16:colId xmlns:a16="http://schemas.microsoft.com/office/drawing/2014/main" val="1117755392"/>
                    </a:ext>
                  </a:extLst>
                </a:gridCol>
                <a:gridCol w="128846">
                  <a:extLst>
                    <a:ext uri="{9D8B030D-6E8A-4147-A177-3AD203B41FA5}">
                      <a16:colId xmlns:a16="http://schemas.microsoft.com/office/drawing/2014/main" val="2139374559"/>
                    </a:ext>
                  </a:extLst>
                </a:gridCol>
                <a:gridCol w="2821701">
                  <a:extLst>
                    <a:ext uri="{9D8B030D-6E8A-4147-A177-3AD203B41FA5}">
                      <a16:colId xmlns:a16="http://schemas.microsoft.com/office/drawing/2014/main" val="945933299"/>
                    </a:ext>
                  </a:extLst>
                </a:gridCol>
                <a:gridCol w="2821701">
                  <a:extLst>
                    <a:ext uri="{9D8B030D-6E8A-4147-A177-3AD203B41FA5}">
                      <a16:colId xmlns:a16="http://schemas.microsoft.com/office/drawing/2014/main" val="2775108898"/>
                    </a:ext>
                  </a:extLst>
                </a:gridCol>
              </a:tblGrid>
              <a:tr h="4183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#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対象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(d) 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内積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($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PI$)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034067"/>
                  </a:ext>
                </a:extLst>
              </a:tr>
              <a:tr h="41833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-Pprod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tq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cq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11789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不良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53650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不良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009245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126148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150202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-Pout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874496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652968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289292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229994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-Pprod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949711"/>
                  </a:ext>
                </a:extLst>
              </a:tr>
              <a:tr h="5438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337878"/>
                  </a:ext>
                </a:extLst>
              </a:tr>
              <a:tr h="5438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41106"/>
                  </a:ext>
                </a:extLst>
              </a:tr>
              <a:tr h="5438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823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067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1809750" y="19050"/>
            <a:ext cx="52387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</a:t>
            </a:r>
            <a:r>
              <a:rPr lang="en-US" altLang="ja-JP" dirty="0" err="1"/>
              <a:t>sak-PI.ddf</a:t>
            </a:r>
            <a:endParaRPr lang="en-US" altLang="ja-JP" dirty="0"/>
          </a:p>
          <a:p>
            <a:r>
              <a:rPr lang="en-US" altLang="ja-JP" dirty="0"/>
              <a:t>	$PI$(#1$1[2],#2$2[2],$3[3](#4$4[2]))</a:t>
            </a:r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66675" y="1438275"/>
            <a:ext cx="116967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 -</a:t>
            </a:r>
            <a:r>
              <a:rPr lang="en-US" altLang="ja-JP" sz="1600" dirty="0" err="1">
                <a:solidFill>
                  <a:srgbClr val="FF0000"/>
                </a:solidFill>
              </a:rPr>
              <a:t>Pprod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en-US" altLang="ja-JP" sz="1600" dirty="0"/>
              <a:t>((($1[2],$2[2],$3[3]($4[2])),($1[2],$2[2],$3[3]($4[2]))),(($1[2],$2[2],$3[3]($4[2])),($1[2],$2[2],$3[3]($4[2]))),(($1[2],$2[2],$3[3]($4[2])),($1[2],$2[2],$3[3]($4[2]))))</a:t>
            </a:r>
          </a:p>
          <a:p>
            <a:r>
              <a:rPr lang="en-US" altLang="ja-JP" sz="1600" dirty="0"/>
              <a:t>(((,,),(,,)),((,,),(,,)),((,,),(,,)))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</a:t>
            </a:r>
          </a:p>
          <a:p>
            <a:r>
              <a:rPr lang="en-US" altLang="ja-JP" sz="1600" dirty="0"/>
              <a:t>((($1[2],$2[2],$3[3]($4[2])),($1[2],$2[2],$3[3]($4[2]))),(($1[2],$2[2],$3[3]($4[2])),($1[2],$2[2],$3[3]($4[2]))),(($1[2],$2[2],$3[3]($4[2])),($1[2],$2[2],$3[3]($4[2]))))</a:t>
            </a:r>
          </a:p>
          <a:p>
            <a:r>
              <a:rPr lang="en-US" altLang="ja-JP" sz="1600" dirty="0"/>
              <a:t>(((,,),(,,)),((,,),(,,)),((,,),(,,)))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 -</a:t>
            </a:r>
            <a:r>
              <a:rPr lang="en-US" altLang="ja-JP" sz="1600" dirty="0" err="1">
                <a:solidFill>
                  <a:srgbClr val="FF0000"/>
                </a:solidFill>
              </a:rPr>
              <a:t>Pprod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en-US" altLang="ja-JP" sz="1600" dirty="0"/>
              <a:t>(((Length$1[2],mm$2[2],$3[3](1$4[2])),(Weight$1[2],kg$2[2],$3[3](2$4[2]))),((Length$1[2],mm$2[2],$3[3](322$4[2])),(Weight$1[2],kg$2[2],$3[3](4$4[2]))),((Length$1[2],mm$2[2],$3[3](5$4[2])),(Weight$1[2],kg$2[2],$3[3](68$4[2]))))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</a:t>
            </a:r>
          </a:p>
          <a:p>
            <a:r>
              <a:rPr lang="en-US" altLang="ja-JP" sz="1600" dirty="0"/>
              <a:t>(((Length$1[2],mm$2[2],$3[3](1$4[2])),(Weight$1[2],kg$2[2],$3[3](2$4[2]))),((Length$1[2],mm$2[2],$3[3](322$4[2])),(Weight$1[2],kg$2[2],$3[3](4$4[2]))),((Length$1[2],mm$2[2],$3[3](5$4[2])),(Weight$1[2],kg$2[2],$3[3](68$4[2]))))</a:t>
            </a:r>
          </a:p>
          <a:p>
            <a:r>
              <a:rPr lang="en-US" altLang="ja-JP" sz="1600" dirty="0"/>
              <a:t>(((Length,mm,1),(Weight,kg,2)),((Length,mm,322),(Weigh</a:t>
            </a:r>
            <a:r>
              <a:rPr lang="en-US" altLang="ja-JP" dirty="0"/>
              <a:t>t,kg,4)),((Length,mm,5),(Weight,kg,68)))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1864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DE828-E447-4060-BC3C-956D35D7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12/4(</a:t>
            </a:r>
            <a:r>
              <a:rPr lang="ja-JP" altLang="en-US" dirty="0"/>
              <a:t>水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7736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36DFB03-E79B-4051-B8AF-89B7841E072A}"/>
              </a:ext>
            </a:extLst>
          </p:cNvPr>
          <p:cNvSpPr txBox="1"/>
          <p:nvPr/>
        </p:nvSpPr>
        <p:spPr>
          <a:xfrm>
            <a:off x="171450" y="588407"/>
            <a:ext cx="120205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　</a:t>
            </a:r>
            <a:r>
              <a:rPr lang="en-US" altLang="ja-JP" dirty="0"/>
              <a:t>echo '$U$A(B,C)'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–C</a:t>
            </a:r>
          </a:p>
          <a:p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&gt; $U$A(B,C)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 A,B,C</a:t>
            </a:r>
          </a:p>
          <a:p>
            <a:endParaRPr kumimoji="1" lang="en-US" altLang="ja-JP" dirty="0"/>
          </a:p>
          <a:p>
            <a:r>
              <a:rPr lang="ja-JP" altLang="en-US" dirty="0"/>
              <a:t>②</a:t>
            </a:r>
            <a:r>
              <a:rPr lang="en-US" altLang="ja-JP" dirty="0"/>
              <a:t>&gt; $$</a:t>
            </a:r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u="sng" dirty="0"/>
              <a:t>#1A(B,C)</a:t>
            </a:r>
            <a:r>
              <a:rPr lang="en-US" altLang="ja-JP" dirty="0"/>
              <a:t>,</a:t>
            </a:r>
            <a:r>
              <a:rPr lang="en-US" altLang="ja-JP" u="sng" dirty="0"/>
              <a:t>$#1(P,Q)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$#1@#1A(P,Q)</a:t>
            </a:r>
          </a:p>
          <a:p>
            <a:endParaRPr kumimoji="1" lang="en-US" altLang="ja-JP" dirty="0"/>
          </a:p>
          <a:p>
            <a:r>
              <a:rPr lang="ja-JP" altLang="en-US" dirty="0"/>
              <a:t>③</a:t>
            </a:r>
            <a:r>
              <a:rPr lang="en-US" altLang="ja-JP" dirty="0"/>
              <a:t>&gt; $$</a:t>
            </a:r>
            <a:r>
              <a:rPr lang="en-US" altLang="ja-JP" dirty="0" err="1"/>
              <a:t>bind_value</a:t>
            </a:r>
            <a:r>
              <a:rPr lang="en-US" altLang="ja-JP" dirty="0"/>
              <a:t>(</a:t>
            </a:r>
            <a:r>
              <a:rPr lang="pt-BR" altLang="ja-JP" dirty="0"/>
              <a:t>A(B[1],C[2](D[2])),$$char_stream(“Length,1,2,3,4”)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lang="ja-JP" altLang="en-US" dirty="0"/>
              <a:t>　⇒</a:t>
            </a:r>
            <a:r>
              <a:rPr lang="en-US" altLang="ja-JP" dirty="0"/>
              <a:t>A(B[1]@(Length),C[2](D[2]@(1,2,3,4)))</a:t>
            </a:r>
          </a:p>
          <a:p>
            <a:endParaRPr lang="en-US" altLang="ja-JP" dirty="0"/>
          </a:p>
          <a:p>
            <a:r>
              <a:rPr lang="ja-JP" altLang="en-US" dirty="0"/>
              <a:t>④</a:t>
            </a:r>
            <a:r>
              <a:rPr lang="en-US" altLang="ja-JP" dirty="0"/>
              <a:t>&gt; $$</a:t>
            </a:r>
            <a:r>
              <a:rPr lang="en-US" altLang="ja-JP" dirty="0" err="1"/>
              <a:t>bind_value</a:t>
            </a:r>
            <a:r>
              <a:rPr lang="en-US" altLang="ja-JP" dirty="0"/>
              <a:t>(</a:t>
            </a:r>
            <a:r>
              <a:rPr lang="pt-BR" altLang="ja-JP" dirty="0"/>
              <a:t>A(B[1],C[2](D[2])),$$file_stream(“test.csv”)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A(B[1]@(Length),C[2](D[2]@(1,2,3,4)))</a:t>
            </a:r>
          </a:p>
          <a:p>
            <a:endParaRPr kumimoji="1" lang="en-US" altLang="ja-JP" dirty="0"/>
          </a:p>
          <a:p>
            <a:r>
              <a:rPr lang="ja-JP" altLang="en-US" dirty="0"/>
              <a:t>⑤</a:t>
            </a:r>
            <a:r>
              <a:rPr lang="en-US" altLang="ja-JP" dirty="0"/>
              <a:t>&gt; </a:t>
            </a:r>
            <a:r>
              <a:rPr kumimoji="1" lang="en-US" altLang="ja-JP" dirty="0"/>
              <a:t>$$</a:t>
            </a:r>
            <a:r>
              <a:rPr kumimoji="1" lang="en-US" altLang="ja-JP" dirty="0" err="1"/>
              <a:t>readT</a:t>
            </a:r>
            <a:r>
              <a:rPr lang="en-US" altLang="ja-JP" dirty="0"/>
              <a:t>("infile.txt")</a:t>
            </a:r>
          </a:p>
          <a:p>
            <a:r>
              <a:rPr lang="ja-JP" altLang="en-US" dirty="0"/>
              <a:t>　⇒</a:t>
            </a:r>
            <a:r>
              <a:rPr lang="pt-BR" altLang="ja-JP" dirty="0"/>
              <a:t>A(B[1],C[2](D[2]))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⑥</a:t>
            </a:r>
            <a:r>
              <a:rPr lang="en-US" altLang="ja-JP" dirty="0"/>
              <a:t>	</a:t>
            </a:r>
            <a:r>
              <a:rPr lang="en-US" altLang="ja-JP" dirty="0" err="1"/>
              <a:t>tq.o</a:t>
            </a:r>
            <a:r>
              <a:rPr lang="en-US" altLang="ja-JP" dirty="0"/>
              <a:t> in=indata.txt out=outdata.txt data=test.csv –FT -</a:t>
            </a:r>
            <a:r>
              <a:rPr lang="en-US" altLang="ja-JP" dirty="0" err="1"/>
              <a:t>Pprod</a:t>
            </a:r>
            <a:r>
              <a:rPr lang="en-US" altLang="ja-JP" dirty="0"/>
              <a:t> -C</a:t>
            </a:r>
          </a:p>
          <a:p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&gt; $$</a:t>
            </a:r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u="sng" dirty="0"/>
              <a:t>$$</a:t>
            </a:r>
            <a:r>
              <a:rPr lang="en-US" altLang="ja-JP" u="sng" dirty="0" err="1"/>
              <a:t>bind_value</a:t>
            </a:r>
            <a:r>
              <a:rPr lang="en-US" altLang="ja-JP" u="sng" dirty="0"/>
              <a:t>($$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("indata.txt"),$$</a:t>
            </a:r>
            <a:r>
              <a:rPr lang="en-US" altLang="ja-JP" u="sng" dirty="0" err="1"/>
              <a:t>file_stream</a:t>
            </a:r>
            <a:r>
              <a:rPr lang="en-US" altLang="ja-JP" u="sng" dirty="0"/>
              <a:t>("</a:t>
            </a:r>
            <a:r>
              <a:rPr lang="en-US" altLang="ja-JP" u="sng" dirty="0" err="1"/>
              <a:t>test,csv</a:t>
            </a:r>
            <a:r>
              <a:rPr lang="en-US" altLang="ja-JP" u="sng" dirty="0"/>
              <a:t>"))</a:t>
            </a:r>
            <a:r>
              <a:rPr lang="en-US" altLang="ja-JP" dirty="0"/>
              <a:t>, </a:t>
            </a:r>
            <a:r>
              <a:rPr lang="en-US" altLang="ja-JP" u="sng" dirty="0"/>
              <a:t>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("outdata.txt")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(((Length,mm,1),(Weight,kg,2)),((Length,mm,322),(Weight,kg,4)),((Length,mm,5),(Weight,kg,68)))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749D115-9601-467C-95F4-75CD23A40FEA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例</a:t>
            </a:r>
            <a:endParaRPr kumimoji="1" lang="ja-JP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4203313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5C509ED-027C-45FA-8637-67EE0DDDBB74}"/>
              </a:ext>
            </a:extLst>
          </p:cNvPr>
          <p:cNvSpPr txBox="1"/>
          <p:nvPr/>
        </p:nvSpPr>
        <p:spPr>
          <a:xfrm>
            <a:off x="295275" y="271343"/>
            <a:ext cx="1189672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(1)T</a:t>
            </a:r>
            <a:r>
              <a:rPr lang="ja-JP" altLang="en-US" dirty="0"/>
              <a:t>式読込</a:t>
            </a:r>
            <a:r>
              <a:rPr lang="en-US" altLang="ja-JP" dirty="0"/>
              <a:t>: </a:t>
            </a:r>
            <a:r>
              <a:rPr lang="ja-JP" altLang="en-US" dirty="0"/>
              <a:t>指定ファイルから</a:t>
            </a:r>
            <a:r>
              <a:rPr lang="en-US" altLang="ja-JP" dirty="0"/>
              <a:t>T</a:t>
            </a:r>
            <a:r>
              <a:rPr lang="ja-JP" altLang="en-US" dirty="0"/>
              <a:t>式を読込んでツリー構築</a:t>
            </a:r>
            <a:endParaRPr lang="en-US" altLang="ja-JP" dirty="0"/>
          </a:p>
          <a:p>
            <a:r>
              <a:rPr lang="en-US" altLang="ja-JP" dirty="0"/>
              <a:t>	&gt; $$</a:t>
            </a:r>
            <a:r>
              <a:rPr lang="en-US" altLang="ja-JP" dirty="0" err="1"/>
              <a:t>readT</a:t>
            </a:r>
            <a:r>
              <a:rPr lang="en-US" altLang="ja-JP" dirty="0"/>
              <a:t>("test.txt")</a:t>
            </a:r>
          </a:p>
          <a:p>
            <a:r>
              <a:rPr lang="en-US" altLang="ja-JP" dirty="0"/>
              <a:t>	=&gt; </a:t>
            </a:r>
            <a:r>
              <a:rPr lang="ja-JP" altLang="en-US" dirty="0"/>
              <a:t>読込んだ</a:t>
            </a:r>
            <a:r>
              <a:rPr lang="en-US" altLang="ja-JP" dirty="0"/>
              <a:t>T</a:t>
            </a:r>
            <a:r>
              <a:rPr lang="ja-JP" altLang="en-US" dirty="0"/>
              <a:t>式のツリー</a:t>
            </a:r>
          </a:p>
          <a:p>
            <a:endParaRPr lang="ja-JP" altLang="en-US" dirty="0"/>
          </a:p>
          <a:p>
            <a:r>
              <a:rPr lang="en-US" altLang="ja-JP" dirty="0"/>
              <a:t>(2)</a:t>
            </a:r>
            <a:r>
              <a:rPr lang="ja-JP" altLang="en-US" dirty="0"/>
              <a:t>ノードの</a:t>
            </a:r>
            <a:r>
              <a:rPr lang="en-US" altLang="ja-JP" dirty="0"/>
              <a:t>bind: Tn</a:t>
            </a:r>
            <a:r>
              <a:rPr lang="ja-JP" altLang="en-US" dirty="0"/>
              <a:t>内の参照先ノードを</a:t>
            </a:r>
            <a:r>
              <a:rPr lang="en-US" altLang="ja-JP" dirty="0"/>
              <a:t>(T1, ..., Tn)</a:t>
            </a:r>
            <a:r>
              <a:rPr lang="ja-JP" altLang="en-US" dirty="0"/>
              <a:t>からサーチして</a:t>
            </a:r>
            <a:r>
              <a:rPr lang="en-US" altLang="ja-JP" dirty="0"/>
              <a:t>bind)	</a:t>
            </a:r>
          </a:p>
          <a:p>
            <a:r>
              <a:rPr lang="en-US" altLang="ja-JP" dirty="0"/>
              <a:t>	&gt; $$</a:t>
            </a:r>
            <a:r>
              <a:rPr lang="en-US" altLang="ja-JP" dirty="0" err="1"/>
              <a:t>bind_node</a:t>
            </a:r>
            <a:r>
              <a:rPr lang="en-US" altLang="ja-JP" dirty="0"/>
              <a:t>(T1, ..., Tn)</a:t>
            </a:r>
          </a:p>
          <a:p>
            <a:r>
              <a:rPr lang="en-US" altLang="ja-JP" dirty="0"/>
              <a:t>	=&gt; </a:t>
            </a:r>
            <a:r>
              <a:rPr lang="ja-JP" altLang="en-US" dirty="0"/>
              <a:t>ノード</a:t>
            </a:r>
            <a:r>
              <a:rPr lang="en-US" altLang="ja-JP" dirty="0"/>
              <a:t>bind</a:t>
            </a:r>
            <a:r>
              <a:rPr lang="ja-JP" altLang="en-US" dirty="0"/>
              <a:t>後の</a:t>
            </a:r>
            <a:r>
              <a:rPr lang="en-US" altLang="ja-JP" dirty="0"/>
              <a:t>Tn</a:t>
            </a:r>
          </a:p>
          <a:p>
            <a:endParaRPr lang="ja-JP" altLang="en-US" dirty="0"/>
          </a:p>
          <a:p>
            <a:r>
              <a:rPr lang="en-US" altLang="ja-JP" dirty="0"/>
              <a:t>(3)</a:t>
            </a:r>
            <a:r>
              <a:rPr lang="ja-JP" altLang="en-US" dirty="0"/>
              <a:t>値の</a:t>
            </a:r>
            <a:r>
              <a:rPr lang="en-US" altLang="ja-JP" dirty="0"/>
              <a:t>bind: stream</a:t>
            </a:r>
            <a:r>
              <a:rPr lang="ja-JP" altLang="en-US" dirty="0"/>
              <a:t>内の値を</a:t>
            </a:r>
            <a:r>
              <a:rPr lang="en-US" altLang="ja-JP" dirty="0"/>
              <a:t>bind</a:t>
            </a:r>
          </a:p>
          <a:p>
            <a:r>
              <a:rPr lang="en-US" altLang="ja-JP" dirty="0"/>
              <a:t>	$$</a:t>
            </a:r>
            <a:r>
              <a:rPr lang="en-US" altLang="ja-JP" dirty="0" err="1"/>
              <a:t>bind_value</a:t>
            </a:r>
            <a:r>
              <a:rPr lang="en-US" altLang="ja-JP" dirty="0"/>
              <a:t>(T, $$</a:t>
            </a:r>
            <a:r>
              <a:rPr lang="en-US" altLang="ja-JP" dirty="0" err="1"/>
              <a:t>file_stream</a:t>
            </a:r>
            <a:r>
              <a:rPr lang="en-US" altLang="ja-JP" dirty="0"/>
              <a:t>("test.csv")) or $$</a:t>
            </a:r>
            <a:r>
              <a:rPr lang="en-US" altLang="ja-JP" dirty="0" err="1"/>
              <a:t>bind_value</a:t>
            </a:r>
            <a:r>
              <a:rPr lang="en-US" altLang="ja-JP" dirty="0"/>
              <a:t>(T, $$</a:t>
            </a:r>
            <a:r>
              <a:rPr lang="en-US" altLang="ja-JP" dirty="0" err="1"/>
              <a:t>char_stream</a:t>
            </a:r>
            <a:r>
              <a:rPr lang="en-US" altLang="ja-JP" dirty="0"/>
              <a:t>(‘A,B,1,2,3’))</a:t>
            </a:r>
          </a:p>
          <a:p>
            <a:r>
              <a:rPr lang="en-US" altLang="ja-JP" dirty="0"/>
              <a:t>	=&gt; </a:t>
            </a:r>
            <a:r>
              <a:rPr lang="ja-JP" altLang="en-US" dirty="0"/>
              <a:t>値</a:t>
            </a:r>
            <a:r>
              <a:rPr lang="en-US" altLang="ja-JP" dirty="0"/>
              <a:t>bind</a:t>
            </a:r>
            <a:r>
              <a:rPr lang="ja-JP" altLang="en-US" dirty="0"/>
              <a:t>後の</a:t>
            </a:r>
            <a:r>
              <a:rPr lang="en-US" altLang="ja-JP" dirty="0"/>
              <a:t>T</a:t>
            </a:r>
          </a:p>
          <a:p>
            <a:endParaRPr lang="en-US" altLang="ja-JP" dirty="0"/>
          </a:p>
          <a:p>
            <a:r>
              <a:rPr lang="en-US" altLang="ja-JP" dirty="0"/>
              <a:t>(4)print: T</a:t>
            </a:r>
            <a:r>
              <a:rPr lang="ja-JP" altLang="en-US" dirty="0"/>
              <a:t>式の</a:t>
            </a:r>
            <a:r>
              <a:rPr lang="en-US" altLang="ja-JP" dirty="0"/>
              <a:t>print</a:t>
            </a:r>
          </a:p>
          <a:p>
            <a:r>
              <a:rPr lang="en-US" altLang="ja-JP" dirty="0"/>
              <a:t>	$$print(T1,...,Tn)</a:t>
            </a:r>
          </a:p>
          <a:p>
            <a:r>
              <a:rPr lang="en-US" altLang="ja-JP" dirty="0"/>
              <a:t>	=&gt;void</a:t>
            </a:r>
          </a:p>
          <a:p>
            <a:endParaRPr lang="en-US" altLang="ja-JP" dirty="0"/>
          </a:p>
          <a:p>
            <a:r>
              <a:rPr lang="en-US" altLang="ja-JP" dirty="0"/>
              <a:t>(5)</a:t>
            </a:r>
            <a:r>
              <a:rPr lang="ja-JP" altLang="en-US" dirty="0"/>
              <a:t>値の保持</a:t>
            </a:r>
            <a:r>
              <a:rPr lang="en-US" altLang="ja-JP" dirty="0"/>
              <a:t>: </a:t>
            </a:r>
            <a:r>
              <a:rPr lang="ja-JP" altLang="en-US" dirty="0"/>
              <a:t>変数</a:t>
            </a:r>
            <a:r>
              <a:rPr lang="en-US" altLang="ja-JP" dirty="0"/>
              <a:t>vi</a:t>
            </a:r>
            <a:r>
              <a:rPr lang="ja-JP" altLang="en-US" dirty="0"/>
              <a:t>に</a:t>
            </a:r>
            <a:r>
              <a:rPr lang="en-US" altLang="ja-JP" dirty="0" err="1"/>
              <a:t>ei</a:t>
            </a:r>
            <a:r>
              <a:rPr lang="ja-JP" altLang="en-US" dirty="0"/>
              <a:t>の値を代入後各</a:t>
            </a:r>
            <a:r>
              <a:rPr lang="en-US" altLang="ja-JP" dirty="0" err="1"/>
              <a:t>Ti</a:t>
            </a:r>
            <a:r>
              <a:rPr lang="ja-JP" altLang="en-US" dirty="0"/>
              <a:t>を評価</a:t>
            </a:r>
          </a:p>
          <a:p>
            <a:r>
              <a:rPr lang="en-US" altLang="ja-JP" dirty="0"/>
              <a:t>	$$let((v1(e1), ...,</a:t>
            </a:r>
            <a:r>
              <a:rPr lang="en-US" altLang="ja-JP" dirty="0" err="1"/>
              <a:t>vn</a:t>
            </a:r>
            <a:r>
              <a:rPr lang="en-US" altLang="ja-JP" dirty="0"/>
              <a:t>(</a:t>
            </a:r>
            <a:r>
              <a:rPr lang="en-US" altLang="ja-JP" dirty="0" err="1"/>
              <a:t>en</a:t>
            </a:r>
            <a:r>
              <a:rPr lang="en-US" altLang="ja-JP" dirty="0"/>
              <a:t>)),T1, ...,Tn)</a:t>
            </a:r>
          </a:p>
          <a:p>
            <a:r>
              <a:rPr lang="en-US" altLang="ja-JP" dirty="0"/>
              <a:t>	=&gt; Tn</a:t>
            </a:r>
          </a:p>
          <a:p>
            <a:r>
              <a:rPr lang="en-US" altLang="ja-JP" dirty="0"/>
              <a:t>    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&gt; $$let((</a:t>
            </a:r>
            <a:r>
              <a:rPr lang="en-US" altLang="ja-JP" u="sng" dirty="0"/>
              <a:t>(in,$$</a:t>
            </a:r>
            <a:r>
              <a:rPr lang="en-US" altLang="ja-JP" u="sng" dirty="0" err="1"/>
              <a:t>bind_value</a:t>
            </a:r>
            <a:r>
              <a:rPr lang="en-US" altLang="ja-JP" u="sng" dirty="0"/>
              <a:t>($$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("indata.txt"),$$</a:t>
            </a:r>
            <a:r>
              <a:rPr lang="en-US" altLang="ja-JP" u="sng" dirty="0" err="1"/>
              <a:t>read_stream</a:t>
            </a:r>
            <a:r>
              <a:rPr lang="en-US" altLang="ja-JP" u="sng" dirty="0"/>
              <a:t>("</a:t>
            </a:r>
            <a:r>
              <a:rPr lang="en-US" altLang="ja-JP" u="sng" dirty="0" err="1"/>
              <a:t>test,csv</a:t>
            </a:r>
            <a:r>
              <a:rPr lang="en-US" altLang="ja-JP" u="sng" dirty="0"/>
              <a:t>")))</a:t>
            </a:r>
            <a:r>
              <a:rPr lang="en-US" altLang="ja-JP" dirty="0"/>
              <a:t>,</a:t>
            </a:r>
            <a:r>
              <a:rPr lang="en-US" altLang="ja-JP" u="sng" dirty="0"/>
              <a:t>(out,$$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("outdata.txt"))</a:t>
            </a:r>
            <a:r>
              <a:rPr lang="en-US" altLang="ja-JP" dirty="0"/>
              <a:t>),</a:t>
            </a:r>
          </a:p>
          <a:p>
            <a:r>
              <a:rPr lang="en-US" altLang="ja-JP" dirty="0"/>
              <a:t>	$$print(in),$$print(out),$$print($$</a:t>
            </a:r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dirty="0" err="1"/>
              <a:t>in,out</a:t>
            </a:r>
            <a:r>
              <a:rPr lang="en-US" altLang="ja-JP" dirty="0"/>
              <a:t>)))</a:t>
            </a:r>
          </a:p>
          <a:p>
            <a:endParaRPr kumimoji="1" lang="en-US" altLang="ja-JP" dirty="0"/>
          </a:p>
          <a:p>
            <a:r>
              <a:rPr lang="en-US" altLang="ja-JP" dirty="0"/>
              <a:t>	./</a:t>
            </a:r>
            <a:r>
              <a:rPr lang="en-US" altLang="ja-JP" dirty="0" err="1"/>
              <a:t>tq.o</a:t>
            </a:r>
            <a:r>
              <a:rPr lang="en-US" altLang="ja-JP" dirty="0"/>
              <a:t> in=indata.txt out=outdata.txt data=test.csv –FT –Pin –Pout -</a:t>
            </a:r>
            <a:r>
              <a:rPr lang="en-US" altLang="ja-JP" dirty="0" err="1"/>
              <a:t>Pprod</a:t>
            </a:r>
            <a:r>
              <a:rPr lang="en-US" altLang="ja-JP" dirty="0"/>
              <a:t> -C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0157E8-5BEB-49EA-AFB2-04EB30CD1D36}"/>
              </a:ext>
            </a:extLst>
          </p:cNvPr>
          <p:cNvSpPr txBox="1"/>
          <p:nvPr/>
        </p:nvSpPr>
        <p:spPr>
          <a:xfrm>
            <a:off x="0" y="-5084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〇組込評価対象関数</a:t>
            </a:r>
            <a:r>
              <a:rPr kumimoji="1" lang="en-US" altLang="ja-JP" dirty="0"/>
              <a:t>($$</a:t>
            </a:r>
            <a:r>
              <a:rPr kumimoji="1" lang="ja-JP" altLang="en-US" dirty="0"/>
              <a:t>～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8061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6875DEC-E034-40D9-BE4B-391636305C3E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評価方式比較</a:t>
            </a:r>
            <a:r>
              <a:rPr lang="en-US" altLang="ja-JP" sz="2400" u="sng" dirty="0"/>
              <a:t>(1/2)</a:t>
            </a:r>
            <a:endParaRPr kumimoji="1" lang="ja-JP" altLang="en-US" sz="2400" u="sng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4F1275D-D006-481C-BBCD-25007AD7C8DD}"/>
              </a:ext>
            </a:extLst>
          </p:cNvPr>
          <p:cNvSpPr txBox="1"/>
          <p:nvPr/>
        </p:nvSpPr>
        <p:spPr>
          <a:xfrm>
            <a:off x="1047750" y="889843"/>
            <a:ext cx="100965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現在</a:t>
            </a:r>
            <a:r>
              <a:rPr lang="en-US" altLang="ja-JP" dirty="0"/>
              <a:t>&gt;</a:t>
            </a:r>
          </a:p>
          <a:p>
            <a:endParaRPr lang="en-US" altLang="ja-JP" dirty="0"/>
          </a:p>
          <a:p>
            <a:r>
              <a:rPr lang="en-US" altLang="ja-JP" dirty="0"/>
              <a:t>// </a:t>
            </a:r>
            <a:r>
              <a:rPr lang="ja-JP" altLang="en-US" dirty="0"/>
              <a:t>構文ルール読込</a:t>
            </a:r>
          </a:p>
          <a:p>
            <a:r>
              <a:rPr lang="en-US" altLang="ja-JP" dirty="0" err="1"/>
              <a:t>t_in</a:t>
            </a:r>
            <a:r>
              <a:rPr lang="en-US" altLang="ja-JP" dirty="0"/>
              <a:t>=</a:t>
            </a:r>
            <a:r>
              <a:rPr lang="en-US" altLang="ja-JP" dirty="0" err="1"/>
              <a:t>readT</a:t>
            </a:r>
            <a:r>
              <a:rPr lang="en-US" altLang="ja-JP" dirty="0"/>
              <a:t>(“indata.txt”);		// in</a:t>
            </a:r>
            <a:r>
              <a:rPr lang="ja-JP" altLang="en-US" dirty="0"/>
              <a:t>から</a:t>
            </a:r>
            <a:r>
              <a:rPr lang="en-US" altLang="ja-JP" dirty="0"/>
              <a:t>T</a:t>
            </a:r>
            <a:r>
              <a:rPr lang="ja-JP" altLang="en-US" dirty="0"/>
              <a:t>式読込んでツリー構築</a:t>
            </a:r>
            <a:r>
              <a:rPr lang="en-US" altLang="ja-JP" dirty="0"/>
              <a:t>	(in</a:t>
            </a:r>
            <a:r>
              <a:rPr lang="ja-JP" altLang="en-US" dirty="0"/>
              <a:t>有の場合</a:t>
            </a:r>
            <a:r>
              <a:rPr lang="en-US" altLang="ja-JP" dirty="0"/>
              <a:t>)</a:t>
            </a:r>
            <a:endParaRPr lang="ja-JP" altLang="en-US" dirty="0"/>
          </a:p>
          <a:p>
            <a:r>
              <a:rPr lang="en-US" altLang="ja-JP" dirty="0" err="1"/>
              <a:t>t_out</a:t>
            </a:r>
            <a:r>
              <a:rPr lang="en-US" altLang="ja-JP" dirty="0"/>
              <a:t>=</a:t>
            </a:r>
            <a:r>
              <a:rPr lang="en-US" altLang="ja-JP" dirty="0" err="1"/>
              <a:t>readT</a:t>
            </a:r>
            <a:r>
              <a:rPr lang="en-US" altLang="ja-JP" dirty="0"/>
              <a:t>("outdata.txt");	// out		〃		(out   〃	    )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// bind</a:t>
            </a:r>
            <a:r>
              <a:rPr lang="ja-JP" altLang="en-US" dirty="0"/>
              <a:t>処理</a:t>
            </a:r>
          </a:p>
          <a:p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);			// in</a:t>
            </a:r>
            <a:r>
              <a:rPr lang="ja-JP" altLang="en-US" dirty="0"/>
              <a:t>に対してノード</a:t>
            </a:r>
            <a:r>
              <a:rPr lang="en-US" altLang="ja-JP" dirty="0"/>
              <a:t>bind</a:t>
            </a:r>
          </a:p>
          <a:p>
            <a:r>
              <a:rPr lang="en-US" altLang="ja-JP" dirty="0" err="1"/>
              <a:t>bind_data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, "test.csv");	//     〃   </a:t>
            </a:r>
            <a:r>
              <a:rPr lang="ja-JP" altLang="en-US" dirty="0"/>
              <a:t>データ</a:t>
            </a:r>
            <a:r>
              <a:rPr lang="en-US" altLang="ja-JP" dirty="0"/>
              <a:t>bind</a:t>
            </a:r>
          </a:p>
          <a:p>
            <a:endParaRPr lang="en-US" altLang="ja-JP" dirty="0"/>
          </a:p>
          <a:p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, </a:t>
            </a:r>
            <a:r>
              <a:rPr lang="en-US" altLang="ja-JP" dirty="0" err="1"/>
              <a:t>out_t</a:t>
            </a:r>
            <a:r>
              <a:rPr lang="en-US" altLang="ja-JP" dirty="0"/>
              <a:t>);		// out</a:t>
            </a:r>
            <a:r>
              <a:rPr lang="ja-JP" altLang="en-US" dirty="0"/>
              <a:t>に対してノード</a:t>
            </a:r>
            <a:r>
              <a:rPr lang="en-US" altLang="ja-JP" dirty="0"/>
              <a:t>bind(</a:t>
            </a:r>
            <a:r>
              <a:rPr lang="ja-JP" altLang="en-US" dirty="0"/>
              <a:t>サーチ対象</a:t>
            </a:r>
            <a:r>
              <a:rPr lang="en-US" altLang="ja-JP" dirty="0"/>
              <a:t>in)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// print</a:t>
            </a:r>
            <a:r>
              <a:rPr lang="ja-JP" altLang="en-US" dirty="0"/>
              <a:t>処理</a:t>
            </a:r>
            <a:r>
              <a:rPr lang="en-US" altLang="ja-JP" dirty="0"/>
              <a:t>(-Pin</a:t>
            </a:r>
            <a:r>
              <a:rPr lang="ja-JP" altLang="en-US" dirty="0"/>
              <a:t>、</a:t>
            </a:r>
            <a:r>
              <a:rPr lang="en-US" altLang="ja-JP" dirty="0"/>
              <a:t>-Pout</a:t>
            </a:r>
            <a:r>
              <a:rPr lang="ja-JP" altLang="en-US" dirty="0"/>
              <a:t>、</a:t>
            </a:r>
            <a:r>
              <a:rPr lang="en-US" altLang="ja-JP" dirty="0"/>
              <a:t>-</a:t>
            </a:r>
            <a:r>
              <a:rPr lang="en-US" altLang="ja-JP" dirty="0" err="1"/>
              <a:t>Pprod</a:t>
            </a:r>
            <a:r>
              <a:rPr lang="en-US" altLang="ja-JP" dirty="0"/>
              <a:t>)</a:t>
            </a:r>
          </a:p>
          <a:p>
            <a:r>
              <a:rPr lang="en-US" altLang="ja-JP" dirty="0" err="1"/>
              <a:t>exec_print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);			// in</a:t>
            </a:r>
            <a:r>
              <a:rPr lang="ja-JP" altLang="en-US" dirty="0"/>
              <a:t>に対して印刷</a:t>
            </a:r>
            <a:r>
              <a:rPr lang="en-US" altLang="ja-JP" dirty="0"/>
              <a:t>(-Pin</a:t>
            </a:r>
            <a:r>
              <a:rPr lang="ja-JP" altLang="en-US" dirty="0"/>
              <a:t>有の場合</a:t>
            </a:r>
            <a:r>
              <a:rPr lang="en-US" altLang="ja-JP" dirty="0"/>
              <a:t>)</a:t>
            </a:r>
          </a:p>
          <a:p>
            <a:r>
              <a:rPr lang="en-US" altLang="ja-JP" dirty="0" err="1"/>
              <a:t>exec_print</a:t>
            </a:r>
            <a:r>
              <a:rPr lang="en-US" altLang="ja-JP" dirty="0"/>
              <a:t>(</a:t>
            </a:r>
            <a:r>
              <a:rPr lang="en-US" altLang="ja-JP" dirty="0" err="1"/>
              <a:t>out_t</a:t>
            </a:r>
            <a:r>
              <a:rPr lang="en-US" altLang="ja-JP" dirty="0"/>
              <a:t>);		// out</a:t>
            </a:r>
            <a:r>
              <a:rPr lang="ja-JP" altLang="en-US" dirty="0"/>
              <a:t>に対して印刷</a:t>
            </a:r>
            <a:r>
              <a:rPr lang="en-US" altLang="ja-JP" dirty="0"/>
              <a:t>(-Pout   〃  )</a:t>
            </a:r>
          </a:p>
          <a:p>
            <a:r>
              <a:rPr lang="en-US" altLang="ja-JP" dirty="0" err="1"/>
              <a:t>exec_print_PI</a:t>
            </a:r>
            <a:r>
              <a:rPr lang="en-US" altLang="ja-JP" dirty="0"/>
              <a:t>(</a:t>
            </a:r>
            <a:r>
              <a:rPr lang="en-US" altLang="ja-JP" dirty="0" err="1"/>
              <a:t>out_t</a:t>
            </a:r>
            <a:r>
              <a:rPr lang="en-US" altLang="ja-JP" dirty="0"/>
              <a:t>);		// out</a:t>
            </a:r>
            <a:r>
              <a:rPr lang="ja-JP" altLang="en-US" dirty="0"/>
              <a:t>に内積処理印刷</a:t>
            </a:r>
            <a:r>
              <a:rPr lang="en-US" altLang="ja-JP" dirty="0"/>
              <a:t>(-</a:t>
            </a:r>
            <a:r>
              <a:rPr lang="en-US" altLang="ja-JP" dirty="0" err="1"/>
              <a:t>Pprod</a:t>
            </a:r>
            <a:r>
              <a:rPr lang="en-US" altLang="ja-JP" dirty="0"/>
              <a:t>  〃  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8330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836A78-70AF-4C45-8719-790CFE82D67C}"/>
              </a:ext>
            </a:extLst>
          </p:cNvPr>
          <p:cNvSpPr/>
          <p:nvPr/>
        </p:nvSpPr>
        <p:spPr>
          <a:xfrm>
            <a:off x="638175" y="815340"/>
            <a:ext cx="1030605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今回</a:t>
            </a:r>
            <a:r>
              <a:rPr lang="en-US" altLang="ja-JP" dirty="0"/>
              <a:t>&gt;</a:t>
            </a:r>
          </a:p>
          <a:p>
            <a:endParaRPr lang="en-US" altLang="ja-JP" dirty="0"/>
          </a:p>
          <a:p>
            <a:r>
              <a:rPr lang="en-US" altLang="ja-JP" dirty="0"/>
              <a:t>(1)read-eval-print</a:t>
            </a:r>
            <a:r>
              <a:rPr lang="ja-JP" altLang="en-US" dirty="0"/>
              <a:t>ループ</a:t>
            </a:r>
            <a:endParaRPr lang="en-US" altLang="ja-JP" dirty="0"/>
          </a:p>
          <a:p>
            <a:r>
              <a:rPr lang="ja-JP" altLang="en-US" dirty="0"/>
              <a:t>main()</a:t>
            </a:r>
          </a:p>
          <a:p>
            <a:r>
              <a:rPr lang="ja-JP" altLang="en-US" dirty="0"/>
              <a:t>{</a:t>
            </a:r>
          </a:p>
          <a:p>
            <a:r>
              <a:rPr lang="ja-JP" altLang="en-US" dirty="0"/>
              <a:t>	while((t_in = readT(stdin)) != EOF) {	// t_in &lt;- T式の構文ツリー</a:t>
            </a:r>
          </a:p>
          <a:p>
            <a:r>
              <a:rPr lang="ja-JP" altLang="en-US" dirty="0"/>
              <a:t>		t = eval(t_in);			// t &lt;- t_inの評価結果</a:t>
            </a:r>
          </a:p>
          <a:p>
            <a:r>
              <a:rPr lang="ja-JP" altLang="en-US" dirty="0"/>
              <a:t>		print(t);			</a:t>
            </a:r>
            <a:r>
              <a:rPr lang="en-US" altLang="ja-JP" dirty="0"/>
              <a:t>	</a:t>
            </a:r>
            <a:r>
              <a:rPr lang="ja-JP" altLang="en-US" dirty="0"/>
              <a:t>// tをprint</a:t>
            </a:r>
          </a:p>
          <a:p>
            <a:r>
              <a:rPr lang="ja-JP" altLang="en-US" dirty="0"/>
              <a:t>	}</a:t>
            </a:r>
          </a:p>
          <a:p>
            <a:r>
              <a:rPr lang="ja-JP" altLang="en-US" dirty="0"/>
              <a:t>}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(2)</a:t>
            </a:r>
            <a:r>
              <a:rPr lang="ja-JP" altLang="en-US" dirty="0"/>
              <a:t> </a:t>
            </a:r>
            <a:r>
              <a:rPr lang="en-US" altLang="ja-JP" dirty="0"/>
              <a:t>eval</a:t>
            </a:r>
            <a:r>
              <a:rPr lang="ja-JP" altLang="en-US" dirty="0"/>
              <a:t>による評価</a:t>
            </a:r>
            <a:r>
              <a:rPr lang="en-US" altLang="ja-JP" dirty="0"/>
              <a:t>rule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(a)</a:t>
            </a:r>
            <a:r>
              <a:rPr lang="en-US" altLang="ja-JP" dirty="0">
                <a:solidFill>
                  <a:srgbClr val="FF0000"/>
                </a:solidFill>
              </a:rPr>
              <a:t>$$xxx	: eval</a:t>
            </a:r>
            <a:r>
              <a:rPr lang="ja-JP" altLang="en-US" dirty="0">
                <a:solidFill>
                  <a:srgbClr val="FF0000"/>
                </a:solidFill>
              </a:rPr>
              <a:t>時の評価対象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　</a:t>
            </a:r>
            <a:r>
              <a:rPr lang="en-US" altLang="ja-JP" dirty="0"/>
              <a:t>(b)$xxx$	: print</a:t>
            </a:r>
            <a:r>
              <a:rPr lang="ja-JP" altLang="en-US" dirty="0"/>
              <a:t>時の評価対象</a:t>
            </a:r>
            <a:r>
              <a:rPr lang="en-US" altLang="ja-JP" dirty="0"/>
              <a:t>(</a:t>
            </a:r>
            <a:r>
              <a:rPr lang="ja-JP" altLang="en-US" dirty="0"/>
              <a:t>そのまま</a:t>
            </a:r>
            <a:r>
              <a:rPr lang="en-US" altLang="ja-JP" dirty="0"/>
              <a:t>)	</a:t>
            </a:r>
            <a:r>
              <a:rPr lang="ja-JP" altLang="en-US" dirty="0"/>
              <a:t>←従来同様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(c)</a:t>
            </a:r>
            <a:r>
              <a:rPr lang="en-US" altLang="ja-JP" dirty="0">
                <a:solidFill>
                  <a:srgbClr val="FF0000"/>
                </a:solidFill>
              </a:rPr>
              <a:t>$$let</a:t>
            </a:r>
            <a:r>
              <a:rPr lang="ja-JP" altLang="en-US" dirty="0">
                <a:solidFill>
                  <a:srgbClr val="FF0000"/>
                </a:solidFill>
              </a:rPr>
              <a:t>の変数</a:t>
            </a:r>
            <a:r>
              <a:rPr lang="en-US" altLang="ja-JP" dirty="0">
                <a:solidFill>
                  <a:srgbClr val="FF0000"/>
                </a:solidFill>
              </a:rPr>
              <a:t>	: </a:t>
            </a:r>
            <a:r>
              <a:rPr lang="ja-JP" altLang="en-US" dirty="0">
                <a:solidFill>
                  <a:srgbClr val="FF0000"/>
                </a:solidFill>
              </a:rPr>
              <a:t>その代入値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　</a:t>
            </a:r>
            <a:r>
              <a:rPr lang="en-US" altLang="ja-JP" dirty="0"/>
              <a:t>(d)</a:t>
            </a:r>
            <a:r>
              <a:rPr lang="ja-JP" altLang="en-US" dirty="0"/>
              <a:t>その他</a:t>
            </a:r>
            <a:r>
              <a:rPr lang="en-US" altLang="ja-JP" dirty="0"/>
              <a:t>	: </a:t>
            </a:r>
            <a:r>
              <a:rPr lang="ja-JP" altLang="en-US" dirty="0"/>
              <a:t>そのまま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]</a:t>
            </a:r>
          </a:p>
          <a:p>
            <a:r>
              <a:rPr lang="en-US" altLang="ja-JP" dirty="0"/>
              <a:t>$``$A($$</a:t>
            </a:r>
            <a:r>
              <a:rPr lang="en-US" altLang="ja-JP" dirty="0" err="1"/>
              <a:t>readT</a:t>
            </a:r>
            <a:r>
              <a:rPr lang="en-US" altLang="ja-JP" dirty="0"/>
              <a:t>("indata1.txt"),$$</a:t>
            </a:r>
            <a:r>
              <a:rPr lang="en-US" altLang="ja-JP" dirty="0" err="1"/>
              <a:t>readT</a:t>
            </a:r>
            <a:r>
              <a:rPr lang="en-US" altLang="ja-JP" dirty="0"/>
              <a:t>("indata2.txt"))	// </a:t>
            </a:r>
            <a:r>
              <a:rPr lang="en-US" altLang="ja-JP" dirty="0" err="1"/>
              <a:t>t_in</a:t>
            </a:r>
            <a:r>
              <a:rPr lang="ja-JP" altLang="en-US" dirty="0"/>
              <a:t>相当</a:t>
            </a:r>
          </a:p>
          <a:p>
            <a:r>
              <a:rPr lang="ja-JP" altLang="en-US" dirty="0"/>
              <a:t>	⇒</a:t>
            </a:r>
            <a:r>
              <a:rPr lang="en-US" altLang="ja-JP" dirty="0"/>
              <a:t> $``$A(</a:t>
            </a:r>
            <a:r>
              <a:rPr lang="en-US" altLang="ja-JP" u="sng" dirty="0"/>
              <a:t>$U$P(Q,R)</a:t>
            </a:r>
            <a:r>
              <a:rPr lang="en-US" altLang="ja-JP" dirty="0"/>
              <a:t>,</a:t>
            </a:r>
            <a:r>
              <a:rPr lang="en-US" altLang="ja-JP" u="sng" dirty="0"/>
              <a:t>X(Y,Z)</a:t>
            </a:r>
            <a:r>
              <a:rPr lang="en-US" altLang="ja-JP" dirty="0"/>
              <a:t>)			// t</a:t>
            </a:r>
            <a:r>
              <a:rPr lang="ja-JP" altLang="en-US" dirty="0"/>
              <a:t> = eval(t_in)相当</a:t>
            </a:r>
          </a:p>
          <a:p>
            <a:r>
              <a:rPr lang="ja-JP" altLang="en-US" dirty="0"/>
              <a:t>	⇒</a:t>
            </a:r>
            <a:r>
              <a:rPr lang="en-US" altLang="ja-JP" dirty="0"/>
              <a:t> "A(P,Q,R,X(Y,Z))"				// print(t)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15EB10E-8AFE-488D-938A-7CCF4373F7D6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評価方式比較</a:t>
            </a:r>
            <a:r>
              <a:rPr lang="en-US" altLang="ja-JP" sz="2400" u="sng" dirty="0"/>
              <a:t>(2/2)</a:t>
            </a:r>
            <a:endParaRPr kumimoji="1" lang="ja-JP" altLang="en-US" sz="2400" u="sng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B096E524-B24F-4106-AD23-9BD15201C401}"/>
              </a:ext>
            </a:extLst>
          </p:cNvPr>
          <p:cNvSpPr/>
          <p:nvPr/>
        </p:nvSpPr>
        <p:spPr>
          <a:xfrm>
            <a:off x="8767763" y="4010025"/>
            <a:ext cx="2362200" cy="9334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(a)(c)</a:t>
            </a:r>
            <a:r>
              <a:rPr kumimoji="1" lang="ja-JP" altLang="en-US" dirty="0">
                <a:solidFill>
                  <a:srgbClr val="FF0000"/>
                </a:solidFill>
              </a:rPr>
              <a:t>のみ</a:t>
            </a:r>
            <a:r>
              <a:rPr kumimoji="1" lang="en-US" altLang="ja-JP" dirty="0">
                <a:solidFill>
                  <a:srgbClr val="FF0000"/>
                </a:solidFill>
              </a:rPr>
              <a:t>eval</a:t>
            </a:r>
            <a:r>
              <a:rPr kumimoji="1" lang="ja-JP" altLang="en-US" dirty="0">
                <a:solidFill>
                  <a:srgbClr val="FF0000"/>
                </a:solidFill>
              </a:rPr>
              <a:t>時に置換</a:t>
            </a:r>
          </a:p>
        </p:txBody>
      </p:sp>
    </p:spTree>
    <p:extLst>
      <p:ext uri="{BB962C8B-B14F-4D97-AF65-F5344CB8AC3E}">
        <p14:creationId xmlns:p14="http://schemas.microsoft.com/office/powerpoint/2010/main" val="2339351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C87A5CC-CB0C-419F-8700-E3E82D83FD94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評価方式詳細</a:t>
            </a:r>
            <a:r>
              <a:rPr lang="en-US" altLang="ja-JP" sz="2400" u="sng" dirty="0"/>
              <a:t>(</a:t>
            </a:r>
            <a:r>
              <a:rPr lang="ja-JP" altLang="en-US" sz="2400" u="sng" dirty="0"/>
              <a:t>未完</a:t>
            </a:r>
            <a:r>
              <a:rPr lang="en-US" altLang="ja-JP" sz="2400" u="sng" dirty="0"/>
              <a:t>) (1/2)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94922A-4842-4A80-A7C3-7366351EB8A2}"/>
              </a:ext>
            </a:extLst>
          </p:cNvPr>
          <p:cNvSpPr txBox="1"/>
          <p:nvPr/>
        </p:nvSpPr>
        <p:spPr>
          <a:xfrm>
            <a:off x="419100" y="666750"/>
            <a:ext cx="11125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// T</a:t>
            </a:r>
            <a:r>
              <a:rPr lang="ja-JP" altLang="en-US" dirty="0"/>
              <a:t>式</a:t>
            </a:r>
            <a:r>
              <a:rPr lang="en-US" altLang="ja-JP" dirty="0"/>
              <a:t>t</a:t>
            </a:r>
            <a:r>
              <a:rPr lang="ja-JP" altLang="en-US" dirty="0"/>
              <a:t>の評価</a:t>
            </a:r>
          </a:p>
          <a:p>
            <a:r>
              <a:rPr lang="en-US" altLang="ja-JP" dirty="0"/>
              <a:t>T eval(t, env) 				// env: (x1(v1),...,</a:t>
            </a:r>
            <a:r>
              <a:rPr lang="en-US" altLang="ja-JP" dirty="0" err="1"/>
              <a:t>xn</a:t>
            </a:r>
            <a:r>
              <a:rPr lang="en-US" altLang="ja-JP" dirty="0"/>
              <a:t>(</a:t>
            </a:r>
            <a:r>
              <a:rPr lang="en-US" altLang="ja-JP" dirty="0" err="1"/>
              <a:t>vn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is_leaf</a:t>
            </a:r>
            <a:r>
              <a:rPr lang="en-US" altLang="ja-JP" dirty="0"/>
              <a:t>(t)) {</a:t>
            </a:r>
          </a:p>
          <a:p>
            <a:r>
              <a:rPr lang="en-US" altLang="ja-JP" dirty="0"/>
              <a:t>		return search(t, env);	// assigned value</a:t>
            </a:r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args</a:t>
            </a:r>
            <a:r>
              <a:rPr lang="en-US" altLang="ja-JP" dirty="0"/>
              <a:t> = (t1,...,</a:t>
            </a:r>
            <a:r>
              <a:rPr lang="en-US" altLang="ja-JP" dirty="0" err="1"/>
              <a:t>tn</a:t>
            </a:r>
            <a:r>
              <a:rPr lang="en-US" altLang="ja-JP" dirty="0"/>
              <a:t>);		// </a:t>
            </a:r>
            <a:r>
              <a:rPr lang="en-US" altLang="ja-JP" dirty="0" err="1"/>
              <a:t>ti</a:t>
            </a:r>
            <a:r>
              <a:rPr lang="en-US" altLang="ja-JP" dirty="0"/>
              <a:t>: t</a:t>
            </a:r>
            <a:r>
              <a:rPr lang="ja-JP" altLang="en-US" dirty="0"/>
              <a:t>の子ノード</a:t>
            </a:r>
          </a:p>
          <a:p>
            <a:r>
              <a:rPr lang="ja-JP" altLang="en-US" dirty="0"/>
              <a:t>		</a:t>
            </a:r>
            <a:r>
              <a:rPr lang="en-US" altLang="ja-JP" dirty="0"/>
              <a:t>return apply(root(t), </a:t>
            </a:r>
            <a:r>
              <a:rPr lang="en-US" altLang="ja-JP" dirty="0" err="1"/>
              <a:t>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}</a:t>
            </a:r>
          </a:p>
          <a:p>
            <a:endParaRPr lang="en-US" altLang="ja-JP" dirty="0"/>
          </a:p>
          <a:p>
            <a:r>
              <a:rPr lang="en-US" altLang="ja-JP" dirty="0"/>
              <a:t>T apply(f, </a:t>
            </a:r>
            <a:r>
              <a:rPr lang="en-US" altLang="ja-JP" dirty="0" err="1"/>
              <a:t>args</a:t>
            </a:r>
            <a:r>
              <a:rPr lang="en-US" altLang="ja-JP" dirty="0"/>
              <a:t>, env)			//</a:t>
            </a:r>
            <a:r>
              <a:rPr lang="en-US" altLang="ja-JP" dirty="0" err="1"/>
              <a:t>args</a:t>
            </a:r>
            <a:r>
              <a:rPr lang="en-US" altLang="ja-JP" dirty="0"/>
              <a:t>: (t1, …, </a:t>
            </a:r>
            <a:r>
              <a:rPr lang="en-US" altLang="ja-JP" dirty="0" err="1"/>
              <a:t>tn</a:t>
            </a:r>
            <a:r>
              <a:rPr lang="en-US" altLang="ja-JP" dirty="0"/>
              <a:t>)</a:t>
            </a:r>
            <a:r>
              <a:rPr lang="ja-JP" altLang="en-US" dirty="0"/>
              <a:t>、</a:t>
            </a:r>
            <a:r>
              <a:rPr lang="en-US" altLang="ja-JP" dirty="0"/>
              <a:t>env: (x1(v1),...,</a:t>
            </a:r>
            <a:r>
              <a:rPr lang="en-US" altLang="ja-JP" dirty="0" err="1"/>
              <a:t>xn</a:t>
            </a:r>
            <a:r>
              <a:rPr lang="en-US" altLang="ja-JP" dirty="0"/>
              <a:t>(</a:t>
            </a:r>
            <a:r>
              <a:rPr lang="en-US" altLang="ja-JP" dirty="0" err="1"/>
              <a:t>vn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do_eval_args</a:t>
            </a:r>
            <a:r>
              <a:rPr lang="en-US" altLang="ja-JP" dirty="0"/>
              <a:t>(f)) {</a:t>
            </a:r>
          </a:p>
          <a:p>
            <a:r>
              <a:rPr lang="en-US" altLang="ja-JP" dirty="0"/>
              <a:t>		 </a:t>
            </a:r>
            <a:r>
              <a:rPr lang="en-US" altLang="ja-JP" dirty="0" err="1"/>
              <a:t>evaled_args</a:t>
            </a:r>
            <a:r>
              <a:rPr lang="en-US" altLang="ja-JP" dirty="0"/>
              <a:t> = empty;</a:t>
            </a:r>
          </a:p>
          <a:p>
            <a:r>
              <a:rPr lang="en-US" altLang="ja-JP" dirty="0"/>
              <a:t>		for(t</a:t>
            </a:r>
            <a:r>
              <a:rPr lang="ja-JP" altLang="en-US" dirty="0"/>
              <a:t>∈</a:t>
            </a:r>
            <a:r>
              <a:rPr lang="en-US" altLang="ja-JP" dirty="0"/>
              <a:t>[t1, …, </a:t>
            </a:r>
            <a:r>
              <a:rPr lang="en-US" altLang="ja-JP" dirty="0" err="1"/>
              <a:t>tn</a:t>
            </a:r>
            <a:r>
              <a:rPr lang="en-US" altLang="ja-JP" dirty="0"/>
              <a:t>])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evaled_args</a:t>
            </a:r>
            <a:r>
              <a:rPr lang="en-US" altLang="ja-JP" dirty="0"/>
              <a:t> = </a:t>
            </a:r>
            <a:r>
              <a:rPr lang="en-US" altLang="ja-JP" dirty="0" err="1"/>
              <a:t>evaled_args</a:t>
            </a:r>
            <a:r>
              <a:rPr lang="en-US" altLang="ja-JP" dirty="0"/>
              <a:t> + eval(t, env);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	return </a:t>
            </a:r>
            <a:r>
              <a:rPr lang="en-US" altLang="ja-JP" dirty="0" err="1"/>
              <a:t>apply_prim</a:t>
            </a:r>
            <a:r>
              <a:rPr lang="en-US" altLang="ja-JP" dirty="0"/>
              <a:t>(f, </a:t>
            </a:r>
            <a:r>
              <a:rPr lang="en-US" altLang="ja-JP" dirty="0" err="1"/>
              <a:t>evaled_args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return </a:t>
            </a:r>
            <a:r>
              <a:rPr lang="en-US" altLang="ja-JP" dirty="0" err="1"/>
              <a:t>apply_prim</a:t>
            </a:r>
            <a:r>
              <a:rPr lang="en-US" altLang="ja-JP" dirty="0"/>
              <a:t>(f, </a:t>
            </a:r>
            <a:r>
              <a:rPr lang="en-US" altLang="ja-JP" dirty="0" err="1"/>
              <a:t>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528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A498D9B-F0AF-4DC9-8C86-82E171455FFD}"/>
              </a:ext>
            </a:extLst>
          </p:cNvPr>
          <p:cNvSpPr txBox="1"/>
          <p:nvPr/>
        </p:nvSpPr>
        <p:spPr>
          <a:xfrm>
            <a:off x="930343" y="842336"/>
            <a:ext cx="6410527" cy="646331"/>
          </a:xfrm>
          <a:prstGeom prst="rect">
            <a:avLst/>
          </a:prstGeom>
          <a:noFill/>
          <a:ln cmpd="dbl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T</a:t>
            </a:r>
            <a:r>
              <a:rPr kumimoji="1" lang="ja-JP" altLang="en-US" dirty="0"/>
              <a:t>式 </a:t>
            </a:r>
            <a:r>
              <a:rPr kumimoji="1" lang="en-US" altLang="ja-JP" dirty="0"/>
              <a:t>:		 </a:t>
            </a:r>
            <a:r>
              <a:rPr kumimoji="1" lang="en-US" altLang="ja-JP" dirty="0" err="1"/>
              <a:t>tq</a:t>
            </a:r>
            <a:r>
              <a:rPr kumimoji="1" lang="ja-JP" altLang="en-US" dirty="0"/>
              <a:t>言語による記述</a:t>
            </a:r>
            <a:endParaRPr lang="en-US" altLang="ja-JP" dirty="0"/>
          </a:p>
          <a:p>
            <a:r>
              <a:rPr lang="ja-JP" altLang="en-US" dirty="0"/>
              <a:t>・パージング </a:t>
            </a:r>
            <a:r>
              <a:rPr lang="en-US" altLang="ja-JP" dirty="0"/>
              <a:t>:	 T</a:t>
            </a:r>
            <a:r>
              <a:rPr lang="ja-JP" altLang="en-US" dirty="0"/>
              <a:t>式からツリーを作成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F6C65F7-D3BA-4709-9093-26BD5BE16519}"/>
              </a:ext>
            </a:extLst>
          </p:cNvPr>
          <p:cNvSpPr/>
          <p:nvPr/>
        </p:nvSpPr>
        <p:spPr>
          <a:xfrm>
            <a:off x="3625794" y="4335083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25454FBB-9D4E-46CD-9E84-68958ABA44DA}"/>
              </a:ext>
            </a:extLst>
          </p:cNvPr>
          <p:cNvSpPr/>
          <p:nvPr/>
        </p:nvSpPr>
        <p:spPr>
          <a:xfrm>
            <a:off x="8847126" y="4335083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$PI$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A596F8D1-4BBC-477E-BF8C-FF5E152DC766}"/>
              </a:ext>
            </a:extLst>
          </p:cNvPr>
          <p:cNvSpPr/>
          <p:nvPr/>
        </p:nvSpPr>
        <p:spPr>
          <a:xfrm>
            <a:off x="2292367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#1[2]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2A89963-0CBB-4D98-8223-FBB4CF5CDAE9}"/>
              </a:ext>
            </a:extLst>
          </p:cNvPr>
          <p:cNvSpPr/>
          <p:nvPr/>
        </p:nvSpPr>
        <p:spPr>
          <a:xfrm>
            <a:off x="4997217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[3]</a:t>
            </a:r>
            <a:endParaRPr kumimoji="1" lang="ja-JP" altLang="en-US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9FBF1AB-F409-4002-8A4D-A537AC09CC67}"/>
              </a:ext>
            </a:extLst>
          </p:cNvPr>
          <p:cNvSpPr/>
          <p:nvPr/>
        </p:nvSpPr>
        <p:spPr>
          <a:xfrm>
            <a:off x="3625794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#2[2]</a:t>
            </a:r>
            <a:endParaRPr kumimoji="1" lang="ja-JP" altLang="en-US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C2792300-0DFC-41A3-9A3D-F291A64B7280}"/>
              </a:ext>
            </a:extLst>
          </p:cNvPr>
          <p:cNvSpPr/>
          <p:nvPr/>
        </p:nvSpPr>
        <p:spPr>
          <a:xfrm>
            <a:off x="4997217" y="6185127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#4[2]</a:t>
            </a:r>
            <a:endParaRPr kumimoji="1"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3B34E0F9-3630-4A11-A90E-ED6DBBF766BC}"/>
              </a:ext>
            </a:extLst>
          </p:cNvPr>
          <p:cNvSpPr/>
          <p:nvPr/>
        </p:nvSpPr>
        <p:spPr>
          <a:xfrm>
            <a:off x="7764512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$#1</a:t>
            </a:r>
            <a:endParaRPr kumimoji="1" lang="ja-JP" altLang="en-US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AB710A06-A343-4488-BA84-84D9BE2345A2}"/>
              </a:ext>
            </a:extLst>
          </p:cNvPr>
          <p:cNvSpPr/>
          <p:nvPr/>
        </p:nvSpPr>
        <p:spPr>
          <a:xfrm>
            <a:off x="9758350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Quantity</a:t>
            </a:r>
            <a:endParaRPr kumimoji="1" lang="ja-JP" altLang="en-US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F1D04163-2AAA-4B9D-B81F-DF3778F5B3CB}"/>
              </a:ext>
            </a:extLst>
          </p:cNvPr>
          <p:cNvSpPr/>
          <p:nvPr/>
        </p:nvSpPr>
        <p:spPr>
          <a:xfrm>
            <a:off x="8909756" y="6185127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$#4</a:t>
            </a:r>
            <a:endParaRPr kumimoji="1" lang="ja-JP" altLang="en-US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F7F79098-654A-4C06-A23C-D13E7A88E7E7}"/>
              </a:ext>
            </a:extLst>
          </p:cNvPr>
          <p:cNvSpPr/>
          <p:nvPr/>
        </p:nvSpPr>
        <p:spPr>
          <a:xfrm>
            <a:off x="10665891" y="6185127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$#2</a:t>
            </a:r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0E2CA29-9E48-466D-8868-B182E7504AC3}"/>
              </a:ext>
            </a:extLst>
          </p:cNvPr>
          <p:cNvSpPr/>
          <p:nvPr/>
        </p:nvSpPr>
        <p:spPr>
          <a:xfrm>
            <a:off x="2463522" y="1949169"/>
            <a:ext cx="802933" cy="367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1)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8F6388F-56EF-4AC6-BF5D-1D5696D5058E}"/>
              </a:ext>
            </a:extLst>
          </p:cNvPr>
          <p:cNvSpPr/>
          <p:nvPr/>
        </p:nvSpPr>
        <p:spPr>
          <a:xfrm>
            <a:off x="7658444" y="2484291"/>
            <a:ext cx="3700377" cy="5628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ctr" anchorCtr="1">
            <a:noAutofit/>
          </a:bodyPr>
          <a:lstStyle/>
          <a:p>
            <a:r>
              <a:rPr lang="en-US" altLang="ja-JP" u="sng" dirty="0"/>
              <a:t>$PI$</a:t>
            </a:r>
            <a:r>
              <a:rPr lang="en-US" altLang="ja-JP" dirty="0"/>
              <a:t>(</a:t>
            </a:r>
            <a:r>
              <a:rPr lang="en-US" altLang="ja-JP" u="sng" dirty="0"/>
              <a:t>$#1</a:t>
            </a:r>
            <a:r>
              <a:rPr lang="en-US" altLang="ja-JP" dirty="0"/>
              <a:t>,</a:t>
            </a:r>
            <a:r>
              <a:rPr lang="en-US" altLang="ja-JP" u="sng" dirty="0"/>
              <a:t>Quantity</a:t>
            </a:r>
            <a:r>
              <a:rPr lang="en-US" altLang="ja-JP" dirty="0"/>
              <a:t>(</a:t>
            </a:r>
            <a:r>
              <a:rPr lang="en-US" altLang="ja-JP" u="sng" dirty="0"/>
              <a:t>$#4</a:t>
            </a:r>
            <a:r>
              <a:rPr lang="en-US" altLang="ja-JP" dirty="0"/>
              <a:t>,</a:t>
            </a:r>
            <a:r>
              <a:rPr lang="en-US" altLang="ja-JP" u="sng" dirty="0"/>
              <a:t>$#2</a:t>
            </a:r>
            <a:r>
              <a:rPr lang="en-US" altLang="ja-JP" dirty="0"/>
              <a:t>))</a:t>
            </a:r>
            <a:endParaRPr lang="ja-JP" altLang="en-US" dirty="0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A72B74FB-8994-4161-A0D4-E54980D2B1AC}"/>
              </a:ext>
            </a:extLst>
          </p:cNvPr>
          <p:cNvCxnSpPr>
            <a:stCxn id="9" idx="2"/>
            <a:endCxn id="14" idx="0"/>
          </p:cNvCxnSpPr>
          <p:nvPr/>
        </p:nvCxnSpPr>
        <p:spPr>
          <a:xfrm flipH="1">
            <a:off x="2864989" y="4741175"/>
            <a:ext cx="1333427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F9F6293-6F10-4AE8-A539-261BA3128452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4198416" y="4741175"/>
            <a:ext cx="0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DD930CC9-0A19-4A7E-B309-BA9C9046D47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217415" y="4741175"/>
            <a:ext cx="1352424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C1CD670C-B9A1-4450-8B18-08D4911F7AE4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5569839" y="5622321"/>
            <a:ext cx="0" cy="562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EF1D71D3-12D9-4A49-AC67-E09B58C7BF77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 flipH="1">
            <a:off x="8337134" y="4741175"/>
            <a:ext cx="1082614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DF70C3A0-8BB7-4D64-95B9-174F0D3AF37A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>
            <a:off x="9419748" y="4741175"/>
            <a:ext cx="911224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A22AB2A8-C24C-41A0-80A0-5114E3B60748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9482378" y="5622321"/>
            <a:ext cx="848594" cy="562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D37210A1-B8D7-4BB4-9637-77EB51EC3DED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10330972" y="5622321"/>
            <a:ext cx="907541" cy="562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DC7F60C8-D5F7-4D59-BCFB-4F7BF3F617B8}"/>
              </a:ext>
            </a:extLst>
          </p:cNvPr>
          <p:cNvSpPr/>
          <p:nvPr/>
        </p:nvSpPr>
        <p:spPr>
          <a:xfrm>
            <a:off x="2567325" y="2484291"/>
            <a:ext cx="3700377" cy="5628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ctr" anchorCtr="1">
            <a:noAutofit/>
          </a:bodyPr>
          <a:lstStyle/>
          <a:p>
            <a:r>
              <a:rPr lang="en-US" altLang="ja-JP" dirty="0"/>
              <a:t>(</a:t>
            </a:r>
            <a:r>
              <a:rPr lang="en-US" altLang="ja-JP" u="sng" dirty="0"/>
              <a:t>#1[2]</a:t>
            </a:r>
            <a:r>
              <a:rPr lang="en-US" altLang="ja-JP" dirty="0"/>
              <a:t>,</a:t>
            </a:r>
            <a:r>
              <a:rPr lang="en-US" altLang="ja-JP" u="sng" dirty="0"/>
              <a:t>#2[2]</a:t>
            </a:r>
            <a:r>
              <a:rPr lang="en-US" altLang="ja-JP" dirty="0"/>
              <a:t>,</a:t>
            </a:r>
            <a:r>
              <a:rPr lang="en-US" altLang="ja-JP" u="sng" dirty="0"/>
              <a:t>[3]</a:t>
            </a:r>
            <a:r>
              <a:rPr lang="en-US" altLang="ja-JP" dirty="0"/>
              <a:t>(</a:t>
            </a:r>
            <a:r>
              <a:rPr lang="en-US" altLang="ja-JP" u="sng" dirty="0"/>
              <a:t>#4[2]</a:t>
            </a:r>
            <a:r>
              <a:rPr lang="en-US" altLang="ja-JP" dirty="0"/>
              <a:t>))</a:t>
            </a:r>
            <a:endParaRPr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ACA2A27-5BC7-43AA-846F-B1CF51739CEA}"/>
              </a:ext>
            </a:extLst>
          </p:cNvPr>
          <p:cNvSpPr/>
          <p:nvPr/>
        </p:nvSpPr>
        <p:spPr>
          <a:xfrm>
            <a:off x="7534835" y="1983453"/>
            <a:ext cx="802933" cy="367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2)</a:t>
            </a:r>
          </a:p>
        </p:txBody>
      </p:sp>
      <p:sp>
        <p:nvSpPr>
          <p:cNvPr id="48" name="左中かっこ 47">
            <a:extLst>
              <a:ext uri="{FF2B5EF4-FFF2-40B4-BE49-F238E27FC236}">
                <a16:creationId xmlns:a16="http://schemas.microsoft.com/office/drawing/2014/main" id="{F51B53A6-531E-4B76-BE0A-5C4BBBD77868}"/>
              </a:ext>
            </a:extLst>
          </p:cNvPr>
          <p:cNvSpPr/>
          <p:nvPr/>
        </p:nvSpPr>
        <p:spPr>
          <a:xfrm>
            <a:off x="1703538" y="2350801"/>
            <a:ext cx="300625" cy="92333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左中かっこ 48">
            <a:extLst>
              <a:ext uri="{FF2B5EF4-FFF2-40B4-BE49-F238E27FC236}">
                <a16:creationId xmlns:a16="http://schemas.microsoft.com/office/drawing/2014/main" id="{AF44C2EC-524B-4346-87C3-47C72A1DC8AA}"/>
              </a:ext>
            </a:extLst>
          </p:cNvPr>
          <p:cNvSpPr/>
          <p:nvPr/>
        </p:nvSpPr>
        <p:spPr>
          <a:xfrm>
            <a:off x="1719745" y="4170167"/>
            <a:ext cx="284418" cy="242105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BE329970-AE71-4F7E-A1CF-7A03EB65FABC}"/>
              </a:ext>
            </a:extLst>
          </p:cNvPr>
          <p:cNvSpPr/>
          <p:nvPr/>
        </p:nvSpPr>
        <p:spPr>
          <a:xfrm>
            <a:off x="501719" y="2627800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 </a:t>
            </a:r>
            <a:r>
              <a:rPr lang="en-US" altLang="ja-JP" dirty="0"/>
              <a:t>: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085CF142-286C-42D1-8B13-745F96C9C968}"/>
              </a:ext>
            </a:extLst>
          </p:cNvPr>
          <p:cNvSpPr/>
          <p:nvPr/>
        </p:nvSpPr>
        <p:spPr>
          <a:xfrm>
            <a:off x="406189" y="5216229"/>
            <a:ext cx="104830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 </a:t>
            </a:r>
            <a:r>
              <a:rPr lang="en-US" altLang="ja-JP" dirty="0"/>
              <a:t>:</a:t>
            </a:r>
          </a:p>
        </p:txBody>
      </p:sp>
      <p:sp>
        <p:nvSpPr>
          <p:cNvPr id="52" name="矢印: 下 51">
            <a:extLst>
              <a:ext uri="{FF2B5EF4-FFF2-40B4-BE49-F238E27FC236}">
                <a16:creationId xmlns:a16="http://schemas.microsoft.com/office/drawing/2014/main" id="{76BE1CDC-10A3-4B21-BD71-7E41A86C903C}"/>
              </a:ext>
            </a:extLst>
          </p:cNvPr>
          <p:cNvSpPr/>
          <p:nvPr/>
        </p:nvSpPr>
        <p:spPr>
          <a:xfrm>
            <a:off x="3979420" y="3308415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矢印: 下 52">
            <a:extLst>
              <a:ext uri="{FF2B5EF4-FFF2-40B4-BE49-F238E27FC236}">
                <a16:creationId xmlns:a16="http://schemas.microsoft.com/office/drawing/2014/main" id="{9C206875-456C-45E2-9DD9-3BF5472551A4}"/>
              </a:ext>
            </a:extLst>
          </p:cNvPr>
          <p:cNvSpPr/>
          <p:nvPr/>
        </p:nvSpPr>
        <p:spPr>
          <a:xfrm>
            <a:off x="9282361" y="3274131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77251119-23D7-4B47-B03C-3A9AF6CDF6E1}"/>
              </a:ext>
            </a:extLst>
          </p:cNvPr>
          <p:cNvSpPr/>
          <p:nvPr/>
        </p:nvSpPr>
        <p:spPr>
          <a:xfrm>
            <a:off x="2864989" y="2635039"/>
            <a:ext cx="269484" cy="23148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7BEE8972-4BAF-46F4-AAB4-4A0A07760B9C}"/>
              </a:ext>
            </a:extLst>
          </p:cNvPr>
          <p:cNvSpPr/>
          <p:nvPr/>
        </p:nvSpPr>
        <p:spPr>
          <a:xfrm>
            <a:off x="4965401" y="4125035"/>
            <a:ext cx="16030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empty</a:t>
            </a:r>
            <a:r>
              <a:rPr lang="ja-JP" altLang="en-US" dirty="0"/>
              <a:t>ノード</a:t>
            </a:r>
            <a:endParaRPr lang="en-US" altLang="ja-JP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B11F078-68DC-461C-8525-EADCB05CB041}"/>
              </a:ext>
            </a:extLst>
          </p:cNvPr>
          <p:cNvSpPr txBox="1"/>
          <p:nvPr/>
        </p:nvSpPr>
        <p:spPr>
          <a:xfrm>
            <a:off x="162839" y="187890"/>
            <a:ext cx="625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u="sng" dirty="0"/>
              <a:t>◎ </a:t>
            </a:r>
            <a:r>
              <a:rPr kumimoji="1" lang="ja-JP" altLang="en-US" sz="2400" u="sng" dirty="0"/>
              <a:t>パージングとは</a:t>
            </a:r>
          </a:p>
        </p:txBody>
      </p:sp>
    </p:spTree>
    <p:extLst>
      <p:ext uri="{BB962C8B-B14F-4D97-AF65-F5344CB8AC3E}">
        <p14:creationId xmlns:p14="http://schemas.microsoft.com/office/powerpoint/2010/main" val="676967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C7A5927-97FC-452E-B67F-27974A7AD3E1}"/>
              </a:ext>
            </a:extLst>
          </p:cNvPr>
          <p:cNvSpPr/>
          <p:nvPr/>
        </p:nvSpPr>
        <p:spPr>
          <a:xfrm>
            <a:off x="657224" y="1190268"/>
            <a:ext cx="966787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/>
          </a:p>
          <a:p>
            <a:r>
              <a:rPr lang="en-US" altLang="ja-JP" dirty="0"/>
              <a:t>T </a:t>
            </a:r>
            <a:r>
              <a:rPr lang="en-US" altLang="ja-JP" dirty="0" err="1"/>
              <a:t>apply_prim</a:t>
            </a:r>
            <a:r>
              <a:rPr lang="en-US" altLang="ja-JP" dirty="0"/>
              <a:t>(f, </a:t>
            </a:r>
            <a:r>
              <a:rPr lang="en-US" altLang="ja-JP" dirty="0" err="1"/>
              <a:t>args</a:t>
            </a:r>
            <a:r>
              <a:rPr lang="en-US" altLang="ja-JP" dirty="0"/>
              <a:t>, env) 			// </a:t>
            </a:r>
            <a:r>
              <a:rPr lang="en-US" altLang="ja-JP" dirty="0" err="1"/>
              <a:t>args</a:t>
            </a:r>
            <a:r>
              <a:rPr lang="en-US" altLang="ja-JP" dirty="0"/>
              <a:t> : ((v1(e1), ...,</a:t>
            </a:r>
            <a:r>
              <a:rPr lang="en-US" altLang="ja-JP" dirty="0" err="1"/>
              <a:t>vn</a:t>
            </a:r>
            <a:r>
              <a:rPr lang="en-US" altLang="ja-JP" dirty="0"/>
              <a:t>(</a:t>
            </a:r>
            <a:r>
              <a:rPr lang="en-US" altLang="ja-JP" dirty="0" err="1"/>
              <a:t>en</a:t>
            </a:r>
            <a:r>
              <a:rPr lang="en-US" altLang="ja-JP" dirty="0"/>
              <a:t>)),t1, ...,</a:t>
            </a:r>
            <a:r>
              <a:rPr lang="en-US" altLang="ja-JP" dirty="0" err="1"/>
              <a:t>tn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						 // env: (x1(v1),...,</a:t>
            </a:r>
            <a:r>
              <a:rPr lang="en-US" altLang="ja-JP" dirty="0" err="1"/>
              <a:t>xn</a:t>
            </a:r>
            <a:r>
              <a:rPr lang="en-US" altLang="ja-JP" dirty="0"/>
              <a:t>(</a:t>
            </a:r>
            <a:r>
              <a:rPr lang="en-US" altLang="ja-JP" dirty="0" err="1"/>
              <a:t>vn</a:t>
            </a:r>
            <a:r>
              <a:rPr lang="en-US" altLang="ja-JP" dirty="0"/>
              <a:t>))	</a:t>
            </a:r>
          </a:p>
          <a:p>
            <a:r>
              <a:rPr lang="en-US" altLang="ja-JP" dirty="0"/>
              <a:t>	if(f == “$$let”) {				</a:t>
            </a:r>
          </a:p>
          <a:p>
            <a:r>
              <a:rPr lang="en-US" altLang="ja-JP" dirty="0"/>
              <a:t>		env = env + (v1(e1), ...,</a:t>
            </a:r>
            <a:r>
              <a:rPr lang="en-US" altLang="ja-JP" dirty="0" err="1"/>
              <a:t>vn</a:t>
            </a:r>
            <a:r>
              <a:rPr lang="en-US" altLang="ja-JP" dirty="0"/>
              <a:t>(</a:t>
            </a:r>
            <a:r>
              <a:rPr lang="en-US" altLang="ja-JP" dirty="0" err="1"/>
              <a:t>en</a:t>
            </a:r>
            <a:r>
              <a:rPr lang="en-US" altLang="ja-JP" dirty="0"/>
              <a:t>));</a:t>
            </a:r>
          </a:p>
          <a:p>
            <a:r>
              <a:rPr lang="en-US" altLang="ja-JP" dirty="0"/>
              <a:t>		for(t</a:t>
            </a:r>
            <a:r>
              <a:rPr lang="ja-JP" altLang="en-US" dirty="0"/>
              <a:t> ∈</a:t>
            </a:r>
            <a:r>
              <a:rPr lang="en-US" altLang="ja-JP" dirty="0"/>
              <a:t>[t1, ..., </a:t>
            </a:r>
            <a:r>
              <a:rPr lang="en-US" altLang="ja-JP" dirty="0" err="1"/>
              <a:t>tn</a:t>
            </a:r>
            <a:r>
              <a:rPr lang="en-US" altLang="ja-JP" dirty="0"/>
              <a:t>]) {</a:t>
            </a:r>
          </a:p>
          <a:p>
            <a:r>
              <a:rPr lang="en-US" altLang="ja-JP" dirty="0"/>
              <a:t>			e = eval(t, env):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	return e;				//last </a:t>
            </a:r>
            <a:r>
              <a:rPr lang="en-US" altLang="ja-JP" dirty="0" err="1"/>
              <a:t>tn</a:t>
            </a:r>
            <a:endParaRPr lang="en-US" altLang="ja-JP" dirty="0"/>
          </a:p>
          <a:p>
            <a:r>
              <a:rPr lang="en-US" altLang="ja-JP" dirty="0"/>
              <a:t>	} else if(f == “$$...”) {			// </a:t>
            </a:r>
            <a:r>
              <a:rPr lang="en-US" altLang="ja-JP" dirty="0" err="1"/>
              <a:t>args</a:t>
            </a:r>
            <a:r>
              <a:rPr lang="en-US" altLang="ja-JP" dirty="0"/>
              <a:t> : (t1, ..., </a:t>
            </a:r>
            <a:r>
              <a:rPr lang="en-US" altLang="ja-JP" dirty="0" err="1"/>
              <a:t>tn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	return exec(f, </a:t>
            </a:r>
            <a:r>
              <a:rPr lang="en-US" altLang="ja-JP" dirty="0" err="1"/>
              <a:t>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return </a:t>
            </a:r>
            <a:r>
              <a:rPr lang="en-US" altLang="ja-JP" dirty="0">
                <a:solidFill>
                  <a:srgbClr val="FF0000"/>
                </a:solidFill>
              </a:rPr>
              <a:t>f(t1, ...,</a:t>
            </a:r>
            <a:r>
              <a:rPr lang="en-US" altLang="ja-JP" dirty="0" err="1">
                <a:solidFill>
                  <a:srgbClr val="FF0000"/>
                </a:solidFill>
              </a:rPr>
              <a:t>tn</a:t>
            </a:r>
            <a:r>
              <a:rPr lang="en-US" altLang="ja-JP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D648CE-F7F8-48BD-8E3D-4A3B428D566B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評価方式詳細</a:t>
            </a:r>
            <a:r>
              <a:rPr lang="en-US" altLang="ja-JP" sz="2400" u="sng" dirty="0"/>
              <a:t>(</a:t>
            </a:r>
            <a:r>
              <a:rPr lang="ja-JP" altLang="en-US" sz="2400" u="sng" dirty="0"/>
              <a:t>未完</a:t>
            </a:r>
            <a:r>
              <a:rPr lang="en-US" altLang="ja-JP" sz="2400" u="sng" dirty="0"/>
              <a:t>) (2/2)</a:t>
            </a:r>
            <a:endParaRPr kumimoji="1" lang="ja-JP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785409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4CB5F2-F408-480B-9329-A9659E9792A5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課題</a:t>
            </a:r>
            <a:endParaRPr kumimoji="1" lang="ja-JP" altLang="en-US" sz="2400" u="sng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328BFA7-5E58-4D89-98E5-C287B3638876}"/>
              </a:ext>
            </a:extLst>
          </p:cNvPr>
          <p:cNvSpPr/>
          <p:nvPr/>
        </p:nvSpPr>
        <p:spPr>
          <a:xfrm>
            <a:off x="704850" y="586740"/>
            <a:ext cx="103060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・効率的な評価方式</a:t>
            </a:r>
            <a:endParaRPr lang="en-US" altLang="ja-JP" dirty="0"/>
          </a:p>
          <a:p>
            <a:r>
              <a:rPr lang="ja-JP" altLang="en-US" dirty="0"/>
              <a:t>　評価前ツリーの再利用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eval</a:t>
            </a:r>
            <a:r>
              <a:rPr lang="ja-JP" altLang="en-US" dirty="0"/>
              <a:t>ルールの詳細化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$$let</a:t>
            </a:r>
            <a:r>
              <a:rPr lang="ja-JP" altLang="en-US" dirty="0"/>
              <a:t>、</a:t>
            </a:r>
            <a:r>
              <a:rPr lang="en-US" altLang="ja-JP" dirty="0"/>
              <a:t>@</a:t>
            </a:r>
            <a:r>
              <a:rPr lang="ja-JP" altLang="en-US" dirty="0"/>
              <a:t>の考慮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68899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DE828-E447-4060-BC3C-956D35D7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12/16(</a:t>
            </a:r>
            <a:r>
              <a:rPr lang="ja-JP" altLang="en-US" dirty="0"/>
              <a:t>月</a:t>
            </a:r>
            <a:r>
              <a:rPr lang="en-US" altLang="ja-JP" dirty="0"/>
              <a:t>)13:00-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7934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ACCC3E-1428-487E-9E3D-E39EC00FC7CA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ノード検索</a:t>
            </a:r>
            <a:r>
              <a:rPr lang="en-US" altLang="ja-JP" sz="2400" u="sng" dirty="0"/>
              <a:t>(</a:t>
            </a:r>
            <a:r>
              <a:rPr lang="en-US" altLang="ja-JP" sz="2400" u="sng" dirty="0" err="1"/>
              <a:t>Sp</a:t>
            </a:r>
            <a:r>
              <a:rPr lang="ja-JP" altLang="en-US" sz="2400" u="sng" dirty="0"/>
              <a:t>と</a:t>
            </a:r>
            <a:r>
              <a:rPr lang="en-US" altLang="ja-JP" sz="2400" u="sng" dirty="0" err="1"/>
              <a:t>Sl</a:t>
            </a:r>
            <a:r>
              <a:rPr lang="ja-JP" altLang="en-US" sz="2400" u="sng" dirty="0"/>
              <a:t>の統合</a:t>
            </a:r>
            <a:r>
              <a:rPr lang="en-US" altLang="ja-JP" sz="2400" u="sng" dirty="0"/>
              <a:t>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F1535A-9116-48A6-86EA-3587B0058586}"/>
              </a:ext>
            </a:extLst>
          </p:cNvPr>
          <p:cNvSpPr txBox="1"/>
          <p:nvPr/>
        </p:nvSpPr>
        <p:spPr>
          <a:xfrm>
            <a:off x="188844" y="461665"/>
            <a:ext cx="1157908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(1) </a:t>
            </a:r>
            <a:r>
              <a:rPr lang="ja-JP" altLang="en-US" dirty="0"/>
              <a:t>基本的な考え方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(base path)</a:t>
            </a:r>
          </a:p>
          <a:p>
            <a:r>
              <a:rPr lang="en-US" altLang="ja-JP" dirty="0"/>
              <a:t>	base: </a:t>
            </a:r>
            <a:r>
              <a:rPr lang="ja-JP" altLang="en-US" dirty="0"/>
              <a:t>起点ノード</a:t>
            </a:r>
            <a:r>
              <a:rPr lang="en-US" altLang="ja-JP" dirty="0"/>
              <a:t>(</a:t>
            </a:r>
            <a:r>
              <a:rPr lang="ja-JP" altLang="en-US" dirty="0"/>
              <a:t>群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path: </a:t>
            </a:r>
            <a:r>
              <a:rPr lang="ja-JP" altLang="en-US" dirty="0"/>
              <a:t>相対</a:t>
            </a:r>
            <a:r>
              <a:rPr lang="en-US" altLang="ja-JP" dirty="0"/>
              <a:t>path</a:t>
            </a:r>
            <a:r>
              <a:rPr lang="ja-JP" altLang="en-US" dirty="0"/>
              <a:t>指定</a:t>
            </a:r>
            <a:endParaRPr lang="en-US" altLang="ja-JP" dirty="0"/>
          </a:p>
          <a:p>
            <a:r>
              <a:rPr lang="en-US" altLang="ja-JP" dirty="0"/>
              <a:t>=&gt; base</a:t>
            </a:r>
            <a:r>
              <a:rPr lang="ja-JP" altLang="en-US" dirty="0"/>
              <a:t>から</a:t>
            </a:r>
            <a:r>
              <a:rPr lang="en-US" altLang="ja-JP" dirty="0"/>
              <a:t>path</a:t>
            </a:r>
            <a:r>
              <a:rPr lang="ja-JP" altLang="en-US" dirty="0"/>
              <a:t>に沿って子ノードをたどる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・</a:t>
            </a:r>
            <a:r>
              <a:rPr lang="en-US" altLang="ja-JP" dirty="0" err="1"/>
              <a:t>Sp</a:t>
            </a:r>
            <a:r>
              <a:rPr lang="ja-JP" altLang="en-US" dirty="0"/>
              <a:t>相当</a:t>
            </a:r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(#root &lt;1;2;2&gt;) 	: root</a:t>
            </a:r>
            <a:r>
              <a:rPr lang="ja-JP" altLang="en-US" dirty="0"/>
              <a:t>の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(#root &lt;1;2:3;2&gt;) 	: root</a:t>
            </a:r>
            <a:r>
              <a:rPr lang="ja-JP" altLang="en-US" dirty="0"/>
              <a:t>の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2-3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Sl</a:t>
            </a:r>
            <a:r>
              <a:rPr lang="ja-JP" altLang="en-US" dirty="0"/>
              <a:t>相当</a:t>
            </a:r>
            <a:br>
              <a:rPr lang="ja-JP" altLang="en-US" dirty="0"/>
            </a:br>
            <a:r>
              <a:rPr lang="ja-JP" altLang="en-US" dirty="0"/>
              <a:t>　　</a:t>
            </a:r>
            <a:r>
              <a:rPr lang="en-US" altLang="ja-JP" dirty="0"/>
              <a:t>(#level(2) &lt;1;2;2&gt;) 	: </a:t>
            </a:r>
            <a:r>
              <a:rPr lang="ja-JP" altLang="en-US" dirty="0"/>
              <a:t>レベル</a:t>
            </a:r>
            <a:r>
              <a:rPr lang="en-US" altLang="ja-JP" dirty="0"/>
              <a:t>2</a:t>
            </a:r>
            <a:r>
              <a:rPr lang="ja-JP" altLang="en-US" dirty="0"/>
              <a:t>ノード群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br>
              <a:rPr lang="ja-JP" altLang="en-US" dirty="0"/>
            </a:br>
            <a:r>
              <a:rPr lang="ja-JP" altLang="en-US" dirty="0"/>
              <a:t>　　</a:t>
            </a:r>
            <a:r>
              <a:rPr lang="en-US" altLang="ja-JP" dirty="0"/>
              <a:t>(#level(1-2) &lt;1;2:3;2&gt;) : </a:t>
            </a:r>
            <a:r>
              <a:rPr lang="ja-JP" altLang="en-US" dirty="0"/>
              <a:t>レベル</a:t>
            </a:r>
            <a:r>
              <a:rPr lang="en-US" altLang="ja-JP" dirty="0"/>
              <a:t>1-2</a:t>
            </a:r>
            <a:r>
              <a:rPr lang="ja-JP" altLang="en-US" dirty="0"/>
              <a:t>ノード群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2-3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(2) </a:t>
            </a:r>
            <a:r>
              <a:rPr lang="en-US" altLang="ja-JP" dirty="0" err="1"/>
              <a:t>Sp</a:t>
            </a:r>
            <a:r>
              <a:rPr lang="ja-JP" altLang="en-US" dirty="0"/>
              <a:t>と</a:t>
            </a:r>
            <a:r>
              <a:rPr lang="en-US" altLang="ja-JP" dirty="0" err="1"/>
              <a:t>Sl</a:t>
            </a:r>
            <a:r>
              <a:rPr lang="ja-JP" altLang="en-US" dirty="0"/>
              <a:t>限定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ルート⇔レベル</a:t>
            </a:r>
            <a:r>
              <a:rPr lang="en-US" altLang="ja-JP" dirty="0"/>
              <a:t>0</a:t>
            </a:r>
            <a:r>
              <a:rPr lang="ja-JP" altLang="en-US" dirty="0"/>
              <a:t>のノード</a:t>
            </a:r>
            <a:endParaRPr lang="en-US" altLang="ja-JP" dirty="0"/>
          </a:p>
          <a:p>
            <a:r>
              <a:rPr lang="ja-JP" altLang="en-US" dirty="0"/>
              <a:t>① </a:t>
            </a:r>
            <a:r>
              <a:rPr lang="en-US" altLang="ja-JP" dirty="0" err="1"/>
              <a:t>Sl</a:t>
            </a:r>
            <a:r>
              <a:rPr lang="en-US" altLang="ja-JP" dirty="0"/>
              <a:t>=0;1 		=&gt; Lv0</a:t>
            </a:r>
            <a:r>
              <a:rPr lang="ja-JP" altLang="en-US" dirty="0"/>
              <a:t>の</a:t>
            </a:r>
            <a:r>
              <a:rPr lang="en-US" altLang="ja-JP" dirty="0"/>
              <a:t>1</a:t>
            </a:r>
            <a:r>
              <a:rPr lang="ja-JP" altLang="en-US" dirty="0"/>
              <a:t>番目</a:t>
            </a:r>
          </a:p>
          <a:p>
            <a:r>
              <a:rPr lang="ja-JP" altLang="en-US" dirty="0"/>
              <a:t>② </a:t>
            </a:r>
            <a:r>
              <a:rPr lang="en-US" altLang="ja-JP" dirty="0" err="1"/>
              <a:t>Sl</a:t>
            </a:r>
            <a:r>
              <a:rPr lang="en-US" altLang="ja-JP" dirty="0"/>
              <a:t>=0;,1;4:6 		=&gt; Lv0</a:t>
            </a:r>
            <a:r>
              <a:rPr lang="ja-JP" altLang="en-US" dirty="0"/>
              <a:t>全て、</a:t>
            </a:r>
            <a:r>
              <a:rPr lang="en-US" altLang="ja-JP" dirty="0"/>
              <a:t>Lv1:4-6</a:t>
            </a:r>
            <a:r>
              <a:rPr lang="ja-JP" altLang="en-US" dirty="0"/>
              <a:t>番目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③ </a:t>
            </a:r>
            <a:r>
              <a:rPr lang="en-US" altLang="ja-JP" dirty="0" err="1"/>
              <a:t>Sl</a:t>
            </a:r>
            <a:r>
              <a:rPr lang="en-US" altLang="ja-JP" dirty="0"/>
              <a:t>=0;,1;10:20,2;30:40 	=&gt; Lv0</a:t>
            </a:r>
            <a:r>
              <a:rPr lang="ja-JP" altLang="en-US" dirty="0"/>
              <a:t>全て、</a:t>
            </a:r>
            <a:r>
              <a:rPr lang="en-US" altLang="ja-JP" dirty="0"/>
              <a:t>Lv1</a:t>
            </a:r>
            <a:r>
              <a:rPr lang="ja-JP" altLang="en-US" dirty="0"/>
              <a:t>の</a:t>
            </a:r>
            <a:r>
              <a:rPr lang="en-US" altLang="ja-JP" dirty="0"/>
              <a:t>10-20</a:t>
            </a:r>
            <a:r>
              <a:rPr lang="ja-JP" altLang="en-US" dirty="0"/>
              <a:t>番目、</a:t>
            </a:r>
            <a:r>
              <a:rPr lang="en-US" altLang="ja-JP" dirty="0"/>
              <a:t>Lv2</a:t>
            </a:r>
            <a:r>
              <a:rPr lang="ja-JP" altLang="en-US" dirty="0"/>
              <a:t>の</a:t>
            </a:r>
            <a:r>
              <a:rPr lang="en-US" altLang="ja-JP" dirty="0"/>
              <a:t>30-40</a:t>
            </a:r>
            <a:r>
              <a:rPr lang="ja-JP" altLang="en-US" dirty="0"/>
              <a:t>番目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④ </a:t>
            </a:r>
            <a:r>
              <a:rPr lang="en-US" altLang="ja-JP" dirty="0" err="1"/>
              <a:t>Sl</a:t>
            </a:r>
            <a:r>
              <a:rPr lang="en-US" altLang="ja-JP" dirty="0"/>
              <a:t>=0:4;1:4 		=&gt; Lv0-4</a:t>
            </a:r>
            <a:r>
              <a:rPr lang="ja-JP" altLang="en-US" dirty="0"/>
              <a:t>につき、</a:t>
            </a:r>
            <a:r>
              <a:rPr lang="en-US" altLang="ja-JP" dirty="0"/>
              <a:t>1-4</a:t>
            </a:r>
            <a:r>
              <a:rPr lang="ja-JP" altLang="en-US" dirty="0"/>
              <a:t>番目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06740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C605C7A1-77F1-4CD2-B2A3-82128EFA9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032280"/>
              </p:ext>
            </p:extLst>
          </p:nvPr>
        </p:nvGraphicFramePr>
        <p:xfrm>
          <a:off x="97868" y="2865589"/>
          <a:ext cx="1199626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068">
                  <a:extLst>
                    <a:ext uri="{9D8B030D-6E8A-4147-A177-3AD203B41FA5}">
                      <a16:colId xmlns:a16="http://schemas.microsoft.com/office/drawing/2014/main" val="1086202401"/>
                    </a:ext>
                  </a:extLst>
                </a:gridCol>
                <a:gridCol w="794675">
                  <a:extLst>
                    <a:ext uri="{9D8B030D-6E8A-4147-A177-3AD203B41FA5}">
                      <a16:colId xmlns:a16="http://schemas.microsoft.com/office/drawing/2014/main" val="2470266399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939084371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2153617954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1473791090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840632233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323956283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064453876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1000641733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2387366624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tq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cq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12213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data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node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valPtr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設定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print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data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node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valPtr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設定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print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80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-Pin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02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-Pout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out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20928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Pprod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2658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out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433721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4507672-2468-4FFC-A671-675A5B72402B}"/>
              </a:ext>
            </a:extLst>
          </p:cNvPr>
          <p:cNvSpPr txBox="1"/>
          <p:nvPr/>
        </p:nvSpPr>
        <p:spPr>
          <a:xfrm>
            <a:off x="111306" y="833718"/>
            <a:ext cx="120806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&lt;</a:t>
            </a:r>
            <a:r>
              <a:rPr kumimoji="1" lang="ja-JP" altLang="en-US" dirty="0"/>
              <a:t>相違点</a:t>
            </a:r>
            <a:r>
              <a:rPr kumimoji="1" lang="en-US" altLang="ja-JP" dirty="0"/>
              <a:t>&gt;</a:t>
            </a:r>
          </a:p>
          <a:p>
            <a:r>
              <a:rPr lang="en-US" altLang="ja-JP" dirty="0"/>
              <a:t>$PI$</a:t>
            </a:r>
            <a:r>
              <a:rPr lang="ja-JP" altLang="en-US" dirty="0"/>
              <a:t>実行時、</a:t>
            </a:r>
            <a:r>
              <a:rPr lang="en-US" altLang="ja-JP" dirty="0" err="1"/>
              <a:t>valPtr</a:t>
            </a:r>
            <a:r>
              <a:rPr lang="en-US" altLang="ja-JP" dirty="0"/>
              <a:t>(</a:t>
            </a:r>
            <a:r>
              <a:rPr lang="ja-JP" altLang="en-US" dirty="0"/>
              <a:t>値文字列の</a:t>
            </a:r>
            <a:r>
              <a:rPr lang="en-US" altLang="ja-JP" dirty="0" err="1"/>
              <a:t>i</a:t>
            </a:r>
            <a:r>
              <a:rPr lang="ja-JP" altLang="en-US" dirty="0"/>
              <a:t>番目の開始位置を示す配列</a:t>
            </a:r>
            <a:r>
              <a:rPr lang="en-US" altLang="ja-JP" dirty="0"/>
              <a:t>)</a:t>
            </a:r>
            <a:r>
              <a:rPr lang="ja-JP" altLang="en-US" dirty="0"/>
              <a:t>を使用して、ノードに</a:t>
            </a:r>
            <a:r>
              <a:rPr lang="en-US" altLang="ja-JP" dirty="0"/>
              <a:t>bind</a:t>
            </a:r>
            <a:r>
              <a:rPr lang="ja-JP" altLang="en-US" dirty="0"/>
              <a:t>された</a:t>
            </a:r>
            <a:r>
              <a:rPr lang="en-US" altLang="ja-JP" dirty="0" err="1"/>
              <a:t>i</a:t>
            </a:r>
            <a:r>
              <a:rPr lang="ja-JP" altLang="en-US" dirty="0"/>
              <a:t>番目の値を取得する。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tq</a:t>
            </a:r>
            <a:r>
              <a:rPr lang="en-US" altLang="ja-JP" dirty="0"/>
              <a:t> :</a:t>
            </a:r>
            <a:r>
              <a:rPr lang="ja-JP" altLang="en-US" dirty="0"/>
              <a:t> </a:t>
            </a:r>
            <a:r>
              <a:rPr lang="en-US" altLang="ja-JP" dirty="0" err="1"/>
              <a:t>valPtr</a:t>
            </a:r>
            <a:r>
              <a:rPr lang="ja-JP" altLang="en-US" dirty="0"/>
              <a:t>の設定は、</a:t>
            </a:r>
            <a:r>
              <a:rPr lang="en-US" altLang="ja-JP" dirty="0"/>
              <a:t>-</a:t>
            </a:r>
            <a:r>
              <a:rPr lang="en-US" altLang="ja-JP" dirty="0" err="1"/>
              <a:t>Pprod</a:t>
            </a:r>
            <a:r>
              <a:rPr lang="ja-JP" altLang="en-US" dirty="0"/>
              <a:t>による内積実行結果の出力時</a:t>
            </a:r>
            <a:endParaRPr lang="en-US" altLang="ja-JP" dirty="0"/>
          </a:p>
          <a:p>
            <a:r>
              <a:rPr lang="en-US" altLang="ja-JP" dirty="0"/>
              <a:t>	=&gt; -Pout</a:t>
            </a:r>
            <a:r>
              <a:rPr lang="ja-JP" altLang="en-US" dirty="0"/>
              <a:t>による</a:t>
            </a:r>
            <a:r>
              <a:rPr lang="en-US" altLang="ja-JP" dirty="0"/>
              <a:t>out</a:t>
            </a:r>
            <a:r>
              <a:rPr lang="ja-JP" altLang="en-US" dirty="0"/>
              <a:t>ツリーの</a:t>
            </a:r>
            <a:r>
              <a:rPr lang="en-US" altLang="ja-JP" dirty="0"/>
              <a:t>print</a:t>
            </a:r>
            <a:r>
              <a:rPr lang="ja-JP" altLang="en-US" dirty="0"/>
              <a:t>時、</a:t>
            </a:r>
            <a:r>
              <a:rPr lang="en-US" altLang="ja-JP" dirty="0"/>
              <a:t>n</a:t>
            </a:r>
            <a:r>
              <a:rPr lang="ja-JP" altLang="en-US" dirty="0"/>
              <a:t>番目の値は空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cq</a:t>
            </a:r>
            <a:r>
              <a:rPr lang="en-US" altLang="ja-JP" dirty="0"/>
              <a:t>: in</a:t>
            </a:r>
            <a:r>
              <a:rPr lang="ja-JP" altLang="en-US" dirty="0"/>
              <a:t>ツリーに対するデータ</a:t>
            </a:r>
            <a:r>
              <a:rPr lang="en-US" altLang="ja-JP" dirty="0"/>
              <a:t>bind</a:t>
            </a:r>
            <a:r>
              <a:rPr lang="ja-JP" altLang="en-US" dirty="0"/>
              <a:t>時に</a:t>
            </a:r>
            <a:r>
              <a:rPr lang="en-US" altLang="ja-JP" dirty="0" err="1"/>
              <a:t>valPtr</a:t>
            </a:r>
            <a:r>
              <a:rPr lang="ja-JP" altLang="en-US" dirty="0"/>
              <a:t>の設定も同時に実施</a:t>
            </a:r>
            <a:endParaRPr lang="en-US" altLang="ja-JP" dirty="0"/>
          </a:p>
          <a:p>
            <a:r>
              <a:rPr lang="en-US" altLang="ja-JP" dirty="0"/>
              <a:t>	=&gt; -Pout</a:t>
            </a:r>
            <a:r>
              <a:rPr lang="ja-JP" altLang="en-US" dirty="0"/>
              <a:t>による</a:t>
            </a:r>
            <a:r>
              <a:rPr lang="en-US" altLang="ja-JP" dirty="0"/>
              <a:t>out</a:t>
            </a:r>
            <a:r>
              <a:rPr lang="ja-JP" altLang="en-US" dirty="0"/>
              <a:t>ツリーの</a:t>
            </a:r>
            <a:r>
              <a:rPr lang="en-US" altLang="ja-JP" dirty="0"/>
              <a:t>print</a:t>
            </a:r>
            <a:r>
              <a:rPr lang="ja-JP" altLang="en-US" dirty="0"/>
              <a:t>時、</a:t>
            </a:r>
            <a:r>
              <a:rPr lang="en-US" altLang="ja-JP" dirty="0"/>
              <a:t>n</a:t>
            </a:r>
            <a:r>
              <a:rPr lang="ja-JP" altLang="en-US" dirty="0"/>
              <a:t>番目の値を取得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DEBE38-FA82-44AB-A61E-01DDB4C3F9C4}"/>
              </a:ext>
            </a:extLst>
          </p:cNvPr>
          <p:cNvSpPr txBox="1"/>
          <p:nvPr/>
        </p:nvSpPr>
        <p:spPr>
          <a:xfrm>
            <a:off x="134470" y="107577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内積処理の相違点</a:t>
            </a:r>
            <a:r>
              <a:rPr lang="en-US" altLang="ja-JP" sz="2400" u="sng" dirty="0"/>
              <a:t>(</a:t>
            </a:r>
            <a:r>
              <a:rPr lang="en-US" altLang="ja-JP" sz="2400" u="sng" dirty="0" err="1"/>
              <a:t>tq</a:t>
            </a:r>
            <a:r>
              <a:rPr lang="en-US" altLang="ja-JP" sz="2400" u="sng" dirty="0"/>
              <a:t> vs </a:t>
            </a:r>
            <a:r>
              <a:rPr lang="en-US" altLang="ja-JP" sz="2400" u="sng" dirty="0" err="1"/>
              <a:t>cq</a:t>
            </a:r>
            <a:r>
              <a:rPr lang="en-US" altLang="ja-JP" sz="2400" u="sn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4651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2724151" y="879662"/>
            <a:ext cx="52387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</a:t>
            </a:r>
            <a:r>
              <a:rPr lang="en-US" altLang="ja-JP" dirty="0" err="1"/>
              <a:t>sak-PI.ddf</a:t>
            </a:r>
            <a:endParaRPr lang="en-US" altLang="ja-JP" dirty="0"/>
          </a:p>
          <a:p>
            <a:r>
              <a:rPr lang="en-US" altLang="ja-JP" dirty="0"/>
              <a:t>	$PI$(#1$1[2],#2$2[2],$3[3](#4$4[2]))</a:t>
            </a:r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147358" y="2957793"/>
            <a:ext cx="116967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((($1[2],$2[2],$3[3]($4[2])),($1[2],$2[2],$3[3]($4[2]))),(($1[2],$2[2],$3[3]($4[2])),($1[2],$2[2],$3[3]($4[2]))),(($1[2],$2[2],$3[3]($4[2])),($1[2],$2[2],$3[3]($4[2]))))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(((,,),(,,)),((,,),(,,)),((,,),(,,)))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(((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Length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mm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1</a:t>
            </a:r>
            <a:r>
              <a:rPr lang="en-US" altLang="ja-JP" sz="1600" dirty="0">
                <a:highlight>
                  <a:srgbClr val="FFFF99"/>
                </a:highlight>
              </a:rPr>
              <a:t>$4[2])),(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Weight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kg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2</a:t>
            </a:r>
            <a:r>
              <a:rPr lang="en-US" altLang="ja-JP" sz="1600" dirty="0">
                <a:highlight>
                  <a:srgbClr val="FFFF99"/>
                </a:highlight>
              </a:rPr>
              <a:t>$4[2]))),((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Length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mm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322</a:t>
            </a:r>
            <a:r>
              <a:rPr lang="en-US" altLang="ja-JP" sz="1600" dirty="0">
                <a:highlight>
                  <a:srgbClr val="FFFF99"/>
                </a:highlight>
              </a:rPr>
              <a:t>$4[2])),(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Weight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kg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4</a:t>
            </a:r>
            <a:r>
              <a:rPr lang="en-US" altLang="ja-JP" sz="1600" dirty="0">
                <a:highlight>
                  <a:srgbClr val="FFFF99"/>
                </a:highlight>
              </a:rPr>
              <a:t>$4[2]))),((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Length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mm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5</a:t>
            </a:r>
            <a:r>
              <a:rPr lang="en-US" altLang="ja-JP" sz="1600" dirty="0">
                <a:highlight>
                  <a:srgbClr val="FFFF99"/>
                </a:highlight>
              </a:rPr>
              <a:t>$4[2])),(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Weight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kg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68</a:t>
            </a:r>
            <a:r>
              <a:rPr lang="en-US" altLang="ja-JP" sz="1600" dirty="0">
                <a:highlight>
                  <a:srgbClr val="FFFF99"/>
                </a:highlight>
              </a:rPr>
              <a:t>$4[2]))))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(((Length,mm,1),(Weight,kg,2)),((Length,mm,322),(Weight,kg,4)),((Length,mm,5),(Weight,kg,68)))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82F26B-E2A3-4F18-AE6F-FFBBD4AF9A48}"/>
              </a:ext>
            </a:extLst>
          </p:cNvPr>
          <p:cNvSpPr txBox="1"/>
          <p:nvPr/>
        </p:nvSpPr>
        <p:spPr>
          <a:xfrm>
            <a:off x="134470" y="107577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内積の現状</a:t>
            </a:r>
            <a:r>
              <a:rPr lang="en-US" altLang="ja-JP" sz="2400" u="sng" dirty="0"/>
              <a:t>(1/3)</a:t>
            </a:r>
          </a:p>
        </p:txBody>
      </p:sp>
    </p:spTree>
    <p:extLst>
      <p:ext uri="{BB962C8B-B14F-4D97-AF65-F5344CB8AC3E}">
        <p14:creationId xmlns:p14="http://schemas.microsoft.com/office/powerpoint/2010/main" val="20657924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2724150" y="879662"/>
            <a:ext cx="710564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in=sak-PI1.ddf</a:t>
            </a:r>
          </a:p>
          <a:p>
            <a:r>
              <a:rPr lang="en-US" altLang="ja-JP" dirty="0"/>
              <a:t>	$PI$(#1$1[2],#2$2[2]@(MM,KG),$3[3](#4$4[2]))</a:t>
            </a:r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252248" y="2768607"/>
            <a:ext cx="11696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in=sak-PI1.ddf out=test_prd.1.ddl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((($1[2],MM,$3[3]($4[2])),($1[2],KG,$3[3]($4[2]))),(($1[2],MM,$3[3]($4[2])),($1[2],KG,$3[3]($4[2]))),(($1[2],MM,$3[3]($4[2])),($1[2],KG,$3[3]($4[2]))))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(((,(MM,KG),),(,(MM,KG),)),((,(MM,KG),),(,(MM,KG),)),((,(MM,KG),),(,(MM,KG),)))</a:t>
            </a:r>
          </a:p>
          <a:p>
            <a:r>
              <a:rPr lang="en-US" altLang="ja-JP" sz="1600" dirty="0">
                <a:highlight>
                  <a:srgbClr val="89E0FF"/>
                </a:highlight>
              </a:rPr>
              <a:t>(((Length,(MM,KG),mm),(Weight,(MM,KG),kg)),((Length,(MM,KG),1),(Weight,(MM,KG),2)),((Length,(MM,KG),322),(Weight,(MM,KG),4)))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in=sak-PI1.ddf out=test_prd.1.ddl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/>
              <a:t>(((Length$1[2],mmMM,$3[3](1$4[2])),(Weight$1[2],kgKG,$3[3](2$4[2]))),((Length$1[2],mmMM,$3[3](322$4[2])),(Weight$1[2],kgKG,$3[3](4$4[2]))),((Length$1[2],mmMM,$3[3](5$4[2])),(Weight$1[2],kgKG,$3[3](68$4[2]))))</a:t>
            </a:r>
          </a:p>
          <a:p>
            <a:r>
              <a:rPr lang="en-US" altLang="ja-JP" sz="1600" dirty="0"/>
              <a:t>(((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(MM,KG),1),(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(MM,KG),2)),((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(MM,KG),322),(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(MM,KG),4)),((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(MM,KG),5),(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(MM,KG),68)))</a:t>
            </a:r>
          </a:p>
          <a:p>
            <a:r>
              <a:rPr lang="en-US" altLang="ja-JP" sz="1600" dirty="0"/>
              <a:t>(((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(MM,KG),1),(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(MM,KG),2)),((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(MM,KG),322),(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(MM,KG),4)),((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(MM,KG),5),(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(MM,KG),68)))</a:t>
            </a:r>
          </a:p>
          <a:p>
            <a:r>
              <a:rPr lang="en-US" altLang="ja-JP" sz="1600" dirty="0"/>
              <a:t>11 Nodes were operated.</a:t>
            </a:r>
            <a:endParaRPr lang="en-US" altLang="ja-JP" sz="1600" dirty="0">
              <a:highlight>
                <a:srgbClr val="89E0FF"/>
              </a:highligh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82F26B-E2A3-4F18-AE6F-FFBBD4AF9A48}"/>
              </a:ext>
            </a:extLst>
          </p:cNvPr>
          <p:cNvSpPr txBox="1"/>
          <p:nvPr/>
        </p:nvSpPr>
        <p:spPr>
          <a:xfrm>
            <a:off x="134470" y="107577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内積の現状</a:t>
            </a:r>
            <a:r>
              <a:rPr lang="en-US" altLang="ja-JP" sz="2400" u="sng" dirty="0"/>
              <a:t>(2/3)</a:t>
            </a:r>
          </a:p>
        </p:txBody>
      </p:sp>
    </p:spTree>
    <p:extLst>
      <p:ext uri="{BB962C8B-B14F-4D97-AF65-F5344CB8AC3E}">
        <p14:creationId xmlns:p14="http://schemas.microsoft.com/office/powerpoint/2010/main" val="3401167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2724150" y="879662"/>
            <a:ext cx="803349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in=test_prd.1.ddf</a:t>
            </a:r>
          </a:p>
          <a:p>
            <a:r>
              <a:rPr lang="en-US" altLang="ja-JP" dirty="0"/>
              <a:t>	$(#1$1[2],#2$2[2],$3[3](#4$4[2]))</a:t>
            </a:r>
          </a:p>
          <a:p>
            <a:r>
              <a:rPr lang="en-US" altLang="ja-JP" dirty="0"/>
              <a:t>out=sak8.ddl</a:t>
            </a:r>
          </a:p>
          <a:p>
            <a:r>
              <a:rPr lang="en-US" altLang="ja-JP" dirty="0"/>
              <a:t>	 $PI$(AAA@(L(mm),W(</a:t>
            </a:r>
            <a:r>
              <a:rPr lang="en-US" altLang="ja-JP" dirty="0" err="1"/>
              <a:t>j,k,l</a:t>
            </a:r>
            <a:r>
              <a:rPr lang="en-US" altLang="ja-JP" dirty="0"/>
              <a:t>)),Quantity($#4BBB,$#2CCC))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252248" y="2768607"/>
            <a:ext cx="116967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in=test_prd.1.ddf out=sak8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$($1[2]@(</a:t>
            </a:r>
            <a:r>
              <a:rPr lang="en-US" altLang="ja-JP" sz="1600" dirty="0" err="1">
                <a:highlight>
                  <a:srgbClr val="FFFF99"/>
                </a:highlight>
              </a:rPr>
              <a:t>Length,Weight</a:t>
            </a:r>
            <a:r>
              <a:rPr lang="en-US" altLang="ja-JP" sz="1600" dirty="0">
                <a:highlight>
                  <a:srgbClr val="FFFF99"/>
                </a:highlight>
              </a:rPr>
              <a:t>),$2[2]@(</a:t>
            </a:r>
            <a:r>
              <a:rPr lang="en-US" altLang="ja-JP" sz="1600" dirty="0" err="1">
                <a:highlight>
                  <a:srgbClr val="FFFF99"/>
                </a:highlight>
              </a:rPr>
              <a:t>mm,kg</a:t>
            </a:r>
            <a:r>
              <a:rPr lang="en-US" altLang="ja-JP" sz="1600" dirty="0">
                <a:highlight>
                  <a:srgbClr val="FFFF99"/>
                </a:highlight>
              </a:rPr>
              <a:t>),$3[3]($4[2]@(1,2,322,4,5,68)))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(((L(mm),Quantity(,)),(W(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),Quantity(,))),((L(mm),Quantity(,)),(W(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),Quantity(,))),((L(mm),Quantity(,)),(W(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),Quantity(,))))</a:t>
            </a:r>
          </a:p>
          <a:p>
            <a:r>
              <a:rPr lang="en-US" altLang="ja-JP" sz="1600" dirty="0">
                <a:highlight>
                  <a:srgbClr val="89E0FF"/>
                </a:highlight>
              </a:rPr>
              <a:t>(((L(mm),Quantity(1,mm)),(W(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),Quantity(2,kg))),((L(mm),Quantity(322,mm)),(W(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),Quantity(4,kg))),((L(mm),Quantity(5,mm)),(W(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),Quantity(68,kg))))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in=test_prd.1.ddf out=sak8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$($1[2]@(</a:t>
            </a:r>
            <a:r>
              <a:rPr lang="en-US" altLang="ja-JP" sz="1600" dirty="0" err="1">
                <a:highlight>
                  <a:srgbClr val="FFFF99"/>
                </a:highlight>
              </a:rPr>
              <a:t>Length,Weight</a:t>
            </a:r>
            <a:r>
              <a:rPr lang="en-US" altLang="ja-JP" sz="1600" dirty="0">
                <a:highlight>
                  <a:srgbClr val="FFFF99"/>
                </a:highlight>
              </a:rPr>
              <a:t>),$2[2]@(</a:t>
            </a:r>
            <a:r>
              <a:rPr lang="en-US" altLang="ja-JP" sz="1600" dirty="0" err="1">
                <a:highlight>
                  <a:srgbClr val="FFFF99"/>
                </a:highlight>
              </a:rPr>
              <a:t>mm,kg</a:t>
            </a:r>
            <a:r>
              <a:rPr lang="en-US" altLang="ja-JP" sz="1600" dirty="0">
                <a:highlight>
                  <a:srgbClr val="FFFF99"/>
                </a:highlight>
              </a:rPr>
              <a:t>),$3[3]($4[2]@(1,2,322,4,5,68)))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(((L(mm),Quantity(1,mm)),(W(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),Quantity(2,kg))),((L(mm),Quantity(322,mm)),(W(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),Quantity(4,kg))),((L(mm),Quantity(5,mm)),(W(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),Quantity(68,kg))))</a:t>
            </a:r>
          </a:p>
          <a:p>
            <a:r>
              <a:rPr lang="en-US" altLang="ja-JP" sz="1600" dirty="0">
                <a:highlight>
                  <a:srgbClr val="89E0FF"/>
                </a:highlight>
              </a:rPr>
              <a:t>(((L(mm),Quantity(1,mm)),(W(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),Quantity(2,kg))),((L(mm),Quantity(322,mm)),(W(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),Quantity(4,kg))),((L(mm),Quantity(5,mm)),(W(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),Quantity(68,kg))))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82F26B-E2A3-4F18-AE6F-FFBBD4AF9A48}"/>
              </a:ext>
            </a:extLst>
          </p:cNvPr>
          <p:cNvSpPr txBox="1"/>
          <p:nvPr/>
        </p:nvSpPr>
        <p:spPr>
          <a:xfrm>
            <a:off x="134470" y="107577"/>
            <a:ext cx="6321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内積の現状</a:t>
            </a:r>
            <a:r>
              <a:rPr lang="en-US" altLang="ja-JP" sz="2400" u="sng" dirty="0"/>
              <a:t>(3/3)</a:t>
            </a:r>
          </a:p>
          <a:p>
            <a:endParaRPr lang="en-US" altLang="ja-JP" sz="2400" u="sng" dirty="0"/>
          </a:p>
        </p:txBody>
      </p:sp>
    </p:spTree>
    <p:extLst>
      <p:ext uri="{BB962C8B-B14F-4D97-AF65-F5344CB8AC3E}">
        <p14:creationId xmlns:p14="http://schemas.microsoft.com/office/powerpoint/2010/main" val="8768958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E78EBB-F76D-4BA0-84D5-6CF7977D2F26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57183E-6CC4-42DE-BD67-07E3BBAE1686}"/>
              </a:ext>
            </a:extLst>
          </p:cNvPr>
          <p:cNvSpPr txBox="1"/>
          <p:nvPr/>
        </p:nvSpPr>
        <p:spPr>
          <a:xfrm>
            <a:off x="207357" y="633774"/>
            <a:ext cx="1140361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概要</a:t>
            </a:r>
            <a:r>
              <a:rPr lang="en-US" altLang="ja-JP" dirty="0"/>
              <a:t>&gt;: </a:t>
            </a:r>
            <a:r>
              <a:rPr lang="ja-JP" altLang="en-US" dirty="0"/>
              <a:t>各ノードをたどって</a:t>
            </a:r>
            <a:r>
              <a:rPr lang="en-US" altLang="ja-JP" dirty="0"/>
              <a:t>nth</a:t>
            </a:r>
            <a:r>
              <a:rPr lang="ja-JP" altLang="en-US" dirty="0"/>
              <a:t>番目の値を出力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現状の処理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(a)Node</a:t>
            </a:r>
            <a:r>
              <a:rPr lang="ja-JP" altLang="en-US" dirty="0"/>
              <a:t>に</a:t>
            </a:r>
            <a:r>
              <a:rPr lang="en-US" altLang="ja-JP" dirty="0"/>
              <a:t>bind</a:t>
            </a:r>
            <a:r>
              <a:rPr lang="ja-JP" altLang="en-US" dirty="0"/>
              <a:t>値あり</a:t>
            </a:r>
            <a:r>
              <a:rPr lang="en-US" altLang="ja-JP" dirty="0"/>
              <a:t>(root</a:t>
            </a:r>
            <a:r>
              <a:rPr lang="ja-JP" altLang="en-US" dirty="0"/>
              <a:t>からの配列指定要素数</a:t>
            </a:r>
            <a:r>
              <a:rPr lang="en-US" altLang="ja-JP" dirty="0"/>
              <a:t>&gt;0)</a:t>
            </a:r>
            <a:endParaRPr lang="ja-JP" altLang="en-US" dirty="0"/>
          </a:p>
          <a:p>
            <a:r>
              <a:rPr lang="ja-JP" altLang="en-US" dirty="0"/>
              <a:t>	→</a:t>
            </a:r>
            <a:r>
              <a:rPr lang="en-US" altLang="ja-JP" dirty="0"/>
              <a:t> </a:t>
            </a:r>
            <a:r>
              <a:rPr lang="en-US" altLang="ja-JP" dirty="0" err="1"/>
              <a:t>Print_nthVal</a:t>
            </a:r>
            <a:r>
              <a:rPr lang="en-US" altLang="ja-JP" dirty="0"/>
              <a:t>(node, nth)		// node</a:t>
            </a:r>
            <a:r>
              <a:rPr lang="ja-JP" altLang="en-US" dirty="0"/>
              <a:t>の</a:t>
            </a:r>
            <a:r>
              <a:rPr lang="en-US" altLang="ja-JP" dirty="0"/>
              <a:t>(nth%</a:t>
            </a:r>
            <a:r>
              <a:rPr lang="ja-JP" altLang="en-US" dirty="0"/>
              <a:t>データ数</a:t>
            </a:r>
            <a:r>
              <a:rPr lang="en-US" altLang="ja-JP" dirty="0"/>
              <a:t>)</a:t>
            </a:r>
            <a:r>
              <a:rPr lang="ja-JP" altLang="en-US" dirty="0"/>
              <a:t>番目の</a:t>
            </a:r>
            <a:r>
              <a:rPr lang="en-US" altLang="ja-JP" dirty="0"/>
              <a:t>bind</a:t>
            </a:r>
            <a:r>
              <a:rPr lang="ja-JP" altLang="en-US" dirty="0"/>
              <a:t>値を出力</a:t>
            </a:r>
            <a:endParaRPr lang="en-US" altLang="ja-JP" dirty="0"/>
          </a:p>
          <a:p>
            <a:r>
              <a:rPr lang="en-US" altLang="ja-JP" dirty="0"/>
              <a:t>(b)</a:t>
            </a:r>
            <a:r>
              <a:rPr lang="ja-JP" altLang="en-US" dirty="0"/>
              <a:t>参照先なし</a:t>
            </a:r>
          </a:p>
          <a:p>
            <a:r>
              <a:rPr lang="ja-JP" altLang="en-US" dirty="0"/>
              <a:t>	</a:t>
            </a:r>
            <a:r>
              <a:rPr lang="en-US" altLang="ja-JP" dirty="0"/>
              <a:t>@</a:t>
            </a:r>
            <a:r>
              <a:rPr lang="ja-JP" altLang="en-US" dirty="0"/>
              <a:t>なし</a:t>
            </a:r>
          </a:p>
          <a:p>
            <a:r>
              <a:rPr lang="ja-JP" altLang="en-US" dirty="0"/>
              <a:t>		 →</a:t>
            </a:r>
            <a:r>
              <a:rPr lang="en-US" altLang="ja-JP" dirty="0"/>
              <a:t> </a:t>
            </a:r>
            <a:r>
              <a:rPr lang="en-US" altLang="ja-JP" dirty="0" err="1"/>
              <a:t>print_head</a:t>
            </a:r>
            <a:r>
              <a:rPr lang="en-US" altLang="ja-JP" dirty="0"/>
              <a:t>(node)</a:t>
            </a:r>
          </a:p>
          <a:p>
            <a:r>
              <a:rPr lang="en-US" altLang="ja-JP" dirty="0"/>
              <a:t>	@</a:t>
            </a:r>
            <a:r>
              <a:rPr lang="ja-JP" altLang="en-US" dirty="0"/>
              <a:t>あり</a:t>
            </a:r>
          </a:p>
          <a:p>
            <a:r>
              <a:rPr lang="ja-JP" altLang="en-US" dirty="0"/>
              <a:t>		 →</a:t>
            </a:r>
            <a:r>
              <a:rPr lang="en-US" altLang="ja-JP" dirty="0"/>
              <a:t> c = node</a:t>
            </a:r>
            <a:r>
              <a:rPr lang="ja-JP" altLang="en-US" dirty="0"/>
              <a:t>の</a:t>
            </a:r>
            <a:r>
              <a:rPr lang="en-US" altLang="ja-JP" dirty="0"/>
              <a:t>(nth%</a:t>
            </a:r>
            <a:r>
              <a:rPr lang="ja-JP" altLang="en-US" dirty="0"/>
              <a:t>子ノード数</a:t>
            </a:r>
            <a:r>
              <a:rPr lang="en-US" altLang="ja-JP" dirty="0"/>
              <a:t>)</a:t>
            </a:r>
            <a:r>
              <a:rPr lang="ja-JP" altLang="en-US" dirty="0"/>
              <a:t>番目の子ノード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	      </a:t>
            </a:r>
            <a:r>
              <a:rPr lang="en-US" altLang="ja-JP" dirty="0" err="1"/>
              <a:t>print_tree</a:t>
            </a:r>
            <a:r>
              <a:rPr lang="en-US" altLang="ja-JP" dirty="0"/>
              <a:t>(c)</a:t>
            </a:r>
          </a:p>
          <a:p>
            <a:r>
              <a:rPr lang="en-US" altLang="ja-JP" dirty="0"/>
              <a:t>(c)</a:t>
            </a:r>
            <a:r>
              <a:rPr lang="ja-JP" altLang="en-US" dirty="0"/>
              <a:t>参照先あり</a:t>
            </a:r>
          </a:p>
          <a:p>
            <a:r>
              <a:rPr lang="ja-JP" altLang="en-US" dirty="0"/>
              <a:t>	</a:t>
            </a:r>
            <a:r>
              <a:rPr lang="en-US" altLang="ja-JP" dirty="0"/>
              <a:t>(</a:t>
            </a:r>
            <a:r>
              <a:rPr lang="en-US" altLang="ja-JP" dirty="0" err="1"/>
              <a:t>i</a:t>
            </a:r>
            <a:r>
              <a:rPr lang="en-US" altLang="ja-JP" dirty="0"/>
              <a:t>)</a:t>
            </a:r>
            <a:r>
              <a:rPr lang="ja-JP" altLang="en-US" dirty="0"/>
              <a:t>参照先に</a:t>
            </a:r>
            <a:r>
              <a:rPr lang="en-US" altLang="ja-JP" dirty="0"/>
              <a:t>bind</a:t>
            </a:r>
            <a:r>
              <a:rPr lang="ja-JP" altLang="en-US" dirty="0"/>
              <a:t>値あり</a:t>
            </a:r>
          </a:p>
          <a:p>
            <a:r>
              <a:rPr lang="ja-JP" altLang="en-US" dirty="0"/>
              <a:t>		 →</a:t>
            </a:r>
            <a:r>
              <a:rPr lang="en-US" altLang="ja-JP" dirty="0"/>
              <a:t> </a:t>
            </a:r>
            <a:r>
              <a:rPr lang="en-US" altLang="ja-JP" dirty="0" err="1"/>
              <a:t>Print_nthVal</a:t>
            </a:r>
            <a:r>
              <a:rPr lang="en-US" altLang="ja-JP" dirty="0"/>
              <a:t>(</a:t>
            </a:r>
            <a:r>
              <a:rPr lang="ja-JP" altLang="en-US" dirty="0"/>
              <a:t>参照先</a:t>
            </a:r>
            <a:r>
              <a:rPr lang="en-US" altLang="ja-JP" dirty="0"/>
              <a:t>, nth)	 // </a:t>
            </a:r>
            <a:r>
              <a:rPr lang="ja-JP" altLang="en-US" dirty="0"/>
              <a:t>参照先の</a:t>
            </a:r>
            <a:r>
              <a:rPr lang="en-US" altLang="ja-JP" dirty="0"/>
              <a:t>(nth%</a:t>
            </a:r>
            <a:r>
              <a:rPr lang="ja-JP" altLang="en-US" dirty="0"/>
              <a:t>データ数</a:t>
            </a:r>
            <a:r>
              <a:rPr lang="en-US" altLang="ja-JP" dirty="0"/>
              <a:t>)</a:t>
            </a:r>
            <a:r>
              <a:rPr lang="ja-JP" altLang="en-US" dirty="0"/>
              <a:t>番目の</a:t>
            </a:r>
            <a:r>
              <a:rPr lang="en-US" altLang="ja-JP" dirty="0"/>
              <a:t>bind</a:t>
            </a:r>
            <a:r>
              <a:rPr lang="ja-JP" altLang="en-US" dirty="0"/>
              <a:t>値を出力</a:t>
            </a:r>
            <a:endParaRPr lang="en-US" altLang="ja-JP" dirty="0"/>
          </a:p>
          <a:p>
            <a:r>
              <a:rPr lang="en-US" altLang="ja-JP" dirty="0"/>
              <a:t>	(ii)</a:t>
            </a:r>
            <a:r>
              <a:rPr lang="ja-JP" altLang="en-US" dirty="0"/>
              <a:t>参照先の子ノード数</a:t>
            </a:r>
            <a:r>
              <a:rPr lang="en-US" altLang="ja-JP" dirty="0"/>
              <a:t>&gt;0</a:t>
            </a:r>
          </a:p>
          <a:p>
            <a:r>
              <a:rPr lang="en-US" altLang="ja-JP" dirty="0"/>
              <a:t>		</a:t>
            </a:r>
            <a:r>
              <a:rPr lang="ja-JP" altLang="en-US" dirty="0"/>
              <a:t> →</a:t>
            </a:r>
            <a:r>
              <a:rPr lang="en-US" altLang="ja-JP" dirty="0"/>
              <a:t>  for(c ∈ </a:t>
            </a:r>
            <a:r>
              <a:rPr lang="ja-JP" altLang="en-US" dirty="0"/>
              <a:t>参照先</a:t>
            </a:r>
            <a:r>
              <a:rPr lang="en-US" altLang="ja-JP" dirty="0"/>
              <a:t>.children)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(c, nth)</a:t>
            </a:r>
          </a:p>
          <a:p>
            <a:r>
              <a:rPr lang="en-US" altLang="ja-JP" dirty="0"/>
              <a:t>(d)node</a:t>
            </a:r>
            <a:r>
              <a:rPr lang="ja-JP" altLang="en-US" dirty="0"/>
              <a:t>の子ノード数</a:t>
            </a:r>
            <a:r>
              <a:rPr lang="en-US" altLang="ja-JP" dirty="0"/>
              <a:t>&gt;0			</a:t>
            </a:r>
          </a:p>
          <a:p>
            <a:r>
              <a:rPr lang="en-US" altLang="ja-JP" dirty="0"/>
              <a:t>		</a:t>
            </a:r>
            <a:r>
              <a:rPr lang="ja-JP" altLang="en-US" dirty="0"/>
              <a:t> →</a:t>
            </a:r>
            <a:r>
              <a:rPr lang="en-US" altLang="ja-JP" dirty="0"/>
              <a:t>  for(c ∈ </a:t>
            </a:r>
            <a:r>
              <a:rPr lang="en-US" altLang="ja-JP" dirty="0" err="1"/>
              <a:t>node.children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(c, nth)</a:t>
            </a:r>
          </a:p>
          <a:p>
            <a:endParaRPr lang="en-US" altLang="ja-JP" dirty="0"/>
          </a:p>
          <a:p>
            <a:r>
              <a:rPr lang="en-US" altLang="ja-JP" dirty="0"/>
              <a:t>※(a)~(d)</a:t>
            </a:r>
            <a:r>
              <a:rPr lang="ja-JP" altLang="en-US" dirty="0">
                <a:solidFill>
                  <a:srgbClr val="FF0000"/>
                </a:solidFill>
              </a:rPr>
              <a:t>および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 err="1">
                <a:solidFill>
                  <a:srgbClr val="FF0000"/>
                </a:solidFill>
              </a:rPr>
              <a:t>i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ja-JP" altLang="en-US" dirty="0">
                <a:solidFill>
                  <a:srgbClr val="FF0000"/>
                </a:solidFill>
              </a:rPr>
              <a:t>～</a:t>
            </a:r>
            <a:r>
              <a:rPr lang="en-US" altLang="ja-JP" dirty="0">
                <a:solidFill>
                  <a:srgbClr val="FF0000"/>
                </a:solidFill>
              </a:rPr>
              <a:t>(ii)</a:t>
            </a:r>
            <a:r>
              <a:rPr lang="ja-JP" altLang="en-US" dirty="0"/>
              <a:t>は該当する処理すべてを実行</a:t>
            </a:r>
            <a:r>
              <a:rPr lang="en-US" altLang="ja-JP" dirty="0"/>
              <a:t>(</a:t>
            </a:r>
            <a:r>
              <a:rPr lang="ja-JP" altLang="en-US" dirty="0"/>
              <a:t>排反ではない</a:t>
            </a:r>
            <a:r>
              <a:rPr lang="en-US" altLang="ja-JP" dirty="0"/>
              <a:t>)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000E229-1D27-4C14-8159-A5182CC9DDA7}"/>
              </a:ext>
            </a:extLst>
          </p:cNvPr>
          <p:cNvSpPr/>
          <p:nvPr/>
        </p:nvSpPr>
        <p:spPr>
          <a:xfrm>
            <a:off x="8534400" y="4766054"/>
            <a:ext cx="2954215" cy="1063246"/>
          </a:xfrm>
          <a:prstGeom prst="wedgeRectCallout">
            <a:avLst>
              <a:gd name="adj1" fmla="val -91745"/>
              <a:gd name="adj2" fmla="val -1207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参照先ノードも</a:t>
            </a:r>
            <a:r>
              <a:rPr kumimoji="1" lang="ja-JP" altLang="en-US" dirty="0">
                <a:solidFill>
                  <a:srgbClr val="FF0000"/>
                </a:solidFill>
              </a:rPr>
              <a:t>子ノードと</a:t>
            </a:r>
            <a:r>
              <a:rPr lang="ja-JP" altLang="en-US" dirty="0">
                <a:solidFill>
                  <a:srgbClr val="FF0000"/>
                </a:solidFill>
              </a:rPr>
              <a:t>同様</a:t>
            </a:r>
            <a:r>
              <a:rPr kumimoji="1" lang="ja-JP" altLang="en-US" dirty="0">
                <a:solidFill>
                  <a:srgbClr val="FF0000"/>
                </a:solidFill>
              </a:rPr>
              <a:t>直接たどれないか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ja-JP" altLang="en-US" dirty="0">
                <a:solidFill>
                  <a:srgbClr val="FF0000"/>
                </a:solidFill>
              </a:rPr>
              <a:t>ループへの考慮は必要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39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97960F-976C-41CF-AA49-4AC974B7397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(2/2)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BE785-D2B5-402D-9E35-EE08DA201F49}"/>
              </a:ext>
            </a:extLst>
          </p:cNvPr>
          <p:cNvSpPr txBox="1"/>
          <p:nvPr/>
        </p:nvSpPr>
        <p:spPr>
          <a:xfrm>
            <a:off x="765236" y="589588"/>
            <a:ext cx="937267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	</a:t>
            </a:r>
            <a:r>
              <a:rPr lang="ja-JP" altLang="en-US" dirty="0"/>
              <a:t>ノードに対する①②③組合せ時の</a:t>
            </a:r>
            <a:r>
              <a:rPr lang="ja-JP" altLang="en-US" b="1" dirty="0"/>
              <a:t>仕様明確化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各処理の優先順位 </a:t>
            </a:r>
            <a:r>
              <a:rPr lang="en-US" altLang="ja-JP" dirty="0"/>
              <a:t>&amp; </a:t>
            </a:r>
            <a:r>
              <a:rPr lang="ja-JP" altLang="en-US" dirty="0"/>
              <a:t>両立可能性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①</a:t>
            </a:r>
            <a:r>
              <a:rPr lang="en-US" altLang="ja-JP" dirty="0"/>
              <a:t>refer</a:t>
            </a:r>
            <a:r>
              <a:rPr lang="ja-JP" altLang="en-US" dirty="0"/>
              <a:t>先ノードあり</a:t>
            </a:r>
            <a:r>
              <a:rPr lang="en-US" altLang="ja-JP" dirty="0"/>
              <a:t>(</a:t>
            </a:r>
            <a:r>
              <a:rPr lang="ja-JP" altLang="en-US" dirty="0"/>
              <a:t>自身が参照元ノード</a:t>
            </a:r>
            <a:r>
              <a:rPr lang="en-US" altLang="ja-JP" dirty="0"/>
              <a:t>)</a:t>
            </a:r>
            <a:r>
              <a:rPr lang="ja-JP" altLang="en-US" dirty="0"/>
              <a:t>、②</a:t>
            </a:r>
            <a:r>
              <a:rPr lang="en-US" altLang="ja-JP" dirty="0"/>
              <a:t>@</a:t>
            </a:r>
            <a:r>
              <a:rPr lang="ja-JP" altLang="en-US" dirty="0"/>
              <a:t>による値指定、③</a:t>
            </a:r>
            <a:r>
              <a:rPr lang="en-US" altLang="ja-JP" dirty="0"/>
              <a:t>bind</a:t>
            </a:r>
            <a:r>
              <a:rPr lang="ja-JP" altLang="en-US" dirty="0"/>
              <a:t>値</a:t>
            </a:r>
            <a:endParaRPr lang="en-US" altLang="ja-JP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104610"/>
              </p:ext>
            </p:extLst>
          </p:nvPr>
        </p:nvGraphicFramePr>
        <p:xfrm>
          <a:off x="0" y="1752293"/>
          <a:ext cx="12191996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8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1364465869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  <a:gridCol w="3403992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  <a:endParaRPr kumimoji="1" lang="ja-JP" altLang="en-US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*3</a:t>
                      </a: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を出力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指定を優先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 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 refer(refer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144E05-2FD8-4B99-A18C-88B8F733D794}"/>
              </a:ext>
            </a:extLst>
          </p:cNvPr>
          <p:cNvSpPr txBox="1"/>
          <p:nvPr/>
        </p:nvSpPr>
        <p:spPr>
          <a:xfrm>
            <a:off x="0" y="1387467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</a:t>
            </a:r>
            <a:r>
              <a:rPr lang="ja-JP" altLang="en-US" dirty="0"/>
              <a:t>凡例</a:t>
            </a:r>
            <a:r>
              <a:rPr lang="en-US" altLang="ja-JP" dirty="0"/>
              <a:t>] </a:t>
            </a:r>
            <a:r>
              <a:rPr lang="ja-JP" altLang="en-US" dirty="0"/>
              <a:t>〇</a:t>
            </a:r>
            <a:r>
              <a:rPr lang="en-US" altLang="ja-JP" dirty="0"/>
              <a:t>/×:</a:t>
            </a:r>
            <a:r>
              <a:rPr lang="ja-JP" altLang="en-US" dirty="0"/>
              <a:t>指定または実行の有無</a:t>
            </a:r>
            <a:endParaRPr lang="en-US" altLang="ja-JP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A4D51D2-A136-4686-918F-C7973FDE1889}"/>
              </a:ext>
            </a:extLst>
          </p:cNvPr>
          <p:cNvSpPr/>
          <p:nvPr/>
        </p:nvSpPr>
        <p:spPr>
          <a:xfrm>
            <a:off x="4428308" y="1459637"/>
            <a:ext cx="888275" cy="235131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8716DCD-6E5C-4C84-918B-928095D7EF28}"/>
              </a:ext>
            </a:extLst>
          </p:cNvPr>
          <p:cNvSpPr txBox="1"/>
          <p:nvPr/>
        </p:nvSpPr>
        <p:spPr>
          <a:xfrm>
            <a:off x="5286103" y="1396175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: </a:t>
            </a:r>
            <a:r>
              <a:rPr lang="ja-JP" altLang="en-US" dirty="0"/>
              <a:t>現バージョンで実行有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8C6E4E-6A84-4F4F-BF1F-F8FC2D5C7C85}"/>
              </a:ext>
            </a:extLst>
          </p:cNvPr>
          <p:cNvSpPr txBox="1"/>
          <p:nvPr/>
        </p:nvSpPr>
        <p:spPr>
          <a:xfrm>
            <a:off x="0" y="5743269"/>
            <a:ext cx="12016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*1: </a:t>
            </a:r>
            <a:r>
              <a:rPr lang="ja-JP" altLang="en-US" dirty="0"/>
              <a:t>現バージョンにおいて、</a:t>
            </a:r>
            <a:r>
              <a:rPr lang="en-US" altLang="ja-JP" dirty="0"/>
              <a:t>refer</a:t>
            </a:r>
            <a:r>
              <a:rPr lang="ja-JP" altLang="en-US" dirty="0"/>
              <a:t>先については</a:t>
            </a:r>
            <a:r>
              <a:rPr lang="en-US" altLang="ja-JP" dirty="0"/>
              <a:t>bind</a:t>
            </a:r>
            <a:r>
              <a:rPr lang="ja-JP" altLang="en-US" dirty="0"/>
              <a:t>値があればそれを出力。</a:t>
            </a:r>
            <a:endParaRPr lang="en-US" altLang="ja-JP" dirty="0"/>
          </a:p>
          <a:p>
            <a:r>
              <a:rPr lang="en-US" altLang="ja-JP" dirty="0"/>
              <a:t>*2: 		〃	</a:t>
            </a:r>
            <a:r>
              <a:rPr lang="ja-JP" altLang="en-US" dirty="0"/>
              <a:t>  </a:t>
            </a:r>
            <a:r>
              <a:rPr lang="en-US" altLang="ja-JP" dirty="0"/>
              <a:t>refer</a:t>
            </a:r>
            <a:r>
              <a:rPr lang="ja-JP" altLang="en-US" dirty="0"/>
              <a:t>先の各子ノードについて再帰処理。</a:t>
            </a:r>
            <a:endParaRPr lang="en-US" altLang="ja-JP" dirty="0"/>
          </a:p>
          <a:p>
            <a:r>
              <a:rPr lang="ja-JP" altLang="en-US" dirty="0"/>
              <a:t>　　改造案では</a:t>
            </a:r>
            <a:r>
              <a:rPr lang="en-US" altLang="ja-JP" dirty="0"/>
              <a:t>refer</a:t>
            </a:r>
            <a:r>
              <a:rPr lang="ja-JP" altLang="en-US" dirty="0"/>
              <a:t>先を再帰処理するので、</a:t>
            </a:r>
            <a:r>
              <a:rPr lang="en-US" altLang="ja-JP" dirty="0"/>
              <a:t>refer</a:t>
            </a:r>
            <a:r>
              <a:rPr lang="ja-JP" altLang="en-US" dirty="0"/>
              <a:t>先の子ノードはその中で処理する。</a:t>
            </a:r>
            <a:endParaRPr lang="en-US" altLang="ja-JP" dirty="0"/>
          </a:p>
          <a:p>
            <a:r>
              <a:rPr lang="en-US" altLang="ja-JP" dirty="0"/>
              <a:t>*3: </a:t>
            </a:r>
            <a:r>
              <a:rPr lang="ja-JP" altLang="en-US" dirty="0"/>
              <a:t>②や③が有の場合子ノードは存在しない</a:t>
            </a:r>
            <a:r>
              <a:rPr lang="en-US" altLang="ja-JP" dirty="0"/>
              <a:t>(@</a:t>
            </a:r>
            <a:r>
              <a:rPr lang="ja-JP" altLang="en-US" dirty="0"/>
              <a:t>や</a:t>
            </a:r>
            <a:r>
              <a:rPr lang="en-US" altLang="ja-JP" dirty="0"/>
              <a:t>bind</a:t>
            </a:r>
            <a:r>
              <a:rPr lang="ja-JP" altLang="en-US" dirty="0"/>
              <a:t>によるノードへの値割り当ては</a:t>
            </a:r>
            <a:r>
              <a:rPr lang="en-US" altLang="ja-JP" dirty="0"/>
              <a:t>leaf</a:t>
            </a:r>
            <a:r>
              <a:rPr lang="ja-JP" altLang="en-US" dirty="0"/>
              <a:t>のみであるから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4D430B-DF6D-46D6-AD60-3145CEB58CDF}"/>
              </a:ext>
            </a:extLst>
          </p:cNvPr>
          <p:cNvSpPr txBox="1"/>
          <p:nvPr/>
        </p:nvSpPr>
        <p:spPr>
          <a:xfrm>
            <a:off x="9028580" y="5856466"/>
            <a:ext cx="304718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将来課題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 </a:t>
            </a:r>
            <a:r>
              <a:rPr lang="ja-JP" altLang="en-US" dirty="0"/>
              <a:t>本表をユーザ定義可とする。</a:t>
            </a:r>
            <a:endParaRPr lang="en-US" altLang="ja-JP" dirty="0"/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465B7E4A-D204-4213-BCBD-6934ACD36799}"/>
              </a:ext>
            </a:extLst>
          </p:cNvPr>
          <p:cNvSpPr/>
          <p:nvPr/>
        </p:nvSpPr>
        <p:spPr>
          <a:xfrm>
            <a:off x="8692570" y="2012999"/>
            <a:ext cx="1445343" cy="537764"/>
          </a:xfrm>
          <a:prstGeom prst="wedgeRectCallout">
            <a:avLst>
              <a:gd name="adj1" fmla="val -115763"/>
              <a:gd name="adj2" fmla="val 40366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rgbClr val="FF0000"/>
                </a:solidFill>
              </a:rPr>
              <a:t>〇</a:t>
            </a:r>
            <a:r>
              <a:rPr kumimoji="1" lang="en-US" altLang="ja-JP" sz="900" dirty="0">
                <a:solidFill>
                  <a:srgbClr val="FF0000"/>
                </a:solidFill>
              </a:rPr>
              <a:t>:4/3(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r>
              <a:rPr kumimoji="1" lang="en-US" altLang="ja-JP" sz="900" dirty="0">
                <a:solidFill>
                  <a:srgbClr val="FF0000"/>
                </a:solidFill>
              </a:rPr>
              <a:t>×-&gt;</a:t>
            </a:r>
            <a:r>
              <a:rPr kumimoji="1" lang="ja-JP" altLang="en-US" sz="900" dirty="0">
                <a:solidFill>
                  <a:srgbClr val="FF0000"/>
                </a:solidFill>
              </a:rPr>
              <a:t>〇に変更</a:t>
            </a:r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939BDF1F-B5C6-48C5-94E7-62B9187F3119}"/>
              </a:ext>
            </a:extLst>
          </p:cNvPr>
          <p:cNvSpPr/>
          <p:nvPr/>
        </p:nvSpPr>
        <p:spPr>
          <a:xfrm>
            <a:off x="7423354" y="3195484"/>
            <a:ext cx="268913" cy="245806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375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62E8095-99BE-4368-B631-B4DDFF3106CB}"/>
              </a:ext>
            </a:extLst>
          </p:cNvPr>
          <p:cNvSpPr txBox="1"/>
          <p:nvPr/>
        </p:nvSpPr>
        <p:spPr>
          <a:xfrm>
            <a:off x="162839" y="187890"/>
            <a:ext cx="625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kumimoji="1" lang="en-US" altLang="ja-JP" sz="2400" u="sng" dirty="0"/>
              <a:t>T</a:t>
            </a:r>
            <a:r>
              <a:rPr kumimoji="1" lang="ja-JP" altLang="en-US" sz="2400" u="sng" dirty="0"/>
              <a:t>式の文法</a:t>
            </a:r>
            <a:r>
              <a:rPr kumimoji="1" lang="en-US" altLang="ja-JP" sz="2400" u="sng" dirty="0"/>
              <a:t>(BNF</a:t>
            </a:r>
            <a:r>
              <a:rPr lang="ja-JP" altLang="en-US" sz="2400" u="sng" dirty="0"/>
              <a:t>記法</a:t>
            </a:r>
            <a:r>
              <a:rPr lang="en-US" altLang="ja-JP" sz="2400" u="sng" dirty="0"/>
              <a:t>)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5F7CED-AD12-4BF2-A63C-B1A8EE1FDED0}"/>
              </a:ext>
            </a:extLst>
          </p:cNvPr>
          <p:cNvSpPr txBox="1"/>
          <p:nvPr/>
        </p:nvSpPr>
        <p:spPr>
          <a:xfrm>
            <a:off x="465550" y="815990"/>
            <a:ext cx="746968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(1) &lt;header&gt; ::= &lt;empty&gt; | &lt;name-str&gt;</a:t>
            </a:r>
            <a:endParaRPr lang="en-US" altLang="ja-JP" dirty="0"/>
          </a:p>
          <a:p>
            <a:r>
              <a:rPr lang="en-US" altLang="ja-JP" dirty="0"/>
              <a:t>(2) &lt;T-exp&gt; ::=  &lt;header&gt; { "(" [ &lt;T-exp&gt; { "," &lt;T-exp&gt; } ] ")" }</a:t>
            </a:r>
          </a:p>
          <a:p>
            <a:endParaRPr kumimoji="1" lang="en-US" altLang="ja-JP" dirty="0"/>
          </a:p>
          <a:p>
            <a:r>
              <a:rPr lang="en-US" altLang="ja-JP" dirty="0"/>
              <a:t>	&lt;empty&gt; ::= </a:t>
            </a:r>
            <a:r>
              <a:rPr lang="ja-JP" altLang="en-US" dirty="0"/>
              <a:t>空文字列</a:t>
            </a:r>
            <a:endParaRPr lang="en-US" altLang="ja-JP" dirty="0"/>
          </a:p>
          <a:p>
            <a:r>
              <a:rPr kumimoji="1" lang="en-US" altLang="ja-JP" dirty="0"/>
              <a:t>	&lt;name-str&gt; ::= </a:t>
            </a:r>
            <a:r>
              <a:rPr kumimoji="1" lang="ja-JP" altLang="en-US" dirty="0"/>
              <a:t>デリミタ以外の文字列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D44C971-2B53-4FC2-9DF6-0624235AD84F}"/>
              </a:ext>
            </a:extLst>
          </p:cNvPr>
          <p:cNvSpPr/>
          <p:nvPr/>
        </p:nvSpPr>
        <p:spPr>
          <a:xfrm>
            <a:off x="8601096" y="817788"/>
            <a:ext cx="33006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(凡例)</a:t>
            </a:r>
          </a:p>
          <a:p>
            <a:pPr lvl="1"/>
            <a:r>
              <a:rPr lang="ja-JP" altLang="en-US" dirty="0"/>
              <a:t>“ </a:t>
            </a:r>
            <a:r>
              <a:rPr lang="en-US" altLang="ja-JP" dirty="0"/>
              <a:t>...</a:t>
            </a:r>
            <a:r>
              <a:rPr lang="ja-JP" altLang="en-US" dirty="0"/>
              <a:t>“</a:t>
            </a:r>
            <a:r>
              <a:rPr lang="en-US" altLang="ja-JP" dirty="0"/>
              <a:t>	</a:t>
            </a:r>
            <a:r>
              <a:rPr lang="ja-JP" altLang="en-US" dirty="0"/>
              <a:t>: terminal</a:t>
            </a:r>
            <a:endParaRPr lang="en-US" altLang="ja-JP" dirty="0"/>
          </a:p>
          <a:p>
            <a:pPr lvl="1"/>
            <a:r>
              <a:rPr lang="ja-JP" altLang="en-US" dirty="0"/>
              <a:t>&lt;&gt;</a:t>
            </a:r>
            <a:r>
              <a:rPr lang="en-US" altLang="ja-JP" dirty="0"/>
              <a:t>	</a:t>
            </a:r>
            <a:r>
              <a:rPr lang="ja-JP" altLang="en-US" dirty="0"/>
              <a:t>: nonterminal</a:t>
            </a:r>
          </a:p>
          <a:p>
            <a:r>
              <a:rPr lang="ja-JP" altLang="en-US" dirty="0"/>
              <a:t>      {}</a:t>
            </a:r>
            <a:r>
              <a:rPr lang="en-US" altLang="ja-JP" dirty="0"/>
              <a:t>	</a:t>
            </a:r>
            <a:r>
              <a:rPr lang="ja-JP" altLang="en-US" dirty="0"/>
              <a:t>: 0回以上</a:t>
            </a:r>
          </a:p>
          <a:p>
            <a:r>
              <a:rPr lang="ja-JP" altLang="en-US" dirty="0"/>
              <a:t>      []</a:t>
            </a:r>
            <a:r>
              <a:rPr lang="en-US" altLang="ja-JP" dirty="0"/>
              <a:t>	</a:t>
            </a:r>
            <a:r>
              <a:rPr lang="ja-JP" altLang="en-US" dirty="0"/>
              <a:t>: 0回または1回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AF85A5D-6F05-46EB-910F-51AD00AB092A}"/>
              </a:ext>
            </a:extLst>
          </p:cNvPr>
          <p:cNvSpPr txBox="1"/>
          <p:nvPr/>
        </p:nvSpPr>
        <p:spPr>
          <a:xfrm>
            <a:off x="465550" y="2413337"/>
            <a:ext cx="62630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例</a:t>
            </a:r>
            <a:endParaRPr lang="en-US" altLang="ja-JP" dirty="0"/>
          </a:p>
          <a:p>
            <a:r>
              <a:rPr lang="ja-JP" altLang="en-US" dirty="0"/>
              <a:t>① </a:t>
            </a:r>
            <a:r>
              <a:rPr lang="en-US" altLang="ja-JP" dirty="0"/>
              <a:t>A		// header	</a:t>
            </a:r>
          </a:p>
          <a:p>
            <a:r>
              <a:rPr kumimoji="1" lang="ja-JP" altLang="en-US" dirty="0"/>
              <a:t>② </a:t>
            </a:r>
            <a:r>
              <a:rPr kumimoji="1" lang="en-US" altLang="ja-JP" dirty="0"/>
              <a:t>A(B,C(D))	// T-exp</a:t>
            </a:r>
            <a:r>
              <a:rPr kumimoji="1" lang="ja-JP" altLang="en-US" dirty="0"/>
              <a:t>の入れ子構造</a:t>
            </a:r>
            <a:endParaRPr kumimoji="1" lang="en-US" altLang="ja-JP" dirty="0"/>
          </a:p>
          <a:p>
            <a:r>
              <a:rPr kumimoji="1" lang="ja-JP" altLang="en-US" dirty="0"/>
              <a:t>③ </a:t>
            </a:r>
            <a:r>
              <a:rPr kumimoji="1" lang="en-US" altLang="ja-JP" dirty="0"/>
              <a:t>(A,B,C)	// </a:t>
            </a:r>
            <a:r>
              <a:rPr kumimoji="1" lang="ja-JP" altLang="en-US" dirty="0"/>
              <a:t>先頭に</a:t>
            </a:r>
            <a:r>
              <a:rPr kumimoji="1" lang="en-US" altLang="ja-JP" dirty="0"/>
              <a:t>empty</a:t>
            </a:r>
            <a:r>
              <a:rPr lang="ja-JP" altLang="en-US" dirty="0"/>
              <a:t> </a:t>
            </a:r>
            <a:r>
              <a:rPr lang="en-US" altLang="ja-JP" dirty="0"/>
              <a:t>header</a:t>
            </a:r>
            <a:endParaRPr kumimoji="1" lang="en-US" altLang="ja-JP" dirty="0"/>
          </a:p>
          <a:p>
            <a:r>
              <a:rPr lang="ja-JP" altLang="en-US" dirty="0"/>
              <a:t>④ </a:t>
            </a:r>
            <a:r>
              <a:rPr lang="en-US" altLang="ja-JP" dirty="0"/>
              <a:t>A(,D)		// ,</a:t>
            </a:r>
            <a:r>
              <a:rPr lang="ja-JP" altLang="en-US" dirty="0"/>
              <a:t>の前に　　</a:t>
            </a:r>
            <a:r>
              <a:rPr lang="en-US" altLang="ja-JP" dirty="0"/>
              <a:t>〃</a:t>
            </a:r>
          </a:p>
          <a:p>
            <a:r>
              <a:rPr lang="ja-JP" altLang="en-US" dirty="0"/>
              <a:t>⑤ </a:t>
            </a:r>
            <a:r>
              <a:rPr lang="en-US" altLang="ja-JP" dirty="0"/>
              <a:t>2(A,3)	// </a:t>
            </a:r>
            <a:r>
              <a:rPr lang="ja-JP" altLang="en-US" dirty="0"/>
              <a:t>数字のみの</a:t>
            </a:r>
            <a:r>
              <a:rPr lang="en-US" altLang="ja-JP" dirty="0"/>
              <a:t>header</a:t>
            </a:r>
            <a:r>
              <a:rPr lang="ja-JP" altLang="en-US" dirty="0"/>
              <a:t>も可</a:t>
            </a:r>
            <a:endParaRPr lang="en-US" altLang="ja-JP" dirty="0"/>
          </a:p>
          <a:p>
            <a:r>
              <a:rPr lang="ja-JP" altLang="en-US" dirty="0"/>
              <a:t>⑥ </a:t>
            </a:r>
            <a:r>
              <a:rPr lang="en-US" altLang="ja-JP" dirty="0"/>
              <a:t>A(B,C)(D) 	// A</a:t>
            </a:r>
            <a:r>
              <a:rPr lang="ja-JP" altLang="en-US" dirty="0"/>
              <a:t>の後に</a:t>
            </a:r>
            <a:r>
              <a:rPr lang="en-US" altLang="ja-JP" dirty="0"/>
              <a:t>()</a:t>
            </a:r>
            <a:r>
              <a:rPr lang="ja-JP" altLang="en-US" dirty="0"/>
              <a:t>の繰り返し</a:t>
            </a:r>
            <a:endParaRPr lang="en-US" altLang="ja-JP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EF146A4-FC9B-4428-970B-6DA27513D51C}"/>
              </a:ext>
            </a:extLst>
          </p:cNvPr>
          <p:cNvSpPr/>
          <p:nvPr/>
        </p:nvSpPr>
        <p:spPr>
          <a:xfrm>
            <a:off x="9499670" y="5197388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000E537-1DC7-497B-9C98-8CF5945BDE28}"/>
              </a:ext>
            </a:extLst>
          </p:cNvPr>
          <p:cNvSpPr/>
          <p:nvPr/>
        </p:nvSpPr>
        <p:spPr>
          <a:xfrm>
            <a:off x="8453065" y="6040446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BD8079A-1BEB-4686-A623-79500C792022}"/>
              </a:ext>
            </a:extLst>
          </p:cNvPr>
          <p:cNvSpPr/>
          <p:nvPr/>
        </p:nvSpPr>
        <p:spPr>
          <a:xfrm>
            <a:off x="9499670" y="6035377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D6DF639-675F-4671-95B4-0A7C2E6D746C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8927172" y="5603480"/>
            <a:ext cx="1046605" cy="436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1532B12-C4B0-4066-A5D8-158BC68E8F75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9973777" y="5603480"/>
            <a:ext cx="0" cy="431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2ABEA341-BD1D-437E-8ADD-D40FD3236A33}"/>
              </a:ext>
            </a:extLst>
          </p:cNvPr>
          <p:cNvSpPr/>
          <p:nvPr/>
        </p:nvSpPr>
        <p:spPr>
          <a:xfrm>
            <a:off x="10527874" y="6040446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FE4AF1D-CB2E-42AD-BB56-B567B0511DEC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9973777" y="5603480"/>
            <a:ext cx="1028204" cy="436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E2DBD62-AAAF-40B3-B40E-0CB7FFF6B74B}"/>
              </a:ext>
            </a:extLst>
          </p:cNvPr>
          <p:cNvSpPr txBox="1"/>
          <p:nvPr/>
        </p:nvSpPr>
        <p:spPr>
          <a:xfrm>
            <a:off x="10567986" y="5979513"/>
            <a:ext cx="17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レ</a:t>
            </a:r>
            <a:endParaRPr kumimoji="1" lang="ja-JP" alt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527832C-0B9B-4B6F-9DB7-74BB0932FEF7}"/>
              </a:ext>
            </a:extLst>
          </p:cNvPr>
          <p:cNvSpPr txBox="1"/>
          <p:nvPr/>
        </p:nvSpPr>
        <p:spPr>
          <a:xfrm>
            <a:off x="8487294" y="6000761"/>
            <a:ext cx="17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レ</a:t>
            </a:r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61A4644-BBDE-4711-8277-27551FD24EA1}"/>
              </a:ext>
            </a:extLst>
          </p:cNvPr>
          <p:cNvSpPr txBox="1"/>
          <p:nvPr/>
        </p:nvSpPr>
        <p:spPr>
          <a:xfrm>
            <a:off x="8352175" y="4745900"/>
            <a:ext cx="371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  <a:r>
              <a:rPr kumimoji="1" lang="en-US" altLang="ja-JP" dirty="0"/>
              <a:t>: </a:t>
            </a:r>
            <a:r>
              <a:rPr kumimoji="1" lang="ja-JP" altLang="en-US" dirty="0"/>
              <a:t>先頭子ノード</a:t>
            </a:r>
            <a:r>
              <a:rPr kumimoji="1" lang="en-US" altLang="ja-JP" dirty="0"/>
              <a:t>(conjugate flag)</a:t>
            </a:r>
            <a:endParaRPr lang="en-US" altLang="ja-JP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1322921-94A9-43CE-A8C8-3A57D39C30B1}"/>
              </a:ext>
            </a:extLst>
          </p:cNvPr>
          <p:cNvSpPr txBox="1"/>
          <p:nvPr/>
        </p:nvSpPr>
        <p:spPr>
          <a:xfrm>
            <a:off x="413836" y="4899214"/>
            <a:ext cx="72360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※</a:t>
            </a:r>
            <a:r>
              <a:rPr lang="ja-JP" altLang="en-US" u="sng" dirty="0"/>
              <a:t>⑥について</a:t>
            </a:r>
            <a:endParaRPr lang="en-US" altLang="ja-JP" u="sng" dirty="0"/>
          </a:p>
          <a:p>
            <a:r>
              <a:rPr lang="ja-JP" altLang="en-US" dirty="0"/>
              <a:t>  </a:t>
            </a:r>
            <a:r>
              <a:rPr lang="en-US" altLang="ja-JP" dirty="0"/>
              <a:t>f</a:t>
            </a:r>
            <a:r>
              <a:rPr lang="ja-JP" altLang="en-US" dirty="0"/>
              <a:t>は</a:t>
            </a:r>
            <a:r>
              <a:rPr lang="en-US" altLang="ja-JP" dirty="0"/>
              <a:t>2</a:t>
            </a:r>
            <a:r>
              <a:rPr lang="ja-JP" altLang="en-US" dirty="0"/>
              <a:t>変数関数であり、</a:t>
            </a:r>
            <a:r>
              <a:rPr lang="en-US" altLang="ja-JP" dirty="0"/>
              <a:t>2</a:t>
            </a:r>
            <a:r>
              <a:rPr lang="ja-JP" altLang="en-US" dirty="0"/>
              <a:t>つのパラメータ値を与えることで</a:t>
            </a:r>
            <a:r>
              <a:rPr lang="en-US" altLang="ja-JP" dirty="0"/>
              <a:t>1</a:t>
            </a:r>
            <a:r>
              <a:rPr lang="ja-JP" altLang="en-US" dirty="0"/>
              <a:t>変数関数になるように定義されているとする</a:t>
            </a:r>
            <a:r>
              <a:rPr lang="en-US" altLang="ja-JP" dirty="0"/>
              <a:t>(</a:t>
            </a:r>
            <a:r>
              <a:rPr lang="ja-JP" altLang="en-US" dirty="0"/>
              <a:t>例えば、</a:t>
            </a:r>
            <a:r>
              <a:rPr lang="en-US" altLang="ja-JP" dirty="0"/>
              <a:t>f(x,</a:t>
            </a:r>
            <a:r>
              <a:rPr lang="ja-JP" altLang="en-US" dirty="0"/>
              <a:t> </a:t>
            </a:r>
            <a:r>
              <a:rPr lang="en-US" altLang="ja-JP" dirty="0"/>
              <a:t>y)(z) = </a:t>
            </a:r>
            <a:r>
              <a:rPr lang="en-US" altLang="ja-JP" dirty="0" err="1"/>
              <a:t>x+y+z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ja-JP" altLang="en-US" dirty="0"/>
              <a:t>  </a:t>
            </a:r>
            <a:r>
              <a:rPr lang="en-US" altLang="ja-JP" dirty="0"/>
              <a:t>f</a:t>
            </a:r>
            <a:r>
              <a:rPr lang="ja-JP" altLang="en-US" dirty="0"/>
              <a:t>をコールする記法は次のようになる。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		f(2,3)(3)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29919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27CB102-0093-47B8-8E73-B38594151B8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 </a:t>
            </a:r>
            <a:r>
              <a:rPr lang="en-US" altLang="ja-JP" sz="2400" dirty="0"/>
              <a:t>@</a:t>
            </a:r>
            <a:r>
              <a:rPr lang="ja-JP" altLang="en-US" sz="2400" dirty="0"/>
              <a:t>指定と子ノード</a:t>
            </a:r>
            <a:endParaRPr lang="en-US" altLang="ja-JP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6749A-1CAA-4857-913B-12AAE2CE35EF}"/>
              </a:ext>
            </a:extLst>
          </p:cNvPr>
          <p:cNvSpPr txBox="1"/>
          <p:nvPr/>
        </p:nvSpPr>
        <p:spPr>
          <a:xfrm>
            <a:off x="595419" y="537337"/>
            <a:ext cx="1096521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	</a:t>
            </a:r>
            <a:r>
              <a:rPr lang="ja-JP" altLang="en-US" dirty="0"/>
              <a:t>対応する値を持つノードは</a:t>
            </a:r>
            <a:r>
              <a:rPr lang="en-US" altLang="ja-JP" dirty="0"/>
              <a:t>leaf</a:t>
            </a:r>
            <a:r>
              <a:rPr lang="ja-JP" altLang="en-US" dirty="0"/>
              <a:t>のみであるから、</a:t>
            </a:r>
            <a:r>
              <a:rPr lang="en-US" altLang="ja-JP" dirty="0"/>
              <a:t>@</a:t>
            </a:r>
            <a:r>
              <a:rPr lang="ja-JP" altLang="en-US" dirty="0"/>
              <a:t>指定有のノードは子ノードを持たない。</a:t>
            </a:r>
            <a:endParaRPr lang="en-US" altLang="ja-JP" dirty="0"/>
          </a:p>
          <a:p>
            <a:r>
              <a:rPr lang="en-US" altLang="ja-JP" dirty="0"/>
              <a:t>  =&gt; @</a:t>
            </a:r>
            <a:r>
              <a:rPr lang="ja-JP" altLang="en-US" dirty="0"/>
              <a:t>以降の子ノードグループは、</a:t>
            </a:r>
            <a:r>
              <a:rPr lang="en-US" altLang="ja-JP" dirty="0"/>
              <a:t>2</a:t>
            </a:r>
            <a:r>
              <a:rPr lang="ja-JP" altLang="en-US" dirty="0"/>
              <a:t>番目以降のグループも含めてすべて</a:t>
            </a:r>
            <a:r>
              <a:rPr lang="en-US" altLang="ja-JP" dirty="0"/>
              <a:t>@</a:t>
            </a:r>
            <a:r>
              <a:rPr lang="ja-JP" altLang="en-US" dirty="0"/>
              <a:t>指定値とみなす。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1613CAC-9B38-4C51-A6E0-5AA5003DB21F}"/>
              </a:ext>
            </a:extLst>
          </p:cNvPr>
          <p:cNvSpPr txBox="1"/>
          <p:nvPr/>
        </p:nvSpPr>
        <p:spPr>
          <a:xfrm>
            <a:off x="718442" y="1599176"/>
            <a:ext cx="11403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$ echo 'A@(1,2)(B,C)'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</a:t>
            </a:r>
            <a:r>
              <a:rPr lang="en-US" altLang="ja-JP" dirty="0" err="1"/>
              <a:t>Fst</a:t>
            </a:r>
            <a:r>
              <a:rPr lang="en-US" altLang="ja-JP" dirty="0"/>
              <a:t> -Pin</a:t>
            </a:r>
          </a:p>
          <a:p>
            <a:r>
              <a:rPr lang="en-US" altLang="ja-JP" dirty="0"/>
              <a:t>=&gt; A@(1,2)(B,C)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63C1E58-A00D-4CF3-942D-CA860086080B}"/>
              </a:ext>
            </a:extLst>
          </p:cNvPr>
          <p:cNvSpPr/>
          <p:nvPr/>
        </p:nvSpPr>
        <p:spPr>
          <a:xfrm>
            <a:off x="4725072" y="4271341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9CE6F4C-C6B0-4B17-BACA-84993B705D62}"/>
              </a:ext>
            </a:extLst>
          </p:cNvPr>
          <p:cNvSpPr/>
          <p:nvPr/>
        </p:nvSpPr>
        <p:spPr>
          <a:xfrm>
            <a:off x="2234198" y="4275293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FC895F0C-62A2-4B18-9F72-41D3D3BA7D7B}"/>
              </a:ext>
            </a:extLst>
          </p:cNvPr>
          <p:cNvSpPr/>
          <p:nvPr/>
        </p:nvSpPr>
        <p:spPr>
          <a:xfrm>
            <a:off x="3411468" y="4271341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467014DF-D76B-47BF-8F5A-8050A8425AE2}"/>
              </a:ext>
            </a:extLst>
          </p:cNvPr>
          <p:cNvSpPr/>
          <p:nvPr/>
        </p:nvSpPr>
        <p:spPr>
          <a:xfrm>
            <a:off x="3950582" y="3274261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A@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49E3A93-ED9D-4617-AD52-0DC98EC3F4A4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 flipH="1">
            <a:off x="2642509" y="3680353"/>
            <a:ext cx="1880695" cy="594940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F7E9141-A6F0-4000-9A55-0E29663DB31F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 flipH="1">
            <a:off x="3819779" y="3680353"/>
            <a:ext cx="703425" cy="59098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6F632B4A-77BC-4836-86DA-B2E4273C38DF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>
            <a:off x="4523204" y="3680353"/>
            <a:ext cx="610179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6C62D669-43C4-4EA4-851A-21FB7864D87C}"/>
              </a:ext>
            </a:extLst>
          </p:cNvPr>
          <p:cNvSpPr/>
          <p:nvPr/>
        </p:nvSpPr>
        <p:spPr>
          <a:xfrm>
            <a:off x="7307462" y="3611388"/>
            <a:ext cx="3191893" cy="846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</a:t>
            </a:r>
            <a:r>
              <a:rPr kumimoji="1" lang="ja-JP" altLang="en-US" dirty="0">
                <a:solidFill>
                  <a:schemeClr val="tx1"/>
                </a:solidFill>
              </a:rPr>
              <a:t>ノード間リンク</a:t>
            </a:r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r>
              <a:rPr kumimoji="1" lang="ja-JP" altLang="en-US" dirty="0">
                <a:solidFill>
                  <a:schemeClr val="tx1"/>
                </a:solidFill>
              </a:rPr>
              <a:t>種類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親子関係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属性関係</a:t>
            </a:r>
            <a:r>
              <a:rPr lang="en-US" altLang="ja-JP" dirty="0">
                <a:solidFill>
                  <a:schemeClr val="tx1"/>
                </a:solidFill>
              </a:rPr>
              <a:t>?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6749B4E-4AA8-43E6-9D47-5ED47B7839DE}"/>
              </a:ext>
            </a:extLst>
          </p:cNvPr>
          <p:cNvCxnSpPr>
            <a:cxnSpLocks/>
          </p:cNvCxnSpPr>
          <p:nvPr/>
        </p:nvCxnSpPr>
        <p:spPr>
          <a:xfrm flipH="1">
            <a:off x="7743913" y="4034826"/>
            <a:ext cx="10648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DB64904-43E8-4D79-B76F-089650D0AD42}"/>
              </a:ext>
            </a:extLst>
          </p:cNvPr>
          <p:cNvCxnSpPr>
            <a:cxnSpLocks/>
          </p:cNvCxnSpPr>
          <p:nvPr/>
        </p:nvCxnSpPr>
        <p:spPr>
          <a:xfrm flipH="1">
            <a:off x="7743912" y="4316072"/>
            <a:ext cx="106481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8F669E1C-1250-4E08-9AB1-67247E143C8D}"/>
              </a:ext>
            </a:extLst>
          </p:cNvPr>
          <p:cNvSpPr/>
          <p:nvPr/>
        </p:nvSpPr>
        <p:spPr>
          <a:xfrm>
            <a:off x="5778809" y="4253924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A62F562A-94DE-4D29-84F0-CF33EDDD18E2}"/>
              </a:ext>
            </a:extLst>
          </p:cNvPr>
          <p:cNvCxnSpPr>
            <a:cxnSpLocks/>
            <a:stCxn id="17" idx="2"/>
            <a:endCxn id="41" idx="0"/>
          </p:cNvCxnSpPr>
          <p:nvPr/>
        </p:nvCxnSpPr>
        <p:spPr>
          <a:xfrm>
            <a:off x="4523204" y="3680353"/>
            <a:ext cx="1663916" cy="573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917AB64-12C9-4877-AE02-30A5F89CD4AE}"/>
              </a:ext>
            </a:extLst>
          </p:cNvPr>
          <p:cNvSpPr txBox="1"/>
          <p:nvPr/>
        </p:nvSpPr>
        <p:spPr>
          <a:xfrm>
            <a:off x="788383" y="5697808"/>
            <a:ext cx="1140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・内積</a:t>
            </a:r>
            <a:r>
              <a:rPr lang="en-US" altLang="ja-JP" dirty="0"/>
              <a:t>print</a:t>
            </a:r>
            <a:r>
              <a:rPr lang="ja-JP" altLang="en-US" dirty="0"/>
              <a:t>時、</a:t>
            </a:r>
            <a:r>
              <a:rPr lang="en-US" altLang="ja-JP" dirty="0"/>
              <a:t>A@</a:t>
            </a:r>
            <a:r>
              <a:rPr lang="ja-JP" altLang="en-US" dirty="0"/>
              <a:t>ノードについては</a:t>
            </a:r>
            <a:r>
              <a:rPr lang="en-US" altLang="ja-JP" dirty="0"/>
              <a:t>@</a:t>
            </a:r>
            <a:r>
              <a:rPr lang="ja-JP" altLang="en-US" dirty="0"/>
              <a:t>指定値</a:t>
            </a:r>
            <a:r>
              <a:rPr lang="en-US" altLang="ja-JP" dirty="0"/>
              <a:t>(1</a:t>
            </a:r>
            <a:r>
              <a:rPr lang="ja-JP" altLang="en-US" dirty="0"/>
              <a:t>と</a:t>
            </a:r>
            <a:r>
              <a:rPr lang="en-US" altLang="ja-JP" dirty="0"/>
              <a:t>2)</a:t>
            </a:r>
            <a:r>
              <a:rPr lang="ja-JP" altLang="en-US" dirty="0"/>
              <a:t>を循環的に出力</a:t>
            </a:r>
            <a:endParaRPr lang="en-US" altLang="ja-JP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7E238B9-EBC9-4B74-81E8-7C48198161CB}"/>
              </a:ext>
            </a:extLst>
          </p:cNvPr>
          <p:cNvSpPr txBox="1"/>
          <p:nvPr/>
        </p:nvSpPr>
        <p:spPr>
          <a:xfrm>
            <a:off x="2142309" y="4023360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CA22762-9B58-4AF9-94A7-2F16C901DFD0}"/>
              </a:ext>
            </a:extLst>
          </p:cNvPr>
          <p:cNvSpPr txBox="1"/>
          <p:nvPr/>
        </p:nvSpPr>
        <p:spPr>
          <a:xfrm>
            <a:off x="4580709" y="4032069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9FDA6FC-0938-43E4-AA59-BDC38A13A80C}"/>
              </a:ext>
            </a:extLst>
          </p:cNvPr>
          <p:cNvSpPr txBox="1"/>
          <p:nvPr/>
        </p:nvSpPr>
        <p:spPr>
          <a:xfrm>
            <a:off x="3884023" y="3021875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C312CC6-8241-412A-8D40-C312B80BBCCE}"/>
              </a:ext>
            </a:extLst>
          </p:cNvPr>
          <p:cNvSpPr txBox="1"/>
          <p:nvPr/>
        </p:nvSpPr>
        <p:spPr>
          <a:xfrm>
            <a:off x="7210698" y="4754882"/>
            <a:ext cx="3304903" cy="37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cj</a:t>
            </a:r>
            <a:r>
              <a:rPr kumimoji="1" lang="en-US" altLang="ja-JP" dirty="0"/>
              <a:t>=0 (</a:t>
            </a:r>
            <a:r>
              <a:rPr kumimoji="1" lang="ja-JP" altLang="en-US" dirty="0"/>
              <a:t>先頭子ノード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50" name="左中かっこ 49">
            <a:extLst>
              <a:ext uri="{FF2B5EF4-FFF2-40B4-BE49-F238E27FC236}">
                <a16:creationId xmlns:a16="http://schemas.microsoft.com/office/drawing/2014/main" id="{AA61BF06-DF9B-4B23-A27C-F70E6F70C614}"/>
              </a:ext>
            </a:extLst>
          </p:cNvPr>
          <p:cNvSpPr/>
          <p:nvPr/>
        </p:nvSpPr>
        <p:spPr>
          <a:xfrm rot="16200000">
            <a:off x="4319783" y="2708032"/>
            <a:ext cx="156955" cy="439434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3E8A042-C87F-4311-9E5B-2DD9352FA833}"/>
              </a:ext>
            </a:extLst>
          </p:cNvPr>
          <p:cNvSpPr txBox="1"/>
          <p:nvPr/>
        </p:nvSpPr>
        <p:spPr>
          <a:xfrm>
            <a:off x="3789559" y="5026781"/>
            <a:ext cx="200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@</a:t>
            </a:r>
            <a:r>
              <a:rPr lang="ja-JP" altLang="en-US" dirty="0"/>
              <a:t>指定値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914990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5E746A-1266-4C54-A8B2-24768E2B1F9F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 内積処理案の具体例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9ABEB5-C367-4340-A78B-B8EEBF186F9F}"/>
              </a:ext>
            </a:extLst>
          </p:cNvPr>
          <p:cNvSpPr txBox="1"/>
          <p:nvPr/>
        </p:nvSpPr>
        <p:spPr>
          <a:xfrm>
            <a:off x="0" y="817334"/>
            <a:ext cx="90285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in:</a:t>
            </a:r>
          </a:p>
          <a:p>
            <a:pPr lvl="2"/>
            <a:r>
              <a:rPr lang="en-US" altLang="ja-JP" sz="2400" dirty="0"/>
              <a:t> $PI$(</a:t>
            </a:r>
            <a:r>
              <a:rPr lang="en-US" altLang="ja-JP" sz="2400" u="sng" dirty="0"/>
              <a:t>A</a:t>
            </a:r>
            <a:r>
              <a:rPr lang="en-US" altLang="ja-JP" sz="2400" dirty="0"/>
              <a:t>(A1, A2), </a:t>
            </a:r>
            <a:r>
              <a:rPr lang="en-US" altLang="ja-JP" sz="2400" u="sng" dirty="0"/>
              <a:t>B[2]</a:t>
            </a:r>
            <a:r>
              <a:rPr lang="en-US" altLang="ja-JP" sz="2400" dirty="0"/>
              <a:t>, </a:t>
            </a:r>
            <a:r>
              <a:rPr lang="en-US" altLang="ja-JP" sz="2400" u="sng" dirty="0"/>
              <a:t>C@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a,b</a:t>
            </a:r>
            <a:r>
              <a:rPr lang="en-US" altLang="ja-JP" sz="2400" dirty="0"/>
              <a:t>), </a:t>
            </a:r>
            <a:r>
              <a:rPr lang="en-US" altLang="ja-JP" sz="2400" u="sng" dirty="0"/>
              <a:t>D[2]@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c,d</a:t>
            </a:r>
            <a:r>
              <a:rPr lang="en-US" altLang="ja-JP" sz="2400" dirty="0"/>
              <a:t>))</a:t>
            </a:r>
          </a:p>
          <a:p>
            <a:pPr lvl="2"/>
            <a:endParaRPr lang="en-US" altLang="ja-JP" sz="2400" dirty="0"/>
          </a:p>
          <a:p>
            <a:r>
              <a:rPr lang="en-US" altLang="ja-JP" sz="2400" dirty="0"/>
              <a:t>data:</a:t>
            </a:r>
          </a:p>
          <a:p>
            <a:r>
              <a:rPr lang="en-US" altLang="ja-JP" sz="2400" dirty="0"/>
              <a:t>	1,2,3,4</a:t>
            </a:r>
          </a:p>
          <a:p>
            <a:endParaRPr lang="en-US" altLang="ja-JP" sz="2400" dirty="0"/>
          </a:p>
          <a:p>
            <a:r>
              <a:rPr lang="ja-JP" altLang="en-US" sz="2400" dirty="0"/>
              <a:t>⇒</a:t>
            </a:r>
            <a:r>
              <a:rPr lang="en-US" altLang="ja-JP" sz="2400" dirty="0"/>
              <a:t> ((A(A1, A2), 1, a, c),(A(A1, A2), 2, b, d))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E5DDD36-6F55-4228-B689-805D51B086F2}"/>
              </a:ext>
            </a:extLst>
          </p:cNvPr>
          <p:cNvSpPr/>
          <p:nvPr/>
        </p:nvSpPr>
        <p:spPr>
          <a:xfrm>
            <a:off x="9284013" y="2298855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C@</a:t>
            </a:r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8DD0D35-ABC1-4B29-835A-168C9ED50686}"/>
              </a:ext>
            </a:extLst>
          </p:cNvPr>
          <p:cNvSpPr/>
          <p:nvPr/>
        </p:nvSpPr>
        <p:spPr>
          <a:xfrm>
            <a:off x="6845391" y="2302807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525A579-926D-4096-8BCD-070C681EA2F1}"/>
              </a:ext>
            </a:extLst>
          </p:cNvPr>
          <p:cNvSpPr/>
          <p:nvPr/>
        </p:nvSpPr>
        <p:spPr>
          <a:xfrm>
            <a:off x="7970409" y="2298855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B[2]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3253EDB-D033-4CC2-B4D9-8F847AEDDD9B}"/>
              </a:ext>
            </a:extLst>
          </p:cNvPr>
          <p:cNvSpPr/>
          <p:nvPr/>
        </p:nvSpPr>
        <p:spPr>
          <a:xfrm>
            <a:off x="8547080" y="1027455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$PI$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05F7F1B-44D0-49FD-80FC-1DBC2CD54B45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7253702" y="1433547"/>
            <a:ext cx="1866000" cy="869260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A10255-21AE-471F-B0D2-CF82106D672B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8378720" y="1433547"/>
            <a:ext cx="740982" cy="865308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972730A-4145-4BAF-BFF7-68279AE59C49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9119702" y="1433547"/>
            <a:ext cx="572622" cy="865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EC0B3CE-17A0-4D31-9316-DD85D32669DF}"/>
              </a:ext>
            </a:extLst>
          </p:cNvPr>
          <p:cNvSpPr/>
          <p:nvPr/>
        </p:nvSpPr>
        <p:spPr>
          <a:xfrm>
            <a:off x="10612070" y="228143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D[2]@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538C76F-4DBF-4FF9-A987-7A5EA323A455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9119702" y="1433547"/>
            <a:ext cx="1900679" cy="847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四角形: メモ 20">
            <a:extLst>
              <a:ext uri="{FF2B5EF4-FFF2-40B4-BE49-F238E27FC236}">
                <a16:creationId xmlns:a16="http://schemas.microsoft.com/office/drawing/2014/main" id="{E144CC10-4FD3-4ACA-BC3A-C2235A3072CA}"/>
              </a:ext>
            </a:extLst>
          </p:cNvPr>
          <p:cNvSpPr/>
          <p:nvPr/>
        </p:nvSpPr>
        <p:spPr>
          <a:xfrm>
            <a:off x="8085912" y="2651765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1,2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四角形: メモ 21">
            <a:extLst>
              <a:ext uri="{FF2B5EF4-FFF2-40B4-BE49-F238E27FC236}">
                <a16:creationId xmlns:a16="http://schemas.microsoft.com/office/drawing/2014/main" id="{68D56451-B500-4098-9103-586F6362742E}"/>
              </a:ext>
            </a:extLst>
          </p:cNvPr>
          <p:cNvSpPr/>
          <p:nvPr/>
        </p:nvSpPr>
        <p:spPr>
          <a:xfrm>
            <a:off x="11386463" y="2490657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4565239-B56D-4969-8904-8F7236664073}"/>
              </a:ext>
            </a:extLst>
          </p:cNvPr>
          <p:cNvSpPr/>
          <p:nvPr/>
        </p:nvSpPr>
        <p:spPr>
          <a:xfrm>
            <a:off x="8974187" y="3401419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48A98464-28F7-45E8-9874-90B1259D296B}"/>
              </a:ext>
            </a:extLst>
          </p:cNvPr>
          <p:cNvSpPr/>
          <p:nvPr/>
        </p:nvSpPr>
        <p:spPr>
          <a:xfrm>
            <a:off x="9688291" y="3397065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CC75BBE7-4D7F-45D7-99E6-B4EFF943ECC3}"/>
              </a:ext>
            </a:extLst>
          </p:cNvPr>
          <p:cNvSpPr/>
          <p:nvPr/>
        </p:nvSpPr>
        <p:spPr>
          <a:xfrm>
            <a:off x="10406747" y="3384002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E763D73A-2F16-4B61-9845-10BBA3C48B44}"/>
              </a:ext>
            </a:extLst>
          </p:cNvPr>
          <p:cNvSpPr/>
          <p:nvPr/>
        </p:nvSpPr>
        <p:spPr>
          <a:xfrm>
            <a:off x="11120851" y="3379648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240DB6A-978B-4F1D-96FB-13B4C2D4E9F8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9256895" y="2704947"/>
            <a:ext cx="435429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04F3A80-B0FD-4A1F-B2F7-337A57CFDFB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9692324" y="2704947"/>
            <a:ext cx="278675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64C6B2FB-97D2-4C57-AC45-790BBAD6C31C}"/>
              </a:ext>
            </a:extLst>
          </p:cNvPr>
          <p:cNvCxnSpPr>
            <a:cxnSpLocks/>
            <a:stCxn id="13" idx="2"/>
            <a:endCxn id="27" idx="0"/>
          </p:cNvCxnSpPr>
          <p:nvPr/>
        </p:nvCxnSpPr>
        <p:spPr>
          <a:xfrm flipH="1">
            <a:off x="10689455" y="2687530"/>
            <a:ext cx="330926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2614E70-D2D9-4B54-935C-3AD6E49CF4FF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>
            <a:off x="11020381" y="2687530"/>
            <a:ext cx="383178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四角形: メモ 51">
            <a:extLst>
              <a:ext uri="{FF2B5EF4-FFF2-40B4-BE49-F238E27FC236}">
                <a16:creationId xmlns:a16="http://schemas.microsoft.com/office/drawing/2014/main" id="{E49D30AB-ED6A-414E-898E-B9618250A7A4}"/>
              </a:ext>
            </a:extLst>
          </p:cNvPr>
          <p:cNvSpPr/>
          <p:nvPr/>
        </p:nvSpPr>
        <p:spPr>
          <a:xfrm>
            <a:off x="9810206" y="4162703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80551D7-938A-4A1C-BD83-D4435C7BDEE6}"/>
              </a:ext>
            </a:extLst>
          </p:cNvPr>
          <p:cNvSpPr txBox="1"/>
          <p:nvPr/>
        </p:nvSpPr>
        <p:spPr>
          <a:xfrm>
            <a:off x="10593977" y="4200618"/>
            <a:ext cx="1624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: bind</a:t>
            </a:r>
            <a:r>
              <a:rPr lang="ja-JP" altLang="en-US" sz="2400" dirty="0"/>
              <a:t>値</a:t>
            </a:r>
            <a:endParaRPr lang="en-US" altLang="ja-JP" sz="2400" dirty="0"/>
          </a:p>
        </p:txBody>
      </p:sp>
      <p:graphicFrame>
        <p:nvGraphicFramePr>
          <p:cNvPr id="58" name="表 6">
            <a:extLst>
              <a:ext uri="{FF2B5EF4-FFF2-40B4-BE49-F238E27FC236}">
                <a16:creationId xmlns:a16="http://schemas.microsoft.com/office/drawing/2014/main" id="{F9ED0D44-709F-4DF6-A2DC-82CCDCC21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684122"/>
              </p:ext>
            </p:extLst>
          </p:nvPr>
        </p:nvGraphicFramePr>
        <p:xfrm>
          <a:off x="770707" y="4258492"/>
          <a:ext cx="786384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8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</a:tbl>
          </a:graphicData>
        </a:graphic>
      </p:graphicFrame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17EBD1C2-A62C-4BED-9525-4035F642D677}"/>
              </a:ext>
            </a:extLst>
          </p:cNvPr>
          <p:cNvSpPr/>
          <p:nvPr/>
        </p:nvSpPr>
        <p:spPr>
          <a:xfrm>
            <a:off x="6357712" y="3434922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A1</a:t>
            </a:r>
            <a:endParaRPr kumimoji="1" lang="ja-JP" altLang="en-US" dirty="0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86A03FF-FE97-40D3-BE5E-9A283D47DFF5}"/>
              </a:ext>
            </a:extLst>
          </p:cNvPr>
          <p:cNvSpPr/>
          <p:nvPr/>
        </p:nvSpPr>
        <p:spPr>
          <a:xfrm>
            <a:off x="7306947" y="3417504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A2</a:t>
            </a:r>
            <a:endParaRPr kumimoji="1" lang="ja-JP" altLang="en-US" dirty="0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721ED456-7F38-4100-8407-E8307B1F4066}"/>
              </a:ext>
            </a:extLst>
          </p:cNvPr>
          <p:cNvCxnSpPr>
            <a:cxnSpLocks/>
            <a:stCxn id="7" idx="2"/>
            <a:endCxn id="61" idx="0"/>
          </p:cNvCxnSpPr>
          <p:nvPr/>
        </p:nvCxnSpPr>
        <p:spPr>
          <a:xfrm flipH="1">
            <a:off x="6766023" y="2708899"/>
            <a:ext cx="487679" cy="726023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E09C7D17-FC38-4EDE-9BA0-F998890CC4DA}"/>
              </a:ext>
            </a:extLst>
          </p:cNvPr>
          <p:cNvCxnSpPr>
            <a:cxnSpLocks/>
            <a:stCxn id="7" idx="2"/>
            <a:endCxn id="62" idx="0"/>
          </p:cNvCxnSpPr>
          <p:nvPr/>
        </p:nvCxnSpPr>
        <p:spPr>
          <a:xfrm>
            <a:off x="7253702" y="2708899"/>
            <a:ext cx="461556" cy="708605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楕円 70">
            <a:extLst>
              <a:ext uri="{FF2B5EF4-FFF2-40B4-BE49-F238E27FC236}">
                <a16:creationId xmlns:a16="http://schemas.microsoft.com/office/drawing/2014/main" id="{12F288B4-552A-49AD-81E6-E48CF00FC5FE}"/>
              </a:ext>
            </a:extLst>
          </p:cNvPr>
          <p:cNvSpPr/>
          <p:nvPr/>
        </p:nvSpPr>
        <p:spPr>
          <a:xfrm>
            <a:off x="10593976" y="727166"/>
            <a:ext cx="714103" cy="304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A53F804-DDA8-4CAC-8018-A26EF12CC8E2}"/>
              </a:ext>
            </a:extLst>
          </p:cNvPr>
          <p:cNvSpPr txBox="1"/>
          <p:nvPr/>
        </p:nvSpPr>
        <p:spPr>
          <a:xfrm>
            <a:off x="1763486" y="1567543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#1</a:t>
            </a:r>
            <a:endParaRPr kumimoji="1" lang="ja-JP" altLang="en-US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ABF6C49-A8B5-4819-8F11-EAF9BE532E7D}"/>
              </a:ext>
            </a:extLst>
          </p:cNvPr>
          <p:cNvSpPr txBox="1"/>
          <p:nvPr/>
        </p:nvSpPr>
        <p:spPr>
          <a:xfrm>
            <a:off x="3391989" y="1537063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#2</a:t>
            </a:r>
            <a:endParaRPr kumimoji="1" lang="ja-JP" altLang="en-US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79887156-47CF-43A7-9F8E-5964C13F7DC9}"/>
              </a:ext>
            </a:extLst>
          </p:cNvPr>
          <p:cNvSpPr txBox="1"/>
          <p:nvPr/>
        </p:nvSpPr>
        <p:spPr>
          <a:xfrm>
            <a:off x="4145281" y="1532709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#3</a:t>
            </a:r>
            <a:endParaRPr kumimoji="1" lang="ja-JP" altLang="en-US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AAB005E5-717A-4C7F-ABE6-D7B71D87A229}"/>
              </a:ext>
            </a:extLst>
          </p:cNvPr>
          <p:cNvSpPr txBox="1"/>
          <p:nvPr/>
        </p:nvSpPr>
        <p:spPr>
          <a:xfrm>
            <a:off x="5643155" y="1528354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#4</a:t>
            </a:r>
            <a:endParaRPr kumimoji="1" lang="ja-JP" altLang="en-US" dirty="0"/>
          </a:p>
        </p:txBody>
      </p:sp>
      <p:sp>
        <p:nvSpPr>
          <p:cNvPr id="35" name="吹き出し: 四角形 34">
            <a:extLst>
              <a:ext uri="{FF2B5EF4-FFF2-40B4-BE49-F238E27FC236}">
                <a16:creationId xmlns:a16="http://schemas.microsoft.com/office/drawing/2014/main" id="{C339E9CC-50FA-428D-9B9A-B1E5FD0A0485}"/>
              </a:ext>
            </a:extLst>
          </p:cNvPr>
          <p:cNvSpPr/>
          <p:nvPr/>
        </p:nvSpPr>
        <p:spPr>
          <a:xfrm>
            <a:off x="9347369" y="5330720"/>
            <a:ext cx="1445343" cy="537764"/>
          </a:xfrm>
          <a:prstGeom prst="wedgeRectCallout">
            <a:avLst>
              <a:gd name="adj1" fmla="val -168824"/>
              <a:gd name="adj2" fmla="val 10564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rgbClr val="FF0000"/>
                </a:solidFill>
              </a:rPr>
              <a:t>〇</a:t>
            </a:r>
            <a:r>
              <a:rPr kumimoji="1" lang="en-US" altLang="ja-JP" sz="900" dirty="0">
                <a:solidFill>
                  <a:srgbClr val="FF0000"/>
                </a:solidFill>
              </a:rPr>
              <a:t>:4/3(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r>
              <a:rPr kumimoji="1" lang="en-US" altLang="ja-JP" sz="900" dirty="0">
                <a:solidFill>
                  <a:srgbClr val="FF0000"/>
                </a:solidFill>
              </a:rPr>
              <a:t>×-&gt;</a:t>
            </a:r>
            <a:r>
              <a:rPr kumimoji="1" lang="ja-JP" altLang="en-US" sz="900" dirty="0">
                <a:solidFill>
                  <a:srgbClr val="FF0000"/>
                </a:solidFill>
              </a:rPr>
              <a:t>〇に変更</a:t>
            </a:r>
          </a:p>
        </p:txBody>
      </p:sp>
      <p:sp>
        <p:nvSpPr>
          <p:cNvPr id="36" name="右中かっこ 35">
            <a:extLst>
              <a:ext uri="{FF2B5EF4-FFF2-40B4-BE49-F238E27FC236}">
                <a16:creationId xmlns:a16="http://schemas.microsoft.com/office/drawing/2014/main" id="{7052A29D-A678-415F-AFB8-639650A15326}"/>
              </a:ext>
            </a:extLst>
          </p:cNvPr>
          <p:cNvSpPr/>
          <p:nvPr/>
        </p:nvSpPr>
        <p:spPr>
          <a:xfrm>
            <a:off x="7325360" y="5692877"/>
            <a:ext cx="238478" cy="97339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0120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5E746A-1266-4C54-A8B2-24768E2B1F9F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 内積処理案の具体例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9ABEB5-C367-4340-A78B-B8EEBF186F9F}"/>
              </a:ext>
            </a:extLst>
          </p:cNvPr>
          <p:cNvSpPr txBox="1"/>
          <p:nvPr/>
        </p:nvSpPr>
        <p:spPr>
          <a:xfrm>
            <a:off x="0" y="723888"/>
            <a:ext cx="9028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in:	P(#1X[2], #2Y@(</a:t>
            </a:r>
            <a:r>
              <a:rPr lang="en-US" altLang="ja-JP" sz="2400" dirty="0" err="1"/>
              <a:t>x,y</a:t>
            </a:r>
            <a:r>
              <a:rPr lang="en-US" altLang="ja-JP" sz="2400" dirty="0"/>
              <a:t>),</a:t>
            </a:r>
            <a:r>
              <a:rPr lang="ja-JP" altLang="en-US" sz="2400" dirty="0"/>
              <a:t> </a:t>
            </a:r>
            <a:r>
              <a:rPr lang="en-US" altLang="ja-JP" sz="2400" dirty="0"/>
              <a:t>#3Z,</a:t>
            </a:r>
            <a:r>
              <a:rPr lang="ja-JP" altLang="en-US" sz="2400" dirty="0"/>
              <a:t> </a:t>
            </a:r>
            <a:r>
              <a:rPr lang="en-US" altLang="ja-JP" sz="2400" dirty="0"/>
              <a:t>#4)</a:t>
            </a:r>
            <a:endParaRPr lang="ja-JP" altLang="en-US" sz="2400" dirty="0"/>
          </a:p>
          <a:p>
            <a:r>
              <a:rPr lang="en-US" altLang="ja-JP" sz="2400" dirty="0"/>
              <a:t>out:	$PI$(</a:t>
            </a:r>
            <a:r>
              <a:rPr lang="en-US" altLang="ja-JP" sz="2400" u="sng" dirty="0"/>
              <a:t>$#1</a:t>
            </a:r>
            <a:r>
              <a:rPr lang="en-US" altLang="ja-JP" sz="2400" dirty="0"/>
              <a:t>(A1, A2), </a:t>
            </a:r>
            <a:r>
              <a:rPr lang="en-US" altLang="ja-JP" sz="2400" u="sng" dirty="0"/>
              <a:t>$#2[2]</a:t>
            </a:r>
            <a:r>
              <a:rPr lang="en-US" altLang="ja-JP" sz="2400" dirty="0"/>
              <a:t>, </a:t>
            </a:r>
            <a:r>
              <a:rPr lang="en-US" altLang="ja-JP" sz="2400" u="sng" dirty="0"/>
              <a:t>$#3@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a,b</a:t>
            </a:r>
            <a:r>
              <a:rPr lang="en-US" altLang="ja-JP" sz="2400" dirty="0"/>
              <a:t>), </a:t>
            </a:r>
            <a:r>
              <a:rPr lang="en-US" altLang="ja-JP" sz="2400" u="sng" dirty="0"/>
              <a:t>$#4[2]@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c,d</a:t>
            </a:r>
            <a:r>
              <a:rPr lang="en-US" altLang="ja-JP" sz="2400" dirty="0"/>
              <a:t>))</a:t>
            </a:r>
          </a:p>
          <a:p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data-in:	8,9</a:t>
            </a:r>
          </a:p>
          <a:p>
            <a:r>
              <a:rPr lang="en-US" altLang="ja-JP" sz="2400" dirty="0"/>
              <a:t>data-out:	1,2,3,4</a:t>
            </a:r>
          </a:p>
          <a:p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⇒</a:t>
            </a:r>
            <a:r>
              <a:rPr lang="en-US" altLang="ja-JP" sz="2400" dirty="0"/>
              <a:t> ((8(A1, A2), 1, </a:t>
            </a:r>
            <a:r>
              <a:rPr lang="en-US" altLang="ja-JP" sz="2400" dirty="0" err="1"/>
              <a:t>a</a:t>
            </a:r>
            <a:r>
              <a:rPr lang="en-US" altLang="ja-JP" sz="2400" dirty="0" err="1">
                <a:solidFill>
                  <a:srgbClr val="FF0000"/>
                </a:solidFill>
              </a:rPr>
              <a:t>@Z</a:t>
            </a:r>
            <a:r>
              <a:rPr lang="en-US" altLang="ja-JP" sz="2400" dirty="0"/>
              <a:t>, </a:t>
            </a:r>
            <a:r>
              <a:rPr lang="en-US" altLang="ja-JP" sz="2400" dirty="0" err="1"/>
              <a:t>c</a:t>
            </a:r>
            <a:r>
              <a:rPr lang="en-US" altLang="ja-JP" sz="2400" dirty="0" err="1">
                <a:solidFill>
                  <a:srgbClr val="FF0000"/>
                </a:solidFill>
              </a:rPr>
              <a:t>@W</a:t>
            </a:r>
            <a:r>
              <a:rPr lang="en-US" altLang="ja-JP" sz="2400" dirty="0"/>
              <a:t>),(9(A1, A2), 2, </a:t>
            </a:r>
            <a:r>
              <a:rPr lang="en-US" altLang="ja-JP" sz="2400" dirty="0" err="1"/>
              <a:t>b</a:t>
            </a:r>
            <a:r>
              <a:rPr lang="en-US" altLang="ja-JP" sz="2400" dirty="0" err="1">
                <a:solidFill>
                  <a:srgbClr val="FF0000"/>
                </a:solidFill>
              </a:rPr>
              <a:t>@Z</a:t>
            </a:r>
            <a:r>
              <a:rPr lang="en-US" altLang="ja-JP" sz="2400" dirty="0"/>
              <a:t>, </a:t>
            </a:r>
            <a:r>
              <a:rPr lang="en-US" altLang="ja-JP" sz="2400" dirty="0" err="1"/>
              <a:t>d</a:t>
            </a:r>
            <a:r>
              <a:rPr lang="en-US" altLang="ja-JP" sz="2400" dirty="0" err="1">
                <a:solidFill>
                  <a:srgbClr val="FF0000"/>
                </a:solidFill>
              </a:rPr>
              <a:t>@W</a:t>
            </a:r>
            <a:r>
              <a:rPr lang="en-US" altLang="ja-JP" sz="2400" dirty="0"/>
              <a:t>))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E5DDD36-6F55-4228-B689-805D51B086F2}"/>
              </a:ext>
            </a:extLst>
          </p:cNvPr>
          <p:cNvSpPr/>
          <p:nvPr/>
        </p:nvSpPr>
        <p:spPr>
          <a:xfrm>
            <a:off x="9671544" y="199177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$#3@</a:t>
            </a:r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8DD0D35-ABC1-4B29-835A-168C9ED50686}"/>
              </a:ext>
            </a:extLst>
          </p:cNvPr>
          <p:cNvSpPr/>
          <p:nvPr/>
        </p:nvSpPr>
        <p:spPr>
          <a:xfrm>
            <a:off x="7232922" y="1995725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$#1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525A579-926D-4096-8BCD-070C681EA2F1}"/>
              </a:ext>
            </a:extLst>
          </p:cNvPr>
          <p:cNvSpPr/>
          <p:nvPr/>
        </p:nvSpPr>
        <p:spPr>
          <a:xfrm>
            <a:off x="8357940" y="199177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$#2[2]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3253EDB-D033-4CC2-B4D9-8F847AEDDD9B}"/>
              </a:ext>
            </a:extLst>
          </p:cNvPr>
          <p:cNvSpPr/>
          <p:nvPr/>
        </p:nvSpPr>
        <p:spPr>
          <a:xfrm>
            <a:off x="8934611" y="720373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$PI$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05F7F1B-44D0-49FD-80FC-1DBC2CD54B45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7641233" y="1126465"/>
            <a:ext cx="1866000" cy="869260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A10255-21AE-471F-B0D2-CF82106D672B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8766251" y="1126465"/>
            <a:ext cx="740982" cy="865308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972730A-4145-4BAF-BFF7-68279AE59C49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9507233" y="1126465"/>
            <a:ext cx="572622" cy="865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EC0B3CE-17A0-4D31-9316-DD85D32669DF}"/>
              </a:ext>
            </a:extLst>
          </p:cNvPr>
          <p:cNvSpPr/>
          <p:nvPr/>
        </p:nvSpPr>
        <p:spPr>
          <a:xfrm>
            <a:off x="10877005" y="1974356"/>
            <a:ext cx="939217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$#4[2]@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538C76F-4DBF-4FF9-A987-7A5EA323A455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9507233" y="1126465"/>
            <a:ext cx="1839381" cy="847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四角形: メモ 20">
            <a:extLst>
              <a:ext uri="{FF2B5EF4-FFF2-40B4-BE49-F238E27FC236}">
                <a16:creationId xmlns:a16="http://schemas.microsoft.com/office/drawing/2014/main" id="{E144CC10-4FD3-4ACA-BC3A-C2235A3072CA}"/>
              </a:ext>
            </a:extLst>
          </p:cNvPr>
          <p:cNvSpPr/>
          <p:nvPr/>
        </p:nvSpPr>
        <p:spPr>
          <a:xfrm>
            <a:off x="8473443" y="2344683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1,2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四角形: メモ 21">
            <a:extLst>
              <a:ext uri="{FF2B5EF4-FFF2-40B4-BE49-F238E27FC236}">
                <a16:creationId xmlns:a16="http://schemas.microsoft.com/office/drawing/2014/main" id="{68D56451-B500-4098-9103-586F6362742E}"/>
              </a:ext>
            </a:extLst>
          </p:cNvPr>
          <p:cNvSpPr/>
          <p:nvPr/>
        </p:nvSpPr>
        <p:spPr>
          <a:xfrm>
            <a:off x="11408234" y="1452055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4565239-B56D-4969-8904-8F7236664073}"/>
              </a:ext>
            </a:extLst>
          </p:cNvPr>
          <p:cNvSpPr/>
          <p:nvPr/>
        </p:nvSpPr>
        <p:spPr>
          <a:xfrm>
            <a:off x="9361718" y="3094337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48A98464-28F7-45E8-9874-90B1259D296B}"/>
              </a:ext>
            </a:extLst>
          </p:cNvPr>
          <p:cNvSpPr/>
          <p:nvPr/>
        </p:nvSpPr>
        <p:spPr>
          <a:xfrm>
            <a:off x="10075822" y="3089983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CC75BBE7-4D7F-45D7-99E6-B4EFF943ECC3}"/>
              </a:ext>
            </a:extLst>
          </p:cNvPr>
          <p:cNvSpPr/>
          <p:nvPr/>
        </p:nvSpPr>
        <p:spPr>
          <a:xfrm>
            <a:off x="10794278" y="3076920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E763D73A-2F16-4B61-9845-10BBA3C48B44}"/>
              </a:ext>
            </a:extLst>
          </p:cNvPr>
          <p:cNvSpPr/>
          <p:nvPr/>
        </p:nvSpPr>
        <p:spPr>
          <a:xfrm>
            <a:off x="11508382" y="3072566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240DB6A-978B-4F1D-96FB-13B4C2D4E9F8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9644426" y="2397865"/>
            <a:ext cx="435429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04F3A80-B0FD-4A1F-B2F7-337A57CFDFB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10079855" y="2397865"/>
            <a:ext cx="278675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64C6B2FB-97D2-4C57-AC45-790BBAD6C31C}"/>
              </a:ext>
            </a:extLst>
          </p:cNvPr>
          <p:cNvCxnSpPr>
            <a:cxnSpLocks/>
            <a:stCxn id="13" idx="2"/>
            <a:endCxn id="27" idx="0"/>
          </p:cNvCxnSpPr>
          <p:nvPr/>
        </p:nvCxnSpPr>
        <p:spPr>
          <a:xfrm flipH="1">
            <a:off x="11076986" y="2380448"/>
            <a:ext cx="269628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2614E70-D2D9-4B54-935C-3AD6E49CF4FF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>
            <a:off x="11346614" y="2380448"/>
            <a:ext cx="444476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17EBD1C2-A62C-4BED-9525-4035F642D677}"/>
              </a:ext>
            </a:extLst>
          </p:cNvPr>
          <p:cNvSpPr/>
          <p:nvPr/>
        </p:nvSpPr>
        <p:spPr>
          <a:xfrm>
            <a:off x="6745243" y="3127840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A1</a:t>
            </a:r>
            <a:endParaRPr kumimoji="1" lang="ja-JP" altLang="en-US" dirty="0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86A03FF-FE97-40D3-BE5E-9A283D47DFF5}"/>
              </a:ext>
            </a:extLst>
          </p:cNvPr>
          <p:cNvSpPr/>
          <p:nvPr/>
        </p:nvSpPr>
        <p:spPr>
          <a:xfrm>
            <a:off x="7694478" y="3110422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A2</a:t>
            </a:r>
            <a:endParaRPr kumimoji="1" lang="ja-JP" altLang="en-US" dirty="0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721ED456-7F38-4100-8407-E8307B1F4066}"/>
              </a:ext>
            </a:extLst>
          </p:cNvPr>
          <p:cNvCxnSpPr>
            <a:cxnSpLocks/>
            <a:stCxn id="7" idx="2"/>
            <a:endCxn id="61" idx="0"/>
          </p:cNvCxnSpPr>
          <p:nvPr/>
        </p:nvCxnSpPr>
        <p:spPr>
          <a:xfrm flipH="1">
            <a:off x="7153554" y="2401817"/>
            <a:ext cx="487679" cy="726023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E09C7D17-FC38-4EDE-9BA0-F998890CC4DA}"/>
              </a:ext>
            </a:extLst>
          </p:cNvPr>
          <p:cNvCxnSpPr>
            <a:cxnSpLocks/>
            <a:stCxn id="7" idx="2"/>
            <a:endCxn id="62" idx="0"/>
          </p:cNvCxnSpPr>
          <p:nvPr/>
        </p:nvCxnSpPr>
        <p:spPr>
          <a:xfrm>
            <a:off x="7641233" y="2401817"/>
            <a:ext cx="461556" cy="708605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表 6">
            <a:extLst>
              <a:ext uri="{FF2B5EF4-FFF2-40B4-BE49-F238E27FC236}">
                <a16:creationId xmlns:a16="http://schemas.microsoft.com/office/drawing/2014/main" id="{D8D2346F-2C4B-49A2-AFCE-E7B31127F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869862"/>
              </p:ext>
            </p:extLst>
          </p:nvPr>
        </p:nvGraphicFramePr>
        <p:xfrm>
          <a:off x="94983" y="4286612"/>
          <a:ext cx="786384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8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strike="dblStrike" baseline="0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kumimoji="1" lang="ja-JP" altLang="en-US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trike="dblStrike" baseline="0" dirty="0">
                          <a:solidFill>
                            <a:srgbClr val="FF0000"/>
                          </a:solidFill>
                        </a:rPr>
                        <a:t>×?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trike="dblStrike" baseline="0" dirty="0">
                          <a:solidFill>
                            <a:srgbClr val="FF0000"/>
                          </a:solidFill>
                        </a:rPr>
                        <a:t>×?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7BE12295-6A7F-4F77-B78C-521DEB25268B}"/>
              </a:ext>
            </a:extLst>
          </p:cNvPr>
          <p:cNvSpPr/>
          <p:nvPr/>
        </p:nvSpPr>
        <p:spPr>
          <a:xfrm>
            <a:off x="10180991" y="5320724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#3Z</a:t>
            </a:r>
            <a:endParaRPr kumimoji="1" lang="ja-JP" altLang="en-US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116F15BE-7F29-4113-97C0-F6C9C0DBEE7D}"/>
              </a:ext>
            </a:extLst>
          </p:cNvPr>
          <p:cNvSpPr/>
          <p:nvPr/>
        </p:nvSpPr>
        <p:spPr>
          <a:xfrm>
            <a:off x="8291009" y="5324676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#1X[2]</a:t>
            </a:r>
            <a:endParaRPr kumimoji="1" lang="ja-JP" altLang="en-US" dirty="0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B168B5D2-5341-4252-9E60-540313C52883}"/>
              </a:ext>
            </a:extLst>
          </p:cNvPr>
          <p:cNvSpPr/>
          <p:nvPr/>
        </p:nvSpPr>
        <p:spPr>
          <a:xfrm>
            <a:off x="9233147" y="5320724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#2Y@</a:t>
            </a:r>
            <a:endParaRPr kumimoji="1" lang="ja-JP" altLang="en-US" dirty="0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CA26FEA7-77BC-4E59-9280-B6E7F28BC398}"/>
              </a:ext>
            </a:extLst>
          </p:cNvPr>
          <p:cNvSpPr/>
          <p:nvPr/>
        </p:nvSpPr>
        <p:spPr>
          <a:xfrm>
            <a:off x="9992698" y="4049324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FDB11EB-065A-491C-B13E-D3BD912132BF}"/>
              </a:ext>
            </a:extLst>
          </p:cNvPr>
          <p:cNvCxnSpPr>
            <a:cxnSpLocks/>
            <a:stCxn id="37" idx="2"/>
            <a:endCxn id="35" idx="0"/>
          </p:cNvCxnSpPr>
          <p:nvPr/>
        </p:nvCxnSpPr>
        <p:spPr>
          <a:xfrm flipH="1">
            <a:off x="8699320" y="4455416"/>
            <a:ext cx="1866000" cy="869260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CEEF5D08-488F-4BB2-8072-997CBBFF74EF}"/>
              </a:ext>
            </a:extLst>
          </p:cNvPr>
          <p:cNvCxnSpPr>
            <a:cxnSpLocks/>
            <a:stCxn id="37" idx="2"/>
            <a:endCxn id="36" idx="0"/>
          </p:cNvCxnSpPr>
          <p:nvPr/>
        </p:nvCxnSpPr>
        <p:spPr>
          <a:xfrm flipH="1">
            <a:off x="9641458" y="4455416"/>
            <a:ext cx="923862" cy="865308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A3986C2D-D32B-41B9-ACBF-AA3735F71A10}"/>
              </a:ext>
            </a:extLst>
          </p:cNvPr>
          <p:cNvCxnSpPr>
            <a:cxnSpLocks/>
            <a:stCxn id="37" idx="2"/>
            <a:endCxn id="34" idx="0"/>
          </p:cNvCxnSpPr>
          <p:nvPr/>
        </p:nvCxnSpPr>
        <p:spPr>
          <a:xfrm>
            <a:off x="10565320" y="4455416"/>
            <a:ext cx="23982" cy="865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7E5BD6C7-630F-4B93-81CF-FD9590381BFB}"/>
              </a:ext>
            </a:extLst>
          </p:cNvPr>
          <p:cNvSpPr/>
          <p:nvPr/>
        </p:nvSpPr>
        <p:spPr>
          <a:xfrm>
            <a:off x="11125195" y="5303307"/>
            <a:ext cx="1066805" cy="4008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#4W</a:t>
            </a:r>
            <a:endParaRPr kumimoji="1" lang="ja-JP" altLang="en-US" dirty="0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D0906DC4-10C0-4DAF-A837-FDE6BF74C87B}"/>
              </a:ext>
            </a:extLst>
          </p:cNvPr>
          <p:cNvCxnSpPr>
            <a:cxnSpLocks/>
            <a:stCxn id="37" idx="2"/>
            <a:endCxn id="42" idx="0"/>
          </p:cNvCxnSpPr>
          <p:nvPr/>
        </p:nvCxnSpPr>
        <p:spPr>
          <a:xfrm>
            <a:off x="10565320" y="4455416"/>
            <a:ext cx="1093278" cy="847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四角形: メモ 46">
            <a:extLst>
              <a:ext uri="{FF2B5EF4-FFF2-40B4-BE49-F238E27FC236}">
                <a16:creationId xmlns:a16="http://schemas.microsoft.com/office/drawing/2014/main" id="{4A096B60-1DA0-4D24-A316-35E25A9E807A}"/>
              </a:ext>
            </a:extLst>
          </p:cNvPr>
          <p:cNvSpPr/>
          <p:nvPr/>
        </p:nvSpPr>
        <p:spPr>
          <a:xfrm>
            <a:off x="8429898" y="5682343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8,9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0630C83D-4D45-41D5-9D39-9EA4ED8582FF}"/>
              </a:ext>
            </a:extLst>
          </p:cNvPr>
          <p:cNvSpPr/>
          <p:nvPr/>
        </p:nvSpPr>
        <p:spPr>
          <a:xfrm>
            <a:off x="9030787" y="6471186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</a:t>
            </a:r>
            <a:endParaRPr kumimoji="1" lang="ja-JP" altLang="en-US" dirty="0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6B40F48D-1C64-4461-A843-F7C2DE152A62}"/>
              </a:ext>
            </a:extLst>
          </p:cNvPr>
          <p:cNvSpPr/>
          <p:nvPr/>
        </p:nvSpPr>
        <p:spPr>
          <a:xfrm>
            <a:off x="9744891" y="6466832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y</a:t>
            </a:r>
            <a:endParaRPr kumimoji="1" lang="ja-JP" altLang="en-US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6789B080-CFAB-4EB1-BAF8-B0500427EBDB}"/>
              </a:ext>
            </a:extLst>
          </p:cNvPr>
          <p:cNvCxnSpPr>
            <a:cxnSpLocks/>
            <a:stCxn id="36" idx="2"/>
            <a:endCxn id="48" idx="0"/>
          </p:cNvCxnSpPr>
          <p:nvPr/>
        </p:nvCxnSpPr>
        <p:spPr>
          <a:xfrm flipH="1">
            <a:off x="9313495" y="5726816"/>
            <a:ext cx="327963" cy="744370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1C9CB93C-5960-4E91-AC35-79E284C4E550}"/>
              </a:ext>
            </a:extLst>
          </p:cNvPr>
          <p:cNvCxnSpPr>
            <a:cxnSpLocks/>
            <a:stCxn id="36" idx="2"/>
            <a:endCxn id="50" idx="0"/>
          </p:cNvCxnSpPr>
          <p:nvPr/>
        </p:nvCxnSpPr>
        <p:spPr>
          <a:xfrm>
            <a:off x="9641458" y="5726816"/>
            <a:ext cx="386141" cy="740016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50AB6D75-A748-4B04-AEC0-CBAEC19F6478}"/>
              </a:ext>
            </a:extLst>
          </p:cNvPr>
          <p:cNvSpPr/>
          <p:nvPr/>
        </p:nvSpPr>
        <p:spPr>
          <a:xfrm>
            <a:off x="10593976" y="472336"/>
            <a:ext cx="714103" cy="304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8731BCCA-37CF-4019-85ED-D89FBD9326D6}"/>
              </a:ext>
            </a:extLst>
          </p:cNvPr>
          <p:cNvSpPr/>
          <p:nvPr/>
        </p:nvSpPr>
        <p:spPr>
          <a:xfrm>
            <a:off x="8512627" y="4380412"/>
            <a:ext cx="714103" cy="304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7D18492-12F9-4D59-8021-B5AB16732223}"/>
              </a:ext>
            </a:extLst>
          </p:cNvPr>
          <p:cNvSpPr txBox="1"/>
          <p:nvPr/>
        </p:nvSpPr>
        <p:spPr>
          <a:xfrm>
            <a:off x="1810383" y="1391090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#5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EF22428-9853-48B2-A98E-ADF7E68E6849}"/>
              </a:ext>
            </a:extLst>
          </p:cNvPr>
          <p:cNvSpPr txBox="1"/>
          <p:nvPr/>
        </p:nvSpPr>
        <p:spPr>
          <a:xfrm>
            <a:off x="3896086" y="1420570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#6</a:t>
            </a:r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E4AD6BC-F248-4A47-A84E-D68C865A3ED6}"/>
              </a:ext>
            </a:extLst>
          </p:cNvPr>
          <p:cNvSpPr txBox="1"/>
          <p:nvPr/>
        </p:nvSpPr>
        <p:spPr>
          <a:xfrm>
            <a:off x="4897572" y="1403153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#7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7E67668-1399-40BA-A36A-7264B8FDD9FF}"/>
              </a:ext>
            </a:extLst>
          </p:cNvPr>
          <p:cNvSpPr txBox="1"/>
          <p:nvPr/>
        </p:nvSpPr>
        <p:spPr>
          <a:xfrm>
            <a:off x="6634432" y="1394944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#8</a:t>
            </a:r>
            <a:endParaRPr kumimoji="1" lang="ja-JP" altLang="en-US" dirty="0"/>
          </a:p>
        </p:txBody>
      </p:sp>
      <p:sp>
        <p:nvSpPr>
          <p:cNvPr id="52" name="吹き出し: 四角形 51">
            <a:extLst>
              <a:ext uri="{FF2B5EF4-FFF2-40B4-BE49-F238E27FC236}">
                <a16:creationId xmlns:a16="http://schemas.microsoft.com/office/drawing/2014/main" id="{2983AE21-4194-4535-A3AE-96C3F1538364}"/>
              </a:ext>
            </a:extLst>
          </p:cNvPr>
          <p:cNvSpPr/>
          <p:nvPr/>
        </p:nvSpPr>
        <p:spPr>
          <a:xfrm>
            <a:off x="8128161" y="3636042"/>
            <a:ext cx="1444519" cy="537764"/>
          </a:xfrm>
          <a:prstGeom prst="wedgeRectCallout">
            <a:avLst>
              <a:gd name="adj1" fmla="val -136807"/>
              <a:gd name="adj2" fmla="val 38903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rgbClr val="FF0000"/>
                </a:solidFill>
              </a:rPr>
              <a:t>〇</a:t>
            </a:r>
            <a:r>
              <a:rPr kumimoji="1" lang="en-US" altLang="ja-JP" sz="900" dirty="0">
                <a:solidFill>
                  <a:srgbClr val="FF0000"/>
                </a:solidFill>
              </a:rPr>
              <a:t>:4/3(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r>
              <a:rPr kumimoji="1" lang="en-US" altLang="ja-JP" sz="900" dirty="0">
                <a:solidFill>
                  <a:srgbClr val="FF0000"/>
                </a:solidFill>
              </a:rPr>
              <a:t>×-&gt;</a:t>
            </a:r>
            <a:r>
              <a:rPr kumimoji="1" lang="ja-JP" altLang="en-US" sz="900" dirty="0">
                <a:solidFill>
                  <a:srgbClr val="FF0000"/>
                </a:solidFill>
              </a:rPr>
              <a:t>〇に変更</a:t>
            </a:r>
          </a:p>
        </p:txBody>
      </p:sp>
      <p:sp>
        <p:nvSpPr>
          <p:cNvPr id="54" name="右中かっこ 53">
            <a:extLst>
              <a:ext uri="{FF2B5EF4-FFF2-40B4-BE49-F238E27FC236}">
                <a16:creationId xmlns:a16="http://schemas.microsoft.com/office/drawing/2014/main" id="{CBA275B6-C813-4AA9-8BA2-EC73DDBB65E7}"/>
              </a:ext>
            </a:extLst>
          </p:cNvPr>
          <p:cNvSpPr/>
          <p:nvPr/>
        </p:nvSpPr>
        <p:spPr>
          <a:xfrm>
            <a:off x="6634432" y="5381787"/>
            <a:ext cx="238478" cy="128448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7231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97960F-976C-41CF-AA49-4AC974B7397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(2/2)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BE785-D2B5-402D-9E35-EE08DA201F49}"/>
              </a:ext>
            </a:extLst>
          </p:cNvPr>
          <p:cNvSpPr txBox="1"/>
          <p:nvPr/>
        </p:nvSpPr>
        <p:spPr>
          <a:xfrm>
            <a:off x="168888" y="663705"/>
            <a:ext cx="114036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</a:t>
            </a:r>
          </a:p>
          <a:p>
            <a:r>
              <a:rPr lang="ja-JP" altLang="en-US" dirty="0"/>
              <a:t>　ノードに対する①②③組合せ時の仕様明確化 </a:t>
            </a:r>
            <a:r>
              <a:rPr lang="en-US" altLang="ja-JP" dirty="0"/>
              <a:t>(</a:t>
            </a:r>
            <a:r>
              <a:rPr lang="ja-JP" altLang="en-US" dirty="0"/>
              <a:t>各処理の優先順位 </a:t>
            </a:r>
            <a:r>
              <a:rPr lang="en-US" altLang="ja-JP" dirty="0"/>
              <a:t>&amp; </a:t>
            </a:r>
            <a:r>
              <a:rPr lang="ja-JP" altLang="en-US" dirty="0"/>
              <a:t>両立可能性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①</a:t>
            </a:r>
            <a:r>
              <a:rPr lang="en-US" altLang="ja-JP" dirty="0"/>
              <a:t> </a:t>
            </a:r>
            <a:r>
              <a:rPr lang="ja-JP" altLang="en-US" dirty="0"/>
              <a:t>自身が参照元ノード</a:t>
            </a:r>
            <a:endParaRPr lang="en-US" altLang="ja-JP" dirty="0"/>
          </a:p>
          <a:p>
            <a:r>
              <a:rPr lang="ja-JP" altLang="en-US" dirty="0"/>
              <a:t>②</a:t>
            </a:r>
            <a:r>
              <a:rPr lang="en-US" altLang="ja-JP" dirty="0"/>
              <a:t> @</a:t>
            </a:r>
            <a:r>
              <a:rPr lang="ja-JP" altLang="en-US" dirty="0"/>
              <a:t>による値指定</a:t>
            </a:r>
            <a:endParaRPr lang="en-US" altLang="ja-JP" dirty="0"/>
          </a:p>
          <a:p>
            <a:r>
              <a:rPr lang="ja-JP" altLang="en-US" dirty="0"/>
              <a:t>③</a:t>
            </a:r>
            <a:r>
              <a:rPr lang="en-US" altLang="ja-JP" dirty="0"/>
              <a:t> bind</a:t>
            </a:r>
            <a:r>
              <a:rPr lang="ja-JP" altLang="en-US" dirty="0"/>
              <a:t>値</a:t>
            </a:r>
            <a:endParaRPr lang="en-US" altLang="ja-JP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01811"/>
              </p:ext>
            </p:extLst>
          </p:nvPr>
        </p:nvGraphicFramePr>
        <p:xfrm>
          <a:off x="168888" y="2749893"/>
          <a:ext cx="11854224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183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0598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4794739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④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を出力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指定を優先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 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 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2" name="十字形 1">
            <a:extLst>
              <a:ext uri="{FF2B5EF4-FFF2-40B4-BE49-F238E27FC236}">
                <a16:creationId xmlns:a16="http://schemas.microsoft.com/office/drawing/2014/main" id="{BE27B272-FD93-40B0-B096-B8D1E06B0DB2}"/>
              </a:ext>
            </a:extLst>
          </p:cNvPr>
          <p:cNvSpPr/>
          <p:nvPr/>
        </p:nvSpPr>
        <p:spPr>
          <a:xfrm rot="2706633">
            <a:off x="2270696" y="243685"/>
            <a:ext cx="7200000" cy="7200000"/>
          </a:xfrm>
          <a:prstGeom prst="plus">
            <a:avLst>
              <a:gd name="adj" fmla="val 4742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4876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4/3(</a:t>
            </a:r>
            <a:r>
              <a:rPr lang="ja-JP" altLang="en-US" dirty="0"/>
              <a:t>金</a:t>
            </a:r>
            <a:r>
              <a:rPr lang="en-US" altLang="ja-JP" dirty="0"/>
              <a:t>)16:00-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17433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06D813-9F94-4867-8E95-53FFBDC28D2E}"/>
              </a:ext>
            </a:extLst>
          </p:cNvPr>
          <p:cNvSpPr txBox="1"/>
          <p:nvPr/>
        </p:nvSpPr>
        <p:spPr>
          <a:xfrm>
            <a:off x="0" y="0"/>
            <a:ext cx="1145458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〇複数ファイル対応</a:t>
            </a:r>
            <a:endParaRPr lang="en-US" altLang="ja-JP" dirty="0"/>
          </a:p>
          <a:p>
            <a:r>
              <a:rPr lang="en-US" altLang="ja-JP" dirty="0"/>
              <a:t>(1)</a:t>
            </a:r>
            <a:r>
              <a:rPr lang="ja-JP" altLang="en-US" dirty="0"/>
              <a:t>バインド対象指定</a:t>
            </a:r>
            <a:endParaRPr lang="en-US" altLang="ja-JP" dirty="0"/>
          </a:p>
          <a:p>
            <a:r>
              <a:rPr lang="en-US" altLang="ja-JP" dirty="0"/>
              <a:t>	(#1$open$(&lt;file&gt;),#2$#1[2],##3$#1[2]([2]),$close$($#1))</a:t>
            </a:r>
            <a:endParaRPr kumimoji="1"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・</a:t>
            </a:r>
            <a:r>
              <a:rPr lang="en-US" altLang="ja-JP" dirty="0"/>
              <a:t>T</a:t>
            </a:r>
            <a:r>
              <a:rPr lang="ja-JP" altLang="en-US" dirty="0"/>
              <a:t>式</a:t>
            </a:r>
            <a:r>
              <a:rPr lang="en-US" altLang="ja-JP" dirty="0"/>
              <a:t>:		A(B[2],C[1],D[2])</a:t>
            </a:r>
          </a:p>
          <a:p>
            <a:r>
              <a:rPr kumimoji="1" lang="ja-JP" altLang="en-US" dirty="0"/>
              <a:t>　・ファイル</a:t>
            </a:r>
            <a:r>
              <a:rPr kumimoji="1" lang="en-US" altLang="ja-JP" dirty="0"/>
              <a:t>:</a:t>
            </a:r>
            <a:r>
              <a:rPr lang="en-US" altLang="ja-JP" dirty="0"/>
              <a:t>	test1.csv, test2.csv</a:t>
            </a:r>
            <a:endParaRPr kumimoji="1"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kumimoji="1" lang="ja-JP" altLang="en-US" dirty="0"/>
              <a:t>案</a:t>
            </a:r>
            <a:r>
              <a:rPr kumimoji="1" lang="en-US" altLang="ja-JP" dirty="0"/>
              <a:t>1: (#1$file$(</a:t>
            </a:r>
            <a:r>
              <a:rPr lang="en-US" altLang="ja-JP" dirty="0"/>
              <a:t>“test1.csv”),#2$file$(“test2.csv”),$bind$($#1,</a:t>
            </a:r>
            <a:r>
              <a:rPr lang="en-US" altLang="ja-JP" u="sng" dirty="0"/>
              <a:t>A(B[2],$bind$(</a:t>
            </a:r>
            <a:r>
              <a:rPr lang="en-US" altLang="ja-JP" u="sng" dirty="0">
                <a:solidFill>
                  <a:srgbClr val="FF0000"/>
                </a:solidFill>
              </a:rPr>
              <a:t>$#2</a:t>
            </a:r>
            <a:r>
              <a:rPr lang="en-US" altLang="ja-JP" u="sng" dirty="0"/>
              <a:t>,</a:t>
            </a:r>
            <a:r>
              <a:rPr lang="en-US" altLang="ja-JP" u="sng" dirty="0">
                <a:solidFill>
                  <a:srgbClr val="FF0000"/>
                </a:solidFill>
              </a:rPr>
              <a:t>C[1]</a:t>
            </a:r>
            <a:r>
              <a:rPr lang="en-US" altLang="ja-JP" u="sng" dirty="0"/>
              <a:t>),D[2])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案</a:t>
            </a:r>
            <a:r>
              <a:rPr lang="en-US" altLang="ja-JP" dirty="0"/>
              <a:t>2: (#1$file$(“test1.csv”),#2$file$(“test2.csv”),$#1(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$#2(C[1])</a:t>
            </a:r>
            <a:r>
              <a:rPr lang="en-US" altLang="ja-JP" u="sng" dirty="0"/>
              <a:t>,D[2])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案</a:t>
            </a:r>
            <a:r>
              <a:rPr lang="en-US" altLang="ja-JP" dirty="0"/>
              <a:t>3: (#1$file$(“test1.csv”),#2$file$(“test2.csv”),$#1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$#2C[1]</a:t>
            </a:r>
            <a:r>
              <a:rPr lang="en-US" altLang="ja-JP" u="sng" dirty="0"/>
              <a:t>,D[2])</a:t>
            </a:r>
            <a:r>
              <a:rPr lang="en-US" altLang="ja-JP" dirty="0"/>
              <a:t>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8B96F78-759E-4ACD-9639-12403178256E}"/>
              </a:ext>
            </a:extLst>
          </p:cNvPr>
          <p:cNvSpPr txBox="1"/>
          <p:nvPr/>
        </p:nvSpPr>
        <p:spPr>
          <a:xfrm>
            <a:off x="840657" y="2462213"/>
            <a:ext cx="64450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(a)</a:t>
            </a:r>
            <a:r>
              <a:rPr lang="ja-JP" altLang="en-US" dirty="0"/>
              <a:t>ファイルのオープン範囲</a:t>
            </a:r>
            <a:r>
              <a:rPr lang="en-US" altLang="ja-JP" dirty="0"/>
              <a:t>	(</a:t>
            </a:r>
            <a:r>
              <a:rPr lang="en-US" altLang="ja-JP" u="sng" dirty="0"/>
              <a:t>#1$file$(“…”), …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(b)</a:t>
            </a:r>
            <a:r>
              <a:rPr lang="ja-JP" altLang="en-US" dirty="0"/>
              <a:t>バインド対象のスコープ</a:t>
            </a:r>
            <a:r>
              <a:rPr lang="en-US" altLang="ja-JP" dirty="0"/>
              <a:t>	$#1(</a:t>
            </a:r>
            <a:r>
              <a:rPr lang="en-US" altLang="ja-JP" u="sng" dirty="0"/>
              <a:t>…</a:t>
            </a:r>
            <a:r>
              <a:rPr lang="en-US" altLang="ja-JP" dirty="0"/>
              <a:t>)</a:t>
            </a:r>
            <a:r>
              <a:rPr lang="ja-JP" altLang="en-US" dirty="0"/>
              <a:t>、</a:t>
            </a:r>
            <a:r>
              <a:rPr lang="en-US" altLang="ja-JP" dirty="0"/>
              <a:t>$#1</a:t>
            </a:r>
            <a:r>
              <a:rPr lang="en-US" altLang="ja-JP" u="sng" dirty="0"/>
              <a:t>&lt;T</a:t>
            </a:r>
            <a:r>
              <a:rPr lang="ja-JP" altLang="en-US" u="sng" dirty="0"/>
              <a:t>式</a:t>
            </a:r>
            <a:r>
              <a:rPr lang="en-US" altLang="ja-JP" u="sng" dirty="0"/>
              <a:t>&gt;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6026D3-AF28-44DA-B06F-D672C8A7D359}"/>
              </a:ext>
            </a:extLst>
          </p:cNvPr>
          <p:cNvSpPr txBox="1"/>
          <p:nvPr/>
        </p:nvSpPr>
        <p:spPr>
          <a:xfrm>
            <a:off x="0" y="3142749"/>
            <a:ext cx="1210351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(2)</a:t>
            </a:r>
            <a:r>
              <a:rPr lang="ja-JP" altLang="en-US" dirty="0"/>
              <a:t>ストリーム</a:t>
            </a:r>
            <a:endParaRPr lang="en-US" altLang="ja-JP" dirty="0"/>
          </a:p>
          <a:p>
            <a:r>
              <a:rPr lang="en-US" altLang="ja-JP" dirty="0"/>
              <a:t>	(#1$string$(“Length,Weight,mm,kg,1,2,3,4”),#2$file$(“test2.csv”),$#1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$#2C[1]</a:t>
            </a:r>
            <a:r>
              <a:rPr lang="en-US" altLang="ja-JP" u="sng" dirty="0"/>
              <a:t>,D[2])</a:t>
            </a:r>
            <a:r>
              <a:rPr lang="en-US" altLang="ja-JP" dirty="0"/>
              <a:t>)</a:t>
            </a:r>
          </a:p>
          <a:p>
            <a:pPr>
              <a:spcBef>
                <a:spcPts val="1200"/>
              </a:spcBef>
            </a:pPr>
            <a:r>
              <a:rPr lang="ja-JP" altLang="en-US" dirty="0"/>
              <a:t>　・ファイルストリーム</a:t>
            </a:r>
            <a:endParaRPr lang="en-US" altLang="ja-JP" dirty="0"/>
          </a:p>
          <a:p>
            <a:pPr lvl="2"/>
            <a:r>
              <a:rPr lang="en-US" altLang="ja-JP" dirty="0"/>
              <a:t>$file$(&lt;file</a:t>
            </a:r>
            <a:r>
              <a:rPr lang="ja-JP" altLang="en-US" dirty="0"/>
              <a:t>名</a:t>
            </a:r>
            <a:r>
              <a:rPr lang="en-US" altLang="ja-JP" dirty="0"/>
              <a:t>&gt;)		(</a:t>
            </a:r>
            <a:r>
              <a:rPr lang="ja-JP" altLang="en-US" dirty="0"/>
              <a:t>例</a:t>
            </a:r>
            <a:r>
              <a:rPr lang="en-US" altLang="ja-JP" dirty="0"/>
              <a:t>) $file$(“t-expression1.txt”)</a:t>
            </a:r>
            <a:r>
              <a:rPr lang="ja-JP" altLang="en-US" dirty="0"/>
              <a:t>、</a:t>
            </a:r>
            <a:r>
              <a:rPr lang="en-US" altLang="ja-JP" dirty="0"/>
              <a:t>$file$(“test.csv”)</a:t>
            </a:r>
          </a:p>
          <a:p>
            <a:r>
              <a:rPr lang="ja-JP" altLang="en-US" dirty="0"/>
              <a:t>　・文字ストリーム</a:t>
            </a:r>
            <a:endParaRPr lang="en-US" altLang="ja-JP" dirty="0"/>
          </a:p>
          <a:p>
            <a:r>
              <a:rPr lang="en-US" altLang="ja-JP" dirty="0"/>
              <a:t>	$string$(&lt;string&gt;)	(</a:t>
            </a:r>
            <a:r>
              <a:rPr lang="ja-JP" altLang="en-US" dirty="0"/>
              <a:t>例</a:t>
            </a:r>
            <a:r>
              <a:rPr lang="en-US" altLang="ja-JP" dirty="0"/>
              <a:t>) $string$(“A(B,C)”)</a:t>
            </a:r>
            <a:r>
              <a:rPr lang="ja-JP" altLang="en-US" dirty="0"/>
              <a:t>、</a:t>
            </a:r>
            <a:r>
              <a:rPr lang="en-US" altLang="ja-JP" dirty="0"/>
              <a:t>$string$(“Length,Weight,mm,kg,1,2,3,4”)</a:t>
            </a:r>
          </a:p>
          <a:p>
            <a:r>
              <a:rPr lang="en-US" altLang="ja-JP" dirty="0"/>
              <a:t>	※&lt;string&gt;</a:t>
            </a:r>
            <a:r>
              <a:rPr lang="ja-JP" altLang="en-US" dirty="0"/>
              <a:t>と同一視可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　・コマンドの標準出力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>
                <a:solidFill>
                  <a:srgbClr val="FF0000"/>
                </a:solidFill>
              </a:rPr>
              <a:t>	$exec$(&lt;command&gt;”)	(</a:t>
            </a:r>
            <a:r>
              <a:rPr lang="ja-JP" altLang="en-US" dirty="0">
                <a:solidFill>
                  <a:srgbClr val="FF0000"/>
                </a:solidFill>
              </a:rPr>
              <a:t>例</a:t>
            </a:r>
            <a:r>
              <a:rPr lang="en-US" altLang="ja-JP" dirty="0">
                <a:solidFill>
                  <a:srgbClr val="FF0000"/>
                </a:solidFill>
              </a:rPr>
              <a:t>) $exec$(“ls –</a:t>
            </a:r>
            <a:r>
              <a:rPr lang="en-US" altLang="ja-JP" dirty="0" err="1">
                <a:solidFill>
                  <a:srgbClr val="FF0000"/>
                </a:solidFill>
              </a:rPr>
              <a:t>lt|grep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tst</a:t>
            </a:r>
            <a:r>
              <a:rPr lang="en-US" altLang="ja-JP" dirty="0">
                <a:solidFill>
                  <a:srgbClr val="FF0000"/>
                </a:solidFill>
              </a:rPr>
              <a:t>”)</a:t>
            </a:r>
            <a:endParaRPr lang="en-US" altLang="ja-JP" dirty="0"/>
          </a:p>
          <a:p>
            <a:r>
              <a:rPr lang="en-US" altLang="ja-JP" dirty="0"/>
              <a:t>(3) T</a:t>
            </a:r>
            <a:r>
              <a:rPr lang="ja-JP" altLang="en-US" dirty="0"/>
              <a:t>式コンストラクタ</a:t>
            </a:r>
            <a:endParaRPr lang="en-US" altLang="ja-JP" dirty="0"/>
          </a:p>
          <a:p>
            <a:r>
              <a:rPr lang="ja-JP" altLang="en-US" dirty="0"/>
              <a:t>　・一般形</a:t>
            </a:r>
            <a:endParaRPr lang="en-US" altLang="ja-JP" dirty="0"/>
          </a:p>
          <a:p>
            <a:r>
              <a:rPr lang="en-US" altLang="ja-JP" dirty="0"/>
              <a:t>	$T$(&lt;stream&gt;)		 (</a:t>
            </a:r>
            <a:r>
              <a:rPr lang="ja-JP" altLang="en-US" dirty="0"/>
              <a:t>例</a:t>
            </a:r>
            <a:r>
              <a:rPr lang="en-US" altLang="ja-JP" dirty="0"/>
              <a:t>) $T$($file$(“t-expression1.txt”))</a:t>
            </a:r>
          </a:p>
          <a:p>
            <a:r>
              <a:rPr lang="en-US" altLang="ja-JP" dirty="0"/>
              <a:t>				        $T$(“A(B,C)”)</a:t>
            </a:r>
          </a:p>
          <a:p>
            <a:endParaRPr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6DE2C1-8B12-4410-9841-ED390FB8B751}"/>
              </a:ext>
            </a:extLst>
          </p:cNvPr>
          <p:cNvSpPr/>
          <p:nvPr/>
        </p:nvSpPr>
        <p:spPr>
          <a:xfrm>
            <a:off x="924232" y="1514169"/>
            <a:ext cx="9881420" cy="913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EB7414F-9DCC-4510-8B35-5615167553F7}"/>
              </a:ext>
            </a:extLst>
          </p:cNvPr>
          <p:cNvSpPr/>
          <p:nvPr/>
        </p:nvSpPr>
        <p:spPr>
          <a:xfrm>
            <a:off x="924232" y="3376471"/>
            <a:ext cx="9881420" cy="378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D10E5BE1-A86D-44BB-99C3-54204D42FD6E}"/>
              </a:ext>
            </a:extLst>
          </p:cNvPr>
          <p:cNvSpPr/>
          <p:nvPr/>
        </p:nvSpPr>
        <p:spPr>
          <a:xfrm>
            <a:off x="10334525" y="2427052"/>
            <a:ext cx="1552675" cy="913839"/>
          </a:xfrm>
          <a:prstGeom prst="wedgeRectCallout">
            <a:avLst>
              <a:gd name="adj1" fmla="val -115682"/>
              <a:gd name="adj2" fmla="val -4491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案</a:t>
            </a:r>
            <a:r>
              <a:rPr kumimoji="1" lang="en-US" altLang="ja-JP" sz="900" dirty="0">
                <a:solidFill>
                  <a:srgbClr val="FF0000"/>
                </a:solidFill>
              </a:rPr>
              <a:t>3</a:t>
            </a:r>
            <a:r>
              <a:rPr kumimoji="1" lang="ja-JP" altLang="en-US" sz="900" dirty="0">
                <a:solidFill>
                  <a:srgbClr val="FF0000"/>
                </a:solidFill>
              </a:rPr>
              <a:t>に決定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(tree</a:t>
            </a:r>
            <a:r>
              <a:rPr lang="ja-JP" altLang="en-US" sz="900" dirty="0">
                <a:solidFill>
                  <a:srgbClr val="FF0000"/>
                </a:solidFill>
              </a:rPr>
              <a:t>構造不変が</a:t>
            </a:r>
            <a:r>
              <a:rPr lang="ja-JP" altLang="en-US" sz="900">
                <a:solidFill>
                  <a:srgbClr val="FF0000"/>
                </a:solidFill>
              </a:rPr>
              <a:t>理由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レビューも参照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bind</a:t>
            </a:r>
            <a:r>
              <a:rPr lang="ja-JP" altLang="en-US" sz="900">
                <a:solidFill>
                  <a:srgbClr val="FF0000"/>
                </a:solidFill>
              </a:rPr>
              <a:t>演算子</a:t>
            </a:r>
            <a:r>
              <a:rPr lang="en-US" altLang="ja-JP" sz="900" dirty="0">
                <a:solidFill>
                  <a:srgbClr val="FF0000"/>
                </a:solidFill>
              </a:rPr>
              <a:t>’:’</a:t>
            </a:r>
            <a:r>
              <a:rPr lang="ja-JP" altLang="en-US" sz="900">
                <a:solidFill>
                  <a:srgbClr val="FF0000"/>
                </a:solidFill>
              </a:rPr>
              <a:t>の導入</a:t>
            </a:r>
            <a:r>
              <a:rPr lang="en-US" altLang="ja-JP" sz="900" dirty="0">
                <a:solidFill>
                  <a:srgbClr val="FF0000"/>
                </a:solidFill>
              </a:rPr>
              <a:t>(p56)</a:t>
            </a:r>
            <a:endParaRPr lang="ja-JP" altLang="en-US" sz="9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5507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4/17(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40680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81583" y="0"/>
            <a:ext cx="1138136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1. </a:t>
            </a:r>
            <a:r>
              <a:rPr lang="ja-JP" altLang="en-US"/>
              <a:t>ヘッド、参照先ノード、バインド値の出力順序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echo '(#1X[2],$#1Y[2])'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r>
              <a:rPr lang="en-US" altLang="ja-JP" dirty="0"/>
              <a:t>=&gt; (#1X[2]@(</a:t>
            </a:r>
            <a:r>
              <a:rPr lang="en-US" altLang="ja-JP" dirty="0" err="1"/>
              <a:t>Length,Weight</a:t>
            </a:r>
            <a:r>
              <a:rPr lang="en-US" altLang="ja-JP" dirty="0"/>
              <a:t>),</a:t>
            </a:r>
            <a:r>
              <a:rPr lang="en-US" altLang="ja-JP" u="sng" dirty="0"/>
              <a:t>$#1Y[2]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00"/>
                </a:highlight>
              </a:rPr>
              <a:t>#1X[2]@(</a:t>
            </a:r>
            <a:r>
              <a:rPr lang="en-US" altLang="ja-JP" dirty="0" err="1">
                <a:highlight>
                  <a:srgbClr val="FFFF00"/>
                </a:highlight>
              </a:rPr>
              <a:t>Length,Weight</a:t>
            </a:r>
            <a:r>
              <a:rPr lang="en-US" altLang="ja-JP" dirty="0">
                <a:highlight>
                  <a:srgbClr val="FFFF00"/>
                </a:highlight>
              </a:rPr>
              <a:t>)</a:t>
            </a:r>
            <a:r>
              <a:rPr lang="en-US" altLang="ja-JP" dirty="0"/>
              <a:t>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))</a:t>
            </a:r>
          </a:p>
          <a:p>
            <a:endParaRPr lang="en-US" altLang="ja-JP" dirty="0"/>
          </a:p>
          <a:p>
            <a:r>
              <a:rPr lang="en-US" altLang="ja-JP" dirty="0"/>
              <a:t>$ echo '(#1X@(</a:t>
            </a:r>
            <a:r>
              <a:rPr lang="en-US" altLang="ja-JP" dirty="0" err="1"/>
              <a:t>Length,Weight</a:t>
            </a:r>
            <a:r>
              <a:rPr lang="en-US" altLang="ja-JP" dirty="0"/>
              <a:t>),$#1Y@(</a:t>
            </a:r>
            <a:r>
              <a:rPr lang="en-US" altLang="ja-JP" dirty="0" err="1"/>
              <a:t>mm,kg</a:t>
            </a:r>
            <a:r>
              <a:rPr lang="en-US" altLang="ja-JP" dirty="0"/>
              <a:t>))'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</a:t>
            </a:r>
          </a:p>
          <a:p>
            <a:r>
              <a:rPr lang="en-US" altLang="ja-JP" dirty="0"/>
              <a:t>=&gt; (#1X@(</a:t>
            </a:r>
            <a:r>
              <a:rPr lang="en-US" altLang="ja-JP" dirty="0" err="1"/>
              <a:t>Length,Weight</a:t>
            </a:r>
            <a:r>
              <a:rPr lang="en-US" altLang="ja-JP" dirty="0"/>
              <a:t>),</a:t>
            </a:r>
            <a:r>
              <a:rPr lang="en-US" altLang="ja-JP" u="sng" dirty="0"/>
              <a:t>$#1Y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00"/>
                </a:highlight>
              </a:rPr>
              <a:t>#1X</a:t>
            </a:r>
            <a:r>
              <a:rPr lang="en-US" altLang="ja-JP" dirty="0"/>
              <a:t>@(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案</a:t>
            </a:r>
            <a:r>
              <a:rPr lang="en-US" altLang="ja-JP" dirty="0"/>
              <a:t>1&gt;</a:t>
            </a:r>
          </a:p>
          <a:p>
            <a:r>
              <a:rPr lang="en-US" altLang="ja-JP" u="sng" dirty="0"/>
              <a:t>$#1Y[2]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00"/>
                </a:highlight>
              </a:rPr>
              <a:t>#1X[2]@(</a:t>
            </a:r>
            <a:r>
              <a:rPr lang="en-US" altLang="ja-JP" dirty="0" err="1">
                <a:highlight>
                  <a:srgbClr val="FFFF00"/>
                </a:highlight>
              </a:rPr>
              <a:t>Length,Weight</a:t>
            </a:r>
            <a:r>
              <a:rPr lang="en-US" altLang="ja-JP" dirty="0">
                <a:highlight>
                  <a:srgbClr val="FFFF00"/>
                </a:highlight>
              </a:rPr>
              <a:t>)</a:t>
            </a:r>
            <a:r>
              <a:rPr lang="en-US" altLang="ja-JP" dirty="0"/>
              <a:t>@(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=&gt; </a:t>
            </a:r>
            <a:r>
              <a:rPr lang="ja-JP" altLang="en-US" u="sng"/>
              <a:t>自ノード</a:t>
            </a:r>
            <a:r>
              <a:rPr lang="en-US" altLang="ja-JP" u="sng" dirty="0"/>
              <a:t>(Y)</a:t>
            </a:r>
            <a:r>
              <a:rPr lang="ja-JP" altLang="en-US"/>
              <a:t>、</a:t>
            </a:r>
            <a:r>
              <a:rPr lang="ja-JP" altLang="en-US">
                <a:highlight>
                  <a:srgbClr val="FFFF00"/>
                </a:highlight>
              </a:rPr>
              <a:t>参照先ノード</a:t>
            </a:r>
            <a:r>
              <a:rPr lang="en-US" altLang="ja-JP" dirty="0">
                <a:highlight>
                  <a:srgbClr val="FFFF00"/>
                </a:highlight>
              </a:rPr>
              <a:t>(X)</a:t>
            </a:r>
            <a:r>
              <a:rPr lang="ja-JP" altLang="en-US"/>
              <a:t>、</a:t>
            </a:r>
            <a:r>
              <a:rPr lang="en-US" altLang="ja-JP" dirty="0">
                <a:solidFill>
                  <a:srgbClr val="FF0000"/>
                </a:solidFill>
              </a:rPr>
              <a:t>csv</a:t>
            </a:r>
            <a:r>
              <a:rPr lang="ja-JP" altLang="en-US">
                <a:solidFill>
                  <a:srgbClr val="FF0000"/>
                </a:solidFill>
              </a:rPr>
              <a:t>バインド値</a:t>
            </a:r>
            <a:r>
              <a:rPr lang="en-US" altLang="ja-JP" dirty="0">
                <a:solidFill>
                  <a:srgbClr val="FF0000"/>
                </a:solidFill>
              </a:rPr>
              <a:t>(or @</a:t>
            </a:r>
            <a:r>
              <a:rPr lang="ja-JP" altLang="en-US">
                <a:solidFill>
                  <a:srgbClr val="FF0000"/>
                </a:solidFill>
              </a:rPr>
              <a:t>指定値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案</a:t>
            </a:r>
            <a:r>
              <a:rPr lang="en-US" altLang="ja-JP" dirty="0"/>
              <a:t>2&gt;</a:t>
            </a:r>
          </a:p>
          <a:p>
            <a:r>
              <a:rPr lang="en-US" altLang="ja-JP" u="sng" dirty="0"/>
              <a:t>$#1Y[2]</a:t>
            </a:r>
            <a:r>
              <a:rPr lang="en-US" altLang="ja-JP" dirty="0"/>
              <a:t>@(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)@</a:t>
            </a:r>
            <a:r>
              <a:rPr lang="en-US" altLang="ja-JP" dirty="0">
                <a:highlight>
                  <a:srgbClr val="FFFF00"/>
                </a:highlight>
              </a:rPr>
              <a:t>#1X[2]@(</a:t>
            </a:r>
            <a:r>
              <a:rPr lang="en-US" altLang="ja-JP" dirty="0" err="1">
                <a:highlight>
                  <a:srgbClr val="FFFF00"/>
                </a:highlight>
              </a:rPr>
              <a:t>Length,Weight</a:t>
            </a:r>
            <a:r>
              <a:rPr lang="en-US" altLang="ja-JP" dirty="0">
                <a:highlight>
                  <a:srgbClr val="FFFF00"/>
                </a:highlight>
              </a:rPr>
              <a:t>)</a:t>
            </a:r>
            <a:endParaRPr lang="en-US" altLang="ja-JP" dirty="0"/>
          </a:p>
          <a:p>
            <a:r>
              <a:rPr lang="en-US" altLang="ja-JP" dirty="0"/>
              <a:t>=&gt; </a:t>
            </a:r>
            <a:r>
              <a:rPr lang="ja-JP" altLang="en-US" u="sng"/>
              <a:t>自ノード</a:t>
            </a:r>
            <a:r>
              <a:rPr lang="en-US" altLang="ja-JP" u="sng" dirty="0"/>
              <a:t>(Y)</a:t>
            </a:r>
            <a:r>
              <a:rPr lang="ja-JP" altLang="en-US"/>
              <a:t>、</a:t>
            </a:r>
            <a:r>
              <a:rPr lang="en-US" altLang="ja-JP" dirty="0">
                <a:solidFill>
                  <a:srgbClr val="FF0000"/>
                </a:solidFill>
              </a:rPr>
              <a:t>csv</a:t>
            </a:r>
            <a:r>
              <a:rPr lang="ja-JP" altLang="en-US">
                <a:solidFill>
                  <a:srgbClr val="FF0000"/>
                </a:solidFill>
              </a:rPr>
              <a:t>バインド値</a:t>
            </a:r>
            <a:r>
              <a:rPr lang="en-US" altLang="ja-JP" dirty="0">
                <a:solidFill>
                  <a:srgbClr val="FF0000"/>
                </a:solidFill>
              </a:rPr>
              <a:t>(or @</a:t>
            </a:r>
            <a:r>
              <a:rPr lang="ja-JP" altLang="en-US">
                <a:solidFill>
                  <a:srgbClr val="FF0000"/>
                </a:solidFill>
              </a:rPr>
              <a:t>指定値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ja-JP" altLang="en-US">
                <a:solidFill>
                  <a:srgbClr val="FF0000"/>
                </a:solidFill>
              </a:rPr>
              <a:t>、</a:t>
            </a:r>
            <a:r>
              <a:rPr lang="ja-JP" altLang="en-US">
                <a:highlight>
                  <a:srgbClr val="FFFF00"/>
                </a:highlight>
              </a:rPr>
              <a:t>参照先ノード</a:t>
            </a:r>
            <a:r>
              <a:rPr lang="en-US" altLang="ja-JP" dirty="0">
                <a:highlight>
                  <a:srgbClr val="FFFF00"/>
                </a:highlight>
              </a:rPr>
              <a:t>(X)</a:t>
            </a:r>
            <a:endParaRPr lang="en-US" altLang="ja-JP" dirty="0"/>
          </a:p>
          <a:p>
            <a:pPr marL="285750" indent="-285750">
              <a:buFont typeface="Symbol" pitchFamily="2" charset="2"/>
              <a:buChar char="Þ"/>
            </a:pPr>
            <a:r>
              <a:rPr lang="ja-JP" altLang="en-US"/>
              <a:t>ノードとバインド値が近いので直感性あり。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※CSV</a:t>
            </a:r>
            <a:r>
              <a:rPr lang="ja-JP" altLang="en-US"/>
              <a:t>バインド値と</a:t>
            </a:r>
            <a:r>
              <a:rPr lang="en-US" altLang="ja-JP" dirty="0"/>
              <a:t>@</a:t>
            </a:r>
            <a:r>
              <a:rPr lang="ja-JP" altLang="en-US"/>
              <a:t>指定値をいずれも保有するノードは、バインド値として</a:t>
            </a:r>
            <a:r>
              <a:rPr lang="en-US" altLang="ja-JP" dirty="0"/>
              <a:t>@</a:t>
            </a:r>
            <a:r>
              <a:rPr lang="ja-JP" altLang="en-US"/>
              <a:t>指定値のみ出力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/>
              <a:t>課題</a:t>
            </a:r>
            <a:r>
              <a:rPr lang="en-US" altLang="ja-JP" dirty="0"/>
              <a:t>] </a:t>
            </a:r>
            <a:r>
              <a:rPr lang="ja-JP" altLang="en-US"/>
              <a:t>これらの文字列の内部表現</a:t>
            </a:r>
            <a:endParaRPr lang="en-US" altLang="ja-JP" dirty="0"/>
          </a:p>
          <a:p>
            <a:r>
              <a:rPr lang="ja-JP" altLang="en-US"/>
              <a:t>一般形</a:t>
            </a:r>
            <a:r>
              <a:rPr lang="en-US" altLang="ja-JP" dirty="0"/>
              <a:t>:  </a:t>
            </a:r>
            <a:r>
              <a:rPr lang="en-US" altLang="ja-JP" u="sng" dirty="0"/>
              <a:t>$#nX@(t,...,t)</a:t>
            </a:r>
            <a:r>
              <a:rPr lang="en-US" altLang="ja-JP" dirty="0"/>
              <a:t>@</a:t>
            </a:r>
            <a:r>
              <a:rPr lang="en-US" altLang="ja-JP" u="sng" dirty="0"/>
              <a:t>#nY@(t,...t)</a:t>
            </a:r>
            <a:r>
              <a:rPr lang="en-US" altLang="ja-JP" dirty="0"/>
              <a:t>... =&gt; </a:t>
            </a:r>
            <a:r>
              <a:rPr lang="ja-JP" altLang="en-US"/>
              <a:t>下線部</a:t>
            </a:r>
            <a:r>
              <a:rPr lang="en-US" altLang="ja-JP" dirty="0"/>
              <a:t>:1</a:t>
            </a:r>
            <a:r>
              <a:rPr lang="ja-JP" altLang="en-US"/>
              <a:t>つの参照項。バインド値がない場合「</a:t>
            </a:r>
            <a:r>
              <a:rPr lang="en-US" altLang="ja-JP" dirty="0"/>
              <a:t>@(…)</a:t>
            </a:r>
            <a:r>
              <a:rPr lang="ja-JP" altLang="en-US"/>
              <a:t>」は省略可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案</a:t>
            </a:r>
            <a:r>
              <a:rPr lang="en-US" altLang="ja-JP" dirty="0"/>
              <a:t>&gt;reference chain</a:t>
            </a:r>
          </a:p>
          <a:p>
            <a:r>
              <a:rPr lang="en-US" altLang="ja-JP" dirty="0"/>
              <a:t>	@($#</a:t>
            </a:r>
            <a:r>
              <a:rPr lang="en-US" altLang="ja-JP" dirty="0" err="1"/>
              <a:t>nX</a:t>
            </a:r>
            <a:r>
              <a:rPr lang="en-US" altLang="ja-JP" dirty="0"/>
              <a:t>@(t,...,t),#</a:t>
            </a:r>
            <a:r>
              <a:rPr lang="en-US" altLang="ja-JP" dirty="0" err="1"/>
              <a:t>nY</a:t>
            </a:r>
            <a:r>
              <a:rPr lang="en-US" altLang="ja-JP" dirty="0"/>
              <a:t>@(t,...t),…)</a:t>
            </a:r>
          </a:p>
        </p:txBody>
      </p:sp>
    </p:spTree>
    <p:extLst>
      <p:ext uri="{BB962C8B-B14F-4D97-AF65-F5344CB8AC3E}">
        <p14:creationId xmlns:p14="http://schemas.microsoft.com/office/powerpoint/2010/main" val="40710838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E78EBB-F76D-4BA0-84D5-6CF7977D2F26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2. 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/>
              <a:t>の処理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57183E-6CC4-42DE-BD67-07E3BBAE1686}"/>
              </a:ext>
            </a:extLst>
          </p:cNvPr>
          <p:cNvSpPr txBox="1"/>
          <p:nvPr/>
        </p:nvSpPr>
        <p:spPr>
          <a:xfrm>
            <a:off x="209205" y="485246"/>
            <a:ext cx="1140361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Function_Recursive_Print_nthVal</a:t>
            </a:r>
            <a:r>
              <a:rPr lang="en-US" altLang="ja-JP" dirty="0"/>
              <a:t>(Node node, int nth)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// head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print_head</a:t>
            </a:r>
            <a:r>
              <a:rPr lang="en-US" altLang="ja-JP" dirty="0"/>
              <a:t>(node);</a:t>
            </a:r>
          </a:p>
          <a:p>
            <a:endParaRPr lang="en-US" altLang="ja-JP" dirty="0"/>
          </a:p>
          <a:p>
            <a:r>
              <a:rPr lang="en-US" altLang="ja-JP" dirty="0"/>
              <a:t>	// </a:t>
            </a:r>
            <a:r>
              <a:rPr lang="ja-JP" altLang="en-US"/>
              <a:t>バインド値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atmark_binded</a:t>
            </a:r>
            <a:r>
              <a:rPr lang="en-US" altLang="ja-JP" dirty="0"/>
              <a:t>(node)) {		// @</a:t>
            </a:r>
            <a:r>
              <a:rPr lang="ja-JP" altLang="en-US"/>
              <a:t>指定あり</a:t>
            </a:r>
            <a:endParaRPr lang="en-US" altLang="ja-JP" dirty="0"/>
          </a:p>
          <a:p>
            <a:r>
              <a:rPr lang="en-US" altLang="ja-JP" dirty="0"/>
              <a:t>		c = </a:t>
            </a:r>
            <a:r>
              <a:rPr lang="en-US" altLang="ja-JP" dirty="0" err="1"/>
              <a:t>nth_child</a:t>
            </a:r>
            <a:r>
              <a:rPr lang="en-US" altLang="ja-JP" dirty="0"/>
              <a:t>(node, </a:t>
            </a:r>
            <a:r>
              <a:rPr lang="en-US" altLang="ja-JP" dirty="0" err="1"/>
              <a:t>nth%child_count</a:t>
            </a:r>
            <a:r>
              <a:rPr lang="en-US" altLang="ja-JP" dirty="0"/>
              <a:t>(node));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print_tree</a:t>
            </a:r>
            <a:r>
              <a:rPr lang="en-US" altLang="ja-JP" dirty="0"/>
              <a:t>(c);</a:t>
            </a:r>
          </a:p>
          <a:p>
            <a:r>
              <a:rPr lang="en-US" altLang="ja-JP" dirty="0"/>
              <a:t>	} else if(</a:t>
            </a:r>
            <a:r>
              <a:rPr lang="en-US" altLang="ja-JP" dirty="0" err="1"/>
              <a:t>csv_binded</a:t>
            </a:r>
            <a:r>
              <a:rPr lang="en-US" altLang="ja-JP" dirty="0"/>
              <a:t>(node)) {	// csv</a:t>
            </a:r>
            <a:r>
              <a:rPr lang="ja-JP" altLang="en-US"/>
              <a:t>バインド値あり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 err="1"/>
              <a:t>print_nthVal</a:t>
            </a:r>
            <a:r>
              <a:rPr lang="en-US" altLang="ja-JP" dirty="0"/>
              <a:t>(node, </a:t>
            </a:r>
            <a:r>
              <a:rPr lang="en-US" altLang="ja-JP" dirty="0" err="1"/>
              <a:t>nth%value_value_count</a:t>
            </a:r>
            <a:r>
              <a:rPr lang="en-US" altLang="ja-JP" dirty="0"/>
              <a:t>(node));	// (nth%</a:t>
            </a:r>
            <a:r>
              <a:rPr lang="ja-JP" altLang="en-US"/>
              <a:t>データ数</a:t>
            </a:r>
            <a:r>
              <a:rPr lang="en-US" altLang="ja-JP" dirty="0"/>
              <a:t>)</a:t>
            </a:r>
            <a:r>
              <a:rPr lang="ja-JP" altLang="en-US"/>
              <a:t>番目の</a:t>
            </a:r>
            <a:r>
              <a:rPr lang="en-US" altLang="ja-JP" dirty="0"/>
              <a:t>bind</a:t>
            </a:r>
            <a:r>
              <a:rPr lang="ja-JP" altLang="en-US"/>
              <a:t>値</a:t>
            </a:r>
            <a:endParaRPr lang="en-US" altLang="ja-JP" dirty="0"/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</a:t>
            </a:r>
            <a:r>
              <a:rPr lang="ja-JP" altLang="en-US"/>
              <a:t>参照先ノード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has_reference</a:t>
            </a:r>
            <a:r>
              <a:rPr lang="en-US" altLang="ja-JP" dirty="0"/>
              <a:t>(node))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(target(node), nth);</a:t>
            </a:r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 </a:t>
            </a:r>
            <a:r>
              <a:rPr lang="ja-JP" altLang="en-US"/>
              <a:t>子ノード</a:t>
            </a:r>
            <a:endParaRPr lang="en-US" altLang="ja-JP" dirty="0"/>
          </a:p>
          <a:p>
            <a:r>
              <a:rPr lang="en-US" altLang="ja-JP" dirty="0"/>
              <a:t>	for(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dirty="0" err="1"/>
              <a:t>child_count</a:t>
            </a:r>
            <a:r>
              <a:rPr lang="en-US" altLang="ja-JP" dirty="0"/>
              <a:t>(node); </a:t>
            </a:r>
            <a:r>
              <a:rPr lang="en-US" altLang="ja-JP" dirty="0" err="1"/>
              <a:t>i</a:t>
            </a:r>
            <a:r>
              <a:rPr lang="en-US" altLang="ja-JP" dirty="0"/>
              <a:t>++)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</a:t>
            </a:r>
            <a:r>
              <a:rPr lang="en-US" altLang="ja-JP" dirty="0" err="1"/>
              <a:t>nth_child</a:t>
            </a:r>
            <a:r>
              <a:rPr lang="en-US" altLang="ja-JP" dirty="0"/>
              <a:t>(node), nth);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000E229-1D27-4C14-8159-A5182CC9DDA7}"/>
              </a:ext>
            </a:extLst>
          </p:cNvPr>
          <p:cNvSpPr/>
          <p:nvPr/>
        </p:nvSpPr>
        <p:spPr>
          <a:xfrm>
            <a:off x="8464990" y="3716900"/>
            <a:ext cx="3517805" cy="664977"/>
          </a:xfrm>
          <a:prstGeom prst="wedgeRectCallout">
            <a:avLst>
              <a:gd name="adj1" fmla="val -122107"/>
              <a:gd name="adj2" fmla="val -4476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rgbClr val="FF0000"/>
                </a:solidFill>
              </a:rPr>
              <a:t>ループ</a:t>
            </a:r>
            <a:r>
              <a:rPr lang="ja-JP" altLang="en-US" dirty="0">
                <a:solidFill>
                  <a:srgbClr val="FF0000"/>
                </a:solidFill>
              </a:rPr>
              <a:t>への考慮</a:t>
            </a:r>
            <a:r>
              <a:rPr lang="ja-JP" altLang="en-US">
                <a:solidFill>
                  <a:srgbClr val="FF0000"/>
                </a:solidFill>
              </a:rPr>
              <a:t>は</a:t>
            </a:r>
            <a:r>
              <a:rPr lang="ja-JP" altLang="en-US" strike="dblStrike">
                <a:solidFill>
                  <a:srgbClr val="FF0000"/>
                </a:solidFill>
              </a:rPr>
              <a:t>必要</a:t>
            </a:r>
            <a:r>
              <a:rPr kumimoji="1" lang="ja-JP" altLang="en-US">
                <a:solidFill>
                  <a:srgbClr val="FF0000"/>
                </a:solidFill>
              </a:rPr>
              <a:t>不要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lang="en-US" altLang="ja-JP" dirty="0">
                <a:solidFill>
                  <a:srgbClr val="FF0000"/>
                </a:solidFill>
              </a:rPr>
              <a:t>(4/17</a:t>
            </a:r>
            <a:r>
              <a:rPr lang="ja-JP" altLang="en-US">
                <a:solidFill>
                  <a:srgbClr val="FF0000"/>
                </a:solidFill>
              </a:rPr>
              <a:t>レビューにて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8069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97960F-976C-41CF-AA49-4AC974B7397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(2/2)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BE785-D2B5-402D-9E35-EE08DA201F49}"/>
              </a:ext>
            </a:extLst>
          </p:cNvPr>
          <p:cNvSpPr txBox="1"/>
          <p:nvPr/>
        </p:nvSpPr>
        <p:spPr>
          <a:xfrm>
            <a:off x="765236" y="589588"/>
            <a:ext cx="937267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	</a:t>
            </a:r>
            <a:r>
              <a:rPr lang="ja-JP" altLang="en-US" dirty="0"/>
              <a:t>ノードに対する①②③組合せ時の</a:t>
            </a:r>
            <a:r>
              <a:rPr lang="ja-JP" altLang="en-US" b="1" dirty="0"/>
              <a:t>仕様明確化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各処理の優先順位 </a:t>
            </a:r>
            <a:r>
              <a:rPr lang="en-US" altLang="ja-JP" dirty="0"/>
              <a:t>&amp; </a:t>
            </a:r>
            <a:r>
              <a:rPr lang="ja-JP" altLang="en-US" dirty="0"/>
              <a:t>両立可能性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①</a:t>
            </a:r>
            <a:r>
              <a:rPr lang="en-US" altLang="ja-JP" dirty="0"/>
              <a:t>refer</a:t>
            </a:r>
            <a:r>
              <a:rPr lang="ja-JP" altLang="en-US" dirty="0"/>
              <a:t>先ノードあり</a:t>
            </a:r>
            <a:r>
              <a:rPr lang="en-US" altLang="ja-JP" dirty="0"/>
              <a:t>(</a:t>
            </a:r>
            <a:r>
              <a:rPr lang="ja-JP" altLang="en-US" dirty="0"/>
              <a:t>自身が参照元ノード</a:t>
            </a:r>
            <a:r>
              <a:rPr lang="en-US" altLang="ja-JP" dirty="0"/>
              <a:t>)</a:t>
            </a:r>
            <a:r>
              <a:rPr lang="ja-JP" altLang="en-US" dirty="0"/>
              <a:t>、②</a:t>
            </a:r>
            <a:r>
              <a:rPr lang="en-US" altLang="ja-JP" dirty="0"/>
              <a:t>@</a:t>
            </a:r>
            <a:r>
              <a:rPr lang="ja-JP" altLang="en-US" dirty="0"/>
              <a:t>による値指定、③</a:t>
            </a:r>
            <a:r>
              <a:rPr lang="en-US" altLang="ja-JP" dirty="0"/>
              <a:t>bind</a:t>
            </a:r>
            <a:r>
              <a:rPr lang="ja-JP" altLang="en-US" dirty="0"/>
              <a:t>値</a:t>
            </a:r>
            <a:endParaRPr lang="en-US" altLang="ja-JP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046220"/>
              </p:ext>
            </p:extLst>
          </p:nvPr>
        </p:nvGraphicFramePr>
        <p:xfrm>
          <a:off x="0" y="1752293"/>
          <a:ext cx="1183856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901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2537384820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111500">
                  <a:extLst>
                    <a:ext uri="{9D8B030D-6E8A-4147-A177-3AD203B41FA5}">
                      <a16:colId xmlns:a16="http://schemas.microsoft.com/office/drawing/2014/main" val="2504310428"/>
                    </a:ext>
                  </a:extLst>
                </a:gridCol>
                <a:gridCol w="111150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  <a:gridCol w="3130289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出力有無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*1</a:t>
                      </a: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指定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&gt;bind</a:t>
                      </a:r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値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〇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144E05-2FD8-4B99-A18C-88B8F733D794}"/>
              </a:ext>
            </a:extLst>
          </p:cNvPr>
          <p:cNvSpPr txBox="1"/>
          <p:nvPr/>
        </p:nvSpPr>
        <p:spPr>
          <a:xfrm>
            <a:off x="0" y="1387467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</a:t>
            </a:r>
            <a:r>
              <a:rPr lang="ja-JP" altLang="en-US" dirty="0"/>
              <a:t>凡例</a:t>
            </a:r>
            <a:r>
              <a:rPr lang="en-US" altLang="ja-JP" dirty="0"/>
              <a:t>] </a:t>
            </a:r>
            <a:r>
              <a:rPr lang="ja-JP" altLang="en-US" dirty="0"/>
              <a:t>〇</a:t>
            </a:r>
            <a:r>
              <a:rPr lang="en-US" altLang="ja-JP" dirty="0"/>
              <a:t>/×:</a:t>
            </a:r>
            <a:r>
              <a:rPr lang="ja-JP" altLang="en-US" dirty="0"/>
              <a:t>指定または実行の有無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8C6E4E-6A84-4F4F-BF1F-F8FC2D5C7C85}"/>
              </a:ext>
            </a:extLst>
          </p:cNvPr>
          <p:cNvSpPr txBox="1"/>
          <p:nvPr/>
        </p:nvSpPr>
        <p:spPr>
          <a:xfrm>
            <a:off x="0" y="5876975"/>
            <a:ext cx="1201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*1: </a:t>
            </a:r>
            <a:r>
              <a:rPr lang="ja-JP" altLang="en-US" dirty="0"/>
              <a:t>②や③が有の場合子ノードは存在しない</a:t>
            </a:r>
            <a:r>
              <a:rPr lang="en-US" altLang="ja-JP" dirty="0"/>
              <a:t>(@</a:t>
            </a:r>
            <a:r>
              <a:rPr lang="ja-JP" altLang="en-US" dirty="0"/>
              <a:t>や</a:t>
            </a:r>
            <a:r>
              <a:rPr lang="en-US" altLang="ja-JP" dirty="0"/>
              <a:t>bind</a:t>
            </a:r>
            <a:r>
              <a:rPr lang="ja-JP" altLang="en-US" dirty="0"/>
              <a:t>によるノードへの値割り当ては</a:t>
            </a:r>
            <a:r>
              <a:rPr lang="en-US" altLang="ja-JP" dirty="0"/>
              <a:t>leaf</a:t>
            </a:r>
            <a:r>
              <a:rPr lang="ja-JP" altLang="en-US" dirty="0"/>
              <a:t>のみであるから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4730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BAF671-DAE1-46C6-B444-62CFD4D68ED8}"/>
              </a:ext>
            </a:extLst>
          </p:cNvPr>
          <p:cNvSpPr txBox="1"/>
          <p:nvPr/>
        </p:nvSpPr>
        <p:spPr>
          <a:xfrm>
            <a:off x="162839" y="187890"/>
            <a:ext cx="625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パージング処理</a:t>
            </a:r>
            <a:endParaRPr lang="en-US" altLang="ja-JP" sz="2400" u="sng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2EC4712-F19D-40E1-B664-60DA11F5B574}"/>
              </a:ext>
            </a:extLst>
          </p:cNvPr>
          <p:cNvSpPr txBox="1"/>
          <p:nvPr/>
        </p:nvSpPr>
        <p:spPr>
          <a:xfrm>
            <a:off x="285625" y="853466"/>
            <a:ext cx="74696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(1) &lt;header&gt; ::= &lt;empty&gt; | &lt;name-str&gt;</a:t>
            </a:r>
            <a:endParaRPr lang="en-US" altLang="ja-JP" dirty="0"/>
          </a:p>
          <a:p>
            <a:r>
              <a:rPr lang="en-US" altLang="ja-JP" dirty="0"/>
              <a:t>(2) &lt;T-exp&gt; ::=  &lt;header&gt; { "(" [ &lt;T-exp&gt; { "," &lt;T-exp&gt; } ] ")" }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711DFE-DC2E-4044-9489-6FB2FA826FBB}"/>
              </a:ext>
            </a:extLst>
          </p:cNvPr>
          <p:cNvSpPr txBox="1"/>
          <p:nvPr/>
        </p:nvSpPr>
        <p:spPr>
          <a:xfrm>
            <a:off x="467220" y="1910740"/>
            <a:ext cx="524631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基本</a:t>
            </a:r>
            <a:r>
              <a:rPr lang="en-US" altLang="ja-JP" sz="2000" b="1" dirty="0"/>
              <a:t>: 1 token 1 character look ahead</a:t>
            </a:r>
            <a:endParaRPr kumimoji="1" lang="ja-JP" altLang="en-US" sz="2000" b="1" dirty="0"/>
          </a:p>
        </p:txBody>
      </p:sp>
      <p:sp>
        <p:nvSpPr>
          <p:cNvPr id="10" name="矢印: 上 9">
            <a:extLst>
              <a:ext uri="{FF2B5EF4-FFF2-40B4-BE49-F238E27FC236}">
                <a16:creationId xmlns:a16="http://schemas.microsoft.com/office/drawing/2014/main" id="{0F87A22F-C7E4-4474-A38A-2C715EF99B7D}"/>
              </a:ext>
            </a:extLst>
          </p:cNvPr>
          <p:cNvSpPr/>
          <p:nvPr/>
        </p:nvSpPr>
        <p:spPr>
          <a:xfrm>
            <a:off x="4097229" y="5304427"/>
            <a:ext cx="280444" cy="7200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9EB2666-3865-4139-99FE-EF93305BFCCE}"/>
              </a:ext>
            </a:extLst>
          </p:cNvPr>
          <p:cNvCxnSpPr>
            <a:cxnSpLocks/>
          </p:cNvCxnSpPr>
          <p:nvPr/>
        </p:nvCxnSpPr>
        <p:spPr>
          <a:xfrm>
            <a:off x="4793152" y="3585703"/>
            <a:ext cx="0" cy="720000"/>
          </a:xfrm>
          <a:prstGeom prst="straightConnector1">
            <a:avLst/>
          </a:prstGeom>
          <a:ln w="635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矢印: 上 14">
            <a:extLst>
              <a:ext uri="{FF2B5EF4-FFF2-40B4-BE49-F238E27FC236}">
                <a16:creationId xmlns:a16="http://schemas.microsoft.com/office/drawing/2014/main" id="{2CAF49E9-0E31-4DBF-8D9C-50F4E18D2CB1}"/>
              </a:ext>
            </a:extLst>
          </p:cNvPr>
          <p:cNvSpPr/>
          <p:nvPr/>
        </p:nvSpPr>
        <p:spPr>
          <a:xfrm>
            <a:off x="5988851" y="5299856"/>
            <a:ext cx="280444" cy="7200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D5438CD-A76A-4D10-AF6F-9089A1C898B8}"/>
              </a:ext>
            </a:extLst>
          </p:cNvPr>
          <p:cNvCxnSpPr>
            <a:cxnSpLocks/>
          </p:cNvCxnSpPr>
          <p:nvPr/>
        </p:nvCxnSpPr>
        <p:spPr>
          <a:xfrm>
            <a:off x="6444689" y="3595035"/>
            <a:ext cx="0" cy="720000"/>
          </a:xfrm>
          <a:prstGeom prst="straightConnector1">
            <a:avLst/>
          </a:prstGeom>
          <a:ln w="63500">
            <a:solidFill>
              <a:schemeClr val="tx1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2244D12-65F7-4BF8-B302-541F4857FE5F}"/>
              </a:ext>
            </a:extLst>
          </p:cNvPr>
          <p:cNvSpPr txBox="1"/>
          <p:nvPr/>
        </p:nvSpPr>
        <p:spPr>
          <a:xfrm>
            <a:off x="7078959" y="2932019"/>
            <a:ext cx="50521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</a:t>
            </a:r>
            <a:r>
              <a:rPr lang="en-US" altLang="ja-JP" dirty="0"/>
              <a:t>current token</a:t>
            </a:r>
          </a:p>
          <a:p>
            <a:r>
              <a:rPr lang="ja-JP" altLang="en-US" dirty="0"/>
              <a:t>　① 構文要素の解析開始時</a:t>
            </a:r>
            <a:r>
              <a:rPr lang="en-US" altLang="ja-JP" dirty="0"/>
              <a:t>: </a:t>
            </a:r>
            <a:r>
              <a:rPr lang="ja-JP" altLang="en-US" dirty="0"/>
              <a:t>構文要素の先頭</a:t>
            </a:r>
            <a:endParaRPr lang="en-US" altLang="ja-JP" dirty="0"/>
          </a:p>
          <a:p>
            <a:r>
              <a:rPr lang="ja-JP" altLang="en-US" dirty="0"/>
              <a:t>　② </a:t>
            </a:r>
            <a:r>
              <a:rPr lang="en-US" altLang="ja-JP" dirty="0"/>
              <a:t>	〃	</a:t>
            </a:r>
            <a:r>
              <a:rPr lang="ja-JP" altLang="en-US" dirty="0"/>
              <a:t>　</a:t>
            </a:r>
            <a:r>
              <a:rPr lang="en-US" altLang="ja-JP" dirty="0"/>
              <a:t> </a:t>
            </a:r>
            <a:r>
              <a:rPr lang="ja-JP" altLang="en-US" dirty="0"/>
              <a:t>終了時</a:t>
            </a:r>
            <a:r>
              <a:rPr lang="en-US" altLang="ja-JP" dirty="0"/>
              <a:t>: </a:t>
            </a:r>
            <a:r>
              <a:rPr lang="ja-JP" altLang="en-US" dirty="0"/>
              <a:t>構文要素の次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current</a:t>
            </a:r>
            <a:r>
              <a:rPr kumimoji="1" lang="ja-JP" altLang="en-US" dirty="0"/>
              <a:t> </a:t>
            </a:r>
            <a:r>
              <a:rPr kumimoji="1" lang="en-US" altLang="ja-JP" dirty="0"/>
              <a:t>char</a:t>
            </a:r>
          </a:p>
          <a:p>
            <a:r>
              <a:rPr lang="ja-JP" altLang="en-US" dirty="0"/>
              <a:t>　    </a:t>
            </a:r>
            <a:r>
              <a:rPr kumimoji="1" lang="en-US" altLang="ja-JP" dirty="0"/>
              <a:t>current</a:t>
            </a:r>
            <a:r>
              <a:rPr kumimoji="1" lang="ja-JP" altLang="en-US" dirty="0"/>
              <a:t> </a:t>
            </a:r>
            <a:r>
              <a:rPr kumimoji="1" lang="en-US" altLang="ja-JP" dirty="0"/>
              <a:t>token</a:t>
            </a:r>
            <a:r>
              <a:rPr kumimoji="1" lang="ja-JP" altLang="en-US" dirty="0"/>
              <a:t>の次の文字</a:t>
            </a:r>
            <a:endParaRPr lang="en-US" altLang="ja-JP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27BA19F-B2AD-43C6-B2F2-2EB552E2980C}"/>
              </a:ext>
            </a:extLst>
          </p:cNvPr>
          <p:cNvSpPr txBox="1"/>
          <p:nvPr/>
        </p:nvSpPr>
        <p:spPr>
          <a:xfrm>
            <a:off x="4349606" y="5387138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1591EF6-3A09-4353-AFF0-2D4FD3B22CAC}"/>
              </a:ext>
            </a:extLst>
          </p:cNvPr>
          <p:cNvSpPr txBox="1"/>
          <p:nvPr/>
        </p:nvSpPr>
        <p:spPr>
          <a:xfrm>
            <a:off x="6269295" y="5335836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0B20E9B-3544-4B91-86AE-3D2E08586F6D}"/>
              </a:ext>
            </a:extLst>
          </p:cNvPr>
          <p:cNvSpPr/>
          <p:nvPr/>
        </p:nvSpPr>
        <p:spPr>
          <a:xfrm>
            <a:off x="1425958" y="3051183"/>
            <a:ext cx="2762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: </a:t>
            </a:r>
            <a:r>
              <a:rPr lang="ja-JP" altLang="en-US" dirty="0"/>
              <a:t>構文要素</a:t>
            </a:r>
            <a:r>
              <a:rPr lang="en-US" altLang="ja-JP" dirty="0"/>
              <a:t>&lt;T-exp&gt;</a:t>
            </a:r>
            <a:endParaRPr lang="ja-JP" altLang="en-US" dirty="0"/>
          </a:p>
        </p:txBody>
      </p:sp>
      <p:graphicFrame>
        <p:nvGraphicFramePr>
          <p:cNvPr id="26" name="表 26">
            <a:extLst>
              <a:ext uri="{FF2B5EF4-FFF2-40B4-BE49-F238E27FC236}">
                <a16:creationId xmlns:a16="http://schemas.microsoft.com/office/drawing/2014/main" id="{3B6257BC-7F15-477F-B49A-BE7BE56B3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932935"/>
              </p:ext>
            </p:extLst>
          </p:nvPr>
        </p:nvGraphicFramePr>
        <p:xfrm>
          <a:off x="1373706" y="6101802"/>
          <a:ext cx="57736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977">
                  <a:extLst>
                    <a:ext uri="{9D8B030D-6E8A-4147-A177-3AD203B41FA5}">
                      <a16:colId xmlns:a16="http://schemas.microsoft.com/office/drawing/2014/main" val="3491537572"/>
                    </a:ext>
                  </a:extLst>
                </a:gridCol>
                <a:gridCol w="1678488">
                  <a:extLst>
                    <a:ext uri="{9D8B030D-6E8A-4147-A177-3AD203B41FA5}">
                      <a16:colId xmlns:a16="http://schemas.microsoft.com/office/drawing/2014/main" val="3590074550"/>
                    </a:ext>
                  </a:extLst>
                </a:gridCol>
                <a:gridCol w="1766170">
                  <a:extLst>
                    <a:ext uri="{9D8B030D-6E8A-4147-A177-3AD203B41FA5}">
                      <a16:colId xmlns:a16="http://schemas.microsoft.com/office/drawing/2014/main" val="2874182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current token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I / “CCC”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676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current character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EOF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923289"/>
                  </a:ext>
                </a:extLst>
              </a:tr>
            </a:tbl>
          </a:graphicData>
        </a:graphic>
      </p:graphicFrame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28E2FB6-33BD-4CC8-8BF5-610DBDD39C4B}"/>
              </a:ext>
            </a:extLst>
          </p:cNvPr>
          <p:cNvSpPr/>
          <p:nvPr/>
        </p:nvSpPr>
        <p:spPr>
          <a:xfrm>
            <a:off x="1011995" y="3407727"/>
            <a:ext cx="1657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◆   </a:t>
            </a:r>
            <a:r>
              <a:rPr lang="en-US" altLang="ja-JP" dirty="0"/>
              <a:t>: EOF</a:t>
            </a:r>
            <a:r>
              <a:rPr lang="ja-JP" altLang="en-US" dirty="0"/>
              <a:t>文字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A6035D4-CBE5-4903-8878-08947A3CAF58}"/>
              </a:ext>
            </a:extLst>
          </p:cNvPr>
          <p:cNvSpPr txBox="1"/>
          <p:nvPr/>
        </p:nvSpPr>
        <p:spPr>
          <a:xfrm>
            <a:off x="8243013" y="4747843"/>
            <a:ext cx="369872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token</a:t>
            </a:r>
            <a:r>
              <a:rPr lang="ja-JP" altLang="en-US" u="sng" dirty="0"/>
              <a:t>一覧</a:t>
            </a:r>
            <a:endParaRPr lang="en-US" altLang="ja-JP" u="sng" dirty="0"/>
          </a:p>
          <a:p>
            <a:r>
              <a:rPr lang="ja-JP" altLang="en-US" dirty="0"/>
              <a:t>　</a:t>
            </a:r>
            <a:r>
              <a:rPr lang="en-US" altLang="ja-JP" dirty="0"/>
              <a:t>“I”	</a:t>
            </a:r>
            <a:r>
              <a:rPr lang="ja-JP" altLang="en-US" dirty="0"/>
              <a:t>名前文字列</a:t>
            </a:r>
            <a:r>
              <a:rPr lang="en-US" altLang="ja-JP" dirty="0"/>
              <a:t>(identifier)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”(“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”)”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”,”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“E”	EOF</a:t>
            </a:r>
          </a:p>
        </p:txBody>
      </p:sp>
      <p:sp>
        <p:nvSpPr>
          <p:cNvPr id="32" name="四角形: メモ 31">
            <a:extLst>
              <a:ext uri="{FF2B5EF4-FFF2-40B4-BE49-F238E27FC236}">
                <a16:creationId xmlns:a16="http://schemas.microsoft.com/office/drawing/2014/main" id="{2DEF667C-C02C-4AA5-97F8-BBD35656D989}"/>
              </a:ext>
            </a:extLst>
          </p:cNvPr>
          <p:cNvSpPr/>
          <p:nvPr/>
        </p:nvSpPr>
        <p:spPr>
          <a:xfrm>
            <a:off x="8103144" y="418722"/>
            <a:ext cx="3978462" cy="1959903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0" rIns="0" bIns="0" rtlCol="0" anchor="ctr" anchorCtr="0"/>
          <a:lstStyle/>
          <a:p>
            <a:endParaRPr lang="en-US" altLang="ja-JP" u="sng" dirty="0">
              <a:solidFill>
                <a:schemeClr val="tx1"/>
              </a:solidFill>
            </a:endParaRPr>
          </a:p>
          <a:p>
            <a:r>
              <a:rPr lang="ja-JP" altLang="en-US" u="sng" dirty="0">
                <a:solidFill>
                  <a:schemeClr val="tx1"/>
                </a:solidFill>
              </a:rPr>
              <a:t>・処理関数との対応</a:t>
            </a:r>
            <a:endParaRPr lang="en-US" altLang="ja-JP" u="sng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>
                <a:solidFill>
                  <a:schemeClr val="tx1"/>
                </a:solidFill>
              </a:rPr>
              <a:t>&lt;header&gt;	</a:t>
            </a:r>
            <a:r>
              <a:rPr lang="ja-JP" altLang="en-US" dirty="0">
                <a:solidFill>
                  <a:schemeClr val="tx1"/>
                </a:solidFill>
              </a:rPr>
              <a:t>⇔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parse_header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r>
              <a:rPr kumimoji="1" lang="ja-JP" altLang="en-US" dirty="0">
                <a:solidFill>
                  <a:schemeClr val="tx1"/>
                </a:solidFill>
              </a:rPr>
              <a:t>　</a:t>
            </a:r>
            <a:r>
              <a:rPr kumimoji="1" lang="en-US" altLang="ja-JP" dirty="0">
                <a:solidFill>
                  <a:schemeClr val="tx1"/>
                </a:solidFill>
              </a:rPr>
              <a:t>&lt;T-exp&gt;</a:t>
            </a:r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lang="ja-JP" altLang="en-US" dirty="0">
                <a:solidFill>
                  <a:schemeClr val="tx1"/>
                </a:solidFill>
              </a:rPr>
              <a:t>⇔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parse_T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>
                <a:solidFill>
                  <a:schemeClr val="tx1"/>
                </a:solidFill>
              </a:rPr>
              <a:t>token</a:t>
            </a:r>
            <a:r>
              <a:rPr lang="ja-JP" altLang="en-US" dirty="0">
                <a:solidFill>
                  <a:schemeClr val="tx1"/>
                </a:solidFill>
              </a:rPr>
              <a:t>切出</a:t>
            </a:r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lang="ja-JP" altLang="en-US" dirty="0">
                <a:solidFill>
                  <a:schemeClr val="tx1"/>
                </a:solidFill>
              </a:rPr>
              <a:t>⇔ </a:t>
            </a:r>
            <a:r>
              <a:rPr lang="en-US" altLang="ja-JP" dirty="0" err="1">
                <a:solidFill>
                  <a:schemeClr val="tx1"/>
                </a:solidFill>
              </a:rPr>
              <a:t>next_token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		     skip()</a:t>
            </a:r>
            <a:endParaRPr lang="ja-JP" altLang="en-US" dirty="0">
              <a:solidFill>
                <a:schemeClr val="tx1"/>
              </a:solidFill>
            </a:endParaRPr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3FD3ED0-5F81-489A-9D61-C7EC2A50FD65}"/>
              </a:ext>
            </a:extLst>
          </p:cNvPr>
          <p:cNvSpPr/>
          <p:nvPr/>
        </p:nvSpPr>
        <p:spPr>
          <a:xfrm>
            <a:off x="-190903" y="4331153"/>
            <a:ext cx="1909241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 err="1"/>
              <a:t>CharStream</a:t>
            </a:r>
            <a:r>
              <a:rPr lang="en-US" altLang="ja-JP" dirty="0"/>
              <a:t> :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4588D15-C516-4213-A311-88A4C21CE0F5}"/>
              </a:ext>
            </a:extLst>
          </p:cNvPr>
          <p:cNvSpPr/>
          <p:nvPr/>
        </p:nvSpPr>
        <p:spPr>
          <a:xfrm>
            <a:off x="-189862" y="4973479"/>
            <a:ext cx="1909241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 err="1"/>
              <a:t>TokenStream</a:t>
            </a:r>
            <a:r>
              <a:rPr lang="en-US" altLang="ja-JP" dirty="0"/>
              <a:t> :</a:t>
            </a: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C2EBB3F6-BC9B-4644-A480-9826EF908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561580"/>
              </p:ext>
            </p:extLst>
          </p:nvPr>
        </p:nvGraphicFramePr>
        <p:xfrm>
          <a:off x="1626578" y="4336421"/>
          <a:ext cx="4957522" cy="95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45">
                  <a:extLst>
                    <a:ext uri="{9D8B030D-6E8A-4147-A177-3AD203B41FA5}">
                      <a16:colId xmlns:a16="http://schemas.microsoft.com/office/drawing/2014/main" val="2026354323"/>
                    </a:ext>
                  </a:extLst>
                </a:gridCol>
                <a:gridCol w="276889">
                  <a:extLst>
                    <a:ext uri="{9D8B030D-6E8A-4147-A177-3AD203B41FA5}">
                      <a16:colId xmlns:a16="http://schemas.microsoft.com/office/drawing/2014/main" val="1606582540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024236598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702471851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879966140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083459537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192821645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96053124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82780628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447536732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60369436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413502680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2583214135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595056395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2398611491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2168366197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290294298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61027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768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07660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014274"/>
                  </a:ext>
                </a:extLst>
              </a:tr>
            </a:tbl>
          </a:graphicData>
        </a:graphic>
      </p:graphicFrame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E791B01-79B1-4F84-90F7-79EC257913B6}"/>
              </a:ext>
            </a:extLst>
          </p:cNvPr>
          <p:cNvSpPr txBox="1"/>
          <p:nvPr/>
        </p:nvSpPr>
        <p:spPr>
          <a:xfrm>
            <a:off x="6236504" y="3249423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5FC7177-53C7-498A-915F-83827A7D11D8}"/>
              </a:ext>
            </a:extLst>
          </p:cNvPr>
          <p:cNvSpPr txBox="1"/>
          <p:nvPr/>
        </p:nvSpPr>
        <p:spPr>
          <a:xfrm>
            <a:off x="4594275" y="3253108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7D0FBA4-1C6D-4AD9-9F64-776665195669}"/>
              </a:ext>
            </a:extLst>
          </p:cNvPr>
          <p:cNvSpPr txBox="1"/>
          <p:nvPr/>
        </p:nvSpPr>
        <p:spPr>
          <a:xfrm>
            <a:off x="565677" y="3051183"/>
            <a:ext cx="873344" cy="36933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左中かっこ 11">
            <a:extLst>
              <a:ext uri="{FF2B5EF4-FFF2-40B4-BE49-F238E27FC236}">
                <a16:creationId xmlns:a16="http://schemas.microsoft.com/office/drawing/2014/main" id="{9A9052EE-5722-4908-B512-CC041620BC57}"/>
              </a:ext>
            </a:extLst>
          </p:cNvPr>
          <p:cNvSpPr/>
          <p:nvPr/>
        </p:nvSpPr>
        <p:spPr>
          <a:xfrm>
            <a:off x="229687" y="3003573"/>
            <a:ext cx="259165" cy="77348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9226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06D813-9F94-4867-8E95-53FFBDC28D2E}"/>
              </a:ext>
            </a:extLst>
          </p:cNvPr>
          <p:cNvSpPr txBox="1"/>
          <p:nvPr/>
        </p:nvSpPr>
        <p:spPr>
          <a:xfrm>
            <a:off x="137652" y="0"/>
            <a:ext cx="11454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3. </a:t>
            </a:r>
            <a:r>
              <a:rPr lang="ja-JP" altLang="en-US"/>
              <a:t>複数ファイル対応</a:t>
            </a:r>
            <a:endParaRPr lang="en-US" altLang="ja-JP" dirty="0"/>
          </a:p>
          <a:p>
            <a:r>
              <a:rPr lang="en-US" altLang="ja-JP" dirty="0"/>
              <a:t>(1)</a:t>
            </a:r>
            <a:r>
              <a:rPr lang="ja-JP" altLang="en-US" dirty="0"/>
              <a:t>バインド対象指定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T</a:t>
            </a:r>
            <a:r>
              <a:rPr lang="ja-JP" altLang="en-US" dirty="0"/>
              <a:t>式</a:t>
            </a:r>
            <a:r>
              <a:rPr lang="en-US" altLang="ja-JP" dirty="0"/>
              <a:t>:		A(B[2],C[1],D[2])</a:t>
            </a:r>
          </a:p>
          <a:p>
            <a:r>
              <a:rPr kumimoji="1" lang="ja-JP" altLang="en-US" dirty="0"/>
              <a:t>　・ファイル</a:t>
            </a:r>
            <a:r>
              <a:rPr kumimoji="1" lang="en-US" altLang="ja-JP" dirty="0"/>
              <a:t>:</a:t>
            </a:r>
            <a:r>
              <a:rPr lang="en-US" altLang="ja-JP" dirty="0"/>
              <a:t>	test1.csv, test2.csv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8B96F78-759E-4ACD-9639-12403178256E}"/>
              </a:ext>
            </a:extLst>
          </p:cNvPr>
          <p:cNvSpPr txBox="1"/>
          <p:nvPr/>
        </p:nvSpPr>
        <p:spPr>
          <a:xfrm>
            <a:off x="382620" y="1754326"/>
            <a:ext cx="64450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(a)</a:t>
            </a:r>
            <a:r>
              <a:rPr lang="ja-JP" altLang="en-US"/>
              <a:t>ファイルのオープン範囲</a:t>
            </a:r>
            <a:r>
              <a:rPr lang="en-US" altLang="ja-JP" dirty="0"/>
              <a:t>	(</a:t>
            </a:r>
            <a:r>
              <a:rPr lang="en-US" altLang="ja-JP" u="sng" dirty="0"/>
              <a:t>#1$file$(“…”), …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(b)</a:t>
            </a:r>
            <a:r>
              <a:rPr lang="ja-JP" altLang="en-US" dirty="0"/>
              <a:t>バインド対象のスコープ</a:t>
            </a:r>
            <a:r>
              <a:rPr lang="en-US" altLang="ja-JP" dirty="0"/>
              <a:t>	$#1(</a:t>
            </a:r>
            <a:r>
              <a:rPr lang="en-US" altLang="ja-JP" u="sng" dirty="0"/>
              <a:t>…</a:t>
            </a:r>
            <a:r>
              <a:rPr lang="en-US" altLang="ja-JP" dirty="0"/>
              <a:t>)</a:t>
            </a:r>
            <a:r>
              <a:rPr lang="ja-JP" altLang="en-US" dirty="0"/>
              <a:t>、</a:t>
            </a:r>
            <a:r>
              <a:rPr lang="en-US" altLang="ja-JP" dirty="0"/>
              <a:t>$#1</a:t>
            </a:r>
            <a:r>
              <a:rPr lang="en-US" altLang="ja-JP" u="sng" dirty="0"/>
              <a:t>&lt;T</a:t>
            </a:r>
            <a:r>
              <a:rPr lang="ja-JP" altLang="en-US" u="sng" dirty="0"/>
              <a:t>式</a:t>
            </a:r>
            <a:r>
              <a:rPr lang="en-US" altLang="ja-JP" u="sng" dirty="0"/>
              <a:t>&gt;</a:t>
            </a:r>
            <a:endParaRPr lang="en-US" altLang="ja-JP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D848788-B849-2441-A18B-E53354602EA4}"/>
              </a:ext>
            </a:extLst>
          </p:cNvPr>
          <p:cNvSpPr/>
          <p:nvPr/>
        </p:nvSpPr>
        <p:spPr>
          <a:xfrm>
            <a:off x="382620" y="1215717"/>
            <a:ext cx="82458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(#1$file$(“test1.csv”),#2$file$(“test2.csv”),$#1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$#2C[1]</a:t>
            </a:r>
            <a:r>
              <a:rPr lang="en-US" altLang="ja-JP" u="sng" dirty="0"/>
              <a:t>,D[2])</a:t>
            </a:r>
            <a:r>
              <a:rPr lang="en-US" altLang="ja-JP" dirty="0"/>
              <a:t>)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1608CA4-5841-3448-BBCF-EA1B5B9D8C37}"/>
              </a:ext>
            </a:extLst>
          </p:cNvPr>
          <p:cNvSpPr txBox="1"/>
          <p:nvPr/>
        </p:nvSpPr>
        <p:spPr>
          <a:xfrm>
            <a:off x="285343" y="2605249"/>
            <a:ext cx="107652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/>
              <a:t>ファイルポインタ</a:t>
            </a:r>
            <a:r>
              <a:rPr lang="en-US" altLang="ja-JP" dirty="0"/>
              <a:t>($#1</a:t>
            </a:r>
            <a:r>
              <a:rPr lang="ja-JP" altLang="en-US"/>
              <a:t>、</a:t>
            </a:r>
            <a:r>
              <a:rPr lang="en-US" altLang="ja-JP" dirty="0"/>
              <a:t>$#2)</a:t>
            </a:r>
            <a:r>
              <a:rPr lang="ja-JP" altLang="en-US"/>
              <a:t>と</a:t>
            </a:r>
            <a:r>
              <a:rPr lang="en-US" altLang="ja-JP" dirty="0"/>
              <a:t>T</a:t>
            </a:r>
            <a:r>
              <a:rPr lang="ja-JP" altLang="en-US"/>
              <a:t>式の組合せはバインド操作に固定か、ユーザ定義可能とすべきか。</a:t>
            </a:r>
            <a:endParaRPr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DC1BAF0-ADFE-7F40-B1E4-596E40F1188D}"/>
              </a:ext>
            </a:extLst>
          </p:cNvPr>
          <p:cNvSpPr txBox="1"/>
          <p:nvPr/>
        </p:nvSpPr>
        <p:spPr>
          <a:xfrm>
            <a:off x="137652" y="3363838"/>
            <a:ext cx="11876008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(2) </a:t>
            </a:r>
            <a:r>
              <a:rPr lang="ja-JP" altLang="en-US"/>
              <a:t>コンテキスト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例</a:t>
            </a:r>
            <a:r>
              <a:rPr lang="en-US" altLang="ja-JP" dirty="0"/>
              <a:t>)</a:t>
            </a:r>
            <a:r>
              <a:rPr lang="ja-JP" altLang="en-US"/>
              <a:t>ストリームをどのような文字列として</a:t>
            </a:r>
            <a:r>
              <a:rPr lang="en-US" altLang="ja-JP" dirty="0"/>
              <a:t>read</a:t>
            </a:r>
            <a:r>
              <a:rPr lang="ja-JP" altLang="en-US"/>
              <a:t>するかの決定要因</a:t>
            </a:r>
            <a:endParaRPr lang="en-US" altLang="ja-JP" dirty="0"/>
          </a:p>
          <a:p>
            <a:r>
              <a:rPr lang="en-US" altLang="ja-JP" dirty="0"/>
              <a:t>(a) </a:t>
            </a:r>
            <a:r>
              <a:rPr lang="ja-JP" altLang="en-US"/>
              <a:t>どのような関数のパラメータか</a:t>
            </a:r>
            <a:br>
              <a:rPr lang="ja-JP" altLang="en-US"/>
            </a:br>
            <a:r>
              <a:rPr lang="en-US" altLang="ja-JP" dirty="0"/>
              <a:t>	$T$(</a:t>
            </a:r>
            <a:r>
              <a:rPr lang="en-US" altLang="ja-JP" u="sng" dirty="0"/>
              <a:t>$file$(“file1.txt”)</a:t>
            </a:r>
            <a:r>
              <a:rPr lang="en-US" altLang="ja-JP" dirty="0"/>
              <a:t>) -&gt;T</a:t>
            </a:r>
            <a:r>
              <a:rPr lang="ja-JP" altLang="en-US"/>
              <a:t>式として</a:t>
            </a:r>
            <a:r>
              <a:rPr lang="en-US" altLang="ja-JP" dirty="0"/>
              <a:t>read</a:t>
            </a:r>
          </a:p>
          <a:p>
            <a:r>
              <a:rPr lang="en-US" altLang="ja-JP" dirty="0"/>
              <a:t>	$bind$($T$($stream$("A(B[2],C[1],D[2])”)),</a:t>
            </a:r>
            <a:r>
              <a:rPr lang="en-US" altLang="ja-JP" u="sng" dirty="0"/>
              <a:t>$file$(“file1.txt”)</a:t>
            </a:r>
            <a:r>
              <a:rPr lang="en-US" altLang="ja-JP" dirty="0"/>
              <a:t>) -&gt; csv</a:t>
            </a:r>
            <a:r>
              <a:rPr lang="ja-JP" altLang="en-US"/>
              <a:t>として</a:t>
            </a:r>
            <a:r>
              <a:rPr lang="en-US" altLang="ja-JP" dirty="0"/>
              <a:t>read</a:t>
            </a:r>
            <a:r>
              <a:rPr lang="ja-JP" altLang="en-US"/>
              <a:t>して</a:t>
            </a:r>
            <a:r>
              <a:rPr lang="en-US" altLang="ja-JP" dirty="0"/>
              <a:t>T</a:t>
            </a:r>
            <a:r>
              <a:rPr lang="ja-JP" altLang="en-US"/>
              <a:t>式にバインド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(b)</a:t>
            </a:r>
            <a:r>
              <a:rPr lang="ja-JP" altLang="en-US"/>
              <a:t>ファイルポインタ</a:t>
            </a:r>
            <a:r>
              <a:rPr lang="en-US" altLang="ja-JP" dirty="0"/>
              <a:t>$#1</a:t>
            </a:r>
            <a:r>
              <a:rPr lang="ja-JP" altLang="en-US"/>
              <a:t>が</a:t>
            </a:r>
            <a:r>
              <a:rPr lang="en-US" altLang="ja-JP" dirty="0"/>
              <a:t>T</a:t>
            </a:r>
            <a:r>
              <a:rPr lang="ja-JP" altLang="en-US"/>
              <a:t>式に付与</a:t>
            </a:r>
            <a:br>
              <a:rPr lang="en-US" altLang="ja-JP" dirty="0"/>
            </a:br>
            <a:r>
              <a:rPr lang="en-US" altLang="ja-JP" dirty="0"/>
              <a:t>	(#1</a:t>
            </a:r>
            <a:r>
              <a:rPr lang="en-US" altLang="ja-JP" u="sng" dirty="0"/>
              <a:t>$file$(“file1.txt”)</a:t>
            </a:r>
            <a:r>
              <a:rPr lang="en-US" altLang="ja-JP" dirty="0"/>
              <a:t>,</a:t>
            </a:r>
            <a:r>
              <a:rPr lang="en-US" altLang="ja-JP" u="sng" dirty="0"/>
              <a:t>$#1</a:t>
            </a:r>
            <a:r>
              <a:rPr lang="en-US" altLang="ja-JP" dirty="0"/>
              <a:t>A(B[2],C[1],D[2])) -&gt; csv</a:t>
            </a:r>
            <a:r>
              <a:rPr lang="ja-JP" altLang="en-US"/>
              <a:t>として</a:t>
            </a:r>
            <a:r>
              <a:rPr lang="en-US" altLang="ja-JP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5056097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5/1(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3709987" y="2329538"/>
            <a:ext cx="6096000" cy="32389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1. reference chain</a:t>
            </a:r>
          </a:p>
          <a:p>
            <a:pPr lvl="1"/>
            <a:r>
              <a:rPr lang="ja-JP" altLang="en-US" dirty="0"/>
              <a:t>1.1 reference chainの導入</a:t>
            </a:r>
          </a:p>
          <a:p>
            <a:pPr lvl="1"/>
            <a:r>
              <a:rPr lang="ja-JP" altLang="en-US" dirty="0"/>
              <a:t>1.2 reference chainのBNF定義</a:t>
            </a:r>
          </a:p>
          <a:p>
            <a:pPr lvl="1"/>
            <a:r>
              <a:rPr lang="ja-JP" altLang="en-US" dirty="0"/>
              <a:t>1.3 reference chainの内部表現</a:t>
            </a:r>
          </a:p>
          <a:p>
            <a:pPr lvl="1"/>
            <a:r>
              <a:rPr lang="ja-JP" altLang="en-US" dirty="0"/>
              <a:t>1.4 @指定導入の経緯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2. ストリーム</a:t>
            </a:r>
          </a:p>
          <a:p>
            <a:pPr lvl="1"/>
            <a:r>
              <a:rPr lang="ja-JP" altLang="en-US" dirty="0"/>
              <a:t>2.1 ストリームの種別(階層関係)</a:t>
            </a:r>
          </a:p>
          <a:p>
            <a:pPr lvl="1"/>
            <a:r>
              <a:rPr lang="ja-JP" altLang="en-US" dirty="0"/>
              <a:t>2.2 bindオペレータ</a:t>
            </a:r>
          </a:p>
          <a:p>
            <a:pPr lvl="1"/>
            <a:r>
              <a:rPr lang="ja-JP" altLang="en-US" dirty="0"/>
              <a:t>2.3 ストリームのコンテキスト再考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3. 内積出力形式の定義</a:t>
            </a:r>
          </a:p>
        </p:txBody>
      </p:sp>
    </p:spTree>
    <p:extLst>
      <p:ext uri="{BB962C8B-B14F-4D97-AF65-F5344CB8AC3E}">
        <p14:creationId xmlns:p14="http://schemas.microsoft.com/office/powerpoint/2010/main" val="23372702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07004" y="0"/>
            <a:ext cx="11984477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/>
              <a:t>1. reference chain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元々の課題</a:t>
            </a:r>
            <a:r>
              <a:rPr lang="en-US" altLang="ja-JP" dirty="0"/>
              <a:t>&gt;</a:t>
            </a:r>
          </a:p>
          <a:p>
            <a:pPr lvl="1"/>
            <a:r>
              <a:rPr lang="en-US" altLang="ja-JP" dirty="0"/>
              <a:t>echo '(</a:t>
            </a:r>
            <a:r>
              <a:rPr lang="en-US" altLang="ja-JP" dirty="0">
                <a:highlight>
                  <a:srgbClr val="FFFFCC"/>
                </a:highlight>
              </a:rPr>
              <a:t>#1X[2],</a:t>
            </a:r>
            <a:r>
              <a:rPr lang="en-US" altLang="ja-JP" dirty="0">
                <a:highlight>
                  <a:srgbClr val="FFCCFF"/>
                </a:highlight>
              </a:rPr>
              <a:t>$#1Y[2])</a:t>
            </a:r>
            <a:r>
              <a:rPr lang="en-US" altLang="ja-JP" dirty="0"/>
              <a:t>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/>
              <a:t>　</a:t>
            </a:r>
            <a:r>
              <a:rPr lang="en-US" altLang="ja-JP" dirty="0"/>
              <a:t>=&gt; (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ja-JP" altLang="en-US">
                <a:highlight>
                  <a:srgbClr val="FFFFCC"/>
                </a:highlight>
              </a:rPr>
              <a:t>　</a:t>
            </a:r>
            <a:r>
              <a:rPr lang="en-US" altLang="ja-JP" dirty="0"/>
              <a:t>,</a:t>
            </a:r>
            <a:r>
              <a:rPr lang="ja-JP" altLang="en-US"/>
              <a:t>　</a:t>
            </a: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改善案</a:t>
            </a:r>
            <a:r>
              <a:rPr lang="en-US" altLang="ja-JP" dirty="0"/>
              <a:t>&gt;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b="1" dirty="0">
                <a:solidFill>
                  <a:srgbClr val="FF0000"/>
                </a:solidFill>
                <a:highlight>
                  <a:srgbClr val="FFCCFF"/>
                </a:highlight>
              </a:rPr>
              <a:t>%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#1X[2]</a:t>
            </a:r>
            <a:r>
              <a:rPr lang="en-US" altLang="ja-JP" b="1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ja-JP" altLang="en-US"/>
              <a:t>　　</a:t>
            </a:r>
            <a:r>
              <a:rPr lang="en-US" altLang="ja-JP" dirty="0"/>
              <a:t>(a)</a:t>
            </a:r>
            <a:r>
              <a:rPr lang="ja-JP" altLang="en-US"/>
              <a:t>値指定の</a:t>
            </a:r>
            <a:r>
              <a:rPr lang="en-US" altLang="ja-JP" dirty="0"/>
              <a:t>@</a:t>
            </a:r>
            <a:r>
              <a:rPr lang="ja-JP" altLang="en-US"/>
              <a:t>を</a:t>
            </a:r>
            <a:r>
              <a:rPr lang="ja-JP" altLang="en-US">
                <a:solidFill>
                  <a:srgbClr val="FF0000"/>
                </a:solidFill>
              </a:rPr>
              <a:t>％</a:t>
            </a:r>
            <a:r>
              <a:rPr lang="ja-JP" altLang="en-US"/>
              <a:t>に変更</a:t>
            </a:r>
            <a:endParaRPr lang="en-US" altLang="ja-JP" dirty="0"/>
          </a:p>
          <a:p>
            <a:pPr lvl="2"/>
            <a:r>
              <a:rPr lang="ja-JP" altLang="en-US"/>
              <a:t>　　</a:t>
            </a:r>
            <a:r>
              <a:rPr lang="en-US" altLang="ja-JP" dirty="0"/>
              <a:t>(b)</a:t>
            </a:r>
            <a:r>
              <a:rPr lang="ja-JP" altLang="en-US"/>
              <a:t>出力の順番を以下の順序</a:t>
            </a:r>
            <a:endParaRPr lang="en-US" altLang="ja-JP" dirty="0"/>
          </a:p>
          <a:p>
            <a:pPr lvl="2"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ja-JP" altLang="en-US">
                <a:highlight>
                  <a:srgbClr val="FFCCFF"/>
                </a:highlight>
              </a:rPr>
              <a:t>自ノード</a:t>
            </a:r>
            <a:r>
              <a:rPr lang="en-US" altLang="ja-JP" dirty="0">
                <a:highlight>
                  <a:srgbClr val="FFCCFF"/>
                </a:highlight>
              </a:rPr>
              <a:t>%</a:t>
            </a:r>
            <a:r>
              <a:rPr lang="ja-JP" altLang="en-US">
                <a:highlight>
                  <a:srgbClr val="FFCCFF"/>
                </a:highlight>
              </a:rPr>
              <a:t>バインド値</a:t>
            </a:r>
            <a:r>
              <a:rPr lang="ja-JP" altLang="en-US"/>
              <a:t>、</a:t>
            </a:r>
            <a:r>
              <a:rPr lang="ja-JP" altLang="en-US">
                <a:solidFill>
                  <a:srgbClr val="FF0000"/>
                </a:solidFill>
              </a:rPr>
              <a:t>子ノード</a:t>
            </a:r>
            <a:r>
              <a:rPr lang="ja-JP" altLang="en-US"/>
              <a:t>、</a:t>
            </a:r>
            <a:r>
              <a:rPr lang="ja-JP" altLang="en-US">
                <a:highlight>
                  <a:srgbClr val="FFFFCC"/>
                </a:highlight>
              </a:rPr>
              <a:t>参照先ノード</a:t>
            </a:r>
            <a:r>
              <a:rPr lang="en-US" altLang="ja-JP" dirty="0">
                <a:highlight>
                  <a:srgbClr val="FFFFCC"/>
                </a:highlight>
              </a:rPr>
              <a:t>%</a:t>
            </a:r>
            <a:r>
              <a:rPr lang="ja-JP" altLang="en-US">
                <a:highlight>
                  <a:srgbClr val="FFFFCC"/>
                </a:highlight>
              </a:rPr>
              <a:t>バインド値</a:t>
            </a:r>
            <a:r>
              <a:rPr lang="ja-JP" altLang="en-US"/>
              <a:t>、</a:t>
            </a:r>
            <a:r>
              <a:rPr lang="ja-JP" altLang="en-US">
                <a:solidFill>
                  <a:srgbClr val="FF0000"/>
                </a:solidFill>
              </a:rPr>
              <a:t>参照先の子ノード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b="1" u="sng" dirty="0">
                <a:sym typeface="Wingdings" pitchFamily="2" charset="2"/>
              </a:rPr>
              <a:t>1.1 reference chain</a:t>
            </a:r>
            <a:r>
              <a:rPr lang="ja-JP" altLang="en-US" b="1" u="sng">
                <a:sym typeface="Wingdings" pitchFamily="2" charset="2"/>
              </a:rPr>
              <a:t>の導入</a:t>
            </a:r>
            <a:endParaRPr lang="en-US" altLang="ja-JP" b="1" u="sng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ja-JP" altLang="en-US"/>
              <a:t>　</a:t>
            </a:r>
            <a:r>
              <a:rPr lang="en-US" altLang="ja-JP" dirty="0"/>
              <a:t>[</a:t>
            </a:r>
            <a:r>
              <a:rPr lang="ja-JP" altLang="en-US"/>
              <a:t>一般形</a:t>
            </a:r>
            <a:r>
              <a:rPr lang="en-US" altLang="ja-JP" dirty="0"/>
              <a:t>]	</a:t>
            </a:r>
            <a:r>
              <a:rPr lang="en-US" altLang="ja-JP" u="sng" dirty="0"/>
              <a:t>$#n</a:t>
            </a:r>
            <a:r>
              <a:rPr lang="en-US" altLang="ja-JP" sz="1200" u="sng" cap="small" dirty="0"/>
              <a:t>1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</a:t>
            </a:r>
            <a:r>
              <a:rPr lang="en-US" altLang="ja-JP" u="sng" dirty="0"/>
              <a:t>#n</a:t>
            </a:r>
            <a:r>
              <a:rPr lang="en-US" altLang="ja-JP" sz="1200" u="sng" dirty="0"/>
              <a:t>1</a:t>
            </a:r>
            <a:r>
              <a:rPr lang="en-US" altLang="ja-JP" u="sng" dirty="0"/>
              <a:t>Y%(t,...t)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@...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		</a:t>
            </a:r>
            <a:r>
              <a:rPr lang="ja-JP" altLang="en-US"/>
              <a:t>下線部</a:t>
            </a:r>
            <a:r>
              <a:rPr lang="en-US" altLang="ja-JP" dirty="0"/>
              <a:t>	:1</a:t>
            </a:r>
            <a:r>
              <a:rPr lang="ja-JP" altLang="en-US"/>
              <a:t>つの参照項。</a:t>
            </a:r>
            <a:endParaRPr lang="en-US" altLang="ja-JP" dirty="0"/>
          </a:p>
          <a:p>
            <a:r>
              <a:rPr lang="en-US" altLang="ja-JP" dirty="0"/>
              <a:t>		$#</a:t>
            </a:r>
            <a:r>
              <a:rPr lang="en-US" altLang="ja-JP" dirty="0" err="1"/>
              <a:t>n</a:t>
            </a:r>
            <a:r>
              <a:rPr lang="en-US" altLang="ja-JP" sz="1200" dirty="0" err="1"/>
              <a:t>i</a:t>
            </a:r>
            <a:r>
              <a:rPr lang="en-US" altLang="ja-JP" dirty="0"/>
              <a:t>	: reference</a:t>
            </a:r>
          </a:p>
          <a:p>
            <a:r>
              <a:rPr lang="en-US" altLang="ja-JP" dirty="0"/>
              <a:t>		t	: </a:t>
            </a:r>
            <a:r>
              <a:rPr lang="ja-JP" altLang="en-US"/>
              <a:t>値指定相当の</a:t>
            </a:r>
            <a:r>
              <a:rPr lang="en-US" altLang="ja-JP" dirty="0"/>
              <a:t>T</a:t>
            </a:r>
            <a:r>
              <a:rPr lang="ja-JP" altLang="en-US"/>
              <a:t>式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>
                <a:solidFill>
                  <a:srgbClr val="FF0000"/>
                </a:solidFill>
              </a:rPr>
              <a:t>T	: </a:t>
            </a:r>
            <a:r>
              <a:rPr lang="ja-JP" altLang="en-US">
                <a:solidFill>
                  <a:srgbClr val="FF0000"/>
                </a:solidFill>
              </a:rPr>
              <a:t>子ノード相当の</a:t>
            </a:r>
            <a:r>
              <a:rPr lang="en-US" altLang="ja-JP" dirty="0">
                <a:solidFill>
                  <a:srgbClr val="FF0000"/>
                </a:solidFill>
              </a:rPr>
              <a:t>T</a:t>
            </a:r>
            <a:r>
              <a:rPr lang="ja-JP" altLang="en-US">
                <a:solidFill>
                  <a:srgbClr val="FF0000"/>
                </a:solidFill>
              </a:rPr>
              <a:t>式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		%(…)	:</a:t>
            </a:r>
            <a:r>
              <a:rPr lang="ja-JP" altLang="en-US"/>
              <a:t>バインド値、</a:t>
            </a:r>
            <a:r>
              <a:rPr lang="en-US" altLang="ja-JP" dirty="0"/>
              <a:t>①CSV</a:t>
            </a:r>
            <a:r>
              <a:rPr lang="ja-JP" altLang="en-US"/>
              <a:t>バインド値と</a:t>
            </a:r>
            <a:r>
              <a:rPr lang="en-US" altLang="ja-JP" dirty="0"/>
              <a:t>②%</a:t>
            </a:r>
            <a:r>
              <a:rPr lang="ja-JP" altLang="en-US"/>
              <a:t>指定値の２通り</a:t>
            </a:r>
            <a:r>
              <a:rPr lang="en-US" altLang="ja-JP" dirty="0"/>
              <a:t>(</a:t>
            </a:r>
            <a:r>
              <a:rPr lang="ja-JP" altLang="en-US"/>
              <a:t>両方保持する場合は②優先</a:t>
            </a:r>
            <a:r>
              <a:rPr lang="en-US" altLang="ja-JP" dirty="0"/>
              <a:t>)</a:t>
            </a:r>
            <a:r>
              <a:rPr lang="ja-JP" altLang="en-US"/>
              <a:t>。</a:t>
            </a:r>
            <a:endParaRPr lang="en-US" altLang="ja-JP" dirty="0"/>
          </a:p>
          <a:p>
            <a:r>
              <a:rPr lang="ja-JP" altLang="en-US"/>
              <a:t>　</a:t>
            </a:r>
            <a:r>
              <a:rPr lang="en-US" altLang="ja-JP" dirty="0"/>
              <a:t>[</a:t>
            </a:r>
            <a:r>
              <a:rPr lang="ja-JP" altLang="en-US"/>
              <a:t>課題</a:t>
            </a:r>
            <a:r>
              <a:rPr lang="en-US" altLang="ja-JP" dirty="0"/>
              <a:t>]</a:t>
            </a:r>
          </a:p>
          <a:p>
            <a:pPr lvl="1"/>
            <a:r>
              <a:rPr lang="ja-JP" altLang="en-US"/>
              <a:t>　</a:t>
            </a:r>
            <a:r>
              <a:rPr lang="en-US" altLang="ja-JP" dirty="0"/>
              <a:t>(1)</a:t>
            </a:r>
            <a:r>
              <a:rPr lang="ja-JP" altLang="en-US"/>
              <a:t>言語仕様上の整合性</a:t>
            </a:r>
            <a:r>
              <a:rPr lang="en-US" altLang="ja-JP" dirty="0"/>
              <a:t>	=&gt; BNF</a:t>
            </a:r>
            <a:r>
              <a:rPr lang="ja-JP" altLang="en-US"/>
              <a:t>記述可</a:t>
            </a:r>
            <a:r>
              <a:rPr lang="en-US" altLang="ja-JP" dirty="0"/>
              <a:t>(1.2)</a:t>
            </a:r>
            <a:r>
              <a:rPr lang="ja-JP" altLang="en-US"/>
              <a:t>　　</a:t>
            </a:r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>
                <a:solidFill>
                  <a:srgbClr val="FF0000"/>
                </a:solidFill>
              </a:rPr>
              <a:t>デリミタは</a:t>
            </a:r>
            <a:r>
              <a:rPr lang="en-US" altLang="ja-JP" dirty="0">
                <a:solidFill>
                  <a:srgbClr val="FF0000"/>
                </a:solidFill>
              </a:rPr>
              <a:t>@</a:t>
            </a:r>
            <a:r>
              <a:rPr lang="ja-JP" altLang="en-US">
                <a:solidFill>
                  <a:srgbClr val="FF0000"/>
                </a:solidFill>
              </a:rPr>
              <a:t>のみ、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ja-JP" altLang="en-US">
                <a:solidFill>
                  <a:srgbClr val="FF0000"/>
                </a:solidFill>
              </a:rPr>
              <a:t>は通常文字扱い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ja-JP" altLang="en-US"/>
              <a:t>　</a:t>
            </a:r>
            <a:r>
              <a:rPr lang="en-US" altLang="ja-JP" dirty="0"/>
              <a:t>(2)T</a:t>
            </a:r>
            <a:r>
              <a:rPr lang="ja-JP" altLang="en-US"/>
              <a:t>式による内部表現</a:t>
            </a:r>
            <a:r>
              <a:rPr lang="en-US" altLang="ja-JP" dirty="0"/>
              <a:t>	=&gt; </a:t>
            </a:r>
            <a:r>
              <a:rPr lang="ja-JP" altLang="en-US"/>
              <a:t>対応する</a:t>
            </a:r>
            <a:r>
              <a:rPr lang="en-US" altLang="ja-JP" dirty="0"/>
              <a:t>T</a:t>
            </a:r>
            <a:r>
              <a:rPr lang="ja-JP" altLang="en-US"/>
              <a:t>式の決定</a:t>
            </a:r>
            <a:r>
              <a:rPr lang="en-US" altLang="ja-JP" dirty="0"/>
              <a:t>(1.3)</a:t>
            </a:r>
          </a:p>
        </p:txBody>
      </p:sp>
      <p:sp>
        <p:nvSpPr>
          <p:cNvPr id="3" name="四角形: 角を丸くする 4">
            <a:extLst>
              <a:ext uri="{FF2B5EF4-FFF2-40B4-BE49-F238E27FC236}">
                <a16:creationId xmlns:a16="http://schemas.microsoft.com/office/drawing/2014/main" id="{36BFB89C-AF9D-6448-B249-717CE281438E}"/>
              </a:ext>
            </a:extLst>
          </p:cNvPr>
          <p:cNvSpPr/>
          <p:nvPr/>
        </p:nvSpPr>
        <p:spPr>
          <a:xfrm>
            <a:off x="9734870" y="848427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dummy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四角形: 角を丸くする 5">
            <a:extLst>
              <a:ext uri="{FF2B5EF4-FFF2-40B4-BE49-F238E27FC236}">
                <a16:creationId xmlns:a16="http://schemas.microsoft.com/office/drawing/2014/main" id="{F0EEC041-4024-3443-9C45-5E3D4EAF3152}"/>
              </a:ext>
            </a:extLst>
          </p:cNvPr>
          <p:cNvSpPr/>
          <p:nvPr/>
        </p:nvSpPr>
        <p:spPr>
          <a:xfrm>
            <a:off x="8802345" y="2026856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FFCC"/>
                </a:highlight>
              </a:rPr>
              <a:t>#1X[2]</a:t>
            </a:r>
            <a:endParaRPr kumimoji="1" lang="ja-JP" altLang="en-US" dirty="0">
              <a:highlight>
                <a:srgbClr val="FFFFCC"/>
              </a:highlight>
            </a:endParaRPr>
          </a:p>
        </p:txBody>
      </p:sp>
      <p:sp>
        <p:nvSpPr>
          <p:cNvPr id="6" name="四角形: 角を丸くする 6">
            <a:extLst>
              <a:ext uri="{FF2B5EF4-FFF2-40B4-BE49-F238E27FC236}">
                <a16:creationId xmlns:a16="http://schemas.microsoft.com/office/drawing/2014/main" id="{3770CFC3-D924-204C-A793-4791628D6B46}"/>
              </a:ext>
            </a:extLst>
          </p:cNvPr>
          <p:cNvSpPr/>
          <p:nvPr/>
        </p:nvSpPr>
        <p:spPr>
          <a:xfrm>
            <a:off x="10367955" y="2026856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CCFF"/>
                </a:highlight>
              </a:rPr>
              <a:t>$#1Y[2]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EFC667A-1EA1-CD4B-A980-CDDBAB25B254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337687" y="1254519"/>
            <a:ext cx="805494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CAD9A7E-6C03-744C-A624-105D4BAE9A97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10143181" y="1254519"/>
            <a:ext cx="760116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四角形: メモ 9">
            <a:extLst>
              <a:ext uri="{FF2B5EF4-FFF2-40B4-BE49-F238E27FC236}">
                <a16:creationId xmlns:a16="http://schemas.microsoft.com/office/drawing/2014/main" id="{7B2DBCA7-7277-A541-818B-48AD88AF8121}"/>
              </a:ext>
            </a:extLst>
          </p:cNvPr>
          <p:cNvSpPr/>
          <p:nvPr/>
        </p:nvSpPr>
        <p:spPr>
          <a:xfrm>
            <a:off x="8927976" y="2378372"/>
            <a:ext cx="1510430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err="1">
                <a:solidFill>
                  <a:schemeClr val="tx1"/>
                </a:solidFill>
                <a:highlight>
                  <a:srgbClr val="FFFFCC"/>
                </a:highlight>
              </a:rPr>
              <a:t>Length,Weight</a:t>
            </a:r>
            <a:endParaRPr kumimoji="1" lang="ja-JP" altLang="en-US" sz="1600" dirty="0">
              <a:solidFill>
                <a:schemeClr val="tx1"/>
              </a:solidFill>
              <a:highlight>
                <a:srgbClr val="FFFFCC"/>
              </a:highlight>
            </a:endParaRPr>
          </a:p>
        </p:txBody>
      </p:sp>
      <p:sp>
        <p:nvSpPr>
          <p:cNvPr id="10" name="四角形: メモ 10">
            <a:extLst>
              <a:ext uri="{FF2B5EF4-FFF2-40B4-BE49-F238E27FC236}">
                <a16:creationId xmlns:a16="http://schemas.microsoft.com/office/drawing/2014/main" id="{954258F9-BBBA-9D43-AE78-18E4E1FCB953}"/>
              </a:ext>
            </a:extLst>
          </p:cNvPr>
          <p:cNvSpPr/>
          <p:nvPr/>
        </p:nvSpPr>
        <p:spPr>
          <a:xfrm>
            <a:off x="11274860" y="2362148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  <a:highlight>
                  <a:srgbClr val="FFCCFF"/>
                </a:highlight>
              </a:rPr>
              <a:t>mm,kg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DF4E63AD-EC45-4248-B917-6F1F59F4F2DC}"/>
              </a:ext>
            </a:extLst>
          </p:cNvPr>
          <p:cNvSpPr/>
          <p:nvPr/>
        </p:nvSpPr>
        <p:spPr>
          <a:xfrm>
            <a:off x="4376675" y="1116897"/>
            <a:ext cx="4737370" cy="44747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BFB237B4-9F21-7A48-9AFD-15C37BB9337F}"/>
              </a:ext>
            </a:extLst>
          </p:cNvPr>
          <p:cNvSpPr/>
          <p:nvPr/>
        </p:nvSpPr>
        <p:spPr>
          <a:xfrm>
            <a:off x="1057075" y="2104733"/>
            <a:ext cx="4808706" cy="44747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四角形 8">
            <a:extLst>
              <a:ext uri="{FF2B5EF4-FFF2-40B4-BE49-F238E27FC236}">
                <a16:creationId xmlns:a16="http://schemas.microsoft.com/office/drawing/2014/main" id="{DFA02AB3-25D7-4943-80AC-CD886374B97D}"/>
              </a:ext>
            </a:extLst>
          </p:cNvPr>
          <p:cNvSpPr/>
          <p:nvPr/>
        </p:nvSpPr>
        <p:spPr>
          <a:xfrm>
            <a:off x="9490032" y="4653963"/>
            <a:ext cx="1306295" cy="406092"/>
          </a:xfrm>
          <a:prstGeom prst="wedgeRectCallout">
            <a:avLst>
              <a:gd name="adj1" fmla="val -137595"/>
              <a:gd name="adj2" fmla="val -4295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>
                <a:solidFill>
                  <a:srgbClr val="FF0000"/>
                </a:solidFill>
              </a:rPr>
              <a:t>子ノード関連のの記載追加</a:t>
            </a:r>
          </a:p>
        </p:txBody>
      </p:sp>
    </p:spTree>
    <p:extLst>
      <p:ext uri="{BB962C8B-B14F-4D97-AF65-F5344CB8AC3E}">
        <p14:creationId xmlns:p14="http://schemas.microsoft.com/office/powerpoint/2010/main" val="15219424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C77E34-D972-5948-8D9F-4062C0429502}"/>
              </a:ext>
            </a:extLst>
          </p:cNvPr>
          <p:cNvSpPr/>
          <p:nvPr/>
        </p:nvSpPr>
        <p:spPr>
          <a:xfrm>
            <a:off x="256161" y="265837"/>
            <a:ext cx="116018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1.2 reference chain</a:t>
            </a:r>
            <a:r>
              <a:rPr lang="ja-JP" altLang="en-US" b="1" u="sng"/>
              <a:t>の</a:t>
            </a:r>
            <a:r>
              <a:rPr lang="en-US" altLang="ja-JP" b="1" u="sng" dirty="0"/>
              <a:t>BNF</a:t>
            </a:r>
            <a:r>
              <a:rPr lang="ja-JP" altLang="en-US" b="1" u="sng"/>
              <a:t>定義</a:t>
            </a:r>
            <a:endParaRPr lang="en-US" altLang="ja-JP" b="1" u="sng" dirty="0"/>
          </a:p>
          <a:p>
            <a:endParaRPr lang="en-US" altLang="ja-JP" dirty="0"/>
          </a:p>
          <a:p>
            <a:r>
              <a:rPr lang="ja-JP" altLang="en-US"/>
              <a:t>　</a:t>
            </a:r>
            <a:r>
              <a:rPr lang="ja-JP" altLang="en-US" dirty="0"/>
              <a:t>　</a:t>
            </a:r>
            <a:r>
              <a:rPr lang="en-US" altLang="ja-JP" dirty="0"/>
              <a:t>(</a:t>
            </a:r>
            <a:r>
              <a:rPr lang="ja-JP" altLang="en-US"/>
              <a:t>一般形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</a:t>
            </a:r>
            <a:r>
              <a:rPr lang="en-US" altLang="ja-JP" u="sng" dirty="0"/>
              <a:t>Y%(t,...,t)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@...@</a:t>
            </a:r>
            <a:r>
              <a:rPr lang="en-US" altLang="ja-JP" u="sng" dirty="0"/>
              <a:t>Z%(t,...,t)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                 </a:t>
            </a:r>
            <a:r>
              <a:rPr lang="ja-JP" altLang="en-US" u="sng"/>
              <a:t>　　　</a:t>
            </a:r>
            <a:r>
              <a:rPr lang="en-US" altLang="ja-JP" dirty="0"/>
              <a:t>: reference item    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7FDCCA4-5C2C-8C4D-8BAF-D112DCB59290}"/>
              </a:ext>
            </a:extLst>
          </p:cNvPr>
          <p:cNvSpPr/>
          <p:nvPr/>
        </p:nvSpPr>
        <p:spPr>
          <a:xfrm>
            <a:off x="684179" y="1674514"/>
            <a:ext cx="1117383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(BNF)	</a:t>
            </a:r>
          </a:p>
          <a:p>
            <a:r>
              <a:rPr lang="en-US" altLang="ja-JP" dirty="0"/>
              <a:t>	&lt;head&gt;::=	&lt;ref-label&gt;?&lt;reference&gt;?&lt;label&gt;?;</a:t>
            </a:r>
          </a:p>
          <a:p>
            <a:pPr lvl="1"/>
            <a:r>
              <a:rPr lang="en-US" altLang="ja-JP" dirty="0"/>
              <a:t>	&lt;ref-label&gt;::=	(’#’|’##’)&lt;num&gt;+;</a:t>
            </a:r>
          </a:p>
          <a:p>
            <a:pPr lvl="2"/>
            <a:r>
              <a:rPr lang="en-US" altLang="ja-JP" dirty="0"/>
              <a:t>&lt;reference&gt;::=	’$’(’#’|’##’)&lt;num&gt;+;</a:t>
            </a:r>
          </a:p>
          <a:p>
            <a:pPr lvl="2"/>
            <a:r>
              <a:rPr lang="en-US" altLang="ja-JP" dirty="0"/>
              <a:t>&lt;label&gt;::=	&lt;char&gt;+;</a:t>
            </a:r>
          </a:p>
          <a:p>
            <a:pPr lvl="2"/>
            <a:endParaRPr lang="en-US" altLang="ja-JP" dirty="0"/>
          </a:p>
          <a:p>
            <a:pPr lvl="2"/>
            <a:r>
              <a:rPr lang="en-US" altLang="ja-JP" dirty="0"/>
              <a:t>&lt;T-form&gt;::=	&lt;head&gt;(’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’(&lt;T-form&gt;(’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’&lt;T-form&gt;)*)?’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’)*;</a:t>
            </a:r>
          </a:p>
          <a:p>
            <a:pPr lvl="2"/>
            <a:endParaRPr lang="en-US" altLang="ja-JP" dirty="0"/>
          </a:p>
          <a:p>
            <a:pPr lvl="2"/>
            <a:r>
              <a:rPr lang="en-US" altLang="ja-JP" dirty="0"/>
              <a:t>&lt;</a:t>
            </a:r>
            <a:r>
              <a:rPr lang="en-US" altLang="ja-JP" dirty="0">
                <a:highlight>
                  <a:srgbClr val="FFCCFF"/>
                </a:highlight>
              </a:rPr>
              <a:t>ex-T-form</a:t>
            </a:r>
            <a:r>
              <a:rPr lang="en-US" altLang="ja-JP" dirty="0"/>
              <a:t>&gt;::=	</a:t>
            </a:r>
            <a:r>
              <a:rPr lang="en-US" altLang="ja-JP" dirty="0">
                <a:highlight>
                  <a:srgbClr val="FFFFCC"/>
                </a:highlight>
              </a:rPr>
              <a:t>&lt;ref-chain&gt;</a:t>
            </a:r>
            <a:r>
              <a:rPr lang="en-US" altLang="ja-JP" dirty="0"/>
              <a:t> |</a:t>
            </a:r>
          </a:p>
          <a:p>
            <a:pPr lvl="2"/>
            <a:r>
              <a:rPr lang="en-US" altLang="ja-JP" dirty="0"/>
              <a:t>		</a:t>
            </a:r>
            <a:r>
              <a:rPr lang="ja-JP" altLang="en-US"/>
              <a:t>　　</a:t>
            </a:r>
            <a:r>
              <a:rPr lang="en-US" altLang="ja-JP" dirty="0"/>
              <a:t>&lt;head&gt;(’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’(</a:t>
            </a:r>
            <a:r>
              <a:rPr lang="en-US" altLang="ja-JP" dirty="0">
                <a:highlight>
                  <a:srgbClr val="FFCCFF"/>
                </a:highlight>
              </a:rPr>
              <a:t>&lt;ex-T-form&gt;</a:t>
            </a:r>
            <a:r>
              <a:rPr lang="en-US" altLang="ja-JP" dirty="0"/>
              <a:t>(’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’</a:t>
            </a:r>
            <a:r>
              <a:rPr lang="en-US" altLang="ja-JP" dirty="0">
                <a:highlight>
                  <a:srgbClr val="FFCCFF"/>
                </a:highlight>
              </a:rPr>
              <a:t>&lt;ex-T-form&gt;</a:t>
            </a:r>
            <a:r>
              <a:rPr lang="en-US" altLang="ja-JP" dirty="0"/>
              <a:t>)*)?’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’)* </a:t>
            </a:r>
          </a:p>
          <a:p>
            <a:pPr lvl="2"/>
            <a:r>
              <a:rPr lang="en-US" altLang="ja-JP" dirty="0">
                <a:highlight>
                  <a:srgbClr val="FFFFCC"/>
                </a:highlight>
              </a:rPr>
              <a:t>&lt;ref-chain&gt;</a:t>
            </a:r>
            <a:r>
              <a:rPr lang="en-US" altLang="ja-JP" dirty="0"/>
              <a:t>::=	&lt;ref-item&gt;(’</a:t>
            </a:r>
            <a:r>
              <a:rPr lang="en-US" altLang="ja-JP" dirty="0">
                <a:solidFill>
                  <a:srgbClr val="FF0000"/>
                </a:solidFill>
              </a:rPr>
              <a:t>@</a:t>
            </a:r>
            <a:r>
              <a:rPr lang="en-US" altLang="ja-JP" dirty="0"/>
              <a:t>’&lt;ref-item&gt;)*</a:t>
            </a:r>
          </a:p>
          <a:p>
            <a:pPr lvl="2"/>
            <a:r>
              <a:rPr lang="en-US" altLang="ja-JP" dirty="0"/>
              <a:t>&lt;ref-item&gt;::=	&lt;head&gt;(’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’(&lt;ex-T-form&gt;(’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’&lt;ex-T-form&gt;)*)?’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’)? (</a:t>
            </a:r>
            <a:r>
              <a:rPr lang="en-US" altLang="ja-JP" dirty="0">
                <a:solidFill>
                  <a:srgbClr val="FF0000"/>
                </a:solidFill>
              </a:rPr>
              <a:t>ex-T...)</a:t>
            </a:r>
          </a:p>
          <a:p>
            <a:pPr lvl="2"/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/>
              <a:t>補足</a:t>
            </a:r>
            <a:r>
              <a:rPr lang="en-US" altLang="ja-JP" dirty="0"/>
              <a:t>1] %</a:t>
            </a:r>
            <a:r>
              <a:rPr lang="ja-JP" altLang="en-US"/>
              <a:t>はデリミタ扱いしなくても良い見込み</a:t>
            </a:r>
            <a:endParaRPr lang="en-US" altLang="ja-JP" dirty="0"/>
          </a:p>
          <a:p>
            <a:r>
              <a:rPr lang="en-US" altLang="ja-JP" dirty="0"/>
              <a:t>	=&gt; </a:t>
            </a:r>
            <a:r>
              <a:rPr lang="ja-JP" altLang="en-US"/>
              <a:t>従来の値指定</a:t>
            </a:r>
            <a:r>
              <a:rPr lang="en-US" altLang="ja-JP" dirty="0"/>
              <a:t>@</a:t>
            </a:r>
            <a:r>
              <a:rPr lang="ja-JP" altLang="en-US"/>
              <a:t>と同様の扱い。</a:t>
            </a:r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/>
              <a:t>補足</a:t>
            </a:r>
            <a:r>
              <a:rPr lang="en-US" altLang="ja-JP" dirty="0"/>
              <a:t>2] </a:t>
            </a:r>
            <a:r>
              <a:rPr lang="ja-JP" altLang="en-US"/>
              <a:t>実際には「</a:t>
            </a:r>
            <a:r>
              <a:rPr lang="en-US" altLang="ja-JP" dirty="0"/>
              <a:t>&lt;ref-item&gt;</a:t>
            </a:r>
            <a:r>
              <a:rPr lang="ja-JP" altLang="en-US"/>
              <a:t>の</a:t>
            </a:r>
            <a:r>
              <a:rPr lang="en-US" altLang="ja-JP" dirty="0"/>
              <a:t>&lt;head&gt;</a:t>
            </a:r>
            <a:r>
              <a:rPr lang="ja-JP" altLang="en-US"/>
              <a:t>は</a:t>
            </a:r>
            <a:r>
              <a:rPr lang="en-US" altLang="ja-JP" dirty="0"/>
              <a:t>”$#n”</a:t>
            </a:r>
            <a:r>
              <a:rPr lang="ja-JP" altLang="en-US"/>
              <a:t>を含む」などの制約があり。</a:t>
            </a:r>
            <a:endParaRPr lang="en-US" altLang="ja-JP" dirty="0"/>
          </a:p>
          <a:p>
            <a:r>
              <a:rPr lang="en-US" altLang="ja-JP" dirty="0"/>
              <a:t>	=&gt; BNF</a:t>
            </a:r>
            <a:r>
              <a:rPr lang="ja-JP" altLang="en-US"/>
              <a:t>でも規定できそうであるが、意味上の制約として</a:t>
            </a:r>
            <a:r>
              <a:rPr lang="en-US" altLang="ja-JP" dirty="0"/>
              <a:t>BNF</a:t>
            </a:r>
            <a:r>
              <a:rPr lang="ja-JP" altLang="en-US"/>
              <a:t>の外部で規定する。</a:t>
            </a:r>
            <a:endParaRPr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EB566AB-FF28-6247-A130-218E3C542DC7}"/>
              </a:ext>
            </a:extLst>
          </p:cNvPr>
          <p:cNvSpPr/>
          <p:nvPr/>
        </p:nvSpPr>
        <p:spPr>
          <a:xfrm>
            <a:off x="8514748" y="3059668"/>
            <a:ext cx="2655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赤フォント</a:t>
            </a:r>
            <a:r>
              <a:rPr lang="en-US" altLang="ja-JP" dirty="0">
                <a:solidFill>
                  <a:srgbClr val="FF0000"/>
                </a:solidFill>
              </a:rPr>
              <a:t>: </a:t>
            </a:r>
            <a:r>
              <a:rPr lang="ja-JP" altLang="en-US">
                <a:solidFill>
                  <a:srgbClr val="FF0000"/>
                </a:solidFill>
              </a:rPr>
              <a:t>デリミタ</a:t>
            </a:r>
            <a:r>
              <a:rPr lang="en-US" altLang="ja-JP" dirty="0"/>
              <a:t>   </a:t>
            </a:r>
          </a:p>
        </p:txBody>
      </p:sp>
      <p:sp>
        <p:nvSpPr>
          <p:cNvPr id="6" name="吹き出し: 四角形 8">
            <a:extLst>
              <a:ext uri="{FF2B5EF4-FFF2-40B4-BE49-F238E27FC236}">
                <a16:creationId xmlns:a16="http://schemas.microsoft.com/office/drawing/2014/main" id="{7B19DC2A-A820-5A43-8C73-2738D3AAB21A}"/>
              </a:ext>
            </a:extLst>
          </p:cNvPr>
          <p:cNvSpPr/>
          <p:nvPr/>
        </p:nvSpPr>
        <p:spPr>
          <a:xfrm>
            <a:off x="8678999" y="372799"/>
            <a:ext cx="1306295" cy="406092"/>
          </a:xfrm>
          <a:prstGeom prst="wedgeRectCallout">
            <a:avLst>
              <a:gd name="adj1" fmla="val -101682"/>
              <a:gd name="adj2" fmla="val 1774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>
                <a:solidFill>
                  <a:srgbClr val="FF0000"/>
                </a:solidFill>
              </a:rPr>
              <a:t>子ノード関連のの記載追加</a:t>
            </a:r>
          </a:p>
        </p:txBody>
      </p:sp>
    </p:spTree>
    <p:extLst>
      <p:ext uri="{BB962C8B-B14F-4D97-AF65-F5344CB8AC3E}">
        <p14:creationId xmlns:p14="http://schemas.microsoft.com/office/powerpoint/2010/main" val="31947237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C77E34-D972-5948-8D9F-4062C0429502}"/>
              </a:ext>
            </a:extLst>
          </p:cNvPr>
          <p:cNvSpPr/>
          <p:nvPr/>
        </p:nvSpPr>
        <p:spPr>
          <a:xfrm>
            <a:off x="275616" y="128096"/>
            <a:ext cx="11835319" cy="660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1.3 reference chain</a:t>
            </a:r>
            <a:r>
              <a:rPr lang="ja-JP" altLang="en-US" b="1" u="sng"/>
              <a:t>の内部表現</a:t>
            </a:r>
            <a:endParaRPr lang="en-US" altLang="ja-JP" b="1" u="sng" dirty="0"/>
          </a:p>
          <a:p>
            <a:r>
              <a:rPr lang="ja-JP" altLang="en-US"/>
              <a:t>　従来の</a:t>
            </a:r>
            <a:r>
              <a:rPr lang="en-US" altLang="ja-JP" dirty="0"/>
              <a:t>T</a:t>
            </a:r>
            <a:r>
              <a:rPr lang="ja-JP" altLang="en-US"/>
              <a:t>式の拡張であるため、内部表現を規定する必要がある。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　</a:t>
            </a:r>
            <a:r>
              <a:rPr lang="ja-JP" altLang="en-US" dirty="0"/>
              <a:t>　</a:t>
            </a:r>
            <a:r>
              <a:rPr lang="en-US" altLang="ja-JP" dirty="0"/>
              <a:t>(</a:t>
            </a:r>
            <a:r>
              <a:rPr lang="ja-JP" altLang="en-US"/>
              <a:t>一般形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</a:t>
            </a:r>
            <a:r>
              <a:rPr lang="en-US" altLang="ja-JP" u="sng" dirty="0"/>
              <a:t>Y%(t,...,t)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@...@</a:t>
            </a:r>
            <a:r>
              <a:rPr lang="en-US" altLang="ja-JP" u="sng" dirty="0"/>
              <a:t>Z%(t,...,t)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                     </a:t>
            </a:r>
            <a:r>
              <a:rPr lang="ja-JP" altLang="en-US" u="sng"/>
              <a:t>　　　</a:t>
            </a:r>
            <a:r>
              <a:rPr lang="en-US" altLang="ja-JP" dirty="0"/>
              <a:t>: reference item</a:t>
            </a:r>
          </a:p>
          <a:p>
            <a:endParaRPr lang="en-US" altLang="ja-JP" dirty="0"/>
          </a:p>
          <a:p>
            <a:r>
              <a:rPr lang="ja-JP" altLang="en-US"/>
              <a:t>　　</a:t>
            </a:r>
            <a:r>
              <a:rPr lang="en-US" altLang="ja-JP" dirty="0"/>
              <a:t>(</a:t>
            </a:r>
            <a:r>
              <a:rPr lang="ja-JP" altLang="en-US"/>
              <a:t>内部表現</a:t>
            </a:r>
            <a:r>
              <a:rPr lang="en-US" altLang="ja-JP" dirty="0"/>
              <a:t>)</a:t>
            </a:r>
            <a:r>
              <a:rPr lang="ja-JP" altLang="en-US"/>
              <a:t>従来の</a:t>
            </a:r>
            <a:r>
              <a:rPr lang="en-US" altLang="ja-JP" dirty="0"/>
              <a:t>T</a:t>
            </a:r>
            <a:r>
              <a:rPr lang="ja-JP" altLang="en-US"/>
              <a:t>式で表現</a:t>
            </a:r>
            <a:endParaRPr lang="en-US" altLang="ja-JP" dirty="0"/>
          </a:p>
          <a:p>
            <a:r>
              <a:rPr lang="en-US" altLang="ja-JP" dirty="0"/>
              <a:t>	$ref-chain$(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,</a:t>
            </a:r>
            <a:r>
              <a:rPr lang="en-US" altLang="ja-JP" u="sng" dirty="0"/>
              <a:t>Y%(t,...,t)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,..,</a:t>
            </a:r>
            <a:r>
              <a:rPr lang="en-US" altLang="ja-JP" u="sng" dirty="0"/>
              <a:t>Z%(t,...,t)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b="1" u="sng" dirty="0"/>
              <a:t>1.4 @</a:t>
            </a:r>
            <a:r>
              <a:rPr lang="ja-JP" altLang="en-US" b="1" u="sng"/>
              <a:t>指定導入の経緯</a:t>
            </a:r>
            <a:endParaRPr lang="en-US" altLang="ja-JP" b="1" u="sng" dirty="0"/>
          </a:p>
          <a:p>
            <a:pPr>
              <a:lnSpc>
                <a:spcPct val="150000"/>
              </a:lnSpc>
            </a:pPr>
            <a:r>
              <a:rPr lang="ja-JP" altLang="en-US"/>
              <a:t>　　</a:t>
            </a:r>
            <a:r>
              <a:rPr lang="en-US" altLang="ja-JP" dirty="0"/>
              <a:t>[</a:t>
            </a:r>
            <a:r>
              <a:rPr lang="ja-JP" altLang="en-US"/>
              <a:t>例</a:t>
            </a:r>
            <a:r>
              <a:rPr lang="en-US" altLang="ja-JP" dirty="0"/>
              <a:t>] X@(1,2)</a:t>
            </a:r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方式</a:t>
            </a:r>
            <a:r>
              <a:rPr lang="en-US" altLang="ja-JP" dirty="0"/>
              <a:t>1) </a:t>
            </a:r>
            <a:r>
              <a:rPr lang="ja-JP" altLang="en-US"/>
              <a:t>当初想定した方式</a:t>
            </a:r>
            <a:r>
              <a:rPr lang="en-US" altLang="ja-JP" dirty="0"/>
              <a:t>(</a:t>
            </a:r>
            <a:r>
              <a:rPr lang="ja-JP" altLang="en-US"/>
              <a:t>木構造変換方式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①</a:t>
            </a:r>
            <a:r>
              <a:rPr lang="ja-JP" altLang="en-US"/>
              <a:t>ツリー構造として解析</a:t>
            </a:r>
            <a:r>
              <a:rPr lang="en-US" altLang="ja-JP" dirty="0"/>
              <a:t>(X@</a:t>
            </a:r>
            <a:r>
              <a:rPr lang="ja-JP" altLang="en-US"/>
              <a:t>の子ノードとして</a:t>
            </a:r>
            <a:r>
              <a:rPr lang="en-US" altLang="ja-JP" dirty="0"/>
              <a:t>1,2)</a:t>
            </a:r>
          </a:p>
          <a:p>
            <a:r>
              <a:rPr lang="en-US" altLang="ja-JP" dirty="0"/>
              <a:t>	②</a:t>
            </a:r>
            <a:r>
              <a:rPr lang="ja-JP" altLang="en-US"/>
              <a:t>子ノード</a:t>
            </a:r>
            <a:r>
              <a:rPr lang="en-US" altLang="ja-JP" dirty="0"/>
              <a:t>1,2</a:t>
            </a:r>
            <a:r>
              <a:rPr lang="ja-JP" altLang="en-US"/>
              <a:t>をツリーから削除し、</a:t>
            </a:r>
            <a:r>
              <a:rPr lang="en-US" altLang="ja-JP" dirty="0"/>
              <a:t>csv</a:t>
            </a:r>
            <a:r>
              <a:rPr lang="ja-JP" altLang="en-US"/>
              <a:t>バインド値</a:t>
            </a:r>
            <a:r>
              <a:rPr lang="en-US" altLang="ja-JP" dirty="0"/>
              <a:t>(“1,2”)</a:t>
            </a:r>
            <a:r>
              <a:rPr lang="ja-JP" altLang="en-US"/>
              <a:t>として</a:t>
            </a:r>
            <a:r>
              <a:rPr lang="en-US" altLang="ja-JP" dirty="0"/>
              <a:t>X@</a:t>
            </a:r>
            <a:r>
              <a:rPr lang="ja-JP" altLang="en-US"/>
              <a:t>にバインド</a:t>
            </a:r>
            <a:endParaRPr lang="en-US" altLang="ja-JP" dirty="0"/>
          </a:p>
          <a:p>
            <a:r>
              <a:rPr lang="en-US" altLang="ja-JP" dirty="0"/>
              <a:t>	③</a:t>
            </a:r>
            <a:r>
              <a:rPr lang="ja-JP" altLang="en-US"/>
              <a:t>内積処理の際、</a:t>
            </a:r>
            <a:r>
              <a:rPr lang="en-US" altLang="ja-JP" dirty="0"/>
              <a:t>X@</a:t>
            </a:r>
            <a:r>
              <a:rPr lang="ja-JP" altLang="en-US"/>
              <a:t>の</a:t>
            </a:r>
            <a:r>
              <a:rPr lang="en-US" altLang="ja-JP" dirty="0" err="1"/>
              <a:t>i</a:t>
            </a:r>
            <a:r>
              <a:rPr lang="ja-JP" altLang="en-US"/>
              <a:t>番目の値として</a:t>
            </a:r>
            <a:r>
              <a:rPr lang="en-US" altLang="ja-JP" dirty="0"/>
              <a:t>csv</a:t>
            </a:r>
            <a:r>
              <a:rPr lang="ja-JP" altLang="en-US"/>
              <a:t>バインド値</a:t>
            </a:r>
            <a:r>
              <a:rPr lang="en-US" altLang="ja-JP" dirty="0"/>
              <a:t>(“1,2”)</a:t>
            </a:r>
            <a:r>
              <a:rPr lang="ja-JP" altLang="en-US"/>
              <a:t>の</a:t>
            </a:r>
            <a:r>
              <a:rPr lang="en-US" altLang="ja-JP" dirty="0" err="1"/>
              <a:t>i</a:t>
            </a:r>
            <a:r>
              <a:rPr lang="ja-JP" altLang="en-US"/>
              <a:t>番目の値を取得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方式</a:t>
            </a:r>
            <a:r>
              <a:rPr lang="en-US" altLang="ja-JP" dirty="0"/>
              <a:t>2) </a:t>
            </a:r>
            <a:r>
              <a:rPr lang="ja-JP" altLang="en-US"/>
              <a:t>現方式</a:t>
            </a:r>
            <a:endParaRPr lang="en-US" altLang="ja-JP" dirty="0"/>
          </a:p>
          <a:p>
            <a:r>
              <a:rPr lang="en-US" altLang="ja-JP" dirty="0"/>
              <a:t>	①</a:t>
            </a:r>
            <a:r>
              <a:rPr lang="ja-JP" altLang="en-US"/>
              <a:t>ツリー構造として解析</a:t>
            </a:r>
            <a:r>
              <a:rPr lang="en-US" altLang="ja-JP" dirty="0"/>
              <a:t>(X@</a:t>
            </a:r>
            <a:r>
              <a:rPr lang="ja-JP" altLang="en-US"/>
              <a:t>の子ノードとして</a:t>
            </a:r>
            <a:r>
              <a:rPr lang="en-US" altLang="ja-JP" dirty="0"/>
              <a:t>1,2)</a:t>
            </a:r>
          </a:p>
          <a:p>
            <a:r>
              <a:rPr lang="en-US" altLang="ja-JP" dirty="0"/>
              <a:t>	②</a:t>
            </a:r>
            <a:r>
              <a:rPr lang="ja-JP" altLang="en-US"/>
              <a:t>内積処理の際、</a:t>
            </a:r>
            <a:r>
              <a:rPr lang="en-US" altLang="ja-JP" dirty="0"/>
              <a:t>X@</a:t>
            </a:r>
            <a:r>
              <a:rPr lang="ja-JP" altLang="en-US"/>
              <a:t>の</a:t>
            </a:r>
            <a:r>
              <a:rPr lang="en-US" altLang="ja-JP" dirty="0" err="1"/>
              <a:t>i</a:t>
            </a:r>
            <a:r>
              <a:rPr lang="ja-JP" altLang="en-US"/>
              <a:t>番目の値として</a:t>
            </a:r>
            <a:r>
              <a:rPr lang="en-US" altLang="ja-JP" dirty="0" err="1"/>
              <a:t>i</a:t>
            </a:r>
            <a:r>
              <a:rPr lang="ja-JP" altLang="en-US"/>
              <a:t>番目の子ノードを取得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　方式</a:t>
            </a:r>
            <a:r>
              <a:rPr lang="en-US" altLang="ja-JP" dirty="0"/>
              <a:t>1</a:t>
            </a:r>
            <a:r>
              <a:rPr lang="ja-JP" altLang="en-US"/>
              <a:t>の別案検討の際、</a:t>
            </a:r>
            <a:r>
              <a:rPr lang="en-US" altLang="ja-JP" dirty="0"/>
              <a:t>@</a:t>
            </a:r>
            <a:r>
              <a:rPr lang="ja-JP" altLang="en-US"/>
              <a:t>をデリミタ化する案があったが経緯は不明。</a:t>
            </a:r>
            <a:endParaRPr lang="en-US" altLang="ja-JP" dirty="0"/>
          </a:p>
          <a:p>
            <a:r>
              <a:rPr lang="ja-JP" altLang="en-US"/>
              <a:t>　最終的に方式</a:t>
            </a:r>
            <a:r>
              <a:rPr lang="en-US" altLang="ja-JP" dirty="0"/>
              <a:t>2</a:t>
            </a:r>
            <a:r>
              <a:rPr lang="ja-JP" altLang="en-US"/>
              <a:t>とな理、</a:t>
            </a:r>
            <a:r>
              <a:rPr lang="en-US" altLang="ja-JP" dirty="0"/>
              <a:t>@</a:t>
            </a:r>
            <a:r>
              <a:rPr lang="ja-JP" altLang="en-US"/>
              <a:t>デリミタ化はボツになった。</a:t>
            </a:r>
            <a:endParaRPr lang="en-US" altLang="ja-JP" dirty="0"/>
          </a:p>
          <a:p>
            <a:r>
              <a:rPr lang="en-US" altLang="ja-JP" dirty="0"/>
              <a:t>	=&gt;</a:t>
            </a:r>
            <a:r>
              <a:rPr lang="ja-JP" altLang="en-US"/>
              <a:t>値指定の</a:t>
            </a:r>
            <a:r>
              <a:rPr lang="en-US" altLang="ja-JP" dirty="0"/>
              <a:t>@</a:t>
            </a:r>
            <a:r>
              <a:rPr lang="ja-JP" altLang="en-US"/>
              <a:t>に関してはヘッダラベルの一部であり、そもそもデリミタ化不要であったと思われる。</a:t>
            </a:r>
            <a:endParaRPr lang="en-US" altLang="ja-JP" dirty="0"/>
          </a:p>
        </p:txBody>
      </p:sp>
      <p:sp>
        <p:nvSpPr>
          <p:cNvPr id="3" name="吹き出し: 四角形 8">
            <a:extLst>
              <a:ext uri="{FF2B5EF4-FFF2-40B4-BE49-F238E27FC236}">
                <a16:creationId xmlns:a16="http://schemas.microsoft.com/office/drawing/2014/main" id="{0D81D488-8225-D94D-B734-D35BDC1F61EE}"/>
              </a:ext>
            </a:extLst>
          </p:cNvPr>
          <p:cNvSpPr/>
          <p:nvPr/>
        </p:nvSpPr>
        <p:spPr>
          <a:xfrm>
            <a:off x="9283298" y="431820"/>
            <a:ext cx="1306295" cy="406092"/>
          </a:xfrm>
          <a:prstGeom prst="wedgeRectCallout">
            <a:avLst>
              <a:gd name="adj1" fmla="val -89508"/>
              <a:gd name="adj2" fmla="val 1382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>
                <a:solidFill>
                  <a:srgbClr val="FF0000"/>
                </a:solidFill>
              </a:rPr>
              <a:t>子ノード関連のの記載追加</a:t>
            </a:r>
          </a:p>
        </p:txBody>
      </p:sp>
    </p:spTree>
    <p:extLst>
      <p:ext uri="{BB962C8B-B14F-4D97-AF65-F5344CB8AC3E}">
        <p14:creationId xmlns:p14="http://schemas.microsoft.com/office/powerpoint/2010/main" val="35991827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43196F2-FFB0-1E43-88C7-452586F3980B}"/>
              </a:ext>
            </a:extLst>
          </p:cNvPr>
          <p:cNvSpPr/>
          <p:nvPr/>
        </p:nvSpPr>
        <p:spPr>
          <a:xfrm>
            <a:off x="256161" y="152534"/>
            <a:ext cx="11679678" cy="6378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2. </a:t>
            </a:r>
            <a:r>
              <a:rPr lang="ja-JP" altLang="en-US" b="1" u="sng"/>
              <a:t>ストリーム</a:t>
            </a:r>
            <a:endParaRPr lang="en-US" altLang="ja-JP" b="1" u="sng" dirty="0"/>
          </a:p>
          <a:p>
            <a:pPr>
              <a:lnSpc>
                <a:spcPct val="150000"/>
              </a:lnSpc>
            </a:pPr>
            <a:r>
              <a:rPr lang="en-US" altLang="ja-JP" b="1" u="sng" dirty="0"/>
              <a:t>2.1 </a:t>
            </a:r>
            <a:r>
              <a:rPr lang="ja-JP" altLang="en-US" b="1" u="sng"/>
              <a:t>ストリームの種別</a:t>
            </a:r>
            <a:r>
              <a:rPr lang="en-US" altLang="ja-JP" b="1" u="sng" dirty="0"/>
              <a:t>(</a:t>
            </a:r>
            <a:r>
              <a:rPr lang="ja-JP" altLang="en-US" b="1" u="sng"/>
              <a:t>階層関係</a:t>
            </a:r>
            <a:r>
              <a:rPr lang="en-US" altLang="ja-JP" b="1" u="sng" dirty="0"/>
              <a:t>)</a:t>
            </a:r>
          </a:p>
          <a:p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$stream$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$file$(&lt;file</a:t>
            </a:r>
            <a:r>
              <a:rPr lang="ja-JP" altLang="en-US"/>
              <a:t>名</a:t>
            </a:r>
            <a:r>
              <a:rPr lang="en-US" altLang="ja-JP" dirty="0"/>
              <a:t>&gt;)				$file$(“t-expression1.txt”)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csv_file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csv_ffile</a:t>
            </a:r>
            <a:r>
              <a:rPr lang="en-US" altLang="ja-JP" dirty="0"/>
              <a:t>$(“</a:t>
            </a:r>
            <a:r>
              <a:rPr lang="en-US" altLang="ja-JP" dirty="0" err="1"/>
              <a:t>test.csv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json_file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json_file</a:t>
            </a:r>
            <a:r>
              <a:rPr lang="en-US" altLang="ja-JP" dirty="0"/>
              <a:t>$(“</a:t>
            </a:r>
            <a:r>
              <a:rPr lang="en-US" altLang="ja-JP" dirty="0" err="1"/>
              <a:t>meta.json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T_form_file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T_form_file</a:t>
            </a:r>
            <a:r>
              <a:rPr lang="en-US" altLang="ja-JP" dirty="0"/>
              <a:t>$(“test”)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$string$(&lt;string&gt;)			$string$(“</a:t>
            </a:r>
            <a:r>
              <a:rPr lang="en-US" altLang="ja-JP" dirty="0" err="1"/>
              <a:t>abcd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csv_string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csv_string</a:t>
            </a:r>
            <a:r>
              <a:rPr lang="en-US" altLang="ja-JP" dirty="0"/>
              <a:t>$(“Length,Weight,mm,kg,1,2,3,4”)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json_string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json_string</a:t>
            </a:r>
            <a:r>
              <a:rPr lang="en-US" altLang="ja-JP" dirty="0"/>
              <a:t>$(“{”)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T_form_string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$</a:t>
            </a:r>
            <a:r>
              <a:rPr lang="en-US" altLang="ja-JP" dirty="0" err="1"/>
              <a:t>T_form_string</a:t>
            </a:r>
            <a:r>
              <a:rPr lang="en-US" altLang="ja-JP" dirty="0"/>
              <a:t>$(“test”)</a:t>
            </a:r>
          </a:p>
          <a:p>
            <a:pPr>
              <a:lnSpc>
                <a:spcPts val="1760"/>
              </a:lnSpc>
            </a:pPr>
            <a:r>
              <a:rPr lang="en-US" altLang="ja-JP" dirty="0"/>
              <a:t>			</a:t>
            </a:r>
          </a:p>
          <a:p>
            <a:pPr>
              <a:lnSpc>
                <a:spcPts val="1760"/>
              </a:lnSpc>
            </a:pPr>
            <a:r>
              <a:rPr lang="en-US" altLang="ja-JP" dirty="0"/>
              <a:t>		$exec$(&lt;command&gt;)			$exec$(“ls –</a:t>
            </a:r>
            <a:r>
              <a:rPr lang="en-US" altLang="ja-JP" dirty="0" err="1"/>
              <a:t>lt|grep</a:t>
            </a:r>
            <a:r>
              <a:rPr lang="en-US" altLang="ja-JP" dirty="0"/>
              <a:t> </a:t>
            </a:r>
            <a:r>
              <a:rPr lang="en-US" altLang="ja-JP" dirty="0" err="1"/>
              <a:t>tst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$socket$(&lt;address&gt;,&lt;port&gt;)		$socket$(“127.0.0.1”,80)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$http$(&lt;address&gt;)		$http$(”http://~”)</a:t>
            </a:r>
          </a:p>
        </p:txBody>
      </p: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B0D232A1-C296-1247-B30E-BF64C4A81052}"/>
              </a:ext>
            </a:extLst>
          </p:cNvPr>
          <p:cNvSpPr/>
          <p:nvPr/>
        </p:nvSpPr>
        <p:spPr>
          <a:xfrm>
            <a:off x="2597285" y="1994170"/>
            <a:ext cx="9387192" cy="1342417"/>
          </a:xfrm>
          <a:prstGeom prst="roundRect">
            <a:avLst/>
          </a:prstGeom>
          <a:solidFill>
            <a:srgbClr val="FFFF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sz="1200" dirty="0">
                <a:solidFill>
                  <a:srgbClr val="FF0000"/>
                </a:solidFill>
              </a:rPr>
              <a:t>5/1(</a:t>
            </a:r>
            <a:r>
              <a:rPr kumimoji="1" lang="ja-JP" altLang="en-US" sz="1200">
                <a:solidFill>
                  <a:srgbClr val="FF0000"/>
                </a:solidFill>
              </a:rPr>
              <a:t>金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  <a:r>
              <a:rPr kumimoji="1" lang="ja-JP" altLang="en-US" sz="1200">
                <a:solidFill>
                  <a:srgbClr val="FF0000"/>
                </a:solidFill>
              </a:rPr>
              <a:t>レビューにて、ボツ</a:t>
            </a: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2418066A-4CAD-3E45-AC60-F35E3B8B1763}"/>
              </a:ext>
            </a:extLst>
          </p:cNvPr>
          <p:cNvSpPr/>
          <p:nvPr/>
        </p:nvSpPr>
        <p:spPr>
          <a:xfrm>
            <a:off x="2597285" y="3746771"/>
            <a:ext cx="9387192" cy="1342417"/>
          </a:xfrm>
          <a:prstGeom prst="roundRect">
            <a:avLst/>
          </a:prstGeom>
          <a:solidFill>
            <a:srgbClr val="FFFF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sz="1200" dirty="0">
                <a:solidFill>
                  <a:srgbClr val="FF0000"/>
                </a:solidFill>
              </a:rPr>
              <a:t>5/1(</a:t>
            </a:r>
            <a:r>
              <a:rPr kumimoji="1" lang="ja-JP" altLang="en-US" sz="1200">
                <a:solidFill>
                  <a:srgbClr val="FF0000"/>
                </a:solidFill>
              </a:rPr>
              <a:t>金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  <a:r>
              <a:rPr kumimoji="1" lang="ja-JP" altLang="en-US" sz="1200">
                <a:solidFill>
                  <a:srgbClr val="FF0000"/>
                </a:solidFill>
              </a:rPr>
              <a:t>レビューにて、ボツ</a:t>
            </a:r>
          </a:p>
        </p:txBody>
      </p:sp>
    </p:spTree>
    <p:extLst>
      <p:ext uri="{BB962C8B-B14F-4D97-AF65-F5344CB8AC3E}">
        <p14:creationId xmlns:p14="http://schemas.microsoft.com/office/powerpoint/2010/main" val="38472324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43196F2-FFB0-1E43-88C7-452586F3980B}"/>
              </a:ext>
            </a:extLst>
          </p:cNvPr>
          <p:cNvSpPr/>
          <p:nvPr/>
        </p:nvSpPr>
        <p:spPr>
          <a:xfrm>
            <a:off x="126460" y="117693"/>
            <a:ext cx="12065540" cy="660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2.2 </a:t>
            </a:r>
            <a:r>
              <a:rPr lang="en-US" altLang="ja-JP" b="1" u="sng" strike="sngStrike" dirty="0"/>
              <a:t>T</a:t>
            </a:r>
            <a:r>
              <a:rPr lang="ja-JP" altLang="en-US" b="1" u="sng" strike="sngStrike"/>
              <a:t>式</a:t>
            </a:r>
            <a:r>
              <a:rPr lang="en-US" altLang="ja-JP" b="1" u="sng" strike="sngStrike" dirty="0"/>
              <a:t>BNF</a:t>
            </a:r>
            <a:r>
              <a:rPr lang="ja-JP" altLang="en-US" b="1" u="sng" strike="sngStrike"/>
              <a:t>の多義性</a:t>
            </a:r>
            <a:r>
              <a:rPr lang="en-US" altLang="ja-JP" b="1" u="sng" dirty="0"/>
              <a:t> bind</a:t>
            </a:r>
            <a:r>
              <a:rPr lang="ja-JP" altLang="en-US" b="1" u="sng"/>
              <a:t>オペレータ</a:t>
            </a:r>
            <a:endParaRPr lang="en-US" altLang="ja-JP" b="1" u="sng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多義性が疑われる例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 </a:t>
            </a:r>
            <a:r>
              <a:rPr lang="ja-JP" altLang="en-US"/>
              <a:t>下記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ja-JP" altLang="en-US"/>
              <a:t>のようにレファレンス</a:t>
            </a:r>
            <a:r>
              <a:rPr lang="en-US" altLang="ja-JP" dirty="0">
                <a:solidFill>
                  <a:srgbClr val="FF0000"/>
                </a:solidFill>
              </a:rPr>
              <a:t>$#1</a:t>
            </a:r>
            <a:r>
              <a:rPr lang="ja-JP" altLang="en-US"/>
              <a:t>とヘッド</a:t>
            </a:r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ja-JP" altLang="en-US"/>
              <a:t>の連結</a:t>
            </a:r>
            <a:endParaRPr lang="en-US" altLang="ja-JP" dirty="0"/>
          </a:p>
          <a:p>
            <a:r>
              <a:rPr lang="en-US" altLang="ja-JP" dirty="0"/>
              <a:t>	(#1$file$(“test1.csv”),#2$file$(“test2.csv”),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en-US" altLang="ja-JP" dirty="0"/>
              <a:t>(B[2],$#2C[1],D[2]))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ja-JP" altLang="en-US"/>
              <a:t>・解釈</a:t>
            </a:r>
            <a:r>
              <a:rPr lang="en-US" altLang="ja-JP" dirty="0"/>
              <a:t>1	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ja-JP" altLang="en-US"/>
              <a:t>全体で</a:t>
            </a:r>
            <a:r>
              <a:rPr lang="en-US" altLang="ja-JP" dirty="0"/>
              <a:t>1</a:t>
            </a:r>
            <a:r>
              <a:rPr lang="ja-JP" altLang="en-US"/>
              <a:t>ノード</a:t>
            </a:r>
            <a:r>
              <a:rPr lang="en-US" altLang="ja-JP" dirty="0"/>
              <a:t>	-&gt;”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en-US" altLang="ja-JP" dirty="0"/>
              <a:t>”</a:t>
            </a:r>
            <a:r>
              <a:rPr lang="ja-JP" altLang="en-US"/>
              <a:t>を</a:t>
            </a:r>
            <a:r>
              <a:rPr lang="en-US" altLang="ja-JP" dirty="0"/>
              <a:t>T</a:t>
            </a:r>
            <a:r>
              <a:rPr lang="ja-JP" altLang="en-US"/>
              <a:t>式「</a:t>
            </a:r>
            <a:r>
              <a:rPr lang="en-US" altLang="ja-JP" dirty="0"/>
              <a:t>(B[2],$#2C[1],D[2]))</a:t>
            </a:r>
            <a:r>
              <a:rPr lang="ja-JP" altLang="en-US"/>
              <a:t>」に付与</a:t>
            </a:r>
          </a:p>
          <a:p>
            <a:r>
              <a:rPr lang="ja-JP" altLang="en-US"/>
              <a:t>　　</a:t>
            </a:r>
            <a:r>
              <a:rPr lang="en-US" altLang="ja-JP" dirty="0"/>
              <a:t>	</a:t>
            </a:r>
            <a:r>
              <a:rPr lang="ja-JP" altLang="en-US"/>
              <a:t>・解釈</a:t>
            </a:r>
            <a:r>
              <a:rPr lang="en-US" altLang="ja-JP" dirty="0"/>
              <a:t>2	</a:t>
            </a:r>
            <a:r>
              <a:rPr lang="en-US" altLang="ja-JP" dirty="0">
                <a:solidFill>
                  <a:srgbClr val="FF0000"/>
                </a:solidFill>
              </a:rPr>
              <a:t>$#1</a:t>
            </a:r>
            <a:r>
              <a:rPr lang="ja-JP" altLang="en-US"/>
              <a:t>と</a:t>
            </a:r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ja-JP" altLang="en-US"/>
              <a:t>で</a:t>
            </a:r>
            <a:r>
              <a:rPr lang="en-US" altLang="ja-JP" dirty="0"/>
              <a:t>2</a:t>
            </a:r>
            <a:r>
              <a:rPr lang="ja-JP" altLang="en-US"/>
              <a:t>ノード</a:t>
            </a:r>
            <a:r>
              <a:rPr lang="en-US" altLang="ja-JP" dirty="0"/>
              <a:t>		-&gt;”</a:t>
            </a:r>
            <a:r>
              <a:rPr lang="en-US" altLang="ja-JP" dirty="0">
                <a:solidFill>
                  <a:srgbClr val="FF0000"/>
                </a:solidFill>
              </a:rPr>
              <a:t>$#1</a:t>
            </a:r>
            <a:r>
              <a:rPr lang="en-US" altLang="ja-JP" dirty="0"/>
              <a:t>”</a:t>
            </a:r>
            <a:r>
              <a:rPr lang="ja-JP" altLang="en-US"/>
              <a:t>を</a:t>
            </a:r>
            <a:r>
              <a:rPr lang="en-US" altLang="ja-JP" dirty="0"/>
              <a:t>T</a:t>
            </a:r>
            <a:r>
              <a:rPr lang="ja-JP" altLang="en-US"/>
              <a:t>式「</a:t>
            </a:r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en-US" altLang="ja-JP" dirty="0"/>
              <a:t>(B[2],$#2C[1],D[2]))</a:t>
            </a:r>
            <a:r>
              <a:rPr lang="ja-JP" altLang="en-US"/>
              <a:t>」に付与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結論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/>
              <a:t>多義性はない。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理由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BNF</a:t>
            </a:r>
            <a:r>
              <a:rPr lang="ja-JP" altLang="en-US"/>
              <a:t>上は、隣接するノード間に</a:t>
            </a:r>
            <a:r>
              <a:rPr lang="en-US" altLang="ja-JP" dirty="0">
                <a:highlight>
                  <a:srgbClr val="FFCCFF"/>
                </a:highlight>
              </a:rPr>
              <a:t>’(‘</a:t>
            </a:r>
            <a:r>
              <a:rPr lang="ja-JP" altLang="en-US"/>
              <a:t>、</a:t>
            </a:r>
            <a:r>
              <a:rPr lang="en-US" altLang="ja-JP" dirty="0">
                <a:highlight>
                  <a:srgbClr val="FFCCFF"/>
                </a:highlight>
              </a:rPr>
              <a:t>’)’</a:t>
            </a:r>
            <a:r>
              <a:rPr lang="ja-JP" altLang="en-US"/>
              <a:t>、</a:t>
            </a:r>
            <a:r>
              <a:rPr lang="en-US" altLang="ja-JP" dirty="0">
                <a:highlight>
                  <a:srgbClr val="FFCCFF"/>
                </a:highlight>
              </a:rPr>
              <a:t>’,’</a:t>
            </a:r>
            <a:r>
              <a:rPr lang="ja-JP" altLang="en-US"/>
              <a:t>などのデリミタが必要。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→解釈</a:t>
            </a:r>
            <a:r>
              <a:rPr lang="en-US" altLang="ja-JP" dirty="0"/>
              <a:t>2</a:t>
            </a:r>
            <a:r>
              <a:rPr lang="ja-JP" altLang="en-US"/>
              <a:t>はあり得ない。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要検討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/>
              <a:t>以下のような記載は不要か。現</a:t>
            </a:r>
            <a:r>
              <a:rPr lang="en-US" altLang="ja-JP" dirty="0"/>
              <a:t>BNF</a:t>
            </a:r>
            <a:r>
              <a:rPr lang="ja-JP" altLang="en-US"/>
              <a:t>では構文エラー。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　</a:t>
            </a:r>
            <a:r>
              <a:rPr lang="en-US" altLang="ja-JP" dirty="0"/>
              <a:t>(#1$file$(“test1.csv”),##2A(</a:t>
            </a:r>
            <a:r>
              <a:rPr lang="en-US" altLang="ja-JP" dirty="0">
                <a:solidFill>
                  <a:srgbClr val="FF0000"/>
                </a:solidFill>
              </a:rPr>
              <a:t>$#5</a:t>
            </a:r>
            <a:r>
              <a:rPr lang="en-US" altLang="ja-JP" dirty="0"/>
              <a:t>,B[1],C[2]),</a:t>
            </a:r>
            <a:r>
              <a:rPr lang="en-US" altLang="ja-JP" dirty="0">
                <a:solidFill>
                  <a:srgbClr val="FF0000"/>
                </a:solidFill>
              </a:rPr>
              <a:t>$#1$##2</a:t>
            </a:r>
            <a:r>
              <a:rPr lang="en-US" altLang="ja-JP" dirty="0"/>
              <a:t>)-&gt; $##2</a:t>
            </a:r>
            <a:r>
              <a:rPr lang="ja-JP" altLang="en-US"/>
              <a:t>が参照する</a:t>
            </a:r>
            <a:r>
              <a:rPr lang="en-US" altLang="ja-JP" dirty="0"/>
              <a:t>T</a:t>
            </a:r>
            <a:r>
              <a:rPr lang="ja-JP" altLang="en-US"/>
              <a:t>式に</a:t>
            </a:r>
            <a:r>
              <a:rPr lang="en-US" altLang="ja-JP" dirty="0"/>
              <a:t>$#1</a:t>
            </a:r>
            <a:r>
              <a:rPr lang="ja-JP" altLang="en-US"/>
              <a:t>の</a:t>
            </a:r>
            <a:r>
              <a:rPr lang="en-US" altLang="ja-JP" dirty="0"/>
              <a:t>CSV</a:t>
            </a:r>
            <a:r>
              <a:rPr lang="ja-JP" altLang="en-US"/>
              <a:t>値をバインド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参考</a:t>
            </a:r>
            <a:r>
              <a:rPr lang="en-US" altLang="ja-JP" dirty="0"/>
              <a:t>)BNF</a:t>
            </a:r>
          </a:p>
          <a:p>
            <a:r>
              <a:rPr lang="en-US" altLang="ja-JP" dirty="0"/>
              <a:t>	&lt;head&gt;::=&lt;ref-label&gt;?&lt;reference&gt;?&lt;label&gt;?;</a:t>
            </a:r>
          </a:p>
          <a:p>
            <a:pPr lvl="1"/>
            <a:r>
              <a:rPr lang="en-US" altLang="ja-JP" dirty="0"/>
              <a:t>	&lt;ref-label&gt;::=(’#’|’##’)&lt;num&gt;+;</a:t>
            </a:r>
          </a:p>
          <a:p>
            <a:pPr lvl="2"/>
            <a:r>
              <a:rPr lang="en-US" altLang="ja-JP" dirty="0"/>
              <a:t>&lt;reference&gt;::=’$’(’#’|’##’)&lt;num&gt;+;</a:t>
            </a:r>
          </a:p>
          <a:p>
            <a:pPr lvl="2"/>
            <a:r>
              <a:rPr lang="en-US" altLang="ja-JP" dirty="0"/>
              <a:t>&lt;label&gt;::=&lt;char&gt;+;</a:t>
            </a:r>
          </a:p>
          <a:p>
            <a:pPr lvl="2"/>
            <a:r>
              <a:rPr lang="en-US" altLang="ja-JP" dirty="0"/>
              <a:t>&lt;T-form&gt;::=&lt;head&gt;(</a:t>
            </a:r>
            <a:r>
              <a:rPr lang="en-US" altLang="ja-JP" dirty="0">
                <a:highlight>
                  <a:srgbClr val="FFCCFF"/>
                </a:highlight>
              </a:rPr>
              <a:t>’(’</a:t>
            </a:r>
            <a:r>
              <a:rPr lang="en-US" altLang="ja-JP" dirty="0"/>
              <a:t>(&lt;T-form&gt;(</a:t>
            </a:r>
            <a:r>
              <a:rPr lang="en-US" altLang="ja-JP" dirty="0">
                <a:highlight>
                  <a:srgbClr val="FFCCFF"/>
                </a:highlight>
              </a:rPr>
              <a:t>’,’</a:t>
            </a:r>
            <a:r>
              <a:rPr lang="en-US" altLang="ja-JP" dirty="0"/>
              <a:t>&lt;T-form&gt;)*)?</a:t>
            </a:r>
            <a:r>
              <a:rPr lang="en-US" altLang="ja-JP" dirty="0">
                <a:highlight>
                  <a:srgbClr val="FFCCFF"/>
                </a:highlight>
              </a:rPr>
              <a:t>’)’</a:t>
            </a:r>
            <a:r>
              <a:rPr lang="en-US" altLang="ja-JP" dirty="0"/>
              <a:t>)*;</a:t>
            </a:r>
          </a:p>
          <a:p>
            <a:pPr lvl="2"/>
            <a:endParaRPr lang="en-US" altLang="ja-JP" dirty="0"/>
          </a:p>
        </p:txBody>
      </p:sp>
      <p:sp>
        <p:nvSpPr>
          <p:cNvPr id="6" name="四角形吹き出し 5">
            <a:extLst>
              <a:ext uri="{FF2B5EF4-FFF2-40B4-BE49-F238E27FC236}">
                <a16:creationId xmlns:a16="http://schemas.microsoft.com/office/drawing/2014/main" id="{82241D61-5E66-8847-B342-1EF43D1EB011}"/>
              </a:ext>
            </a:extLst>
          </p:cNvPr>
          <p:cNvSpPr/>
          <p:nvPr/>
        </p:nvSpPr>
        <p:spPr>
          <a:xfrm>
            <a:off x="8326878" y="2712665"/>
            <a:ext cx="3618688" cy="847658"/>
          </a:xfrm>
          <a:prstGeom prst="wedgeRectCallout">
            <a:avLst>
              <a:gd name="adj1" fmla="val -87817"/>
              <a:gd name="adj2" fmla="val -9684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>
                <a:solidFill>
                  <a:srgbClr val="FF0000"/>
                </a:solidFill>
              </a:rPr>
              <a:t>(</a:t>
            </a:r>
            <a:r>
              <a:rPr lang="ja-JP" altLang="en-US" sz="1600">
                <a:solidFill>
                  <a:srgbClr val="FF0000"/>
                </a:solidFill>
              </a:rPr>
              <a:t>解釈</a:t>
            </a:r>
            <a:r>
              <a:rPr lang="en-US" altLang="ja-JP" sz="1600" dirty="0">
                <a:solidFill>
                  <a:srgbClr val="FF0000"/>
                </a:solidFill>
              </a:rPr>
              <a:t>3)</a:t>
            </a:r>
          </a:p>
          <a:p>
            <a:r>
              <a:rPr lang="ja-JP" altLang="en-US" sz="1600">
                <a:solidFill>
                  <a:srgbClr val="FF0000"/>
                </a:solidFill>
              </a:rPr>
              <a:t>ファイルポインタ</a:t>
            </a:r>
            <a:r>
              <a:rPr lang="en-US" altLang="ja-JP" sz="1600" dirty="0">
                <a:solidFill>
                  <a:srgbClr val="FF0000"/>
                </a:solidFill>
              </a:rPr>
              <a:t>$#n</a:t>
            </a:r>
            <a:r>
              <a:rPr lang="ja-JP" altLang="en-US" sz="1600">
                <a:solidFill>
                  <a:srgbClr val="FF0000"/>
                </a:solidFill>
              </a:rPr>
              <a:t>を含むノードは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ja-JP" altLang="en-US" sz="1600">
                <a:solidFill>
                  <a:srgbClr val="FF0000"/>
                </a:solidFill>
              </a:rPr>
              <a:t>配下の</a:t>
            </a:r>
            <a:r>
              <a:rPr lang="en-US" altLang="ja-JP" sz="1600" dirty="0">
                <a:solidFill>
                  <a:srgbClr val="FF0000"/>
                </a:solidFill>
              </a:rPr>
              <a:t>T</a:t>
            </a:r>
            <a:r>
              <a:rPr lang="ja-JP" altLang="en-US" sz="1600">
                <a:solidFill>
                  <a:srgbClr val="FF0000"/>
                </a:solidFill>
              </a:rPr>
              <a:t>式に</a:t>
            </a:r>
            <a:r>
              <a:rPr lang="en-US" altLang="ja-JP" sz="1600" dirty="0">
                <a:solidFill>
                  <a:srgbClr val="FF0000"/>
                </a:solidFill>
              </a:rPr>
              <a:t>$#n</a:t>
            </a:r>
            <a:r>
              <a:rPr lang="ja-JP" altLang="en-US" sz="1600">
                <a:solidFill>
                  <a:srgbClr val="FF0000"/>
                </a:solidFill>
              </a:rPr>
              <a:t>内の</a:t>
            </a:r>
            <a:r>
              <a:rPr lang="en-US" altLang="ja-JP" sz="1600" dirty="0">
                <a:solidFill>
                  <a:srgbClr val="FF0000"/>
                </a:solidFill>
              </a:rPr>
              <a:t>csv</a:t>
            </a:r>
            <a:r>
              <a:rPr lang="ja-JP" altLang="en-US" sz="1600">
                <a:solidFill>
                  <a:srgbClr val="FF0000"/>
                </a:solidFill>
              </a:rPr>
              <a:t>値をバインド</a:t>
            </a:r>
            <a:endParaRPr kumimoji="1" lang="ja-JP" altLang="en-US" sz="1600">
              <a:solidFill>
                <a:srgbClr val="FF0000"/>
              </a:solidFill>
            </a:endParaRPr>
          </a:p>
        </p:txBody>
      </p:sp>
      <p:sp>
        <p:nvSpPr>
          <p:cNvPr id="7" name="四角形吹き出し 6">
            <a:extLst>
              <a:ext uri="{FF2B5EF4-FFF2-40B4-BE49-F238E27FC236}">
                <a16:creationId xmlns:a16="http://schemas.microsoft.com/office/drawing/2014/main" id="{1274B6FB-9461-9E4F-B116-6DD08174B8F8}"/>
              </a:ext>
            </a:extLst>
          </p:cNvPr>
          <p:cNvSpPr/>
          <p:nvPr/>
        </p:nvSpPr>
        <p:spPr>
          <a:xfrm>
            <a:off x="7198469" y="5073243"/>
            <a:ext cx="4993531" cy="1539252"/>
          </a:xfrm>
          <a:prstGeom prst="wedgeRectCallout">
            <a:avLst>
              <a:gd name="adj1" fmla="val -67557"/>
              <a:gd name="adj2" fmla="val -9431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>
                <a:solidFill>
                  <a:srgbClr val="FF0000"/>
                </a:solidFill>
              </a:rPr>
              <a:t>(</a:t>
            </a:r>
            <a:r>
              <a:rPr lang="ja-JP" altLang="en-US" sz="1600">
                <a:solidFill>
                  <a:srgbClr val="FF0000"/>
                </a:solidFill>
              </a:rPr>
              <a:t>案</a:t>
            </a:r>
            <a:r>
              <a:rPr lang="en-US" altLang="ja-JP" sz="1600" dirty="0">
                <a:solidFill>
                  <a:srgbClr val="FF0000"/>
                </a:solidFill>
              </a:rPr>
              <a:t>) bind</a:t>
            </a:r>
            <a:r>
              <a:rPr lang="ja-JP" altLang="en-US" sz="1600">
                <a:solidFill>
                  <a:srgbClr val="FF0000"/>
                </a:solidFill>
              </a:rPr>
              <a:t>オペレータ</a:t>
            </a:r>
            <a:r>
              <a:rPr lang="en-US" altLang="ja-JP" sz="1600" dirty="0">
                <a:solidFill>
                  <a:srgbClr val="FF0000"/>
                </a:solidFill>
              </a:rPr>
              <a:t>’:’</a:t>
            </a:r>
            <a:r>
              <a:rPr lang="ja-JP" altLang="en-US" sz="1600">
                <a:solidFill>
                  <a:srgbClr val="FF0000"/>
                </a:solidFill>
              </a:rPr>
              <a:t>の導入　</a:t>
            </a:r>
            <a:r>
              <a:rPr lang="en-US" altLang="ja-JP" sz="1600" dirty="0">
                <a:solidFill>
                  <a:srgbClr val="FF0000"/>
                </a:solidFill>
              </a:rPr>
              <a:t>=&gt; </a:t>
            </a:r>
            <a:r>
              <a:rPr lang="ja-JP" altLang="en-US" sz="1600">
                <a:solidFill>
                  <a:srgbClr val="FF0000"/>
                </a:solidFill>
              </a:rPr>
              <a:t>非デリミタ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en-US" altLang="ja-JP" sz="1600" dirty="0">
                <a:solidFill>
                  <a:srgbClr val="FF0000"/>
                </a:solidFill>
              </a:rPr>
              <a:t>	</a:t>
            </a:r>
            <a:r>
              <a:rPr lang="en-US" altLang="ja-JP" sz="1600" strike="sngStrike" dirty="0">
                <a:solidFill>
                  <a:srgbClr val="FF0000"/>
                </a:solidFill>
              </a:rPr>
              <a:t>&lt;file&gt;</a:t>
            </a:r>
            <a:r>
              <a:rPr lang="en-US" altLang="ja-JP" sz="1600" dirty="0">
                <a:solidFill>
                  <a:srgbClr val="FF0000"/>
                </a:solidFill>
              </a:rPr>
              <a:t>&lt;stream-</a:t>
            </a:r>
            <a:r>
              <a:rPr lang="en-US" altLang="ja-JP" sz="1600" dirty="0" err="1">
                <a:solidFill>
                  <a:srgbClr val="FF0000"/>
                </a:solidFill>
              </a:rPr>
              <a:t>ptr</a:t>
            </a:r>
            <a:r>
              <a:rPr lang="ja-JP" altLang="en-US" sz="1600">
                <a:solidFill>
                  <a:srgbClr val="FF0000"/>
                </a:solidFill>
              </a:rPr>
              <a:t>＞</a:t>
            </a:r>
            <a:r>
              <a:rPr lang="en-US" altLang="ja-JP" sz="1600" dirty="0">
                <a:solidFill>
                  <a:srgbClr val="FF0000"/>
                </a:solidFill>
              </a:rPr>
              <a:t>‘:’ &lt;T-form&gt;</a:t>
            </a:r>
          </a:p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FF0000"/>
                </a:solidFill>
              </a:rPr>
              <a:t>  [</a:t>
            </a:r>
            <a:r>
              <a:rPr lang="ja-JP" altLang="en-US" sz="1600">
                <a:solidFill>
                  <a:srgbClr val="FF0000"/>
                </a:solidFill>
              </a:rPr>
              <a:t>例</a:t>
            </a:r>
            <a:r>
              <a:rPr lang="en-US" altLang="ja-JP" sz="1600" dirty="0">
                <a:solidFill>
                  <a:srgbClr val="FF0000"/>
                </a:solidFill>
              </a:rPr>
              <a:t>] 	①$#1:$##2</a:t>
            </a:r>
          </a:p>
          <a:p>
            <a:r>
              <a:rPr lang="en-US" altLang="ja-JP" sz="1600" dirty="0">
                <a:solidFill>
                  <a:srgbClr val="FF0000"/>
                </a:solidFill>
              </a:rPr>
              <a:t>	②$#1:A(B[2],$#2C[1],D[2])</a:t>
            </a:r>
          </a:p>
          <a:p>
            <a:r>
              <a:rPr lang="en-US" altLang="ja-JP" sz="1600" dirty="0">
                <a:solidFill>
                  <a:srgbClr val="FF0000"/>
                </a:solidFill>
              </a:rPr>
              <a:t>	</a:t>
            </a:r>
            <a:r>
              <a:rPr lang="en-US" altLang="ja-JP" sz="1600" strike="sngStrike" dirty="0">
                <a:solidFill>
                  <a:srgbClr val="FF0000"/>
                </a:solidFill>
              </a:rPr>
              <a:t>③$file$(“</a:t>
            </a:r>
            <a:r>
              <a:rPr lang="en-US" altLang="ja-JP" sz="1600" strike="sngStrike" dirty="0" err="1">
                <a:solidFill>
                  <a:srgbClr val="FF0000"/>
                </a:solidFill>
              </a:rPr>
              <a:t>test.csv</a:t>
            </a:r>
            <a:r>
              <a:rPr lang="en-US" altLang="ja-JP" sz="1600" strike="sngStrike" dirty="0">
                <a:solidFill>
                  <a:srgbClr val="FF0000"/>
                </a:solidFill>
              </a:rPr>
              <a:t>”):$T$($string$(“A[2]”))</a:t>
            </a:r>
          </a:p>
        </p:txBody>
      </p:sp>
      <p:sp>
        <p:nvSpPr>
          <p:cNvPr id="5" name="吹き出し: 四角形 8">
            <a:extLst>
              <a:ext uri="{FF2B5EF4-FFF2-40B4-BE49-F238E27FC236}">
                <a16:creationId xmlns:a16="http://schemas.microsoft.com/office/drawing/2014/main" id="{1C8DABD7-FE72-F54F-A086-4E1A2EE5A955}"/>
              </a:ext>
            </a:extLst>
          </p:cNvPr>
          <p:cNvSpPr/>
          <p:nvPr/>
        </p:nvSpPr>
        <p:spPr>
          <a:xfrm>
            <a:off x="9565419" y="4443577"/>
            <a:ext cx="2500121" cy="573696"/>
          </a:xfrm>
          <a:prstGeom prst="wedgeRectCallout">
            <a:avLst>
              <a:gd name="adj1" fmla="val -69925"/>
              <a:gd name="adj2" fmla="val 4941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:</a:t>
            </a:r>
            <a:r>
              <a:rPr lang="ja-JP" altLang="en-US" sz="900">
                <a:solidFill>
                  <a:srgbClr val="FF0000"/>
                </a:solidFill>
              </a:rPr>
              <a:t>の左辺は</a:t>
            </a:r>
            <a:r>
              <a:rPr lang="en-US" altLang="ja-JP" sz="900" dirty="0">
                <a:solidFill>
                  <a:srgbClr val="FF0000"/>
                </a:solidFill>
              </a:rPr>
              <a:t>stream </a:t>
            </a:r>
            <a:r>
              <a:rPr lang="en-US" altLang="ja-JP" sz="900" dirty="0" err="1">
                <a:solidFill>
                  <a:srgbClr val="FF0000"/>
                </a:solidFill>
              </a:rPr>
              <a:t>ptr</a:t>
            </a:r>
            <a:r>
              <a:rPr lang="en-US" altLang="ja-JP" sz="900" dirty="0">
                <a:solidFill>
                  <a:srgbClr val="FF0000"/>
                </a:solidFill>
              </a:rPr>
              <a:t> (</a:t>
            </a:r>
            <a:r>
              <a:rPr lang="en-US" altLang="ja-JP" sz="900" dirty="0" err="1">
                <a:solidFill>
                  <a:srgbClr val="FF0000"/>
                </a:solidFill>
              </a:rPr>
              <a:t>strem</a:t>
            </a:r>
            <a:r>
              <a:rPr lang="ja-JP" altLang="en-US" sz="900">
                <a:solidFill>
                  <a:srgbClr val="FF0000"/>
                </a:solidFill>
              </a:rPr>
              <a:t>への</a:t>
            </a:r>
            <a:r>
              <a:rPr lang="en-US" altLang="ja-JP" sz="900" dirty="0">
                <a:solidFill>
                  <a:srgbClr val="FF0000"/>
                </a:solidFill>
              </a:rPr>
              <a:t>ref)</a:t>
            </a:r>
          </a:p>
          <a:p>
            <a:pPr marL="171450" indent="-171450">
              <a:buFont typeface="Symbol" pitchFamily="2" charset="2"/>
              <a:buChar char="Þ"/>
            </a:pPr>
            <a:r>
              <a:rPr lang="ja-JP" altLang="en-US" sz="900">
                <a:solidFill>
                  <a:srgbClr val="FF0000"/>
                </a:solidFill>
              </a:rPr>
              <a:t>③の形式はなし</a:t>
            </a:r>
            <a:endParaRPr lang="en-US" altLang="ja-JP" sz="900" dirty="0">
              <a:solidFill>
                <a:srgbClr val="FF0000"/>
              </a:solidFill>
            </a:endParaRPr>
          </a:p>
          <a:p>
            <a:pPr marL="171450" indent="-171450">
              <a:buFont typeface="Symbol" pitchFamily="2" charset="2"/>
              <a:buChar char="Þ"/>
            </a:pPr>
            <a:r>
              <a:rPr lang="ja-JP" altLang="en-US" sz="900">
                <a:solidFill>
                  <a:srgbClr val="FF0000"/>
                </a:solidFill>
              </a:rPr>
              <a:t>右辺</a:t>
            </a:r>
            <a:r>
              <a:rPr lang="en-US" altLang="ja-JP" sz="900" dirty="0">
                <a:solidFill>
                  <a:srgbClr val="FF0000"/>
                </a:solidFill>
              </a:rPr>
              <a:t>T</a:t>
            </a:r>
            <a:r>
              <a:rPr lang="ja-JP" altLang="en-US" sz="900">
                <a:solidFill>
                  <a:srgbClr val="FF0000"/>
                </a:solidFill>
              </a:rPr>
              <a:t>式の構造変化回避のため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en-US" altLang="ja-JP" sz="900" dirty="0" err="1">
                <a:solidFill>
                  <a:srgbClr val="FF0000"/>
                </a:solidFill>
              </a:rPr>
              <a:t>cf</a:t>
            </a:r>
            <a:r>
              <a:rPr lang="en-US" altLang="ja-JP" sz="900" dirty="0">
                <a:solidFill>
                  <a:srgbClr val="FF0000"/>
                </a:solidFill>
              </a:rPr>
              <a:t> p45)</a:t>
            </a:r>
            <a:endParaRPr lang="ja-JP" altLang="en-US" sz="9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301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2D0583D-CC9E-B447-850A-90D4BAF91E3B}"/>
              </a:ext>
            </a:extLst>
          </p:cNvPr>
          <p:cNvSpPr/>
          <p:nvPr/>
        </p:nvSpPr>
        <p:spPr>
          <a:xfrm>
            <a:off x="236706" y="188016"/>
            <a:ext cx="102594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2.3 </a:t>
            </a:r>
            <a:r>
              <a:rPr lang="ja-JP" altLang="en-US" b="1" u="sng"/>
              <a:t>ストリームのコンテキスト再考</a:t>
            </a:r>
            <a:endParaRPr lang="en-US" altLang="ja-JP" b="1" u="sng" dirty="0"/>
          </a:p>
          <a:p>
            <a:endParaRPr lang="en-US" altLang="ja-JP" dirty="0"/>
          </a:p>
          <a:p>
            <a:r>
              <a:rPr lang="ja-JP" altLang="en-US"/>
              <a:t>　</a:t>
            </a:r>
            <a:r>
              <a:rPr lang="ja-JP" altLang="en-US" dirty="0"/>
              <a:t>　</a:t>
            </a:r>
            <a:r>
              <a:rPr lang="en-US" altLang="ja-JP" dirty="0"/>
              <a:t>   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04190BF-7A5B-104B-860A-33A1913C8307}"/>
              </a:ext>
            </a:extLst>
          </p:cNvPr>
          <p:cNvSpPr txBox="1"/>
          <p:nvPr/>
        </p:nvSpPr>
        <p:spPr>
          <a:xfrm>
            <a:off x="157996" y="649681"/>
            <a:ext cx="11876008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/>
              <a:t>○ストリームのコンテキスト</a:t>
            </a:r>
            <a:endParaRPr lang="en-US" altLang="ja-JP" dirty="0"/>
          </a:p>
          <a:p>
            <a:r>
              <a:rPr lang="ja-JP" altLang="en-US"/>
              <a:t>　　ストリームをどのような文字列として</a:t>
            </a:r>
            <a:r>
              <a:rPr lang="en-US" altLang="ja-JP" dirty="0"/>
              <a:t>read</a:t>
            </a:r>
            <a:r>
              <a:rPr lang="ja-JP" altLang="en-US"/>
              <a:t>するかの決定要因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⇔ストリームに対してどのような</a:t>
            </a:r>
            <a:r>
              <a:rPr lang="ja-JP" altLang="en-US">
                <a:solidFill>
                  <a:srgbClr val="FF0000"/>
                </a:solidFill>
              </a:rPr>
              <a:t>オペレーション</a:t>
            </a:r>
            <a:r>
              <a:rPr lang="ja-JP" altLang="en-US"/>
              <a:t>を実行するか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　</a:t>
            </a:r>
            <a:r>
              <a:rPr lang="en-US" altLang="ja-JP" dirty="0"/>
              <a:t>(</a:t>
            </a:r>
            <a:r>
              <a:rPr lang="ja-JP" altLang="en-US"/>
              <a:t>例</a:t>
            </a:r>
            <a:r>
              <a:rPr lang="en-US" altLang="ja-JP" dirty="0"/>
              <a:t>)</a:t>
            </a:r>
            <a:br>
              <a:rPr lang="ja-JP" altLang="en-US"/>
            </a:br>
            <a:r>
              <a:rPr lang="en-US" altLang="ja-JP" dirty="0"/>
              <a:t>	① $T$(</a:t>
            </a:r>
            <a:r>
              <a:rPr lang="en-US" altLang="ja-JP" u="sng" dirty="0"/>
              <a:t>$file$(“file”)</a:t>
            </a:r>
            <a:r>
              <a:rPr lang="en-US" altLang="ja-JP" dirty="0"/>
              <a:t>)  /  (#1$file$(“file”),$T$($#1))			-&gt;T</a:t>
            </a:r>
            <a:r>
              <a:rPr lang="ja-JP" altLang="en-US"/>
              <a:t>式として</a:t>
            </a:r>
            <a:r>
              <a:rPr lang="en-US" altLang="ja-JP" dirty="0"/>
              <a:t>read</a:t>
            </a:r>
          </a:p>
          <a:p>
            <a:r>
              <a:rPr lang="en-US" altLang="ja-JP" dirty="0"/>
              <a:t>	②</a:t>
            </a:r>
            <a:r>
              <a:rPr lang="ja-JP" altLang="en-US"/>
              <a:t> </a:t>
            </a:r>
            <a:r>
              <a:rPr lang="en-US" altLang="ja-JP" dirty="0"/>
              <a:t>$bind$($T$($stream$(“A(B[2],C[1],D[2])”)),</a:t>
            </a:r>
            <a:r>
              <a:rPr lang="en-US" altLang="ja-JP" u="sng" dirty="0"/>
              <a:t>$file$(“file”)</a:t>
            </a:r>
            <a:r>
              <a:rPr lang="en-US" altLang="ja-JP" dirty="0"/>
              <a:t>)		-&gt; </a:t>
            </a:r>
            <a:r>
              <a:rPr lang="ja-JP" altLang="en-US"/>
              <a:t>バインド用に</a:t>
            </a:r>
            <a:r>
              <a:rPr lang="en-US" altLang="ja-JP" dirty="0"/>
              <a:t>csv</a:t>
            </a:r>
            <a:r>
              <a:rPr lang="ja-JP" altLang="en-US"/>
              <a:t>として</a:t>
            </a:r>
            <a:r>
              <a:rPr lang="en-US" altLang="ja-JP" dirty="0"/>
              <a:t>read</a:t>
            </a:r>
            <a:br>
              <a:rPr lang="en-US" altLang="ja-JP" dirty="0"/>
            </a:br>
            <a:r>
              <a:rPr lang="en-US" altLang="ja-JP" dirty="0"/>
              <a:t>	③</a:t>
            </a:r>
            <a:r>
              <a:rPr lang="ja-JP" altLang="en-US"/>
              <a:t> </a:t>
            </a:r>
            <a:r>
              <a:rPr lang="en-US" altLang="ja-JP" dirty="0"/>
              <a:t>(#1$file$(“file”),</a:t>
            </a:r>
            <a:r>
              <a:rPr lang="en-US" altLang="ja-JP" u="sng" dirty="0"/>
              <a:t>$#1</a:t>
            </a:r>
            <a:r>
              <a:rPr lang="en-US" altLang="ja-JP" dirty="0"/>
              <a:t>:A(B[2],C[1],D[2]))				-&gt;		〃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0814645-DD3D-FE4E-90B9-7BFD9BDF46B6}"/>
              </a:ext>
            </a:extLst>
          </p:cNvPr>
          <p:cNvSpPr/>
          <p:nvPr/>
        </p:nvSpPr>
        <p:spPr>
          <a:xfrm>
            <a:off x="647700" y="3656497"/>
            <a:ext cx="1089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(T</a:t>
            </a:r>
            <a:r>
              <a:rPr lang="ja-JP" altLang="en-US"/>
              <a:t>式の読込例</a:t>
            </a:r>
            <a:r>
              <a:rPr lang="en-US" altLang="ja-JP" dirty="0"/>
              <a:t>)</a:t>
            </a:r>
            <a:r>
              <a:rPr lang="ja-JP" altLang="en-US"/>
              <a:t>　</a:t>
            </a:r>
            <a:r>
              <a:rPr lang="en-US" altLang="ja-JP" dirty="0"/>
              <a:t>#1$CSV_FILE$(“file”),#2$#1[1]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$T$($#2)	-&gt;</a:t>
            </a:r>
            <a:r>
              <a:rPr lang="ja-JP" altLang="en-US"/>
              <a:t>もう少し検討</a:t>
            </a:r>
            <a:endParaRPr lang="en-US" altLang="ja-JP" dirty="0"/>
          </a:p>
          <a:p>
            <a:r>
              <a:rPr lang="en-US" altLang="ja-JP" dirty="0"/>
              <a:t>(file</a:t>
            </a:r>
            <a:r>
              <a:rPr lang="ja-JP" altLang="en-US"/>
              <a:t>の記述例</a:t>
            </a:r>
            <a:r>
              <a:rPr lang="en-US" altLang="ja-JP" dirty="0"/>
              <a:t>)</a:t>
            </a:r>
            <a:r>
              <a:rPr lang="ja-JP" altLang="en-US"/>
              <a:t>　</a:t>
            </a:r>
            <a:r>
              <a:rPr lang="en-US" altLang="ja-JP" dirty="0"/>
              <a:t>"A(B[2],C[1],D[2])"</a:t>
            </a:r>
            <a:r>
              <a:rPr lang="ja-JP" altLang="en-US"/>
              <a:t>　　</a:t>
            </a:r>
            <a:r>
              <a:rPr lang="en-US" altLang="ja-JP" dirty="0"/>
              <a:t>			-&gt; ""</a:t>
            </a:r>
            <a:r>
              <a:rPr lang="ja-JP" altLang="en-US"/>
              <a:t>で囲まれた</a:t>
            </a:r>
            <a:r>
              <a:rPr lang="en-US" altLang="ja-JP" dirty="0"/>
              <a:t>T</a:t>
            </a:r>
            <a:r>
              <a:rPr lang="ja-JP" altLang="en-US"/>
              <a:t>式を</a:t>
            </a:r>
            <a:r>
              <a:rPr lang="en-US" altLang="ja-JP" dirty="0"/>
              <a:t>1</a:t>
            </a:r>
            <a:r>
              <a:rPr lang="ja-JP" altLang="en-US"/>
              <a:t>要素とする</a:t>
            </a:r>
            <a:r>
              <a:rPr lang="en-US" altLang="ja-JP" dirty="0"/>
              <a:t>CSV</a:t>
            </a:r>
            <a:endParaRPr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FBF38A8-9348-E144-A2BB-77CF55D7E658}"/>
              </a:ext>
            </a:extLst>
          </p:cNvPr>
          <p:cNvSpPr/>
          <p:nvPr/>
        </p:nvSpPr>
        <p:spPr>
          <a:xfrm>
            <a:off x="423153" y="4899656"/>
            <a:ext cx="1089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/>
              <a:t>解釈規則</a:t>
            </a:r>
            <a:r>
              <a:rPr lang="en-US" altLang="ja-JP" dirty="0"/>
              <a:t>)</a:t>
            </a:r>
            <a:r>
              <a:rPr lang="ja-JP" altLang="en-US"/>
              <a:t>　</a:t>
            </a:r>
            <a:r>
              <a:rPr lang="en-US" altLang="ja-JP" dirty="0"/>
              <a:t>#1</a:t>
            </a:r>
            <a:r>
              <a:rPr lang="en-US" altLang="ja-JP" u="sng" dirty="0"/>
              <a:t>$CSV_FILE$(“file”)</a:t>
            </a:r>
            <a:r>
              <a:rPr lang="en-US" altLang="ja-JP" dirty="0"/>
              <a:t>,</a:t>
            </a:r>
            <a:r>
              <a:rPr lang="en-US" altLang="ja-JP" u="sng" dirty="0"/>
              <a:t>#2$#1[1]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u="sng" dirty="0"/>
              <a:t>$T$($#2)</a:t>
            </a:r>
            <a:endParaRPr lang="ja-JP" altLang="en-US" u="sng"/>
          </a:p>
        </p:txBody>
      </p:sp>
      <p:sp>
        <p:nvSpPr>
          <p:cNvPr id="4" name="線吹き出し 2 (枠付き) 3">
            <a:extLst>
              <a:ext uri="{FF2B5EF4-FFF2-40B4-BE49-F238E27FC236}">
                <a16:creationId xmlns:a16="http://schemas.microsoft.com/office/drawing/2014/main" id="{D04A54B4-3407-CE48-9E00-4C05569470D0}"/>
              </a:ext>
            </a:extLst>
          </p:cNvPr>
          <p:cNvSpPr/>
          <p:nvPr/>
        </p:nvSpPr>
        <p:spPr>
          <a:xfrm>
            <a:off x="6768830" y="5268988"/>
            <a:ext cx="5000017" cy="444552"/>
          </a:xfrm>
          <a:prstGeom prst="borderCallout2">
            <a:avLst>
              <a:gd name="adj1" fmla="val 20304"/>
              <a:gd name="adj2" fmla="val -162"/>
              <a:gd name="adj3" fmla="val 18750"/>
              <a:gd name="adj4" fmla="val -16667"/>
              <a:gd name="adj5" fmla="val -2496"/>
              <a:gd name="adj6" fmla="val -20979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$T$: </a:t>
            </a:r>
            <a:r>
              <a:rPr kumimoji="1" lang="ja-JP" altLang="en-US" sz="1200">
                <a:solidFill>
                  <a:srgbClr val="FF0000"/>
                </a:solidFill>
              </a:rPr>
              <a:t>パラメータ</a:t>
            </a:r>
            <a:r>
              <a:rPr lang="ja-JP" altLang="en-US" sz="1200">
                <a:solidFill>
                  <a:srgbClr val="FF0000"/>
                </a:solidFill>
              </a:rPr>
              <a:t>であるノード</a:t>
            </a:r>
            <a:r>
              <a:rPr lang="en-US" altLang="ja-JP" sz="1200" dirty="0">
                <a:solidFill>
                  <a:srgbClr val="FF0000"/>
                </a:solidFill>
              </a:rPr>
              <a:t>(1</a:t>
            </a:r>
            <a:r>
              <a:rPr lang="ja-JP" altLang="en-US" sz="1200">
                <a:solidFill>
                  <a:srgbClr val="FF0000"/>
                </a:solidFill>
              </a:rPr>
              <a:t>個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r>
              <a:rPr lang="ja-JP" altLang="en-US" sz="1200">
                <a:solidFill>
                  <a:srgbClr val="FF0000"/>
                </a:solidFill>
              </a:rPr>
              <a:t>にバインドされた値</a:t>
            </a:r>
            <a:r>
              <a:rPr lang="en-US" altLang="ja-JP" sz="1200" dirty="0">
                <a:solidFill>
                  <a:srgbClr val="FF0000"/>
                </a:solidFill>
              </a:rPr>
              <a:t>(CSV</a:t>
            </a:r>
            <a:r>
              <a:rPr lang="ja-JP" altLang="en-US" sz="1200">
                <a:solidFill>
                  <a:srgbClr val="FF0000"/>
                </a:solidFill>
              </a:rPr>
              <a:t>値</a:t>
            </a:r>
            <a:r>
              <a:rPr lang="en-US" altLang="ja-JP" sz="1200" dirty="0">
                <a:solidFill>
                  <a:srgbClr val="FF0000"/>
                </a:solidFill>
              </a:rPr>
              <a:t>1</a:t>
            </a:r>
            <a:r>
              <a:rPr lang="ja-JP" altLang="en-US" sz="1200">
                <a:solidFill>
                  <a:srgbClr val="FF0000"/>
                </a:solidFill>
              </a:rPr>
              <a:t>個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r>
              <a:rPr lang="ja-JP" altLang="en-US" sz="1200">
                <a:solidFill>
                  <a:srgbClr val="FF0000"/>
                </a:solidFill>
              </a:rPr>
              <a:t>を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T</a:t>
            </a:r>
            <a:r>
              <a:rPr lang="ja-JP" altLang="en-US" sz="1200">
                <a:solidFill>
                  <a:srgbClr val="FF0000"/>
                </a:solidFill>
              </a:rPr>
              <a:t>式として</a:t>
            </a:r>
            <a:r>
              <a:rPr lang="en-US" altLang="ja-JP" sz="1200" dirty="0">
                <a:solidFill>
                  <a:srgbClr val="FF0000"/>
                </a:solidFill>
              </a:rPr>
              <a:t>read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8" name="線吹き出し 2 (枠付き) 7">
            <a:extLst>
              <a:ext uri="{FF2B5EF4-FFF2-40B4-BE49-F238E27FC236}">
                <a16:creationId xmlns:a16="http://schemas.microsoft.com/office/drawing/2014/main" id="{E12889D6-C94B-7949-BBDA-A55F6D975722}"/>
              </a:ext>
            </a:extLst>
          </p:cNvPr>
          <p:cNvSpPr/>
          <p:nvPr/>
        </p:nvSpPr>
        <p:spPr>
          <a:xfrm>
            <a:off x="6096000" y="5986043"/>
            <a:ext cx="5324272" cy="444552"/>
          </a:xfrm>
          <a:prstGeom prst="borderCallout2">
            <a:avLst>
              <a:gd name="adj1" fmla="val 20304"/>
              <a:gd name="adj2" fmla="val -162"/>
              <a:gd name="adj3" fmla="val 18750"/>
              <a:gd name="adj4" fmla="val -16667"/>
              <a:gd name="adj5" fmla="val -173175"/>
              <a:gd name="adj6" fmla="val -30317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>
                <a:solidFill>
                  <a:srgbClr val="FF0000"/>
                </a:solidFill>
              </a:rPr>
              <a:t>ファイルポインタ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を含むノード配下の</a:t>
            </a:r>
            <a:r>
              <a:rPr lang="en-US" altLang="ja-JP" sz="1200" dirty="0">
                <a:solidFill>
                  <a:srgbClr val="FF0000"/>
                </a:solidFill>
              </a:rPr>
              <a:t>T</a:t>
            </a:r>
            <a:r>
              <a:rPr lang="ja-JP" altLang="en-US" sz="1200">
                <a:solidFill>
                  <a:srgbClr val="FF0000"/>
                </a:solidFill>
              </a:rPr>
              <a:t>式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>
                <a:solidFill>
                  <a:srgbClr val="FF0000"/>
                </a:solidFill>
              </a:rPr>
              <a:t>本例ではノード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自身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r>
              <a:rPr lang="ja-JP" altLang="en-US" sz="1200">
                <a:solidFill>
                  <a:srgbClr val="FF0000"/>
                </a:solidFill>
              </a:rPr>
              <a:t>に、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の</a:t>
            </a:r>
            <a:r>
              <a:rPr lang="en-US" altLang="ja-JP" sz="1200" dirty="0">
                <a:solidFill>
                  <a:srgbClr val="FF0000"/>
                </a:solidFill>
              </a:rPr>
              <a:t>CSV</a:t>
            </a:r>
            <a:r>
              <a:rPr lang="ja-JP" altLang="en-US" sz="1200">
                <a:solidFill>
                  <a:srgbClr val="FF0000"/>
                </a:solidFill>
              </a:rPr>
              <a:t>値を</a:t>
            </a:r>
            <a:r>
              <a:rPr lang="en-US" altLang="ja-JP" sz="1200" dirty="0">
                <a:solidFill>
                  <a:srgbClr val="FF0000"/>
                </a:solidFill>
              </a:rPr>
              <a:t>bind(</a:t>
            </a:r>
            <a:r>
              <a:rPr lang="ja-JP" altLang="en-US" sz="1200">
                <a:solidFill>
                  <a:srgbClr val="FF0000"/>
                </a:solidFill>
              </a:rPr>
              <a:t>ノード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自身に</a:t>
            </a:r>
            <a:r>
              <a:rPr lang="en-US" altLang="ja-JP" sz="1200" dirty="0">
                <a:solidFill>
                  <a:srgbClr val="FF0000"/>
                </a:solidFill>
              </a:rPr>
              <a:t>CSV</a:t>
            </a:r>
            <a:r>
              <a:rPr lang="ja-JP" altLang="en-US" sz="1200">
                <a:solidFill>
                  <a:srgbClr val="FF0000"/>
                </a:solidFill>
              </a:rPr>
              <a:t>値</a:t>
            </a:r>
            <a:r>
              <a:rPr lang="en-US" altLang="ja-JP" sz="1200" dirty="0">
                <a:solidFill>
                  <a:srgbClr val="FF0000"/>
                </a:solidFill>
              </a:rPr>
              <a:t>1</a:t>
            </a:r>
            <a:r>
              <a:rPr lang="ja-JP" altLang="en-US" sz="1200">
                <a:solidFill>
                  <a:srgbClr val="FF0000"/>
                </a:solidFill>
              </a:rPr>
              <a:t>個を</a:t>
            </a:r>
            <a:r>
              <a:rPr lang="en-US" altLang="ja-JP" sz="1200" dirty="0">
                <a:solidFill>
                  <a:srgbClr val="FF0000"/>
                </a:solidFill>
              </a:rPr>
              <a:t>bind))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94BC9153-AE9D-A546-B461-B1C7C25B41F8}"/>
              </a:ext>
            </a:extLst>
          </p:cNvPr>
          <p:cNvSpPr/>
          <p:nvPr/>
        </p:nvSpPr>
        <p:spPr>
          <a:xfrm>
            <a:off x="330740" y="3429000"/>
            <a:ext cx="11703264" cy="3341451"/>
          </a:xfrm>
          <a:prstGeom prst="roundRect">
            <a:avLst>
              <a:gd name="adj" fmla="val 764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線吹き出し 2 (枠付き) 9">
            <a:extLst>
              <a:ext uri="{FF2B5EF4-FFF2-40B4-BE49-F238E27FC236}">
                <a16:creationId xmlns:a16="http://schemas.microsoft.com/office/drawing/2014/main" id="{71F1E822-E729-AC49-9666-561BD91B001C}"/>
              </a:ext>
            </a:extLst>
          </p:cNvPr>
          <p:cNvSpPr/>
          <p:nvPr/>
        </p:nvSpPr>
        <p:spPr>
          <a:xfrm>
            <a:off x="1666674" y="6208319"/>
            <a:ext cx="1776918" cy="222276"/>
          </a:xfrm>
          <a:prstGeom prst="borderCallout2">
            <a:avLst>
              <a:gd name="adj1" fmla="val 610"/>
              <a:gd name="adj2" fmla="val 41278"/>
              <a:gd name="adj3" fmla="val -272280"/>
              <a:gd name="adj4" fmla="val 56757"/>
              <a:gd name="adj5" fmla="val -442322"/>
              <a:gd name="adj6" fmla="val 75133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CSV</a:t>
            </a:r>
            <a:r>
              <a:rPr kumimoji="1" lang="ja-JP" altLang="en-US" sz="1200">
                <a:solidFill>
                  <a:srgbClr val="FF0000"/>
                </a:solidFill>
              </a:rPr>
              <a:t>ファイル</a:t>
            </a:r>
          </a:p>
        </p:txBody>
      </p:sp>
      <p:sp>
        <p:nvSpPr>
          <p:cNvPr id="11" name="吹き出し: 四角形 8">
            <a:extLst>
              <a:ext uri="{FF2B5EF4-FFF2-40B4-BE49-F238E27FC236}">
                <a16:creationId xmlns:a16="http://schemas.microsoft.com/office/drawing/2014/main" id="{D1D2959B-0F44-354B-87E5-7610DFB94263}"/>
              </a:ext>
            </a:extLst>
          </p:cNvPr>
          <p:cNvSpPr/>
          <p:nvPr/>
        </p:nvSpPr>
        <p:spPr>
          <a:xfrm>
            <a:off x="4932311" y="3154279"/>
            <a:ext cx="2500121" cy="459429"/>
          </a:xfrm>
          <a:prstGeom prst="wedgeRectCallout">
            <a:avLst>
              <a:gd name="adj1" fmla="val -46390"/>
              <a:gd name="adj2" fmla="val 3000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レビューにて、以下の話はボツ</a:t>
            </a:r>
          </a:p>
        </p:txBody>
      </p:sp>
    </p:spTree>
    <p:extLst>
      <p:ext uri="{BB962C8B-B14F-4D97-AF65-F5344CB8AC3E}">
        <p14:creationId xmlns:p14="http://schemas.microsoft.com/office/powerpoint/2010/main" val="23605853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2D0583D-CC9E-B447-850A-90D4BAF91E3B}"/>
              </a:ext>
            </a:extLst>
          </p:cNvPr>
          <p:cNvSpPr/>
          <p:nvPr/>
        </p:nvSpPr>
        <p:spPr>
          <a:xfrm>
            <a:off x="369651" y="16919"/>
            <a:ext cx="1025943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3. </a:t>
            </a:r>
            <a:r>
              <a:rPr lang="ja-JP" altLang="en-US" b="1" u="sng" dirty="0"/>
              <a:t>内積出力形式の定義</a:t>
            </a:r>
            <a:endParaRPr lang="en-US" altLang="ja-JP" u="sng" dirty="0"/>
          </a:p>
          <a:p>
            <a:pPr>
              <a:lnSpc>
                <a:spcPct val="150000"/>
              </a:lnSpc>
            </a:pPr>
            <a:r>
              <a:rPr lang="ja-JP" altLang="en-US" dirty="0"/>
              <a:t>内積出力時の</a:t>
            </a:r>
            <a:r>
              <a:rPr lang="en-US" altLang="ja-JP" dirty="0"/>
              <a:t>(),</a:t>
            </a:r>
            <a:r>
              <a:rPr lang="ja-JP" altLang="en-US" dirty="0"/>
              <a:t>の出力規則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現状</a:t>
            </a:r>
            <a:r>
              <a:rPr lang="en-US" altLang="ja-JP" dirty="0"/>
              <a:t>)</a:t>
            </a:r>
            <a:r>
              <a:rPr lang="ja-JP" altLang="en-US" dirty="0"/>
              <a:t>ノード</a:t>
            </a:r>
            <a:r>
              <a:rPr lang="en-US" altLang="ja-JP" dirty="0"/>
              <a:t>A B,C</a:t>
            </a:r>
            <a:r>
              <a:rPr lang="ja-JP" altLang="en-US" dirty="0"/>
              <a:t>のバインド値の数の組合せパタンごとの実行結果を示す</a:t>
            </a:r>
            <a:endParaRPr lang="en-US" altLang="ja-JP" dirty="0"/>
          </a:p>
          <a:p>
            <a:r>
              <a:rPr lang="en-US" altLang="ja-JP" dirty="0"/>
              <a:t>	=&gt;</a:t>
            </a:r>
            <a:r>
              <a:rPr lang="ja-JP" altLang="en-US" dirty="0"/>
              <a:t>規則性</a:t>
            </a:r>
            <a:r>
              <a:rPr lang="en-US" altLang="ja-JP" dirty="0"/>
              <a:t>?(</a:t>
            </a:r>
            <a:r>
              <a:rPr lang="ja-JP" altLang="en-US" dirty="0"/>
              <a:t>特に実行結果の赤色かっこ</a:t>
            </a:r>
            <a:r>
              <a:rPr lang="en-US" altLang="ja-JP" dirty="0"/>
              <a:t>)</a:t>
            </a: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505CE3C-5837-C343-87A0-9E2D199AD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180329"/>
              </p:ext>
            </p:extLst>
          </p:nvPr>
        </p:nvGraphicFramePr>
        <p:xfrm>
          <a:off x="742544" y="1322440"/>
          <a:ext cx="9513651" cy="5516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2111">
                  <a:extLst>
                    <a:ext uri="{9D8B030D-6E8A-4147-A177-3AD203B41FA5}">
                      <a16:colId xmlns:a16="http://schemas.microsoft.com/office/drawing/2014/main" val="787529684"/>
                    </a:ext>
                  </a:extLst>
                </a:gridCol>
                <a:gridCol w="2244629">
                  <a:extLst>
                    <a:ext uri="{9D8B030D-6E8A-4147-A177-3AD203B41FA5}">
                      <a16:colId xmlns:a16="http://schemas.microsoft.com/office/drawing/2014/main" val="2283902480"/>
                    </a:ext>
                  </a:extLst>
                </a:gridCol>
                <a:gridCol w="6896911">
                  <a:extLst>
                    <a:ext uri="{9D8B030D-6E8A-4147-A177-3AD203B41FA5}">
                      <a16:colId xmlns:a16="http://schemas.microsoft.com/office/drawing/2014/main" val="3440399834"/>
                    </a:ext>
                  </a:extLst>
                </a:gridCol>
              </a:tblGrid>
              <a:tr h="2507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コマンド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./</a:t>
                      </a:r>
                      <a:r>
                        <a:rPr lang="en-US" sz="1400" u="none" strike="noStrike" dirty="0" err="1">
                          <a:effectLst/>
                        </a:rPr>
                        <a:t>tq.o</a:t>
                      </a:r>
                      <a:r>
                        <a:rPr lang="en-US" sz="1400" u="none" strike="noStrike" dirty="0">
                          <a:effectLst/>
                        </a:rPr>
                        <a:t> in=</a:t>
                      </a:r>
                      <a:r>
                        <a:rPr lang="en-US" sz="1400" u="none" strike="noStrike" dirty="0" err="1">
                          <a:effectLst/>
                        </a:rPr>
                        <a:t>xxx.ddf</a:t>
                      </a:r>
                      <a:r>
                        <a:rPr lang="en-US" sz="1400" u="none" strike="noStrike" dirty="0">
                          <a:effectLst/>
                        </a:rPr>
                        <a:t> out=test_prd.1.ddl data=</a:t>
                      </a:r>
                      <a:r>
                        <a:rPr lang="en-US" sz="1400" u="none" strike="noStrike" dirty="0" err="1">
                          <a:effectLst/>
                        </a:rPr>
                        <a:t>testsak.csv</a:t>
                      </a:r>
                      <a:r>
                        <a:rPr lang="en-US" sz="1400" u="none" strike="noStrike" dirty="0">
                          <a:effectLst/>
                        </a:rPr>
                        <a:t> -FT -</a:t>
                      </a:r>
                      <a:r>
                        <a:rPr lang="en-US" sz="1400" u="none" strike="noStrike" dirty="0" err="1">
                          <a:effectLst/>
                        </a:rPr>
                        <a:t>Pprod</a:t>
                      </a:r>
                      <a:r>
                        <a:rPr lang="en-US" sz="1400" u="none" strike="noStrike" dirty="0">
                          <a:effectLst/>
                        </a:rPr>
                        <a:t>  -C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 Regular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957183342"/>
                  </a:ext>
                </a:extLst>
              </a:tr>
              <a:tr h="2507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out(</a:t>
                      </a:r>
                      <a:r>
                        <a:rPr lang="ja-JP" altLang="en-US" sz="1400" u="none" strike="noStrike">
                          <a:effectLst/>
                        </a:rPr>
                        <a:t>共通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$PI$($#1,$#2,$#4)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875546862"/>
                  </a:ext>
                </a:extLst>
              </a:tr>
              <a:tr h="2507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data(</a:t>
                      </a:r>
                      <a:r>
                        <a:rPr lang="ja-JP" altLang="en-US" sz="1400" u="none" strike="noStrike">
                          <a:effectLst/>
                        </a:rPr>
                        <a:t>共通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1,2,3,4,5,6,7,8,9,10,11,12,13,14,15,16,17,18,19,20</a:t>
                      </a: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734124883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#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実行結果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47424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1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X(#1A[2],#2B[2],#4C[6])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(1,3,5),(2,4,6)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(1,3,7),(2,4,8)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(1,3,9),(2,4,10)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727472228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X(#1A[2],#2B[3],#4C[6])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(1,3,6),(2,4,7)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(2,3,9)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34694822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X(#1A[3],#2B[2],#4C[6])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(1,4,6),(2,5,7)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(3,4,8)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(2,4,10),(3,5,11)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561859480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X(#1A[3],#2B[3],#4C[6])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(1,4,7),(2,5,8),(3,6,9)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(1,4,10),(2,5,11),(3,6,12)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48527681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X(#1A[2],#2B[4],#4C[6])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(1,3,7),(2,4,8)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(1,5,9),(2,6,10)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(1,3,11),(2,4,12)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29693452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X(#1A[4],#2B[2],#4C[6])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(1,5,7),(2,6,8)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(3,5,9),(4,6,10)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(1,5,11),(2,6,12)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59560608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X(#1A[6],#2B[2],#4C[2])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(((1,7,9),(2,8,10)),((3,7,9),(4,8,10)),((5,7,9),(6,8,10)))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773134670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X(#1A[6],#2B[2],#4C[3])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((((1,7,9),(2,8,10)),((3,7,11)),((4,8,9)),((5,7,10),(6,8,11))))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79730175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9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X(#1A[6],#2B[3],#4C[2])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((((1,7,10),(2,8,11)),((3,9,10)),((4,7,11)),((5,8,10),(6,9,11))))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87230328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X(#1A[6],#2B[3],#4C[3])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(((1,7,10),(2,8,11),(3,9,12)),((4,7,10),(5,8,11),(6,9,12)))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99419913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X(#1A[6],#2B[2],#4C[4])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((((1,7,9),(2,8,10)),((3,7,11),(4,8,12))),(((5,7,9),(6,8,10))))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172963569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X(#1A[6],#2B[4],#4C[2])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((((1,7,11),(2,8,12)),((3,9,11),(4,10,12))),(((5,7,11),(6,8,12))))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627802378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X(#1A[2],#2B[3],#4C[7])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(1,3,6),(2,4,7)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(2,3,9)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3347189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X(#1A[3],#2B[2],#4C[7])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(1,4,6),(2,5,7)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(3,4,8)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(2,4,10),(3,5,11)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33762012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X(#1A[3],#2B[3],#4C[7])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(1,4,7),(2,5,8),(3,6,9)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(1,4,10),(2,5,11),(3,6,12)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(1,4,13)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26643582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X(#1A[7],#2B[2],#4C[3])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((((1,8,10),(2,9,11)),((3,8,12)),((4,9,10)),((5,8,11),(6,9,12))),(((7,8,10))))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29399865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X(#1A[7],#2B[3],#4C[2])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((((1,8,11),(2,9,12)),((3,10,11)),((4,8,12)),((5,9,11),(6,10,12))),(((7,8,11))))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403141317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X(#1A[7],#2B[3],#4C[3])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(((1,8,11),(2,9,12),(3,10,13)),((4,8,11),(5,9,12),(6,10,13)),((7,8,11)))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135909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4081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5/29(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2199190" y="2329538"/>
            <a:ext cx="7606797" cy="2961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1. reference chain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1.1 reference chain</a:t>
            </a:r>
            <a:r>
              <a:rPr lang="ja-JP" altLang="en-US" dirty="0"/>
              <a:t>の構文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1.2 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(node, nth)</a:t>
            </a:r>
            <a:r>
              <a:rPr lang="ja-JP" altLang="en-US" dirty="0"/>
              <a:t>の処理の変更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2. bind</a:t>
            </a:r>
            <a:r>
              <a:rPr lang="ja-JP" altLang="en-US" dirty="0"/>
              <a:t>オペレータの導入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3. </a:t>
            </a:r>
            <a:r>
              <a:rPr lang="ja-JP" altLang="en-US" dirty="0"/>
              <a:t>ストリームの有効範囲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4. </a:t>
            </a:r>
            <a:r>
              <a:rPr lang="ja-JP" altLang="en-US" dirty="0"/>
              <a:t>複数ファイルとのバインド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5. </a:t>
            </a:r>
            <a:r>
              <a:rPr lang="ja-JP" altLang="en-US" dirty="0"/>
              <a:t>内積出力形式の定義</a:t>
            </a:r>
          </a:p>
        </p:txBody>
      </p:sp>
    </p:spTree>
    <p:extLst>
      <p:ext uri="{BB962C8B-B14F-4D97-AF65-F5344CB8AC3E}">
        <p14:creationId xmlns:p14="http://schemas.microsoft.com/office/powerpoint/2010/main" val="2250130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9C72E2-CE5C-488A-85BB-E57E39A5188A}"/>
              </a:ext>
            </a:extLst>
          </p:cNvPr>
          <p:cNvSpPr txBox="1"/>
          <p:nvPr/>
        </p:nvSpPr>
        <p:spPr>
          <a:xfrm>
            <a:off x="0" y="0"/>
            <a:ext cx="4909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ja-JP" altLang="en-US" sz="2400" u="sng" dirty="0">
                <a:solidFill>
                  <a:srgbClr val="FF0000"/>
                </a:solidFill>
              </a:rPr>
              <a:t>ストリーム構造体</a:t>
            </a:r>
            <a:r>
              <a:rPr lang="en-US" altLang="ja-JP" sz="2400" u="sng" dirty="0"/>
              <a:t>(</a:t>
            </a:r>
            <a:r>
              <a:rPr lang="ja-JP" altLang="en-US" sz="2400" u="sng" dirty="0"/>
              <a:t>導入予定</a:t>
            </a:r>
            <a:r>
              <a:rPr lang="en-US" altLang="ja-JP" sz="2400" u="sng" dirty="0"/>
              <a:t>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246FFA3-CC00-4BEC-B1E2-198F0020FB53}"/>
              </a:ext>
            </a:extLst>
          </p:cNvPr>
          <p:cNvSpPr/>
          <p:nvPr/>
        </p:nvSpPr>
        <p:spPr>
          <a:xfrm>
            <a:off x="0" y="461665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(a) struct </a:t>
            </a:r>
            <a:r>
              <a:rPr lang="en-US" altLang="ja-JP" dirty="0" err="1"/>
              <a:t>CharStream</a:t>
            </a:r>
            <a:r>
              <a:rPr lang="en-US" altLang="ja-JP" dirty="0"/>
              <a:t> {		// character stream</a:t>
            </a:r>
          </a:p>
          <a:p>
            <a:r>
              <a:rPr lang="en-US" altLang="ja-JP" dirty="0"/>
              <a:t>	FILE*	</a:t>
            </a:r>
            <a:r>
              <a:rPr lang="en-US" altLang="ja-JP" dirty="0" err="1"/>
              <a:t>fp</a:t>
            </a:r>
            <a:r>
              <a:rPr lang="en-US" altLang="ja-JP" dirty="0"/>
              <a:t>;		// source file </a:t>
            </a:r>
            <a:r>
              <a:rPr lang="en-US" altLang="ja-JP" dirty="0" err="1"/>
              <a:t>ptr</a:t>
            </a:r>
            <a:endParaRPr lang="en-US" altLang="ja-JP" dirty="0"/>
          </a:p>
          <a:p>
            <a:r>
              <a:rPr lang="en-US" altLang="ja-JP" dirty="0"/>
              <a:t>	char	</a:t>
            </a:r>
            <a:r>
              <a:rPr lang="en-US" altLang="ja-JP" dirty="0" err="1"/>
              <a:t>ch</a:t>
            </a:r>
            <a:r>
              <a:rPr lang="en-US" altLang="ja-JP" dirty="0"/>
              <a:t>;		// current char</a:t>
            </a:r>
          </a:p>
          <a:p>
            <a:r>
              <a:rPr lang="en-US" altLang="ja-JP" dirty="0"/>
              <a:t>     };	</a:t>
            </a:r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主要関数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　・</a:t>
            </a:r>
            <a:r>
              <a:rPr lang="en-US" altLang="ja-JP" dirty="0"/>
              <a:t>void initialize(struct </a:t>
            </a:r>
            <a:r>
              <a:rPr lang="en-US" altLang="ja-JP" dirty="0" err="1"/>
              <a:t>CharStream</a:t>
            </a:r>
            <a:r>
              <a:rPr lang="en-US" altLang="ja-JP" dirty="0"/>
              <a:t>* in, FILE* </a:t>
            </a:r>
            <a:r>
              <a:rPr lang="en-US" altLang="ja-JP" dirty="0" err="1"/>
              <a:t>fp</a:t>
            </a:r>
            <a:r>
              <a:rPr lang="en-US" altLang="ja-JP" dirty="0"/>
              <a:t>)	// </a:t>
            </a:r>
            <a:r>
              <a:rPr lang="en-US" altLang="ja-JP" dirty="0" err="1"/>
              <a:t>fp</a:t>
            </a:r>
            <a:r>
              <a:rPr lang="ja-JP" altLang="en-US" dirty="0"/>
              <a:t>を入力ソースとして文字ストリームを初期化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char peek(struct </a:t>
            </a:r>
            <a:r>
              <a:rPr lang="en-US" altLang="ja-JP" dirty="0" err="1"/>
              <a:t>CharStream</a:t>
            </a:r>
            <a:r>
              <a:rPr lang="en-US" altLang="ja-JP" dirty="0"/>
              <a:t>* in)		//</a:t>
            </a:r>
            <a:r>
              <a:rPr lang="ja-JP" altLang="en-US" dirty="0"/>
              <a:t>カレント文字をリターン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char get(struct </a:t>
            </a:r>
            <a:r>
              <a:rPr lang="en-US" altLang="ja-JP" dirty="0" err="1"/>
              <a:t>CharStream</a:t>
            </a:r>
            <a:r>
              <a:rPr lang="en-US" altLang="ja-JP" dirty="0"/>
              <a:t>* in)		// 1</a:t>
            </a:r>
            <a:r>
              <a:rPr lang="ja-JP" altLang="en-US" dirty="0"/>
              <a:t>文字読み進めて新たなカレント文字をリターン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(b) typedef	char	TOKEN;</a:t>
            </a:r>
          </a:p>
          <a:p>
            <a:r>
              <a:rPr lang="en-US" altLang="ja-JP" dirty="0"/>
              <a:t>      Struct </a:t>
            </a:r>
            <a:r>
              <a:rPr lang="en-US" altLang="ja-JP" dirty="0" err="1"/>
              <a:t>TokenStream</a:t>
            </a:r>
            <a:r>
              <a:rPr lang="en-US" altLang="ja-JP" dirty="0"/>
              <a:t> {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CharStream</a:t>
            </a:r>
            <a:r>
              <a:rPr lang="en-US" altLang="ja-JP" dirty="0"/>
              <a:t>*	in;	// source stream</a:t>
            </a:r>
          </a:p>
          <a:p>
            <a:r>
              <a:rPr lang="en-US" altLang="ja-JP" dirty="0"/>
              <a:t>	Token		token;	// current token</a:t>
            </a:r>
          </a:p>
          <a:p>
            <a:r>
              <a:rPr lang="en-US" altLang="ja-JP" dirty="0"/>
              <a:t>	char*		name	// name string of current token</a:t>
            </a:r>
          </a:p>
          <a:p>
            <a:r>
              <a:rPr lang="en-US" altLang="ja-JP" dirty="0"/>
              <a:t>      }</a:t>
            </a:r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主要関数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　・</a:t>
            </a:r>
            <a:r>
              <a:rPr lang="en-US" altLang="ja-JP" dirty="0"/>
              <a:t> void initialize(struct </a:t>
            </a:r>
            <a:r>
              <a:rPr lang="en-US" altLang="ja-JP" dirty="0" err="1"/>
              <a:t>TokenStream</a:t>
            </a:r>
            <a:r>
              <a:rPr lang="en-US" altLang="ja-JP" dirty="0"/>
              <a:t>* in, struct </a:t>
            </a:r>
            <a:r>
              <a:rPr lang="en-US" altLang="ja-JP" dirty="0" err="1"/>
              <a:t>CharStream</a:t>
            </a:r>
            <a:r>
              <a:rPr lang="en-US" altLang="ja-JP" dirty="0"/>
              <a:t>* source)</a:t>
            </a:r>
          </a:p>
          <a:p>
            <a:r>
              <a:rPr lang="en-US" altLang="ja-JP" dirty="0"/>
              <a:t>						// in</a:t>
            </a:r>
            <a:r>
              <a:rPr lang="ja-JP" altLang="en-US" dirty="0"/>
              <a:t>を入力ソースとしてトークンストリームを初期化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Token token(struct </a:t>
            </a:r>
            <a:r>
              <a:rPr lang="en-US" altLang="ja-JP" dirty="0" err="1"/>
              <a:t>TokenStream</a:t>
            </a:r>
            <a:r>
              <a:rPr lang="en-US" altLang="ja-JP" dirty="0"/>
              <a:t>* in)		// </a:t>
            </a:r>
            <a:r>
              <a:rPr lang="ja-JP" altLang="en-US" dirty="0"/>
              <a:t>カレントトークンをリターン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Token next(struct </a:t>
            </a:r>
            <a:r>
              <a:rPr lang="en-US" altLang="ja-JP" dirty="0" err="1"/>
              <a:t>TokenStream</a:t>
            </a:r>
            <a:r>
              <a:rPr lang="en-US" altLang="ja-JP" dirty="0"/>
              <a:t>* in)		// 1</a:t>
            </a:r>
            <a:r>
              <a:rPr lang="ja-JP" altLang="en-US" dirty="0"/>
              <a:t>トークン読み進めて新たなカレントトークンをリターン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char* name(struct </a:t>
            </a:r>
            <a:r>
              <a:rPr lang="en-US" altLang="ja-JP" dirty="0" err="1"/>
              <a:t>TokenStream</a:t>
            </a:r>
            <a:r>
              <a:rPr lang="en-US" altLang="ja-JP" dirty="0"/>
              <a:t>* in)		// </a:t>
            </a:r>
            <a:r>
              <a:rPr lang="ja-JP" altLang="en-US" dirty="0"/>
              <a:t>カレントトークンの文字列をリターン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253851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07004" y="0"/>
            <a:ext cx="11984477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/>
              <a:t>1. reference chain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元々の課題</a:t>
            </a:r>
            <a:r>
              <a:rPr lang="en-US" altLang="ja-JP" dirty="0"/>
              <a:t>&gt;</a:t>
            </a:r>
          </a:p>
          <a:p>
            <a:pPr lvl="1"/>
            <a:r>
              <a:rPr lang="en-US" altLang="ja-JP" dirty="0"/>
              <a:t>echo '(</a:t>
            </a:r>
            <a:r>
              <a:rPr lang="en-US" altLang="ja-JP" dirty="0">
                <a:highlight>
                  <a:srgbClr val="FFFFCC"/>
                </a:highlight>
              </a:rPr>
              <a:t>#1X[2],</a:t>
            </a:r>
            <a:r>
              <a:rPr lang="en-US" altLang="ja-JP" dirty="0">
                <a:highlight>
                  <a:srgbClr val="FFCCFF"/>
                </a:highlight>
              </a:rPr>
              <a:t>$#1Y[2])</a:t>
            </a:r>
            <a:r>
              <a:rPr lang="en-US" altLang="ja-JP" dirty="0"/>
              <a:t>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　</a:t>
            </a:r>
            <a:r>
              <a:rPr lang="en-US" altLang="ja-JP" dirty="0"/>
              <a:t>=&gt; (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/>
              <a:t>,</a:t>
            </a:r>
            <a:r>
              <a:rPr lang="ja-JP" altLang="en-US" dirty="0"/>
              <a:t>　</a:t>
            </a: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echo '(</a:t>
            </a:r>
            <a:r>
              <a:rPr lang="en-US" altLang="ja-JP" dirty="0">
                <a:highlight>
                  <a:srgbClr val="FFFFCC"/>
                </a:highlight>
              </a:rPr>
              <a:t>#1X[2]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CCFF"/>
                </a:highlight>
              </a:rPr>
              <a:t>$#1Y@(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=&gt; (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/>
              <a:t>,  </a:t>
            </a:r>
            <a:r>
              <a:rPr lang="en-US" altLang="ja-JP" dirty="0">
                <a:highlight>
                  <a:srgbClr val="FFCCFF"/>
                </a:highlight>
              </a:rPr>
              <a:t>$#1Y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改善案</a:t>
            </a:r>
            <a:r>
              <a:rPr lang="en-US" altLang="ja-JP" dirty="0"/>
              <a:t>&gt;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%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#1X[2]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highlight>
                  <a:srgbClr val="FFCCFF"/>
                </a:highlight>
              </a:rPr>
              <a:t>$#1Y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%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highlight>
                  <a:srgbClr val="FFCCFF"/>
                </a:highlight>
              </a:rPr>
              <a:t>$#1Y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%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#1X[2]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</a:p>
          <a:p>
            <a:pPr lvl="2">
              <a:lnSpc>
                <a:spcPct val="150000"/>
              </a:lnSpc>
              <a:spcBef>
                <a:spcPts val="300"/>
              </a:spcBef>
            </a:pPr>
            <a:r>
              <a:rPr lang="ja-JP" altLang="en-US" dirty="0"/>
              <a:t>　　</a:t>
            </a:r>
            <a:r>
              <a:rPr lang="en-US" altLang="ja-JP" dirty="0"/>
              <a:t>(a)</a:t>
            </a:r>
            <a:r>
              <a:rPr lang="ja-JP" altLang="en-US" dirty="0"/>
              <a:t>値指定</a:t>
            </a:r>
            <a:r>
              <a:rPr lang="en-US" altLang="ja-JP" dirty="0"/>
              <a:t>  </a:t>
            </a:r>
            <a:r>
              <a:rPr lang="ja-JP" altLang="en-US" dirty="0">
                <a:solidFill>
                  <a:srgbClr val="FF0000"/>
                </a:solidFill>
              </a:rPr>
              <a:t>％</a:t>
            </a:r>
            <a:r>
              <a:rPr lang="en-US" altLang="ja-JP" dirty="0"/>
              <a:t> (@</a:t>
            </a:r>
            <a:r>
              <a:rPr lang="ja-JP" altLang="en-US" dirty="0"/>
              <a:t>から変更</a:t>
            </a:r>
            <a:r>
              <a:rPr lang="en-US" altLang="ja-JP" dirty="0"/>
              <a:t>)</a:t>
            </a:r>
            <a:r>
              <a:rPr lang="ja-JP" altLang="en-US" dirty="0"/>
              <a:t> </a:t>
            </a:r>
            <a:r>
              <a:rPr lang="en-US" altLang="ja-JP" dirty="0"/>
              <a:t>-&gt;</a:t>
            </a:r>
            <a:r>
              <a:rPr lang="ja-JP" altLang="en-US" dirty="0"/>
              <a:t> 入力</a:t>
            </a:r>
            <a:r>
              <a:rPr lang="en-US" altLang="ja-JP" dirty="0"/>
              <a:t>(</a:t>
            </a:r>
            <a:r>
              <a:rPr lang="ja-JP" altLang="en-US" dirty="0"/>
              <a:t>②</a:t>
            </a:r>
            <a:r>
              <a:rPr lang="en-US" altLang="ja-JP" dirty="0"/>
              <a:t>)/</a:t>
            </a:r>
            <a:r>
              <a:rPr lang="ja-JP" altLang="en-US" dirty="0"/>
              <a:t>出力</a:t>
            </a:r>
            <a:r>
              <a:rPr lang="en-US" altLang="ja-JP" dirty="0"/>
              <a:t>(</a:t>
            </a:r>
            <a:r>
              <a:rPr lang="ja-JP" altLang="en-US" dirty="0"/>
              <a:t>①③</a:t>
            </a:r>
            <a:r>
              <a:rPr lang="en-US" altLang="ja-JP" dirty="0"/>
              <a:t>)</a:t>
            </a:r>
            <a:r>
              <a:rPr lang="ja-JP" altLang="en-US" dirty="0"/>
              <a:t>双方</a:t>
            </a:r>
            <a:endParaRPr lang="en-US" altLang="ja-JP" dirty="0"/>
          </a:p>
          <a:p>
            <a:pPr lvl="2"/>
            <a:r>
              <a:rPr lang="ja-JP" altLang="en-US" dirty="0"/>
              <a:t>　　</a:t>
            </a:r>
            <a:r>
              <a:rPr lang="en-US" altLang="ja-JP" dirty="0"/>
              <a:t>(b)</a:t>
            </a:r>
            <a:r>
              <a:rPr lang="ja-JP" altLang="en-US" dirty="0"/>
              <a:t>出力順番</a:t>
            </a:r>
            <a:r>
              <a:rPr lang="en-US" altLang="ja-JP" dirty="0"/>
              <a:t>  (</a:t>
            </a:r>
            <a:r>
              <a:rPr lang="ja-JP" altLang="en-US" dirty="0"/>
              <a:t>変更なし</a:t>
            </a:r>
            <a:r>
              <a:rPr lang="en-US" altLang="ja-JP" dirty="0"/>
              <a:t>)</a:t>
            </a:r>
          </a:p>
          <a:p>
            <a:pPr lvl="2"/>
            <a:r>
              <a:rPr lang="en-US" altLang="ja-JP" dirty="0"/>
              <a:t>	</a:t>
            </a:r>
            <a:r>
              <a:rPr lang="ja-JP" altLang="en-US" dirty="0">
                <a:highlight>
                  <a:srgbClr val="FFCCFF"/>
                </a:highlight>
              </a:rPr>
              <a:t>自ノード</a:t>
            </a:r>
            <a:r>
              <a:rPr lang="en-US" altLang="ja-JP" dirty="0">
                <a:highlight>
                  <a:srgbClr val="FFCCFF"/>
                </a:highlight>
              </a:rPr>
              <a:t>%</a:t>
            </a:r>
            <a:r>
              <a:rPr lang="ja-JP" altLang="en-US" dirty="0"/>
              <a:t>、</a:t>
            </a:r>
            <a:r>
              <a:rPr lang="ja-JP" altLang="en-US" dirty="0">
                <a:highlight>
                  <a:srgbClr val="FFFFCC"/>
                </a:highlight>
              </a:rPr>
              <a:t>参照先ノード</a:t>
            </a:r>
            <a:r>
              <a:rPr lang="en-US" altLang="ja-JP" dirty="0">
                <a:highlight>
                  <a:srgbClr val="FFFFCC"/>
                </a:highlight>
              </a:rPr>
              <a:t>%</a:t>
            </a:r>
            <a:r>
              <a:rPr lang="ja-JP" altLang="en-US" dirty="0">
                <a:highlight>
                  <a:srgbClr val="FFFFCC"/>
                </a:highlight>
              </a:rPr>
              <a:t>、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ja-JP" altLang="en-US" dirty="0">
                <a:highlight>
                  <a:srgbClr val="FFFFCC"/>
                </a:highlight>
              </a:rPr>
              <a:t>バインド値</a:t>
            </a:r>
            <a:r>
              <a:rPr lang="en-US" altLang="ja-JP" dirty="0">
                <a:highlight>
                  <a:srgbClr val="FFFFCC"/>
                </a:highlight>
              </a:rPr>
              <a:t> or </a:t>
            </a:r>
            <a:r>
              <a:rPr lang="ja-JP" altLang="en-US" dirty="0">
                <a:highlight>
                  <a:srgbClr val="FFFFCC"/>
                </a:highlight>
              </a:rPr>
              <a:t>参照先の子ノード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ja-JP" altLang="en-US" dirty="0"/>
              <a:t>、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ja-JP" altLang="en-US" dirty="0">
                <a:highlight>
                  <a:srgbClr val="FFCCFF"/>
                </a:highlight>
              </a:rPr>
              <a:t>バインド値</a:t>
            </a:r>
            <a:r>
              <a:rPr lang="en-US" altLang="ja-JP" dirty="0">
                <a:highlight>
                  <a:srgbClr val="FFCCFF"/>
                </a:highlight>
              </a:rPr>
              <a:t> or </a:t>
            </a:r>
            <a:r>
              <a:rPr lang="ja-JP" altLang="en-US" dirty="0">
                <a:highlight>
                  <a:srgbClr val="FFCCFF"/>
                </a:highlight>
              </a:rPr>
              <a:t>子ノード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endParaRPr lang="en-US" altLang="ja-JP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ja-JP" dirty="0"/>
              <a:t>&lt;</a:t>
            </a:r>
            <a:r>
              <a:rPr lang="ja-JP" altLang="en-US" dirty="0"/>
              <a:t>オペレータの意味</a:t>
            </a:r>
            <a:r>
              <a:rPr lang="en-US" altLang="ja-JP" dirty="0"/>
              <a:t>&gt;</a:t>
            </a:r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: </a:t>
            </a:r>
            <a:r>
              <a:rPr lang="ja-JP" altLang="en-US" dirty="0"/>
              <a:t>値指定の</a:t>
            </a:r>
            <a:r>
              <a:rPr lang="en-US" altLang="ja-JP" dirty="0"/>
              <a:t>(...)</a:t>
            </a:r>
            <a:r>
              <a:rPr lang="ja-JP" altLang="en-US" dirty="0"/>
              <a:t>が後続</a:t>
            </a:r>
            <a:endParaRPr lang="en-US" altLang="ja-JP" dirty="0"/>
          </a:p>
          <a:p>
            <a:pPr lvl="2"/>
            <a:r>
              <a:rPr lang="ja-JP" altLang="en-US" dirty="0"/>
              <a:t>入力式</a:t>
            </a:r>
            <a:r>
              <a:rPr lang="en-US" altLang="ja-JP" dirty="0"/>
              <a:t>(</a:t>
            </a:r>
            <a:r>
              <a:rPr lang="ja-JP" altLang="en-US" dirty="0"/>
              <a:t>上例</a:t>
            </a:r>
            <a:r>
              <a:rPr lang="en-US" altLang="ja-JP" dirty="0"/>
              <a:t>②)</a:t>
            </a:r>
            <a:r>
              <a:rPr lang="ja-JP" altLang="en-US" dirty="0"/>
              <a:t>ヘッド内は直後に後続、参照</a:t>
            </a:r>
            <a:r>
              <a:rPr lang="en-US" altLang="ja-JP" dirty="0"/>
              <a:t>chain</a:t>
            </a:r>
            <a:r>
              <a:rPr lang="ja-JP" altLang="en-US" dirty="0"/>
              <a:t>内</a:t>
            </a:r>
            <a:r>
              <a:rPr lang="en-US" altLang="ja-JP" dirty="0"/>
              <a:t>(</a:t>
            </a:r>
            <a:r>
              <a:rPr lang="ja-JP" altLang="en-US" dirty="0"/>
              <a:t>①③</a:t>
            </a:r>
            <a:r>
              <a:rPr lang="en-US" altLang="ja-JP" dirty="0"/>
              <a:t>)</a:t>
            </a:r>
            <a:r>
              <a:rPr lang="ja-JP" altLang="en-US" dirty="0"/>
              <a:t> は直後ではない。</a:t>
            </a:r>
            <a:endParaRPr lang="en-US" altLang="ja-JP" dirty="0"/>
          </a:p>
          <a:p>
            <a:pPr lvl="3"/>
            <a:r>
              <a:rPr lang="en-US" altLang="ja-JP" dirty="0"/>
              <a:t>=&gt; </a:t>
            </a:r>
            <a:r>
              <a:rPr lang="ja-JP" altLang="en-US" dirty="0"/>
              <a:t>バインド値と子ノードが混在のため、元のヘッドとの対応が復元できない場合がある</a:t>
            </a:r>
            <a:r>
              <a:rPr lang="en-US" altLang="ja-JP" dirty="0"/>
              <a:t>(</a:t>
            </a:r>
            <a:r>
              <a:rPr lang="ja-JP" altLang="en-US" dirty="0"/>
              <a:t>後述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en-US" altLang="ja-JP" dirty="0"/>
              <a:t>@: </a:t>
            </a:r>
            <a:r>
              <a:rPr lang="ja-JP" altLang="en-US" dirty="0"/>
              <a:t>参照先の連結</a:t>
            </a:r>
            <a:endParaRPr lang="en-US" altLang="ja-JP" dirty="0"/>
          </a:p>
        </p:txBody>
      </p:sp>
      <p:sp>
        <p:nvSpPr>
          <p:cNvPr id="3" name="四角形: 角を丸くする 4">
            <a:extLst>
              <a:ext uri="{FF2B5EF4-FFF2-40B4-BE49-F238E27FC236}">
                <a16:creationId xmlns:a16="http://schemas.microsoft.com/office/drawing/2014/main" id="{36BFB89C-AF9D-6448-B249-717CE281438E}"/>
              </a:ext>
            </a:extLst>
          </p:cNvPr>
          <p:cNvSpPr/>
          <p:nvPr/>
        </p:nvSpPr>
        <p:spPr>
          <a:xfrm>
            <a:off x="9513627" y="2369455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dummy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四角形: 角を丸くする 5">
            <a:extLst>
              <a:ext uri="{FF2B5EF4-FFF2-40B4-BE49-F238E27FC236}">
                <a16:creationId xmlns:a16="http://schemas.microsoft.com/office/drawing/2014/main" id="{F0EEC041-4024-3443-9C45-5E3D4EAF3152}"/>
              </a:ext>
            </a:extLst>
          </p:cNvPr>
          <p:cNvSpPr/>
          <p:nvPr/>
        </p:nvSpPr>
        <p:spPr>
          <a:xfrm>
            <a:off x="8581102" y="3466264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FFCC"/>
                </a:highlight>
              </a:rPr>
              <a:t>#1X[2]</a:t>
            </a:r>
            <a:endParaRPr kumimoji="1" lang="ja-JP" altLang="en-US" dirty="0">
              <a:highlight>
                <a:srgbClr val="FFFFCC"/>
              </a:highlight>
            </a:endParaRPr>
          </a:p>
        </p:txBody>
      </p:sp>
      <p:sp>
        <p:nvSpPr>
          <p:cNvPr id="6" name="四角形: 角を丸くする 6">
            <a:extLst>
              <a:ext uri="{FF2B5EF4-FFF2-40B4-BE49-F238E27FC236}">
                <a16:creationId xmlns:a16="http://schemas.microsoft.com/office/drawing/2014/main" id="{3770CFC3-D924-204C-A793-4791628D6B46}"/>
              </a:ext>
            </a:extLst>
          </p:cNvPr>
          <p:cNvSpPr/>
          <p:nvPr/>
        </p:nvSpPr>
        <p:spPr>
          <a:xfrm>
            <a:off x="10146712" y="3466264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CCFF"/>
                </a:highlight>
              </a:rPr>
              <a:t>$#1Y[2]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EFC667A-1EA1-CD4B-A980-CDDBAB25B254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116444" y="2775547"/>
            <a:ext cx="805494" cy="690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CAD9A7E-6C03-744C-A624-105D4BAE9A97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9921938" y="2775547"/>
            <a:ext cx="760116" cy="690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四角形: メモ 9">
            <a:extLst>
              <a:ext uri="{FF2B5EF4-FFF2-40B4-BE49-F238E27FC236}">
                <a16:creationId xmlns:a16="http://schemas.microsoft.com/office/drawing/2014/main" id="{7B2DBCA7-7277-A541-818B-48AD88AF8121}"/>
              </a:ext>
            </a:extLst>
          </p:cNvPr>
          <p:cNvSpPr/>
          <p:nvPr/>
        </p:nvSpPr>
        <p:spPr>
          <a:xfrm>
            <a:off x="8706733" y="3817780"/>
            <a:ext cx="1510430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err="1">
                <a:solidFill>
                  <a:schemeClr val="tx1"/>
                </a:solidFill>
                <a:highlight>
                  <a:srgbClr val="FFFFCC"/>
                </a:highlight>
              </a:rPr>
              <a:t>Length,Weight</a:t>
            </a:r>
            <a:endParaRPr kumimoji="1" lang="ja-JP" altLang="en-US" sz="1600" dirty="0">
              <a:solidFill>
                <a:schemeClr val="tx1"/>
              </a:solidFill>
              <a:highlight>
                <a:srgbClr val="FFFFCC"/>
              </a:highlight>
            </a:endParaRPr>
          </a:p>
        </p:txBody>
      </p:sp>
      <p:sp>
        <p:nvSpPr>
          <p:cNvPr id="10" name="四角形: メモ 10">
            <a:extLst>
              <a:ext uri="{FF2B5EF4-FFF2-40B4-BE49-F238E27FC236}">
                <a16:creationId xmlns:a16="http://schemas.microsoft.com/office/drawing/2014/main" id="{954258F9-BBBA-9D43-AE78-18E4E1FCB953}"/>
              </a:ext>
            </a:extLst>
          </p:cNvPr>
          <p:cNvSpPr/>
          <p:nvPr/>
        </p:nvSpPr>
        <p:spPr>
          <a:xfrm>
            <a:off x="11053617" y="3801556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  <a:highlight>
                  <a:srgbClr val="FFCCFF"/>
                </a:highlight>
              </a:rPr>
              <a:t>mm,kg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DF4E63AD-EC45-4248-B917-6F1F59F4F2DC}"/>
              </a:ext>
            </a:extLst>
          </p:cNvPr>
          <p:cNvSpPr/>
          <p:nvPr/>
        </p:nvSpPr>
        <p:spPr>
          <a:xfrm>
            <a:off x="4143202" y="1194209"/>
            <a:ext cx="5006389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BFB237B4-9F21-7A48-9AFD-15C37BB9337F}"/>
              </a:ext>
            </a:extLst>
          </p:cNvPr>
          <p:cNvSpPr/>
          <p:nvPr/>
        </p:nvSpPr>
        <p:spPr>
          <a:xfrm>
            <a:off x="1043023" y="3029912"/>
            <a:ext cx="4808706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4C1242D5-6E4D-F644-AAEA-D101CBE28F8A}"/>
              </a:ext>
            </a:extLst>
          </p:cNvPr>
          <p:cNvSpPr/>
          <p:nvPr/>
        </p:nvSpPr>
        <p:spPr>
          <a:xfrm>
            <a:off x="1030473" y="3871024"/>
            <a:ext cx="4579564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A6F7AC57-9F8D-DD44-9A72-E1F4BA8C4D89}"/>
              </a:ext>
            </a:extLst>
          </p:cNvPr>
          <p:cNvSpPr/>
          <p:nvPr/>
        </p:nvSpPr>
        <p:spPr>
          <a:xfrm>
            <a:off x="4105220" y="2123861"/>
            <a:ext cx="4579564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E5232129-FA9B-6A46-9521-D276BF397967}"/>
              </a:ext>
            </a:extLst>
          </p:cNvPr>
          <p:cNvSpPr/>
          <p:nvPr/>
        </p:nvSpPr>
        <p:spPr>
          <a:xfrm>
            <a:off x="2077627" y="1763201"/>
            <a:ext cx="1687819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45EB42BD-5002-AD44-B45B-700AC31BFDD3}"/>
              </a:ext>
            </a:extLst>
          </p:cNvPr>
          <p:cNvSpPr/>
          <p:nvPr/>
        </p:nvSpPr>
        <p:spPr>
          <a:xfrm>
            <a:off x="1043023" y="3450468"/>
            <a:ext cx="1687819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C7E6D2F-363E-A946-B535-2E57CA0080BE}"/>
              </a:ext>
            </a:extLst>
          </p:cNvPr>
          <p:cNvSpPr txBox="1"/>
          <p:nvPr/>
        </p:nvSpPr>
        <p:spPr>
          <a:xfrm>
            <a:off x="8696816" y="859217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①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39AF4AB-A10C-404C-94FB-8A541EA2CC76}"/>
              </a:ext>
            </a:extLst>
          </p:cNvPr>
          <p:cNvSpPr txBox="1"/>
          <p:nvPr/>
        </p:nvSpPr>
        <p:spPr>
          <a:xfrm>
            <a:off x="3507082" y="1517979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②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9BDCD84-85AE-B549-8187-51603672B8FF}"/>
              </a:ext>
            </a:extLst>
          </p:cNvPr>
          <p:cNvSpPr txBox="1"/>
          <p:nvPr/>
        </p:nvSpPr>
        <p:spPr>
          <a:xfrm>
            <a:off x="8626019" y="1980212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③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6642B65-B376-C544-9427-25EAC22BC18C}"/>
              </a:ext>
            </a:extLst>
          </p:cNvPr>
          <p:cNvSpPr txBox="1"/>
          <p:nvPr/>
        </p:nvSpPr>
        <p:spPr>
          <a:xfrm>
            <a:off x="674414" y="3052854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①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D94452D-45A2-3640-8803-B7A87A3D218F}"/>
              </a:ext>
            </a:extLst>
          </p:cNvPr>
          <p:cNvSpPr txBox="1"/>
          <p:nvPr/>
        </p:nvSpPr>
        <p:spPr>
          <a:xfrm>
            <a:off x="667295" y="3484871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②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DF0FAD4-DFEC-464D-A8A4-FB90E6B2DA97}"/>
              </a:ext>
            </a:extLst>
          </p:cNvPr>
          <p:cNvSpPr txBox="1"/>
          <p:nvPr/>
        </p:nvSpPr>
        <p:spPr>
          <a:xfrm>
            <a:off x="667296" y="3881589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③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00CF49E4-1BBA-470F-B6E5-C0361A5D8F1A}"/>
              </a:ext>
            </a:extLst>
          </p:cNvPr>
          <p:cNvSpPr/>
          <p:nvPr/>
        </p:nvSpPr>
        <p:spPr>
          <a:xfrm>
            <a:off x="9513627" y="462987"/>
            <a:ext cx="1378150" cy="521802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5/29(</a:t>
            </a:r>
            <a:r>
              <a:rPr lang="ja-JP" altLang="en-US" sz="900" dirty="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レビュー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OK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25" name="吹き出し: 四角形 24">
            <a:extLst>
              <a:ext uri="{FF2B5EF4-FFF2-40B4-BE49-F238E27FC236}">
                <a16:creationId xmlns:a16="http://schemas.microsoft.com/office/drawing/2014/main" id="{DBECC1DF-7EB8-47CE-8684-0F5E89A4A9F2}"/>
              </a:ext>
            </a:extLst>
          </p:cNvPr>
          <p:cNvSpPr/>
          <p:nvPr/>
        </p:nvSpPr>
        <p:spPr>
          <a:xfrm>
            <a:off x="9764270" y="1241394"/>
            <a:ext cx="1835565" cy="521802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kumimoji="1" lang="ja-JP" altLang="en-US" sz="900" dirty="0">
                <a:solidFill>
                  <a:srgbClr val="FF0000"/>
                </a:solidFill>
              </a:rPr>
              <a:t>注意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print</a:t>
            </a:r>
            <a:r>
              <a:rPr lang="ja-JP" altLang="en-US" sz="900" dirty="0">
                <a:solidFill>
                  <a:srgbClr val="FF0000"/>
                </a:solidFill>
              </a:rPr>
              <a:t>時、一般の関数は表示しないが、</a:t>
            </a:r>
            <a:r>
              <a:rPr lang="en-US" altLang="ja-JP" sz="900" dirty="0">
                <a:solidFill>
                  <a:srgbClr val="FF0000"/>
                </a:solidFill>
              </a:rPr>
              <a:t>reference</a:t>
            </a:r>
            <a:r>
              <a:rPr lang="ja-JP" altLang="en-US" sz="900" dirty="0">
                <a:solidFill>
                  <a:srgbClr val="FF0000"/>
                </a:solidFill>
              </a:rPr>
              <a:t>は残す。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2720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07004" y="228608"/>
            <a:ext cx="11984477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1.1 reference chain</a:t>
            </a:r>
            <a:r>
              <a:rPr lang="ja-JP" altLang="en-US" b="1" u="sng" dirty="0">
                <a:sym typeface="Wingdings" pitchFamily="2" charset="2"/>
              </a:rPr>
              <a:t>の構文</a:t>
            </a:r>
            <a:endParaRPr lang="en-US" altLang="ja-JP" b="1" u="sng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一般形</a:t>
            </a:r>
            <a:r>
              <a:rPr lang="en-US" altLang="ja-JP" dirty="0"/>
              <a:t>]	</a:t>
            </a:r>
            <a:r>
              <a:rPr lang="en-US" altLang="ja-JP" u="sng" dirty="0"/>
              <a:t>X[%]</a:t>
            </a:r>
            <a:r>
              <a:rPr lang="en-US" altLang="ja-JP" dirty="0"/>
              <a:t>@</a:t>
            </a:r>
            <a:r>
              <a:rPr lang="en-US" altLang="ja-JP" u="sng" dirty="0"/>
              <a:t>Y[%]</a:t>
            </a:r>
            <a:r>
              <a:rPr lang="ja-JP" altLang="en-US" dirty="0"/>
              <a:t>＠</a:t>
            </a:r>
            <a:r>
              <a:rPr lang="en-US" altLang="ja-JP" dirty="0"/>
              <a:t>...@</a:t>
            </a:r>
            <a:r>
              <a:rPr lang="en-US" altLang="ja-JP" u="sng" dirty="0"/>
              <a:t>Z[%]</a:t>
            </a:r>
            <a:r>
              <a:rPr lang="en-US" altLang="ja-JP" dirty="0"/>
              <a:t>(T,,,,T)...(T,,,,T)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		</a:t>
            </a:r>
            <a:r>
              <a:rPr lang="ja-JP" altLang="en-US" dirty="0"/>
              <a:t>下線部</a:t>
            </a:r>
            <a:r>
              <a:rPr lang="en-US" altLang="ja-JP" dirty="0"/>
              <a:t>	: </a:t>
            </a:r>
            <a:r>
              <a:rPr lang="ja-JP" altLang="en-US" dirty="0"/>
              <a:t>参照項。</a:t>
            </a:r>
            <a:endParaRPr lang="en-US" altLang="ja-JP" dirty="0"/>
          </a:p>
          <a:p>
            <a:r>
              <a:rPr lang="en-US" altLang="ja-JP" dirty="0"/>
              <a:t>		%	: </a:t>
            </a:r>
            <a:r>
              <a:rPr lang="ja-JP" altLang="en-US" dirty="0"/>
              <a:t>値指定の</a:t>
            </a:r>
            <a:r>
              <a:rPr lang="en-US" altLang="ja-JP" dirty="0"/>
              <a:t>(T,...,T)</a:t>
            </a:r>
            <a:r>
              <a:rPr lang="ja-JP" altLang="en-US" dirty="0"/>
              <a:t>が後続</a:t>
            </a:r>
            <a:endParaRPr lang="en-US" altLang="ja-JP" dirty="0"/>
          </a:p>
          <a:p>
            <a:r>
              <a:rPr lang="en-US" altLang="ja-JP" dirty="0"/>
              <a:t>		@	: </a:t>
            </a:r>
            <a:r>
              <a:rPr lang="ja-JP" altLang="en-US" dirty="0"/>
              <a:t>参照項の連結</a:t>
            </a:r>
            <a:endParaRPr lang="en-US" altLang="ja-JP" dirty="0"/>
          </a:p>
          <a:p>
            <a:r>
              <a:rPr lang="en-US" altLang="ja-JP" dirty="0"/>
              <a:t>		T	: </a:t>
            </a:r>
            <a:r>
              <a:rPr lang="ja-JP" altLang="en-US" dirty="0"/>
              <a:t>指定値</a:t>
            </a:r>
            <a:r>
              <a:rPr lang="en-US" altLang="ja-JP" dirty="0"/>
              <a:t>/</a:t>
            </a:r>
            <a:r>
              <a:rPr lang="ja-JP" altLang="en-US" dirty="0"/>
              <a:t>子ノード相当の</a:t>
            </a:r>
            <a:r>
              <a:rPr lang="en-US" altLang="ja-JP" dirty="0"/>
              <a:t>T</a:t>
            </a:r>
            <a:r>
              <a:rPr lang="ja-JP" altLang="en-US" dirty="0"/>
              <a:t>式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[T</a:t>
            </a:r>
            <a:r>
              <a:rPr lang="ja-JP" altLang="en-US" dirty="0"/>
              <a:t>式上の構文</a:t>
            </a:r>
            <a:r>
              <a:rPr lang="en-US" altLang="ja-JP" dirty="0"/>
              <a:t>]</a:t>
            </a:r>
          </a:p>
          <a:p>
            <a:r>
              <a:rPr lang="en-US" altLang="ja-JP" dirty="0"/>
              <a:t>		X[%]@Y[%]</a:t>
            </a:r>
            <a:r>
              <a:rPr lang="ja-JP" altLang="en-US" dirty="0"/>
              <a:t>＠</a:t>
            </a:r>
            <a:r>
              <a:rPr lang="en-US" altLang="ja-JP" dirty="0"/>
              <a:t>...@Z[%] 	: (</a:t>
            </a:r>
            <a:r>
              <a:rPr lang="ja-JP" altLang="en-US" dirty="0"/>
              <a:t>参照列</a:t>
            </a:r>
            <a:r>
              <a:rPr lang="en-US" altLang="ja-JP" dirty="0"/>
              <a:t>)</a:t>
            </a:r>
            <a:r>
              <a:rPr lang="ja-JP" altLang="en-US" dirty="0"/>
              <a:t>ヘッド </a:t>
            </a:r>
            <a:r>
              <a:rPr lang="en-US" altLang="ja-JP" dirty="0"/>
              <a:t>-&gt; (</a:t>
            </a:r>
            <a:r>
              <a:rPr lang="ja-JP" altLang="en-US" dirty="0"/>
              <a:t>定義</a:t>
            </a:r>
            <a:r>
              <a:rPr lang="en-US" altLang="ja-JP" dirty="0"/>
              <a:t>)@</a:t>
            </a:r>
            <a:r>
              <a:rPr lang="ja-JP" altLang="en-US" dirty="0"/>
              <a:t>を含むヘッド</a:t>
            </a:r>
            <a:endParaRPr lang="en-US" altLang="ja-JP" dirty="0"/>
          </a:p>
          <a:p>
            <a:r>
              <a:rPr lang="en-US" altLang="ja-JP" dirty="0"/>
              <a:t>		(T,,,,T)...(T,,,,T)		: </a:t>
            </a:r>
            <a:r>
              <a:rPr lang="ja-JP" altLang="en-US" dirty="0"/>
              <a:t>その子ノード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課題</a:t>
            </a:r>
            <a:r>
              <a:rPr lang="en-US" altLang="ja-JP" dirty="0"/>
              <a:t>1] </a:t>
            </a:r>
            <a:r>
              <a:rPr lang="ja-JP" altLang="en-US" dirty="0"/>
              <a:t>元の構造の復元不可</a:t>
            </a:r>
            <a:endParaRPr lang="en-US" altLang="ja-JP" dirty="0"/>
          </a:p>
          <a:p>
            <a:pPr lvl="1"/>
            <a:r>
              <a:rPr lang="en-US" altLang="ja-JP" dirty="0">
                <a:sym typeface="Wingdings" pitchFamily="2" charset="2"/>
              </a:rPr>
              <a:t>reference chain</a:t>
            </a:r>
            <a:r>
              <a:rPr lang="ja-JP" altLang="en-US" dirty="0">
                <a:sym typeface="Wingdings" pitchFamily="2" charset="2"/>
              </a:rPr>
              <a:t>に変換後、</a:t>
            </a:r>
            <a:r>
              <a:rPr lang="ja-JP" altLang="en-US" dirty="0"/>
              <a:t>元の構造が復元できない。</a:t>
            </a:r>
            <a:r>
              <a:rPr lang="en-US" altLang="ja-JP" dirty="0"/>
              <a:t>(A</a:t>
            </a:r>
            <a:r>
              <a:rPr lang="ja-JP" altLang="en-US" dirty="0"/>
              <a:t>や</a:t>
            </a:r>
            <a:r>
              <a:rPr lang="en-US" altLang="ja-JP" dirty="0"/>
              <a:t>1</a:t>
            </a:r>
            <a:r>
              <a:rPr lang="ja-JP" altLang="en-US" dirty="0"/>
              <a:t>が、どのノードの子ノード</a:t>
            </a:r>
            <a:r>
              <a:rPr lang="en-US" altLang="ja-JP" dirty="0"/>
              <a:t>/</a:t>
            </a:r>
            <a:r>
              <a:rPr lang="ja-JP" altLang="en-US" dirty="0"/>
              <a:t>値指定なのか不明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	=&gt; </a:t>
            </a:r>
            <a:r>
              <a:rPr lang="ja-JP" altLang="en-US" dirty="0"/>
              <a:t>当面</a:t>
            </a:r>
            <a:r>
              <a:rPr lang="en-US" altLang="ja-JP" dirty="0"/>
              <a:t>pending (</a:t>
            </a:r>
            <a:r>
              <a:rPr lang="ja-JP" altLang="en-US" dirty="0"/>
              <a:t>ヘッド内の</a:t>
            </a:r>
            <a:r>
              <a:rPr lang="en-US" altLang="ja-JP" dirty="0"/>
              <a:t>@</a:t>
            </a:r>
            <a:r>
              <a:rPr lang="ja-JP" altLang="en-US" dirty="0"/>
              <a:t>の役割の検討が必要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1) $ echo '(</a:t>
            </a:r>
            <a:r>
              <a:rPr lang="en-US" altLang="ja-JP" dirty="0">
                <a:highlight>
                  <a:srgbClr val="FFCCFF"/>
                </a:highlight>
              </a:rPr>
              <a:t>$##1(A)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##1$##2[1]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data=</a:t>
            </a:r>
            <a:r>
              <a:rPr lang="en-US" altLang="ja-JP" dirty="0" err="1"/>
              <a:t>num.csv</a:t>
            </a:r>
            <a:r>
              <a:rPr lang="en-US" altLang="ja-JP" dirty="0"/>
              <a:t> </a:t>
            </a:r>
            <a:r>
              <a:rPr lang="ja-JP" altLang="en-US" dirty="0"/>
              <a:t>　</a:t>
            </a:r>
            <a:r>
              <a:rPr lang="en-US" altLang="ja-JP" dirty="0"/>
              <a:t>	=&gt;(</a:t>
            </a:r>
            <a:r>
              <a:rPr lang="en-US" altLang="ja-JP" dirty="0">
                <a:highlight>
                  <a:srgbClr val="FFCCFF"/>
                </a:highlight>
              </a:rPr>
              <a:t>$##1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##1$##2[1]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00FFFF"/>
                </a:highlight>
              </a:rPr>
              <a:t>##2</a:t>
            </a:r>
            <a:r>
              <a:rPr lang="en-US" altLang="ja-JP" dirty="0">
                <a:highlight>
                  <a:srgbClr val="FFFFCC"/>
                </a:highlight>
              </a:rPr>
              <a:t>(1)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,##1$##2[1]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@##2(1),##2)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 (</a:t>
            </a:r>
            <a:r>
              <a:rPr lang="ja-JP" altLang="en-US" dirty="0"/>
              <a:t>例</a:t>
            </a:r>
            <a:r>
              <a:rPr lang="en-US" altLang="ja-JP" dirty="0"/>
              <a:t>2) $ echo '(</a:t>
            </a:r>
            <a:r>
              <a:rPr lang="en-US" altLang="ja-JP" dirty="0">
                <a:highlight>
                  <a:srgbClr val="FFCCFF"/>
                </a:highlight>
              </a:rPr>
              <a:t>$##1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##1$##2[1]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##2(A)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data=</a:t>
            </a:r>
            <a:r>
              <a:rPr lang="en-US" altLang="ja-JP" dirty="0" err="1"/>
              <a:t>num.csv</a:t>
            </a:r>
            <a:r>
              <a:rPr lang="en-US" altLang="ja-JP" dirty="0"/>
              <a:t> </a:t>
            </a:r>
            <a:r>
              <a:rPr lang="ja-JP" altLang="en-US" dirty="0"/>
              <a:t>　</a:t>
            </a:r>
            <a:r>
              <a:rPr lang="en-US" altLang="ja-JP" dirty="0"/>
              <a:t>	=&gt;(</a:t>
            </a:r>
            <a:r>
              <a:rPr lang="en-US" altLang="ja-JP" dirty="0">
                <a:highlight>
                  <a:srgbClr val="FFCCFF"/>
                </a:highlight>
              </a:rPr>
              <a:t>$##1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##1$##2[1]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00FFFF"/>
                </a:highlight>
              </a:rPr>
              <a:t>##2(A)</a:t>
            </a:r>
            <a:r>
              <a:rPr lang="en-US" altLang="ja-JP" dirty="0">
                <a:highlight>
                  <a:srgbClr val="FFFFCC"/>
                </a:highlight>
              </a:rPr>
              <a:t>(1)</a:t>
            </a:r>
            <a:r>
              <a:rPr lang="en-US" altLang="ja-JP" dirty="0"/>
              <a:t>,##1$##2[1]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@##2(A)(1),##2(A))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課題</a:t>
            </a:r>
            <a:r>
              <a:rPr lang="en-US" altLang="ja-JP" dirty="0"/>
              <a:t>2] </a:t>
            </a:r>
            <a:r>
              <a:rPr lang="ja-JP" altLang="en-US" dirty="0"/>
              <a:t>参照列ヘッドの解析処理</a:t>
            </a:r>
            <a:r>
              <a:rPr lang="en-US" altLang="ja-JP" dirty="0"/>
              <a:t>   	=&gt; </a:t>
            </a:r>
            <a:r>
              <a:rPr lang="ja-JP" altLang="en-US" dirty="0"/>
              <a:t>やればできる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課題</a:t>
            </a:r>
            <a:r>
              <a:rPr lang="en-US" altLang="ja-JP" dirty="0"/>
              <a:t>3] </a:t>
            </a:r>
            <a:r>
              <a:rPr lang="ja-JP" altLang="en-US" dirty="0"/>
              <a:t>参照列ヘッド内の配列指定</a:t>
            </a:r>
            <a:r>
              <a:rPr lang="en-US" altLang="ja-JP" dirty="0"/>
              <a:t>	=&gt; </a:t>
            </a:r>
            <a:r>
              <a:rPr lang="ja-JP" altLang="en-US" dirty="0"/>
              <a:t>バインド対象外</a:t>
            </a:r>
            <a:r>
              <a:rPr lang="en-US" altLang="ja-JP" dirty="0"/>
              <a:t> </a:t>
            </a:r>
            <a:r>
              <a:rPr lang="ja-JP" altLang="en-US" dirty="0"/>
              <a:t>例</a:t>
            </a:r>
            <a:r>
              <a:rPr lang="en-US" altLang="ja-JP" dirty="0"/>
              <a:t>: $#1Y[2]%@#1X[2]%(</a:t>
            </a:r>
            <a:r>
              <a:rPr lang="en-US" altLang="ja-JP" dirty="0" err="1"/>
              <a:t>Length,Weight</a:t>
            </a:r>
            <a:r>
              <a:rPr lang="en-US" altLang="ja-JP" dirty="0"/>
              <a:t>)(</a:t>
            </a:r>
            <a:r>
              <a:rPr lang="en-US" altLang="ja-JP" dirty="0" err="1"/>
              <a:t>mm,kg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課題</a:t>
            </a:r>
            <a:r>
              <a:rPr lang="en-US" altLang="ja-JP" dirty="0"/>
              <a:t>4] “$##1”</a:t>
            </a:r>
            <a:r>
              <a:rPr lang="ja-JP" altLang="en-US" dirty="0"/>
              <a:t>はオペレータあつかい</a:t>
            </a:r>
            <a:r>
              <a:rPr lang="en-US" altLang="ja-JP" dirty="0"/>
              <a:t>?</a:t>
            </a:r>
          </a:p>
          <a:p>
            <a:r>
              <a:rPr lang="en-US" altLang="ja-JP" dirty="0"/>
              <a:t>	 =&gt; reference chain</a:t>
            </a:r>
            <a:r>
              <a:rPr lang="ja-JP" altLang="en-US" dirty="0"/>
              <a:t>を出力するオペレータ　</a:t>
            </a:r>
            <a:r>
              <a:rPr lang="en-US" altLang="ja-JP" dirty="0"/>
              <a:t>($PI$</a:t>
            </a:r>
            <a:r>
              <a:rPr lang="ja-JP" altLang="en-US" dirty="0"/>
              <a:t>による内積出力と同様の考え</a:t>
            </a:r>
            <a:r>
              <a:rPr lang="en-US" altLang="ja-JP" dirty="0"/>
              <a:t>)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200DB090-AA1D-4C59-9A3C-ADC7EFD40C53}"/>
              </a:ext>
            </a:extLst>
          </p:cNvPr>
          <p:cNvSpPr/>
          <p:nvPr/>
        </p:nvSpPr>
        <p:spPr>
          <a:xfrm>
            <a:off x="7210265" y="228608"/>
            <a:ext cx="4653786" cy="720516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5/29(</a:t>
            </a:r>
            <a:r>
              <a:rPr lang="ja-JP" altLang="en-US" sz="900" dirty="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レビュー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en-US" altLang="ja-JP" sz="900" dirty="0" err="1">
                <a:solidFill>
                  <a:srgbClr val="FF0000"/>
                </a:solidFill>
              </a:rPr>
              <a:t>tq</a:t>
            </a:r>
            <a:r>
              <a:rPr kumimoji="1" lang="ja-JP" altLang="en-US" sz="900" dirty="0">
                <a:solidFill>
                  <a:srgbClr val="FF0000"/>
                </a:solidFill>
              </a:rPr>
              <a:t>言語仕様の特徴を整理の上、学術的意義を明確</a:t>
            </a:r>
            <a:r>
              <a:rPr lang="ja-JP" altLang="en-US" sz="900" dirty="0">
                <a:solidFill>
                  <a:srgbClr val="FF0000"/>
                </a:solidFill>
              </a:rPr>
              <a:t>化する必要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>
                <a:solidFill>
                  <a:srgbClr val="FF0000"/>
                </a:solidFill>
              </a:rPr>
              <a:t>@%</a:t>
            </a:r>
            <a:r>
              <a:rPr kumimoji="1" lang="ja-JP" altLang="en-US" sz="900" dirty="0">
                <a:solidFill>
                  <a:srgbClr val="FF0000"/>
                </a:solidFill>
              </a:rPr>
              <a:t>はデリミタとしない。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(</a:t>
            </a:r>
            <a:r>
              <a:rPr lang="ja-JP" altLang="en-US" sz="900" dirty="0">
                <a:solidFill>
                  <a:srgbClr val="FF0000"/>
                </a:solidFill>
              </a:rPr>
              <a:t>理由</a:t>
            </a:r>
            <a:r>
              <a:rPr lang="en-US" altLang="ja-JP" sz="900" dirty="0">
                <a:solidFill>
                  <a:srgbClr val="FF0000"/>
                </a:solidFill>
              </a:rPr>
              <a:t>) parsing</a:t>
            </a:r>
            <a:r>
              <a:rPr lang="ja-JP" altLang="en-US" sz="900" dirty="0">
                <a:solidFill>
                  <a:srgbClr val="FF0000"/>
                </a:solidFill>
              </a:rPr>
              <a:t>が簡便</a:t>
            </a:r>
            <a:r>
              <a:rPr lang="en-US" altLang="ja-JP" sz="900" dirty="0">
                <a:solidFill>
                  <a:srgbClr val="FF0000"/>
                </a:solidFill>
              </a:rPr>
              <a:t>-&gt; </a:t>
            </a:r>
            <a:r>
              <a:rPr lang="ja-JP" altLang="en-US" sz="900" dirty="0">
                <a:solidFill>
                  <a:srgbClr val="FF0000"/>
                </a:solidFill>
              </a:rPr>
              <a:t>グラフツリーの表現を重視し</a:t>
            </a:r>
            <a:r>
              <a:rPr lang="en-US" altLang="ja-JP" sz="900" dirty="0">
                <a:solidFill>
                  <a:srgbClr val="FF0000"/>
                </a:solidFill>
              </a:rPr>
              <a:t>parsing</a:t>
            </a:r>
            <a:r>
              <a:rPr lang="ja-JP" altLang="en-US" sz="900" dirty="0">
                <a:solidFill>
                  <a:srgbClr val="FF0000"/>
                </a:solidFill>
              </a:rPr>
              <a:t>には労力かけない。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3D68D2D1-7E34-419B-A46F-AA51814E724B}"/>
              </a:ext>
            </a:extLst>
          </p:cNvPr>
          <p:cNvSpPr/>
          <p:nvPr/>
        </p:nvSpPr>
        <p:spPr>
          <a:xfrm>
            <a:off x="6795505" y="2985312"/>
            <a:ext cx="2360070" cy="443688"/>
          </a:xfrm>
          <a:prstGeom prst="wedgeRectCallout">
            <a:avLst>
              <a:gd name="adj1" fmla="val -196029"/>
              <a:gd name="adj2" fmla="val 1768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pending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そもそも復元は必要か、の検討も含めて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B6CCDC9C-2666-4ECD-B8E4-29FEFC41F99D}"/>
              </a:ext>
            </a:extLst>
          </p:cNvPr>
          <p:cNvSpPr/>
          <p:nvPr/>
        </p:nvSpPr>
        <p:spPr>
          <a:xfrm>
            <a:off x="8819909" y="4989661"/>
            <a:ext cx="2659868" cy="543037"/>
          </a:xfrm>
          <a:prstGeom prst="wedgeRectCallout">
            <a:avLst>
              <a:gd name="adj1" fmla="val -132576"/>
              <a:gd name="adj2" fmla="val 8192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>
                <a:solidFill>
                  <a:srgbClr val="FF0000"/>
                </a:solidFill>
              </a:rPr>
              <a:t>head</a:t>
            </a:r>
            <a:r>
              <a:rPr kumimoji="1" lang="ja-JP" altLang="en-US" sz="900" dirty="0">
                <a:solidFill>
                  <a:srgbClr val="FF0000"/>
                </a:solidFill>
              </a:rPr>
              <a:t>末尾の</a:t>
            </a:r>
            <a:r>
              <a:rPr kumimoji="1" lang="en-US" altLang="ja-JP" sz="900" dirty="0">
                <a:solidFill>
                  <a:srgbClr val="FF0000"/>
                </a:solidFill>
              </a:rPr>
              <a:t>[]</a:t>
            </a:r>
            <a:r>
              <a:rPr kumimoji="1" lang="ja-JP" altLang="en-US" sz="900" dirty="0">
                <a:solidFill>
                  <a:srgbClr val="FF0000"/>
                </a:solidFill>
              </a:rPr>
              <a:t>のみバインド指定とみなす。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・末尾に</a:t>
            </a:r>
            <a:r>
              <a:rPr lang="en-US" altLang="ja-JP" sz="900" dirty="0">
                <a:solidFill>
                  <a:srgbClr val="FF0000"/>
                </a:solidFill>
              </a:rPr>
              <a:t>[]</a:t>
            </a:r>
            <a:r>
              <a:rPr lang="ja-JP" altLang="en-US" sz="900" dirty="0">
                <a:solidFill>
                  <a:srgbClr val="FF0000"/>
                </a:solidFill>
              </a:rPr>
              <a:t>が連続した場合は多次元とみなす。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en-US" altLang="ja-JP" sz="900" dirty="0">
                <a:solidFill>
                  <a:srgbClr val="FF0000"/>
                </a:solidFill>
              </a:rPr>
              <a:t>   </a:t>
            </a:r>
            <a:r>
              <a:rPr lang="en-US" altLang="ja-JP" sz="900" dirty="0">
                <a:solidFill>
                  <a:srgbClr val="FF0000"/>
                </a:solidFill>
              </a:rPr>
              <a:t>=&gt;</a:t>
            </a:r>
            <a:r>
              <a:rPr lang="ja-JP" altLang="en-US" sz="900" dirty="0">
                <a:solidFill>
                  <a:srgbClr val="FF0000"/>
                </a:solidFill>
              </a:rPr>
              <a:t>現実装を要確認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7391DFBA-723C-4272-B03A-4CC37E42CFAF}"/>
              </a:ext>
            </a:extLst>
          </p:cNvPr>
          <p:cNvSpPr/>
          <p:nvPr/>
        </p:nvSpPr>
        <p:spPr>
          <a:xfrm>
            <a:off x="9431613" y="6086355"/>
            <a:ext cx="2659868" cy="771645"/>
          </a:xfrm>
          <a:prstGeom prst="wedgeRectCallout">
            <a:avLst>
              <a:gd name="adj1" fmla="val -235709"/>
              <a:gd name="adj2" fmla="val -4383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>
                <a:solidFill>
                  <a:srgbClr val="FF0000"/>
                </a:solidFill>
              </a:rPr>
              <a:t>要検討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・記述形式 </a:t>
            </a:r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lang="en-US" altLang="ja-JP" sz="900" dirty="0">
                <a:solidFill>
                  <a:srgbClr val="FF0000"/>
                </a:solidFill>
              </a:rPr>
              <a:t>$PI$</a:t>
            </a:r>
            <a:r>
              <a:rPr lang="ja-JP" altLang="en-US" sz="900" dirty="0">
                <a:solidFill>
                  <a:srgbClr val="FF0000"/>
                </a:solidFill>
              </a:rPr>
              <a:t>など通常のオペレータと相違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>
                <a:solidFill>
                  <a:srgbClr val="FF0000"/>
                </a:solidFill>
              </a:rPr>
              <a:t>read/eva</a:t>
            </a:r>
            <a:r>
              <a:rPr lang="en-US" altLang="ja-JP" sz="900" dirty="0">
                <a:solidFill>
                  <a:srgbClr val="FF0000"/>
                </a:solidFill>
              </a:rPr>
              <a:t>l/print</a:t>
            </a:r>
            <a:r>
              <a:rPr lang="ja-JP" altLang="en-US" sz="900" dirty="0">
                <a:solidFill>
                  <a:srgbClr val="FF0000"/>
                </a:solidFill>
              </a:rPr>
              <a:t>ループ復活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en-US" altLang="ja-JP" sz="900" dirty="0">
                <a:solidFill>
                  <a:srgbClr val="FF0000"/>
                </a:solidFill>
              </a:rPr>
              <a:t>   </a:t>
            </a:r>
            <a:r>
              <a:rPr lang="ja-JP" altLang="en-US" sz="900" dirty="0">
                <a:solidFill>
                  <a:srgbClr val="FF0000"/>
                </a:solidFill>
              </a:rPr>
              <a:t>履歴管理とセットで検討要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　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履歴管理なしでも</a:t>
            </a:r>
            <a:r>
              <a:rPr lang="en-US" altLang="ja-JP" sz="900" dirty="0">
                <a:solidFill>
                  <a:srgbClr val="FF0000"/>
                </a:solidFill>
              </a:rPr>
              <a:t>spec down</a:t>
            </a:r>
            <a:r>
              <a:rPr lang="ja-JP" altLang="en-US" sz="900" dirty="0">
                <a:solidFill>
                  <a:srgbClr val="FF0000"/>
                </a:solidFill>
              </a:rPr>
              <a:t>にはならない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76963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167282"/>
              </p:ext>
            </p:extLst>
          </p:nvPr>
        </p:nvGraphicFramePr>
        <p:xfrm>
          <a:off x="0" y="1752293"/>
          <a:ext cx="12016409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07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2537384820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552676918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136658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  <a:gridCol w="3201138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)*1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出力有無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)*2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　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優先度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144E05-2FD8-4B99-A18C-88B8F733D794}"/>
              </a:ext>
            </a:extLst>
          </p:cNvPr>
          <p:cNvSpPr txBox="1"/>
          <p:nvPr/>
        </p:nvSpPr>
        <p:spPr>
          <a:xfrm>
            <a:off x="0" y="1387467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</a:t>
            </a:r>
            <a:r>
              <a:rPr lang="ja-JP" altLang="en-US" dirty="0"/>
              <a:t>凡例</a:t>
            </a:r>
            <a:r>
              <a:rPr lang="en-US" altLang="ja-JP" dirty="0"/>
              <a:t>] </a:t>
            </a:r>
            <a:r>
              <a:rPr lang="ja-JP" altLang="en-US" dirty="0"/>
              <a:t>〇</a:t>
            </a:r>
            <a:r>
              <a:rPr lang="en-US" altLang="ja-JP" dirty="0"/>
              <a:t>/×:</a:t>
            </a:r>
            <a:r>
              <a:rPr lang="ja-JP" altLang="en-US" dirty="0"/>
              <a:t>指定または実行の有無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8C6E4E-6A84-4F4F-BF1F-F8FC2D5C7C85}"/>
              </a:ext>
            </a:extLst>
          </p:cNvPr>
          <p:cNvSpPr txBox="1"/>
          <p:nvPr/>
        </p:nvSpPr>
        <p:spPr>
          <a:xfrm>
            <a:off x="0" y="5884684"/>
            <a:ext cx="12016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*1: </a:t>
            </a:r>
            <a:r>
              <a:rPr lang="ja-JP" altLang="en-US" dirty="0"/>
              <a:t>②や③が有の場合子ノードは存在しない</a:t>
            </a:r>
            <a:r>
              <a:rPr lang="en-US" altLang="ja-JP" dirty="0"/>
              <a:t>(@</a:t>
            </a:r>
            <a:r>
              <a:rPr lang="ja-JP" altLang="en-US" dirty="0"/>
              <a:t>や</a:t>
            </a:r>
            <a:r>
              <a:rPr lang="en-US" altLang="ja-JP" dirty="0"/>
              <a:t>bind</a:t>
            </a:r>
            <a:r>
              <a:rPr lang="ja-JP" altLang="en-US" dirty="0"/>
              <a:t>によるノードへの値割り当ては</a:t>
            </a:r>
            <a:r>
              <a:rPr lang="en-US" altLang="ja-JP" dirty="0"/>
              <a:t>leaf</a:t>
            </a:r>
            <a:r>
              <a:rPr lang="ja-JP" altLang="en-US" dirty="0"/>
              <a:t>のみであるから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en-US" altLang="ja-JP" dirty="0"/>
              <a:t>*2: </a:t>
            </a:r>
            <a:r>
              <a:rPr lang="ja-JP" altLang="en-US" dirty="0"/>
              <a:t>出力の順序を以下の通りに変更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 dirty="0">
                <a:highlight>
                  <a:srgbClr val="FFCCFF"/>
                </a:highlight>
              </a:rPr>
              <a:t>自ノード</a:t>
            </a:r>
            <a:r>
              <a:rPr lang="ja-JP" altLang="en-US" dirty="0"/>
              <a:t>、</a:t>
            </a:r>
            <a:r>
              <a:rPr lang="ja-JP" altLang="en-US" dirty="0">
                <a:highlight>
                  <a:srgbClr val="FFFFCC"/>
                </a:highlight>
              </a:rPr>
              <a:t>参照先ノード、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ja-JP" altLang="en-US" dirty="0">
                <a:highlight>
                  <a:srgbClr val="FFFFCC"/>
                </a:highlight>
              </a:rPr>
              <a:t>バインド値</a:t>
            </a:r>
            <a:r>
              <a:rPr lang="en-US" altLang="ja-JP" dirty="0">
                <a:highlight>
                  <a:srgbClr val="FFFFCC"/>
                </a:highlight>
              </a:rPr>
              <a:t> or </a:t>
            </a:r>
            <a:r>
              <a:rPr lang="ja-JP" altLang="en-US" dirty="0">
                <a:highlight>
                  <a:srgbClr val="FFFFCC"/>
                </a:highlight>
              </a:rPr>
              <a:t>参照先の子ノード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ja-JP" altLang="en-US" dirty="0"/>
              <a:t>、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ja-JP" altLang="en-US" dirty="0">
                <a:highlight>
                  <a:srgbClr val="FFCCFF"/>
                </a:highlight>
              </a:rPr>
              <a:t>バインド値</a:t>
            </a:r>
            <a:r>
              <a:rPr lang="en-US" altLang="ja-JP" dirty="0">
                <a:highlight>
                  <a:srgbClr val="FFCCFF"/>
                </a:highlight>
              </a:rPr>
              <a:t> or </a:t>
            </a:r>
            <a:r>
              <a:rPr lang="ja-JP" altLang="en-US" dirty="0">
                <a:highlight>
                  <a:srgbClr val="FFCCFF"/>
                </a:highlight>
              </a:rPr>
              <a:t>子ノード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B8992B-C71C-4B0D-9D44-FAEEAEB2930E}"/>
              </a:ext>
            </a:extLst>
          </p:cNvPr>
          <p:cNvSpPr txBox="1"/>
          <p:nvPr/>
        </p:nvSpPr>
        <p:spPr>
          <a:xfrm>
            <a:off x="0" y="37917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latin typeface="+mn-ea"/>
              </a:rPr>
              <a:t>1.2 </a:t>
            </a:r>
            <a:r>
              <a:rPr lang="en-US" altLang="ja-JP" b="1" u="sng" dirty="0" err="1">
                <a:latin typeface="+mn-ea"/>
              </a:rPr>
              <a:t>Function_Recursive_Print_nthVal</a:t>
            </a:r>
            <a:r>
              <a:rPr lang="en-US" altLang="ja-JP" b="1" u="sng" dirty="0">
                <a:latin typeface="+mn-ea"/>
              </a:rPr>
              <a:t>(node, nth)</a:t>
            </a:r>
            <a:r>
              <a:rPr lang="ja-JP" altLang="en-US" b="1" u="sng" dirty="0">
                <a:latin typeface="+mn-ea"/>
              </a:rPr>
              <a:t>の処理の変更</a:t>
            </a:r>
            <a:endParaRPr lang="en-US" altLang="ja-JP" b="1" u="sng" dirty="0">
              <a:latin typeface="+mn-ea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69845A1A-4300-4C9D-A41B-0F0ED4307273}"/>
              </a:ext>
            </a:extLst>
          </p:cNvPr>
          <p:cNvSpPr/>
          <p:nvPr/>
        </p:nvSpPr>
        <p:spPr>
          <a:xfrm>
            <a:off x="9179365" y="222583"/>
            <a:ext cx="2722121" cy="712226"/>
          </a:xfrm>
          <a:prstGeom prst="wedgeRectCallout">
            <a:avLst>
              <a:gd name="adj1" fmla="val -106886"/>
              <a:gd name="adj2" fmla="val 6958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(2)</a:t>
            </a:r>
            <a:r>
              <a:rPr lang="ja-JP" altLang="en-US" dirty="0">
                <a:solidFill>
                  <a:srgbClr val="FF0000"/>
                </a:solidFill>
              </a:rPr>
              <a:t>と</a:t>
            </a:r>
            <a:r>
              <a:rPr lang="en-US" altLang="ja-JP" dirty="0">
                <a:solidFill>
                  <a:srgbClr val="FF0000"/>
                </a:solidFill>
              </a:rPr>
              <a:t>(3)(4)</a:t>
            </a:r>
            <a:r>
              <a:rPr lang="ja-JP" altLang="en-US" dirty="0">
                <a:solidFill>
                  <a:srgbClr val="FF0000"/>
                </a:solidFill>
              </a:rPr>
              <a:t>の順序を</a:t>
            </a:r>
            <a:endParaRPr lang="en-US" altLang="ja-JP" dirty="0">
              <a:solidFill>
                <a:srgbClr val="FF0000"/>
              </a:solidFill>
            </a:endParaRPr>
          </a:p>
          <a:p>
            <a:pPr algn="ctr"/>
            <a:r>
              <a:rPr lang="ja-JP" altLang="en-US" dirty="0">
                <a:solidFill>
                  <a:srgbClr val="FF0000"/>
                </a:solidFill>
              </a:rPr>
              <a:t>入れ替えた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2" name="右中かっこ 1">
            <a:extLst>
              <a:ext uri="{FF2B5EF4-FFF2-40B4-BE49-F238E27FC236}">
                <a16:creationId xmlns:a16="http://schemas.microsoft.com/office/drawing/2014/main" id="{89E685E7-696F-4788-A30A-BFE821701BE1}"/>
              </a:ext>
            </a:extLst>
          </p:cNvPr>
          <p:cNvSpPr/>
          <p:nvPr/>
        </p:nvSpPr>
        <p:spPr>
          <a:xfrm rot="16200000">
            <a:off x="4917687" y="800470"/>
            <a:ext cx="158740" cy="100726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5499EEEB-79B9-41AD-AF1B-2D64B67337D1}"/>
              </a:ext>
            </a:extLst>
          </p:cNvPr>
          <p:cNvSpPr/>
          <p:nvPr/>
        </p:nvSpPr>
        <p:spPr>
          <a:xfrm rot="16200000">
            <a:off x="6546038" y="275402"/>
            <a:ext cx="166725" cy="205740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B816141B-13EC-42AD-B489-75C9A1403CED}"/>
              </a:ext>
            </a:extLst>
          </p:cNvPr>
          <p:cNvSpPr/>
          <p:nvPr/>
        </p:nvSpPr>
        <p:spPr>
          <a:xfrm>
            <a:off x="5602145" y="2154658"/>
            <a:ext cx="2060293" cy="3528976"/>
          </a:xfrm>
          <a:prstGeom prst="roundRect">
            <a:avLst>
              <a:gd name="adj" fmla="val 7517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CD51A84-A7BB-4DE2-913D-D7CE369A29E5}"/>
              </a:ext>
            </a:extLst>
          </p:cNvPr>
          <p:cNvSpPr/>
          <p:nvPr/>
        </p:nvSpPr>
        <p:spPr>
          <a:xfrm>
            <a:off x="4583575" y="2154658"/>
            <a:ext cx="974719" cy="3528976"/>
          </a:xfrm>
          <a:prstGeom prst="roundRect">
            <a:avLst>
              <a:gd name="adj" fmla="val 7517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59704F59-3DAF-441F-9359-4A223D06552D}"/>
              </a:ext>
            </a:extLst>
          </p:cNvPr>
          <p:cNvSpPr/>
          <p:nvPr/>
        </p:nvSpPr>
        <p:spPr>
          <a:xfrm>
            <a:off x="9844083" y="1220741"/>
            <a:ext cx="2057403" cy="531552"/>
          </a:xfrm>
          <a:prstGeom prst="wedgeRectCallout">
            <a:avLst>
              <a:gd name="adj1" fmla="val -30960"/>
              <a:gd name="adj2" fmla="val -17839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kumimoji="1" lang="ja-JP" altLang="en-US" sz="900" dirty="0">
                <a:solidFill>
                  <a:srgbClr val="FF0000"/>
                </a:solidFill>
              </a:rPr>
              <a:t>要注意</a:t>
            </a:r>
            <a:r>
              <a:rPr kumimoji="1" lang="en-US" altLang="ja-JP" sz="900" dirty="0">
                <a:solidFill>
                  <a:srgbClr val="FF0000"/>
                </a:solidFill>
              </a:rPr>
              <a:t>) OK</a:t>
            </a:r>
            <a:r>
              <a:rPr kumimoji="1" lang="ja-JP" altLang="en-US" sz="900" dirty="0">
                <a:solidFill>
                  <a:srgbClr val="FF0000"/>
                </a:solidFill>
              </a:rPr>
              <a:t>であるが、</a:t>
            </a:r>
            <a:r>
              <a:rPr kumimoji="1" lang="en-US" altLang="ja-JP" sz="900" dirty="0">
                <a:solidFill>
                  <a:srgbClr val="FF0000"/>
                </a:solidFill>
              </a:rPr>
              <a:t>NS3</a:t>
            </a:r>
            <a:r>
              <a:rPr kumimoji="1" lang="ja-JP" altLang="en-US" sz="900" dirty="0">
                <a:solidFill>
                  <a:srgbClr val="FF0000"/>
                </a:solidFill>
              </a:rPr>
              <a:t>との整合性を要確認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2528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57183E-6CC4-42DE-BD67-07E3BBAE1686}"/>
              </a:ext>
            </a:extLst>
          </p:cNvPr>
          <p:cNvSpPr txBox="1"/>
          <p:nvPr/>
        </p:nvSpPr>
        <p:spPr>
          <a:xfrm>
            <a:off x="209205" y="311621"/>
            <a:ext cx="1140361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Function_Recursive_Print_nthVal</a:t>
            </a:r>
            <a:r>
              <a:rPr lang="en-US" altLang="ja-JP" dirty="0"/>
              <a:t>(Node node, int nth)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// (1) head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print_head</a:t>
            </a:r>
            <a:r>
              <a:rPr lang="en-US" altLang="ja-JP" dirty="0"/>
              <a:t>(node);</a:t>
            </a:r>
          </a:p>
          <a:p>
            <a:endParaRPr lang="en-US" altLang="ja-JP" dirty="0"/>
          </a:p>
          <a:p>
            <a:r>
              <a:rPr lang="en-US" altLang="ja-JP" dirty="0"/>
              <a:t>	// (2)</a:t>
            </a:r>
            <a:r>
              <a:rPr lang="ja-JP" altLang="en-US" dirty="0"/>
              <a:t>参照先ノード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has_reference</a:t>
            </a:r>
            <a:r>
              <a:rPr lang="en-US" altLang="ja-JP" dirty="0"/>
              <a:t>(node))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(target(node), nth);</a:t>
            </a:r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 (3)(4)</a:t>
            </a:r>
            <a:r>
              <a:rPr lang="ja-JP" altLang="en-US" dirty="0"/>
              <a:t>バインド値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atmark_binded</a:t>
            </a:r>
            <a:r>
              <a:rPr lang="en-US" altLang="ja-JP" dirty="0"/>
              <a:t>(node)) {		// ‘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’</a:t>
            </a:r>
            <a:r>
              <a:rPr lang="ja-JP" altLang="en-US" dirty="0"/>
              <a:t>による値指定あり</a:t>
            </a:r>
            <a:endParaRPr lang="en-US" altLang="ja-JP" dirty="0"/>
          </a:p>
          <a:p>
            <a:r>
              <a:rPr lang="en-US" altLang="ja-JP" dirty="0"/>
              <a:t>		c = </a:t>
            </a:r>
            <a:r>
              <a:rPr lang="en-US" altLang="ja-JP" dirty="0" err="1"/>
              <a:t>nth_child</a:t>
            </a:r>
            <a:r>
              <a:rPr lang="en-US" altLang="ja-JP" dirty="0"/>
              <a:t>(node, </a:t>
            </a:r>
            <a:r>
              <a:rPr lang="en-US" altLang="ja-JP" dirty="0" err="1"/>
              <a:t>nth%child_count</a:t>
            </a:r>
            <a:r>
              <a:rPr lang="en-US" altLang="ja-JP" dirty="0"/>
              <a:t>(node));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print_tree</a:t>
            </a:r>
            <a:r>
              <a:rPr lang="en-US" altLang="ja-JP" dirty="0"/>
              <a:t>(c);</a:t>
            </a:r>
          </a:p>
          <a:p>
            <a:r>
              <a:rPr lang="en-US" altLang="ja-JP" dirty="0"/>
              <a:t>	} else if(</a:t>
            </a:r>
            <a:r>
              <a:rPr lang="en-US" altLang="ja-JP" dirty="0" err="1"/>
              <a:t>csv_binded</a:t>
            </a:r>
            <a:r>
              <a:rPr lang="en-US" altLang="ja-JP" dirty="0"/>
              <a:t>(node)) {	// csv</a:t>
            </a:r>
            <a:r>
              <a:rPr lang="ja-JP" altLang="en-US" dirty="0"/>
              <a:t>バインド値あり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 err="1"/>
              <a:t>print_nthVal</a:t>
            </a:r>
            <a:r>
              <a:rPr lang="en-US" altLang="ja-JP" dirty="0"/>
              <a:t>(node, </a:t>
            </a:r>
            <a:r>
              <a:rPr lang="en-US" altLang="ja-JP" dirty="0" err="1"/>
              <a:t>nth%value_value_count</a:t>
            </a:r>
            <a:r>
              <a:rPr lang="en-US" altLang="ja-JP" dirty="0"/>
              <a:t>(node));	// (nth%</a:t>
            </a:r>
            <a:r>
              <a:rPr lang="ja-JP" altLang="en-US" dirty="0"/>
              <a:t>データ数</a:t>
            </a:r>
            <a:r>
              <a:rPr lang="en-US" altLang="ja-JP" dirty="0"/>
              <a:t>)</a:t>
            </a:r>
            <a:r>
              <a:rPr lang="ja-JP" altLang="en-US" dirty="0"/>
              <a:t>番目の</a:t>
            </a:r>
            <a:r>
              <a:rPr lang="en-US" altLang="ja-JP" dirty="0"/>
              <a:t>bind</a:t>
            </a:r>
            <a:r>
              <a:rPr lang="ja-JP" altLang="en-US" dirty="0"/>
              <a:t>値</a:t>
            </a:r>
            <a:endParaRPr lang="en-US" altLang="ja-JP" dirty="0"/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 (5)</a:t>
            </a:r>
            <a:r>
              <a:rPr lang="ja-JP" altLang="en-US" dirty="0"/>
              <a:t>子ノード</a:t>
            </a:r>
            <a:endParaRPr lang="en-US" altLang="ja-JP" dirty="0"/>
          </a:p>
          <a:p>
            <a:r>
              <a:rPr lang="en-US" altLang="ja-JP" dirty="0"/>
              <a:t>	for(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dirty="0" err="1"/>
              <a:t>child_count</a:t>
            </a:r>
            <a:r>
              <a:rPr lang="en-US" altLang="ja-JP" dirty="0"/>
              <a:t>(node); </a:t>
            </a:r>
            <a:r>
              <a:rPr lang="en-US" altLang="ja-JP" dirty="0" err="1"/>
              <a:t>i</a:t>
            </a:r>
            <a:r>
              <a:rPr lang="en-US" altLang="ja-JP" dirty="0"/>
              <a:t>++)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</a:t>
            </a:r>
            <a:r>
              <a:rPr lang="en-US" altLang="ja-JP" dirty="0" err="1"/>
              <a:t>nth_child</a:t>
            </a:r>
            <a:r>
              <a:rPr lang="en-US" altLang="ja-JP" dirty="0"/>
              <a:t>(node), nth);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000E229-1D27-4C14-8159-A5182CC9DDA7}"/>
              </a:ext>
            </a:extLst>
          </p:cNvPr>
          <p:cNvSpPr/>
          <p:nvPr/>
        </p:nvSpPr>
        <p:spPr>
          <a:xfrm>
            <a:off x="9150790" y="233624"/>
            <a:ext cx="2722121" cy="712226"/>
          </a:xfrm>
          <a:prstGeom prst="wedgeRectCallout">
            <a:avLst>
              <a:gd name="adj1" fmla="val -79168"/>
              <a:gd name="adj2" fmla="val 10000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(2)</a:t>
            </a:r>
            <a:r>
              <a:rPr lang="ja-JP" altLang="en-US" dirty="0">
                <a:solidFill>
                  <a:srgbClr val="FF0000"/>
                </a:solidFill>
              </a:rPr>
              <a:t>と</a:t>
            </a:r>
            <a:r>
              <a:rPr lang="en-US" altLang="ja-JP" dirty="0">
                <a:solidFill>
                  <a:srgbClr val="FF0000"/>
                </a:solidFill>
              </a:rPr>
              <a:t>(3)(4)</a:t>
            </a:r>
            <a:r>
              <a:rPr lang="ja-JP" altLang="en-US" dirty="0">
                <a:solidFill>
                  <a:srgbClr val="FF0000"/>
                </a:solidFill>
              </a:rPr>
              <a:t>の順序を</a:t>
            </a:r>
            <a:endParaRPr lang="en-US" altLang="ja-JP" dirty="0">
              <a:solidFill>
                <a:srgbClr val="FF0000"/>
              </a:solidFill>
            </a:endParaRPr>
          </a:p>
          <a:p>
            <a:pPr algn="ctr"/>
            <a:r>
              <a:rPr lang="ja-JP" altLang="en-US" dirty="0">
                <a:solidFill>
                  <a:srgbClr val="FF0000"/>
                </a:solidFill>
              </a:rPr>
              <a:t>入れ替えた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1F756BA-F664-42C2-9452-D475C0BFB3B3}"/>
              </a:ext>
            </a:extLst>
          </p:cNvPr>
          <p:cNvSpPr/>
          <p:nvPr/>
        </p:nvSpPr>
        <p:spPr>
          <a:xfrm>
            <a:off x="1006995" y="1610644"/>
            <a:ext cx="10605827" cy="1329321"/>
          </a:xfrm>
          <a:prstGeom prst="roundRect">
            <a:avLst>
              <a:gd name="adj" fmla="val 7517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03A5543-17F0-4DAC-A30D-1D0378994DB6}"/>
              </a:ext>
            </a:extLst>
          </p:cNvPr>
          <p:cNvSpPr/>
          <p:nvPr/>
        </p:nvSpPr>
        <p:spPr>
          <a:xfrm>
            <a:off x="1006995" y="3031466"/>
            <a:ext cx="10605827" cy="2072965"/>
          </a:xfrm>
          <a:prstGeom prst="roundRect">
            <a:avLst>
              <a:gd name="adj" fmla="val 7517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6088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412BC44-6255-6C40-9911-950D6FF0193A}"/>
              </a:ext>
            </a:extLst>
          </p:cNvPr>
          <p:cNvSpPr txBox="1"/>
          <p:nvPr/>
        </p:nvSpPr>
        <p:spPr>
          <a:xfrm>
            <a:off x="107004" y="0"/>
            <a:ext cx="11984477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dirty="0"/>
          </a:p>
          <a:p>
            <a:r>
              <a:rPr lang="en-US" altLang="ja-JP" b="1" u="sng" dirty="0">
                <a:sym typeface="Wingdings" pitchFamily="2" charset="2"/>
              </a:rPr>
              <a:t>2. bind</a:t>
            </a:r>
            <a:r>
              <a:rPr lang="ja-JP" altLang="en-US" b="1" u="sng" dirty="0">
                <a:sym typeface="Wingdings" pitchFamily="2" charset="2"/>
              </a:rPr>
              <a:t>オペレータの導入</a:t>
            </a:r>
            <a:endParaRPr lang="en-US" altLang="ja-JP" b="1" u="sng" dirty="0">
              <a:sym typeface="Wingdings" pitchFamily="2" charset="2"/>
            </a:endParaRPr>
          </a:p>
          <a:p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[</a:t>
            </a:r>
            <a:r>
              <a:rPr lang="ja-JP" altLang="en-US" dirty="0"/>
              <a:t>構文</a:t>
            </a:r>
            <a:r>
              <a:rPr lang="en-US" altLang="ja-JP" dirty="0"/>
              <a:t>]	&lt;stream-</a:t>
            </a:r>
            <a:r>
              <a:rPr lang="en-US" altLang="ja-JP" dirty="0" err="1"/>
              <a:t>ptr</a:t>
            </a:r>
            <a:r>
              <a:rPr lang="ja-JP" altLang="en-US" dirty="0"/>
              <a:t>＞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 &lt;T-form&gt;</a:t>
            </a:r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意味</a:t>
            </a:r>
            <a:r>
              <a:rPr lang="en-US" altLang="ja-JP" dirty="0"/>
              <a:t>]	</a:t>
            </a:r>
            <a:r>
              <a:rPr lang="ja-JP" altLang="en-US" dirty="0"/>
              <a:t>ストリームポインタで示されるストリーム内の</a:t>
            </a:r>
            <a:r>
              <a:rPr lang="en-US" altLang="ja-JP" dirty="0"/>
              <a:t>CSV</a:t>
            </a:r>
            <a:r>
              <a:rPr lang="ja-JP" altLang="en-US" dirty="0"/>
              <a:t>値を</a:t>
            </a:r>
            <a:r>
              <a:rPr lang="en-US" altLang="ja-JP" dirty="0"/>
              <a:t>T</a:t>
            </a:r>
            <a:r>
              <a:rPr lang="ja-JP" altLang="en-US" dirty="0"/>
              <a:t>式にバインド</a:t>
            </a:r>
            <a:r>
              <a:rPr lang="en-US" altLang="ja-JP" dirty="0"/>
              <a:t>(</a:t>
            </a:r>
            <a:r>
              <a:rPr lang="ja-JP" altLang="en-US" dirty="0"/>
              <a:t>リーフノードに</a:t>
            </a:r>
            <a:r>
              <a:rPr lang="en-US" altLang="ja-JP" dirty="0"/>
              <a:t>[]</a:t>
            </a:r>
            <a:r>
              <a:rPr lang="ja-JP" altLang="en-US" dirty="0"/>
              <a:t>内の指定数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]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 	① </a:t>
            </a:r>
            <a:r>
              <a:rPr lang="en-US" altLang="ja-JP" u="sng" dirty="0"/>
              <a:t>$#1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A[3](B[2],X[2](C[1],D[2]))		=&gt; $#1</a:t>
            </a:r>
            <a:r>
              <a:rPr lang="ja-JP" altLang="en-US" dirty="0"/>
              <a:t>の</a:t>
            </a:r>
            <a:r>
              <a:rPr lang="en-US" altLang="ja-JP" dirty="0"/>
              <a:t>CSV</a:t>
            </a:r>
            <a:r>
              <a:rPr lang="ja-JP" altLang="en-US" dirty="0"/>
              <a:t>値を、</a:t>
            </a:r>
            <a:r>
              <a:rPr lang="en-US" altLang="ja-JP" dirty="0"/>
              <a:t>B[2],C[1],D[2]</a:t>
            </a:r>
            <a:r>
              <a:rPr lang="ja-JP" altLang="en-US" dirty="0"/>
              <a:t>に指定数だけバインド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　</a:t>
            </a:r>
            <a:r>
              <a:rPr lang="en-US" altLang="ja-JP" dirty="0"/>
              <a:t> </a:t>
            </a:r>
            <a:r>
              <a:rPr lang="en-US" altLang="ja-JP" u="sng" dirty="0"/>
              <a:t>$#1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$##2[2],…, ##2A(B[1])		=&gt; 	〃	     $##2[2]		〃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②</a:t>
            </a:r>
            <a:r>
              <a:rPr lang="en-US" altLang="ja-JP" dirty="0"/>
              <a:t> </a:t>
            </a:r>
            <a:r>
              <a:rPr lang="en-US" altLang="ja-JP" u="sng" dirty="0"/>
              <a:t>$#1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A[3](B[2],…, </a:t>
            </a:r>
            <a:r>
              <a:rPr lang="en-US" altLang="ja-JP" u="sng" dirty="0"/>
              <a:t>$#2</a:t>
            </a:r>
            <a:r>
              <a:rPr lang="en-US" altLang="ja-JP" u="dbl" dirty="0">
                <a:solidFill>
                  <a:srgbClr val="FF0000"/>
                </a:solidFill>
              </a:rPr>
              <a:t>:</a:t>
            </a:r>
            <a:r>
              <a:rPr lang="en-US" altLang="ja-JP" u="dbl" dirty="0"/>
              <a:t>X[2](C[1]</a:t>
            </a:r>
            <a:r>
              <a:rPr lang="en-US" altLang="ja-JP" dirty="0"/>
              <a:t>,</a:t>
            </a:r>
            <a:r>
              <a:rPr lang="en-US" altLang="ja-JP" u="sng" dirty="0"/>
              <a:t>$#1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D[2]))	=&gt; </a:t>
            </a:r>
            <a:r>
              <a:rPr lang="ja-JP" altLang="en-US" dirty="0"/>
              <a:t>最も内側のストリームポインタが有効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③ </a:t>
            </a:r>
            <a:r>
              <a:rPr lang="en-US" altLang="ja-JP" u="sng" dirty="0"/>
              <a:t>$file$(“test.csv”)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A(B[2],$#2C[1],D[2])	=&gt; </a:t>
            </a:r>
            <a:r>
              <a:rPr lang="ja-JP" altLang="en-US" dirty="0"/>
              <a:t>エラー</a:t>
            </a:r>
            <a:endParaRPr lang="en-US" altLang="ja-JP" dirty="0"/>
          </a:p>
          <a:p>
            <a:pPr>
              <a:lnSpc>
                <a:spcPct val="150000"/>
              </a:lnSpc>
            </a:pPr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注</a:t>
            </a:r>
            <a:r>
              <a:rPr lang="en-US" altLang="ja-JP" dirty="0"/>
              <a:t>(</a:t>
            </a:r>
            <a:r>
              <a:rPr lang="ja-JP" altLang="en-US" dirty="0"/>
              <a:t>構文上</a:t>
            </a:r>
            <a:r>
              <a:rPr lang="en-US" altLang="ja-JP" dirty="0"/>
              <a:t>)]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① 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の左側の参照は、</a:t>
            </a:r>
            <a:r>
              <a:rPr lang="en-US" altLang="ja-JP" dirty="0"/>
              <a:t>CSV</a:t>
            </a:r>
            <a:r>
              <a:rPr lang="ja-JP" altLang="en-US" dirty="0"/>
              <a:t>ファイルストリームへの参照と解釈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② 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のネストが可能</a:t>
            </a:r>
            <a:r>
              <a:rPr lang="en-US" altLang="ja-JP" dirty="0"/>
              <a:t>(</a:t>
            </a:r>
            <a:r>
              <a:rPr lang="ja-JP" altLang="en-US" dirty="0"/>
              <a:t>バインド対象の</a:t>
            </a:r>
            <a:r>
              <a:rPr lang="en-US" altLang="ja-JP" dirty="0"/>
              <a:t>T</a:t>
            </a:r>
            <a:r>
              <a:rPr lang="ja-JP" altLang="en-US" dirty="0"/>
              <a:t>式内にさらに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③ 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の左側には参照のみ許容</a:t>
            </a:r>
            <a:endParaRPr lang="en-US" altLang="ja-JP" dirty="0"/>
          </a:p>
          <a:p>
            <a:r>
              <a:rPr lang="en-US" altLang="ja-JP" dirty="0"/>
              <a:t>	</a:t>
            </a:r>
          </a:p>
          <a:p>
            <a:r>
              <a:rPr lang="en-US" altLang="ja-JP" dirty="0"/>
              <a:t>[</a:t>
            </a:r>
            <a:r>
              <a:rPr lang="ja-JP" altLang="en-US" dirty="0"/>
              <a:t>注</a:t>
            </a:r>
            <a:r>
              <a:rPr lang="en-US" altLang="ja-JP" dirty="0"/>
              <a:t>(</a:t>
            </a:r>
            <a:r>
              <a:rPr lang="ja-JP" altLang="en-US" dirty="0"/>
              <a:t>字句解析上</a:t>
            </a:r>
            <a:r>
              <a:rPr lang="en-US" altLang="ja-JP" dirty="0"/>
              <a:t>)]</a:t>
            </a:r>
          </a:p>
          <a:p>
            <a:r>
              <a:rPr lang="en-US" altLang="ja-JP" dirty="0"/>
              <a:t> 	 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は、通常文字としてあつかい、</a:t>
            </a:r>
            <a:r>
              <a:rPr lang="en-US" altLang="ja-JP" dirty="0"/>
              <a:t>head</a:t>
            </a:r>
            <a:r>
              <a:rPr lang="ja-JP" altLang="en-US" dirty="0"/>
              <a:t>の一部。ただし</a:t>
            </a:r>
            <a:r>
              <a:rPr lang="en-US" altLang="ja-JP" dirty="0"/>
              <a:t>head</a:t>
            </a:r>
            <a:r>
              <a:rPr lang="ja-JP" altLang="en-US" dirty="0"/>
              <a:t>は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で終了する。</a:t>
            </a:r>
            <a:endParaRPr lang="en-US" altLang="ja-JP" dirty="0"/>
          </a:p>
          <a:p>
            <a:pPr lvl="2">
              <a:spcBef>
                <a:spcPts val="600"/>
              </a:spcBef>
            </a:pPr>
            <a:r>
              <a:rPr lang="en-US" altLang="ja-JP" dirty="0"/>
              <a:t> 	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①下線部がヘッド</a:t>
            </a:r>
            <a:r>
              <a:rPr lang="en-US" altLang="ja-JP" dirty="0"/>
              <a:t>(A</a:t>
            </a:r>
            <a:r>
              <a:rPr lang="ja-JP" altLang="en-US" dirty="0"/>
              <a:t>や＄は後続のヘッドの開始文字</a:t>
            </a:r>
            <a:r>
              <a:rPr lang="en-US" altLang="ja-JP" dirty="0"/>
              <a:t>)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6C571D64-673F-40FE-8B0D-E6877E163FB3}"/>
              </a:ext>
            </a:extLst>
          </p:cNvPr>
          <p:cNvSpPr/>
          <p:nvPr/>
        </p:nvSpPr>
        <p:spPr>
          <a:xfrm>
            <a:off x="4769935" y="1746820"/>
            <a:ext cx="3853204" cy="510243"/>
          </a:xfrm>
          <a:prstGeom prst="wedgeRectCallout">
            <a:avLst>
              <a:gd name="adj1" fmla="val -58903"/>
              <a:gd name="adj2" fmla="val 17072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要確認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「</a:t>
            </a:r>
            <a:r>
              <a:rPr kumimoji="1" lang="en-US" altLang="ja-JP" sz="900" dirty="0">
                <a:solidFill>
                  <a:srgbClr val="FF0000"/>
                </a:solidFill>
              </a:rPr>
              <a:t>$#1</a:t>
            </a:r>
            <a:r>
              <a:rPr kumimoji="1" lang="ja-JP" altLang="en-US" sz="900" dirty="0">
                <a:solidFill>
                  <a:srgbClr val="FF0000"/>
                </a:solidFill>
              </a:rPr>
              <a:t>」のバインド対象は「</a:t>
            </a:r>
            <a:r>
              <a:rPr lang="en-US" altLang="ja-JP" sz="900" dirty="0">
                <a:solidFill>
                  <a:srgbClr val="FF0000"/>
                </a:solidFill>
              </a:rPr>
              <a:t>$##2</a:t>
            </a:r>
            <a:r>
              <a:rPr lang="ja-JP" altLang="en-US" sz="900" dirty="0">
                <a:solidFill>
                  <a:srgbClr val="FF0000"/>
                </a:solidFill>
              </a:rPr>
              <a:t>」自身であり、参照先ではない。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ただし、現実装を要確認。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222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30B7A0D-2F1C-402E-8B5B-A3E7AAC32D32}"/>
              </a:ext>
            </a:extLst>
          </p:cNvPr>
          <p:cNvSpPr txBox="1"/>
          <p:nvPr/>
        </p:nvSpPr>
        <p:spPr>
          <a:xfrm>
            <a:off x="121292" y="0"/>
            <a:ext cx="119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3. </a:t>
            </a:r>
            <a:r>
              <a:rPr lang="ja-JP" altLang="en-US" b="1" u="sng" dirty="0">
                <a:sym typeface="Wingdings" pitchFamily="2" charset="2"/>
              </a:rPr>
              <a:t>ストリームの有効範囲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F7D2BE9-6668-4BD0-A4C7-E069A1801997}"/>
              </a:ext>
            </a:extLst>
          </p:cNvPr>
          <p:cNvSpPr/>
          <p:nvPr/>
        </p:nvSpPr>
        <p:spPr>
          <a:xfrm>
            <a:off x="-35061" y="349235"/>
            <a:ext cx="12227061" cy="6571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課題</a:t>
            </a:r>
            <a:r>
              <a:rPr lang="en-US" altLang="ja-JP" dirty="0"/>
              <a:t>)</a:t>
            </a:r>
            <a:r>
              <a:rPr lang="ja-JP" altLang="en-US" dirty="0"/>
              <a:t>言語仕様上はストリームの</a:t>
            </a:r>
            <a:r>
              <a:rPr lang="en-US" altLang="ja-JP" dirty="0"/>
              <a:t>open/close</a:t>
            </a:r>
            <a:r>
              <a:rPr lang="ja-JP" altLang="en-US" dirty="0"/>
              <a:t>の概念は存在しない。</a:t>
            </a:r>
            <a:r>
              <a:rPr lang="en-US" altLang="ja-JP" dirty="0"/>
              <a:t>=&gt; </a:t>
            </a:r>
            <a:r>
              <a:rPr lang="ja-JP" altLang="en-US" dirty="0"/>
              <a:t>最適化のためには</a:t>
            </a:r>
            <a:r>
              <a:rPr lang="en-US" altLang="ja-JP" dirty="0"/>
              <a:t>close</a:t>
            </a:r>
            <a:r>
              <a:rPr lang="ja-JP" altLang="en-US" dirty="0"/>
              <a:t>相当が必要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&lt;</a:t>
            </a:r>
            <a:r>
              <a:rPr lang="ja-JP" altLang="en-US" dirty="0"/>
              <a:t>案</a:t>
            </a:r>
            <a:r>
              <a:rPr lang="en-US" altLang="ja-JP" dirty="0"/>
              <a:t>1&gt; </a:t>
            </a:r>
            <a:r>
              <a:rPr lang="ja-JP" altLang="en-US" dirty="0"/>
              <a:t>一つ外側のカッコ内</a:t>
            </a:r>
            <a:endParaRPr lang="en-US" altLang="ja-JP" dirty="0"/>
          </a:p>
          <a:p>
            <a:pPr lvl="1"/>
            <a:r>
              <a:rPr lang="en-US" altLang="ja-JP" dirty="0"/>
              <a:t>…,</a:t>
            </a:r>
            <a:r>
              <a:rPr lang="en-US" altLang="ja-JP" dirty="0">
                <a:solidFill>
                  <a:srgbClr val="FF0000"/>
                </a:solidFill>
              </a:rPr>
              <a:t> (</a:t>
            </a:r>
            <a:r>
              <a:rPr lang="en-US" altLang="ja-JP" dirty="0"/>
              <a:t>…, #1</a:t>
            </a:r>
            <a:r>
              <a:rPr lang="en-US" altLang="ja-JP" u="sng" dirty="0"/>
              <a:t>$file$(“test1.csv”)</a:t>
            </a:r>
            <a:r>
              <a:rPr lang="en-US" altLang="ja-JP" dirty="0"/>
              <a:t>, …, #2</a:t>
            </a:r>
            <a:r>
              <a:rPr lang="en-US" altLang="ja-JP" u="sng" dirty="0"/>
              <a:t>$file$(“test2.csv”)</a:t>
            </a:r>
            <a:r>
              <a:rPr lang="en-US" altLang="ja-JP" dirty="0"/>
              <a:t>, …, 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, …</a:t>
            </a:r>
          </a:p>
          <a:p>
            <a:pPr lvl="1"/>
            <a:r>
              <a:rPr lang="en-US" altLang="ja-JP" dirty="0"/>
              <a:t>	=&gt;</a:t>
            </a:r>
            <a:r>
              <a:rPr lang="ja-JP" altLang="en-US" dirty="0"/>
              <a:t> 「一つ外側のカッコ内」というのは何となく不自然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b="1" dirty="0"/>
              <a:t>&lt;</a:t>
            </a:r>
            <a:r>
              <a:rPr lang="ja-JP" altLang="en-US" b="1" dirty="0"/>
              <a:t>案</a:t>
            </a:r>
            <a:r>
              <a:rPr lang="en-US" altLang="ja-JP" b="1" dirty="0"/>
              <a:t>2&gt; </a:t>
            </a:r>
            <a:r>
              <a:rPr lang="ja-JP" altLang="en-US" b="1" dirty="0"/>
              <a:t>グローバル</a:t>
            </a:r>
            <a:endParaRPr lang="en-US" altLang="ja-JP" b="1" dirty="0"/>
          </a:p>
          <a:p>
            <a:pPr lvl="1"/>
            <a:r>
              <a:rPr lang="en-US" altLang="ja-JP" dirty="0"/>
              <a:t>…, #1</a:t>
            </a:r>
            <a:r>
              <a:rPr lang="en-US" altLang="ja-JP" u="sng" dirty="0"/>
              <a:t>$file$(“test1.csv”)</a:t>
            </a:r>
            <a:r>
              <a:rPr lang="en-US" altLang="ja-JP" dirty="0"/>
              <a:t>, …, #2</a:t>
            </a:r>
            <a:r>
              <a:rPr lang="en-US" altLang="ja-JP" u="sng" dirty="0"/>
              <a:t>$file$(“test2.csv”)</a:t>
            </a:r>
            <a:r>
              <a:rPr lang="en-US" altLang="ja-JP" dirty="0"/>
              <a:t>, …, 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/>
              <a:t>,…</a:t>
            </a:r>
          </a:p>
          <a:p>
            <a:pPr lvl="1"/>
            <a:r>
              <a:rPr lang="en-US" altLang="ja-JP" dirty="0"/>
              <a:t>	=&gt; </a:t>
            </a:r>
            <a:r>
              <a:rPr lang="ja-JP" altLang="en-US" dirty="0"/>
              <a:t>各</a:t>
            </a:r>
            <a:r>
              <a:rPr lang="en-US" altLang="ja-JP" dirty="0"/>
              <a:t>T</a:t>
            </a:r>
            <a:r>
              <a:rPr lang="ja-JP" altLang="en-US" dirty="0"/>
              <a:t>式のバインド終了時、不要となったストリームを</a:t>
            </a:r>
            <a:r>
              <a:rPr lang="en-US" altLang="ja-JP" dirty="0"/>
              <a:t>close (</a:t>
            </a:r>
            <a:r>
              <a:rPr lang="ja-JP" altLang="en-US" dirty="0"/>
              <a:t>処理系の実装依存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&lt;</a:t>
            </a:r>
            <a:r>
              <a:rPr lang="ja-JP" altLang="en-US" dirty="0"/>
              <a:t>案</a:t>
            </a:r>
            <a:r>
              <a:rPr lang="en-US" altLang="ja-JP" dirty="0"/>
              <a:t>3&gt; </a:t>
            </a:r>
            <a:r>
              <a:rPr lang="ja-JP" altLang="en-US" dirty="0"/>
              <a:t>ストリームのスコープ指定</a:t>
            </a:r>
            <a:endParaRPr lang="en-US" altLang="ja-JP" dirty="0"/>
          </a:p>
          <a:p>
            <a:pPr lvl="1"/>
            <a:r>
              <a:rPr lang="en-US" altLang="ja-JP" dirty="0"/>
              <a:t>(a) …, #1</a:t>
            </a:r>
            <a:r>
              <a:rPr lang="en-US" altLang="ja-JP" u="sng" dirty="0"/>
              <a:t>$file$(“test1.csv”)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#2</a:t>
            </a:r>
            <a:r>
              <a:rPr lang="en-US" altLang="ja-JP" u="sng" dirty="0"/>
              <a:t>$file$(“test2.csv”)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>
                <a:solidFill>
                  <a:srgbClr val="FF0000"/>
                </a:solidFill>
              </a:rPr>
              <a:t>))</a:t>
            </a:r>
            <a:r>
              <a:rPr lang="en-US" altLang="ja-JP" dirty="0"/>
              <a:t> ,…</a:t>
            </a:r>
          </a:p>
          <a:p>
            <a:pPr lvl="1"/>
            <a:r>
              <a:rPr lang="en-US" altLang="ja-JP" dirty="0"/>
              <a:t>(b)</a:t>
            </a:r>
            <a:r>
              <a:rPr lang="ja-JP" altLang="en-US" dirty="0"/>
              <a:t> </a:t>
            </a:r>
            <a:r>
              <a:rPr lang="en-US" altLang="ja-JP" dirty="0"/>
              <a:t>…, </a:t>
            </a:r>
            <a:r>
              <a:rPr lang="en-US" altLang="ja-JP" dirty="0">
                <a:solidFill>
                  <a:srgbClr val="FF0000"/>
                </a:solidFill>
              </a:rPr>
              <a:t>$scope$(</a:t>
            </a:r>
            <a:r>
              <a:rPr lang="en-US" altLang="ja-JP" dirty="0"/>
              <a:t>#1</a:t>
            </a:r>
            <a:r>
              <a:rPr lang="en-US" altLang="ja-JP" u="sng" dirty="0"/>
              <a:t>$file$(“test1.csv”)</a:t>
            </a:r>
            <a:r>
              <a:rPr lang="en-US" altLang="ja-JP" dirty="0"/>
              <a:t>, …, #2</a:t>
            </a:r>
            <a:r>
              <a:rPr lang="en-US" altLang="ja-JP" u="sng" dirty="0"/>
              <a:t>$file$(“test2.csv”)</a:t>
            </a:r>
            <a:r>
              <a:rPr lang="en-US" altLang="ja-JP" dirty="0">
                <a:solidFill>
                  <a:srgbClr val="FF0000"/>
                </a:solidFill>
              </a:rPr>
              <a:t>)(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,…</a:t>
            </a:r>
          </a:p>
          <a:p>
            <a:pPr lvl="1"/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一般形</a:t>
            </a:r>
            <a:r>
              <a:rPr lang="en-US" altLang="ja-JP" dirty="0"/>
              <a:t>]</a:t>
            </a:r>
          </a:p>
          <a:p>
            <a:pPr lvl="1"/>
            <a:r>
              <a:rPr lang="en-US" altLang="ja-JP" dirty="0"/>
              <a:t>	(a) &lt;stream-constructor&gt;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T1, …, Tn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ja-JP" dirty="0"/>
              <a:t>	(b) </a:t>
            </a:r>
            <a:r>
              <a:rPr lang="en-US" altLang="ja-JP" dirty="0">
                <a:solidFill>
                  <a:srgbClr val="FF0000"/>
                </a:solidFill>
              </a:rPr>
              <a:t>$scope$(</a:t>
            </a:r>
            <a:r>
              <a:rPr lang="en-US" altLang="ja-JP" dirty="0"/>
              <a:t>&lt;stream-constructor&gt;,…&lt;stream-constructor&gt;</a:t>
            </a:r>
            <a:r>
              <a:rPr lang="en-US" altLang="ja-JP" dirty="0">
                <a:solidFill>
                  <a:srgbClr val="FF0000"/>
                </a:solidFill>
              </a:rPr>
              <a:t>)(</a:t>
            </a:r>
            <a:r>
              <a:rPr lang="en-US" altLang="ja-JP" dirty="0"/>
              <a:t>T1, …, Tn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ja-JP" dirty="0"/>
              <a:t>	=&gt; </a:t>
            </a:r>
            <a:r>
              <a:rPr lang="ja-JP" altLang="en-US" dirty="0"/>
              <a:t>スコープ内のＴ式</a:t>
            </a:r>
            <a:r>
              <a:rPr lang="en-US" altLang="ja-JP" dirty="0"/>
              <a:t>(T1, …, Tn)</a:t>
            </a:r>
            <a:r>
              <a:rPr lang="ja-JP" altLang="en-US" dirty="0"/>
              <a:t>のバインド処理が終了したら、ストリームを</a:t>
            </a:r>
            <a:r>
              <a:rPr lang="en-US" altLang="ja-JP" dirty="0"/>
              <a:t>close 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&lt;</a:t>
            </a:r>
            <a:r>
              <a:rPr lang="ja-JP" altLang="en-US" dirty="0"/>
              <a:t>案</a:t>
            </a:r>
            <a:r>
              <a:rPr lang="en-US" altLang="ja-JP" dirty="0"/>
              <a:t>4&gt; </a:t>
            </a:r>
            <a:r>
              <a:rPr lang="ja-JP" altLang="en-US" dirty="0"/>
              <a:t>ラベルのスコープ指定</a:t>
            </a:r>
            <a:endParaRPr lang="en-US" altLang="ja-JP" dirty="0"/>
          </a:p>
          <a:p>
            <a:pPr lvl="1"/>
            <a:r>
              <a:rPr lang="en-US" altLang="ja-JP" dirty="0"/>
              <a:t>…, #1</a:t>
            </a:r>
            <a:r>
              <a:rPr lang="en-US" altLang="ja-JP" u="sng" dirty="0"/>
              <a:t>$file$(“test1.csv”)</a:t>
            </a:r>
            <a:r>
              <a:rPr lang="en-US" altLang="ja-JP" dirty="0"/>
              <a:t>, …, #2</a:t>
            </a:r>
            <a:r>
              <a:rPr lang="en-US" altLang="ja-JP" u="sng" dirty="0"/>
              <a:t>$file$(“test2.csv”)</a:t>
            </a:r>
            <a:r>
              <a:rPr lang="en-US" altLang="ja-JP" dirty="0"/>
              <a:t>, …,</a:t>
            </a:r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	$scope$(</a:t>
            </a:r>
            <a:r>
              <a:rPr lang="en-US" altLang="ja-JP" dirty="0"/>
              <a:t>#1, #2</a:t>
            </a:r>
            <a:r>
              <a:rPr lang="en-US" altLang="ja-JP" dirty="0">
                <a:solidFill>
                  <a:srgbClr val="FF0000"/>
                </a:solidFill>
              </a:rPr>
              <a:t>)(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 ,…</a:t>
            </a:r>
          </a:p>
          <a:p>
            <a:pPr lvl="1"/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一般形</a:t>
            </a:r>
            <a:r>
              <a:rPr lang="en-US" altLang="ja-JP" dirty="0"/>
              <a:t>]</a:t>
            </a:r>
          </a:p>
          <a:p>
            <a:pPr lvl="1"/>
            <a:r>
              <a:rPr lang="en-US" altLang="ja-JP" dirty="0"/>
              <a:t>	$scope$(&lt;label&gt;,…,&lt;label&gt;)(T1,…,Tn)</a:t>
            </a:r>
          </a:p>
          <a:p>
            <a:pPr lvl="1"/>
            <a:r>
              <a:rPr lang="en-US" altLang="ja-JP" dirty="0"/>
              <a:t>	=&gt; </a:t>
            </a:r>
            <a:r>
              <a:rPr lang="ja-JP" altLang="en-US" dirty="0"/>
              <a:t>式</a:t>
            </a:r>
            <a:r>
              <a:rPr lang="en-US" altLang="ja-JP" dirty="0"/>
              <a:t>(T1, …, Tn)</a:t>
            </a:r>
            <a:r>
              <a:rPr lang="ja-JP" altLang="en-US" dirty="0"/>
              <a:t>のバインド処理が終了したら、各</a:t>
            </a:r>
            <a:r>
              <a:rPr lang="en-US" altLang="ja-JP" dirty="0"/>
              <a:t>&lt;label&gt;</a:t>
            </a:r>
            <a:r>
              <a:rPr lang="ja-JP" altLang="en-US" dirty="0"/>
              <a:t>相当のストリームを</a:t>
            </a:r>
            <a:r>
              <a:rPr lang="en-US" altLang="ja-JP" dirty="0"/>
              <a:t>close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ja-JP" altLang="en-US" dirty="0"/>
              <a:t>評価</a:t>
            </a:r>
            <a:r>
              <a:rPr lang="en-US" altLang="ja-JP" dirty="0"/>
              <a:t>) </a:t>
            </a:r>
            <a:r>
              <a:rPr lang="ja-JP" altLang="en-US" dirty="0"/>
              <a:t>案</a:t>
            </a:r>
            <a:r>
              <a:rPr lang="en-US" altLang="ja-JP" dirty="0"/>
              <a:t>2</a:t>
            </a:r>
            <a:r>
              <a:rPr lang="ja-JP" altLang="en-US" dirty="0"/>
              <a:t>がよさそう</a:t>
            </a:r>
            <a:endParaRPr lang="en-US" altLang="ja-JP" dirty="0"/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理由</a:t>
            </a:r>
            <a:r>
              <a:rPr lang="en-US" altLang="ja-JP" dirty="0"/>
              <a:t>] </a:t>
            </a:r>
            <a:r>
              <a:rPr lang="ja-JP" altLang="en-US" dirty="0"/>
              <a:t>言語仕様上は</a:t>
            </a:r>
            <a:r>
              <a:rPr lang="en-US" altLang="ja-JP" dirty="0"/>
              <a:t>open/close</a:t>
            </a:r>
            <a:r>
              <a:rPr lang="ja-JP" altLang="en-US" dirty="0"/>
              <a:t>は不要そうで、</a:t>
            </a:r>
            <a:r>
              <a:rPr lang="en-US" altLang="ja-JP" dirty="0"/>
              <a:t>(</a:t>
            </a:r>
            <a:r>
              <a:rPr lang="ja-JP" altLang="en-US" dirty="0"/>
              <a:t>現状では</a:t>
            </a:r>
            <a:r>
              <a:rPr lang="en-US" altLang="ja-JP" dirty="0"/>
              <a:t>)</a:t>
            </a:r>
            <a:r>
              <a:rPr lang="ja-JP" altLang="en-US" dirty="0"/>
              <a:t>最適化のための</a:t>
            </a:r>
            <a:r>
              <a:rPr lang="en-US" altLang="ja-JP" dirty="0"/>
              <a:t>close</a:t>
            </a:r>
            <a:r>
              <a:rPr lang="ja-JP" altLang="en-US" dirty="0"/>
              <a:t>は処理系の問題と思われる。</a:t>
            </a:r>
            <a:endParaRPr lang="en-US" altLang="ja-JP" dirty="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4A468C80-AFC7-4B65-87DF-10F14BFAF10C}"/>
              </a:ext>
            </a:extLst>
          </p:cNvPr>
          <p:cNvSpPr/>
          <p:nvPr/>
        </p:nvSpPr>
        <p:spPr>
          <a:xfrm>
            <a:off x="9383648" y="4770905"/>
            <a:ext cx="2722121" cy="712226"/>
          </a:xfrm>
          <a:prstGeom prst="wedgeRectCallout">
            <a:avLst>
              <a:gd name="adj1" fmla="val -23891"/>
              <a:gd name="adj2" fmla="val 21051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現時点では処理系による自動</a:t>
            </a:r>
            <a:r>
              <a:rPr lang="en-US" altLang="ja-JP" dirty="0">
                <a:solidFill>
                  <a:srgbClr val="FF0000"/>
                </a:solidFill>
              </a:rPr>
              <a:t>close</a:t>
            </a:r>
            <a:r>
              <a:rPr lang="ja-JP" altLang="en-US" dirty="0">
                <a:solidFill>
                  <a:srgbClr val="FF0000"/>
                </a:solidFill>
              </a:rPr>
              <a:t>可の見込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06E2AED0-F36B-43FA-B078-DD5C7CDA62FC}"/>
              </a:ext>
            </a:extLst>
          </p:cNvPr>
          <p:cNvSpPr/>
          <p:nvPr/>
        </p:nvSpPr>
        <p:spPr>
          <a:xfrm>
            <a:off x="3183038" y="6243455"/>
            <a:ext cx="2303362" cy="265310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&lt;</a:t>
            </a:r>
            <a:r>
              <a:rPr lang="ja-JP" altLang="en-US" sz="900" dirty="0">
                <a:solidFill>
                  <a:srgbClr val="FF0000"/>
                </a:solidFill>
              </a:rPr>
              <a:t>案</a:t>
            </a:r>
            <a:r>
              <a:rPr lang="en-US" altLang="ja-JP" sz="900" dirty="0">
                <a:solidFill>
                  <a:srgbClr val="FF0000"/>
                </a:solidFill>
              </a:rPr>
              <a:t>2&gt;</a:t>
            </a:r>
            <a:r>
              <a:rPr lang="ja-JP" altLang="en-US" sz="900" dirty="0">
                <a:solidFill>
                  <a:srgbClr val="FF0000"/>
                </a:solidFill>
              </a:rPr>
              <a:t>に決定。ただし、実装は</a:t>
            </a:r>
            <a:r>
              <a:rPr lang="en-US" altLang="ja-JP" sz="900" dirty="0">
                <a:solidFill>
                  <a:srgbClr val="FF0000"/>
                </a:solidFill>
              </a:rPr>
              <a:t>pending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9FC9D545-7AB0-4DA4-8393-04F31D2E1CD4}"/>
              </a:ext>
            </a:extLst>
          </p:cNvPr>
          <p:cNvSpPr/>
          <p:nvPr/>
        </p:nvSpPr>
        <p:spPr>
          <a:xfrm>
            <a:off x="8912506" y="3475877"/>
            <a:ext cx="2421039" cy="369331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>
                <a:solidFill>
                  <a:srgbClr val="FF0000"/>
                </a:solidFill>
              </a:rPr>
              <a:t>スコープ指定が必要な場合が、</a:t>
            </a:r>
            <a:r>
              <a:rPr lang="en-US" altLang="ja-JP" sz="900" dirty="0">
                <a:solidFill>
                  <a:srgbClr val="FF0000"/>
                </a:solidFill>
              </a:rPr>
              <a:t>bind</a:t>
            </a:r>
            <a:r>
              <a:rPr lang="ja-JP" altLang="en-US" sz="900" dirty="0">
                <a:solidFill>
                  <a:srgbClr val="FF0000"/>
                </a:solidFill>
              </a:rPr>
              <a:t>以外にもあるかもしれない。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9522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258330-01C8-416A-A085-978F222E7046}"/>
              </a:ext>
            </a:extLst>
          </p:cNvPr>
          <p:cNvSpPr txBox="1"/>
          <p:nvPr/>
        </p:nvSpPr>
        <p:spPr>
          <a:xfrm>
            <a:off x="121292" y="0"/>
            <a:ext cx="119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4. </a:t>
            </a:r>
            <a:r>
              <a:rPr lang="ja-JP" altLang="en-US" b="1" u="sng" dirty="0">
                <a:sym typeface="Wingdings" pitchFamily="2" charset="2"/>
              </a:rPr>
              <a:t>複数ファイルとのバインド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A4D403-B61E-4D81-B7C2-2325146B10D6}"/>
              </a:ext>
            </a:extLst>
          </p:cNvPr>
          <p:cNvSpPr/>
          <p:nvPr/>
        </p:nvSpPr>
        <p:spPr>
          <a:xfrm>
            <a:off x="207523" y="349235"/>
            <a:ext cx="1198447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課題</a:t>
            </a:r>
            <a:r>
              <a:rPr lang="en-US" altLang="ja-JP" dirty="0"/>
              <a:t>)</a:t>
            </a:r>
            <a:r>
              <a:rPr lang="ja-JP" altLang="en-US" dirty="0"/>
              <a:t> バインド対象のファイルを操作してからバインドしたい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  <a:r>
              <a:rPr lang="ja-JP" altLang="en-US" dirty="0"/>
              <a:t>複数</a:t>
            </a:r>
            <a:r>
              <a:rPr lang="en-US" altLang="ja-JP" dirty="0"/>
              <a:t>CSV</a:t>
            </a:r>
            <a:r>
              <a:rPr lang="ja-JP" altLang="en-US" dirty="0"/>
              <a:t>ファイルの列結合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ファイルラベルの定義</a:t>
            </a:r>
            <a:r>
              <a:rPr lang="en-US" altLang="ja-JP" dirty="0"/>
              <a:t>:	..., #1$File$(“test1.csv”), #2$File$(“test2.csv”), #3$File$(“test3.csv”),...</a:t>
            </a:r>
          </a:p>
          <a:p>
            <a:endParaRPr lang="en-US" altLang="ja-JP" dirty="0"/>
          </a:p>
          <a:p>
            <a:r>
              <a:rPr lang="en-US" altLang="ja-JP" dirty="0"/>
              <a:t>  &lt;</a:t>
            </a:r>
            <a:r>
              <a:rPr lang="ja-JP" altLang="en-US" dirty="0"/>
              <a:t>案</a:t>
            </a:r>
            <a:r>
              <a:rPr lang="en-US" altLang="ja-JP" dirty="0"/>
              <a:t>1&gt; </a:t>
            </a:r>
            <a:r>
              <a:rPr lang="ja-JP" altLang="en-US" dirty="0"/>
              <a:t>ファイルに対する列結合演算</a:t>
            </a:r>
            <a:endParaRPr lang="en-US" altLang="ja-JP" dirty="0"/>
          </a:p>
          <a:p>
            <a:r>
              <a:rPr lang="en-US" altLang="ja-JP" dirty="0"/>
              <a:t>		$PI$($#1:A[2],Quantity(</a:t>
            </a:r>
            <a:r>
              <a:rPr lang="en-US" altLang="ja-JP" dirty="0">
                <a:solidFill>
                  <a:srgbClr val="FF0000"/>
                </a:solidFill>
              </a:rPr>
              <a:t>{$#2,$#3}</a:t>
            </a:r>
            <a:r>
              <a:rPr lang="en-US" altLang="ja-JP" dirty="0"/>
              <a:t>:C[],$#1:B[2]))	=&gt; :</a:t>
            </a:r>
            <a:r>
              <a:rPr lang="ja-JP" altLang="en-US" dirty="0"/>
              <a:t>はデリミタ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  &lt;</a:t>
            </a:r>
            <a:r>
              <a:rPr lang="ja-JP" altLang="en-US" dirty="0"/>
              <a:t>案</a:t>
            </a:r>
            <a:r>
              <a:rPr lang="en-US" altLang="ja-JP" dirty="0"/>
              <a:t>2&gt; </a:t>
            </a:r>
            <a:r>
              <a:rPr lang="ja-JP" altLang="en-US" dirty="0"/>
              <a:t>ノードのマージ演算</a:t>
            </a:r>
            <a:endParaRPr lang="en-US" altLang="ja-JP" dirty="0"/>
          </a:p>
          <a:p>
            <a:r>
              <a:rPr lang="en-US" altLang="ja-JP" dirty="0"/>
              <a:t>		$PI$($#1:A[2],Quantity(</a:t>
            </a:r>
            <a:r>
              <a:rPr lang="en-US" altLang="ja-JP" dirty="0">
                <a:solidFill>
                  <a:srgbClr val="FF0000"/>
                </a:solidFill>
              </a:rPr>
              <a:t>$merge$(</a:t>
            </a:r>
            <a:r>
              <a:rPr lang="en-US" altLang="ja-JP" dirty="0"/>
              <a:t>$#2:C1[],$#3:C2[]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,$#1:B[2]))	=&gt; :</a:t>
            </a:r>
            <a:r>
              <a:rPr lang="ja-JP" altLang="en-US" dirty="0"/>
              <a:t>はデリミタ</a:t>
            </a:r>
            <a:endParaRPr lang="en-US" altLang="ja-JP" dirty="0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29FA7212-B27D-44DF-A91F-5356B7084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669385"/>
              </p:ext>
            </p:extLst>
          </p:nvPr>
        </p:nvGraphicFramePr>
        <p:xfrm>
          <a:off x="838109" y="4283725"/>
          <a:ext cx="101214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496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2169497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859059">
                  <a:extLst>
                    <a:ext uri="{9D8B030D-6E8A-4147-A177-3AD203B41FA5}">
                      <a16:colId xmlns:a16="http://schemas.microsoft.com/office/drawing/2014/main" val="3039298298"/>
                    </a:ext>
                  </a:extLst>
                </a:gridCol>
                <a:gridCol w="2161132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720899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2041337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 $#1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test2.csv  $#2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test3.csv $#3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length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weight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kg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/>
                        <a:t>4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</a:tbl>
          </a:graphicData>
        </a:graphic>
      </p:graphicFrame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F54DEDE-3FC6-4F6F-B076-F3B8D2F22199}"/>
              </a:ext>
            </a:extLst>
          </p:cNvPr>
          <p:cNvSpPr/>
          <p:nvPr/>
        </p:nvSpPr>
        <p:spPr>
          <a:xfrm>
            <a:off x="838109" y="5375989"/>
            <a:ext cx="4318170" cy="111252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190EC180-452B-41F5-A6C3-70B3830B469C}"/>
              </a:ext>
            </a:extLst>
          </p:cNvPr>
          <p:cNvSpPr/>
          <p:nvPr/>
        </p:nvSpPr>
        <p:spPr>
          <a:xfrm>
            <a:off x="7822789" y="109182"/>
            <a:ext cx="3136740" cy="1315469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900" dirty="0">
                <a:solidFill>
                  <a:srgbClr val="FF0000"/>
                </a:solidFill>
              </a:rPr>
              <a:t>案</a:t>
            </a:r>
            <a:r>
              <a:rPr kumimoji="1" lang="en-US" altLang="ja-JP" sz="900" dirty="0">
                <a:solidFill>
                  <a:srgbClr val="FF0000"/>
                </a:solidFill>
              </a:rPr>
              <a:t>1: 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　　</a:t>
            </a:r>
            <a:r>
              <a:rPr kumimoji="1" lang="en-US" altLang="ja-JP" sz="900" dirty="0">
                <a:solidFill>
                  <a:srgbClr val="FF0000"/>
                </a:solidFill>
              </a:rPr>
              <a:t>$exec$ </a:t>
            </a:r>
            <a:r>
              <a:rPr lang="en-US" altLang="ja-JP" sz="900" dirty="0">
                <a:solidFill>
                  <a:srgbClr val="FF0000"/>
                </a:solidFill>
              </a:rPr>
              <a:t>+</a:t>
            </a:r>
            <a:r>
              <a:rPr lang="ja-JP" altLang="en-US" sz="900" dirty="0">
                <a:solidFill>
                  <a:srgbClr val="FF0000"/>
                </a:solidFill>
              </a:rPr>
              <a:t> </a:t>
            </a:r>
            <a:r>
              <a:rPr lang="en-US" altLang="ja-JP" sz="900" dirty="0">
                <a:solidFill>
                  <a:srgbClr val="FF0000"/>
                </a:solidFill>
              </a:rPr>
              <a:t>$eval$</a:t>
            </a:r>
          </a:p>
          <a:p>
            <a:pPr lvl="1"/>
            <a:r>
              <a:rPr kumimoji="1" lang="en-US" altLang="ja-JP" sz="900" dirty="0">
                <a:solidFill>
                  <a:srgbClr val="FF0000"/>
                </a:solidFill>
              </a:rPr>
              <a:t>-&gt; </a:t>
            </a:r>
            <a:r>
              <a:rPr lang="ja-JP" altLang="en-US" sz="900" dirty="0">
                <a:solidFill>
                  <a:srgbClr val="FF0000"/>
                </a:solidFill>
              </a:rPr>
              <a:t>以下の文字列を生成</a:t>
            </a:r>
            <a:r>
              <a:rPr lang="en-US" altLang="ja-JP" sz="900" dirty="0">
                <a:solidFill>
                  <a:srgbClr val="FF0000"/>
                </a:solidFill>
              </a:rPr>
              <a:t>($exec$)+</a:t>
            </a:r>
            <a:r>
              <a:rPr lang="ja-JP" altLang="en-US" sz="900" dirty="0">
                <a:solidFill>
                  <a:srgbClr val="FF0000"/>
                </a:solidFill>
              </a:rPr>
              <a:t>評価</a:t>
            </a:r>
            <a:r>
              <a:rPr lang="en-US" altLang="ja-JP" sz="900" dirty="0">
                <a:solidFill>
                  <a:srgbClr val="FF0000"/>
                </a:solidFill>
              </a:rPr>
              <a:t>($eval$)</a:t>
            </a:r>
          </a:p>
          <a:p>
            <a:pPr lvl="1"/>
            <a:r>
              <a:rPr lang="en-US" altLang="ja-JP" sz="900" dirty="0">
                <a:solidFill>
                  <a:srgbClr val="FF0000"/>
                </a:solidFill>
              </a:rPr>
              <a:t>($#1:[1],$#2:[1],$#1:[1],$#2:[1],...)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案</a:t>
            </a:r>
            <a:r>
              <a:rPr lang="en-US" altLang="ja-JP" sz="900" dirty="0">
                <a:solidFill>
                  <a:srgbClr val="FF0000"/>
                </a:solidFill>
              </a:rPr>
              <a:t>2: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  flatten</a:t>
            </a:r>
            <a:r>
              <a:rPr lang="ja-JP" altLang="en-US" sz="900" dirty="0">
                <a:solidFill>
                  <a:srgbClr val="FF0000"/>
                </a:solidFill>
              </a:rPr>
              <a:t>関数  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バインド値に対する演算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=&gt;</a:t>
            </a:r>
            <a:r>
              <a:rPr lang="ja-JP" altLang="en-US" sz="900" dirty="0">
                <a:solidFill>
                  <a:srgbClr val="FF0000"/>
                </a:solidFill>
              </a:rPr>
              <a:t>いずれにしろ</a:t>
            </a:r>
            <a:r>
              <a:rPr lang="en-US" altLang="ja-JP" sz="900" dirty="0">
                <a:solidFill>
                  <a:srgbClr val="FF0000"/>
                </a:solidFill>
              </a:rPr>
              <a:t>pending</a:t>
            </a:r>
          </a:p>
          <a:p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4064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34AD48B0-6463-470C-86A2-FFD0BDE3C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258306"/>
              </p:ext>
            </p:extLst>
          </p:nvPr>
        </p:nvGraphicFramePr>
        <p:xfrm>
          <a:off x="142875" y="4919660"/>
          <a:ext cx="11791957" cy="1909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8204">
                  <a:extLst>
                    <a:ext uri="{9D8B030D-6E8A-4147-A177-3AD203B41FA5}">
                      <a16:colId xmlns:a16="http://schemas.microsoft.com/office/drawing/2014/main" val="4007622862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4196484873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018681223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1727487589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276676443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3769420744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378034465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1061396919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936552189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4011345428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1746975390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240603713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424631608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691557627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542680339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675893624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1178680520"/>
                    </a:ext>
                  </a:extLst>
                </a:gridCol>
                <a:gridCol w="3163689">
                  <a:extLst>
                    <a:ext uri="{9D8B030D-6E8A-4147-A177-3AD203B41FA5}">
                      <a16:colId xmlns:a16="http://schemas.microsoft.com/office/drawing/2014/main" val="2466968552"/>
                    </a:ext>
                  </a:extLst>
                </a:gridCol>
              </a:tblGrid>
              <a:tr h="53241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バインド個数</a:t>
                      </a: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1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2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3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5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8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9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10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11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13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14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‥</a:t>
                      </a: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138899"/>
                  </a:ext>
                </a:extLst>
              </a:tr>
              <a:tr h="4591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3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(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(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(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r>
                        <a:rPr lang="ja-JP" alt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個ごとに「</a:t>
                      </a:r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()</a:t>
                      </a:r>
                      <a:r>
                        <a:rPr lang="ja-JP" alt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」でくくる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0815352"/>
                  </a:ext>
                </a:extLst>
              </a:tr>
              <a:tr h="4591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	〃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8808917"/>
                  </a:ext>
                </a:extLst>
              </a:tr>
              <a:tr h="4591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(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15	〃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7585552"/>
                  </a:ext>
                </a:extLst>
              </a:tr>
            </a:tbl>
          </a:graphicData>
        </a:graphic>
      </p:graphicFrame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3A7C638-3F46-452E-9041-8C521964124B}"/>
              </a:ext>
            </a:extLst>
          </p:cNvPr>
          <p:cNvSpPr/>
          <p:nvPr/>
        </p:nvSpPr>
        <p:spPr>
          <a:xfrm>
            <a:off x="0" y="82034"/>
            <a:ext cx="2525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u="sng" dirty="0"/>
              <a:t>5. </a:t>
            </a:r>
            <a:r>
              <a:rPr lang="ja-JP" altLang="en-US" b="1" u="sng" dirty="0"/>
              <a:t>内積出力形式の定義</a:t>
            </a:r>
            <a:endParaRPr lang="en-US" altLang="ja-JP" u="sng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11D0791-96C2-42A7-9BDC-AC72D735C6A7}"/>
              </a:ext>
            </a:extLst>
          </p:cNvPr>
          <p:cNvSpPr/>
          <p:nvPr/>
        </p:nvSpPr>
        <p:spPr>
          <a:xfrm>
            <a:off x="4" y="674638"/>
            <a:ext cx="1219199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echo ‘X(#1[3],#2[4],#3[15])’ | ./tq.o in=/dev/stdin out=testsak-3.ddl data=testsak.csv -FT -Pprod -C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 </a:t>
            </a:r>
            <a:r>
              <a:rPr lang="en-US" altLang="ja-JP" dirty="0"/>
              <a:t>	</a:t>
            </a:r>
            <a:r>
              <a:rPr lang="ja-JP" altLang="en-US" dirty="0"/>
              <a:t>| ./iptest.awk</a:t>
            </a:r>
            <a:endParaRPr lang="en-US" altLang="ja-JP" dirty="0"/>
          </a:p>
          <a:p>
            <a:endParaRPr lang="ja-JP" altLang="en-US" dirty="0"/>
          </a:p>
          <a:p>
            <a:r>
              <a:rPr lang="en-US" altLang="ja-JP" dirty="0"/>
              <a:t> =&gt; </a:t>
            </a:r>
            <a:r>
              <a:rPr lang="ja-JP" altLang="en-US" dirty="0"/>
              <a:t>((((1,4,8),(2,5,9),(3,6,10)),</a:t>
            </a:r>
            <a:r>
              <a:rPr lang="ja-JP" altLang="en-US" u="sng" dirty="0">
                <a:solidFill>
                  <a:srgbClr val="FF0000"/>
                </a:solidFill>
              </a:rPr>
              <a:t>((1,7,11))</a:t>
            </a:r>
            <a:r>
              <a:rPr lang="ja-JP" altLang="en-US" dirty="0"/>
              <a:t>,((2,4,12),(3,5,13)),((1,6,14),(2,7,15)),((3,4,16)),((1,5,17),(2,6,18),</a:t>
            </a:r>
            <a:r>
              <a:rPr lang="ja-JP" altLang="en-US" u="sng" dirty="0">
                <a:solidFill>
                  <a:srgbClr val="FF0000"/>
                </a:solidFill>
              </a:rPr>
              <a:t>(3,7,19)))</a:t>
            </a:r>
            <a:r>
              <a:rPr lang="ja-JP" altLang="en-US" dirty="0"/>
              <a:t>,</a:t>
            </a:r>
            <a:endParaRPr lang="en-US" altLang="ja-JP" dirty="0"/>
          </a:p>
          <a:p>
            <a:r>
              <a:rPr lang="ja-JP" altLang="en-US" dirty="0"/>
              <a:t>(((1,4,20),(2,5,21),</a:t>
            </a:r>
            <a:r>
              <a:rPr lang="ja-JP" altLang="en-US" u="sng" dirty="0">
                <a:solidFill>
                  <a:srgbClr val="FF0000"/>
                </a:solidFill>
              </a:rPr>
              <a:t>(3,6,22))))</a:t>
            </a:r>
            <a:endParaRPr lang="en-US" altLang="ja-JP" u="sng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pPr marL="742950" lvl="1" indent="-285750">
              <a:spcBef>
                <a:spcPts val="600"/>
              </a:spcBef>
              <a:buFont typeface="Symbol" panose="05050102010706020507" pitchFamily="18" charset="2"/>
              <a:buChar char="Þ"/>
            </a:pPr>
            <a:r>
              <a:rPr lang="ja-JP" altLang="en-US" dirty="0"/>
              <a:t>(((***)</a:t>
            </a:r>
            <a:r>
              <a:rPr lang="ja-JP" altLang="en-US" u="sng" dirty="0">
                <a:solidFill>
                  <a:srgbClr val="FF0000"/>
                </a:solidFill>
              </a:rPr>
              <a:t>(*)</a:t>
            </a:r>
            <a:r>
              <a:rPr lang="ja-JP" altLang="en-US" dirty="0"/>
              <a:t>(**)(**)(*)(**</a:t>
            </a:r>
            <a:r>
              <a:rPr lang="ja-JP" altLang="en-US" u="sng" dirty="0">
                <a:solidFill>
                  <a:srgbClr val="FF0000"/>
                </a:solidFill>
              </a:rPr>
              <a:t>*))</a:t>
            </a:r>
            <a:r>
              <a:rPr lang="ja-JP" altLang="en-US" dirty="0"/>
              <a:t>((**</a:t>
            </a:r>
            <a:r>
              <a:rPr lang="ja-JP" altLang="en-US" u="sng" dirty="0">
                <a:solidFill>
                  <a:srgbClr val="FF0000"/>
                </a:solidFill>
              </a:rPr>
              <a:t>*)))</a:t>
            </a:r>
            <a:r>
              <a:rPr lang="ja-JP" altLang="en-US" dirty="0"/>
              <a:t>   </a:t>
            </a:r>
            <a:r>
              <a:rPr lang="en-US" altLang="ja-JP" dirty="0"/>
              <a:t>‥ ※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32A02B0-4C76-4D2A-9566-A0D08E3EE2E8}"/>
              </a:ext>
            </a:extLst>
          </p:cNvPr>
          <p:cNvSpPr/>
          <p:nvPr/>
        </p:nvSpPr>
        <p:spPr>
          <a:xfrm>
            <a:off x="4687755" y="2967573"/>
            <a:ext cx="11791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「</a:t>
            </a:r>
            <a:r>
              <a:rPr lang="en-US" altLang="ja-JP" dirty="0"/>
              <a:t>*</a:t>
            </a:r>
            <a:r>
              <a:rPr lang="ja-JP" altLang="en-US" dirty="0"/>
              <a:t>」</a:t>
            </a:r>
            <a:r>
              <a:rPr lang="en-US" altLang="ja-JP" dirty="0"/>
              <a:t>: </a:t>
            </a:r>
            <a:r>
              <a:rPr lang="ja-JP" altLang="en-US" dirty="0"/>
              <a:t>内積出力結果における</a:t>
            </a:r>
            <a:r>
              <a:rPr lang="en-US" altLang="ja-JP" dirty="0"/>
              <a:t>3</a:t>
            </a:r>
            <a:r>
              <a:rPr lang="ja-JP" altLang="en-US" dirty="0"/>
              <a:t>つ組。</a:t>
            </a: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  <a:r>
              <a:rPr lang="ja-JP" altLang="en-US" dirty="0"/>
              <a:t>「 (1,4,8)」、「 (2,5,9)」</a:t>
            </a:r>
            <a:r>
              <a:rPr lang="en-US" altLang="ja-JP" dirty="0"/>
              <a:t>  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B635F3C-9935-4F01-AB53-9AE62EA286E2}"/>
              </a:ext>
            </a:extLst>
          </p:cNvPr>
          <p:cNvSpPr txBox="1"/>
          <p:nvPr/>
        </p:nvSpPr>
        <p:spPr>
          <a:xfrm>
            <a:off x="3808071" y="1856522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F0B0215-24F9-45B4-BCF1-742456080685}"/>
              </a:ext>
            </a:extLst>
          </p:cNvPr>
          <p:cNvSpPr txBox="1"/>
          <p:nvPr/>
        </p:nvSpPr>
        <p:spPr>
          <a:xfrm>
            <a:off x="11169569" y="1840542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26AF845-7624-4CF2-B5D6-DAB8B849968C}"/>
              </a:ext>
            </a:extLst>
          </p:cNvPr>
          <p:cNvSpPr txBox="1"/>
          <p:nvPr/>
        </p:nvSpPr>
        <p:spPr>
          <a:xfrm>
            <a:off x="3900673" y="2739673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6E633C8-2AA9-41D8-8082-00DC1CEE15C6}"/>
              </a:ext>
            </a:extLst>
          </p:cNvPr>
          <p:cNvSpPr txBox="1"/>
          <p:nvPr/>
        </p:nvSpPr>
        <p:spPr>
          <a:xfrm>
            <a:off x="1453512" y="2734446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8C0A233-2D94-4F37-8FC6-D09ACD03B238}"/>
              </a:ext>
            </a:extLst>
          </p:cNvPr>
          <p:cNvSpPr txBox="1"/>
          <p:nvPr/>
        </p:nvSpPr>
        <p:spPr>
          <a:xfrm>
            <a:off x="3200403" y="2739673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DAA7839-E572-48F8-B72A-329AC437DFE7}"/>
              </a:ext>
            </a:extLst>
          </p:cNvPr>
          <p:cNvSpPr txBox="1"/>
          <p:nvPr/>
        </p:nvSpPr>
        <p:spPr>
          <a:xfrm>
            <a:off x="6582138" y="4641964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9161FD6-083C-4D4C-ABDE-E4D16B928326}"/>
              </a:ext>
            </a:extLst>
          </p:cNvPr>
          <p:cNvSpPr txBox="1"/>
          <p:nvPr/>
        </p:nvSpPr>
        <p:spPr>
          <a:xfrm>
            <a:off x="2525050" y="2090822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D311226-E28C-4DB9-AC57-ADD388AC6C12}"/>
              </a:ext>
            </a:extLst>
          </p:cNvPr>
          <p:cNvSpPr txBox="1"/>
          <p:nvPr/>
        </p:nvSpPr>
        <p:spPr>
          <a:xfrm>
            <a:off x="7927225" y="4641964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BD27483-2FED-43E6-80F1-25A6FF46DFA8}"/>
              </a:ext>
            </a:extLst>
          </p:cNvPr>
          <p:cNvSpPr txBox="1"/>
          <p:nvPr/>
        </p:nvSpPr>
        <p:spPr>
          <a:xfrm>
            <a:off x="3055723" y="4641964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5FC8C45-6DC3-4066-94D2-DEE443EC522B}"/>
              </a:ext>
            </a:extLst>
          </p:cNvPr>
          <p:cNvSpPr/>
          <p:nvPr/>
        </p:nvSpPr>
        <p:spPr>
          <a:xfrm>
            <a:off x="114303" y="3530983"/>
            <a:ext cx="11849100" cy="9233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&lt;()</a:t>
            </a:r>
            <a:r>
              <a:rPr lang="ja-JP" altLang="en-US" dirty="0"/>
              <a:t>の付与規則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n</a:t>
            </a:r>
            <a:r>
              <a:rPr lang="ja-JP" altLang="en-US" dirty="0"/>
              <a:t>番目の</a:t>
            </a:r>
            <a:r>
              <a:rPr lang="en-US" altLang="ja-JP" dirty="0"/>
              <a:t>*</a:t>
            </a:r>
            <a:r>
              <a:rPr lang="ja-JP" altLang="en-US" dirty="0"/>
              <a:t>には下表該当列の「</a:t>
            </a:r>
            <a:r>
              <a:rPr lang="en-US" altLang="ja-JP" dirty="0"/>
              <a:t>(</a:t>
            </a:r>
            <a:r>
              <a:rPr lang="ja-JP" altLang="en-US" dirty="0"/>
              <a:t>」や「</a:t>
            </a:r>
            <a:r>
              <a:rPr lang="en-US" altLang="ja-JP" dirty="0"/>
              <a:t>)</a:t>
            </a:r>
            <a:r>
              <a:rPr lang="ja-JP" altLang="en-US" dirty="0"/>
              <a:t>」をすべて付与。ただし、最終列については不足分の「</a:t>
            </a:r>
            <a:r>
              <a:rPr lang="en-US" altLang="ja-JP" dirty="0"/>
              <a:t>)</a:t>
            </a:r>
            <a:r>
              <a:rPr lang="ja-JP" altLang="en-US" dirty="0"/>
              <a:t>」を強制的に補う。</a:t>
            </a:r>
            <a:endParaRPr lang="en-US" altLang="ja-JP" dirty="0"/>
          </a:p>
          <a:p>
            <a:r>
              <a:rPr lang="en-US" altLang="ja-JP" dirty="0"/>
              <a:t>=&gt;</a:t>
            </a:r>
            <a:r>
              <a:rPr lang="ja-JP" altLang="en-US" dirty="0"/>
              <a:t>どういう意味があるのかを明確化要。</a:t>
            </a:r>
            <a:r>
              <a:rPr lang="en-US" altLang="ja-JP" dirty="0"/>
              <a:t>  </a:t>
            </a: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F4F682CD-8E76-4935-93DD-01C780155DE3}"/>
              </a:ext>
            </a:extLst>
          </p:cNvPr>
          <p:cNvSpPr/>
          <p:nvPr/>
        </p:nvSpPr>
        <p:spPr>
          <a:xfrm>
            <a:off x="10763738" y="267711"/>
            <a:ext cx="811661" cy="343451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OK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0127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6/11(</a:t>
            </a:r>
            <a:r>
              <a:rPr lang="ja-JP" altLang="en-US" dirty="0"/>
              <a:t>木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2961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ja-JP" altLang="en-US" dirty="0"/>
              <a:t>オペレータの拡張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・オペレータのパラメータ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・</a:t>
            </a:r>
            <a:r>
              <a:rPr lang="en-US" altLang="ja-JP" dirty="0"/>
              <a:t>reference</a:t>
            </a:r>
            <a:r>
              <a:rPr lang="ja-JP" altLang="en-US" dirty="0"/>
              <a:t>、</a:t>
            </a:r>
            <a:r>
              <a:rPr lang="en-US" altLang="ja-JP" dirty="0"/>
              <a:t>bind</a:t>
            </a:r>
            <a:r>
              <a:rPr lang="ja-JP" altLang="en-US" dirty="0"/>
              <a:t>のオペレータ化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2. </a:t>
            </a:r>
            <a:r>
              <a:rPr lang="ja-JP" altLang="en-US" dirty="0"/>
              <a:t>複数ファイル事例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・列結合</a:t>
            </a:r>
            <a:r>
              <a:rPr lang="en-US" altLang="ja-JP" dirty="0"/>
              <a:t>(</a:t>
            </a:r>
            <a:r>
              <a:rPr lang="ja-JP" altLang="en-US" dirty="0"/>
              <a:t>一種のフェデレーション</a:t>
            </a:r>
            <a:r>
              <a:rPr lang="en-US" altLang="ja-JP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3. </a:t>
            </a:r>
            <a:r>
              <a:rPr lang="ja-JP" altLang="en-US" dirty="0"/>
              <a:t>環境変数</a:t>
            </a:r>
            <a:r>
              <a:rPr lang="en-US" altLang="ja-JP" dirty="0"/>
              <a:t>(</a:t>
            </a:r>
            <a:r>
              <a:rPr lang="ja-JP" altLang="en-US" dirty="0"/>
              <a:t>風</a:t>
            </a:r>
            <a:r>
              <a:rPr lang="en-US" altLang="ja-JP" dirty="0"/>
              <a:t>)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・「</a:t>
            </a:r>
            <a:r>
              <a:rPr lang="en-US" altLang="ja-JP" dirty="0"/>
              <a:t>data</a:t>
            </a:r>
            <a:r>
              <a:rPr lang="ja-JP" altLang="en-US" dirty="0"/>
              <a:t>」オプション相当 </a:t>
            </a:r>
            <a:r>
              <a:rPr lang="en-US" altLang="ja-JP" dirty="0"/>
              <a:t>=&gt; CSV</a:t>
            </a:r>
            <a:r>
              <a:rPr lang="ja-JP" altLang="en-US" dirty="0"/>
              <a:t>ファイルの指定を変換規則本体から分離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907463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C27FBB-E13A-4516-92ED-F358B9B417C2}"/>
              </a:ext>
            </a:extLst>
          </p:cNvPr>
          <p:cNvSpPr txBox="1"/>
          <p:nvPr/>
        </p:nvSpPr>
        <p:spPr>
          <a:xfrm>
            <a:off x="103761" y="22997"/>
            <a:ext cx="119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 b="1" u="sng" dirty="0">
                <a:sym typeface="Wingdings" pitchFamily="2" charset="2"/>
              </a:rPr>
              <a:t>オペレータの拡張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D7571BF-BC98-4271-9714-315BB095528A}"/>
              </a:ext>
            </a:extLst>
          </p:cNvPr>
          <p:cNvSpPr/>
          <p:nvPr/>
        </p:nvSpPr>
        <p:spPr>
          <a:xfrm>
            <a:off x="0" y="434369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u="sng" dirty="0"/>
              <a:t>(1)</a:t>
            </a:r>
            <a:r>
              <a:rPr lang="ja-JP" altLang="en-US" u="sng" dirty="0"/>
              <a:t> オペレータへのパラメータ付与</a:t>
            </a:r>
            <a:r>
              <a:rPr lang="en-US" altLang="ja-JP" dirty="0"/>
              <a:t>(</a:t>
            </a:r>
            <a:r>
              <a:rPr lang="ja-JP" altLang="en-US" dirty="0"/>
              <a:t>「</a:t>
            </a:r>
            <a:r>
              <a:rPr lang="en-US" altLang="ja-JP" dirty="0"/>
              <a:t>:</a:t>
            </a:r>
            <a:r>
              <a:rPr lang="ja-JP" altLang="en-US" dirty="0"/>
              <a:t>」はパラメータ区切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	echo ‘$`$ABC(7,8)’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–C	=&gt; </a:t>
            </a:r>
            <a:r>
              <a:rPr lang="en-US" altLang="ja-JP" dirty="0">
                <a:solidFill>
                  <a:srgbClr val="FF0000"/>
                </a:solidFill>
              </a:rPr>
              <a:t>“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en-US" altLang="ja-JP" dirty="0"/>
              <a:t>(7,8)	// </a:t>
            </a:r>
            <a:r>
              <a:rPr lang="ja-JP" altLang="en-US" dirty="0"/>
              <a:t>パラメータなし</a:t>
            </a:r>
            <a:r>
              <a:rPr lang="en-US" altLang="ja-JP" dirty="0"/>
              <a:t>default)</a:t>
            </a:r>
          </a:p>
          <a:p>
            <a:pPr lvl="2">
              <a:spcBef>
                <a:spcPts val="600"/>
              </a:spcBef>
            </a:pPr>
            <a:r>
              <a:rPr lang="en-US" altLang="ja-JP" dirty="0"/>
              <a:t>echo ‘$`</a:t>
            </a:r>
            <a:r>
              <a:rPr lang="en-US" altLang="ja-JP" dirty="0">
                <a:solidFill>
                  <a:srgbClr val="FF0000"/>
                </a:solidFill>
              </a:rPr>
              <a:t>:”</a:t>
            </a:r>
            <a:r>
              <a:rPr lang="en-US" altLang="ja-JP" dirty="0"/>
              <a:t>$ABC(7,8)’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–FT –Pin –C	=&gt; </a:t>
            </a:r>
            <a:r>
              <a:rPr lang="en-US" altLang="ja-JP" dirty="0">
                <a:solidFill>
                  <a:srgbClr val="FF0000"/>
                </a:solidFill>
              </a:rPr>
              <a:t>“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en-US" altLang="ja-JP" dirty="0"/>
              <a:t>(7,8)	//</a:t>
            </a:r>
            <a:r>
              <a:rPr lang="ja-JP" altLang="en-US" dirty="0"/>
              <a:t>「“」指定</a:t>
            </a:r>
            <a:endParaRPr lang="en-US" altLang="ja-JP" dirty="0"/>
          </a:p>
          <a:p>
            <a:pPr lvl="2">
              <a:spcBef>
                <a:spcPts val="600"/>
              </a:spcBef>
            </a:pPr>
            <a:r>
              <a:rPr lang="en-US" altLang="ja-JP" dirty="0"/>
              <a:t>echo ‘$`</a:t>
            </a:r>
            <a:r>
              <a:rPr lang="en-US" altLang="ja-JP" dirty="0">
                <a:solidFill>
                  <a:srgbClr val="FF0000"/>
                </a:solidFill>
              </a:rPr>
              <a:t>:{:}</a:t>
            </a:r>
            <a:r>
              <a:rPr lang="en-US" altLang="ja-JP" dirty="0"/>
              <a:t>$ABC(7,8)’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–FT –Pin –C</a:t>
            </a:r>
            <a:r>
              <a:rPr lang="ja-JP" altLang="en-US" dirty="0"/>
              <a:t>　</a:t>
            </a:r>
            <a:r>
              <a:rPr lang="en-US" altLang="ja-JP" dirty="0"/>
              <a:t>	=&gt;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(7,8)	//</a:t>
            </a:r>
            <a:r>
              <a:rPr lang="ja-JP" altLang="en-US" dirty="0"/>
              <a:t>「</a:t>
            </a:r>
            <a:r>
              <a:rPr lang="en-US" altLang="ja-JP" dirty="0"/>
              <a:t>{}</a:t>
            </a:r>
            <a:r>
              <a:rPr lang="ja-JP" altLang="en-US" dirty="0"/>
              <a:t>」指定</a:t>
            </a:r>
            <a:endParaRPr lang="en-US" altLang="ja-JP" dirty="0"/>
          </a:p>
          <a:p>
            <a:pPr>
              <a:spcBef>
                <a:spcPts val="1800"/>
              </a:spcBef>
            </a:pPr>
            <a:r>
              <a:rPr lang="en-US" altLang="ja-JP" u="sng" dirty="0"/>
              <a:t>(2) reference</a:t>
            </a:r>
            <a:r>
              <a:rPr lang="ja-JP" altLang="en-US" u="sng" dirty="0"/>
              <a:t>のオペレータ化</a:t>
            </a:r>
            <a:endParaRPr lang="en-US" altLang="ja-JP" u="sng" dirty="0"/>
          </a:p>
          <a:p>
            <a:pPr>
              <a:spcBef>
                <a:spcPts val="12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	$#1</a:t>
            </a:r>
            <a:r>
              <a:rPr lang="en-US" altLang="ja-JP" dirty="0">
                <a:solidFill>
                  <a:srgbClr val="FF0000"/>
                </a:solidFill>
              </a:rPr>
              <a:t>$</a:t>
            </a:r>
            <a:r>
              <a:rPr lang="ja-JP" altLang="en-US" dirty="0"/>
              <a:t>、</a:t>
            </a:r>
            <a:r>
              <a:rPr lang="en-US" altLang="ja-JP" dirty="0"/>
              <a:t>$##1</a:t>
            </a:r>
            <a:r>
              <a:rPr lang="en-US" altLang="ja-JP" dirty="0">
                <a:solidFill>
                  <a:srgbClr val="FF0000"/>
                </a:solidFill>
              </a:rPr>
              <a:t>$</a:t>
            </a:r>
            <a:r>
              <a:rPr lang="en-US" altLang="ja-JP" dirty="0"/>
              <a:t> 	=&gt; </a:t>
            </a:r>
            <a:r>
              <a:rPr lang="ja-JP" altLang="en-US" dirty="0"/>
              <a:t>従来の</a:t>
            </a:r>
            <a:r>
              <a:rPr lang="en-US" altLang="ja-JP" dirty="0"/>
              <a:t>reference</a:t>
            </a:r>
            <a:r>
              <a:rPr lang="ja-JP" altLang="en-US" dirty="0"/>
              <a:t>末尾に</a:t>
            </a:r>
            <a:r>
              <a:rPr lang="en-US" altLang="ja-JP" dirty="0">
                <a:solidFill>
                  <a:srgbClr val="FF0000"/>
                </a:solidFill>
              </a:rPr>
              <a:t>$</a:t>
            </a:r>
            <a:r>
              <a:rPr lang="ja-JP" altLang="en-US" dirty="0"/>
              <a:t>を付与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		※reference</a:t>
            </a:r>
            <a:r>
              <a:rPr lang="ja-JP" altLang="en-US" dirty="0"/>
              <a:t>は、他のオペレータと違って出力時に消去されない。</a:t>
            </a:r>
            <a:endParaRPr lang="en-US" altLang="ja-JP" dirty="0"/>
          </a:p>
          <a:p>
            <a:pPr>
              <a:spcBef>
                <a:spcPts val="1200"/>
              </a:spcBef>
            </a:pPr>
            <a:r>
              <a:rPr lang="en-US" altLang="ja-JP" u="sng" dirty="0"/>
              <a:t>(3) bind</a:t>
            </a:r>
            <a:r>
              <a:rPr lang="ja-JP" altLang="en-US" u="sng" dirty="0"/>
              <a:t>のオペレータ化</a:t>
            </a:r>
            <a:endParaRPr lang="en-US" altLang="ja-JP" u="sng" dirty="0"/>
          </a:p>
          <a:p>
            <a:pPr>
              <a:spcBef>
                <a:spcPts val="12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3]	$bind:</a:t>
            </a:r>
            <a:r>
              <a:rPr lang="en-US" altLang="ja-JP" u="sng" dirty="0"/>
              <a:t>$#1$[1]</a:t>
            </a:r>
            <a:r>
              <a:rPr lang="en-US" altLang="ja-JP" dirty="0"/>
              <a:t>:</a:t>
            </a:r>
            <a:r>
              <a:rPr lang="en-US" altLang="ja-JP" u="sng" dirty="0"/>
              <a:t>$#2$[2]</a:t>
            </a:r>
            <a:r>
              <a:rPr lang="en-US" altLang="ja-JP" dirty="0"/>
              <a:t>$A[6]</a:t>
            </a:r>
          </a:p>
          <a:p>
            <a:pPr lvl="2">
              <a:spcBef>
                <a:spcPts val="600"/>
              </a:spcBef>
            </a:pPr>
            <a:r>
              <a:rPr lang="pt-BR" altLang="ja-JP" dirty="0"/>
              <a:t>$bind:</a:t>
            </a:r>
            <a:r>
              <a:rPr lang="pt-BR" altLang="ja-JP" u="sng" dirty="0"/>
              <a:t>"X(Y),P(Q,R)"[1]</a:t>
            </a:r>
            <a:r>
              <a:rPr lang="pt-BR" altLang="ja-JP" dirty="0"/>
              <a:t>:</a:t>
            </a:r>
            <a:r>
              <a:rPr lang="pt-BR" altLang="ja-JP" u="sng" dirty="0"/>
              <a:t>$#1$[2]</a:t>
            </a:r>
            <a:r>
              <a:rPr lang="pt-BR" altLang="ja-JP" dirty="0"/>
              <a:t>:</a:t>
            </a:r>
            <a:r>
              <a:rPr lang="pt-BR" altLang="ja-JP" u="sng" dirty="0"/>
              <a:t>"MM,KG"[1]</a:t>
            </a:r>
            <a:r>
              <a:rPr lang="pt-BR" altLang="ja-JP" dirty="0"/>
              <a:t>$A[]</a:t>
            </a:r>
            <a:endParaRPr lang="en-US" altLang="ja-JP" dirty="0"/>
          </a:p>
          <a:p>
            <a:pPr>
              <a:spcBef>
                <a:spcPts val="18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&lt;</a:t>
            </a:r>
            <a:r>
              <a:rPr lang="ja-JP" altLang="en-US" dirty="0"/>
              <a:t>問題点</a:t>
            </a:r>
            <a:r>
              <a:rPr lang="en-US" altLang="ja-JP" dirty="0"/>
              <a:t>&gt; </a:t>
            </a:r>
            <a:r>
              <a:rPr lang="ja-JP" altLang="en-US" dirty="0"/>
              <a:t>バインド値指定の出力形式</a:t>
            </a:r>
            <a:r>
              <a:rPr lang="en-US" altLang="ja-JP" dirty="0"/>
              <a:t>	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(</a:t>
            </a:r>
            <a:r>
              <a:rPr lang="ja-JP" altLang="en-US" dirty="0"/>
              <a:t>前回案</a:t>
            </a:r>
            <a:r>
              <a:rPr lang="en-US" altLang="ja-JP" dirty="0"/>
              <a:t>)</a:t>
            </a:r>
            <a:r>
              <a:rPr lang="ja-JP" altLang="en-US" dirty="0"/>
              <a:t>　</a:t>
            </a:r>
            <a:r>
              <a:rPr lang="en-US" altLang="ja-JP" dirty="0"/>
              <a:t>$ echo '(</a:t>
            </a:r>
            <a:r>
              <a:rPr lang="en-US" altLang="ja-JP" dirty="0">
                <a:highlight>
                  <a:srgbClr val="FFCCFF"/>
                </a:highlight>
              </a:rPr>
              <a:t>$##11(A)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##11$##12[2]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data=num.csv</a:t>
            </a:r>
          </a:p>
          <a:p>
            <a:pPr lvl="2"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	=&gt;</a:t>
            </a:r>
            <a:r>
              <a:rPr lang="en-US" altLang="ja-JP" u="sng" dirty="0"/>
              <a:t>(</a:t>
            </a:r>
            <a:r>
              <a:rPr lang="en-US" altLang="ja-JP" u="sng" dirty="0">
                <a:highlight>
                  <a:srgbClr val="FFCCFF"/>
                </a:highlight>
              </a:rPr>
              <a:t>$##11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FFFFCC"/>
                </a:highlight>
              </a:rPr>
              <a:t>##11$##12[2]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00FFFF"/>
                </a:highlight>
              </a:rPr>
              <a:t>##12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(1,2)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,##11$##12[2]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@##12(1,2),##12)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(</a:t>
            </a:r>
            <a:r>
              <a:rPr lang="ja-JP" altLang="en-US" dirty="0"/>
              <a:t>今回案</a:t>
            </a:r>
            <a:r>
              <a:rPr lang="en-US" altLang="ja-JP" dirty="0"/>
              <a:t>)</a:t>
            </a:r>
            <a:r>
              <a:rPr lang="ja-JP" altLang="en-US" dirty="0"/>
              <a:t>　①</a:t>
            </a:r>
            <a:r>
              <a:rPr lang="en-US" altLang="ja-JP" dirty="0"/>
              <a:t> $ echo ‘...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 $bind:$#1$$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FFCCFF"/>
                </a:highlight>
              </a:rPr>
              <a:t>$##11$(A)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 ##11$##12$[2]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–Pin </a:t>
            </a:r>
          </a:p>
          <a:p>
            <a:pPr lvl="1"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　　   ② </a:t>
            </a:r>
            <a:r>
              <a:rPr lang="en-US" altLang="ja-JP" dirty="0"/>
              <a:t>$ echo ‘...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 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FFCCFF"/>
                </a:highlight>
              </a:rPr>
              <a:t>$##11$(A)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 ##11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$bind:$#1$$</a:t>
            </a:r>
            <a:r>
              <a:rPr lang="en-US" altLang="ja-JP" dirty="0">
                <a:highlight>
                  <a:srgbClr val="FFFFCC"/>
                </a:highlight>
              </a:rPr>
              <a:t>$##12$[2]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–Pin</a:t>
            </a:r>
          </a:p>
          <a:p>
            <a:pPr lvl="2">
              <a:spcBef>
                <a:spcPts val="600"/>
              </a:spcBef>
            </a:pPr>
            <a:r>
              <a:rPr lang="en-US" altLang="ja-JP" dirty="0"/>
              <a:t>	=&gt;(</a:t>
            </a:r>
            <a:r>
              <a:rPr lang="en-US" altLang="ja-JP" u="sng" dirty="0">
                <a:highlight>
                  <a:srgbClr val="FFCCFF"/>
                </a:highlight>
              </a:rPr>
              <a:t>$##11$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FFFFCC"/>
                </a:highlight>
              </a:rPr>
              <a:t>##11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FFCC"/>
                </a:highlight>
              </a:rPr>
              <a:t>$bind:”1,2”$</a:t>
            </a:r>
            <a:r>
              <a:rPr lang="en-US" altLang="ja-JP" u="sng" dirty="0">
                <a:highlight>
                  <a:srgbClr val="FFFFCC"/>
                </a:highlight>
              </a:rPr>
              <a:t>$##12$[1]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00FFFF"/>
                </a:highlight>
              </a:rPr>
              <a:t>##12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 ##11</a:t>
            </a:r>
            <a:r>
              <a:rPr lang="en-US" altLang="ja-JP" dirty="0">
                <a:solidFill>
                  <a:srgbClr val="FF0000"/>
                </a:solidFill>
              </a:rPr>
              <a:t>$bind:”1,2”$</a:t>
            </a:r>
            <a:r>
              <a:rPr lang="en-US" altLang="ja-JP" dirty="0"/>
              <a:t>$##12$[1]@##12,##12)</a:t>
            </a: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DC86CB46-40DD-4D44-BA68-53989D628565}"/>
              </a:ext>
            </a:extLst>
          </p:cNvPr>
          <p:cNvSpPr/>
          <p:nvPr/>
        </p:nvSpPr>
        <p:spPr>
          <a:xfrm>
            <a:off x="3457903" y="3137338"/>
            <a:ext cx="1608083" cy="291662"/>
          </a:xfrm>
          <a:prstGeom prst="wedgeRectCallout">
            <a:avLst>
              <a:gd name="adj1" fmla="val -12933"/>
              <a:gd name="adj2" fmla="val 99987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下線部はパラメータ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C0ED396C-5F1E-4C8F-86F1-534A72534858}"/>
              </a:ext>
            </a:extLst>
          </p:cNvPr>
          <p:cNvSpPr/>
          <p:nvPr/>
        </p:nvSpPr>
        <p:spPr>
          <a:xfrm>
            <a:off x="10368456" y="5257218"/>
            <a:ext cx="1382110" cy="291662"/>
          </a:xfrm>
          <a:prstGeom prst="wedgeRectCallout">
            <a:avLst>
              <a:gd name="adj1" fmla="val -15572"/>
              <a:gd name="adj2" fmla="val 67555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下線部はヘッド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F04186F-AFF6-4843-B763-0655F06DF4EC}"/>
              </a:ext>
            </a:extLst>
          </p:cNvPr>
          <p:cNvSpPr/>
          <p:nvPr/>
        </p:nvSpPr>
        <p:spPr>
          <a:xfrm>
            <a:off x="867103" y="3548131"/>
            <a:ext cx="5412828" cy="78827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35B5B43-A93F-417C-9FB8-A3ED9BEA3E46}"/>
              </a:ext>
            </a:extLst>
          </p:cNvPr>
          <p:cNvSpPr/>
          <p:nvPr/>
        </p:nvSpPr>
        <p:spPr>
          <a:xfrm>
            <a:off x="1508235" y="4922124"/>
            <a:ext cx="10410496" cy="1797268"/>
          </a:xfrm>
          <a:prstGeom prst="roundRect">
            <a:avLst>
              <a:gd name="adj" fmla="val 1023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08EF50F8-877C-42D7-9768-9474AC3C1CDA}"/>
              </a:ext>
            </a:extLst>
          </p:cNvPr>
          <p:cNvSpPr/>
          <p:nvPr/>
        </p:nvSpPr>
        <p:spPr>
          <a:xfrm>
            <a:off x="7945822" y="1786759"/>
            <a:ext cx="4142416" cy="961041"/>
          </a:xfrm>
          <a:prstGeom prst="wedgeRectCallout">
            <a:avLst>
              <a:gd name="adj1" fmla="val -83186"/>
              <a:gd name="adj2" fmla="val -47121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・一般形  カリー化と関連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　</a:t>
            </a:r>
            <a:r>
              <a:rPr lang="en-US" altLang="ja-JP" sz="1200" dirty="0">
                <a:solidFill>
                  <a:srgbClr val="FF0000"/>
                </a:solidFill>
              </a:rPr>
              <a:t>‘{‘&lt;op&gt;’(‘&lt;T&gt;,...,&lt;T&gt;’)’’(‘&lt;T&gt;,...,&lt;T&gt;’)’...’}’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   </a:t>
            </a:r>
            <a:r>
              <a:rPr lang="ja-JP" altLang="en-US" sz="1200" dirty="0">
                <a:solidFill>
                  <a:srgbClr val="FF0000"/>
                </a:solidFill>
              </a:rPr>
              <a:t>　　</a:t>
            </a:r>
            <a:r>
              <a:rPr lang="en-US" altLang="ja-JP" sz="1200" dirty="0">
                <a:solidFill>
                  <a:srgbClr val="FF0000"/>
                </a:solidFill>
              </a:rPr>
              <a:t>=&gt; ‘:’</a:t>
            </a:r>
            <a:r>
              <a:rPr lang="ja-JP" altLang="en-US" sz="1200" dirty="0">
                <a:solidFill>
                  <a:srgbClr val="FF0000"/>
                </a:solidFill>
              </a:rPr>
              <a:t>は廃止、各</a:t>
            </a:r>
            <a:r>
              <a:rPr lang="en-US" altLang="ja-JP" sz="1200" dirty="0">
                <a:solidFill>
                  <a:srgbClr val="FF0000"/>
                </a:solidFill>
              </a:rPr>
              <a:t>&lt;T&gt;</a:t>
            </a:r>
            <a:r>
              <a:rPr lang="ja-JP" altLang="en-US" sz="1200" dirty="0">
                <a:solidFill>
                  <a:srgbClr val="FF0000"/>
                </a:solidFill>
              </a:rPr>
              <a:t>がパラメータ相当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・</a:t>
            </a:r>
            <a:r>
              <a:rPr kumimoji="1" lang="en-US" altLang="ja-JP" sz="1200" dirty="0">
                <a:solidFill>
                  <a:srgbClr val="FF0000"/>
                </a:solidFill>
              </a:rPr>
              <a:t>{...} </a:t>
            </a:r>
            <a:r>
              <a:rPr kumimoji="1" lang="ja-JP" altLang="en-US" sz="1200" dirty="0">
                <a:solidFill>
                  <a:srgbClr val="FF0000"/>
                </a:solidFill>
              </a:rPr>
              <a:t>内はエスケープ扱い</a:t>
            </a:r>
            <a:r>
              <a:rPr kumimoji="1" lang="en-US" altLang="ja-JP" sz="1200" dirty="0">
                <a:solidFill>
                  <a:srgbClr val="FF0000"/>
                </a:solidFill>
              </a:rPr>
              <a:t>(delimiter</a:t>
            </a:r>
            <a:r>
              <a:rPr kumimoji="1" lang="ja-JP" altLang="en-US" sz="1200" dirty="0">
                <a:solidFill>
                  <a:srgbClr val="FF0000"/>
                </a:solidFill>
              </a:rPr>
              <a:t>も</a:t>
            </a:r>
            <a:r>
              <a:rPr kumimoji="1" lang="en-US" altLang="ja-JP" sz="1200" dirty="0">
                <a:solidFill>
                  <a:srgbClr val="FF0000"/>
                </a:solidFill>
              </a:rPr>
              <a:t>head</a:t>
            </a:r>
            <a:r>
              <a:rPr kumimoji="1" lang="ja-JP" altLang="en-US" sz="1200" dirty="0">
                <a:solidFill>
                  <a:srgbClr val="FF0000"/>
                </a:solidFill>
              </a:rPr>
              <a:t>の一部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ja-JP" sz="1200" dirty="0">
                <a:solidFill>
                  <a:srgbClr val="FF0000"/>
                </a:solidFill>
              </a:rPr>
              <a:t>=&gt; </a:t>
            </a:r>
            <a:r>
              <a:rPr lang="ja-JP" altLang="en-US" sz="1200" dirty="0">
                <a:solidFill>
                  <a:srgbClr val="FF0000"/>
                </a:solidFill>
              </a:rPr>
              <a:t>評価時に</a:t>
            </a:r>
            <a:r>
              <a:rPr lang="en-US" altLang="ja-JP" sz="1200" dirty="0">
                <a:solidFill>
                  <a:srgbClr val="FF0000"/>
                </a:solidFill>
              </a:rPr>
              <a:t>{...}</a:t>
            </a:r>
            <a:r>
              <a:rPr lang="ja-JP" altLang="en-US" sz="1200" dirty="0">
                <a:solidFill>
                  <a:srgbClr val="FF0000"/>
                </a:solidFill>
              </a:rPr>
              <a:t>内を</a:t>
            </a:r>
            <a:r>
              <a:rPr lang="en-US" altLang="ja-JP" sz="1200" dirty="0">
                <a:solidFill>
                  <a:srgbClr val="FF0000"/>
                </a:solidFill>
              </a:rPr>
              <a:t>parsing</a:t>
            </a:r>
            <a:r>
              <a:rPr lang="ja-JP" altLang="en-US" sz="1200" dirty="0">
                <a:solidFill>
                  <a:srgbClr val="FF0000"/>
                </a:solidFill>
              </a:rPr>
              <a:t>する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3A2CBB26-271B-492F-B2DA-097015AD0DB8}"/>
              </a:ext>
            </a:extLst>
          </p:cNvPr>
          <p:cNvSpPr/>
          <p:nvPr/>
        </p:nvSpPr>
        <p:spPr>
          <a:xfrm>
            <a:off x="7807847" y="3229305"/>
            <a:ext cx="3942719" cy="417785"/>
          </a:xfrm>
          <a:prstGeom prst="wedgeRectCallout">
            <a:avLst>
              <a:gd name="adj1" fmla="val -83186"/>
              <a:gd name="adj2" fmla="val -47121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reference</a:t>
            </a:r>
            <a:r>
              <a:rPr lang="ja-JP" altLang="en-US" sz="1200" dirty="0">
                <a:solidFill>
                  <a:srgbClr val="FF0000"/>
                </a:solidFill>
              </a:rPr>
              <a:t>はラベル同様言語仕様上の機構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  =&gt; </a:t>
            </a:r>
            <a:r>
              <a:rPr lang="ja-JP" altLang="en-US" sz="1200" dirty="0">
                <a:solidFill>
                  <a:srgbClr val="FF0000"/>
                </a:solidFill>
              </a:rPr>
              <a:t>オペレータ化しない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従来どおり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DC48763A-9B2D-4278-9E85-8D3C846715B8}"/>
              </a:ext>
            </a:extLst>
          </p:cNvPr>
          <p:cNvSpPr/>
          <p:nvPr/>
        </p:nvSpPr>
        <p:spPr>
          <a:xfrm>
            <a:off x="7168054" y="3875131"/>
            <a:ext cx="4920183" cy="961041"/>
          </a:xfrm>
          <a:prstGeom prst="wedgeRectCallout">
            <a:avLst>
              <a:gd name="adj1" fmla="val -68312"/>
              <a:gd name="adj2" fmla="val -33998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bind</a:t>
            </a:r>
            <a:r>
              <a:rPr lang="ja-JP" altLang="en-US" sz="1200" dirty="0">
                <a:solidFill>
                  <a:srgbClr val="FF0000"/>
                </a:solidFill>
              </a:rPr>
              <a:t>値をファイルから</a:t>
            </a:r>
            <a:r>
              <a:rPr lang="en-US" altLang="ja-JP" sz="1200" dirty="0">
                <a:solidFill>
                  <a:srgbClr val="FF0000"/>
                </a:solidFill>
              </a:rPr>
              <a:t>read</a:t>
            </a:r>
            <a:r>
              <a:rPr lang="ja-JP" altLang="en-US" sz="1200" dirty="0">
                <a:solidFill>
                  <a:srgbClr val="FF0000"/>
                </a:solidFill>
              </a:rPr>
              <a:t>する場合は</a:t>
            </a:r>
            <a:r>
              <a:rPr lang="en-US" altLang="ja-JP" sz="1200" dirty="0">
                <a:solidFill>
                  <a:srgbClr val="FF0000"/>
                </a:solidFill>
              </a:rPr>
              <a:t>CSV</a:t>
            </a:r>
            <a:r>
              <a:rPr lang="ja-JP" altLang="en-US" sz="1200" dirty="0">
                <a:solidFill>
                  <a:srgbClr val="FF0000"/>
                </a:solidFill>
              </a:rPr>
              <a:t>ファイルとみなす。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  </a:t>
            </a:r>
            <a:r>
              <a:rPr lang="ja-JP" altLang="en-US" sz="1200" dirty="0">
                <a:solidFill>
                  <a:srgbClr val="FF0000"/>
                </a:solidFill>
              </a:rPr>
              <a:t>文字列による直接指定の場合は要検討</a:t>
            </a:r>
            <a:r>
              <a:rPr lang="en-US" altLang="ja-JP" sz="1200" dirty="0">
                <a:solidFill>
                  <a:srgbClr val="FF0000"/>
                </a:solidFill>
              </a:rPr>
              <a:t>(T</a:t>
            </a:r>
            <a:r>
              <a:rPr lang="ja-JP" altLang="en-US" sz="1200" dirty="0">
                <a:solidFill>
                  <a:srgbClr val="FF0000"/>
                </a:solidFill>
              </a:rPr>
              <a:t>式</a:t>
            </a:r>
            <a:r>
              <a:rPr lang="en-US" altLang="ja-JP" sz="1200" dirty="0">
                <a:solidFill>
                  <a:srgbClr val="FF0000"/>
                </a:solidFill>
              </a:rPr>
              <a:t>/CSV</a:t>
            </a:r>
            <a:r>
              <a:rPr lang="ja-JP" altLang="en-US" sz="1200" dirty="0">
                <a:solidFill>
                  <a:srgbClr val="FF0000"/>
                </a:solidFill>
              </a:rPr>
              <a:t>値両方あり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    =&gt; </a:t>
            </a:r>
            <a:r>
              <a:rPr lang="ja-JP" altLang="en-US" sz="1200" dirty="0">
                <a:solidFill>
                  <a:srgbClr val="FF0000"/>
                </a:solidFill>
              </a:rPr>
              <a:t>内部での</a:t>
            </a:r>
            <a:r>
              <a:rPr lang="en-US" altLang="ja-JP" sz="1200" dirty="0">
                <a:solidFill>
                  <a:srgbClr val="FF0000"/>
                </a:solidFill>
              </a:rPr>
              <a:t>bind</a:t>
            </a:r>
            <a:r>
              <a:rPr lang="ja-JP" altLang="en-US" sz="1200" dirty="0">
                <a:solidFill>
                  <a:srgbClr val="FF0000"/>
                </a:solidFill>
              </a:rPr>
              <a:t>値保持方法にも影響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・出力時、バインド値は子ノードとして</a:t>
            </a:r>
            <a:r>
              <a:rPr lang="ja-JP" altLang="en-US" sz="1200">
                <a:solidFill>
                  <a:srgbClr val="FF0000"/>
                </a:solidFill>
              </a:rPr>
              <a:t>表示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>
                <a:solidFill>
                  <a:srgbClr val="FF0000"/>
                </a:solidFill>
              </a:rPr>
              <a:t>前回案から変更なし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   </a:t>
            </a:r>
            <a:r>
              <a:rPr lang="en-US" altLang="ja-JP" sz="1200" dirty="0">
                <a:solidFill>
                  <a:srgbClr val="FF0000"/>
                </a:solidFill>
              </a:rPr>
              <a:t>=&gt; </a:t>
            </a:r>
            <a:r>
              <a:rPr lang="ja-JP" altLang="en-US" sz="1200" dirty="0">
                <a:solidFill>
                  <a:srgbClr val="FF0000"/>
                </a:solidFill>
              </a:rPr>
              <a:t>これがバインドのそもそも</a:t>
            </a:r>
            <a:r>
              <a:rPr lang="ja-JP" altLang="en-US" sz="1200">
                <a:solidFill>
                  <a:srgbClr val="FF0000"/>
                </a:solidFill>
              </a:rPr>
              <a:t>の目的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・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2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9C72E2-CE5C-488A-85BB-E57E39A5188A}"/>
              </a:ext>
            </a:extLst>
          </p:cNvPr>
          <p:cNvSpPr txBox="1"/>
          <p:nvPr/>
        </p:nvSpPr>
        <p:spPr>
          <a:xfrm>
            <a:off x="0" y="108223"/>
            <a:ext cx="278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parse_header</a:t>
            </a:r>
            <a:r>
              <a:rPr lang="en-US" altLang="ja-JP" sz="2400" u="sng" dirty="0"/>
              <a:t>()</a:t>
            </a:r>
            <a:endParaRPr kumimoji="1" lang="ja-JP" altLang="en-US" sz="2400" u="sng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246FFA3-CC00-4BEC-B1E2-198F0020FB53}"/>
              </a:ext>
            </a:extLst>
          </p:cNvPr>
          <p:cNvSpPr/>
          <p:nvPr/>
        </p:nvSpPr>
        <p:spPr>
          <a:xfrm>
            <a:off x="111407" y="394692"/>
            <a:ext cx="119373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/>
          </a:p>
          <a:p>
            <a:r>
              <a:rPr lang="en-US" altLang="ja-JP" dirty="0"/>
              <a:t>// return tree for &lt;header&gt;</a:t>
            </a:r>
          </a:p>
          <a:p>
            <a:r>
              <a:rPr lang="en-US" altLang="ja-JP" dirty="0"/>
              <a:t>NODE </a:t>
            </a:r>
            <a:r>
              <a:rPr lang="en-US" altLang="ja-JP" dirty="0" err="1"/>
              <a:t>parse_header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struct </a:t>
            </a:r>
            <a:r>
              <a:rPr lang="en-US" altLang="ja-JP" dirty="0" err="1">
                <a:solidFill>
                  <a:srgbClr val="FF0000"/>
                </a:solidFill>
              </a:rPr>
              <a:t>TokenStream</a:t>
            </a:r>
            <a:r>
              <a:rPr lang="en-US" altLang="ja-JP" dirty="0">
                <a:solidFill>
                  <a:srgbClr val="FF0000"/>
                </a:solidFill>
              </a:rPr>
              <a:t>* in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NODE </a:t>
            </a:r>
            <a:r>
              <a:rPr lang="en-US" altLang="ja-JP" dirty="0" err="1"/>
              <a:t>node</a:t>
            </a:r>
            <a:r>
              <a:rPr lang="en-US" altLang="ja-JP" dirty="0"/>
              <a:t> = </a:t>
            </a:r>
            <a:r>
              <a:rPr lang="en-US" altLang="ja-JP" dirty="0" err="1"/>
              <a:t>alloc_node</a:t>
            </a:r>
            <a:r>
              <a:rPr lang="en-US" altLang="ja-JP" dirty="0"/>
              <a:t>(); 	// allocate node for this &lt;header&gt;</a:t>
            </a:r>
          </a:p>
          <a:p>
            <a:endParaRPr lang="en-US" altLang="ja-JP" dirty="0"/>
          </a:p>
          <a:p>
            <a:pPr lvl="1"/>
            <a:r>
              <a:rPr lang="en-US" altLang="ja-JP" dirty="0"/>
              <a:t>        if(</a:t>
            </a:r>
            <a:r>
              <a:rPr lang="en-US" altLang="ja-JP" dirty="0">
                <a:solidFill>
                  <a:srgbClr val="FF0000"/>
                </a:solidFill>
              </a:rPr>
              <a:t>token(in)</a:t>
            </a:r>
            <a:r>
              <a:rPr lang="en-US" altLang="ja-JP" dirty="0"/>
              <a:t> != 'I') { </a:t>
            </a:r>
          </a:p>
          <a:p>
            <a:pPr lvl="1"/>
            <a:r>
              <a:rPr lang="en-US" altLang="ja-JP" dirty="0"/>
              <a:t>		</a:t>
            </a:r>
            <a:r>
              <a:rPr lang="en-US" altLang="ja-JP" dirty="0" err="1"/>
              <a:t>set_head</a:t>
            </a:r>
            <a:r>
              <a:rPr lang="en-US" altLang="ja-JP" dirty="0"/>
              <a:t>(node, "");</a:t>
            </a:r>
          </a:p>
          <a:p>
            <a:r>
              <a:rPr lang="en-US" altLang="ja-JP" dirty="0"/>
              <a:t>	} else {</a:t>
            </a:r>
          </a:p>
          <a:p>
            <a:pPr lvl="2"/>
            <a:r>
              <a:rPr lang="en-US" altLang="ja-JP" dirty="0"/>
              <a:t>              </a:t>
            </a:r>
            <a:r>
              <a:rPr lang="en-US" altLang="ja-JP" dirty="0" err="1"/>
              <a:t>set_head</a:t>
            </a:r>
            <a:r>
              <a:rPr lang="en-US" altLang="ja-JP" dirty="0"/>
              <a:t>(node, </a:t>
            </a:r>
            <a:r>
              <a:rPr lang="en-US" altLang="ja-JP" dirty="0">
                <a:solidFill>
                  <a:srgbClr val="FF0000"/>
                </a:solidFill>
              </a:rPr>
              <a:t>name(in)</a:t>
            </a:r>
            <a:r>
              <a:rPr lang="en-US" altLang="ja-JP" dirty="0"/>
              <a:t>);	// set buff to &lt;header&gt; node</a:t>
            </a:r>
          </a:p>
          <a:p>
            <a:pPr lvl="1"/>
            <a:r>
              <a:rPr lang="en-US" altLang="ja-JP" dirty="0"/>
              <a:t>		skip(‘I’,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en-US" altLang="ja-JP" dirty="0"/>
              <a:t>);			// skip </a:t>
            </a:r>
            <a:r>
              <a:rPr lang="en-US" altLang="ja-JP" dirty="0" err="1"/>
              <a:t>idenifier</a:t>
            </a:r>
            <a:r>
              <a:rPr lang="en-US" altLang="ja-JP" dirty="0"/>
              <a:t> token</a:t>
            </a:r>
          </a:p>
          <a:p>
            <a:pPr lvl="1"/>
            <a:r>
              <a:rPr lang="en-US" altLang="ja-JP" dirty="0"/>
              <a:t>        }</a:t>
            </a:r>
          </a:p>
          <a:p>
            <a:pPr lvl="1"/>
            <a:r>
              <a:rPr lang="en-US" altLang="ja-JP" dirty="0"/>
              <a:t>        return node;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8C5080-947F-444E-8640-0A9D4E441480}"/>
              </a:ext>
            </a:extLst>
          </p:cNvPr>
          <p:cNvSpPr txBox="1"/>
          <p:nvPr/>
        </p:nvSpPr>
        <p:spPr>
          <a:xfrm>
            <a:off x="10211860" y="1830371"/>
            <a:ext cx="9937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AAA</a:t>
            </a:r>
            <a:endParaRPr kumimoji="1" lang="ja-JP" altLang="en-US" dirty="0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7F1635E4-37AE-484A-87CA-4CD44E092EF8}"/>
              </a:ext>
            </a:extLst>
          </p:cNvPr>
          <p:cNvSpPr/>
          <p:nvPr/>
        </p:nvSpPr>
        <p:spPr>
          <a:xfrm>
            <a:off x="10470731" y="2474310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4F2F254-7432-4918-A23E-A4D5D7C33F42}"/>
              </a:ext>
            </a:extLst>
          </p:cNvPr>
          <p:cNvSpPr/>
          <p:nvPr/>
        </p:nvSpPr>
        <p:spPr>
          <a:xfrm>
            <a:off x="8906388" y="1852459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 </a:t>
            </a:r>
            <a:r>
              <a:rPr lang="en-US" altLang="ja-JP" dirty="0"/>
              <a:t>: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3FC8CA7-9824-4752-9F5C-697FFB50FBDE}"/>
              </a:ext>
            </a:extLst>
          </p:cNvPr>
          <p:cNvSpPr/>
          <p:nvPr/>
        </p:nvSpPr>
        <p:spPr>
          <a:xfrm>
            <a:off x="8999683" y="3604747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BF468A4-86BF-478B-9F4D-8B218668E0BA}"/>
              </a:ext>
            </a:extLst>
          </p:cNvPr>
          <p:cNvSpPr/>
          <p:nvPr/>
        </p:nvSpPr>
        <p:spPr>
          <a:xfrm>
            <a:off x="10333878" y="3565537"/>
            <a:ext cx="816621" cy="406092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AAA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C0BCF75-97BE-42C8-9EC6-3E578B6F2B96}"/>
              </a:ext>
            </a:extLst>
          </p:cNvPr>
          <p:cNvSpPr txBox="1"/>
          <p:nvPr/>
        </p:nvSpPr>
        <p:spPr>
          <a:xfrm>
            <a:off x="4610906" y="108223"/>
            <a:ext cx="74696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(1) &lt;header&gt; ::= &lt;empty&gt; | &lt;name-str&gt;</a:t>
            </a:r>
            <a:endParaRPr lang="en-US" altLang="ja-JP" b="1" dirty="0"/>
          </a:p>
          <a:p>
            <a:r>
              <a:rPr lang="en-US" altLang="ja-JP" dirty="0"/>
              <a:t>(2) &lt;T-exp&gt; ::=  &lt;header&gt; { "(" [ &lt;T-exp&gt; { "," &lt;T-exp&gt; } ] ")" }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1037FEF-B82F-4AD7-B211-A17027D79BF8}"/>
              </a:ext>
            </a:extLst>
          </p:cNvPr>
          <p:cNvSpPr/>
          <p:nvPr/>
        </p:nvSpPr>
        <p:spPr>
          <a:xfrm>
            <a:off x="10984672" y="3243568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node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312DCE4-050D-45BB-B06B-0AD24A01FD11}"/>
              </a:ext>
            </a:extLst>
          </p:cNvPr>
          <p:cNvSpPr/>
          <p:nvPr/>
        </p:nvSpPr>
        <p:spPr>
          <a:xfrm>
            <a:off x="9036888" y="1345824"/>
            <a:ext cx="2892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current token: “I” / “AAA”</a:t>
            </a:r>
            <a:endParaRPr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35DD177-E3ED-4F70-BBFE-529B483E0E9D}"/>
              </a:ext>
            </a:extLst>
          </p:cNvPr>
          <p:cNvSpPr/>
          <p:nvPr/>
        </p:nvSpPr>
        <p:spPr>
          <a:xfrm>
            <a:off x="439035" y="4539624"/>
            <a:ext cx="7189378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void skip(TOKEN </a:t>
            </a:r>
            <a:r>
              <a:rPr lang="en-US" altLang="ja-JP" dirty="0" err="1"/>
              <a:t>tk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00"/>
                </a:solidFill>
              </a:rPr>
              <a:t>struct </a:t>
            </a:r>
            <a:r>
              <a:rPr lang="en-US" altLang="ja-JP" dirty="0" err="1">
                <a:solidFill>
                  <a:srgbClr val="FF0000"/>
                </a:solidFill>
              </a:rPr>
              <a:t>TokenStream</a:t>
            </a:r>
            <a:r>
              <a:rPr lang="en-US" altLang="ja-JP" dirty="0">
                <a:solidFill>
                  <a:srgbClr val="FF0000"/>
                </a:solidFill>
              </a:rPr>
              <a:t>* in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tk</a:t>
            </a:r>
            <a:r>
              <a:rPr lang="en-US" altLang="ja-JP" dirty="0"/>
              <a:t> == token</a:t>
            </a:r>
            <a:r>
              <a:rPr lang="en-US" altLang="ja-JP" dirty="0">
                <a:solidFill>
                  <a:srgbClr val="FF0000"/>
                </a:solidFill>
              </a:rPr>
              <a:t>(in)</a:t>
            </a:r>
            <a:r>
              <a:rPr lang="en-US" altLang="ja-JP" dirty="0"/>
              <a:t>) {</a:t>
            </a:r>
          </a:p>
          <a:p>
            <a:r>
              <a:rPr lang="en-US" altLang="ja-JP" dirty="0"/>
              <a:t>		</a:t>
            </a:r>
            <a:r>
              <a:rPr lang="en-US" altLang="ja-JP" dirty="0">
                <a:solidFill>
                  <a:srgbClr val="FF0000"/>
                </a:solidFill>
              </a:rPr>
              <a:t>next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en-US" altLang="ja-JP" dirty="0"/>
              <a:t>);		// </a:t>
            </a:r>
            <a:r>
              <a:rPr lang="ja-JP" altLang="en-US" dirty="0"/>
              <a:t>次のトークンをカレント</a:t>
            </a:r>
            <a:endParaRPr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error("syntax error");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488CC6C-CD33-41D7-BA10-D414A7F4924A}"/>
              </a:ext>
            </a:extLst>
          </p:cNvPr>
          <p:cNvSpPr/>
          <p:nvPr/>
        </p:nvSpPr>
        <p:spPr>
          <a:xfrm>
            <a:off x="8785663" y="5354585"/>
            <a:ext cx="2716077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 dirty="0">
                <a:solidFill>
                  <a:srgbClr val="FF0000"/>
                </a:solidFill>
              </a:rPr>
              <a:t>赤フォントは導入予定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446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7">
            <a:extLst>
              <a:ext uri="{FF2B5EF4-FFF2-40B4-BE49-F238E27FC236}">
                <a16:creationId xmlns:a16="http://schemas.microsoft.com/office/drawing/2014/main" id="{5C51B25F-AD9B-4AE3-AD63-C97D5E4D6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319716"/>
              </p:ext>
            </p:extLst>
          </p:nvPr>
        </p:nvGraphicFramePr>
        <p:xfrm>
          <a:off x="555388" y="460349"/>
          <a:ext cx="51096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517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1851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390993">
                  <a:extLst>
                    <a:ext uri="{9D8B030D-6E8A-4147-A177-3AD203B41FA5}">
                      <a16:colId xmlns:a16="http://schemas.microsoft.com/office/drawing/2014/main" val="3004560296"/>
                    </a:ext>
                  </a:extLst>
                </a:gridCol>
                <a:gridCol w="1681655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#2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length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kg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2CE2D40-F37B-412D-8900-FBC4A92CAB26}"/>
              </a:ext>
            </a:extLst>
          </p:cNvPr>
          <p:cNvSpPr/>
          <p:nvPr/>
        </p:nvSpPr>
        <p:spPr>
          <a:xfrm>
            <a:off x="5799383" y="1923754"/>
            <a:ext cx="6392617" cy="7232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r>
              <a:rPr lang="en-US" altLang="ja-JP" dirty="0"/>
              <a:t>in</a:t>
            </a:r>
            <a:r>
              <a:rPr lang="ja-JP" altLang="en-US" dirty="0"/>
              <a:t>　　</a:t>
            </a:r>
            <a:r>
              <a:rPr lang="en-US" altLang="ja-JP" dirty="0">
                <a:solidFill>
                  <a:srgbClr val="FF0000"/>
                </a:solidFill>
              </a:rPr>
              <a:t>$bind:$#1$[2]:$#2[1]$</a:t>
            </a:r>
            <a:r>
              <a:rPr lang="en-US" altLang="ja-JP" dirty="0"/>
              <a:t>(#11A[3], #12B[3], #13[](C[3]))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out</a:t>
            </a:r>
            <a:r>
              <a:rPr lang="ja-JP" altLang="en-US" dirty="0"/>
              <a:t>　 </a:t>
            </a:r>
            <a:r>
              <a:rPr lang="it-IT" altLang="ja-JP" dirty="0"/>
              <a:t>$PI$($#11$,Quantity($#13$, $#12$))</a:t>
            </a:r>
            <a:endParaRPr lang="ja-JP" altLang="en-US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E64D107-06E8-47EC-A5AE-5036AB964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100872"/>
              </p:ext>
            </p:extLst>
          </p:nvPr>
        </p:nvGraphicFramePr>
        <p:xfrm>
          <a:off x="555388" y="2810284"/>
          <a:ext cx="110059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103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66041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1660076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1345884">
                  <a:extLst>
                    <a:ext uri="{9D8B030D-6E8A-4147-A177-3AD203B41FA5}">
                      <a16:colId xmlns:a16="http://schemas.microsoft.com/office/drawing/2014/main" val="3314973299"/>
                    </a:ext>
                  </a:extLst>
                </a:gridCol>
                <a:gridCol w="1450427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1397876">
                  <a:extLst>
                    <a:ext uri="{9D8B030D-6E8A-4147-A177-3AD203B41FA5}">
                      <a16:colId xmlns:a16="http://schemas.microsoft.com/office/drawing/2014/main" val="3175246233"/>
                    </a:ext>
                  </a:extLst>
                </a:gridCol>
                <a:gridCol w="493987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1618593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test2.csv #2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test3.csv #3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length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kg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684CF127-79C8-4740-ACC3-C6EB3F3FF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348651"/>
              </p:ext>
            </p:extLst>
          </p:nvPr>
        </p:nvGraphicFramePr>
        <p:xfrm>
          <a:off x="510043" y="4919659"/>
          <a:ext cx="110059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062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46093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315311">
                  <a:extLst>
                    <a:ext uri="{9D8B030D-6E8A-4147-A177-3AD203B41FA5}">
                      <a16:colId xmlns:a16="http://schemas.microsoft.com/office/drawing/2014/main" val="61348161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1376855">
                  <a:extLst>
                    <a:ext uri="{9D8B030D-6E8A-4147-A177-3AD203B41FA5}">
                      <a16:colId xmlns:a16="http://schemas.microsoft.com/office/drawing/2014/main" val="3314973299"/>
                    </a:ext>
                  </a:extLst>
                </a:gridCol>
                <a:gridCol w="1439917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1324304">
                  <a:extLst>
                    <a:ext uri="{9D8B030D-6E8A-4147-A177-3AD203B41FA5}">
                      <a16:colId xmlns:a16="http://schemas.microsoft.com/office/drawing/2014/main" val="3175246233"/>
                    </a:ext>
                  </a:extLst>
                </a:gridCol>
                <a:gridCol w="536027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1597574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test2.csv #2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test3.csv #3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test4.csv #4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length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kg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</a:tbl>
          </a:graphicData>
        </a:graphic>
      </p:graphicFrame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76470CA-2951-43A1-AEFB-055F280740C0}"/>
              </a:ext>
            </a:extLst>
          </p:cNvPr>
          <p:cNvSpPr/>
          <p:nvPr/>
        </p:nvSpPr>
        <p:spPr>
          <a:xfrm>
            <a:off x="785222" y="4387072"/>
            <a:ext cx="721383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it-IT" altLang="ja-JP" dirty="0"/>
              <a:t>$PI$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$bind:$#1</a:t>
            </a:r>
            <a:r>
              <a:rPr lang="it-IT" altLang="ja-JP" dirty="0"/>
              <a:t>(A[3], Quantity(</a:t>
            </a:r>
            <a:r>
              <a:rPr lang="it-IT" altLang="ja-JP" dirty="0">
                <a:solidFill>
                  <a:srgbClr val="FF0000"/>
                </a:solidFill>
              </a:rPr>
              <a:t>$bind:$#2$[2]:$#3$[1]</a:t>
            </a:r>
            <a:r>
              <a:rPr lang="it-IT" altLang="ja-JP" dirty="0"/>
              <a:t>$C[], B[3])))</a:t>
            </a:r>
            <a:endParaRPr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1DAB330-A26F-41F2-9D7B-44A49A4C5162}"/>
              </a:ext>
            </a:extLst>
          </p:cNvPr>
          <p:cNvSpPr/>
          <p:nvPr/>
        </p:nvSpPr>
        <p:spPr>
          <a:xfrm>
            <a:off x="785222" y="6484570"/>
            <a:ext cx="829105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it-IT" altLang="ja-JP" dirty="0"/>
              <a:t>$PI$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$bind:$#1[2]:$#2[1]</a:t>
            </a:r>
            <a:r>
              <a:rPr lang="it-IT" altLang="ja-JP" dirty="0"/>
              <a:t>(A[3], Quantity(</a:t>
            </a:r>
            <a:r>
              <a:rPr lang="it-IT" altLang="ja-JP" dirty="0">
                <a:solidFill>
                  <a:srgbClr val="FF0000"/>
                </a:solidFill>
              </a:rPr>
              <a:t>$bind:$#3$[2]:$#4$[1]</a:t>
            </a:r>
            <a:r>
              <a:rPr lang="it-IT" altLang="ja-JP" dirty="0"/>
              <a:t>$C[], B[3])))</a:t>
            </a:r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DBEDF71-C057-4D21-9F05-6E72F238A877}"/>
              </a:ext>
            </a:extLst>
          </p:cNvPr>
          <p:cNvSpPr/>
          <p:nvPr/>
        </p:nvSpPr>
        <p:spPr>
          <a:xfrm>
            <a:off x="6327214" y="763199"/>
            <a:ext cx="5561624" cy="64633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※ [</a:t>
            </a:r>
            <a:r>
              <a:rPr lang="ja-JP" altLang="en-US" dirty="0"/>
              <a:t>例</a:t>
            </a:r>
            <a:r>
              <a:rPr lang="en-US" altLang="ja-JP" dirty="0"/>
              <a:t>2-3] </a:t>
            </a:r>
            <a:r>
              <a:rPr lang="ja-JP" altLang="en-US" dirty="0"/>
              <a:t>において</a:t>
            </a:r>
            <a:r>
              <a:rPr lang="en-US" altLang="ja-JP" dirty="0"/>
              <a:t>in/out</a:t>
            </a:r>
            <a:r>
              <a:rPr lang="ja-JP" altLang="en-US" dirty="0"/>
              <a:t>の統合はちょっと苦しい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理由</a:t>
            </a:r>
            <a:r>
              <a:rPr lang="en-US" altLang="ja-JP" dirty="0"/>
              <a:t>) in/out</a:t>
            </a:r>
            <a:r>
              <a:rPr lang="ja-JP" altLang="en-US" dirty="0"/>
              <a:t>でノードの出現順序が異なる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242515-2496-4B9B-83E8-BADA19E8FB98}"/>
              </a:ext>
            </a:extLst>
          </p:cNvPr>
          <p:cNvSpPr txBox="1"/>
          <p:nvPr/>
        </p:nvSpPr>
        <p:spPr>
          <a:xfrm>
            <a:off x="-106756" y="460349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1]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82EE41B-4C11-4C73-BD36-2499249C0ADC}"/>
              </a:ext>
            </a:extLst>
          </p:cNvPr>
          <p:cNvSpPr txBox="1"/>
          <p:nvPr/>
        </p:nvSpPr>
        <p:spPr>
          <a:xfrm>
            <a:off x="-102612" y="2832288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2]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36D9930-CB8C-474E-A12A-A31B076C7D60}"/>
              </a:ext>
            </a:extLst>
          </p:cNvPr>
          <p:cNvSpPr txBox="1"/>
          <p:nvPr/>
        </p:nvSpPr>
        <p:spPr>
          <a:xfrm>
            <a:off x="-102611" y="4919659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3]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8E7390C-36A8-445D-8B67-40445636E558}"/>
              </a:ext>
            </a:extLst>
          </p:cNvPr>
          <p:cNvSpPr txBox="1"/>
          <p:nvPr/>
        </p:nvSpPr>
        <p:spPr>
          <a:xfrm>
            <a:off x="-106756" y="28570"/>
            <a:ext cx="353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2. </a:t>
            </a:r>
            <a:r>
              <a:rPr lang="ja-JP" altLang="en-US" b="1" u="sng" dirty="0">
                <a:sym typeface="Wingdings" pitchFamily="2" charset="2"/>
              </a:rPr>
              <a:t>複数ファイル事例</a:t>
            </a:r>
            <a:r>
              <a:rPr lang="en-US" altLang="ja-JP" b="1" u="sng" dirty="0">
                <a:sym typeface="Wingdings" pitchFamily="2" charset="2"/>
              </a:rPr>
              <a:t>=&gt;</a:t>
            </a:r>
            <a:r>
              <a:rPr lang="ja-JP" altLang="en-US" b="1" u="sng" dirty="0">
                <a:sym typeface="Wingdings" pitchFamily="2" charset="2"/>
              </a:rPr>
              <a:t>列結合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91689B0-EA18-452A-9F9A-0DF0E2B9A8ED}"/>
              </a:ext>
            </a:extLst>
          </p:cNvPr>
          <p:cNvSpPr/>
          <p:nvPr/>
        </p:nvSpPr>
        <p:spPr>
          <a:xfrm>
            <a:off x="3313086" y="91018"/>
            <a:ext cx="887891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出力</a:t>
            </a:r>
            <a:r>
              <a:rPr lang="en-US" altLang="ja-JP" dirty="0"/>
              <a:t>:</a:t>
            </a:r>
            <a:r>
              <a:rPr lang="ja-JP" altLang="en-US" dirty="0"/>
              <a:t>(((</a:t>
            </a:r>
            <a:r>
              <a:rPr lang="en-US" altLang="ja-JP" dirty="0"/>
              <a:t>l</a:t>
            </a:r>
            <a:r>
              <a:rPr lang="ja-JP" altLang="en-US" dirty="0"/>
              <a:t>ength,Quantity(1,mm)),(</a:t>
            </a:r>
            <a:r>
              <a:rPr lang="en-US" altLang="ja-JP" dirty="0"/>
              <a:t>h</a:t>
            </a:r>
            <a:r>
              <a:rPr lang="ja-JP" altLang="en-US" dirty="0"/>
              <a:t>eight,Quantity(2,</a:t>
            </a:r>
            <a:r>
              <a:rPr lang="en-US" altLang="ja-JP" dirty="0"/>
              <a:t>cm</a:t>
            </a:r>
            <a:r>
              <a:rPr lang="ja-JP" altLang="en-US" dirty="0"/>
              <a:t>))),((</a:t>
            </a:r>
            <a:r>
              <a:rPr lang="en-US" altLang="ja-JP" dirty="0"/>
              <a:t>weight</a:t>
            </a:r>
            <a:r>
              <a:rPr lang="ja-JP" altLang="en-US" dirty="0"/>
              <a:t>,Quantity(3,</a:t>
            </a:r>
            <a:r>
              <a:rPr lang="en-US" altLang="ja-JP" dirty="0"/>
              <a:t>kg</a:t>
            </a:r>
            <a:r>
              <a:rPr lang="ja-JP" altLang="en-US" dirty="0"/>
              <a:t>)),</a:t>
            </a:r>
            <a:r>
              <a:rPr lang="en-US" altLang="ja-JP" dirty="0"/>
              <a:t>...</a:t>
            </a:r>
            <a:endParaRPr lang="ja-JP" altLang="en-US" dirty="0"/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E031A789-99E4-46EE-8E7A-9861E512544D}"/>
              </a:ext>
            </a:extLst>
          </p:cNvPr>
          <p:cNvSpPr/>
          <p:nvPr/>
        </p:nvSpPr>
        <p:spPr>
          <a:xfrm>
            <a:off x="7903781" y="1356448"/>
            <a:ext cx="3321267" cy="432673"/>
          </a:xfrm>
          <a:prstGeom prst="wedgeRectCallout">
            <a:avLst>
              <a:gd name="adj1" fmla="val -37262"/>
              <a:gd name="adj2" fmla="val -1311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in/out</a:t>
            </a:r>
            <a:r>
              <a:rPr lang="ja-JP" altLang="en-US" sz="1200" dirty="0">
                <a:solidFill>
                  <a:srgbClr val="FF0000"/>
                </a:solidFill>
              </a:rPr>
              <a:t>の指定は残す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・各例を</a:t>
            </a:r>
            <a:r>
              <a:rPr kumimoji="1" lang="en-US" altLang="ja-JP" sz="1200" dirty="0">
                <a:solidFill>
                  <a:srgbClr val="FF0000"/>
                </a:solidFill>
              </a:rPr>
              <a:t>{}</a:t>
            </a:r>
            <a:r>
              <a:rPr kumimoji="1" lang="ja-JP" altLang="en-US" sz="1200" dirty="0">
                <a:solidFill>
                  <a:srgbClr val="FF0000"/>
                </a:solidFill>
              </a:rPr>
              <a:t>を用いた新形式で書き直す。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5916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F8C2672-21A0-47A2-BB4D-DB5D79326D44}"/>
              </a:ext>
            </a:extLst>
          </p:cNvPr>
          <p:cNvSpPr txBox="1"/>
          <p:nvPr/>
        </p:nvSpPr>
        <p:spPr>
          <a:xfrm>
            <a:off x="-106756" y="28570"/>
            <a:ext cx="353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3. </a:t>
            </a:r>
            <a:r>
              <a:rPr lang="ja-JP" altLang="en-US" b="1" u="sng" dirty="0">
                <a:sym typeface="Wingdings" pitchFamily="2" charset="2"/>
              </a:rPr>
              <a:t>環境変数</a:t>
            </a:r>
            <a:r>
              <a:rPr lang="en-US" altLang="ja-JP" b="1" u="sng" dirty="0">
                <a:sym typeface="Wingdings" pitchFamily="2" charset="2"/>
              </a:rPr>
              <a:t>(</a:t>
            </a:r>
            <a:r>
              <a:rPr lang="ja-JP" altLang="en-US" b="1" u="sng" dirty="0">
                <a:sym typeface="Wingdings" pitchFamily="2" charset="2"/>
              </a:rPr>
              <a:t>風</a:t>
            </a:r>
            <a:r>
              <a:rPr lang="en-US" altLang="ja-JP" b="1" u="sng" dirty="0">
                <a:sym typeface="Wingdings" pitchFamily="2" charset="2"/>
              </a:rPr>
              <a:t>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8F0BF49-0612-48FD-9847-E8276FE2D99F}"/>
              </a:ext>
            </a:extLst>
          </p:cNvPr>
          <p:cNvSpPr/>
          <p:nvPr/>
        </p:nvSpPr>
        <p:spPr>
          <a:xfrm>
            <a:off x="0" y="397902"/>
            <a:ext cx="11950262" cy="129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ストリームポインタ化参照されるラベルを環境変数的に扱いたい。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入力</a:t>
            </a:r>
            <a:r>
              <a:rPr lang="en-US" altLang="ja-JP" dirty="0"/>
              <a:t>CSV</a:t>
            </a:r>
            <a:r>
              <a:rPr lang="ja-JP" altLang="en-US" dirty="0"/>
              <a:t>ファイルの指定は、変換規則本体とは独立に指定したい。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echo ‘$bind:</a:t>
            </a:r>
            <a:r>
              <a:rPr lang="en-US" altLang="ja-JP" u="sng" dirty="0"/>
              <a:t>$#1$[1]</a:t>
            </a:r>
            <a:r>
              <a:rPr lang="en-US" altLang="ja-JP" dirty="0"/>
              <a:t>:</a:t>
            </a:r>
            <a:r>
              <a:rPr lang="en-US" altLang="ja-JP" u="sng" dirty="0"/>
              <a:t>$#2$[2]</a:t>
            </a:r>
            <a:r>
              <a:rPr lang="en-US" altLang="ja-JP" dirty="0"/>
              <a:t>$A[6]’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</a:t>
            </a:r>
            <a:r>
              <a:rPr lang="en-US" altLang="ja-JP" dirty="0">
                <a:solidFill>
                  <a:srgbClr val="FF0000"/>
                </a:solidFill>
              </a:rPr>
              <a:t>env=#1file(“test1.csv”);#2string(“A(B),C”)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97B036AA-8BE5-4FF1-8E54-41561C7DD013}"/>
              </a:ext>
            </a:extLst>
          </p:cNvPr>
          <p:cNvSpPr/>
          <p:nvPr/>
        </p:nvSpPr>
        <p:spPr>
          <a:xfrm>
            <a:off x="1996967" y="2439014"/>
            <a:ext cx="4834757" cy="432673"/>
          </a:xfrm>
          <a:prstGeom prst="wedgeRectCallout">
            <a:avLst>
              <a:gd name="adj1" fmla="val -37262"/>
              <a:gd name="adj2" fmla="val -1311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env</a:t>
            </a:r>
            <a:r>
              <a:rPr lang="ja-JP" altLang="en-US" sz="1200" dirty="0">
                <a:solidFill>
                  <a:srgbClr val="FF0000"/>
                </a:solidFill>
              </a:rPr>
              <a:t>で指定するのは、環境を記述した</a:t>
            </a:r>
            <a:r>
              <a:rPr lang="en-US" altLang="ja-JP" sz="1200" dirty="0" err="1">
                <a:solidFill>
                  <a:srgbClr val="FF0000"/>
                </a:solidFill>
              </a:rPr>
              <a:t>envfile</a:t>
            </a:r>
            <a:r>
              <a:rPr lang="ja-JP" altLang="en-US" sz="1200" dirty="0">
                <a:solidFill>
                  <a:srgbClr val="FF0000"/>
                </a:solidFill>
              </a:rPr>
              <a:t>のファイル名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・</a:t>
            </a:r>
            <a:r>
              <a:rPr kumimoji="1" lang="en-US" altLang="ja-JP" sz="1200" dirty="0" err="1">
                <a:solidFill>
                  <a:srgbClr val="FF0000"/>
                </a:solidFill>
              </a:rPr>
              <a:t>envfile</a:t>
            </a:r>
            <a:r>
              <a:rPr kumimoji="1" lang="ja-JP" altLang="en-US" sz="1200" dirty="0">
                <a:solidFill>
                  <a:srgbClr val="FF0000"/>
                </a:solidFill>
              </a:rPr>
              <a:t>の記述</a:t>
            </a:r>
            <a:r>
              <a:rPr lang="ja-JP" altLang="en-US" sz="1200" dirty="0">
                <a:solidFill>
                  <a:srgbClr val="FF0000"/>
                </a:solidFill>
              </a:rPr>
              <a:t>形式も、</a:t>
            </a:r>
            <a:r>
              <a:rPr lang="en-US" altLang="ja-JP" sz="1200" dirty="0">
                <a:solidFill>
                  <a:srgbClr val="FF0000"/>
                </a:solidFill>
              </a:rPr>
              <a:t>in/out</a:t>
            </a:r>
            <a:r>
              <a:rPr lang="ja-JP" altLang="en-US" sz="1200" dirty="0">
                <a:solidFill>
                  <a:srgbClr val="FF0000"/>
                </a:solidFill>
              </a:rPr>
              <a:t>同様</a:t>
            </a:r>
            <a:r>
              <a:rPr lang="en-US" altLang="ja-JP" sz="1200" dirty="0">
                <a:solidFill>
                  <a:srgbClr val="FF0000"/>
                </a:solidFill>
              </a:rPr>
              <a:t>T</a:t>
            </a:r>
            <a:r>
              <a:rPr lang="ja-JP" altLang="en-US" sz="1200" dirty="0">
                <a:solidFill>
                  <a:srgbClr val="FF0000"/>
                </a:solidFill>
              </a:rPr>
              <a:t>式とする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9023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C27FBB-E13A-4516-92ED-F358B9B417C2}"/>
              </a:ext>
            </a:extLst>
          </p:cNvPr>
          <p:cNvSpPr txBox="1"/>
          <p:nvPr/>
        </p:nvSpPr>
        <p:spPr>
          <a:xfrm>
            <a:off x="103761" y="22997"/>
            <a:ext cx="119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 b="1" u="sng" dirty="0">
                <a:sym typeface="Wingdings" pitchFamily="2" charset="2"/>
              </a:rPr>
              <a:t>オペレータの拡張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D7571BF-BC98-4271-9714-315BB095528A}"/>
              </a:ext>
            </a:extLst>
          </p:cNvPr>
          <p:cNvSpPr/>
          <p:nvPr/>
        </p:nvSpPr>
        <p:spPr>
          <a:xfrm>
            <a:off x="0" y="434369"/>
            <a:ext cx="12192000" cy="601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u="sng" dirty="0"/>
              <a:t>(1)</a:t>
            </a:r>
            <a:r>
              <a:rPr lang="ja-JP" altLang="en-US" u="sng" dirty="0"/>
              <a:t> オペレータへのパラメータ付与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	echo ‘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`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–C	=&gt; 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en-US" altLang="ja-JP" dirty="0"/>
              <a:t>(7,8)	// </a:t>
            </a:r>
            <a:r>
              <a:rPr lang="ja-JP" altLang="en-US" dirty="0"/>
              <a:t>指定なし</a:t>
            </a:r>
            <a:r>
              <a:rPr lang="en-US" altLang="ja-JP" dirty="0"/>
              <a:t>(default</a:t>
            </a:r>
            <a:r>
              <a:rPr lang="ja-JP" altLang="en-US" dirty="0"/>
              <a:t>「</a:t>
            </a:r>
            <a:r>
              <a:rPr lang="en-US" altLang="ja-JP" dirty="0">
                <a:solidFill>
                  <a:srgbClr val="FF0000"/>
                </a:solidFill>
              </a:rPr>
              <a:t> ”</a:t>
            </a:r>
            <a:r>
              <a:rPr lang="ja-JP" altLang="en-US" dirty="0"/>
              <a:t>」</a:t>
            </a:r>
            <a:r>
              <a:rPr lang="en-US" altLang="ja-JP" dirty="0"/>
              <a:t>)</a:t>
            </a:r>
          </a:p>
          <a:p>
            <a:pPr lvl="2">
              <a:spcBef>
                <a:spcPts val="600"/>
              </a:spcBef>
            </a:pPr>
            <a:r>
              <a:rPr lang="en-US" altLang="ja-JP" dirty="0"/>
              <a:t>echo ‘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`</a:t>
            </a:r>
            <a:r>
              <a:rPr lang="en-US" altLang="ja-JP" dirty="0">
                <a:solidFill>
                  <a:srgbClr val="FF0000"/>
                </a:solidFill>
              </a:rPr>
              <a:t>(?)}</a:t>
            </a:r>
            <a:r>
              <a:rPr lang="en-US" altLang="ja-JP" dirty="0"/>
              <a:t>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–FT –Pin –C	=&gt; 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en-US" altLang="ja-JP" dirty="0"/>
              <a:t>(7,8)	//</a:t>
            </a:r>
            <a:r>
              <a:rPr lang="ja-JP" altLang="en-US" dirty="0"/>
              <a:t>「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ja-JP" altLang="en-US" dirty="0"/>
              <a:t>」指定</a:t>
            </a:r>
            <a:endParaRPr lang="en-US" altLang="ja-JP" dirty="0"/>
          </a:p>
          <a:p>
            <a:pPr lvl="2">
              <a:spcBef>
                <a:spcPts val="600"/>
              </a:spcBef>
            </a:pPr>
            <a:r>
              <a:rPr lang="en-US" altLang="ja-JP" dirty="0"/>
              <a:t>echo ‘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`</a:t>
            </a:r>
            <a:r>
              <a:rPr lang="en-US" altLang="ja-JP" dirty="0">
                <a:solidFill>
                  <a:srgbClr val="FF0000"/>
                </a:solidFill>
              </a:rPr>
              <a:t>(?,!)}</a:t>
            </a:r>
            <a:r>
              <a:rPr lang="en-US" altLang="ja-JP" dirty="0"/>
              <a:t>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–FT –Pin –C	=&gt; 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!</a:t>
            </a:r>
            <a:r>
              <a:rPr lang="en-US" altLang="ja-JP" dirty="0"/>
              <a:t>(7,8)	//</a:t>
            </a:r>
            <a:r>
              <a:rPr lang="ja-JP" altLang="en-US" dirty="0"/>
              <a:t>「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ja-JP" altLang="en-US" dirty="0"/>
              <a:t>」「</a:t>
            </a:r>
            <a:r>
              <a:rPr lang="en-US" altLang="ja-JP" dirty="0">
                <a:solidFill>
                  <a:srgbClr val="FF0000"/>
                </a:solidFill>
              </a:rPr>
              <a:t>!</a:t>
            </a:r>
            <a:r>
              <a:rPr lang="ja-JP" altLang="en-US" dirty="0"/>
              <a:t>」指定</a:t>
            </a:r>
            <a:endParaRPr lang="en-US" altLang="ja-JP" dirty="0"/>
          </a:p>
          <a:p>
            <a:pPr>
              <a:spcBef>
                <a:spcPts val="1800"/>
              </a:spcBef>
            </a:pPr>
            <a:r>
              <a:rPr lang="en-US" altLang="ja-JP" u="sng" dirty="0"/>
              <a:t>(2) reference</a:t>
            </a:r>
            <a:r>
              <a:rPr lang="ja-JP" altLang="en-US" u="sng" dirty="0"/>
              <a:t>のオペレータ化</a:t>
            </a:r>
            <a:r>
              <a:rPr lang="ja-JP" altLang="en-US" dirty="0"/>
              <a:t> </a:t>
            </a:r>
            <a:r>
              <a:rPr lang="en-US" altLang="ja-JP" dirty="0"/>
              <a:t>=&gt; </a:t>
            </a:r>
            <a:r>
              <a:rPr lang="ja-JP" altLang="en-US" dirty="0"/>
              <a:t>オペレータ化しない</a:t>
            </a:r>
            <a:endParaRPr lang="en-US" altLang="ja-JP" dirty="0"/>
          </a:p>
          <a:p>
            <a:pPr>
              <a:spcBef>
                <a:spcPts val="12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	$#1</a:t>
            </a:r>
            <a:r>
              <a:rPr lang="ja-JP" altLang="en-US" dirty="0"/>
              <a:t>、</a:t>
            </a:r>
            <a:r>
              <a:rPr lang="en-US" altLang="ja-JP" dirty="0"/>
              <a:t>$##1 	=&gt; </a:t>
            </a:r>
            <a:r>
              <a:rPr lang="ja-JP" altLang="en-US" dirty="0"/>
              <a:t>従来通り</a:t>
            </a:r>
            <a:endParaRPr lang="en-US" altLang="ja-JP" dirty="0"/>
          </a:p>
          <a:p>
            <a:pPr>
              <a:spcBef>
                <a:spcPts val="1200"/>
              </a:spcBef>
            </a:pPr>
            <a:r>
              <a:rPr lang="en-US" altLang="ja-JP" u="sng" dirty="0"/>
              <a:t>(3) bind</a:t>
            </a:r>
            <a:r>
              <a:rPr lang="ja-JP" altLang="en-US" u="sng" dirty="0"/>
              <a:t>のオペレータ化</a:t>
            </a:r>
            <a:endParaRPr lang="en-US" altLang="ja-JP" u="sng" dirty="0"/>
          </a:p>
          <a:p>
            <a:pPr>
              <a:spcBef>
                <a:spcPts val="12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3]	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bind(</a:t>
            </a:r>
            <a:r>
              <a:rPr lang="en-US" altLang="ja-JP" u="sng" dirty="0"/>
              <a:t>$#1[1]</a:t>
            </a:r>
            <a:r>
              <a:rPr lang="en-US" altLang="ja-JP" dirty="0"/>
              <a:t>,</a:t>
            </a:r>
            <a:r>
              <a:rPr lang="en-US" altLang="ja-JP" u="sng" dirty="0"/>
              <a:t>$#2[2])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A[6]</a:t>
            </a:r>
          </a:p>
          <a:p>
            <a:pPr lvl="2">
              <a:spcBef>
                <a:spcPts val="600"/>
              </a:spcBef>
            </a:pPr>
            <a:r>
              <a:rPr lang="pt-BR" altLang="ja-JP" dirty="0">
                <a:solidFill>
                  <a:srgbClr val="FF0000"/>
                </a:solidFill>
              </a:rPr>
              <a:t>{</a:t>
            </a:r>
            <a:r>
              <a:rPr lang="pt-BR" altLang="ja-JP" dirty="0"/>
              <a:t>bind(</a:t>
            </a:r>
            <a:r>
              <a:rPr lang="pt-BR" altLang="ja-JP" u="sng" dirty="0"/>
              <a:t>"X(Y),P(Q,R)"[1]</a:t>
            </a:r>
            <a:r>
              <a:rPr lang="pt-BR" altLang="ja-JP" dirty="0"/>
              <a:t>,</a:t>
            </a:r>
            <a:r>
              <a:rPr lang="pt-BR" altLang="ja-JP" u="sng" dirty="0"/>
              <a:t>$#1[2]</a:t>
            </a:r>
            <a:r>
              <a:rPr lang="pt-BR" altLang="ja-JP" dirty="0"/>
              <a:t>,</a:t>
            </a:r>
            <a:r>
              <a:rPr lang="pt-BR" altLang="ja-JP" u="sng" dirty="0"/>
              <a:t>"MM,KG"[1])</a:t>
            </a:r>
            <a:r>
              <a:rPr lang="pt-BR" altLang="ja-JP" dirty="0">
                <a:solidFill>
                  <a:srgbClr val="FF0000"/>
                </a:solidFill>
              </a:rPr>
              <a:t>}</a:t>
            </a:r>
            <a:r>
              <a:rPr lang="pt-BR" altLang="ja-JP" dirty="0"/>
              <a:t>A[]</a:t>
            </a:r>
            <a:endParaRPr lang="en-US" altLang="ja-JP" dirty="0"/>
          </a:p>
          <a:p>
            <a:pPr>
              <a:spcBef>
                <a:spcPts val="18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&lt;</a:t>
            </a:r>
            <a:r>
              <a:rPr lang="ja-JP" altLang="en-US" dirty="0"/>
              <a:t>問題点</a:t>
            </a:r>
            <a:r>
              <a:rPr lang="en-US" altLang="ja-JP" dirty="0"/>
              <a:t>&gt; </a:t>
            </a:r>
            <a:r>
              <a:rPr lang="ja-JP" altLang="en-US" dirty="0"/>
              <a:t>バインド値指定の出力形式</a:t>
            </a:r>
            <a:r>
              <a:rPr lang="en-US" altLang="ja-JP" dirty="0"/>
              <a:t>	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(</a:t>
            </a:r>
            <a:r>
              <a:rPr lang="ja-JP" altLang="en-US" dirty="0"/>
              <a:t>前回案</a:t>
            </a:r>
            <a:r>
              <a:rPr lang="en-US" altLang="ja-JP" dirty="0"/>
              <a:t>)</a:t>
            </a:r>
            <a:r>
              <a:rPr lang="ja-JP" altLang="en-US" dirty="0"/>
              <a:t>　</a:t>
            </a:r>
            <a:r>
              <a:rPr lang="en-US" altLang="ja-JP" dirty="0"/>
              <a:t>$ echo '(</a:t>
            </a:r>
            <a:r>
              <a:rPr lang="en-US" altLang="ja-JP" dirty="0">
                <a:highlight>
                  <a:srgbClr val="FFCCFF"/>
                </a:highlight>
              </a:rPr>
              <a:t>$##11(A)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##11$##12[2]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data=num.csv</a:t>
            </a:r>
          </a:p>
          <a:p>
            <a:pPr lvl="2"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	=&gt;</a:t>
            </a:r>
            <a:r>
              <a:rPr lang="en-US" altLang="ja-JP" u="sng" dirty="0"/>
              <a:t>(</a:t>
            </a:r>
            <a:r>
              <a:rPr lang="en-US" altLang="ja-JP" u="sng" dirty="0">
                <a:highlight>
                  <a:srgbClr val="FFCCFF"/>
                </a:highlight>
              </a:rPr>
              <a:t>$##11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FFFFCC"/>
                </a:highlight>
              </a:rPr>
              <a:t>##11$##12[2]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00FFFF"/>
                </a:highlight>
              </a:rPr>
              <a:t>##12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(1,2)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,##11$##12[2]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@##12(1,2),##12)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(</a:t>
            </a:r>
            <a:r>
              <a:rPr lang="ja-JP" altLang="en-US" dirty="0"/>
              <a:t>今回案</a:t>
            </a:r>
            <a:r>
              <a:rPr lang="en-US" altLang="ja-JP" dirty="0"/>
              <a:t>)</a:t>
            </a:r>
            <a:r>
              <a:rPr lang="ja-JP" altLang="en-US" dirty="0"/>
              <a:t>　①</a:t>
            </a:r>
            <a:r>
              <a:rPr lang="en-US" altLang="ja-JP" dirty="0"/>
              <a:t> $ echo ‘...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 {bind($#1)}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FFCCFF"/>
                </a:highlight>
              </a:rPr>
              <a:t>$##11(A)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 ##11$##12[2]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–Pin </a:t>
            </a:r>
          </a:p>
          <a:p>
            <a:pPr lvl="1"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　　   ② </a:t>
            </a:r>
            <a:r>
              <a:rPr lang="en-US" altLang="ja-JP" dirty="0"/>
              <a:t>$ echo ‘...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 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FFCCFF"/>
                </a:highlight>
              </a:rPr>
              <a:t>$##11(A)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 ##11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{bind($#1)}</a:t>
            </a:r>
            <a:r>
              <a:rPr lang="en-US" altLang="ja-JP" dirty="0">
                <a:highlight>
                  <a:srgbClr val="FFFFCC"/>
                </a:highlight>
              </a:rPr>
              <a:t>$##12[2]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–Pin</a:t>
            </a:r>
          </a:p>
          <a:p>
            <a:pPr lvl="2">
              <a:spcBef>
                <a:spcPts val="600"/>
              </a:spcBef>
            </a:pPr>
            <a:r>
              <a:rPr lang="en-US" altLang="ja-JP" dirty="0"/>
              <a:t>	=&gt;(</a:t>
            </a:r>
            <a:r>
              <a:rPr lang="en-US" altLang="ja-JP" u="sng" dirty="0">
                <a:highlight>
                  <a:srgbClr val="FFCCFF"/>
                </a:highlight>
              </a:rPr>
              <a:t>$##11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FFFFCC"/>
                </a:highlight>
              </a:rPr>
              <a:t>##11$##12[2]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00FFFF"/>
                </a:highlight>
              </a:rPr>
              <a:t>##12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(1,2) 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 ##11$##12[2]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@##12(1,2),##12)</a:t>
            </a: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DC86CB46-40DD-4D44-BA68-53989D628565}"/>
              </a:ext>
            </a:extLst>
          </p:cNvPr>
          <p:cNvSpPr/>
          <p:nvPr/>
        </p:nvSpPr>
        <p:spPr>
          <a:xfrm>
            <a:off x="5475889" y="2794101"/>
            <a:ext cx="1608083" cy="291662"/>
          </a:xfrm>
          <a:prstGeom prst="wedgeRectCallout">
            <a:avLst>
              <a:gd name="adj1" fmla="val -22083"/>
              <a:gd name="adj2" fmla="val 143230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下線部はパラメータ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C0ED396C-5F1E-4C8F-86F1-534A72534858}"/>
              </a:ext>
            </a:extLst>
          </p:cNvPr>
          <p:cNvSpPr/>
          <p:nvPr/>
        </p:nvSpPr>
        <p:spPr>
          <a:xfrm>
            <a:off x="10434147" y="4002636"/>
            <a:ext cx="1382110" cy="291662"/>
          </a:xfrm>
          <a:prstGeom prst="wedgeRectCallout">
            <a:avLst>
              <a:gd name="adj1" fmla="val -15572"/>
              <a:gd name="adj2" fmla="val 67555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下線部はヘッド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F04186F-AFF6-4843-B763-0655F06DF4EC}"/>
              </a:ext>
            </a:extLst>
          </p:cNvPr>
          <p:cNvSpPr/>
          <p:nvPr/>
        </p:nvSpPr>
        <p:spPr>
          <a:xfrm>
            <a:off x="867103" y="3275774"/>
            <a:ext cx="5412828" cy="78827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35B5B43-A93F-417C-9FB8-A3ED9BEA3E46}"/>
              </a:ext>
            </a:extLst>
          </p:cNvPr>
          <p:cNvSpPr/>
          <p:nvPr/>
        </p:nvSpPr>
        <p:spPr>
          <a:xfrm>
            <a:off x="1489843" y="4524545"/>
            <a:ext cx="10410496" cy="1874306"/>
          </a:xfrm>
          <a:prstGeom prst="roundRect">
            <a:avLst>
              <a:gd name="adj" fmla="val 1023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A09F986A-8BC2-4E6B-9409-7C4908AE08F4}"/>
              </a:ext>
            </a:extLst>
          </p:cNvPr>
          <p:cNvSpPr/>
          <p:nvPr/>
        </p:nvSpPr>
        <p:spPr>
          <a:xfrm>
            <a:off x="3857298" y="78787"/>
            <a:ext cx="4235668" cy="236451"/>
          </a:xfrm>
          <a:prstGeom prst="wedgeRectCallout">
            <a:avLst>
              <a:gd name="adj1" fmla="val -37262"/>
              <a:gd name="adj2" fmla="val -1311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p69-71</a:t>
            </a:r>
            <a:r>
              <a:rPr lang="ja-JP" altLang="en-US" sz="1200" dirty="0">
                <a:solidFill>
                  <a:srgbClr val="FF0000"/>
                </a:solidFill>
              </a:rPr>
              <a:t>を新仕様で書き換えたものを示す</a:t>
            </a:r>
            <a:r>
              <a:rPr lang="en-US" altLang="ja-JP" sz="1200" dirty="0">
                <a:solidFill>
                  <a:srgbClr val="FF0000"/>
                </a:solidFill>
              </a:rPr>
              <a:t>(p72-74)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4222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7">
            <a:extLst>
              <a:ext uri="{FF2B5EF4-FFF2-40B4-BE49-F238E27FC236}">
                <a16:creationId xmlns:a16="http://schemas.microsoft.com/office/drawing/2014/main" id="{5C51B25F-AD9B-4AE3-AD63-C97D5E4D6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085134"/>
              </p:ext>
            </p:extLst>
          </p:nvPr>
        </p:nvGraphicFramePr>
        <p:xfrm>
          <a:off x="582495" y="1288906"/>
          <a:ext cx="510968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517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1851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390993">
                  <a:extLst>
                    <a:ext uri="{9D8B030D-6E8A-4147-A177-3AD203B41FA5}">
                      <a16:colId xmlns:a16="http://schemas.microsoft.com/office/drawing/2014/main" val="3004560296"/>
                    </a:ext>
                  </a:extLst>
                </a:gridCol>
                <a:gridCol w="1681655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</a:tblGrid>
              <a:tr h="232878"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test1.csv #2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length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height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weight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mm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cm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kg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2CE2D40-F37B-412D-8900-FBC4A92CAB26}"/>
              </a:ext>
            </a:extLst>
          </p:cNvPr>
          <p:cNvSpPr/>
          <p:nvPr/>
        </p:nvSpPr>
        <p:spPr>
          <a:xfrm>
            <a:off x="6499825" y="2096820"/>
            <a:ext cx="557792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{bind($#1[2],$#2[1]}</a:t>
            </a:r>
            <a:r>
              <a:rPr lang="en-US" altLang="ja-JP" dirty="0"/>
              <a:t>(#11A[3], #12B[3], #13[](C[3]))</a:t>
            </a:r>
            <a:endParaRPr lang="ja-JP" altLang="en-US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E64D107-06E8-47EC-A5AE-5036AB964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53602"/>
              </p:ext>
            </p:extLst>
          </p:nvPr>
        </p:nvGraphicFramePr>
        <p:xfrm>
          <a:off x="582495" y="3357055"/>
          <a:ext cx="1100598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103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66041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1660076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1345884">
                  <a:extLst>
                    <a:ext uri="{9D8B030D-6E8A-4147-A177-3AD203B41FA5}">
                      <a16:colId xmlns:a16="http://schemas.microsoft.com/office/drawing/2014/main" val="3314973299"/>
                    </a:ext>
                  </a:extLst>
                </a:gridCol>
                <a:gridCol w="1450427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1397876">
                  <a:extLst>
                    <a:ext uri="{9D8B030D-6E8A-4147-A177-3AD203B41FA5}">
                      <a16:colId xmlns:a16="http://schemas.microsoft.com/office/drawing/2014/main" val="3175246233"/>
                    </a:ext>
                  </a:extLst>
                </a:gridCol>
                <a:gridCol w="493987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1618593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234047"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test2.csv #2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test3.csv #3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2145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length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height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weight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2145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mm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cm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kg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214543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684CF127-79C8-4740-ACC3-C6EB3F3FF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404857"/>
              </p:ext>
            </p:extLst>
          </p:nvPr>
        </p:nvGraphicFramePr>
        <p:xfrm>
          <a:off x="582495" y="5117162"/>
          <a:ext cx="1100598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062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46093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315311">
                  <a:extLst>
                    <a:ext uri="{9D8B030D-6E8A-4147-A177-3AD203B41FA5}">
                      <a16:colId xmlns:a16="http://schemas.microsoft.com/office/drawing/2014/main" val="61348161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1376855">
                  <a:extLst>
                    <a:ext uri="{9D8B030D-6E8A-4147-A177-3AD203B41FA5}">
                      <a16:colId xmlns:a16="http://schemas.microsoft.com/office/drawing/2014/main" val="3314973299"/>
                    </a:ext>
                  </a:extLst>
                </a:gridCol>
                <a:gridCol w="1439917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1324304">
                  <a:extLst>
                    <a:ext uri="{9D8B030D-6E8A-4147-A177-3AD203B41FA5}">
                      <a16:colId xmlns:a16="http://schemas.microsoft.com/office/drawing/2014/main" val="3175246233"/>
                    </a:ext>
                  </a:extLst>
                </a:gridCol>
                <a:gridCol w="536027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1597574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155906"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test2.csv #2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test3.csv #3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test4.csv #4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1429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length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height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weight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1429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mm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cm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kg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142914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242515-2496-4B9B-83E8-BADA19E8FB98}"/>
              </a:ext>
            </a:extLst>
          </p:cNvPr>
          <p:cNvSpPr txBox="1"/>
          <p:nvPr/>
        </p:nvSpPr>
        <p:spPr>
          <a:xfrm>
            <a:off x="-94593" y="1283548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1]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82EE41B-4C11-4C73-BD36-2499249C0ADC}"/>
              </a:ext>
            </a:extLst>
          </p:cNvPr>
          <p:cNvSpPr txBox="1"/>
          <p:nvPr/>
        </p:nvSpPr>
        <p:spPr>
          <a:xfrm>
            <a:off x="-94593" y="3365940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2]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36D9930-CB8C-474E-A12A-A31B076C7D60}"/>
              </a:ext>
            </a:extLst>
          </p:cNvPr>
          <p:cNvSpPr txBox="1"/>
          <p:nvPr/>
        </p:nvSpPr>
        <p:spPr>
          <a:xfrm>
            <a:off x="-94594" y="5096142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3]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8E7390C-36A8-445D-8B67-40445636E558}"/>
              </a:ext>
            </a:extLst>
          </p:cNvPr>
          <p:cNvSpPr txBox="1"/>
          <p:nvPr/>
        </p:nvSpPr>
        <p:spPr>
          <a:xfrm>
            <a:off x="0" y="298427"/>
            <a:ext cx="332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2. </a:t>
            </a:r>
            <a:r>
              <a:rPr lang="ja-JP" altLang="en-US" b="1" u="sng" dirty="0">
                <a:sym typeface="Wingdings" pitchFamily="2" charset="2"/>
              </a:rPr>
              <a:t>複数ファイル事例</a:t>
            </a:r>
            <a:r>
              <a:rPr lang="en-US" altLang="ja-JP" b="1" u="sng" dirty="0">
                <a:sym typeface="Wingdings" pitchFamily="2" charset="2"/>
              </a:rPr>
              <a:t>(</a:t>
            </a:r>
            <a:r>
              <a:rPr lang="ja-JP" altLang="en-US" b="1" u="sng" dirty="0">
                <a:sym typeface="Wingdings" pitchFamily="2" charset="2"/>
              </a:rPr>
              <a:t>列結合</a:t>
            </a:r>
            <a:r>
              <a:rPr lang="en-US" altLang="ja-JP" b="1" u="sng" dirty="0">
                <a:sym typeface="Wingdings" pitchFamily="2" charset="2"/>
              </a:rPr>
              <a:t>)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91689B0-EA18-452A-9F9A-0DF0E2B9A8ED}"/>
              </a:ext>
            </a:extLst>
          </p:cNvPr>
          <p:cNvSpPr/>
          <p:nvPr/>
        </p:nvSpPr>
        <p:spPr>
          <a:xfrm>
            <a:off x="3815251" y="762209"/>
            <a:ext cx="834657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(((</a:t>
            </a:r>
            <a:r>
              <a:rPr lang="en-US" altLang="ja-JP" dirty="0"/>
              <a:t>l</a:t>
            </a:r>
            <a:r>
              <a:rPr lang="ja-JP" altLang="en-US" dirty="0"/>
              <a:t>ength,Quantity(1,mm)),(</a:t>
            </a:r>
            <a:r>
              <a:rPr lang="en-US" altLang="ja-JP" dirty="0"/>
              <a:t>h</a:t>
            </a:r>
            <a:r>
              <a:rPr lang="ja-JP" altLang="en-US" dirty="0"/>
              <a:t>eight,Quantity(2,</a:t>
            </a:r>
            <a:r>
              <a:rPr lang="en-US" altLang="ja-JP" dirty="0"/>
              <a:t>cm</a:t>
            </a:r>
            <a:r>
              <a:rPr lang="ja-JP" altLang="en-US" dirty="0"/>
              <a:t>))),((</a:t>
            </a:r>
            <a:r>
              <a:rPr lang="en-US" altLang="ja-JP" dirty="0"/>
              <a:t>weight</a:t>
            </a:r>
            <a:r>
              <a:rPr lang="ja-JP" altLang="en-US" dirty="0"/>
              <a:t>,Quantity(3,</a:t>
            </a:r>
            <a:r>
              <a:rPr lang="en-US" altLang="ja-JP" dirty="0"/>
              <a:t>kg</a:t>
            </a:r>
            <a:r>
              <a:rPr lang="ja-JP" altLang="en-US" dirty="0"/>
              <a:t>)),</a:t>
            </a:r>
            <a:r>
              <a:rPr lang="en-US" altLang="ja-JP" dirty="0"/>
              <a:t>...</a:t>
            </a:r>
            <a:endParaRPr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F825CE6-F2C7-45DF-ADD7-133BC35E2D14}"/>
              </a:ext>
            </a:extLst>
          </p:cNvPr>
          <p:cNvSpPr/>
          <p:nvPr/>
        </p:nvSpPr>
        <p:spPr>
          <a:xfrm>
            <a:off x="3815251" y="353068"/>
            <a:ext cx="834657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pPr>
              <a:spcBef>
                <a:spcPts val="600"/>
              </a:spcBef>
            </a:pPr>
            <a:r>
              <a:rPr lang="it-IT" altLang="ja-JP" dirty="0"/>
              <a:t>$PI$($#11$,Quantity($#13$, $#12$))</a:t>
            </a:r>
            <a:endParaRPr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681B3C2-6700-40CE-A779-0AF10CFB137C}"/>
              </a:ext>
            </a:extLst>
          </p:cNvPr>
          <p:cNvSpPr/>
          <p:nvPr/>
        </p:nvSpPr>
        <p:spPr>
          <a:xfrm>
            <a:off x="1580978" y="4744042"/>
            <a:ext cx="705852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{bind($#1)}</a:t>
            </a:r>
            <a:r>
              <a:rPr lang="en-US" altLang="ja-JP" dirty="0"/>
              <a:t>(#11A[3], #12B[3], #13</a:t>
            </a:r>
            <a:r>
              <a:rPr lang="en-US" altLang="ja-JP" dirty="0">
                <a:solidFill>
                  <a:srgbClr val="FF0000"/>
                </a:solidFill>
              </a:rPr>
              <a:t>{bind($#2[2],$#3[1])}</a:t>
            </a:r>
            <a:r>
              <a:rPr lang="en-US" altLang="ja-JP" dirty="0"/>
              <a:t>[](C[3]))</a:t>
            </a:r>
            <a:endParaRPr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9CDF9E5-F0F3-4700-9CFF-FA0D5423F7FB}"/>
              </a:ext>
            </a:extLst>
          </p:cNvPr>
          <p:cNvSpPr/>
          <p:nvPr/>
        </p:nvSpPr>
        <p:spPr>
          <a:xfrm>
            <a:off x="1580978" y="6488668"/>
            <a:ext cx="819364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{bind($#1[2], $#2[1])}</a:t>
            </a:r>
            <a:r>
              <a:rPr lang="en-US" altLang="ja-JP" dirty="0"/>
              <a:t>(#11A[3], #12B[3], #13</a:t>
            </a:r>
            <a:r>
              <a:rPr lang="en-US" altLang="ja-JP" dirty="0">
                <a:solidFill>
                  <a:srgbClr val="FF0000"/>
                </a:solidFill>
              </a:rPr>
              <a:t>{bind($#3[2], $#4[1])}</a:t>
            </a:r>
            <a:r>
              <a:rPr lang="en-US" altLang="ja-JP" dirty="0"/>
              <a:t>[](C[3]))</a:t>
            </a:r>
            <a:endParaRPr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22E6433-4B93-40CD-8D0A-E73C73D4520B}"/>
              </a:ext>
            </a:extLst>
          </p:cNvPr>
          <p:cNvSpPr txBox="1"/>
          <p:nvPr/>
        </p:nvSpPr>
        <p:spPr>
          <a:xfrm>
            <a:off x="3137336" y="355719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out: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C8BA335-1813-4E2E-A455-FFC5FA3B5890}"/>
              </a:ext>
            </a:extLst>
          </p:cNvPr>
          <p:cNvSpPr txBox="1"/>
          <p:nvPr/>
        </p:nvSpPr>
        <p:spPr>
          <a:xfrm>
            <a:off x="3137336" y="781844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出力</a:t>
            </a:r>
            <a:r>
              <a:rPr lang="en-US" altLang="ja-JP" dirty="0"/>
              <a:t>: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AA42DE8-0DAA-4C8C-91EA-67F29271B40C}"/>
              </a:ext>
            </a:extLst>
          </p:cNvPr>
          <p:cNvSpPr txBox="1"/>
          <p:nvPr/>
        </p:nvSpPr>
        <p:spPr>
          <a:xfrm>
            <a:off x="6064468" y="2096820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in: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F49E551-4B50-40A7-8470-1A1F7641A8DE}"/>
              </a:ext>
            </a:extLst>
          </p:cNvPr>
          <p:cNvSpPr txBox="1"/>
          <p:nvPr/>
        </p:nvSpPr>
        <p:spPr>
          <a:xfrm>
            <a:off x="1139543" y="4744042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in: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66DA8F6-EDCA-473F-9A4F-7EDBF32173F5}"/>
              </a:ext>
            </a:extLst>
          </p:cNvPr>
          <p:cNvSpPr txBox="1"/>
          <p:nvPr/>
        </p:nvSpPr>
        <p:spPr>
          <a:xfrm>
            <a:off x="1139543" y="6487005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in: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75875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F8C2672-21A0-47A2-BB4D-DB5D79326D44}"/>
              </a:ext>
            </a:extLst>
          </p:cNvPr>
          <p:cNvSpPr txBox="1"/>
          <p:nvPr/>
        </p:nvSpPr>
        <p:spPr>
          <a:xfrm>
            <a:off x="-106756" y="28570"/>
            <a:ext cx="353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3. </a:t>
            </a:r>
            <a:r>
              <a:rPr lang="ja-JP" altLang="en-US" b="1" u="sng" dirty="0">
                <a:sym typeface="Wingdings" pitchFamily="2" charset="2"/>
              </a:rPr>
              <a:t>環境変数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8F0BF49-0612-48FD-9847-E8276FE2D99F}"/>
              </a:ext>
            </a:extLst>
          </p:cNvPr>
          <p:cNvSpPr/>
          <p:nvPr/>
        </p:nvSpPr>
        <p:spPr>
          <a:xfrm>
            <a:off x="0" y="397902"/>
            <a:ext cx="11950262" cy="129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ストリームポインタ化参照されるラベルを環境変数的に扱いたい。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入力</a:t>
            </a:r>
            <a:r>
              <a:rPr lang="en-US" altLang="ja-JP" dirty="0"/>
              <a:t>CSV</a:t>
            </a:r>
            <a:r>
              <a:rPr lang="ja-JP" altLang="en-US" dirty="0"/>
              <a:t>ファイルの指定は、変換規則本体とは独立に指定したい。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echo ‘$bind:</a:t>
            </a:r>
            <a:r>
              <a:rPr lang="en-US" altLang="ja-JP" u="sng" dirty="0"/>
              <a:t>$#1$[1]</a:t>
            </a:r>
            <a:r>
              <a:rPr lang="en-US" altLang="ja-JP" dirty="0"/>
              <a:t>:</a:t>
            </a:r>
            <a:r>
              <a:rPr lang="en-US" altLang="ja-JP" u="sng" dirty="0"/>
              <a:t>$#2$[2]</a:t>
            </a:r>
            <a:r>
              <a:rPr lang="en-US" altLang="ja-JP" dirty="0"/>
              <a:t>$A[6]’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</a:t>
            </a:r>
            <a:r>
              <a:rPr lang="en-US" altLang="ja-JP" dirty="0">
                <a:solidFill>
                  <a:srgbClr val="FF0000"/>
                </a:solidFill>
              </a:rPr>
              <a:t>env=“envfile.txt"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1486299-98D3-4BF4-AA3C-BAE4D117171B}"/>
              </a:ext>
            </a:extLst>
          </p:cNvPr>
          <p:cNvSpPr/>
          <p:nvPr/>
        </p:nvSpPr>
        <p:spPr>
          <a:xfrm>
            <a:off x="489896" y="1870371"/>
            <a:ext cx="4338047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[envfile.txt]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solidFill>
                  <a:srgbClr val="FF0000"/>
                </a:solidFill>
              </a:rPr>
              <a:t>　</a:t>
            </a:r>
            <a:r>
              <a:rPr lang="en-US" altLang="ja-JP" dirty="0">
                <a:solidFill>
                  <a:srgbClr val="FF0000"/>
                </a:solidFill>
              </a:rPr>
              <a:t>#1file(“test1.csv”);#2string(“A(B),C”)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16349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6/19(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884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dirty="0"/>
              <a:t>{}</a:t>
            </a:r>
            <a:r>
              <a:rPr lang="ja-JP" altLang="en-US" dirty="0"/>
              <a:t>の導入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・内部表現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303635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96D5A6-6F4B-4AC3-8687-C00060DEB05C}"/>
              </a:ext>
            </a:extLst>
          </p:cNvPr>
          <p:cNvSpPr txBox="1"/>
          <p:nvPr/>
        </p:nvSpPr>
        <p:spPr>
          <a:xfrm>
            <a:off x="1" y="22925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 {}</a:t>
            </a:r>
            <a:r>
              <a:rPr lang="ja-JP" altLang="en-US" b="1" u="sng" dirty="0">
                <a:sym typeface="Wingdings" pitchFamily="2" charset="2"/>
              </a:rPr>
              <a:t>の導入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0D8812E-1505-47FC-8D00-B55F85A5E771}"/>
              </a:ext>
            </a:extLst>
          </p:cNvPr>
          <p:cNvSpPr/>
          <p:nvPr/>
        </p:nvSpPr>
        <p:spPr>
          <a:xfrm>
            <a:off x="428295" y="392257"/>
            <a:ext cx="11335407" cy="40010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1&gt;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エスケープ対象を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&lt;head&gt;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内の特定構文要素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(&lt;function&gt;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、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&lt;name&gt;)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に限定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/>
              <a:t>　例</a:t>
            </a:r>
            <a:r>
              <a:rPr lang="en-US" altLang="ja-JP" dirty="0"/>
              <a:t>1:	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$bind$(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X(Y),P(Q,R)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[1],$#</a:t>
            </a:r>
            <a:r>
              <a:rPr lang="en-US" altLang="ja-JP" dirty="0">
                <a:highlight>
                  <a:srgbClr val="FFCCFF"/>
                </a:highlight>
              </a:rPr>
              <a:t>4</a:t>
            </a:r>
            <a:r>
              <a:rPr lang="en-US" altLang="ja-JP" dirty="0"/>
              <a:t>[2],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MM,KG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highlight>
                  <a:srgbClr val="FFFFCC"/>
                </a:highlight>
              </a:rPr>
              <a:t>2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A[]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構文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&lt;function&gt; ::= &lt;operator&gt; | ’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{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'&lt;operator&gt;(’(’&lt;T-form&gt;(’,’&lt;T-form&gt;)*’)’)*’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’</a:t>
            </a:r>
          </a:p>
          <a:p>
            <a:pPr lvl="2"/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&lt;name&gt;	   ::= &lt;char&gt;+ | ‘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{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‘&lt;T-form&gt;(’,’&lt;T-form&gt;)*’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’</a:t>
            </a:r>
          </a:p>
          <a:p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意味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{…}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を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&lt;function&gt;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や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&lt;name&gt;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の一部とみなす 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=&gt;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結果的に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&lt;head&gt;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の一部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懸案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上記特定構文要素に限定する根拠があいまい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案</a:t>
            </a:r>
            <a:r>
              <a:rPr lang="en-US" altLang="ja-JP" dirty="0"/>
              <a:t>2&gt; </a:t>
            </a:r>
            <a:r>
              <a:rPr lang="ja-JP" altLang="en-US" dirty="0"/>
              <a:t>制限なしにエスケープ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例</a:t>
            </a:r>
            <a:r>
              <a:rPr lang="en-US" altLang="ja-JP" dirty="0"/>
              <a:t>2:	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$bind$(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[1],$#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</a:t>
            </a:r>
            <a:r>
              <a:rPr lang="en-US" altLang="ja-JP" dirty="0" err="1">
                <a:highlight>
                  <a:srgbClr val="FFCCFF"/>
                </a:highlight>
              </a:rPr>
              <a:t>mult</a:t>
            </a:r>
            <a:r>
              <a:rPr lang="en-US" altLang="ja-JP" dirty="0">
                <a:highlight>
                  <a:srgbClr val="FFCCFF"/>
                </a:highlight>
              </a:rPr>
              <a:t>$(1,$plus$(1,3))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$plus$(1,1)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B,C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[]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構文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‘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{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‘&lt;T-form&gt;(’,’&lt;T-form&gt;)*’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’		//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エスケープ対象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T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式の列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意味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{…}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を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&lt;head&gt;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の一部とみなす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懸案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(a)BNF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化、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parsing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が可能か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	(b)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評価規則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3F91DE3-675A-4065-A36D-55A64DB72343}"/>
              </a:ext>
            </a:extLst>
          </p:cNvPr>
          <p:cNvSpPr/>
          <p:nvPr/>
        </p:nvSpPr>
        <p:spPr>
          <a:xfrm>
            <a:off x="1566040" y="4678226"/>
            <a:ext cx="7966843" cy="2169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&lt;T-form&gt;::=&lt;head&gt;(’(’(&lt;T-form&gt;(’,’&lt;T-form&gt;)*)?’)’)*;</a:t>
            </a:r>
          </a:p>
          <a:p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?&lt;name&gt;?&lt;bind&gt;?;</a:t>
            </a:r>
          </a:p>
          <a:p>
            <a:pPr lvl="1">
              <a:spcBef>
                <a:spcPts val="600"/>
              </a:spcBef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&lt;ref-label&gt;::=(’#’|’##’)&lt;num&gt;+;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&lt;reference&gt;::=’$’(’#’|’##’)&lt;num&gt;+;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&lt;function&gt;::=’{'&lt;operator&gt;(’(’&lt;T-form&gt;(’,’&lt;T-form&gt;)*’)’)*’}’;</a:t>
            </a:r>
          </a:p>
          <a:p>
            <a:pPr lvl="2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&lt;operator&gt;::='$'&lt;name&gt;'$'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&lt;name&gt;::=&lt;char&gt;+;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&lt;bind&gt;::=’[’(&lt;num&gt;+(,&lt;num&gt;+)*)?’]’;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EB7E874-29BB-4D43-9055-C809DE79EA5A}"/>
              </a:ext>
            </a:extLst>
          </p:cNvPr>
          <p:cNvSpPr/>
          <p:nvPr/>
        </p:nvSpPr>
        <p:spPr>
          <a:xfrm>
            <a:off x="8817879" y="5074466"/>
            <a:ext cx="1208689" cy="4309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現行</a:t>
            </a:r>
            <a:r>
              <a:rPr lang="en-US" altLang="ja-JP" sz="1600" dirty="0">
                <a:solidFill>
                  <a:schemeClr val="tx1"/>
                </a:solidFill>
              </a:rPr>
              <a:t>BNF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A638092-A868-4DF5-852A-54C98F6FA08C}"/>
              </a:ext>
            </a:extLst>
          </p:cNvPr>
          <p:cNvCxnSpPr/>
          <p:nvPr/>
        </p:nvCxnSpPr>
        <p:spPr>
          <a:xfrm>
            <a:off x="4445876" y="1061544"/>
            <a:ext cx="861848" cy="177624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339495B-B9E1-4FD8-BB2B-83F5F878A5C2}"/>
              </a:ext>
            </a:extLst>
          </p:cNvPr>
          <p:cNvCxnSpPr>
            <a:cxnSpLocks/>
          </p:cNvCxnSpPr>
          <p:nvPr/>
        </p:nvCxnSpPr>
        <p:spPr>
          <a:xfrm>
            <a:off x="6096000" y="1061544"/>
            <a:ext cx="2333297" cy="177624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6E6AB11F-E52B-4A28-93EC-EDCD28BE2CBA}"/>
              </a:ext>
            </a:extLst>
          </p:cNvPr>
          <p:cNvSpPr/>
          <p:nvPr/>
        </p:nvSpPr>
        <p:spPr>
          <a:xfrm>
            <a:off x="7956030" y="5901630"/>
            <a:ext cx="2932386" cy="742256"/>
          </a:xfrm>
          <a:prstGeom prst="wedgeRectCallout">
            <a:avLst>
              <a:gd name="adj1" fmla="val -62769"/>
              <a:gd name="adj2" fmla="val 2391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内の</a:t>
            </a:r>
            <a:r>
              <a:rPr lang="en-US" altLang="ja-JP" sz="900" dirty="0">
                <a:solidFill>
                  <a:srgbClr val="FF0000"/>
                </a:solidFill>
              </a:rPr>
              <a:t>&lt;operator&gt;</a:t>
            </a:r>
            <a:r>
              <a:rPr lang="ja-JP" altLang="en-US" sz="900" dirty="0">
                <a:solidFill>
                  <a:srgbClr val="FF0000"/>
                </a:solidFill>
              </a:rPr>
              <a:t>を省略可とし、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エスケープ対象を</a:t>
            </a:r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に限定する案もあり。</a:t>
            </a:r>
          </a:p>
          <a:p>
            <a:r>
              <a:rPr lang="ja-JP" altLang="en-US" sz="900" dirty="0">
                <a:solidFill>
                  <a:srgbClr val="FF0000"/>
                </a:solidFill>
              </a:rPr>
              <a:t> 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「</a:t>
            </a:r>
            <a:r>
              <a:rPr lang="en-US" altLang="ja-JP" sz="900" dirty="0">
                <a:solidFill>
                  <a:srgbClr val="FF0000"/>
                </a:solidFill>
              </a:rPr>
              <a:t>{MM,KG}</a:t>
            </a:r>
            <a:r>
              <a:rPr lang="ja-JP" altLang="en-US" sz="900" dirty="0">
                <a:solidFill>
                  <a:srgbClr val="FF0000"/>
                </a:solidFill>
              </a:rPr>
              <a:t>」は、</a:t>
            </a:r>
            <a:r>
              <a:rPr lang="en-US" altLang="ja-JP" sz="900" dirty="0">
                <a:solidFill>
                  <a:srgbClr val="FF0000"/>
                </a:solidFill>
              </a:rPr>
              <a:t>&lt;operator&gt;</a:t>
            </a:r>
            <a:r>
              <a:rPr lang="ja-JP" altLang="en-US" sz="900" dirty="0">
                <a:solidFill>
                  <a:srgbClr val="FF0000"/>
                </a:solidFill>
              </a:rPr>
              <a:t>省略の</a:t>
            </a:r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に対するエスケープ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84503BD7-5A9D-44DC-BAE1-732000C4F0E8}"/>
              </a:ext>
            </a:extLst>
          </p:cNvPr>
          <p:cNvSpPr/>
          <p:nvPr/>
        </p:nvSpPr>
        <p:spPr>
          <a:xfrm>
            <a:off x="8082455" y="3670163"/>
            <a:ext cx="3914802" cy="1200138"/>
          </a:xfrm>
          <a:prstGeom prst="wedgeRectCallout">
            <a:avLst>
              <a:gd name="adj1" fmla="val -87973"/>
              <a:gd name="adj2" fmla="val -2338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>
                <a:solidFill>
                  <a:srgbClr val="FF0000"/>
                </a:solidFill>
              </a:rPr>
              <a:t>将来的な拡張性を考慮して案</a:t>
            </a:r>
            <a:r>
              <a:rPr lang="en-US" altLang="ja-JP" sz="900" dirty="0">
                <a:solidFill>
                  <a:srgbClr val="FF0000"/>
                </a:solidFill>
              </a:rPr>
              <a:t>2</a:t>
            </a:r>
            <a:r>
              <a:rPr lang="ja-JP" altLang="en-US" sz="900" dirty="0">
                <a:solidFill>
                  <a:srgbClr val="FF0000"/>
                </a:solidFill>
              </a:rPr>
              <a:t>の方向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ただし、以下を考慮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>
                <a:solidFill>
                  <a:srgbClr val="FF0000"/>
                </a:solidFill>
              </a:rPr>
              <a:t>&lt;head&gt;</a:t>
            </a:r>
            <a:r>
              <a:rPr lang="ja-JP" altLang="en-US" sz="900" dirty="0">
                <a:solidFill>
                  <a:srgbClr val="FF0000"/>
                </a:solidFill>
              </a:rPr>
              <a:t>内の</a:t>
            </a:r>
            <a:r>
              <a:rPr lang="en-US" altLang="ja-JP" sz="900" dirty="0">
                <a:solidFill>
                  <a:srgbClr val="FF0000"/>
                </a:solidFill>
              </a:rPr>
              <a:t>5</a:t>
            </a:r>
            <a:r>
              <a:rPr lang="ja-JP" altLang="en-US" sz="900" dirty="0">
                <a:solidFill>
                  <a:srgbClr val="FF0000"/>
                </a:solidFill>
              </a:rPr>
              <a:t>要素が特定できること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・親ノードによって子ノードの評価方法</a:t>
            </a:r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kumimoji="1" lang="ja-JP" altLang="en-US" sz="900" dirty="0">
                <a:solidFill>
                  <a:srgbClr val="FF0000"/>
                </a:solidFill>
              </a:rPr>
              <a:t>例</a:t>
            </a:r>
            <a:r>
              <a:rPr kumimoji="1" lang="en-US" altLang="ja-JP" sz="900" dirty="0">
                <a:solidFill>
                  <a:srgbClr val="FF0000"/>
                </a:solidFill>
              </a:rPr>
              <a:t>:</a:t>
            </a:r>
            <a:r>
              <a:rPr kumimoji="1" lang="ja-JP" altLang="en-US" sz="900" dirty="0">
                <a:solidFill>
                  <a:srgbClr val="FF0000"/>
                </a:solidFill>
              </a:rPr>
              <a:t>遅延評価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を指定</a:t>
            </a:r>
            <a:r>
              <a:rPr lang="ja-JP" altLang="en-US" sz="900" dirty="0">
                <a:solidFill>
                  <a:srgbClr val="FF0000"/>
                </a:solidFill>
              </a:rPr>
              <a:t>したい場合あり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評価パスの数に影響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・評価の結果参照関係の解決できる場合あり</a:t>
            </a:r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左記</a:t>
            </a:r>
            <a:r>
              <a:rPr lang="en-US" altLang="ja-JP" sz="900" dirty="0">
                <a:solidFill>
                  <a:srgbClr val="FF0000"/>
                </a:solidFill>
              </a:rPr>
              <a:t>&lt;</a:t>
            </a:r>
            <a:r>
              <a:rPr kumimoji="1" lang="ja-JP" altLang="en-US" sz="900" dirty="0">
                <a:solidFill>
                  <a:srgbClr val="FF0000"/>
                </a:solidFill>
              </a:rPr>
              <a:t>案</a:t>
            </a:r>
            <a:r>
              <a:rPr kumimoji="1" lang="en-US" altLang="ja-JP" sz="900" dirty="0">
                <a:solidFill>
                  <a:srgbClr val="FF0000"/>
                </a:solidFill>
              </a:rPr>
              <a:t>2&gt;)</a:t>
            </a: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>
                <a:solidFill>
                  <a:srgbClr val="FF0000"/>
                </a:solidFill>
              </a:rPr>
              <a:t>in/out</a:t>
            </a:r>
            <a:r>
              <a:rPr lang="ja-JP" altLang="en-US" sz="900" dirty="0">
                <a:solidFill>
                  <a:srgbClr val="FF0000"/>
                </a:solidFill>
              </a:rPr>
              <a:t>のオプションは残す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>
                <a:solidFill>
                  <a:srgbClr val="FF0000"/>
                </a:solidFill>
              </a:rPr>
              <a:t>()[]{}</a:t>
            </a:r>
            <a:r>
              <a:rPr kumimoji="1" lang="ja-JP" altLang="en-US" sz="900" dirty="0">
                <a:solidFill>
                  <a:srgbClr val="FF0000"/>
                </a:solidFill>
              </a:rPr>
              <a:t>のデリミタ化の可能性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5740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四角形: メモ 88">
            <a:extLst>
              <a:ext uri="{FF2B5EF4-FFF2-40B4-BE49-F238E27FC236}">
                <a16:creationId xmlns:a16="http://schemas.microsoft.com/office/drawing/2014/main" id="{4D694B50-C23F-47CD-AFFA-0427D9CDB67C}"/>
              </a:ext>
            </a:extLst>
          </p:cNvPr>
          <p:cNvSpPr/>
          <p:nvPr/>
        </p:nvSpPr>
        <p:spPr>
          <a:xfrm>
            <a:off x="8796604" y="1805508"/>
            <a:ext cx="3247348" cy="126162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D1BB457-8177-43D2-B85B-36497A6E116A}"/>
              </a:ext>
            </a:extLst>
          </p:cNvPr>
          <p:cNvSpPr/>
          <p:nvPr/>
        </p:nvSpPr>
        <p:spPr>
          <a:xfrm>
            <a:off x="3087301" y="86482"/>
            <a:ext cx="5616581" cy="4951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108000" bIns="10800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$bind$(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[1],$#</a:t>
            </a:r>
            <a:r>
              <a:rPr lang="en-US" altLang="ja-JP" dirty="0">
                <a:highlight>
                  <a:srgbClr val="FFCCFF"/>
                </a:highlight>
              </a:rPr>
              <a:t>4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highlight>
                  <a:srgbClr val="FFFFCC"/>
                </a:highlight>
              </a:rPr>
              <a:t>2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A[]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454387" y="2692652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$bind$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79AE193-BF9C-4AE7-B498-F87718BDF57F}"/>
              </a:ext>
            </a:extLst>
          </p:cNvPr>
          <p:cNvSpPr/>
          <p:nvPr/>
        </p:nvSpPr>
        <p:spPr>
          <a:xfrm>
            <a:off x="1367730" y="5386715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BF53632-928B-4AD3-BF43-3E18D293D200}"/>
              </a:ext>
            </a:extLst>
          </p:cNvPr>
          <p:cNvSpPr/>
          <p:nvPr/>
        </p:nvSpPr>
        <p:spPr>
          <a:xfrm>
            <a:off x="1367730" y="6254406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AB17BCE-9F9E-477B-8B5D-B9B851070D5C}"/>
              </a:ext>
            </a:extLst>
          </p:cNvPr>
          <p:cNvSpPr/>
          <p:nvPr/>
        </p:nvSpPr>
        <p:spPr>
          <a:xfrm>
            <a:off x="5454386" y="4204309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$#4[2]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3087301" y="5386715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2652508" y="6238543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Q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3554111" y="6238543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EEAF7044-4CA7-4525-8277-F35BB5E63547}"/>
              </a:ext>
            </a:extLst>
          </p:cNvPr>
          <p:cNvSpPr/>
          <p:nvPr/>
        </p:nvSpPr>
        <p:spPr>
          <a:xfrm>
            <a:off x="2146775" y="4207702"/>
            <a:ext cx="940526" cy="4951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{}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FA6ECF5-133F-4753-8C20-F156A512B18D}"/>
              </a:ext>
            </a:extLst>
          </p:cNvPr>
          <p:cNvSpPr/>
          <p:nvPr/>
        </p:nvSpPr>
        <p:spPr>
          <a:xfrm>
            <a:off x="3418583" y="4286917"/>
            <a:ext cx="760725" cy="333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[1]</a:t>
            </a:r>
            <a:endParaRPr kumimoji="1" lang="ja-JP" altLang="en-US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3ED9F16-E802-4AC2-B668-01FE77974C0B}"/>
              </a:ext>
            </a:extLst>
          </p:cNvPr>
          <p:cNvCxnSpPr>
            <a:stCxn id="20" idx="2"/>
            <a:endCxn id="8" idx="0"/>
          </p:cNvCxnSpPr>
          <p:nvPr/>
        </p:nvCxnSpPr>
        <p:spPr>
          <a:xfrm flipH="1">
            <a:off x="1748093" y="4702810"/>
            <a:ext cx="868945" cy="68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D9ED3F6E-FF03-4F98-A493-5F7BF2270456}"/>
              </a:ext>
            </a:extLst>
          </p:cNvPr>
          <p:cNvSpPr/>
          <p:nvPr/>
        </p:nvSpPr>
        <p:spPr>
          <a:xfrm>
            <a:off x="8703882" y="4207702"/>
            <a:ext cx="940526" cy="4951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{}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EB4BABB-302E-4C9D-B948-DA8FCF10AEFF}"/>
              </a:ext>
            </a:extLst>
          </p:cNvPr>
          <p:cNvSpPr/>
          <p:nvPr/>
        </p:nvSpPr>
        <p:spPr>
          <a:xfrm>
            <a:off x="7924837" y="5386715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69AF713-950E-448D-BE01-0AAF0E0F9B68}"/>
              </a:ext>
            </a:extLst>
          </p:cNvPr>
          <p:cNvSpPr/>
          <p:nvPr/>
        </p:nvSpPr>
        <p:spPr>
          <a:xfrm>
            <a:off x="9644408" y="5388357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KG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9886910" y="4288360"/>
            <a:ext cx="760725" cy="333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[2]</a:t>
            </a:r>
            <a:endParaRPr kumimoji="1" lang="ja-JP" altLang="en-US" dirty="0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364486" y="1467762"/>
            <a:ext cx="940526" cy="4951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{}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6590871" y="1548674"/>
            <a:ext cx="760725" cy="333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A[]</a:t>
            </a:r>
            <a:endParaRPr kumimoji="1" lang="ja-JP" altLang="en-US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20" idx="2"/>
            <a:endCxn id="14" idx="0"/>
          </p:cNvCxnSpPr>
          <p:nvPr/>
        </p:nvCxnSpPr>
        <p:spPr>
          <a:xfrm>
            <a:off x="2617038" y="4702810"/>
            <a:ext cx="850626" cy="68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6843FCB-B305-4DF5-ABC9-A3CEA543229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1748093" y="5881823"/>
            <a:ext cx="0" cy="372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3032871" y="5881823"/>
            <a:ext cx="434793" cy="356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3467664" y="5881823"/>
            <a:ext cx="466810" cy="356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2"/>
            <a:endCxn id="7" idx="0"/>
          </p:cNvCxnSpPr>
          <p:nvPr/>
        </p:nvCxnSpPr>
        <p:spPr>
          <a:xfrm>
            <a:off x="5834749" y="1962870"/>
            <a:ext cx="1" cy="729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 flipH="1">
            <a:off x="2617038" y="3187760"/>
            <a:ext cx="3217712" cy="101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8D635B7-BE19-4D55-B617-9007BBF64F4F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5834749" y="3187760"/>
            <a:ext cx="1" cy="1016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D0222E8-8E01-44EF-9E69-A734A569D8E9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>
            <a:off x="5834750" y="3187760"/>
            <a:ext cx="3339395" cy="101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489FACF-B3E3-4129-8B2A-D3B4B6FA82C1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8305200" y="4702810"/>
            <a:ext cx="868945" cy="68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59A43D1A-626C-4F26-88DF-95E811D16B6F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9174145" y="4702810"/>
            <a:ext cx="850626" cy="685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EA87661-E865-4846-912F-0676ECE4CFB4}"/>
              </a:ext>
            </a:extLst>
          </p:cNvPr>
          <p:cNvSpPr txBox="1"/>
          <p:nvPr/>
        </p:nvSpPr>
        <p:spPr>
          <a:xfrm>
            <a:off x="0" y="15417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u="sng" dirty="0">
                <a:sym typeface="Wingdings" pitchFamily="2" charset="2"/>
              </a:rPr>
              <a:t>◎内部表現</a:t>
            </a:r>
            <a:endParaRPr lang="en-US" altLang="ja-JP" b="1" u="sng" dirty="0">
              <a:sym typeface="Wingdings" pitchFamily="2" charset="2"/>
            </a:endParaRPr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5EEC9391-BFD8-4FA1-BE41-64EDC024E532}"/>
              </a:ext>
            </a:extLst>
          </p:cNvPr>
          <p:cNvCxnSpPr>
            <a:cxnSpLocks/>
            <a:stCxn id="20" idx="3"/>
            <a:endCxn id="21" idx="2"/>
          </p:cNvCxnSpPr>
          <p:nvPr/>
        </p:nvCxnSpPr>
        <p:spPr>
          <a:xfrm flipV="1">
            <a:off x="3087301" y="4453559"/>
            <a:ext cx="331282" cy="16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554291BB-AB98-4258-9C4D-3C5E4D47F0DE}"/>
              </a:ext>
            </a:extLst>
          </p:cNvPr>
          <p:cNvCxnSpPr>
            <a:cxnSpLocks/>
            <a:stCxn id="29" idx="3"/>
            <a:endCxn id="30" idx="2"/>
          </p:cNvCxnSpPr>
          <p:nvPr/>
        </p:nvCxnSpPr>
        <p:spPr>
          <a:xfrm>
            <a:off x="6305012" y="1715316"/>
            <a:ext cx="285859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3C7FAC91-09AD-4631-9B9A-1D6F4DEF60A2}"/>
              </a:ext>
            </a:extLst>
          </p:cNvPr>
          <p:cNvCxnSpPr>
            <a:cxnSpLocks/>
            <a:stCxn id="25" idx="3"/>
            <a:endCxn id="28" idx="2"/>
          </p:cNvCxnSpPr>
          <p:nvPr/>
        </p:nvCxnSpPr>
        <p:spPr>
          <a:xfrm flipV="1">
            <a:off x="9644408" y="4455002"/>
            <a:ext cx="242502" cy="254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12B3F153-DC56-4415-935B-87B071848FAD}"/>
              </a:ext>
            </a:extLst>
          </p:cNvPr>
          <p:cNvCxnSpPr>
            <a:cxnSpLocks/>
          </p:cNvCxnSpPr>
          <p:nvPr/>
        </p:nvCxnSpPr>
        <p:spPr>
          <a:xfrm>
            <a:off x="9341692" y="2207131"/>
            <a:ext cx="285859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0D372A9-C51B-4421-BF65-254743467538}"/>
              </a:ext>
            </a:extLst>
          </p:cNvPr>
          <p:cNvSpPr/>
          <p:nvPr/>
        </p:nvSpPr>
        <p:spPr>
          <a:xfrm>
            <a:off x="9766341" y="1958996"/>
            <a:ext cx="2277611" cy="925995"/>
          </a:xfrm>
          <a:prstGeom prst="rect">
            <a:avLst/>
          </a:prstGeom>
          <a:ln>
            <a:noFill/>
          </a:ln>
        </p:spPr>
        <p:txBody>
          <a:bodyPr wrap="square" tIns="108000" bIns="108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同一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head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内連結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spcBef>
                <a:spcPts val="1200"/>
              </a:spcBef>
            </a:pP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         〃     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文字列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8FE33DCA-D443-4EE5-B3CB-CF2883542128}"/>
              </a:ext>
            </a:extLst>
          </p:cNvPr>
          <p:cNvSpPr/>
          <p:nvPr/>
        </p:nvSpPr>
        <p:spPr>
          <a:xfrm>
            <a:off x="8895698" y="2486364"/>
            <a:ext cx="760725" cy="333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A[]</a:t>
            </a:r>
            <a:endParaRPr kumimoji="1" lang="ja-JP" altLang="en-US" dirty="0"/>
          </a:p>
        </p:txBody>
      </p:sp>
      <p:sp>
        <p:nvSpPr>
          <p:cNvPr id="90" name="矢印: 下 89">
            <a:extLst>
              <a:ext uri="{FF2B5EF4-FFF2-40B4-BE49-F238E27FC236}">
                <a16:creationId xmlns:a16="http://schemas.microsoft.com/office/drawing/2014/main" id="{A8E53378-8AC2-42D5-9295-88BE5EE0DE65}"/>
              </a:ext>
            </a:extLst>
          </p:cNvPr>
          <p:cNvSpPr/>
          <p:nvPr/>
        </p:nvSpPr>
        <p:spPr>
          <a:xfrm>
            <a:off x="3435643" y="752331"/>
            <a:ext cx="4857034" cy="3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0DBC0C06-DDB4-462D-97BD-D481A54F2F6E}"/>
              </a:ext>
            </a:extLst>
          </p:cNvPr>
          <p:cNvSpPr/>
          <p:nvPr/>
        </p:nvSpPr>
        <p:spPr>
          <a:xfrm>
            <a:off x="2393431" y="100008"/>
            <a:ext cx="760725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例</a:t>
            </a:r>
            <a:r>
              <a:rPr kumimoji="1" lang="en-US" altLang="ja-JP" dirty="0">
                <a:solidFill>
                  <a:schemeClr val="tx1"/>
                </a:solidFill>
              </a:rPr>
              <a:t>1: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168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7253EB-5799-4C45-82B1-BB6BEB0BB616}"/>
              </a:ext>
            </a:extLst>
          </p:cNvPr>
          <p:cNvSpPr/>
          <p:nvPr/>
        </p:nvSpPr>
        <p:spPr>
          <a:xfrm>
            <a:off x="962871" y="161170"/>
            <a:ext cx="10806765" cy="4951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108000" bIns="10800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$op$(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[1](Z),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$cat$(“$”,”#”)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</a:t>
            </a:r>
            <a:r>
              <a:rPr lang="en-US" altLang="ja-JP" dirty="0" err="1">
                <a:highlight>
                  <a:srgbClr val="FFCCFF"/>
                </a:highlight>
              </a:rPr>
              <a:t>mult</a:t>
            </a:r>
            <a:r>
              <a:rPr lang="en-US" altLang="ja-JP" dirty="0">
                <a:highlight>
                  <a:srgbClr val="FFCCFF"/>
                </a:highlight>
              </a:rPr>
              <a:t>$(1,4)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$plus$(1,1)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B,C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[](D,E)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9" name="矢印: 下 88">
            <a:extLst>
              <a:ext uri="{FF2B5EF4-FFF2-40B4-BE49-F238E27FC236}">
                <a16:creationId xmlns:a16="http://schemas.microsoft.com/office/drawing/2014/main" id="{4B857D98-01FA-4D5F-81A7-F51327AA8BE4}"/>
              </a:ext>
            </a:extLst>
          </p:cNvPr>
          <p:cNvSpPr/>
          <p:nvPr/>
        </p:nvSpPr>
        <p:spPr>
          <a:xfrm>
            <a:off x="4364234" y="841517"/>
            <a:ext cx="4857034" cy="3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8DAF10A6-B133-491F-9709-3EAE5A1B2002}"/>
              </a:ext>
            </a:extLst>
          </p:cNvPr>
          <p:cNvSpPr/>
          <p:nvPr/>
        </p:nvSpPr>
        <p:spPr>
          <a:xfrm>
            <a:off x="256836" y="152260"/>
            <a:ext cx="760725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例</a:t>
            </a:r>
            <a:r>
              <a:rPr kumimoji="1" lang="en-US" altLang="ja-JP" dirty="0">
                <a:solidFill>
                  <a:schemeClr val="tx1"/>
                </a:solidFill>
              </a:rPr>
              <a:t>2: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4424603" y="315818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$op$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79AE193-BF9C-4AE7-B498-F87718BDF57F}"/>
              </a:ext>
            </a:extLst>
          </p:cNvPr>
          <p:cNvSpPr/>
          <p:nvPr/>
        </p:nvSpPr>
        <p:spPr>
          <a:xfrm>
            <a:off x="129834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BF53632-928B-4AD3-BF43-3E18D293D200}"/>
              </a:ext>
            </a:extLst>
          </p:cNvPr>
          <p:cNvSpPr/>
          <p:nvPr/>
        </p:nvSpPr>
        <p:spPr>
          <a:xfrm>
            <a:off x="129834" y="643863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1474547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1134537" y="642773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1839596" y="642773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EEAF7044-4CA7-4525-8277-F35BB5E63547}"/>
              </a:ext>
            </a:extLst>
          </p:cNvPr>
          <p:cNvSpPr/>
          <p:nvPr/>
        </p:nvSpPr>
        <p:spPr>
          <a:xfrm>
            <a:off x="608421" y="491315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FA6ECF5-133F-4753-8C20-F156A512B18D}"/>
              </a:ext>
            </a:extLst>
          </p:cNvPr>
          <p:cNvSpPr/>
          <p:nvPr/>
        </p:nvSpPr>
        <p:spPr>
          <a:xfrm>
            <a:off x="1602981" y="491198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[1]</a:t>
            </a:r>
            <a:endParaRPr kumimoji="1" lang="ja-JP" altLang="en-US" sz="16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3ED9F16-E802-4AC2-B668-01FE77974C0B}"/>
              </a:ext>
            </a:extLst>
          </p:cNvPr>
          <p:cNvCxnSpPr>
            <a:cxnSpLocks/>
            <a:stCxn id="20" idx="4"/>
            <a:endCxn id="8" idx="0"/>
          </p:cNvCxnSpPr>
          <p:nvPr/>
        </p:nvCxnSpPr>
        <p:spPr>
          <a:xfrm flipH="1">
            <a:off x="427280" y="5273154"/>
            <a:ext cx="541141" cy="371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D9ED3F6E-FF03-4F98-A493-5F7BF2270456}"/>
              </a:ext>
            </a:extLst>
          </p:cNvPr>
          <p:cNvSpPr/>
          <p:nvPr/>
        </p:nvSpPr>
        <p:spPr>
          <a:xfrm>
            <a:off x="8009733" y="486090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EB4BABB-302E-4C9D-B948-DA8FCF10AEFF}"/>
              </a:ext>
            </a:extLst>
          </p:cNvPr>
          <p:cNvSpPr/>
          <p:nvPr/>
        </p:nvSpPr>
        <p:spPr>
          <a:xfrm>
            <a:off x="7604822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MM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69AF713-950E-448D-BE01-0AAF0E0F9B68}"/>
              </a:ext>
            </a:extLst>
          </p:cNvPr>
          <p:cNvSpPr/>
          <p:nvPr/>
        </p:nvSpPr>
        <p:spPr>
          <a:xfrm>
            <a:off x="8540922" y="564565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KG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8934867" y="486072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4457991" y="2368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5509858" y="236782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20" idx="4"/>
            <a:endCxn id="14" idx="0"/>
          </p:cNvCxnSpPr>
          <p:nvPr/>
        </p:nvCxnSpPr>
        <p:spPr>
          <a:xfrm>
            <a:off x="968421" y="5273154"/>
            <a:ext cx="803572" cy="371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6843FCB-B305-4DF5-ABC9-A3CEA543229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27280" y="5984913"/>
            <a:ext cx="0" cy="453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1431982" y="5984913"/>
            <a:ext cx="340011" cy="442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1771993" y="5984913"/>
            <a:ext cx="365048" cy="442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>
            <a:off x="4817991" y="2728079"/>
            <a:ext cx="2901" cy="430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7" idx="2"/>
            <a:endCxn id="108" idx="0"/>
          </p:cNvCxnSpPr>
          <p:nvPr/>
        </p:nvCxnSpPr>
        <p:spPr>
          <a:xfrm flipH="1">
            <a:off x="2302780" y="3498568"/>
            <a:ext cx="2518112" cy="559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8D635B7-BE19-4D55-B617-9007BBF64F4F}"/>
              </a:ext>
            </a:extLst>
          </p:cNvPr>
          <p:cNvCxnSpPr>
            <a:cxnSpLocks/>
            <a:stCxn id="7" idx="2"/>
            <a:endCxn id="109" idx="0"/>
          </p:cNvCxnSpPr>
          <p:nvPr/>
        </p:nvCxnSpPr>
        <p:spPr>
          <a:xfrm>
            <a:off x="4820892" y="3498568"/>
            <a:ext cx="888405" cy="567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D0222E8-8E01-44EF-9E69-A734A569D8E9}"/>
              </a:ext>
            </a:extLst>
          </p:cNvPr>
          <p:cNvCxnSpPr>
            <a:cxnSpLocks/>
            <a:stCxn id="107" idx="2"/>
            <a:endCxn id="213" idx="0"/>
          </p:cNvCxnSpPr>
          <p:nvPr/>
        </p:nvCxnSpPr>
        <p:spPr>
          <a:xfrm>
            <a:off x="7001760" y="1732159"/>
            <a:ext cx="2552684" cy="645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489FACF-B3E3-4129-8B2A-D3B4B6FA82C1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 flipH="1">
            <a:off x="7902268" y="5220902"/>
            <a:ext cx="467465" cy="423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59A43D1A-626C-4F26-88DF-95E811D16B6F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>
            <a:off x="8369733" y="5220902"/>
            <a:ext cx="468635" cy="424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楕円 34">
            <a:extLst>
              <a:ext uri="{FF2B5EF4-FFF2-40B4-BE49-F238E27FC236}">
                <a16:creationId xmlns:a16="http://schemas.microsoft.com/office/drawing/2014/main" id="{0A854121-0FDD-4895-90BB-6B036B9E61A6}"/>
              </a:ext>
            </a:extLst>
          </p:cNvPr>
          <p:cNvSpPr/>
          <p:nvPr/>
        </p:nvSpPr>
        <p:spPr>
          <a:xfrm>
            <a:off x="5384575" y="4858569"/>
            <a:ext cx="720000" cy="360000"/>
          </a:xfrm>
          <a:prstGeom prst="ellipse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5304822B-A69B-47D1-9586-F6CABFC44159}"/>
              </a:ext>
            </a:extLst>
          </p:cNvPr>
          <p:cNvSpPr/>
          <p:nvPr/>
        </p:nvSpPr>
        <p:spPr>
          <a:xfrm>
            <a:off x="4320049" y="4858569"/>
            <a:ext cx="720000" cy="360000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876DF11D-F8E1-47F5-8EC6-DEE44F1C0258}"/>
              </a:ext>
            </a:extLst>
          </p:cNvPr>
          <p:cNvSpPr/>
          <p:nvPr/>
        </p:nvSpPr>
        <p:spPr>
          <a:xfrm>
            <a:off x="6379183" y="48585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[2]</a:t>
            </a:r>
            <a:endParaRPr kumimoji="1" lang="ja-JP" altLang="en-US" sz="1600" dirty="0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9849940" y="4863318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10778058" y="48585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8CF3A6E6-0BBC-4EF0-A20C-B6685D6E6397}"/>
              </a:ext>
            </a:extLst>
          </p:cNvPr>
          <p:cNvSpPr/>
          <p:nvPr/>
        </p:nvSpPr>
        <p:spPr>
          <a:xfrm>
            <a:off x="5555909" y="5644529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E87E19F7-B68F-4DE5-9FF1-6E1D84A9A737}"/>
              </a:ext>
            </a:extLst>
          </p:cNvPr>
          <p:cNvSpPr/>
          <p:nvPr/>
        </p:nvSpPr>
        <p:spPr>
          <a:xfrm>
            <a:off x="5248360" y="6419708"/>
            <a:ext cx="594891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5758BE74-1752-4194-9D71-C722E1301658}"/>
              </a:ext>
            </a:extLst>
          </p:cNvPr>
          <p:cNvSpPr/>
          <p:nvPr/>
        </p:nvSpPr>
        <p:spPr>
          <a:xfrm>
            <a:off x="6053830" y="6420836"/>
            <a:ext cx="594891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4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9822388" y="5648967"/>
            <a:ext cx="792577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9341417" y="6419708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10408148" y="6420836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5892B6E7-6D4F-4207-ADBD-2AAF394A5EE3}"/>
              </a:ext>
            </a:extLst>
          </p:cNvPr>
          <p:cNvCxnSpPr>
            <a:cxnSpLocks/>
            <a:stCxn id="35" idx="4"/>
            <a:endCxn id="53" idx="0"/>
          </p:cNvCxnSpPr>
          <p:nvPr/>
        </p:nvCxnSpPr>
        <p:spPr>
          <a:xfrm>
            <a:off x="5744575" y="5218569"/>
            <a:ext cx="207623" cy="425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D210C742-BF2D-4C05-AB90-B0E40AB15457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5545806" y="5984914"/>
            <a:ext cx="406392" cy="434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1A531C16-D042-41B2-91E8-220E9C9130B8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>
            <a:off x="5952198" y="5984914"/>
            <a:ext cx="399078" cy="435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9769493" y="5989351"/>
            <a:ext cx="449184" cy="430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10218677" y="5989352"/>
            <a:ext cx="486917" cy="431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44" idx="4"/>
            <a:endCxn id="57" idx="0"/>
          </p:cNvCxnSpPr>
          <p:nvPr/>
        </p:nvCxnSpPr>
        <p:spPr>
          <a:xfrm>
            <a:off x="10209940" y="5223318"/>
            <a:ext cx="8737" cy="425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7AE321D9-B816-4C8E-82D2-4717B8944ED0}"/>
              </a:ext>
            </a:extLst>
          </p:cNvPr>
          <p:cNvSpPr/>
          <p:nvPr/>
        </p:nvSpPr>
        <p:spPr>
          <a:xfrm>
            <a:off x="6602683" y="236788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AD945AC-8319-4814-AD4C-42D94112B4FF}"/>
              </a:ext>
            </a:extLst>
          </p:cNvPr>
          <p:cNvSpPr/>
          <p:nvPr/>
        </p:nvSpPr>
        <p:spPr>
          <a:xfrm>
            <a:off x="6643393" y="315818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B484F263-F2DA-408A-91F2-413EBE787107}"/>
              </a:ext>
            </a:extLst>
          </p:cNvPr>
          <p:cNvSpPr/>
          <p:nvPr/>
        </p:nvSpPr>
        <p:spPr>
          <a:xfrm>
            <a:off x="7579492" y="315931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ED290467-8091-4B0F-9A7D-EFEB4E0114F8}"/>
              </a:ext>
            </a:extLst>
          </p:cNvPr>
          <p:cNvCxnSpPr>
            <a:cxnSpLocks/>
            <a:stCxn id="62" idx="4"/>
            <a:endCxn id="66" idx="0"/>
          </p:cNvCxnSpPr>
          <p:nvPr/>
        </p:nvCxnSpPr>
        <p:spPr>
          <a:xfrm flipH="1">
            <a:off x="6940839" y="2727888"/>
            <a:ext cx="21844" cy="430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DB7B6EB8-C1C8-41CF-9942-A69AF133D460}"/>
              </a:ext>
            </a:extLst>
          </p:cNvPr>
          <p:cNvCxnSpPr>
            <a:cxnSpLocks/>
            <a:stCxn id="62" idx="4"/>
            <a:endCxn id="67" idx="0"/>
          </p:cNvCxnSpPr>
          <p:nvPr/>
        </p:nvCxnSpPr>
        <p:spPr>
          <a:xfrm>
            <a:off x="6962683" y="2727888"/>
            <a:ext cx="914255" cy="43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楕円 75">
            <a:extLst>
              <a:ext uri="{FF2B5EF4-FFF2-40B4-BE49-F238E27FC236}">
                <a16:creationId xmlns:a16="http://schemas.microsoft.com/office/drawing/2014/main" id="{6E3D0A35-E723-4218-96C1-6CA933B154ED}"/>
              </a:ext>
            </a:extLst>
          </p:cNvPr>
          <p:cNvSpPr/>
          <p:nvPr/>
        </p:nvSpPr>
        <p:spPr>
          <a:xfrm>
            <a:off x="7698208" y="236753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[]</a:t>
            </a:r>
            <a:endParaRPr kumimoji="1" lang="ja-JP" altLang="en-US" sz="1600" dirty="0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6605471" y="139177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D7B36AF2-3B39-4791-92EE-2B6B918219F7}"/>
              </a:ext>
            </a:extLst>
          </p:cNvPr>
          <p:cNvSpPr/>
          <p:nvPr/>
        </p:nvSpPr>
        <p:spPr>
          <a:xfrm>
            <a:off x="1906491" y="405768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ECC1FB38-3EE4-42B5-8536-90B565EA54CA}"/>
              </a:ext>
            </a:extLst>
          </p:cNvPr>
          <p:cNvSpPr/>
          <p:nvPr/>
        </p:nvSpPr>
        <p:spPr>
          <a:xfrm>
            <a:off x="5313008" y="406580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9329952" y="406252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D3252D1D-0B71-4E55-957E-DA87019852A2}"/>
              </a:ext>
            </a:extLst>
          </p:cNvPr>
          <p:cNvCxnSpPr>
            <a:cxnSpLocks/>
            <a:stCxn id="108" idx="2"/>
            <a:endCxn id="257" idx="0"/>
          </p:cNvCxnSpPr>
          <p:nvPr/>
        </p:nvCxnSpPr>
        <p:spPr>
          <a:xfrm flipH="1">
            <a:off x="1462063" y="4398068"/>
            <a:ext cx="840717" cy="41959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C095B0A5-AA3E-4985-9C87-67FD00F2E8F0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 flipH="1">
            <a:off x="1328421" y="5091987"/>
            <a:ext cx="274560" cy="116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6432427" y="1732159"/>
            <a:ext cx="569333" cy="53754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5177991" y="2547822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D33852D4-7665-4E61-8BE8-EE8A3006BAB7}"/>
              </a:ext>
            </a:extLst>
          </p:cNvPr>
          <p:cNvCxnSpPr>
            <a:cxnSpLocks/>
            <a:stCxn id="62" idx="6"/>
            <a:endCxn id="76" idx="2"/>
          </p:cNvCxnSpPr>
          <p:nvPr/>
        </p:nvCxnSpPr>
        <p:spPr>
          <a:xfrm flipV="1">
            <a:off x="7322683" y="2547532"/>
            <a:ext cx="375525" cy="356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C0BAC063-707F-4CC3-AE74-54B6570E62CA}"/>
              </a:ext>
            </a:extLst>
          </p:cNvPr>
          <p:cNvCxnSpPr>
            <a:cxnSpLocks/>
            <a:stCxn id="30" idx="6"/>
            <a:endCxn id="62" idx="2"/>
          </p:cNvCxnSpPr>
          <p:nvPr/>
        </p:nvCxnSpPr>
        <p:spPr>
          <a:xfrm>
            <a:off x="6229858" y="2547822"/>
            <a:ext cx="372825" cy="66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D0B28D52-F0ED-49B1-BED0-F68CD2B836EA}"/>
              </a:ext>
            </a:extLst>
          </p:cNvPr>
          <p:cNvCxnSpPr>
            <a:cxnSpLocks/>
            <a:stCxn id="109" idx="2"/>
            <a:endCxn id="259" idx="0"/>
          </p:cNvCxnSpPr>
          <p:nvPr/>
        </p:nvCxnSpPr>
        <p:spPr>
          <a:xfrm flipH="1">
            <a:off x="5701217" y="4406192"/>
            <a:ext cx="8080" cy="37180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92F19434-E305-4D61-A4F9-647E1ED2B63D}"/>
              </a:ext>
            </a:extLst>
          </p:cNvPr>
          <p:cNvCxnSpPr>
            <a:cxnSpLocks/>
            <a:stCxn id="38" idx="6"/>
            <a:endCxn id="35" idx="2"/>
          </p:cNvCxnSpPr>
          <p:nvPr/>
        </p:nvCxnSpPr>
        <p:spPr>
          <a:xfrm>
            <a:off x="5040049" y="5038569"/>
            <a:ext cx="344526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EAA0BAAF-DE1D-447C-B444-5CFB3DB18441}"/>
              </a:ext>
            </a:extLst>
          </p:cNvPr>
          <p:cNvCxnSpPr>
            <a:cxnSpLocks/>
            <a:stCxn id="35" idx="6"/>
            <a:endCxn id="39" idx="2"/>
          </p:cNvCxnSpPr>
          <p:nvPr/>
        </p:nvCxnSpPr>
        <p:spPr>
          <a:xfrm>
            <a:off x="6104575" y="5038569"/>
            <a:ext cx="274608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>
            <a:off x="9726241" y="4402906"/>
            <a:ext cx="2848" cy="36671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83D243D0-554D-4747-B5F5-4288F75452C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>
          <a:xfrm flipV="1">
            <a:off x="8729733" y="5040727"/>
            <a:ext cx="205134" cy="175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10569940" y="5038569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9654867" y="5040727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230D13A9-1726-48D1-8247-FC924E8CFF43}"/>
              </a:ext>
            </a:extLst>
          </p:cNvPr>
          <p:cNvSpPr/>
          <p:nvPr/>
        </p:nvSpPr>
        <p:spPr>
          <a:xfrm>
            <a:off x="2769898" y="493043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Z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91DA1F91-6E91-4301-A4A4-5706CFF1D42A}"/>
              </a:ext>
            </a:extLst>
          </p:cNvPr>
          <p:cNvCxnSpPr>
            <a:cxnSpLocks/>
            <a:stCxn id="108" idx="2"/>
            <a:endCxn id="205" idx="0"/>
          </p:cNvCxnSpPr>
          <p:nvPr/>
        </p:nvCxnSpPr>
        <p:spPr>
          <a:xfrm>
            <a:off x="2302780" y="4398068"/>
            <a:ext cx="764564" cy="53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正方形/長方形 211">
            <a:extLst>
              <a:ext uri="{FF2B5EF4-FFF2-40B4-BE49-F238E27FC236}">
                <a16:creationId xmlns:a16="http://schemas.microsoft.com/office/drawing/2014/main" id="{3289CC8C-DADB-46F7-B782-0070EFC7AC42}"/>
              </a:ext>
            </a:extLst>
          </p:cNvPr>
          <p:cNvSpPr/>
          <p:nvPr/>
        </p:nvSpPr>
        <p:spPr>
          <a:xfrm>
            <a:off x="10377885" y="236753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3" name="正方形/長方形 212">
            <a:extLst>
              <a:ext uri="{FF2B5EF4-FFF2-40B4-BE49-F238E27FC236}">
                <a16:creationId xmlns:a16="http://schemas.microsoft.com/office/drawing/2014/main" id="{7202F60E-F18B-48F1-A2A7-50C5F7151EA1}"/>
              </a:ext>
            </a:extLst>
          </p:cNvPr>
          <p:cNvSpPr/>
          <p:nvPr/>
        </p:nvSpPr>
        <p:spPr>
          <a:xfrm>
            <a:off x="9256998" y="237733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17" name="直線コネクタ 216">
            <a:extLst>
              <a:ext uri="{FF2B5EF4-FFF2-40B4-BE49-F238E27FC236}">
                <a16:creationId xmlns:a16="http://schemas.microsoft.com/office/drawing/2014/main" id="{46B4E8CF-42C4-449D-9662-1BB41EC72FF3}"/>
              </a:ext>
            </a:extLst>
          </p:cNvPr>
          <p:cNvCxnSpPr>
            <a:cxnSpLocks/>
            <a:stCxn id="107" idx="2"/>
            <a:endCxn id="212" idx="0"/>
          </p:cNvCxnSpPr>
          <p:nvPr/>
        </p:nvCxnSpPr>
        <p:spPr>
          <a:xfrm>
            <a:off x="7001760" y="1732159"/>
            <a:ext cx="3673571" cy="635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7" idx="2"/>
            <a:endCxn id="110" idx="0"/>
          </p:cNvCxnSpPr>
          <p:nvPr/>
        </p:nvCxnSpPr>
        <p:spPr>
          <a:xfrm>
            <a:off x="4820892" y="3498568"/>
            <a:ext cx="4905349" cy="563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四角形: 角を丸くする 256">
            <a:extLst>
              <a:ext uri="{FF2B5EF4-FFF2-40B4-BE49-F238E27FC236}">
                <a16:creationId xmlns:a16="http://schemas.microsoft.com/office/drawing/2014/main" id="{3B84F9C9-EFEA-4F41-B58F-0F2F379A704E}"/>
              </a:ext>
            </a:extLst>
          </p:cNvPr>
          <p:cNvSpPr/>
          <p:nvPr/>
        </p:nvSpPr>
        <p:spPr>
          <a:xfrm>
            <a:off x="492428" y="4817658"/>
            <a:ext cx="193927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310727" y="2269705"/>
            <a:ext cx="424340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四角形: 角を丸くする 258">
            <a:extLst>
              <a:ext uri="{FF2B5EF4-FFF2-40B4-BE49-F238E27FC236}">
                <a16:creationId xmlns:a16="http://schemas.microsoft.com/office/drawing/2014/main" id="{A160CE5B-C13E-4C9C-BB9D-6ABE4D7D8912}"/>
              </a:ext>
            </a:extLst>
          </p:cNvPr>
          <p:cNvSpPr/>
          <p:nvPr/>
        </p:nvSpPr>
        <p:spPr>
          <a:xfrm>
            <a:off x="4237828" y="4777996"/>
            <a:ext cx="292677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7902266" y="4769624"/>
            <a:ext cx="3653645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3" name="正方形/長方形 282">
            <a:extLst>
              <a:ext uri="{FF2B5EF4-FFF2-40B4-BE49-F238E27FC236}">
                <a16:creationId xmlns:a16="http://schemas.microsoft.com/office/drawing/2014/main" id="{68DAC710-9A24-4711-AACB-B5E6BE973637}"/>
              </a:ext>
            </a:extLst>
          </p:cNvPr>
          <p:cNvSpPr/>
          <p:nvPr/>
        </p:nvSpPr>
        <p:spPr>
          <a:xfrm>
            <a:off x="569664" y="165516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624081" y="216733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569664" y="2676282"/>
            <a:ext cx="75875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1427566" y="1637098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kumimoji="1" lang="ja-JP" altLang="en-US" sz="1600" dirty="0"/>
              <a:t>複数要素</a:t>
            </a:r>
            <a:r>
              <a:rPr kumimoji="1" lang="en-US" altLang="ja-JP" sz="1600" dirty="0"/>
              <a:t>head</a:t>
            </a:r>
            <a:endParaRPr kumimoji="1" lang="ja-JP" altLang="en-US" sz="1600" dirty="0"/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427565" y="2195018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kumimoji="1" lang="ja-JP" altLang="en-US" sz="1600" dirty="0"/>
              <a:t>構成要素</a:t>
            </a: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1427564" y="2750375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</a:t>
            </a:r>
            <a:r>
              <a:rPr lang="ja-JP" altLang="en-US" sz="1600" dirty="0"/>
              <a:t>通常</a:t>
            </a:r>
            <a:r>
              <a:rPr lang="en-US" altLang="ja-JP" sz="1600" dirty="0"/>
              <a:t>head</a:t>
            </a:r>
            <a:endParaRPr kumimoji="1" lang="ja-JP" altLang="en-US" sz="1600" dirty="0"/>
          </a:p>
        </p:txBody>
      </p:sp>
      <p:sp>
        <p:nvSpPr>
          <p:cNvPr id="294" name="正方形/長方形 293">
            <a:extLst>
              <a:ext uri="{FF2B5EF4-FFF2-40B4-BE49-F238E27FC236}">
                <a16:creationId xmlns:a16="http://schemas.microsoft.com/office/drawing/2014/main" id="{1252255C-C269-4E61-92A3-F77A09D67E52}"/>
              </a:ext>
            </a:extLst>
          </p:cNvPr>
          <p:cNvSpPr/>
          <p:nvPr/>
        </p:nvSpPr>
        <p:spPr>
          <a:xfrm>
            <a:off x="4023769" y="5643401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95" name="正方形/長方形 294">
            <a:extLst>
              <a:ext uri="{FF2B5EF4-FFF2-40B4-BE49-F238E27FC236}">
                <a16:creationId xmlns:a16="http://schemas.microsoft.com/office/drawing/2014/main" id="{7A2F38F3-41B6-40AC-8938-A13E55917B94}"/>
              </a:ext>
            </a:extLst>
          </p:cNvPr>
          <p:cNvSpPr/>
          <p:nvPr/>
        </p:nvSpPr>
        <p:spPr>
          <a:xfrm>
            <a:off x="3716220" y="6418580"/>
            <a:ext cx="594891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“$”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96" name="正方形/長方形 295">
            <a:extLst>
              <a:ext uri="{FF2B5EF4-FFF2-40B4-BE49-F238E27FC236}">
                <a16:creationId xmlns:a16="http://schemas.microsoft.com/office/drawing/2014/main" id="{367C543F-1EE7-4129-B6A4-0195C415E827}"/>
              </a:ext>
            </a:extLst>
          </p:cNvPr>
          <p:cNvSpPr/>
          <p:nvPr/>
        </p:nvSpPr>
        <p:spPr>
          <a:xfrm>
            <a:off x="4521690" y="6419708"/>
            <a:ext cx="594891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“#”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33AC64C8-66A6-4FF6-9234-52C8A4DA7DC4}"/>
              </a:ext>
            </a:extLst>
          </p:cNvPr>
          <p:cNvCxnSpPr>
            <a:cxnSpLocks/>
            <a:stCxn id="294" idx="2"/>
            <a:endCxn id="295" idx="0"/>
          </p:cNvCxnSpPr>
          <p:nvPr/>
        </p:nvCxnSpPr>
        <p:spPr>
          <a:xfrm flipH="1">
            <a:off x="4013666" y="5983786"/>
            <a:ext cx="406392" cy="434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A34CC399-BD27-4FA3-BF4B-2D24AB9FFBB9}"/>
              </a:ext>
            </a:extLst>
          </p:cNvPr>
          <p:cNvCxnSpPr>
            <a:cxnSpLocks/>
            <a:stCxn id="294" idx="2"/>
            <a:endCxn id="296" idx="0"/>
          </p:cNvCxnSpPr>
          <p:nvPr/>
        </p:nvCxnSpPr>
        <p:spPr>
          <a:xfrm>
            <a:off x="4420058" y="5983786"/>
            <a:ext cx="399078" cy="435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01F26B2A-D351-46CA-9EEF-366BF00F6531}"/>
              </a:ext>
            </a:extLst>
          </p:cNvPr>
          <p:cNvCxnSpPr>
            <a:cxnSpLocks/>
            <a:stCxn id="38" idx="4"/>
            <a:endCxn id="294" idx="0"/>
          </p:cNvCxnSpPr>
          <p:nvPr/>
        </p:nvCxnSpPr>
        <p:spPr>
          <a:xfrm flipH="1">
            <a:off x="4420058" y="5218569"/>
            <a:ext cx="259991" cy="424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99739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6/25(</a:t>
            </a:r>
            <a:r>
              <a:rPr lang="ja-JP" altLang="en-US" dirty="0"/>
              <a:t>木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129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dirty="0" err="1"/>
              <a:t>tq</a:t>
            </a:r>
            <a:r>
              <a:rPr lang="ja-JP" altLang="en-US" dirty="0"/>
              <a:t>における評価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</a:t>
            </a:r>
            <a:r>
              <a:rPr lang="en-US" altLang="ja-JP" dirty="0"/>
              <a:t>lisp</a:t>
            </a:r>
            <a:r>
              <a:rPr lang="ja-JP" altLang="en-US" dirty="0"/>
              <a:t>流評価との相違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・評価規則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7802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EE82E803-78BE-423B-AFE6-0872088A0FE3}"/>
              </a:ext>
            </a:extLst>
          </p:cNvPr>
          <p:cNvSpPr/>
          <p:nvPr/>
        </p:nvSpPr>
        <p:spPr>
          <a:xfrm>
            <a:off x="9272921" y="4534733"/>
            <a:ext cx="1130731" cy="1561145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8F959047-473E-4170-A33F-5A17F3342FEA}"/>
              </a:ext>
            </a:extLst>
          </p:cNvPr>
          <p:cNvSpPr/>
          <p:nvPr/>
        </p:nvSpPr>
        <p:spPr>
          <a:xfrm>
            <a:off x="10592696" y="4498460"/>
            <a:ext cx="1130731" cy="1561145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9C72E2-CE5C-488A-85BB-E57E39A5188A}"/>
              </a:ext>
            </a:extLst>
          </p:cNvPr>
          <p:cNvSpPr txBox="1"/>
          <p:nvPr/>
        </p:nvSpPr>
        <p:spPr>
          <a:xfrm>
            <a:off x="0" y="0"/>
            <a:ext cx="278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parse_T</a:t>
            </a:r>
            <a:r>
              <a:rPr lang="en-US" altLang="ja-JP" sz="2400" u="sng" dirty="0"/>
              <a:t>()</a:t>
            </a:r>
            <a:endParaRPr kumimoji="1" lang="ja-JP" altLang="en-US" sz="2400" u="sng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8C5080-947F-444E-8640-0A9D4E441480}"/>
              </a:ext>
            </a:extLst>
          </p:cNvPr>
          <p:cNvSpPr txBox="1"/>
          <p:nvPr/>
        </p:nvSpPr>
        <p:spPr>
          <a:xfrm>
            <a:off x="9292799" y="1909917"/>
            <a:ext cx="25939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highlight>
                  <a:srgbClr val="FFCCFF"/>
                </a:highlight>
              </a:rPr>
              <a:t>AAA</a:t>
            </a:r>
            <a:r>
              <a:rPr kumimoji="1" lang="en-US" altLang="ja-JP" dirty="0"/>
              <a:t>(</a:t>
            </a:r>
            <a:r>
              <a:rPr kumimoji="1" lang="en-US" altLang="ja-JP" dirty="0">
                <a:highlight>
                  <a:srgbClr val="FFFF99"/>
                </a:highlight>
              </a:rPr>
              <a:t>BBB</a:t>
            </a:r>
            <a:r>
              <a:rPr kumimoji="1" lang="en-US" altLang="ja-JP" dirty="0"/>
              <a:t>,</a:t>
            </a:r>
            <a:r>
              <a:rPr kumimoji="1" lang="en-US" altLang="ja-JP" dirty="0">
                <a:highlight>
                  <a:srgbClr val="FFFF99"/>
                </a:highlight>
              </a:rPr>
              <a:t>CCC(DDD)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0028D13-E5C3-4C77-B9C4-4D61658FD552}"/>
              </a:ext>
            </a:extLst>
          </p:cNvPr>
          <p:cNvSpPr/>
          <p:nvPr/>
        </p:nvSpPr>
        <p:spPr>
          <a:xfrm>
            <a:off x="10116707" y="3673526"/>
            <a:ext cx="816621" cy="406092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AAA</a:t>
            </a:r>
            <a:endParaRPr kumimoji="1" lang="ja-JP" altLang="en-US" dirty="0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7F1635E4-37AE-484A-87CA-4CD44E092EF8}"/>
              </a:ext>
            </a:extLst>
          </p:cNvPr>
          <p:cNvSpPr/>
          <p:nvPr/>
        </p:nvSpPr>
        <p:spPr>
          <a:xfrm>
            <a:off x="10293563" y="2521943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4F2F254-7432-4918-A23E-A4D5D7C33F42}"/>
              </a:ext>
            </a:extLst>
          </p:cNvPr>
          <p:cNvSpPr/>
          <p:nvPr/>
        </p:nvSpPr>
        <p:spPr>
          <a:xfrm>
            <a:off x="8414756" y="1882715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 </a:t>
            </a:r>
            <a:r>
              <a:rPr lang="en-US" altLang="ja-JP" dirty="0"/>
              <a:t>: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3FC8CA7-9824-4752-9F5C-697FFB50FBDE}"/>
              </a:ext>
            </a:extLst>
          </p:cNvPr>
          <p:cNvSpPr/>
          <p:nvPr/>
        </p:nvSpPr>
        <p:spPr>
          <a:xfrm>
            <a:off x="8614156" y="3624661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96E4382-FFE2-44C3-98E3-DC1C35589472}"/>
              </a:ext>
            </a:extLst>
          </p:cNvPr>
          <p:cNvSpPr/>
          <p:nvPr/>
        </p:nvSpPr>
        <p:spPr>
          <a:xfrm>
            <a:off x="9476942" y="460375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BBB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61FDAF0-5593-493C-B169-08314BD93D1B}"/>
              </a:ext>
            </a:extLst>
          </p:cNvPr>
          <p:cNvSpPr/>
          <p:nvPr/>
        </p:nvSpPr>
        <p:spPr>
          <a:xfrm>
            <a:off x="10769551" y="460375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CCC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E86A41F-6B79-431C-90EF-305D77D7C9C7}"/>
              </a:ext>
            </a:extLst>
          </p:cNvPr>
          <p:cNvSpPr/>
          <p:nvPr/>
        </p:nvSpPr>
        <p:spPr>
          <a:xfrm>
            <a:off x="10769552" y="5503712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DDD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0228E97-74AF-43BC-894D-2F982E9D7651}"/>
              </a:ext>
            </a:extLst>
          </p:cNvPr>
          <p:cNvSpPr/>
          <p:nvPr/>
        </p:nvSpPr>
        <p:spPr>
          <a:xfrm>
            <a:off x="231463" y="508332"/>
            <a:ext cx="1183609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// return tree for &lt;T-exp&gt;</a:t>
            </a:r>
          </a:p>
          <a:p>
            <a:r>
              <a:rPr lang="ja-JP" altLang="en-US" dirty="0"/>
              <a:t>NODE parseT(</a:t>
            </a:r>
            <a:r>
              <a:rPr lang="en-US" altLang="ja-JP" dirty="0">
                <a:solidFill>
                  <a:srgbClr val="FF0000"/>
                </a:solidFill>
              </a:rPr>
              <a:t>struct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TokenStream</a:t>
            </a:r>
            <a:r>
              <a:rPr lang="en-US" altLang="ja-JP" dirty="0">
                <a:solidFill>
                  <a:srgbClr val="FF0000"/>
                </a:solidFill>
              </a:rPr>
              <a:t>* in</a:t>
            </a:r>
            <a:r>
              <a:rPr lang="ja-JP" altLang="en-US" dirty="0"/>
              <a:t>)</a:t>
            </a:r>
          </a:p>
          <a:p>
            <a:r>
              <a:rPr lang="ja-JP" altLang="en-US" dirty="0"/>
              <a:t>{</a:t>
            </a:r>
          </a:p>
          <a:p>
            <a:pPr lvl="1"/>
            <a:r>
              <a:rPr lang="ja-JP" altLang="en-US" dirty="0"/>
              <a:t>        NODE root;      // root node of tree for this &lt;T-exp&gt;</a:t>
            </a:r>
          </a:p>
          <a:p>
            <a:pPr lvl="1"/>
            <a:r>
              <a:rPr lang="ja-JP" altLang="en-US" dirty="0"/>
              <a:t>        NODE child;     // child node of root</a:t>
            </a:r>
            <a:endParaRPr lang="en-US" altLang="ja-JP" dirty="0"/>
          </a:p>
          <a:p>
            <a:pPr lvl="1"/>
            <a:endParaRPr lang="ja-JP" altLang="en-US" dirty="0"/>
          </a:p>
          <a:p>
            <a:pPr lvl="1"/>
            <a:r>
              <a:rPr lang="ja-JP" altLang="en-US" dirty="0"/>
              <a:t>        root = </a:t>
            </a:r>
            <a:r>
              <a:rPr lang="ja-JP" altLang="en-US" dirty="0">
                <a:highlight>
                  <a:srgbClr val="FFCCFF"/>
                </a:highlight>
              </a:rPr>
              <a:t>parse_header(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in</a:t>
            </a:r>
            <a:r>
              <a:rPr lang="ja-JP" altLang="en-US" dirty="0">
                <a:highlight>
                  <a:srgbClr val="FFCCFF"/>
                </a:highlight>
              </a:rPr>
              <a:t>)</a:t>
            </a:r>
            <a:r>
              <a:rPr lang="ja-JP" altLang="en-US" dirty="0"/>
              <a:t>;     // node for &lt;header&gt;</a:t>
            </a:r>
          </a:p>
          <a:p>
            <a:pPr lvl="2"/>
            <a:r>
              <a:rPr lang="ja-JP" altLang="en-US" dirty="0"/>
              <a:t>// child nodes</a:t>
            </a:r>
          </a:p>
          <a:p>
            <a:pPr lvl="2"/>
            <a:r>
              <a:rPr lang="ja-JP" altLang="en-US" dirty="0"/>
              <a:t>while(</a:t>
            </a:r>
            <a:r>
              <a:rPr lang="en-US" altLang="ja-JP" dirty="0"/>
              <a:t>token</a:t>
            </a:r>
            <a:r>
              <a:rPr lang="en-US" altLang="ja-JP" dirty="0">
                <a:solidFill>
                  <a:srgbClr val="FF0000"/>
                </a:solidFill>
              </a:rPr>
              <a:t>(in)</a:t>
            </a:r>
            <a:r>
              <a:rPr lang="ja-JP" altLang="en-US" dirty="0"/>
              <a:t> == '(') {</a:t>
            </a:r>
          </a:p>
          <a:p>
            <a:pPr lvl="1"/>
            <a:r>
              <a:rPr lang="ja-JP" altLang="en-US" dirty="0"/>
              <a:t>                skip('(‘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ja-JP" altLang="en-US" dirty="0"/>
              <a:t>); </a:t>
            </a:r>
            <a:r>
              <a:rPr lang="en-US" altLang="ja-JP" dirty="0"/>
              <a:t>		</a:t>
            </a:r>
            <a:r>
              <a:rPr lang="ja-JP" altLang="en-US" dirty="0"/>
              <a:t>// skip '('</a:t>
            </a:r>
          </a:p>
          <a:p>
            <a:pPr lvl="1"/>
            <a:r>
              <a:rPr lang="ja-JP" altLang="en-US" dirty="0"/>
              <a:t>                child = </a:t>
            </a:r>
            <a:r>
              <a:rPr lang="ja-JP" altLang="en-US" dirty="0">
                <a:highlight>
                  <a:srgbClr val="FFFF00"/>
                </a:highlight>
              </a:rPr>
              <a:t>parse</a:t>
            </a:r>
            <a:r>
              <a:rPr lang="ja-JP" altLang="en-US" dirty="0">
                <a:highlight>
                  <a:srgbClr val="FFFF99"/>
                </a:highlight>
              </a:rPr>
              <a:t>T(</a:t>
            </a:r>
            <a:r>
              <a:rPr lang="en-US" altLang="ja-JP" dirty="0">
                <a:solidFill>
                  <a:srgbClr val="FF0000"/>
                </a:solidFill>
                <a:highlight>
                  <a:srgbClr val="FFFF99"/>
                </a:highlight>
              </a:rPr>
              <a:t>in</a:t>
            </a:r>
            <a:r>
              <a:rPr lang="ja-JP" altLang="en-US" dirty="0">
                <a:highlight>
                  <a:srgbClr val="FFFF99"/>
                </a:highlight>
              </a:rPr>
              <a:t>)</a:t>
            </a:r>
            <a:r>
              <a:rPr lang="ja-JP" altLang="en-US" dirty="0"/>
              <a:t>;</a:t>
            </a:r>
            <a:r>
              <a:rPr lang="en-US" altLang="ja-JP" dirty="0"/>
              <a:t>		</a:t>
            </a:r>
            <a:r>
              <a:rPr lang="ja-JP" altLang="en-US" dirty="0"/>
              <a:t>// 1st child after  '('</a:t>
            </a:r>
          </a:p>
          <a:p>
            <a:pPr lvl="1"/>
            <a:r>
              <a:rPr lang="ja-JP" altLang="en-US" dirty="0"/>
              <a:t>                add_child(root, child);</a:t>
            </a:r>
            <a:r>
              <a:rPr lang="en-US" altLang="ja-JP" dirty="0"/>
              <a:t>	</a:t>
            </a:r>
            <a:r>
              <a:rPr lang="ja-JP" altLang="en-US" dirty="0"/>
              <a:t>// add child to root</a:t>
            </a:r>
          </a:p>
          <a:p>
            <a:pPr lvl="1"/>
            <a:r>
              <a:rPr lang="ja-JP" altLang="en-US" dirty="0"/>
              <a:t>                set_conjugate(child, OFF); </a:t>
            </a:r>
            <a:r>
              <a:rPr lang="en-US" altLang="ja-JP" dirty="0"/>
              <a:t>	</a:t>
            </a:r>
            <a:r>
              <a:rPr lang="ja-JP" altLang="en-US" dirty="0"/>
              <a:t>// mark as 1st child</a:t>
            </a:r>
          </a:p>
          <a:p>
            <a:pPr lvl="1"/>
            <a:r>
              <a:rPr lang="ja-JP" altLang="en-US" dirty="0"/>
              <a:t>                while(</a:t>
            </a:r>
            <a:r>
              <a:rPr lang="en-US" altLang="ja-JP" dirty="0"/>
              <a:t>token</a:t>
            </a:r>
            <a:r>
              <a:rPr lang="en-US" altLang="ja-JP" dirty="0">
                <a:solidFill>
                  <a:srgbClr val="FF0000"/>
                </a:solidFill>
              </a:rPr>
              <a:t>(in)</a:t>
            </a:r>
            <a:r>
              <a:rPr lang="ja-JP" altLang="en-US" dirty="0"/>
              <a:t> == ',') {</a:t>
            </a:r>
          </a:p>
          <a:p>
            <a:pPr lvl="1"/>
            <a:r>
              <a:rPr lang="ja-JP" altLang="en-US" dirty="0"/>
              <a:t>                        skip(',’</a:t>
            </a:r>
            <a:r>
              <a:rPr lang="en-US" altLang="ja-JP" dirty="0"/>
              <a:t> 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ja-JP" altLang="en-US" dirty="0"/>
              <a:t>); </a:t>
            </a:r>
            <a:r>
              <a:rPr lang="en-US" altLang="ja-JP" dirty="0"/>
              <a:t>		</a:t>
            </a:r>
            <a:r>
              <a:rPr lang="ja-JP" altLang="en-US" dirty="0"/>
              <a:t>// skip ','</a:t>
            </a:r>
          </a:p>
          <a:p>
            <a:pPr lvl="1"/>
            <a:r>
              <a:rPr lang="ja-JP" altLang="en-US" dirty="0"/>
              <a:t>                        child = </a:t>
            </a:r>
            <a:r>
              <a:rPr lang="ja-JP" altLang="en-US" dirty="0">
                <a:highlight>
                  <a:srgbClr val="FFFF99"/>
                </a:highlight>
              </a:rPr>
              <a:t>parseT(</a:t>
            </a:r>
            <a:r>
              <a:rPr lang="en-US" altLang="ja-JP" dirty="0">
                <a:solidFill>
                  <a:srgbClr val="FF0000"/>
                </a:solidFill>
                <a:highlight>
                  <a:srgbClr val="FFFF99"/>
                </a:highlight>
              </a:rPr>
              <a:t>in</a:t>
            </a:r>
            <a:r>
              <a:rPr lang="ja-JP" altLang="en-US" dirty="0">
                <a:highlight>
                  <a:srgbClr val="FFFF99"/>
                </a:highlight>
              </a:rPr>
              <a:t>)</a:t>
            </a:r>
            <a:r>
              <a:rPr lang="ja-JP" altLang="en-US" dirty="0"/>
              <a:t>;</a:t>
            </a:r>
            <a:r>
              <a:rPr lang="en-US" altLang="ja-JP" dirty="0"/>
              <a:t>	</a:t>
            </a:r>
            <a:r>
              <a:rPr lang="ja-JP" altLang="en-US" dirty="0"/>
              <a:t>// 2nd or later child</a:t>
            </a:r>
            <a:endParaRPr lang="en-US" altLang="ja-JP" dirty="0"/>
          </a:p>
          <a:p>
            <a:pPr lvl="1"/>
            <a:r>
              <a:rPr lang="ja-JP" altLang="en-US" dirty="0"/>
              <a:t>		   </a:t>
            </a:r>
            <a:r>
              <a:rPr lang="en-US" altLang="ja-JP" dirty="0" err="1"/>
              <a:t>add_child</a:t>
            </a:r>
            <a:r>
              <a:rPr lang="en-US" altLang="ja-JP" dirty="0"/>
              <a:t>(root, child);</a:t>
            </a:r>
            <a:r>
              <a:rPr lang="ja-JP" altLang="en-US" dirty="0"/>
              <a:t>	</a:t>
            </a:r>
            <a:r>
              <a:rPr lang="en-US" altLang="ja-JP" dirty="0"/>
              <a:t>// add child to root</a:t>
            </a:r>
          </a:p>
          <a:p>
            <a:pPr lvl="1"/>
            <a:r>
              <a:rPr lang="ja-JP" altLang="en-US" dirty="0"/>
              <a:t>		   </a:t>
            </a:r>
            <a:r>
              <a:rPr lang="en-US" altLang="ja-JP" dirty="0" err="1"/>
              <a:t>set_conjugate</a:t>
            </a:r>
            <a:r>
              <a:rPr lang="en-US" altLang="ja-JP" dirty="0"/>
              <a:t>(child, ON);</a:t>
            </a:r>
            <a:r>
              <a:rPr lang="ja-JP" altLang="en-US" dirty="0"/>
              <a:t>	</a:t>
            </a:r>
            <a:r>
              <a:rPr lang="en-US" altLang="ja-JP" dirty="0"/>
              <a:t>// mark as 2nd or later</a:t>
            </a:r>
          </a:p>
          <a:p>
            <a:r>
              <a:rPr lang="ja-JP" altLang="en-US" dirty="0"/>
              <a:t>                </a:t>
            </a:r>
            <a:r>
              <a:rPr lang="en-US" altLang="ja-JP" dirty="0"/>
              <a:t>       }</a:t>
            </a:r>
            <a:endParaRPr lang="ja-JP" altLang="en-US" dirty="0"/>
          </a:p>
          <a:p>
            <a:r>
              <a:rPr lang="ja-JP" altLang="en-US" dirty="0"/>
              <a:t>                </a:t>
            </a:r>
            <a:r>
              <a:rPr lang="en-US" altLang="ja-JP" dirty="0"/>
              <a:t>       skip(‘)’,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en-US" altLang="ja-JP" dirty="0"/>
              <a:t>); </a:t>
            </a:r>
            <a:r>
              <a:rPr lang="ja-JP" altLang="en-US" dirty="0"/>
              <a:t>			</a:t>
            </a:r>
            <a:r>
              <a:rPr lang="en-US" altLang="ja-JP" dirty="0"/>
              <a:t>// skip ')'</a:t>
            </a:r>
          </a:p>
          <a:p>
            <a:r>
              <a:rPr lang="ja-JP" altLang="en-US" dirty="0"/>
              <a:t>        </a:t>
            </a:r>
            <a:r>
              <a:rPr lang="en-US" altLang="ja-JP" dirty="0"/>
              <a:t>	}</a:t>
            </a:r>
            <a:endParaRPr lang="ja-JP" altLang="en-US" dirty="0"/>
          </a:p>
          <a:p>
            <a:r>
              <a:rPr lang="ja-JP" altLang="en-US" dirty="0"/>
              <a:t>        </a:t>
            </a:r>
            <a:r>
              <a:rPr lang="en-US" altLang="ja-JP" dirty="0"/>
              <a:t>	return root;</a:t>
            </a:r>
            <a:r>
              <a:rPr lang="ja-JP" altLang="en-US" dirty="0"/>
              <a:t>				</a:t>
            </a:r>
            <a:r>
              <a:rPr lang="en-US" altLang="ja-JP" dirty="0"/>
              <a:t>// root node of this T-exp</a:t>
            </a:r>
          </a:p>
          <a:p>
            <a:r>
              <a:rPr lang="en-US" altLang="ja-JP" dirty="0"/>
              <a:t>}</a:t>
            </a:r>
            <a:endParaRPr lang="ja-JP" alt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EE190D1E-A00B-40A0-A68D-DA9FCBCDE407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9885253" y="4079618"/>
            <a:ext cx="639765" cy="524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26955EDE-F507-4AE4-8A51-15BD209A822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10525018" y="4079618"/>
            <a:ext cx="652844" cy="524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3BBA912-9BA3-49E1-915A-33DF950AB4C3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11177862" y="5009850"/>
            <a:ext cx="1" cy="493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9C36C47-ACE0-4796-92E9-A7CC81460579}"/>
              </a:ext>
            </a:extLst>
          </p:cNvPr>
          <p:cNvSpPr txBox="1"/>
          <p:nvPr/>
        </p:nvSpPr>
        <p:spPr>
          <a:xfrm>
            <a:off x="4494912" y="163854"/>
            <a:ext cx="74696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(1) &lt;header&gt; ::= &lt;empty&gt; | &lt;name-str&gt;</a:t>
            </a:r>
            <a:endParaRPr lang="en-US" altLang="ja-JP" dirty="0"/>
          </a:p>
          <a:p>
            <a:r>
              <a:rPr lang="en-US" altLang="ja-JP" b="1" dirty="0"/>
              <a:t>(2) &lt;T-exp&gt; ::=  </a:t>
            </a:r>
            <a:r>
              <a:rPr lang="en-US" altLang="ja-JP" b="1" dirty="0">
                <a:highlight>
                  <a:srgbClr val="FFCCFF"/>
                </a:highlight>
              </a:rPr>
              <a:t>&lt;header&gt;</a:t>
            </a:r>
            <a:r>
              <a:rPr lang="en-US" altLang="ja-JP" b="1" dirty="0"/>
              <a:t> { "(" [ </a:t>
            </a:r>
            <a:r>
              <a:rPr lang="en-US" altLang="ja-JP" b="1" dirty="0">
                <a:highlight>
                  <a:srgbClr val="FFFF99"/>
                </a:highlight>
              </a:rPr>
              <a:t>&lt;T-exp&gt;</a:t>
            </a:r>
            <a:r>
              <a:rPr lang="en-US" altLang="ja-JP" b="1" dirty="0"/>
              <a:t> { "," </a:t>
            </a:r>
            <a:r>
              <a:rPr lang="en-US" altLang="ja-JP" b="1" dirty="0">
                <a:highlight>
                  <a:srgbClr val="FFFF99"/>
                </a:highlight>
              </a:rPr>
              <a:t>&lt;T-exp&gt;</a:t>
            </a:r>
            <a:r>
              <a:rPr lang="en-US" altLang="ja-JP" b="1" dirty="0"/>
              <a:t> } ] ")" }</a:t>
            </a:r>
            <a:endParaRPr kumimoji="1" lang="ja-JP" altLang="en-US" b="1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F9F0C33-19C9-4E83-99B8-071DF4A37E88}"/>
              </a:ext>
            </a:extLst>
          </p:cNvPr>
          <p:cNvSpPr/>
          <p:nvPr/>
        </p:nvSpPr>
        <p:spPr>
          <a:xfrm>
            <a:off x="10701471" y="3410018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root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F6CC18F-15A2-4877-8400-88A40AC17802}"/>
              </a:ext>
            </a:extLst>
          </p:cNvPr>
          <p:cNvSpPr/>
          <p:nvPr/>
        </p:nvSpPr>
        <p:spPr>
          <a:xfrm>
            <a:off x="8710388" y="4264442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child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041B19F-4367-4EAB-A312-13D4B293C0B1}"/>
              </a:ext>
            </a:extLst>
          </p:cNvPr>
          <p:cNvSpPr/>
          <p:nvPr/>
        </p:nvSpPr>
        <p:spPr>
          <a:xfrm>
            <a:off x="11212060" y="4252806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child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6214B2F-AD67-41C2-ACC2-8C1912DF7E58}"/>
              </a:ext>
            </a:extLst>
          </p:cNvPr>
          <p:cNvSpPr/>
          <p:nvPr/>
        </p:nvSpPr>
        <p:spPr>
          <a:xfrm>
            <a:off x="8535104" y="1431957"/>
            <a:ext cx="2892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current token: “I” / “AAA”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1151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28DDAF-8985-499E-AA81-F5376FA03195}"/>
              </a:ext>
            </a:extLst>
          </p:cNvPr>
          <p:cNvSpPr txBox="1"/>
          <p:nvPr/>
        </p:nvSpPr>
        <p:spPr>
          <a:xfrm>
            <a:off x="1" y="2292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 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における評価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9646233-CFDE-41FD-B5FA-8BA227BB67F6}"/>
              </a:ext>
            </a:extLst>
          </p:cNvPr>
          <p:cNvSpPr/>
          <p:nvPr/>
        </p:nvSpPr>
        <p:spPr>
          <a:xfrm>
            <a:off x="664680" y="1078807"/>
            <a:ext cx="8440132" cy="3792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〇 関数</a:t>
            </a:r>
            <a:r>
              <a:rPr lang="en-US" altLang="ja-JP" dirty="0"/>
              <a:t>(</a:t>
            </a:r>
            <a:r>
              <a:rPr lang="ja-JP" altLang="en-US" dirty="0"/>
              <a:t>オペレータ</a:t>
            </a:r>
            <a:r>
              <a:rPr lang="en-US" altLang="ja-JP" dirty="0"/>
              <a:t>)</a:t>
            </a:r>
            <a:r>
              <a:rPr lang="ja-JP" altLang="en-US" dirty="0"/>
              <a:t>の役割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(1) lisp</a:t>
            </a:r>
            <a:r>
              <a:rPr lang="ja-JP" altLang="en-US" dirty="0"/>
              <a:t>流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(CONS (QUOTE A) (CONS (QUOTE B) NIL)	)	=&gt; (A B)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評価</a:t>
            </a:r>
            <a:r>
              <a:rPr lang="en-US" altLang="ja-JP" dirty="0"/>
              <a:t>] </a:t>
            </a:r>
            <a:r>
              <a:rPr lang="ja-JP" altLang="en-US" dirty="0"/>
              <a:t>関数</a:t>
            </a:r>
            <a:r>
              <a:rPr lang="en-US" altLang="ja-JP" dirty="0"/>
              <a:t>(</a:t>
            </a:r>
            <a:r>
              <a:rPr lang="ja-JP" altLang="en-US" dirty="0"/>
              <a:t>「</a:t>
            </a:r>
            <a:r>
              <a:rPr lang="en-US" altLang="ja-JP" dirty="0"/>
              <a:t>CONS</a:t>
            </a:r>
            <a:r>
              <a:rPr lang="ja-JP" altLang="en-US" dirty="0"/>
              <a:t>」「</a:t>
            </a:r>
            <a:r>
              <a:rPr lang="en-US" altLang="ja-JP" dirty="0"/>
              <a:t>QUOTE</a:t>
            </a:r>
            <a:r>
              <a:rPr lang="ja-JP" altLang="en-US" dirty="0"/>
              <a:t>」等</a:t>
            </a:r>
            <a:r>
              <a:rPr lang="en-US" altLang="ja-JP" dirty="0"/>
              <a:t>)</a:t>
            </a:r>
            <a:r>
              <a:rPr lang="ja-JP" altLang="en-US" dirty="0"/>
              <a:t> </a:t>
            </a:r>
            <a:r>
              <a:rPr lang="en-US" altLang="ja-JP" dirty="0"/>
              <a:t>: </a:t>
            </a:r>
            <a:r>
              <a:rPr lang="ja-JP" altLang="en-US" dirty="0"/>
              <a:t>式の評価時に実行して値を決定</a:t>
            </a:r>
            <a:endParaRPr lang="en-US" altLang="ja-JP" dirty="0"/>
          </a:p>
          <a:p>
            <a:pPr>
              <a:lnSpc>
                <a:spcPct val="150000"/>
              </a:lnSpc>
            </a:pP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(2) </a:t>
            </a:r>
            <a:r>
              <a:rPr lang="en-US" altLang="ja-JP" dirty="0" err="1"/>
              <a:t>tq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$`$X(A(B,C)) =&gt; "X"(A(B,C))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前処理</a:t>
            </a:r>
            <a:r>
              <a:rPr lang="en-US" altLang="ja-JP" dirty="0"/>
              <a:t>] </a:t>
            </a:r>
            <a:r>
              <a:rPr lang="ja-JP" altLang="en-US" dirty="0"/>
              <a:t>①値の</a:t>
            </a:r>
            <a:r>
              <a:rPr lang="en-US" altLang="ja-JP" dirty="0"/>
              <a:t>bind</a:t>
            </a:r>
            <a:r>
              <a:rPr lang="ja-JP" altLang="en-US" dirty="0"/>
              <a:t>、②参照先解決を実行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評価</a:t>
            </a:r>
            <a:r>
              <a:rPr lang="en-US" altLang="ja-JP" dirty="0"/>
              <a:t>] </a:t>
            </a:r>
            <a:r>
              <a:rPr lang="ja-JP" altLang="en-US" dirty="0"/>
              <a:t>オペレータ</a:t>
            </a:r>
            <a:r>
              <a:rPr lang="en-US" altLang="ja-JP" dirty="0"/>
              <a:t>(</a:t>
            </a:r>
            <a:r>
              <a:rPr lang="ja-JP" altLang="en-US" dirty="0"/>
              <a:t>「＄</a:t>
            </a:r>
            <a:r>
              <a:rPr lang="en-US" altLang="ja-JP" dirty="0"/>
              <a:t>~$</a:t>
            </a:r>
            <a:r>
              <a:rPr lang="ja-JP" altLang="en-US" dirty="0"/>
              <a:t>」</a:t>
            </a:r>
            <a:r>
              <a:rPr lang="en-US" altLang="ja-JP" dirty="0"/>
              <a:t>): print</a:t>
            </a:r>
            <a:r>
              <a:rPr lang="ja-JP" altLang="en-US" dirty="0"/>
              <a:t>時に実行して表示文字列を決定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2130F8D0-63EE-44A1-A741-801F80C01E92}"/>
              </a:ext>
            </a:extLst>
          </p:cNvPr>
          <p:cNvSpPr/>
          <p:nvPr/>
        </p:nvSpPr>
        <p:spPr>
          <a:xfrm>
            <a:off x="8187559" y="207591"/>
            <a:ext cx="3914802" cy="3221409"/>
          </a:xfrm>
          <a:prstGeom prst="wedgeRectCallout">
            <a:avLst>
              <a:gd name="adj1" fmla="val -38573"/>
              <a:gd name="adj2" fmla="val -244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 err="1">
                <a:solidFill>
                  <a:srgbClr val="FF0000"/>
                </a:solidFill>
              </a:rPr>
              <a:t>tq</a:t>
            </a:r>
            <a:r>
              <a:rPr kumimoji="1" lang="ja-JP" altLang="en-US" sz="900" dirty="0">
                <a:solidFill>
                  <a:srgbClr val="FF0000"/>
                </a:solidFill>
              </a:rPr>
              <a:t>のオペレータは「バックトラック」なしに評価できる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「</a:t>
            </a:r>
            <a:r>
              <a:rPr lang="en-US" altLang="ja-JP" sz="900" dirty="0">
                <a:solidFill>
                  <a:srgbClr val="FF0000"/>
                </a:solidFill>
              </a:rPr>
              <a:t>f(</a:t>
            </a:r>
            <a:r>
              <a:rPr lang="en-US" altLang="ja-JP" sz="900" dirty="0" err="1">
                <a:solidFill>
                  <a:srgbClr val="FF0000"/>
                </a:solidFill>
              </a:rPr>
              <a:t>x,y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」の評価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では</a:t>
            </a:r>
            <a:r>
              <a:rPr lang="en-US" altLang="ja-JP" sz="900" dirty="0">
                <a:solidFill>
                  <a:srgbClr val="FF0000"/>
                </a:solidFill>
              </a:rPr>
              <a:t>print)</a:t>
            </a:r>
          </a:p>
          <a:p>
            <a:r>
              <a:rPr lang="ja-JP" altLang="en-US" sz="900" dirty="0">
                <a:solidFill>
                  <a:srgbClr val="FF0000"/>
                </a:solidFill>
              </a:rPr>
              <a:t>    </a:t>
            </a:r>
            <a:r>
              <a:rPr lang="en-US" altLang="ja-JP" sz="900" dirty="0">
                <a:solidFill>
                  <a:srgbClr val="FF0000"/>
                </a:solidFill>
              </a:rPr>
              <a:t>-</a:t>
            </a:r>
            <a:r>
              <a:rPr lang="ja-JP" altLang="en-US" sz="900" dirty="0">
                <a:solidFill>
                  <a:srgbClr val="FF0000"/>
                </a:solidFill>
              </a:rPr>
              <a:t> 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古典的</a:t>
            </a:r>
            <a:r>
              <a:rPr lang="en-US" altLang="ja-JP" sz="900" dirty="0">
                <a:solidFill>
                  <a:srgbClr val="FF0000"/>
                </a:solidFill>
              </a:rPr>
              <a:t>)lisp</a:t>
            </a:r>
            <a:r>
              <a:rPr lang="ja-JP" altLang="en-US" sz="900" dirty="0">
                <a:solidFill>
                  <a:srgbClr val="FF0000"/>
                </a:solidFill>
              </a:rPr>
              <a:t>流は</a:t>
            </a:r>
            <a:r>
              <a:rPr lang="en-US" altLang="ja-JP" sz="900" dirty="0">
                <a:solidFill>
                  <a:srgbClr val="FF0000"/>
                </a:solidFill>
              </a:rPr>
              <a:t>bottom up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       =&gt; x</a:t>
            </a:r>
            <a:r>
              <a:rPr lang="ja-JP" altLang="en-US" sz="900" dirty="0">
                <a:solidFill>
                  <a:srgbClr val="FF0000"/>
                </a:solidFill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</a:rPr>
              <a:t>y</a:t>
            </a:r>
            <a:r>
              <a:rPr lang="ja-JP" altLang="en-US" sz="900" dirty="0">
                <a:solidFill>
                  <a:srgbClr val="FF0000"/>
                </a:solidFill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</a:rPr>
              <a:t>f</a:t>
            </a:r>
            <a:r>
              <a:rPr lang="ja-JP" altLang="en-US" sz="900" dirty="0">
                <a:solidFill>
                  <a:srgbClr val="FF0000"/>
                </a:solidFill>
              </a:rPr>
              <a:t>の順に評価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- 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は、</a:t>
            </a:r>
            <a:r>
              <a:rPr lang="en-US" altLang="ja-JP" sz="900" dirty="0">
                <a:solidFill>
                  <a:srgbClr val="FF0000"/>
                </a:solidFill>
              </a:rPr>
              <a:t>top down</a:t>
            </a:r>
            <a:r>
              <a:rPr lang="ja-JP" altLang="en-US" sz="900" dirty="0">
                <a:solidFill>
                  <a:srgbClr val="FF0000"/>
                </a:solidFill>
              </a:rPr>
              <a:t>もあり</a:t>
            </a:r>
            <a:r>
              <a:rPr lang="en-US" altLang="ja-JP" sz="900" dirty="0">
                <a:solidFill>
                  <a:srgbClr val="FF0000"/>
                </a:solidFill>
              </a:rPr>
              <a:t>(bottom up</a:t>
            </a:r>
            <a:r>
              <a:rPr lang="ja-JP" altLang="en-US" sz="900" dirty="0">
                <a:solidFill>
                  <a:srgbClr val="FF0000"/>
                </a:solidFill>
              </a:rPr>
              <a:t>との</a:t>
            </a:r>
            <a:r>
              <a:rPr lang="en-US" altLang="ja-JP" sz="900" dirty="0">
                <a:solidFill>
                  <a:srgbClr val="FF0000"/>
                </a:solidFill>
              </a:rPr>
              <a:t>hybrid)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        =&gt; f</a:t>
            </a:r>
            <a:r>
              <a:rPr lang="ja-JP" altLang="en-US" sz="900" dirty="0">
                <a:solidFill>
                  <a:srgbClr val="FF0000"/>
                </a:solidFill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</a:rPr>
              <a:t>x</a:t>
            </a:r>
            <a:r>
              <a:rPr lang="ja-JP" altLang="en-US" sz="900" dirty="0">
                <a:solidFill>
                  <a:srgbClr val="FF0000"/>
                </a:solidFill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</a:rPr>
              <a:t>y</a:t>
            </a:r>
            <a:r>
              <a:rPr lang="ja-JP" altLang="en-US" sz="900" dirty="0">
                <a:solidFill>
                  <a:srgbClr val="FF0000"/>
                </a:solidFill>
              </a:rPr>
              <a:t>の順に評価</a:t>
            </a:r>
            <a:r>
              <a:rPr lang="en-US" altLang="ja-JP" sz="900" dirty="0">
                <a:solidFill>
                  <a:srgbClr val="FF0000"/>
                </a:solidFill>
              </a:rPr>
              <a:t>(print)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において、「</a:t>
            </a:r>
            <a:r>
              <a:rPr lang="en-US" altLang="ja-JP" sz="900" dirty="0">
                <a:solidFill>
                  <a:srgbClr val="FF0000"/>
                </a:solidFill>
              </a:rPr>
              <a:t>f(</a:t>
            </a:r>
            <a:r>
              <a:rPr lang="en-US" altLang="ja-JP" sz="900" dirty="0" err="1">
                <a:solidFill>
                  <a:srgbClr val="FF0000"/>
                </a:solidFill>
              </a:rPr>
              <a:t>x,y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」の評価方式を</a:t>
            </a:r>
            <a:r>
              <a:rPr lang="en-US" altLang="ja-JP" sz="900" dirty="0">
                <a:solidFill>
                  <a:srgbClr val="FF0000"/>
                </a:solidFill>
              </a:rPr>
              <a:t>bottom up/</a:t>
            </a:r>
            <a:r>
              <a:rPr lang="en-US" altLang="ja-JP" sz="900" dirty="0" err="1">
                <a:solidFill>
                  <a:srgbClr val="FF0000"/>
                </a:solidFill>
              </a:rPr>
              <a:t>topdown</a:t>
            </a:r>
            <a:r>
              <a:rPr lang="ja-JP" altLang="en-US" sz="900" dirty="0">
                <a:solidFill>
                  <a:srgbClr val="FF0000"/>
                </a:solidFill>
              </a:rPr>
              <a:t>いずれで実行するかは</a:t>
            </a:r>
            <a:r>
              <a:rPr lang="en-US" altLang="ja-JP" sz="900" dirty="0">
                <a:solidFill>
                  <a:srgbClr val="FF0000"/>
                </a:solidFill>
              </a:rPr>
              <a:t>f</a:t>
            </a:r>
            <a:r>
              <a:rPr lang="ja-JP" altLang="en-US" sz="900" dirty="0">
                <a:solidFill>
                  <a:srgbClr val="FF0000"/>
                </a:solidFill>
              </a:rPr>
              <a:t>におまかせ。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 「</a:t>
            </a:r>
            <a:r>
              <a:rPr lang="en-US" altLang="ja-JP" sz="900" dirty="0">
                <a:solidFill>
                  <a:srgbClr val="FF0000"/>
                </a:solidFill>
              </a:rPr>
              <a:t>f(</a:t>
            </a:r>
            <a:r>
              <a:rPr lang="en-US" altLang="ja-JP" sz="900" dirty="0" err="1">
                <a:solidFill>
                  <a:srgbClr val="FF0000"/>
                </a:solidFill>
              </a:rPr>
              <a:t>x,y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」の評価方式が</a:t>
            </a:r>
            <a:r>
              <a:rPr lang="en-US" altLang="ja-JP" sz="900" dirty="0">
                <a:solidFill>
                  <a:srgbClr val="FF0000"/>
                </a:solidFill>
              </a:rPr>
              <a:t>f</a:t>
            </a:r>
            <a:r>
              <a:rPr lang="ja-JP" altLang="en-US" sz="900" dirty="0">
                <a:solidFill>
                  <a:srgbClr val="FF0000"/>
                </a:solidFill>
              </a:rPr>
              <a:t>の親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下例</a:t>
            </a:r>
            <a:r>
              <a:rPr lang="en-US" altLang="ja-JP" sz="900" dirty="0">
                <a:solidFill>
                  <a:srgbClr val="FF0000"/>
                </a:solidFill>
              </a:rPr>
              <a:t>g)</a:t>
            </a:r>
            <a:r>
              <a:rPr lang="ja-JP" altLang="en-US" sz="900" dirty="0">
                <a:solidFill>
                  <a:srgbClr val="FF0000"/>
                </a:solidFill>
              </a:rPr>
              <a:t>に依存する場合もある。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 </a:t>
            </a:r>
            <a:r>
              <a:rPr lang="ja-JP" altLang="en-US" sz="900" dirty="0">
                <a:solidFill>
                  <a:srgbClr val="FF0000"/>
                </a:solidFill>
              </a:rPr>
              <a:t>この場合は、</a:t>
            </a:r>
            <a:r>
              <a:rPr lang="en-US" altLang="ja-JP" sz="900" dirty="0">
                <a:solidFill>
                  <a:srgbClr val="FF0000"/>
                </a:solidFill>
              </a:rPr>
              <a:t>f</a:t>
            </a:r>
            <a:r>
              <a:rPr lang="ja-JP" altLang="en-US" sz="900" dirty="0">
                <a:solidFill>
                  <a:srgbClr val="FF0000"/>
                </a:solidFill>
              </a:rPr>
              <a:t>が構文木から親である</a:t>
            </a:r>
            <a:r>
              <a:rPr lang="en-US" altLang="ja-JP" sz="900" dirty="0">
                <a:solidFill>
                  <a:srgbClr val="FF0000"/>
                </a:solidFill>
              </a:rPr>
              <a:t>g</a:t>
            </a:r>
            <a:r>
              <a:rPr lang="ja-JP" altLang="en-US" sz="900" dirty="0">
                <a:solidFill>
                  <a:srgbClr val="FF0000"/>
                </a:solidFill>
              </a:rPr>
              <a:t>を特定する。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　「</a:t>
            </a:r>
            <a:r>
              <a:rPr lang="en-US" altLang="ja-JP" sz="900" dirty="0">
                <a:solidFill>
                  <a:srgbClr val="FF0000"/>
                </a:solidFill>
              </a:rPr>
              <a:t>g(f(</a:t>
            </a:r>
            <a:r>
              <a:rPr lang="en-US" altLang="ja-JP" sz="900" dirty="0" err="1">
                <a:solidFill>
                  <a:srgbClr val="FF0000"/>
                </a:solidFill>
              </a:rPr>
              <a:t>x,y</a:t>
            </a:r>
            <a:r>
              <a:rPr lang="en-US" altLang="ja-JP" sz="900" dirty="0">
                <a:solidFill>
                  <a:srgbClr val="FF0000"/>
                </a:solidFill>
              </a:rPr>
              <a:t>))</a:t>
            </a:r>
            <a:r>
              <a:rPr lang="ja-JP" altLang="en-US" sz="900" dirty="0">
                <a:solidFill>
                  <a:srgbClr val="FF0000"/>
                </a:solidFill>
              </a:rPr>
              <a:t>」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にも、従来の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型オペレータに加えて</a:t>
            </a:r>
            <a:r>
              <a:rPr lang="en-US" altLang="ja-JP" sz="900" dirty="0">
                <a:solidFill>
                  <a:srgbClr val="FF0000"/>
                </a:solidFill>
              </a:rPr>
              <a:t>lisp</a:t>
            </a:r>
            <a:r>
              <a:rPr lang="ja-JP" altLang="en-US" sz="900" dirty="0">
                <a:solidFill>
                  <a:srgbClr val="FF0000"/>
                </a:solidFill>
              </a:rPr>
              <a:t>型オペレータを導入する。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 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次ページの</a:t>
            </a:r>
            <a:r>
              <a:rPr lang="en-US" altLang="ja-JP" sz="900" dirty="0">
                <a:solidFill>
                  <a:srgbClr val="FF0000"/>
                </a:solidFill>
              </a:rPr>
              <a:t>$</a:t>
            </a:r>
            <a:r>
              <a:rPr lang="en-US" altLang="ja-JP" sz="900" dirty="0" err="1">
                <a:solidFill>
                  <a:srgbClr val="FF0000"/>
                </a:solidFill>
              </a:rPr>
              <a:t>mult</a:t>
            </a:r>
            <a:r>
              <a:rPr lang="en-US" altLang="ja-JP" sz="900" dirty="0">
                <a:solidFill>
                  <a:srgbClr val="FF0000"/>
                </a:solidFill>
              </a:rPr>
              <a:t>$</a:t>
            </a:r>
            <a:r>
              <a:rPr lang="ja-JP" altLang="en-US" sz="900" dirty="0">
                <a:solidFill>
                  <a:srgbClr val="FF0000"/>
                </a:solidFill>
              </a:rPr>
              <a:t>や</a:t>
            </a:r>
            <a:r>
              <a:rPr lang="en-US" altLang="ja-JP" sz="900" dirty="0">
                <a:solidFill>
                  <a:srgbClr val="FF0000"/>
                </a:solidFill>
              </a:rPr>
              <a:t>$plus$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- </a:t>
            </a:r>
            <a:r>
              <a:rPr lang="ja-JP" altLang="en-US" sz="900" dirty="0">
                <a:solidFill>
                  <a:srgbClr val="FF0000"/>
                </a:solidFill>
              </a:rPr>
              <a:t>式の</a:t>
            </a:r>
            <a:r>
              <a:rPr lang="en-US" altLang="ja-JP" sz="900" dirty="0">
                <a:solidFill>
                  <a:srgbClr val="FF0000"/>
                </a:solidFill>
              </a:rPr>
              <a:t>print</a:t>
            </a:r>
            <a:r>
              <a:rPr lang="ja-JP" altLang="en-US" sz="900" dirty="0">
                <a:solidFill>
                  <a:srgbClr val="FF0000"/>
                </a:solidFill>
              </a:rPr>
              <a:t>処理においては、</a:t>
            </a:r>
            <a:r>
              <a:rPr lang="en-US" altLang="ja-JP" sz="900" dirty="0">
                <a:solidFill>
                  <a:srgbClr val="FF0000"/>
                </a:solidFill>
              </a:rPr>
              <a:t>lisp</a:t>
            </a:r>
            <a:r>
              <a:rPr lang="ja-JP" altLang="en-US" sz="900" dirty="0">
                <a:solidFill>
                  <a:srgbClr val="FF0000"/>
                </a:solidFill>
              </a:rPr>
              <a:t>型オペレータを評価結果の値に置換したのち、</a:t>
            </a:r>
            <a:r>
              <a:rPr lang="en-US" altLang="ja-JP" sz="900" dirty="0">
                <a:solidFill>
                  <a:srgbClr val="FF0000"/>
                </a:solidFill>
              </a:rPr>
              <a:t>print</a:t>
            </a:r>
            <a:r>
              <a:rPr lang="ja-JP" altLang="en-US" sz="900" dirty="0">
                <a:solidFill>
                  <a:srgbClr val="FF0000"/>
                </a:solidFill>
              </a:rPr>
              <a:t>処理を実行する。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- </a:t>
            </a:r>
            <a:r>
              <a:rPr lang="ja-JP" altLang="en-US" sz="900" dirty="0">
                <a:solidFill>
                  <a:srgbClr val="FF0000"/>
                </a:solidFill>
              </a:rPr>
              <a:t>オペレータが</a:t>
            </a:r>
            <a:r>
              <a:rPr lang="en-US" altLang="ja-JP" sz="900" dirty="0">
                <a:solidFill>
                  <a:srgbClr val="FF0000"/>
                </a:solidFill>
              </a:rPr>
              <a:t>lisp</a:t>
            </a:r>
            <a:r>
              <a:rPr lang="ja-JP" altLang="en-US" sz="900" dirty="0">
                <a:solidFill>
                  <a:srgbClr val="FF0000"/>
                </a:solidFill>
              </a:rPr>
              <a:t>型であるか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型であるかは、オペレータテーブルで管理する。</a:t>
            </a:r>
            <a:endParaRPr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7469650C-C4CC-49B2-84B0-F6147984158D}"/>
              </a:ext>
            </a:extLst>
          </p:cNvPr>
          <p:cNvSpPr/>
          <p:nvPr/>
        </p:nvSpPr>
        <p:spPr>
          <a:xfrm>
            <a:off x="8187559" y="3555137"/>
            <a:ext cx="3914802" cy="745080"/>
          </a:xfrm>
          <a:prstGeom prst="wedgeRectCallout">
            <a:avLst>
              <a:gd name="adj1" fmla="val -38573"/>
              <a:gd name="adj2" fmla="val -244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その他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lang="ja-JP" altLang="en-US" sz="900" dirty="0">
                <a:solidFill>
                  <a:srgbClr val="FF0000"/>
                </a:solidFill>
              </a:rPr>
              <a:t>現状の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では、</a:t>
            </a:r>
            <a:r>
              <a:rPr lang="en-US" altLang="ja-JP" sz="900" dirty="0">
                <a:solidFill>
                  <a:srgbClr val="FF0000"/>
                </a:solidFill>
              </a:rPr>
              <a:t>out</a:t>
            </a:r>
            <a:r>
              <a:rPr lang="ja-JP" altLang="en-US" sz="900" dirty="0">
                <a:solidFill>
                  <a:srgbClr val="FF0000"/>
                </a:solidFill>
              </a:rPr>
              <a:t>内の式には値の</a:t>
            </a:r>
            <a:r>
              <a:rPr lang="en-US" altLang="ja-JP" sz="900" dirty="0">
                <a:solidFill>
                  <a:srgbClr val="FF0000"/>
                </a:solidFill>
              </a:rPr>
              <a:t>bind</a:t>
            </a:r>
            <a:r>
              <a:rPr lang="ja-JP" altLang="en-US" sz="900" dirty="0">
                <a:solidFill>
                  <a:srgbClr val="FF0000"/>
                </a:solidFill>
              </a:rPr>
              <a:t>しないなどの制約があるが、</a:t>
            </a:r>
            <a:r>
              <a:rPr lang="en-US" altLang="ja-JP" sz="900" dirty="0">
                <a:solidFill>
                  <a:srgbClr val="FF0000"/>
                </a:solidFill>
              </a:rPr>
              <a:t>in/out</a:t>
            </a:r>
            <a:r>
              <a:rPr lang="ja-JP" altLang="en-US" sz="900" dirty="0">
                <a:solidFill>
                  <a:srgbClr val="FF0000"/>
                </a:solidFill>
              </a:rPr>
              <a:t>に関する制約は廃止する。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ただし、</a:t>
            </a:r>
            <a:r>
              <a:rPr lang="en-US" altLang="ja-JP" sz="900" dirty="0">
                <a:solidFill>
                  <a:srgbClr val="FF0000"/>
                </a:solidFill>
              </a:rPr>
              <a:t>Executor</a:t>
            </a:r>
            <a:r>
              <a:rPr lang="ja-JP" altLang="en-US" sz="900" dirty="0">
                <a:solidFill>
                  <a:srgbClr val="FF0000"/>
                </a:solidFill>
              </a:rPr>
              <a:t>は残す。</a:t>
            </a:r>
            <a:endParaRPr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9918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9646233-CFDE-41FD-B5FA-8BA227BB67F6}"/>
              </a:ext>
            </a:extLst>
          </p:cNvPr>
          <p:cNvSpPr/>
          <p:nvPr/>
        </p:nvSpPr>
        <p:spPr>
          <a:xfrm>
            <a:off x="664679" y="1026256"/>
            <a:ext cx="3515435" cy="468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制限</a:t>
            </a:r>
            <a:r>
              <a:rPr lang="en-US" altLang="ja-JP" dirty="0"/>
              <a:t>] </a:t>
            </a:r>
            <a:r>
              <a:rPr lang="ja-JP" altLang="en-US" dirty="0"/>
              <a:t>下線部には</a:t>
            </a:r>
            <a:r>
              <a:rPr lang="en-US" altLang="ja-JP" dirty="0"/>
              <a:t>{}</a:t>
            </a:r>
            <a:r>
              <a:rPr lang="ja-JP" altLang="en-US" dirty="0"/>
              <a:t>の挿入禁止</a:t>
            </a:r>
            <a:endParaRPr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E5C3407-7EEE-478B-839F-37AB325BB18E}"/>
              </a:ext>
            </a:extLst>
          </p:cNvPr>
          <p:cNvSpPr/>
          <p:nvPr/>
        </p:nvSpPr>
        <p:spPr>
          <a:xfrm>
            <a:off x="1892612" y="1739083"/>
            <a:ext cx="7966843" cy="2600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&lt;T-form&gt;::=&lt;head&gt;(’(’(&lt;T-form&gt;(’,’&lt;T-form&gt;)*)?’)’)*;</a:t>
            </a:r>
          </a:p>
          <a:p>
            <a:pPr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&lt;head&gt;::=&lt;ref-label&gt;?&lt;reference&gt;?&lt;function&gt;?&lt;name&gt;?&lt;bind&gt;?;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&lt;ref-label&gt;::=(’#’|’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&lt;reference&gt;::=’$’(’#’|’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&lt;function&gt;::=&lt;operator&gt;(’(’&lt;T-form&gt;(’,’&lt;T-form&gt;)*’)’)*;</a:t>
            </a:r>
          </a:p>
          <a:p>
            <a:pPr lvl="2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&lt;operator&gt;::=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'$'&lt;name&gt;'$'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&lt;name&gt;::=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&lt;char&gt;+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&lt;bind&gt;::=’[’(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(,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)*)?’]’;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43672B-7546-441F-BA9D-2CBEC46532A4}"/>
              </a:ext>
            </a:extLst>
          </p:cNvPr>
          <p:cNvSpPr/>
          <p:nvPr/>
        </p:nvSpPr>
        <p:spPr>
          <a:xfrm>
            <a:off x="472650" y="5242621"/>
            <a:ext cx="11074916" cy="4951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108000" bIns="10800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$op$(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[1](Z),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$cat$(“$”,”#”)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</a:t>
            </a:r>
            <a:r>
              <a:rPr lang="en-US" altLang="ja-JP" dirty="0" err="1">
                <a:highlight>
                  <a:srgbClr val="FFCCFF"/>
                </a:highlight>
              </a:rPr>
              <a:t>mult</a:t>
            </a:r>
            <a:r>
              <a:rPr lang="en-US" altLang="ja-JP" dirty="0">
                <a:highlight>
                  <a:srgbClr val="FFCCFF"/>
                </a:highlight>
              </a:rPr>
              <a:t>$(1,</a:t>
            </a:r>
            <a:r>
              <a:rPr lang="en-US" altLang="ja-JP" u="sng" dirty="0">
                <a:highlight>
                  <a:srgbClr val="FFCCFF"/>
                </a:highlight>
              </a:rPr>
              <a:t>4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u="sng" dirty="0">
                <a:highlight>
                  <a:srgbClr val="FFCCFF"/>
                </a:highlight>
              </a:rPr>
              <a:t>2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$plus$(1,1)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u="sng" dirty="0"/>
              <a:t>A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B,C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[](D,E)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C8F3E959-1906-4FCD-8DCE-595521AF6F87}"/>
              </a:ext>
            </a:extLst>
          </p:cNvPr>
          <p:cNvSpPr/>
          <p:nvPr/>
        </p:nvSpPr>
        <p:spPr>
          <a:xfrm>
            <a:off x="7157546" y="466720"/>
            <a:ext cx="3914802" cy="1151873"/>
          </a:xfrm>
          <a:prstGeom prst="wedgeRectCallout">
            <a:avLst>
              <a:gd name="adj1" fmla="val -38573"/>
              <a:gd name="adj2" fmla="val -244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において、引数なしオペレータの場合、</a:t>
            </a:r>
            <a:r>
              <a:rPr lang="en-US" altLang="ja-JP" sz="900" dirty="0">
                <a:solidFill>
                  <a:srgbClr val="FF0000"/>
                </a:solidFill>
              </a:rPr>
              <a:t>escape</a:t>
            </a:r>
            <a:r>
              <a:rPr lang="ja-JP" altLang="en-US" sz="900" dirty="0">
                <a:solidFill>
                  <a:srgbClr val="FF0000"/>
                </a:solidFill>
              </a:rPr>
              <a:t>用には</a:t>
            </a:r>
            <a:r>
              <a:rPr lang="en-US" altLang="ja-JP" sz="900" dirty="0">
                <a:solidFill>
                  <a:srgbClr val="FF0000"/>
                </a:solidFill>
              </a:rPr>
              <a:t>{}</a:t>
            </a:r>
            <a:r>
              <a:rPr lang="ja-JP" altLang="en-US" sz="900" dirty="0">
                <a:solidFill>
                  <a:srgbClr val="FF0000"/>
                </a:solidFill>
              </a:rPr>
              <a:t>は不要であるが、</a:t>
            </a:r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の範囲を明示するために</a:t>
            </a:r>
            <a:r>
              <a:rPr lang="en-US" altLang="ja-JP" sz="900" dirty="0">
                <a:solidFill>
                  <a:srgbClr val="FF0000"/>
                </a:solidFill>
              </a:rPr>
              <a:t>{}</a:t>
            </a:r>
            <a:r>
              <a:rPr lang="ja-JP" altLang="en-US" sz="900" dirty="0">
                <a:solidFill>
                  <a:srgbClr val="FF0000"/>
                </a:solidFill>
              </a:rPr>
              <a:t>で囲ってもよい。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以下は等価であり、いずれでもよい。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$PI$(...)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{$PI$}(...)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>
                <a:solidFill>
                  <a:srgbClr val="FF0000"/>
                </a:solidFill>
              </a:rPr>
              <a:t>{}</a:t>
            </a:r>
            <a:r>
              <a:rPr lang="ja-JP" altLang="en-US" sz="900" dirty="0">
                <a:solidFill>
                  <a:srgbClr val="FF0000"/>
                </a:solidFill>
              </a:rPr>
              <a:t>は</a:t>
            </a:r>
            <a:r>
              <a:rPr lang="en-US" altLang="ja-JP" sz="900" dirty="0">
                <a:solidFill>
                  <a:srgbClr val="FF0000"/>
                </a:solidFill>
              </a:rPr>
              <a:t>BNF</a:t>
            </a:r>
            <a:r>
              <a:rPr lang="ja-JP" altLang="en-US" sz="900" dirty="0">
                <a:solidFill>
                  <a:srgbClr val="FF0000"/>
                </a:solidFill>
              </a:rPr>
              <a:t>では定義しない方向</a:t>
            </a:r>
            <a:r>
              <a:rPr lang="en-US" altLang="ja-JP" sz="900" dirty="0">
                <a:solidFill>
                  <a:srgbClr val="FF0000"/>
                </a:solidFill>
              </a:rPr>
              <a:t>(“”</a:t>
            </a:r>
            <a:r>
              <a:rPr lang="ja-JP" altLang="en-US" sz="900" dirty="0">
                <a:solidFill>
                  <a:srgbClr val="FF0000"/>
                </a:solidFill>
              </a:rPr>
              <a:t>と同様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10370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7253EB-5799-4C45-82B1-BB6BEB0BB616}"/>
              </a:ext>
            </a:extLst>
          </p:cNvPr>
          <p:cNvSpPr/>
          <p:nvPr/>
        </p:nvSpPr>
        <p:spPr>
          <a:xfrm>
            <a:off x="962871" y="161170"/>
            <a:ext cx="10806765" cy="4951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108000" bIns="10800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$op$(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[1](Z),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$cat$(“$”,”#”)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</a:t>
            </a:r>
            <a:r>
              <a:rPr lang="en-US" altLang="ja-JP" dirty="0" err="1">
                <a:highlight>
                  <a:srgbClr val="FFCCFF"/>
                </a:highlight>
              </a:rPr>
              <a:t>mult</a:t>
            </a:r>
            <a:r>
              <a:rPr lang="en-US" altLang="ja-JP" dirty="0">
                <a:highlight>
                  <a:srgbClr val="FFCCFF"/>
                </a:highlight>
              </a:rPr>
              <a:t>$(1,4)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$plus$(1,1)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B,C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[](D,E)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9" name="矢印: 下 88">
            <a:extLst>
              <a:ext uri="{FF2B5EF4-FFF2-40B4-BE49-F238E27FC236}">
                <a16:creationId xmlns:a16="http://schemas.microsoft.com/office/drawing/2014/main" id="{4B857D98-01FA-4D5F-81A7-F51327AA8BE4}"/>
              </a:ext>
            </a:extLst>
          </p:cNvPr>
          <p:cNvSpPr/>
          <p:nvPr/>
        </p:nvSpPr>
        <p:spPr>
          <a:xfrm>
            <a:off x="4364234" y="841517"/>
            <a:ext cx="4857034" cy="3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8DAF10A6-B133-491F-9709-3EAE5A1B2002}"/>
              </a:ext>
            </a:extLst>
          </p:cNvPr>
          <p:cNvSpPr/>
          <p:nvPr/>
        </p:nvSpPr>
        <p:spPr>
          <a:xfrm>
            <a:off x="256836" y="152260"/>
            <a:ext cx="760725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例</a:t>
            </a:r>
            <a:r>
              <a:rPr kumimoji="1" lang="en-US" altLang="ja-JP" dirty="0">
                <a:solidFill>
                  <a:schemeClr val="tx1"/>
                </a:solidFill>
              </a:rPr>
              <a:t>2: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4424603" y="315818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$op$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79AE193-BF9C-4AE7-B498-F87718BDF57F}"/>
              </a:ext>
            </a:extLst>
          </p:cNvPr>
          <p:cNvSpPr/>
          <p:nvPr/>
        </p:nvSpPr>
        <p:spPr>
          <a:xfrm>
            <a:off x="129834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BF53632-928B-4AD3-BF43-3E18D293D200}"/>
              </a:ext>
            </a:extLst>
          </p:cNvPr>
          <p:cNvSpPr/>
          <p:nvPr/>
        </p:nvSpPr>
        <p:spPr>
          <a:xfrm>
            <a:off x="129834" y="643863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1474547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1134537" y="642773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1839596" y="642773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EEAF7044-4CA7-4525-8277-F35BB5E63547}"/>
              </a:ext>
            </a:extLst>
          </p:cNvPr>
          <p:cNvSpPr/>
          <p:nvPr/>
        </p:nvSpPr>
        <p:spPr>
          <a:xfrm>
            <a:off x="608421" y="491315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FA6ECF5-133F-4753-8C20-F156A512B18D}"/>
              </a:ext>
            </a:extLst>
          </p:cNvPr>
          <p:cNvSpPr/>
          <p:nvPr/>
        </p:nvSpPr>
        <p:spPr>
          <a:xfrm>
            <a:off x="1602981" y="491198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[1]</a:t>
            </a:r>
            <a:endParaRPr kumimoji="1" lang="ja-JP" altLang="en-US" sz="16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3ED9F16-E802-4AC2-B668-01FE77974C0B}"/>
              </a:ext>
            </a:extLst>
          </p:cNvPr>
          <p:cNvCxnSpPr>
            <a:cxnSpLocks/>
            <a:stCxn id="20" idx="4"/>
            <a:endCxn id="8" idx="0"/>
          </p:cNvCxnSpPr>
          <p:nvPr/>
        </p:nvCxnSpPr>
        <p:spPr>
          <a:xfrm flipH="1">
            <a:off x="427280" y="5273154"/>
            <a:ext cx="541141" cy="371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D9ED3F6E-FF03-4F98-A493-5F7BF2270456}"/>
              </a:ext>
            </a:extLst>
          </p:cNvPr>
          <p:cNvSpPr/>
          <p:nvPr/>
        </p:nvSpPr>
        <p:spPr>
          <a:xfrm>
            <a:off x="8009733" y="486090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EB4BABB-302E-4C9D-B948-DA8FCF10AEFF}"/>
              </a:ext>
            </a:extLst>
          </p:cNvPr>
          <p:cNvSpPr/>
          <p:nvPr/>
        </p:nvSpPr>
        <p:spPr>
          <a:xfrm>
            <a:off x="7604822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MM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69AF713-950E-448D-BE01-0AAF0E0F9B68}"/>
              </a:ext>
            </a:extLst>
          </p:cNvPr>
          <p:cNvSpPr/>
          <p:nvPr/>
        </p:nvSpPr>
        <p:spPr>
          <a:xfrm>
            <a:off x="8540922" y="564565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KG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8934867" y="486072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4457991" y="2368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5509858" y="236782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20" idx="4"/>
            <a:endCxn id="14" idx="0"/>
          </p:cNvCxnSpPr>
          <p:nvPr/>
        </p:nvCxnSpPr>
        <p:spPr>
          <a:xfrm>
            <a:off x="968421" y="5273154"/>
            <a:ext cx="803572" cy="371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6843FCB-B305-4DF5-ABC9-A3CEA543229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27280" y="5984913"/>
            <a:ext cx="0" cy="453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1431982" y="5984913"/>
            <a:ext cx="340011" cy="442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1771993" y="5984913"/>
            <a:ext cx="365048" cy="442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>
            <a:off x="4817991" y="2728079"/>
            <a:ext cx="2901" cy="430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7" idx="2"/>
            <a:endCxn id="108" idx="0"/>
          </p:cNvCxnSpPr>
          <p:nvPr/>
        </p:nvCxnSpPr>
        <p:spPr>
          <a:xfrm flipH="1">
            <a:off x="2302780" y="3498568"/>
            <a:ext cx="2518112" cy="559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8D635B7-BE19-4D55-B617-9007BBF64F4F}"/>
              </a:ext>
            </a:extLst>
          </p:cNvPr>
          <p:cNvCxnSpPr>
            <a:cxnSpLocks/>
            <a:stCxn id="7" idx="2"/>
            <a:endCxn id="109" idx="0"/>
          </p:cNvCxnSpPr>
          <p:nvPr/>
        </p:nvCxnSpPr>
        <p:spPr>
          <a:xfrm>
            <a:off x="4820892" y="3498568"/>
            <a:ext cx="888405" cy="567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D0222E8-8E01-44EF-9E69-A734A569D8E9}"/>
              </a:ext>
            </a:extLst>
          </p:cNvPr>
          <p:cNvCxnSpPr>
            <a:cxnSpLocks/>
            <a:stCxn id="107" idx="2"/>
            <a:endCxn id="213" idx="0"/>
          </p:cNvCxnSpPr>
          <p:nvPr/>
        </p:nvCxnSpPr>
        <p:spPr>
          <a:xfrm>
            <a:off x="7001760" y="1732159"/>
            <a:ext cx="2552684" cy="645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489FACF-B3E3-4129-8B2A-D3B4B6FA82C1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7902268" y="5220902"/>
            <a:ext cx="467465" cy="423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59A43D1A-626C-4F26-88DF-95E811D16B6F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>
            <a:off x="8369733" y="5220902"/>
            <a:ext cx="468635" cy="424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楕円 34">
            <a:extLst>
              <a:ext uri="{FF2B5EF4-FFF2-40B4-BE49-F238E27FC236}">
                <a16:creationId xmlns:a16="http://schemas.microsoft.com/office/drawing/2014/main" id="{0A854121-0FDD-4895-90BB-6B036B9E61A6}"/>
              </a:ext>
            </a:extLst>
          </p:cNvPr>
          <p:cNvSpPr/>
          <p:nvPr/>
        </p:nvSpPr>
        <p:spPr>
          <a:xfrm>
            <a:off x="5384575" y="4858569"/>
            <a:ext cx="720000" cy="360000"/>
          </a:xfrm>
          <a:prstGeom prst="ellipse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5304822B-A69B-47D1-9586-F6CABFC44159}"/>
              </a:ext>
            </a:extLst>
          </p:cNvPr>
          <p:cNvSpPr/>
          <p:nvPr/>
        </p:nvSpPr>
        <p:spPr>
          <a:xfrm>
            <a:off x="4320049" y="4858569"/>
            <a:ext cx="720000" cy="360000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876DF11D-F8E1-47F5-8EC6-DEE44F1C0258}"/>
              </a:ext>
            </a:extLst>
          </p:cNvPr>
          <p:cNvSpPr/>
          <p:nvPr/>
        </p:nvSpPr>
        <p:spPr>
          <a:xfrm>
            <a:off x="6379183" y="48585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[2]</a:t>
            </a:r>
            <a:endParaRPr kumimoji="1" lang="ja-JP" altLang="en-US" sz="1600" dirty="0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9849940" y="4863318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10778058" y="48585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8CF3A6E6-0BBC-4EF0-A20C-B6685D6E6397}"/>
              </a:ext>
            </a:extLst>
          </p:cNvPr>
          <p:cNvSpPr/>
          <p:nvPr/>
        </p:nvSpPr>
        <p:spPr>
          <a:xfrm>
            <a:off x="5555909" y="5644529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E87E19F7-B68F-4DE5-9FF1-6E1D84A9A737}"/>
              </a:ext>
            </a:extLst>
          </p:cNvPr>
          <p:cNvSpPr/>
          <p:nvPr/>
        </p:nvSpPr>
        <p:spPr>
          <a:xfrm>
            <a:off x="5248360" y="6419708"/>
            <a:ext cx="594891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5758BE74-1752-4194-9D71-C722E1301658}"/>
              </a:ext>
            </a:extLst>
          </p:cNvPr>
          <p:cNvSpPr/>
          <p:nvPr/>
        </p:nvSpPr>
        <p:spPr>
          <a:xfrm>
            <a:off x="6053830" y="6420836"/>
            <a:ext cx="594891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4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9822388" y="5648967"/>
            <a:ext cx="792577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9341417" y="6419708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10408148" y="6420836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5892B6E7-6D4F-4207-ADBD-2AAF394A5EE3}"/>
              </a:ext>
            </a:extLst>
          </p:cNvPr>
          <p:cNvCxnSpPr>
            <a:cxnSpLocks/>
            <a:stCxn id="35" idx="4"/>
            <a:endCxn id="53" idx="0"/>
          </p:cNvCxnSpPr>
          <p:nvPr/>
        </p:nvCxnSpPr>
        <p:spPr>
          <a:xfrm>
            <a:off x="5744575" y="5218569"/>
            <a:ext cx="207623" cy="425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D210C742-BF2D-4C05-AB90-B0E40AB15457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5545806" y="5984914"/>
            <a:ext cx="406392" cy="434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1A531C16-D042-41B2-91E8-220E9C9130B8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>
            <a:off x="5952198" y="5984914"/>
            <a:ext cx="399078" cy="435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9769493" y="5989351"/>
            <a:ext cx="449184" cy="430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10218677" y="5989352"/>
            <a:ext cx="486917" cy="431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44" idx="4"/>
            <a:endCxn id="57" idx="0"/>
          </p:cNvCxnSpPr>
          <p:nvPr/>
        </p:nvCxnSpPr>
        <p:spPr>
          <a:xfrm>
            <a:off x="10209940" y="5223318"/>
            <a:ext cx="8737" cy="425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7AE321D9-B816-4C8E-82D2-4717B8944ED0}"/>
              </a:ext>
            </a:extLst>
          </p:cNvPr>
          <p:cNvSpPr/>
          <p:nvPr/>
        </p:nvSpPr>
        <p:spPr>
          <a:xfrm>
            <a:off x="6602683" y="236788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AD945AC-8319-4814-AD4C-42D94112B4FF}"/>
              </a:ext>
            </a:extLst>
          </p:cNvPr>
          <p:cNvSpPr/>
          <p:nvPr/>
        </p:nvSpPr>
        <p:spPr>
          <a:xfrm>
            <a:off x="6643393" y="315818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B484F263-F2DA-408A-91F2-413EBE787107}"/>
              </a:ext>
            </a:extLst>
          </p:cNvPr>
          <p:cNvSpPr/>
          <p:nvPr/>
        </p:nvSpPr>
        <p:spPr>
          <a:xfrm>
            <a:off x="7579492" y="315931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ED290467-8091-4B0F-9A7D-EFEB4E0114F8}"/>
              </a:ext>
            </a:extLst>
          </p:cNvPr>
          <p:cNvCxnSpPr>
            <a:cxnSpLocks/>
            <a:stCxn id="62" idx="4"/>
            <a:endCxn id="66" idx="0"/>
          </p:cNvCxnSpPr>
          <p:nvPr/>
        </p:nvCxnSpPr>
        <p:spPr>
          <a:xfrm flipH="1">
            <a:off x="6940839" y="2727888"/>
            <a:ext cx="21844" cy="430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DB7B6EB8-C1C8-41CF-9942-A69AF133D460}"/>
              </a:ext>
            </a:extLst>
          </p:cNvPr>
          <p:cNvCxnSpPr>
            <a:cxnSpLocks/>
            <a:stCxn id="62" idx="4"/>
            <a:endCxn id="67" idx="0"/>
          </p:cNvCxnSpPr>
          <p:nvPr/>
        </p:nvCxnSpPr>
        <p:spPr>
          <a:xfrm>
            <a:off x="6962683" y="2727888"/>
            <a:ext cx="914255" cy="43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楕円 75">
            <a:extLst>
              <a:ext uri="{FF2B5EF4-FFF2-40B4-BE49-F238E27FC236}">
                <a16:creationId xmlns:a16="http://schemas.microsoft.com/office/drawing/2014/main" id="{6E3D0A35-E723-4218-96C1-6CA933B154ED}"/>
              </a:ext>
            </a:extLst>
          </p:cNvPr>
          <p:cNvSpPr/>
          <p:nvPr/>
        </p:nvSpPr>
        <p:spPr>
          <a:xfrm>
            <a:off x="7698208" y="236753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[]</a:t>
            </a:r>
            <a:endParaRPr kumimoji="1" lang="ja-JP" altLang="en-US" sz="1600" dirty="0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6605471" y="139177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D7B36AF2-3B39-4791-92EE-2B6B918219F7}"/>
              </a:ext>
            </a:extLst>
          </p:cNvPr>
          <p:cNvSpPr/>
          <p:nvPr/>
        </p:nvSpPr>
        <p:spPr>
          <a:xfrm>
            <a:off x="1906491" y="405768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ECC1FB38-3EE4-42B5-8536-90B565EA54CA}"/>
              </a:ext>
            </a:extLst>
          </p:cNvPr>
          <p:cNvSpPr/>
          <p:nvPr/>
        </p:nvSpPr>
        <p:spPr>
          <a:xfrm>
            <a:off x="5313008" y="406580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9329952" y="406252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D3252D1D-0B71-4E55-957E-DA87019852A2}"/>
              </a:ext>
            </a:extLst>
          </p:cNvPr>
          <p:cNvCxnSpPr>
            <a:cxnSpLocks/>
            <a:stCxn id="108" idx="2"/>
            <a:endCxn id="257" idx="0"/>
          </p:cNvCxnSpPr>
          <p:nvPr/>
        </p:nvCxnSpPr>
        <p:spPr>
          <a:xfrm flipH="1">
            <a:off x="1462063" y="4398068"/>
            <a:ext cx="840717" cy="41959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C095B0A5-AA3E-4985-9C87-67FD00F2E8F0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 flipH="1">
            <a:off x="1328421" y="5091987"/>
            <a:ext cx="274560" cy="116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6432427" y="1732159"/>
            <a:ext cx="569333" cy="53754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5177991" y="2547822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D33852D4-7665-4E61-8BE8-EE8A3006BAB7}"/>
              </a:ext>
            </a:extLst>
          </p:cNvPr>
          <p:cNvCxnSpPr>
            <a:cxnSpLocks/>
            <a:stCxn id="62" idx="6"/>
            <a:endCxn id="76" idx="2"/>
          </p:cNvCxnSpPr>
          <p:nvPr/>
        </p:nvCxnSpPr>
        <p:spPr>
          <a:xfrm flipV="1">
            <a:off x="7322683" y="2547532"/>
            <a:ext cx="375525" cy="356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C0BAC063-707F-4CC3-AE74-54B6570E62CA}"/>
              </a:ext>
            </a:extLst>
          </p:cNvPr>
          <p:cNvCxnSpPr>
            <a:cxnSpLocks/>
            <a:stCxn id="30" idx="6"/>
            <a:endCxn id="62" idx="2"/>
          </p:cNvCxnSpPr>
          <p:nvPr/>
        </p:nvCxnSpPr>
        <p:spPr>
          <a:xfrm>
            <a:off x="6229858" y="2547822"/>
            <a:ext cx="372825" cy="66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D0B28D52-F0ED-49B1-BED0-F68CD2B836EA}"/>
              </a:ext>
            </a:extLst>
          </p:cNvPr>
          <p:cNvCxnSpPr>
            <a:cxnSpLocks/>
            <a:stCxn id="109" idx="2"/>
            <a:endCxn id="259" idx="0"/>
          </p:cNvCxnSpPr>
          <p:nvPr/>
        </p:nvCxnSpPr>
        <p:spPr>
          <a:xfrm flipH="1">
            <a:off x="5701217" y="4406192"/>
            <a:ext cx="8080" cy="37180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92F19434-E305-4D61-A4F9-647E1ED2B63D}"/>
              </a:ext>
            </a:extLst>
          </p:cNvPr>
          <p:cNvCxnSpPr>
            <a:cxnSpLocks/>
            <a:stCxn id="38" idx="6"/>
            <a:endCxn id="35" idx="2"/>
          </p:cNvCxnSpPr>
          <p:nvPr/>
        </p:nvCxnSpPr>
        <p:spPr>
          <a:xfrm>
            <a:off x="5040049" y="5038569"/>
            <a:ext cx="344526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EAA0BAAF-DE1D-447C-B444-5CFB3DB18441}"/>
              </a:ext>
            </a:extLst>
          </p:cNvPr>
          <p:cNvCxnSpPr>
            <a:cxnSpLocks/>
            <a:stCxn id="35" idx="6"/>
            <a:endCxn id="39" idx="2"/>
          </p:cNvCxnSpPr>
          <p:nvPr/>
        </p:nvCxnSpPr>
        <p:spPr>
          <a:xfrm>
            <a:off x="6104575" y="5038569"/>
            <a:ext cx="274608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>
            <a:off x="9726241" y="4402906"/>
            <a:ext cx="2848" cy="36671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83D243D0-554D-4747-B5F5-4288F75452C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>
          <a:xfrm flipV="1">
            <a:off x="8729733" y="5040727"/>
            <a:ext cx="205134" cy="175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10569940" y="5038569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9654867" y="5040727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230D13A9-1726-48D1-8247-FC924E8CFF43}"/>
              </a:ext>
            </a:extLst>
          </p:cNvPr>
          <p:cNvSpPr/>
          <p:nvPr/>
        </p:nvSpPr>
        <p:spPr>
          <a:xfrm>
            <a:off x="2769898" y="493043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Z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91DA1F91-6E91-4301-A4A4-5706CFF1D42A}"/>
              </a:ext>
            </a:extLst>
          </p:cNvPr>
          <p:cNvCxnSpPr>
            <a:cxnSpLocks/>
            <a:stCxn id="108" idx="2"/>
            <a:endCxn id="205" idx="0"/>
          </p:cNvCxnSpPr>
          <p:nvPr/>
        </p:nvCxnSpPr>
        <p:spPr>
          <a:xfrm>
            <a:off x="2302780" y="4398068"/>
            <a:ext cx="764564" cy="53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正方形/長方形 211">
            <a:extLst>
              <a:ext uri="{FF2B5EF4-FFF2-40B4-BE49-F238E27FC236}">
                <a16:creationId xmlns:a16="http://schemas.microsoft.com/office/drawing/2014/main" id="{3289CC8C-DADB-46F7-B782-0070EFC7AC42}"/>
              </a:ext>
            </a:extLst>
          </p:cNvPr>
          <p:cNvSpPr/>
          <p:nvPr/>
        </p:nvSpPr>
        <p:spPr>
          <a:xfrm>
            <a:off x="10377885" y="236753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3" name="正方形/長方形 212">
            <a:extLst>
              <a:ext uri="{FF2B5EF4-FFF2-40B4-BE49-F238E27FC236}">
                <a16:creationId xmlns:a16="http://schemas.microsoft.com/office/drawing/2014/main" id="{7202F60E-F18B-48F1-A2A7-50C5F7151EA1}"/>
              </a:ext>
            </a:extLst>
          </p:cNvPr>
          <p:cNvSpPr/>
          <p:nvPr/>
        </p:nvSpPr>
        <p:spPr>
          <a:xfrm>
            <a:off x="9256998" y="237733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17" name="直線コネクタ 216">
            <a:extLst>
              <a:ext uri="{FF2B5EF4-FFF2-40B4-BE49-F238E27FC236}">
                <a16:creationId xmlns:a16="http://schemas.microsoft.com/office/drawing/2014/main" id="{46B4E8CF-42C4-449D-9662-1BB41EC72FF3}"/>
              </a:ext>
            </a:extLst>
          </p:cNvPr>
          <p:cNvCxnSpPr>
            <a:cxnSpLocks/>
            <a:stCxn id="107" idx="2"/>
            <a:endCxn id="212" idx="0"/>
          </p:cNvCxnSpPr>
          <p:nvPr/>
        </p:nvCxnSpPr>
        <p:spPr>
          <a:xfrm>
            <a:off x="7001760" y="1732159"/>
            <a:ext cx="3673571" cy="635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7" idx="2"/>
            <a:endCxn id="110" idx="0"/>
          </p:cNvCxnSpPr>
          <p:nvPr/>
        </p:nvCxnSpPr>
        <p:spPr>
          <a:xfrm>
            <a:off x="4820892" y="3498568"/>
            <a:ext cx="4905349" cy="563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四角形: 角を丸くする 256">
            <a:extLst>
              <a:ext uri="{FF2B5EF4-FFF2-40B4-BE49-F238E27FC236}">
                <a16:creationId xmlns:a16="http://schemas.microsoft.com/office/drawing/2014/main" id="{3B84F9C9-EFEA-4F41-B58F-0F2F379A704E}"/>
              </a:ext>
            </a:extLst>
          </p:cNvPr>
          <p:cNvSpPr/>
          <p:nvPr/>
        </p:nvSpPr>
        <p:spPr>
          <a:xfrm>
            <a:off x="492428" y="4817658"/>
            <a:ext cx="193927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310727" y="2269705"/>
            <a:ext cx="424340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四角形: 角を丸くする 258">
            <a:extLst>
              <a:ext uri="{FF2B5EF4-FFF2-40B4-BE49-F238E27FC236}">
                <a16:creationId xmlns:a16="http://schemas.microsoft.com/office/drawing/2014/main" id="{A160CE5B-C13E-4C9C-BB9D-6ABE4D7D8912}"/>
              </a:ext>
            </a:extLst>
          </p:cNvPr>
          <p:cNvSpPr/>
          <p:nvPr/>
        </p:nvSpPr>
        <p:spPr>
          <a:xfrm>
            <a:off x="4237828" y="4777996"/>
            <a:ext cx="292677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7902266" y="4769624"/>
            <a:ext cx="3653645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3" name="正方形/長方形 282">
            <a:extLst>
              <a:ext uri="{FF2B5EF4-FFF2-40B4-BE49-F238E27FC236}">
                <a16:creationId xmlns:a16="http://schemas.microsoft.com/office/drawing/2014/main" id="{68DAC710-9A24-4711-AACB-B5E6BE973637}"/>
              </a:ext>
            </a:extLst>
          </p:cNvPr>
          <p:cNvSpPr/>
          <p:nvPr/>
        </p:nvSpPr>
        <p:spPr>
          <a:xfrm>
            <a:off x="569664" y="165516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624081" y="216733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569664" y="3149245"/>
            <a:ext cx="75875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1427566" y="1637098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</a:t>
            </a:r>
            <a:r>
              <a:rPr kumimoji="1" lang="en-US" altLang="ja-JP" sz="1600" dirty="0"/>
              <a:t>head</a:t>
            </a:r>
            <a:endParaRPr kumimoji="1" lang="ja-JP" altLang="en-US" sz="1600" dirty="0"/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427565" y="2195018"/>
            <a:ext cx="1986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1427564" y="3131897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head</a:t>
            </a:r>
            <a:endParaRPr kumimoji="1" lang="ja-JP" altLang="en-US" sz="1600" dirty="0"/>
          </a:p>
        </p:txBody>
      </p:sp>
      <p:sp>
        <p:nvSpPr>
          <p:cNvPr id="294" name="正方形/長方形 293">
            <a:extLst>
              <a:ext uri="{FF2B5EF4-FFF2-40B4-BE49-F238E27FC236}">
                <a16:creationId xmlns:a16="http://schemas.microsoft.com/office/drawing/2014/main" id="{1252255C-C269-4E61-92A3-F77A09D67E52}"/>
              </a:ext>
            </a:extLst>
          </p:cNvPr>
          <p:cNvSpPr/>
          <p:nvPr/>
        </p:nvSpPr>
        <p:spPr>
          <a:xfrm>
            <a:off x="4023769" y="5643401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95" name="正方形/長方形 294">
            <a:extLst>
              <a:ext uri="{FF2B5EF4-FFF2-40B4-BE49-F238E27FC236}">
                <a16:creationId xmlns:a16="http://schemas.microsoft.com/office/drawing/2014/main" id="{7A2F38F3-41B6-40AC-8938-A13E55917B94}"/>
              </a:ext>
            </a:extLst>
          </p:cNvPr>
          <p:cNvSpPr/>
          <p:nvPr/>
        </p:nvSpPr>
        <p:spPr>
          <a:xfrm>
            <a:off x="3716220" y="6418580"/>
            <a:ext cx="594891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“$”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96" name="正方形/長方形 295">
            <a:extLst>
              <a:ext uri="{FF2B5EF4-FFF2-40B4-BE49-F238E27FC236}">
                <a16:creationId xmlns:a16="http://schemas.microsoft.com/office/drawing/2014/main" id="{367C543F-1EE7-4129-B6A4-0195C415E827}"/>
              </a:ext>
            </a:extLst>
          </p:cNvPr>
          <p:cNvSpPr/>
          <p:nvPr/>
        </p:nvSpPr>
        <p:spPr>
          <a:xfrm>
            <a:off x="4521690" y="6419708"/>
            <a:ext cx="594891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“#”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33AC64C8-66A6-4FF6-9234-52C8A4DA7DC4}"/>
              </a:ext>
            </a:extLst>
          </p:cNvPr>
          <p:cNvCxnSpPr>
            <a:cxnSpLocks/>
            <a:stCxn id="294" idx="2"/>
          </p:cNvCxnSpPr>
          <p:nvPr/>
        </p:nvCxnSpPr>
        <p:spPr>
          <a:xfrm flipH="1">
            <a:off x="4013666" y="5983786"/>
            <a:ext cx="406392" cy="434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A34CC399-BD27-4FA3-BF4B-2D24AB9FFBB9}"/>
              </a:ext>
            </a:extLst>
          </p:cNvPr>
          <p:cNvCxnSpPr>
            <a:cxnSpLocks/>
            <a:stCxn id="294" idx="2"/>
            <a:endCxn id="296" idx="0"/>
          </p:cNvCxnSpPr>
          <p:nvPr/>
        </p:nvCxnSpPr>
        <p:spPr>
          <a:xfrm>
            <a:off x="4420058" y="5983786"/>
            <a:ext cx="399078" cy="435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01F26B2A-D351-46CA-9EEF-366BF00F6531}"/>
              </a:ext>
            </a:extLst>
          </p:cNvPr>
          <p:cNvCxnSpPr>
            <a:cxnSpLocks/>
            <a:stCxn id="38" idx="4"/>
            <a:endCxn id="294" idx="0"/>
          </p:cNvCxnSpPr>
          <p:nvPr/>
        </p:nvCxnSpPr>
        <p:spPr>
          <a:xfrm flipH="1">
            <a:off x="4420058" y="5218569"/>
            <a:ext cx="259991" cy="424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544938" y="2653853"/>
            <a:ext cx="799143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462428" y="2621069"/>
            <a:ext cx="1986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 group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441254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4F1275D-D006-481C-BBCD-25007AD7C8DD}"/>
              </a:ext>
            </a:extLst>
          </p:cNvPr>
          <p:cNvSpPr txBox="1"/>
          <p:nvPr/>
        </p:nvSpPr>
        <p:spPr>
          <a:xfrm>
            <a:off x="551361" y="720026"/>
            <a:ext cx="100965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eval_head</a:t>
            </a:r>
            <a:r>
              <a:rPr kumimoji="1" lang="en-US" altLang="ja-JP" dirty="0"/>
              <a:t>(Node t)</a:t>
            </a:r>
          </a:p>
          <a:p>
            <a:r>
              <a:rPr lang="en-US" altLang="ja-JP" dirty="0"/>
              <a:t>{</a:t>
            </a:r>
          </a:p>
          <a:p>
            <a:r>
              <a:rPr kumimoji="1" lang="en-US" altLang="ja-JP" dirty="0"/>
              <a:t>	if(</a:t>
            </a:r>
            <a:r>
              <a:rPr kumimoji="1" lang="en-US" altLang="ja-JP" dirty="0" err="1"/>
              <a:t>is_primitive</a:t>
            </a:r>
            <a:r>
              <a:rPr kumimoji="1" lang="en-US" altLang="ja-JP" dirty="0"/>
              <a:t>(t)) {</a:t>
            </a:r>
          </a:p>
          <a:p>
            <a:r>
              <a:rPr kumimoji="1" lang="en-US" altLang="ja-JP" dirty="0"/>
              <a:t>		</a:t>
            </a:r>
            <a:r>
              <a:rPr kumimoji="1" lang="ja-JP" altLang="en-US" dirty="0"/>
              <a:t>現状通り</a:t>
            </a:r>
            <a:endParaRPr kumimoji="1"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kumimoji="1" lang="en-US" altLang="ja-JP" dirty="0"/>
              <a:t>		for(each x in component group)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swich</a:t>
            </a:r>
            <a:r>
              <a:rPr lang="en-US" altLang="ja-JP" dirty="0"/>
              <a:t> </a:t>
            </a:r>
            <a:r>
              <a:rPr lang="en-US" altLang="ja-JP" dirty="0" err="1"/>
              <a:t>x.type</a:t>
            </a:r>
            <a:endParaRPr lang="en-US" altLang="ja-JP" dirty="0"/>
          </a:p>
          <a:p>
            <a:r>
              <a:rPr kumimoji="1" lang="en-US" altLang="ja-JP" dirty="0"/>
              <a:t>			case label:</a:t>
            </a:r>
          </a:p>
          <a:p>
            <a:endParaRPr lang="en-US" altLang="ja-JP" dirty="0"/>
          </a:p>
          <a:p>
            <a:r>
              <a:rPr kumimoji="1" lang="en-US" altLang="ja-JP" dirty="0"/>
              <a:t>			case reference:</a:t>
            </a:r>
          </a:p>
          <a:p>
            <a:endParaRPr lang="en-US" altLang="ja-JP" dirty="0"/>
          </a:p>
          <a:p>
            <a:r>
              <a:rPr kumimoji="1" lang="en-US" altLang="ja-JP" dirty="0"/>
              <a:t>				:</a:t>
            </a:r>
          </a:p>
          <a:p>
            <a:r>
              <a:rPr kumimoji="1" lang="en-US" altLang="ja-JP" dirty="0"/>
              <a:t>}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CA5CEA-6C6B-4C82-8D91-E38A8F880A0E}"/>
              </a:ext>
            </a:extLst>
          </p:cNvPr>
          <p:cNvSpPr txBox="1"/>
          <p:nvPr/>
        </p:nvSpPr>
        <p:spPr>
          <a:xfrm>
            <a:off x="0" y="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u="sng" dirty="0">
                <a:sym typeface="Wingdings" pitchFamily="2" charset="2"/>
              </a:rPr>
              <a:t>評価規則</a:t>
            </a:r>
            <a:endParaRPr lang="en-US" altLang="ja-JP" b="1" u="sng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35214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7/3(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1715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ja-JP" altLang="en-US" dirty="0"/>
              <a:t>評価規則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・オペレータの種類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①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②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936326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0" y="375044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(1)</a:t>
            </a:r>
            <a:r>
              <a:rPr lang="ja-JP" altLang="en-US" b="1" u="sng" dirty="0">
                <a:sym typeface="Wingdings" pitchFamily="2" charset="2"/>
              </a:rPr>
              <a:t>オペレータの種類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356487" y="695907"/>
            <a:ext cx="11479025" cy="10575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 </a:t>
            </a:r>
            <a:r>
              <a:rPr lang="ja-JP" altLang="en-US" dirty="0"/>
              <a:t>⇒</a:t>
            </a:r>
            <a:r>
              <a:rPr lang="en-US" altLang="ja-JP" dirty="0"/>
              <a:t> ?ABC!(7,8)		// </a:t>
            </a:r>
            <a:r>
              <a:rPr lang="ja-JP" altLang="en-US" dirty="0"/>
              <a:t>従来の</a:t>
            </a:r>
            <a:r>
              <a:rPr lang="en-US" altLang="ja-JP" dirty="0"/>
              <a:t>operator (print</a:t>
            </a:r>
            <a:r>
              <a:rPr lang="ja-JP" altLang="en-US" dirty="0"/>
              <a:t>内容を規定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 (#1</a:t>
            </a:r>
            <a:r>
              <a:rPr lang="en-US" altLang="ja-JP" dirty="0">
                <a:highlight>
                  <a:srgbClr val="CCFFFF"/>
                </a:highlight>
              </a:rPr>
              <a:t>$File$</a:t>
            </a:r>
            <a:r>
              <a:rPr lang="en-US" altLang="ja-JP" dirty="0"/>
              <a:t>(“test.csv”), #2</a:t>
            </a:r>
            <a:r>
              <a:rPr lang="en-US" altLang="ja-JP" dirty="0">
                <a:highlight>
                  <a:srgbClr val="CCFFFF"/>
                </a:highlight>
              </a:rPr>
              <a:t>$File$</a:t>
            </a:r>
            <a:r>
              <a:rPr lang="en-US" altLang="ja-JP" dirty="0"/>
              <a:t>(“test.csv”),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en-US" altLang="ja-JP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$bind$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(“$#”, </a:t>
            </a:r>
            <a:r>
              <a:rPr lang="en-US" altLang="ja-JP" dirty="0">
                <a:highlight>
                  <a:srgbClr val="CCFFFF"/>
                </a:highlight>
              </a:rPr>
              <a:t>$plus$</a:t>
            </a:r>
            <a:r>
              <a:rPr lang="en-US" altLang="ja-JP" dirty="0"/>
              <a:t>(1,1))[2],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P,Q(R)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[1])}ABC[](D[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highlight>
                  <a:srgbClr val="CCFFFF"/>
                </a:highlight>
              </a:rPr>
              <a:t>mult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/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],E[2]))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C9E2F60C-1DF4-423F-B6BC-58299DD8B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740623"/>
              </p:ext>
            </p:extLst>
          </p:nvPr>
        </p:nvGraphicFramePr>
        <p:xfrm>
          <a:off x="356487" y="4004103"/>
          <a:ext cx="11479025" cy="2790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911">
                  <a:extLst>
                    <a:ext uri="{9D8B030D-6E8A-4147-A177-3AD203B41FA5}">
                      <a16:colId xmlns:a16="http://schemas.microsoft.com/office/drawing/2014/main" val="2667820608"/>
                    </a:ext>
                  </a:extLst>
                </a:gridCol>
                <a:gridCol w="1073185">
                  <a:extLst>
                    <a:ext uri="{9D8B030D-6E8A-4147-A177-3AD203B41FA5}">
                      <a16:colId xmlns:a16="http://schemas.microsoft.com/office/drawing/2014/main" val="1204684365"/>
                    </a:ext>
                  </a:extLst>
                </a:gridCol>
                <a:gridCol w="1734803">
                  <a:extLst>
                    <a:ext uri="{9D8B030D-6E8A-4147-A177-3AD203B41FA5}">
                      <a16:colId xmlns:a16="http://schemas.microsoft.com/office/drawing/2014/main" val="969099681"/>
                    </a:ext>
                  </a:extLst>
                </a:gridCol>
                <a:gridCol w="2531157">
                  <a:extLst>
                    <a:ext uri="{9D8B030D-6E8A-4147-A177-3AD203B41FA5}">
                      <a16:colId xmlns:a16="http://schemas.microsoft.com/office/drawing/2014/main" val="4038061288"/>
                    </a:ext>
                  </a:extLst>
                </a:gridCol>
                <a:gridCol w="975960">
                  <a:extLst>
                    <a:ext uri="{9D8B030D-6E8A-4147-A177-3AD203B41FA5}">
                      <a16:colId xmlns:a16="http://schemas.microsoft.com/office/drawing/2014/main" val="2039734796"/>
                    </a:ext>
                  </a:extLst>
                </a:gridCol>
                <a:gridCol w="1397876">
                  <a:extLst>
                    <a:ext uri="{9D8B030D-6E8A-4147-A177-3AD203B41FA5}">
                      <a16:colId xmlns:a16="http://schemas.microsoft.com/office/drawing/2014/main" val="3238878337"/>
                    </a:ext>
                  </a:extLst>
                </a:gridCol>
                <a:gridCol w="3322133">
                  <a:extLst>
                    <a:ext uri="{9D8B030D-6E8A-4147-A177-3AD203B41FA5}">
                      <a16:colId xmlns:a16="http://schemas.microsoft.com/office/drawing/2014/main" val="3806034212"/>
                    </a:ext>
                  </a:extLst>
                </a:gridCol>
              </a:tblGrid>
              <a:tr h="2474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リタン値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40029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  <a:endParaRPr kumimoji="1" lang="en-US" altLang="ja-JP" dirty="0">
                        <a:highlight>
                          <a:srgbClr val="CCFFFF"/>
                        </a:highlight>
                      </a:endParaRPr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(pass1)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$File$()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(string)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“”(</a:t>
                      </a:r>
                      <a:r>
                        <a:rPr kumimoji="1" lang="ja-JP" altLang="en-US" dirty="0"/>
                        <a:t>空列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file 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08232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$bind$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($#</a:t>
                      </a:r>
                      <a:r>
                        <a:rPr kumimoji="1" lang="en-US" altLang="ja-JP" i="0" dirty="0" err="1"/>
                        <a:t>i</a:t>
                      </a:r>
                      <a:r>
                        <a:rPr kumimoji="1" lang="en-US" altLang="ja-JP" i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kumimoji="1" lang="en-US" altLang="ja-JP" i="0" dirty="0"/>
                        <a:t>n</a:t>
                      </a:r>
                      <a:r>
                        <a:rPr kumimoji="1" lang="en-US" altLang="ja-JP" i="0" dirty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kumimoji="1" lang="en-US" altLang="ja-JP" i="0" dirty="0"/>
                        <a:t>,</a:t>
                      </a:r>
                      <a:r>
                        <a:rPr kumimoji="1" lang="en-US" altLang="ja-JP" dirty="0"/>
                        <a:t>...)</a:t>
                      </a:r>
                      <a:r>
                        <a:rPr kumimoji="1" lang="ja-JP" altLang="en-US" dirty="0"/>
                        <a:t>など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⇒ 後述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“”(</a:t>
                      </a:r>
                      <a:r>
                        <a:rPr kumimoji="1" lang="ja-JP" altLang="en-US" dirty="0"/>
                        <a:t>空列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CSV</a:t>
                      </a:r>
                      <a:r>
                        <a:rPr kumimoji="1" lang="ja-JP" altLang="en-US" dirty="0"/>
                        <a:t>値の</a:t>
                      </a:r>
                      <a:r>
                        <a:rPr kumimoji="1" lang="en-US" altLang="ja-JP" dirty="0"/>
                        <a:t>bind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39198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$cat$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(string, string)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結合文字列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1576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$plus$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(num, num)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加算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6096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</a:t>
                      </a:r>
                      <a:r>
                        <a:rPr kumimoji="1" lang="en-US" altLang="ja-JP" dirty="0" err="1"/>
                        <a:t>mult</a:t>
                      </a:r>
                      <a:r>
                        <a:rPr kumimoji="1" lang="en-US" altLang="ja-JP" dirty="0"/>
                        <a:t>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(num)(num)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乗算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398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  <a:endParaRPr kumimoji="1" lang="en-US" altLang="ja-JP" dirty="0">
                        <a:highlight>
                          <a:srgbClr val="FFCCFF"/>
                        </a:highlight>
                      </a:endParaRPr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(pass2)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$`$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(t1,t2)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後続</a:t>
                      </a:r>
                      <a:r>
                        <a:rPr kumimoji="1" lang="en-US" altLang="ja-JP" dirty="0"/>
                        <a:t>name</a:t>
                      </a:r>
                      <a:r>
                        <a:rPr kumimoji="1" lang="ja-JP" altLang="en-US" dirty="0"/>
                        <a:t>の前後に</a:t>
                      </a:r>
                      <a:r>
                        <a:rPr kumimoji="1" lang="en-US" altLang="ja-JP" dirty="0"/>
                        <a:t>t1,t2</a:t>
                      </a:r>
                      <a:r>
                        <a:rPr kumimoji="1" lang="ja-JP" altLang="en-US" dirty="0"/>
                        <a:t>を付与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6797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$PI$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なし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内積の</a:t>
                      </a:r>
                      <a:r>
                        <a:rPr kumimoji="1" lang="en-US" altLang="ja-JP" dirty="0"/>
                        <a:t>print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546172"/>
                  </a:ext>
                </a:extLst>
              </a:tr>
            </a:tbl>
          </a:graphicData>
        </a:graphic>
      </p:graphicFrame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97493634-834B-40A4-890A-63DB9B984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866158"/>
              </p:ext>
            </p:extLst>
          </p:nvPr>
        </p:nvGraphicFramePr>
        <p:xfrm>
          <a:off x="356487" y="2106834"/>
          <a:ext cx="11479026" cy="1566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59">
                  <a:extLst>
                    <a:ext uri="{9D8B030D-6E8A-4147-A177-3AD203B41FA5}">
                      <a16:colId xmlns:a16="http://schemas.microsoft.com/office/drawing/2014/main" val="2278455007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1372719361"/>
                    </a:ext>
                  </a:extLst>
                </a:gridCol>
                <a:gridCol w="7406640">
                  <a:extLst>
                    <a:ext uri="{9D8B030D-6E8A-4147-A177-3AD203B41FA5}">
                      <a16:colId xmlns:a16="http://schemas.microsoft.com/office/drawing/2014/main" val="4184026910"/>
                    </a:ext>
                  </a:extLst>
                </a:gridCol>
                <a:gridCol w="2038370">
                  <a:extLst>
                    <a:ext uri="{9D8B030D-6E8A-4147-A177-3AD203B41FA5}">
                      <a16:colId xmlns:a16="http://schemas.microsoft.com/office/drawing/2014/main" val="3547812941"/>
                    </a:ext>
                  </a:extLst>
                </a:gridCol>
              </a:tblGrid>
              <a:tr h="2442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種別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81880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pass1(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 err="1"/>
                        <a:t>opeator</a:t>
                      </a:r>
                      <a:r>
                        <a:rPr kumimoji="1" lang="ja-JP" altLang="en-US" dirty="0"/>
                        <a:t>の評価準備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での評価対象。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定義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新設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377268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pass2(pass1</a:t>
                      </a:r>
                      <a:r>
                        <a:rPr kumimoji="1" lang="ja-JP" altLang="en-US" dirty="0"/>
                        <a:t>評価結果の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処理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パラメータおよび後続の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未定義</a:t>
                      </a:r>
                      <a:r>
                        <a:rPr kumimoji="1" lang="en-US" altLang="ja-JP" dirty="0"/>
                        <a:t>(void)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従来の</a:t>
                      </a:r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869362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4BC283-4A24-4037-AB6D-43886001534E}"/>
              </a:ext>
            </a:extLst>
          </p:cNvPr>
          <p:cNvSpPr txBox="1"/>
          <p:nvPr/>
        </p:nvSpPr>
        <p:spPr>
          <a:xfrm>
            <a:off x="243840" y="1778031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(a) lisp</a:t>
            </a:r>
            <a:r>
              <a:rPr lang="ja-JP" altLang="en-US" b="1" u="sng" dirty="0">
                <a:sym typeface="Wingdings" pitchFamily="2" charset="2"/>
              </a:rPr>
              <a:t>型と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7C02518-8412-4337-B8D8-03E300B02EB2}"/>
              </a:ext>
            </a:extLst>
          </p:cNvPr>
          <p:cNvSpPr txBox="1"/>
          <p:nvPr/>
        </p:nvSpPr>
        <p:spPr>
          <a:xfrm>
            <a:off x="243840" y="3693553"/>
            <a:ext cx="206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(b) </a:t>
            </a:r>
            <a:r>
              <a:rPr lang="ja-JP" altLang="en-US" b="1" u="sng" dirty="0">
                <a:sym typeface="Wingdings" pitchFamily="2" charset="2"/>
              </a:rPr>
              <a:t>オペレータ例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9BF8595-CD22-41CF-94E5-DB7B2EE9C794}"/>
              </a:ext>
            </a:extLst>
          </p:cNvPr>
          <p:cNvSpPr txBox="1"/>
          <p:nvPr/>
        </p:nvSpPr>
        <p:spPr>
          <a:xfrm>
            <a:off x="0" y="-3476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 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における評価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3" name="吹き出し: 線 2">
            <a:extLst>
              <a:ext uri="{FF2B5EF4-FFF2-40B4-BE49-F238E27FC236}">
                <a16:creationId xmlns:a16="http://schemas.microsoft.com/office/drawing/2014/main" id="{AB47DE88-2D63-4FF7-A838-7EC47EA27D4D}"/>
              </a:ext>
            </a:extLst>
          </p:cNvPr>
          <p:cNvSpPr/>
          <p:nvPr/>
        </p:nvSpPr>
        <p:spPr>
          <a:xfrm>
            <a:off x="4425718" y="39801"/>
            <a:ext cx="7409794" cy="614499"/>
          </a:xfrm>
          <a:prstGeom prst="borderCallout1">
            <a:avLst>
              <a:gd name="adj1" fmla="val 98796"/>
              <a:gd name="adj2" fmla="val 82152"/>
              <a:gd name="adj3" fmla="val 284028"/>
              <a:gd name="adj4" fmla="val 77280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(#1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$File$</a:t>
            </a:r>
            <a:r>
              <a:rPr lang="en-US" altLang="ja-JP" sz="1400" dirty="0">
                <a:solidFill>
                  <a:schemeClr val="tx1"/>
                </a:solidFill>
              </a:rPr>
              <a:t>(“test.csv”)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, #2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$File$</a:t>
            </a:r>
            <a:r>
              <a:rPr lang="en-US" altLang="ja-JP" sz="1400" dirty="0">
                <a:solidFill>
                  <a:schemeClr val="tx1"/>
                </a:solidFill>
              </a:rPr>
              <a:t>(“test.csv”)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,</a:t>
            </a:r>
          </a:p>
          <a:p>
            <a:pPr lvl="1"/>
            <a:r>
              <a:rPr lang="en-US" altLang="ja-JP" sz="1400" dirty="0">
                <a:solidFill>
                  <a:schemeClr val="tx1"/>
                </a:solidFill>
                <a:highlight>
                  <a:srgbClr val="FFCCFF"/>
                </a:highlight>
              </a:rPr>
              <a:t>$PI$</a:t>
            </a:r>
            <a:r>
              <a:rPr lang="en-US" altLang="ja-JP" sz="1400" dirty="0">
                <a:solidFill>
                  <a:schemeClr val="tx1"/>
                </a:solidFill>
              </a:rPr>
              <a:t>XYZ(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sz="1400" dirty="0">
                <a:solidFill>
                  <a:schemeClr val="tx1"/>
                </a:solidFill>
              </a:rPr>
              <a:t>($#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sz="1400" dirty="0">
                <a:solidFill>
                  <a:schemeClr val="tx1"/>
                </a:solidFill>
              </a:rPr>
              <a:t>(1,1)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[2], [1](P,Q(R)))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ABC[](D[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dirty="0" err="1">
                <a:solidFill>
                  <a:schemeClr val="tx1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dirty="0">
                <a:solidFill>
                  <a:schemeClr val="tx1"/>
                </a:solidFill>
              </a:rPr>
              <a:t>(1)(2)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],E[2]))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C3FF3457-D666-4EBB-AB64-8556DA143B10}"/>
              </a:ext>
            </a:extLst>
          </p:cNvPr>
          <p:cNvSpPr/>
          <p:nvPr/>
        </p:nvSpPr>
        <p:spPr>
          <a:xfrm>
            <a:off x="8860221" y="4995880"/>
            <a:ext cx="3087938" cy="1036231"/>
          </a:xfrm>
          <a:prstGeom prst="wedgeRectCallout">
            <a:avLst>
              <a:gd name="adj1" fmla="val -64972"/>
              <a:gd name="adj2" fmla="val -2619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型の扱いについて精密化必要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特に、</a:t>
            </a:r>
            <a:r>
              <a:rPr kumimoji="1" lang="en-US" altLang="ja-JP" sz="1200" dirty="0">
                <a:solidFill>
                  <a:srgbClr val="FF0000"/>
                </a:solidFill>
              </a:rPr>
              <a:t>string</a:t>
            </a:r>
            <a:r>
              <a:rPr kumimoji="1" lang="ja-JP" altLang="en-US" sz="1200" dirty="0">
                <a:solidFill>
                  <a:srgbClr val="FF0000"/>
                </a:solidFill>
              </a:rPr>
              <a:t>と</a:t>
            </a:r>
            <a:r>
              <a:rPr kumimoji="1" lang="en-US" altLang="ja-JP" sz="1200" dirty="0">
                <a:solidFill>
                  <a:srgbClr val="FF0000"/>
                </a:solidFill>
              </a:rPr>
              <a:t>T-form</a:t>
            </a:r>
            <a:r>
              <a:rPr kumimoji="1" lang="ja-JP" altLang="en-US" sz="1200" dirty="0">
                <a:solidFill>
                  <a:srgbClr val="FF0000"/>
                </a:solidFill>
              </a:rPr>
              <a:t>との区別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例</a:t>
            </a:r>
            <a:r>
              <a:rPr lang="en-US" altLang="ja-JP" sz="1200" dirty="0">
                <a:solidFill>
                  <a:srgbClr val="FF0000"/>
                </a:solidFill>
              </a:rPr>
              <a:t>) $cat$(“$#”,”1”)(A,B)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  </a:t>
            </a:r>
            <a:r>
              <a:rPr lang="en-US" altLang="ja-JP" sz="1200" dirty="0">
                <a:solidFill>
                  <a:srgbClr val="FF0000"/>
                </a:solidFill>
              </a:rPr>
              <a:t>=&gt;</a:t>
            </a:r>
            <a:r>
              <a:rPr lang="ja-JP" altLang="en-US" sz="1200" dirty="0">
                <a:solidFill>
                  <a:srgbClr val="FF0000"/>
                </a:solidFill>
              </a:rPr>
              <a:t> ①</a:t>
            </a:r>
            <a:r>
              <a:rPr lang="en-US" altLang="ja-JP" sz="1200" dirty="0">
                <a:solidFill>
                  <a:srgbClr val="FF0000"/>
                </a:solidFill>
              </a:rPr>
              <a:t>“$#1”(A,B) or </a:t>
            </a:r>
            <a:r>
              <a:rPr lang="ja-JP" altLang="en-US" sz="1200" dirty="0">
                <a:solidFill>
                  <a:srgbClr val="FF0000"/>
                </a:solidFill>
              </a:rPr>
              <a:t>②</a:t>
            </a:r>
            <a:r>
              <a:rPr lang="en-US" altLang="ja-JP" sz="1200" dirty="0">
                <a:solidFill>
                  <a:srgbClr val="FF0000"/>
                </a:solidFill>
              </a:rPr>
              <a:t>$#1(A,B)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  </a:t>
            </a:r>
            <a:r>
              <a:rPr lang="ja-JP" altLang="en-US" sz="1200" dirty="0">
                <a:solidFill>
                  <a:srgbClr val="FF0000"/>
                </a:solidFill>
              </a:rPr>
              <a:t>①であれば、</a:t>
            </a:r>
            <a:r>
              <a:rPr lang="en-US" altLang="ja-JP" sz="1200" dirty="0">
                <a:solidFill>
                  <a:srgbClr val="FF0000"/>
                </a:solidFill>
              </a:rPr>
              <a:t>eval</a:t>
            </a:r>
            <a:r>
              <a:rPr lang="ja-JP" altLang="en-US" sz="1200" dirty="0">
                <a:solidFill>
                  <a:srgbClr val="FF0000"/>
                </a:solidFill>
              </a:rPr>
              <a:t>相当の関数起動が必要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FCAD9D77-FEED-4B07-9852-158C5CB92C23}"/>
              </a:ext>
            </a:extLst>
          </p:cNvPr>
          <p:cNvSpPr/>
          <p:nvPr/>
        </p:nvSpPr>
        <p:spPr>
          <a:xfrm>
            <a:off x="4474440" y="6140737"/>
            <a:ext cx="1621559" cy="653091"/>
          </a:xfrm>
          <a:prstGeom prst="wedgeRectCallout">
            <a:avLst>
              <a:gd name="adj1" fmla="val 85271"/>
              <a:gd name="adj2" fmla="val -57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型の場合は、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void</a:t>
            </a:r>
            <a:r>
              <a:rPr lang="ja-JP" altLang="en-US" sz="1200" dirty="0">
                <a:solidFill>
                  <a:srgbClr val="FF0000"/>
                </a:solidFill>
              </a:rPr>
              <a:t>というより「</a:t>
            </a:r>
            <a:r>
              <a:rPr lang="en-US" altLang="ja-JP" sz="1200" dirty="0">
                <a:solidFill>
                  <a:srgbClr val="FF0000"/>
                </a:solidFill>
              </a:rPr>
              <a:t>-</a:t>
            </a:r>
            <a:r>
              <a:rPr lang="ja-JP" altLang="en-US" sz="1200" dirty="0">
                <a:solidFill>
                  <a:srgbClr val="FF0000"/>
                </a:solidFill>
              </a:rPr>
              <a:t>」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(don’t care)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20E80019-B269-4928-A7F1-F976E2DD189C}"/>
              </a:ext>
            </a:extLst>
          </p:cNvPr>
          <p:cNvSpPr/>
          <p:nvPr/>
        </p:nvSpPr>
        <p:spPr>
          <a:xfrm>
            <a:off x="2566812" y="3693553"/>
            <a:ext cx="5084719" cy="347228"/>
          </a:xfrm>
          <a:prstGeom prst="wedgeRectCallout">
            <a:avLst>
              <a:gd name="adj1" fmla="val -42714"/>
              <a:gd name="adj2" fmla="val 19567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100"/>
              </a:lnSpc>
            </a:pPr>
            <a:r>
              <a:rPr lang="en-US" altLang="ja-JP" sz="1200" dirty="0">
                <a:solidFill>
                  <a:srgbClr val="FF0000"/>
                </a:solidFill>
              </a:rPr>
              <a:t>[</a:t>
            </a:r>
            <a:r>
              <a:rPr lang="ja-JP" altLang="en-US" sz="1200" dirty="0">
                <a:solidFill>
                  <a:srgbClr val="FF0000"/>
                </a:solidFill>
              </a:rPr>
              <a:t>レビュー後の坂本気づき</a:t>
            </a:r>
            <a:r>
              <a:rPr lang="en-US" altLang="ja-JP" sz="1200" dirty="0">
                <a:solidFill>
                  <a:srgbClr val="FF0000"/>
                </a:solidFill>
              </a:rPr>
              <a:t>]</a:t>
            </a:r>
          </a:p>
          <a:p>
            <a:pPr>
              <a:lnSpc>
                <a:spcPts val="1100"/>
              </a:lnSpc>
            </a:pPr>
            <a:r>
              <a:rPr lang="en-US" altLang="ja-JP" sz="1200" dirty="0">
                <a:solidFill>
                  <a:srgbClr val="FF0000"/>
                </a:solidFill>
              </a:rPr>
              <a:t>$File$</a:t>
            </a:r>
            <a:r>
              <a:rPr lang="ja-JP" altLang="en-US" sz="1200" dirty="0">
                <a:solidFill>
                  <a:srgbClr val="FF0000"/>
                </a:solidFill>
              </a:rPr>
              <a:t>のリタン型は、「ノード型」</a:t>
            </a:r>
            <a:r>
              <a:rPr lang="en-US" altLang="ja-JP" sz="1200" dirty="0">
                <a:solidFill>
                  <a:srgbClr val="FF0000"/>
                </a:solidFill>
              </a:rPr>
              <a:t>? </a:t>
            </a:r>
            <a:r>
              <a:rPr lang="ja-JP" altLang="en-US" sz="1200" dirty="0">
                <a:solidFill>
                  <a:srgbClr val="FF0000"/>
                </a:solidFill>
              </a:rPr>
              <a:t>⇐</a:t>
            </a:r>
            <a:r>
              <a:rPr lang="en-US" altLang="ja-JP" sz="1200" dirty="0">
                <a:solidFill>
                  <a:srgbClr val="FF0000"/>
                </a:solidFill>
              </a:rPr>
              <a:t>#1$File$</a:t>
            </a:r>
            <a:r>
              <a:rPr lang="ja-JP" altLang="en-US" sz="1200" dirty="0">
                <a:solidFill>
                  <a:srgbClr val="FF0000"/>
                </a:solidFill>
              </a:rPr>
              <a:t>のようにラベル付与可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00792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0" y="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(2)</a:t>
            </a:r>
            <a:r>
              <a:rPr lang="ja-JP" altLang="en-US" b="1" u="sng" dirty="0">
                <a:sym typeface="Wingdings" pitchFamily="2" charset="2"/>
              </a:rPr>
              <a:t>評価規則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358410" y="1691145"/>
            <a:ext cx="11423687" cy="703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① </a:t>
            </a:r>
            <a:r>
              <a:rPr lang="en-US" altLang="ja-JP" dirty="0"/>
              <a:t>(#1</a:t>
            </a:r>
            <a:r>
              <a:rPr lang="en-US" altLang="ja-JP" u="sng" dirty="0">
                <a:highlight>
                  <a:srgbClr val="CCFFFF"/>
                </a:highlight>
              </a:rPr>
              <a:t>$File$</a:t>
            </a:r>
            <a:r>
              <a:rPr lang="en-US" altLang="ja-JP" u="sng" dirty="0"/>
              <a:t>(“test.csv”)</a:t>
            </a:r>
            <a:r>
              <a:rPr lang="en-US" altLang="ja-JP" dirty="0"/>
              <a:t>, #2</a:t>
            </a:r>
            <a:r>
              <a:rPr lang="en-US" altLang="ja-JP" u="sng" dirty="0">
                <a:highlight>
                  <a:srgbClr val="CCFFFF"/>
                </a:highlight>
              </a:rPr>
              <a:t>$File$</a:t>
            </a:r>
            <a:r>
              <a:rPr lang="en-US" altLang="ja-JP" u="sng" dirty="0"/>
              <a:t>(“test.csv”)</a:t>
            </a:r>
            <a:r>
              <a:rPr lang="en-US" altLang="ja-JP" dirty="0"/>
              <a:t>,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en-US" altLang="ja-JP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$bind$</a:t>
            </a:r>
            <a:r>
              <a:rPr lang="en-US" altLang="ja-JP" dirty="0"/>
              <a:t>(</a:t>
            </a:r>
            <a:r>
              <a:rPr lang="en-US" altLang="ja-JP" u="sng" dirty="0">
                <a:highlight>
                  <a:srgbClr val="CCFFFF"/>
                </a:highlight>
              </a:rPr>
              <a:t>$cat$</a:t>
            </a:r>
            <a:r>
              <a:rPr lang="en-US" altLang="ja-JP" u="sng" dirty="0"/>
              <a:t>(“$#”, </a:t>
            </a:r>
            <a:r>
              <a:rPr lang="en-US" altLang="ja-JP" u="sng" dirty="0">
                <a:highlight>
                  <a:srgbClr val="CCFFFF"/>
                </a:highlight>
              </a:rPr>
              <a:t>$plus$</a:t>
            </a:r>
            <a:r>
              <a:rPr lang="en-US" altLang="ja-JP" u="sng" dirty="0"/>
              <a:t>(1,1))[</a:t>
            </a:r>
            <a:r>
              <a:rPr lang="en-US" altLang="ja-JP" dirty="0"/>
              <a:t>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P,Q(R)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ABC[](D[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u="sng" dirty="0">
                <a:highlight>
                  <a:srgbClr val="CCFFFF"/>
                </a:highlight>
              </a:rPr>
              <a:t>$</a:t>
            </a:r>
            <a:r>
              <a:rPr lang="en-US" altLang="ja-JP" u="sng" dirty="0" err="1">
                <a:highlight>
                  <a:srgbClr val="CCFFFF"/>
                </a:highlight>
              </a:rPr>
              <a:t>mult</a:t>
            </a:r>
            <a:r>
              <a:rPr lang="en-US" altLang="ja-JP" u="sng" dirty="0">
                <a:highlight>
                  <a:srgbClr val="CCFFFF"/>
                </a:highlight>
              </a:rPr>
              <a:t>$</a:t>
            </a:r>
            <a:r>
              <a:rPr lang="en-US" altLang="ja-JP" u="sng" dirty="0"/>
              <a:t>(1)(2)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],E[2]))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7A95A7C-8EFD-4490-A6DE-784B4C4A075E}"/>
              </a:ext>
            </a:extLst>
          </p:cNvPr>
          <p:cNvSpPr/>
          <p:nvPr/>
        </p:nvSpPr>
        <p:spPr>
          <a:xfrm>
            <a:off x="358410" y="3197042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②</a:t>
            </a:r>
            <a:r>
              <a:rPr lang="en-US" altLang="ja-JP" dirty="0"/>
              <a:t>-1</a:t>
            </a:r>
            <a:r>
              <a:rPr lang="ja-JP" altLang="en-US" dirty="0"/>
              <a:t> </a:t>
            </a:r>
            <a:r>
              <a:rPr lang="en-US" altLang="ja-JP" dirty="0"/>
              <a:t>(#1, #2, </a:t>
            </a:r>
            <a:r>
              <a:rPr lang="en-US" altLang="ja-JP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u="sng" dirty="0">
                <a:highlight>
                  <a:srgbClr val="CCFFFF"/>
                </a:highlight>
              </a:rPr>
              <a:t>$bind$</a:t>
            </a:r>
            <a:r>
              <a:rPr lang="en-US" altLang="ja-JP" u="sng" dirty="0"/>
              <a:t>($#1[2],</a:t>
            </a:r>
            <a:r>
              <a:rPr lang="en-US" altLang="ja-JP" u="sng" dirty="0">
                <a:solidFill>
                  <a:srgbClr val="FF0000"/>
                </a:solidFill>
              </a:rPr>
              <a:t> {</a:t>
            </a:r>
            <a:r>
              <a:rPr lang="en-US" altLang="ja-JP" u="sng" dirty="0"/>
              <a:t>P,Q(R)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u="sng" dirty="0"/>
              <a:t>[1])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ABC[](D[2],E[2])))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89254C8-FCFB-4B4F-9658-90E19ED132DA}"/>
              </a:ext>
            </a:extLst>
          </p:cNvPr>
          <p:cNvSpPr/>
          <p:nvPr/>
        </p:nvSpPr>
        <p:spPr>
          <a:xfrm>
            <a:off x="358410" y="4279734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②</a:t>
            </a:r>
            <a:r>
              <a:rPr lang="en-US" altLang="ja-JP" dirty="0"/>
              <a:t>-2</a:t>
            </a:r>
            <a:r>
              <a:rPr lang="ja-JP" altLang="en-US" dirty="0"/>
              <a:t> </a:t>
            </a:r>
            <a:r>
              <a:rPr lang="en-US" altLang="ja-JP" dirty="0"/>
              <a:t>(#1, #2, </a:t>
            </a:r>
            <a:r>
              <a:rPr lang="en-US" altLang="ja-JP" u="sng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XYZ(ABC[](D[2],E[2])))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C2495EF-1BAB-4717-B9F9-65BAC97FFDC1}"/>
              </a:ext>
            </a:extLst>
          </p:cNvPr>
          <p:cNvSpPr txBox="1"/>
          <p:nvPr/>
        </p:nvSpPr>
        <p:spPr>
          <a:xfrm>
            <a:off x="82731" y="489388"/>
            <a:ext cx="5114104" cy="612934"/>
          </a:xfrm>
          <a:prstGeom prst="round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pass1 : 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r>
              <a:rPr lang="en-US" altLang="ja-JP" dirty="0"/>
              <a:t>operator</a:t>
            </a:r>
            <a:r>
              <a:rPr lang="ja-JP" altLang="en-US" dirty="0"/>
              <a:t>を評価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pass2 : pass1</a:t>
            </a:r>
            <a:r>
              <a:rPr lang="ja-JP" altLang="en-US" dirty="0"/>
              <a:t>の評価結果⇒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 err="1"/>
              <a:t>opertor</a:t>
            </a:r>
            <a:r>
              <a:rPr lang="ja-JP" altLang="en-US" dirty="0"/>
              <a:t>を評価</a:t>
            </a:r>
            <a:endParaRPr lang="en-US" altLang="ja-JP" dirty="0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3BF6774C-A721-4D28-ACA9-A95BDE940213}"/>
              </a:ext>
            </a:extLst>
          </p:cNvPr>
          <p:cNvSpPr/>
          <p:nvPr/>
        </p:nvSpPr>
        <p:spPr>
          <a:xfrm>
            <a:off x="2155373" y="2599504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029CC659-6DD8-4D6C-81BB-AA6E37F426D7}"/>
              </a:ext>
            </a:extLst>
          </p:cNvPr>
          <p:cNvSpPr/>
          <p:nvPr/>
        </p:nvSpPr>
        <p:spPr>
          <a:xfrm>
            <a:off x="2155372" y="3716202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A3715FB-FECC-426F-A814-ABBCB4E64A1E}"/>
              </a:ext>
            </a:extLst>
          </p:cNvPr>
          <p:cNvSpPr/>
          <p:nvPr/>
        </p:nvSpPr>
        <p:spPr>
          <a:xfrm>
            <a:off x="358410" y="5579581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③ 内積出力結果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従来通りの処理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D4D85C6-1838-452F-BD58-B3D1536773E1}"/>
              </a:ext>
            </a:extLst>
          </p:cNvPr>
          <p:cNvSpPr/>
          <p:nvPr/>
        </p:nvSpPr>
        <p:spPr>
          <a:xfrm>
            <a:off x="220717" y="3089361"/>
            <a:ext cx="11708524" cy="1671571"/>
          </a:xfrm>
          <a:prstGeom prst="roundRect">
            <a:avLst>
              <a:gd name="adj" fmla="val 3456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F4615F5C-F407-4D27-81D3-76C3A5F4F7A6}"/>
              </a:ext>
            </a:extLst>
          </p:cNvPr>
          <p:cNvSpPr/>
          <p:nvPr/>
        </p:nvSpPr>
        <p:spPr>
          <a:xfrm>
            <a:off x="2155372" y="4890386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CD4C8B2-C4E2-4BA2-BA28-97076F6213E3}"/>
              </a:ext>
            </a:extLst>
          </p:cNvPr>
          <p:cNvSpPr/>
          <p:nvPr/>
        </p:nvSpPr>
        <p:spPr>
          <a:xfrm>
            <a:off x="220717" y="5421329"/>
            <a:ext cx="11708523" cy="666206"/>
          </a:xfrm>
          <a:prstGeom prst="roundRect">
            <a:avLst>
              <a:gd name="adj" fmla="val 3456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5719D3-4A2F-4D85-9D7D-F35B22CD43B3}"/>
              </a:ext>
            </a:extLst>
          </p:cNvPr>
          <p:cNvSpPr txBox="1"/>
          <p:nvPr/>
        </p:nvSpPr>
        <p:spPr>
          <a:xfrm>
            <a:off x="249257" y="2761647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[pass1]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E28F90E-634D-4E09-9BB8-BEF7055E4DE7}"/>
              </a:ext>
            </a:extLst>
          </p:cNvPr>
          <p:cNvSpPr txBox="1"/>
          <p:nvPr/>
        </p:nvSpPr>
        <p:spPr>
          <a:xfrm>
            <a:off x="249256" y="5117312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[pass2]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EBCE560-AF04-4AE3-9F87-6ED89ED564E4}"/>
              </a:ext>
            </a:extLst>
          </p:cNvPr>
          <p:cNvSpPr txBox="1"/>
          <p:nvPr/>
        </p:nvSpPr>
        <p:spPr>
          <a:xfrm>
            <a:off x="249255" y="1358926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[input]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graphicFrame>
        <p:nvGraphicFramePr>
          <p:cNvPr id="24" name="表 24">
            <a:extLst>
              <a:ext uri="{FF2B5EF4-FFF2-40B4-BE49-F238E27FC236}">
                <a16:creationId xmlns:a16="http://schemas.microsoft.com/office/drawing/2014/main" id="{A7FF69BA-AD8A-417A-B52A-904F8EB54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288023"/>
              </p:ext>
            </p:extLst>
          </p:nvPr>
        </p:nvGraphicFramePr>
        <p:xfrm>
          <a:off x="5368837" y="154475"/>
          <a:ext cx="6766559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867">
                  <a:extLst>
                    <a:ext uri="{9D8B030D-6E8A-4147-A177-3AD203B41FA5}">
                      <a16:colId xmlns:a16="http://schemas.microsoft.com/office/drawing/2014/main" val="745409537"/>
                    </a:ext>
                  </a:extLst>
                </a:gridCol>
                <a:gridCol w="900268">
                  <a:extLst>
                    <a:ext uri="{9D8B030D-6E8A-4147-A177-3AD203B41FA5}">
                      <a16:colId xmlns:a16="http://schemas.microsoft.com/office/drawing/2014/main" val="1159205383"/>
                    </a:ext>
                  </a:extLst>
                </a:gridCol>
                <a:gridCol w="953121">
                  <a:extLst>
                    <a:ext uri="{9D8B030D-6E8A-4147-A177-3AD203B41FA5}">
                      <a16:colId xmlns:a16="http://schemas.microsoft.com/office/drawing/2014/main" val="2655439858"/>
                    </a:ext>
                  </a:extLst>
                </a:gridCol>
                <a:gridCol w="895994">
                  <a:extLst>
                    <a:ext uri="{9D8B030D-6E8A-4147-A177-3AD203B41FA5}">
                      <a16:colId xmlns:a16="http://schemas.microsoft.com/office/drawing/2014/main" val="2071875327"/>
                    </a:ext>
                  </a:extLst>
                </a:gridCol>
                <a:gridCol w="991023">
                  <a:extLst>
                    <a:ext uri="{9D8B030D-6E8A-4147-A177-3AD203B41FA5}">
                      <a16:colId xmlns:a16="http://schemas.microsoft.com/office/drawing/2014/main" val="621795569"/>
                    </a:ext>
                  </a:extLst>
                </a:gridCol>
                <a:gridCol w="2680286">
                  <a:extLst>
                    <a:ext uri="{9D8B030D-6E8A-4147-A177-3AD203B41FA5}">
                      <a16:colId xmlns:a16="http://schemas.microsoft.com/office/drawing/2014/main" val="831226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pass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lisp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その他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337270"/>
                  </a:ext>
                </a:extLst>
              </a:tr>
              <a:tr h="49491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pass1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dirty="0"/>
                        <a:t>○</a:t>
                      </a:r>
                      <a:r>
                        <a:rPr kumimoji="1" lang="en-US" altLang="ja-JP" dirty="0"/>
                        <a:t>:</a:t>
                      </a:r>
                      <a:r>
                        <a:rPr kumimoji="1" lang="ja-JP" altLang="en-US" dirty="0"/>
                        <a:t>評価対象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×:</a:t>
                      </a:r>
                      <a:r>
                        <a:rPr kumimoji="1" lang="ja-JP" altLang="en-US" dirty="0"/>
                        <a:t>非対象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そのまま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- :</a:t>
                      </a:r>
                      <a:r>
                        <a:rPr kumimoji="1" lang="ja-JP" altLang="en-US" dirty="0"/>
                        <a:t>存在しない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評価済</a:t>
                      </a:r>
                      <a:r>
                        <a:rPr kumimoji="1" lang="en-US" altLang="ja-JP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9138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pass2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862077"/>
                  </a:ext>
                </a:extLst>
              </a:tr>
            </a:tbl>
          </a:graphicData>
        </a:graphic>
      </p:graphicFrame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B6A3862-D889-429D-B6DF-ADCFDB124767}"/>
              </a:ext>
            </a:extLst>
          </p:cNvPr>
          <p:cNvSpPr txBox="1"/>
          <p:nvPr/>
        </p:nvSpPr>
        <p:spPr>
          <a:xfrm>
            <a:off x="747286" y="6276018"/>
            <a:ext cx="10591273" cy="432058"/>
          </a:xfrm>
          <a:prstGeom prst="round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ja-JP" dirty="0"/>
              <a:t>pass</a:t>
            </a:r>
            <a:r>
              <a:rPr lang="ja-JP" altLang="en-US" dirty="0"/>
              <a:t>を</a:t>
            </a:r>
            <a:r>
              <a:rPr lang="en-US" altLang="ja-JP" dirty="0"/>
              <a:t>1</a:t>
            </a:r>
            <a:r>
              <a:rPr lang="ja-JP" altLang="en-US" dirty="0"/>
              <a:t>、</a:t>
            </a:r>
            <a:r>
              <a:rPr lang="en-US" altLang="ja-JP" dirty="0"/>
              <a:t>2</a:t>
            </a:r>
            <a:r>
              <a:rPr lang="ja-JP" altLang="en-US" dirty="0"/>
              <a:t>に分割したのは評価規則説明の都合⇒実装上は必ずしも分割の必要はない</a:t>
            </a:r>
            <a:endParaRPr lang="en-US" altLang="ja-JP" dirty="0"/>
          </a:p>
        </p:txBody>
      </p:sp>
      <p:sp>
        <p:nvSpPr>
          <p:cNvPr id="25" name="吹き出し: 線 24">
            <a:extLst>
              <a:ext uri="{FF2B5EF4-FFF2-40B4-BE49-F238E27FC236}">
                <a16:creationId xmlns:a16="http://schemas.microsoft.com/office/drawing/2014/main" id="{33872B54-E5E6-4F21-A863-1B6E1DBFDED2}"/>
              </a:ext>
            </a:extLst>
          </p:cNvPr>
          <p:cNvSpPr/>
          <p:nvPr/>
        </p:nvSpPr>
        <p:spPr>
          <a:xfrm>
            <a:off x="5196835" y="2536141"/>
            <a:ext cx="6938561" cy="451011"/>
          </a:xfrm>
          <a:prstGeom prst="borderCallout1">
            <a:avLst>
              <a:gd name="adj1" fmla="val -14869"/>
              <a:gd name="adj2" fmla="val 38979"/>
              <a:gd name="adj3" fmla="val -50546"/>
              <a:gd name="adj4" fmla="val 38483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(#1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$File$</a:t>
            </a:r>
            <a:r>
              <a:rPr lang="en-US" altLang="ja-JP" sz="1400" u="sng" dirty="0">
                <a:solidFill>
                  <a:schemeClr val="tx1"/>
                </a:solidFill>
              </a:rPr>
              <a:t>(“test.csv”)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, #2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$File$</a:t>
            </a:r>
            <a:r>
              <a:rPr lang="en-US" altLang="ja-JP" sz="1400" u="sng" dirty="0">
                <a:solidFill>
                  <a:schemeClr val="tx1"/>
                </a:solidFill>
              </a:rPr>
              <a:t>(“test.csv”)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,</a:t>
            </a:r>
            <a:r>
              <a:rPr lang="en-US" altLang="ja-JP" sz="1400" dirty="0"/>
              <a:t> </a:t>
            </a:r>
          </a:p>
          <a:p>
            <a:r>
              <a:rPr lang="ja-JP" altLang="en-US" sz="1400" dirty="0">
                <a:solidFill>
                  <a:schemeClr val="tx1"/>
                </a:solidFill>
              </a:rPr>
              <a:t>　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FFCCFF"/>
                </a:highlight>
              </a:rPr>
              <a:t>$PI$</a:t>
            </a:r>
            <a:r>
              <a:rPr lang="en-US" altLang="ja-JP" sz="1400" dirty="0">
                <a:solidFill>
                  <a:schemeClr val="tx1"/>
                </a:solidFill>
              </a:rPr>
              <a:t>XYZ(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sz="1400" dirty="0">
                <a:solidFill>
                  <a:schemeClr val="tx1"/>
                </a:solidFill>
              </a:rPr>
              <a:t>($#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sz="1400" u="sng" dirty="0">
                <a:solidFill>
                  <a:schemeClr val="tx1"/>
                </a:solidFill>
              </a:rPr>
              <a:t>(1,1)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[2], [1](P,Q(R)))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ABC[](D[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u="sng" dirty="0" err="1">
                <a:solidFill>
                  <a:schemeClr val="tx1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u="sng" dirty="0">
                <a:solidFill>
                  <a:schemeClr val="tx1"/>
                </a:solidFill>
              </a:rPr>
              <a:t>(1)(2)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],E[2]))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吹き出し: 線 25">
            <a:extLst>
              <a:ext uri="{FF2B5EF4-FFF2-40B4-BE49-F238E27FC236}">
                <a16:creationId xmlns:a16="http://schemas.microsoft.com/office/drawing/2014/main" id="{05066A8B-5538-482D-9FE6-66B8A9624B2B}"/>
              </a:ext>
            </a:extLst>
          </p:cNvPr>
          <p:cNvSpPr/>
          <p:nvPr/>
        </p:nvSpPr>
        <p:spPr>
          <a:xfrm>
            <a:off x="7052820" y="3681723"/>
            <a:ext cx="5082576" cy="451011"/>
          </a:xfrm>
          <a:prstGeom prst="borderCallout1">
            <a:avLst>
              <a:gd name="adj1" fmla="val 106778"/>
              <a:gd name="adj2" fmla="val 39167"/>
              <a:gd name="adj3" fmla="val -56716"/>
              <a:gd name="adj4" fmla="val 32435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(#1&lt;node1&gt;,#2&lt;node2&gt;,</a:t>
            </a:r>
          </a:p>
          <a:p>
            <a:r>
              <a:rPr lang="ja-JP" altLang="en-US" sz="1400" dirty="0">
                <a:solidFill>
                  <a:schemeClr val="tx1"/>
                </a:solidFill>
              </a:rPr>
              <a:t>　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FFCCFF"/>
                </a:highlight>
              </a:rPr>
              <a:t>$PI$</a:t>
            </a:r>
            <a:r>
              <a:rPr lang="en-US" altLang="ja-JP" sz="1400" dirty="0">
                <a:solidFill>
                  <a:schemeClr val="tx1"/>
                </a:solidFill>
              </a:rPr>
              <a:t>XYZ(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sz="1400" u="sng" dirty="0">
                <a:solidFill>
                  <a:schemeClr val="tx1"/>
                </a:solidFill>
              </a:rPr>
              <a:t>($#1[2], [1](P,Q(R)))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ABC[](D[2],E[2]))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12964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5F6D93D-70F2-4618-87F7-83C2D881ABDB}"/>
              </a:ext>
            </a:extLst>
          </p:cNvPr>
          <p:cNvSpPr txBox="1"/>
          <p:nvPr/>
        </p:nvSpPr>
        <p:spPr>
          <a:xfrm>
            <a:off x="0" y="-3476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2. {}</a:t>
            </a:r>
            <a:r>
              <a:rPr lang="ja-JP" altLang="en-US" b="1" u="sng" dirty="0">
                <a:sym typeface="Wingdings" pitchFamily="2" charset="2"/>
              </a:rPr>
              <a:t>の付与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C7276FC-BF29-4D8E-9ED4-D5510A9B53F7}"/>
              </a:ext>
            </a:extLst>
          </p:cNvPr>
          <p:cNvSpPr/>
          <p:nvPr/>
        </p:nvSpPr>
        <p:spPr>
          <a:xfrm>
            <a:off x="0" y="426714"/>
            <a:ext cx="12118427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u="sng" dirty="0"/>
              <a:t>(a)lisp</a:t>
            </a:r>
            <a:r>
              <a:rPr lang="ja-JP" altLang="en-US" u="sng" dirty="0"/>
              <a:t>型</a:t>
            </a:r>
            <a:r>
              <a:rPr lang="en-US" altLang="ja-JP" u="sng" dirty="0"/>
              <a:t>operator</a:t>
            </a:r>
          </a:p>
          <a:p>
            <a:pPr lvl="1">
              <a:spcBef>
                <a:spcPts val="600"/>
              </a:spcBef>
            </a:pPr>
            <a:r>
              <a:rPr lang="ja-JP" altLang="en-US" dirty="0"/>
              <a:t>評価規則において、</a:t>
            </a:r>
            <a:r>
              <a:rPr lang="en-US" altLang="ja-JP" dirty="0"/>
              <a:t>(a)(b)</a:t>
            </a:r>
            <a:r>
              <a:rPr lang="ja-JP" altLang="en-US" dirty="0"/>
              <a:t>が正当な</a:t>
            </a:r>
            <a:r>
              <a:rPr lang="en-US" altLang="ja-JP" dirty="0"/>
              <a:t>T</a:t>
            </a:r>
            <a:r>
              <a:rPr lang="ja-JP" altLang="en-US" dirty="0"/>
              <a:t>式である必要 </a:t>
            </a:r>
            <a:r>
              <a:rPr lang="en-US" altLang="ja-JP" dirty="0"/>
              <a:t>=&gt; {}</a:t>
            </a:r>
            <a:r>
              <a:rPr lang="ja-JP" altLang="en-US" dirty="0"/>
              <a:t>を導入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en-US" altLang="ja-JP" dirty="0"/>
              <a:t>	(a) input</a:t>
            </a:r>
            <a:r>
              <a:rPr lang="ja-JP" altLang="en-US" dirty="0"/>
              <a:t>、</a:t>
            </a:r>
            <a:r>
              <a:rPr lang="en-US" altLang="ja-JP" dirty="0"/>
              <a:t>(b)pass1</a:t>
            </a:r>
            <a:r>
              <a:rPr lang="ja-JP" altLang="en-US" dirty="0"/>
              <a:t>の評価結果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ja-JP" altLang="en-US" dirty="0"/>
              <a:t>①</a:t>
            </a:r>
            <a:r>
              <a:rPr lang="en-US" altLang="ja-JP" dirty="0"/>
              <a:t>(</a:t>
            </a:r>
            <a:r>
              <a:rPr lang="ja-JP" altLang="en-US" dirty="0"/>
              <a:t>前回案</a:t>
            </a:r>
            <a:r>
              <a:rPr lang="en-US" altLang="ja-JP" dirty="0"/>
              <a:t>) =&gt; </a:t>
            </a:r>
            <a:r>
              <a:rPr lang="ja-JP" altLang="en-US" dirty="0"/>
              <a:t>該当箇所すべてに</a:t>
            </a:r>
            <a:r>
              <a:rPr lang="en-US" altLang="ja-JP" dirty="0"/>
              <a:t>{}</a:t>
            </a:r>
            <a:r>
              <a:rPr lang="ja-JP" altLang="en-US" dirty="0"/>
              <a:t>を付与。ネストなど</a:t>
            </a:r>
            <a:r>
              <a:rPr lang="en-US" altLang="ja-JP" dirty="0"/>
              <a:t>{}</a:t>
            </a:r>
            <a:r>
              <a:rPr lang="ja-JP" altLang="en-US" dirty="0"/>
              <a:t>の多用により可読性低下。</a:t>
            </a:r>
            <a:endParaRPr lang="en-US" altLang="ja-JP" dirty="0"/>
          </a:p>
          <a:p>
            <a:pPr lvl="1"/>
            <a:r>
              <a:rPr lang="ja-JP" altLang="en-US" dirty="0"/>
              <a:t>②</a:t>
            </a:r>
            <a:r>
              <a:rPr lang="en-US" altLang="ja-JP" dirty="0"/>
              <a:t>(</a:t>
            </a:r>
            <a:r>
              <a:rPr lang="ja-JP" altLang="en-US" dirty="0"/>
              <a:t>今回案</a:t>
            </a:r>
            <a:r>
              <a:rPr lang="en-US" altLang="ja-JP" dirty="0"/>
              <a:t>) =&gt; bind</a:t>
            </a:r>
            <a:r>
              <a:rPr lang="ja-JP" altLang="en-US" dirty="0"/>
              <a:t>のパラメータの形式</a:t>
            </a:r>
            <a:r>
              <a:rPr lang="en-US" altLang="ja-JP" dirty="0"/>
              <a:t>(</a:t>
            </a:r>
            <a:r>
              <a:rPr lang="ja-JP" altLang="en-US" dirty="0"/>
              <a:t>下線部</a:t>
            </a:r>
            <a:r>
              <a:rPr lang="en-US" altLang="ja-JP" dirty="0"/>
              <a:t>)</a:t>
            </a:r>
            <a:r>
              <a:rPr lang="ja-JP" altLang="en-US" dirty="0"/>
              <a:t>を変更</a:t>
            </a:r>
            <a:endParaRPr lang="en-US" altLang="ja-JP" dirty="0"/>
          </a:p>
          <a:p>
            <a:pPr lvl="1"/>
            <a:r>
              <a:rPr lang="en-US" altLang="ja-JP" dirty="0"/>
              <a:t>	※{}</a:t>
            </a:r>
            <a:r>
              <a:rPr lang="ja-JP" altLang="en-US" dirty="0"/>
              <a:t>内は</a:t>
            </a:r>
            <a:r>
              <a:rPr lang="en-US" altLang="ja-JP" dirty="0"/>
              <a:t>T</a:t>
            </a:r>
            <a:r>
              <a:rPr lang="ja-JP" altLang="en-US" dirty="0"/>
              <a:t>式であるため、②においての</a:t>
            </a:r>
            <a:r>
              <a:rPr lang="en-US" altLang="ja-JP" dirty="0"/>
              <a:t>{}</a:t>
            </a:r>
            <a:r>
              <a:rPr lang="ja-JP" altLang="en-US" dirty="0"/>
              <a:t>のネストをすべて排除できるわけではない。</a:t>
            </a:r>
            <a:endParaRPr lang="en-US" altLang="ja-JP" dirty="0"/>
          </a:p>
          <a:p>
            <a:pPr lvl="1"/>
            <a:r>
              <a:rPr lang="en-US" altLang="ja-JP" dirty="0"/>
              <a:t>	※{}</a:t>
            </a:r>
            <a:r>
              <a:rPr lang="ja-JP" altLang="en-US" dirty="0"/>
              <a:t>の付与は</a:t>
            </a:r>
            <a:r>
              <a:rPr lang="en-US" altLang="ja-JP" dirty="0"/>
              <a:t>&lt;function&gt;</a:t>
            </a:r>
            <a:r>
              <a:rPr lang="ja-JP" altLang="en-US" dirty="0"/>
              <a:t>に限定したいという思いにはかなう。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]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lvl="2"/>
            <a:r>
              <a:rPr lang="ja-JP" altLang="en-US" dirty="0"/>
              <a:t>① </a:t>
            </a:r>
            <a:r>
              <a:rPr lang="en-US" altLang="ja-JP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$bind$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(“$#”, </a:t>
            </a:r>
            <a:r>
              <a:rPr lang="en-US" altLang="ja-JP" dirty="0">
                <a:highlight>
                  <a:srgbClr val="CCFFFF"/>
                </a:highlight>
              </a:rPr>
              <a:t>$plus$</a:t>
            </a:r>
            <a:r>
              <a:rPr lang="en-US" altLang="ja-JP" dirty="0"/>
              <a:t>(1,1))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[2],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P,Q(R)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u="sng" dirty="0"/>
              <a:t>[1]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ABC[](D[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highlight>
                  <a:srgbClr val="CCFFFF"/>
                </a:highlight>
              </a:rPr>
              <a:t>mult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/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],E[2]))</a:t>
            </a:r>
          </a:p>
          <a:p>
            <a:pPr lvl="2"/>
            <a:r>
              <a:rPr lang="ja-JP" altLang="en-US" dirty="0"/>
              <a:t>② </a:t>
            </a:r>
            <a:r>
              <a:rPr lang="en-US" altLang="ja-JP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$bind$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(“$#”, </a:t>
            </a:r>
            <a:r>
              <a:rPr lang="en-US" altLang="ja-JP" dirty="0">
                <a:highlight>
                  <a:srgbClr val="CCFFFF"/>
                </a:highlight>
              </a:rPr>
              <a:t>$plus$</a:t>
            </a:r>
            <a:r>
              <a:rPr lang="en-US" altLang="ja-JP" dirty="0"/>
              <a:t>(1,1))</a:t>
            </a:r>
            <a:r>
              <a:rPr lang="en-US" altLang="ja-JP" u="sng" dirty="0">
                <a:solidFill>
                  <a:srgbClr val="00B0F0"/>
                </a:solidFill>
              </a:rPr>
              <a:t>(</a:t>
            </a:r>
            <a:r>
              <a:rPr lang="en-US" altLang="ja-JP" u="sng" dirty="0"/>
              <a:t>2</a:t>
            </a:r>
            <a:r>
              <a:rPr lang="en-US" altLang="ja-JP" u="sng" dirty="0">
                <a:solidFill>
                  <a:srgbClr val="00B0F0"/>
                </a:solidFill>
              </a:rPr>
              <a:t>)</a:t>
            </a:r>
            <a:r>
              <a:rPr lang="en-US" altLang="ja-JP" dirty="0"/>
              <a:t>,</a:t>
            </a:r>
            <a:r>
              <a:rPr lang="en-US" altLang="ja-JP" u="sng" dirty="0">
                <a:solidFill>
                  <a:srgbClr val="00B0F0"/>
                </a:solidFill>
              </a:rPr>
              <a:t>(</a:t>
            </a:r>
            <a:r>
              <a:rPr lang="en-US" altLang="ja-JP" u="sng" dirty="0"/>
              <a:t>P,Q(R)</a:t>
            </a:r>
            <a:r>
              <a:rPr lang="en-US" altLang="ja-JP" u="sng" dirty="0">
                <a:solidFill>
                  <a:srgbClr val="00B0F0"/>
                </a:solidFill>
              </a:rPr>
              <a:t>)(</a:t>
            </a:r>
            <a:r>
              <a:rPr lang="en-US" altLang="ja-JP" u="sng" dirty="0"/>
              <a:t>1</a:t>
            </a:r>
            <a:r>
              <a:rPr lang="en-US" altLang="ja-JP" u="sng" dirty="0">
                <a:solidFill>
                  <a:srgbClr val="00B0F0"/>
                </a:solidFill>
              </a:rPr>
              <a:t>)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ABC[](D[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highlight>
                  <a:srgbClr val="CCFFFF"/>
                </a:highlight>
              </a:rPr>
              <a:t>mult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/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],E[2]))</a:t>
            </a:r>
          </a:p>
          <a:p>
            <a:pPr>
              <a:spcBef>
                <a:spcPts val="600"/>
              </a:spcBef>
            </a:pP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(b)</a:t>
            </a:r>
            <a:r>
              <a:rPr lang="en-US" altLang="ja-JP" u="sng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tq</a:t>
            </a:r>
            <a:r>
              <a:rPr lang="ja-JP" altLang="en-US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型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operator</a:t>
            </a:r>
          </a:p>
          <a:p>
            <a:pPr lvl="1">
              <a:spcBef>
                <a:spcPts val="600"/>
              </a:spcBef>
            </a:pP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・パラメータを持たない場合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=&gt;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かならずしも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{}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は必要ない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①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lvl="1"/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・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〃          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持つ場合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=&gt; {}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の付与必須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②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[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例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] </a:t>
            </a:r>
          </a:p>
          <a:p>
            <a:pPr lvl="2"/>
            <a:r>
              <a:rPr lang="ja-JP" altLang="en-US" dirty="0"/>
              <a:t>① 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ABC(7,8)		=&gt; “ABC”(7,8)</a:t>
            </a:r>
          </a:p>
          <a:p>
            <a:pPr lvl="2"/>
            <a:r>
              <a:rPr lang="ja-JP" altLang="en-US" dirty="0"/>
              <a:t>②</a:t>
            </a:r>
            <a:r>
              <a:rPr lang="ja-JP" altLang="en-US" dirty="0">
                <a:solidFill>
                  <a:srgbClr val="FF0000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	=&gt; ?ABC!(7,8)</a:t>
            </a:r>
          </a:p>
          <a:p>
            <a:pPr lvl="2"/>
            <a:endParaRPr lang="en-US" altLang="ja-JP" dirty="0"/>
          </a:p>
          <a:p>
            <a:pPr lvl="2"/>
            <a:r>
              <a:rPr lang="en-US" altLang="ja-JP" dirty="0"/>
              <a:t>nest</a:t>
            </a:r>
            <a:r>
              <a:rPr lang="ja-JP" altLang="en-US" dirty="0"/>
              <a:t>あり</a:t>
            </a:r>
            <a:endParaRPr lang="en-US" altLang="ja-JP" dirty="0"/>
          </a:p>
          <a:p>
            <a:pPr lvl="2"/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$op$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$op$</a:t>
            </a:r>
            <a:r>
              <a:rPr lang="en-US" altLang="ja-JP" dirty="0"/>
              <a:t>(1,2)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A(B),C)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D</a:t>
            </a:r>
          </a:p>
          <a:p>
            <a:pPr lvl="2"/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lvl="1"/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E9B0BACC-2C72-4250-911A-5FC77BA33FE7}"/>
              </a:ext>
            </a:extLst>
          </p:cNvPr>
          <p:cNvSpPr/>
          <p:nvPr/>
        </p:nvSpPr>
        <p:spPr>
          <a:xfrm>
            <a:off x="8050024" y="5429342"/>
            <a:ext cx="3878316" cy="495162"/>
          </a:xfrm>
          <a:prstGeom prst="wedgeRectCallout">
            <a:avLst>
              <a:gd name="adj1" fmla="val -24891"/>
              <a:gd name="adj2" fmla="val -2619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rgbClr val="FF0000"/>
                </a:solidFill>
              </a:rPr>
              <a:t>[</a:t>
            </a:r>
            <a:r>
              <a:rPr lang="ja-JP" altLang="en-US" sz="1200" dirty="0">
                <a:solidFill>
                  <a:srgbClr val="FF0000"/>
                </a:solidFill>
              </a:rPr>
              <a:t>その他</a:t>
            </a:r>
            <a:r>
              <a:rPr lang="en-US" altLang="ja-JP" sz="1200" dirty="0">
                <a:solidFill>
                  <a:srgbClr val="FF0000"/>
                </a:solidFill>
              </a:rPr>
              <a:t>]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-C</a:t>
            </a:r>
            <a:r>
              <a:rPr lang="ja-JP" altLang="en-US" sz="1200" dirty="0">
                <a:solidFill>
                  <a:srgbClr val="FF0000"/>
                </a:solidFill>
              </a:rPr>
              <a:t>オプションの不具合は原因調査後に対応方針決定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C211D896-54B2-4DB1-B31C-B4C948586548}"/>
              </a:ext>
            </a:extLst>
          </p:cNvPr>
          <p:cNvSpPr/>
          <p:nvPr/>
        </p:nvSpPr>
        <p:spPr>
          <a:xfrm>
            <a:off x="7363547" y="3750701"/>
            <a:ext cx="4754880" cy="1648036"/>
          </a:xfrm>
          <a:prstGeom prst="wedgeRectCallout">
            <a:avLst>
              <a:gd name="adj1" fmla="val -45791"/>
              <a:gd name="adj2" fmla="val -1751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</a:rPr>
              <a:t>は、</a:t>
            </a:r>
            <a:r>
              <a:rPr lang="en-US" altLang="ja-JP" sz="1200" dirty="0">
                <a:solidFill>
                  <a:srgbClr val="FF0000"/>
                </a:solidFill>
              </a:rPr>
              <a:t>eval</a:t>
            </a:r>
            <a:r>
              <a:rPr lang="ja-JP" altLang="en-US" sz="1200" dirty="0">
                <a:solidFill>
                  <a:srgbClr val="FF0000"/>
                </a:solidFill>
              </a:rPr>
              <a:t>相当の意味づけの方向で再検討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 =&gt;</a:t>
            </a:r>
            <a:r>
              <a:rPr lang="ja-JP" altLang="en-US" sz="1200" dirty="0">
                <a:solidFill>
                  <a:srgbClr val="FF0000"/>
                </a:solidFill>
              </a:rPr>
              <a:t> 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制約</a:t>
            </a:r>
            <a:r>
              <a:rPr lang="en-US" altLang="ja-JP" sz="1200" dirty="0">
                <a:solidFill>
                  <a:srgbClr val="FF0000"/>
                </a:solidFill>
              </a:rPr>
              <a:t>1) {}</a:t>
            </a:r>
            <a:r>
              <a:rPr lang="ja-JP" altLang="en-US" sz="1200" dirty="0">
                <a:solidFill>
                  <a:srgbClr val="FF0000"/>
                </a:solidFill>
              </a:rPr>
              <a:t>内は</a:t>
            </a:r>
            <a:r>
              <a:rPr lang="en-US" altLang="ja-JP" sz="1200" dirty="0">
                <a:solidFill>
                  <a:srgbClr val="FF0000"/>
                </a:solidFill>
              </a:rPr>
              <a:t>T</a:t>
            </a:r>
            <a:r>
              <a:rPr lang="ja-JP" altLang="en-US" sz="1200" dirty="0">
                <a:solidFill>
                  <a:srgbClr val="FF0000"/>
                </a:solidFill>
              </a:rPr>
              <a:t>式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        (</a:t>
            </a:r>
            <a:r>
              <a:rPr lang="ja-JP" altLang="en-US" sz="1200" dirty="0">
                <a:solidFill>
                  <a:srgbClr val="FF0000"/>
                </a:solidFill>
              </a:rPr>
              <a:t>制約</a:t>
            </a:r>
            <a:r>
              <a:rPr lang="en-US" altLang="ja-JP" sz="1200" dirty="0">
                <a:solidFill>
                  <a:srgbClr val="FF0000"/>
                </a:solidFill>
              </a:rPr>
              <a:t>2) {}</a:t>
            </a:r>
            <a:r>
              <a:rPr lang="ja-JP" altLang="en-US" sz="1200" dirty="0">
                <a:solidFill>
                  <a:srgbClr val="FF0000"/>
                </a:solidFill>
              </a:rPr>
              <a:t>を評価結果と置換した結果は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式全体として</a:t>
            </a:r>
            <a:r>
              <a:rPr lang="en-US" altLang="ja-JP" sz="1200" dirty="0">
                <a:solidFill>
                  <a:srgbClr val="FF0000"/>
                </a:solidFill>
              </a:rPr>
              <a:t>)T</a:t>
            </a:r>
            <a:r>
              <a:rPr lang="ja-JP" altLang="en-US" sz="1200" dirty="0">
                <a:solidFill>
                  <a:srgbClr val="FF0000"/>
                </a:solidFill>
              </a:rPr>
              <a:t>式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$bind$</a:t>
            </a:r>
            <a:r>
              <a:rPr lang="ja-JP" altLang="en-US" sz="1200" dirty="0">
                <a:solidFill>
                  <a:srgbClr val="FF0000"/>
                </a:solidFill>
              </a:rPr>
              <a:t>パラメータの値指定の形式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　　</a:t>
            </a:r>
            <a:r>
              <a:rPr lang="en-US" altLang="ja-JP" sz="1200" dirty="0">
                <a:solidFill>
                  <a:srgbClr val="FF0000"/>
                </a:solidFill>
              </a:rPr>
              <a:t>=&gt; [n](T1, ...,Tk))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</a:rPr>
              <a:t>型と</a:t>
            </a:r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型の区別は</a:t>
            </a:r>
            <a:r>
              <a:rPr lang="en-US" altLang="ja-JP" sz="1200" dirty="0" err="1">
                <a:solidFill>
                  <a:srgbClr val="FF0000"/>
                </a:solidFill>
              </a:rPr>
              <a:t>opertor</a:t>
            </a:r>
            <a:r>
              <a:rPr lang="ja-JP" altLang="en-US" sz="1200" dirty="0">
                <a:solidFill>
                  <a:srgbClr val="FF0000"/>
                </a:solidFill>
              </a:rPr>
              <a:t>テーブルで管理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処理系内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        </a:t>
            </a:r>
            <a:r>
              <a:rPr lang="en-US" altLang="ja-JP" sz="1200" dirty="0">
                <a:solidFill>
                  <a:srgbClr val="FF0000"/>
                </a:solidFill>
              </a:rPr>
              <a:t>=&gt; </a:t>
            </a:r>
            <a:r>
              <a:rPr lang="ja-JP" altLang="en-US" sz="1200" dirty="0">
                <a:solidFill>
                  <a:srgbClr val="FF0000"/>
                </a:solidFill>
              </a:rPr>
              <a:t>大文字</a:t>
            </a:r>
            <a:r>
              <a:rPr lang="en-US" altLang="ja-JP" sz="1200" dirty="0">
                <a:solidFill>
                  <a:srgbClr val="FF0000"/>
                </a:solidFill>
              </a:rPr>
              <a:t>/</a:t>
            </a:r>
            <a:r>
              <a:rPr lang="ja-JP" altLang="en-US" sz="1200" dirty="0">
                <a:solidFill>
                  <a:srgbClr val="FF0000"/>
                </a:solidFill>
              </a:rPr>
              <a:t>小文字等見た目による区別は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　　コーディング規約レベルの規定としてユーザまかせ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87D9E4C3-8C27-41A0-825B-89C622A72DB0}"/>
              </a:ext>
            </a:extLst>
          </p:cNvPr>
          <p:cNvSpPr/>
          <p:nvPr/>
        </p:nvSpPr>
        <p:spPr>
          <a:xfrm>
            <a:off x="4390172" y="6126480"/>
            <a:ext cx="7196582" cy="640080"/>
          </a:xfrm>
          <a:prstGeom prst="wedgeRectCallout">
            <a:avLst>
              <a:gd name="adj1" fmla="val -55073"/>
              <a:gd name="adj2" fmla="val -2964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rgbClr val="FF0000"/>
                </a:solidFill>
              </a:rPr>
              <a:t>[</a:t>
            </a:r>
            <a:r>
              <a:rPr lang="ja-JP" altLang="en-US" sz="1200" dirty="0">
                <a:solidFill>
                  <a:srgbClr val="FF0000"/>
                </a:solidFill>
              </a:rPr>
              <a:t>レビュー後の議論にて</a:t>
            </a:r>
            <a:r>
              <a:rPr lang="en-US" altLang="ja-JP" sz="1200" dirty="0">
                <a:solidFill>
                  <a:srgbClr val="FF0000"/>
                </a:solidFill>
              </a:rPr>
              <a:t>]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型</a:t>
            </a:r>
            <a:r>
              <a:rPr lang="en-US" altLang="ja-JP" sz="1200" dirty="0">
                <a:solidFill>
                  <a:srgbClr val="FF0000"/>
                </a:solidFill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</a:rPr>
              <a:t>については、</a:t>
            </a:r>
            <a:r>
              <a:rPr lang="en-US" altLang="ja-JP" sz="1200" dirty="0">
                <a:solidFill>
                  <a:srgbClr val="FF0000"/>
                </a:solidFill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</a:rPr>
              <a:t>を記述できるのは、</a:t>
            </a:r>
            <a:r>
              <a:rPr lang="en-US" altLang="ja-JP" sz="1200" dirty="0">
                <a:solidFill>
                  <a:srgbClr val="FF0000"/>
                </a:solidFill>
              </a:rPr>
              <a:t>BNF</a:t>
            </a:r>
            <a:r>
              <a:rPr lang="ja-JP" altLang="en-US" sz="1200" dirty="0">
                <a:solidFill>
                  <a:srgbClr val="FF0000"/>
                </a:solidFill>
              </a:rPr>
              <a:t>における</a:t>
            </a:r>
            <a:r>
              <a:rPr lang="en-US" altLang="ja-JP" sz="1200" dirty="0">
                <a:solidFill>
                  <a:srgbClr val="FF0000"/>
                </a:solidFill>
              </a:rPr>
              <a:t>&lt;function&gt;</a:t>
            </a:r>
            <a:r>
              <a:rPr lang="ja-JP" altLang="en-US" sz="1200" dirty="0">
                <a:solidFill>
                  <a:srgbClr val="FF0000"/>
                </a:solidFill>
              </a:rPr>
              <a:t>を</a:t>
            </a:r>
            <a:r>
              <a:rPr lang="en-US" altLang="ja-JP" sz="1200" dirty="0">
                <a:solidFill>
                  <a:srgbClr val="FF0000"/>
                </a:solidFill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</a:rPr>
              <a:t>で囲む場合のみ。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=&gt; </a:t>
            </a:r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型の</a:t>
            </a:r>
            <a:r>
              <a:rPr lang="en-US" altLang="ja-JP" sz="1200" dirty="0">
                <a:solidFill>
                  <a:srgbClr val="FF0000"/>
                </a:solidFill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</a:rPr>
              <a:t>については、</a:t>
            </a:r>
            <a:r>
              <a:rPr lang="en-US" altLang="ja-JP" sz="1200" dirty="0">
                <a:solidFill>
                  <a:srgbClr val="FF0000"/>
                </a:solidFill>
              </a:rPr>
              <a:t>BNF</a:t>
            </a:r>
            <a:r>
              <a:rPr lang="ja-JP" altLang="en-US" sz="1200" dirty="0">
                <a:solidFill>
                  <a:srgbClr val="FF0000"/>
                </a:solidFill>
              </a:rPr>
              <a:t>化可能かもしれない。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10" name="吹き出し: 線 9">
            <a:extLst>
              <a:ext uri="{FF2B5EF4-FFF2-40B4-BE49-F238E27FC236}">
                <a16:creationId xmlns:a16="http://schemas.microsoft.com/office/drawing/2014/main" id="{EAFF22E6-A85E-4864-8B69-9B51702073B9}"/>
              </a:ext>
            </a:extLst>
          </p:cNvPr>
          <p:cNvSpPr/>
          <p:nvPr/>
        </p:nvSpPr>
        <p:spPr>
          <a:xfrm>
            <a:off x="4731758" y="301598"/>
            <a:ext cx="7196582" cy="451011"/>
          </a:xfrm>
          <a:prstGeom prst="borderCallout1">
            <a:avLst>
              <a:gd name="adj1" fmla="val 138638"/>
              <a:gd name="adj2" fmla="val 43517"/>
              <a:gd name="adj3" fmla="val 777811"/>
              <a:gd name="adj4" fmla="val -38116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ja-JP" altLang="en-US" sz="1400" dirty="0">
                <a:solidFill>
                  <a:schemeClr val="tx1"/>
                </a:solidFill>
                <a:highlight>
                  <a:srgbClr val="FFCCFF"/>
                </a:highlight>
              </a:rPr>
              <a:t>③ 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FFCCFF"/>
                </a:highlight>
              </a:rPr>
              <a:t>$PI$</a:t>
            </a:r>
            <a:r>
              <a:rPr lang="en-US" altLang="ja-JP" sz="1400" dirty="0">
                <a:solidFill>
                  <a:schemeClr val="tx1"/>
                </a:solidFill>
              </a:rPr>
              <a:t>XYZ(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sz="1400" dirty="0">
                <a:solidFill>
                  <a:schemeClr val="tx1"/>
                </a:solidFill>
              </a:rPr>
              <a:t>($#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sz="1400" u="sng" dirty="0">
                <a:solidFill>
                  <a:schemeClr val="tx1"/>
                </a:solidFill>
              </a:rPr>
              <a:t>(1,1)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[2], [1](P,Q(R)))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ABC[](D[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u="sng" dirty="0" err="1">
                <a:solidFill>
                  <a:schemeClr val="tx1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u="sng" dirty="0">
                <a:solidFill>
                  <a:schemeClr val="tx1"/>
                </a:solidFill>
              </a:rPr>
              <a:t>(1)(2)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],E[2]))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517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DF28EBE-09C0-4502-9FC5-44021B57CB5C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エスケープ処理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0B1B98-C4F4-47E9-BC56-4C5E593E9B19}"/>
              </a:ext>
            </a:extLst>
          </p:cNvPr>
          <p:cNvSpPr txBox="1"/>
          <p:nvPr/>
        </p:nvSpPr>
        <p:spPr>
          <a:xfrm>
            <a:off x="402440" y="401922"/>
            <a:ext cx="81997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void </a:t>
            </a:r>
            <a:r>
              <a:rPr lang="en-US" altLang="ja-JP" dirty="0" err="1"/>
              <a:t>skip_double_quote</a:t>
            </a:r>
            <a:r>
              <a:rPr lang="en-US" altLang="ja-JP" dirty="0"/>
              <a:t>()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do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append_char</a:t>
            </a:r>
            <a:r>
              <a:rPr lang="en-US" altLang="ja-JP" dirty="0"/>
              <a:t>(</a:t>
            </a:r>
            <a:r>
              <a:rPr lang="en-US" altLang="ja-JP" dirty="0" err="1"/>
              <a:t>ch</a:t>
            </a:r>
            <a:r>
              <a:rPr lang="en-US" altLang="ja-JP" dirty="0"/>
              <a:t>); 		// </a:t>
            </a:r>
            <a:r>
              <a:rPr lang="ja-JP" altLang="en-US" dirty="0"/>
              <a:t>⓪②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 err="1"/>
              <a:t>next_char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		while(</a:t>
            </a:r>
            <a:r>
              <a:rPr lang="en-US" altLang="ja-JP" dirty="0" err="1"/>
              <a:t>ch</a:t>
            </a:r>
            <a:r>
              <a:rPr lang="en-US" altLang="ja-JP" dirty="0"/>
              <a:t> != EOF &amp;&amp; </a:t>
            </a:r>
            <a:r>
              <a:rPr lang="en-US" altLang="ja-JP" dirty="0" err="1"/>
              <a:t>ch</a:t>
            </a:r>
            <a:r>
              <a:rPr lang="en-US" altLang="ja-JP" dirty="0"/>
              <a:t> != '"')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append_char</a:t>
            </a:r>
            <a:r>
              <a:rPr lang="en-US" altLang="ja-JP" dirty="0"/>
              <a:t>(</a:t>
            </a:r>
            <a:r>
              <a:rPr lang="en-US" altLang="ja-JP" dirty="0" err="1"/>
              <a:t>ch</a:t>
            </a:r>
            <a:r>
              <a:rPr lang="en-US" altLang="ja-JP" dirty="0"/>
              <a:t>);	// ‘a’, ‘b’ /  ‘</a:t>
            </a:r>
            <a:r>
              <a:rPr lang="en-US" altLang="ja-JP" dirty="0" err="1"/>
              <a:t>c’,’d</a:t>
            </a:r>
            <a:r>
              <a:rPr lang="en-US" altLang="ja-JP" dirty="0"/>
              <a:t>’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next_char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	if(</a:t>
            </a:r>
            <a:r>
              <a:rPr lang="en-US" altLang="ja-JP" dirty="0" err="1"/>
              <a:t>ch</a:t>
            </a:r>
            <a:r>
              <a:rPr lang="en-US" altLang="ja-JP" dirty="0"/>
              <a:t> != EOF)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append_char</a:t>
            </a:r>
            <a:r>
              <a:rPr lang="en-US" altLang="ja-JP" dirty="0"/>
              <a:t>(</a:t>
            </a:r>
            <a:r>
              <a:rPr lang="en-US" altLang="ja-JP" dirty="0" err="1"/>
              <a:t>ch</a:t>
            </a:r>
            <a:r>
              <a:rPr lang="en-US" altLang="ja-JP" dirty="0"/>
              <a:t>);	//</a:t>
            </a:r>
            <a:r>
              <a:rPr lang="ja-JP" altLang="en-US" dirty="0"/>
              <a:t>①③</a:t>
            </a:r>
            <a:endParaRPr lang="en-US" altLang="ja-JP" dirty="0"/>
          </a:p>
          <a:p>
            <a:r>
              <a:rPr lang="en-US" altLang="ja-JP" dirty="0"/>
              <a:t>			</a:t>
            </a:r>
            <a:r>
              <a:rPr lang="en-US" altLang="ja-JP" dirty="0" err="1"/>
              <a:t>next_char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		} </a:t>
            </a:r>
            <a:r>
              <a:rPr lang="en-US" altLang="ja-JP" dirty="0">
                <a:solidFill>
                  <a:srgbClr val="FF0000"/>
                </a:solidFill>
              </a:rPr>
              <a:t>else {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	 	error("syntax error");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	}</a:t>
            </a:r>
          </a:p>
          <a:p>
            <a:r>
              <a:rPr lang="en-US" altLang="ja-JP" dirty="0"/>
              <a:t>	} while(</a:t>
            </a:r>
            <a:r>
              <a:rPr lang="en-US" altLang="ja-JP" dirty="0" err="1"/>
              <a:t>ch</a:t>
            </a:r>
            <a:r>
              <a:rPr lang="en-US" altLang="ja-JP" dirty="0"/>
              <a:t> == ‘“’);			// </a:t>
            </a:r>
            <a:r>
              <a:rPr lang="ja-JP" altLang="en-US" dirty="0"/>
              <a:t>②</a:t>
            </a:r>
            <a:r>
              <a:rPr lang="en-US" altLang="ja-JP" dirty="0"/>
              <a:t>-&gt;yes</a:t>
            </a:r>
            <a:r>
              <a:rPr lang="ja-JP" altLang="en-US" dirty="0"/>
              <a:t>、④</a:t>
            </a:r>
            <a:r>
              <a:rPr lang="en-US" altLang="ja-JP" dirty="0"/>
              <a:t>-&gt;no</a:t>
            </a:r>
          </a:p>
          <a:p>
            <a:r>
              <a:rPr lang="en-US" altLang="ja-JP" dirty="0"/>
              <a:t>}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26F3E97B-C234-40C4-A6C9-3055CDEF9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633186"/>
              </p:ext>
            </p:extLst>
          </p:nvPr>
        </p:nvGraphicFramePr>
        <p:xfrm>
          <a:off x="789609" y="563954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046463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463056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083665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9436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78898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184522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867301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622406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68474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0896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EOF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231350"/>
                  </a:ext>
                </a:extLst>
              </a:tr>
            </a:tbl>
          </a:graphicData>
        </a:graphic>
      </p:graphicFrame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251D0B8-9B8D-4F63-A074-1CAA3B149D45}"/>
              </a:ext>
            </a:extLst>
          </p:cNvPr>
          <p:cNvCxnSpPr>
            <a:cxnSpLocks/>
          </p:cNvCxnSpPr>
          <p:nvPr/>
        </p:nvCxnSpPr>
        <p:spPr>
          <a:xfrm>
            <a:off x="1172817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A123E84-5A4D-4A18-9C88-FCC0280FD5BD}"/>
              </a:ext>
            </a:extLst>
          </p:cNvPr>
          <p:cNvCxnSpPr>
            <a:cxnSpLocks/>
          </p:cNvCxnSpPr>
          <p:nvPr/>
        </p:nvCxnSpPr>
        <p:spPr>
          <a:xfrm>
            <a:off x="3650405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91E596C-D375-4271-94D8-05DCB2C1BAB2}"/>
              </a:ext>
            </a:extLst>
          </p:cNvPr>
          <p:cNvCxnSpPr>
            <a:cxnSpLocks/>
          </p:cNvCxnSpPr>
          <p:nvPr/>
        </p:nvCxnSpPr>
        <p:spPr>
          <a:xfrm>
            <a:off x="6872577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FF005641-2E17-4F52-843B-F837A5370FAC}"/>
              </a:ext>
            </a:extLst>
          </p:cNvPr>
          <p:cNvCxnSpPr>
            <a:cxnSpLocks/>
          </p:cNvCxnSpPr>
          <p:nvPr/>
        </p:nvCxnSpPr>
        <p:spPr>
          <a:xfrm>
            <a:off x="4493763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25319E8-9875-4463-B492-BDCC9C528B9E}"/>
              </a:ext>
            </a:extLst>
          </p:cNvPr>
          <p:cNvCxnSpPr>
            <a:cxnSpLocks/>
          </p:cNvCxnSpPr>
          <p:nvPr/>
        </p:nvCxnSpPr>
        <p:spPr>
          <a:xfrm>
            <a:off x="7665057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5F2B5AF-0A78-405F-9DC2-D718F6608703}"/>
              </a:ext>
            </a:extLst>
          </p:cNvPr>
          <p:cNvSpPr txBox="1"/>
          <p:nvPr/>
        </p:nvSpPr>
        <p:spPr>
          <a:xfrm>
            <a:off x="899917" y="6556014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⓪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EE76A68-C872-459C-AC65-9F39104A363B}"/>
              </a:ext>
            </a:extLst>
          </p:cNvPr>
          <p:cNvSpPr txBox="1"/>
          <p:nvPr/>
        </p:nvSpPr>
        <p:spPr>
          <a:xfrm>
            <a:off x="3378925" y="6544737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①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892CD88-1E58-47D3-AFDF-418E66F39E45}"/>
              </a:ext>
            </a:extLst>
          </p:cNvPr>
          <p:cNvSpPr txBox="1"/>
          <p:nvPr/>
        </p:nvSpPr>
        <p:spPr>
          <a:xfrm>
            <a:off x="4229431" y="6553983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2711832-7B88-4A41-8F03-1E880C897C0F}"/>
              </a:ext>
            </a:extLst>
          </p:cNvPr>
          <p:cNvSpPr txBox="1"/>
          <p:nvPr/>
        </p:nvSpPr>
        <p:spPr>
          <a:xfrm>
            <a:off x="6599677" y="6553983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③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A20BE8-64C6-4A09-A444-F6399272EB8C}"/>
              </a:ext>
            </a:extLst>
          </p:cNvPr>
          <p:cNvSpPr txBox="1"/>
          <p:nvPr/>
        </p:nvSpPr>
        <p:spPr>
          <a:xfrm>
            <a:off x="7392157" y="6557800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④</a:t>
            </a:r>
            <a:endParaRPr kumimoji="1" lang="ja-JP" altLang="en-US" dirty="0"/>
          </a:p>
        </p:txBody>
      </p:sp>
      <p:sp>
        <p:nvSpPr>
          <p:cNvPr id="19" name="右中かっこ 18">
            <a:extLst>
              <a:ext uri="{FF2B5EF4-FFF2-40B4-BE49-F238E27FC236}">
                <a16:creationId xmlns:a16="http://schemas.microsoft.com/office/drawing/2014/main" id="{CAC47723-BD7E-4E53-8679-302786D5A49A}"/>
              </a:ext>
            </a:extLst>
          </p:cNvPr>
          <p:cNvSpPr/>
          <p:nvPr/>
        </p:nvSpPr>
        <p:spPr>
          <a:xfrm rot="16200000">
            <a:off x="3905289" y="2261189"/>
            <a:ext cx="228920" cy="646028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F64147B-F246-443F-9377-1F940FEB1E4E}"/>
              </a:ext>
            </a:extLst>
          </p:cNvPr>
          <p:cNvSpPr txBox="1"/>
          <p:nvPr/>
        </p:nvSpPr>
        <p:spPr>
          <a:xfrm>
            <a:off x="1557325" y="5101415"/>
            <a:ext cx="504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skip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50A077FB-B6BE-4108-AFA2-9EC2ADB3C85C}"/>
              </a:ext>
            </a:extLst>
          </p:cNvPr>
          <p:cNvSpPr/>
          <p:nvPr/>
        </p:nvSpPr>
        <p:spPr>
          <a:xfrm>
            <a:off x="9267767" y="3209587"/>
            <a:ext cx="1711234" cy="881743"/>
          </a:xfrm>
          <a:prstGeom prst="wedgeRectCallout">
            <a:avLst>
              <a:gd name="adj1" fmla="val -269688"/>
              <a:gd name="adj2" fmla="val 5213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エラー処理漏</a:t>
            </a:r>
          </a:p>
        </p:txBody>
      </p:sp>
    </p:spTree>
    <p:extLst>
      <p:ext uri="{BB962C8B-B14F-4D97-AF65-F5344CB8AC3E}">
        <p14:creationId xmlns:p14="http://schemas.microsoft.com/office/powerpoint/2010/main" val="1434294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13361</TotalTime>
  <Words>19665</Words>
  <Application>Microsoft Macintosh PowerPoint</Application>
  <PresentationFormat>ワイド画面</PresentationFormat>
  <Paragraphs>2680</Paragraphs>
  <Slides>87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87</vt:i4>
      </vt:variant>
    </vt:vector>
  </HeadingPairs>
  <TitlesOfParts>
    <vt:vector size="94" baseType="lpstr">
      <vt:lpstr>游ゴシック</vt:lpstr>
      <vt:lpstr>游ゴシック Light</vt:lpstr>
      <vt:lpstr>Arial</vt:lpstr>
      <vt:lpstr>Menlo</vt:lpstr>
      <vt:lpstr>Menlo Regular</vt:lpstr>
      <vt:lpstr>Symbol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12/4(水)10:00-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12/16(月)13:00-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4/3(金)16:00-</vt:lpstr>
      <vt:lpstr>PowerPoint プレゼンテーション</vt:lpstr>
      <vt:lpstr>4/17(金)10:00-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5/1(金)10:00-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5/29(金)10:00-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6/11(木)10:00-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6/19(金)10:00-</vt:lpstr>
      <vt:lpstr>PowerPoint プレゼンテーション</vt:lpstr>
      <vt:lpstr>PowerPoint プレゼンテーション</vt:lpstr>
      <vt:lpstr>PowerPoint プレゼンテーション</vt:lpstr>
      <vt:lpstr>6/25(木)10:00-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7/3(金)10:00-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 S</dc:creator>
  <cp:lastModifiedBy>浩一 坂本</cp:lastModifiedBy>
  <cp:revision>651</cp:revision>
  <dcterms:created xsi:type="dcterms:W3CDTF">2019-11-16T07:39:57Z</dcterms:created>
  <dcterms:modified xsi:type="dcterms:W3CDTF">2020-07-03T12:00:55Z</dcterms:modified>
</cp:coreProperties>
</file>