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4"/>
    <p:restoredTop sz="94681"/>
  </p:normalViewPr>
  <p:slideViewPr>
    <p:cSldViewPr snapToGrid="0">
      <p:cViewPr>
        <p:scale>
          <a:sx n="120" d="100"/>
          <a:sy n="120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2D30-E326-7D06-C0F1-872498FB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F50FDE-A837-595B-2613-1C20D81BC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356DA-21B4-827C-94F8-102EFD9B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284AF-78DC-743C-3563-1E955A5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B4F55-E361-4020-FF19-D8C2A1C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91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70E1A-9D23-7205-EDA3-01778327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FED46-FA25-3D34-B324-7C9825A3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511A06-F613-18D6-D109-1BA7D480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952F24-6FD5-AF71-8563-492888E3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DE3506-60E4-776E-3342-E656BA0D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26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656015-0301-50C8-269C-2A4DD0957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F182F1-1738-D826-8919-78C2A26B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2308C8-A609-D754-5BCF-C7AF4BC8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37661-6A06-2209-5A7C-941EE923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50A89-C746-BE6B-5DB4-110C3F0E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6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5C85C-E654-B4F2-9840-1A8FEEF9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85965-38A1-4A4B-D91F-2C289258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B5CBB5-428E-DDB0-81CA-6B799DAF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ADF9A-6EB1-BAE6-DED2-E829ECFD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FC080F-D28C-F418-B0DE-4FF42C0A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3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4EB31-D0FA-2932-505D-33459EDF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62DE5A-5251-9EEA-5FC7-768C2AB0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7E0F24-17AB-394E-845B-D4226D7E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A66B7-4C7D-AA12-B23A-13875815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E8E7AE-52B1-C99D-DA48-A479D61E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4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4223-6148-4712-821E-8699A0A7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01FE8E-5E31-276F-3FC0-6B5BE0ECE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B4657-1B3A-7DD3-374E-7BBC45AE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5BC585-2070-1928-C518-90C97833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6822E-63B6-20B8-1B21-325A4873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E8CD85-83B1-CA4F-1002-F365A5D2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1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5D77D-726F-41F4-7FC7-9F5B0B70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67A4A-5D15-C373-0E9D-42391BD7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2F638C-7DC6-0F9F-EF54-F3C1E98F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AD27B6-BA64-7E6A-97C5-1EA171B7E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A8FFF1-2F46-A327-A7B1-7B8C524F7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DB2809-68B5-F934-C235-7D0CDF3C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ACC858-B2A4-D75E-C5F3-9A7E1A71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D7E726-8BE5-6ED8-51F1-87B5C827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18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FE9E4-D14D-4696-5341-47DDD515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B6410C-F47C-5768-E6F9-C6DDF03D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837410-BC3C-A5D4-A815-1C263980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BB6C20-90E1-0CDB-B247-25625CEF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4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CB9CAD-80D4-3883-4AB2-DD2F61CC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59C747-DA35-81A3-86F0-24720C64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B6585D-2992-31E2-A9D9-E775DA5C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83E0A-0AD1-FCF1-4B65-CFACB28B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352E8-2579-92C4-CFD7-E50F85A1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03F63-3A1A-8C28-CC71-CF4D7C941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6EEE7A-631D-D251-1E74-A844284B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7EDDE9-12C1-FDC0-3058-89A4AAB2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6F2B55-69F8-0D73-161D-36637993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3B89E-783A-5F2C-D8FF-504DCDF0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A07BDD-B161-46F0-985C-E488B2BF5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7BBB55-9725-EA5D-31E8-BBFB376F8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E801FE-E362-797E-78D4-23AA699D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C9FD6-8CFF-71F1-A0C2-C3DA841E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8953A2-B85A-FA3A-C100-BBA7206B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81317C-9F2A-1232-274F-EC97FDCE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962AF4-DEDC-6E9E-E3CA-16A03BDF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F52D6-74E6-2E4E-4EC0-39BF35C4B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8FCE9-CF21-EC44-8220-0D73A7C0208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739F3-FA6B-478F-FAA1-83F8A395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0C0F10-AD16-FE73-6D31-CF3305195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C71E6-6C49-0047-AAE0-464FD94A63F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93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6247DCD-D933-872D-4B29-99E0E78EB322}"/>
              </a:ext>
            </a:extLst>
          </p:cNvPr>
          <p:cNvCxnSpPr>
            <a:cxnSpLocks/>
          </p:cNvCxnSpPr>
          <p:nvPr/>
        </p:nvCxnSpPr>
        <p:spPr>
          <a:xfrm>
            <a:off x="661530" y="5591501"/>
            <a:ext cx="9845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D07F375-483E-E9B5-C81C-5D46C28E5D92}"/>
              </a:ext>
            </a:extLst>
          </p:cNvPr>
          <p:cNvCxnSpPr>
            <a:cxnSpLocks/>
          </p:cNvCxnSpPr>
          <p:nvPr/>
        </p:nvCxnSpPr>
        <p:spPr>
          <a:xfrm>
            <a:off x="1525826" y="800100"/>
            <a:ext cx="0" cy="564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462D74-F365-8FB6-2290-2C54544954DA}"/>
              </a:ext>
            </a:extLst>
          </p:cNvPr>
          <p:cNvSpPr txBox="1"/>
          <p:nvPr/>
        </p:nvSpPr>
        <p:spPr>
          <a:xfrm>
            <a:off x="1237728" y="56149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</a:p>
        </p:txBody>
      </p: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73183A83-426E-95D9-374D-F77D8DE79CCF}"/>
              </a:ext>
            </a:extLst>
          </p:cNvPr>
          <p:cNvSpPr/>
          <p:nvPr/>
        </p:nvSpPr>
        <p:spPr>
          <a:xfrm>
            <a:off x="1517086" y="1368615"/>
            <a:ext cx="8342335" cy="4233795"/>
          </a:xfrm>
          <a:custGeom>
            <a:avLst/>
            <a:gdLst>
              <a:gd name="connsiteX0" fmla="*/ 0 w 8342335"/>
              <a:gd name="connsiteY0" fmla="*/ 2539964 h 2539964"/>
              <a:gd name="connsiteX1" fmla="*/ 1741118 w 8342335"/>
              <a:gd name="connsiteY1" fmla="*/ 9706 h 2539964"/>
              <a:gd name="connsiteX2" fmla="*/ 3557392 w 8342335"/>
              <a:gd name="connsiteY2" fmla="*/ 1700720 h 2539964"/>
              <a:gd name="connsiteX3" fmla="*/ 8342335 w 8342335"/>
              <a:gd name="connsiteY3" fmla="*/ 2527438 h 253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2335" h="2539964">
                <a:moveTo>
                  <a:pt x="0" y="2539964"/>
                </a:moveTo>
                <a:cubicBezTo>
                  <a:pt x="574109" y="1344772"/>
                  <a:pt x="1148219" y="149580"/>
                  <a:pt x="1741118" y="9706"/>
                </a:cubicBezTo>
                <a:cubicBezTo>
                  <a:pt x="2334017" y="-130168"/>
                  <a:pt x="2457189" y="1281098"/>
                  <a:pt x="3557392" y="1700720"/>
                </a:cubicBezTo>
                <a:cubicBezTo>
                  <a:pt x="4657595" y="2120342"/>
                  <a:pt x="6499965" y="2323890"/>
                  <a:pt x="8342335" y="252743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F4DF63-5A93-3055-626E-76B9E79D180B}"/>
              </a:ext>
            </a:extLst>
          </p:cNvPr>
          <p:cNvSpPr txBox="1"/>
          <p:nvPr/>
        </p:nvSpPr>
        <p:spPr>
          <a:xfrm>
            <a:off x="10264197" y="5905017"/>
            <a:ext cx="156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Elapsed year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AC0525-3AE7-0373-A1EB-99379F027FD6}"/>
              </a:ext>
            </a:extLst>
          </p:cNvPr>
          <p:cNvCxnSpPr>
            <a:cxnSpLocks/>
          </p:cNvCxnSpPr>
          <p:nvPr/>
        </p:nvCxnSpPr>
        <p:spPr>
          <a:xfrm>
            <a:off x="3354626" y="1384794"/>
            <a:ext cx="75156" cy="420670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AEA4B9D-1F8C-DB1C-D42B-271C3F1E83B0}"/>
              </a:ext>
            </a:extLst>
          </p:cNvPr>
          <p:cNvCxnSpPr>
            <a:cxnSpLocks/>
          </p:cNvCxnSpPr>
          <p:nvPr/>
        </p:nvCxnSpPr>
        <p:spPr>
          <a:xfrm>
            <a:off x="7300135" y="5049958"/>
            <a:ext cx="3121" cy="53080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BD19806-E5AD-EB4D-FB82-AC3348F8EAE0}"/>
              </a:ext>
            </a:extLst>
          </p:cNvPr>
          <p:cNvCxnSpPr>
            <a:cxnSpLocks/>
          </p:cNvCxnSpPr>
          <p:nvPr/>
        </p:nvCxnSpPr>
        <p:spPr>
          <a:xfrm>
            <a:off x="7529396" y="5128990"/>
            <a:ext cx="0" cy="4496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D77C41-E073-06F7-93F9-6C03EB04ED90}"/>
              </a:ext>
            </a:extLst>
          </p:cNvPr>
          <p:cNvCxnSpPr>
            <a:cxnSpLocks/>
          </p:cNvCxnSpPr>
          <p:nvPr/>
        </p:nvCxnSpPr>
        <p:spPr>
          <a:xfrm flipV="1">
            <a:off x="1535017" y="5241274"/>
            <a:ext cx="1915824" cy="482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772599-7C42-853C-EE58-13A733113125}"/>
              </a:ext>
            </a:extLst>
          </p:cNvPr>
          <p:cNvCxnSpPr>
            <a:cxnSpLocks/>
          </p:cNvCxnSpPr>
          <p:nvPr/>
        </p:nvCxnSpPr>
        <p:spPr>
          <a:xfrm>
            <a:off x="3419950" y="5241274"/>
            <a:ext cx="4099614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51B7BC-2791-19BA-12B0-8F2BC9AFA0C2}"/>
                  </a:ext>
                </a:extLst>
              </p:cNvPr>
              <p:cNvSpPr txBox="1"/>
              <p:nvPr/>
            </p:nvSpPr>
            <p:spPr>
              <a:xfrm>
                <a:off x="4839868" y="847128"/>
                <a:ext cx="1443857" cy="633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ja-JP" baseline="-2500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ja-JP" b="0" i="0" baseline="-25000"/>
                            <m:t>−1</m:t>
                          </m:r>
                          <m:r>
                            <m:rPr>
                              <m:nor/>
                            </m:rPr>
                            <a:rPr lang="en-US" altLang="ja-JP"/>
                            <m:t> </m:t>
                          </m:r>
                        </m:sup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051B7BC-2791-19BA-12B0-8F2BC9AF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68" y="847128"/>
                <a:ext cx="1443857" cy="633828"/>
              </a:xfrm>
              <a:prstGeom prst="rect">
                <a:avLst/>
              </a:prstGeom>
              <a:blipFill>
                <a:blip r:embed="rId2"/>
                <a:stretch>
                  <a:fillRect l="-69298" t="-174510" r="-6140" b="-26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221275-98ED-A858-DAE3-08E72AC5A2C5}"/>
                  </a:ext>
                </a:extLst>
              </p:cNvPr>
              <p:cNvSpPr txBox="1"/>
              <p:nvPr/>
            </p:nvSpPr>
            <p:spPr>
              <a:xfrm>
                <a:off x="4820655" y="1543375"/>
                <a:ext cx="1445459" cy="633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ja-JP" baseline="-2500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ja-JP" baseline="-25000"/>
                            <m:t>−1 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ja-JP" baseline="-25000"/>
                            <m:t>d</m:t>
                          </m:r>
                          <m:r>
                            <m:rPr>
                              <m:nor/>
                            </m:rPr>
                            <a:rPr lang="en-US" altLang="ja-JP"/>
                            <m:t> </m:t>
                          </m:r>
                        </m:sup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221275-98ED-A858-DAE3-08E72AC5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55" y="1543375"/>
                <a:ext cx="1445459" cy="633571"/>
              </a:xfrm>
              <a:prstGeom prst="rect">
                <a:avLst/>
              </a:prstGeom>
              <a:blipFill>
                <a:blip r:embed="rId3"/>
                <a:stretch>
                  <a:fillRect l="-64348" t="-174510" r="-1739" b="-2627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1AA2D6E-7F52-EB9E-7A82-6DD72EF9839A}"/>
              </a:ext>
            </a:extLst>
          </p:cNvPr>
          <p:cNvCxnSpPr>
            <a:cxnSpLocks/>
          </p:cNvCxnSpPr>
          <p:nvPr/>
        </p:nvCxnSpPr>
        <p:spPr>
          <a:xfrm flipH="1">
            <a:off x="7305049" y="5135461"/>
            <a:ext cx="224348" cy="25809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2D8900C-FF23-1D03-562A-689F955CA312}"/>
              </a:ext>
            </a:extLst>
          </p:cNvPr>
          <p:cNvCxnSpPr>
            <a:cxnSpLocks/>
          </p:cNvCxnSpPr>
          <p:nvPr/>
        </p:nvCxnSpPr>
        <p:spPr>
          <a:xfrm flipH="1">
            <a:off x="7309965" y="5248533"/>
            <a:ext cx="224348" cy="25809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CBCD3A1-0D50-63A5-16CF-DF9E14914483}"/>
              </a:ext>
            </a:extLst>
          </p:cNvPr>
          <p:cNvCxnSpPr>
            <a:cxnSpLocks/>
          </p:cNvCxnSpPr>
          <p:nvPr/>
        </p:nvCxnSpPr>
        <p:spPr>
          <a:xfrm flipH="1">
            <a:off x="7364045" y="5400816"/>
            <a:ext cx="172060" cy="189389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858B2180-7A85-796B-C0ED-C2511F217951}"/>
              </a:ext>
            </a:extLst>
          </p:cNvPr>
          <p:cNvCxnSpPr>
            <a:cxnSpLocks/>
          </p:cNvCxnSpPr>
          <p:nvPr/>
        </p:nvCxnSpPr>
        <p:spPr>
          <a:xfrm flipH="1">
            <a:off x="7300135" y="5104144"/>
            <a:ext cx="142335" cy="13701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67893BC-97A7-C28A-2B26-A36ECA751BA0}"/>
              </a:ext>
            </a:extLst>
          </p:cNvPr>
          <p:cNvCxnSpPr>
            <a:cxnSpLocks/>
          </p:cNvCxnSpPr>
          <p:nvPr/>
        </p:nvCxnSpPr>
        <p:spPr>
          <a:xfrm>
            <a:off x="5893568" y="2858583"/>
            <a:ext cx="6950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CD208E-B47F-2623-D85E-88467D7BD592}"/>
              </a:ext>
            </a:extLst>
          </p:cNvPr>
          <p:cNvCxnSpPr/>
          <p:nvPr/>
        </p:nvCxnSpPr>
        <p:spPr>
          <a:xfrm>
            <a:off x="1891012" y="4594942"/>
            <a:ext cx="998266" cy="963297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B3AFD2B5-205D-01B7-8FCB-17ECDA7E0407}"/>
              </a:ext>
            </a:extLst>
          </p:cNvPr>
          <p:cNvCxnSpPr>
            <a:cxnSpLocks/>
          </p:cNvCxnSpPr>
          <p:nvPr/>
        </p:nvCxnSpPr>
        <p:spPr>
          <a:xfrm>
            <a:off x="2106957" y="3750096"/>
            <a:ext cx="1862830" cy="1817971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520FC2F-2293-2387-F3DD-13A6A7AC1277}"/>
              </a:ext>
            </a:extLst>
          </p:cNvPr>
          <p:cNvCxnSpPr>
            <a:cxnSpLocks/>
          </p:cNvCxnSpPr>
          <p:nvPr/>
        </p:nvCxnSpPr>
        <p:spPr>
          <a:xfrm>
            <a:off x="2390145" y="2946811"/>
            <a:ext cx="2703063" cy="2621256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40C1010-3CCC-E084-AA95-25514837C2E1}"/>
              </a:ext>
            </a:extLst>
          </p:cNvPr>
          <p:cNvCxnSpPr>
            <a:cxnSpLocks/>
          </p:cNvCxnSpPr>
          <p:nvPr/>
        </p:nvCxnSpPr>
        <p:spPr>
          <a:xfrm>
            <a:off x="2687862" y="2206500"/>
            <a:ext cx="3476705" cy="3375173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E3E3B5D-FAAC-1619-AB0F-68DDF1E3A22C}"/>
              </a:ext>
            </a:extLst>
          </p:cNvPr>
          <p:cNvCxnSpPr>
            <a:cxnSpLocks/>
          </p:cNvCxnSpPr>
          <p:nvPr/>
        </p:nvCxnSpPr>
        <p:spPr>
          <a:xfrm>
            <a:off x="3043221" y="1594618"/>
            <a:ext cx="1000460" cy="1008625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8681462-F651-2F39-9FB4-7280C274E7D1}"/>
              </a:ext>
            </a:extLst>
          </p:cNvPr>
          <p:cNvCxnSpPr>
            <a:cxnSpLocks/>
          </p:cNvCxnSpPr>
          <p:nvPr/>
        </p:nvCxnSpPr>
        <p:spPr>
          <a:xfrm>
            <a:off x="6242717" y="4739209"/>
            <a:ext cx="893953" cy="828858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ACC7314-C727-5190-E21F-66E13E29DA1F}"/>
              </a:ext>
            </a:extLst>
          </p:cNvPr>
          <p:cNvSpPr txBox="1"/>
          <p:nvPr/>
        </p:nvSpPr>
        <p:spPr>
          <a:xfrm>
            <a:off x="166945" y="1146371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P</a:t>
            </a:r>
            <a:r>
              <a:rPr kumimoji="1" lang="en-US" altLang="ja-JP" sz="1600"/>
              <a:t>aek count</a:t>
            </a:r>
            <a:endParaRPr kumimoji="1" lang="ja-JP" altLang="en-US" sz="16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0B5BC85-62A8-AA34-8866-440B8A01A16B}"/>
              </a:ext>
            </a:extLst>
          </p:cNvPr>
          <p:cNvSpPr txBox="1"/>
          <p:nvPr/>
        </p:nvSpPr>
        <p:spPr>
          <a:xfrm>
            <a:off x="4109000" y="4790009"/>
            <a:ext cx="15808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/>
              <a:t>Decay</a:t>
            </a:r>
            <a:r>
              <a:rPr kumimoji="1" lang="en-US" altLang="ja-JP"/>
              <a:t> period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D5A5E6B-3C3C-E99C-62F4-8BBEFEDEE831}"/>
              </a:ext>
            </a:extLst>
          </p:cNvPr>
          <p:cNvSpPr txBox="1"/>
          <p:nvPr/>
        </p:nvSpPr>
        <p:spPr>
          <a:xfrm>
            <a:off x="1891012" y="4802709"/>
            <a:ext cx="14510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/>
              <a:t>P</a:t>
            </a:r>
            <a:r>
              <a:rPr kumimoji="1" lang="en-US" altLang="ja-JP"/>
              <a:t>eak period</a:t>
            </a:r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ADD3A9-EC0A-1A56-5944-97418FDC0EF0}"/>
              </a:ext>
            </a:extLst>
          </p:cNvPr>
          <p:cNvSpPr txBox="1"/>
          <p:nvPr/>
        </p:nvSpPr>
        <p:spPr>
          <a:xfrm>
            <a:off x="3482199" y="38035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A</a:t>
            </a:r>
            <a:endParaRPr kumimoji="1" lang="ja-JP" altLang="en-US" b="1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327E20B-4509-67A5-9862-18C09EDD348C}"/>
              </a:ext>
            </a:extLst>
          </p:cNvPr>
          <p:cNvSpPr txBox="1"/>
          <p:nvPr/>
        </p:nvSpPr>
        <p:spPr>
          <a:xfrm>
            <a:off x="7250798" y="526578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B</a:t>
            </a:r>
            <a:endParaRPr kumimoji="1" lang="ja-JP" altLang="en-US" b="1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689B22-E4AA-A780-0699-069197380CF8}"/>
              </a:ext>
            </a:extLst>
          </p:cNvPr>
          <p:cNvSpPr txBox="1"/>
          <p:nvPr/>
        </p:nvSpPr>
        <p:spPr>
          <a:xfrm>
            <a:off x="6050885" y="24841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B</a:t>
            </a:r>
            <a:endParaRPr kumimoji="1" lang="ja-JP" altLang="en-US" b="1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A241233-D974-C735-0917-7BF96F7524E7}"/>
              </a:ext>
            </a:extLst>
          </p:cNvPr>
          <p:cNvSpPr txBox="1"/>
          <p:nvPr/>
        </p:nvSpPr>
        <p:spPr>
          <a:xfrm>
            <a:off x="5890488" y="290096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A+B</a:t>
            </a:r>
            <a:endParaRPr kumimoji="1" lang="ja-JP" altLang="en-US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EFDC6C-1706-585A-D6F6-35267F65A041}"/>
              </a:ext>
            </a:extLst>
          </p:cNvPr>
          <p:cNvSpPr txBox="1"/>
          <p:nvPr/>
        </p:nvSpPr>
        <p:spPr>
          <a:xfrm>
            <a:off x="6534326" y="268026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≦</a:t>
            </a:r>
            <a:r>
              <a:rPr lang="en-US" altLang="ja-JP"/>
              <a:t> </a:t>
            </a:r>
            <a:r>
              <a:rPr kumimoji="1" lang="en-US" altLang="ja-JP"/>
              <a:t>0.05</a:t>
            </a:r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4A29BBC-0E30-02DC-B012-A3940C776CA2}"/>
              </a:ext>
            </a:extLst>
          </p:cNvPr>
          <p:cNvSpPr txBox="1"/>
          <p:nvPr/>
        </p:nvSpPr>
        <p:spPr>
          <a:xfrm>
            <a:off x="4750130" y="269579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:</a:t>
            </a:r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9B3E0AAF-8BC0-C578-BBED-24C221792613}"/>
              </a:ext>
            </a:extLst>
          </p:cNvPr>
          <p:cNvCxnSpPr>
            <a:cxnSpLocks/>
          </p:cNvCxnSpPr>
          <p:nvPr/>
        </p:nvCxnSpPr>
        <p:spPr>
          <a:xfrm>
            <a:off x="5808270" y="2618723"/>
            <a:ext cx="0" cy="5238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C948190-A38B-5775-40F8-06CD44AB4217}"/>
                  </a:ext>
                </a:extLst>
              </p:cNvPr>
              <p:cNvSpPr txBox="1"/>
              <p:nvPr/>
            </p:nvSpPr>
            <p:spPr>
              <a:xfrm>
                <a:off x="3353296" y="5643312"/>
                <a:ext cx="30431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C948190-A38B-5775-40F8-06CD44AB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96" y="5643312"/>
                <a:ext cx="304314" cy="298415"/>
              </a:xfrm>
              <a:prstGeom prst="rect">
                <a:avLst/>
              </a:prstGeom>
              <a:blipFill>
                <a:blip r:embed="rId4"/>
                <a:stretch>
                  <a:fillRect l="-8333" r="-4167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0DF99-5B86-4C73-00FA-9A17ABDFD6D8}"/>
                  </a:ext>
                </a:extLst>
              </p:cNvPr>
              <p:cNvSpPr txBox="1"/>
              <p:nvPr/>
            </p:nvSpPr>
            <p:spPr>
              <a:xfrm>
                <a:off x="7502337" y="5622532"/>
                <a:ext cx="309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0DF99-5B86-4C73-00FA-9A17ABDFD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37" y="5622532"/>
                <a:ext cx="309187" cy="276999"/>
              </a:xfrm>
              <a:prstGeom prst="rect">
                <a:avLst/>
              </a:prstGeom>
              <a:blipFill>
                <a:blip r:embed="rId5"/>
                <a:stretch>
                  <a:fillRect l="-8000" r="-4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91B313-A2D6-41ED-6618-E41A13D0C58E}"/>
                  </a:ext>
                </a:extLst>
              </p:cNvPr>
              <p:cNvSpPr txBox="1"/>
              <p:nvPr/>
            </p:nvSpPr>
            <p:spPr>
              <a:xfrm>
                <a:off x="6921276" y="5627306"/>
                <a:ext cx="528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91B313-A2D6-41ED-6618-E41A13D0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5627306"/>
                <a:ext cx="528799" cy="276999"/>
              </a:xfrm>
              <a:prstGeom prst="rect">
                <a:avLst/>
              </a:prstGeom>
              <a:blipFill>
                <a:blip r:embed="rId6"/>
                <a:stretch>
                  <a:fillRect l="-4651" r="-232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7FA4EB6-BF63-3C0F-A290-05E68E08E118}"/>
                  </a:ext>
                </a:extLst>
              </p:cNvPr>
              <p:cNvSpPr txBox="1"/>
              <p:nvPr/>
            </p:nvSpPr>
            <p:spPr>
              <a:xfrm>
                <a:off x="4356650" y="2269055"/>
                <a:ext cx="309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7FA4EB6-BF63-3C0F-A290-05E68E08E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650" y="2269055"/>
                <a:ext cx="309187" cy="276999"/>
              </a:xfrm>
              <a:prstGeom prst="rect">
                <a:avLst/>
              </a:prstGeom>
              <a:blipFill>
                <a:blip r:embed="rId7"/>
                <a:stretch>
                  <a:fillRect l="-12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B90FEAB-227D-97C3-2F88-B3F70A087C6D}"/>
                  </a:ext>
                </a:extLst>
              </p:cNvPr>
              <p:cNvSpPr txBox="1"/>
              <p:nvPr/>
            </p:nvSpPr>
            <p:spPr>
              <a:xfrm>
                <a:off x="10566487" y="5651536"/>
                <a:ext cx="196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B90FEAB-227D-97C3-2F88-B3F70A08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87" y="5651536"/>
                <a:ext cx="196144" cy="276999"/>
              </a:xfrm>
              <a:prstGeom prst="rect">
                <a:avLst/>
              </a:prstGeom>
              <a:blipFill>
                <a:blip r:embed="rId8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2142AE7-89CE-5CB7-E520-FD422F089FAB}"/>
                  </a:ext>
                </a:extLst>
              </p:cNvPr>
              <p:cNvSpPr txBox="1"/>
              <p:nvPr/>
            </p:nvSpPr>
            <p:spPr>
              <a:xfrm>
                <a:off x="5018000" y="2743189"/>
                <a:ext cx="77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2142AE7-89CE-5CB7-E520-FD422F08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000" y="2743189"/>
                <a:ext cx="773225" cy="276999"/>
              </a:xfrm>
              <a:prstGeom prst="rect">
                <a:avLst/>
              </a:prstGeom>
              <a:blipFill>
                <a:blip r:embed="rId9"/>
                <a:stretch>
                  <a:fillRect l="-6452" t="-9091" r="-8065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47CC35-9221-609A-81BF-7F7DC9E85142}"/>
              </a:ext>
            </a:extLst>
          </p:cNvPr>
          <p:cNvSpPr txBox="1"/>
          <p:nvPr/>
        </p:nvSpPr>
        <p:spPr>
          <a:xfrm>
            <a:off x="4302356" y="1061615"/>
            <a:ext cx="48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A </a:t>
            </a:r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E5C262-DC05-C0A3-1588-A3D3DAF12BAE}"/>
              </a:ext>
            </a:extLst>
          </p:cNvPr>
          <p:cNvSpPr txBox="1"/>
          <p:nvPr/>
        </p:nvSpPr>
        <p:spPr>
          <a:xfrm>
            <a:off x="4302356" y="1700239"/>
            <a:ext cx="48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/>
              <a:t>B</a:t>
            </a:r>
            <a:r>
              <a:rPr kumimoji="1" lang="en-US" altLang="ja-JP" b="1"/>
              <a:t> </a:t>
            </a:r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486C18-227F-FD11-535D-C4987B1E838B}"/>
              </a:ext>
            </a:extLst>
          </p:cNvPr>
          <p:cNvSpPr txBox="1"/>
          <p:nvPr/>
        </p:nvSpPr>
        <p:spPr>
          <a:xfrm>
            <a:off x="8120722" y="526672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C</a:t>
            </a:r>
            <a:endParaRPr kumimoji="1" lang="ja-JP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DF3AFA7-B4EA-1743-05EA-897FCAB1A513}"/>
                  </a:ext>
                </a:extLst>
              </p:cNvPr>
              <p:cNvSpPr txBox="1"/>
              <p:nvPr/>
            </p:nvSpPr>
            <p:spPr>
              <a:xfrm>
                <a:off x="1589218" y="5632874"/>
                <a:ext cx="286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DF3AFA7-B4EA-1743-05EA-897FCAB1A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18" y="5632874"/>
                <a:ext cx="286745" cy="276999"/>
              </a:xfrm>
              <a:prstGeom prst="rect">
                <a:avLst/>
              </a:prstGeom>
              <a:blipFill>
                <a:blip r:embed="rId10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73765B-0ABE-3BF7-98FA-B9803E2BC23B}"/>
              </a:ext>
            </a:extLst>
          </p:cNvPr>
          <p:cNvSpPr txBox="1"/>
          <p:nvPr/>
        </p:nvSpPr>
        <p:spPr>
          <a:xfrm>
            <a:off x="1587954" y="5905017"/>
            <a:ext cx="186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First cited year</a:t>
            </a:r>
            <a:endParaRPr kumimoji="1" lang="en-US" altLang="ja-JP" sz="16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76E7BFD-D082-23D0-20A3-9CBBCBCD0D1E}"/>
              </a:ext>
            </a:extLst>
          </p:cNvPr>
          <p:cNvSpPr txBox="1"/>
          <p:nvPr/>
        </p:nvSpPr>
        <p:spPr>
          <a:xfrm>
            <a:off x="67641" y="5909873"/>
            <a:ext cx="155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Publish year</a:t>
            </a:r>
            <a:endParaRPr kumimoji="1" lang="en-US" altLang="ja-JP" sz="160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4C08E1A-F273-625F-5415-ED7945AD6560}"/>
              </a:ext>
            </a:extLst>
          </p:cNvPr>
          <p:cNvCxnSpPr/>
          <p:nvPr/>
        </p:nvCxnSpPr>
        <p:spPr>
          <a:xfrm>
            <a:off x="1525826" y="1366018"/>
            <a:ext cx="182747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1D05D7-971C-973F-D420-46E162CFBC95}"/>
              </a:ext>
            </a:extLst>
          </p:cNvPr>
          <p:cNvSpPr txBox="1"/>
          <p:nvPr/>
        </p:nvSpPr>
        <p:spPr>
          <a:xfrm>
            <a:off x="3414204" y="5905017"/>
            <a:ext cx="125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Peak year</a:t>
            </a:r>
            <a:endParaRPr kumimoji="1" lang="en-US" altLang="ja-JP" sz="16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309F8E-6C36-C6FA-C12F-D91AB30AFC7D}"/>
              </a:ext>
            </a:extLst>
          </p:cNvPr>
          <p:cNvSpPr txBox="1"/>
          <p:nvPr/>
        </p:nvSpPr>
        <p:spPr>
          <a:xfrm>
            <a:off x="7502437" y="5905017"/>
            <a:ext cx="1421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Decay year</a:t>
            </a:r>
            <a:endParaRPr kumimoji="1" lang="en-US" altLang="ja-JP" sz="16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82850F5-EF4E-422E-24C8-A52530E72C31}"/>
              </a:ext>
            </a:extLst>
          </p:cNvPr>
          <p:cNvSpPr txBox="1"/>
          <p:nvPr/>
        </p:nvSpPr>
        <p:spPr>
          <a:xfrm>
            <a:off x="6107873" y="3818953"/>
            <a:ext cx="2340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Total cited : </a:t>
            </a:r>
            <a:r>
              <a:rPr kumimoji="1" lang="en-US" altLang="ja-JP" sz="1600" b="1"/>
              <a:t>A </a:t>
            </a:r>
            <a:r>
              <a:rPr kumimoji="1" lang="en-US" altLang="ja-JP" sz="1600"/>
              <a:t>+ </a:t>
            </a:r>
            <a:r>
              <a:rPr kumimoji="1" lang="en-US" altLang="ja-JP" sz="1600" b="1"/>
              <a:t>B </a:t>
            </a:r>
            <a:r>
              <a:rPr kumimoji="1" lang="en-US" altLang="ja-JP" sz="1600"/>
              <a:t>+ </a:t>
            </a:r>
            <a:r>
              <a:rPr kumimoji="1" lang="en-US" altLang="ja-JP" sz="1600" b="1"/>
              <a:t>C</a:t>
            </a:r>
            <a:endParaRPr kumimoji="1" lang="ja-JP" altLang="en-US" sz="1600" b="1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550D200-7A93-F924-D9FA-A175886B0132}"/>
              </a:ext>
            </a:extLst>
          </p:cNvPr>
          <p:cNvSpPr txBox="1"/>
          <p:nvPr/>
        </p:nvSpPr>
        <p:spPr>
          <a:xfrm>
            <a:off x="4682273" y="22689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&gt;</a:t>
            </a:r>
            <a:r>
              <a:rPr kumimoji="1" lang="en-US" altLang="ja-JP"/>
              <a:t> 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A7D8DAB-36A7-F340-D8F3-B7B301583E17}"/>
                  </a:ext>
                </a:extLst>
              </p:cNvPr>
              <p:cNvSpPr txBox="1"/>
              <p:nvPr/>
            </p:nvSpPr>
            <p:spPr>
              <a:xfrm>
                <a:off x="5082418" y="2261817"/>
                <a:ext cx="30431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A7D8DAB-36A7-F340-D8F3-B7B301583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418" y="2261817"/>
                <a:ext cx="304314" cy="298415"/>
              </a:xfrm>
              <a:prstGeom prst="rect">
                <a:avLst/>
              </a:prstGeom>
              <a:blipFill>
                <a:blip r:embed="rId11"/>
                <a:stretch>
                  <a:fillRect l="-12000" r="-4000"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3701314-BA34-EE0A-8DDE-8DF72277B3D5}"/>
                  </a:ext>
                </a:extLst>
              </p:cNvPr>
              <p:cNvSpPr txBox="1"/>
              <p:nvPr/>
            </p:nvSpPr>
            <p:spPr>
              <a:xfrm>
                <a:off x="1282772" y="498205"/>
                <a:ext cx="535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ja-JP" b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3701314-BA34-EE0A-8DDE-8DF72277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72" y="498205"/>
                <a:ext cx="535724" cy="276999"/>
              </a:xfrm>
              <a:prstGeom prst="rect">
                <a:avLst/>
              </a:prstGeom>
              <a:blipFill>
                <a:blip r:embed="rId12"/>
                <a:stretch>
                  <a:fillRect l="-6818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A242A9B-E474-CC93-30E2-8148909E6B4D}"/>
              </a:ext>
            </a:extLst>
          </p:cNvPr>
          <p:cNvSpPr txBox="1"/>
          <p:nvPr/>
        </p:nvSpPr>
        <p:spPr>
          <a:xfrm>
            <a:off x="113750" y="133859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Number of cited per year :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9E8DF4D-92E7-68BC-CF8F-C5D2740AC08F}"/>
                  </a:ext>
                </a:extLst>
              </p:cNvPr>
              <p:cNvSpPr txBox="1"/>
              <p:nvPr/>
            </p:nvSpPr>
            <p:spPr>
              <a:xfrm>
                <a:off x="7424884" y="790270"/>
                <a:ext cx="466185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/>
                  <a:t>Conditon :</a:t>
                </a:r>
              </a:p>
              <a:p>
                <a:r>
                  <a:rPr lang="en-US" altLang="ja-JP" sz="1600"/>
                  <a:t>- Peak period + Decay period </a:t>
                </a:r>
                <a:r>
                  <a:rPr lang="ja-JP" altLang="en-US" sz="1600"/>
                  <a:t>≧</a:t>
                </a:r>
                <a:r>
                  <a:rPr lang="en-US" altLang="ja-JP" sz="1600"/>
                  <a:t> 10</a:t>
                </a:r>
              </a:p>
              <a:p>
                <a:r>
                  <a:rPr kumimoji="1" lang="en-US" altLang="ja-JP" sz="1600"/>
                  <a:t>- Peak period </a:t>
                </a:r>
                <a:r>
                  <a:rPr kumimoji="1" lang="ja-JP" altLang="en-US" sz="1600"/>
                  <a:t>≦</a:t>
                </a:r>
                <a:r>
                  <a:rPr kumimoji="1" lang="en-US" altLang="ja-JP" sz="1600"/>
                  <a:t> Decay period + Sustain period</a:t>
                </a:r>
              </a:p>
              <a:p>
                <a:r>
                  <a:rPr lang="en-US" altLang="ja-JP" sz="160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ja-JP" sz="1600"/>
                  <a:t> is exist</a:t>
                </a:r>
                <a:endParaRPr kumimoji="1" lang="ja-JP" altLang="en-US" sz="16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9E8DF4D-92E7-68BC-CF8F-C5D2740A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884" y="790270"/>
                <a:ext cx="4661854" cy="1107996"/>
              </a:xfrm>
              <a:prstGeom prst="rect">
                <a:avLst/>
              </a:prstGeom>
              <a:blipFill>
                <a:blip r:embed="rId13"/>
                <a:stretch>
                  <a:fillRect l="-1087" t="-2273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C4BC745-E885-813C-822D-C0D6337E7757}"/>
                  </a:ext>
                </a:extLst>
              </p:cNvPr>
              <p:cNvSpPr txBox="1"/>
              <p:nvPr/>
            </p:nvSpPr>
            <p:spPr>
              <a:xfrm>
                <a:off x="9725910" y="5620694"/>
                <a:ext cx="261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C4BC745-E885-813C-822D-C0D6337E7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910" y="5620694"/>
                <a:ext cx="261545" cy="276999"/>
              </a:xfrm>
              <a:prstGeom prst="rect">
                <a:avLst/>
              </a:prstGeom>
              <a:blipFill>
                <a:blip r:embed="rId14"/>
                <a:stretch>
                  <a:fillRect l="-909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A6F390-2430-1B1E-B866-2EFDF77B709C}"/>
              </a:ext>
            </a:extLst>
          </p:cNvPr>
          <p:cNvSpPr txBox="1"/>
          <p:nvPr/>
        </p:nvSpPr>
        <p:spPr>
          <a:xfrm>
            <a:off x="9131209" y="5907655"/>
            <a:ext cx="115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Last year</a:t>
            </a:r>
            <a:endParaRPr kumimoji="1" lang="en-US" altLang="ja-JP" sz="160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AC0B18C-D021-8371-5A11-053A8E3F5AC6}"/>
              </a:ext>
            </a:extLst>
          </p:cNvPr>
          <p:cNvCxnSpPr>
            <a:cxnSpLocks/>
          </p:cNvCxnSpPr>
          <p:nvPr/>
        </p:nvCxnSpPr>
        <p:spPr>
          <a:xfrm>
            <a:off x="9865188" y="4948338"/>
            <a:ext cx="0" cy="63507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EBA0A86-464C-F72B-6456-CC00AD62F2FF}"/>
              </a:ext>
            </a:extLst>
          </p:cNvPr>
          <p:cNvCxnSpPr>
            <a:cxnSpLocks/>
          </p:cNvCxnSpPr>
          <p:nvPr/>
        </p:nvCxnSpPr>
        <p:spPr>
          <a:xfrm>
            <a:off x="7502337" y="5241161"/>
            <a:ext cx="2390411" cy="2966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533C8EB-92AC-8A37-11AF-B2462B08C5DD}"/>
              </a:ext>
            </a:extLst>
          </p:cNvPr>
          <p:cNvSpPr txBox="1"/>
          <p:nvPr/>
        </p:nvSpPr>
        <p:spPr>
          <a:xfrm>
            <a:off x="7925813" y="4802709"/>
            <a:ext cx="172194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Sustain period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65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91</Words>
  <Application>Microsoft Macintosh PowerPoint</Application>
  <PresentationFormat>ワイド画面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天野　晃</dc:creator>
  <cp:lastModifiedBy>天野　晃</cp:lastModifiedBy>
  <cp:revision>22</cp:revision>
  <dcterms:created xsi:type="dcterms:W3CDTF">2025-09-18T08:27:33Z</dcterms:created>
  <dcterms:modified xsi:type="dcterms:W3CDTF">2025-09-30T09:20:30Z</dcterms:modified>
</cp:coreProperties>
</file>