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5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Syne" panose="020B0604020202020204" charset="0"/>
      <p:regular r:id="rId18"/>
    </p:embeddedFont>
    <p:embeddedFont>
      <p:font typeface="Syne Extra Bold" panose="020B0604020202020204" charset="0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9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72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492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993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695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80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775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125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23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639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780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975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25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5186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79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441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693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820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204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216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478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89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97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5486400" cy="82295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92518"/>
            <a:ext cx="7556421" cy="4252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Analyse SWOT &amp; Stratégie de Marketing : Régulation Thermique Innovante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5685353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Ce document analyse les forces, faiblesses, opportunités et menaces d'une technologie de régulation thermique innovante et éco-responsable. Nous explorerons également une stratégie de marketing adaptée pour maximiser le potentiel de cette solution révolutionnaire sur le marché.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Forces: Innovation et Éco-Responsabilité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0045"/>
            <a:ext cx="43959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Technologie unique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Le prototype de régulation thermique est une innovation sans précédent, offrant une gestion optimale de la température et de l'humidité, sans concurrent direct sur le marché.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0045"/>
            <a:ext cx="46989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Économies d'énergie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11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La technologie permet une réduction significative de la consommation énergétique, contribuant à la fois à la réduction des coûts et à l'empreinte environnementale.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Faiblesses : Investissement et Adoption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0045"/>
            <a:ext cx="36580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Coût initial élevé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L'investissement de départ pour l'installation peut être un obstacle pour certains clients potentiels, en particulier dans les segments moins familiarisés avec l'efficacité énergétique.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0045"/>
            <a:ext cx="50199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Complexité technique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11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La technologie nécessite une formation et une familiarisation spécifiques, ce qui peut constituer une barrière à l'adoption pour les utilisateurs non-techniques.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6144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Opportunités : Sensibilisation et Partenariats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78309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03839" y="3783092"/>
            <a:ext cx="30412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Sensibilisation croissante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3839" y="4627840"/>
            <a:ext cx="304121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L'augmentation de la demande pour des solutions durables et écologiques offre un contexte favorable pour l'adoption de la technologie.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78309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795516" y="3783092"/>
            <a:ext cx="30412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Partenariats stratégiques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795516" y="4627840"/>
            <a:ext cx="3041213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La collaboration avec des entreprises dans les domaines de la construction, de la domotique et de l'efficacité énergétique ouvre de nouvelles opportunités de marché.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63097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Menaces : Concurrence et Réglementations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4138374"/>
            <a:ext cx="3664863" cy="3128129"/>
          </a:xfrm>
          <a:prstGeom prst="roundRect">
            <a:avLst>
              <a:gd name="adj" fmla="val 3046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4372808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Concurrence future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5217557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L'entrée de grandes entreprises sur le marché pourrait entraîner une concurrence accrue et des pressions sur les prix.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4138374"/>
            <a:ext cx="3664863" cy="3128129"/>
          </a:xfrm>
          <a:prstGeom prst="roundRect">
            <a:avLst>
              <a:gd name="adj" fmla="val 3046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4372808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Réglementations variables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5217557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La dépendance à l'évolution des politiques environnementales et des incitations financières pourrait affecter la rentabilité de la technologie.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5468"/>
            <a:ext cx="130428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Modèle des 5 Forces de Porter : Analyse Concurrentielle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28780"/>
            <a:ext cx="624470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Menace de nouveaux entrants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46425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Faible actuellement grâce à l'avantage technologique unique, mais pourrait augmenter si le concept attire des concurrents.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528780"/>
            <a:ext cx="624470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Pouvoir de négociation des fournisseurs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546425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Modéré, dépendant de la disponibilité des capteurs et autres composantes techniques à bas coût.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4016"/>
            <a:ext cx="130428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Modèle des 5 Forces de Porter : Analyse Concurrentielle (Suite)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47329"/>
            <a:ext cx="624470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Pouvoir de négociation des clients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28280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Élevé dans les premiers stades, car les clients chercheront à maximiser la valeur pour leur investissement.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347329"/>
            <a:ext cx="624470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Menace des produits de substitution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5282803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Modérée, avec des solutions existantes comme les thermostats intelligents, mais celles-ci ne disposent pas d'une régulation complète de l'humidité et de la température.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2794"/>
            <a:ext cx="130428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Modèle des 5 Forces de Porter : Analyse Concurrentielle (Fin)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819293"/>
            <a:ext cx="78995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Rivalité entre concurrents existants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5137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Faible actuellement, mais risque de hausse à mesure que la technologie devient populaire.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3173" y="538282"/>
            <a:ext cx="13384054" cy="1112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5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Stratégie de Marketing : Positionnement et Mix Marketing</a:t>
            </a:r>
            <a:endParaRPr lang="en-US" sz="3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3" y="2007156"/>
            <a:ext cx="445056" cy="4450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3173" y="2630210"/>
            <a:ext cx="2817495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Positionnement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3173" y="3015139"/>
            <a:ext cx="3145631" cy="1709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Mettre en avant les bénéfices écologiques et les économies d'énergie. Cibler les segments résidentiels, commerciaux, industriels et institutionnels avec des propositions adaptées.</a:t>
            </a:r>
            <a:endParaRPr lang="en-US" sz="1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862" y="2007156"/>
            <a:ext cx="445056" cy="4450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035862" y="2630210"/>
            <a:ext cx="2225754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Produit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4035862" y="3015139"/>
            <a:ext cx="3145750" cy="854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Un dispositif éco-responsable et connecté, offrant confort et économies d'énergie.</a:t>
            </a:r>
            <a:endParaRPr lang="en-US" sz="1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669" y="2007156"/>
            <a:ext cx="445056" cy="4450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48669" y="2630210"/>
            <a:ext cx="2225754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Prix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7448669" y="3015139"/>
            <a:ext cx="3145750" cy="854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Tarification compétitive (100 000 FCFA), justifiée par des économies réalisées sur le long terme.</a:t>
            </a:r>
            <a:endParaRPr lang="en-US" sz="1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1477" y="2007156"/>
            <a:ext cx="445056" cy="44505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61477" y="2630210"/>
            <a:ext cx="2225754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Place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10861477" y="3015139"/>
            <a:ext cx="3145750" cy="854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Vente en ligne, partenariats avec des distributeurs B2B, et démonstrations lors de salons professionnels.</a:t>
            </a:r>
            <a:endParaRPr lang="en-US" sz="14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73" y="5258753"/>
            <a:ext cx="445056" cy="44505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23173" y="5881807"/>
            <a:ext cx="2225754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Promotion</a:t>
            </a:r>
            <a:endParaRPr lang="en-US" sz="1750" dirty="0"/>
          </a:p>
        </p:txBody>
      </p:sp>
      <p:sp>
        <p:nvSpPr>
          <p:cNvPr id="17" name="Text 10"/>
          <p:cNvSpPr/>
          <p:nvPr/>
        </p:nvSpPr>
        <p:spPr>
          <a:xfrm>
            <a:off x="623173" y="6266736"/>
            <a:ext cx="3145631" cy="1424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Campagnes numériques ciblées. Collaborations avec influenceurs et experts en durabilité. Participation à des événements spécialisés en technologie et écologie.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538</Words>
  <Application>Microsoft Office PowerPoint</Application>
  <PresentationFormat>Personnalisé</PresentationFormat>
  <Paragraphs>55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Calibri Light</vt:lpstr>
      <vt:lpstr>Calibri</vt:lpstr>
      <vt:lpstr>Syne</vt:lpstr>
      <vt:lpstr>Arial</vt:lpstr>
      <vt:lpstr>Syne Extra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FORMATION</cp:lastModifiedBy>
  <cp:revision>5</cp:revision>
  <dcterms:created xsi:type="dcterms:W3CDTF">2025-01-20T17:17:08Z</dcterms:created>
  <dcterms:modified xsi:type="dcterms:W3CDTF">2025-01-20T18:09:57Z</dcterms:modified>
</cp:coreProperties>
</file>