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5" r:id="rId5"/>
    <p:sldId id="266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esh Stalin" initials="SS" lastIdx="1" clrIdx="0">
    <p:extLst>
      <p:ext uri="{19B8F6BF-5375-455C-9EA6-DF929625EA0E}">
        <p15:presenceInfo xmlns:p15="http://schemas.microsoft.com/office/powerpoint/2012/main" userId="1e11a96e5155bb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51FD65"/>
    <a:srgbClr val="67FD79"/>
    <a:srgbClr val="66FF99"/>
    <a:srgbClr val="66FF33"/>
    <a:srgbClr val="99FF33"/>
    <a:srgbClr val="99FF66"/>
    <a:srgbClr val="66FF66"/>
    <a:srgbClr val="47FF9A"/>
    <a:srgbClr val="57F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5T14:28:06.326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CD2D-6262-403B-A1A2-6DBDA66DE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0B07E-2697-4039-AC6D-67A882A41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2555B-D729-448F-A102-4ACBCFD6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2B0D-D6A8-43CE-A211-E113DCE45FC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209E-2CE0-4811-8D63-E895BEEE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C198-8C55-4236-A8E6-400885EE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EE3E-6723-4FBB-BDC0-98FDF5EF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D33B-CE6A-433A-A344-F54134D7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99676-BED4-4B0B-A95F-E3D140342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CCB84-B9B5-4896-96EE-3A3FB703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2B0D-D6A8-43CE-A211-E113DCE45FC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77FD8-69FB-4520-B7DD-A39E33A8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17B4-3AA6-41CE-A84F-F20B5F89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EE3E-6723-4FBB-BDC0-98FDF5EF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3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57140-2B7B-4123-8E92-D0B238408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970F2-9E71-4B90-8E22-67440EC80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D4396-9D4A-4217-AFFD-4E406E18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2B0D-D6A8-43CE-A211-E113DCE45FC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1A74-049F-4FC0-B888-0D31FA5D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2883C-DE3A-4F44-ACF7-BDCA480F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EE3E-6723-4FBB-BDC0-98FDF5EF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8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B836-ED2E-42B0-AB22-04E9BB97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C185D-D9A3-4D33-B9BB-FC4FDEF01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DEF04-AF67-4AD6-8563-3DB4B9B0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2B0D-D6A8-43CE-A211-E113DCE45FC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52BFF-7BF2-432D-805D-798E3909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DBB17-43DE-44A1-B918-2B6F15A7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EE3E-6723-4FBB-BDC0-98FDF5EF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8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DAE5-FE6C-425C-9802-913B3F1BA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0F0B8-4E25-46FB-8DE0-687F580B9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F94CA-E0B0-47A5-8968-F30CFE33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2B0D-D6A8-43CE-A211-E113DCE45FC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EAF8D-844F-40F4-8E6A-9C6E639A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07D42-F621-489D-8832-C450DF70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EE3E-6723-4FBB-BDC0-98FDF5EF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8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7A42-3584-4043-A4F9-EB2281BC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AF97E-CE64-4547-BF5A-0F71FA992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134E3-14B1-4A44-ACD6-B3359EBCB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DC2A1-CC2E-4EC1-9E1D-0FEC70CA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2B0D-D6A8-43CE-A211-E113DCE45FC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529D9-C606-4ED9-AC8F-68FED021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0B0DC-CDC2-491E-8C6E-D6AD068D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EE3E-6723-4FBB-BDC0-98FDF5EF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FB60-70DE-4F5C-913D-10873E7A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7D271-994C-4E50-B2A9-46797B6DA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3C339-FB8A-4C07-916E-C54B1407A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80988-DD83-4E5B-866C-F9DB9CE6F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D827D-3B78-487A-A775-7FC48874F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93728-2B5B-4E2F-9CBE-37743737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2B0D-D6A8-43CE-A211-E113DCE45FC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58CEF-4568-4616-A200-EEFBA822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30C03-1B0C-49D3-8A38-20F41E48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EE3E-6723-4FBB-BDC0-98FDF5EF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6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9242-16A3-4B3A-A1C1-F2BCAC29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8B182-12F0-4BF1-A270-454B5FC3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2B0D-D6A8-43CE-A211-E113DCE45FC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A0345-9505-4E03-8649-13800F41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C3C1B-E5DA-45AA-945A-E8F99051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EE3E-6723-4FBB-BDC0-98FDF5EF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8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03CF7-BCE4-4A38-9E1C-F0CD1CCD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2B0D-D6A8-43CE-A211-E113DCE45FC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277E0-56CD-478A-B8AB-07F7C0C9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A426E-ACA5-42D2-84E6-5503E1BB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EE3E-6723-4FBB-BDC0-98FDF5EF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9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C9DA-B8D8-4F8F-BB3B-68C80061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11F1C-03AE-440F-8F35-7A4781511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D50C0-BBCC-4668-A083-9A132F71F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13DC8-B9A4-4DEF-937A-35AEC6C8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2B0D-D6A8-43CE-A211-E113DCE45FC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343AA-8C42-4A22-8E52-1943B681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4C980-7820-4ADA-9BBE-9D313D27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EE3E-6723-4FBB-BDC0-98FDF5EF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6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A099-9864-41FD-929C-C6E23E39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B7002-913C-48EE-AE27-604096ABA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DB760-8B4B-469B-BA2D-63DEFF02B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63DF3-7CC6-4E09-B30C-984FD45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2B0D-D6A8-43CE-A211-E113DCE45FC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B7D2D-D3DD-456C-B657-B09E5599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BD7C1-ACF2-4DEC-B341-D59E9670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EE3E-6723-4FBB-BDC0-98FDF5EF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8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FD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00277-2F49-4A8B-BE12-83951264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8F399-8829-4958-A451-342DBA163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32710-3417-4FB0-ABF3-7BC7AAA12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12B0D-D6A8-43CE-A211-E113DCE45FC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992C3-A64D-45C9-8D5B-672098153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FC46C-58B4-4948-A387-3A923FEE0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3EE3E-6723-4FBB-BDC0-98FDF5EF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3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1295-E559-47E3-8702-CCC11B546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5900" y="1268895"/>
            <a:ext cx="6172782" cy="503583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 WEB SERVICE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icture containing cake, table, colorful, sitting&#10;&#10;Description automatically generated">
            <a:extLst>
              <a:ext uri="{FF2B5EF4-FFF2-40B4-BE49-F238E27FC236}">
                <a16:creationId xmlns:a16="http://schemas.microsoft.com/office/drawing/2014/main" id="{6BC270DD-F8BF-47FC-9D85-760B737AA0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59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C93BA5-4E3F-4AE4-A0C2-5377E41FA64C}"/>
              </a:ext>
            </a:extLst>
          </p:cNvPr>
          <p:cNvSpPr txBox="1"/>
          <p:nvPr/>
        </p:nvSpPr>
        <p:spPr>
          <a:xfrm>
            <a:off x="6485900" y="1997764"/>
            <a:ext cx="5706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Spring Boot Web Service is very easy to implement. We should learn about some annotation that’s it. You can focus only your Business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98253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8B61-7873-41ED-BD97-07DCB344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5536"/>
          </a:xfrm>
        </p:spPr>
        <p:txBody>
          <a:bodyPr>
            <a:normAutofit/>
          </a:bodyPr>
          <a:lstStyle/>
          <a:p>
            <a:pPr algn="ctr"/>
            <a:r>
              <a:rPr lang="en-US" sz="2900" b="1" dirty="0">
                <a:solidFill>
                  <a:srgbClr val="C00000"/>
                </a:solidFill>
              </a:rPr>
              <a:t>Spring Boot Rest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23FF6-C277-4289-AA87-ED373EA24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5535"/>
            <a:ext cx="4687957" cy="328060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Common Web Service Terminology</a:t>
            </a:r>
          </a:p>
          <a:p>
            <a:r>
              <a:rPr lang="en-US" sz="2400" dirty="0">
                <a:solidFill>
                  <a:srgbClr val="C00000"/>
                </a:solidFill>
              </a:rPr>
              <a:t>HTTP Header</a:t>
            </a:r>
          </a:p>
          <a:p>
            <a:r>
              <a:rPr lang="en-US" sz="2400" dirty="0">
                <a:solidFill>
                  <a:srgbClr val="C00000"/>
                </a:solidFill>
              </a:rPr>
              <a:t>HTTP Request</a:t>
            </a:r>
          </a:p>
          <a:p>
            <a:r>
              <a:rPr lang="en-US" sz="2400" dirty="0">
                <a:solidFill>
                  <a:srgbClr val="C00000"/>
                </a:solidFill>
              </a:rPr>
              <a:t>HTTP Response</a:t>
            </a:r>
          </a:p>
          <a:p>
            <a:r>
              <a:rPr lang="en-US" sz="2400" dirty="0">
                <a:solidFill>
                  <a:srgbClr val="C00000"/>
                </a:solidFill>
              </a:rPr>
              <a:t>HTTP Method</a:t>
            </a:r>
          </a:p>
          <a:p>
            <a:r>
              <a:rPr lang="en-US" sz="2400" dirty="0">
                <a:solidFill>
                  <a:srgbClr val="C00000"/>
                </a:solidFill>
              </a:rPr>
              <a:t>HTTP Status Code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C00000"/>
                </a:solidFill>
              </a:rPr>
            </a:br>
            <a:br>
              <a:rPr lang="en-US" sz="2400" dirty="0">
                <a:solidFill>
                  <a:srgbClr val="C00000"/>
                </a:solidFill>
              </a:rPr>
            </a:b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6267D4-92F3-413A-B041-EAD34CCC98DF}"/>
              </a:ext>
            </a:extLst>
          </p:cNvPr>
          <p:cNvSpPr txBox="1">
            <a:spLocks/>
          </p:cNvSpPr>
          <p:nvPr/>
        </p:nvSpPr>
        <p:spPr>
          <a:xfrm>
            <a:off x="5756413" y="647974"/>
            <a:ext cx="5229639" cy="4613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Spring Boot Annotation for Web Service</a:t>
            </a:r>
          </a:p>
          <a:p>
            <a:r>
              <a:rPr lang="en-US" sz="2400" dirty="0">
                <a:solidFill>
                  <a:srgbClr val="C00000"/>
                </a:solidFill>
              </a:rPr>
              <a:t>@RestController</a:t>
            </a:r>
          </a:p>
          <a:p>
            <a:r>
              <a:rPr lang="en-US" sz="2400" dirty="0">
                <a:solidFill>
                  <a:srgbClr val="C00000"/>
                </a:solidFill>
              </a:rPr>
              <a:t>@RequestMapping</a:t>
            </a:r>
          </a:p>
          <a:p>
            <a:r>
              <a:rPr lang="en-US" sz="2400" dirty="0">
                <a:solidFill>
                  <a:srgbClr val="C00000"/>
                </a:solidFill>
              </a:rPr>
              <a:t>@GetMapping</a:t>
            </a:r>
          </a:p>
          <a:p>
            <a:r>
              <a:rPr lang="en-US" sz="2400" dirty="0">
                <a:solidFill>
                  <a:srgbClr val="C00000"/>
                </a:solidFill>
              </a:rPr>
              <a:t>@PostMapping</a:t>
            </a:r>
          </a:p>
          <a:p>
            <a:r>
              <a:rPr lang="en-US" sz="2400" dirty="0">
                <a:solidFill>
                  <a:srgbClr val="C00000"/>
                </a:solidFill>
              </a:rPr>
              <a:t>@PutMapping</a:t>
            </a:r>
          </a:p>
          <a:p>
            <a:r>
              <a:rPr lang="en-US" sz="2400" dirty="0">
                <a:solidFill>
                  <a:srgbClr val="C00000"/>
                </a:solidFill>
              </a:rPr>
              <a:t>@DeleteMapping</a:t>
            </a:r>
          </a:p>
          <a:p>
            <a:r>
              <a:rPr lang="en-US" sz="2400" dirty="0">
                <a:solidFill>
                  <a:srgbClr val="C00000"/>
                </a:solidFill>
              </a:rPr>
              <a:t>@RequestBody</a:t>
            </a:r>
          </a:p>
          <a:p>
            <a:r>
              <a:rPr lang="en-US" sz="2400" dirty="0">
                <a:solidFill>
                  <a:srgbClr val="C00000"/>
                </a:solidFill>
              </a:rPr>
              <a:t>@PathVariable</a:t>
            </a:r>
          </a:p>
          <a:p>
            <a:r>
              <a:rPr lang="en-US" sz="2400" dirty="0">
                <a:solidFill>
                  <a:srgbClr val="C00000"/>
                </a:solidFill>
              </a:rPr>
              <a:t>@RequestParam</a:t>
            </a:r>
            <a:br>
              <a:rPr lang="en-US" sz="2400" dirty="0">
                <a:solidFill>
                  <a:srgbClr val="C00000"/>
                </a:solidFill>
              </a:rPr>
            </a:br>
            <a:br>
              <a:rPr lang="en-US" sz="2400" dirty="0">
                <a:solidFill>
                  <a:srgbClr val="C00000"/>
                </a:solidFill>
              </a:rPr>
            </a:b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30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1295-E559-47E3-8702-CCC11B546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295" y="158175"/>
            <a:ext cx="9697329" cy="8862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Service Architecture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3FDD90-7407-4496-80E5-FD0888759DDD}"/>
              </a:ext>
            </a:extLst>
          </p:cNvPr>
          <p:cNvSpPr/>
          <p:nvPr/>
        </p:nvSpPr>
        <p:spPr>
          <a:xfrm>
            <a:off x="8620234" y="1772394"/>
            <a:ext cx="3419718" cy="47267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Web App deployed in Tomcat or Apache or any other available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D47EC-64B4-4F96-ADB6-255E68A96EED}"/>
              </a:ext>
            </a:extLst>
          </p:cNvPr>
          <p:cNvSpPr txBox="1"/>
          <p:nvPr/>
        </p:nvSpPr>
        <p:spPr>
          <a:xfrm>
            <a:off x="9200788" y="2890656"/>
            <a:ext cx="2726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Web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B6DCA-A439-4EEA-9C80-81BD529B48B1}"/>
              </a:ext>
            </a:extLst>
          </p:cNvPr>
          <p:cNvSpPr txBox="1"/>
          <p:nvPr/>
        </p:nvSpPr>
        <p:spPr>
          <a:xfrm>
            <a:off x="8838917" y="1086642"/>
            <a:ext cx="2982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Hosting Server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05F37D08-1032-4DD7-9708-6F1609181C88}"/>
              </a:ext>
            </a:extLst>
          </p:cNvPr>
          <p:cNvSpPr/>
          <p:nvPr/>
        </p:nvSpPr>
        <p:spPr>
          <a:xfrm>
            <a:off x="82061" y="1097280"/>
            <a:ext cx="2211986" cy="1378024"/>
          </a:xfrm>
          <a:prstGeom prst="pen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Client App 1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Browser</a:t>
            </a: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13DA4DA7-AC2E-4F3B-8EE8-9FCDE0118760}"/>
              </a:ext>
            </a:extLst>
          </p:cNvPr>
          <p:cNvSpPr/>
          <p:nvPr/>
        </p:nvSpPr>
        <p:spPr>
          <a:xfrm>
            <a:off x="82061" y="2938341"/>
            <a:ext cx="2211986" cy="1378024"/>
          </a:xfrm>
          <a:prstGeom prst="pen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Client App 2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Mobile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20E24E1B-E3AA-414C-B113-743C8ED9B20E}"/>
              </a:ext>
            </a:extLst>
          </p:cNvPr>
          <p:cNvSpPr/>
          <p:nvPr/>
        </p:nvSpPr>
        <p:spPr>
          <a:xfrm>
            <a:off x="73717" y="4770541"/>
            <a:ext cx="2211986" cy="1550745"/>
          </a:xfrm>
          <a:prstGeom prst="pen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Client App 3 Any device like Smart TV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etc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B730B7-25E7-421B-872B-BEE41632E7FD}"/>
              </a:ext>
            </a:extLst>
          </p:cNvPr>
          <p:cNvCxnSpPr>
            <a:cxnSpLocks/>
          </p:cNvCxnSpPr>
          <p:nvPr/>
        </p:nvCxnSpPr>
        <p:spPr>
          <a:xfrm>
            <a:off x="4003687" y="1447349"/>
            <a:ext cx="4616547" cy="168942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0BFEA2-7BA1-4526-9D5C-AA4BD6B3096A}"/>
              </a:ext>
            </a:extLst>
          </p:cNvPr>
          <p:cNvCxnSpPr>
            <a:cxnSpLocks/>
          </p:cNvCxnSpPr>
          <p:nvPr/>
        </p:nvCxnSpPr>
        <p:spPr>
          <a:xfrm flipV="1">
            <a:off x="4472138" y="4479789"/>
            <a:ext cx="4216212" cy="70232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BA48FF-7A8E-48AD-AD4E-1E954329E5FA}"/>
              </a:ext>
            </a:extLst>
          </p:cNvPr>
          <p:cNvCxnSpPr>
            <a:cxnSpLocks/>
          </p:cNvCxnSpPr>
          <p:nvPr/>
        </p:nvCxnSpPr>
        <p:spPr>
          <a:xfrm>
            <a:off x="4641049" y="3891803"/>
            <a:ext cx="4040367" cy="2515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B6F577CC-B505-48E6-8608-B2F1D8407531}"/>
              </a:ext>
            </a:extLst>
          </p:cNvPr>
          <p:cNvSpPr/>
          <p:nvPr/>
        </p:nvSpPr>
        <p:spPr>
          <a:xfrm rot="1298424">
            <a:off x="4738435" y="1703656"/>
            <a:ext cx="3720569" cy="5591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/ Response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495AC714-5402-47BE-B71C-E57E238470B9}"/>
              </a:ext>
            </a:extLst>
          </p:cNvPr>
          <p:cNvSpPr/>
          <p:nvPr/>
        </p:nvSpPr>
        <p:spPr>
          <a:xfrm rot="20994172">
            <a:off x="4909156" y="4814277"/>
            <a:ext cx="3720569" cy="5591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/ Response</a:t>
            </a: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D4E2D1A6-314F-47BF-ACA0-6A6F2DE78917}"/>
              </a:ext>
            </a:extLst>
          </p:cNvPr>
          <p:cNvSpPr/>
          <p:nvPr/>
        </p:nvSpPr>
        <p:spPr>
          <a:xfrm>
            <a:off x="4694621" y="3332614"/>
            <a:ext cx="3720569" cy="5591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/ Response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14980E-3C71-4C9A-8FC7-EDDC7C661085}"/>
              </a:ext>
            </a:extLst>
          </p:cNvPr>
          <p:cNvSpPr txBox="1"/>
          <p:nvPr/>
        </p:nvSpPr>
        <p:spPr>
          <a:xfrm>
            <a:off x="5017477" y="2615175"/>
            <a:ext cx="215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Transfer in JSON OR XML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872D3B-2F37-4FDD-9D68-8E7379BC3A87}"/>
              </a:ext>
            </a:extLst>
          </p:cNvPr>
          <p:cNvSpPr txBox="1"/>
          <p:nvPr/>
        </p:nvSpPr>
        <p:spPr>
          <a:xfrm>
            <a:off x="5107634" y="4025971"/>
            <a:ext cx="215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Transfer in JSON OR XML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C8555-8BD6-455C-810A-7E88376AC16B}"/>
              </a:ext>
            </a:extLst>
          </p:cNvPr>
          <p:cNvSpPr txBox="1"/>
          <p:nvPr/>
        </p:nvSpPr>
        <p:spPr>
          <a:xfrm>
            <a:off x="2462958" y="1350050"/>
            <a:ext cx="2009180" cy="4524315"/>
          </a:xfrm>
          <a:prstGeom prst="rect">
            <a:avLst/>
          </a:prstGeom>
          <a:solidFill>
            <a:schemeClr val="lt1"/>
          </a:solidFill>
          <a:ln>
            <a:solidFill>
              <a:srgbClr val="C00000">
                <a:alpha val="95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Client</a:t>
            </a:r>
            <a:br>
              <a:rPr lang="en-US" sz="4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side API to access Web Service</a:t>
            </a:r>
          </a:p>
        </p:txBody>
      </p:sp>
      <p:pic>
        <p:nvPicPr>
          <p:cNvPr id="18" name="Picture 17" descr="A picture containing cake, table, colorful, sitting&#10;&#10;Description automatically generated">
            <a:extLst>
              <a:ext uri="{FF2B5EF4-FFF2-40B4-BE49-F238E27FC236}">
                <a16:creationId xmlns:a16="http://schemas.microsoft.com/office/drawing/2014/main" id="{18170E66-3794-4A6C-AFB0-89137148D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3" y="0"/>
            <a:ext cx="1176997" cy="11769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9075A1-DB28-4A45-80B3-7C4253EEEE9B}"/>
              </a:ext>
            </a:extLst>
          </p:cNvPr>
          <p:cNvSpPr txBox="1"/>
          <p:nvPr/>
        </p:nvSpPr>
        <p:spPr>
          <a:xfrm>
            <a:off x="2462958" y="5906424"/>
            <a:ext cx="5726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Rest Access the method through endpoint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http://www.facebook.com/login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http://www.facebook.com/add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77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8307-FDE8-4554-B94E-6DF59613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Best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9E338-25EA-4B55-93CB-C9BDA7212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endpoint as readable. The Web Service consumer should understand the use </a:t>
            </a:r>
            <a:r>
              <a:rPr lang="en-US"/>
              <a:t>of ENDPOIT </a:t>
            </a:r>
            <a:r>
              <a:rPr lang="en-US" dirty="0"/>
              <a:t>while reading the endpoint.</a:t>
            </a:r>
          </a:p>
          <a:p>
            <a:r>
              <a:rPr lang="en-US" dirty="0"/>
              <a:t>Proper Exception handling.</a:t>
            </a:r>
          </a:p>
          <a:p>
            <a:r>
              <a:rPr lang="en-US" dirty="0"/>
              <a:t>Use plurals in your endpoint while access your resource.</a:t>
            </a:r>
          </a:p>
          <a:p>
            <a:r>
              <a:rPr lang="en-US" dirty="0"/>
              <a:t>When you add plurals word in your ENDPOINT , use only Nouns. Don’t use action name like </a:t>
            </a:r>
            <a:r>
              <a:rPr lang="en-US" dirty="0" err="1"/>
              <a:t>createProduct</a:t>
            </a:r>
            <a:r>
              <a:rPr lang="en-US" dirty="0"/>
              <a:t> , </a:t>
            </a:r>
            <a:r>
              <a:rPr lang="en-US" dirty="0" err="1"/>
              <a:t>updateProduct</a:t>
            </a:r>
            <a:r>
              <a:rPr lang="en-US" dirty="0"/>
              <a:t> etc.</a:t>
            </a:r>
          </a:p>
          <a:p>
            <a:r>
              <a:rPr lang="en-US" dirty="0"/>
              <a:t>Web Service endpoint should properly associate with correct Http Methods and Http Code(Http Status)</a:t>
            </a:r>
          </a:p>
          <a:p>
            <a:r>
              <a:rPr lang="en-US" dirty="0"/>
              <a:t>Don’t put sensitive information in your Endpoint URI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1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8307-FDE8-4554-B94E-6DF59613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Generic Exception handling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0762C0-38B4-48CE-8ACC-255EDBB67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public class</a:t>
            </a:r>
            <a:r>
              <a:rPr lang="en-US" dirty="0"/>
              <a:t> </a:t>
            </a:r>
            <a:r>
              <a:rPr lang="en-US" dirty="0" err="1"/>
              <a:t>StockManagementExceptionHandler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ResponseEntityExceptionHandler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EE4CDB-A52C-418D-BE6D-8FBE650AE466}"/>
              </a:ext>
            </a:extLst>
          </p:cNvPr>
          <p:cNvSpPr/>
          <p:nvPr/>
        </p:nvSpPr>
        <p:spPr>
          <a:xfrm>
            <a:off x="4770782" y="2968487"/>
            <a:ext cx="3008243" cy="3208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StockManagementExceptionHandler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68466-B55D-4197-ABC6-E8B1ACD68CF0}"/>
              </a:ext>
            </a:extLst>
          </p:cNvPr>
          <p:cNvSpPr txBox="1"/>
          <p:nvPr/>
        </p:nvSpPr>
        <p:spPr>
          <a:xfrm>
            <a:off x="1683026" y="355158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1646B-35D3-4508-A878-9E6F8860F972}"/>
              </a:ext>
            </a:extLst>
          </p:cNvPr>
          <p:cNvSpPr txBox="1"/>
          <p:nvPr/>
        </p:nvSpPr>
        <p:spPr>
          <a:xfrm>
            <a:off x="1683026" y="420339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56E65-D4D4-4C20-8BE1-C52135B28748}"/>
              </a:ext>
            </a:extLst>
          </p:cNvPr>
          <p:cNvSpPr txBox="1"/>
          <p:nvPr/>
        </p:nvSpPr>
        <p:spPr>
          <a:xfrm>
            <a:off x="1677529" y="500551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DF4A5-2324-406E-B758-C01C49875DAF}"/>
              </a:ext>
            </a:extLst>
          </p:cNvPr>
          <p:cNvSpPr txBox="1"/>
          <p:nvPr/>
        </p:nvSpPr>
        <p:spPr>
          <a:xfrm>
            <a:off x="10154714" y="3572175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BB5E96-5636-4279-855A-BAE94404E6FA}"/>
              </a:ext>
            </a:extLst>
          </p:cNvPr>
          <p:cNvSpPr txBox="1"/>
          <p:nvPr/>
        </p:nvSpPr>
        <p:spPr>
          <a:xfrm>
            <a:off x="10192550" y="420339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A1A302-1180-47F5-A5D1-D6126BCD474F}"/>
              </a:ext>
            </a:extLst>
          </p:cNvPr>
          <p:cNvSpPr txBox="1"/>
          <p:nvPr/>
        </p:nvSpPr>
        <p:spPr>
          <a:xfrm>
            <a:off x="10218500" y="488160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C213FA-D17D-4523-8900-30EEEA8B98A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504085" y="3736249"/>
            <a:ext cx="226669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EAE0F2-1EAB-4431-8501-ABC23038C0AD}"/>
              </a:ext>
            </a:extLst>
          </p:cNvPr>
          <p:cNvCxnSpPr>
            <a:cxnSpLocks/>
          </p:cNvCxnSpPr>
          <p:nvPr/>
        </p:nvCxnSpPr>
        <p:spPr>
          <a:xfrm>
            <a:off x="2504084" y="4394024"/>
            <a:ext cx="226669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AB60D8-3E4D-405B-A247-B090C99A1EA6}"/>
              </a:ext>
            </a:extLst>
          </p:cNvPr>
          <p:cNvCxnSpPr>
            <a:cxnSpLocks/>
          </p:cNvCxnSpPr>
          <p:nvPr/>
        </p:nvCxnSpPr>
        <p:spPr>
          <a:xfrm>
            <a:off x="2467504" y="5178669"/>
            <a:ext cx="226669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03AAF6-6EA1-4E4B-9CE6-C0E7A73E9AE3}"/>
              </a:ext>
            </a:extLst>
          </p:cNvPr>
          <p:cNvCxnSpPr>
            <a:cxnSpLocks/>
          </p:cNvCxnSpPr>
          <p:nvPr/>
        </p:nvCxnSpPr>
        <p:spPr>
          <a:xfrm flipH="1">
            <a:off x="7773317" y="3736249"/>
            <a:ext cx="240516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42C19E-77DF-4426-845A-77C6D7915345}"/>
              </a:ext>
            </a:extLst>
          </p:cNvPr>
          <p:cNvCxnSpPr>
            <a:cxnSpLocks/>
          </p:cNvCxnSpPr>
          <p:nvPr/>
        </p:nvCxnSpPr>
        <p:spPr>
          <a:xfrm flipH="1">
            <a:off x="7787383" y="4379956"/>
            <a:ext cx="240516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F13794-5DD8-4CBE-9662-07B47ACE1774}"/>
              </a:ext>
            </a:extLst>
          </p:cNvPr>
          <p:cNvCxnSpPr>
            <a:cxnSpLocks/>
          </p:cNvCxnSpPr>
          <p:nvPr/>
        </p:nvCxnSpPr>
        <p:spPr>
          <a:xfrm flipH="1">
            <a:off x="7842020" y="5066269"/>
            <a:ext cx="240516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2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6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277925-8A7B-409D-BBF6-D52012AC05C3}"/>
              </a:ext>
            </a:extLst>
          </p:cNvPr>
          <p:cNvSpPr/>
          <p:nvPr/>
        </p:nvSpPr>
        <p:spPr>
          <a:xfrm>
            <a:off x="7219344" y="3163746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Thank you so much</a:t>
            </a:r>
            <a:endParaRPr lang="en-US" sz="3600" b="1" kern="1200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FF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cake, table, colorful, sitting&#10;&#10;Description automatically generated">
            <a:extLst>
              <a:ext uri="{FF2B5EF4-FFF2-40B4-BE49-F238E27FC236}">
                <a16:creationId xmlns:a16="http://schemas.microsoft.com/office/drawing/2014/main" id="{10BE77C7-09E6-450D-BBCB-6EA3AF5F6A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02" b="3"/>
          <a:stretch/>
        </p:blipFill>
        <p:spPr>
          <a:xfrm>
            <a:off x="506331" y="1700784"/>
            <a:ext cx="3806225" cy="43799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7C730-3915-4FA6-BDA1-185FE34D9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21" y="1394742"/>
            <a:ext cx="5563953" cy="1454051"/>
          </a:xfr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threePt" dir="t"/>
            </a:scene3d>
            <a:sp3d contourW="12700" prstMaterial="metal">
              <a:contourClr>
                <a:srgbClr val="002060"/>
              </a:contourClr>
            </a:sp3d>
          </a:bodyPr>
          <a:lstStyle/>
          <a:p>
            <a:pPr marL="0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50800" dir="5400000" algn="ctr" rotWithShape="0">
                    <a:srgbClr val="FFC000"/>
                  </a:outerShdw>
                </a:effectLst>
              </a:rPr>
              <a:t>SUBSCRIBE IF YOU ARE NOT YET</a:t>
            </a:r>
          </a:p>
          <a:p>
            <a:pPr marL="0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50800" dir="5400000" algn="ctr" rotWithShape="0">
                    <a:srgbClr val="FFC000"/>
                  </a:outerShdw>
                </a:effectLst>
              </a:rPr>
              <a:t>SHARE IT TO YOUR FRIEND’S CIRCLE </a:t>
            </a:r>
          </a:p>
          <a:p>
            <a:pPr marL="0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50800" dir="5400000" algn="ctr" rotWithShape="0">
                    <a:srgbClr val="FFC000"/>
                  </a:outerShdw>
                </a:effectLst>
              </a:rPr>
              <a:t>CLICK BELL ICON FOR REGULAR UPDATES</a:t>
            </a:r>
          </a:p>
        </p:txBody>
      </p:sp>
    </p:spTree>
    <p:extLst>
      <p:ext uri="{BB962C8B-B14F-4D97-AF65-F5344CB8AC3E}">
        <p14:creationId xmlns:p14="http://schemas.microsoft.com/office/powerpoint/2010/main" val="95596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300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SPRING BOOT WEB SERVICE</vt:lpstr>
      <vt:lpstr>Spring Boot Rest Fundamentals</vt:lpstr>
      <vt:lpstr>Web Service Architecture</vt:lpstr>
      <vt:lpstr>Web Service Best Practice</vt:lpstr>
      <vt:lpstr>Spring Boot Generic Exception handling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Web Application? What is Webservice? Web Application vs Webservice?</dc:title>
  <dc:creator>Suresh Stalin</dc:creator>
  <cp:lastModifiedBy>Suresh Stalin</cp:lastModifiedBy>
  <cp:revision>21</cp:revision>
  <dcterms:created xsi:type="dcterms:W3CDTF">2020-07-05T08:59:48Z</dcterms:created>
  <dcterms:modified xsi:type="dcterms:W3CDTF">2020-07-26T13:14:04Z</dcterms:modified>
</cp:coreProperties>
</file>