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81778E-C0D2-4CF8-A952-FDEA713196E4}">
          <p14:sldIdLst>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929"/>
    <a:srgbClr val="3203DF"/>
    <a:srgbClr val="FF37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8AB5-B43B-49E9-AFC5-C0FDB68DA0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42C3CD-198A-4C7A-BF88-29BC0C6C4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21BA8-9C24-425B-A7DA-3B2BD457A6B9}"/>
              </a:ext>
            </a:extLst>
          </p:cNvPr>
          <p:cNvSpPr>
            <a:spLocks noGrp="1"/>
          </p:cNvSpPr>
          <p:nvPr>
            <p:ph type="dt" sz="half" idx="10"/>
          </p:nvPr>
        </p:nvSpPr>
        <p:spPr/>
        <p:txBody>
          <a:bodyPr/>
          <a:lstStyle/>
          <a:p>
            <a:fld id="{26E32BB2-8599-4948-B622-DE4A02B93C21}" type="datetimeFigureOut">
              <a:rPr lang="en-US" smtClean="0"/>
              <a:t>5/19/2020</a:t>
            </a:fld>
            <a:endParaRPr lang="en-US"/>
          </a:p>
        </p:txBody>
      </p:sp>
      <p:sp>
        <p:nvSpPr>
          <p:cNvPr id="5" name="Footer Placeholder 4">
            <a:extLst>
              <a:ext uri="{FF2B5EF4-FFF2-40B4-BE49-F238E27FC236}">
                <a16:creationId xmlns:a16="http://schemas.microsoft.com/office/drawing/2014/main" id="{1FF357AC-0114-48FC-9865-B47C9A36C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01A33-825E-448F-A8CA-A954EBFACB76}"/>
              </a:ext>
            </a:extLst>
          </p:cNvPr>
          <p:cNvSpPr>
            <a:spLocks noGrp="1"/>
          </p:cNvSpPr>
          <p:nvPr>
            <p:ph type="sldNum" sz="quarter" idx="12"/>
          </p:nvPr>
        </p:nvSpPr>
        <p:spPr/>
        <p:txBody>
          <a:bodyPr/>
          <a:lstStyle/>
          <a:p>
            <a:fld id="{112713C0-1EC5-4409-B3F5-6AFF230948FA}" type="slidenum">
              <a:rPr lang="en-US" smtClean="0"/>
              <a:t>‹#›</a:t>
            </a:fld>
            <a:endParaRPr lang="en-US"/>
          </a:p>
        </p:txBody>
      </p:sp>
    </p:spTree>
    <p:extLst>
      <p:ext uri="{BB962C8B-B14F-4D97-AF65-F5344CB8AC3E}">
        <p14:creationId xmlns:p14="http://schemas.microsoft.com/office/powerpoint/2010/main" val="40889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42B0-AF3C-4492-B41D-B5DE7AF432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A45F64-4907-4959-A703-BCA2BA0884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4AE27-6A47-48A4-9B2A-3DBB50C66CD4}"/>
              </a:ext>
            </a:extLst>
          </p:cNvPr>
          <p:cNvSpPr>
            <a:spLocks noGrp="1"/>
          </p:cNvSpPr>
          <p:nvPr>
            <p:ph type="dt" sz="half" idx="10"/>
          </p:nvPr>
        </p:nvSpPr>
        <p:spPr/>
        <p:txBody>
          <a:bodyPr/>
          <a:lstStyle/>
          <a:p>
            <a:fld id="{26E32BB2-8599-4948-B622-DE4A02B93C21}" type="datetimeFigureOut">
              <a:rPr lang="en-US" smtClean="0"/>
              <a:t>5/19/2020</a:t>
            </a:fld>
            <a:endParaRPr lang="en-US"/>
          </a:p>
        </p:txBody>
      </p:sp>
      <p:sp>
        <p:nvSpPr>
          <p:cNvPr id="5" name="Footer Placeholder 4">
            <a:extLst>
              <a:ext uri="{FF2B5EF4-FFF2-40B4-BE49-F238E27FC236}">
                <a16:creationId xmlns:a16="http://schemas.microsoft.com/office/drawing/2014/main" id="{219491F0-369D-44C6-A993-57BC97382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8CFD1-690F-4428-AC50-F37A30935D08}"/>
              </a:ext>
            </a:extLst>
          </p:cNvPr>
          <p:cNvSpPr>
            <a:spLocks noGrp="1"/>
          </p:cNvSpPr>
          <p:nvPr>
            <p:ph type="sldNum" sz="quarter" idx="12"/>
          </p:nvPr>
        </p:nvSpPr>
        <p:spPr/>
        <p:txBody>
          <a:bodyPr/>
          <a:lstStyle/>
          <a:p>
            <a:fld id="{112713C0-1EC5-4409-B3F5-6AFF230948FA}" type="slidenum">
              <a:rPr lang="en-US" smtClean="0"/>
              <a:t>‹#›</a:t>
            </a:fld>
            <a:endParaRPr lang="en-US"/>
          </a:p>
        </p:txBody>
      </p:sp>
    </p:spTree>
    <p:extLst>
      <p:ext uri="{BB962C8B-B14F-4D97-AF65-F5344CB8AC3E}">
        <p14:creationId xmlns:p14="http://schemas.microsoft.com/office/powerpoint/2010/main" val="53413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3B9282-A3A8-4F08-8D02-6AFE58EFDF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4D077E-BE02-4599-AD8D-91AACE786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03C76-D4E1-4F6C-97BA-645C8E666BD0}"/>
              </a:ext>
            </a:extLst>
          </p:cNvPr>
          <p:cNvSpPr>
            <a:spLocks noGrp="1"/>
          </p:cNvSpPr>
          <p:nvPr>
            <p:ph type="dt" sz="half" idx="10"/>
          </p:nvPr>
        </p:nvSpPr>
        <p:spPr/>
        <p:txBody>
          <a:bodyPr/>
          <a:lstStyle/>
          <a:p>
            <a:fld id="{26E32BB2-8599-4948-B622-DE4A02B93C21}" type="datetimeFigureOut">
              <a:rPr lang="en-US" smtClean="0"/>
              <a:t>5/19/2020</a:t>
            </a:fld>
            <a:endParaRPr lang="en-US"/>
          </a:p>
        </p:txBody>
      </p:sp>
      <p:sp>
        <p:nvSpPr>
          <p:cNvPr id="5" name="Footer Placeholder 4">
            <a:extLst>
              <a:ext uri="{FF2B5EF4-FFF2-40B4-BE49-F238E27FC236}">
                <a16:creationId xmlns:a16="http://schemas.microsoft.com/office/drawing/2014/main" id="{C3F6F77E-1A6E-4E56-BE12-C82989FC1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91408-836A-48FB-870D-96D48AB15C52}"/>
              </a:ext>
            </a:extLst>
          </p:cNvPr>
          <p:cNvSpPr>
            <a:spLocks noGrp="1"/>
          </p:cNvSpPr>
          <p:nvPr>
            <p:ph type="sldNum" sz="quarter" idx="12"/>
          </p:nvPr>
        </p:nvSpPr>
        <p:spPr/>
        <p:txBody>
          <a:bodyPr/>
          <a:lstStyle/>
          <a:p>
            <a:fld id="{112713C0-1EC5-4409-B3F5-6AFF230948FA}" type="slidenum">
              <a:rPr lang="en-US" smtClean="0"/>
              <a:t>‹#›</a:t>
            </a:fld>
            <a:endParaRPr lang="en-US"/>
          </a:p>
        </p:txBody>
      </p:sp>
    </p:spTree>
    <p:extLst>
      <p:ext uri="{BB962C8B-B14F-4D97-AF65-F5344CB8AC3E}">
        <p14:creationId xmlns:p14="http://schemas.microsoft.com/office/powerpoint/2010/main" val="401114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22EA8-AD12-4957-B4BF-FFF340F58A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B64344-240E-4EDF-A5A5-FF7679EDBF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8DF70-8A1C-4F37-87A2-FEE677167BEA}"/>
              </a:ext>
            </a:extLst>
          </p:cNvPr>
          <p:cNvSpPr>
            <a:spLocks noGrp="1"/>
          </p:cNvSpPr>
          <p:nvPr>
            <p:ph type="dt" sz="half" idx="10"/>
          </p:nvPr>
        </p:nvSpPr>
        <p:spPr/>
        <p:txBody>
          <a:bodyPr/>
          <a:lstStyle/>
          <a:p>
            <a:fld id="{26E32BB2-8599-4948-B622-DE4A02B93C21}" type="datetimeFigureOut">
              <a:rPr lang="en-US" smtClean="0"/>
              <a:t>5/19/2020</a:t>
            </a:fld>
            <a:endParaRPr lang="en-US"/>
          </a:p>
        </p:txBody>
      </p:sp>
      <p:sp>
        <p:nvSpPr>
          <p:cNvPr id="5" name="Footer Placeholder 4">
            <a:extLst>
              <a:ext uri="{FF2B5EF4-FFF2-40B4-BE49-F238E27FC236}">
                <a16:creationId xmlns:a16="http://schemas.microsoft.com/office/drawing/2014/main" id="{4F9A9113-80E3-493E-858E-0F8A6B061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BBFC6B-65F7-4A5C-AF9C-778A87D55474}"/>
              </a:ext>
            </a:extLst>
          </p:cNvPr>
          <p:cNvSpPr>
            <a:spLocks noGrp="1"/>
          </p:cNvSpPr>
          <p:nvPr>
            <p:ph type="sldNum" sz="quarter" idx="12"/>
          </p:nvPr>
        </p:nvSpPr>
        <p:spPr/>
        <p:txBody>
          <a:bodyPr/>
          <a:lstStyle/>
          <a:p>
            <a:fld id="{112713C0-1EC5-4409-B3F5-6AFF230948FA}" type="slidenum">
              <a:rPr lang="en-US" smtClean="0"/>
              <a:t>‹#›</a:t>
            </a:fld>
            <a:endParaRPr lang="en-US"/>
          </a:p>
        </p:txBody>
      </p:sp>
    </p:spTree>
    <p:extLst>
      <p:ext uri="{BB962C8B-B14F-4D97-AF65-F5344CB8AC3E}">
        <p14:creationId xmlns:p14="http://schemas.microsoft.com/office/powerpoint/2010/main" val="213381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8D82-D00F-4A8F-91CB-6CAC596ED1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4B57E0-C075-413A-86F9-12ED0E752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1AB25A-9B13-489E-A952-B9498B66AF76}"/>
              </a:ext>
            </a:extLst>
          </p:cNvPr>
          <p:cNvSpPr>
            <a:spLocks noGrp="1"/>
          </p:cNvSpPr>
          <p:nvPr>
            <p:ph type="dt" sz="half" idx="10"/>
          </p:nvPr>
        </p:nvSpPr>
        <p:spPr/>
        <p:txBody>
          <a:bodyPr/>
          <a:lstStyle/>
          <a:p>
            <a:fld id="{26E32BB2-8599-4948-B622-DE4A02B93C21}" type="datetimeFigureOut">
              <a:rPr lang="en-US" smtClean="0"/>
              <a:t>5/19/2020</a:t>
            </a:fld>
            <a:endParaRPr lang="en-US"/>
          </a:p>
        </p:txBody>
      </p:sp>
      <p:sp>
        <p:nvSpPr>
          <p:cNvPr id="5" name="Footer Placeholder 4">
            <a:extLst>
              <a:ext uri="{FF2B5EF4-FFF2-40B4-BE49-F238E27FC236}">
                <a16:creationId xmlns:a16="http://schemas.microsoft.com/office/drawing/2014/main" id="{8A05F760-902C-4B83-8973-64C12EB34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B5DF3-BB01-40BF-99A7-5BE488EE5ADC}"/>
              </a:ext>
            </a:extLst>
          </p:cNvPr>
          <p:cNvSpPr>
            <a:spLocks noGrp="1"/>
          </p:cNvSpPr>
          <p:nvPr>
            <p:ph type="sldNum" sz="quarter" idx="12"/>
          </p:nvPr>
        </p:nvSpPr>
        <p:spPr/>
        <p:txBody>
          <a:bodyPr/>
          <a:lstStyle/>
          <a:p>
            <a:fld id="{112713C0-1EC5-4409-B3F5-6AFF230948FA}" type="slidenum">
              <a:rPr lang="en-US" smtClean="0"/>
              <a:t>‹#›</a:t>
            </a:fld>
            <a:endParaRPr lang="en-US"/>
          </a:p>
        </p:txBody>
      </p:sp>
    </p:spTree>
    <p:extLst>
      <p:ext uri="{BB962C8B-B14F-4D97-AF65-F5344CB8AC3E}">
        <p14:creationId xmlns:p14="http://schemas.microsoft.com/office/powerpoint/2010/main" val="281355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932A-2980-42EA-A538-BBA036D2FD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AB414D-3CFD-452A-9217-51A16D33D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138795-D1DB-46C0-BEDB-3049F9E10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B6684B-3CD5-434A-8112-77F8006F7CE2}"/>
              </a:ext>
            </a:extLst>
          </p:cNvPr>
          <p:cNvSpPr>
            <a:spLocks noGrp="1"/>
          </p:cNvSpPr>
          <p:nvPr>
            <p:ph type="dt" sz="half" idx="10"/>
          </p:nvPr>
        </p:nvSpPr>
        <p:spPr/>
        <p:txBody>
          <a:bodyPr/>
          <a:lstStyle/>
          <a:p>
            <a:fld id="{26E32BB2-8599-4948-B622-DE4A02B93C21}" type="datetimeFigureOut">
              <a:rPr lang="en-US" smtClean="0"/>
              <a:t>5/19/2020</a:t>
            </a:fld>
            <a:endParaRPr lang="en-US"/>
          </a:p>
        </p:txBody>
      </p:sp>
      <p:sp>
        <p:nvSpPr>
          <p:cNvPr id="6" name="Footer Placeholder 5">
            <a:extLst>
              <a:ext uri="{FF2B5EF4-FFF2-40B4-BE49-F238E27FC236}">
                <a16:creationId xmlns:a16="http://schemas.microsoft.com/office/drawing/2014/main" id="{0DA9872F-A063-4A09-9048-BF9C25022C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C28E2-0E21-4747-A30C-35F33700B031}"/>
              </a:ext>
            </a:extLst>
          </p:cNvPr>
          <p:cNvSpPr>
            <a:spLocks noGrp="1"/>
          </p:cNvSpPr>
          <p:nvPr>
            <p:ph type="sldNum" sz="quarter" idx="12"/>
          </p:nvPr>
        </p:nvSpPr>
        <p:spPr/>
        <p:txBody>
          <a:bodyPr/>
          <a:lstStyle/>
          <a:p>
            <a:fld id="{112713C0-1EC5-4409-B3F5-6AFF230948FA}" type="slidenum">
              <a:rPr lang="en-US" smtClean="0"/>
              <a:t>‹#›</a:t>
            </a:fld>
            <a:endParaRPr lang="en-US"/>
          </a:p>
        </p:txBody>
      </p:sp>
    </p:spTree>
    <p:extLst>
      <p:ext uri="{BB962C8B-B14F-4D97-AF65-F5344CB8AC3E}">
        <p14:creationId xmlns:p14="http://schemas.microsoft.com/office/powerpoint/2010/main" val="112511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32EB-DC5F-4FBC-82E9-8241B03782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CE149-02EF-4A68-AD13-51EEBF1B1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199B32-551E-4126-9BA1-014A4E0C3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2B4CAC-9F68-4DB1-9087-3CC42AF1FD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83BEF-FBD5-4B7E-A866-B6EB2FD1A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BA685C-5E6E-4B42-9D5F-5A674F2E0B07}"/>
              </a:ext>
            </a:extLst>
          </p:cNvPr>
          <p:cNvSpPr>
            <a:spLocks noGrp="1"/>
          </p:cNvSpPr>
          <p:nvPr>
            <p:ph type="dt" sz="half" idx="10"/>
          </p:nvPr>
        </p:nvSpPr>
        <p:spPr/>
        <p:txBody>
          <a:bodyPr/>
          <a:lstStyle/>
          <a:p>
            <a:fld id="{26E32BB2-8599-4948-B622-DE4A02B93C21}" type="datetimeFigureOut">
              <a:rPr lang="en-US" smtClean="0"/>
              <a:t>5/19/2020</a:t>
            </a:fld>
            <a:endParaRPr lang="en-US"/>
          </a:p>
        </p:txBody>
      </p:sp>
      <p:sp>
        <p:nvSpPr>
          <p:cNvPr id="8" name="Footer Placeholder 7">
            <a:extLst>
              <a:ext uri="{FF2B5EF4-FFF2-40B4-BE49-F238E27FC236}">
                <a16:creationId xmlns:a16="http://schemas.microsoft.com/office/drawing/2014/main" id="{37BE6FC2-EB9E-4198-9F83-E103594D8D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CEEFA0-4D67-4AF5-8217-1015D58F962B}"/>
              </a:ext>
            </a:extLst>
          </p:cNvPr>
          <p:cNvSpPr>
            <a:spLocks noGrp="1"/>
          </p:cNvSpPr>
          <p:nvPr>
            <p:ph type="sldNum" sz="quarter" idx="12"/>
          </p:nvPr>
        </p:nvSpPr>
        <p:spPr/>
        <p:txBody>
          <a:bodyPr/>
          <a:lstStyle/>
          <a:p>
            <a:fld id="{112713C0-1EC5-4409-B3F5-6AFF230948FA}" type="slidenum">
              <a:rPr lang="en-US" smtClean="0"/>
              <a:t>‹#›</a:t>
            </a:fld>
            <a:endParaRPr lang="en-US"/>
          </a:p>
        </p:txBody>
      </p:sp>
    </p:spTree>
    <p:extLst>
      <p:ext uri="{BB962C8B-B14F-4D97-AF65-F5344CB8AC3E}">
        <p14:creationId xmlns:p14="http://schemas.microsoft.com/office/powerpoint/2010/main" val="12890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3B03-99CB-4CFA-A93E-9EBFE2EFA9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E9F58C-B7DD-4005-A700-40D9B6A9CCCA}"/>
              </a:ext>
            </a:extLst>
          </p:cNvPr>
          <p:cNvSpPr>
            <a:spLocks noGrp="1"/>
          </p:cNvSpPr>
          <p:nvPr>
            <p:ph type="dt" sz="half" idx="10"/>
          </p:nvPr>
        </p:nvSpPr>
        <p:spPr/>
        <p:txBody>
          <a:bodyPr/>
          <a:lstStyle/>
          <a:p>
            <a:fld id="{26E32BB2-8599-4948-B622-DE4A02B93C21}" type="datetimeFigureOut">
              <a:rPr lang="en-US" smtClean="0"/>
              <a:t>5/19/2020</a:t>
            </a:fld>
            <a:endParaRPr lang="en-US"/>
          </a:p>
        </p:txBody>
      </p:sp>
      <p:sp>
        <p:nvSpPr>
          <p:cNvPr id="4" name="Footer Placeholder 3">
            <a:extLst>
              <a:ext uri="{FF2B5EF4-FFF2-40B4-BE49-F238E27FC236}">
                <a16:creationId xmlns:a16="http://schemas.microsoft.com/office/drawing/2014/main" id="{E3CDC028-ED0A-4B5C-AE1C-114D8E04A6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399E-D959-43A6-B73F-10FB8E808F25}"/>
              </a:ext>
            </a:extLst>
          </p:cNvPr>
          <p:cNvSpPr>
            <a:spLocks noGrp="1"/>
          </p:cNvSpPr>
          <p:nvPr>
            <p:ph type="sldNum" sz="quarter" idx="12"/>
          </p:nvPr>
        </p:nvSpPr>
        <p:spPr/>
        <p:txBody>
          <a:bodyPr/>
          <a:lstStyle/>
          <a:p>
            <a:fld id="{112713C0-1EC5-4409-B3F5-6AFF230948FA}" type="slidenum">
              <a:rPr lang="en-US" smtClean="0"/>
              <a:t>‹#›</a:t>
            </a:fld>
            <a:endParaRPr lang="en-US"/>
          </a:p>
        </p:txBody>
      </p:sp>
    </p:spTree>
    <p:extLst>
      <p:ext uri="{BB962C8B-B14F-4D97-AF65-F5344CB8AC3E}">
        <p14:creationId xmlns:p14="http://schemas.microsoft.com/office/powerpoint/2010/main" val="278595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0795-6934-4BED-8C7A-A05D9D5BAF98}"/>
              </a:ext>
            </a:extLst>
          </p:cNvPr>
          <p:cNvSpPr>
            <a:spLocks noGrp="1"/>
          </p:cNvSpPr>
          <p:nvPr>
            <p:ph type="dt" sz="half" idx="10"/>
          </p:nvPr>
        </p:nvSpPr>
        <p:spPr/>
        <p:txBody>
          <a:bodyPr/>
          <a:lstStyle/>
          <a:p>
            <a:fld id="{26E32BB2-8599-4948-B622-DE4A02B93C21}" type="datetimeFigureOut">
              <a:rPr lang="en-US" smtClean="0"/>
              <a:t>5/19/2020</a:t>
            </a:fld>
            <a:endParaRPr lang="en-US"/>
          </a:p>
        </p:txBody>
      </p:sp>
      <p:sp>
        <p:nvSpPr>
          <p:cNvPr id="3" name="Footer Placeholder 2">
            <a:extLst>
              <a:ext uri="{FF2B5EF4-FFF2-40B4-BE49-F238E27FC236}">
                <a16:creationId xmlns:a16="http://schemas.microsoft.com/office/drawing/2014/main" id="{A26A6D92-4A85-4DBB-8D34-04997B9227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86D85B-4613-45C3-B8EB-3A4F1A346597}"/>
              </a:ext>
            </a:extLst>
          </p:cNvPr>
          <p:cNvSpPr>
            <a:spLocks noGrp="1"/>
          </p:cNvSpPr>
          <p:nvPr>
            <p:ph type="sldNum" sz="quarter" idx="12"/>
          </p:nvPr>
        </p:nvSpPr>
        <p:spPr/>
        <p:txBody>
          <a:bodyPr/>
          <a:lstStyle/>
          <a:p>
            <a:fld id="{112713C0-1EC5-4409-B3F5-6AFF230948FA}" type="slidenum">
              <a:rPr lang="en-US" smtClean="0"/>
              <a:t>‹#›</a:t>
            </a:fld>
            <a:endParaRPr lang="en-US"/>
          </a:p>
        </p:txBody>
      </p:sp>
    </p:spTree>
    <p:extLst>
      <p:ext uri="{BB962C8B-B14F-4D97-AF65-F5344CB8AC3E}">
        <p14:creationId xmlns:p14="http://schemas.microsoft.com/office/powerpoint/2010/main" val="240289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A6A7-FF10-43D6-9AD2-9E33296EF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E1E15A-7101-457D-B9A2-B07086D38A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24C286-903E-4B5A-888D-9230D7C47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73A5E-AD5A-43C0-923C-B2C2710B7C74}"/>
              </a:ext>
            </a:extLst>
          </p:cNvPr>
          <p:cNvSpPr>
            <a:spLocks noGrp="1"/>
          </p:cNvSpPr>
          <p:nvPr>
            <p:ph type="dt" sz="half" idx="10"/>
          </p:nvPr>
        </p:nvSpPr>
        <p:spPr/>
        <p:txBody>
          <a:bodyPr/>
          <a:lstStyle/>
          <a:p>
            <a:fld id="{26E32BB2-8599-4948-B622-DE4A02B93C21}" type="datetimeFigureOut">
              <a:rPr lang="en-US" smtClean="0"/>
              <a:t>5/19/2020</a:t>
            </a:fld>
            <a:endParaRPr lang="en-US"/>
          </a:p>
        </p:txBody>
      </p:sp>
      <p:sp>
        <p:nvSpPr>
          <p:cNvPr id="6" name="Footer Placeholder 5">
            <a:extLst>
              <a:ext uri="{FF2B5EF4-FFF2-40B4-BE49-F238E27FC236}">
                <a16:creationId xmlns:a16="http://schemas.microsoft.com/office/drawing/2014/main" id="{2B2E09A7-919A-4FAD-B898-2AA15730D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48FE1-5D7C-4F07-B8BC-894C074E2B2C}"/>
              </a:ext>
            </a:extLst>
          </p:cNvPr>
          <p:cNvSpPr>
            <a:spLocks noGrp="1"/>
          </p:cNvSpPr>
          <p:nvPr>
            <p:ph type="sldNum" sz="quarter" idx="12"/>
          </p:nvPr>
        </p:nvSpPr>
        <p:spPr/>
        <p:txBody>
          <a:bodyPr/>
          <a:lstStyle/>
          <a:p>
            <a:fld id="{112713C0-1EC5-4409-B3F5-6AFF230948FA}" type="slidenum">
              <a:rPr lang="en-US" smtClean="0"/>
              <a:t>‹#›</a:t>
            </a:fld>
            <a:endParaRPr lang="en-US"/>
          </a:p>
        </p:txBody>
      </p:sp>
    </p:spTree>
    <p:extLst>
      <p:ext uri="{BB962C8B-B14F-4D97-AF65-F5344CB8AC3E}">
        <p14:creationId xmlns:p14="http://schemas.microsoft.com/office/powerpoint/2010/main" val="402198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BE99-D5ED-4ED4-8727-2AF0C321C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F9BE4-F686-43F7-B1EA-CD4BB43BB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EF7A05-39A2-4F74-A52D-5E117D3AD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71B258-A56D-447A-B4F6-D2ED9D6663CB}"/>
              </a:ext>
            </a:extLst>
          </p:cNvPr>
          <p:cNvSpPr>
            <a:spLocks noGrp="1"/>
          </p:cNvSpPr>
          <p:nvPr>
            <p:ph type="dt" sz="half" idx="10"/>
          </p:nvPr>
        </p:nvSpPr>
        <p:spPr/>
        <p:txBody>
          <a:bodyPr/>
          <a:lstStyle/>
          <a:p>
            <a:fld id="{26E32BB2-8599-4948-B622-DE4A02B93C21}" type="datetimeFigureOut">
              <a:rPr lang="en-US" smtClean="0"/>
              <a:t>5/19/2020</a:t>
            </a:fld>
            <a:endParaRPr lang="en-US"/>
          </a:p>
        </p:txBody>
      </p:sp>
      <p:sp>
        <p:nvSpPr>
          <p:cNvPr id="6" name="Footer Placeholder 5">
            <a:extLst>
              <a:ext uri="{FF2B5EF4-FFF2-40B4-BE49-F238E27FC236}">
                <a16:creationId xmlns:a16="http://schemas.microsoft.com/office/drawing/2014/main" id="{60A9A7B3-6B9F-413D-8DAB-8E23F7675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B6EEC-404C-4AA3-B2AF-4C8C07BDF7E6}"/>
              </a:ext>
            </a:extLst>
          </p:cNvPr>
          <p:cNvSpPr>
            <a:spLocks noGrp="1"/>
          </p:cNvSpPr>
          <p:nvPr>
            <p:ph type="sldNum" sz="quarter" idx="12"/>
          </p:nvPr>
        </p:nvSpPr>
        <p:spPr/>
        <p:txBody>
          <a:bodyPr/>
          <a:lstStyle/>
          <a:p>
            <a:fld id="{112713C0-1EC5-4409-B3F5-6AFF230948FA}" type="slidenum">
              <a:rPr lang="en-US" smtClean="0"/>
              <a:t>‹#›</a:t>
            </a:fld>
            <a:endParaRPr lang="en-US"/>
          </a:p>
        </p:txBody>
      </p:sp>
    </p:spTree>
    <p:extLst>
      <p:ext uri="{BB962C8B-B14F-4D97-AF65-F5344CB8AC3E}">
        <p14:creationId xmlns:p14="http://schemas.microsoft.com/office/powerpoint/2010/main" val="33979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B40056-711E-4E0D-982D-C8AA8EE650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B4A32B-6806-4364-93F3-B026FB11C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BEF3B-F11A-4809-858C-B8D9D32F1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32BB2-8599-4948-B622-DE4A02B93C21}" type="datetimeFigureOut">
              <a:rPr lang="en-US" smtClean="0"/>
              <a:t>5/19/2020</a:t>
            </a:fld>
            <a:endParaRPr lang="en-US"/>
          </a:p>
        </p:txBody>
      </p:sp>
      <p:sp>
        <p:nvSpPr>
          <p:cNvPr id="5" name="Footer Placeholder 4">
            <a:extLst>
              <a:ext uri="{FF2B5EF4-FFF2-40B4-BE49-F238E27FC236}">
                <a16:creationId xmlns:a16="http://schemas.microsoft.com/office/drawing/2014/main" id="{8BB2B01C-4669-4AF3-A9C8-4BE4DCDF0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0BFF4A-25A7-42DD-99CE-CB55D05FE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713C0-1EC5-4409-B3F5-6AFF230948FA}" type="slidenum">
              <a:rPr lang="en-US" smtClean="0"/>
              <a:t>‹#›</a:t>
            </a:fld>
            <a:endParaRPr lang="en-US"/>
          </a:p>
        </p:txBody>
      </p:sp>
    </p:spTree>
    <p:extLst>
      <p:ext uri="{BB962C8B-B14F-4D97-AF65-F5344CB8AC3E}">
        <p14:creationId xmlns:p14="http://schemas.microsoft.com/office/powerpoint/2010/main" val="3812796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BEA4-76C1-4302-BAE4-4756AECA10C0}"/>
              </a:ext>
            </a:extLst>
          </p:cNvPr>
          <p:cNvSpPr>
            <a:spLocks noGrp="1"/>
          </p:cNvSpPr>
          <p:nvPr>
            <p:ph type="ctrTitle"/>
          </p:nvPr>
        </p:nvSpPr>
        <p:spPr>
          <a:xfrm>
            <a:off x="533961" y="511260"/>
            <a:ext cx="10372578" cy="941488"/>
          </a:xfrm>
        </p:spPr>
        <p:txBody>
          <a:bodyPr/>
          <a:lstStyle/>
          <a:p>
            <a:pPr algn="l"/>
            <a:r>
              <a:rPr lang="en-US" b="1" dirty="0"/>
              <a:t>Prerequisite to learn Spring Boot</a:t>
            </a:r>
          </a:p>
        </p:txBody>
      </p:sp>
      <p:sp>
        <p:nvSpPr>
          <p:cNvPr id="3" name="Subtitle 2">
            <a:extLst>
              <a:ext uri="{FF2B5EF4-FFF2-40B4-BE49-F238E27FC236}">
                <a16:creationId xmlns:a16="http://schemas.microsoft.com/office/drawing/2014/main" id="{3AC67F1E-E454-4A51-86B7-0C4055BA4C8B}"/>
              </a:ext>
            </a:extLst>
          </p:cNvPr>
          <p:cNvSpPr>
            <a:spLocks noGrp="1"/>
          </p:cNvSpPr>
          <p:nvPr>
            <p:ph type="subTitle" idx="1"/>
          </p:nvPr>
        </p:nvSpPr>
        <p:spPr>
          <a:xfrm>
            <a:off x="675859" y="1627463"/>
            <a:ext cx="8680175" cy="1698833"/>
          </a:xfrm>
        </p:spPr>
        <p:txBody>
          <a:bodyPr>
            <a:normAutofit fontScale="77500" lnSpcReduction="20000"/>
          </a:bodyPr>
          <a:lstStyle/>
          <a:p>
            <a:pPr marL="742950" indent="-742950" algn="l">
              <a:buFont typeface="+mj-lt"/>
              <a:buAutoNum type="arabicPeriod"/>
            </a:pPr>
            <a:r>
              <a:rPr lang="en-US" sz="3600" dirty="0"/>
              <a:t>You should have Java programming skill</a:t>
            </a:r>
          </a:p>
          <a:p>
            <a:pPr marL="742950" indent="-742950" algn="l">
              <a:buFont typeface="+mj-lt"/>
              <a:buAutoNum type="arabicPeriod"/>
            </a:pPr>
            <a:r>
              <a:rPr lang="en-US" sz="3600" dirty="0"/>
              <a:t>Knowledge on Web application concepts </a:t>
            </a:r>
          </a:p>
          <a:p>
            <a:pPr marL="742950" indent="-742950" algn="l">
              <a:buFont typeface="+mj-lt"/>
              <a:buAutoNum type="arabicPeriod"/>
            </a:pPr>
            <a:r>
              <a:rPr lang="en-US" sz="3600" dirty="0"/>
              <a:t>High level of Spring Framework</a:t>
            </a:r>
          </a:p>
          <a:p>
            <a:pPr marL="742950" indent="-742950" algn="l">
              <a:buFont typeface="+mj-lt"/>
              <a:buAutoNum type="arabicPeriod"/>
            </a:pPr>
            <a:r>
              <a:rPr lang="en-US" sz="3600" dirty="0"/>
              <a:t>Good to know about Servlet/JSP but not required </a:t>
            </a:r>
          </a:p>
        </p:txBody>
      </p:sp>
      <p:pic>
        <p:nvPicPr>
          <p:cNvPr id="5" name="Picture 4" descr="A picture containing cake, table, colorful, sitting&#10;&#10;Description automatically generated">
            <a:extLst>
              <a:ext uri="{FF2B5EF4-FFF2-40B4-BE49-F238E27FC236}">
                <a16:creationId xmlns:a16="http://schemas.microsoft.com/office/drawing/2014/main" id="{2FAA0E77-25E7-489E-A337-183999244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103" y="3492762"/>
            <a:ext cx="3207435" cy="3207435"/>
          </a:xfrm>
          <a:prstGeom prst="rect">
            <a:avLst/>
          </a:prstGeom>
        </p:spPr>
      </p:pic>
      <p:sp>
        <p:nvSpPr>
          <p:cNvPr id="6" name="TextBox 5">
            <a:extLst>
              <a:ext uri="{FF2B5EF4-FFF2-40B4-BE49-F238E27FC236}">
                <a16:creationId xmlns:a16="http://schemas.microsoft.com/office/drawing/2014/main" id="{6CD5D2B6-7ACD-4FBE-8A9C-719ECFB0EBE5}"/>
              </a:ext>
            </a:extLst>
          </p:cNvPr>
          <p:cNvSpPr txBox="1"/>
          <p:nvPr/>
        </p:nvSpPr>
        <p:spPr>
          <a:xfrm>
            <a:off x="10330987" y="49595"/>
            <a:ext cx="1861013" cy="461665"/>
          </a:xfrm>
          <a:prstGeom prst="rect">
            <a:avLst/>
          </a:prstGeom>
          <a:noFill/>
        </p:spPr>
        <p:txBody>
          <a:bodyPr wrap="square" rtlCol="0">
            <a:spAutoFit/>
          </a:bodyPr>
          <a:lstStyle/>
          <a:p>
            <a:r>
              <a:rPr lang="en-US" sz="2400" b="1" dirty="0">
                <a:solidFill>
                  <a:srgbClr val="FF2929"/>
                </a:solidFill>
                <a:latin typeface="Arial" panose="020B0604020202020204" pitchFamily="34" charset="0"/>
                <a:cs typeface="Arial" panose="020B0604020202020204" pitchFamily="34" charset="0"/>
              </a:rPr>
              <a:t>IT</a:t>
            </a:r>
            <a:r>
              <a:rPr lang="en-US" sz="2400" dirty="0">
                <a:latin typeface="Arial" panose="020B0604020202020204" pitchFamily="34" charset="0"/>
                <a:cs typeface="Arial" panose="020B0604020202020204" pitchFamily="34" charset="0"/>
              </a:rPr>
              <a:t> </a:t>
            </a:r>
            <a:r>
              <a:rPr lang="en-US" sz="2400" b="1" dirty="0">
                <a:solidFill>
                  <a:srgbClr val="3203DF"/>
                </a:solidFill>
                <a:latin typeface="Arial" panose="020B0604020202020204" pitchFamily="34" charset="0"/>
                <a:cs typeface="Arial" panose="020B0604020202020204" pitchFamily="34" charset="0"/>
              </a:rPr>
              <a:t>GARDEN</a:t>
            </a:r>
          </a:p>
        </p:txBody>
      </p:sp>
    </p:spTree>
    <p:extLst>
      <p:ext uri="{BB962C8B-B14F-4D97-AF65-F5344CB8AC3E}">
        <p14:creationId xmlns:p14="http://schemas.microsoft.com/office/powerpoint/2010/main" val="324819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175F44-F1EF-451B-A361-9A5903D253E5}"/>
              </a:ext>
            </a:extLst>
          </p:cNvPr>
          <p:cNvSpPr txBox="1"/>
          <p:nvPr/>
        </p:nvSpPr>
        <p:spPr>
          <a:xfrm>
            <a:off x="940903" y="1563757"/>
            <a:ext cx="9515061" cy="3108543"/>
          </a:xfrm>
          <a:prstGeom prst="rect">
            <a:avLst/>
          </a:prstGeom>
          <a:noFill/>
        </p:spPr>
        <p:txBody>
          <a:bodyPr wrap="square" rtlCol="0">
            <a:spAutoFit/>
          </a:bodyPr>
          <a:lstStyle/>
          <a:p>
            <a:r>
              <a:rPr lang="en-US" sz="2800" b="1" dirty="0"/>
              <a:t>Basic concept you should know before you move into Spring Framework.</a:t>
            </a:r>
          </a:p>
          <a:p>
            <a:pPr marL="514350" indent="-514350">
              <a:buFont typeface="+mj-lt"/>
              <a:buAutoNum type="arabicPeriod"/>
            </a:pPr>
            <a:r>
              <a:rPr lang="en-US" sz="2800" dirty="0"/>
              <a:t>What is Loose coupling?</a:t>
            </a:r>
          </a:p>
          <a:p>
            <a:pPr marL="514350" indent="-514350">
              <a:buFont typeface="+mj-lt"/>
              <a:buAutoNum type="arabicPeriod"/>
            </a:pPr>
            <a:r>
              <a:rPr lang="en-US" sz="2800" dirty="0"/>
              <a:t>What is Dependency Injection?</a:t>
            </a:r>
          </a:p>
          <a:p>
            <a:pPr marL="514350" indent="-514350">
              <a:buFont typeface="+mj-lt"/>
              <a:buAutoNum type="arabicPeriod"/>
            </a:pPr>
            <a:r>
              <a:rPr lang="en-US" sz="2800" dirty="0"/>
              <a:t>What is Inversion of Control (IoC)</a:t>
            </a:r>
          </a:p>
          <a:p>
            <a:pPr marL="514350" indent="-514350">
              <a:buFont typeface="+mj-lt"/>
              <a:buAutoNum type="arabicPeriod"/>
            </a:pPr>
            <a:r>
              <a:rPr lang="en-US" sz="2800" dirty="0"/>
              <a:t>Auto wiring </a:t>
            </a:r>
          </a:p>
          <a:p>
            <a:endParaRPr lang="en-US" sz="2800" dirty="0"/>
          </a:p>
        </p:txBody>
      </p:sp>
      <p:sp>
        <p:nvSpPr>
          <p:cNvPr id="3" name="TextBox 2">
            <a:extLst>
              <a:ext uri="{FF2B5EF4-FFF2-40B4-BE49-F238E27FC236}">
                <a16:creationId xmlns:a16="http://schemas.microsoft.com/office/drawing/2014/main" id="{AA06D39F-8A32-48C6-8B43-2EC5D94AE513}"/>
              </a:ext>
            </a:extLst>
          </p:cNvPr>
          <p:cNvSpPr txBox="1"/>
          <p:nvPr/>
        </p:nvSpPr>
        <p:spPr>
          <a:xfrm>
            <a:off x="10330987" y="49595"/>
            <a:ext cx="1861013" cy="461665"/>
          </a:xfrm>
          <a:prstGeom prst="rect">
            <a:avLst/>
          </a:prstGeom>
          <a:noFill/>
        </p:spPr>
        <p:txBody>
          <a:bodyPr wrap="square" rtlCol="0">
            <a:spAutoFit/>
          </a:bodyPr>
          <a:lstStyle/>
          <a:p>
            <a:r>
              <a:rPr lang="en-US" sz="2400" b="1" dirty="0">
                <a:solidFill>
                  <a:srgbClr val="FF2929"/>
                </a:solidFill>
                <a:latin typeface="Arial" panose="020B0604020202020204" pitchFamily="34" charset="0"/>
                <a:cs typeface="Arial" panose="020B0604020202020204" pitchFamily="34" charset="0"/>
              </a:rPr>
              <a:t>IT</a:t>
            </a:r>
            <a:r>
              <a:rPr lang="en-US" sz="2400" dirty="0">
                <a:latin typeface="Arial" panose="020B0604020202020204" pitchFamily="34" charset="0"/>
                <a:cs typeface="Arial" panose="020B0604020202020204" pitchFamily="34" charset="0"/>
              </a:rPr>
              <a:t> </a:t>
            </a:r>
            <a:r>
              <a:rPr lang="en-US" sz="2400" b="1" dirty="0">
                <a:solidFill>
                  <a:srgbClr val="3203DF"/>
                </a:solidFill>
                <a:latin typeface="Arial" panose="020B0604020202020204" pitchFamily="34" charset="0"/>
                <a:cs typeface="Arial" panose="020B0604020202020204" pitchFamily="34" charset="0"/>
              </a:rPr>
              <a:t>GARDEN</a:t>
            </a:r>
          </a:p>
        </p:txBody>
      </p:sp>
    </p:spTree>
    <p:extLst>
      <p:ext uri="{BB962C8B-B14F-4D97-AF65-F5344CB8AC3E}">
        <p14:creationId xmlns:p14="http://schemas.microsoft.com/office/powerpoint/2010/main" val="36681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175F44-F1EF-451B-A361-9A5903D253E5}"/>
              </a:ext>
            </a:extLst>
          </p:cNvPr>
          <p:cNvSpPr txBox="1"/>
          <p:nvPr/>
        </p:nvSpPr>
        <p:spPr>
          <a:xfrm>
            <a:off x="901147" y="0"/>
            <a:ext cx="9515061" cy="523220"/>
          </a:xfrm>
          <a:prstGeom prst="rect">
            <a:avLst/>
          </a:prstGeom>
          <a:noFill/>
        </p:spPr>
        <p:txBody>
          <a:bodyPr wrap="square" rtlCol="0">
            <a:spAutoFit/>
          </a:bodyPr>
          <a:lstStyle/>
          <a:p>
            <a:r>
              <a:rPr lang="en-US" sz="2800" dirty="0"/>
              <a:t>What is loose coupling?</a:t>
            </a:r>
          </a:p>
        </p:txBody>
      </p:sp>
      <p:sp>
        <p:nvSpPr>
          <p:cNvPr id="2" name="TextBox 1">
            <a:extLst>
              <a:ext uri="{FF2B5EF4-FFF2-40B4-BE49-F238E27FC236}">
                <a16:creationId xmlns:a16="http://schemas.microsoft.com/office/drawing/2014/main" id="{AAAC5E93-751F-4466-A7D1-86BF8814BBD4}"/>
              </a:ext>
            </a:extLst>
          </p:cNvPr>
          <p:cNvSpPr txBox="1"/>
          <p:nvPr/>
        </p:nvSpPr>
        <p:spPr>
          <a:xfrm>
            <a:off x="211015" y="523220"/>
            <a:ext cx="11859065" cy="1938992"/>
          </a:xfrm>
          <a:prstGeom prst="rect">
            <a:avLst/>
          </a:prstGeom>
          <a:noFill/>
          <a:ln>
            <a:solidFill>
              <a:srgbClr val="FFC000"/>
            </a:solidFill>
          </a:ln>
        </p:spPr>
        <p:txBody>
          <a:bodyPr wrap="square" rtlCol="0">
            <a:spAutoFit/>
          </a:bodyPr>
          <a:lstStyle/>
          <a:p>
            <a:r>
              <a:rPr lang="en-US" sz="2000" dirty="0"/>
              <a:t>Understand about tight coupling.</a:t>
            </a:r>
            <a:br>
              <a:rPr lang="en-US" sz="2000" dirty="0"/>
            </a:br>
            <a:endParaRPr lang="en-US" sz="2000" dirty="0"/>
          </a:p>
          <a:p>
            <a:r>
              <a:rPr lang="en-US" sz="2000" dirty="0"/>
              <a:t>public class CustomerService {</a:t>
            </a:r>
          </a:p>
          <a:p>
            <a:r>
              <a:rPr lang="en-US" sz="2000" dirty="0"/>
              <a:t>	CustomerDataManagement customerData = new CustomerDataManagement();</a:t>
            </a:r>
            <a:br>
              <a:rPr lang="en-US" sz="2000" dirty="0"/>
            </a:br>
            <a:r>
              <a:rPr lang="en-US" sz="2000" dirty="0"/>
              <a:t>	customerData. register(</a:t>
            </a:r>
            <a:r>
              <a:rPr lang="en-US" sz="2000" dirty="0" err="1"/>
              <a:t>customerType</a:t>
            </a:r>
            <a:r>
              <a:rPr lang="en-US" sz="2000" dirty="0"/>
              <a:t>);</a:t>
            </a:r>
          </a:p>
          <a:p>
            <a:r>
              <a:rPr lang="en-US" sz="2000" dirty="0"/>
              <a:t>}</a:t>
            </a:r>
          </a:p>
        </p:txBody>
      </p:sp>
      <p:sp>
        <p:nvSpPr>
          <p:cNvPr id="3" name="TextBox 2">
            <a:extLst>
              <a:ext uri="{FF2B5EF4-FFF2-40B4-BE49-F238E27FC236}">
                <a16:creationId xmlns:a16="http://schemas.microsoft.com/office/drawing/2014/main" id="{4DA6329A-D380-4CDE-BEFE-AC1962273EE6}"/>
              </a:ext>
            </a:extLst>
          </p:cNvPr>
          <p:cNvSpPr txBox="1"/>
          <p:nvPr/>
        </p:nvSpPr>
        <p:spPr>
          <a:xfrm>
            <a:off x="211015" y="2540480"/>
            <a:ext cx="11859065" cy="3785652"/>
          </a:xfrm>
          <a:prstGeom prst="rect">
            <a:avLst/>
          </a:prstGeom>
          <a:noFill/>
          <a:ln>
            <a:solidFill>
              <a:srgbClr val="0070C0"/>
            </a:solidFill>
          </a:ln>
        </p:spPr>
        <p:txBody>
          <a:bodyPr wrap="square" rtlCol="0">
            <a:spAutoFit/>
          </a:bodyPr>
          <a:lstStyle/>
          <a:p>
            <a:r>
              <a:rPr lang="en-US" sz="2000" dirty="0"/>
              <a:t>In the above example, CustomerService is a business class where it is needed Customer data to store/update/fetch manipulation. In this example, we talk about only the registration part. CusomerDataManagement is a Data Access layer. It will provide the Data to CustomerService to create new Customers. </a:t>
            </a:r>
            <a:br>
              <a:rPr lang="en-US" sz="2000" dirty="0"/>
            </a:br>
            <a:r>
              <a:rPr lang="en-US" sz="2000" dirty="0"/>
              <a:t>CustomerService directly using CustomerDataManagement so it is called as Tightly coupled. If you are going to change the registration process in the future , you need to change inside the CustomerService class too. So it is tightly coupled.</a:t>
            </a:r>
            <a:br>
              <a:rPr lang="en-US" sz="2000" dirty="0"/>
            </a:br>
            <a:r>
              <a:rPr lang="en-US" sz="2000" dirty="0"/>
              <a:t>Let say the scenario today you have registration for Local people </a:t>
            </a:r>
            <a:r>
              <a:rPr lang="en-US" sz="2000" dirty="0" err="1"/>
              <a:t>i.e</a:t>
            </a:r>
            <a:r>
              <a:rPr lang="en-US" sz="2000" dirty="0"/>
              <a:t> the application register only Indian people not from outside of India. Now you have a new requirement, System should support registering outside from India, so you need to tell which type of customer you are going to register something like below. </a:t>
            </a:r>
            <a:r>
              <a:rPr lang="en-US" sz="2000" dirty="0" err="1"/>
              <a:t>customerData.register</a:t>
            </a:r>
            <a:r>
              <a:rPr lang="en-US" sz="2000" dirty="0"/>
              <a:t>(</a:t>
            </a:r>
            <a:r>
              <a:rPr lang="en-US" sz="2000" dirty="0" err="1"/>
              <a:t>customerTyupe</a:t>
            </a:r>
            <a:r>
              <a:rPr lang="en-US" sz="2000" dirty="0"/>
              <a:t>). So whenever new requirement comes, we need to change in the CustomerService layer because it is tightly coupled.</a:t>
            </a:r>
          </a:p>
        </p:txBody>
      </p:sp>
      <p:sp>
        <p:nvSpPr>
          <p:cNvPr id="5" name="TextBox 4">
            <a:extLst>
              <a:ext uri="{FF2B5EF4-FFF2-40B4-BE49-F238E27FC236}">
                <a16:creationId xmlns:a16="http://schemas.microsoft.com/office/drawing/2014/main" id="{9B958200-60FB-4886-A1BB-FED75CEE9F6F}"/>
              </a:ext>
            </a:extLst>
          </p:cNvPr>
          <p:cNvSpPr txBox="1"/>
          <p:nvPr/>
        </p:nvSpPr>
        <p:spPr>
          <a:xfrm>
            <a:off x="1735421" y="6368295"/>
            <a:ext cx="9356036" cy="461665"/>
          </a:xfrm>
          <a:prstGeom prst="rect">
            <a:avLst/>
          </a:prstGeom>
          <a:noFill/>
        </p:spPr>
        <p:txBody>
          <a:bodyPr wrap="square" rtlCol="0">
            <a:spAutoFit/>
          </a:bodyPr>
          <a:lstStyle/>
          <a:p>
            <a:r>
              <a:rPr lang="en-US" sz="2400" b="1" dirty="0"/>
              <a:t>How to make CustomerService is a loose couple? Continuation ……..</a:t>
            </a:r>
          </a:p>
        </p:txBody>
      </p:sp>
      <p:sp>
        <p:nvSpPr>
          <p:cNvPr id="6" name="TextBox 5">
            <a:extLst>
              <a:ext uri="{FF2B5EF4-FFF2-40B4-BE49-F238E27FC236}">
                <a16:creationId xmlns:a16="http://schemas.microsoft.com/office/drawing/2014/main" id="{EC5CBB8F-53C3-45FD-8E53-9A0BC301F711}"/>
              </a:ext>
            </a:extLst>
          </p:cNvPr>
          <p:cNvSpPr txBox="1"/>
          <p:nvPr/>
        </p:nvSpPr>
        <p:spPr>
          <a:xfrm>
            <a:off x="10330987" y="49595"/>
            <a:ext cx="1861013" cy="461665"/>
          </a:xfrm>
          <a:prstGeom prst="rect">
            <a:avLst/>
          </a:prstGeom>
          <a:noFill/>
        </p:spPr>
        <p:txBody>
          <a:bodyPr wrap="square" rtlCol="0">
            <a:spAutoFit/>
          </a:bodyPr>
          <a:lstStyle/>
          <a:p>
            <a:r>
              <a:rPr lang="en-US" sz="2400" b="1" dirty="0">
                <a:solidFill>
                  <a:srgbClr val="FF2929"/>
                </a:solidFill>
                <a:latin typeface="Arial" panose="020B0604020202020204" pitchFamily="34" charset="0"/>
                <a:cs typeface="Arial" panose="020B0604020202020204" pitchFamily="34" charset="0"/>
              </a:rPr>
              <a:t>IT</a:t>
            </a:r>
            <a:r>
              <a:rPr lang="en-US" sz="2400" dirty="0">
                <a:latin typeface="Arial" panose="020B0604020202020204" pitchFamily="34" charset="0"/>
                <a:cs typeface="Arial" panose="020B0604020202020204" pitchFamily="34" charset="0"/>
              </a:rPr>
              <a:t> </a:t>
            </a:r>
            <a:r>
              <a:rPr lang="en-US" sz="2400" b="1" dirty="0">
                <a:solidFill>
                  <a:srgbClr val="3203DF"/>
                </a:solidFill>
                <a:latin typeface="Arial" panose="020B0604020202020204" pitchFamily="34" charset="0"/>
                <a:cs typeface="Arial" panose="020B0604020202020204" pitchFamily="34" charset="0"/>
              </a:rPr>
              <a:t>GARDEN</a:t>
            </a:r>
          </a:p>
        </p:txBody>
      </p:sp>
    </p:spTree>
    <p:extLst>
      <p:ext uri="{BB962C8B-B14F-4D97-AF65-F5344CB8AC3E}">
        <p14:creationId xmlns:p14="http://schemas.microsoft.com/office/powerpoint/2010/main" val="381215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175F44-F1EF-451B-A361-9A5903D253E5}"/>
              </a:ext>
            </a:extLst>
          </p:cNvPr>
          <p:cNvSpPr txBox="1"/>
          <p:nvPr/>
        </p:nvSpPr>
        <p:spPr>
          <a:xfrm>
            <a:off x="7411023" y="0"/>
            <a:ext cx="5685998" cy="523220"/>
          </a:xfrm>
          <a:prstGeom prst="rect">
            <a:avLst/>
          </a:prstGeom>
          <a:noFill/>
        </p:spPr>
        <p:txBody>
          <a:bodyPr wrap="square" rtlCol="0">
            <a:spAutoFit/>
          </a:bodyPr>
          <a:lstStyle/>
          <a:p>
            <a:r>
              <a:rPr lang="en-US" sz="2800" dirty="0"/>
              <a:t>Loose coupling code</a:t>
            </a:r>
          </a:p>
        </p:txBody>
      </p:sp>
      <p:sp>
        <p:nvSpPr>
          <p:cNvPr id="2" name="TextBox 1">
            <a:extLst>
              <a:ext uri="{FF2B5EF4-FFF2-40B4-BE49-F238E27FC236}">
                <a16:creationId xmlns:a16="http://schemas.microsoft.com/office/drawing/2014/main" id="{AAAC5E93-751F-4466-A7D1-86BF8814BBD4}"/>
              </a:ext>
            </a:extLst>
          </p:cNvPr>
          <p:cNvSpPr txBox="1"/>
          <p:nvPr/>
        </p:nvSpPr>
        <p:spPr>
          <a:xfrm>
            <a:off x="0" y="28069"/>
            <a:ext cx="12192000" cy="6863417"/>
          </a:xfrm>
          <a:prstGeom prst="rect">
            <a:avLst/>
          </a:prstGeom>
          <a:noFill/>
          <a:ln>
            <a:solidFill>
              <a:srgbClr val="FFC000"/>
            </a:solidFill>
          </a:ln>
        </p:spPr>
        <p:txBody>
          <a:bodyPr wrap="square" rtlCol="0">
            <a:spAutoFit/>
          </a:bodyPr>
          <a:lstStyle/>
          <a:p>
            <a:r>
              <a:rPr lang="en-US" sz="2000" dirty="0"/>
              <a:t>Interface CustomerDataManagement {</a:t>
            </a:r>
          </a:p>
          <a:p>
            <a:r>
              <a:rPr lang="en-US" sz="2000" dirty="0"/>
              <a:t>	void register()</a:t>
            </a:r>
          </a:p>
          <a:p>
            <a:r>
              <a:rPr lang="en-US" sz="2000" dirty="0"/>
              <a:t>}</a:t>
            </a:r>
          </a:p>
          <a:p>
            <a:r>
              <a:rPr lang="en-US" sz="2000" dirty="0"/>
              <a:t>class </a:t>
            </a:r>
            <a:r>
              <a:rPr lang="en-US" sz="2000" dirty="0" err="1"/>
              <a:t>CustomerDataManagementLocal</a:t>
            </a:r>
            <a:r>
              <a:rPr lang="en-US" sz="2000" dirty="0"/>
              <a:t>  implements CustomerDataManagement{</a:t>
            </a:r>
          </a:p>
          <a:p>
            <a:r>
              <a:rPr lang="en-US" sz="2000" dirty="0"/>
              <a:t>		</a:t>
            </a:r>
          </a:p>
          <a:p>
            <a:r>
              <a:rPr lang="en-US" sz="2000" dirty="0"/>
              <a:t>	register() {</a:t>
            </a:r>
          </a:p>
          <a:p>
            <a:r>
              <a:rPr lang="en-US" sz="2000" dirty="0"/>
              <a:t>			// Your logic goes here for India</a:t>
            </a:r>
          </a:p>
          <a:p>
            <a:r>
              <a:rPr lang="en-US" sz="2000" dirty="0"/>
              <a:t>	}</a:t>
            </a:r>
          </a:p>
          <a:p>
            <a:r>
              <a:rPr lang="en-US" sz="2000" dirty="0"/>
              <a:t>}</a:t>
            </a:r>
          </a:p>
          <a:p>
            <a:r>
              <a:rPr lang="en-US" sz="2000" dirty="0"/>
              <a:t>class </a:t>
            </a:r>
            <a:r>
              <a:rPr lang="en-US" sz="2000" dirty="0" err="1"/>
              <a:t>CustomerDataManagementInternational</a:t>
            </a:r>
            <a:r>
              <a:rPr lang="en-US" sz="2000" dirty="0"/>
              <a:t> implements CustomerDataManagement{</a:t>
            </a:r>
          </a:p>
          <a:p>
            <a:r>
              <a:rPr lang="en-US" sz="2000" dirty="0"/>
              <a:t>		</a:t>
            </a:r>
          </a:p>
          <a:p>
            <a:r>
              <a:rPr lang="en-US" sz="2000" dirty="0"/>
              <a:t>	register() {</a:t>
            </a:r>
          </a:p>
          <a:p>
            <a:r>
              <a:rPr lang="en-US" sz="2000" dirty="0"/>
              <a:t>		// Your logic goes here for outside of India				</a:t>
            </a:r>
          </a:p>
          <a:p>
            <a:r>
              <a:rPr lang="en-US" sz="2000" dirty="0"/>
              <a:t>	}</a:t>
            </a:r>
          </a:p>
          <a:p>
            <a:r>
              <a:rPr lang="en-US" sz="2000" dirty="0"/>
              <a:t>}</a:t>
            </a:r>
          </a:p>
          <a:p>
            <a:br>
              <a:rPr lang="en-US" sz="2000" dirty="0"/>
            </a:br>
            <a:r>
              <a:rPr lang="en-US" sz="2000" dirty="0"/>
              <a:t>public class CustomerService {</a:t>
            </a:r>
          </a:p>
          <a:p>
            <a:r>
              <a:rPr lang="en-US" sz="2000" dirty="0"/>
              <a:t>		public CustomerService(CustomerDataManagement customerData) {</a:t>
            </a:r>
          </a:p>
          <a:p>
            <a:r>
              <a:rPr lang="en-US" sz="2000" dirty="0"/>
              <a:t>			</a:t>
            </a:r>
            <a:r>
              <a:rPr lang="en-US" sz="2000" dirty="0" err="1"/>
              <a:t>this.customerData</a:t>
            </a:r>
            <a:r>
              <a:rPr lang="en-US" sz="2000" dirty="0"/>
              <a:t> = customerData;</a:t>
            </a:r>
          </a:p>
          <a:p>
            <a:r>
              <a:rPr lang="en-US" sz="2000" dirty="0"/>
              <a:t>			</a:t>
            </a:r>
            <a:r>
              <a:rPr lang="en-US" sz="2000" dirty="0" err="1"/>
              <a:t>customerData.register</a:t>
            </a:r>
            <a:r>
              <a:rPr lang="en-US" sz="2000" dirty="0"/>
              <a:t>();</a:t>
            </a:r>
          </a:p>
          <a:p>
            <a:r>
              <a:rPr lang="en-US" sz="2000" dirty="0"/>
              <a:t>		}</a:t>
            </a:r>
          </a:p>
          <a:p>
            <a:r>
              <a:rPr lang="en-US" sz="2000" dirty="0"/>
              <a:t>}</a:t>
            </a:r>
          </a:p>
        </p:txBody>
      </p:sp>
      <p:sp>
        <p:nvSpPr>
          <p:cNvPr id="5" name="TextBox 4">
            <a:extLst>
              <a:ext uri="{FF2B5EF4-FFF2-40B4-BE49-F238E27FC236}">
                <a16:creationId xmlns:a16="http://schemas.microsoft.com/office/drawing/2014/main" id="{18869CFE-DB0F-4A96-99B3-BDEE5A522576}"/>
              </a:ext>
            </a:extLst>
          </p:cNvPr>
          <p:cNvSpPr txBox="1"/>
          <p:nvPr/>
        </p:nvSpPr>
        <p:spPr>
          <a:xfrm>
            <a:off x="10330987" y="49595"/>
            <a:ext cx="1861013" cy="461665"/>
          </a:xfrm>
          <a:prstGeom prst="rect">
            <a:avLst/>
          </a:prstGeom>
          <a:noFill/>
        </p:spPr>
        <p:txBody>
          <a:bodyPr wrap="square" rtlCol="0">
            <a:spAutoFit/>
          </a:bodyPr>
          <a:lstStyle/>
          <a:p>
            <a:r>
              <a:rPr lang="en-US" sz="2400" b="1" dirty="0">
                <a:solidFill>
                  <a:srgbClr val="FF2929"/>
                </a:solidFill>
                <a:latin typeface="Arial" panose="020B0604020202020204" pitchFamily="34" charset="0"/>
                <a:cs typeface="Arial" panose="020B0604020202020204" pitchFamily="34" charset="0"/>
              </a:rPr>
              <a:t>IT</a:t>
            </a:r>
            <a:r>
              <a:rPr lang="en-US" sz="2400" dirty="0">
                <a:latin typeface="Arial" panose="020B0604020202020204" pitchFamily="34" charset="0"/>
                <a:cs typeface="Arial" panose="020B0604020202020204" pitchFamily="34" charset="0"/>
              </a:rPr>
              <a:t> </a:t>
            </a:r>
            <a:r>
              <a:rPr lang="en-US" sz="2400" b="1" dirty="0">
                <a:solidFill>
                  <a:srgbClr val="3203DF"/>
                </a:solidFill>
                <a:latin typeface="Arial" panose="020B0604020202020204" pitchFamily="34" charset="0"/>
                <a:cs typeface="Arial" panose="020B0604020202020204" pitchFamily="34" charset="0"/>
              </a:rPr>
              <a:t>GARDEN</a:t>
            </a:r>
          </a:p>
        </p:txBody>
      </p:sp>
    </p:spTree>
    <p:extLst>
      <p:ext uri="{BB962C8B-B14F-4D97-AF65-F5344CB8AC3E}">
        <p14:creationId xmlns:p14="http://schemas.microsoft.com/office/powerpoint/2010/main" val="315098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6DDE78-DA2D-4E05-A7B3-C141470983C7}"/>
              </a:ext>
            </a:extLst>
          </p:cNvPr>
          <p:cNvSpPr txBox="1"/>
          <p:nvPr/>
        </p:nvSpPr>
        <p:spPr>
          <a:xfrm>
            <a:off x="873011" y="196948"/>
            <a:ext cx="9515061" cy="523220"/>
          </a:xfrm>
          <a:prstGeom prst="rect">
            <a:avLst/>
          </a:prstGeom>
          <a:noFill/>
        </p:spPr>
        <p:txBody>
          <a:bodyPr wrap="square" rtlCol="0">
            <a:spAutoFit/>
          </a:bodyPr>
          <a:lstStyle/>
          <a:p>
            <a:r>
              <a:rPr lang="en-US" sz="2800" dirty="0"/>
              <a:t>What is Dependency Injection? and inversion of Control (IoC)</a:t>
            </a:r>
          </a:p>
        </p:txBody>
      </p:sp>
      <p:sp>
        <p:nvSpPr>
          <p:cNvPr id="8" name="TextBox 7">
            <a:extLst>
              <a:ext uri="{FF2B5EF4-FFF2-40B4-BE49-F238E27FC236}">
                <a16:creationId xmlns:a16="http://schemas.microsoft.com/office/drawing/2014/main" id="{C71E9A40-DF7E-4DDF-9C0B-983C94F45896}"/>
              </a:ext>
            </a:extLst>
          </p:cNvPr>
          <p:cNvSpPr txBox="1"/>
          <p:nvPr/>
        </p:nvSpPr>
        <p:spPr>
          <a:xfrm>
            <a:off x="0" y="720168"/>
            <a:ext cx="12191999" cy="5016758"/>
          </a:xfrm>
          <a:prstGeom prst="rect">
            <a:avLst/>
          </a:prstGeom>
          <a:noFill/>
        </p:spPr>
        <p:txBody>
          <a:bodyPr wrap="square" rtlCol="0">
            <a:spAutoFit/>
          </a:bodyPr>
          <a:lstStyle/>
          <a:p>
            <a:r>
              <a:rPr lang="en-US" sz="2000" dirty="0"/>
              <a:t>Dependency injection is a dependency with one class with another class. In the previous Loos coupling example, Customer Service always dependent with CustomerDataManagement. The dependency injection is easily manageable in Spring Framework and it is managed by following annotations </a:t>
            </a:r>
            <a:br>
              <a:rPr lang="en-US" sz="2000" dirty="0"/>
            </a:br>
            <a:r>
              <a:rPr lang="en-US" sz="2000" dirty="0"/>
              <a:t>@Service or @Component and @</a:t>
            </a:r>
            <a:r>
              <a:rPr lang="en-US" sz="2000" dirty="0" err="1"/>
              <a:t>Autowired</a:t>
            </a:r>
            <a:endParaRPr lang="en-US" sz="2000" dirty="0"/>
          </a:p>
          <a:p>
            <a:r>
              <a:rPr lang="en-US" sz="2000" dirty="0"/>
              <a:t>@Service</a:t>
            </a:r>
          </a:p>
          <a:p>
            <a:r>
              <a:rPr lang="en-US" sz="2000" dirty="0"/>
              <a:t>Public class </a:t>
            </a:r>
            <a:r>
              <a:rPr lang="en-US" sz="2000" dirty="0" err="1"/>
              <a:t>BusinessLayer</a:t>
            </a:r>
            <a:r>
              <a:rPr lang="en-US" sz="2000" dirty="0"/>
              <a:t> {</a:t>
            </a:r>
          </a:p>
          <a:p>
            <a:endParaRPr lang="en-US" sz="2000" dirty="0"/>
          </a:p>
          <a:p>
            <a:r>
              <a:rPr lang="en-US" sz="2000" dirty="0"/>
              <a:t>	@</a:t>
            </a:r>
            <a:r>
              <a:rPr lang="en-US" sz="2000" dirty="0" err="1"/>
              <a:t>Autowired</a:t>
            </a:r>
            <a:br>
              <a:rPr lang="en-US" sz="2000" dirty="0"/>
            </a:br>
            <a:r>
              <a:rPr lang="en-US" sz="2000" dirty="0"/>
              <a:t>                </a:t>
            </a:r>
            <a:r>
              <a:rPr lang="en-US" sz="2000" dirty="0" err="1"/>
              <a:t>DataAccessLayer</a:t>
            </a:r>
            <a:r>
              <a:rPr lang="en-US" sz="2000" dirty="0"/>
              <a:t> </a:t>
            </a:r>
            <a:r>
              <a:rPr lang="en-US" sz="2000" dirty="0" err="1"/>
              <a:t>dataAccessLayer</a:t>
            </a:r>
            <a:r>
              <a:rPr lang="en-US" sz="2000" dirty="0"/>
              <a:t>;</a:t>
            </a:r>
          </a:p>
          <a:p>
            <a:endParaRPr lang="en-US" sz="2000" dirty="0"/>
          </a:p>
          <a:p>
            <a:r>
              <a:rPr lang="en-US" sz="2000" dirty="0"/>
              <a:t>	public void </a:t>
            </a:r>
            <a:r>
              <a:rPr lang="en-US" sz="2000" dirty="0" err="1"/>
              <a:t>insertData</a:t>
            </a:r>
            <a:r>
              <a:rPr lang="en-US" sz="2000" dirty="0"/>
              <a:t>(</a:t>
            </a:r>
            <a:r>
              <a:rPr lang="en-US" sz="2000" dirty="0" err="1"/>
              <a:t>businessData</a:t>
            </a:r>
            <a:r>
              <a:rPr lang="en-US" sz="2000" dirty="0"/>
              <a:t> ) {</a:t>
            </a:r>
          </a:p>
          <a:p>
            <a:r>
              <a:rPr lang="en-US" sz="2000" dirty="0"/>
              <a:t>	    // do your business with your data</a:t>
            </a:r>
          </a:p>
          <a:p>
            <a:r>
              <a:rPr lang="en-US" sz="2000" dirty="0"/>
              <a:t>	   </a:t>
            </a:r>
            <a:r>
              <a:rPr lang="en-US" sz="2000" dirty="0" err="1"/>
              <a:t>dataAccessLayer.insert</a:t>
            </a:r>
            <a:r>
              <a:rPr lang="en-US" sz="2000" dirty="0"/>
              <a:t>(</a:t>
            </a:r>
            <a:r>
              <a:rPr lang="en-US" sz="2000" dirty="0" err="1"/>
              <a:t>businessData</a:t>
            </a:r>
            <a:r>
              <a:rPr lang="en-US" sz="2000" dirty="0"/>
              <a:t>)</a:t>
            </a:r>
          </a:p>
          <a:p>
            <a:r>
              <a:rPr lang="en-US" sz="2000" dirty="0"/>
              <a:t>	}</a:t>
            </a:r>
          </a:p>
          <a:p>
            <a:r>
              <a:rPr lang="en-US" sz="2000" dirty="0"/>
              <a:t>}</a:t>
            </a:r>
          </a:p>
          <a:p>
            <a:endParaRPr lang="en-US" sz="2000" dirty="0"/>
          </a:p>
        </p:txBody>
      </p:sp>
      <p:sp>
        <p:nvSpPr>
          <p:cNvPr id="4" name="TextBox 3">
            <a:extLst>
              <a:ext uri="{FF2B5EF4-FFF2-40B4-BE49-F238E27FC236}">
                <a16:creationId xmlns:a16="http://schemas.microsoft.com/office/drawing/2014/main" id="{2C1E4C06-F9F2-4D52-B23C-FDB1EE7BA963}"/>
              </a:ext>
            </a:extLst>
          </p:cNvPr>
          <p:cNvSpPr txBox="1"/>
          <p:nvPr/>
        </p:nvSpPr>
        <p:spPr>
          <a:xfrm>
            <a:off x="10330987" y="49595"/>
            <a:ext cx="1861013" cy="461665"/>
          </a:xfrm>
          <a:prstGeom prst="rect">
            <a:avLst/>
          </a:prstGeom>
          <a:noFill/>
        </p:spPr>
        <p:txBody>
          <a:bodyPr wrap="square" rtlCol="0">
            <a:spAutoFit/>
          </a:bodyPr>
          <a:lstStyle/>
          <a:p>
            <a:r>
              <a:rPr lang="en-US" sz="2400" b="1" dirty="0">
                <a:solidFill>
                  <a:srgbClr val="FF2929"/>
                </a:solidFill>
                <a:latin typeface="Arial" panose="020B0604020202020204" pitchFamily="34" charset="0"/>
                <a:cs typeface="Arial" panose="020B0604020202020204" pitchFamily="34" charset="0"/>
              </a:rPr>
              <a:t>IT</a:t>
            </a:r>
            <a:r>
              <a:rPr lang="en-US" sz="2400" dirty="0">
                <a:latin typeface="Arial" panose="020B0604020202020204" pitchFamily="34" charset="0"/>
                <a:cs typeface="Arial" panose="020B0604020202020204" pitchFamily="34" charset="0"/>
              </a:rPr>
              <a:t> </a:t>
            </a:r>
            <a:r>
              <a:rPr lang="en-US" sz="2400" b="1" dirty="0">
                <a:solidFill>
                  <a:srgbClr val="3203DF"/>
                </a:solidFill>
                <a:latin typeface="Arial" panose="020B0604020202020204" pitchFamily="34" charset="0"/>
                <a:cs typeface="Arial" panose="020B0604020202020204" pitchFamily="34" charset="0"/>
              </a:rPr>
              <a:t>GARDEN</a:t>
            </a:r>
          </a:p>
        </p:txBody>
      </p:sp>
    </p:spTree>
    <p:extLst>
      <p:ext uri="{BB962C8B-B14F-4D97-AF65-F5344CB8AC3E}">
        <p14:creationId xmlns:p14="http://schemas.microsoft.com/office/powerpoint/2010/main" val="422237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7C65-433D-4801-A81A-020EA3A7B10F}"/>
              </a:ext>
            </a:extLst>
          </p:cNvPr>
          <p:cNvSpPr>
            <a:spLocks noGrp="1"/>
          </p:cNvSpPr>
          <p:nvPr>
            <p:ph type="title"/>
          </p:nvPr>
        </p:nvSpPr>
        <p:spPr>
          <a:xfrm>
            <a:off x="838200" y="97837"/>
            <a:ext cx="10515600" cy="619613"/>
          </a:xfrm>
        </p:spPr>
        <p:txBody>
          <a:bodyPr>
            <a:normAutofit fontScale="90000"/>
          </a:bodyPr>
          <a:lstStyle/>
          <a:p>
            <a:pPr algn="ctr"/>
            <a:r>
              <a:rPr lang="en-US" dirty="0"/>
              <a:t>What is Spring Framework?</a:t>
            </a:r>
          </a:p>
        </p:txBody>
      </p:sp>
      <p:sp>
        <p:nvSpPr>
          <p:cNvPr id="3" name="Content Placeholder 2">
            <a:extLst>
              <a:ext uri="{FF2B5EF4-FFF2-40B4-BE49-F238E27FC236}">
                <a16:creationId xmlns:a16="http://schemas.microsoft.com/office/drawing/2014/main" id="{FF784C75-7E34-4217-B8E3-D224F1F14B80}"/>
              </a:ext>
            </a:extLst>
          </p:cNvPr>
          <p:cNvSpPr>
            <a:spLocks noGrp="1"/>
          </p:cNvSpPr>
          <p:nvPr>
            <p:ph idx="1"/>
          </p:nvPr>
        </p:nvSpPr>
        <p:spPr>
          <a:xfrm>
            <a:off x="0" y="831296"/>
            <a:ext cx="12192000" cy="4351338"/>
          </a:xfrm>
        </p:spPr>
        <p:txBody>
          <a:bodyPr>
            <a:normAutofit/>
          </a:bodyPr>
          <a:lstStyle/>
          <a:p>
            <a:pPr marL="0" indent="0">
              <a:buNone/>
            </a:pPr>
            <a:r>
              <a:rPr lang="en-US" sz="2400" b="1" dirty="0"/>
              <a:t>You should concept of IOC Container part of Spring Framework</a:t>
            </a:r>
            <a:br>
              <a:rPr lang="en-US" sz="2400" b="1" dirty="0"/>
            </a:br>
            <a:r>
              <a:rPr lang="en-US" sz="2400" dirty="0"/>
              <a:t>Roles of IoC Container</a:t>
            </a:r>
          </a:p>
          <a:p>
            <a:pPr marL="0" indent="0">
              <a:buNone/>
            </a:pPr>
            <a:r>
              <a:rPr lang="en-US" sz="2000" dirty="0"/>
              <a:t>Find Beans, Wire Bean Dependencies and Destroy Beans Manage lifecycle of Beans</a:t>
            </a:r>
            <a:br>
              <a:rPr lang="en-US" sz="2000" dirty="0"/>
            </a:br>
            <a:r>
              <a:rPr lang="en-US" sz="2000" dirty="0"/>
              <a:t>There are two strategy to get IoC container once </a:t>
            </a:r>
            <a:r>
              <a:rPr lang="en-US" sz="2000"/>
              <a:t>is from </a:t>
            </a:r>
            <a:r>
              <a:rPr lang="en-US" sz="2000" dirty="0"/>
              <a:t>“BeanFactory” Method and another one is from “ApplicationContext”.</a:t>
            </a:r>
            <a:br>
              <a:rPr lang="en-US" sz="2000" dirty="0"/>
            </a:br>
            <a:br>
              <a:rPr lang="en-US" sz="2000" dirty="0"/>
            </a:br>
            <a:r>
              <a:rPr lang="en-US" sz="2000" b="1" dirty="0"/>
              <a:t>BeanFactory</a:t>
            </a:r>
            <a:r>
              <a:rPr lang="en-US" sz="2000" dirty="0"/>
              <a:t> </a:t>
            </a:r>
            <a:br>
              <a:rPr lang="en-US" sz="2000" dirty="0"/>
            </a:br>
            <a:r>
              <a:rPr lang="en-US" sz="2000" dirty="0"/>
              <a:t>It has limited feature which are create Bean, Find bean and manage the Bean life cycle.</a:t>
            </a:r>
            <a:br>
              <a:rPr lang="en-US" sz="2000" dirty="0"/>
            </a:br>
            <a:r>
              <a:rPr lang="en-US" sz="2000" dirty="0"/>
              <a:t>Application Context</a:t>
            </a:r>
            <a:br>
              <a:rPr lang="en-US" sz="2000" dirty="0"/>
            </a:br>
            <a:r>
              <a:rPr lang="en-US" sz="2000" b="1" dirty="0"/>
              <a:t>ApplicationContext</a:t>
            </a:r>
            <a:br>
              <a:rPr lang="en-US" sz="2000" dirty="0"/>
            </a:br>
            <a:r>
              <a:rPr lang="en-US" sz="2000" dirty="0"/>
              <a:t>There are more advantages in ApplicationContext IOC Container than BeanFactory</a:t>
            </a:r>
            <a:br>
              <a:rPr lang="en-US" sz="2000" dirty="0"/>
            </a:br>
            <a:r>
              <a:rPr lang="en-US" sz="2000" dirty="0"/>
              <a:t>It gives Spring AOP Feature (Aspect Oriented Programming,I18n Capabilities and </a:t>
            </a:r>
            <a:r>
              <a:rPr lang="en-US" sz="2000" dirty="0" err="1"/>
              <a:t>WebApplicationCont.ext</a:t>
            </a:r>
            <a:r>
              <a:rPr lang="en-US" sz="2000" dirty="0"/>
              <a:t> which is Web Application Feature like Session, Request ,WebContext </a:t>
            </a:r>
            <a:r>
              <a:rPr lang="en-US" sz="2000" dirty="0" err="1"/>
              <a:t>etc</a:t>
            </a:r>
            <a:endParaRPr lang="en-US" sz="2400" dirty="0"/>
          </a:p>
        </p:txBody>
      </p:sp>
      <p:sp>
        <p:nvSpPr>
          <p:cNvPr id="4" name="Title 1">
            <a:extLst>
              <a:ext uri="{FF2B5EF4-FFF2-40B4-BE49-F238E27FC236}">
                <a16:creationId xmlns:a16="http://schemas.microsoft.com/office/drawing/2014/main" id="{059D5FC7-764B-4B8F-94EE-8C680EC07BA0}"/>
              </a:ext>
            </a:extLst>
          </p:cNvPr>
          <p:cNvSpPr txBox="1">
            <a:spLocks/>
          </p:cNvSpPr>
          <p:nvPr/>
        </p:nvSpPr>
        <p:spPr>
          <a:xfrm>
            <a:off x="610772" y="5407091"/>
            <a:ext cx="10515600" cy="61961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is Spring Framework? Continuation…..</a:t>
            </a:r>
          </a:p>
        </p:txBody>
      </p:sp>
      <p:sp>
        <p:nvSpPr>
          <p:cNvPr id="5" name="TextBox 4">
            <a:extLst>
              <a:ext uri="{FF2B5EF4-FFF2-40B4-BE49-F238E27FC236}">
                <a16:creationId xmlns:a16="http://schemas.microsoft.com/office/drawing/2014/main" id="{85D32B8F-0919-42F2-A909-8955167D27DE}"/>
              </a:ext>
            </a:extLst>
          </p:cNvPr>
          <p:cNvSpPr txBox="1"/>
          <p:nvPr/>
        </p:nvSpPr>
        <p:spPr>
          <a:xfrm>
            <a:off x="10330987" y="49595"/>
            <a:ext cx="1861013" cy="461665"/>
          </a:xfrm>
          <a:prstGeom prst="rect">
            <a:avLst/>
          </a:prstGeom>
          <a:noFill/>
        </p:spPr>
        <p:txBody>
          <a:bodyPr wrap="square" rtlCol="0">
            <a:spAutoFit/>
          </a:bodyPr>
          <a:lstStyle/>
          <a:p>
            <a:r>
              <a:rPr lang="en-US" sz="2400" b="1" dirty="0">
                <a:solidFill>
                  <a:srgbClr val="FF2929"/>
                </a:solidFill>
                <a:latin typeface="Arial" panose="020B0604020202020204" pitchFamily="34" charset="0"/>
                <a:cs typeface="Arial" panose="020B0604020202020204" pitchFamily="34" charset="0"/>
              </a:rPr>
              <a:t>IT</a:t>
            </a:r>
            <a:r>
              <a:rPr lang="en-US" sz="2400" dirty="0">
                <a:latin typeface="Arial" panose="020B0604020202020204" pitchFamily="34" charset="0"/>
                <a:cs typeface="Arial" panose="020B0604020202020204" pitchFamily="34" charset="0"/>
              </a:rPr>
              <a:t> </a:t>
            </a:r>
            <a:r>
              <a:rPr lang="en-US" sz="2400" b="1" dirty="0">
                <a:solidFill>
                  <a:srgbClr val="3203DF"/>
                </a:solidFill>
                <a:latin typeface="Arial" panose="020B0604020202020204" pitchFamily="34" charset="0"/>
                <a:cs typeface="Arial" panose="020B0604020202020204" pitchFamily="34" charset="0"/>
              </a:rPr>
              <a:t>GARDEN</a:t>
            </a:r>
          </a:p>
        </p:txBody>
      </p:sp>
    </p:spTree>
    <p:extLst>
      <p:ext uri="{BB962C8B-B14F-4D97-AF65-F5344CB8AC3E}">
        <p14:creationId xmlns:p14="http://schemas.microsoft.com/office/powerpoint/2010/main" val="267370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39FA4-2BC1-4727-AD5E-F94050509CED}"/>
              </a:ext>
            </a:extLst>
          </p:cNvPr>
          <p:cNvSpPr txBox="1"/>
          <p:nvPr/>
        </p:nvSpPr>
        <p:spPr>
          <a:xfrm>
            <a:off x="0" y="28136"/>
            <a:ext cx="12191999" cy="523220"/>
          </a:xfrm>
          <a:prstGeom prst="rect">
            <a:avLst/>
          </a:prstGeom>
          <a:noFill/>
        </p:spPr>
        <p:txBody>
          <a:bodyPr wrap="square" rtlCol="0">
            <a:spAutoFit/>
          </a:bodyPr>
          <a:lstStyle/>
          <a:p>
            <a:pPr algn="ctr"/>
            <a:r>
              <a:rPr lang="en-US" sz="2800" b="1" dirty="0"/>
              <a:t>Spring Framework vs Spring Boot</a:t>
            </a:r>
          </a:p>
        </p:txBody>
      </p:sp>
      <p:sp>
        <p:nvSpPr>
          <p:cNvPr id="5" name="TextBox 4">
            <a:extLst>
              <a:ext uri="{FF2B5EF4-FFF2-40B4-BE49-F238E27FC236}">
                <a16:creationId xmlns:a16="http://schemas.microsoft.com/office/drawing/2014/main" id="{CF3F101D-ADEE-491B-BD36-EB33704A2DC5}"/>
              </a:ext>
            </a:extLst>
          </p:cNvPr>
          <p:cNvSpPr txBox="1"/>
          <p:nvPr/>
        </p:nvSpPr>
        <p:spPr>
          <a:xfrm>
            <a:off x="0" y="956599"/>
            <a:ext cx="12191999" cy="3170099"/>
          </a:xfrm>
          <a:prstGeom prst="rect">
            <a:avLst/>
          </a:prstGeom>
          <a:noFill/>
        </p:spPr>
        <p:txBody>
          <a:bodyPr wrap="square" rtlCol="0">
            <a:spAutoFit/>
          </a:bodyPr>
          <a:lstStyle/>
          <a:p>
            <a:r>
              <a:rPr lang="en-US" sz="2000" dirty="0"/>
              <a:t>Spring Framework core feature is Dependency injection of IOC container and it manages the Our Java bean classes effectively like creating a bean, processing a Bean, and destroying a Bean.</a:t>
            </a:r>
            <a:br>
              <a:rPr lang="en-US" sz="2000" dirty="0"/>
            </a:br>
            <a:r>
              <a:rPr lang="en-US" sz="2000" dirty="0"/>
              <a:t>Spring Framework provides loose coupling code </a:t>
            </a:r>
          </a:p>
          <a:p>
            <a:r>
              <a:rPr lang="en-US" sz="2000" dirty="0"/>
              <a:t>Using loos coupling code we can do our Unit Test very effectively </a:t>
            </a:r>
            <a:br>
              <a:rPr lang="en-US" sz="2000" dirty="0"/>
            </a:br>
            <a:r>
              <a:rPr lang="en-US" sz="2000" dirty="0"/>
              <a:t>Using Spring Framework we can avoid boilerplate code like connecting with Database or connecting with some messaging server and provides exception handling mechanism etc. The developer should only focus on Business Logic</a:t>
            </a:r>
          </a:p>
          <a:p>
            <a:r>
              <a:rPr lang="en-US" sz="2000" dirty="0"/>
              <a:t>It provides good integration support of various third-party framework such as Struts, JSF, Hibernate, </a:t>
            </a:r>
            <a:r>
              <a:rPr lang="en-US" sz="2000" dirty="0" err="1"/>
              <a:t>iBATIS</a:t>
            </a:r>
            <a:r>
              <a:rPr lang="en-US" sz="2000" dirty="0"/>
              <a:t>, </a:t>
            </a:r>
            <a:r>
              <a:rPr lang="en-US" sz="2000" dirty="0" err="1"/>
              <a:t>etc</a:t>
            </a:r>
            <a:br>
              <a:rPr lang="en-US" sz="2000" dirty="0"/>
            </a:br>
            <a:r>
              <a:rPr lang="en-US" sz="2000" dirty="0"/>
              <a:t>Developer should take care of configuring Database Connectivity, Database Transaction and Dispatch Servlet. </a:t>
            </a:r>
          </a:p>
          <a:p>
            <a:r>
              <a:rPr lang="en-US" sz="2000" dirty="0"/>
              <a:t>In the legacy Java Project , the Developer should write Boilerplate code to achieve all of things.</a:t>
            </a:r>
          </a:p>
        </p:txBody>
      </p:sp>
      <p:sp>
        <p:nvSpPr>
          <p:cNvPr id="6" name="TextBox 5">
            <a:extLst>
              <a:ext uri="{FF2B5EF4-FFF2-40B4-BE49-F238E27FC236}">
                <a16:creationId xmlns:a16="http://schemas.microsoft.com/office/drawing/2014/main" id="{F08A4BA8-8750-4303-AA05-5E064C5BC873}"/>
              </a:ext>
            </a:extLst>
          </p:cNvPr>
          <p:cNvSpPr txBox="1"/>
          <p:nvPr/>
        </p:nvSpPr>
        <p:spPr>
          <a:xfrm>
            <a:off x="-2347" y="574430"/>
            <a:ext cx="12191999" cy="400110"/>
          </a:xfrm>
          <a:prstGeom prst="rect">
            <a:avLst/>
          </a:prstGeom>
          <a:noFill/>
        </p:spPr>
        <p:txBody>
          <a:bodyPr wrap="square" rtlCol="0">
            <a:spAutoFit/>
          </a:bodyPr>
          <a:lstStyle/>
          <a:p>
            <a:r>
              <a:rPr lang="en-US" sz="2000" b="1" dirty="0"/>
              <a:t>What Spring Framework does for you?</a:t>
            </a:r>
          </a:p>
        </p:txBody>
      </p:sp>
      <p:sp>
        <p:nvSpPr>
          <p:cNvPr id="7" name="TextBox 6">
            <a:extLst>
              <a:ext uri="{FF2B5EF4-FFF2-40B4-BE49-F238E27FC236}">
                <a16:creationId xmlns:a16="http://schemas.microsoft.com/office/drawing/2014/main" id="{3D94143F-E50F-4F9C-90EE-1DB3936DC3C4}"/>
              </a:ext>
            </a:extLst>
          </p:cNvPr>
          <p:cNvSpPr txBox="1"/>
          <p:nvPr/>
        </p:nvSpPr>
        <p:spPr>
          <a:xfrm>
            <a:off x="1" y="3994018"/>
            <a:ext cx="12191999" cy="400110"/>
          </a:xfrm>
          <a:prstGeom prst="rect">
            <a:avLst/>
          </a:prstGeom>
          <a:noFill/>
        </p:spPr>
        <p:txBody>
          <a:bodyPr wrap="square" rtlCol="0">
            <a:spAutoFit/>
          </a:bodyPr>
          <a:lstStyle/>
          <a:p>
            <a:r>
              <a:rPr lang="en-US" sz="2000" b="1" dirty="0"/>
              <a:t>Spring MVC</a:t>
            </a:r>
          </a:p>
        </p:txBody>
      </p:sp>
      <p:sp>
        <p:nvSpPr>
          <p:cNvPr id="8" name="TextBox 7">
            <a:extLst>
              <a:ext uri="{FF2B5EF4-FFF2-40B4-BE49-F238E27FC236}">
                <a16:creationId xmlns:a16="http://schemas.microsoft.com/office/drawing/2014/main" id="{FB9FFEC4-157D-48D9-8600-F5EDA8C7C68A}"/>
              </a:ext>
            </a:extLst>
          </p:cNvPr>
          <p:cNvSpPr txBox="1"/>
          <p:nvPr/>
        </p:nvSpPr>
        <p:spPr>
          <a:xfrm>
            <a:off x="1" y="4380874"/>
            <a:ext cx="12191999" cy="2246769"/>
          </a:xfrm>
          <a:prstGeom prst="rect">
            <a:avLst/>
          </a:prstGeom>
          <a:noFill/>
        </p:spPr>
        <p:txBody>
          <a:bodyPr wrap="square" rtlCol="0">
            <a:spAutoFit/>
          </a:bodyPr>
          <a:lstStyle/>
          <a:p>
            <a:r>
              <a:rPr lang="en-US" sz="2000" dirty="0"/>
              <a:t>Spring MVC is a framework part of Spring Framework using which we can develop Web Application. It provides Dispatcher Servlet, ModelAndView, and ViewResolver</a:t>
            </a:r>
          </a:p>
          <a:p>
            <a:r>
              <a:rPr lang="en-US" sz="2000" b="1" dirty="0"/>
              <a:t>Dispatcher Servlet</a:t>
            </a:r>
            <a:br>
              <a:rPr lang="en-US" sz="2000" b="1" dirty="0"/>
            </a:br>
            <a:r>
              <a:rPr lang="en-US" sz="2000" dirty="0"/>
              <a:t>Dispatcher Servlet is a Servlet that provided by Spring MVC. The Dispatcher Servlet Designed using Front Controller Design Pattern which means Dispatcher Servlet takes care of Request/Response and View using ViewResolver. Using View Resolver we can tell which view we want to use whether JSP, HTML, etc. ModelAndView holds Data and View.  Using View Resolver we can easily switch once View to another view like JSP to Velocity etc.</a:t>
            </a:r>
            <a:endParaRPr lang="en-US" sz="2000" b="1" dirty="0"/>
          </a:p>
        </p:txBody>
      </p:sp>
      <p:sp>
        <p:nvSpPr>
          <p:cNvPr id="9" name="TextBox 8">
            <a:extLst>
              <a:ext uri="{FF2B5EF4-FFF2-40B4-BE49-F238E27FC236}">
                <a16:creationId xmlns:a16="http://schemas.microsoft.com/office/drawing/2014/main" id="{729928EA-9ABF-47FD-9C09-E0A75F26BFFD}"/>
              </a:ext>
            </a:extLst>
          </p:cNvPr>
          <p:cNvSpPr txBox="1"/>
          <p:nvPr/>
        </p:nvSpPr>
        <p:spPr>
          <a:xfrm>
            <a:off x="10330987" y="49595"/>
            <a:ext cx="1861013" cy="461665"/>
          </a:xfrm>
          <a:prstGeom prst="rect">
            <a:avLst/>
          </a:prstGeom>
          <a:noFill/>
        </p:spPr>
        <p:txBody>
          <a:bodyPr wrap="square" rtlCol="0">
            <a:spAutoFit/>
          </a:bodyPr>
          <a:lstStyle/>
          <a:p>
            <a:r>
              <a:rPr lang="en-US" sz="2400" b="1" dirty="0">
                <a:solidFill>
                  <a:srgbClr val="FF2929"/>
                </a:solidFill>
                <a:latin typeface="Arial" panose="020B0604020202020204" pitchFamily="34" charset="0"/>
                <a:cs typeface="Arial" panose="020B0604020202020204" pitchFamily="34" charset="0"/>
              </a:rPr>
              <a:t>IT</a:t>
            </a:r>
            <a:r>
              <a:rPr lang="en-US" sz="2400" dirty="0">
                <a:latin typeface="Arial" panose="020B0604020202020204" pitchFamily="34" charset="0"/>
                <a:cs typeface="Arial" panose="020B0604020202020204" pitchFamily="34" charset="0"/>
              </a:rPr>
              <a:t> </a:t>
            </a:r>
            <a:r>
              <a:rPr lang="en-US" sz="2400" b="1" dirty="0">
                <a:solidFill>
                  <a:srgbClr val="3203DF"/>
                </a:solidFill>
                <a:latin typeface="Arial" panose="020B0604020202020204" pitchFamily="34" charset="0"/>
                <a:cs typeface="Arial" panose="020B0604020202020204" pitchFamily="34" charset="0"/>
              </a:rPr>
              <a:t>GARDEN</a:t>
            </a:r>
          </a:p>
        </p:txBody>
      </p:sp>
    </p:spTree>
    <p:extLst>
      <p:ext uri="{BB962C8B-B14F-4D97-AF65-F5344CB8AC3E}">
        <p14:creationId xmlns:p14="http://schemas.microsoft.com/office/powerpoint/2010/main" val="123215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8CFF-0F3F-4C1E-9284-1E7FD87D39BE}"/>
              </a:ext>
            </a:extLst>
          </p:cNvPr>
          <p:cNvSpPr>
            <a:spLocks noGrp="1"/>
          </p:cNvSpPr>
          <p:nvPr>
            <p:ph type="title"/>
          </p:nvPr>
        </p:nvSpPr>
        <p:spPr>
          <a:xfrm>
            <a:off x="0" y="50520"/>
            <a:ext cx="12192000" cy="456510"/>
          </a:xfrm>
        </p:spPr>
        <p:txBody>
          <a:bodyPr>
            <a:normAutofit fontScale="90000"/>
          </a:bodyPr>
          <a:lstStyle/>
          <a:p>
            <a:pPr algn="ctr"/>
            <a:r>
              <a:rPr lang="en-US" sz="2800" b="1" dirty="0"/>
              <a:t>Why Spring Boot</a:t>
            </a:r>
          </a:p>
        </p:txBody>
      </p:sp>
      <p:sp>
        <p:nvSpPr>
          <p:cNvPr id="4" name="TextBox 3">
            <a:extLst>
              <a:ext uri="{FF2B5EF4-FFF2-40B4-BE49-F238E27FC236}">
                <a16:creationId xmlns:a16="http://schemas.microsoft.com/office/drawing/2014/main" id="{9F813130-11AD-4677-84AB-6D0E3FEF58FE}"/>
              </a:ext>
            </a:extLst>
          </p:cNvPr>
          <p:cNvSpPr txBox="1"/>
          <p:nvPr/>
        </p:nvSpPr>
        <p:spPr>
          <a:xfrm>
            <a:off x="0" y="440770"/>
            <a:ext cx="12192000" cy="4093428"/>
          </a:xfrm>
          <a:prstGeom prst="rect">
            <a:avLst/>
          </a:prstGeom>
          <a:noFill/>
        </p:spPr>
        <p:txBody>
          <a:bodyPr wrap="square" rtlCol="0">
            <a:spAutoFit/>
          </a:bodyPr>
          <a:lstStyle/>
          <a:p>
            <a:r>
              <a:rPr lang="en-US" sz="2000" dirty="0"/>
              <a:t>Spring Framework reduces boiler plate code like connecting database configuring view etc. instead we can achieve these through the configuration</a:t>
            </a:r>
            <a:br>
              <a:rPr lang="en-US" sz="2000" dirty="0"/>
            </a:br>
            <a:r>
              <a:rPr lang="en-US" sz="2000" dirty="0"/>
              <a:t>Spring Boot going to one step ahead and eliminate configuration task. Spring Boot does the Configuration for us by using Auto configuration feature.</a:t>
            </a:r>
            <a:br>
              <a:rPr lang="en-US" sz="2000" dirty="0"/>
            </a:br>
            <a:r>
              <a:rPr lang="en-US" sz="2000" dirty="0"/>
              <a:t>No Need to configure Dispatch Servlet</a:t>
            </a:r>
            <a:br>
              <a:rPr lang="en-US" sz="2000" dirty="0"/>
            </a:br>
            <a:r>
              <a:rPr lang="en-US" sz="2000" dirty="0"/>
              <a:t>No Need to configure Database connectivity and Transaction Manager</a:t>
            </a:r>
          </a:p>
          <a:p>
            <a:r>
              <a:rPr lang="en-US" sz="2000" dirty="0"/>
              <a:t>All you need to give connector jar and DB URL and credentials ; It does the connection. If we are not providing any DB information , Spring Boot by </a:t>
            </a:r>
            <a:r>
              <a:rPr lang="en-US" sz="2000" dirty="0" err="1"/>
              <a:t>defau`lt</a:t>
            </a:r>
            <a:r>
              <a:rPr lang="en-US" sz="2000" dirty="0"/>
              <a:t> connect with in Memory Database called H2 </a:t>
            </a:r>
            <a:br>
              <a:rPr lang="en-US" sz="2000" dirty="0"/>
            </a:br>
            <a:r>
              <a:rPr lang="en-US" sz="2000" b="1" dirty="0"/>
              <a:t>How dose the Auto configuration is happening in Spring Boot?</a:t>
            </a:r>
            <a:br>
              <a:rPr lang="en-US" sz="2000" b="1" dirty="0"/>
            </a:br>
            <a:r>
              <a:rPr lang="en-US" sz="2000" dirty="0"/>
              <a:t>If you add MySQL Jar, it autoconfigure the MySQL</a:t>
            </a:r>
          </a:p>
          <a:p>
            <a:r>
              <a:rPr lang="en-US" sz="2000" dirty="0"/>
              <a:t>If you add MVC JAR spring boot auto configure Dispatcher servlet and view resolver for you.</a:t>
            </a:r>
          </a:p>
          <a:p>
            <a:r>
              <a:rPr lang="en-US" sz="2000" dirty="0"/>
              <a:t>Based on jars available in the CLASSPATH ,Spring Boot perform the Auto configuration for us</a:t>
            </a:r>
          </a:p>
          <a:p>
            <a:r>
              <a:rPr lang="en-US" sz="2000" dirty="0"/>
              <a:t>This Auto configuration achieved by Spring Boot Started Project. </a:t>
            </a:r>
          </a:p>
        </p:txBody>
      </p:sp>
      <p:sp>
        <p:nvSpPr>
          <p:cNvPr id="7" name="TextBox 6">
            <a:extLst>
              <a:ext uri="{FF2B5EF4-FFF2-40B4-BE49-F238E27FC236}">
                <a16:creationId xmlns:a16="http://schemas.microsoft.com/office/drawing/2014/main" id="{425D0C56-646B-4169-952D-E81CD5F67091}"/>
              </a:ext>
            </a:extLst>
          </p:cNvPr>
          <p:cNvSpPr txBox="1"/>
          <p:nvPr/>
        </p:nvSpPr>
        <p:spPr>
          <a:xfrm>
            <a:off x="6096000" y="4507694"/>
            <a:ext cx="5976731" cy="1200329"/>
          </a:xfrm>
          <a:prstGeom prst="rect">
            <a:avLst/>
          </a:prstGeom>
          <a:noFill/>
        </p:spPr>
        <p:txBody>
          <a:bodyPr wrap="square" rtlCol="0">
            <a:spAutoFit/>
          </a:bodyPr>
          <a:lstStyle/>
          <a:p>
            <a:r>
              <a:rPr lang="en-US" b="1" dirty="0">
                <a:solidFill>
                  <a:srgbClr val="00B050"/>
                </a:solidFill>
              </a:rPr>
              <a:t>&lt;dependency&gt;</a:t>
            </a:r>
          </a:p>
          <a:p>
            <a:r>
              <a:rPr lang="en-US" b="1" dirty="0">
                <a:solidFill>
                  <a:srgbClr val="00B050"/>
                </a:solidFill>
              </a:rPr>
              <a:t>	&lt;</a:t>
            </a:r>
            <a:r>
              <a:rPr lang="en-US" b="1" dirty="0" err="1">
                <a:solidFill>
                  <a:srgbClr val="00B050"/>
                </a:solidFill>
              </a:rPr>
              <a:t>groupId</a:t>
            </a:r>
            <a:r>
              <a:rPr lang="en-US" b="1" dirty="0">
                <a:solidFill>
                  <a:srgbClr val="00B050"/>
                </a:solidFill>
              </a:rPr>
              <a:t>&gt;</a:t>
            </a:r>
            <a:r>
              <a:rPr lang="en-US" b="1" dirty="0" err="1">
                <a:solidFill>
                  <a:srgbClr val="00B050"/>
                </a:solidFill>
              </a:rPr>
              <a:t>org.springframework.boot</a:t>
            </a:r>
            <a:r>
              <a:rPr lang="en-US" b="1" dirty="0">
                <a:solidFill>
                  <a:srgbClr val="00B050"/>
                </a:solidFill>
              </a:rPr>
              <a:t>&lt;/</a:t>
            </a:r>
            <a:r>
              <a:rPr lang="en-US" b="1" dirty="0" err="1">
                <a:solidFill>
                  <a:srgbClr val="00B050"/>
                </a:solidFill>
              </a:rPr>
              <a:t>groupId</a:t>
            </a:r>
            <a:r>
              <a:rPr lang="en-US" b="1" dirty="0">
                <a:solidFill>
                  <a:srgbClr val="00B050"/>
                </a:solidFill>
              </a:rPr>
              <a:t>&gt;</a:t>
            </a:r>
          </a:p>
          <a:p>
            <a:r>
              <a:rPr lang="en-US" b="1" dirty="0">
                <a:solidFill>
                  <a:srgbClr val="00B050"/>
                </a:solidFill>
              </a:rPr>
              <a:t>	&lt;</a:t>
            </a:r>
            <a:r>
              <a:rPr lang="en-US" b="1" dirty="0" err="1">
                <a:solidFill>
                  <a:srgbClr val="00B050"/>
                </a:solidFill>
              </a:rPr>
              <a:t>artifactId</a:t>
            </a:r>
            <a:r>
              <a:rPr lang="en-US" b="1" dirty="0">
                <a:solidFill>
                  <a:srgbClr val="00B050"/>
                </a:solidFill>
              </a:rPr>
              <a:t>&gt;spring-boot-starter-</a:t>
            </a:r>
            <a:r>
              <a:rPr lang="en-US" b="1" dirty="0" err="1">
                <a:solidFill>
                  <a:srgbClr val="00B050"/>
                </a:solidFill>
              </a:rPr>
              <a:t>amqp</a:t>
            </a:r>
            <a:r>
              <a:rPr lang="en-US" b="1" dirty="0">
                <a:solidFill>
                  <a:srgbClr val="00B050"/>
                </a:solidFill>
              </a:rPr>
              <a:t>&lt;/</a:t>
            </a:r>
            <a:r>
              <a:rPr lang="en-US" b="1" dirty="0" err="1">
                <a:solidFill>
                  <a:srgbClr val="00B050"/>
                </a:solidFill>
              </a:rPr>
              <a:t>artifactId</a:t>
            </a:r>
            <a:r>
              <a:rPr lang="en-US" b="1" dirty="0">
                <a:solidFill>
                  <a:srgbClr val="00B050"/>
                </a:solidFill>
              </a:rPr>
              <a:t>&gt;</a:t>
            </a:r>
          </a:p>
          <a:p>
            <a:r>
              <a:rPr lang="en-US" b="1" dirty="0">
                <a:solidFill>
                  <a:srgbClr val="00B050"/>
                </a:solidFill>
              </a:rPr>
              <a:t>&lt;/dependency&gt;</a:t>
            </a:r>
          </a:p>
        </p:txBody>
      </p:sp>
      <p:sp>
        <p:nvSpPr>
          <p:cNvPr id="11" name="TextBox 10">
            <a:extLst>
              <a:ext uri="{FF2B5EF4-FFF2-40B4-BE49-F238E27FC236}">
                <a16:creationId xmlns:a16="http://schemas.microsoft.com/office/drawing/2014/main" id="{228855FF-ABFB-4C29-8067-39E34C65775A}"/>
              </a:ext>
            </a:extLst>
          </p:cNvPr>
          <p:cNvSpPr txBox="1"/>
          <p:nvPr/>
        </p:nvSpPr>
        <p:spPr>
          <a:xfrm>
            <a:off x="172278" y="4548932"/>
            <a:ext cx="5685183" cy="1200329"/>
          </a:xfrm>
          <a:prstGeom prst="rect">
            <a:avLst/>
          </a:prstGeom>
          <a:noFill/>
        </p:spPr>
        <p:txBody>
          <a:bodyPr wrap="square" rtlCol="0">
            <a:spAutoFit/>
          </a:bodyPr>
          <a:lstStyle/>
          <a:p>
            <a:r>
              <a:rPr lang="en-US" b="1" dirty="0">
                <a:solidFill>
                  <a:srgbClr val="00B050"/>
                </a:solidFill>
              </a:rPr>
              <a:t>&lt;dependency&gt;</a:t>
            </a:r>
          </a:p>
          <a:p>
            <a:r>
              <a:rPr lang="en-US" b="1" dirty="0">
                <a:solidFill>
                  <a:srgbClr val="00B050"/>
                </a:solidFill>
              </a:rPr>
              <a:t>       &lt;</a:t>
            </a:r>
            <a:r>
              <a:rPr lang="en-US" b="1" dirty="0" err="1">
                <a:solidFill>
                  <a:srgbClr val="00B050"/>
                </a:solidFill>
              </a:rPr>
              <a:t>groupId</a:t>
            </a:r>
            <a:r>
              <a:rPr lang="en-US" b="1" dirty="0">
                <a:solidFill>
                  <a:srgbClr val="00B050"/>
                </a:solidFill>
              </a:rPr>
              <a:t>&gt;</a:t>
            </a:r>
            <a:r>
              <a:rPr lang="en-US" b="1" dirty="0" err="1">
                <a:solidFill>
                  <a:srgbClr val="00B050"/>
                </a:solidFill>
              </a:rPr>
              <a:t>org.springframework.boot</a:t>
            </a:r>
            <a:r>
              <a:rPr lang="en-US" b="1" dirty="0">
                <a:solidFill>
                  <a:srgbClr val="00B050"/>
                </a:solidFill>
              </a:rPr>
              <a:t>&lt;/</a:t>
            </a:r>
            <a:r>
              <a:rPr lang="en-US" b="1" dirty="0" err="1">
                <a:solidFill>
                  <a:srgbClr val="00B050"/>
                </a:solidFill>
              </a:rPr>
              <a:t>groupId</a:t>
            </a:r>
            <a:r>
              <a:rPr lang="en-US" b="1" dirty="0">
                <a:solidFill>
                  <a:srgbClr val="00B050"/>
                </a:solidFill>
              </a:rPr>
              <a:t>&gt;</a:t>
            </a:r>
          </a:p>
          <a:p>
            <a:r>
              <a:rPr lang="en-US" b="1" dirty="0">
                <a:solidFill>
                  <a:srgbClr val="00B050"/>
                </a:solidFill>
              </a:rPr>
              <a:t>       &lt;</a:t>
            </a:r>
            <a:r>
              <a:rPr lang="en-US" b="1" dirty="0" err="1">
                <a:solidFill>
                  <a:srgbClr val="00B050"/>
                </a:solidFill>
              </a:rPr>
              <a:t>artifactId</a:t>
            </a:r>
            <a:r>
              <a:rPr lang="en-US" b="1" dirty="0">
                <a:solidFill>
                  <a:srgbClr val="00B050"/>
                </a:solidFill>
              </a:rPr>
              <a:t>&gt;spring-boot-starter-data-</a:t>
            </a:r>
            <a:r>
              <a:rPr lang="en-US" b="1" dirty="0" err="1">
                <a:solidFill>
                  <a:srgbClr val="00B050"/>
                </a:solidFill>
              </a:rPr>
              <a:t>jpa</a:t>
            </a:r>
            <a:r>
              <a:rPr lang="en-US" b="1" dirty="0">
                <a:solidFill>
                  <a:srgbClr val="00B050"/>
                </a:solidFill>
              </a:rPr>
              <a:t>&lt;/</a:t>
            </a:r>
            <a:r>
              <a:rPr lang="en-US" b="1" dirty="0" err="1">
                <a:solidFill>
                  <a:srgbClr val="00B050"/>
                </a:solidFill>
              </a:rPr>
              <a:t>artifactId</a:t>
            </a:r>
            <a:r>
              <a:rPr lang="en-US" b="1" dirty="0">
                <a:solidFill>
                  <a:srgbClr val="00B050"/>
                </a:solidFill>
              </a:rPr>
              <a:t>&gt;</a:t>
            </a:r>
          </a:p>
          <a:p>
            <a:r>
              <a:rPr lang="en-US" b="1" dirty="0">
                <a:solidFill>
                  <a:srgbClr val="00B050"/>
                </a:solidFill>
              </a:rPr>
              <a:t>&lt;/dependency&gt;			</a:t>
            </a:r>
          </a:p>
        </p:txBody>
      </p:sp>
      <p:sp>
        <p:nvSpPr>
          <p:cNvPr id="12" name="TextBox 11">
            <a:extLst>
              <a:ext uri="{FF2B5EF4-FFF2-40B4-BE49-F238E27FC236}">
                <a16:creationId xmlns:a16="http://schemas.microsoft.com/office/drawing/2014/main" id="{340F03DB-D17E-4CFB-A2AA-FE732FD77B5A}"/>
              </a:ext>
            </a:extLst>
          </p:cNvPr>
          <p:cNvSpPr txBox="1"/>
          <p:nvPr/>
        </p:nvSpPr>
        <p:spPr>
          <a:xfrm>
            <a:off x="3167269" y="5607151"/>
            <a:ext cx="5976731" cy="1200329"/>
          </a:xfrm>
          <a:prstGeom prst="rect">
            <a:avLst/>
          </a:prstGeom>
          <a:noFill/>
        </p:spPr>
        <p:txBody>
          <a:bodyPr wrap="square" rtlCol="0">
            <a:spAutoFit/>
          </a:bodyPr>
          <a:lstStyle/>
          <a:p>
            <a:r>
              <a:rPr lang="en-US" b="1" dirty="0">
                <a:solidFill>
                  <a:srgbClr val="00B050"/>
                </a:solidFill>
              </a:rPr>
              <a:t>&lt;dependency&gt;</a:t>
            </a:r>
          </a:p>
          <a:p>
            <a:r>
              <a:rPr lang="en-US" b="1" dirty="0">
                <a:solidFill>
                  <a:srgbClr val="00B050"/>
                </a:solidFill>
              </a:rPr>
              <a:t> &lt;</a:t>
            </a:r>
            <a:r>
              <a:rPr lang="en-US" b="1" dirty="0" err="1">
                <a:solidFill>
                  <a:srgbClr val="00B050"/>
                </a:solidFill>
              </a:rPr>
              <a:t>groupId</a:t>
            </a:r>
            <a:r>
              <a:rPr lang="en-US" b="1" dirty="0">
                <a:solidFill>
                  <a:srgbClr val="00B050"/>
                </a:solidFill>
              </a:rPr>
              <a:t>&gt;</a:t>
            </a:r>
            <a:r>
              <a:rPr lang="en-US" b="1" dirty="0" err="1">
                <a:solidFill>
                  <a:srgbClr val="00B050"/>
                </a:solidFill>
              </a:rPr>
              <a:t>org.springframework.boot</a:t>
            </a:r>
            <a:r>
              <a:rPr lang="en-US" b="1" dirty="0">
                <a:solidFill>
                  <a:srgbClr val="00B050"/>
                </a:solidFill>
              </a:rPr>
              <a:t>&lt;/</a:t>
            </a:r>
            <a:r>
              <a:rPr lang="en-US" b="1" dirty="0" err="1">
                <a:solidFill>
                  <a:srgbClr val="00B050"/>
                </a:solidFill>
              </a:rPr>
              <a:t>groupId</a:t>
            </a:r>
            <a:r>
              <a:rPr lang="en-US" b="1" dirty="0">
                <a:solidFill>
                  <a:srgbClr val="00B050"/>
                </a:solidFill>
              </a:rPr>
              <a:t>&gt;</a:t>
            </a:r>
          </a:p>
          <a:p>
            <a:r>
              <a:rPr lang="en-US" b="1" dirty="0">
                <a:solidFill>
                  <a:srgbClr val="00B050"/>
                </a:solidFill>
              </a:rPr>
              <a:t> &lt;</a:t>
            </a:r>
            <a:r>
              <a:rPr lang="en-US" b="1" dirty="0" err="1">
                <a:solidFill>
                  <a:srgbClr val="00B050"/>
                </a:solidFill>
              </a:rPr>
              <a:t>artifactId</a:t>
            </a:r>
            <a:r>
              <a:rPr lang="en-US" b="1" dirty="0">
                <a:solidFill>
                  <a:srgbClr val="00B050"/>
                </a:solidFill>
              </a:rPr>
              <a:t>&gt;spring-boot-starter-web&lt;/</a:t>
            </a:r>
            <a:r>
              <a:rPr lang="en-US" b="1" dirty="0" err="1">
                <a:solidFill>
                  <a:srgbClr val="00B050"/>
                </a:solidFill>
              </a:rPr>
              <a:t>artifactId</a:t>
            </a:r>
            <a:r>
              <a:rPr lang="en-US" b="1" dirty="0">
                <a:solidFill>
                  <a:srgbClr val="00B050"/>
                </a:solidFill>
              </a:rPr>
              <a:t>&gt;</a:t>
            </a:r>
          </a:p>
          <a:p>
            <a:r>
              <a:rPr lang="en-US" b="1" dirty="0">
                <a:solidFill>
                  <a:srgbClr val="00B050"/>
                </a:solidFill>
              </a:rPr>
              <a:t> &lt;/dependency&gt;</a:t>
            </a:r>
          </a:p>
        </p:txBody>
      </p:sp>
      <p:sp>
        <p:nvSpPr>
          <p:cNvPr id="8" name="TextBox 7">
            <a:extLst>
              <a:ext uri="{FF2B5EF4-FFF2-40B4-BE49-F238E27FC236}">
                <a16:creationId xmlns:a16="http://schemas.microsoft.com/office/drawing/2014/main" id="{93B70990-1F70-4388-A3C5-EFDD35F79A18}"/>
              </a:ext>
            </a:extLst>
          </p:cNvPr>
          <p:cNvSpPr txBox="1"/>
          <p:nvPr/>
        </p:nvSpPr>
        <p:spPr>
          <a:xfrm>
            <a:off x="10330987" y="49595"/>
            <a:ext cx="1861013" cy="461665"/>
          </a:xfrm>
          <a:prstGeom prst="rect">
            <a:avLst/>
          </a:prstGeom>
          <a:noFill/>
        </p:spPr>
        <p:txBody>
          <a:bodyPr wrap="square" rtlCol="0">
            <a:spAutoFit/>
          </a:bodyPr>
          <a:lstStyle/>
          <a:p>
            <a:r>
              <a:rPr lang="en-US" sz="2400" b="1" dirty="0">
                <a:solidFill>
                  <a:srgbClr val="FF2929"/>
                </a:solidFill>
                <a:latin typeface="Arial" panose="020B0604020202020204" pitchFamily="34" charset="0"/>
                <a:cs typeface="Arial" panose="020B0604020202020204" pitchFamily="34" charset="0"/>
              </a:rPr>
              <a:t>IT</a:t>
            </a:r>
            <a:r>
              <a:rPr lang="en-US" sz="2400" dirty="0">
                <a:latin typeface="Arial" panose="020B0604020202020204" pitchFamily="34" charset="0"/>
                <a:cs typeface="Arial" panose="020B0604020202020204" pitchFamily="34" charset="0"/>
              </a:rPr>
              <a:t> </a:t>
            </a:r>
            <a:r>
              <a:rPr lang="en-US" sz="2400" b="1" dirty="0">
                <a:solidFill>
                  <a:srgbClr val="3203DF"/>
                </a:solidFill>
                <a:latin typeface="Arial" panose="020B0604020202020204" pitchFamily="34" charset="0"/>
                <a:cs typeface="Arial" panose="020B0604020202020204" pitchFamily="34" charset="0"/>
              </a:rPr>
              <a:t>GARDEN</a:t>
            </a:r>
          </a:p>
        </p:txBody>
      </p:sp>
    </p:spTree>
    <p:extLst>
      <p:ext uri="{BB962C8B-B14F-4D97-AF65-F5344CB8AC3E}">
        <p14:creationId xmlns:p14="http://schemas.microsoft.com/office/powerpoint/2010/main" val="3433533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TotalTime>
  <Words>1154</Words>
  <Application>Microsoft Office PowerPoint</Application>
  <PresentationFormat>Widescreen</PresentationFormat>
  <Paragraphs>90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Prerequisite to learn Spring Boot</vt:lpstr>
      <vt:lpstr>PowerPoint Presentation</vt:lpstr>
      <vt:lpstr>PowerPoint Presentation</vt:lpstr>
      <vt:lpstr>PowerPoint Presentation</vt:lpstr>
      <vt:lpstr>PowerPoint Presentation</vt:lpstr>
      <vt:lpstr>What is Spring Framework?</vt:lpstr>
      <vt:lpstr>PowerPoint Presentation</vt:lpstr>
      <vt:lpstr>Why Spring Boot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Prerequisite to learn Spring Cloud</dc:title>
  <dc:creator>Suresh Stalin</dc:creator>
  <cp:lastModifiedBy>Suresh Stalin</cp:lastModifiedBy>
  <cp:revision>57</cp:revision>
  <dcterms:created xsi:type="dcterms:W3CDTF">2020-05-16T11:18:08Z</dcterms:created>
  <dcterms:modified xsi:type="dcterms:W3CDTF">2020-05-19T15:27:16Z</dcterms:modified>
</cp:coreProperties>
</file>