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3" r:id="rId4"/>
    <p:sldId id="259" r:id="rId5"/>
    <p:sldId id="260" r:id="rId6"/>
    <p:sldId id="268" r:id="rId7"/>
    <p:sldId id="276" r:id="rId8"/>
    <p:sldId id="277" r:id="rId9"/>
    <p:sldId id="262" r:id="rId10"/>
    <p:sldId id="271" r:id="rId11"/>
    <p:sldId id="261" r:id="rId12"/>
    <p:sldId id="263" r:id="rId13"/>
    <p:sldId id="272" r:id="rId14"/>
    <p:sldId id="264" r:id="rId15"/>
    <p:sldId id="274" r:id="rId16"/>
    <p:sldId id="278" r:id="rId17"/>
    <p:sldId id="275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BC7C8-C3E4-4451-9FA2-848132393AFE}" type="datetimeFigureOut">
              <a:rPr lang="en-US" smtClean="0"/>
              <a:t>26-May-18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3327B-EEAE-46CB-9BC8-0EA9C6664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1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3327B-EEAE-46CB-9BC8-0EA9C6664FB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72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24C1205-8401-4E77-B309-33D863CFF982}" type="datetime1">
              <a:rPr lang="en-US" smtClean="0"/>
              <a:t>26-May-18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C76C-5469-4CCC-965E-C085E2F84A74}" type="datetime1">
              <a:rPr lang="en-US" smtClean="0"/>
              <a:t>26-May-18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2F35-79B5-4EFF-AD96-AEB1C496F725}" type="datetime1">
              <a:rPr lang="en-US" smtClean="0"/>
              <a:t>26-May-18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F173-F689-438F-B635-3B908B3B94C5}" type="datetime1">
              <a:rPr lang="en-US" smtClean="0"/>
              <a:t>26-May-18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57AE-65DD-4E90-A7A6-F530D10B2C3B}" type="datetime1">
              <a:rPr lang="en-US" smtClean="0"/>
              <a:t>26-May-18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796F9-BC94-4853-952D-96F038744002}" type="datetime1">
              <a:rPr lang="en-US" smtClean="0"/>
              <a:t>26-May-18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9733-77FA-4561-9379-3D8FABF7F049}" type="datetime1">
              <a:rPr lang="en-US" smtClean="0"/>
              <a:t>26-May-18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9F6F-7E72-4894-85DE-22A739921F32}" type="datetime1">
              <a:rPr lang="en-US" smtClean="0"/>
              <a:t>26-May-18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453D-116B-4819-ABFF-5D4088EA3A32}" type="datetime1">
              <a:rPr lang="en-US" smtClean="0"/>
              <a:t>26-May-18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122B-B0C0-4C23-A548-63A4F4674D1B}" type="datetime1">
              <a:rPr lang="en-US" smtClean="0"/>
              <a:t>26-May-18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D8AD-7AE1-4577-A558-E3FA64746980}" type="datetime1">
              <a:rPr lang="en-US" smtClean="0"/>
              <a:t>26-May-18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2A0B-460B-48AA-8C79-F5CBBF438DF4}" type="datetime1">
              <a:rPr lang="en-US" smtClean="0"/>
              <a:t>26-May-18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7700-39A7-4DF9-B249-2FB2647B72F6}" type="datetime1">
              <a:rPr lang="en-US" smtClean="0"/>
              <a:t>26-May-18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75E-7DB9-40BE-8ABB-13B67535EB4D}" type="datetime1">
              <a:rPr lang="en-US" smtClean="0"/>
              <a:t>26-May-18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40BF-DD14-44FF-B96A-A435E62CF498}" type="datetime1">
              <a:rPr lang="en-US" smtClean="0"/>
              <a:t>26-May-18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A7DE-63AB-435F-BC78-4670AEB5628B}" type="datetime1">
              <a:rPr lang="en-US" smtClean="0"/>
              <a:t>26-May-18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E757-A8E6-467A-85A7-2ADF22CEEA62}" type="datetime1">
              <a:rPr lang="en-US" smtClean="0"/>
              <a:t>26-May-18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0F240-9FC1-46DD-804F-C435BA28A8EE}" type="datetime1">
              <a:rPr lang="en-US" smtClean="0"/>
              <a:t>26-May-18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1198" y="828197"/>
            <a:ext cx="800629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Airline Reservation System </a:t>
            </a:r>
          </a:p>
          <a:p>
            <a:pPr algn="ctr"/>
            <a:r>
              <a:rPr lang="en-US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using Graph Database</a:t>
            </a:r>
            <a:endParaRPr lang="en-US" sz="4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67620" y="2572070"/>
            <a:ext cx="3933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Department : Information Technology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727274" y="4141734"/>
            <a:ext cx="48141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Ajinkya</a:t>
            </a:r>
            <a:r>
              <a:rPr lang="en-US" sz="2000" dirty="0" smtClean="0"/>
              <a:t> Ramesh </a:t>
            </a:r>
            <a:r>
              <a:rPr lang="en-US" sz="2000" dirty="0" err="1" smtClean="0"/>
              <a:t>Algonda</a:t>
            </a:r>
            <a:r>
              <a:rPr lang="en-US" sz="2000" dirty="0"/>
              <a:t>	</a:t>
            </a:r>
            <a:r>
              <a:rPr lang="en-US" sz="2000" dirty="0" smtClean="0"/>
              <a:t>	B120388508</a:t>
            </a:r>
          </a:p>
          <a:p>
            <a:r>
              <a:rPr lang="en-US" sz="2000" dirty="0" err="1" smtClean="0">
                <a:cs typeface="Arial" pitchFamily="34" charset="0"/>
              </a:rPr>
              <a:t>Supriya</a:t>
            </a:r>
            <a:r>
              <a:rPr lang="en-US" sz="2000" dirty="0" smtClean="0">
                <a:cs typeface="Arial" pitchFamily="34" charset="0"/>
              </a:rPr>
              <a:t> </a:t>
            </a:r>
            <a:r>
              <a:rPr lang="en-US" sz="2000" dirty="0" err="1" smtClean="0">
                <a:cs typeface="Arial" pitchFamily="34" charset="0"/>
              </a:rPr>
              <a:t>Prasanna</a:t>
            </a:r>
            <a:r>
              <a:rPr lang="en-US" sz="2000" dirty="0" smtClean="0">
                <a:cs typeface="Arial" pitchFamily="34" charset="0"/>
              </a:rPr>
              <a:t> </a:t>
            </a:r>
            <a:r>
              <a:rPr lang="en-US" sz="2000" dirty="0" err="1" smtClean="0">
                <a:cs typeface="Arial" pitchFamily="34" charset="0"/>
              </a:rPr>
              <a:t>Bagade</a:t>
            </a:r>
            <a:r>
              <a:rPr lang="en-US" sz="2000" dirty="0" smtClean="0">
                <a:cs typeface="Arial" pitchFamily="34" charset="0"/>
              </a:rPr>
              <a:t>		B120388528</a:t>
            </a:r>
          </a:p>
          <a:p>
            <a:r>
              <a:rPr lang="en-US" sz="2000" dirty="0" err="1" smtClean="0">
                <a:cs typeface="Arial" pitchFamily="34" charset="0"/>
              </a:rPr>
              <a:t>Shital</a:t>
            </a:r>
            <a:r>
              <a:rPr lang="en-US" sz="2000" dirty="0" smtClean="0">
                <a:cs typeface="Arial" pitchFamily="34" charset="0"/>
              </a:rPr>
              <a:t> </a:t>
            </a:r>
            <a:r>
              <a:rPr lang="en-US" sz="2000" dirty="0" err="1" smtClean="0">
                <a:cs typeface="Arial" pitchFamily="34" charset="0"/>
              </a:rPr>
              <a:t>Parashram</a:t>
            </a:r>
            <a:r>
              <a:rPr lang="en-US" sz="2000" dirty="0" smtClean="0">
                <a:cs typeface="Arial" pitchFamily="34" charset="0"/>
              </a:rPr>
              <a:t> </a:t>
            </a:r>
            <a:r>
              <a:rPr lang="en-US" sz="2000" dirty="0" err="1" smtClean="0">
                <a:cs typeface="Arial" pitchFamily="34" charset="0"/>
              </a:rPr>
              <a:t>Jadhav</a:t>
            </a:r>
            <a:r>
              <a:rPr lang="en-US" sz="2000" dirty="0">
                <a:cs typeface="Arial" pitchFamily="34" charset="0"/>
              </a:rPr>
              <a:t>	</a:t>
            </a:r>
            <a:r>
              <a:rPr lang="en-US" sz="2000" dirty="0" smtClean="0">
                <a:cs typeface="Arial" pitchFamily="34" charset="0"/>
              </a:rPr>
              <a:t>	B120388595</a:t>
            </a:r>
          </a:p>
          <a:p>
            <a:r>
              <a:rPr lang="en-US" sz="2000" dirty="0" err="1" smtClean="0"/>
              <a:t>Rewati</a:t>
            </a:r>
            <a:r>
              <a:rPr lang="en-US" sz="2000" dirty="0" smtClean="0"/>
              <a:t> Rajesh Sonar			B120388692</a:t>
            </a:r>
            <a:endParaRPr lang="en-US" sz="2000" dirty="0"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8675" y="3372291"/>
            <a:ext cx="2884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Guide : Prof. Aparna </a:t>
            </a:r>
            <a:r>
              <a:rPr lang="en-US" dirty="0" err="1" smtClean="0"/>
              <a:t>Kamble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6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0315" y="695459"/>
            <a:ext cx="27588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E-R Diagram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592" y="1626427"/>
            <a:ext cx="7250805" cy="474861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84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0315" y="695459"/>
            <a:ext cx="35012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Demo Database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Flowchart: Connector 2"/>
          <p:cNvSpPr/>
          <p:nvPr/>
        </p:nvSpPr>
        <p:spPr>
          <a:xfrm>
            <a:off x="2686929" y="1957590"/>
            <a:ext cx="1663933" cy="1236372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_id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 1</a:t>
            </a:r>
          </a:p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city: Pune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5092505" y="4711521"/>
            <a:ext cx="1899138" cy="1236372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_id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 2</a:t>
            </a:r>
          </a:p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city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Mumbai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Flowchart: Connector 6"/>
          <p:cNvSpPr/>
          <p:nvPr/>
        </p:nvSpPr>
        <p:spPr>
          <a:xfrm>
            <a:off x="8251064" y="2743200"/>
            <a:ext cx="1708861" cy="1236372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_id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 3</a:t>
            </a:r>
          </a:p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city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Delhi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70627" y="1786597"/>
            <a:ext cx="16498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flight_id</a:t>
            </a:r>
            <a:r>
              <a:rPr lang="en-US" dirty="0" smtClean="0"/>
              <a:t>: 103</a:t>
            </a:r>
          </a:p>
          <a:p>
            <a:r>
              <a:rPr lang="en-US" dirty="0" err="1" smtClean="0"/>
              <a:t>Dep_time</a:t>
            </a:r>
            <a:r>
              <a:rPr lang="en-US" dirty="0" smtClean="0"/>
              <a:t>: 7:30</a:t>
            </a:r>
          </a:p>
          <a:p>
            <a:r>
              <a:rPr lang="en-US" dirty="0" err="1" smtClean="0"/>
              <a:t>Arr_time</a:t>
            </a:r>
            <a:r>
              <a:rPr lang="en-US" dirty="0" smtClean="0"/>
              <a:t>: 10:00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787753" y="4392155"/>
            <a:ext cx="17379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flight_id</a:t>
            </a:r>
            <a:r>
              <a:rPr lang="en-US" dirty="0" smtClean="0"/>
              <a:t>: 203</a:t>
            </a:r>
          </a:p>
          <a:p>
            <a:r>
              <a:rPr lang="en-US" dirty="0" err="1" smtClean="0"/>
              <a:t>Dep_time</a:t>
            </a:r>
            <a:r>
              <a:rPr lang="en-US" dirty="0" smtClean="0"/>
              <a:t>: 12:00</a:t>
            </a:r>
          </a:p>
          <a:p>
            <a:r>
              <a:rPr lang="en-US" dirty="0" err="1" smtClean="0"/>
              <a:t>Arr_time</a:t>
            </a:r>
            <a:r>
              <a:rPr lang="en-US" dirty="0" smtClean="0"/>
              <a:t>: 14:00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705799" y="3794392"/>
            <a:ext cx="17379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flight_id</a:t>
            </a:r>
            <a:r>
              <a:rPr lang="en-US" dirty="0" smtClean="0"/>
              <a:t>: 201</a:t>
            </a:r>
          </a:p>
          <a:p>
            <a:r>
              <a:rPr lang="en-US" dirty="0" err="1" smtClean="0"/>
              <a:t>Dep_time</a:t>
            </a:r>
            <a:r>
              <a:rPr lang="en-US" dirty="0" smtClean="0"/>
              <a:t>: 15:30</a:t>
            </a:r>
          </a:p>
          <a:p>
            <a:r>
              <a:rPr lang="en-US" dirty="0" err="1" smtClean="0"/>
              <a:t>Arr_time</a:t>
            </a:r>
            <a:r>
              <a:rPr lang="en-US" dirty="0" smtClean="0"/>
              <a:t>: 16:30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4443775" y="2594866"/>
            <a:ext cx="3807289" cy="5848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7056433" y="3901449"/>
            <a:ext cx="1370115" cy="123325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3672995" y="3336286"/>
            <a:ext cx="1419510" cy="16436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181178" y="1878930"/>
            <a:ext cx="825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airport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790445" y="2771934"/>
            <a:ext cx="825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airport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29236" y="5947893"/>
            <a:ext cx="825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airport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133407" y="418659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flight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782694" y="288185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flight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80657" y="3752012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flight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2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0315" y="695459"/>
            <a:ext cx="1798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Gremlin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80315" y="1751526"/>
            <a:ext cx="89894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Traversal language used by Titan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Path-oriented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Examples: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1. List destination cities of all flights having source city Pune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gremlin&gt; </a:t>
            </a:r>
            <a:r>
              <a:rPr lang="en-US" sz="2400" dirty="0" err="1" smtClean="0">
                <a:solidFill>
                  <a:schemeClr val="tx1">
                    <a:lumMod val="85000"/>
                  </a:schemeClr>
                </a:solidFill>
              </a:rPr>
              <a:t>g.V.has</a:t>
            </a: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(‘</a:t>
            </a:r>
            <a:r>
              <a:rPr lang="en-US" sz="2400" dirty="0" err="1" smtClean="0">
                <a:solidFill>
                  <a:schemeClr val="tx1">
                    <a:lumMod val="85000"/>
                  </a:schemeClr>
                </a:solidFill>
              </a:rPr>
              <a:t>city’,’Pune</a:t>
            </a: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’).out(‘flight’).city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=&gt;Delhi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2. List all properties of airport in city Mumbai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gremlin&gt; </a:t>
            </a:r>
            <a:r>
              <a:rPr lang="en-US" sz="2400" dirty="0" err="1" smtClean="0">
                <a:solidFill>
                  <a:schemeClr val="tx1">
                    <a:lumMod val="85000"/>
                  </a:schemeClr>
                </a:solidFill>
              </a:rPr>
              <a:t>g.V.has</a:t>
            </a: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(‘</a:t>
            </a:r>
            <a:r>
              <a:rPr lang="en-US" sz="2400" dirty="0" err="1" smtClean="0">
                <a:solidFill>
                  <a:schemeClr val="tx1">
                    <a:lumMod val="85000"/>
                  </a:schemeClr>
                </a:solidFill>
              </a:rPr>
              <a:t>city’,’Mumbai</a:t>
            </a: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’).map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=&gt;</a:t>
            </a:r>
            <a:r>
              <a:rPr lang="en-US" sz="2400" dirty="0" err="1" smtClean="0">
                <a:sym typeface="Wingdings" panose="05000000000000000000" pitchFamily="2" charset="2"/>
              </a:rPr>
              <a:t>a_id</a:t>
            </a:r>
            <a:r>
              <a:rPr lang="en-US" sz="2400" dirty="0" smtClean="0">
                <a:sym typeface="Wingdings" panose="05000000000000000000" pitchFamily="2" charset="2"/>
              </a:rPr>
              <a:t>=2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=&gt;city=Mumbai</a:t>
            </a: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9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0315" y="695459"/>
            <a:ext cx="1555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Testing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80315" y="1635617"/>
            <a:ext cx="2970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Query Time Measuring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032" y="2419053"/>
            <a:ext cx="6916115" cy="17337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032" y="4571208"/>
            <a:ext cx="6916115" cy="173379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7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0315" y="695459"/>
            <a:ext cx="1501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Results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455021"/>
              </p:ext>
            </p:extLst>
          </p:nvPr>
        </p:nvGraphicFramePr>
        <p:xfrm>
          <a:off x="1880315" y="2059069"/>
          <a:ext cx="8139450" cy="2990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890"/>
                <a:gridCol w="1627890"/>
                <a:gridCol w="1627890"/>
                <a:gridCol w="1627890"/>
                <a:gridCol w="1627890"/>
              </a:tblGrid>
              <a:tr h="58758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Sr. No.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no. of airports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Total no. of flights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No. of flights</a:t>
                      </a:r>
                      <a:r>
                        <a:rPr lang="en-US" baseline="0" dirty="0" smtClean="0"/>
                        <a:t> retrieved (</a:t>
                      </a:r>
                      <a:r>
                        <a:rPr lang="en-US" baseline="0" dirty="0" err="1" smtClean="0"/>
                        <a:t>avg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Query</a:t>
                      </a:r>
                      <a:r>
                        <a:rPr lang="en-US" baseline="0" dirty="0" smtClean="0"/>
                        <a:t> time (sec)</a:t>
                      </a:r>
                      <a:endParaRPr lang="en-US" dirty="0"/>
                    </a:p>
                  </a:txBody>
                  <a:tcPr anchor="ctr"/>
                </a:tc>
              </a:tr>
              <a:tr h="58758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0.0497</a:t>
                      </a:r>
                      <a:endParaRPr lang="en-US" dirty="0"/>
                    </a:p>
                  </a:txBody>
                  <a:tcPr anchor="ctr"/>
                </a:tc>
              </a:tr>
              <a:tr h="58758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0.0662</a:t>
                      </a:r>
                      <a:endParaRPr lang="en-US" dirty="0"/>
                    </a:p>
                  </a:txBody>
                  <a:tcPr anchor="ctr"/>
                </a:tc>
              </a:tr>
              <a:tr h="58758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0.3374</a:t>
                      </a:r>
                      <a:endParaRPr lang="en-US" dirty="0"/>
                    </a:p>
                  </a:txBody>
                  <a:tcPr anchor="ctr"/>
                </a:tc>
              </a:tr>
              <a:tr h="58758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0.9773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42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0315" y="695459"/>
            <a:ext cx="3897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Results </a:t>
            </a:r>
            <a:r>
              <a:rPr lang="en-US" sz="3200" dirty="0">
                <a:solidFill>
                  <a:schemeClr val="bg1"/>
                </a:solidFill>
              </a:rPr>
              <a:t>(Continued…)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245" y="1925269"/>
            <a:ext cx="6195938" cy="393461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5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0315" y="695459"/>
            <a:ext cx="22733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Conclusion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80315" y="2215166"/>
            <a:ext cx="750327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Studied Titan Graph Database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Implemented airline reservation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Analysed</a:t>
            </a:r>
            <a:r>
              <a:rPr lang="en-US" sz="2400" dirty="0" smtClean="0"/>
              <a:t> query execution time for varying size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Query time increases linearly with increasing size of data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75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0315" y="695459"/>
            <a:ext cx="2387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References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80316" y="1738648"/>
            <a:ext cx="92341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</a:t>
            </a:r>
            <a:r>
              <a:rPr lang="en-US" sz="2400" dirty="0" err="1"/>
              <a:t>Surajit</a:t>
            </a:r>
            <a:r>
              <a:rPr lang="en-US" sz="2400" dirty="0"/>
              <a:t> </a:t>
            </a:r>
            <a:r>
              <a:rPr lang="en-US" sz="2400" dirty="0" err="1"/>
              <a:t>Medhi</a:t>
            </a:r>
            <a:r>
              <a:rPr lang="en-US" sz="2400" dirty="0"/>
              <a:t>, </a:t>
            </a:r>
            <a:r>
              <a:rPr lang="en-US" sz="2400" dirty="0" err="1"/>
              <a:t>Hemanta</a:t>
            </a:r>
            <a:r>
              <a:rPr lang="en-US" sz="2400" dirty="0"/>
              <a:t> K. </a:t>
            </a:r>
            <a:r>
              <a:rPr lang="en-US" sz="2400" dirty="0" err="1"/>
              <a:t>Baruah</a:t>
            </a:r>
            <a:r>
              <a:rPr lang="en-US" sz="2400" dirty="0"/>
              <a:t> “Relational database and graph database: </a:t>
            </a:r>
            <a:r>
              <a:rPr lang="en-US" sz="2400" dirty="0" smtClean="0"/>
              <a:t>a comparative </a:t>
            </a:r>
            <a:r>
              <a:rPr lang="en-US" sz="2400" dirty="0"/>
              <a:t>analysis”</a:t>
            </a:r>
          </a:p>
          <a:p>
            <a:r>
              <a:rPr lang="en-US" sz="2400" dirty="0"/>
              <a:t>2. Chad </a:t>
            </a:r>
            <a:r>
              <a:rPr lang="en-US" sz="2400" dirty="0" err="1"/>
              <a:t>Vicknair</a:t>
            </a:r>
            <a:r>
              <a:rPr lang="en-US" sz="2400" dirty="0"/>
              <a:t>, Michael Macias, </a:t>
            </a:r>
            <a:r>
              <a:rPr lang="en-US" sz="2400" dirty="0" err="1"/>
              <a:t>Zhendong</a:t>
            </a:r>
            <a:r>
              <a:rPr lang="en-US" sz="2400" dirty="0"/>
              <a:t> Zhao, </a:t>
            </a:r>
            <a:r>
              <a:rPr lang="en-US" sz="2400" dirty="0" err="1"/>
              <a:t>Xiaofei</a:t>
            </a:r>
            <a:r>
              <a:rPr lang="en-US" sz="2400" dirty="0"/>
              <a:t> Nan, </a:t>
            </a:r>
            <a:r>
              <a:rPr lang="en-US" sz="2400" dirty="0" err="1"/>
              <a:t>Yixin</a:t>
            </a:r>
            <a:r>
              <a:rPr lang="en-US" sz="2400" dirty="0"/>
              <a:t> Chen, </a:t>
            </a:r>
            <a:r>
              <a:rPr lang="en-US" sz="2400" dirty="0" smtClean="0"/>
              <a:t>Dawn Wilkins </a:t>
            </a:r>
            <a:r>
              <a:rPr lang="en-US" sz="2400" dirty="0"/>
              <a:t>“A Comparison of a Graph Database and a </a:t>
            </a:r>
            <a:r>
              <a:rPr lang="en-US" sz="2400" dirty="0" smtClean="0"/>
              <a:t>Relational Database</a:t>
            </a:r>
            <a:r>
              <a:rPr lang="en-US" sz="2400" dirty="0"/>
              <a:t>”, </a:t>
            </a:r>
            <a:r>
              <a:rPr lang="en-US" sz="2400" dirty="0" smtClean="0"/>
              <a:t>ACM Southeast </a:t>
            </a:r>
            <a:r>
              <a:rPr lang="en-US" sz="2400" dirty="0"/>
              <a:t>Regional Conference, 2010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3</a:t>
            </a:r>
            <a:r>
              <a:rPr lang="en-US" sz="2400" dirty="0" smtClean="0"/>
              <a:t>. </a:t>
            </a:r>
            <a:r>
              <a:rPr lang="en-US" sz="2400" dirty="0"/>
              <a:t>S. </a:t>
            </a:r>
            <a:r>
              <a:rPr lang="en-US" sz="2400" dirty="0" err="1"/>
              <a:t>Batra</a:t>
            </a:r>
            <a:r>
              <a:rPr lang="en-US" sz="2400" dirty="0"/>
              <a:t> and C. </a:t>
            </a:r>
            <a:r>
              <a:rPr lang="en-US" sz="2400" dirty="0" err="1"/>
              <a:t>Tyagi</a:t>
            </a:r>
            <a:r>
              <a:rPr lang="en-US" sz="2400" dirty="0"/>
              <a:t>. Comparative analysis of relational and graph </a:t>
            </a:r>
            <a:r>
              <a:rPr lang="en-US" sz="2400" dirty="0" smtClean="0"/>
              <a:t>databases. International </a:t>
            </a:r>
            <a:r>
              <a:rPr lang="en-US" sz="2400" dirty="0"/>
              <a:t>Journal of Soft Computing</a:t>
            </a:r>
          </a:p>
          <a:p>
            <a:r>
              <a:rPr lang="en-US" sz="2400" dirty="0" smtClean="0"/>
              <a:t>4. </a:t>
            </a:r>
            <a:r>
              <a:rPr lang="en-US" sz="2400" dirty="0"/>
              <a:t>B. </a:t>
            </a:r>
            <a:r>
              <a:rPr lang="en-US" sz="2400" dirty="0" err="1"/>
              <a:t>Iordanov</a:t>
            </a:r>
            <a:r>
              <a:rPr lang="en-US" sz="2400" dirty="0"/>
              <a:t>. </a:t>
            </a:r>
            <a:r>
              <a:rPr lang="en-US" sz="2400" dirty="0" err="1"/>
              <a:t>Hypergraphdb</a:t>
            </a:r>
            <a:r>
              <a:rPr lang="en-US" sz="2400" dirty="0"/>
              <a:t>: a generalized graph database. Web-Age </a:t>
            </a:r>
            <a:r>
              <a:rPr lang="en-US" sz="2400" dirty="0" smtClean="0"/>
              <a:t>Information Management</a:t>
            </a:r>
            <a:r>
              <a:rPr lang="en-US" sz="2400" dirty="0"/>
              <a:t>, pages 25–36, 2010.</a:t>
            </a:r>
          </a:p>
          <a:p>
            <a:r>
              <a:rPr lang="en-US" sz="2400" dirty="0" smtClean="0"/>
              <a:t>5. </a:t>
            </a:r>
            <a:r>
              <a:rPr lang="en-US" sz="2400" dirty="0"/>
              <a:t>http://</a:t>
            </a:r>
            <a:r>
              <a:rPr lang="en-US" sz="2400" dirty="0" smtClean="0"/>
              <a:t>s3.thinkaurelius.com/docs/titan/1.0.0/benefits.html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87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2755" y="2743200"/>
            <a:ext cx="34204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Thank You!</a:t>
            </a:r>
            <a:endParaRPr lang="en-US" sz="6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38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0315" y="695459"/>
            <a:ext cx="23240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Objectives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80315" y="1780123"/>
            <a:ext cx="44785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Study graph </a:t>
            </a:r>
            <a:r>
              <a:rPr lang="en-US" sz="2400" dirty="0" smtClean="0"/>
              <a:t>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Design airline reservation system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880315" y="3129567"/>
            <a:ext cx="660963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Tasks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Learn Graph database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Study and use Titan, Cassandra, </a:t>
            </a:r>
            <a:r>
              <a:rPr lang="en-US" sz="2400" dirty="0" err="1" smtClean="0"/>
              <a:t>Elasticsearch</a:t>
            </a:r>
            <a:r>
              <a:rPr lang="en-US" sz="2400" dirty="0" smtClean="0"/>
              <a:t>, 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Implementation of airline reservation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Analyze query time of the system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9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0315" y="695459"/>
            <a:ext cx="5615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What is Graph Database?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80315" y="2009103"/>
            <a:ext cx="430297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NOSQL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Uses graph theory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Use graph traversal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Examples:</a:t>
            </a:r>
          </a:p>
          <a:p>
            <a:pPr lvl="1"/>
            <a:r>
              <a:rPr lang="en-US" sz="2400" dirty="0" smtClean="0"/>
              <a:t>Titan</a:t>
            </a:r>
          </a:p>
          <a:p>
            <a:pPr lvl="1"/>
            <a:r>
              <a:rPr lang="en-US" sz="2400" dirty="0" smtClean="0"/>
              <a:t>Neo4j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82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0315" y="695459"/>
            <a:ext cx="3652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Literature Survey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80315" y="2009103"/>
            <a:ext cx="96333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Paper 1:</a:t>
            </a:r>
            <a:r>
              <a:rPr lang="en-US" sz="2400" dirty="0" smtClean="0"/>
              <a:t> Graph Database : An Overview</a:t>
            </a:r>
          </a:p>
          <a:p>
            <a:pPr algn="r"/>
            <a:r>
              <a:rPr lang="en-US" dirty="0" smtClean="0"/>
              <a:t>Authors : </a:t>
            </a:r>
            <a:r>
              <a:rPr lang="en-US" dirty="0" err="1" smtClean="0"/>
              <a:t>Shefali</a:t>
            </a:r>
            <a:r>
              <a:rPr lang="en-US" dirty="0" smtClean="0"/>
              <a:t> </a:t>
            </a:r>
            <a:r>
              <a:rPr lang="en-US" dirty="0" err="1" smtClean="0"/>
              <a:t>Patil</a:t>
            </a:r>
            <a:r>
              <a:rPr lang="en-US" dirty="0" smtClean="0"/>
              <a:t>, Gaurav </a:t>
            </a:r>
            <a:r>
              <a:rPr lang="en-US" dirty="0" err="1" smtClean="0"/>
              <a:t>Vaswani</a:t>
            </a:r>
            <a:r>
              <a:rPr lang="en-US" dirty="0" smtClean="0"/>
              <a:t>, </a:t>
            </a:r>
            <a:r>
              <a:rPr lang="en-US" dirty="0" err="1" smtClean="0"/>
              <a:t>Anuradha</a:t>
            </a:r>
            <a:r>
              <a:rPr lang="en-US" dirty="0" smtClean="0"/>
              <a:t> Bhatia</a:t>
            </a:r>
          </a:p>
          <a:p>
            <a:pPr algn="r"/>
            <a:r>
              <a:rPr lang="en-US" dirty="0" smtClean="0"/>
              <a:t>Publication year : 2016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</a:t>
            </a:r>
            <a:r>
              <a:rPr lang="en-US" sz="2400" dirty="0" smtClean="0"/>
              <a:t>sed by large organizations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Widely used and well established technology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313" y="5070582"/>
            <a:ext cx="922409" cy="8408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014" y="5070582"/>
            <a:ext cx="922409" cy="851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612" y="5079768"/>
            <a:ext cx="922409" cy="84251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18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0315" y="695459"/>
            <a:ext cx="57702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Literature Survey </a:t>
            </a:r>
            <a:r>
              <a:rPr lang="en-US" sz="2800" dirty="0" smtClean="0">
                <a:solidFill>
                  <a:schemeClr val="bg1"/>
                </a:solidFill>
              </a:rPr>
              <a:t>(Continued…)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80315" y="2009103"/>
            <a:ext cx="97235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Paper 2:</a:t>
            </a:r>
            <a:r>
              <a:rPr lang="en-US" sz="2400" dirty="0" smtClean="0"/>
              <a:t> Relational Database and Graph Database : A Comparative Analysis</a:t>
            </a:r>
          </a:p>
          <a:p>
            <a:pPr algn="r"/>
            <a:r>
              <a:rPr lang="en-US" dirty="0" smtClean="0"/>
              <a:t>Authors : </a:t>
            </a:r>
            <a:r>
              <a:rPr lang="en-US" dirty="0" err="1" smtClean="0"/>
              <a:t>Surajit</a:t>
            </a:r>
            <a:r>
              <a:rPr lang="en-US" dirty="0" smtClean="0"/>
              <a:t> </a:t>
            </a:r>
            <a:r>
              <a:rPr lang="en-US" dirty="0" err="1" smtClean="0"/>
              <a:t>Medhi</a:t>
            </a:r>
            <a:r>
              <a:rPr lang="en-US" dirty="0" smtClean="0"/>
              <a:t>, </a:t>
            </a:r>
            <a:r>
              <a:rPr lang="en-US" dirty="0" err="1" smtClean="0"/>
              <a:t>Hemanta</a:t>
            </a:r>
            <a:r>
              <a:rPr lang="en-US" dirty="0" smtClean="0"/>
              <a:t> K. </a:t>
            </a:r>
            <a:r>
              <a:rPr lang="en-US" dirty="0" err="1" smtClean="0"/>
              <a:t>Baruah</a:t>
            </a:r>
            <a:endParaRPr lang="en-US" dirty="0"/>
          </a:p>
          <a:p>
            <a:pPr algn="r"/>
            <a:r>
              <a:rPr lang="en-US" dirty="0" smtClean="0"/>
              <a:t>Publication year : 2017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Exponential growth of data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Better results by Graph database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Suitable for commercial development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0315" y="695459"/>
            <a:ext cx="5844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RDBMS vs Graph Database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80314" y="1674252"/>
            <a:ext cx="80364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Searching:</a:t>
            </a:r>
          </a:p>
          <a:p>
            <a:r>
              <a:rPr lang="en-US" sz="2400" dirty="0" smtClean="0"/>
              <a:t>Query: List courses taught by teacher </a:t>
            </a:r>
            <a:r>
              <a:rPr lang="en-US" sz="2400" dirty="0" err="1" smtClean="0"/>
              <a:t>Vaishali</a:t>
            </a: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903" y="2851486"/>
            <a:ext cx="5536815" cy="32571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903" y="2915879"/>
            <a:ext cx="5536815" cy="325714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2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0315" y="695459"/>
            <a:ext cx="82411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RDBMS vs Graph Database </a:t>
            </a:r>
            <a:r>
              <a:rPr lang="en-US" sz="3200" dirty="0">
                <a:solidFill>
                  <a:schemeClr val="bg1"/>
                </a:solidFill>
              </a:rPr>
              <a:t>(Continued…)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490677"/>
              </p:ext>
            </p:extLst>
          </p:nvPr>
        </p:nvGraphicFramePr>
        <p:xfrm>
          <a:off x="1880315" y="2013673"/>
          <a:ext cx="8127999" cy="3482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55061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Relational Database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Graph Database</a:t>
                      </a:r>
                      <a:endParaRPr lang="en-US" dirty="0"/>
                    </a:p>
                  </a:txBody>
                  <a:tcPr anchor="ctr"/>
                </a:tc>
              </a:tr>
              <a:tr h="55061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Suitable</a:t>
                      </a:r>
                      <a:r>
                        <a:rPr lang="en-US" baseline="0" dirty="0" smtClean="0"/>
                        <a:t> for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Highly structured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Highly related data</a:t>
                      </a:r>
                    </a:p>
                  </a:txBody>
                  <a:tcPr anchor="ctr"/>
                </a:tc>
              </a:tr>
              <a:tr h="550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Stores data in the form of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Graphs</a:t>
                      </a:r>
                      <a:endParaRPr lang="en-US" dirty="0"/>
                    </a:p>
                  </a:txBody>
                  <a:tcPr anchor="ctr"/>
                </a:tc>
              </a:tr>
              <a:tr h="550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For each query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Traverse whole</a:t>
                      </a:r>
                      <a:r>
                        <a:rPr lang="en-US" baseline="0" dirty="0" smtClean="0"/>
                        <a:t> table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Traverse only related nodes</a:t>
                      </a:r>
                    </a:p>
                  </a:txBody>
                  <a:tcPr anchor="ctr"/>
                </a:tc>
              </a:tr>
              <a:tr h="550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Query time proportional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Size of the whole</a:t>
                      </a:r>
                      <a:r>
                        <a:rPr lang="en-US" baseline="0" dirty="0" smtClean="0"/>
                        <a:t> table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Size of the graph traversed</a:t>
                      </a:r>
                    </a:p>
                  </a:txBody>
                  <a:tcPr anchor="ctr"/>
                </a:tc>
              </a:tr>
              <a:tr h="55061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Query length for complex traversal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Very long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6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0315" y="695459"/>
            <a:ext cx="39022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Technologies Used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80315" y="2009103"/>
            <a:ext cx="78303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Titan  Graph Database Engine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Cassandra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HTML and 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Elasticsearch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Maven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Rest API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21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0315" y="695459"/>
            <a:ext cx="43145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Architecture of Titan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315" y="1645920"/>
            <a:ext cx="7685716" cy="475488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59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371</TotalTime>
  <Words>522</Words>
  <Application>Microsoft Office PowerPoint</Application>
  <PresentationFormat>Widescreen</PresentationFormat>
  <Paragraphs>175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Trebuchet MS</vt:lpstr>
      <vt:lpstr>Tw Cen MT</vt:lpstr>
      <vt:lpstr>Verdana</vt:lpstr>
      <vt:lpstr>Wingdings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43</cp:revision>
  <dcterms:created xsi:type="dcterms:W3CDTF">2018-05-25T07:55:02Z</dcterms:created>
  <dcterms:modified xsi:type="dcterms:W3CDTF">2018-05-26T03:27:31Z</dcterms:modified>
</cp:coreProperties>
</file>