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1" r:id="rId2"/>
    <p:sldId id="276" r:id="rId3"/>
    <p:sldId id="277" r:id="rId4"/>
    <p:sldId id="368" r:id="rId5"/>
    <p:sldId id="263" r:id="rId6"/>
    <p:sldId id="264" r:id="rId7"/>
    <p:sldId id="265" r:id="rId8"/>
    <p:sldId id="266" r:id="rId9"/>
    <p:sldId id="267" r:id="rId10"/>
    <p:sldId id="268" r:id="rId11"/>
    <p:sldId id="309" r:id="rId12"/>
    <p:sldId id="310" r:id="rId13"/>
    <p:sldId id="311" r:id="rId14"/>
    <p:sldId id="312" r:id="rId15"/>
    <p:sldId id="314" r:id="rId16"/>
    <p:sldId id="313" r:id="rId17"/>
    <p:sldId id="369" r:id="rId18"/>
    <p:sldId id="278" r:id="rId19"/>
    <p:sldId id="269" r:id="rId20"/>
    <p:sldId id="270" r:id="rId21"/>
    <p:sldId id="279" r:id="rId22"/>
    <p:sldId id="280" r:id="rId23"/>
    <p:sldId id="281" r:id="rId24"/>
    <p:sldId id="370" r:id="rId25"/>
    <p:sldId id="282" r:id="rId26"/>
    <p:sldId id="271" r:id="rId27"/>
    <p:sldId id="272" r:id="rId28"/>
    <p:sldId id="283" r:id="rId29"/>
    <p:sldId id="371" r:id="rId30"/>
    <p:sldId id="284" r:id="rId31"/>
    <p:sldId id="273" r:id="rId32"/>
    <p:sldId id="274" r:id="rId33"/>
    <p:sldId id="285" r:id="rId34"/>
    <p:sldId id="275" r:id="rId35"/>
    <p:sldId id="286" r:id="rId36"/>
    <p:sldId id="287" r:id="rId37"/>
    <p:sldId id="291" r:id="rId38"/>
    <p:sldId id="288" r:id="rId39"/>
    <p:sldId id="381" r:id="rId40"/>
    <p:sldId id="292" r:id="rId41"/>
    <p:sldId id="289" r:id="rId42"/>
    <p:sldId id="290" r:id="rId43"/>
    <p:sldId id="293" r:id="rId44"/>
    <p:sldId id="294" r:id="rId45"/>
    <p:sldId id="295" r:id="rId46"/>
    <p:sldId id="296" r:id="rId47"/>
    <p:sldId id="297" r:id="rId48"/>
    <p:sldId id="302" r:id="rId49"/>
    <p:sldId id="298" r:id="rId50"/>
    <p:sldId id="299" r:id="rId51"/>
    <p:sldId id="300" r:id="rId52"/>
    <p:sldId id="301" r:id="rId53"/>
    <p:sldId id="303" r:id="rId54"/>
    <p:sldId id="372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73" r:id="rId70"/>
    <p:sldId id="304" r:id="rId71"/>
    <p:sldId id="306" r:id="rId72"/>
    <p:sldId id="308" r:id="rId73"/>
    <p:sldId id="375" r:id="rId74"/>
    <p:sldId id="329" r:id="rId75"/>
    <p:sldId id="307" r:id="rId76"/>
    <p:sldId id="330" r:id="rId77"/>
    <p:sldId id="331" r:id="rId78"/>
    <p:sldId id="335" r:id="rId79"/>
    <p:sldId id="332" r:id="rId80"/>
    <p:sldId id="333" r:id="rId81"/>
    <p:sldId id="334" r:id="rId82"/>
    <p:sldId id="338" r:id="rId83"/>
    <p:sldId id="339" r:id="rId84"/>
    <p:sldId id="336" r:id="rId85"/>
    <p:sldId id="340" r:id="rId86"/>
    <p:sldId id="337" r:id="rId87"/>
    <p:sldId id="374" r:id="rId88"/>
    <p:sldId id="382" r:id="rId89"/>
    <p:sldId id="341" r:id="rId90"/>
    <p:sldId id="342" r:id="rId91"/>
    <p:sldId id="383" r:id="rId92"/>
    <p:sldId id="343" r:id="rId93"/>
    <p:sldId id="344" r:id="rId94"/>
    <p:sldId id="345" r:id="rId95"/>
    <p:sldId id="348" r:id="rId96"/>
    <p:sldId id="346" r:id="rId97"/>
    <p:sldId id="384" r:id="rId98"/>
    <p:sldId id="349" r:id="rId99"/>
    <p:sldId id="350" r:id="rId100"/>
    <p:sldId id="351" r:id="rId101"/>
    <p:sldId id="378" r:id="rId102"/>
    <p:sldId id="352" r:id="rId103"/>
    <p:sldId id="353" r:id="rId104"/>
    <p:sldId id="354" r:id="rId105"/>
    <p:sldId id="355" r:id="rId106"/>
    <p:sldId id="379" r:id="rId107"/>
    <p:sldId id="356" r:id="rId108"/>
    <p:sldId id="357" r:id="rId109"/>
    <p:sldId id="358" r:id="rId110"/>
    <p:sldId id="359" r:id="rId111"/>
    <p:sldId id="360" r:id="rId112"/>
    <p:sldId id="361" r:id="rId113"/>
    <p:sldId id="364" r:id="rId114"/>
    <p:sldId id="362" r:id="rId115"/>
    <p:sldId id="363" r:id="rId116"/>
    <p:sldId id="365" r:id="rId117"/>
    <p:sldId id="380" r:id="rId118"/>
    <p:sldId id="366" r:id="rId119"/>
    <p:sldId id="367" r:id="rId120"/>
    <p:sldId id="386" r:id="rId121"/>
    <p:sldId id="388" r:id="rId122"/>
    <p:sldId id="389" r:id="rId123"/>
    <p:sldId id="390" r:id="rId124"/>
    <p:sldId id="387" r:id="rId125"/>
    <p:sldId id="391" r:id="rId126"/>
    <p:sldId id="392" r:id="rId127"/>
    <p:sldId id="393" r:id="rId128"/>
    <p:sldId id="394" r:id="rId129"/>
    <p:sldId id="395" r:id="rId130"/>
    <p:sldId id="396" r:id="rId1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96E3ADD2-B919-4910-8AE3-321500663BFA}">
          <p14:sldIdLst>
            <p14:sldId id="261"/>
            <p14:sldId id="276"/>
            <p14:sldId id="277"/>
          </p14:sldIdLst>
        </p14:section>
        <p14:section name="Parametry" id="{374B4092-8EFD-401C-A613-FE5F4B58A36F}">
          <p14:sldIdLst>
            <p14:sldId id="368"/>
            <p14:sldId id="263"/>
            <p14:sldId id="264"/>
            <p14:sldId id="265"/>
            <p14:sldId id="266"/>
            <p14:sldId id="267"/>
            <p14:sldId id="268"/>
            <p14:sldId id="309"/>
            <p14:sldId id="310"/>
            <p14:sldId id="311"/>
            <p14:sldId id="312"/>
            <p14:sldId id="314"/>
            <p14:sldId id="313"/>
          </p14:sldIdLst>
        </p14:section>
        <p14:section name="čas" id="{0EEDF547-5382-47FC-ADB6-9D61A3DD19CF}">
          <p14:sldIdLst>
            <p14:sldId id="369"/>
            <p14:sldId id="278"/>
            <p14:sldId id="269"/>
            <p14:sldId id="270"/>
            <p14:sldId id="279"/>
            <p14:sldId id="280"/>
            <p14:sldId id="281"/>
          </p14:sldIdLst>
        </p14:section>
        <p14:section name="tlačítka" id="{A9C69757-78D7-4BEB-A3AA-F16A07D79098}">
          <p14:sldIdLst>
            <p14:sldId id="370"/>
            <p14:sldId id="282"/>
            <p14:sldId id="271"/>
            <p14:sldId id="272"/>
            <p14:sldId id="283"/>
          </p14:sldIdLst>
        </p14:section>
        <p14:section name="Reproduktor" id="{3171BB8E-6C01-4F80-A412-512F74AE6659}">
          <p14:sldIdLst>
            <p14:sldId id="371"/>
            <p14:sldId id="284"/>
            <p14:sldId id="273"/>
            <p14:sldId id="274"/>
            <p14:sldId id="285"/>
            <p14:sldId id="275"/>
            <p14:sldId id="286"/>
            <p14:sldId id="287"/>
            <p14:sldId id="291"/>
            <p14:sldId id="288"/>
          </p14:sldIdLst>
        </p14:section>
        <p14:section name="Obrazovka" id="{D21FDF27-5D82-41BB-8BFA-B918FC75A1AB}">
          <p14:sldIdLst>
            <p14:sldId id="381"/>
            <p14:sldId id="292"/>
            <p14:sldId id="289"/>
            <p14:sldId id="290"/>
            <p14:sldId id="293"/>
            <p14:sldId id="294"/>
            <p14:sldId id="295"/>
            <p14:sldId id="296"/>
            <p14:sldId id="297"/>
            <p14:sldId id="302"/>
            <p14:sldId id="298"/>
            <p14:sldId id="299"/>
            <p14:sldId id="300"/>
            <p14:sldId id="301"/>
            <p14:sldId id="303"/>
          </p14:sldIdLst>
        </p14:section>
        <p14:section name="Obrazové stopy" id="{B2F4BFD8-1C04-4E1D-A620-0F80CB8E04B2}">
          <p14:sldIdLst>
            <p14:sldId id="372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Baterie" id="{372B26A2-DAA4-471B-AB67-0344FF8FB25D}">
          <p14:sldIdLst>
            <p14:sldId id="373"/>
            <p14:sldId id="304"/>
            <p14:sldId id="306"/>
            <p14:sldId id="308"/>
          </p14:sldIdLst>
        </p14:section>
        <p14:section name="Motor" id="{72B1858D-8A7B-4677-B8AD-ECA269A43A2D}">
          <p14:sldIdLst>
            <p14:sldId id="375"/>
            <p14:sldId id="329"/>
            <p14:sldId id="307"/>
            <p14:sldId id="330"/>
            <p14:sldId id="331"/>
            <p14:sldId id="335"/>
            <p14:sldId id="332"/>
            <p14:sldId id="333"/>
            <p14:sldId id="334"/>
            <p14:sldId id="338"/>
            <p14:sldId id="339"/>
            <p14:sldId id="336"/>
            <p14:sldId id="340"/>
            <p14:sldId id="337"/>
          </p14:sldIdLst>
        </p14:section>
        <p14:section name="Senzory" id="{8061D5AA-0AAE-4D4A-8309-A13B13CCBE3A}">
          <p14:sldIdLst>
            <p14:sldId id="374"/>
            <p14:sldId id="382"/>
            <p14:sldId id="341"/>
            <p14:sldId id="342"/>
            <p14:sldId id="383"/>
            <p14:sldId id="343"/>
            <p14:sldId id="344"/>
            <p14:sldId id="345"/>
            <p14:sldId id="348"/>
            <p14:sldId id="346"/>
            <p14:sldId id="384"/>
            <p14:sldId id="349"/>
            <p14:sldId id="350"/>
            <p14:sldId id="351"/>
            <p14:sldId id="378"/>
            <p14:sldId id="352"/>
            <p14:sldId id="353"/>
            <p14:sldId id="354"/>
            <p14:sldId id="355"/>
          </p14:sldIdLst>
        </p14:section>
        <p14:section name="Komplexní funkce" id="{FD985A37-367E-471A-901D-4BE7E322820F}">
          <p14:sldIdLst>
            <p14:sldId id="379"/>
            <p14:sldId id="356"/>
            <p14:sldId id="357"/>
            <p14:sldId id="358"/>
            <p14:sldId id="359"/>
            <p14:sldId id="360"/>
            <p14:sldId id="361"/>
            <p14:sldId id="364"/>
            <p14:sldId id="362"/>
            <p14:sldId id="363"/>
            <p14:sldId id="365"/>
          </p14:sldIdLst>
        </p14:section>
        <p14:section name="Data" id="{F70666E3-B515-4F7E-B557-FFE6D1735FE0}">
          <p14:sldIdLst>
            <p14:sldId id="380"/>
            <p14:sldId id="366"/>
            <p14:sldId id="367"/>
            <p14:sldId id="386"/>
            <p14:sldId id="388"/>
            <p14:sldId id="389"/>
            <p14:sldId id="390"/>
            <p14:sldId id="387"/>
            <p14:sldId id="391"/>
            <p14:sldId id="392"/>
            <p14:sldId id="393"/>
            <p14:sldId id="394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E4A"/>
    <a:srgbClr val="532476"/>
    <a:srgbClr val="CC99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0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448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88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043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54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 cap="none" baseline="0">
                <a:latin typeface="Aldhabi" panose="020B0604020202020204" pitchFamily="2" charset="-78"/>
                <a:cs typeface="Aldhabi" panose="020B0604020202020204" pitchFamily="2" charset="-78"/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6024" y="53034"/>
            <a:ext cx="2743200" cy="365125"/>
          </a:xfrm>
        </p:spPr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364" y="95035"/>
            <a:ext cx="6239309" cy="365125"/>
          </a:xfrm>
        </p:spPr>
        <p:txBody>
          <a:bodyPr/>
          <a:lstStyle/>
          <a:p>
            <a:r>
              <a:rPr lang="cs-CZ" dirty="0"/>
              <a:t>Ahoj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490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528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965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166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6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39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3665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 marL="0" indent="0">
              <a:buNone/>
              <a:defRPr sz="2400"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1pPr>
            <a:lvl2pPr marL="4572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2pPr>
            <a:lvl3pPr marL="9144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3pPr>
            <a:lvl4pPr marL="13716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4pPr>
            <a:lvl5pPr marL="18288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334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94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001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99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98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02.05.2022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90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109C7019-8548-40BE-A543-AE3F17D998F1}" type="datetimeFigureOut">
              <a:rPr lang="cs-CZ" smtClean="0"/>
              <a:pPr/>
              <a:t>02.05.2022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cs-CZ" dirty="0"/>
              <a:t>Rozcestník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C936E285-7889-4BBD-99B9-EECE00B7A93F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6445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10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0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111.xml"/><Relationship Id="rId3" Type="http://schemas.openxmlformats.org/officeDocument/2006/relationships/slide" Target="slide109.xml"/><Relationship Id="rId7" Type="http://schemas.openxmlformats.org/officeDocument/2006/relationships/slide" Target="slide116.xml"/><Relationship Id="rId2" Type="http://schemas.openxmlformats.org/officeDocument/2006/relationships/slide" Target="slide10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5.xml"/><Relationship Id="rId11" Type="http://schemas.openxmlformats.org/officeDocument/2006/relationships/slide" Target="slide3.xml"/><Relationship Id="rId5" Type="http://schemas.openxmlformats.org/officeDocument/2006/relationships/slide" Target="slide114.xml"/><Relationship Id="rId10" Type="http://schemas.openxmlformats.org/officeDocument/2006/relationships/slide" Target="slide112.xml"/><Relationship Id="rId4" Type="http://schemas.openxmlformats.org/officeDocument/2006/relationships/slide" Target="slide110.xml"/><Relationship Id="rId9" Type="http://schemas.openxmlformats.org/officeDocument/2006/relationships/slide" Target="slide1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slide" Target="slide54.xml"/><Relationship Id="rId26" Type="http://schemas.openxmlformats.org/officeDocument/2006/relationships/image" Target="../media/image11.png"/><Relationship Id="rId21" Type="http://schemas.openxmlformats.org/officeDocument/2006/relationships/slide" Target="slide69.xml"/><Relationship Id="rId34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slide" Target="slide29.xml"/><Relationship Id="rId17" Type="http://schemas.openxmlformats.org/officeDocument/2006/relationships/image" Target="../media/image8.png"/><Relationship Id="rId25" Type="http://schemas.openxmlformats.org/officeDocument/2006/relationships/image" Target="../media/image10.png"/><Relationship Id="rId33" Type="http://schemas.openxmlformats.org/officeDocument/2006/relationships/slide" Target="slide117.xm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image" Target="../media/image6.png"/><Relationship Id="rId24" Type="http://schemas.openxmlformats.org/officeDocument/2006/relationships/slide" Target="slide73.xml"/><Relationship Id="rId32" Type="http://schemas.openxmlformats.org/officeDocument/2006/relationships/image" Target="../media/image13.png"/><Relationship Id="rId37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slide" Target="slide39.xml"/><Relationship Id="rId23" Type="http://schemas.openxmlformats.org/officeDocument/2006/relationships/image" Target="../media/image10.png"/><Relationship Id="rId28" Type="http://schemas.openxmlformats.org/officeDocument/2006/relationships/image" Target="../media/image110.png"/><Relationship Id="rId36" Type="http://schemas.openxmlformats.org/officeDocument/2006/relationships/slide" Target="slide120.xml"/><Relationship Id="rId10" Type="http://schemas.openxmlformats.org/officeDocument/2006/relationships/image" Target="../media/image5.png"/><Relationship Id="rId19" Type="http://schemas.openxmlformats.org/officeDocument/2006/relationships/image" Target="../media/image8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slide" Target="slide24.xml"/><Relationship Id="rId14" Type="http://schemas.openxmlformats.org/officeDocument/2006/relationships/image" Target="../media/image7.png"/><Relationship Id="rId22" Type="http://schemas.openxmlformats.org/officeDocument/2006/relationships/image" Target="../media/image9.png"/><Relationship Id="rId27" Type="http://schemas.openxmlformats.org/officeDocument/2006/relationships/slide" Target="slide87.xml"/><Relationship Id="rId30" Type="http://schemas.openxmlformats.org/officeDocument/2006/relationships/slide" Target="slide106.xml"/><Relationship Id="rId35" Type="http://schemas.openxmlformats.org/officeDocument/2006/relationships/image" Target="../media/image14.png"/><Relationship Id="rId8" Type="http://schemas.openxmlformats.org/officeDocument/2006/relationships/image" Target="../media/image5.png"/><Relationship Id="rId3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1.xml"/><Relationship Id="rId3" Type="http://schemas.openxmlformats.org/officeDocument/2006/relationships/slide" Target="slide42.xml"/><Relationship Id="rId7" Type="http://schemas.openxmlformats.org/officeDocument/2006/relationships/slide" Target="slide46.xml"/><Relationship Id="rId12" Type="http://schemas.openxmlformats.org/officeDocument/2006/relationships/slide" Target="slide5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11" Type="http://schemas.openxmlformats.org/officeDocument/2006/relationships/slide" Target="slide50.xml"/><Relationship Id="rId5" Type="http://schemas.openxmlformats.org/officeDocument/2006/relationships/slide" Target="slide44.xml"/><Relationship Id="rId15" Type="http://schemas.openxmlformats.org/officeDocument/2006/relationships/slide" Target="slide3.xml"/><Relationship Id="rId10" Type="http://schemas.openxmlformats.org/officeDocument/2006/relationships/slide" Target="slide49.xml"/><Relationship Id="rId4" Type="http://schemas.openxmlformats.org/officeDocument/2006/relationships/slide" Target="slide43.xml"/><Relationship Id="rId9" Type="http://schemas.openxmlformats.org/officeDocument/2006/relationships/slide" Target="slide48.xml"/><Relationship Id="rId14" Type="http://schemas.openxmlformats.org/officeDocument/2006/relationships/slide" Target="slide5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3.xml"/><Relationship Id="rId4" Type="http://schemas.openxmlformats.org/officeDocument/2006/relationships/slide" Target="slide8.xml"/><Relationship Id="rId9" Type="http://schemas.openxmlformats.org/officeDocument/2006/relationships/slide" Target="slide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6.xml"/><Relationship Id="rId3" Type="http://schemas.openxmlformats.org/officeDocument/2006/relationships/slide" Target="slide57.xml"/><Relationship Id="rId7" Type="http://schemas.openxmlformats.org/officeDocument/2006/relationships/slide" Target="slide61.xml"/><Relationship Id="rId12" Type="http://schemas.openxmlformats.org/officeDocument/2006/relationships/slide" Target="slide6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11" Type="http://schemas.openxmlformats.org/officeDocument/2006/relationships/slide" Target="slide65.xml"/><Relationship Id="rId5" Type="http://schemas.openxmlformats.org/officeDocument/2006/relationships/slide" Target="slide59.xml"/><Relationship Id="rId15" Type="http://schemas.openxmlformats.org/officeDocument/2006/relationships/slide" Target="slide3.xml"/><Relationship Id="rId10" Type="http://schemas.openxmlformats.org/officeDocument/2006/relationships/slide" Target="slide64.xml"/><Relationship Id="rId4" Type="http://schemas.openxmlformats.org/officeDocument/2006/relationships/slide" Target="slide58.xml"/><Relationship Id="rId9" Type="http://schemas.openxmlformats.org/officeDocument/2006/relationships/slide" Target="slide63.xml"/><Relationship Id="rId14" Type="http://schemas.openxmlformats.org/officeDocument/2006/relationships/slide" Target="slide6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slide" Target="slide86.xml"/><Relationship Id="rId3" Type="http://schemas.openxmlformats.org/officeDocument/2006/relationships/slide" Target="slide76.xml"/><Relationship Id="rId7" Type="http://schemas.openxmlformats.org/officeDocument/2006/relationships/slide" Target="slide80.xml"/><Relationship Id="rId12" Type="http://schemas.openxmlformats.org/officeDocument/2006/relationships/slide" Target="slide85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9.xml"/><Relationship Id="rId11" Type="http://schemas.openxmlformats.org/officeDocument/2006/relationships/slide" Target="slide84.xml"/><Relationship Id="rId5" Type="http://schemas.openxmlformats.org/officeDocument/2006/relationships/slide" Target="slide78.xml"/><Relationship Id="rId10" Type="http://schemas.openxmlformats.org/officeDocument/2006/relationships/slide" Target="slide83.xml"/><Relationship Id="rId4" Type="http://schemas.openxmlformats.org/officeDocument/2006/relationships/slide" Target="slide77.xml"/><Relationship Id="rId9" Type="http://schemas.openxmlformats.org/officeDocument/2006/relationships/slide" Target="slide82.xml"/><Relationship Id="rId14" Type="http://schemas.openxmlformats.org/officeDocument/2006/relationships/slide" Target="slide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9.png"/><Relationship Id="rId3" Type="http://schemas.openxmlformats.org/officeDocument/2006/relationships/slide" Target="slide91.xml"/><Relationship Id="rId7" Type="http://schemas.openxmlformats.org/officeDocument/2006/relationships/image" Target="../media/image17.png"/><Relationship Id="rId12" Type="http://schemas.openxmlformats.org/officeDocument/2006/relationships/slide" Target="slide8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7.xml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slide" Target="slide10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6.xml"/><Relationship Id="rId4" Type="http://schemas.openxmlformats.org/officeDocument/2006/relationships/slide" Target="slide9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slide" Target="slide9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BC2DF6-6CB2-4DC5-9D30-1324D9204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Uživatelský manuál programovacího jazyka Python pro LEGO MINDSTORMS EV3</a:t>
            </a:r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D81E41B3-0A4F-4631-974D-772F223E9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111242"/>
            <a:ext cx="8791575" cy="1655762"/>
          </a:xfrm>
        </p:spPr>
        <p:txBody>
          <a:bodyPr/>
          <a:lstStyle/>
          <a:p>
            <a:pPr algn="r"/>
            <a:r>
              <a:rPr lang="cs-CZ" dirty="0"/>
              <a:t>Adam Jáneš</a:t>
            </a:r>
          </a:p>
        </p:txBody>
      </p:sp>
    </p:spTree>
    <p:extLst>
      <p:ext uri="{BB962C8B-B14F-4D97-AF65-F5344CB8AC3E}">
        <p14:creationId xmlns:p14="http://schemas.microsoft.com/office/powerpoint/2010/main" val="209254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DC140-866C-4CC7-AC34-F7EE77E0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Button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24B9C5-67F2-453E-814D-0B4F82DFC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780976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Definice tlačítek na EV3</a:t>
            </a:r>
          </a:p>
          <a:p>
            <a:r>
              <a:rPr lang="cs-CZ" dirty="0"/>
              <a:t>Definovaná tlačítka</a:t>
            </a:r>
            <a:br>
              <a:rPr lang="cs-CZ" dirty="0"/>
            </a:br>
            <a:r>
              <a:rPr lang="en-US" dirty="0"/>
              <a:t>{</a:t>
            </a:r>
            <a:r>
              <a:rPr lang="cs-CZ" dirty="0"/>
              <a:t>UP, LEFT, CENTER, RIGHT, DOWN</a:t>
            </a:r>
            <a:r>
              <a:rPr lang="en-US" dirty="0"/>
              <a:t>}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8DA30A-D0E8-4356-B048-C7E9E474F9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sz="2100" dirty="0"/>
              <a:t>ev3 = EV3Brick()</a:t>
            </a:r>
          </a:p>
          <a:p>
            <a:r>
              <a:rPr lang="cs-CZ" sz="21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#vraci pole </a:t>
            </a:r>
            <a:r>
              <a:rPr lang="cs-CZ" sz="21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zmacknutych</a:t>
            </a:r>
            <a:r>
              <a:rPr lang="cs-CZ" sz="21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tlačítek</a:t>
            </a:r>
            <a:br>
              <a:rPr lang="cs-CZ" sz="21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2100" dirty="0" err="1"/>
              <a:t>tlacitka</a:t>
            </a:r>
            <a:r>
              <a:rPr lang="cs-CZ" sz="2100" dirty="0"/>
              <a:t>=ev3.buttons.pressed()</a:t>
            </a:r>
            <a:br>
              <a:rPr lang="cs-CZ" sz="2100" dirty="0"/>
            </a:br>
            <a:r>
              <a:rPr lang="cs-CZ" sz="21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#pokud na pozici 0 je prostřední tlačítko, vypíše celé pole</a:t>
            </a:r>
          </a:p>
          <a:p>
            <a:r>
              <a:rPr lang="cs-CZ" sz="2100" dirty="0" err="1"/>
              <a:t>if</a:t>
            </a:r>
            <a:r>
              <a:rPr lang="cs-CZ" sz="2100" dirty="0"/>
              <a:t> </a:t>
            </a:r>
            <a:r>
              <a:rPr lang="cs-CZ" sz="2100" dirty="0" err="1"/>
              <a:t>tlacitka</a:t>
            </a:r>
            <a:r>
              <a:rPr lang="cs-CZ" sz="2100" dirty="0"/>
              <a:t>[0] ==</a:t>
            </a:r>
            <a:r>
              <a:rPr lang="cs-CZ" sz="2100" dirty="0" err="1"/>
              <a:t>Button.CENTER</a:t>
            </a:r>
            <a:r>
              <a:rPr lang="cs-CZ" sz="2100" dirty="0"/>
              <a:t>: 	</a:t>
            </a:r>
            <a:r>
              <a:rPr lang="cs-CZ" sz="2100" dirty="0" err="1"/>
              <a:t>print</a:t>
            </a:r>
            <a:r>
              <a:rPr lang="cs-CZ" sz="2100" dirty="0"/>
              <a:t>(</a:t>
            </a:r>
            <a:r>
              <a:rPr lang="cs-CZ" sz="2100" dirty="0" err="1"/>
              <a:t>tlacitka</a:t>
            </a:r>
            <a:r>
              <a:rPr lang="cs-CZ" sz="2100" dirty="0"/>
              <a:t>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6C03DBF-4E78-430C-AA27-82238E4EE86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8A73E43-3DB1-414B-A847-60D231ED8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28" b="54250" l="10000" r="90000">
                        <a14:foregroundMark x1="46019" y1="15990" x2="40556" y2="33490"/>
                        <a14:foregroundMark x1="41111" y1="20990" x2="29259" y2="35885"/>
                        <a14:foregroundMark x1="29259" y1="35885" x2="29537" y2="35885"/>
                        <a14:foregroundMark x1="40556" y1="15833" x2="29815" y2="35000"/>
                        <a14:foregroundMark x1="29815" y1="35000" x2="31111" y2="38281"/>
                        <a14:foregroundMark x1="27685" y1="36563" x2="23611" y2="23229"/>
                        <a14:foregroundMark x1="23611" y1="23229" x2="26759" y2="13385"/>
                        <a14:foregroundMark x1="26759" y1="13385" x2="50741" y2="9010"/>
                        <a14:foregroundMark x1="50741" y1="9010" x2="67778" y2="10729"/>
                        <a14:foregroundMark x1="67778" y1="10729" x2="74167" y2="20521"/>
                        <a14:foregroundMark x1="74167" y1="20521" x2="71944" y2="44531"/>
                        <a14:foregroundMark x1="71944" y1="44531" x2="59352" y2="51354"/>
                        <a14:foregroundMark x1="59352" y1="51354" x2="35556" y2="51458"/>
                        <a14:foregroundMark x1="35556" y1="51458" x2="24444" y2="44531"/>
                        <a14:foregroundMark x1="24444" y1="44531" x2="23796" y2="34479"/>
                        <a14:foregroundMark x1="23796" y1="34479" x2="27685" y2="31250"/>
                        <a14:foregroundMark x1="41389" y1="38802" x2="65648" y2="33906"/>
                        <a14:foregroundMark x1="65648" y1="33906" x2="62778" y2="21667"/>
                        <a14:foregroundMark x1="62778" y1="21667" x2="56389" y2="16354"/>
                        <a14:foregroundMark x1="55463" y1="27500" x2="36574" y2="43802"/>
                        <a14:foregroundMark x1="36574" y1="43802" x2="33796" y2="41354"/>
                        <a14:foregroundMark x1="47778" y1="32813" x2="48333" y2="42083"/>
                        <a14:foregroundMark x1="48333" y1="42083" x2="61481" y2="44427"/>
                        <a14:foregroundMark x1="51204" y1="38438" x2="52407" y2="43594"/>
                        <a14:foregroundMark x1="22222" y1="26771" x2="18889" y2="19792"/>
                        <a14:foregroundMark x1="21944" y1="15990" x2="23148" y2="8281"/>
                        <a14:foregroundMark x1="22870" y1="7760" x2="49074" y2="7760"/>
                        <a14:foregroundMark x1="49074" y1="7760" x2="65741" y2="7604"/>
                        <a14:foregroundMark x1="65741" y1="7604" x2="76759" y2="23177"/>
                        <a14:foregroundMark x1="69722" y1="7448" x2="72500" y2="14792"/>
                        <a14:foregroundMark x1="76111" y1="20260" x2="76759" y2="17552"/>
                        <a14:foregroundMark x1="27130" y1="29010" x2="52593" y2="26458"/>
                        <a14:foregroundMark x1="52593" y1="26458" x2="51759" y2="25417"/>
                        <a14:foregroundMark x1="31944" y1="34688" x2="41389" y2="38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3941" r="18760" b="45497"/>
          <a:stretch/>
        </p:blipFill>
        <p:spPr>
          <a:xfrm>
            <a:off x="2395959" y="3614329"/>
            <a:ext cx="2388093" cy="32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25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presence()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bool</a:t>
            </a:r>
            <a:r>
              <a:rPr lang="cs-CZ" dirty="0"/>
              <a:t>), zda byly detekovány ultrazvukové vlny jiného ultrazvukového senzoru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600" dirty="0"/>
              <a:t>u=</a:t>
            </a:r>
            <a:r>
              <a:rPr lang="cs-CZ" sz="2600" dirty="0" err="1"/>
              <a:t>UltrasonicSensor</a:t>
            </a:r>
            <a:r>
              <a:rPr lang="cs-CZ" sz="2600" dirty="0"/>
              <a:t>(Port.S1)</a:t>
            </a:r>
          </a:p>
          <a:p>
            <a:r>
              <a:rPr lang="cs-CZ" sz="2600" dirty="0" err="1"/>
              <a:t>print</a:t>
            </a:r>
            <a:r>
              <a:rPr lang="cs-CZ" sz="2600" dirty="0"/>
              <a:t>(</a:t>
            </a:r>
            <a:r>
              <a:rPr lang="cs-CZ" sz="2600" dirty="0" err="1"/>
              <a:t>u.presence</a:t>
            </a:r>
            <a:r>
              <a:rPr lang="cs-CZ" sz="2600" dirty="0"/>
              <a:t>())</a:t>
            </a:r>
          </a:p>
          <a:p>
            <a:endParaRPr lang="cs-CZ" sz="26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E8BB185-10DC-4CA9-8708-F5A1EE64289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85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260594" y="2499562"/>
            <a:ext cx="53972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Gyroskopický</a:t>
            </a:r>
          </a:p>
          <a:p>
            <a:pPr algn="ctr"/>
            <a:r>
              <a:rPr lang="cs-CZ" sz="6600" b="1" dirty="0"/>
              <a:t>senzor</a:t>
            </a:r>
          </a:p>
        </p:txBody>
      </p:sp>
    </p:spTree>
    <p:extLst>
      <p:ext uri="{BB962C8B-B14F-4D97-AF65-F5344CB8AC3E}">
        <p14:creationId xmlns:p14="http://schemas.microsoft.com/office/powerpoint/2010/main" val="4156220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GyroSensor</a:t>
            </a:r>
            <a:r>
              <a:rPr lang="cs-CZ" dirty="0"/>
              <a:t>(port, </a:t>
            </a:r>
            <a:r>
              <a:rPr lang="cs-CZ" dirty="0" err="1"/>
              <a:t>positive_direction</a:t>
            </a:r>
            <a:r>
              <a:rPr lang="cs-CZ" dirty="0"/>
              <a:t>=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Port – (Port) určuje port, na kterém je senzor připojen</a:t>
            </a:r>
          </a:p>
          <a:p>
            <a:r>
              <a:rPr lang="cs-CZ" dirty="0" err="1"/>
              <a:t>Positive_direction</a:t>
            </a:r>
            <a:r>
              <a:rPr lang="cs-CZ" dirty="0"/>
              <a:t> – (</a:t>
            </a:r>
            <a:r>
              <a:rPr lang="cs-CZ" dirty="0" err="1"/>
              <a:t>Direction</a:t>
            </a:r>
            <a:r>
              <a:rPr lang="cs-CZ" dirty="0"/>
              <a:t>) určuje kladný směr rotace</a:t>
            </a:r>
          </a:p>
          <a:p>
            <a:r>
              <a:rPr lang="cs-CZ" dirty="0"/>
              <a:t>Určení úhlu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angle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Určení úhlové rychlosti (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speed()</a:t>
            </a:r>
            <a:r>
              <a:rPr lang="cs-CZ" dirty="0"/>
              <a:t>)</a:t>
            </a:r>
          </a:p>
          <a:p>
            <a:r>
              <a:rPr lang="cs-CZ" dirty="0"/>
              <a:t>Změna hodnoty úhlu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reset_angle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E54D4A1-947B-4670-80D0-FC532D90FB3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3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angle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úhel (</a:t>
            </a:r>
            <a:r>
              <a:rPr lang="cs-CZ" dirty="0" err="1"/>
              <a:t>int</a:t>
            </a:r>
            <a:r>
              <a:rPr lang="cs-CZ" dirty="0"/>
              <a:t>)  gyroskopického senzoru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g=</a:t>
            </a:r>
            <a:r>
              <a:rPr lang="cs-CZ" dirty="0" err="1"/>
              <a:t>GyroSensor</a:t>
            </a:r>
            <a:r>
              <a:rPr lang="cs-CZ" dirty="0"/>
              <a:t>(Port.S3)</a:t>
            </a:r>
            <a:endParaRPr lang="en-US" dirty="0"/>
          </a:p>
          <a:p>
            <a:r>
              <a:rPr lang="cs-CZ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#urcuje uhel senzoru</a:t>
            </a:r>
            <a:endParaRPr lang="cs-CZ" dirty="0"/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g.angle</a:t>
            </a:r>
            <a:r>
              <a:rPr lang="cs-CZ" dirty="0"/>
              <a:t>())</a:t>
            </a:r>
            <a:endParaRPr lang="cs-CZ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21A86DD-FA36-4552-AB59-99FE24449B2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46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speed()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úhlovou rychlost (</a:t>
            </a:r>
            <a:r>
              <a:rPr lang="cs-CZ" dirty="0" err="1"/>
              <a:t>int</a:t>
            </a:r>
            <a:r>
              <a:rPr lang="cs-CZ" dirty="0"/>
              <a:t>) senzoru [°/s]</a:t>
            </a:r>
          </a:p>
          <a:p>
            <a:r>
              <a:rPr lang="cs-CZ" dirty="0"/>
              <a:t>Při zavolání funkce speed() se vynuluje úhel senzoru, proto není vhodné využívat tyto funkce ve stejném kódu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g=</a:t>
            </a:r>
            <a:r>
              <a:rPr lang="cs-CZ" sz="2000" dirty="0" err="1"/>
              <a:t>GyroSensor</a:t>
            </a:r>
            <a:r>
              <a:rPr lang="cs-CZ" sz="2000" dirty="0"/>
              <a:t>(Port.S3)</a:t>
            </a:r>
            <a:endParaRPr lang="en-US" sz="2000" dirty="0"/>
          </a:p>
          <a:p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#urcuje rychlost rotace senzoru podle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sipek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na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nem</a:t>
            </a:r>
            <a:endParaRPr lang="cs-CZ" sz="20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r>
              <a:rPr lang="cs-CZ" sz="2000" dirty="0" err="1"/>
              <a:t>print</a:t>
            </a:r>
            <a:r>
              <a:rPr lang="cs-CZ" sz="2000" dirty="0"/>
              <a:t>(</a:t>
            </a:r>
            <a:r>
              <a:rPr lang="cs-CZ" sz="2000" dirty="0" err="1"/>
              <a:t>g.speed</a:t>
            </a:r>
            <a:r>
              <a:rPr lang="cs-CZ" sz="2000" dirty="0"/>
              <a:t>())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35284AC-BE86-46FE-85C2-565D8EBAB15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22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reset_angle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Mění hodnotu úhlu senzoru</a:t>
            </a:r>
          </a:p>
          <a:p>
            <a:r>
              <a:rPr lang="cs-CZ" dirty="0" err="1"/>
              <a:t>Angle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hodnotu nastavovaného úhlu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g=</a:t>
            </a:r>
            <a:r>
              <a:rPr lang="cs-CZ" sz="2000" dirty="0" err="1"/>
              <a:t>GyroSensor</a:t>
            </a:r>
            <a:r>
              <a:rPr lang="cs-CZ" sz="2000" dirty="0"/>
              <a:t>(Port.S3)</a:t>
            </a:r>
            <a:endParaRPr lang="en-US" sz="2000" dirty="0"/>
          </a:p>
          <a:p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#zresetuje uhel na 100</a:t>
            </a:r>
          </a:p>
          <a:p>
            <a:r>
              <a:rPr lang="cs-CZ" sz="2000" dirty="0" err="1"/>
              <a:t>g.reset_angle</a:t>
            </a:r>
            <a:r>
              <a:rPr lang="cs-CZ" sz="2000" dirty="0"/>
              <a:t>(100) </a:t>
            </a:r>
            <a:endParaRPr lang="en-US" sz="2000" dirty="0"/>
          </a:p>
          <a:p>
            <a:r>
              <a:rPr lang="cs-CZ" sz="2000" dirty="0" err="1"/>
              <a:t>print</a:t>
            </a:r>
            <a:r>
              <a:rPr lang="cs-CZ" sz="2000" dirty="0"/>
              <a:t>(</a:t>
            </a:r>
            <a:r>
              <a:rPr lang="cs-CZ" sz="2000" dirty="0" err="1"/>
              <a:t>g.angle</a:t>
            </a:r>
            <a:r>
              <a:rPr lang="cs-CZ" sz="2000" dirty="0"/>
              <a:t>())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2FDAD6C-262A-4C25-B2A6-519C3E7DDE3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11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1351508"/>
            <a:ext cx="41712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Komplexní funkce pro pohyb robota</a:t>
            </a:r>
          </a:p>
        </p:txBody>
      </p:sp>
    </p:spTree>
    <p:extLst>
      <p:ext uri="{BB962C8B-B14F-4D97-AF65-F5344CB8AC3E}">
        <p14:creationId xmlns:p14="http://schemas.microsoft.com/office/powerpoint/2010/main" val="2172747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8D64B-4126-448D-AF15-481F2B5C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en-US" dirty="0" err="1"/>
              <a:t>DriveBase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left_motor</a:t>
            </a:r>
            <a:r>
              <a:rPr lang="en-US" dirty="0"/>
              <a:t>, </a:t>
            </a:r>
            <a:r>
              <a:rPr lang="en-US" dirty="0" err="1"/>
              <a:t>right_motor</a:t>
            </a:r>
            <a:r>
              <a:rPr lang="en-US" dirty="0"/>
              <a:t>, </a:t>
            </a:r>
            <a:r>
              <a:rPr lang="en-US" dirty="0" err="1"/>
              <a:t>wheel_diameter</a:t>
            </a:r>
            <a:r>
              <a:rPr lang="en-US" dirty="0"/>
              <a:t>, </a:t>
            </a:r>
            <a:r>
              <a:rPr lang="en-US" dirty="0" err="1"/>
              <a:t>axle_track</a:t>
            </a:r>
            <a:r>
              <a:rPr lang="en-US" dirty="0"/>
              <a:t> </a:t>
            </a:r>
            <a:r>
              <a:rPr lang="cs-CZ" dirty="0"/>
              <a:t>)</a:t>
            </a:r>
            <a:br>
              <a:rPr lang="en-US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A676D2-8A64-4645-89E6-F381A277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000" dirty="0" err="1"/>
              <a:t>Left_motor</a:t>
            </a:r>
            <a:r>
              <a:rPr lang="cs-CZ" sz="2000" dirty="0"/>
              <a:t> – (</a:t>
            </a:r>
            <a:r>
              <a:rPr lang="cs-CZ" sz="2000" dirty="0" err="1"/>
              <a:t>Class</a:t>
            </a:r>
            <a:r>
              <a:rPr lang="cs-CZ" sz="2000" dirty="0"/>
              <a:t>) určuje třídu pro levý motor robota</a:t>
            </a:r>
          </a:p>
          <a:p>
            <a:r>
              <a:rPr lang="cs-CZ" sz="2000" dirty="0" err="1"/>
              <a:t>Right_motor</a:t>
            </a:r>
            <a:r>
              <a:rPr lang="cs-CZ" sz="2000" dirty="0"/>
              <a:t> – (</a:t>
            </a:r>
            <a:r>
              <a:rPr lang="cs-CZ" sz="2000" dirty="0" err="1"/>
              <a:t>Class</a:t>
            </a:r>
            <a:r>
              <a:rPr lang="cs-CZ" sz="2000" dirty="0"/>
              <a:t>) určuje třídu pro pravý motor robota</a:t>
            </a:r>
          </a:p>
          <a:p>
            <a:r>
              <a:rPr lang="cs-CZ" sz="2000" dirty="0" err="1"/>
              <a:t>Wheel_diameter</a:t>
            </a:r>
            <a:r>
              <a:rPr lang="cs-CZ" sz="2000" dirty="0"/>
              <a:t> – (</a:t>
            </a:r>
            <a:r>
              <a:rPr lang="cs-CZ" sz="2000" dirty="0" err="1"/>
              <a:t>int</a:t>
            </a:r>
            <a:r>
              <a:rPr lang="cs-CZ" sz="2000" dirty="0"/>
              <a:t>) určuje průměr kol [mm]</a:t>
            </a:r>
          </a:p>
          <a:p>
            <a:r>
              <a:rPr lang="cs-CZ" sz="2000" dirty="0" err="1"/>
              <a:t>Axle_track</a:t>
            </a:r>
            <a:r>
              <a:rPr lang="cs-CZ" sz="2000" dirty="0"/>
              <a:t> – (</a:t>
            </a:r>
            <a:r>
              <a:rPr lang="cs-CZ" sz="2000" dirty="0" err="1"/>
              <a:t>int</a:t>
            </a:r>
            <a:r>
              <a:rPr lang="cs-CZ" sz="2000" dirty="0"/>
              <a:t>) určuje vzdálenost mezi body dotyku kol se zemí [mm]</a:t>
            </a:r>
          </a:p>
          <a:p>
            <a:r>
              <a:rPr lang="cs-CZ" sz="2000" dirty="0"/>
              <a:t>Rozpohybuje robota (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straight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000" dirty="0"/>
              <a:t>, 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turn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000" dirty="0"/>
              <a:t>, 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drive()</a:t>
            </a:r>
            <a:r>
              <a:rPr lang="cs-CZ" sz="2000" dirty="0"/>
              <a:t>)</a:t>
            </a:r>
          </a:p>
          <a:p>
            <a:r>
              <a:rPr lang="cs-CZ" sz="2000" dirty="0"/>
              <a:t>Podává informace o robotovi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distance()</a:t>
            </a:r>
            <a:r>
              <a:rPr lang="cs-CZ" sz="2000" dirty="0"/>
              <a:t>, 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angle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000" dirty="0"/>
              <a:t>, 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000" dirty="0"/>
              <a:t>)</a:t>
            </a:r>
          </a:p>
          <a:p>
            <a:r>
              <a:rPr lang="cs-CZ" sz="2000" dirty="0"/>
              <a:t>Mění parametry robota (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settings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000" dirty="0"/>
              <a:t>, 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reset()</a:t>
            </a:r>
            <a:r>
              <a:rPr lang="cs-CZ" sz="2000" dirty="0"/>
              <a:t>)</a:t>
            </a:r>
          </a:p>
          <a:p>
            <a:r>
              <a:rPr lang="cs-CZ" sz="2000" dirty="0"/>
              <a:t>Zastaví robota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stop()</a:t>
            </a:r>
            <a:r>
              <a:rPr lang="cs-CZ" sz="2000" dirty="0"/>
              <a:t>)</a:t>
            </a:r>
          </a:p>
          <a:p>
            <a:endParaRPr lang="cs-CZ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1DBA02-86DE-4BB8-BC0B-195B1344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D6C9CAF-BE19-4D8C-8626-748A2970A0E7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37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A400-65D7-4F00-8306-6A51EBB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straight</a:t>
            </a:r>
            <a:r>
              <a:rPr lang="cs-CZ" dirty="0"/>
              <a:t>(distance)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73B446-0972-4869-B19D-40EE76A636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Robot ujede danou vzdálenost bez zatáčení</a:t>
            </a:r>
          </a:p>
          <a:p>
            <a:r>
              <a:rPr lang="cs-CZ" dirty="0"/>
              <a:t>Distance – (</a:t>
            </a:r>
            <a:r>
              <a:rPr lang="cs-CZ" dirty="0" err="1"/>
              <a:t>int</a:t>
            </a:r>
            <a:r>
              <a:rPr lang="cs-CZ" dirty="0"/>
              <a:t>) určuje vzdálenost, která má být robotem uražena [mm]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40D5229-2E89-4407-B21E-DA5F7D622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 err="1"/>
              <a:t>motR</a:t>
            </a:r>
            <a:r>
              <a:rPr lang="cs-CZ" sz="2000" dirty="0"/>
              <a:t>=Motor(</a:t>
            </a:r>
            <a:r>
              <a:rPr lang="cs-CZ" sz="2000" dirty="0" err="1"/>
              <a:t>Port.B</a:t>
            </a:r>
            <a:r>
              <a:rPr lang="cs-CZ" sz="2000" dirty="0"/>
              <a:t>, </a:t>
            </a:r>
            <a:r>
              <a:rPr lang="cs-CZ" sz="2000" dirty="0" err="1"/>
              <a:t>Direction.CLOCKWISE</a:t>
            </a:r>
            <a:r>
              <a:rPr lang="cs-CZ" sz="2000" dirty="0"/>
              <a:t>)</a:t>
            </a:r>
          </a:p>
          <a:p>
            <a:r>
              <a:rPr lang="cs-CZ" sz="2000" dirty="0" err="1"/>
              <a:t>motL</a:t>
            </a:r>
            <a:r>
              <a:rPr lang="cs-CZ" sz="2000" dirty="0"/>
              <a:t>=Motor(</a:t>
            </a:r>
            <a:r>
              <a:rPr lang="cs-CZ" sz="2000" dirty="0" err="1"/>
              <a:t>Port.C</a:t>
            </a:r>
            <a:r>
              <a:rPr lang="cs-CZ" sz="2000" dirty="0"/>
              <a:t>, </a:t>
            </a:r>
            <a:r>
              <a:rPr lang="cs-CZ" sz="2000" dirty="0" err="1"/>
              <a:t>Direction.CLOCKWISE</a:t>
            </a:r>
            <a:r>
              <a:rPr lang="cs-CZ" sz="2000" dirty="0"/>
              <a:t>)</a:t>
            </a:r>
          </a:p>
          <a:p>
            <a:r>
              <a:rPr lang="cs-CZ" sz="2000" dirty="0"/>
              <a:t>rob=</a:t>
            </a:r>
            <a:r>
              <a:rPr lang="cs-CZ" sz="2000" dirty="0" err="1"/>
              <a:t>DriveBase</a:t>
            </a:r>
            <a:r>
              <a:rPr lang="cs-CZ" sz="2000" dirty="0"/>
              <a:t>(</a:t>
            </a:r>
            <a:r>
              <a:rPr lang="cs-CZ" sz="2000" dirty="0" err="1"/>
              <a:t>motL</a:t>
            </a:r>
            <a:r>
              <a:rPr lang="cs-CZ" sz="2000" dirty="0"/>
              <a:t>, </a:t>
            </a:r>
            <a:r>
              <a:rPr lang="cs-CZ" sz="2000" dirty="0" err="1"/>
              <a:t>motR</a:t>
            </a:r>
            <a:r>
              <a:rPr lang="cs-CZ" sz="2000" dirty="0"/>
              <a:t>, 68.7, 169)</a:t>
            </a:r>
          </a:p>
          <a:p>
            <a:r>
              <a:rPr lang="cs-CZ" sz="2000" dirty="0" err="1"/>
              <a:t>rob.straight</a:t>
            </a:r>
            <a:r>
              <a:rPr lang="cs-CZ" sz="2000" dirty="0"/>
              <a:t>(1000) 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#ujede 1 metr</a:t>
            </a:r>
          </a:p>
          <a:p>
            <a:endParaRPr lang="cs-CZ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9CC1C2-A8F2-4631-832B-F8CC95BCF44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31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A400-65D7-4F00-8306-6A51EBB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turn</a:t>
            </a:r>
            <a:r>
              <a:rPr lang="cs-CZ" dirty="0"/>
              <a:t>(</a:t>
            </a:r>
            <a:r>
              <a:rPr lang="cs-CZ" dirty="0" err="1"/>
              <a:t>angle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73B446-0972-4869-B19D-40EE76A636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Robot se na místě otočí o </a:t>
            </a:r>
            <a:r>
              <a:rPr lang="cs-CZ" dirty="0"/>
              <a:t>daný </a:t>
            </a:r>
            <a:r>
              <a:rPr lang="pt-BR" dirty="0"/>
              <a:t>úhel angle.</a:t>
            </a:r>
            <a:endParaRPr lang="cs-CZ" dirty="0"/>
          </a:p>
          <a:p>
            <a:r>
              <a:rPr lang="cs-CZ" dirty="0" err="1"/>
              <a:t>Angle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úhel, o který se má robot otočit.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40D5229-2E89-4407-B21E-DA5F7D622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 err="1"/>
              <a:t>motR</a:t>
            </a:r>
            <a:r>
              <a:rPr lang="cs-CZ" sz="2000" dirty="0"/>
              <a:t>=Motor(</a:t>
            </a:r>
            <a:r>
              <a:rPr lang="cs-CZ" sz="2000" dirty="0" err="1"/>
              <a:t>Port.B</a:t>
            </a:r>
            <a:r>
              <a:rPr lang="cs-CZ" sz="2000" dirty="0"/>
              <a:t>, </a:t>
            </a:r>
            <a:r>
              <a:rPr lang="cs-CZ" sz="2000" dirty="0" err="1"/>
              <a:t>Direction.CLOCKWISE</a:t>
            </a:r>
            <a:r>
              <a:rPr lang="cs-CZ" sz="2000" dirty="0"/>
              <a:t>)</a:t>
            </a:r>
          </a:p>
          <a:p>
            <a:r>
              <a:rPr lang="cs-CZ" sz="2000" dirty="0" err="1"/>
              <a:t>motL</a:t>
            </a:r>
            <a:r>
              <a:rPr lang="cs-CZ" sz="2000" dirty="0"/>
              <a:t>=Motor(</a:t>
            </a:r>
            <a:r>
              <a:rPr lang="cs-CZ" sz="2000" dirty="0" err="1"/>
              <a:t>Port.C</a:t>
            </a:r>
            <a:r>
              <a:rPr lang="cs-CZ" sz="2000" dirty="0"/>
              <a:t>, </a:t>
            </a:r>
            <a:r>
              <a:rPr lang="cs-CZ" sz="2000" dirty="0" err="1"/>
              <a:t>Direction.CLOCKWISE</a:t>
            </a:r>
            <a:r>
              <a:rPr lang="cs-CZ" sz="2000" dirty="0"/>
              <a:t>)</a:t>
            </a:r>
          </a:p>
          <a:p>
            <a:r>
              <a:rPr lang="cs-CZ" sz="2000" dirty="0"/>
              <a:t>rob=</a:t>
            </a:r>
            <a:r>
              <a:rPr lang="cs-CZ" sz="2000" dirty="0" err="1"/>
              <a:t>DriveBase</a:t>
            </a:r>
            <a:r>
              <a:rPr lang="cs-CZ" sz="2000" dirty="0"/>
              <a:t>(</a:t>
            </a:r>
            <a:r>
              <a:rPr lang="cs-CZ" sz="2000" dirty="0" err="1"/>
              <a:t>motL</a:t>
            </a:r>
            <a:r>
              <a:rPr lang="cs-CZ" sz="2000" dirty="0"/>
              <a:t>, </a:t>
            </a:r>
            <a:r>
              <a:rPr lang="cs-CZ" sz="2000" dirty="0" err="1"/>
              <a:t>motR</a:t>
            </a:r>
            <a:r>
              <a:rPr lang="cs-CZ" sz="2000" dirty="0"/>
              <a:t>, 68.7, 169)</a:t>
            </a:r>
            <a:endParaRPr lang="en-US" sz="2000" dirty="0"/>
          </a:p>
          <a:p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otoc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i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se na miste o 360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stupnu</a:t>
            </a:r>
            <a:endParaRPr lang="cs-CZ" sz="2000" dirty="0"/>
          </a:p>
          <a:p>
            <a:r>
              <a:rPr lang="cs-CZ" sz="2000" dirty="0" err="1"/>
              <a:t>rob.turn</a:t>
            </a:r>
            <a:r>
              <a:rPr lang="cs-CZ" sz="2000" dirty="0"/>
              <a:t>(360)</a:t>
            </a:r>
            <a:endParaRPr lang="cs-CZ" sz="20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0D9EA01-2FD6-4AC9-A877-DDE5EAB337F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56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1DD82C-DBEE-42BC-B5EA-9567B86F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Font(</a:t>
            </a:r>
            <a:r>
              <a:rPr lang="cs-CZ" dirty="0" err="1"/>
              <a:t>family</a:t>
            </a:r>
            <a:r>
              <a:rPr lang="cs-CZ" dirty="0"/>
              <a:t>=</a:t>
            </a:r>
            <a:r>
              <a:rPr lang="cs-CZ" dirty="0" err="1"/>
              <a:t>None</a:t>
            </a:r>
            <a:r>
              <a:rPr lang="cs-CZ" dirty="0"/>
              <a:t>, </a:t>
            </a:r>
            <a:r>
              <a:rPr lang="cs-CZ" dirty="0" err="1"/>
              <a:t>size</a:t>
            </a:r>
            <a:r>
              <a:rPr lang="cs-CZ" dirty="0"/>
              <a:t>=12, </a:t>
            </a:r>
            <a:r>
              <a:rPr lang="cs-CZ" dirty="0" err="1"/>
              <a:t>bold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monospace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lang</a:t>
            </a:r>
            <a:r>
              <a:rPr lang="cs-CZ" dirty="0"/>
              <a:t>=</a:t>
            </a:r>
            <a:r>
              <a:rPr lang="cs-CZ" dirty="0" err="1"/>
              <a:t>None</a:t>
            </a:r>
            <a:r>
              <a:rPr lang="cs-CZ" dirty="0"/>
              <a:t>, script=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87230-8970-4C5C-8D86-AE05614AD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7200" dirty="0"/>
              <a:t>Vrací font, který je nejblíže vstupním parametrům</a:t>
            </a:r>
          </a:p>
          <a:p>
            <a:r>
              <a:rPr lang="cs-CZ" sz="7200" dirty="0" err="1"/>
              <a:t>Family</a:t>
            </a:r>
            <a:r>
              <a:rPr lang="cs-CZ" sz="7200" dirty="0"/>
              <a:t> – (str) určuje styl písma</a:t>
            </a:r>
          </a:p>
          <a:p>
            <a:r>
              <a:rPr lang="cs-CZ" sz="7200" dirty="0" err="1"/>
              <a:t>Size</a:t>
            </a:r>
            <a:r>
              <a:rPr lang="cs-CZ" sz="7200" dirty="0"/>
              <a:t> – (</a:t>
            </a:r>
            <a:r>
              <a:rPr lang="cs-CZ" sz="7200" dirty="0" err="1"/>
              <a:t>int</a:t>
            </a:r>
            <a:r>
              <a:rPr lang="cs-CZ" sz="7200" dirty="0"/>
              <a:t>) určuje velikost písma &lt;6,24&gt;</a:t>
            </a:r>
          </a:p>
          <a:p>
            <a:r>
              <a:rPr lang="cs-CZ" sz="7200" dirty="0" err="1"/>
              <a:t>Bold</a:t>
            </a:r>
            <a:r>
              <a:rPr lang="cs-CZ" sz="7200" dirty="0"/>
              <a:t> – (</a:t>
            </a:r>
            <a:r>
              <a:rPr lang="cs-CZ" sz="7200" dirty="0" err="1"/>
              <a:t>bool</a:t>
            </a:r>
            <a:r>
              <a:rPr lang="cs-CZ" sz="7200" dirty="0"/>
              <a:t>) určuje, zda se preferuje tučné písmo</a:t>
            </a:r>
          </a:p>
          <a:p>
            <a:r>
              <a:rPr lang="cs-CZ" sz="7200" dirty="0" err="1"/>
              <a:t>Monospace</a:t>
            </a:r>
            <a:r>
              <a:rPr lang="cs-CZ" sz="7200" dirty="0"/>
              <a:t> – (</a:t>
            </a:r>
            <a:r>
              <a:rPr lang="cs-CZ" sz="7200" dirty="0" err="1"/>
              <a:t>bool</a:t>
            </a:r>
            <a:r>
              <a:rPr lang="cs-CZ" sz="7200" dirty="0"/>
              <a:t>), určuje, zda každý znak má mít konstantní šířku</a:t>
            </a:r>
          </a:p>
          <a:p>
            <a:r>
              <a:rPr lang="cs-CZ" sz="7200" dirty="0"/>
              <a:t>Lang – (str) určuje jazykovou sadu</a:t>
            </a:r>
          </a:p>
          <a:p>
            <a:r>
              <a:rPr lang="cs-CZ" sz="7200" dirty="0"/>
              <a:t>Script –(str) určuje použité znakové sady (azbuka, latinka)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58099E1-CAA9-4BD1-BE40-DDCB42F43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b="1" dirty="0"/>
              <a:t>ev3 = EV3Brick()</a:t>
            </a:r>
          </a:p>
          <a:p>
            <a:r>
              <a:rPr lang="en-US" sz="7200" b="1" dirty="0" err="1"/>
              <a:t>big_font</a:t>
            </a:r>
            <a:r>
              <a:rPr lang="en-US" sz="7200" b="1" dirty="0"/>
              <a:t> = Font(family='</a:t>
            </a:r>
            <a:r>
              <a:rPr lang="en-US" sz="7200" b="1" dirty="0" err="1"/>
              <a:t>Times',size</a:t>
            </a:r>
            <a:r>
              <a:rPr lang="en-US" sz="7200" b="1" dirty="0"/>
              <a:t>=24, bold=True, monospace=True, lang='cs')</a:t>
            </a:r>
          </a:p>
          <a:p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17EDD61-88F0-4DBC-937A-E0AB10624BC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36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A400-65D7-4F00-8306-6A51EBB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drive(</a:t>
            </a:r>
            <a:r>
              <a:rPr lang="cs-CZ" dirty="0" err="1"/>
              <a:t>drive_speed</a:t>
            </a:r>
            <a:r>
              <a:rPr lang="cs-CZ" dirty="0"/>
              <a:t>, </a:t>
            </a:r>
            <a:r>
              <a:rPr lang="cs-CZ" dirty="0" err="1"/>
              <a:t>turn_rate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73B446-0972-4869-B19D-40EE76A636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Robot se pohybuje rychlostí </a:t>
            </a:r>
            <a:r>
              <a:rPr lang="cs-CZ" dirty="0" err="1"/>
              <a:t>drive_speed</a:t>
            </a:r>
            <a:r>
              <a:rPr lang="cs-CZ" dirty="0"/>
              <a:t> otáčí se rychlostí </a:t>
            </a:r>
            <a:r>
              <a:rPr lang="cs-CZ" dirty="0" err="1"/>
              <a:t>turn_rate</a:t>
            </a:r>
            <a:r>
              <a:rPr lang="cs-CZ" dirty="0"/>
              <a:t>.</a:t>
            </a:r>
          </a:p>
          <a:p>
            <a:r>
              <a:rPr lang="cs-CZ" dirty="0" err="1"/>
              <a:t>Drive_speed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rychlost, kterou se robot pohybuje [mm/s]</a:t>
            </a:r>
          </a:p>
          <a:p>
            <a:r>
              <a:rPr lang="cs-CZ" dirty="0" err="1"/>
              <a:t>Turn_rate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rychlost rotace robota [°/s]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40D5229-2E89-4407-B21E-DA5F7D622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  <a:endParaRPr lang="en-US" dirty="0"/>
          </a:p>
          <a:p>
            <a:r>
              <a:rPr lang="cs-CZ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#jede 100 mm/s a </a:t>
            </a:r>
            <a:r>
              <a:rPr lang="cs-CZ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otaci</a:t>
            </a:r>
            <a:r>
              <a:rPr lang="cs-CZ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se 20 °/s</a:t>
            </a:r>
            <a:endParaRPr lang="cs-CZ" dirty="0"/>
          </a:p>
          <a:p>
            <a:r>
              <a:rPr lang="cs-CZ" dirty="0" err="1"/>
              <a:t>rob.drive</a:t>
            </a:r>
            <a:r>
              <a:rPr lang="cs-CZ" dirty="0"/>
              <a:t>(100,20)</a:t>
            </a:r>
            <a:endParaRPr lang="cs-CZ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BC9CBE7-2C16-4AE9-B5B0-EDC23D6CC19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93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AD19A1-BBB9-4C75-92C1-5F496916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settings</a:t>
            </a:r>
            <a:r>
              <a:rPr lang="cs-CZ" dirty="0"/>
              <a:t>(</a:t>
            </a:r>
            <a:r>
              <a:rPr lang="en-US" dirty="0" err="1"/>
              <a:t>straight_speed</a:t>
            </a:r>
            <a:r>
              <a:rPr lang="en-US" dirty="0"/>
              <a:t>, </a:t>
            </a:r>
            <a:r>
              <a:rPr lang="en-US" dirty="0" err="1"/>
              <a:t>straight_acceleration</a:t>
            </a:r>
            <a:r>
              <a:rPr lang="en-US" dirty="0"/>
              <a:t>, </a:t>
            </a:r>
            <a:r>
              <a:rPr lang="en-US" dirty="0" err="1"/>
              <a:t>turn_rate</a:t>
            </a:r>
            <a:r>
              <a:rPr lang="en-US" dirty="0"/>
              <a:t>, </a:t>
            </a:r>
            <a:r>
              <a:rPr lang="en-US" dirty="0" err="1"/>
              <a:t>turn_acceleration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AD1C3D-1079-4FA4-AF02-417C6E2BC2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cs-CZ" sz="1800" dirty="0"/>
              <a:t>Nastavení maximální rychlost a zrychlení translace robota. Nastaví maximální rychlost a zrychlení rotace robota</a:t>
            </a:r>
          </a:p>
          <a:p>
            <a:r>
              <a:rPr lang="cs-CZ" sz="1800" dirty="0" err="1"/>
              <a:t>Straight_speed</a:t>
            </a:r>
            <a:r>
              <a:rPr lang="cs-CZ" sz="1800" dirty="0"/>
              <a:t> – (</a:t>
            </a:r>
            <a:r>
              <a:rPr lang="cs-CZ" sz="1800" dirty="0" err="1"/>
              <a:t>int</a:t>
            </a:r>
            <a:r>
              <a:rPr lang="cs-CZ" sz="1800" dirty="0"/>
              <a:t>) určuje maximální rychlost translace [mm/s]</a:t>
            </a:r>
          </a:p>
          <a:p>
            <a:r>
              <a:rPr lang="cs-CZ" sz="1800" dirty="0" err="1"/>
              <a:t>Straight_acceleartion</a:t>
            </a:r>
            <a:r>
              <a:rPr lang="cs-CZ" sz="1800" dirty="0"/>
              <a:t> – (</a:t>
            </a:r>
            <a:r>
              <a:rPr lang="cs-CZ" sz="1800" dirty="0" err="1"/>
              <a:t>int</a:t>
            </a:r>
            <a:r>
              <a:rPr lang="cs-CZ" sz="1800" dirty="0"/>
              <a:t>) určuje maximální zrychlení translace [mm/s</a:t>
            </a:r>
            <a:r>
              <a:rPr lang="cs-CZ" sz="1800" baseline="30000" dirty="0"/>
              <a:t>2</a:t>
            </a:r>
            <a:r>
              <a:rPr lang="cs-CZ" sz="1800" dirty="0"/>
              <a:t>]</a:t>
            </a:r>
          </a:p>
          <a:p>
            <a:r>
              <a:rPr lang="cs-CZ" sz="1800" dirty="0" err="1"/>
              <a:t>Turn_rate</a:t>
            </a:r>
            <a:r>
              <a:rPr lang="cs-CZ" sz="1800" dirty="0"/>
              <a:t> – (</a:t>
            </a:r>
            <a:r>
              <a:rPr lang="cs-CZ" sz="1800" dirty="0" err="1"/>
              <a:t>int</a:t>
            </a:r>
            <a:r>
              <a:rPr lang="cs-CZ" sz="1800" dirty="0"/>
              <a:t>) určuje maximální rychlost rotace [°/s]</a:t>
            </a:r>
          </a:p>
          <a:p>
            <a:r>
              <a:rPr lang="cs-CZ" sz="1800" dirty="0" err="1"/>
              <a:t>Turn_acceleration</a:t>
            </a:r>
            <a:r>
              <a:rPr lang="cs-CZ" sz="1800" dirty="0"/>
              <a:t> – (</a:t>
            </a:r>
            <a:r>
              <a:rPr lang="cs-CZ" sz="1800" dirty="0" err="1"/>
              <a:t>int</a:t>
            </a:r>
            <a:r>
              <a:rPr lang="cs-CZ" sz="1800" dirty="0"/>
              <a:t>) určuje maximální zrychlení rotace [°/s</a:t>
            </a:r>
            <a:r>
              <a:rPr lang="cs-CZ" sz="1800" baseline="30000" dirty="0"/>
              <a:t>2</a:t>
            </a:r>
            <a:r>
              <a:rPr lang="cs-CZ" sz="1800" dirty="0"/>
              <a:t>]</a:t>
            </a:r>
          </a:p>
          <a:p>
            <a:endParaRPr lang="cs-CZ" sz="18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6874FFA-1EB3-45F0-BDBA-1161DEB97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2000" dirty="0" err="1"/>
              <a:t>motR</a:t>
            </a:r>
            <a:r>
              <a:rPr lang="cs-CZ" sz="2000" dirty="0"/>
              <a:t>=Motor(</a:t>
            </a:r>
            <a:r>
              <a:rPr lang="cs-CZ" sz="2000" dirty="0" err="1"/>
              <a:t>Port.B</a:t>
            </a:r>
            <a:r>
              <a:rPr lang="cs-CZ" sz="2000" dirty="0"/>
              <a:t>, </a:t>
            </a:r>
            <a:r>
              <a:rPr lang="cs-CZ" sz="2000" dirty="0" err="1"/>
              <a:t>Direction.CLOCKWISE</a:t>
            </a:r>
            <a:r>
              <a:rPr lang="cs-CZ" sz="2000" dirty="0"/>
              <a:t>)</a:t>
            </a:r>
          </a:p>
          <a:p>
            <a:r>
              <a:rPr lang="cs-CZ" sz="2000" dirty="0" err="1"/>
              <a:t>motL</a:t>
            </a:r>
            <a:r>
              <a:rPr lang="cs-CZ" sz="2000" dirty="0"/>
              <a:t>=Motor(</a:t>
            </a:r>
            <a:r>
              <a:rPr lang="cs-CZ" sz="2000" dirty="0" err="1"/>
              <a:t>Port.C</a:t>
            </a:r>
            <a:r>
              <a:rPr lang="cs-CZ" sz="2000" dirty="0"/>
              <a:t>, </a:t>
            </a:r>
            <a:r>
              <a:rPr lang="cs-CZ" sz="2000" dirty="0" err="1"/>
              <a:t>Direction.CLOCKWISE</a:t>
            </a:r>
            <a:r>
              <a:rPr lang="cs-CZ" sz="2000" dirty="0"/>
              <a:t>)</a:t>
            </a:r>
          </a:p>
          <a:p>
            <a:r>
              <a:rPr lang="cs-CZ" sz="2000" dirty="0"/>
              <a:t>rob=</a:t>
            </a:r>
            <a:r>
              <a:rPr lang="cs-CZ" sz="2000" dirty="0" err="1"/>
              <a:t>DriveBase</a:t>
            </a:r>
            <a:r>
              <a:rPr lang="cs-CZ" sz="2000" dirty="0"/>
              <a:t>(</a:t>
            </a:r>
            <a:r>
              <a:rPr lang="cs-CZ" sz="2000" dirty="0" err="1"/>
              <a:t>motL</a:t>
            </a:r>
            <a:r>
              <a:rPr lang="cs-CZ" sz="2000" dirty="0"/>
              <a:t>, </a:t>
            </a:r>
            <a:r>
              <a:rPr lang="cs-CZ" sz="2000" dirty="0" err="1"/>
              <a:t>motR</a:t>
            </a:r>
            <a:r>
              <a:rPr lang="cs-CZ" sz="2000" dirty="0"/>
              <a:t>, 68.7, 169)</a:t>
            </a:r>
          </a:p>
          <a:p>
            <a:r>
              <a:rPr lang="cs-CZ" sz="2000" dirty="0" err="1"/>
              <a:t>rob.settings</a:t>
            </a:r>
            <a:r>
              <a:rPr lang="cs-CZ" sz="2000" dirty="0"/>
              <a:t>(150,50,80,30)</a:t>
            </a:r>
          </a:p>
          <a:p>
            <a:r>
              <a:rPr lang="cs-CZ" sz="2000" dirty="0" err="1"/>
              <a:t>rob.turn</a:t>
            </a:r>
            <a:r>
              <a:rPr lang="cs-CZ" sz="2000" dirty="0"/>
              <a:t>(360) 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otoc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se na miste o 360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stupnu</a:t>
            </a:r>
            <a:endParaRPr lang="cs-CZ" sz="20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endParaRPr lang="cs-CZ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780CE02-FD0E-4FEE-8A0F-BA3B90227FC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0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9A7A77-3E6C-4DC0-BE70-0B18CAB8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stop()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46AAA4-5F2A-4F1F-A00F-7A1BFC87BE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Zastaví robota. Po zastavení se kola mohou volně otáčet.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04E5B83-8D5C-4C09-A365-4D4F6B800B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2000" dirty="0" err="1"/>
              <a:t>motR</a:t>
            </a:r>
            <a:r>
              <a:rPr lang="cs-CZ" sz="2000" dirty="0"/>
              <a:t>=Motor(</a:t>
            </a:r>
            <a:r>
              <a:rPr lang="cs-CZ" sz="2000" dirty="0" err="1"/>
              <a:t>Port.B</a:t>
            </a:r>
            <a:r>
              <a:rPr lang="cs-CZ" sz="2000" dirty="0"/>
              <a:t>, </a:t>
            </a:r>
            <a:r>
              <a:rPr lang="cs-CZ" sz="2000" dirty="0" err="1"/>
              <a:t>Direction.CLOCKWISE</a:t>
            </a:r>
            <a:r>
              <a:rPr lang="cs-CZ" sz="2000" dirty="0"/>
              <a:t>)</a:t>
            </a:r>
          </a:p>
          <a:p>
            <a:r>
              <a:rPr lang="cs-CZ" sz="2000" dirty="0" err="1"/>
              <a:t>motL</a:t>
            </a:r>
            <a:r>
              <a:rPr lang="cs-CZ" sz="2000" dirty="0"/>
              <a:t>=Motor(</a:t>
            </a:r>
            <a:r>
              <a:rPr lang="cs-CZ" sz="2000" dirty="0" err="1"/>
              <a:t>Port.C</a:t>
            </a:r>
            <a:r>
              <a:rPr lang="cs-CZ" sz="2000" dirty="0"/>
              <a:t>, </a:t>
            </a:r>
            <a:r>
              <a:rPr lang="cs-CZ" sz="2000" dirty="0" err="1"/>
              <a:t>Direction.CLOCKWISE</a:t>
            </a:r>
            <a:r>
              <a:rPr lang="cs-CZ" sz="2000" dirty="0"/>
              <a:t>)</a:t>
            </a:r>
          </a:p>
          <a:p>
            <a:r>
              <a:rPr lang="cs-CZ" sz="2000" dirty="0"/>
              <a:t>rob=</a:t>
            </a:r>
            <a:r>
              <a:rPr lang="cs-CZ" sz="2000" dirty="0" err="1"/>
              <a:t>DriveBase</a:t>
            </a:r>
            <a:r>
              <a:rPr lang="cs-CZ" sz="2000" dirty="0"/>
              <a:t>(</a:t>
            </a:r>
            <a:r>
              <a:rPr lang="cs-CZ" sz="2000" dirty="0" err="1"/>
              <a:t>motL</a:t>
            </a:r>
            <a:r>
              <a:rPr lang="cs-CZ" sz="2000" dirty="0"/>
              <a:t>, </a:t>
            </a:r>
            <a:r>
              <a:rPr lang="cs-CZ" sz="2000" dirty="0" err="1"/>
              <a:t>motR</a:t>
            </a:r>
            <a:r>
              <a:rPr lang="cs-CZ" sz="2000" dirty="0"/>
              <a:t>, 68.7, 169)</a:t>
            </a:r>
          </a:p>
          <a:p>
            <a:r>
              <a:rPr lang="cs-CZ" sz="2000" dirty="0" err="1"/>
              <a:t>rob.drive</a:t>
            </a:r>
            <a:r>
              <a:rPr lang="cs-CZ" sz="2000" dirty="0"/>
              <a:t>(70,-10)</a:t>
            </a:r>
          </a:p>
          <a:p>
            <a:r>
              <a:rPr lang="cs-CZ" sz="2000" dirty="0" err="1"/>
              <a:t>wait</a:t>
            </a:r>
            <a:r>
              <a:rPr lang="cs-CZ" sz="2000" dirty="0"/>
              <a:t>(1000)</a:t>
            </a:r>
          </a:p>
          <a:p>
            <a:r>
              <a:rPr lang="cs-CZ" sz="2000" dirty="0" err="1"/>
              <a:t>rob.stop</a:t>
            </a:r>
            <a:r>
              <a:rPr lang="cs-CZ" sz="2000" dirty="0"/>
              <a:t>()</a:t>
            </a:r>
          </a:p>
          <a:p>
            <a:r>
              <a:rPr lang="cs-CZ" sz="2000" dirty="0" err="1"/>
              <a:t>wait</a:t>
            </a:r>
            <a:r>
              <a:rPr lang="cs-CZ" sz="2000" dirty="0"/>
              <a:t>(2000)</a:t>
            </a:r>
          </a:p>
          <a:p>
            <a:endParaRPr lang="cs-CZ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9A4E9C-353E-45A5-8D54-7A6407205EF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58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CE9AE-586D-4EF3-8929-F37AEF5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reset()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682C03-3865-43EB-A2F0-53AE26A38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l-PL" dirty="0"/>
              <a:t>Funkce vynuluje uraženou vzdálenost a rotaci robota.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F85AC1-B56F-4BC4-BBD1-8D9723000A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1800" dirty="0" err="1"/>
              <a:t>motR</a:t>
            </a:r>
            <a:r>
              <a:rPr lang="cs-CZ" sz="1800" dirty="0"/>
              <a:t>=Motor(</a:t>
            </a:r>
            <a:r>
              <a:rPr lang="cs-CZ" sz="1800" dirty="0" err="1"/>
              <a:t>Port.B</a:t>
            </a:r>
            <a:r>
              <a:rPr lang="cs-CZ" sz="1800" dirty="0"/>
              <a:t>, </a:t>
            </a:r>
            <a:r>
              <a:rPr lang="cs-CZ" sz="1800" dirty="0" err="1"/>
              <a:t>Direction.CLOCKWISE</a:t>
            </a:r>
            <a:r>
              <a:rPr lang="cs-CZ" sz="1800" dirty="0"/>
              <a:t>)</a:t>
            </a:r>
          </a:p>
          <a:p>
            <a:r>
              <a:rPr lang="cs-CZ" sz="1800" dirty="0" err="1"/>
              <a:t>motL</a:t>
            </a:r>
            <a:r>
              <a:rPr lang="cs-CZ" sz="1800" dirty="0"/>
              <a:t>=Motor(</a:t>
            </a:r>
            <a:r>
              <a:rPr lang="cs-CZ" sz="1800" dirty="0" err="1"/>
              <a:t>Port.C</a:t>
            </a:r>
            <a:r>
              <a:rPr lang="cs-CZ" sz="1800" dirty="0"/>
              <a:t>, </a:t>
            </a:r>
            <a:r>
              <a:rPr lang="cs-CZ" sz="1800" dirty="0" err="1"/>
              <a:t>Direction.CLOCKWISE</a:t>
            </a:r>
            <a:r>
              <a:rPr lang="cs-CZ" sz="1800" dirty="0"/>
              <a:t>)</a:t>
            </a:r>
          </a:p>
          <a:p>
            <a:r>
              <a:rPr lang="cs-CZ" sz="1800" dirty="0"/>
              <a:t>rob=</a:t>
            </a:r>
            <a:r>
              <a:rPr lang="cs-CZ" sz="1800" dirty="0" err="1"/>
              <a:t>DriveBase</a:t>
            </a:r>
            <a:r>
              <a:rPr lang="cs-CZ" sz="1800" dirty="0"/>
              <a:t>(</a:t>
            </a:r>
            <a:r>
              <a:rPr lang="cs-CZ" sz="1800" dirty="0" err="1"/>
              <a:t>motL</a:t>
            </a:r>
            <a:r>
              <a:rPr lang="cs-CZ" sz="1800" dirty="0"/>
              <a:t>, </a:t>
            </a:r>
            <a:r>
              <a:rPr lang="cs-CZ" sz="1800" dirty="0" err="1"/>
              <a:t>motR</a:t>
            </a:r>
            <a:r>
              <a:rPr lang="cs-CZ" sz="1800" dirty="0"/>
              <a:t>, 68.7, 169)</a:t>
            </a:r>
          </a:p>
          <a:p>
            <a:r>
              <a:rPr lang="cs-CZ" sz="1800" dirty="0" err="1"/>
              <a:t>rob.drive</a:t>
            </a:r>
            <a:r>
              <a:rPr lang="cs-CZ" sz="1800" dirty="0"/>
              <a:t>(70,-10)</a:t>
            </a:r>
          </a:p>
          <a:p>
            <a:r>
              <a:rPr lang="cs-CZ" sz="1800" dirty="0" err="1"/>
              <a:t>wait</a:t>
            </a:r>
            <a:r>
              <a:rPr lang="cs-CZ" sz="1800" dirty="0"/>
              <a:t>(1000)</a:t>
            </a:r>
          </a:p>
          <a:p>
            <a:r>
              <a:rPr lang="cs-CZ" sz="1800" dirty="0" err="1"/>
              <a:t>rob.stop</a:t>
            </a:r>
            <a:r>
              <a:rPr lang="cs-CZ" sz="1800" dirty="0"/>
              <a:t>()</a:t>
            </a:r>
          </a:p>
          <a:p>
            <a:r>
              <a:rPr lang="cs-CZ" sz="1800" dirty="0" err="1"/>
              <a:t>wait</a:t>
            </a:r>
            <a:r>
              <a:rPr lang="cs-CZ" sz="1800" dirty="0"/>
              <a:t>(2000)</a:t>
            </a:r>
          </a:p>
          <a:p>
            <a:r>
              <a:rPr lang="cs-CZ" sz="1800" dirty="0" err="1"/>
              <a:t>rob.reset</a:t>
            </a:r>
            <a:r>
              <a:rPr lang="cs-CZ" sz="1800" dirty="0"/>
              <a:t>()</a:t>
            </a:r>
          </a:p>
          <a:p>
            <a:r>
              <a:rPr lang="cs-CZ" sz="1800" dirty="0" err="1"/>
              <a:t>print</a:t>
            </a:r>
            <a:r>
              <a:rPr lang="cs-CZ" sz="1800" dirty="0"/>
              <a:t>(</a:t>
            </a:r>
            <a:r>
              <a:rPr lang="cs-CZ" sz="1800" dirty="0" err="1"/>
              <a:t>rob.distance</a:t>
            </a:r>
            <a:r>
              <a:rPr lang="cs-CZ" sz="1800" dirty="0"/>
              <a:t>())</a:t>
            </a:r>
          </a:p>
          <a:p>
            <a:endParaRPr lang="cs-CZ" sz="18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195623E-5320-4A5F-8BF9-617FACC963D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03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A5E75C-086B-444E-80A6-4FCC125E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distance()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F27B27-82C1-4246-94B0-2C97EA286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Vrací vzdálenost (</a:t>
            </a:r>
            <a:r>
              <a:rPr lang="cs-CZ" dirty="0" err="1"/>
              <a:t>int</a:t>
            </a:r>
            <a:r>
              <a:rPr lang="cs-CZ" dirty="0"/>
              <a:t>) uraženou od posledního zavolání funkce reset() nebo od začátku kódu [mm]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19A399-FEBA-4E62-9FC8-6BE11CC86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1600" dirty="0" err="1"/>
              <a:t>motR</a:t>
            </a:r>
            <a:r>
              <a:rPr lang="cs-CZ" sz="1600" dirty="0"/>
              <a:t>=Motor(</a:t>
            </a:r>
            <a:r>
              <a:rPr lang="cs-CZ" sz="1600" dirty="0" err="1"/>
              <a:t>Port.B</a:t>
            </a:r>
            <a:r>
              <a:rPr lang="cs-CZ" sz="1600" dirty="0"/>
              <a:t>, </a:t>
            </a:r>
            <a:r>
              <a:rPr lang="cs-CZ" sz="1600" dirty="0" err="1"/>
              <a:t>Direction.CLOCKWISE</a:t>
            </a:r>
            <a:r>
              <a:rPr lang="cs-CZ" sz="1600" dirty="0"/>
              <a:t>)</a:t>
            </a:r>
          </a:p>
          <a:p>
            <a:r>
              <a:rPr lang="cs-CZ" sz="1600" dirty="0" err="1"/>
              <a:t>motL</a:t>
            </a:r>
            <a:r>
              <a:rPr lang="cs-CZ" sz="1600" dirty="0"/>
              <a:t>=Motor(</a:t>
            </a:r>
            <a:r>
              <a:rPr lang="cs-CZ" sz="1600" dirty="0" err="1"/>
              <a:t>Port.C</a:t>
            </a:r>
            <a:r>
              <a:rPr lang="cs-CZ" sz="1600" dirty="0"/>
              <a:t>, </a:t>
            </a:r>
            <a:r>
              <a:rPr lang="cs-CZ" sz="1600" dirty="0" err="1"/>
              <a:t>Direction.CLOCKWISE</a:t>
            </a:r>
            <a:r>
              <a:rPr lang="cs-CZ" sz="1600" dirty="0"/>
              <a:t>)</a:t>
            </a:r>
          </a:p>
          <a:p>
            <a:r>
              <a:rPr lang="cs-CZ" sz="1600" dirty="0"/>
              <a:t>rob=</a:t>
            </a:r>
            <a:r>
              <a:rPr lang="cs-CZ" sz="1600" dirty="0" err="1"/>
              <a:t>DriveBase</a:t>
            </a:r>
            <a:r>
              <a:rPr lang="cs-CZ" sz="1600" dirty="0"/>
              <a:t>(</a:t>
            </a:r>
            <a:r>
              <a:rPr lang="cs-CZ" sz="1600" dirty="0" err="1"/>
              <a:t>motL</a:t>
            </a:r>
            <a:r>
              <a:rPr lang="cs-CZ" sz="1600" dirty="0"/>
              <a:t>, </a:t>
            </a:r>
            <a:r>
              <a:rPr lang="cs-CZ" sz="1600" dirty="0" err="1"/>
              <a:t>motR</a:t>
            </a:r>
            <a:r>
              <a:rPr lang="cs-CZ" sz="1600" dirty="0"/>
              <a:t>, 68.7, 169)</a:t>
            </a:r>
          </a:p>
          <a:p>
            <a:r>
              <a:rPr lang="cs-CZ" sz="1600" dirty="0" err="1"/>
              <a:t>rob.drive</a:t>
            </a:r>
            <a:r>
              <a:rPr lang="cs-CZ" sz="1600" dirty="0"/>
              <a:t>(70,-10)</a:t>
            </a:r>
          </a:p>
          <a:p>
            <a:r>
              <a:rPr lang="cs-CZ" sz="1600" dirty="0" err="1"/>
              <a:t>wait</a:t>
            </a:r>
            <a:r>
              <a:rPr lang="cs-CZ" sz="1600" dirty="0"/>
              <a:t>(1000)</a:t>
            </a:r>
          </a:p>
          <a:p>
            <a:r>
              <a:rPr lang="cs-CZ" sz="1600" dirty="0" err="1"/>
              <a:t>rob.stop</a:t>
            </a:r>
            <a:r>
              <a:rPr lang="cs-CZ" sz="1600" dirty="0"/>
              <a:t>()</a:t>
            </a:r>
          </a:p>
          <a:p>
            <a:r>
              <a:rPr lang="cs-CZ" sz="1600" dirty="0" err="1"/>
              <a:t>wait</a:t>
            </a:r>
            <a:r>
              <a:rPr lang="cs-CZ" sz="1600" dirty="0"/>
              <a:t>(2000)</a:t>
            </a:r>
          </a:p>
          <a:p>
            <a:r>
              <a:rPr lang="cs-CZ" sz="1600" dirty="0" err="1"/>
              <a:t>print</a:t>
            </a:r>
            <a:r>
              <a:rPr lang="cs-CZ" sz="1600" dirty="0"/>
              <a:t>(</a:t>
            </a:r>
            <a:r>
              <a:rPr lang="cs-CZ" sz="1600" dirty="0" err="1"/>
              <a:t>rob.distance</a:t>
            </a:r>
            <a:r>
              <a:rPr lang="cs-CZ" sz="1600" dirty="0"/>
              <a:t>())</a:t>
            </a:r>
          </a:p>
          <a:p>
            <a:r>
              <a:rPr lang="cs-CZ" sz="1600" dirty="0" err="1"/>
              <a:t>rob.reset</a:t>
            </a:r>
            <a:r>
              <a:rPr lang="cs-CZ" sz="1600" dirty="0"/>
              <a:t>()</a:t>
            </a:r>
          </a:p>
          <a:p>
            <a:r>
              <a:rPr lang="cs-CZ" sz="1600" dirty="0" err="1"/>
              <a:t>print</a:t>
            </a:r>
            <a:r>
              <a:rPr lang="cs-CZ" sz="1600" dirty="0"/>
              <a:t>(</a:t>
            </a:r>
            <a:r>
              <a:rPr lang="cs-CZ" sz="1600" dirty="0" err="1"/>
              <a:t>rob.distance</a:t>
            </a:r>
            <a:r>
              <a:rPr lang="cs-CZ" sz="1600" dirty="0"/>
              <a:t>())</a:t>
            </a:r>
          </a:p>
          <a:p>
            <a:endParaRPr lang="cs-CZ" sz="16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2CADA98-D24E-4B5F-BC77-C12F43F34FB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66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5A9DC-2B70-48FD-A81B-DAD0D144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angle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FD458-05E9-488A-A0BC-318831608A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Vrací úhel, o který se robot otočil od posledního zavolání funkce reset() nebo od začátku kódu.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FB741F6-4A34-4D64-9F7F-DEB27FF581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rob.drive</a:t>
            </a:r>
            <a:r>
              <a:rPr lang="cs-CZ" dirty="0"/>
              <a:t>(70,-10)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r>
              <a:rPr lang="cs-CZ" dirty="0" err="1"/>
              <a:t>rob.stop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rob.angle</a:t>
            </a:r>
            <a:r>
              <a:rPr lang="cs-CZ" dirty="0"/>
              <a:t>())</a:t>
            </a:r>
          </a:p>
          <a:p>
            <a:r>
              <a:rPr lang="cs-CZ" dirty="0" err="1"/>
              <a:t>rob.reset</a:t>
            </a:r>
            <a:r>
              <a:rPr lang="cs-CZ" dirty="0"/>
              <a:t>()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rob.angle</a:t>
            </a:r>
            <a:r>
              <a:rPr lang="cs-CZ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5E5D82C-3572-4642-85E8-5043FDACB177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Vrací hodnoty (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) v poli o 4 hodnotách ve tvaru </a:t>
            </a:r>
            <a:br>
              <a:rPr lang="cs-CZ" dirty="0"/>
            </a:br>
            <a:r>
              <a:rPr lang="cs-CZ" dirty="0"/>
              <a:t>[</a:t>
            </a:r>
            <a:r>
              <a:rPr lang="cs-CZ" dirty="0" err="1"/>
              <a:t>uražená_vzdálenost</a:t>
            </a:r>
            <a:r>
              <a:rPr lang="cs-CZ" dirty="0"/>
              <a:t>[mm], </a:t>
            </a:r>
            <a:r>
              <a:rPr lang="cs-CZ" dirty="0" err="1"/>
              <a:t>rychlost_translace</a:t>
            </a:r>
            <a:r>
              <a:rPr lang="cs-CZ" dirty="0"/>
              <a:t>[mm/s], </a:t>
            </a:r>
            <a:r>
              <a:rPr lang="cs-CZ" dirty="0" err="1"/>
              <a:t>úhel_robota</a:t>
            </a:r>
            <a:r>
              <a:rPr lang="cs-CZ" dirty="0"/>
              <a:t>[°], </a:t>
            </a:r>
            <a:r>
              <a:rPr lang="cs-CZ" dirty="0" err="1"/>
              <a:t>rychlost_rotace</a:t>
            </a:r>
            <a:r>
              <a:rPr lang="cs-CZ" dirty="0"/>
              <a:t>[°/s]]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rob.drive</a:t>
            </a:r>
            <a:r>
              <a:rPr lang="cs-CZ" dirty="0"/>
              <a:t>(70,-10)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rob.state</a:t>
            </a:r>
            <a:r>
              <a:rPr lang="cs-CZ" dirty="0"/>
              <a:t>())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rob.stop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(100)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rob.state</a:t>
            </a:r>
            <a:r>
              <a:rPr lang="cs-CZ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D14689D-E51D-4112-ACFF-F5C34F23EB5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367171"/>
            <a:ext cx="4171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Záznam</a:t>
            </a:r>
          </a:p>
          <a:p>
            <a:pPr algn="ctr"/>
            <a:r>
              <a:rPr lang="cs-CZ" sz="6600" b="1" dirty="0"/>
              <a:t>dat</a:t>
            </a:r>
          </a:p>
        </p:txBody>
      </p:sp>
    </p:spTree>
    <p:extLst>
      <p:ext uri="{BB962C8B-B14F-4D97-AF65-F5344CB8AC3E}">
        <p14:creationId xmlns:p14="http://schemas.microsoft.com/office/powerpoint/2010/main" val="1298338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3A5A76-07EA-46A8-A3CE-8ABE4532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DataLog</a:t>
            </a:r>
            <a:r>
              <a:rPr lang="cs-CZ" dirty="0"/>
              <a:t>(</a:t>
            </a:r>
            <a:r>
              <a:rPr lang="en-US" dirty="0"/>
              <a:t>*headers, name='log', timestamp=True, extension='csv', append=False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CFA73B5-08D3-49E9-9967-662AB472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Vytvoří nový soubor</a:t>
            </a:r>
          </a:p>
          <a:p>
            <a:r>
              <a:rPr lang="cs-CZ" sz="2000" dirty="0"/>
              <a:t>*</a:t>
            </a:r>
            <a:r>
              <a:rPr lang="cs-CZ" sz="2000" dirty="0" err="1"/>
              <a:t>header</a:t>
            </a:r>
            <a:r>
              <a:rPr lang="cs-CZ" sz="2000" dirty="0"/>
              <a:t> – (str) určuje jména sloupců, která se v souboru vytvoří</a:t>
            </a:r>
          </a:p>
          <a:p>
            <a:r>
              <a:rPr lang="cs-CZ" sz="2000" dirty="0"/>
              <a:t>Name – (str) určuje název souboru</a:t>
            </a:r>
          </a:p>
          <a:p>
            <a:r>
              <a:rPr lang="cs-CZ" sz="2000" dirty="0" err="1"/>
              <a:t>Timestamp</a:t>
            </a:r>
            <a:r>
              <a:rPr lang="cs-CZ" sz="2000" dirty="0"/>
              <a:t> – (</a:t>
            </a:r>
            <a:r>
              <a:rPr lang="cs-CZ" sz="2000" dirty="0" err="1"/>
              <a:t>bool</a:t>
            </a:r>
            <a:r>
              <a:rPr lang="cs-CZ" sz="2000" dirty="0"/>
              <a:t>) určuje, zda má být za název přidána informace o datu a času</a:t>
            </a:r>
          </a:p>
          <a:p>
            <a:r>
              <a:rPr lang="cs-CZ" sz="2000" dirty="0" err="1"/>
              <a:t>Extension</a:t>
            </a:r>
            <a:r>
              <a:rPr lang="cs-CZ" sz="2000" dirty="0"/>
              <a:t> – (str) určuje příponu souboru</a:t>
            </a:r>
          </a:p>
          <a:p>
            <a:r>
              <a:rPr lang="cs-CZ" sz="2000" dirty="0" err="1"/>
              <a:t>Append</a:t>
            </a:r>
            <a:r>
              <a:rPr lang="cs-CZ" sz="2000" dirty="0"/>
              <a:t> – (</a:t>
            </a:r>
            <a:r>
              <a:rPr lang="cs-CZ" sz="2000" dirty="0" err="1"/>
              <a:t>bool</a:t>
            </a:r>
            <a:r>
              <a:rPr lang="cs-CZ" sz="2000" dirty="0"/>
              <a:t>) určuje, zda má být existující soubor otevřen, nebo nahrazen</a:t>
            </a:r>
          </a:p>
          <a:p>
            <a:r>
              <a:rPr lang="cs-CZ" sz="2000" dirty="0"/>
              <a:t>Vytvoří záznam na nový řádek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log()</a:t>
            </a:r>
            <a:r>
              <a:rPr lang="cs-CZ" sz="2000" dirty="0"/>
              <a:t>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33DC869-4FE3-4FA9-97F9-28712133CEB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41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log(*</a:t>
            </a:r>
            <a:r>
              <a:rPr lang="cs-CZ" dirty="0" err="1"/>
              <a:t>values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Vytvoří záznam v souboru na nový řádek</a:t>
            </a:r>
          </a:p>
          <a:p>
            <a:r>
              <a:rPr lang="cs-CZ" dirty="0"/>
              <a:t>*</a:t>
            </a:r>
            <a:r>
              <a:rPr lang="cs-CZ" dirty="0" err="1"/>
              <a:t>values</a:t>
            </a:r>
            <a:r>
              <a:rPr lang="cs-CZ" dirty="0"/>
              <a:t> – (</a:t>
            </a:r>
            <a:r>
              <a:rPr lang="cs-CZ" dirty="0" err="1"/>
              <a:t>objects</a:t>
            </a:r>
            <a:r>
              <a:rPr lang="cs-CZ" dirty="0"/>
              <a:t>) určuje, jaké hodnoty budou zapsány na jeden řádek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1600" dirty="0"/>
              <a:t>data = </a:t>
            </a:r>
            <a:r>
              <a:rPr lang="cs-CZ" sz="1600" dirty="0" err="1"/>
              <a:t>DataLog</a:t>
            </a:r>
            <a:r>
              <a:rPr lang="cs-CZ" sz="1600" dirty="0"/>
              <a:t>('</a:t>
            </a:r>
            <a:r>
              <a:rPr lang="cs-CZ" sz="1600" dirty="0" err="1"/>
              <a:t>cas</a:t>
            </a:r>
            <a:r>
              <a:rPr lang="cs-CZ" sz="1600" dirty="0"/>
              <a:t>', 'uhel',</a:t>
            </a:r>
            <a:r>
              <a:rPr lang="cs-CZ" sz="1600" dirty="0" err="1"/>
              <a:t>name</a:t>
            </a:r>
            <a:r>
              <a:rPr lang="cs-CZ" sz="1600" dirty="0"/>
              <a:t>='</a:t>
            </a:r>
            <a:r>
              <a:rPr lang="cs-CZ" sz="1600" dirty="0" err="1"/>
              <a:t>rozbehMotoru</a:t>
            </a:r>
            <a:r>
              <a:rPr lang="cs-CZ" sz="1600" dirty="0"/>
              <a:t>', </a:t>
            </a:r>
            <a:r>
              <a:rPr lang="cs-CZ" sz="1600" dirty="0" err="1"/>
              <a:t>timestamp</a:t>
            </a:r>
            <a:r>
              <a:rPr lang="cs-CZ" sz="1600" dirty="0"/>
              <a:t>=</a:t>
            </a:r>
            <a:r>
              <a:rPr lang="cs-CZ" sz="1600" dirty="0" err="1"/>
              <a:t>False</a:t>
            </a:r>
            <a:r>
              <a:rPr lang="cs-CZ" sz="1600" dirty="0"/>
              <a:t>, </a:t>
            </a:r>
            <a:r>
              <a:rPr lang="cs-CZ" sz="1600" dirty="0" err="1"/>
              <a:t>extension</a:t>
            </a:r>
            <a:r>
              <a:rPr lang="cs-CZ" sz="1600" dirty="0"/>
              <a:t>='</a:t>
            </a:r>
            <a:r>
              <a:rPr lang="cs-CZ" sz="1600" dirty="0" err="1"/>
              <a:t>csv</a:t>
            </a:r>
            <a:r>
              <a:rPr lang="cs-CZ" sz="1600" dirty="0"/>
              <a:t>', </a:t>
            </a:r>
            <a:r>
              <a:rPr lang="cs-CZ" sz="1600" dirty="0" err="1"/>
              <a:t>append</a:t>
            </a:r>
            <a:r>
              <a:rPr lang="cs-CZ" sz="1600" dirty="0"/>
              <a:t>='</a:t>
            </a:r>
            <a:r>
              <a:rPr lang="cs-CZ" sz="1600" dirty="0" err="1"/>
              <a:t>False</a:t>
            </a:r>
            <a:r>
              <a:rPr lang="cs-CZ" sz="1600" dirty="0"/>
              <a:t>')</a:t>
            </a:r>
          </a:p>
          <a:p>
            <a:r>
              <a:rPr lang="cs-CZ" sz="1600" dirty="0"/>
              <a:t>mot = Motor(</a:t>
            </a:r>
            <a:r>
              <a:rPr lang="cs-CZ" sz="1600" dirty="0" err="1"/>
              <a:t>Port.B</a:t>
            </a:r>
            <a:r>
              <a:rPr lang="cs-CZ" sz="1600" dirty="0"/>
              <a:t>)</a:t>
            </a:r>
          </a:p>
          <a:p>
            <a:r>
              <a:rPr lang="cs-CZ" sz="1600" dirty="0" err="1"/>
              <a:t>mot.run</a:t>
            </a:r>
            <a:r>
              <a:rPr lang="cs-CZ" sz="1600" dirty="0"/>
              <a:t>(500)</a:t>
            </a:r>
          </a:p>
          <a:p>
            <a:r>
              <a:rPr lang="cs-CZ" sz="1600" dirty="0"/>
              <a:t>stopky = </a:t>
            </a:r>
            <a:r>
              <a:rPr lang="cs-CZ" sz="1600" dirty="0" err="1"/>
              <a:t>StopWatch</a:t>
            </a:r>
            <a:r>
              <a:rPr lang="cs-CZ" sz="1600" dirty="0"/>
              <a:t>()</a:t>
            </a:r>
          </a:p>
          <a:p>
            <a:r>
              <a:rPr lang="cs-CZ" sz="1600" dirty="0" err="1"/>
              <a:t>for</a:t>
            </a:r>
            <a:r>
              <a:rPr lang="cs-CZ" sz="1600" dirty="0"/>
              <a:t> i in </a:t>
            </a:r>
            <a:r>
              <a:rPr lang="cs-CZ" sz="1600" dirty="0" err="1"/>
              <a:t>range</a:t>
            </a:r>
            <a:r>
              <a:rPr lang="cs-CZ" sz="1600" dirty="0"/>
              <a:t>(50):</a:t>
            </a:r>
          </a:p>
          <a:p>
            <a:r>
              <a:rPr lang="cs-CZ" sz="1600" dirty="0"/>
              <a:t>    uhel = </a:t>
            </a:r>
            <a:r>
              <a:rPr lang="cs-CZ" sz="1600" dirty="0" err="1"/>
              <a:t>mot.angle</a:t>
            </a:r>
            <a:r>
              <a:rPr lang="cs-CZ" sz="1600" dirty="0"/>
              <a:t>()</a:t>
            </a:r>
          </a:p>
          <a:p>
            <a:r>
              <a:rPr lang="cs-CZ" sz="1600" dirty="0"/>
              <a:t>    </a:t>
            </a:r>
            <a:r>
              <a:rPr lang="cs-CZ" sz="1600" dirty="0" err="1"/>
              <a:t>cas</a:t>
            </a:r>
            <a:r>
              <a:rPr lang="cs-CZ" sz="1600" dirty="0"/>
              <a:t> = </a:t>
            </a:r>
            <a:r>
              <a:rPr lang="cs-CZ" sz="1600" dirty="0" err="1"/>
              <a:t>stopky.time</a:t>
            </a:r>
            <a:r>
              <a:rPr lang="cs-CZ" sz="1600" dirty="0"/>
              <a:t>()</a:t>
            </a:r>
          </a:p>
          <a:p>
            <a:r>
              <a:rPr lang="cs-CZ" sz="1600" dirty="0"/>
              <a:t>    data.log(</a:t>
            </a:r>
            <a:r>
              <a:rPr lang="cs-CZ" sz="1600" dirty="0" err="1"/>
              <a:t>cas</a:t>
            </a:r>
            <a:r>
              <a:rPr lang="cs-CZ" sz="1600" dirty="0"/>
              <a:t>, uhel)</a:t>
            </a:r>
          </a:p>
          <a:p>
            <a:r>
              <a:rPr lang="cs-CZ" sz="1600" dirty="0"/>
              <a:t>    </a:t>
            </a:r>
            <a:r>
              <a:rPr lang="cs-CZ" sz="1600" dirty="0" err="1"/>
              <a:t>wait</a:t>
            </a:r>
            <a:r>
              <a:rPr lang="cs-CZ" sz="1600" dirty="0"/>
              <a:t>(100)</a:t>
            </a:r>
          </a:p>
          <a:p>
            <a:endParaRPr lang="cs-CZ" sz="16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29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1C3775-1251-49E1-9B1F-71B812A2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Získání informací o vytvořeném fontu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F19FE5-18F2-418D-8AB1-48C106979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cs-CZ" sz="2400" dirty="0" err="1"/>
              <a:t>Family</a:t>
            </a:r>
            <a:r>
              <a:rPr lang="cs-CZ" sz="2400" dirty="0"/>
              <a:t> – vrací font</a:t>
            </a:r>
          </a:p>
          <a:p>
            <a:r>
              <a:rPr lang="cs-CZ" sz="2400" dirty="0"/>
              <a:t>Style – informace o tučnosti písma</a:t>
            </a:r>
          </a:p>
          <a:p>
            <a:r>
              <a:rPr lang="cs-CZ" sz="2400" dirty="0" err="1"/>
              <a:t>Width</a:t>
            </a:r>
            <a:r>
              <a:rPr lang="cs-CZ" sz="2400" dirty="0"/>
              <a:t> – vrací maximální šířku znaku</a:t>
            </a:r>
          </a:p>
          <a:p>
            <a:r>
              <a:rPr lang="cs-CZ" sz="2400" dirty="0" err="1"/>
              <a:t>Height</a:t>
            </a:r>
            <a:r>
              <a:rPr lang="cs-CZ" sz="2400" dirty="0"/>
              <a:t> – vrací výšku znaku</a:t>
            </a:r>
          </a:p>
          <a:p>
            <a:r>
              <a:rPr lang="cs-CZ" sz="2400" dirty="0" err="1"/>
              <a:t>Text_width</a:t>
            </a:r>
            <a:r>
              <a:rPr lang="cs-CZ" sz="2400" dirty="0"/>
              <a:t> – vrací šířku textu</a:t>
            </a:r>
          </a:p>
          <a:p>
            <a:r>
              <a:rPr lang="cs-CZ" sz="2400" dirty="0" err="1"/>
              <a:t>Text_height</a:t>
            </a:r>
            <a:r>
              <a:rPr lang="cs-CZ" sz="2400" dirty="0"/>
              <a:t> – vrací výšku textu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F48961A-5710-4A75-ADCB-95DD6653B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1400" dirty="0"/>
              <a:t>ev3 = EV3Brick()</a:t>
            </a:r>
          </a:p>
          <a:p>
            <a:r>
              <a:rPr lang="cs-CZ" sz="1400" dirty="0" err="1"/>
              <a:t>big_font</a:t>
            </a:r>
            <a:r>
              <a:rPr lang="cs-CZ" sz="1400" dirty="0"/>
              <a:t> = Font(</a:t>
            </a:r>
            <a:r>
              <a:rPr lang="cs-CZ" sz="1400" dirty="0" err="1"/>
              <a:t>family</a:t>
            </a:r>
            <a:r>
              <a:rPr lang="cs-CZ" sz="1400" dirty="0"/>
              <a:t>='Times',</a:t>
            </a:r>
            <a:r>
              <a:rPr lang="cs-CZ" sz="1400" dirty="0" err="1"/>
              <a:t>size</a:t>
            </a:r>
            <a:r>
              <a:rPr lang="cs-CZ" sz="1400" dirty="0"/>
              <a:t>=24, </a:t>
            </a:r>
            <a:r>
              <a:rPr lang="cs-CZ" sz="1400" dirty="0" err="1"/>
              <a:t>bold</a:t>
            </a:r>
            <a:r>
              <a:rPr lang="cs-CZ" sz="1400" dirty="0"/>
              <a:t>=</a:t>
            </a:r>
            <a:r>
              <a:rPr lang="cs-CZ" sz="1400" dirty="0" err="1"/>
              <a:t>True</a:t>
            </a:r>
            <a:r>
              <a:rPr lang="cs-CZ" sz="1400" dirty="0"/>
              <a:t>, </a:t>
            </a:r>
            <a:r>
              <a:rPr lang="cs-CZ" sz="1400" dirty="0" err="1"/>
              <a:t>monospace</a:t>
            </a:r>
            <a:r>
              <a:rPr lang="cs-CZ" sz="1400" dirty="0"/>
              <a:t>=</a:t>
            </a:r>
            <a:r>
              <a:rPr lang="cs-CZ" sz="1400" dirty="0" err="1"/>
              <a:t>True</a:t>
            </a:r>
            <a:r>
              <a:rPr lang="cs-CZ" sz="1400" dirty="0"/>
              <a:t>, </a:t>
            </a:r>
            <a:r>
              <a:rPr lang="cs-CZ" sz="1400" dirty="0" err="1"/>
              <a:t>lang</a:t>
            </a:r>
            <a:r>
              <a:rPr lang="cs-CZ" sz="1400" dirty="0"/>
              <a:t>='cs‘)</a:t>
            </a:r>
            <a:br>
              <a:rPr lang="cs-CZ" sz="1400" dirty="0"/>
            </a:br>
            <a:r>
              <a:rPr lang="cs-CZ" sz="1400" dirty="0" err="1"/>
              <a:t>print</a:t>
            </a:r>
            <a:r>
              <a:rPr lang="cs-CZ" sz="1400" dirty="0"/>
              <a:t>(</a:t>
            </a:r>
            <a:r>
              <a:rPr lang="cs-CZ" sz="1400" dirty="0" err="1"/>
              <a:t>big_font.family</a:t>
            </a:r>
            <a:r>
              <a:rPr lang="cs-CZ" sz="1400" dirty="0"/>
              <a:t>) 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#vraci font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vraci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jestli je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tucne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nebo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klasicke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 err="1"/>
              <a:t>print</a:t>
            </a:r>
            <a:r>
              <a:rPr lang="cs-CZ" sz="1400" dirty="0"/>
              <a:t>(</a:t>
            </a:r>
            <a:r>
              <a:rPr lang="cs-CZ" sz="1400" dirty="0" err="1"/>
              <a:t>big_font.style</a:t>
            </a:r>
            <a:r>
              <a:rPr lang="cs-CZ" sz="1400" dirty="0"/>
              <a:t>)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 err="1"/>
              <a:t>print</a:t>
            </a:r>
            <a:r>
              <a:rPr lang="cs-CZ" sz="1400" dirty="0"/>
              <a:t>(</a:t>
            </a:r>
            <a:r>
              <a:rPr lang="cs-CZ" sz="1400" dirty="0" err="1"/>
              <a:t>big_font.width</a:t>
            </a:r>
            <a:r>
              <a:rPr lang="cs-CZ" sz="1400" dirty="0"/>
              <a:t>) 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maximalni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tloustka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znaku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 err="1"/>
              <a:t>print</a:t>
            </a:r>
            <a:r>
              <a:rPr lang="cs-CZ" sz="1400" dirty="0"/>
              <a:t>(</a:t>
            </a:r>
            <a:r>
              <a:rPr lang="cs-CZ" sz="1400" dirty="0" err="1"/>
              <a:t>big_font.height</a:t>
            </a:r>
            <a:r>
              <a:rPr lang="cs-CZ" sz="1400" dirty="0"/>
              <a:t>) 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vyska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znaku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 err="1"/>
              <a:t>print</a:t>
            </a:r>
            <a:r>
              <a:rPr lang="cs-CZ" sz="1400" dirty="0"/>
              <a:t>(</a:t>
            </a:r>
            <a:r>
              <a:rPr lang="cs-CZ" sz="1400" dirty="0" err="1"/>
              <a:t>big_font.text_width</a:t>
            </a:r>
            <a:r>
              <a:rPr lang="cs-CZ" sz="1400" dirty="0"/>
              <a:t>('a')) 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#sirka textu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sirka textu,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dvojnasobna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narozdil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od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predchoziho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radku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 err="1"/>
              <a:t>print</a:t>
            </a:r>
            <a:r>
              <a:rPr lang="cs-CZ" sz="1400" dirty="0"/>
              <a:t>(</a:t>
            </a:r>
            <a:r>
              <a:rPr lang="cs-CZ" sz="1400" dirty="0" err="1"/>
              <a:t>big_font.text_width</a:t>
            </a:r>
            <a:r>
              <a:rPr lang="cs-CZ" sz="1400" dirty="0"/>
              <a:t>('</a:t>
            </a:r>
            <a:r>
              <a:rPr lang="cs-CZ" sz="1400" dirty="0" err="1"/>
              <a:t>aa</a:t>
            </a:r>
            <a:r>
              <a:rPr lang="cs-CZ" sz="1400" dirty="0"/>
              <a:t>'))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 err="1"/>
              <a:t>print</a:t>
            </a:r>
            <a:r>
              <a:rPr lang="cs-CZ" sz="1400" dirty="0"/>
              <a:t>(</a:t>
            </a:r>
            <a:r>
              <a:rPr lang="cs-CZ" sz="1400" dirty="0" err="1"/>
              <a:t>big_font.text_height</a:t>
            </a:r>
            <a:r>
              <a:rPr lang="cs-CZ" sz="1400" dirty="0"/>
              <a:t>('a')) 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vyska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textu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vyska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texu,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stejna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jako v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predchozim</a:t>
            </a:r>
            <a: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cs-CZ" sz="14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radku</a:t>
            </a:r>
            <a:br>
              <a:rPr lang="cs-CZ" sz="1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400" dirty="0" err="1"/>
              <a:t>print</a:t>
            </a:r>
            <a:r>
              <a:rPr lang="cs-CZ" sz="1400" dirty="0"/>
              <a:t>(</a:t>
            </a:r>
            <a:r>
              <a:rPr lang="cs-CZ" sz="1400" dirty="0" err="1"/>
              <a:t>big_font.text_height</a:t>
            </a:r>
            <a:r>
              <a:rPr lang="cs-CZ" sz="1400" dirty="0"/>
              <a:t>('</a:t>
            </a:r>
            <a:r>
              <a:rPr lang="cs-CZ" sz="1400" dirty="0" err="1"/>
              <a:t>abfvdšdvndvedaa</a:t>
            </a:r>
            <a:r>
              <a:rPr lang="cs-CZ" sz="1400" dirty="0"/>
              <a:t>')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F13C919-D0B7-4E7B-B41A-DE2E3B1F209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50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801E4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786642" y="2367171"/>
            <a:ext cx="4618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Bluetooth</a:t>
            </a:r>
          </a:p>
          <a:p>
            <a:pPr algn="ctr"/>
            <a:r>
              <a:rPr lang="en-US" sz="6600" b="1" dirty="0" err="1"/>
              <a:t>komunikace</a:t>
            </a:r>
            <a:endParaRPr lang="cs-CZ" sz="6600" b="1" dirty="0"/>
          </a:p>
        </p:txBody>
      </p:sp>
    </p:spTree>
    <p:extLst>
      <p:ext uri="{BB962C8B-B14F-4D97-AF65-F5344CB8AC3E}">
        <p14:creationId xmlns:p14="http://schemas.microsoft.com/office/powerpoint/2010/main" val="1436447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96FF4-3653-4633-84D1-F97BFDB3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řed</a:t>
            </a:r>
            <a:r>
              <a:rPr lang="cs-CZ" dirty="0"/>
              <a:t> navázáním spojení pomocí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D01346-A718-4475-8C75-C995133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35574" cy="3541714"/>
          </a:xfrm>
        </p:spPr>
        <p:txBody>
          <a:bodyPr>
            <a:normAutofit lnSpcReduction="10000"/>
          </a:bodyPr>
          <a:lstStyle/>
          <a:p>
            <a:r>
              <a:rPr lang="cs-CZ" dirty="0"/>
              <a:t>Zapnout Bluetooth (v menu </a:t>
            </a:r>
            <a:r>
              <a:rPr lang="cs-CZ" i="1" dirty="0" err="1"/>
              <a:t>Wireless</a:t>
            </a:r>
            <a:r>
              <a:rPr lang="cs-CZ" i="1" dirty="0"/>
              <a:t> and </a:t>
            </a:r>
            <a:r>
              <a:rPr lang="cs-CZ" i="1" dirty="0" err="1"/>
              <a:t>Networks</a:t>
            </a:r>
            <a:r>
              <a:rPr lang="cs-CZ" i="1" dirty="0"/>
              <a:t> </a:t>
            </a:r>
            <a:r>
              <a:rPr lang="cs-CZ" i="1" dirty="0">
                <a:sym typeface="Wingdings" panose="05000000000000000000" pitchFamily="2" charset="2"/>
              </a:rPr>
              <a:t>Bluetooth </a:t>
            </a:r>
            <a:r>
              <a:rPr lang="cs-CZ" i="1" dirty="0" err="1">
                <a:sym typeface="Wingdings" panose="05000000000000000000" pitchFamily="2" charset="2"/>
              </a:rPr>
              <a:t>Powered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/>
              <a:t>)</a:t>
            </a:r>
          </a:p>
          <a:p>
            <a:r>
              <a:rPr lang="cs-CZ" dirty="0"/>
              <a:t>Zviditelnit zařízení(v menu </a:t>
            </a:r>
            <a:r>
              <a:rPr lang="cs-CZ" i="1" dirty="0" err="1"/>
              <a:t>Wireless</a:t>
            </a:r>
            <a:r>
              <a:rPr lang="cs-CZ" i="1" dirty="0"/>
              <a:t> and </a:t>
            </a:r>
            <a:r>
              <a:rPr lang="cs-CZ" i="1" dirty="0" err="1"/>
              <a:t>Networks</a:t>
            </a:r>
            <a:r>
              <a:rPr lang="cs-CZ" i="1" dirty="0"/>
              <a:t> </a:t>
            </a:r>
            <a:r>
              <a:rPr lang="cs-CZ" i="1" dirty="0">
                <a:sym typeface="Wingdings" panose="05000000000000000000" pitchFamily="2" charset="2"/>
              </a:rPr>
              <a:t>Bluetooth </a:t>
            </a:r>
            <a:r>
              <a:rPr lang="cs-CZ" i="1" dirty="0" err="1">
                <a:sym typeface="Wingdings" panose="05000000000000000000" pitchFamily="2" charset="2"/>
              </a:rPr>
              <a:t>Visible</a:t>
            </a:r>
            <a:r>
              <a:rPr lang="cs-CZ" i="1" dirty="0">
                <a:sym typeface="Wingdings" panose="05000000000000000000" pitchFamily="2" charset="2"/>
              </a:rPr>
              <a:t> </a:t>
            </a:r>
            <a:r>
              <a:rPr lang="cs-CZ" dirty="0"/>
              <a:t>)</a:t>
            </a:r>
          </a:p>
          <a:p>
            <a:r>
              <a:rPr lang="cs-CZ" dirty="0"/>
              <a:t>Nalézt a spárovat zařízení přes Bluetooth</a:t>
            </a:r>
          </a:p>
          <a:p>
            <a:r>
              <a:rPr lang="cs-CZ" dirty="0"/>
              <a:t>První se musí pustit EV3 chovající se jako server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3696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3A5A76-07EA-46A8-A3CE-8ABE4532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BluetoothMailboxServer</a:t>
            </a:r>
            <a:r>
              <a:rPr lang="cs-CZ" dirty="0"/>
              <a:t>()</a:t>
            </a:r>
            <a:b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CFA73B5-08D3-49E9-9967-662AB472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Vytvoří objekt reprezentující Bluetooth spojení jako server</a:t>
            </a:r>
          </a:p>
          <a:p>
            <a:r>
              <a:rPr lang="cs-CZ" dirty="0"/>
              <a:t>Čekání na spojení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wait_for_connection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33DC869-4FE3-4FA9-97F9-28712133CEB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06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wait_for_connection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Vyčkává, dokud se EV3 chovající se jako klient nepřipojí k serveru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942643" cy="3541714"/>
          </a:xfrm>
        </p:spPr>
        <p:txBody>
          <a:bodyPr>
            <a:normAutofit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dirty="0" err="1"/>
              <a:t>BluetoothMailboxServer</a:t>
            </a:r>
            <a:endParaRPr lang="cs-CZ" dirty="0"/>
          </a:p>
          <a:p>
            <a:r>
              <a:rPr lang="cs-CZ" dirty="0"/>
              <a:t>server = </a:t>
            </a:r>
            <a:r>
              <a:rPr lang="cs-CZ" dirty="0" err="1"/>
              <a:t>BluetoothMailboxServer</a:t>
            </a:r>
            <a:r>
              <a:rPr lang="cs-CZ" dirty="0"/>
              <a:t>()</a:t>
            </a:r>
          </a:p>
          <a:p>
            <a:r>
              <a:rPr lang="cs-CZ" dirty="0" err="1"/>
              <a:t>server.wait_for_connection</a:t>
            </a:r>
            <a:r>
              <a:rPr lang="cs-CZ" dirty="0"/>
              <a:t>()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8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3A5A76-07EA-46A8-A3CE-8ABE4532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BluetoothMailboxClient</a:t>
            </a:r>
            <a:r>
              <a:rPr lang="cs-CZ" dirty="0"/>
              <a:t>()</a:t>
            </a:r>
            <a:b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CFA73B5-08D3-49E9-9967-662AB472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Vytvoří objekt reprezentující Bluetooth spojení jako klient</a:t>
            </a:r>
          </a:p>
          <a:p>
            <a:r>
              <a:rPr lang="cs-CZ" dirty="0"/>
              <a:t>Navázat spojení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33DC869-4FE3-4FA9-97F9-28712133CEB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08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connect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Připojí se ke kostce EV3 chovající se jako server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dirty="0" err="1"/>
              <a:t>BluetoothMailboxClient</a:t>
            </a:r>
            <a:endParaRPr lang="cs-CZ" dirty="0"/>
          </a:p>
          <a:p>
            <a:r>
              <a:rPr lang="cs-CZ" dirty="0" err="1"/>
              <a:t>client</a:t>
            </a:r>
            <a:r>
              <a:rPr lang="cs-CZ" dirty="0"/>
              <a:t> = </a:t>
            </a:r>
            <a:r>
              <a:rPr lang="cs-CZ" dirty="0" err="1"/>
              <a:t>BluetoothMailboxClient</a:t>
            </a:r>
            <a:r>
              <a:rPr lang="cs-CZ" dirty="0"/>
              <a:t>()</a:t>
            </a:r>
          </a:p>
          <a:p>
            <a:r>
              <a:rPr lang="cs-CZ" dirty="0" err="1"/>
              <a:t>client.connect</a:t>
            </a:r>
            <a:r>
              <a:rPr lang="cs-CZ" dirty="0"/>
              <a:t>('ev3dev')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09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96FF4-3653-4633-84D1-F97BFDB3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schránek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D01346-A718-4475-8C75-C995133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035574" cy="3541714"/>
          </a:xfrm>
        </p:spPr>
        <p:txBody>
          <a:bodyPr>
            <a:noAutofit/>
          </a:bodyPr>
          <a:lstStyle/>
          <a:p>
            <a:r>
              <a:rPr lang="cs-CZ" sz="1600" dirty="0"/>
              <a:t>Pro správnou komunikace je nutné na obou zařízení pojmenovat schránku stejně</a:t>
            </a:r>
          </a:p>
          <a:p>
            <a:r>
              <a:rPr lang="cs-CZ" sz="1600" dirty="0" err="1"/>
              <a:t>Class</a:t>
            </a:r>
            <a:r>
              <a:rPr lang="cs-CZ" sz="1600" dirty="0"/>
              <a:t> Mailbox(</a:t>
            </a:r>
            <a:r>
              <a:rPr lang="cs-CZ" sz="1600" dirty="0" err="1"/>
              <a:t>name</a:t>
            </a:r>
            <a:r>
              <a:rPr lang="cs-CZ" sz="1600" dirty="0"/>
              <a:t>, </a:t>
            </a:r>
            <a:r>
              <a:rPr lang="cs-CZ" sz="1600" dirty="0" err="1"/>
              <a:t>connection</a:t>
            </a:r>
            <a:r>
              <a:rPr lang="cs-CZ" sz="1600" dirty="0"/>
              <a:t>, </a:t>
            </a:r>
            <a:r>
              <a:rPr lang="cs-CZ" sz="1600" dirty="0" err="1"/>
              <a:t>encode</a:t>
            </a:r>
            <a:r>
              <a:rPr lang="cs-CZ" sz="1600" dirty="0"/>
              <a:t>=</a:t>
            </a:r>
            <a:r>
              <a:rPr lang="cs-CZ" sz="1600" dirty="0" err="1"/>
              <a:t>None</a:t>
            </a:r>
            <a:r>
              <a:rPr lang="cs-CZ" sz="1600" dirty="0"/>
              <a:t>, </a:t>
            </a:r>
            <a:r>
              <a:rPr lang="cs-CZ" sz="1600" dirty="0" err="1"/>
              <a:t>decode</a:t>
            </a:r>
            <a:r>
              <a:rPr lang="cs-CZ" sz="1600" dirty="0"/>
              <a:t>=</a:t>
            </a:r>
            <a:r>
              <a:rPr lang="cs-CZ" sz="1600" dirty="0" err="1"/>
              <a:t>None</a:t>
            </a:r>
            <a:r>
              <a:rPr lang="cs-CZ" sz="1600" dirty="0"/>
              <a:t>)</a:t>
            </a:r>
          </a:p>
          <a:p>
            <a:pPr lvl="1"/>
            <a:r>
              <a:rPr lang="cs-CZ" sz="1600" dirty="0"/>
              <a:t>Posílání bytů</a:t>
            </a:r>
          </a:p>
          <a:p>
            <a:r>
              <a:rPr lang="cs-CZ" sz="1600" dirty="0" err="1"/>
              <a:t>Class</a:t>
            </a:r>
            <a:r>
              <a:rPr lang="cs-CZ" sz="1600" dirty="0"/>
              <a:t> </a:t>
            </a:r>
            <a:r>
              <a:rPr lang="cs-CZ" sz="1600" dirty="0" err="1"/>
              <a:t>LogicMailBox</a:t>
            </a:r>
            <a:r>
              <a:rPr lang="cs-CZ" sz="1600" dirty="0"/>
              <a:t>(</a:t>
            </a:r>
            <a:r>
              <a:rPr lang="cs-CZ" sz="1600" dirty="0" err="1"/>
              <a:t>name</a:t>
            </a:r>
            <a:r>
              <a:rPr lang="cs-CZ" sz="1600" dirty="0"/>
              <a:t>, </a:t>
            </a:r>
            <a:r>
              <a:rPr lang="cs-CZ" sz="1600" dirty="0" err="1"/>
              <a:t>connection</a:t>
            </a:r>
            <a:r>
              <a:rPr lang="cs-CZ" sz="1600" dirty="0"/>
              <a:t>)</a:t>
            </a:r>
          </a:p>
          <a:p>
            <a:pPr lvl="1"/>
            <a:r>
              <a:rPr lang="cs-CZ" sz="1600" dirty="0"/>
              <a:t>Posílání </a:t>
            </a:r>
            <a:r>
              <a:rPr lang="cs-CZ" sz="1600" dirty="0" err="1"/>
              <a:t>bool</a:t>
            </a:r>
            <a:r>
              <a:rPr lang="cs-CZ" sz="1600" dirty="0"/>
              <a:t> hodnot (</a:t>
            </a:r>
            <a:r>
              <a:rPr lang="cs-CZ" sz="1600" dirty="0" err="1"/>
              <a:t>True</a:t>
            </a:r>
            <a:r>
              <a:rPr lang="cs-CZ" sz="1600" dirty="0"/>
              <a:t>/</a:t>
            </a:r>
            <a:r>
              <a:rPr lang="cs-CZ" sz="1600" dirty="0" err="1"/>
              <a:t>False</a:t>
            </a:r>
            <a:r>
              <a:rPr lang="cs-CZ" sz="1600" dirty="0"/>
              <a:t>)</a:t>
            </a:r>
          </a:p>
          <a:p>
            <a:r>
              <a:rPr lang="cs-CZ" sz="1600" dirty="0" err="1"/>
              <a:t>Class</a:t>
            </a:r>
            <a:r>
              <a:rPr lang="cs-CZ" sz="1600" dirty="0"/>
              <a:t> </a:t>
            </a:r>
            <a:r>
              <a:rPr lang="cs-CZ" sz="1600" dirty="0" err="1"/>
              <a:t>NumericMailBox</a:t>
            </a:r>
            <a:r>
              <a:rPr lang="cs-CZ" sz="1600" dirty="0"/>
              <a:t>(</a:t>
            </a:r>
            <a:r>
              <a:rPr lang="cs-CZ" sz="1600" dirty="0" err="1"/>
              <a:t>name</a:t>
            </a:r>
            <a:r>
              <a:rPr lang="cs-CZ" sz="1600" dirty="0"/>
              <a:t>, </a:t>
            </a:r>
            <a:r>
              <a:rPr lang="cs-CZ" sz="1600" dirty="0" err="1"/>
              <a:t>connection</a:t>
            </a:r>
            <a:r>
              <a:rPr lang="cs-CZ" sz="1600" dirty="0"/>
              <a:t>)</a:t>
            </a:r>
          </a:p>
          <a:p>
            <a:pPr lvl="1"/>
            <a:r>
              <a:rPr lang="cs-CZ" sz="1600" dirty="0"/>
              <a:t>Posílání čísel</a:t>
            </a:r>
          </a:p>
          <a:p>
            <a:r>
              <a:rPr lang="cs-CZ" sz="1600" dirty="0" err="1"/>
              <a:t>Class</a:t>
            </a:r>
            <a:r>
              <a:rPr lang="cs-CZ" sz="1600" dirty="0"/>
              <a:t> </a:t>
            </a:r>
            <a:r>
              <a:rPr lang="cs-CZ" sz="1600" dirty="0" err="1"/>
              <a:t>TextMailBox</a:t>
            </a:r>
            <a:r>
              <a:rPr lang="cs-CZ" sz="1600" dirty="0"/>
              <a:t>(</a:t>
            </a:r>
            <a:r>
              <a:rPr lang="cs-CZ" sz="1600" dirty="0" err="1"/>
              <a:t>name</a:t>
            </a:r>
            <a:r>
              <a:rPr lang="cs-CZ" sz="1600" dirty="0"/>
              <a:t>, </a:t>
            </a:r>
            <a:r>
              <a:rPr lang="cs-CZ" sz="1600" dirty="0" err="1"/>
              <a:t>connection</a:t>
            </a:r>
            <a:r>
              <a:rPr lang="cs-CZ" sz="1600" dirty="0"/>
              <a:t>)</a:t>
            </a:r>
          </a:p>
          <a:p>
            <a:pPr lvl="1"/>
            <a:r>
              <a:rPr lang="cs-CZ" sz="1600" dirty="0"/>
              <a:t>Posílání textu</a:t>
            </a:r>
          </a:p>
          <a:p>
            <a:r>
              <a:rPr lang="cs-CZ" sz="1600" dirty="0"/>
              <a:t>Name –(str) název schránky</a:t>
            </a:r>
          </a:p>
          <a:p>
            <a:r>
              <a:rPr lang="cs-CZ" sz="1600" dirty="0" err="1"/>
              <a:t>Connection</a:t>
            </a:r>
            <a:r>
              <a:rPr lang="cs-CZ" sz="1600" dirty="0"/>
              <a:t> – (</a:t>
            </a:r>
            <a:r>
              <a:rPr lang="cs-CZ" sz="1600" dirty="0" err="1"/>
              <a:t>object</a:t>
            </a:r>
            <a:r>
              <a:rPr lang="cs-CZ" sz="1600" dirty="0"/>
              <a:t>) určuje chování jako server nebo klient</a:t>
            </a:r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75635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read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Vrací hodnotu ve schránce nebo hodnotu </a:t>
            </a:r>
            <a:r>
              <a:rPr lang="cs-CZ" dirty="0" err="1"/>
              <a:t>None</a:t>
            </a:r>
            <a:r>
              <a:rPr lang="cs-CZ" dirty="0"/>
              <a:t>, pokud je schránka prázdná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dirty="0" err="1"/>
              <a:t>BluetoothMailboxClient</a:t>
            </a:r>
            <a:endParaRPr lang="cs-CZ" dirty="0"/>
          </a:p>
          <a:p>
            <a:r>
              <a:rPr lang="cs-CZ" dirty="0" err="1"/>
              <a:t>client</a:t>
            </a:r>
            <a:r>
              <a:rPr lang="cs-CZ" dirty="0"/>
              <a:t> = </a:t>
            </a:r>
            <a:r>
              <a:rPr lang="cs-CZ" dirty="0" err="1"/>
              <a:t>BluetoothMailboxClient</a:t>
            </a:r>
            <a:r>
              <a:rPr lang="cs-CZ" dirty="0"/>
              <a:t>()</a:t>
            </a:r>
          </a:p>
          <a:p>
            <a:r>
              <a:rPr lang="cs-CZ" dirty="0" err="1"/>
              <a:t>mbox</a:t>
            </a:r>
            <a:r>
              <a:rPr lang="cs-CZ" dirty="0"/>
              <a:t> = </a:t>
            </a:r>
            <a:r>
              <a:rPr lang="cs-CZ" dirty="0" err="1"/>
              <a:t>TextMailbox</a:t>
            </a:r>
            <a:r>
              <a:rPr lang="cs-CZ" dirty="0"/>
              <a:t>('</a:t>
            </a:r>
            <a:r>
              <a:rPr lang="cs-CZ" dirty="0" err="1"/>
              <a:t>greeting</a:t>
            </a:r>
            <a:r>
              <a:rPr lang="cs-CZ" dirty="0"/>
              <a:t>', </a:t>
            </a:r>
            <a:r>
              <a:rPr lang="cs-CZ" dirty="0" err="1"/>
              <a:t>client</a:t>
            </a:r>
            <a:r>
              <a:rPr lang="cs-CZ" dirty="0"/>
              <a:t>)</a:t>
            </a:r>
          </a:p>
          <a:p>
            <a:r>
              <a:rPr lang="cs-CZ" dirty="0" err="1"/>
              <a:t>client.connect</a:t>
            </a:r>
            <a:r>
              <a:rPr lang="cs-CZ" dirty="0"/>
              <a:t>('ev3dev')</a:t>
            </a:r>
            <a:r>
              <a:rPr lang="en-US" dirty="0"/>
              <a:t> print(</a:t>
            </a:r>
            <a:r>
              <a:rPr lang="en-US" dirty="0" err="1"/>
              <a:t>mbox.read</a:t>
            </a:r>
            <a:r>
              <a:rPr lang="en-US" dirty="0"/>
              <a:t>())</a:t>
            </a:r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56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send</a:t>
            </a:r>
            <a:r>
              <a:rPr lang="cs-CZ" dirty="0"/>
              <a:t>(</a:t>
            </a:r>
            <a:r>
              <a:rPr lang="cs-CZ" dirty="0" err="1"/>
              <a:t>value</a:t>
            </a:r>
            <a:r>
              <a:rPr lang="cs-CZ" dirty="0"/>
              <a:t>, </a:t>
            </a:r>
            <a:r>
              <a:rPr lang="cs-CZ" dirty="0" err="1"/>
              <a:t>brick</a:t>
            </a:r>
            <a:r>
              <a:rPr lang="cs-CZ" dirty="0"/>
              <a:t>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Pošle zprávu pomocí Bluetooth komunikace</a:t>
            </a:r>
          </a:p>
          <a:p>
            <a:r>
              <a:rPr lang="cs-CZ" dirty="0" err="1"/>
              <a:t>Value</a:t>
            </a:r>
            <a:r>
              <a:rPr lang="cs-CZ" dirty="0"/>
              <a:t> – obsah zprávy, která se má poslat</a:t>
            </a:r>
          </a:p>
          <a:p>
            <a:r>
              <a:rPr lang="cs-CZ" dirty="0" err="1"/>
              <a:t>Brick</a:t>
            </a:r>
            <a:r>
              <a:rPr lang="cs-CZ" dirty="0"/>
              <a:t> – (str) označuje EV3, které se má daná zpráva poslat. Pokud je hodnota </a:t>
            </a:r>
            <a:r>
              <a:rPr lang="cs-CZ" dirty="0" err="1"/>
              <a:t>None</a:t>
            </a:r>
            <a:r>
              <a:rPr lang="cs-CZ" dirty="0"/>
              <a:t>, pošle se zpráva všem připojeným EV3.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1800" dirty="0" err="1"/>
              <a:t>from</a:t>
            </a:r>
            <a:r>
              <a:rPr lang="cs-CZ" sz="1800" dirty="0"/>
              <a:t> </a:t>
            </a:r>
            <a:r>
              <a:rPr lang="cs-CZ" sz="1800" dirty="0" err="1"/>
              <a:t>pybricks.messaging</a:t>
            </a:r>
            <a:r>
              <a:rPr lang="cs-CZ" sz="1800" dirty="0"/>
              <a:t> import </a:t>
            </a:r>
            <a:r>
              <a:rPr lang="cs-CZ" sz="1800" dirty="0" err="1"/>
              <a:t>BluetoothMailboxClient</a:t>
            </a:r>
            <a:endParaRPr lang="cs-CZ" sz="1800" dirty="0"/>
          </a:p>
          <a:p>
            <a:r>
              <a:rPr lang="cs-CZ" sz="1800" dirty="0" err="1"/>
              <a:t>client</a:t>
            </a:r>
            <a:r>
              <a:rPr lang="cs-CZ" sz="1800" dirty="0"/>
              <a:t> = </a:t>
            </a:r>
            <a:r>
              <a:rPr lang="cs-CZ" sz="1800" dirty="0" err="1"/>
              <a:t>BluetoothMailboxClient</a:t>
            </a:r>
            <a:r>
              <a:rPr lang="cs-CZ" sz="1800" dirty="0"/>
              <a:t>()</a:t>
            </a:r>
          </a:p>
          <a:p>
            <a:r>
              <a:rPr lang="cs-CZ" sz="1800" dirty="0" err="1"/>
              <a:t>mbox</a:t>
            </a:r>
            <a:r>
              <a:rPr lang="cs-CZ" sz="1800" dirty="0"/>
              <a:t> = </a:t>
            </a:r>
            <a:r>
              <a:rPr lang="cs-CZ" sz="1800" dirty="0" err="1"/>
              <a:t>TextMailbox</a:t>
            </a:r>
            <a:r>
              <a:rPr lang="cs-CZ" sz="1800" dirty="0"/>
              <a:t>('</a:t>
            </a:r>
            <a:r>
              <a:rPr lang="cs-CZ" sz="1800" dirty="0" err="1"/>
              <a:t>greeting</a:t>
            </a:r>
            <a:r>
              <a:rPr lang="cs-CZ" sz="1800" dirty="0"/>
              <a:t>', </a:t>
            </a:r>
            <a:r>
              <a:rPr lang="cs-CZ" sz="1800" dirty="0" err="1"/>
              <a:t>client</a:t>
            </a:r>
            <a:r>
              <a:rPr lang="cs-CZ" sz="1800" dirty="0"/>
              <a:t>)</a:t>
            </a:r>
          </a:p>
          <a:p>
            <a:r>
              <a:rPr lang="cs-CZ" sz="1800" dirty="0" err="1"/>
              <a:t>client.connect</a:t>
            </a:r>
            <a:r>
              <a:rPr lang="cs-CZ" sz="1800" dirty="0"/>
              <a:t>('ev3dev')</a:t>
            </a:r>
            <a:r>
              <a:rPr lang="en-US" sz="1800" dirty="0"/>
              <a:t> </a:t>
            </a:r>
            <a:r>
              <a:rPr lang="en-US" sz="1800" dirty="0" err="1"/>
              <a:t>mbox.send</a:t>
            </a:r>
            <a:r>
              <a:rPr lang="en-US" sz="1800" dirty="0"/>
              <a:t>('hello to you!')</a:t>
            </a:r>
          </a:p>
          <a:p>
            <a:endParaRPr lang="cs-CZ" sz="18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04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cs-CZ" sz="2400" dirty="0"/>
              <a:t>Vyčkává, dokud nepřijde nová zpráva do schránky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dirty="0" err="1"/>
              <a:t>BluetoothMailboxClient</a:t>
            </a:r>
            <a:endParaRPr lang="cs-CZ" dirty="0"/>
          </a:p>
          <a:p>
            <a:r>
              <a:rPr lang="cs-CZ" dirty="0" err="1"/>
              <a:t>client</a:t>
            </a:r>
            <a:r>
              <a:rPr lang="cs-CZ" dirty="0"/>
              <a:t> = </a:t>
            </a:r>
            <a:r>
              <a:rPr lang="cs-CZ" dirty="0" err="1"/>
              <a:t>BluetoothMailboxClient</a:t>
            </a:r>
            <a:r>
              <a:rPr lang="cs-CZ" dirty="0"/>
              <a:t>()</a:t>
            </a:r>
          </a:p>
          <a:p>
            <a:r>
              <a:rPr lang="cs-CZ" dirty="0" err="1"/>
              <a:t>mbox</a:t>
            </a:r>
            <a:r>
              <a:rPr lang="cs-CZ" dirty="0"/>
              <a:t> = </a:t>
            </a:r>
            <a:r>
              <a:rPr lang="cs-CZ" dirty="0" err="1"/>
              <a:t>TextMailbox</a:t>
            </a:r>
            <a:r>
              <a:rPr lang="cs-CZ" dirty="0"/>
              <a:t>('</a:t>
            </a:r>
            <a:r>
              <a:rPr lang="cs-CZ" dirty="0" err="1"/>
              <a:t>greeting</a:t>
            </a:r>
            <a:r>
              <a:rPr lang="cs-CZ" dirty="0"/>
              <a:t>', </a:t>
            </a:r>
            <a:r>
              <a:rPr lang="cs-CZ" dirty="0" err="1"/>
              <a:t>client</a:t>
            </a:r>
            <a:r>
              <a:rPr lang="cs-CZ" dirty="0"/>
              <a:t>)</a:t>
            </a:r>
          </a:p>
          <a:p>
            <a:r>
              <a:rPr lang="cs-CZ" dirty="0" err="1"/>
              <a:t>client.connect</a:t>
            </a:r>
            <a:r>
              <a:rPr lang="cs-CZ" dirty="0"/>
              <a:t>('ev3dev')</a:t>
            </a:r>
            <a:r>
              <a:rPr lang="en-US" dirty="0"/>
              <a:t> </a:t>
            </a:r>
            <a:r>
              <a:rPr lang="cs-CZ" dirty="0" err="1"/>
              <a:t>mbox.wait</a:t>
            </a:r>
            <a:r>
              <a:rPr lang="cs-CZ" dirty="0"/>
              <a:t>()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34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E932F-6F93-4408-80A7-C5C796C3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ImageFile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A346F2-3B6C-4813-8898-AFA5BE28E2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Obsahuje sadu obrázků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5CA15B0-A086-452C-BADE-036D0FAE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475303" cy="3541714"/>
          </a:xfrm>
        </p:spPr>
        <p:txBody>
          <a:bodyPr/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</a:t>
            </a:r>
            <a:r>
              <a:rPr lang="cs-CZ" dirty="0" err="1"/>
              <a:t>ImageFile.BACKWARD</a:t>
            </a:r>
            <a:endParaRPr lang="cs-CZ" dirty="0"/>
          </a:p>
          <a:p>
            <a:r>
              <a:rPr lang="cs-CZ" dirty="0"/>
              <a:t>ev3.screen.draw_image(0, 0, obr)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218C511-0EAD-434A-B292-B30F1189AE8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10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wait_new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Vyčkává, dokud nepřijde nová zpráva do schránky. Navíc obsah zprávy musí být rozdílný od současné hodnoty ve schránce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dirty="0" err="1"/>
              <a:t>BluetoothMailboxClient</a:t>
            </a:r>
            <a:endParaRPr lang="cs-CZ" dirty="0"/>
          </a:p>
          <a:p>
            <a:r>
              <a:rPr lang="cs-CZ" dirty="0" err="1"/>
              <a:t>client</a:t>
            </a:r>
            <a:r>
              <a:rPr lang="cs-CZ" dirty="0"/>
              <a:t> = </a:t>
            </a:r>
            <a:r>
              <a:rPr lang="cs-CZ" dirty="0" err="1"/>
              <a:t>BluetoothMailboxClient</a:t>
            </a:r>
            <a:r>
              <a:rPr lang="cs-CZ" dirty="0"/>
              <a:t>()</a:t>
            </a:r>
          </a:p>
          <a:p>
            <a:r>
              <a:rPr lang="cs-CZ" dirty="0" err="1"/>
              <a:t>mbox</a:t>
            </a:r>
            <a:r>
              <a:rPr lang="cs-CZ" dirty="0"/>
              <a:t> = </a:t>
            </a:r>
            <a:r>
              <a:rPr lang="cs-CZ" dirty="0" err="1"/>
              <a:t>TextMailbox</a:t>
            </a:r>
            <a:r>
              <a:rPr lang="cs-CZ" dirty="0"/>
              <a:t>('</a:t>
            </a:r>
            <a:r>
              <a:rPr lang="cs-CZ" dirty="0" err="1"/>
              <a:t>greeting</a:t>
            </a:r>
            <a:r>
              <a:rPr lang="cs-CZ" dirty="0"/>
              <a:t>', </a:t>
            </a:r>
            <a:r>
              <a:rPr lang="cs-CZ" dirty="0" err="1"/>
              <a:t>client</a:t>
            </a:r>
            <a:r>
              <a:rPr lang="cs-CZ" dirty="0"/>
              <a:t>)</a:t>
            </a:r>
          </a:p>
          <a:p>
            <a:r>
              <a:rPr lang="cs-CZ" dirty="0" err="1"/>
              <a:t>client.connect</a:t>
            </a:r>
            <a:r>
              <a:rPr lang="cs-CZ" dirty="0"/>
              <a:t>('ev3dev')</a:t>
            </a:r>
            <a:r>
              <a:rPr lang="en-US" dirty="0"/>
              <a:t> </a:t>
            </a:r>
            <a:r>
              <a:rPr lang="cs-CZ" dirty="0" err="1"/>
              <a:t>mbox.wait_new</a:t>
            </a:r>
            <a:r>
              <a:rPr lang="cs-CZ" dirty="0"/>
              <a:t>()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93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9E2BB5-C877-488B-A0AE-9CC5B89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dostupných obrázků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5793F-AFFD-4A13-B20F-CD89AE672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44454" cy="3541714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Sada </a:t>
            </a:r>
            <a:r>
              <a:rPr lang="cs-CZ" dirty="0" err="1"/>
              <a:t>Information</a:t>
            </a:r>
            <a:br>
              <a:rPr lang="cs-CZ" dirty="0"/>
            </a:br>
            <a:r>
              <a:rPr lang="en-US" dirty="0"/>
              <a:t>{ACCEPT, BACKWARD, DECLINE, FORWARD, LEFT, NO_GO,QUSETION_MARK, RIGHT, STOP_1, STOP_2, THUMBS_DOWN, THUMBS_UP, WARNING}</a:t>
            </a:r>
          </a:p>
          <a:p>
            <a:r>
              <a:rPr lang="en-US" dirty="0" err="1"/>
              <a:t>Sada</a:t>
            </a:r>
            <a:r>
              <a:rPr lang="en-US" dirty="0"/>
              <a:t> LEGO</a:t>
            </a:r>
            <a:br>
              <a:rPr lang="en-US" dirty="0"/>
            </a:br>
            <a:r>
              <a:rPr lang="en-US" dirty="0"/>
              <a:t>{EV3, EV3_ICON}</a:t>
            </a:r>
          </a:p>
          <a:p>
            <a:r>
              <a:rPr lang="en-US" dirty="0"/>
              <a:t>Sa</a:t>
            </a:r>
            <a:r>
              <a:rPr lang="cs-CZ" dirty="0"/>
              <a:t>d</a:t>
            </a:r>
            <a:r>
              <a:rPr lang="en-US" dirty="0"/>
              <a:t>a Objects</a:t>
            </a:r>
            <a:br>
              <a:rPr lang="en-US" dirty="0"/>
            </a:br>
            <a:r>
              <a:rPr lang="en-US" dirty="0"/>
              <a:t>{TARGET}</a:t>
            </a:r>
          </a:p>
          <a:p>
            <a:r>
              <a:rPr lang="en-US" dirty="0" err="1"/>
              <a:t>Sada</a:t>
            </a:r>
            <a:r>
              <a:rPr lang="en-US" dirty="0"/>
              <a:t> Eyes</a:t>
            </a:r>
            <a:br>
              <a:rPr lang="en-US" dirty="0"/>
            </a:br>
            <a:r>
              <a:rPr lang="en-US" dirty="0"/>
              <a:t>{ANGRY, AWAKE, BOTTOM_LEFT, BOTTOM_RIGHT, CRAZY_1, CRAZY_2, DIZZY, DOWN, EVIL, KNOCKED_OUT, MIDDLE_LEFT, MIDDLE_RIGHT, NEUTRAL, PINCHED_LEFT, PINCHED_RIGHT, SLEEPING, TIRED_LEFT, TIRED_MIDDLE, TIRRED_RIGHT, UP, WINKING}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A18A4CB-D375-487B-9EEB-0AD5C840865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3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E932F-6F93-4408-80A7-C5C796C3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en-US" dirty="0" err="1"/>
              <a:t>SoundFile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A346F2-3B6C-4813-8898-AFA5BE28E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797751" cy="3541714"/>
          </a:xfrm>
        </p:spPr>
        <p:txBody>
          <a:bodyPr/>
          <a:lstStyle/>
          <a:p>
            <a:r>
              <a:rPr lang="cs-CZ" dirty="0"/>
              <a:t>Obsahuje sadu zvukových stop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5CA15B0-A086-452C-BADE-036D0FAED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ev3 = EV3Brick()</a:t>
            </a:r>
          </a:p>
          <a:p>
            <a:r>
              <a:rPr lang="cs-CZ" sz="2000" dirty="0"/>
              <a:t>zvuk=</a:t>
            </a:r>
            <a:r>
              <a:rPr lang="cs-CZ" sz="2000" dirty="0" err="1"/>
              <a:t>SoundFile.ERROR</a:t>
            </a:r>
            <a:br>
              <a:rPr lang="cs-CZ" sz="2000" dirty="0"/>
            </a:b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#prehraje dany soubor</a:t>
            </a:r>
            <a:b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2000" dirty="0"/>
              <a:t>ev3.speaker.play_file(zvuk)</a:t>
            </a:r>
            <a:endParaRPr lang="cs-CZ" sz="20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B15BD80-74DD-4FB6-B278-A35DA06279D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01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4F071B-9C83-4FBB-B6C8-6D220E46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dostupných zvukových stop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09997-138C-4241-9435-5EDB7625E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832236"/>
            <a:ext cx="10674769" cy="4204580"/>
          </a:xfrm>
        </p:spPr>
        <p:txBody>
          <a:bodyPr>
            <a:noAutofit/>
          </a:bodyPr>
          <a:lstStyle/>
          <a:p>
            <a:r>
              <a:rPr lang="cs-CZ" sz="1000" dirty="0"/>
              <a:t>Sada </a:t>
            </a:r>
            <a:r>
              <a:rPr lang="cs-CZ" sz="1000" dirty="0" err="1"/>
              <a:t>Expression</a:t>
            </a:r>
            <a:br>
              <a:rPr lang="en-US" sz="1000" dirty="0"/>
            </a:br>
            <a:r>
              <a:rPr lang="en-US" sz="1000" dirty="0"/>
              <a:t>{BOING, BOO, CHEERING, CRUNCHING, CRYING, FANFARE, LAUGHING_1, LAUGHING_2, MAGIC_WAND, OUCH, SHOUTING, SNEEZING, UH_OH}</a:t>
            </a:r>
          </a:p>
          <a:p>
            <a:r>
              <a:rPr lang="en-US" sz="1000" dirty="0" err="1"/>
              <a:t>Sada</a:t>
            </a:r>
            <a:r>
              <a:rPr lang="en-US" sz="1000" dirty="0"/>
              <a:t> Information</a:t>
            </a:r>
            <a:br>
              <a:rPr lang="en-US" sz="1000" dirty="0"/>
            </a:br>
            <a:r>
              <a:rPr lang="en-US" sz="1000" dirty="0"/>
              <a:t>{ACTIVATE, ANALYZE, BACKWARDS, COLOR, DETECTED, DOWN, ERROR, ERROR_ALARM, FLASHING, FORWARD, LEFT, OBJECT, RIGHT, SEARCHING, START, STOP, TOUCH, TURN, UP}</a:t>
            </a:r>
          </a:p>
          <a:p>
            <a:r>
              <a:rPr lang="en-US" sz="1000" dirty="0" err="1"/>
              <a:t>Sada</a:t>
            </a:r>
            <a:r>
              <a:rPr lang="en-US" sz="1000" dirty="0"/>
              <a:t> Communication</a:t>
            </a:r>
            <a:br>
              <a:rPr lang="en-US" sz="1000" dirty="0"/>
            </a:br>
            <a:r>
              <a:rPr lang="en-US" sz="1000" dirty="0"/>
              <a:t>{BRAVO, EV3, FANTASTIC, GAME_OVER, GO, GOOD_JOB, GOOD, GOODBYE, HELLO, HI LEGO, MINDSTORMS, MORNING, NO, OKAY, OKEY_DOKEY, SORRY, THANK_YOU, YES}</a:t>
            </a:r>
          </a:p>
          <a:p>
            <a:r>
              <a:rPr lang="en-US" sz="1000" dirty="0" err="1"/>
              <a:t>Sada</a:t>
            </a:r>
            <a:r>
              <a:rPr lang="en-US" sz="1000" dirty="0"/>
              <a:t> Movement</a:t>
            </a:r>
            <a:br>
              <a:rPr lang="en-US" sz="1000" dirty="0"/>
            </a:br>
            <a:r>
              <a:rPr lang="en-US" sz="1000" dirty="0"/>
              <a:t>{SPEED_DOWN, SPEED_IDLE, SPEED_UP}</a:t>
            </a:r>
          </a:p>
          <a:p>
            <a:r>
              <a:rPr lang="en-US" sz="1000" dirty="0" err="1"/>
              <a:t>Sada</a:t>
            </a:r>
            <a:r>
              <a:rPr lang="en-US" sz="1000" dirty="0"/>
              <a:t> Colors</a:t>
            </a:r>
            <a:br>
              <a:rPr lang="en-US" sz="1000" dirty="0"/>
            </a:br>
            <a:r>
              <a:rPr lang="en-US" sz="1000" dirty="0"/>
              <a:t>{BLACK, BLUE, BROWN, GREEN, RED, WHITE, YELLOW}</a:t>
            </a:r>
          </a:p>
          <a:p>
            <a:r>
              <a:rPr lang="en-US" sz="1000" dirty="0" err="1"/>
              <a:t>Sada</a:t>
            </a:r>
            <a:r>
              <a:rPr lang="en-US" sz="1000" dirty="0"/>
              <a:t> Mechanical</a:t>
            </a:r>
            <a:br>
              <a:rPr lang="en-US" sz="1000" dirty="0"/>
            </a:br>
            <a:r>
              <a:rPr lang="en-US" sz="1000" dirty="0"/>
              <a:t>{AIR_RELEASE, AIRBRAKE, BACKING_ALERT, HORN_1, HORN_2, LASER, MOTOR_IDLE, MOTOR_START, MOTOR_STOP, RATCHET, SONAR, TICK_TACK}</a:t>
            </a:r>
          </a:p>
          <a:p>
            <a:r>
              <a:rPr lang="en-US" sz="1000" dirty="0" err="1"/>
              <a:t>Sada</a:t>
            </a:r>
            <a:r>
              <a:rPr lang="en-US" sz="1000" dirty="0"/>
              <a:t> Animal</a:t>
            </a:r>
            <a:br>
              <a:rPr lang="cs-CZ" sz="1000" dirty="0"/>
            </a:br>
            <a:r>
              <a:rPr lang="en-US" sz="1000" dirty="0"/>
              <a:t>{CAT_PURR, DOG_BARK_1, DOG_BARK_2, DOG_GROWL, DOG_SNIFF, DOG_WHINE, ELEPHANT_CALL, INSECT_BEZZ_1, INSECT_BUZZ_2, INSECT_CHIRP, SNAKE_HISS, SNAKE_RATTLE, T_REX_ROAR}</a:t>
            </a:r>
          </a:p>
          <a:p>
            <a:r>
              <a:rPr lang="en-US" sz="1000" dirty="0" err="1"/>
              <a:t>Sada</a:t>
            </a:r>
            <a:r>
              <a:rPr lang="en-US" sz="1000" dirty="0"/>
              <a:t> Numbers</a:t>
            </a:r>
            <a:br>
              <a:rPr lang="en-US" sz="1000" dirty="0"/>
            </a:br>
            <a:r>
              <a:rPr lang="en-US" sz="1000" dirty="0"/>
              <a:t>{ZERO, ONE, TWO, THREE, FOUR, FIVE, SIX, SEVEN, EIGHT, NINE, TEN}</a:t>
            </a:r>
          </a:p>
          <a:p>
            <a:r>
              <a:rPr lang="en-US" sz="1000" dirty="0" err="1"/>
              <a:t>Sada</a:t>
            </a:r>
            <a:r>
              <a:rPr lang="en-US" sz="1000" dirty="0"/>
              <a:t> System</a:t>
            </a:r>
            <a:br>
              <a:rPr lang="en-US" sz="1000" dirty="0"/>
            </a:br>
            <a:r>
              <a:rPr lang="en-US" sz="1000" dirty="0"/>
              <a:t>{CLICK, CONFIRM, GENERAL_ALERT, OVERPOWER, READY}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7EB0C7F-3CE4-4C54-ACD0-F33E5626C29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85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Čas</a:t>
            </a:r>
          </a:p>
        </p:txBody>
      </p:sp>
    </p:spTree>
    <p:extLst>
      <p:ext uri="{BB962C8B-B14F-4D97-AF65-F5344CB8AC3E}">
        <p14:creationId xmlns:p14="http://schemas.microsoft.com/office/powerpoint/2010/main" val="4267094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Určení času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Pozastavení programu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Určení času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Pozastavení času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pause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Pokračování v měření času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resume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Vynulování času (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reset()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8B545D0-0C0E-416D-9C1D-CD4248CEFCC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24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B512B-704C-4F2E-8952-51B795F8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</a:t>
            </a:r>
            <a:r>
              <a:rPr lang="cs-CZ" dirty="0"/>
              <a:t>(</a:t>
            </a:r>
            <a:r>
              <a:rPr lang="cs-CZ" dirty="0" err="1"/>
              <a:t>time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1BD4B-9C02-4B8B-ACF0-DDEBC1C017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Time – (</a:t>
            </a:r>
            <a:r>
              <a:rPr lang="cs-CZ" dirty="0" err="1"/>
              <a:t>int</a:t>
            </a:r>
            <a:r>
              <a:rPr lang="cs-CZ" dirty="0"/>
              <a:t>) jak dlouho má být pozastaven běh programu </a:t>
            </a:r>
            <a:r>
              <a:rPr lang="en-US" dirty="0"/>
              <a:t>[</a:t>
            </a:r>
            <a:r>
              <a:rPr lang="cs-CZ" dirty="0" err="1"/>
              <a:t>ms</a:t>
            </a:r>
            <a:r>
              <a:rPr lang="en-US" dirty="0"/>
              <a:t>]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524BD2-A45F-40D7-9EB8-8653E0E51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mot=Motor(</a:t>
            </a:r>
            <a:r>
              <a:rPr lang="cs-CZ" sz="2000" dirty="0" err="1"/>
              <a:t>Port.B</a:t>
            </a:r>
            <a:r>
              <a:rPr lang="cs-CZ" sz="2000" dirty="0"/>
              <a:t>)</a:t>
            </a:r>
            <a:br>
              <a:rPr lang="cs-CZ" sz="2000" dirty="0"/>
            </a:b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#toci rychlosti 100deg/s, dokud neskončí kód nebo neproběhne příkaz pracující se servomotorem</a:t>
            </a:r>
          </a:p>
          <a:p>
            <a:r>
              <a:rPr lang="cs-CZ" sz="2000" dirty="0" err="1"/>
              <a:t>mot.run</a:t>
            </a:r>
            <a:r>
              <a:rPr lang="cs-CZ" sz="2000" dirty="0"/>
              <a:t>(100)</a:t>
            </a:r>
            <a:br>
              <a:rPr lang="cs-CZ" sz="2000" dirty="0"/>
            </a:b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#pozastavení průběhu programu na 100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ms</a:t>
            </a:r>
            <a:endParaRPr lang="cs-CZ" sz="20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pPr marL="0" indent="0">
              <a:buNone/>
            </a:pPr>
            <a:r>
              <a:rPr lang="cs-CZ" sz="2000" dirty="0" err="1"/>
              <a:t>wait</a:t>
            </a:r>
            <a:r>
              <a:rPr lang="cs-CZ" sz="2000" dirty="0"/>
              <a:t>(100)</a:t>
            </a: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598AF5E-4249-46E3-AB58-066FFD05290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A05DD-5AA6-494E-AF60-FAFC055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Prvotní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EFA1A3-7F16-4709-BF94-FB50FC04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796725"/>
            <a:ext cx="10452824" cy="4834893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Využíváme </a:t>
            </a:r>
            <a:r>
              <a:rPr lang="cs-CZ" dirty="0" err="1"/>
              <a:t>MicroPython</a:t>
            </a:r>
            <a:endParaRPr lang="cs-CZ" dirty="0"/>
          </a:p>
          <a:p>
            <a:pPr lvl="1"/>
            <a:r>
              <a:rPr lang="cs-CZ" dirty="0"/>
              <a:t>První řádek musí vypadat následovně (kvůli překladu </a:t>
            </a:r>
            <a:r>
              <a:rPr lang="cs-CZ" dirty="0" err="1"/>
              <a:t>MicroPythonu</a:t>
            </a:r>
            <a:r>
              <a:rPr lang="cs-CZ" dirty="0"/>
              <a:t>):</a:t>
            </a:r>
            <a:br>
              <a:rPr lang="cs-CZ" dirty="0"/>
            </a:b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#!/usr/bin/env </a:t>
            </a:r>
            <a:r>
              <a:rPr lang="cs-CZ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pybricks-micropython</a:t>
            </a:r>
            <a:endParaRPr lang="cs-CZ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cs-CZ" dirty="0"/>
              <a:t>Využíváme třídy a funkce knihovny </a:t>
            </a:r>
            <a:r>
              <a:rPr lang="cs-CZ" dirty="0" err="1"/>
              <a:t>Pybricks</a:t>
            </a:r>
            <a:endParaRPr lang="cs-CZ" dirty="0"/>
          </a:p>
          <a:p>
            <a:pPr lvl="1"/>
            <a:r>
              <a:rPr lang="cs-CZ" dirty="0"/>
              <a:t>Pro správnou funkci importujeme oddíly knihovny </a:t>
            </a:r>
            <a:r>
              <a:rPr lang="cs-CZ" dirty="0" err="1"/>
              <a:t>Pybricks</a:t>
            </a:r>
            <a:endParaRPr lang="cs-CZ" dirty="0"/>
          </a:p>
          <a:p>
            <a:pPr marL="457200" lvl="1" indent="0">
              <a:buNone/>
            </a:pPr>
            <a:br>
              <a:rPr lang="cs-CZ" dirty="0"/>
            </a:b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pybricks.hubs</a:t>
            </a:r>
            <a:r>
              <a:rPr lang="cs-CZ" dirty="0"/>
              <a:t> import EV3Brick</a:t>
            </a:r>
            <a:br>
              <a:rPr lang="cs-CZ" dirty="0"/>
            </a:b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pybricks.ev3devices import (Motor, </a:t>
            </a:r>
            <a:r>
              <a:rPr lang="cs-CZ" dirty="0" err="1"/>
              <a:t>TouchSensor</a:t>
            </a:r>
            <a:r>
              <a:rPr lang="cs-CZ" dirty="0"/>
              <a:t>, </a:t>
            </a:r>
            <a:r>
              <a:rPr lang="cs-CZ" dirty="0" err="1"/>
              <a:t>ColorSensor</a:t>
            </a:r>
            <a:r>
              <a:rPr lang="cs-CZ" dirty="0"/>
              <a:t>,</a:t>
            </a:r>
          </a:p>
          <a:p>
            <a:pPr marL="457200" lvl="1" indent="0">
              <a:buNone/>
            </a:pPr>
            <a:r>
              <a:rPr lang="cs-CZ" dirty="0"/>
              <a:t>                                 </a:t>
            </a:r>
            <a:r>
              <a:rPr lang="cs-CZ" dirty="0" err="1"/>
              <a:t>InfraredSensor</a:t>
            </a:r>
            <a:r>
              <a:rPr lang="cs-CZ" dirty="0"/>
              <a:t>, </a:t>
            </a:r>
            <a:r>
              <a:rPr lang="cs-CZ" dirty="0" err="1"/>
              <a:t>UltrasonicSensor</a:t>
            </a:r>
            <a:r>
              <a:rPr lang="cs-CZ" dirty="0"/>
              <a:t>, </a:t>
            </a:r>
            <a:r>
              <a:rPr lang="cs-CZ" dirty="0" err="1"/>
              <a:t>GyroSensor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pybricks.parameters</a:t>
            </a:r>
            <a:r>
              <a:rPr lang="cs-CZ" dirty="0"/>
              <a:t> import Port, Stop, </a:t>
            </a:r>
            <a:r>
              <a:rPr lang="cs-CZ" dirty="0" err="1"/>
              <a:t>Direction</a:t>
            </a:r>
            <a:r>
              <a:rPr lang="cs-CZ" dirty="0"/>
              <a:t>, </a:t>
            </a:r>
            <a:r>
              <a:rPr lang="cs-CZ" dirty="0" err="1"/>
              <a:t>Button</a:t>
            </a:r>
            <a:r>
              <a:rPr lang="cs-CZ" dirty="0"/>
              <a:t>, </a:t>
            </a:r>
            <a:r>
              <a:rPr lang="cs-CZ" dirty="0" err="1"/>
              <a:t>Color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pybricks.tools</a:t>
            </a:r>
            <a:r>
              <a:rPr lang="cs-CZ" dirty="0"/>
              <a:t> import </a:t>
            </a:r>
            <a:r>
              <a:rPr lang="cs-CZ" dirty="0" err="1"/>
              <a:t>wait</a:t>
            </a:r>
            <a:r>
              <a:rPr lang="cs-CZ" dirty="0"/>
              <a:t>, </a:t>
            </a:r>
            <a:r>
              <a:rPr lang="cs-CZ" dirty="0" err="1"/>
              <a:t>StopWatch</a:t>
            </a:r>
            <a:r>
              <a:rPr lang="cs-CZ" dirty="0"/>
              <a:t>, </a:t>
            </a:r>
            <a:r>
              <a:rPr lang="cs-CZ" dirty="0" err="1"/>
              <a:t>DataLog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pybricks.robotics</a:t>
            </a:r>
            <a:r>
              <a:rPr lang="cs-CZ" dirty="0"/>
              <a:t> import </a:t>
            </a:r>
            <a:r>
              <a:rPr lang="cs-CZ" dirty="0" err="1"/>
              <a:t>DriveBase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pybricks.media.ev3dev import </a:t>
            </a:r>
            <a:r>
              <a:rPr lang="cs-CZ" dirty="0" err="1"/>
              <a:t>SoundFile</a:t>
            </a:r>
            <a:r>
              <a:rPr lang="cs-CZ" dirty="0"/>
              <a:t>, </a:t>
            </a:r>
            <a:r>
              <a:rPr lang="cs-CZ" dirty="0" err="1"/>
              <a:t>ImageFile</a:t>
            </a:r>
            <a:r>
              <a:rPr lang="cs-CZ" dirty="0"/>
              <a:t>, Font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dirty="0" err="1"/>
              <a:t>BluetoothMailboxServer</a:t>
            </a:r>
            <a:r>
              <a:rPr lang="cs-CZ" dirty="0"/>
              <a:t>, </a:t>
            </a:r>
            <a:r>
              <a:rPr lang="cs-CZ" dirty="0" err="1"/>
              <a:t>TextMailbox</a:t>
            </a:r>
            <a:r>
              <a:rPr lang="cs-CZ" dirty="0"/>
              <a:t>, </a:t>
            </a:r>
            <a:r>
              <a:rPr lang="cs-CZ" dirty="0" err="1"/>
              <a:t>BluetoothMailboxClient</a:t>
            </a:r>
            <a:r>
              <a:rPr lang="cs-CZ" dirty="0"/>
              <a:t>, 				</a:t>
            </a:r>
            <a:r>
              <a:rPr lang="cs-CZ" dirty="0" err="1"/>
              <a:t>NumericMailbox</a:t>
            </a:r>
            <a:endParaRPr lang="cs-CZ" dirty="0"/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6740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36EAF-584D-4B43-9C9C-7A2510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993F9-9AC1-42DC-80C8-CDEFC5A25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Součást třídy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/>
              <a:t>Vrátí čas od inicializace třídy </a:t>
            </a:r>
            <a:r>
              <a:rPr lang="cs-CZ" dirty="0" err="1"/>
              <a:t>StopWatch</a:t>
            </a:r>
            <a:r>
              <a:rPr lang="cs-CZ" dirty="0"/>
              <a:t>() nebo od posledního zavolání funkce reset() </a:t>
            </a:r>
            <a:r>
              <a:rPr lang="en-US" dirty="0"/>
              <a:t>[</a:t>
            </a:r>
            <a:r>
              <a:rPr lang="en-US" dirty="0" err="1"/>
              <a:t>ms</a:t>
            </a:r>
            <a:r>
              <a:rPr lang="en-US" dirty="0"/>
              <a:t>]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89AAC3-B53B-4E48-AC80-122CE69C2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#inicializace stopek (od teto chvíle běží čas)</a:t>
            </a:r>
          </a:p>
          <a:p>
            <a:r>
              <a:rPr lang="cs-CZ" sz="2000" dirty="0"/>
              <a:t>s=</a:t>
            </a:r>
            <a:r>
              <a:rPr lang="cs-CZ" sz="2000" dirty="0" err="1"/>
              <a:t>StopWatch</a:t>
            </a:r>
            <a:r>
              <a:rPr lang="cs-CZ" sz="2000" dirty="0"/>
              <a:t>() </a:t>
            </a:r>
            <a:br>
              <a:rPr lang="cs-CZ" sz="2000" dirty="0"/>
            </a:br>
            <a:r>
              <a:rPr lang="cs-CZ" sz="2000" dirty="0" err="1"/>
              <a:t>wait</a:t>
            </a:r>
            <a:r>
              <a:rPr lang="cs-CZ" sz="2000" dirty="0"/>
              <a:t>(100)</a:t>
            </a:r>
            <a:br>
              <a:rPr lang="cs-CZ" sz="2000" dirty="0"/>
            </a:b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#vypise současný čas ,tedy kolem 100</a:t>
            </a:r>
          </a:p>
          <a:p>
            <a:r>
              <a:rPr lang="cs-CZ" sz="2000" dirty="0" err="1"/>
              <a:t>print</a:t>
            </a:r>
            <a:r>
              <a:rPr lang="cs-CZ" sz="2000" dirty="0"/>
              <a:t>(</a:t>
            </a:r>
            <a:r>
              <a:rPr lang="cs-CZ" sz="2000" dirty="0" err="1"/>
              <a:t>s.time</a:t>
            </a:r>
            <a:r>
              <a:rPr lang="cs-CZ" sz="2000" dirty="0"/>
              <a:t>() )</a:t>
            </a: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EC2900D-CBC7-4467-B7D7-5FE3E92D773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22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36EAF-584D-4B43-9C9C-7A2510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/>
              <a:t>pause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993F9-9AC1-42DC-80C8-CDEFC5A25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Součást třídy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/>
              <a:t>Pozastaví měření času třídou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89AAC3-B53B-4E48-AC80-122CE69C2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#inicializace stopek (od teto chvíle běží čas)</a:t>
            </a:r>
          </a:p>
          <a:p>
            <a:r>
              <a:rPr lang="cs-CZ" sz="1600" dirty="0"/>
              <a:t>s=</a:t>
            </a:r>
            <a:r>
              <a:rPr lang="cs-CZ" sz="1600" dirty="0" err="1"/>
              <a:t>StopWatch</a:t>
            </a:r>
            <a:r>
              <a:rPr lang="cs-CZ" sz="1600" dirty="0"/>
              <a:t>() </a:t>
            </a:r>
            <a:br>
              <a:rPr lang="cs-CZ" sz="1600" dirty="0"/>
            </a:br>
            <a:r>
              <a:rPr lang="cs-CZ" sz="1600" dirty="0" err="1"/>
              <a:t>wait</a:t>
            </a:r>
            <a:r>
              <a:rPr lang="cs-CZ" sz="1600" dirty="0"/>
              <a:t>(100)</a:t>
            </a:r>
            <a:br>
              <a:rPr lang="cs-CZ" sz="1600" dirty="0"/>
            </a:b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#vypíše současný čas ,tedy kolem 100</a:t>
            </a:r>
          </a:p>
          <a:p>
            <a:r>
              <a:rPr lang="cs-CZ" sz="1600" dirty="0" err="1"/>
              <a:t>print</a:t>
            </a:r>
            <a:r>
              <a:rPr lang="cs-CZ" sz="1600" dirty="0"/>
              <a:t>(</a:t>
            </a:r>
            <a:r>
              <a:rPr lang="cs-CZ" sz="1600" dirty="0" err="1"/>
              <a:t>s.time</a:t>
            </a:r>
            <a:r>
              <a:rPr lang="cs-CZ" sz="1600" dirty="0"/>
              <a:t>())</a:t>
            </a:r>
            <a:br>
              <a:rPr lang="cs-CZ" sz="1600" dirty="0"/>
            </a:br>
            <a:r>
              <a:rPr lang="cs-CZ" sz="1600" dirty="0" err="1"/>
              <a:t>s.pause</a:t>
            </a:r>
            <a:r>
              <a:rPr lang="cs-CZ" sz="1600" dirty="0"/>
              <a:t>() </a:t>
            </a: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#pozastaví měření času</a:t>
            </a:r>
            <a:b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600" dirty="0" err="1"/>
              <a:t>wait</a:t>
            </a:r>
            <a:r>
              <a:rPr lang="cs-CZ" sz="1600" dirty="0"/>
              <a:t>(50) </a:t>
            </a: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tento čas se nezapočítává</a:t>
            </a:r>
            <a:b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vypíše stejný nebo velmi blízký čas k prvnímu výpisu</a:t>
            </a:r>
          </a:p>
          <a:p>
            <a:r>
              <a:rPr lang="cs-CZ" sz="1600" dirty="0" err="1"/>
              <a:t>print</a:t>
            </a:r>
            <a:r>
              <a:rPr lang="cs-CZ" sz="1600" dirty="0"/>
              <a:t>(</a:t>
            </a:r>
            <a:r>
              <a:rPr lang="cs-CZ" sz="1600" dirty="0" err="1"/>
              <a:t>s.time</a:t>
            </a:r>
            <a:r>
              <a:rPr lang="cs-CZ" sz="1600" dirty="0"/>
              <a:t>())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6ED1C1F-F29E-4D97-B1FB-8A62A8F8B76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77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36EAF-584D-4B43-9C9C-7A2510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resume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993F9-9AC1-42DC-80C8-CDEFC5A25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664586" cy="3541714"/>
          </a:xfrm>
        </p:spPr>
        <p:txBody>
          <a:bodyPr>
            <a:noAutofit/>
          </a:bodyPr>
          <a:lstStyle/>
          <a:p>
            <a:r>
              <a:rPr lang="cs-CZ" dirty="0"/>
              <a:t>Součást třídy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/>
              <a:t>Zajistí pokračování měření času třídou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89AAC3-B53B-4E48-AC80-122CE69C2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715000" cy="3541714"/>
          </a:xfrm>
        </p:spPr>
        <p:txBody>
          <a:bodyPr>
            <a:normAutofit fontScale="70000" lnSpcReduction="20000"/>
          </a:bodyPr>
          <a:lstStyle/>
          <a:p>
            <a:r>
              <a:rPr lang="cs-CZ" sz="2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#inicializace stopek (od teto chvíle běží čas)</a:t>
            </a:r>
            <a:br>
              <a:rPr lang="cs-CZ" dirty="0"/>
            </a:br>
            <a:r>
              <a:rPr lang="cs-CZ" dirty="0"/>
              <a:t>s=</a:t>
            </a:r>
            <a:r>
              <a:rPr lang="cs-CZ" dirty="0" err="1"/>
              <a:t>StopWatch</a:t>
            </a:r>
            <a:r>
              <a:rPr lang="cs-CZ" dirty="0"/>
              <a:t>()</a:t>
            </a:r>
            <a:b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dirty="0" err="1"/>
              <a:t>wait</a:t>
            </a:r>
            <a:r>
              <a:rPr lang="cs-CZ" dirty="0"/>
              <a:t>(100)</a:t>
            </a:r>
            <a:br>
              <a:rPr lang="cs-CZ" dirty="0"/>
            </a:br>
            <a:r>
              <a:rPr lang="cs-CZ" sz="2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#vypíše současný čas ,tedy kolem 100</a:t>
            </a:r>
            <a:br>
              <a:rPr lang="cs-CZ" sz="2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 )</a:t>
            </a:r>
            <a:b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dirty="0" err="1"/>
              <a:t>s.pause</a:t>
            </a:r>
            <a:r>
              <a:rPr lang="cs-CZ" dirty="0"/>
              <a:t>() </a:t>
            </a:r>
            <a: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#pozastaví měření času</a:t>
            </a:r>
            <a:b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dirty="0" err="1"/>
              <a:t>wait</a:t>
            </a:r>
            <a:r>
              <a:rPr lang="cs-CZ" dirty="0"/>
              <a:t>(50) </a:t>
            </a:r>
            <a: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tento čas se nezapočítává</a:t>
            </a:r>
            <a:b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dirty="0" err="1"/>
              <a:t>s.resume</a:t>
            </a:r>
            <a:r>
              <a:rPr lang="cs-CZ" dirty="0"/>
              <a:t>() </a:t>
            </a:r>
            <a: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#pokračování měření času</a:t>
            </a:r>
            <a:b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dirty="0" err="1"/>
              <a:t>wait</a:t>
            </a:r>
            <a:r>
              <a:rPr lang="cs-CZ" dirty="0"/>
              <a:t>(30)</a:t>
            </a:r>
            <a:br>
              <a:rPr lang="cs-CZ" dirty="0"/>
            </a:br>
            <a:r>
              <a:rPr lang="cs-CZ" sz="2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vypíše současný čas ,tedy kolem 130</a:t>
            </a:r>
            <a:br>
              <a:rPr lang="cs-CZ" sz="24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())</a:t>
            </a:r>
            <a:endParaRPr lang="cs-CZ" sz="22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7775B0E-2A92-481F-8982-040E3A44BC4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6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36EAF-584D-4B43-9C9C-7A2510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reset()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993F9-9AC1-42DC-80C8-CDEFC5A25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cs-CZ" sz="2400" dirty="0"/>
              <a:t>Součást třídy </a:t>
            </a:r>
            <a:r>
              <a:rPr lang="cs-CZ" sz="2400" dirty="0" err="1"/>
              <a:t>StopWatch</a:t>
            </a:r>
            <a:r>
              <a:rPr lang="cs-CZ" sz="2400" dirty="0"/>
              <a:t>()</a:t>
            </a:r>
          </a:p>
          <a:p>
            <a:r>
              <a:rPr lang="cs-CZ" sz="2400" dirty="0"/>
              <a:t>Vynuluje čas třídy </a:t>
            </a:r>
            <a:r>
              <a:rPr lang="cs-CZ" sz="2400" dirty="0" err="1"/>
              <a:t>StopWatch</a:t>
            </a:r>
            <a:r>
              <a:rPr lang="cs-CZ" sz="2400" dirty="0"/>
              <a:t>()</a:t>
            </a:r>
          </a:p>
          <a:p>
            <a:r>
              <a:rPr lang="cs-CZ" sz="2400" dirty="0"/>
              <a:t>Pokud je měření pozastaveno, čas zůstane pozastaven na 0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89AAC3-B53B-4E48-AC80-122CE69C2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1800" dirty="0"/>
              <a:t>s=</a:t>
            </a:r>
            <a:r>
              <a:rPr lang="cs-CZ" sz="1800" dirty="0" err="1"/>
              <a:t>StopWatch</a:t>
            </a:r>
            <a:r>
              <a:rPr lang="cs-CZ" sz="1800" dirty="0"/>
              <a:t>() </a:t>
            </a:r>
            <a:br>
              <a:rPr lang="cs-CZ" sz="1800" dirty="0"/>
            </a:br>
            <a:r>
              <a:rPr lang="cs-CZ" sz="1800" dirty="0" err="1"/>
              <a:t>wait</a:t>
            </a:r>
            <a:r>
              <a:rPr lang="cs-CZ" sz="1800" dirty="0"/>
              <a:t>(100)</a:t>
            </a:r>
            <a:br>
              <a:rPr lang="cs-CZ" sz="1800" dirty="0"/>
            </a:b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#vypíše současný čas ,tedy kolem 100</a:t>
            </a:r>
          </a:p>
          <a:p>
            <a:r>
              <a:rPr lang="cs-CZ" sz="1800" dirty="0" err="1"/>
              <a:t>print</a:t>
            </a:r>
            <a:r>
              <a:rPr lang="cs-CZ" sz="1800" dirty="0"/>
              <a:t>(</a:t>
            </a:r>
            <a:r>
              <a:rPr lang="cs-CZ" sz="1800" dirty="0" err="1"/>
              <a:t>s.time</a:t>
            </a:r>
            <a:r>
              <a:rPr lang="cs-CZ" sz="1800" dirty="0"/>
              <a:t>())</a:t>
            </a:r>
            <a:br>
              <a:rPr lang="cs-CZ" sz="1800" dirty="0"/>
            </a:br>
            <a:r>
              <a:rPr lang="cs-CZ" sz="1800" dirty="0" err="1"/>
              <a:t>s.reset</a:t>
            </a:r>
            <a:r>
              <a:rPr lang="cs-CZ" sz="1800" dirty="0"/>
              <a:t>() </a:t>
            </a: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#vynuluje měření času </a:t>
            </a:r>
            <a:b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1800" dirty="0" err="1"/>
              <a:t>wait</a:t>
            </a:r>
            <a:r>
              <a:rPr lang="cs-CZ" sz="1800" dirty="0"/>
              <a:t>(20)</a:t>
            </a:r>
            <a:br>
              <a:rPr lang="cs-CZ" sz="1800" dirty="0"/>
            </a:b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vypíše současný čas od posledního vynulování ,tedy kolem 20</a:t>
            </a:r>
            <a:r>
              <a:rPr lang="cs-CZ" sz="1800" dirty="0"/>
              <a:t> </a:t>
            </a:r>
            <a:br>
              <a:rPr lang="cs-CZ" sz="1800" dirty="0"/>
            </a:br>
            <a:r>
              <a:rPr lang="cs-CZ" sz="1800" dirty="0" err="1"/>
              <a:t>print</a:t>
            </a:r>
            <a:r>
              <a:rPr lang="cs-CZ" sz="1800" dirty="0"/>
              <a:t>(</a:t>
            </a:r>
            <a:r>
              <a:rPr lang="cs-CZ" sz="1800" dirty="0" err="1"/>
              <a:t>s.time</a:t>
            </a:r>
            <a:r>
              <a:rPr lang="cs-CZ" sz="1800" dirty="0"/>
              <a:t>())</a:t>
            </a:r>
            <a:endParaRPr lang="cs-CZ" sz="18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1328EAD-B348-4C3C-BA9C-6697A66D2EE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37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Tlačítka</a:t>
            </a:r>
          </a:p>
        </p:txBody>
      </p:sp>
    </p:spTree>
    <p:extLst>
      <p:ext uri="{BB962C8B-B14F-4D97-AF65-F5344CB8AC3E}">
        <p14:creationId xmlns:p14="http://schemas.microsoft.com/office/powerpoint/2010/main" val="932245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EV3 - tlačítko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 zjištění, které tlačítka jsou zmáčknutá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button.pressed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Zapnutí podsvícení tlačítek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light.on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Vypnutí podsvícení tlačítek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light.off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B70B21A-46F3-4884-9CCB-830C44A98C0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05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3A8E6-1E9B-439A-8CE6-681849A8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button.pressed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5C103-14A3-4CEB-9EA5-97111D344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seznam (list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Button</a:t>
            </a:r>
            <a:r>
              <a:rPr lang="cs-CZ" dirty="0"/>
              <a:t>) zmáčknutých tlačítek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813F41-518C-4481-A1FB-04BDFD588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 = EV3Brick()</a:t>
            </a:r>
            <a:b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dirty="0" err="1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tlacitka</a:t>
            </a:r>
            <a: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=ev3.buttons.pressed()</a:t>
            </a:r>
            <a:b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dirty="0" err="1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print</a:t>
            </a:r>
            <a: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(</a:t>
            </a:r>
            <a:r>
              <a:rPr lang="cs-CZ" dirty="0" err="1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tlacitka</a:t>
            </a:r>
            <a: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B794913-9C84-4ED3-8A78-99EB47C0D7F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4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2E07A-AB9F-4B81-B4D6-670719BC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light.on</a:t>
            </a:r>
            <a:r>
              <a:rPr lang="cs-CZ" dirty="0"/>
              <a:t>(</a:t>
            </a:r>
            <a:r>
              <a:rPr lang="cs-CZ" dirty="0" err="1"/>
              <a:t>Color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BBAADF-B64C-4D3C-80D3-C0CA978FC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Zapne podsvícení tlačítek</a:t>
            </a:r>
          </a:p>
          <a:p>
            <a:r>
              <a:rPr lang="cs-CZ" dirty="0" err="1"/>
              <a:t>Color</a:t>
            </a:r>
            <a:r>
              <a:rPr lang="cs-CZ" dirty="0"/>
              <a:t> –(</a:t>
            </a:r>
            <a:r>
              <a:rPr lang="cs-CZ" dirty="0" err="1"/>
              <a:t>Color</a:t>
            </a:r>
            <a:r>
              <a:rPr lang="cs-CZ" dirty="0"/>
              <a:t>) určuje barvu podsvícení tlačítek</a:t>
            </a:r>
          </a:p>
          <a:p>
            <a:r>
              <a:rPr lang="cs-CZ" dirty="0"/>
              <a:t>Dostupné barvy</a:t>
            </a:r>
            <a:br>
              <a:rPr lang="cs-CZ" dirty="0"/>
            </a:br>
            <a:r>
              <a:rPr lang="en-US" dirty="0"/>
              <a:t>{</a:t>
            </a:r>
            <a:r>
              <a:rPr lang="cs-CZ" dirty="0"/>
              <a:t>zelená, žlutá, oranžová, červená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Při zadání jiných barev je podsvícení vypnuto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EFCC236-D36E-44AA-9F6B-26CFF6C837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sz="28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 = EV3Brick()</a:t>
            </a:r>
            <a:br>
              <a:rPr lang="cs-CZ" sz="28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sz="28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ev3.light.on(</a:t>
            </a:r>
            <a:r>
              <a:rPr lang="cs-CZ" sz="2800" dirty="0" err="1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Color.RED</a:t>
            </a:r>
            <a:r>
              <a:rPr lang="cs-CZ" sz="28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)</a:t>
            </a:r>
            <a:br>
              <a:rPr lang="cs-CZ" sz="28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sz="2800" dirty="0" err="1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wait</a:t>
            </a:r>
            <a:r>
              <a:rPr lang="cs-CZ" sz="28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(5000)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DE44618-BD17-419D-9654-AA5D87A696A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50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2E07A-AB9F-4B81-B4D6-670719BC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light.off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BBAADF-B64C-4D3C-80D3-C0CA978FC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179514"/>
          </a:xfrm>
        </p:spPr>
        <p:txBody>
          <a:bodyPr/>
          <a:lstStyle/>
          <a:p>
            <a:r>
              <a:rPr lang="cs-CZ" dirty="0"/>
              <a:t>Vypne podsvícení tlačítek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EFCC236-D36E-44AA-9F6B-26CFF6C837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 = EV3Brick()</a:t>
            </a:r>
            <a:b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ev3.light.</a:t>
            </a:r>
            <a:r>
              <a:rPr lang="en-US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off</a:t>
            </a:r>
            <a: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()</a:t>
            </a:r>
            <a:b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dirty="0" err="1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wait</a:t>
            </a:r>
            <a:r>
              <a:rPr lang="cs-CZ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(5000)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C049F96-331D-4B89-8A57-2D0E1BAB497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92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767756" y="2875002"/>
            <a:ext cx="4656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Reproduktor</a:t>
            </a:r>
          </a:p>
        </p:txBody>
      </p:sp>
    </p:spTree>
    <p:extLst>
      <p:ext uri="{BB962C8B-B14F-4D97-AF65-F5344CB8AC3E}">
        <p14:creationId xmlns:p14="http://schemas.microsoft.com/office/powerpoint/2010/main" val="2384122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F3D6D-10BE-48E2-BFFD-0259A43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Rozcestník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Náhled snímku 4">
                <a:extLst>
                  <a:ext uri="{FF2B5EF4-FFF2-40B4-BE49-F238E27FC236}">
                    <a16:creationId xmlns:a16="http://schemas.microsoft.com/office/drawing/2014/main" id="{D69BD71E-4067-43AF-9202-6CAF137B84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7168128"/>
                  </p:ext>
                </p:extLst>
              </p:nvPr>
            </p:nvGraphicFramePr>
            <p:xfrm>
              <a:off x="236135" y="2918406"/>
              <a:ext cx="3048000" cy="1714500"/>
            </p:xfrm>
            <a:graphic>
              <a:graphicData uri="http://schemas.microsoft.com/office/powerpoint/2016/slidezoom">
                <pslz:sldZm>
                  <pslz:sldZmObj sldId="368" cId="57365091">
                    <pslz:zmPr id="{F00A816A-897E-4E96-97F0-2C14050352E7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Náhled snímku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69BD71E-4067-43AF-9202-6CAF137B84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135" y="2918406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Náhled snímku 6">
                <a:extLst>
                  <a:ext uri="{FF2B5EF4-FFF2-40B4-BE49-F238E27FC236}">
                    <a16:creationId xmlns:a16="http://schemas.microsoft.com/office/drawing/2014/main" id="{B1C69426-F74C-4ED7-B6D3-56C38F803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7613671"/>
                  </p:ext>
                </p:extLst>
              </p:nvPr>
            </p:nvGraphicFramePr>
            <p:xfrm>
              <a:off x="1370694" y="1526407"/>
              <a:ext cx="3048000" cy="1714500"/>
            </p:xfrm>
            <a:graphic>
              <a:graphicData uri="http://schemas.microsoft.com/office/powerpoint/2016/slidezoom">
                <pslz:sldZm>
                  <pslz:sldZmObj sldId="369" cId="4267094465">
                    <pslz:zmPr id="{72E4FACA-770F-4D58-AA89-86527EAD7EE9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Náhled snímku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1C69426-F74C-4ED7-B6D3-56C38F803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0694" y="1526407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Náhled snímku 8">
                <a:extLst>
                  <a:ext uri="{FF2B5EF4-FFF2-40B4-BE49-F238E27FC236}">
                    <a16:creationId xmlns:a16="http://schemas.microsoft.com/office/drawing/2014/main" id="{6007D4E3-8353-4F55-A736-772F68D0B6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3945615"/>
                  </p:ext>
                </p:extLst>
              </p:nvPr>
            </p:nvGraphicFramePr>
            <p:xfrm>
              <a:off x="2902846" y="437381"/>
              <a:ext cx="3048000" cy="1714500"/>
            </p:xfrm>
            <a:graphic>
              <a:graphicData uri="http://schemas.microsoft.com/office/powerpoint/2016/slidezoom">
                <pslz:sldZm>
                  <pslz:sldZmObj sldId="370" cId="932245675">
                    <pslz:zmPr id="{22370DA8-C48A-4363-AF41-E4E4BA2A67D6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Náhled snímku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007D4E3-8353-4F55-A736-772F68D0B6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2846" y="43738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Náhled snímku 10">
                <a:extLst>
                  <a:ext uri="{FF2B5EF4-FFF2-40B4-BE49-F238E27FC236}">
                    <a16:creationId xmlns:a16="http://schemas.microsoft.com/office/drawing/2014/main" id="{7773B200-7888-4F19-9BE2-0D51B2378E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1832161"/>
                  </p:ext>
                </p:extLst>
              </p:nvPr>
            </p:nvGraphicFramePr>
            <p:xfrm>
              <a:off x="4785635" y="-16690"/>
              <a:ext cx="3048000" cy="1714500"/>
            </p:xfrm>
            <a:graphic>
              <a:graphicData uri="http://schemas.microsoft.com/office/powerpoint/2016/slidezoom">
                <pslz:sldZm>
                  <pslz:sldZmObj sldId="371" cId="2384122681">
                    <pslz:zmPr id="{EE99D35B-ADD6-45E3-8457-D7078ECB4CBE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Náhled snímku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773B200-7888-4F19-9BE2-0D51B2378E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5635" y="-1669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Náhled snímku 12">
                <a:extLst>
                  <a:ext uri="{FF2B5EF4-FFF2-40B4-BE49-F238E27FC236}">
                    <a16:creationId xmlns:a16="http://schemas.microsoft.com/office/drawing/2014/main" id="{DF1283DF-9263-4671-AA26-585FC72F1A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7893041"/>
                  </p:ext>
                </p:extLst>
              </p:nvPr>
            </p:nvGraphicFramePr>
            <p:xfrm>
              <a:off x="6805840" y="21874"/>
              <a:ext cx="3048000" cy="1714500"/>
            </p:xfrm>
            <a:graphic>
              <a:graphicData uri="http://schemas.microsoft.com/office/powerpoint/2016/slidezoom">
                <pslz:sldZm>
                  <pslz:sldZmObj sldId="381" cId="3146907127">
                    <pslz:zmPr id="{B50D49CB-7BA3-4BDF-9122-0100DE9D28F7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Náhled snímku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F1283DF-9263-4671-AA26-585FC72F1A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5840" y="2187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Náhled snímku 14">
                <a:extLst>
                  <a:ext uri="{FF2B5EF4-FFF2-40B4-BE49-F238E27FC236}">
                    <a16:creationId xmlns:a16="http://schemas.microsoft.com/office/drawing/2014/main" id="{53A6C60F-51B2-4789-B91B-53C608E95E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635416"/>
                  </p:ext>
                </p:extLst>
              </p:nvPr>
            </p:nvGraphicFramePr>
            <p:xfrm>
              <a:off x="8551213" y="651689"/>
              <a:ext cx="3048000" cy="1714500"/>
            </p:xfrm>
            <a:graphic>
              <a:graphicData uri="http://schemas.microsoft.com/office/powerpoint/2016/slidezoom">
                <pslz:sldZm>
                  <pslz:sldZmObj sldId="372" cId="2521446415">
                    <pslz:zmPr id="{088BBD57-290E-4C13-9CBA-8FF4E68F22E3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Náhled snímku 1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3A6C60F-51B2-4789-B91B-53C608E95E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1213" y="651689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Náhled snímku 16">
                <a:extLst>
                  <a:ext uri="{FF2B5EF4-FFF2-40B4-BE49-F238E27FC236}">
                    <a16:creationId xmlns:a16="http://schemas.microsoft.com/office/drawing/2014/main" id="{C32D8A6E-EFF0-4BF1-94C1-1E5637AE90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3476744"/>
                  </p:ext>
                </p:extLst>
              </p:nvPr>
            </p:nvGraphicFramePr>
            <p:xfrm>
              <a:off x="9297306" y="2454541"/>
              <a:ext cx="3048000" cy="1714500"/>
            </p:xfrm>
            <a:graphic>
              <a:graphicData uri="http://schemas.microsoft.com/office/powerpoint/2016/slidezoom">
                <pslz:sldZm>
                  <pslz:sldZmObj sldId="373" cId="141065379">
                    <pslz:zmPr id="{8396F818-3E5D-4839-B790-0706E4183A4A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Náhled snímku 1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32D8A6E-EFF0-4BF1-94C1-1E5637AE90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97306" y="245454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Náhled snímku 18">
                <a:extLst>
                  <a:ext uri="{FF2B5EF4-FFF2-40B4-BE49-F238E27FC236}">
                    <a16:creationId xmlns:a16="http://schemas.microsoft.com/office/drawing/2014/main" id="{95796726-FFF1-4A64-BCCA-D495B10D65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1255251"/>
                  </p:ext>
                </p:extLst>
              </p:nvPr>
            </p:nvGraphicFramePr>
            <p:xfrm>
              <a:off x="8162747" y="3960294"/>
              <a:ext cx="3048000" cy="1714500"/>
            </p:xfrm>
            <a:graphic>
              <a:graphicData uri="http://schemas.microsoft.com/office/powerpoint/2016/slidezoom">
                <pslz:sldZm>
                  <pslz:sldZmObj sldId="375" cId="3891369207">
                    <pslz:zmPr id="{7A44ED46-95D3-419D-B632-6EC57AE7286F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Náhled snímku 18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95796726-FFF1-4A64-BCCA-D495B10D65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62747" y="396029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Náhled snímku 20">
                <a:extLst>
                  <a:ext uri="{FF2B5EF4-FFF2-40B4-BE49-F238E27FC236}">
                    <a16:creationId xmlns:a16="http://schemas.microsoft.com/office/drawing/2014/main" id="{4E2D9134-E83F-4656-9212-960327D5A0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4004244"/>
                  </p:ext>
                </p:extLst>
              </p:nvPr>
            </p:nvGraphicFramePr>
            <p:xfrm>
              <a:off x="6471811" y="4736243"/>
              <a:ext cx="3048000" cy="1714500"/>
            </p:xfrm>
            <a:graphic>
              <a:graphicData uri="http://schemas.microsoft.com/office/powerpoint/2016/slidezoom">
                <pslz:sldZm>
                  <pslz:sldZmObj sldId="374" cId="331015655">
                    <pslz:zmPr id="{8A925A03-2ABB-4194-8A0E-BCDA08F6D6AA}" returnToParent="0" transitionDur="1000" showBg="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Náhled snímku 20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4E2D9134-E83F-4656-9212-960327D5A0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71811" y="4736243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Náhled snímku 22">
                <a:extLst>
                  <a:ext uri="{FF2B5EF4-FFF2-40B4-BE49-F238E27FC236}">
                    <a16:creationId xmlns:a16="http://schemas.microsoft.com/office/drawing/2014/main" id="{6660D1D7-A7B7-43FE-80AF-1E39D7FBA5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1134766"/>
                  </p:ext>
                </p:extLst>
              </p:nvPr>
            </p:nvGraphicFramePr>
            <p:xfrm>
              <a:off x="4738936" y="5164300"/>
              <a:ext cx="3048000" cy="1714500"/>
            </p:xfrm>
            <a:graphic>
              <a:graphicData uri="http://schemas.microsoft.com/office/powerpoint/2016/slidezoom">
                <pslz:sldZm>
                  <pslz:sldZmObj sldId="379" cId="2172747681">
                    <pslz:zmPr id="{E7F131A8-83D2-485C-BFC7-BEBA5E504FDE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Náhled snímku 22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6660D1D7-A7B7-43FE-80AF-1E39D7FBA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38936" y="516430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Náhled snímku 24">
                <a:extLst>
                  <a:ext uri="{FF2B5EF4-FFF2-40B4-BE49-F238E27FC236}">
                    <a16:creationId xmlns:a16="http://schemas.microsoft.com/office/drawing/2014/main" id="{8C9D0DC6-F4A0-468B-BFF7-58A9E7F20D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2721982"/>
                  </p:ext>
                </p:extLst>
              </p:nvPr>
            </p:nvGraphicFramePr>
            <p:xfrm>
              <a:off x="2894694" y="5143500"/>
              <a:ext cx="3048000" cy="1714500"/>
            </p:xfrm>
            <a:graphic>
              <a:graphicData uri="http://schemas.microsoft.com/office/powerpoint/2016/slidezoom">
                <pslz:sldZm>
                  <pslz:sldZmObj sldId="380" cId="1298338307">
                    <pslz:zmPr id="{40E2E5D2-3582-4450-87D9-7A6C59E55322}" returnToParent="0" transitionDur="1000" showBg="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Náhled snímku 24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8C9D0DC6-F4A0-468B-BFF7-58A9E7F20D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94694" y="514350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Náhled snímku 3">
                <a:extLst>
                  <a:ext uri="{FF2B5EF4-FFF2-40B4-BE49-F238E27FC236}">
                    <a16:creationId xmlns:a16="http://schemas.microsoft.com/office/drawing/2014/main" id="{210E4171-EFF3-4034-8EDA-2F1829FC30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8160182"/>
                  </p:ext>
                </p:extLst>
              </p:nvPr>
            </p:nvGraphicFramePr>
            <p:xfrm>
              <a:off x="981253" y="4676037"/>
              <a:ext cx="3048000" cy="1714500"/>
            </p:xfrm>
            <a:graphic>
              <a:graphicData uri="http://schemas.microsoft.com/office/powerpoint/2016/slidezoom">
                <pslz:sldZm>
                  <pslz:sldZmObj sldId="386" cId="1436447880">
                    <pslz:zmPr id="{12DEA24D-EFF4-48F6-B956-9A5E18B06F02}" returnToParent="0" transitionDur="1000" showBg="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Náhled snímku 3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210E4171-EFF3-4034-8EDA-2F1829FC30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1253" y="4676037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145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EV3 - reproduktor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Zazní zvuk o dané délce a frekvenci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speaker.beep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Zazní dané tóny v daném tempu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speaker.play_notes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Přehraje zvukový soubor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speaker.play_file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Přehraje zadaný text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speaker.say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Nastaví vlastnosti pro čtení textu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speaker.set_speech_options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Nastaví hlasitost reproduktoru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speaker.set_volume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A722E7D-7177-454B-BC34-F0F4C184C0E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47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533B88-994D-4FDA-9A46-27BE5F4C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speaker.beep</a:t>
            </a:r>
            <a:r>
              <a:rPr lang="en-US" dirty="0"/>
              <a:t>(frequency=500, duration=100)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8B7F4D-7A27-45F7-A04D-389B8E67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030790" cy="3541714"/>
          </a:xfrm>
        </p:spPr>
        <p:txBody>
          <a:bodyPr>
            <a:normAutofit/>
          </a:bodyPr>
          <a:lstStyle/>
          <a:p>
            <a:r>
              <a:rPr lang="cs-CZ" sz="2400" dirty="0"/>
              <a:t>Zazní tón o dané frekvenci a délce</a:t>
            </a:r>
          </a:p>
          <a:p>
            <a:r>
              <a:rPr lang="cs-CZ" sz="2400" dirty="0" err="1"/>
              <a:t>Frequency</a:t>
            </a:r>
            <a:r>
              <a:rPr lang="cs-CZ" sz="2400" dirty="0"/>
              <a:t> – (</a:t>
            </a:r>
            <a:r>
              <a:rPr lang="cs-CZ" sz="2400" dirty="0" err="1"/>
              <a:t>int</a:t>
            </a:r>
            <a:r>
              <a:rPr lang="cs-CZ" sz="2400" dirty="0"/>
              <a:t>) určuje frekvenci </a:t>
            </a:r>
            <a:r>
              <a:rPr lang="en-US" sz="2400" dirty="0"/>
              <a:t>[Hz]</a:t>
            </a:r>
            <a:endParaRPr lang="cs-CZ" sz="2400" dirty="0"/>
          </a:p>
          <a:p>
            <a:r>
              <a:rPr lang="cs-CZ" sz="2400" dirty="0" err="1"/>
              <a:t>Duration</a:t>
            </a:r>
            <a:r>
              <a:rPr lang="cs-CZ" sz="2400" dirty="0"/>
              <a:t> – (</a:t>
            </a:r>
            <a:r>
              <a:rPr lang="cs-CZ" sz="2400" dirty="0" err="1"/>
              <a:t>int</a:t>
            </a:r>
            <a:r>
              <a:rPr lang="cs-CZ" sz="2400" dirty="0"/>
              <a:t>) určuje délku trvání zvuku </a:t>
            </a:r>
            <a:r>
              <a:rPr lang="en-US" sz="2400" dirty="0"/>
              <a:t>[</a:t>
            </a:r>
            <a:r>
              <a:rPr lang="en-US" sz="2400" dirty="0" err="1"/>
              <a:t>ms</a:t>
            </a:r>
            <a:r>
              <a:rPr lang="en-US" sz="2400" dirty="0"/>
              <a:t>]</a:t>
            </a:r>
            <a:endParaRPr lang="cs-CZ" sz="24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773030A-96B4-4F65-8BF2-C5351B89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387" y="2249486"/>
            <a:ext cx="4875211" cy="3541714"/>
          </a:xfrm>
        </p:spPr>
        <p:txBody>
          <a:bodyPr/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</a:t>
            </a:r>
            <a:r>
              <a:rPr lang="cs-CZ" dirty="0"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speake</a:t>
            </a:r>
            <a:r>
              <a:rPr lang="cs-CZ" dirty="0"/>
              <a:t>r.beep(800,1500)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6A39CC6-0E46-4573-A251-7BC71CB5740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5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317A8-B4CB-41ED-9A43-890A1D95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speaker.play_tones</a:t>
            </a:r>
            <a:r>
              <a:rPr lang="en-US" dirty="0"/>
              <a:t>(notes, tempo=120)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A6DDA4-3FDF-40B0-88DC-6E1E2D5DB3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Zahraje sekvenci not v daném tempu</a:t>
            </a:r>
          </a:p>
          <a:p>
            <a:r>
              <a:rPr lang="cs-CZ" dirty="0"/>
              <a:t>Notes – (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sting</a:t>
            </a:r>
            <a:r>
              <a:rPr lang="cs-CZ" dirty="0"/>
              <a:t>) určuje noty a jejich délky</a:t>
            </a:r>
          </a:p>
          <a:p>
            <a:r>
              <a:rPr lang="cs-CZ" dirty="0"/>
              <a:t>Tempo – (</a:t>
            </a:r>
            <a:r>
              <a:rPr lang="cs-CZ" dirty="0" err="1"/>
              <a:t>int</a:t>
            </a:r>
            <a:r>
              <a:rPr lang="cs-CZ" dirty="0"/>
              <a:t>) určuje počet </a:t>
            </a:r>
            <a:r>
              <a:rPr lang="cs-CZ" dirty="0" err="1"/>
              <a:t>čtv</a:t>
            </a:r>
            <a:r>
              <a:rPr lang="en-US" dirty="0"/>
              <a:t>r</a:t>
            </a:r>
            <a:r>
              <a:rPr lang="cs-CZ" dirty="0" err="1"/>
              <a:t>ťových</a:t>
            </a:r>
            <a:r>
              <a:rPr lang="cs-CZ"/>
              <a:t> </a:t>
            </a:r>
            <a:r>
              <a:rPr lang="cs-CZ" dirty="0"/>
              <a:t>dob za minutu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B24BBE-4884-4E98-B639-16E726E470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20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 = EV3Brick()</a:t>
            </a:r>
            <a:br>
              <a:rPr lang="cs-CZ" sz="20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sz="20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noty=['C4/4_','D4/4','E4/4_','F4/4','G4/4_','A4/4','B4/4_','C5/4']</a:t>
            </a:r>
            <a:br>
              <a:rPr lang="cs-CZ" sz="20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sz="20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ev3.speaker.play_notes(noty,150)</a:t>
            </a:r>
          </a:p>
          <a:p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34D51A-3A29-4D57-A771-61771558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speaker.play_notes</a:t>
            </a:r>
            <a:r>
              <a:rPr kumimoji="0" lang="cs-CZ" altLang="cs-CZ" sz="1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(</a:t>
            </a:r>
            <a:r>
              <a:rPr kumimoji="0" lang="cs-CZ" altLang="cs-CZ" sz="1000" b="1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notes</a:t>
            </a:r>
            <a:r>
              <a:rPr kumimoji="0" lang="cs-CZ" altLang="cs-CZ" sz="1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, </a:t>
            </a:r>
            <a:r>
              <a:rPr kumimoji="0" lang="cs-CZ" altLang="cs-CZ" sz="1000" b="1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tempo=120</a:t>
            </a:r>
            <a:r>
              <a:rPr kumimoji="0" lang="cs-CZ" altLang="cs-CZ" sz="1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B0604020202020204" pitchFamily="34" charset="0"/>
              </a:rPr>
            </a:b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C06F830-A0E7-44A2-9C5C-EF8C6358D5E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36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0982E643-2DBE-4544-AACA-9BFC97FA6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13738"/>
              </p:ext>
            </p:extLst>
          </p:nvPr>
        </p:nvGraphicFramePr>
        <p:xfrm>
          <a:off x="1702193" y="2079548"/>
          <a:ext cx="9333360" cy="391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061">
                  <a:extLst>
                    <a:ext uri="{9D8B030D-6E8A-4147-A177-3AD203B41FA5}">
                      <a16:colId xmlns:a16="http://schemas.microsoft.com/office/drawing/2014/main" val="2342069932"/>
                    </a:ext>
                  </a:extLst>
                </a:gridCol>
                <a:gridCol w="1385275">
                  <a:extLst>
                    <a:ext uri="{9D8B030D-6E8A-4147-A177-3AD203B41FA5}">
                      <a16:colId xmlns:a16="http://schemas.microsoft.com/office/drawing/2014/main" val="2461051451"/>
                    </a:ext>
                  </a:extLst>
                </a:gridCol>
                <a:gridCol w="1311120">
                  <a:extLst>
                    <a:ext uri="{9D8B030D-6E8A-4147-A177-3AD203B41FA5}">
                      <a16:colId xmlns:a16="http://schemas.microsoft.com/office/drawing/2014/main" val="2130545215"/>
                    </a:ext>
                  </a:extLst>
                </a:gridCol>
                <a:gridCol w="1267863">
                  <a:extLst>
                    <a:ext uri="{9D8B030D-6E8A-4147-A177-3AD203B41FA5}">
                      <a16:colId xmlns:a16="http://schemas.microsoft.com/office/drawing/2014/main" val="549052789"/>
                    </a:ext>
                  </a:extLst>
                </a:gridCol>
                <a:gridCol w="1230784">
                  <a:extLst>
                    <a:ext uri="{9D8B030D-6E8A-4147-A177-3AD203B41FA5}">
                      <a16:colId xmlns:a16="http://schemas.microsoft.com/office/drawing/2014/main" val="2893019777"/>
                    </a:ext>
                  </a:extLst>
                </a:gridCol>
                <a:gridCol w="1423384">
                  <a:extLst>
                    <a:ext uri="{9D8B030D-6E8A-4147-A177-3AD203B41FA5}">
                      <a16:colId xmlns:a16="http://schemas.microsoft.com/office/drawing/2014/main" val="1826255915"/>
                    </a:ext>
                  </a:extLst>
                </a:gridCol>
                <a:gridCol w="1061873">
                  <a:extLst>
                    <a:ext uri="{9D8B030D-6E8A-4147-A177-3AD203B41FA5}">
                      <a16:colId xmlns:a16="http://schemas.microsoft.com/office/drawing/2014/main" val="1298042759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Tón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 dirty="0">
                          <a:effectLst/>
                        </a:rPr>
                        <a:t>Posuvka 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Tónina 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Délka tónu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Prodloužení délky tónu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Legato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113097"/>
                  </a:ext>
                </a:extLst>
              </a:tr>
              <a:tr h="2950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Povinný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Ano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Ne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Ano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Ano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Ne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Ne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1034443"/>
                  </a:ext>
                </a:extLst>
              </a:tr>
              <a:tr h="1531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Význam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Určuje název noty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Mění výšku tónu o půltón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Určuje oktávu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Určuje délku noty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Možnost prodloužení noty o 1.5x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Naváže notu s následující notou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015470"/>
                  </a:ext>
                </a:extLst>
              </a:tr>
              <a:tr h="913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Seznam požitých znaků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{C, D, E, F, G, A, B}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{#, b}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{2, 3, 4, 5, 6, 7, 8}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{</a:t>
                      </a:r>
                      <a:r>
                        <a:rPr lang="cs-CZ" sz="1200">
                          <a:effectLst/>
                        </a:rPr>
                        <a:t>/1, /2, /4, /8, /16}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{.}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{_}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125727"/>
                  </a:ext>
                </a:extLst>
              </a:tr>
              <a:tr h="264774">
                <a:tc gridSpan="7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cs-CZ" sz="1100" dirty="0" err="1">
                          <a:effectLst/>
                        </a:rPr>
                        <a:t>Tab</a:t>
                      </a:r>
                      <a:r>
                        <a:rPr lang="cs-CZ" sz="1100" dirty="0">
                          <a:effectLst/>
                        </a:rPr>
                        <a:t> 1: </a:t>
                      </a:r>
                      <a:endParaRPr lang="cs-CZ" sz="1100" i="1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12885"/>
                  </a:ext>
                </a:extLst>
              </a:tr>
            </a:tbl>
          </a:graphicData>
        </a:graphic>
      </p:graphicFrame>
      <p:sp>
        <p:nvSpPr>
          <p:cNvPr id="4" name="Nadpis 3">
            <a:extLst>
              <a:ext uri="{FF2B5EF4-FFF2-40B4-BE49-F238E27FC236}">
                <a16:creationId xmlns:a16="http://schemas.microsoft.com/office/drawing/2014/main" id="{8C4D08E2-5DD6-40DF-BC67-8ABA9BAC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Vysvětlení znaků prvku pole</a:t>
            </a:r>
            <a:br>
              <a:rPr lang="cs-CZ" dirty="0"/>
            </a:b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DF6CD3-E0C9-4E05-86DE-5A35A00C644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38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036E0-56F9-408F-872E-1352C5F3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speaker.play_file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F3D4D6-86B4-428B-B12A-CA5EF64C4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Přehraje zadaný zvukový soubor</a:t>
            </a:r>
          </a:p>
          <a:p>
            <a:r>
              <a:rPr lang="cs-CZ" dirty="0" err="1"/>
              <a:t>File_name</a:t>
            </a:r>
            <a:r>
              <a:rPr lang="cs-CZ" dirty="0"/>
              <a:t> – (str) určuje název soubor i s příponou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9241B0B-4D37-4938-9AEA-E28170E41E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ev3 = EV3Brick()</a:t>
            </a:r>
            <a:br>
              <a:rPr lang="cs-CZ" sz="2000" dirty="0"/>
            </a:b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#prehraje dany soubor</a:t>
            </a:r>
            <a:b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2000" dirty="0"/>
              <a:t>ev3.speaker.play_file('boing.wav')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A2010B4-0F7E-440C-BFB2-45E4D9D50ED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9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87C9DA-C829-43D6-8A66-2E6CD2D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speaker.say</a:t>
            </a:r>
            <a:r>
              <a:rPr lang="cs-CZ" dirty="0"/>
              <a:t>(text)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E3BFDC-E1AC-4C80-BA2C-7F24194891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Přečte zadaný text</a:t>
            </a:r>
          </a:p>
          <a:p>
            <a:r>
              <a:rPr lang="cs-CZ" dirty="0"/>
              <a:t>Text – (str) označuje text, který bude přečten</a:t>
            </a:r>
          </a:p>
          <a:p>
            <a:r>
              <a:rPr lang="cs-CZ" dirty="0"/>
              <a:t>Jakým způsobem bude text přečten upravuje funkce </a:t>
            </a:r>
            <a:r>
              <a:rPr lang="cs-CZ" dirty="0" err="1"/>
              <a:t>speaker.set_speech_options</a:t>
            </a:r>
            <a:r>
              <a:rPr lang="cs-CZ" dirty="0"/>
              <a:t>()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8D49AB-5D87-49DC-B5BE-DFDA71EC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1796" y="2249486"/>
            <a:ext cx="4875211" cy="3541714"/>
          </a:xfrm>
        </p:spPr>
        <p:txBody>
          <a:bodyPr>
            <a:normAutofit/>
          </a:bodyPr>
          <a:lstStyle/>
          <a:p>
            <a:r>
              <a:rPr lang="cs-CZ" dirty="0"/>
              <a:t>ev3 = EV3Brick()</a:t>
            </a:r>
            <a:br>
              <a:rPr lang="cs-CZ" dirty="0"/>
            </a:br>
            <a:r>
              <a:rPr lang="cs-CZ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#precte dany text</a:t>
            </a:r>
            <a:br>
              <a:rPr lang="cs-CZ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dirty="0"/>
              <a:t>ev3.speaker.say('I love EV3')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B9DEAF7-FD0C-426C-A18C-094881697EE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8F0F6-EF07-4A3E-A400-6156FAE5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speaker.set_speech_options</a:t>
            </a:r>
            <a:r>
              <a:rPr lang="en-US" dirty="0"/>
              <a:t>(language=None, voice=None, speed=None, pitch=None)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C4B0D8-4178-41C2-B7EF-E05F6D47E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Nastavuje vlastnosti, jak bude text přečten</a:t>
            </a:r>
          </a:p>
          <a:p>
            <a:r>
              <a:rPr lang="cs-CZ" dirty="0" err="1"/>
              <a:t>Language</a:t>
            </a:r>
            <a:r>
              <a:rPr lang="cs-CZ" dirty="0"/>
              <a:t> – (str) označuje jazyk, kterým bude text přečten</a:t>
            </a:r>
          </a:p>
          <a:p>
            <a:r>
              <a:rPr lang="cs-CZ" dirty="0" err="1"/>
              <a:t>Voice</a:t>
            </a:r>
            <a:r>
              <a:rPr lang="cs-CZ" dirty="0"/>
              <a:t> – (str) označuje hlas, jakým bude text přečten</a:t>
            </a:r>
          </a:p>
          <a:p>
            <a:r>
              <a:rPr lang="cs-CZ" dirty="0"/>
              <a:t>Speed – (</a:t>
            </a:r>
            <a:r>
              <a:rPr lang="cs-CZ" dirty="0" err="1"/>
              <a:t>int</a:t>
            </a:r>
            <a:r>
              <a:rPr lang="cs-CZ" dirty="0"/>
              <a:t>) určuje počet přečtených slov za minutu</a:t>
            </a:r>
          </a:p>
          <a:p>
            <a:r>
              <a:rPr lang="cs-CZ" dirty="0" err="1"/>
              <a:t>Pitch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výšku hlasu v rozsahu </a:t>
            </a:r>
            <a:r>
              <a:rPr lang="en-US" dirty="0"/>
              <a:t>0</a:t>
            </a:r>
            <a:r>
              <a:rPr lang="cs-CZ" dirty="0"/>
              <a:t> až</a:t>
            </a:r>
            <a:r>
              <a:rPr lang="en-US" dirty="0"/>
              <a:t> 9</a:t>
            </a:r>
            <a:r>
              <a:rPr lang="cs-CZ" dirty="0"/>
              <a:t>9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B3498D-33E6-4515-80F7-FF9597E45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sz="3200" dirty="0"/>
              <a:t>ev3 = EV3Brick()</a:t>
            </a:r>
          </a:p>
          <a:p>
            <a:r>
              <a:rPr lang="cs-CZ" sz="3200" dirty="0"/>
              <a:t>ev3.speaker.set_speech_options('cs', 'f4', 150, 90)</a:t>
            </a:r>
          </a:p>
          <a:p>
            <a:r>
              <a:rPr lang="cs-CZ" sz="3200" dirty="0"/>
              <a:t>ev3.speaker.say('Ahoj, jak se máš?') 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2A2DB67-5052-49B6-AD4F-B209F275FC3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72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C9801C-EA8B-46FB-99E1-565D8C83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Možné nastavení parametrů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86351D-F483-41B2-95B7-A31BFA227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4800" dirty="0"/>
              <a:t>Dostupné jazyky</a:t>
            </a:r>
          </a:p>
          <a:p>
            <a:pPr marL="0" indent="0">
              <a:buNone/>
            </a:pPr>
            <a:r>
              <a:rPr lang="en-US" sz="4800" dirty="0"/>
              <a:t>{</a:t>
            </a:r>
            <a:r>
              <a:rPr lang="cs-CZ" sz="4800" dirty="0"/>
              <a:t>'</a:t>
            </a:r>
            <a:r>
              <a:rPr lang="cs-CZ" sz="4800" dirty="0" err="1"/>
              <a:t>af</a:t>
            </a:r>
            <a:r>
              <a:rPr lang="cs-CZ" sz="4800" dirty="0"/>
              <a:t>': </a:t>
            </a:r>
            <a:r>
              <a:rPr lang="cs-CZ" sz="4800" dirty="0" err="1"/>
              <a:t>Afrikaans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an</a:t>
            </a:r>
            <a:r>
              <a:rPr lang="cs-CZ" sz="4800" dirty="0"/>
              <a:t>': </a:t>
            </a:r>
            <a:r>
              <a:rPr lang="cs-CZ" sz="4800" dirty="0" err="1"/>
              <a:t>Aragonese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bg</a:t>
            </a:r>
            <a:r>
              <a:rPr lang="cs-CZ" sz="4800" dirty="0"/>
              <a:t>': </a:t>
            </a:r>
            <a:r>
              <a:rPr lang="cs-CZ" sz="4800" dirty="0" err="1"/>
              <a:t>Bulgarian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bs</a:t>
            </a:r>
            <a:r>
              <a:rPr lang="cs-CZ" sz="4800" dirty="0"/>
              <a:t>': </a:t>
            </a:r>
            <a:r>
              <a:rPr lang="cs-CZ" sz="4800" dirty="0" err="1"/>
              <a:t>Bosnian</a:t>
            </a:r>
            <a:r>
              <a:rPr lang="en-US" sz="4800" dirty="0"/>
              <a:t>, </a:t>
            </a:r>
            <a:r>
              <a:rPr lang="cs-CZ" sz="4800" dirty="0"/>
              <a:t>'ca': </a:t>
            </a:r>
            <a:r>
              <a:rPr lang="cs-CZ" sz="4800" dirty="0" err="1"/>
              <a:t>Catalan</a:t>
            </a:r>
            <a:r>
              <a:rPr lang="en-US" sz="4800" dirty="0"/>
              <a:t>, </a:t>
            </a:r>
            <a:r>
              <a:rPr lang="cs-CZ" sz="4800" dirty="0"/>
              <a:t>'cs': Czech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cy</a:t>
            </a:r>
            <a:r>
              <a:rPr lang="cs-CZ" sz="4800" dirty="0"/>
              <a:t>': </a:t>
            </a:r>
            <a:r>
              <a:rPr lang="cs-CZ" sz="4800" dirty="0" err="1"/>
              <a:t>Welsh</a:t>
            </a:r>
            <a:r>
              <a:rPr lang="en-US" sz="4800" dirty="0"/>
              <a:t>, </a:t>
            </a:r>
            <a:r>
              <a:rPr lang="cs-CZ" sz="4800" dirty="0"/>
              <a:t>'da': </a:t>
            </a:r>
            <a:r>
              <a:rPr lang="cs-CZ" sz="4800" dirty="0" err="1"/>
              <a:t>Danish</a:t>
            </a:r>
            <a:r>
              <a:rPr lang="en-US" sz="4800" dirty="0"/>
              <a:t>, </a:t>
            </a:r>
            <a:r>
              <a:rPr lang="cs-CZ" sz="4800" dirty="0"/>
              <a:t>'de': German</a:t>
            </a:r>
            <a:r>
              <a:rPr lang="en-US" sz="4800" dirty="0"/>
              <a:t>, </a:t>
            </a:r>
            <a:r>
              <a:rPr lang="cs-CZ" sz="4800" dirty="0"/>
              <a:t>'el': </a:t>
            </a:r>
            <a:r>
              <a:rPr lang="cs-CZ" sz="4800" dirty="0" err="1"/>
              <a:t>Greek</a:t>
            </a:r>
            <a:r>
              <a:rPr lang="en-US" sz="4800" dirty="0"/>
              <a:t>, </a:t>
            </a:r>
            <a:r>
              <a:rPr lang="cs-CZ" sz="4800" dirty="0"/>
              <a:t>'en': </a:t>
            </a:r>
            <a:r>
              <a:rPr lang="cs-CZ" sz="4800" dirty="0" err="1"/>
              <a:t>English</a:t>
            </a:r>
            <a:r>
              <a:rPr lang="cs-CZ" sz="4800" dirty="0"/>
              <a:t> (default)</a:t>
            </a:r>
            <a:r>
              <a:rPr lang="en-US" sz="4800" dirty="0"/>
              <a:t>, </a:t>
            </a:r>
            <a:r>
              <a:rPr lang="cs-CZ" sz="4800" dirty="0"/>
              <a:t>'en-</a:t>
            </a:r>
            <a:r>
              <a:rPr lang="cs-CZ" sz="4800" dirty="0" err="1"/>
              <a:t>gb</a:t>
            </a:r>
            <a:r>
              <a:rPr lang="cs-CZ" sz="4800" dirty="0"/>
              <a:t>': </a:t>
            </a:r>
            <a:r>
              <a:rPr lang="cs-CZ" sz="4800" dirty="0" err="1"/>
              <a:t>English</a:t>
            </a:r>
            <a:r>
              <a:rPr lang="cs-CZ" sz="4800" dirty="0"/>
              <a:t> (United </a:t>
            </a:r>
            <a:r>
              <a:rPr lang="cs-CZ" sz="4800" dirty="0" err="1"/>
              <a:t>Kingdom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'en-</a:t>
            </a:r>
            <a:r>
              <a:rPr lang="cs-CZ" sz="4800" dirty="0" err="1"/>
              <a:t>sc</a:t>
            </a:r>
            <a:r>
              <a:rPr lang="cs-CZ" sz="4800" dirty="0"/>
              <a:t>': </a:t>
            </a:r>
            <a:r>
              <a:rPr lang="cs-CZ" sz="4800" dirty="0" err="1"/>
              <a:t>English</a:t>
            </a:r>
            <a:r>
              <a:rPr lang="cs-CZ" sz="4800" dirty="0"/>
              <a:t> (Scotland)</a:t>
            </a:r>
            <a:r>
              <a:rPr lang="en-US" sz="4800" dirty="0"/>
              <a:t>, </a:t>
            </a:r>
            <a:r>
              <a:rPr lang="cs-CZ" sz="4800" dirty="0"/>
              <a:t>'en-uk-</a:t>
            </a:r>
            <a:r>
              <a:rPr lang="cs-CZ" sz="4800" dirty="0" err="1"/>
              <a:t>north</a:t>
            </a:r>
            <a:r>
              <a:rPr lang="cs-CZ" sz="4800" dirty="0"/>
              <a:t>': </a:t>
            </a:r>
            <a:r>
              <a:rPr lang="cs-CZ" sz="4800" dirty="0" err="1"/>
              <a:t>English</a:t>
            </a:r>
            <a:r>
              <a:rPr lang="cs-CZ" sz="4800" dirty="0"/>
              <a:t> (United </a:t>
            </a:r>
            <a:r>
              <a:rPr lang="cs-CZ" sz="4800" dirty="0" err="1"/>
              <a:t>Kingdom</a:t>
            </a:r>
            <a:r>
              <a:rPr lang="cs-CZ" sz="4800" dirty="0"/>
              <a:t>, </a:t>
            </a:r>
            <a:r>
              <a:rPr lang="cs-CZ" sz="4800" dirty="0" err="1"/>
              <a:t>Northern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'en-uk-</a:t>
            </a:r>
            <a:r>
              <a:rPr lang="cs-CZ" sz="4800" dirty="0" err="1"/>
              <a:t>rp</a:t>
            </a:r>
            <a:r>
              <a:rPr lang="cs-CZ" sz="4800" dirty="0"/>
              <a:t>': </a:t>
            </a:r>
            <a:r>
              <a:rPr lang="cs-CZ" sz="4800" dirty="0" err="1"/>
              <a:t>English</a:t>
            </a:r>
            <a:r>
              <a:rPr lang="cs-CZ" sz="4800" dirty="0"/>
              <a:t> (United </a:t>
            </a:r>
            <a:r>
              <a:rPr lang="cs-CZ" sz="4800" dirty="0" err="1"/>
              <a:t>Kingdom</a:t>
            </a:r>
            <a:r>
              <a:rPr lang="cs-CZ" sz="4800" dirty="0"/>
              <a:t>, </a:t>
            </a:r>
            <a:r>
              <a:rPr lang="cs-CZ" sz="4800" dirty="0" err="1"/>
              <a:t>Received</a:t>
            </a:r>
            <a:r>
              <a:rPr lang="cs-CZ" sz="4800" dirty="0"/>
              <a:t> </a:t>
            </a:r>
            <a:r>
              <a:rPr lang="cs-CZ" sz="4800" dirty="0" err="1"/>
              <a:t>Pronunciation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'en-uk-</a:t>
            </a:r>
            <a:r>
              <a:rPr lang="cs-CZ" sz="4800" dirty="0" err="1"/>
              <a:t>wmids</a:t>
            </a:r>
            <a:r>
              <a:rPr lang="cs-CZ" sz="4800" dirty="0"/>
              <a:t>': </a:t>
            </a:r>
            <a:r>
              <a:rPr lang="cs-CZ" sz="4800" dirty="0" err="1"/>
              <a:t>English</a:t>
            </a:r>
            <a:r>
              <a:rPr lang="cs-CZ" sz="4800" dirty="0"/>
              <a:t> (United </a:t>
            </a:r>
            <a:r>
              <a:rPr lang="cs-CZ" sz="4800" dirty="0" err="1"/>
              <a:t>Kingdom</a:t>
            </a:r>
            <a:r>
              <a:rPr lang="cs-CZ" sz="4800" dirty="0"/>
              <a:t>, </a:t>
            </a:r>
            <a:r>
              <a:rPr lang="cs-CZ" sz="4800" dirty="0" err="1"/>
              <a:t>West</a:t>
            </a:r>
            <a:r>
              <a:rPr lang="cs-CZ" sz="4800" dirty="0"/>
              <a:t> </a:t>
            </a:r>
            <a:r>
              <a:rPr lang="cs-CZ" sz="4800" dirty="0" err="1"/>
              <a:t>Midlands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'en-</a:t>
            </a:r>
            <a:r>
              <a:rPr lang="cs-CZ" sz="4800" dirty="0" err="1"/>
              <a:t>us</a:t>
            </a:r>
            <a:r>
              <a:rPr lang="cs-CZ" sz="4800" dirty="0"/>
              <a:t>': </a:t>
            </a:r>
            <a:r>
              <a:rPr lang="cs-CZ" sz="4800" dirty="0" err="1"/>
              <a:t>English</a:t>
            </a:r>
            <a:r>
              <a:rPr lang="cs-CZ" sz="4800" dirty="0"/>
              <a:t> (United </a:t>
            </a:r>
            <a:r>
              <a:rPr lang="cs-CZ" sz="4800" dirty="0" err="1"/>
              <a:t>States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'en-</a:t>
            </a:r>
            <a:r>
              <a:rPr lang="cs-CZ" sz="4800" dirty="0" err="1"/>
              <a:t>wi</a:t>
            </a:r>
            <a:r>
              <a:rPr lang="cs-CZ" sz="4800" dirty="0"/>
              <a:t>': </a:t>
            </a:r>
            <a:r>
              <a:rPr lang="cs-CZ" sz="4800" dirty="0" err="1"/>
              <a:t>English</a:t>
            </a:r>
            <a:r>
              <a:rPr lang="cs-CZ" sz="4800" dirty="0"/>
              <a:t> (</a:t>
            </a:r>
            <a:r>
              <a:rPr lang="cs-CZ" sz="4800" dirty="0" err="1"/>
              <a:t>West</a:t>
            </a:r>
            <a:r>
              <a:rPr lang="cs-CZ" sz="4800" dirty="0"/>
              <a:t> </a:t>
            </a:r>
            <a:r>
              <a:rPr lang="cs-CZ" sz="4800" dirty="0" err="1"/>
              <a:t>Indies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eo</a:t>
            </a:r>
            <a:r>
              <a:rPr lang="cs-CZ" sz="4800" dirty="0"/>
              <a:t>': Esperanto</a:t>
            </a:r>
            <a:r>
              <a:rPr lang="en-US" sz="4800" dirty="0"/>
              <a:t>, </a:t>
            </a:r>
            <a:r>
              <a:rPr lang="cs-CZ" sz="4800" dirty="0"/>
              <a:t>'es': </a:t>
            </a:r>
            <a:r>
              <a:rPr lang="cs-CZ" sz="4800" dirty="0" err="1"/>
              <a:t>Spanish</a:t>
            </a:r>
            <a:r>
              <a:rPr lang="en-US" sz="4800" dirty="0"/>
              <a:t>, </a:t>
            </a:r>
            <a:r>
              <a:rPr lang="cs-CZ" sz="4800" dirty="0"/>
              <a:t>'es-la': </a:t>
            </a:r>
            <a:r>
              <a:rPr lang="cs-CZ" sz="4800" dirty="0" err="1"/>
              <a:t>Spanish</a:t>
            </a:r>
            <a:r>
              <a:rPr lang="cs-CZ" sz="4800" dirty="0"/>
              <a:t> (Latin America)</a:t>
            </a:r>
            <a:r>
              <a:rPr lang="en-US" sz="4800" dirty="0"/>
              <a:t>, </a:t>
            </a:r>
            <a:r>
              <a:rPr lang="cs-CZ" sz="4800" dirty="0"/>
              <a:t>'et': </a:t>
            </a:r>
            <a:r>
              <a:rPr lang="cs-CZ" sz="4800" dirty="0" err="1"/>
              <a:t>Estonian</a:t>
            </a:r>
            <a:r>
              <a:rPr lang="en-US" sz="4800" dirty="0"/>
              <a:t>, </a:t>
            </a:r>
            <a:r>
              <a:rPr lang="cs-CZ" sz="4800" dirty="0"/>
              <a:t>'fa': </a:t>
            </a:r>
            <a:r>
              <a:rPr lang="cs-CZ" sz="4800" dirty="0" err="1"/>
              <a:t>Persian</a:t>
            </a:r>
            <a:r>
              <a:rPr lang="en-US" sz="4800" dirty="0"/>
              <a:t>, </a:t>
            </a:r>
            <a:r>
              <a:rPr lang="cs-CZ" sz="4800" dirty="0"/>
              <a:t>'fa-pin': </a:t>
            </a:r>
            <a:r>
              <a:rPr lang="cs-CZ" sz="4800" dirty="0" err="1"/>
              <a:t>Persian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fi</a:t>
            </a:r>
            <a:r>
              <a:rPr lang="cs-CZ" sz="4800" dirty="0"/>
              <a:t>': </a:t>
            </a:r>
            <a:r>
              <a:rPr lang="cs-CZ" sz="4800" dirty="0" err="1"/>
              <a:t>Finnish</a:t>
            </a:r>
            <a:r>
              <a:rPr lang="en-US" sz="4800" dirty="0"/>
              <a:t>, </a:t>
            </a:r>
            <a:r>
              <a:rPr lang="cs-CZ" sz="4800" dirty="0"/>
              <a:t>'fr-</a:t>
            </a:r>
            <a:r>
              <a:rPr lang="cs-CZ" sz="4800" dirty="0" err="1"/>
              <a:t>be</a:t>
            </a:r>
            <a:r>
              <a:rPr lang="cs-CZ" sz="4800" dirty="0"/>
              <a:t>': </a:t>
            </a:r>
            <a:r>
              <a:rPr lang="cs-CZ" sz="4800" dirty="0" err="1"/>
              <a:t>French</a:t>
            </a:r>
            <a:r>
              <a:rPr lang="cs-CZ" sz="4800" dirty="0"/>
              <a:t> (</a:t>
            </a:r>
            <a:r>
              <a:rPr lang="cs-CZ" sz="4800" dirty="0" err="1"/>
              <a:t>Belgium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'fr-fr': </a:t>
            </a:r>
            <a:r>
              <a:rPr lang="cs-CZ" sz="4800" dirty="0" err="1"/>
              <a:t>French</a:t>
            </a:r>
            <a:r>
              <a:rPr lang="cs-CZ" sz="4800" dirty="0"/>
              <a:t> (France)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ga</a:t>
            </a:r>
            <a:r>
              <a:rPr lang="cs-CZ" sz="4800" dirty="0"/>
              <a:t>': </a:t>
            </a:r>
            <a:r>
              <a:rPr lang="cs-CZ" sz="4800" dirty="0" err="1"/>
              <a:t>Irish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grc</a:t>
            </a:r>
            <a:r>
              <a:rPr lang="cs-CZ" sz="4800" dirty="0"/>
              <a:t>': </a:t>
            </a:r>
            <a:r>
              <a:rPr lang="cs-CZ" sz="4800" dirty="0" err="1"/>
              <a:t>Greek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hi</a:t>
            </a:r>
            <a:r>
              <a:rPr lang="cs-CZ" sz="4800" dirty="0"/>
              <a:t>': Hindi</a:t>
            </a:r>
            <a:r>
              <a:rPr lang="en-US" sz="4800" dirty="0"/>
              <a:t>, </a:t>
            </a:r>
            <a:r>
              <a:rPr lang="cs-CZ" sz="4800" dirty="0"/>
              <a:t>'hr': </a:t>
            </a:r>
            <a:r>
              <a:rPr lang="cs-CZ" sz="4800" dirty="0" err="1"/>
              <a:t>Croatian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hu</a:t>
            </a:r>
            <a:r>
              <a:rPr lang="cs-CZ" sz="4800" dirty="0"/>
              <a:t>': </a:t>
            </a:r>
            <a:r>
              <a:rPr lang="cs-CZ" sz="4800" dirty="0" err="1"/>
              <a:t>Hungarian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hy</a:t>
            </a:r>
            <a:r>
              <a:rPr lang="cs-CZ" sz="4800" dirty="0"/>
              <a:t>': </a:t>
            </a:r>
            <a:r>
              <a:rPr lang="cs-CZ" sz="4800" dirty="0" err="1"/>
              <a:t>Armenian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hy-west</a:t>
            </a:r>
            <a:r>
              <a:rPr lang="cs-CZ" sz="4800" dirty="0"/>
              <a:t>': </a:t>
            </a:r>
            <a:r>
              <a:rPr lang="cs-CZ" sz="4800" dirty="0" err="1"/>
              <a:t>Armenian</a:t>
            </a:r>
            <a:r>
              <a:rPr lang="cs-CZ" sz="4800" dirty="0"/>
              <a:t> (Western)</a:t>
            </a:r>
            <a:r>
              <a:rPr lang="en-US" sz="4800" dirty="0"/>
              <a:t>, </a:t>
            </a:r>
            <a:r>
              <a:rPr lang="cs-CZ" sz="4800" dirty="0"/>
              <a:t>'id': </a:t>
            </a:r>
            <a:r>
              <a:rPr lang="cs-CZ" sz="4800" dirty="0" err="1"/>
              <a:t>Indonesian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is</a:t>
            </a:r>
            <a:r>
              <a:rPr lang="cs-CZ" sz="4800" dirty="0"/>
              <a:t>': </a:t>
            </a:r>
            <a:r>
              <a:rPr lang="cs-CZ" sz="4800" dirty="0" err="1"/>
              <a:t>Icelandic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it</a:t>
            </a:r>
            <a:r>
              <a:rPr lang="cs-CZ" sz="4800" dirty="0"/>
              <a:t>': </a:t>
            </a:r>
            <a:r>
              <a:rPr lang="cs-CZ" sz="4800" dirty="0" err="1"/>
              <a:t>Italian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jbo</a:t>
            </a:r>
            <a:r>
              <a:rPr lang="cs-CZ" sz="4800" dirty="0"/>
              <a:t>': </a:t>
            </a:r>
            <a:r>
              <a:rPr lang="cs-CZ" sz="4800" dirty="0" err="1"/>
              <a:t>Lojban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ka</a:t>
            </a:r>
            <a:r>
              <a:rPr lang="cs-CZ" sz="4800" dirty="0"/>
              <a:t>': </a:t>
            </a:r>
            <a:r>
              <a:rPr lang="cs-CZ" sz="4800" dirty="0" err="1"/>
              <a:t>Georgian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kn</a:t>
            </a:r>
            <a:r>
              <a:rPr lang="cs-CZ" sz="4800" dirty="0"/>
              <a:t>': </a:t>
            </a:r>
            <a:r>
              <a:rPr lang="cs-CZ" sz="4800" dirty="0" err="1"/>
              <a:t>Kannada</a:t>
            </a:r>
            <a:r>
              <a:rPr lang="en-US" sz="4800" dirty="0"/>
              <a:t>, </a:t>
            </a:r>
            <a:r>
              <a:rPr lang="cs-CZ" sz="4800" dirty="0"/>
              <a:t>'ku': </a:t>
            </a:r>
            <a:r>
              <a:rPr lang="cs-CZ" sz="4800" dirty="0" err="1"/>
              <a:t>Kurdish</a:t>
            </a:r>
            <a:r>
              <a:rPr lang="en-US" sz="4800" dirty="0"/>
              <a:t>, </a:t>
            </a:r>
            <a:r>
              <a:rPr lang="cs-CZ" sz="4800" dirty="0"/>
              <a:t>'la': Latin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lfn</a:t>
            </a:r>
            <a:r>
              <a:rPr lang="cs-CZ" sz="4800" dirty="0"/>
              <a:t>': Lingua Franca Nova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lt</a:t>
            </a:r>
            <a:r>
              <a:rPr lang="cs-CZ" sz="4800" dirty="0"/>
              <a:t>': </a:t>
            </a:r>
            <a:r>
              <a:rPr lang="cs-CZ" sz="4800" dirty="0" err="1"/>
              <a:t>Lithuanian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lv</a:t>
            </a:r>
            <a:r>
              <a:rPr lang="cs-CZ" sz="4800" dirty="0"/>
              <a:t>': </a:t>
            </a:r>
            <a:r>
              <a:rPr lang="cs-CZ" sz="4800" dirty="0" err="1"/>
              <a:t>Latvian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mk</a:t>
            </a:r>
            <a:r>
              <a:rPr lang="cs-CZ" sz="4800" dirty="0"/>
              <a:t>': </a:t>
            </a:r>
            <a:r>
              <a:rPr lang="cs-CZ" sz="4800" dirty="0" err="1"/>
              <a:t>Macedonian</a:t>
            </a:r>
            <a:r>
              <a:rPr lang="en-US" sz="4800" dirty="0"/>
              <a:t>, </a:t>
            </a:r>
            <a:r>
              <a:rPr lang="cs-CZ" sz="4800" dirty="0"/>
              <a:t>'ml': </a:t>
            </a:r>
            <a:r>
              <a:rPr lang="cs-CZ" sz="4800" dirty="0" err="1"/>
              <a:t>Malayalam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ms</a:t>
            </a:r>
            <a:r>
              <a:rPr lang="cs-CZ" sz="4800" dirty="0"/>
              <a:t>': </a:t>
            </a:r>
            <a:r>
              <a:rPr lang="cs-CZ" sz="4800" dirty="0" err="1"/>
              <a:t>Malay</a:t>
            </a:r>
            <a:r>
              <a:rPr lang="en-US" sz="4800" dirty="0"/>
              <a:t>, </a:t>
            </a:r>
            <a:r>
              <a:rPr lang="cs-CZ" sz="4800" dirty="0"/>
              <a:t>'ne': </a:t>
            </a:r>
            <a:r>
              <a:rPr lang="cs-CZ" sz="4800" dirty="0" err="1"/>
              <a:t>Nepali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nl</a:t>
            </a:r>
            <a:r>
              <a:rPr lang="cs-CZ" sz="4800" dirty="0"/>
              <a:t>': </a:t>
            </a:r>
            <a:r>
              <a:rPr lang="cs-CZ" sz="4800" dirty="0" err="1"/>
              <a:t>Dutch</a:t>
            </a:r>
            <a:r>
              <a:rPr lang="en-US" sz="4800" dirty="0"/>
              <a:t>, </a:t>
            </a:r>
            <a:r>
              <a:rPr lang="cs-CZ" sz="4800" dirty="0"/>
              <a:t>'no': </a:t>
            </a:r>
            <a:r>
              <a:rPr lang="cs-CZ" sz="4800" dirty="0" err="1"/>
              <a:t>Norwegian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pa</a:t>
            </a:r>
            <a:r>
              <a:rPr lang="cs-CZ" sz="4800" dirty="0"/>
              <a:t>': </a:t>
            </a:r>
            <a:r>
              <a:rPr lang="cs-CZ" sz="4800" dirty="0" err="1"/>
              <a:t>Punjabi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pl</a:t>
            </a:r>
            <a:r>
              <a:rPr lang="cs-CZ" sz="4800" dirty="0"/>
              <a:t>': </a:t>
            </a:r>
            <a:r>
              <a:rPr lang="cs-CZ" sz="4800" dirty="0" err="1"/>
              <a:t>Polish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pt</a:t>
            </a:r>
            <a:r>
              <a:rPr lang="cs-CZ" sz="4800" dirty="0"/>
              <a:t>-br': </a:t>
            </a:r>
            <a:r>
              <a:rPr lang="cs-CZ" sz="4800" dirty="0" err="1"/>
              <a:t>Portuguese</a:t>
            </a:r>
            <a:r>
              <a:rPr lang="cs-CZ" sz="4800" dirty="0"/>
              <a:t> (</a:t>
            </a:r>
            <a:r>
              <a:rPr lang="cs-CZ" sz="4800" dirty="0" err="1"/>
              <a:t>Brazil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pt-pt</a:t>
            </a:r>
            <a:r>
              <a:rPr lang="cs-CZ" sz="4800" dirty="0"/>
              <a:t>': </a:t>
            </a:r>
            <a:r>
              <a:rPr lang="cs-CZ" sz="4800" dirty="0" err="1"/>
              <a:t>Portuguese</a:t>
            </a:r>
            <a:r>
              <a:rPr lang="cs-CZ" sz="4800" dirty="0"/>
              <a:t> (Portugal)</a:t>
            </a:r>
            <a:r>
              <a:rPr lang="en-US" sz="4800" dirty="0"/>
              <a:t>, </a:t>
            </a:r>
            <a:r>
              <a:rPr lang="cs-CZ" sz="4800" dirty="0"/>
              <a:t>'ro': </a:t>
            </a:r>
            <a:r>
              <a:rPr lang="cs-CZ" sz="4800" dirty="0" err="1"/>
              <a:t>Romanian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ru</a:t>
            </a:r>
            <a:r>
              <a:rPr lang="cs-CZ" sz="4800" dirty="0"/>
              <a:t>': </a:t>
            </a:r>
            <a:r>
              <a:rPr lang="cs-CZ" sz="4800" dirty="0" err="1"/>
              <a:t>Russian</a:t>
            </a:r>
            <a:r>
              <a:rPr lang="en-US" sz="4800" dirty="0"/>
              <a:t>, </a:t>
            </a:r>
            <a:r>
              <a:rPr lang="cs-CZ" sz="4800" dirty="0"/>
              <a:t>'sk': </a:t>
            </a:r>
            <a:r>
              <a:rPr lang="cs-CZ" sz="4800" dirty="0" err="1"/>
              <a:t>Slovak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sq</a:t>
            </a:r>
            <a:r>
              <a:rPr lang="cs-CZ" sz="4800" dirty="0"/>
              <a:t>': </a:t>
            </a:r>
            <a:r>
              <a:rPr lang="cs-CZ" sz="4800" dirty="0" err="1"/>
              <a:t>Albanian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sr</a:t>
            </a:r>
            <a:r>
              <a:rPr lang="cs-CZ" sz="4800" dirty="0"/>
              <a:t>': </a:t>
            </a:r>
            <a:r>
              <a:rPr lang="cs-CZ" sz="4800" dirty="0" err="1"/>
              <a:t>Serbian</a:t>
            </a:r>
            <a:r>
              <a:rPr lang="en-US" sz="4800" dirty="0"/>
              <a:t>, </a:t>
            </a:r>
            <a:r>
              <a:rPr lang="cs-CZ" sz="4800" dirty="0"/>
              <a:t>'sv': </a:t>
            </a:r>
            <a:r>
              <a:rPr lang="cs-CZ" sz="4800" dirty="0" err="1"/>
              <a:t>Swedish</a:t>
            </a:r>
            <a:r>
              <a:rPr lang="en-US" sz="4800" dirty="0"/>
              <a:t>, </a:t>
            </a:r>
            <a:r>
              <a:rPr lang="cs-CZ" sz="4800" dirty="0"/>
              <a:t>'sw': </a:t>
            </a:r>
            <a:r>
              <a:rPr lang="cs-CZ" sz="4800" dirty="0" err="1"/>
              <a:t>Swahili</a:t>
            </a:r>
            <a:r>
              <a:rPr lang="en-US" sz="4800" dirty="0"/>
              <a:t>, </a:t>
            </a:r>
            <a:r>
              <a:rPr lang="cs-CZ" sz="4800" dirty="0"/>
              <a:t>'ta': Tamil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tr</a:t>
            </a:r>
            <a:r>
              <a:rPr lang="cs-CZ" sz="4800" dirty="0"/>
              <a:t>': </a:t>
            </a:r>
            <a:r>
              <a:rPr lang="cs-CZ" sz="4800" dirty="0" err="1"/>
              <a:t>Turkish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vi</a:t>
            </a:r>
            <a:r>
              <a:rPr lang="cs-CZ" sz="4800" dirty="0"/>
              <a:t>': </a:t>
            </a:r>
            <a:r>
              <a:rPr lang="cs-CZ" sz="4800" dirty="0" err="1"/>
              <a:t>Vietnamese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vi-hue</a:t>
            </a:r>
            <a:r>
              <a:rPr lang="cs-CZ" sz="4800" dirty="0"/>
              <a:t>': </a:t>
            </a:r>
            <a:r>
              <a:rPr lang="cs-CZ" sz="4800" dirty="0" err="1"/>
              <a:t>Vietnamese</a:t>
            </a:r>
            <a:r>
              <a:rPr lang="cs-CZ" sz="4800" dirty="0"/>
              <a:t> (</a:t>
            </a:r>
            <a:r>
              <a:rPr lang="cs-CZ" sz="4800" dirty="0" err="1"/>
              <a:t>Hue</a:t>
            </a:r>
            <a:r>
              <a:rPr lang="cs-CZ" sz="4800" dirty="0"/>
              <a:t>)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vi-sgn</a:t>
            </a:r>
            <a:r>
              <a:rPr lang="cs-CZ" sz="4800" dirty="0"/>
              <a:t>': </a:t>
            </a:r>
            <a:r>
              <a:rPr lang="cs-CZ" sz="4800" dirty="0" err="1"/>
              <a:t>Vietnamese</a:t>
            </a:r>
            <a:r>
              <a:rPr lang="cs-CZ" sz="4800" dirty="0"/>
              <a:t> (Saigon)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zh</a:t>
            </a:r>
            <a:r>
              <a:rPr lang="cs-CZ" sz="4800" dirty="0"/>
              <a:t>': </a:t>
            </a:r>
            <a:r>
              <a:rPr lang="cs-CZ" sz="4800" dirty="0" err="1"/>
              <a:t>Mandarin</a:t>
            </a:r>
            <a:r>
              <a:rPr lang="cs-CZ" sz="4800" dirty="0"/>
              <a:t> </a:t>
            </a:r>
            <a:r>
              <a:rPr lang="cs-CZ" sz="4800" dirty="0" err="1"/>
              <a:t>Chinese</a:t>
            </a:r>
            <a:r>
              <a:rPr lang="en-US" sz="4800" dirty="0"/>
              <a:t>, </a:t>
            </a:r>
            <a:r>
              <a:rPr lang="cs-CZ" sz="4800" dirty="0"/>
              <a:t>'</a:t>
            </a:r>
            <a:r>
              <a:rPr lang="cs-CZ" sz="4800" dirty="0" err="1"/>
              <a:t>zh-yue</a:t>
            </a:r>
            <a:r>
              <a:rPr lang="cs-CZ" sz="4800" dirty="0"/>
              <a:t>': </a:t>
            </a:r>
            <a:r>
              <a:rPr lang="cs-CZ" sz="4800" dirty="0" err="1"/>
              <a:t>Cantonese</a:t>
            </a:r>
            <a:r>
              <a:rPr lang="cs-CZ" sz="4800" dirty="0"/>
              <a:t> </a:t>
            </a:r>
            <a:r>
              <a:rPr lang="cs-CZ" sz="4800" dirty="0" err="1"/>
              <a:t>Chinese</a:t>
            </a:r>
            <a:r>
              <a:rPr lang="en-US" sz="4800" dirty="0"/>
              <a:t>}</a:t>
            </a:r>
            <a:endParaRPr lang="cs-CZ" sz="4800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F940BE3-ACAF-4BF5-AD61-01C44094D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badi" panose="020B0604020104020204" pitchFamily="34" charset="0"/>
                <a:ea typeface="+mn-ea"/>
              </a:rPr>
              <a:t>Dostupn</a:t>
            </a:r>
            <a:r>
              <a:rPr lang="cs-CZ" sz="2000" dirty="0">
                <a:latin typeface="Abadi" panose="020B0604020104020204" pitchFamily="34" charset="0"/>
                <a:ea typeface="+mn-ea"/>
              </a:rPr>
              <a:t>é hlasy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badi" panose="020B0604020104020204" pitchFamily="34" charset="0"/>
                <a:ea typeface="+mn-ea"/>
              </a:rPr>
              <a:t>{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'f1':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 variant 1, 'f2':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 variant 2, 'f3':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 variant 3, 'f4':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 variant 4, 'f5':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 variant 5, 'm1': male variant 1, 'm2': male variant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cs-CZ" altLang="cs-CZ" sz="2000" dirty="0">
                <a:latin typeface="Abadi" panose="020B0604020104020204" pitchFamily="34" charset="0"/>
                <a:ea typeface="+mn-ea"/>
              </a:rPr>
              <a:t>, 'm3': male variant 3, 'm4': male variant 4, 'm5': male variant 5, 'm6': male variant 6, 'm7': male variant 7, '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croak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':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croak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, '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whisper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':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whisper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, '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whisperf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':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000" dirty="0">
                <a:latin typeface="Abadi" panose="020B0604020104020204" pitchFamily="34" charset="0"/>
                <a:ea typeface="+mn-ea"/>
              </a:rPr>
              <a:t> </a:t>
            </a:r>
            <a:r>
              <a:rPr lang="cs-CZ" altLang="cs-CZ" sz="2000" dirty="0" err="1">
                <a:latin typeface="Abadi" panose="020B0604020104020204" pitchFamily="34" charset="0"/>
                <a:ea typeface="+mn-ea"/>
              </a:rPr>
              <a:t>whisper</a:t>
            </a:r>
            <a:r>
              <a:rPr lang="en-US" sz="2000" dirty="0">
                <a:latin typeface="Abadi" panose="020B0604020104020204" pitchFamily="34" charset="0"/>
                <a:ea typeface="+mn-ea"/>
              </a:rPr>
              <a:t>}</a:t>
            </a:r>
            <a:endParaRPr lang="cs-CZ" sz="2000" dirty="0">
              <a:latin typeface="Abadi" panose="020B0604020104020204" pitchFamily="34" charset="0"/>
              <a:ea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A76ABC-A8EF-4323-BF0F-2F78C805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19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7443EC-11DD-49AA-B474-D10EE2AC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19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C2B7EF4-8916-4AF2-8BD4-8F704CCD2B9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04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A5804-4F52-4C9E-B07B-C24228AF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speaker.set</a:t>
            </a:r>
            <a:r>
              <a:rPr lang="cs-CZ" dirty="0"/>
              <a:t>_</a:t>
            </a:r>
            <a:r>
              <a:rPr lang="cs-CZ" dirty="0" err="1"/>
              <a:t>volume</a:t>
            </a:r>
            <a:r>
              <a:rPr lang="cs-CZ" dirty="0"/>
              <a:t>(</a:t>
            </a:r>
            <a:r>
              <a:rPr lang="cs-CZ" dirty="0" err="1"/>
              <a:t>volume</a:t>
            </a:r>
            <a:r>
              <a:rPr lang="cs-CZ" dirty="0"/>
              <a:t>, </a:t>
            </a:r>
            <a:r>
              <a:rPr lang="cs-CZ" dirty="0" err="1"/>
              <a:t>which</a:t>
            </a:r>
            <a:r>
              <a:rPr lang="cs-CZ" dirty="0"/>
              <a:t>='_</a:t>
            </a:r>
            <a:r>
              <a:rPr lang="cs-CZ" dirty="0" err="1"/>
              <a:t>all</a:t>
            </a:r>
            <a:r>
              <a:rPr lang="cs-CZ" dirty="0"/>
              <a:t>_')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150C17-19AB-4E60-A8D1-D50B29218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Změní hlasitost reproduktoru</a:t>
            </a:r>
          </a:p>
          <a:p>
            <a:r>
              <a:rPr lang="cs-CZ" dirty="0" err="1"/>
              <a:t>Volume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hlasitost reproduktoru </a:t>
            </a:r>
            <a:r>
              <a:rPr lang="en-US" dirty="0"/>
              <a:t>[</a:t>
            </a:r>
            <a:r>
              <a:rPr lang="cs-CZ" dirty="0"/>
              <a:t>%</a:t>
            </a:r>
            <a:r>
              <a:rPr lang="en-US" dirty="0"/>
              <a:t>]</a:t>
            </a:r>
            <a:endParaRPr lang="cs-CZ" dirty="0"/>
          </a:p>
          <a:p>
            <a:r>
              <a:rPr lang="cs-CZ" dirty="0" err="1"/>
              <a:t>Which</a:t>
            </a:r>
            <a:r>
              <a:rPr lang="cs-CZ" dirty="0"/>
              <a:t> – (str) pro jaké funkce změna hlasitosti platí</a:t>
            </a:r>
          </a:p>
          <a:p>
            <a:pPr lvl="1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Beep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beep ()</a:t>
            </a:r>
          </a:p>
          <a:p>
            <a:pPr lvl="1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play_file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a say()</a:t>
            </a:r>
          </a:p>
          <a:p>
            <a:pPr lvl="1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_all_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pro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obě výše zmíněné skupiny funkcí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DD563F6-A74E-4A4B-A768-FC0361D67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2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 = EV3Brick()</a:t>
            </a:r>
            <a:br>
              <a:rPr lang="cs-CZ" sz="2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sz="2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ev3.speaker.set_volume(20, </a:t>
            </a:r>
            <a:r>
              <a:rPr lang="cs-CZ" sz="2600" dirty="0" err="1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which</a:t>
            </a:r>
            <a:r>
              <a:rPr lang="cs-CZ" sz="2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='_</a:t>
            </a:r>
            <a:r>
              <a:rPr lang="cs-CZ" sz="2600" dirty="0" err="1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all</a:t>
            </a:r>
            <a:r>
              <a:rPr lang="cs-CZ" sz="2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_')</a:t>
            </a:r>
            <a:br>
              <a:rPr lang="cs-CZ" sz="2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</a:br>
            <a:r>
              <a:rPr lang="cs-CZ" sz="2600" dirty="0">
                <a:effectLst/>
                <a:latin typeface="UD Digi Kyokasho N-R" panose="02020400000000000000" pitchFamily="17" charset="-128"/>
                <a:ea typeface="UD Digi Kyokasho N-R" panose="02020400000000000000" pitchFamily="17" charset="-128"/>
                <a:cs typeface="Times New Roman" panose="02020603050405020304" pitchFamily="18" charset="0"/>
              </a:rPr>
              <a:t>ev3.speaker.say('I love EV3')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862A16A-8782-44F2-B335-AA750F1BED4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11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767756" y="2875002"/>
            <a:ext cx="4656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Obrazovka</a:t>
            </a:r>
          </a:p>
        </p:txBody>
      </p:sp>
    </p:spTree>
    <p:extLst>
      <p:ext uri="{BB962C8B-B14F-4D97-AF65-F5344CB8AC3E}">
        <p14:creationId xmlns:p14="http://schemas.microsoft.com/office/powerpoint/2010/main" val="3146907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6600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1859340"/>
            <a:ext cx="41712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Parametry</a:t>
            </a:r>
            <a:br>
              <a:rPr lang="cs-CZ" sz="6600" b="1" dirty="0"/>
            </a:br>
            <a:r>
              <a:rPr lang="cs-CZ" sz="6600" b="1" dirty="0"/>
              <a:t>a</a:t>
            </a:r>
            <a:br>
              <a:rPr lang="cs-CZ" sz="6600" b="1" dirty="0"/>
            </a:br>
            <a:r>
              <a:rPr lang="cs-CZ" sz="6600" b="1" dirty="0"/>
              <a:t>konstanty</a:t>
            </a:r>
          </a:p>
        </p:txBody>
      </p:sp>
    </p:spTree>
    <p:extLst>
      <p:ext uri="{BB962C8B-B14F-4D97-AF65-F5344CB8AC3E}">
        <p14:creationId xmlns:p14="http://schemas.microsoft.com/office/powerpoint/2010/main" val="57365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EV3 - obrazovka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1800" dirty="0"/>
              <a:t>Psaní textu na obrazovku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screen.draw_text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screen.print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)</a:t>
            </a:r>
          </a:p>
          <a:p>
            <a:r>
              <a:rPr lang="cs-CZ" sz="1800" dirty="0"/>
              <a:t>Změna stylu písma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screen.set_font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)</a:t>
            </a:r>
          </a:p>
          <a:p>
            <a:r>
              <a:rPr lang="cs-CZ" sz="1800" dirty="0"/>
              <a:t>Vymazání celé obrazovky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screen.clear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)</a:t>
            </a:r>
          </a:p>
          <a:p>
            <a:r>
              <a:rPr lang="cs-CZ" sz="1800" dirty="0"/>
              <a:t>Zobrazení obrázku ze souboru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screen.load_image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screen.draw_image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)</a:t>
            </a:r>
          </a:p>
          <a:p>
            <a:r>
              <a:rPr lang="cs-CZ" sz="1800" dirty="0"/>
              <a:t>Zakreslení pixelu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screen.draw_pixel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)</a:t>
            </a:r>
          </a:p>
          <a:p>
            <a:r>
              <a:rPr lang="cs-CZ" sz="1800" dirty="0"/>
              <a:t>Zakreslení geometrických útvarů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screen.draw_line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screen.draw_box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screen.draw_circle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)</a:t>
            </a:r>
          </a:p>
          <a:p>
            <a:r>
              <a:rPr lang="cs-CZ" sz="1800" dirty="0"/>
              <a:t>Zjištění rozměrů obrazovky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screen.height</a:t>
            </a:r>
            <a:r>
              <a:rPr lang="cs-CZ" sz="1800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screen.width</a:t>
            </a:r>
            <a:r>
              <a:rPr lang="cs-CZ" sz="1800" dirty="0"/>
              <a:t>)</a:t>
            </a:r>
          </a:p>
          <a:p>
            <a:r>
              <a:rPr lang="cs-CZ" sz="1800" dirty="0"/>
              <a:t>Pořízení screenshotu obrazovky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screen.save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23798DF-32DA-4780-87FD-D01899F8EA9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89671-25B2-4444-8E3E-661905B6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screen.draw_text</a:t>
            </a:r>
            <a:r>
              <a:rPr lang="en-US" dirty="0"/>
              <a:t>(x, y, text, </a:t>
            </a:r>
            <a:r>
              <a:rPr lang="en-US" dirty="0" err="1"/>
              <a:t>text_color</a:t>
            </a:r>
            <a:r>
              <a:rPr lang="en-US" dirty="0"/>
              <a:t>=</a:t>
            </a:r>
            <a:r>
              <a:rPr lang="en-US" dirty="0" err="1"/>
              <a:t>Color.BLACK</a:t>
            </a:r>
            <a:r>
              <a:rPr lang="en-US" dirty="0"/>
              <a:t> , </a:t>
            </a:r>
            <a:r>
              <a:rPr lang="en-US" dirty="0" err="1"/>
              <a:t>background_color</a:t>
            </a:r>
            <a:r>
              <a:rPr lang="en-US" dirty="0"/>
              <a:t>=None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F71F57-DF7D-43FE-968A-B4C689BFA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Zakreslí text na danou pozici</a:t>
            </a:r>
          </a:p>
          <a:p>
            <a:r>
              <a:rPr lang="cs-CZ" dirty="0"/>
              <a:t>X – (</a:t>
            </a:r>
            <a:r>
              <a:rPr lang="cs-CZ" dirty="0" err="1"/>
              <a:t>int</a:t>
            </a:r>
            <a:r>
              <a:rPr lang="cs-CZ" dirty="0"/>
              <a:t>) určuje horizontální souřadnici umístění textu</a:t>
            </a:r>
          </a:p>
          <a:p>
            <a:r>
              <a:rPr lang="cs-CZ" dirty="0"/>
              <a:t>Y – (</a:t>
            </a:r>
            <a:r>
              <a:rPr lang="cs-CZ" dirty="0" err="1"/>
              <a:t>int</a:t>
            </a:r>
            <a:r>
              <a:rPr lang="cs-CZ" dirty="0"/>
              <a:t>) určuje vertikální souřadnici umístění textu</a:t>
            </a:r>
          </a:p>
          <a:p>
            <a:r>
              <a:rPr lang="cs-CZ" dirty="0"/>
              <a:t>Text – (str) určuje text, který má být zakreslen</a:t>
            </a:r>
          </a:p>
          <a:p>
            <a:r>
              <a:rPr lang="cs-CZ" dirty="0" err="1"/>
              <a:t>Text_color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textu</a:t>
            </a:r>
          </a:p>
          <a:p>
            <a:r>
              <a:rPr lang="cs-CZ" dirty="0" err="1"/>
              <a:t>Background_color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pozadí 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55CA114-729A-48A4-A6A9-FD4814B66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sz="3200" dirty="0"/>
              <a:t>ev3 = EV3Brick()</a:t>
            </a:r>
          </a:p>
          <a:p>
            <a:r>
              <a:rPr lang="cs-CZ" sz="3200" dirty="0"/>
              <a:t>ev3.screen.draw_text(0,50, "ahoj",</a:t>
            </a:r>
            <a:r>
              <a:rPr lang="cs-CZ" sz="3200" dirty="0" err="1"/>
              <a:t>Color.WHITE</a:t>
            </a:r>
            <a:r>
              <a:rPr lang="cs-CZ" sz="3200" dirty="0"/>
              <a:t>, </a:t>
            </a:r>
            <a:r>
              <a:rPr lang="cs-CZ" sz="3200" dirty="0" err="1"/>
              <a:t>Color.BLACK</a:t>
            </a:r>
            <a:r>
              <a:rPr lang="cs-CZ" sz="3200" dirty="0"/>
              <a:t>)</a:t>
            </a:r>
          </a:p>
          <a:p>
            <a:r>
              <a:rPr lang="cs-CZ" sz="3200" dirty="0" err="1"/>
              <a:t>wait</a:t>
            </a:r>
            <a:r>
              <a:rPr lang="cs-CZ" sz="3200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B557ACD-A988-4DC0-A16C-DDEACA2C80E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93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B789D4-F727-46C0-BAAA-D0BA9297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screen.print</a:t>
            </a:r>
            <a:r>
              <a:rPr lang="cs-CZ" dirty="0"/>
              <a:t>(*</a:t>
            </a:r>
            <a:r>
              <a:rPr lang="cs-CZ" dirty="0" err="1"/>
              <a:t>args</a:t>
            </a:r>
            <a:r>
              <a:rPr lang="cs-CZ" dirty="0"/>
              <a:t>, </a:t>
            </a:r>
            <a:r>
              <a:rPr lang="cs-CZ" dirty="0" err="1"/>
              <a:t>sep</a:t>
            </a:r>
            <a:r>
              <a:rPr lang="cs-CZ" dirty="0"/>
              <a:t>=' ', end='\n')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E2E361-3575-4E4D-9565-2AEDD2AD02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Vypíše text na obrazovku s bílým pozadím</a:t>
            </a:r>
          </a:p>
          <a:p>
            <a:r>
              <a:rPr lang="cs-CZ" dirty="0"/>
              <a:t>*</a:t>
            </a:r>
            <a:r>
              <a:rPr lang="cs-CZ" dirty="0" err="1"/>
              <a:t>args</a:t>
            </a:r>
            <a:r>
              <a:rPr lang="cs-CZ" dirty="0"/>
              <a:t> – (</a:t>
            </a:r>
            <a:r>
              <a:rPr lang="cs-CZ" dirty="0" err="1"/>
              <a:t>object</a:t>
            </a:r>
            <a:r>
              <a:rPr lang="cs-CZ" dirty="0"/>
              <a:t>) určuje objekty, jejichž hodnoty se mají vypsat</a:t>
            </a:r>
          </a:p>
          <a:p>
            <a:r>
              <a:rPr lang="cs-CZ" dirty="0" err="1"/>
              <a:t>Sep</a:t>
            </a:r>
            <a:r>
              <a:rPr lang="cs-CZ" dirty="0"/>
              <a:t> – (str) určuje znaky, které mají rozdělovat 2 objekty</a:t>
            </a:r>
          </a:p>
          <a:p>
            <a:r>
              <a:rPr lang="cs-CZ" dirty="0"/>
              <a:t>End – (str) určuje znaky, které budou vypsány za posledním objektem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7B1EF4-45BD-494D-9F77-D7A050878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300" dirty="0"/>
              <a:t>ev3 = EV3Brick()</a:t>
            </a:r>
          </a:p>
          <a:p>
            <a:r>
              <a:rPr lang="cs-CZ" sz="23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#ukazka </a:t>
            </a:r>
            <a:r>
              <a:rPr lang="cs-CZ" sz="23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scrollovani</a:t>
            </a:r>
            <a:r>
              <a:rPr lang="cs-CZ" sz="23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cs-CZ" sz="23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vypisu</a:t>
            </a:r>
            <a:endParaRPr lang="cs-CZ" sz="23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r>
              <a:rPr lang="cs-CZ" sz="2300" dirty="0" err="1"/>
              <a:t>for</a:t>
            </a:r>
            <a:r>
              <a:rPr lang="cs-CZ" sz="2300" dirty="0"/>
              <a:t> i in </a:t>
            </a:r>
            <a:r>
              <a:rPr lang="cs-CZ" sz="2300" dirty="0" err="1"/>
              <a:t>range</a:t>
            </a:r>
            <a:r>
              <a:rPr lang="cs-CZ" sz="2300" dirty="0"/>
              <a:t>(10):</a:t>
            </a:r>
          </a:p>
          <a:p>
            <a:r>
              <a:rPr lang="cs-CZ" sz="2300" dirty="0"/>
              <a:t>	ev3.screen.print("ahoj")</a:t>
            </a:r>
          </a:p>
          <a:p>
            <a:r>
              <a:rPr lang="cs-CZ" sz="2300" dirty="0" err="1"/>
              <a:t>wait</a:t>
            </a:r>
            <a:r>
              <a:rPr lang="cs-CZ" sz="2300" dirty="0"/>
              <a:t>(500)</a:t>
            </a:r>
            <a:br>
              <a:rPr lang="cs-CZ" sz="2300" dirty="0"/>
            </a:br>
            <a:r>
              <a:rPr lang="cs-CZ" sz="23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#tento text nebude zobrazen cely</a:t>
            </a:r>
          </a:p>
          <a:p>
            <a:r>
              <a:rPr lang="cs-CZ" sz="2300" dirty="0"/>
              <a:t>ev3.screen.print("ahoj, jak se mas? Co </a:t>
            </a:r>
            <a:r>
              <a:rPr lang="cs-CZ" sz="2300" dirty="0" err="1"/>
              <a:t>delas</a:t>
            </a:r>
            <a:r>
              <a:rPr lang="cs-CZ" sz="2300" dirty="0"/>
              <a:t>?")</a:t>
            </a:r>
            <a:br>
              <a:rPr lang="cs-CZ" sz="2300" dirty="0"/>
            </a:br>
            <a:r>
              <a:rPr lang="cs-CZ" sz="2300" dirty="0" err="1"/>
              <a:t>wait</a:t>
            </a:r>
            <a:r>
              <a:rPr lang="cs-CZ" sz="2300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A266A3C-2046-4894-8474-7493EE60B00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13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AD2AD-DCD0-45B1-9388-89A875E5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fr-FR" dirty="0"/>
              <a:t>screen.set_font(font)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FE7A9B-3E77-45DE-BB33-7526B0773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Změní styl písma</a:t>
            </a:r>
          </a:p>
          <a:p>
            <a:r>
              <a:rPr lang="cs-CZ" dirty="0"/>
              <a:t>Font – (Font) určuje proměnnou obsahující vlastnosti písma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915476D-CD11-4595-9CAF-522D480D7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7200" dirty="0"/>
              <a:t>ev3 = EV3Brick()</a:t>
            </a:r>
          </a:p>
          <a:p>
            <a:r>
              <a:rPr lang="cs-CZ" sz="7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#nastaveni fontu</a:t>
            </a:r>
          </a:p>
          <a:p>
            <a:r>
              <a:rPr lang="cs-CZ" sz="7200" dirty="0" err="1"/>
              <a:t>tiny_font</a:t>
            </a:r>
            <a:r>
              <a:rPr lang="cs-CZ" sz="7200" dirty="0"/>
              <a:t> = Font(</a:t>
            </a:r>
            <a:r>
              <a:rPr lang="cs-CZ" sz="7200" dirty="0" err="1"/>
              <a:t>size</a:t>
            </a:r>
            <a:r>
              <a:rPr lang="cs-CZ" sz="7200" dirty="0"/>
              <a:t>=6)</a:t>
            </a:r>
          </a:p>
          <a:p>
            <a:r>
              <a:rPr lang="cs-CZ" sz="7200" dirty="0" err="1"/>
              <a:t>big_font</a:t>
            </a:r>
            <a:r>
              <a:rPr lang="cs-CZ" sz="7200" dirty="0"/>
              <a:t> = Font(</a:t>
            </a:r>
            <a:r>
              <a:rPr lang="cs-CZ" sz="7200" dirty="0" err="1"/>
              <a:t>size</a:t>
            </a:r>
            <a:r>
              <a:rPr lang="cs-CZ" sz="7200" dirty="0"/>
              <a:t>=24, </a:t>
            </a:r>
            <a:r>
              <a:rPr lang="cs-CZ" sz="7200" dirty="0" err="1"/>
              <a:t>bold</a:t>
            </a:r>
            <a:r>
              <a:rPr lang="cs-CZ" sz="7200" dirty="0"/>
              <a:t>=</a:t>
            </a:r>
            <a:r>
              <a:rPr lang="cs-CZ" sz="7200" dirty="0" err="1"/>
              <a:t>True</a:t>
            </a:r>
            <a:r>
              <a:rPr lang="cs-CZ" sz="7200" dirty="0"/>
              <a:t>)</a:t>
            </a:r>
          </a:p>
          <a:p>
            <a:r>
              <a:rPr lang="cs-CZ" sz="7200" dirty="0"/>
              <a:t>ev3.screen.print('Hello!')</a:t>
            </a:r>
          </a:p>
          <a:p>
            <a:r>
              <a:rPr lang="cs-CZ" sz="7200" dirty="0"/>
              <a:t>ev3.screen.set_font(</a:t>
            </a:r>
            <a:r>
              <a:rPr lang="cs-CZ" sz="7200" dirty="0" err="1"/>
              <a:t>tiny_font</a:t>
            </a:r>
            <a:r>
              <a:rPr lang="cs-CZ" sz="7200" dirty="0"/>
              <a:t>)</a:t>
            </a:r>
          </a:p>
          <a:p>
            <a:r>
              <a:rPr lang="cs-CZ" sz="7200" dirty="0"/>
              <a:t>ev3.screen.print('</a:t>
            </a:r>
            <a:r>
              <a:rPr lang="cs-CZ" sz="7200" dirty="0" err="1"/>
              <a:t>hello</a:t>
            </a:r>
            <a:r>
              <a:rPr lang="cs-CZ" sz="7200" dirty="0"/>
              <a:t>')</a:t>
            </a:r>
          </a:p>
          <a:p>
            <a:r>
              <a:rPr lang="cs-CZ" sz="7200" dirty="0"/>
              <a:t>ev3.screen.set_font(</a:t>
            </a:r>
            <a:r>
              <a:rPr lang="cs-CZ" sz="7200" dirty="0" err="1"/>
              <a:t>big_font</a:t>
            </a:r>
            <a:r>
              <a:rPr lang="cs-CZ" sz="7200" dirty="0"/>
              <a:t>)</a:t>
            </a:r>
          </a:p>
          <a:p>
            <a:r>
              <a:rPr lang="cs-CZ" sz="7200" dirty="0"/>
              <a:t>ev3.screen.print('HELLO')</a:t>
            </a:r>
          </a:p>
          <a:p>
            <a:r>
              <a:rPr lang="cs-CZ" sz="7200" dirty="0" err="1"/>
              <a:t>wait</a:t>
            </a:r>
            <a:r>
              <a:rPr lang="cs-CZ" sz="7200" dirty="0"/>
              <a:t>(5000)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EB50FB1-4599-4E8B-B82B-E48F1960E30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1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FE03C-38A5-4D4F-9B75-052C6CE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screen.clear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9594AA-A155-4402-80CD-EA85E57EA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Změní barvu všech pixelů na bílou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8AE016F-7B5F-4CE1-B18F-4F91A6FC0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ev3.screen.draw_text(0,50, "ahoj",</a:t>
            </a:r>
            <a:r>
              <a:rPr lang="cs-CZ" dirty="0" err="1"/>
              <a:t>Color.WHITE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en-US" dirty="0"/>
              <a:t>ev3.screen.clear()</a:t>
            </a:r>
          </a:p>
          <a:p>
            <a:r>
              <a:rPr lang="en-US" dirty="0"/>
              <a:t>wait(3000)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0CF4A65-6908-4738-B181-B50746AB300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2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22341E-56F0-48AE-AA9F-1B66CF72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screen.load_image</a:t>
            </a:r>
            <a:r>
              <a:rPr lang="cs-CZ" dirty="0"/>
              <a:t>(source)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AE5F95-B4E2-4C80-949D-17C9A4E1F4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Na displej je vykreslen obrázek </a:t>
            </a:r>
          </a:p>
          <a:p>
            <a:r>
              <a:rPr lang="cs-CZ" dirty="0"/>
              <a:t>Source – (Image nebo str) určuje obrázek, který bude zobrazen na displej. Obrázek může být součástí knihovny nebo proměnná určuje název přiloženého souboru.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3FA4AE-8A2F-44DC-8351-A2FF5D50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430915" cy="3541714"/>
          </a:xfrm>
        </p:spPr>
        <p:txBody>
          <a:bodyPr>
            <a:noAutofit/>
          </a:bodyPr>
          <a:lstStyle/>
          <a:p>
            <a:r>
              <a:rPr lang="cs-CZ" sz="2000" dirty="0"/>
              <a:t>ev3 = EV3Brick()</a:t>
            </a:r>
            <a:br>
              <a:rPr lang="cs-CZ" sz="2000" dirty="0"/>
            </a:b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#načtení obrázku z knihovny</a:t>
            </a:r>
            <a:b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2000" dirty="0"/>
              <a:t>ev3.screen.load_image(</a:t>
            </a:r>
            <a:r>
              <a:rPr lang="cs-CZ" sz="2000" dirty="0" err="1"/>
              <a:t>ImageFile.BACKWARD</a:t>
            </a:r>
            <a:r>
              <a:rPr lang="cs-CZ" sz="2000" dirty="0"/>
              <a:t>) </a:t>
            </a:r>
            <a:br>
              <a:rPr lang="cs-CZ" sz="2000" dirty="0"/>
            </a:br>
            <a:r>
              <a:rPr lang="cs-CZ" sz="2000" dirty="0" err="1"/>
              <a:t>wait</a:t>
            </a:r>
            <a:r>
              <a:rPr lang="cs-CZ" sz="2000" dirty="0"/>
              <a:t>(3000)</a:t>
            </a:r>
            <a:br>
              <a:rPr lang="cs-CZ" sz="2000" dirty="0"/>
            </a:b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#načtení obrázku ze souboru</a:t>
            </a:r>
          </a:p>
          <a:p>
            <a:r>
              <a:rPr lang="cs-CZ" sz="2000" dirty="0"/>
              <a:t>ev3.screen.load_image("up.png")</a:t>
            </a:r>
            <a:br>
              <a:rPr lang="cs-CZ" sz="2000" dirty="0"/>
            </a:br>
            <a:r>
              <a:rPr lang="cs-CZ" sz="2000" dirty="0" err="1"/>
              <a:t>wait</a:t>
            </a:r>
            <a:r>
              <a:rPr lang="cs-CZ" sz="2000" dirty="0"/>
              <a:t>(3000)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F77EB1C-2DA3-4E8B-BE8E-EEB1AFF9DF2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1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6EE97-D55E-4E0D-A0F7-5A2C493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screen.draw_image</a:t>
            </a:r>
            <a:r>
              <a:rPr lang="cs-CZ" dirty="0"/>
              <a:t>(x, y, source, transparent=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0DBF83-BDDA-4765-996A-3CBE97965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Vykreslí obrázek na displej na dané souřadnice</a:t>
            </a:r>
          </a:p>
          <a:p>
            <a:r>
              <a:rPr lang="cs-CZ" dirty="0"/>
              <a:t>X- (</a:t>
            </a:r>
            <a:r>
              <a:rPr lang="cs-CZ" dirty="0" err="1"/>
              <a:t>int</a:t>
            </a:r>
            <a:r>
              <a:rPr lang="cs-CZ" dirty="0"/>
              <a:t>) určuje horizontální souřadnici</a:t>
            </a:r>
          </a:p>
          <a:p>
            <a:r>
              <a:rPr lang="cs-CZ" dirty="0"/>
              <a:t>y- (</a:t>
            </a:r>
            <a:r>
              <a:rPr lang="cs-CZ" dirty="0" err="1"/>
              <a:t>int</a:t>
            </a:r>
            <a:r>
              <a:rPr lang="cs-CZ" dirty="0"/>
              <a:t>) určuje vertikální souřadnici</a:t>
            </a:r>
          </a:p>
          <a:p>
            <a:r>
              <a:rPr lang="cs-CZ" dirty="0"/>
              <a:t>Source – (Image nebo str) – určuje obrázek, který bude vykreslen</a:t>
            </a:r>
          </a:p>
          <a:p>
            <a:r>
              <a:rPr lang="cs-CZ" dirty="0"/>
              <a:t>Transparent – (</a:t>
            </a:r>
            <a:r>
              <a:rPr lang="cs-CZ" dirty="0" err="1"/>
              <a:t>Color</a:t>
            </a:r>
            <a:r>
              <a:rPr lang="cs-CZ" dirty="0"/>
              <a:t>) určuje barvu, která bude brána za průhlednou 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D24D67F-5459-40D9-A365-9253836A6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3100" dirty="0"/>
              <a:t>ev3 = EV3Brick()</a:t>
            </a:r>
          </a:p>
          <a:p>
            <a:r>
              <a:rPr lang="cs-CZ" sz="3100" dirty="0"/>
              <a:t>ev3.screen.draw_image(50, 50,ImageFile.BACKWARD)</a:t>
            </a:r>
          </a:p>
          <a:p>
            <a:r>
              <a:rPr lang="cs-CZ" sz="3100" dirty="0" err="1"/>
              <a:t>wait</a:t>
            </a:r>
            <a:r>
              <a:rPr lang="cs-CZ" sz="3100" dirty="0"/>
              <a:t>(3000)</a:t>
            </a:r>
          </a:p>
          <a:p>
            <a:r>
              <a:rPr lang="cs-CZ" sz="3100" dirty="0"/>
              <a:t>ev3.screen.draw_image(0, 50,"up.png",Color.BLUE)</a:t>
            </a:r>
          </a:p>
          <a:p>
            <a:r>
              <a:rPr lang="cs-CZ" sz="3100" dirty="0" err="1"/>
              <a:t>wait</a:t>
            </a:r>
            <a:r>
              <a:rPr lang="cs-CZ" sz="31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0CE63D3-9A31-48CF-8E53-450E5F9D66F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9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8954F8-44E3-44EC-A176-39A96146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screen.draw_pixel</a:t>
            </a:r>
            <a:r>
              <a:rPr lang="cs-CZ" dirty="0"/>
              <a:t>(x, y, </a:t>
            </a:r>
            <a:r>
              <a:rPr lang="cs-CZ" dirty="0" err="1"/>
              <a:t>color</a:t>
            </a:r>
            <a:r>
              <a:rPr lang="cs-CZ" dirty="0"/>
              <a:t>=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398A29-7FE9-451E-AEAB-D1BB5D5E8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9600" dirty="0"/>
              <a:t>Obarví daný pixel danou barvou</a:t>
            </a:r>
          </a:p>
          <a:p>
            <a:r>
              <a:rPr lang="cs-CZ" sz="9600" dirty="0"/>
              <a:t>X- (</a:t>
            </a:r>
            <a:r>
              <a:rPr lang="cs-CZ" sz="9600" dirty="0" err="1"/>
              <a:t>int</a:t>
            </a:r>
            <a:r>
              <a:rPr lang="cs-CZ" sz="9600" dirty="0"/>
              <a:t>) určuje horizontální souřadnici pixelu</a:t>
            </a:r>
          </a:p>
          <a:p>
            <a:r>
              <a:rPr lang="cs-CZ" sz="9600" dirty="0"/>
              <a:t>y- (</a:t>
            </a:r>
            <a:r>
              <a:rPr lang="cs-CZ" sz="9600" dirty="0" err="1"/>
              <a:t>int</a:t>
            </a:r>
            <a:r>
              <a:rPr lang="cs-CZ" sz="9600" dirty="0"/>
              <a:t>) určuje vertikální souřadnici pixelu</a:t>
            </a:r>
          </a:p>
          <a:p>
            <a:r>
              <a:rPr lang="cs-CZ" sz="9600" dirty="0" err="1"/>
              <a:t>Color</a:t>
            </a:r>
            <a:r>
              <a:rPr lang="cs-CZ" sz="9600" dirty="0"/>
              <a:t> – (</a:t>
            </a:r>
            <a:r>
              <a:rPr lang="cs-CZ" sz="9600" dirty="0" err="1"/>
              <a:t>Color</a:t>
            </a:r>
            <a:r>
              <a:rPr lang="cs-CZ" sz="9600" dirty="0"/>
              <a:t>) určuje barvu pixelu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A5F415-1099-4791-8FC3-965F17702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ev3 = EV3Brick()</a:t>
            </a:r>
          </a:p>
          <a:p>
            <a:r>
              <a:rPr lang="cs-CZ" sz="8000" dirty="0"/>
              <a:t>ev3.screen.draw_pixel(50, 50,Color.BLUE)</a:t>
            </a:r>
          </a:p>
          <a:p>
            <a:r>
              <a:rPr lang="cs-CZ" sz="8000" dirty="0"/>
              <a:t>ev3.screen.draw_pixel(50, 51,Color.BLUE)</a:t>
            </a:r>
          </a:p>
          <a:p>
            <a:r>
              <a:rPr lang="cs-CZ" sz="8000" dirty="0"/>
              <a:t>ev3.screen.draw_pixel(51, 50,Color.BLUE)</a:t>
            </a:r>
          </a:p>
          <a:p>
            <a:r>
              <a:rPr lang="cs-CZ" sz="8000" dirty="0"/>
              <a:t>ev3.screen.draw_pixel(51, 51,Color.BLUE)</a:t>
            </a:r>
          </a:p>
          <a:p>
            <a:r>
              <a:rPr lang="cs-CZ" sz="8000" dirty="0" err="1"/>
              <a:t>wait</a:t>
            </a:r>
            <a:r>
              <a:rPr lang="cs-CZ" sz="80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F90173A-97A8-405B-94BC-09049F9072C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41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C8FB29-7EB7-4994-8AFF-FB3CEDE2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screen.draw_line</a:t>
            </a:r>
            <a:r>
              <a:rPr lang="en-US" dirty="0"/>
              <a:t>(x1, y1, x2, y2, width=1, color=</a:t>
            </a:r>
            <a:r>
              <a:rPr lang="en-US" dirty="0" err="1"/>
              <a:t>Color.BLACK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CAD3F-2A67-4188-8B6B-E546027C8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Nakreslí úsečku mezi dvěma pixely</a:t>
            </a:r>
          </a:p>
          <a:p>
            <a:r>
              <a:rPr lang="cs-CZ" sz="8000" dirty="0"/>
              <a:t>X1 – (</a:t>
            </a:r>
            <a:r>
              <a:rPr lang="cs-CZ" sz="8000" dirty="0" err="1"/>
              <a:t>int</a:t>
            </a:r>
            <a:r>
              <a:rPr lang="cs-CZ" sz="8000" dirty="0"/>
              <a:t>) určuje horizontální souřadnici prvního pixelu</a:t>
            </a:r>
          </a:p>
          <a:p>
            <a:r>
              <a:rPr lang="cs-CZ" sz="8000" dirty="0"/>
              <a:t>Y1 – (</a:t>
            </a:r>
            <a:r>
              <a:rPr lang="cs-CZ" sz="8000" dirty="0" err="1"/>
              <a:t>int</a:t>
            </a:r>
            <a:r>
              <a:rPr lang="cs-CZ" sz="8000" dirty="0"/>
              <a:t>) určuje vertikální souřadnici prvního pixelu</a:t>
            </a:r>
          </a:p>
          <a:p>
            <a:r>
              <a:rPr lang="cs-CZ" sz="8000" dirty="0"/>
              <a:t>X2 – (</a:t>
            </a:r>
            <a:r>
              <a:rPr lang="cs-CZ" sz="8000" dirty="0" err="1"/>
              <a:t>int</a:t>
            </a:r>
            <a:r>
              <a:rPr lang="cs-CZ" sz="8000" dirty="0"/>
              <a:t>) určuje horizontální souřadnici druhého pixelu</a:t>
            </a:r>
          </a:p>
          <a:p>
            <a:r>
              <a:rPr lang="cs-CZ" sz="8000" dirty="0"/>
              <a:t>Y2 – (</a:t>
            </a:r>
            <a:r>
              <a:rPr lang="cs-CZ" sz="8000" dirty="0" err="1"/>
              <a:t>int</a:t>
            </a:r>
            <a:r>
              <a:rPr lang="cs-CZ" sz="8000" dirty="0"/>
              <a:t>) určuje vertikální souřadnici druhého pixelu</a:t>
            </a:r>
          </a:p>
          <a:p>
            <a:r>
              <a:rPr lang="cs-CZ" sz="8000" dirty="0" err="1"/>
              <a:t>Width</a:t>
            </a:r>
            <a:r>
              <a:rPr lang="cs-CZ" sz="8000" dirty="0"/>
              <a:t> – (</a:t>
            </a:r>
            <a:r>
              <a:rPr lang="cs-CZ" sz="8000" dirty="0" err="1"/>
              <a:t>int</a:t>
            </a:r>
            <a:r>
              <a:rPr lang="cs-CZ" sz="8000" dirty="0"/>
              <a:t>) určuje tloušťku čáry</a:t>
            </a:r>
          </a:p>
          <a:p>
            <a:r>
              <a:rPr lang="cs-CZ" sz="8000" dirty="0" err="1"/>
              <a:t>Color</a:t>
            </a:r>
            <a:r>
              <a:rPr lang="cs-CZ" sz="8000" dirty="0"/>
              <a:t> – (</a:t>
            </a:r>
            <a:r>
              <a:rPr lang="cs-CZ" sz="8000" dirty="0" err="1"/>
              <a:t>Color</a:t>
            </a:r>
            <a:r>
              <a:rPr lang="cs-CZ" sz="8000" dirty="0"/>
              <a:t>) určuje barvu čáry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F1A10A8-50EF-416B-958D-0695B986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244483" cy="354171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ev3 = EV3Brick()</a:t>
            </a:r>
          </a:p>
          <a:p>
            <a:r>
              <a:rPr lang="en-US" sz="9600" dirty="0"/>
              <a:t>ev3.screen.draw_line(50, 50, 150, 100, 3,Color.BLUE)</a:t>
            </a:r>
          </a:p>
          <a:p>
            <a:r>
              <a:rPr lang="en-US" sz="9600" dirty="0"/>
              <a:t>wait(3000)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707D0FE-BA40-4C83-B663-B5EB426F0D5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13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7DB7B-929F-4509-94BD-42DDFA4C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screen.draw_box</a:t>
            </a:r>
            <a:r>
              <a:rPr lang="cs-CZ" dirty="0"/>
              <a:t>(x1, y1, x2, y2, r=0, </a:t>
            </a:r>
            <a:r>
              <a:rPr lang="cs-CZ" dirty="0" err="1"/>
              <a:t>fill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</a:t>
            </a:r>
            <a:r>
              <a:rPr lang="cs-CZ" dirty="0"/>
              <a:t>=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579F99-70FE-4351-9BC7-0DBF1AF2C6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6800" dirty="0"/>
              <a:t>Nakreslí obdélník mezi dvěma pixely</a:t>
            </a:r>
          </a:p>
          <a:p>
            <a:r>
              <a:rPr lang="cs-CZ" sz="6800" dirty="0"/>
              <a:t>X1 – (</a:t>
            </a:r>
            <a:r>
              <a:rPr lang="cs-CZ" sz="6800" dirty="0" err="1"/>
              <a:t>int</a:t>
            </a:r>
            <a:r>
              <a:rPr lang="cs-CZ" sz="6800" dirty="0"/>
              <a:t>) určuje horizontální souřadnici prvního pixelu</a:t>
            </a:r>
          </a:p>
          <a:p>
            <a:r>
              <a:rPr lang="cs-CZ" sz="6800" dirty="0"/>
              <a:t>Y1 – (</a:t>
            </a:r>
            <a:r>
              <a:rPr lang="cs-CZ" sz="6800" dirty="0" err="1"/>
              <a:t>int</a:t>
            </a:r>
            <a:r>
              <a:rPr lang="cs-CZ" sz="6800" dirty="0"/>
              <a:t>) určuje vertikální souřadnici prvního pixelu</a:t>
            </a:r>
          </a:p>
          <a:p>
            <a:r>
              <a:rPr lang="cs-CZ" sz="6800" dirty="0"/>
              <a:t>X2 – (</a:t>
            </a:r>
            <a:r>
              <a:rPr lang="cs-CZ" sz="6800" dirty="0" err="1"/>
              <a:t>int</a:t>
            </a:r>
            <a:r>
              <a:rPr lang="cs-CZ" sz="6800" dirty="0"/>
              <a:t>) určuje horizontální souřadnici druhého pixelu</a:t>
            </a:r>
          </a:p>
          <a:p>
            <a:r>
              <a:rPr lang="cs-CZ" sz="6800" dirty="0"/>
              <a:t>Y2 – (</a:t>
            </a:r>
            <a:r>
              <a:rPr lang="cs-CZ" sz="6800" dirty="0" err="1"/>
              <a:t>int</a:t>
            </a:r>
            <a:r>
              <a:rPr lang="cs-CZ" sz="6800" dirty="0"/>
              <a:t>) určuje vertikální souřadnici druhého pixelu</a:t>
            </a:r>
          </a:p>
          <a:p>
            <a:r>
              <a:rPr lang="cs-CZ" sz="6800" dirty="0"/>
              <a:t>R – (</a:t>
            </a:r>
            <a:r>
              <a:rPr lang="cs-CZ" sz="6800" dirty="0" err="1"/>
              <a:t>int</a:t>
            </a:r>
            <a:r>
              <a:rPr lang="cs-CZ" sz="6800" dirty="0"/>
              <a:t>) určuje zaoblení rohů</a:t>
            </a:r>
          </a:p>
          <a:p>
            <a:r>
              <a:rPr lang="cs-CZ" sz="6800" dirty="0"/>
              <a:t>Fill – (</a:t>
            </a:r>
            <a:r>
              <a:rPr lang="cs-CZ" sz="6800" dirty="0" err="1"/>
              <a:t>bool</a:t>
            </a:r>
            <a:r>
              <a:rPr lang="cs-CZ" sz="6800" dirty="0"/>
              <a:t>) určuje, zda bude obdélník vyplněný</a:t>
            </a:r>
          </a:p>
          <a:p>
            <a:r>
              <a:rPr lang="cs-CZ" sz="6800" dirty="0" err="1"/>
              <a:t>Color</a:t>
            </a:r>
            <a:r>
              <a:rPr lang="cs-CZ" sz="6800" dirty="0"/>
              <a:t> – (</a:t>
            </a:r>
            <a:r>
              <a:rPr lang="cs-CZ" sz="6800" dirty="0" err="1"/>
              <a:t>Color</a:t>
            </a:r>
            <a:r>
              <a:rPr lang="cs-CZ" sz="6800" dirty="0"/>
              <a:t>) určuje barvu obdélníku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CEFC6F-B590-4A78-8410-9720E176EE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ev3 = EV3Brick()</a:t>
            </a:r>
          </a:p>
          <a:p>
            <a:r>
              <a:rPr lang="cs-CZ" sz="8000" dirty="0"/>
              <a:t>ev3.screen.draw_box(50, 50, 150, 100, 10, </a:t>
            </a:r>
            <a:r>
              <a:rPr lang="cs-CZ" sz="8000" dirty="0" err="1"/>
              <a:t>True</a:t>
            </a:r>
            <a:r>
              <a:rPr lang="cs-CZ" sz="8000" dirty="0"/>
              <a:t>, </a:t>
            </a:r>
            <a:r>
              <a:rPr lang="cs-CZ" sz="8000" dirty="0" err="1"/>
              <a:t>Color.BLACK</a:t>
            </a:r>
            <a:r>
              <a:rPr lang="cs-CZ" sz="8000" dirty="0"/>
              <a:t>)</a:t>
            </a:r>
          </a:p>
          <a:p>
            <a:r>
              <a:rPr lang="cs-CZ" sz="8000" dirty="0" err="1"/>
              <a:t>wait</a:t>
            </a:r>
            <a:r>
              <a:rPr lang="cs-CZ" sz="80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B962ADF-CBDC-4431-887C-987EF3F08F83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91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 a konstanty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000" dirty="0"/>
              <a:t>Pro určení portů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Port</a:t>
            </a:r>
            <a:r>
              <a:rPr lang="cs-CZ" sz="2000" dirty="0"/>
              <a:t>)</a:t>
            </a:r>
          </a:p>
          <a:p>
            <a:r>
              <a:rPr lang="cs-CZ" sz="2000" dirty="0"/>
              <a:t>Pro určení kladného směru rotace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Direction</a:t>
            </a:r>
            <a:r>
              <a:rPr lang="cs-CZ" sz="2000" dirty="0"/>
              <a:t>)</a:t>
            </a:r>
          </a:p>
          <a:p>
            <a:r>
              <a:rPr lang="cs-CZ" sz="2000" dirty="0"/>
              <a:t>Pro chování servomotoru po zastavení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Stop</a:t>
            </a:r>
            <a:r>
              <a:rPr lang="cs-CZ" sz="2000" dirty="0"/>
              <a:t>)</a:t>
            </a:r>
          </a:p>
          <a:p>
            <a:r>
              <a:rPr lang="cs-CZ" sz="2000" dirty="0"/>
              <a:t>Pro určení barev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cs-CZ" sz="2000" dirty="0"/>
              <a:t>)</a:t>
            </a:r>
          </a:p>
          <a:p>
            <a:r>
              <a:rPr lang="cs-CZ" sz="2000" dirty="0"/>
              <a:t>Pro určení tlačítek na EV3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</a:t>
            </a:r>
            <a:r>
              <a:rPr lang="cs-CZ" sz="2000" dirty="0"/>
              <a:t>)</a:t>
            </a:r>
          </a:p>
          <a:p>
            <a:r>
              <a:rPr lang="cs-CZ" sz="2000" dirty="0"/>
              <a:t>Pro přístup k obrázkům z knihovny </a:t>
            </a:r>
            <a:r>
              <a:rPr lang="cs-CZ" sz="2000" dirty="0" err="1"/>
              <a:t>ImageFile</a:t>
            </a:r>
            <a:r>
              <a:rPr lang="cs-CZ" sz="2000" dirty="0"/>
              <a:t>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Image</a:t>
            </a:r>
            <a:r>
              <a:rPr lang="cs-CZ" sz="2000" dirty="0"/>
              <a:t>)</a:t>
            </a:r>
          </a:p>
          <a:p>
            <a:r>
              <a:rPr lang="cs-CZ" sz="2000" dirty="0"/>
              <a:t>Pro přístup k zvukovým stopám z knihovny </a:t>
            </a:r>
            <a:r>
              <a:rPr lang="cs-CZ" sz="2000" dirty="0" err="1"/>
              <a:t>SoundFile</a:t>
            </a:r>
            <a:r>
              <a:rPr lang="cs-CZ" sz="2000" dirty="0"/>
              <a:t>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</a:t>
            </a:r>
            <a:r>
              <a:rPr lang="cs-CZ" sz="2000" i="1" dirty="0" err="1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</a:t>
            </a:r>
            <a:r>
              <a:rPr lang="cs-CZ" sz="2000" dirty="0"/>
              <a:t>)</a:t>
            </a:r>
          </a:p>
          <a:p>
            <a:r>
              <a:rPr lang="cs-CZ" sz="2000" dirty="0"/>
              <a:t>Pro vytvoření stylu písma (</a:t>
            </a:r>
            <a:r>
              <a:rPr lang="cs-CZ" sz="20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Font</a:t>
            </a:r>
            <a:r>
              <a:rPr lang="cs-CZ" sz="2000" dirty="0"/>
              <a:t>)</a:t>
            </a:r>
          </a:p>
          <a:p>
            <a:endParaRPr lang="cs-CZ" sz="2000" dirty="0"/>
          </a:p>
          <a:p>
            <a:endParaRPr lang="cs-CZ" sz="2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B4527AA-48A3-4E24-9069-CF9D58334E4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86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532C1-A467-4FF2-B173-F4681B6C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screen.draw_circle</a:t>
            </a:r>
            <a:r>
              <a:rPr lang="en-US" dirty="0"/>
              <a:t>(x, y, r, fill=False, color=</a:t>
            </a:r>
            <a:r>
              <a:rPr lang="en-US" dirty="0" err="1"/>
              <a:t>Color.BLACK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EB2339-0A7C-40CF-8243-6BABD518E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7600" dirty="0"/>
              <a:t>Nakreslí kružnici s daným středem a poloměrem</a:t>
            </a:r>
          </a:p>
          <a:p>
            <a:r>
              <a:rPr lang="cs-CZ" sz="7600" dirty="0"/>
              <a:t>X1 – (</a:t>
            </a:r>
            <a:r>
              <a:rPr lang="cs-CZ" sz="7600" dirty="0" err="1"/>
              <a:t>int</a:t>
            </a:r>
            <a:r>
              <a:rPr lang="cs-CZ" sz="7600" dirty="0"/>
              <a:t>) určuje horizontální souřadnici středu</a:t>
            </a:r>
          </a:p>
          <a:p>
            <a:r>
              <a:rPr lang="cs-CZ" sz="7600" dirty="0"/>
              <a:t>Y1 – (</a:t>
            </a:r>
            <a:r>
              <a:rPr lang="cs-CZ" sz="7600" dirty="0" err="1"/>
              <a:t>int</a:t>
            </a:r>
            <a:r>
              <a:rPr lang="cs-CZ" sz="7600" dirty="0"/>
              <a:t>) určuje vertikální souřadnici středu</a:t>
            </a:r>
          </a:p>
          <a:p>
            <a:r>
              <a:rPr lang="cs-CZ" sz="7600" dirty="0"/>
              <a:t>R – (</a:t>
            </a:r>
            <a:r>
              <a:rPr lang="cs-CZ" sz="7600" dirty="0" err="1"/>
              <a:t>int</a:t>
            </a:r>
            <a:r>
              <a:rPr lang="cs-CZ" sz="7600" dirty="0"/>
              <a:t>) určuje poloměr</a:t>
            </a:r>
          </a:p>
          <a:p>
            <a:r>
              <a:rPr lang="cs-CZ" sz="7600" dirty="0"/>
              <a:t>Fill – (</a:t>
            </a:r>
            <a:r>
              <a:rPr lang="cs-CZ" sz="7600" dirty="0" err="1"/>
              <a:t>bool</a:t>
            </a:r>
            <a:r>
              <a:rPr lang="cs-CZ" sz="7600" dirty="0"/>
              <a:t>) určuje, zda bude kružnice vyplněná</a:t>
            </a:r>
          </a:p>
          <a:p>
            <a:r>
              <a:rPr lang="cs-CZ" sz="7600" dirty="0" err="1"/>
              <a:t>Color</a:t>
            </a:r>
            <a:r>
              <a:rPr lang="cs-CZ" sz="7600" dirty="0"/>
              <a:t> – (</a:t>
            </a:r>
            <a:r>
              <a:rPr lang="cs-CZ" sz="7600" dirty="0" err="1"/>
              <a:t>Color</a:t>
            </a:r>
            <a:r>
              <a:rPr lang="cs-CZ" sz="7600" dirty="0"/>
              <a:t>) určuje barvu kružnice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B419269-5BCA-499D-BDF3-E6E888E19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9600" dirty="0"/>
              <a:t>ev3 = EV3Brick()</a:t>
            </a:r>
          </a:p>
          <a:p>
            <a:r>
              <a:rPr lang="cs-CZ" sz="9600" dirty="0"/>
              <a:t>ev3.screen.draw_circle(70, 50, 15, </a:t>
            </a:r>
            <a:r>
              <a:rPr lang="cs-CZ" sz="9600" dirty="0" err="1"/>
              <a:t>False</a:t>
            </a:r>
            <a:r>
              <a:rPr lang="cs-CZ" sz="9600" dirty="0"/>
              <a:t>, </a:t>
            </a:r>
            <a:r>
              <a:rPr lang="cs-CZ" sz="9600" dirty="0" err="1"/>
              <a:t>Color.BLACK</a:t>
            </a:r>
            <a:r>
              <a:rPr lang="cs-CZ" sz="9600" dirty="0"/>
              <a:t>)</a:t>
            </a:r>
          </a:p>
          <a:p>
            <a:r>
              <a:rPr lang="cs-CZ" sz="9600" dirty="0" err="1"/>
              <a:t>wait</a:t>
            </a:r>
            <a:r>
              <a:rPr lang="cs-CZ" sz="9600" dirty="0"/>
              <a:t>(3000)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84A2402-F99F-47EA-954A-BF948C73536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7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F8B0E-F953-40FA-8DE5-C731CCC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dirty="0" err="1"/>
              <a:t>screen.width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9DB064-79F6-4016-8304-DDE0A2BCD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Vrací šířku obrazovky  v pixelech (</a:t>
            </a:r>
            <a:r>
              <a:rPr lang="cs-CZ" dirty="0" err="1"/>
              <a:t>int</a:t>
            </a:r>
            <a:r>
              <a:rPr lang="cs-CZ" dirty="0"/>
              <a:t>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B6E1FF-8468-4056-B10E-D0A26F39F5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x=ev3.screen.width/2</a:t>
            </a:r>
          </a:p>
          <a:p>
            <a:r>
              <a:rPr lang="cs-CZ" dirty="0"/>
              <a:t>ev3.screen.draw_circle(x, 50,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9A997EB-A706-4D25-8D0C-196BF31619C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3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379EA4-1F04-4CD5-89C1-B477C1B0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dirty="0" err="1"/>
              <a:t>screen.height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A855C5-21C3-4D11-8EA6-FDAEF0747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Vrací výšku obrazovky  v pixelech (</a:t>
            </a:r>
            <a:r>
              <a:rPr lang="cs-CZ" dirty="0" err="1"/>
              <a:t>int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357F18-5EA5-4ED2-8068-8ECE06B74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x=ev3.screen.width/2</a:t>
            </a:r>
          </a:p>
          <a:p>
            <a:r>
              <a:rPr lang="cs-CZ" dirty="0"/>
              <a:t>y=ev3.screen.height/2</a:t>
            </a:r>
          </a:p>
          <a:p>
            <a:r>
              <a:rPr lang="cs-CZ" dirty="0"/>
              <a:t>ev3.screen.draw_circle(x, y,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45AB105-EFD4-47B3-85CF-6829D744D02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27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F72E22-EF07-4B28-89DC-1F3075B2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screen.save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680E4-3FC5-4A82-8689-195941426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Uloží screenshot obrazovky EV3 jako PNG soubor</a:t>
            </a:r>
          </a:p>
          <a:p>
            <a:r>
              <a:rPr lang="cs-CZ" dirty="0" err="1"/>
              <a:t>Filename</a:t>
            </a:r>
            <a:r>
              <a:rPr lang="cs-CZ" dirty="0"/>
              <a:t> – (str) určuje název souboru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5EAB7C-4C4B-40C2-A830-DB2497D92F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x=ev3.screen.width/2</a:t>
            </a:r>
          </a:p>
          <a:p>
            <a:r>
              <a:rPr lang="cs-CZ" dirty="0"/>
              <a:t>y=ev3.screen.height/2</a:t>
            </a:r>
          </a:p>
          <a:p>
            <a:r>
              <a:rPr lang="cs-CZ" dirty="0"/>
              <a:t>ev3.screen.draw_circle(x, y,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/>
              <a:t>ev3.screen.save('obr')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48E2326-A4B5-4232-86B7-4B14DEEF1DC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68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367171"/>
            <a:ext cx="4171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Obrazové stopy</a:t>
            </a:r>
          </a:p>
        </p:txBody>
      </p:sp>
    </p:spTree>
    <p:extLst>
      <p:ext uri="{BB962C8B-B14F-4D97-AF65-F5344CB8AC3E}">
        <p14:creationId xmlns:p14="http://schemas.microsoft.com/office/powerpoint/2010/main" val="2521446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Image(source, sub=False)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Source </a:t>
            </a:r>
            <a:r>
              <a:rPr lang="cs-CZ" sz="1400" dirty="0"/>
              <a:t>–(Image nebo str) určuje obrázek, se kterým budeme pracovat</a:t>
            </a:r>
          </a:p>
          <a:p>
            <a:r>
              <a:rPr lang="cs-CZ" sz="1400" dirty="0"/>
              <a:t>Sub – (</a:t>
            </a:r>
            <a:r>
              <a:rPr lang="cs-CZ" sz="1400" dirty="0" err="1"/>
              <a:t>bool</a:t>
            </a:r>
            <a:r>
              <a:rPr lang="cs-CZ" sz="1400" dirty="0"/>
              <a:t>) určuje, zda se jedná o celý obrázek nebo jen o jeho část. Je možné přidat nepovinné parametry</a:t>
            </a:r>
            <a:r>
              <a:rPr lang="en-US" sz="1400" dirty="0"/>
              <a:t> {</a:t>
            </a:r>
            <a:r>
              <a:rPr lang="cs-CZ" sz="1400" dirty="0"/>
              <a:t>x1, y1, x2, y2</a:t>
            </a:r>
            <a:r>
              <a:rPr lang="en-US" sz="1400" dirty="0"/>
              <a:t>}</a:t>
            </a:r>
            <a:endParaRPr lang="cs-CZ" sz="1400" dirty="0"/>
          </a:p>
          <a:p>
            <a:r>
              <a:rPr lang="cs-CZ" sz="1400" dirty="0"/>
              <a:t>Vytvoření prázdného obrázku (</a:t>
            </a:r>
            <a:r>
              <a:rPr lang="cs-CZ" sz="1400" dirty="0" err="1"/>
              <a:t>empty</a:t>
            </a:r>
            <a:r>
              <a:rPr lang="cs-CZ" sz="1400" dirty="0"/>
              <a:t>())</a:t>
            </a:r>
            <a:endParaRPr lang="en-US" sz="1400" dirty="0"/>
          </a:p>
          <a:p>
            <a:r>
              <a:rPr lang="cs-CZ" sz="1400" dirty="0"/>
              <a:t>Psaní textu (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draw_text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, 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)</a:t>
            </a:r>
          </a:p>
          <a:p>
            <a:r>
              <a:rPr lang="cs-CZ" sz="1400" dirty="0"/>
              <a:t>Změna stylu písma (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set_font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)</a:t>
            </a:r>
          </a:p>
          <a:p>
            <a:r>
              <a:rPr lang="cs-CZ" sz="1400" dirty="0"/>
              <a:t>Vymazání celé obrazovky (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)</a:t>
            </a:r>
          </a:p>
          <a:p>
            <a:r>
              <a:rPr lang="cs-CZ" sz="1400" dirty="0"/>
              <a:t>Vložení obrázku ze souboru (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load_image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, 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draw_image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)</a:t>
            </a:r>
          </a:p>
          <a:p>
            <a:r>
              <a:rPr lang="cs-CZ" sz="1400" dirty="0"/>
              <a:t>Zakreslení pixelu (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draw_pixel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)</a:t>
            </a:r>
          </a:p>
          <a:p>
            <a:r>
              <a:rPr lang="cs-CZ" sz="1400" dirty="0"/>
              <a:t>Zakreslení geometrických útvarů (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draw_line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, 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draw_box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i="1" dirty="0">
                <a:solidFill>
                  <a:srgbClr val="FFC000"/>
                </a:solidFill>
                <a:latin typeface="+mn-lt"/>
              </a:rPr>
              <a:t>, 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draw_circle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)</a:t>
            </a:r>
          </a:p>
          <a:p>
            <a:r>
              <a:rPr lang="cs-CZ" sz="1400" dirty="0"/>
              <a:t>Zjištění rozměrů obrázku (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height</a:t>
            </a:r>
            <a:r>
              <a:rPr lang="cs-CZ" sz="1400" dirty="0"/>
              <a:t>, 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width</a:t>
            </a:r>
            <a:r>
              <a:rPr lang="cs-CZ" sz="1400" dirty="0"/>
              <a:t>)</a:t>
            </a:r>
          </a:p>
          <a:p>
            <a:r>
              <a:rPr lang="cs-CZ" sz="1400" dirty="0"/>
              <a:t>Uložení obrázku (</a:t>
            </a:r>
            <a:r>
              <a:rPr lang="cs-CZ" sz="1400" i="1" dirty="0" err="1">
                <a:solidFill>
                  <a:srgbClr val="FFC000"/>
                </a:solidFill>
                <a:latin typeface="+mn-l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</a:t>
            </a:r>
            <a:r>
              <a:rPr lang="cs-CZ" sz="1400" i="1" dirty="0">
                <a:solidFill>
                  <a:srgbClr val="FFC000"/>
                </a:solidFill>
                <a:latin typeface="+mn-l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400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B72E008-02CB-461E-B395-E5964C316B9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32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89671-25B2-4444-8E3E-661905B6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draw_text</a:t>
            </a:r>
            <a:r>
              <a:rPr lang="en-US" dirty="0"/>
              <a:t>(x, y, text, </a:t>
            </a:r>
            <a:r>
              <a:rPr lang="en-US" dirty="0" err="1"/>
              <a:t>text_color</a:t>
            </a:r>
            <a:r>
              <a:rPr lang="en-US" dirty="0"/>
              <a:t>=</a:t>
            </a:r>
            <a:r>
              <a:rPr lang="en-US" dirty="0" err="1"/>
              <a:t>Color.BLACK</a:t>
            </a:r>
            <a:r>
              <a:rPr lang="en-US" dirty="0"/>
              <a:t> , </a:t>
            </a:r>
            <a:r>
              <a:rPr lang="en-US" dirty="0" err="1"/>
              <a:t>background_color</a:t>
            </a:r>
            <a:r>
              <a:rPr lang="en-US" dirty="0"/>
              <a:t>=None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F71F57-DF7D-43FE-968A-B4C689BFA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Zakreslí text na danou pozici</a:t>
            </a:r>
          </a:p>
          <a:p>
            <a:r>
              <a:rPr lang="cs-CZ" sz="8000" dirty="0"/>
              <a:t>X – (</a:t>
            </a:r>
            <a:r>
              <a:rPr lang="cs-CZ" sz="8000" dirty="0" err="1"/>
              <a:t>int</a:t>
            </a:r>
            <a:r>
              <a:rPr lang="cs-CZ" sz="8000" dirty="0"/>
              <a:t>) určuje horizontální souřadnici umístění textu</a:t>
            </a:r>
          </a:p>
          <a:p>
            <a:r>
              <a:rPr lang="cs-CZ" sz="8000" dirty="0"/>
              <a:t>Y – (</a:t>
            </a:r>
            <a:r>
              <a:rPr lang="cs-CZ" sz="8000" dirty="0" err="1"/>
              <a:t>int</a:t>
            </a:r>
            <a:r>
              <a:rPr lang="cs-CZ" sz="8000" dirty="0"/>
              <a:t>) určuje vertikální souřadnici umístění textu</a:t>
            </a:r>
          </a:p>
          <a:p>
            <a:r>
              <a:rPr lang="cs-CZ" sz="8000" dirty="0"/>
              <a:t>Text – (str) určuje text, který má být zakreslen</a:t>
            </a:r>
          </a:p>
          <a:p>
            <a:r>
              <a:rPr lang="cs-CZ" sz="8000" dirty="0" err="1"/>
              <a:t>Text_color</a:t>
            </a:r>
            <a:r>
              <a:rPr lang="cs-CZ" sz="8000" dirty="0"/>
              <a:t> – (</a:t>
            </a:r>
            <a:r>
              <a:rPr lang="cs-CZ" sz="8000" dirty="0" err="1"/>
              <a:t>Color</a:t>
            </a:r>
            <a:r>
              <a:rPr lang="cs-CZ" sz="8000" dirty="0"/>
              <a:t>) určuje barvu textu</a:t>
            </a:r>
          </a:p>
          <a:p>
            <a:r>
              <a:rPr lang="cs-CZ" sz="8000" dirty="0" err="1"/>
              <a:t>Background_color</a:t>
            </a:r>
            <a:r>
              <a:rPr lang="cs-CZ" sz="8000" dirty="0"/>
              <a:t> – (</a:t>
            </a:r>
            <a:r>
              <a:rPr lang="cs-CZ" sz="8000" dirty="0" err="1"/>
              <a:t>Color</a:t>
            </a:r>
            <a:r>
              <a:rPr lang="cs-CZ" sz="8000" dirty="0"/>
              <a:t>) určuje barvu pozadí 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55CA114-729A-48A4-A6A9-FD4814B66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ev3 = EV3Brick()</a:t>
            </a:r>
          </a:p>
          <a:p>
            <a:r>
              <a:rPr lang="cs-CZ" sz="8000" dirty="0"/>
              <a:t>obr=Image(</a:t>
            </a:r>
            <a:r>
              <a:rPr lang="cs-CZ" sz="8000" dirty="0" err="1"/>
              <a:t>ImageFile.UP,sub</a:t>
            </a:r>
            <a:r>
              <a:rPr lang="cs-CZ" sz="8000" dirty="0"/>
              <a:t>=</a:t>
            </a:r>
            <a:r>
              <a:rPr lang="cs-CZ" sz="8000" dirty="0" err="1"/>
              <a:t>False</a:t>
            </a:r>
            <a:r>
              <a:rPr lang="cs-CZ" sz="8000" dirty="0"/>
              <a:t>)</a:t>
            </a:r>
          </a:p>
          <a:p>
            <a:r>
              <a:rPr lang="cs-CZ" sz="8000" dirty="0" err="1"/>
              <a:t>obr.draw_text</a:t>
            </a:r>
            <a:r>
              <a:rPr lang="cs-CZ" sz="8000" dirty="0"/>
              <a:t>(0,50, "ahoj",</a:t>
            </a:r>
            <a:r>
              <a:rPr lang="cs-CZ" sz="8000" dirty="0" err="1"/>
              <a:t>Color.WHITE</a:t>
            </a:r>
            <a:r>
              <a:rPr lang="cs-CZ" sz="8000" dirty="0"/>
              <a:t>, </a:t>
            </a:r>
            <a:r>
              <a:rPr lang="cs-CZ" sz="8000" dirty="0" err="1"/>
              <a:t>Color.BLACK</a:t>
            </a:r>
            <a:r>
              <a:rPr lang="cs-CZ" sz="8000" dirty="0"/>
              <a:t>)</a:t>
            </a:r>
          </a:p>
          <a:p>
            <a:r>
              <a:rPr lang="cs-CZ" sz="8000" dirty="0" err="1"/>
              <a:t>wait</a:t>
            </a:r>
            <a:r>
              <a:rPr lang="cs-CZ" sz="8000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1FCB806-1BDE-43EA-BC37-BA8E4F5D025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05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B789D4-F727-46C0-BAAA-D0BA9297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print</a:t>
            </a:r>
            <a:r>
              <a:rPr lang="cs-CZ" dirty="0"/>
              <a:t>(*</a:t>
            </a:r>
            <a:r>
              <a:rPr lang="cs-CZ" dirty="0" err="1"/>
              <a:t>args</a:t>
            </a:r>
            <a:r>
              <a:rPr lang="cs-CZ" dirty="0"/>
              <a:t>, </a:t>
            </a:r>
            <a:r>
              <a:rPr lang="cs-CZ" dirty="0" err="1"/>
              <a:t>sep</a:t>
            </a:r>
            <a:r>
              <a:rPr lang="cs-CZ" dirty="0"/>
              <a:t>=' ', end='\n')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E2E361-3575-4E4D-9565-2AEDD2AD02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Vypíše text na obrázek s bílým pozadím</a:t>
            </a:r>
          </a:p>
          <a:p>
            <a:r>
              <a:rPr lang="cs-CZ" dirty="0"/>
              <a:t>*</a:t>
            </a:r>
            <a:r>
              <a:rPr lang="cs-CZ" dirty="0" err="1"/>
              <a:t>args</a:t>
            </a:r>
            <a:r>
              <a:rPr lang="cs-CZ" dirty="0"/>
              <a:t> – (</a:t>
            </a:r>
            <a:r>
              <a:rPr lang="cs-CZ" dirty="0" err="1"/>
              <a:t>object</a:t>
            </a:r>
            <a:r>
              <a:rPr lang="cs-CZ" dirty="0"/>
              <a:t>) určuje objekty, jejichž hodnoty se mají vypsat</a:t>
            </a:r>
          </a:p>
          <a:p>
            <a:r>
              <a:rPr lang="cs-CZ" dirty="0" err="1"/>
              <a:t>Sep</a:t>
            </a:r>
            <a:r>
              <a:rPr lang="cs-CZ" dirty="0"/>
              <a:t> – (str) určuje znaky, které mají rozdělovat 2 objekty</a:t>
            </a:r>
          </a:p>
          <a:p>
            <a:r>
              <a:rPr lang="cs-CZ" dirty="0"/>
              <a:t>End – (str) určuje znaky, které budou vypsány za posledním objektem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7B1EF4-45BD-494D-9F77-D7A050878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3100" dirty="0"/>
              <a:t>obr=Image(</a:t>
            </a:r>
            <a:r>
              <a:rPr lang="cs-CZ" sz="3100" dirty="0" err="1"/>
              <a:t>ImageFile.UP,sub</a:t>
            </a:r>
            <a:r>
              <a:rPr lang="cs-CZ" sz="3100" dirty="0"/>
              <a:t>=</a:t>
            </a:r>
            <a:r>
              <a:rPr lang="cs-CZ" sz="3100" dirty="0" err="1"/>
              <a:t>False</a:t>
            </a:r>
            <a:r>
              <a:rPr lang="cs-CZ" sz="3100" dirty="0"/>
              <a:t>)</a:t>
            </a:r>
            <a:r>
              <a:rPr lang="cs-CZ" sz="3100" dirty="0" err="1"/>
              <a:t>obr.screen.print</a:t>
            </a:r>
            <a:r>
              <a:rPr lang="cs-CZ" sz="3100" dirty="0"/>
              <a:t>("ahoj") </a:t>
            </a:r>
            <a:r>
              <a:rPr lang="cs-CZ" sz="3100" dirty="0" err="1"/>
              <a:t>wait</a:t>
            </a:r>
            <a:r>
              <a:rPr lang="cs-CZ" sz="3100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8A46EDA-F3A4-4B20-A65D-8E1C5FF9254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33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AD2AD-DCD0-45B1-9388-89A875E5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fr-FR" dirty="0"/>
              <a:t>set_font(font)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FE7A9B-3E77-45DE-BB33-7526B0773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Změní styl písma</a:t>
            </a:r>
          </a:p>
          <a:p>
            <a:r>
              <a:rPr lang="cs-CZ" dirty="0"/>
              <a:t>Font – (Font) určuje proměnnou obsahující vlastnosti písma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915476D-CD11-4595-9CAF-522D480D7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5600" dirty="0"/>
              <a:t>ev3 = EV3Brick()</a:t>
            </a:r>
          </a:p>
          <a:p>
            <a:r>
              <a:rPr lang="cs-CZ" sz="5600" dirty="0"/>
              <a:t>obr=Image(</a:t>
            </a:r>
            <a:r>
              <a:rPr lang="cs-CZ" sz="5600" dirty="0" err="1"/>
              <a:t>ImageFile.UP,sub</a:t>
            </a:r>
            <a:r>
              <a:rPr lang="cs-CZ" sz="5600" dirty="0"/>
              <a:t>=</a:t>
            </a:r>
            <a:r>
              <a:rPr lang="cs-CZ" sz="5600" dirty="0" err="1"/>
              <a:t>False</a:t>
            </a:r>
            <a:r>
              <a:rPr lang="cs-CZ" sz="5600" dirty="0"/>
              <a:t>)</a:t>
            </a:r>
          </a:p>
          <a:p>
            <a:r>
              <a:rPr lang="cs-CZ" sz="5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#nastaveni fontu</a:t>
            </a:r>
          </a:p>
          <a:p>
            <a:r>
              <a:rPr lang="cs-CZ" sz="5600" dirty="0" err="1"/>
              <a:t>tiny_font</a:t>
            </a:r>
            <a:r>
              <a:rPr lang="cs-CZ" sz="5600" dirty="0"/>
              <a:t> = Font(</a:t>
            </a:r>
            <a:r>
              <a:rPr lang="cs-CZ" sz="5600" dirty="0" err="1"/>
              <a:t>size</a:t>
            </a:r>
            <a:r>
              <a:rPr lang="cs-CZ" sz="5600" dirty="0"/>
              <a:t>=6)</a:t>
            </a:r>
          </a:p>
          <a:p>
            <a:r>
              <a:rPr lang="cs-CZ" sz="5600" dirty="0" err="1"/>
              <a:t>big_font</a:t>
            </a:r>
            <a:r>
              <a:rPr lang="cs-CZ" sz="5600" dirty="0"/>
              <a:t> = Font(</a:t>
            </a:r>
            <a:r>
              <a:rPr lang="cs-CZ" sz="5600" dirty="0" err="1"/>
              <a:t>size</a:t>
            </a:r>
            <a:r>
              <a:rPr lang="cs-CZ" sz="5600" dirty="0"/>
              <a:t>=24, </a:t>
            </a:r>
            <a:r>
              <a:rPr lang="cs-CZ" sz="5600" dirty="0" err="1"/>
              <a:t>bold</a:t>
            </a:r>
            <a:r>
              <a:rPr lang="cs-CZ" sz="5600" dirty="0"/>
              <a:t>=</a:t>
            </a:r>
            <a:r>
              <a:rPr lang="cs-CZ" sz="5600" dirty="0" err="1"/>
              <a:t>True</a:t>
            </a:r>
            <a:r>
              <a:rPr lang="cs-CZ" sz="5600" dirty="0"/>
              <a:t>)</a:t>
            </a:r>
          </a:p>
          <a:p>
            <a:r>
              <a:rPr lang="cs-CZ" sz="5600" dirty="0" err="1"/>
              <a:t>obr.print</a:t>
            </a:r>
            <a:r>
              <a:rPr lang="cs-CZ" sz="5600" dirty="0"/>
              <a:t>('Hello!‘)</a:t>
            </a:r>
          </a:p>
          <a:p>
            <a:r>
              <a:rPr lang="cs-CZ" sz="5600" dirty="0" err="1"/>
              <a:t>Obr.set_font</a:t>
            </a:r>
            <a:r>
              <a:rPr lang="cs-CZ" sz="5600" dirty="0"/>
              <a:t>(</a:t>
            </a:r>
            <a:r>
              <a:rPr lang="cs-CZ" sz="5600" dirty="0" err="1"/>
              <a:t>tiny_font</a:t>
            </a:r>
            <a:r>
              <a:rPr lang="cs-CZ" sz="5600" dirty="0"/>
              <a:t>)</a:t>
            </a:r>
          </a:p>
          <a:p>
            <a:r>
              <a:rPr lang="cs-CZ" sz="5600" dirty="0" err="1"/>
              <a:t>obr.print</a:t>
            </a:r>
            <a:r>
              <a:rPr lang="cs-CZ" sz="5600" dirty="0"/>
              <a:t>('</a:t>
            </a:r>
            <a:r>
              <a:rPr lang="cs-CZ" sz="5600" dirty="0" err="1"/>
              <a:t>hello</a:t>
            </a:r>
            <a:r>
              <a:rPr lang="cs-CZ" sz="5600" dirty="0"/>
              <a:t>‘)</a:t>
            </a:r>
          </a:p>
          <a:p>
            <a:r>
              <a:rPr lang="cs-CZ" sz="5600" dirty="0" err="1"/>
              <a:t>obr.set_font</a:t>
            </a:r>
            <a:r>
              <a:rPr lang="cs-CZ" sz="5600" dirty="0"/>
              <a:t>(</a:t>
            </a:r>
            <a:r>
              <a:rPr lang="cs-CZ" sz="5600" dirty="0" err="1"/>
              <a:t>big_font</a:t>
            </a:r>
            <a:r>
              <a:rPr lang="cs-CZ" sz="5600" dirty="0"/>
              <a:t>)</a:t>
            </a:r>
          </a:p>
          <a:p>
            <a:r>
              <a:rPr lang="cs-CZ" sz="5600" dirty="0" err="1"/>
              <a:t>obr.print</a:t>
            </a:r>
            <a:r>
              <a:rPr lang="cs-CZ" sz="5600" dirty="0"/>
              <a:t>('HELLO')</a:t>
            </a:r>
          </a:p>
          <a:p>
            <a:r>
              <a:rPr lang="cs-CZ" sz="5600" dirty="0" err="1"/>
              <a:t>wait</a:t>
            </a:r>
            <a:r>
              <a:rPr lang="cs-CZ" sz="5600" dirty="0"/>
              <a:t>(5000)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ED0AB0F-AD67-4511-847A-5C29B7A7157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4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FE03C-38A5-4D4F-9B75-052C6CE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clear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9594AA-A155-4402-80CD-EA85E57EA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Změní barvu všech pixelů na bílou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8AE016F-7B5F-4CE1-B18F-4F91A6FC0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obr.draw_text</a:t>
            </a:r>
            <a:r>
              <a:rPr lang="cs-CZ" dirty="0"/>
              <a:t>(0,50, "ahoj",</a:t>
            </a:r>
            <a:r>
              <a:rPr lang="cs-CZ" dirty="0" err="1"/>
              <a:t>Color.WHITE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/>
              <a:t>obr</a:t>
            </a:r>
            <a:r>
              <a:rPr lang="en-US" dirty="0"/>
              <a:t>.clear()</a:t>
            </a:r>
          </a:p>
          <a:p>
            <a:r>
              <a:rPr lang="en-US" dirty="0"/>
              <a:t>wait(3000)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28C2EAB-751E-432B-903B-370C192094E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9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16254-D611-4488-8020-F498B12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AA35E9-3712-46CB-A4C7-63C2F556E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Rozlišuje, na kterém portu je periférie zapojena</a:t>
            </a:r>
          </a:p>
          <a:p>
            <a:r>
              <a:rPr lang="cs-CZ" dirty="0"/>
              <a:t>Pro motory </a:t>
            </a:r>
            <a:r>
              <a:rPr lang="en-US" dirty="0"/>
              <a:t>{A, B, C, D}</a:t>
            </a:r>
          </a:p>
          <a:p>
            <a:r>
              <a:rPr lang="en-US" dirty="0"/>
              <a:t>Pro </a:t>
            </a:r>
            <a:r>
              <a:rPr lang="en-US" dirty="0" err="1"/>
              <a:t>sen</a:t>
            </a:r>
            <a:r>
              <a:rPr lang="cs-CZ" dirty="0"/>
              <a:t>z</a:t>
            </a:r>
            <a:r>
              <a:rPr lang="en-US" dirty="0" err="1"/>
              <a:t>ory</a:t>
            </a:r>
            <a:r>
              <a:rPr lang="en-US" dirty="0"/>
              <a:t> {S1, S2, S3, S4}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8658E9-71AB-4C79-86B5-609BB086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5794899" cy="389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</a:t>
            </a: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inicializace motoru zapojeného do portu B</a:t>
            </a:r>
            <a:endParaRPr lang="en-US" sz="18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pPr marL="0" indent="0">
              <a:buNone/>
            </a:pPr>
            <a:r>
              <a:rPr lang="cs-CZ" sz="1800" dirty="0"/>
              <a:t>mot=Motor(</a:t>
            </a:r>
            <a:r>
              <a:rPr lang="cs-CZ" sz="1800" dirty="0" err="1"/>
              <a:t>Port.B</a:t>
            </a:r>
            <a:r>
              <a:rPr lang="cs-CZ" sz="1800" dirty="0"/>
              <a:t>)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inicializace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sv</a:t>
            </a:r>
            <a:r>
              <a:rPr lang="cs-CZ" sz="18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ětelného</a:t>
            </a: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senzoru na port 2</a:t>
            </a:r>
            <a:endParaRPr lang="en-US" sz="18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pPr marL="0" indent="0">
              <a:buNone/>
            </a:pPr>
            <a:r>
              <a:rPr lang="cs-CZ" sz="1800" dirty="0" err="1"/>
              <a:t>senzorL</a:t>
            </a:r>
            <a:r>
              <a:rPr lang="cs-CZ" sz="1800" dirty="0"/>
              <a:t> = </a:t>
            </a:r>
            <a:r>
              <a:rPr lang="cs-CZ" sz="1800" dirty="0" err="1"/>
              <a:t>ColorSensor</a:t>
            </a:r>
            <a:r>
              <a:rPr lang="cs-CZ" sz="1800" dirty="0"/>
              <a:t>(Port.S2)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2CA4925-F6FF-44C9-9634-EE3298276B4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21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22341E-56F0-48AE-AA9F-1B66CF72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load_image</a:t>
            </a:r>
            <a:r>
              <a:rPr lang="cs-CZ" dirty="0"/>
              <a:t>(source)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AE5F95-B4E2-4C80-949D-17C9A4E1F4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Do obrázku je vložen jiný obrázek </a:t>
            </a:r>
          </a:p>
          <a:p>
            <a:r>
              <a:rPr lang="cs-CZ" dirty="0"/>
              <a:t>Source – (Image nebo str) určuje obrázek. Obrázek může být součástí knihovny nebo proměnná určuje název přiloženého souboru.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3FA4AE-8A2F-44DC-8351-A2FF5D507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sz="2000" dirty="0"/>
              <a:t>ev3 = EV3Brick()</a:t>
            </a:r>
          </a:p>
          <a:p>
            <a:r>
              <a:rPr lang="cs-CZ" sz="2000" dirty="0"/>
              <a:t>obr=Image(</a:t>
            </a:r>
            <a:r>
              <a:rPr lang="cs-CZ" sz="2000" dirty="0" err="1"/>
              <a:t>ImageFile.UP,sub</a:t>
            </a:r>
            <a:r>
              <a:rPr lang="cs-CZ" sz="2000" dirty="0"/>
              <a:t>=</a:t>
            </a:r>
            <a:r>
              <a:rPr lang="cs-CZ" sz="2000" dirty="0" err="1"/>
              <a:t>False</a:t>
            </a:r>
            <a:r>
              <a:rPr lang="cs-CZ" sz="2000" dirty="0"/>
              <a:t>)</a:t>
            </a:r>
          </a:p>
          <a:p>
            <a:r>
              <a:rPr lang="cs-CZ" sz="2000" dirty="0" err="1"/>
              <a:t>obr.load_image</a:t>
            </a:r>
            <a:r>
              <a:rPr lang="cs-CZ" sz="2000" dirty="0"/>
              <a:t>(</a:t>
            </a:r>
            <a:r>
              <a:rPr lang="cs-CZ" sz="2000" dirty="0" err="1"/>
              <a:t>ImageFile.BACKWARD</a:t>
            </a:r>
            <a:r>
              <a:rPr lang="cs-CZ" sz="2000" dirty="0"/>
              <a:t>) 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#načtení obrázku z knihovny</a:t>
            </a:r>
          </a:p>
          <a:p>
            <a:r>
              <a:rPr lang="cs-CZ" sz="2000" dirty="0" err="1"/>
              <a:t>wait</a:t>
            </a:r>
            <a:r>
              <a:rPr lang="cs-CZ" sz="2000" dirty="0"/>
              <a:t>(3000)</a:t>
            </a:r>
          </a:p>
          <a:p>
            <a:r>
              <a:rPr lang="cs-CZ" sz="2000" dirty="0" err="1"/>
              <a:t>obr.load_image</a:t>
            </a:r>
            <a:r>
              <a:rPr lang="cs-CZ" sz="2000" dirty="0"/>
              <a:t>("up.png") #načtení obrázku ze souboru</a:t>
            </a:r>
          </a:p>
          <a:p>
            <a:r>
              <a:rPr lang="cs-CZ" sz="2000" dirty="0" err="1"/>
              <a:t>wait</a:t>
            </a:r>
            <a:r>
              <a:rPr lang="cs-CZ" sz="20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25E3900-FCBB-4EAD-BABC-4C348CBCA72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57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6EE97-D55E-4E0D-A0F7-5A2C493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draw_image</a:t>
            </a:r>
            <a:r>
              <a:rPr lang="cs-CZ" dirty="0"/>
              <a:t>(x, y, source, transparent=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0DBF83-BDDA-4765-996A-3CBE97965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Vloží obrázek na dané souřadnice obrázku</a:t>
            </a:r>
          </a:p>
          <a:p>
            <a:r>
              <a:rPr lang="cs-CZ" dirty="0"/>
              <a:t>X- (</a:t>
            </a:r>
            <a:r>
              <a:rPr lang="cs-CZ" dirty="0" err="1"/>
              <a:t>int</a:t>
            </a:r>
            <a:r>
              <a:rPr lang="cs-CZ" dirty="0"/>
              <a:t>) určuje horizontální souřadnici</a:t>
            </a:r>
          </a:p>
          <a:p>
            <a:r>
              <a:rPr lang="cs-CZ" dirty="0"/>
              <a:t>y- (</a:t>
            </a:r>
            <a:r>
              <a:rPr lang="cs-CZ" dirty="0" err="1"/>
              <a:t>int</a:t>
            </a:r>
            <a:r>
              <a:rPr lang="cs-CZ" dirty="0"/>
              <a:t>) určuje vertikální souřadnici</a:t>
            </a:r>
          </a:p>
          <a:p>
            <a:r>
              <a:rPr lang="cs-CZ" dirty="0"/>
              <a:t>Source – (Image nebo str) – určuje obrázek, který bude vykreslen</a:t>
            </a:r>
          </a:p>
          <a:p>
            <a:r>
              <a:rPr lang="cs-CZ" dirty="0"/>
              <a:t>Transparent – (</a:t>
            </a:r>
            <a:r>
              <a:rPr lang="cs-CZ" dirty="0" err="1"/>
              <a:t>Color</a:t>
            </a:r>
            <a:r>
              <a:rPr lang="cs-CZ" dirty="0"/>
              <a:t>) určuje barvu, která bude brána za průhlednou 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D24D67F-5459-40D9-A365-9253836A6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obr.draw_image</a:t>
            </a:r>
            <a:r>
              <a:rPr lang="cs-CZ" dirty="0"/>
              <a:t>(50, 50,ImageFile.BACKWARD)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 err="1"/>
              <a:t>obr.draw_image</a:t>
            </a:r>
            <a:r>
              <a:rPr lang="cs-CZ" dirty="0"/>
              <a:t>(0, 50,"up.png",Color.BLUE)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AC5EB9D-257B-44C7-B923-9B7D2EC38B5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39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8954F8-44E3-44EC-A176-39A96146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draw_pixel</a:t>
            </a:r>
            <a:r>
              <a:rPr lang="cs-CZ" dirty="0"/>
              <a:t>(x, y, </a:t>
            </a:r>
            <a:r>
              <a:rPr lang="cs-CZ" dirty="0" err="1"/>
              <a:t>color</a:t>
            </a:r>
            <a:r>
              <a:rPr lang="cs-CZ" dirty="0"/>
              <a:t>=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398A29-7FE9-451E-AEAB-D1BB5D5E8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Obarví daný pixel danou barvou</a:t>
            </a:r>
          </a:p>
          <a:p>
            <a:r>
              <a:rPr lang="cs-CZ" dirty="0"/>
              <a:t>X- (</a:t>
            </a:r>
            <a:r>
              <a:rPr lang="cs-CZ" dirty="0" err="1"/>
              <a:t>int</a:t>
            </a:r>
            <a:r>
              <a:rPr lang="cs-CZ" dirty="0"/>
              <a:t>) určuje horizontální souřadnici pixelu</a:t>
            </a:r>
          </a:p>
          <a:p>
            <a:r>
              <a:rPr lang="cs-CZ" dirty="0"/>
              <a:t>y- (</a:t>
            </a:r>
            <a:r>
              <a:rPr lang="cs-CZ" dirty="0" err="1"/>
              <a:t>int</a:t>
            </a:r>
            <a:r>
              <a:rPr lang="cs-CZ" dirty="0"/>
              <a:t>) určuje vertikální souřadnici pixelu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pixelu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A5F415-1099-4791-8FC3-965F17702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obr.draw_pixel</a:t>
            </a:r>
            <a:r>
              <a:rPr lang="cs-CZ" dirty="0"/>
              <a:t>(50, 50,Color.BLUE)</a:t>
            </a:r>
          </a:p>
          <a:p>
            <a:r>
              <a:rPr lang="cs-CZ" dirty="0" err="1"/>
              <a:t>obr.draw_pixel</a:t>
            </a:r>
            <a:r>
              <a:rPr lang="cs-CZ" dirty="0"/>
              <a:t>(50, 51,Color.BLUE)</a:t>
            </a:r>
          </a:p>
          <a:p>
            <a:r>
              <a:rPr lang="cs-CZ" dirty="0" err="1"/>
              <a:t>obr.draw_pixel</a:t>
            </a:r>
            <a:r>
              <a:rPr lang="cs-CZ" dirty="0"/>
              <a:t>(51, 50,Color.BLUE)</a:t>
            </a:r>
          </a:p>
          <a:p>
            <a:r>
              <a:rPr lang="cs-CZ" dirty="0" err="1"/>
              <a:t>obr.draw_pixel</a:t>
            </a:r>
            <a:r>
              <a:rPr lang="cs-CZ" dirty="0"/>
              <a:t>(51, 51,Color.BLUE)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9DC7180-B587-4DDF-B711-DEA4A2D9BC4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37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C8FB29-7EB7-4994-8AFF-FB3CEDE2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draw_line</a:t>
            </a:r>
            <a:r>
              <a:rPr lang="en-US" dirty="0"/>
              <a:t>(x1, y1, x2, y2, width=1, color=</a:t>
            </a:r>
            <a:r>
              <a:rPr lang="en-US" dirty="0" err="1"/>
              <a:t>Color.BLACK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CAD3F-2A67-4188-8B6B-E546027C8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7600" dirty="0"/>
              <a:t>Vytvoří úsečku mezi dvěma pixely</a:t>
            </a:r>
          </a:p>
          <a:p>
            <a:r>
              <a:rPr lang="cs-CZ" sz="7600" dirty="0"/>
              <a:t>X1 – (</a:t>
            </a:r>
            <a:r>
              <a:rPr lang="cs-CZ" sz="7600" dirty="0" err="1"/>
              <a:t>int</a:t>
            </a:r>
            <a:r>
              <a:rPr lang="cs-CZ" sz="7600" dirty="0"/>
              <a:t>) určuje horizontální souřadnici prvního pixelu</a:t>
            </a:r>
          </a:p>
          <a:p>
            <a:r>
              <a:rPr lang="cs-CZ" sz="7600" dirty="0"/>
              <a:t>Y1 – (</a:t>
            </a:r>
            <a:r>
              <a:rPr lang="cs-CZ" sz="7600" dirty="0" err="1"/>
              <a:t>int</a:t>
            </a:r>
            <a:r>
              <a:rPr lang="cs-CZ" sz="7600" dirty="0"/>
              <a:t>) určuje vertikální souřadnici prvního pixelu</a:t>
            </a:r>
          </a:p>
          <a:p>
            <a:r>
              <a:rPr lang="cs-CZ" sz="7600" dirty="0"/>
              <a:t>X2 – (</a:t>
            </a:r>
            <a:r>
              <a:rPr lang="cs-CZ" sz="7600" dirty="0" err="1"/>
              <a:t>int</a:t>
            </a:r>
            <a:r>
              <a:rPr lang="cs-CZ" sz="7600" dirty="0"/>
              <a:t>) určuje horizontální souřadnici druhého pixelu</a:t>
            </a:r>
          </a:p>
          <a:p>
            <a:r>
              <a:rPr lang="cs-CZ" sz="7600" dirty="0"/>
              <a:t>Y2 – (</a:t>
            </a:r>
            <a:r>
              <a:rPr lang="cs-CZ" sz="7600" dirty="0" err="1"/>
              <a:t>int</a:t>
            </a:r>
            <a:r>
              <a:rPr lang="cs-CZ" sz="7600" dirty="0"/>
              <a:t>) určuje vertikální souřadnici druhého pixelu</a:t>
            </a:r>
          </a:p>
          <a:p>
            <a:r>
              <a:rPr lang="cs-CZ" sz="7600" dirty="0" err="1"/>
              <a:t>Width</a:t>
            </a:r>
            <a:r>
              <a:rPr lang="cs-CZ" sz="7600" dirty="0"/>
              <a:t> – (</a:t>
            </a:r>
            <a:r>
              <a:rPr lang="cs-CZ" sz="7600" dirty="0" err="1"/>
              <a:t>int</a:t>
            </a:r>
            <a:r>
              <a:rPr lang="cs-CZ" sz="7600" dirty="0"/>
              <a:t>) určuje tloušťku čáry</a:t>
            </a:r>
          </a:p>
          <a:p>
            <a:r>
              <a:rPr lang="cs-CZ" sz="7600" dirty="0" err="1"/>
              <a:t>Color</a:t>
            </a:r>
            <a:r>
              <a:rPr lang="cs-CZ" sz="7600" dirty="0"/>
              <a:t> – (</a:t>
            </a:r>
            <a:r>
              <a:rPr lang="cs-CZ" sz="7600" dirty="0" err="1"/>
              <a:t>Color</a:t>
            </a:r>
            <a:r>
              <a:rPr lang="cs-CZ" sz="7600" dirty="0"/>
              <a:t>) určuje barvu čáry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F1A10A8-50EF-416B-958D-0695B986BD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ev3 = EV3Brick()</a:t>
            </a:r>
            <a:endParaRPr lang="cs-CZ" sz="8000" dirty="0"/>
          </a:p>
          <a:p>
            <a:r>
              <a:rPr lang="en-US" sz="8000" dirty="0" err="1"/>
              <a:t>obr</a:t>
            </a:r>
            <a:r>
              <a:rPr lang="en-US" sz="8000" dirty="0"/>
              <a:t>=Image(</a:t>
            </a:r>
            <a:r>
              <a:rPr lang="en-US" sz="8000" dirty="0" err="1"/>
              <a:t>ImageFile.UP,sub</a:t>
            </a:r>
            <a:r>
              <a:rPr lang="en-US" sz="8000" dirty="0"/>
              <a:t>=False)</a:t>
            </a:r>
          </a:p>
          <a:p>
            <a:r>
              <a:rPr lang="cs-CZ" sz="8000" dirty="0"/>
              <a:t>obr</a:t>
            </a:r>
            <a:r>
              <a:rPr lang="en-US" sz="8000" dirty="0"/>
              <a:t>.draw_line(50, 50, 150, 100, 3,Color.BLUE)</a:t>
            </a:r>
          </a:p>
          <a:p>
            <a:r>
              <a:rPr lang="en-US" sz="8000" dirty="0"/>
              <a:t>wait(3000)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DD66F5E-E71C-47FD-8BA3-50B55EE4A1D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81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7DB7B-929F-4509-94BD-42DDFA4C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draw_box</a:t>
            </a:r>
            <a:r>
              <a:rPr lang="cs-CZ" dirty="0"/>
              <a:t>(x1, y1, x2, y2, r=0, </a:t>
            </a:r>
            <a:r>
              <a:rPr lang="cs-CZ" dirty="0" err="1"/>
              <a:t>fill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</a:t>
            </a:r>
            <a:r>
              <a:rPr lang="cs-CZ" dirty="0"/>
              <a:t>=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579F99-70FE-4351-9BC7-0DBF1AF2C6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6800" dirty="0"/>
              <a:t>Vytvoří obdélník mezi dvěma pixely</a:t>
            </a:r>
          </a:p>
          <a:p>
            <a:r>
              <a:rPr lang="cs-CZ" sz="6800" dirty="0"/>
              <a:t>X1 – (</a:t>
            </a:r>
            <a:r>
              <a:rPr lang="cs-CZ" sz="6800" dirty="0" err="1"/>
              <a:t>int</a:t>
            </a:r>
            <a:r>
              <a:rPr lang="cs-CZ" sz="6800" dirty="0"/>
              <a:t>) určuje horizontální souřadnici prvního pixelu</a:t>
            </a:r>
          </a:p>
          <a:p>
            <a:r>
              <a:rPr lang="cs-CZ" sz="6800" dirty="0"/>
              <a:t>Y1 – (</a:t>
            </a:r>
            <a:r>
              <a:rPr lang="cs-CZ" sz="6800" dirty="0" err="1"/>
              <a:t>int</a:t>
            </a:r>
            <a:r>
              <a:rPr lang="cs-CZ" sz="6800" dirty="0"/>
              <a:t>) určuje vertikální souřadnici prvního pixelu</a:t>
            </a:r>
          </a:p>
          <a:p>
            <a:r>
              <a:rPr lang="cs-CZ" sz="6800" dirty="0"/>
              <a:t>X2 – (</a:t>
            </a:r>
            <a:r>
              <a:rPr lang="cs-CZ" sz="6800" dirty="0" err="1"/>
              <a:t>int</a:t>
            </a:r>
            <a:r>
              <a:rPr lang="cs-CZ" sz="6800" dirty="0"/>
              <a:t>) určuje horizontální souřadnici druhého pixelu</a:t>
            </a:r>
          </a:p>
          <a:p>
            <a:r>
              <a:rPr lang="cs-CZ" sz="6800" dirty="0"/>
              <a:t>Y2 – (</a:t>
            </a:r>
            <a:r>
              <a:rPr lang="cs-CZ" sz="6800" dirty="0" err="1"/>
              <a:t>int</a:t>
            </a:r>
            <a:r>
              <a:rPr lang="cs-CZ" sz="6800" dirty="0"/>
              <a:t>) určuje vertikální souřadnici druhého pixelu</a:t>
            </a:r>
          </a:p>
          <a:p>
            <a:r>
              <a:rPr lang="cs-CZ" sz="6800" dirty="0"/>
              <a:t>R – (</a:t>
            </a:r>
            <a:r>
              <a:rPr lang="cs-CZ" sz="6800" dirty="0" err="1"/>
              <a:t>int</a:t>
            </a:r>
            <a:r>
              <a:rPr lang="cs-CZ" sz="6800" dirty="0"/>
              <a:t>) určuje zaoblení vrcholů</a:t>
            </a:r>
          </a:p>
          <a:p>
            <a:r>
              <a:rPr lang="cs-CZ" sz="6800" dirty="0"/>
              <a:t>Fill – (</a:t>
            </a:r>
            <a:r>
              <a:rPr lang="cs-CZ" sz="6800" dirty="0" err="1"/>
              <a:t>bool</a:t>
            </a:r>
            <a:r>
              <a:rPr lang="cs-CZ" sz="6800" dirty="0"/>
              <a:t>) určuje, zda bude obdélník vyplněný</a:t>
            </a:r>
          </a:p>
          <a:p>
            <a:r>
              <a:rPr lang="cs-CZ" sz="6800" dirty="0" err="1"/>
              <a:t>Color</a:t>
            </a:r>
            <a:r>
              <a:rPr lang="cs-CZ" sz="6800" dirty="0"/>
              <a:t> – (</a:t>
            </a:r>
            <a:r>
              <a:rPr lang="cs-CZ" sz="6800" dirty="0" err="1"/>
              <a:t>Color</a:t>
            </a:r>
            <a:r>
              <a:rPr lang="cs-CZ" sz="6800" dirty="0"/>
              <a:t>) určuje barvu obdélníku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CEFC6F-B590-4A78-8410-9720E176EE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ev3 = EV3Brick()</a:t>
            </a:r>
          </a:p>
          <a:p>
            <a:r>
              <a:rPr lang="cs-CZ" sz="8000" dirty="0"/>
              <a:t>obr=Image(</a:t>
            </a:r>
            <a:r>
              <a:rPr lang="cs-CZ" sz="8000" dirty="0" err="1"/>
              <a:t>ImageFile.UP,sub</a:t>
            </a:r>
            <a:r>
              <a:rPr lang="cs-CZ" sz="8000" dirty="0"/>
              <a:t>=</a:t>
            </a:r>
            <a:r>
              <a:rPr lang="cs-CZ" sz="8000" dirty="0" err="1"/>
              <a:t>False</a:t>
            </a:r>
            <a:r>
              <a:rPr lang="cs-CZ" sz="8000" dirty="0"/>
              <a:t>)</a:t>
            </a:r>
          </a:p>
          <a:p>
            <a:r>
              <a:rPr lang="cs-CZ" sz="8000" dirty="0" err="1"/>
              <a:t>obr.draw_box</a:t>
            </a:r>
            <a:r>
              <a:rPr lang="cs-CZ" sz="8000" dirty="0"/>
              <a:t>(50, 50, 150, 100, 10, </a:t>
            </a:r>
            <a:r>
              <a:rPr lang="cs-CZ" sz="8000" dirty="0" err="1"/>
              <a:t>True</a:t>
            </a:r>
            <a:r>
              <a:rPr lang="cs-CZ" sz="8000" dirty="0"/>
              <a:t>, </a:t>
            </a:r>
            <a:r>
              <a:rPr lang="cs-CZ" sz="8000" dirty="0" err="1"/>
              <a:t>Color.BLACK</a:t>
            </a:r>
            <a:r>
              <a:rPr lang="cs-CZ" sz="8000" dirty="0"/>
              <a:t>)</a:t>
            </a:r>
          </a:p>
          <a:p>
            <a:r>
              <a:rPr lang="cs-CZ" sz="8000" dirty="0" err="1"/>
              <a:t>wait</a:t>
            </a:r>
            <a:r>
              <a:rPr lang="cs-CZ" sz="80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B562B77-B9A4-446D-8DD1-3DE6B029544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75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532C1-A467-4FF2-B173-F4681B6C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draw_circle</a:t>
            </a:r>
            <a:r>
              <a:rPr lang="en-US" dirty="0"/>
              <a:t>(x, y, r, fill=False, color=</a:t>
            </a:r>
            <a:r>
              <a:rPr lang="en-US" dirty="0" err="1"/>
              <a:t>Color.BLACK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EB2339-0A7C-40CF-8243-6BABD518E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Nakreslí kružnici se daným středem a poloměrem</a:t>
            </a:r>
          </a:p>
          <a:p>
            <a:r>
              <a:rPr lang="cs-CZ" sz="8000" dirty="0"/>
              <a:t>X1 – (</a:t>
            </a:r>
            <a:r>
              <a:rPr lang="cs-CZ" sz="8000" dirty="0" err="1"/>
              <a:t>int</a:t>
            </a:r>
            <a:r>
              <a:rPr lang="cs-CZ" sz="8000" dirty="0"/>
              <a:t>) určuje horizontální souřadnici středu</a:t>
            </a:r>
          </a:p>
          <a:p>
            <a:r>
              <a:rPr lang="cs-CZ" sz="8000" dirty="0"/>
              <a:t>Y1 – (</a:t>
            </a:r>
            <a:r>
              <a:rPr lang="cs-CZ" sz="8000" dirty="0" err="1"/>
              <a:t>int</a:t>
            </a:r>
            <a:r>
              <a:rPr lang="cs-CZ" sz="8000" dirty="0"/>
              <a:t>) určuje vertikální souřadnici středu</a:t>
            </a:r>
          </a:p>
          <a:p>
            <a:r>
              <a:rPr lang="cs-CZ" sz="8000" dirty="0"/>
              <a:t>R – (</a:t>
            </a:r>
            <a:r>
              <a:rPr lang="cs-CZ" sz="8000" dirty="0" err="1"/>
              <a:t>int</a:t>
            </a:r>
            <a:r>
              <a:rPr lang="cs-CZ" sz="8000" dirty="0"/>
              <a:t>) určuje poloměr</a:t>
            </a:r>
          </a:p>
          <a:p>
            <a:r>
              <a:rPr lang="cs-CZ" sz="8000" dirty="0"/>
              <a:t>Fill – (</a:t>
            </a:r>
            <a:r>
              <a:rPr lang="cs-CZ" sz="8000" dirty="0" err="1"/>
              <a:t>bool</a:t>
            </a:r>
            <a:r>
              <a:rPr lang="cs-CZ" sz="8000" dirty="0"/>
              <a:t>) určuje, zda bude kružnice vyplněná</a:t>
            </a:r>
          </a:p>
          <a:p>
            <a:r>
              <a:rPr lang="cs-CZ" sz="8000" dirty="0" err="1"/>
              <a:t>Color</a:t>
            </a:r>
            <a:r>
              <a:rPr lang="cs-CZ" sz="8000" dirty="0"/>
              <a:t> – (</a:t>
            </a:r>
            <a:r>
              <a:rPr lang="cs-CZ" sz="8000" dirty="0" err="1"/>
              <a:t>Color</a:t>
            </a:r>
            <a:r>
              <a:rPr lang="cs-CZ" sz="8000" dirty="0"/>
              <a:t>) určuje barvu kružnice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B419269-5BCA-499D-BDF3-E6E888E19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ev3 = EV3Brick()</a:t>
            </a:r>
          </a:p>
          <a:p>
            <a:r>
              <a:rPr lang="cs-CZ" sz="8000" dirty="0"/>
              <a:t>obr=Image(</a:t>
            </a:r>
            <a:r>
              <a:rPr lang="cs-CZ" sz="8000" dirty="0" err="1"/>
              <a:t>ImageFile.UP,sub</a:t>
            </a:r>
            <a:r>
              <a:rPr lang="cs-CZ" sz="8000" dirty="0"/>
              <a:t>=</a:t>
            </a:r>
            <a:r>
              <a:rPr lang="cs-CZ" sz="8000" dirty="0" err="1"/>
              <a:t>False</a:t>
            </a:r>
            <a:r>
              <a:rPr lang="cs-CZ" sz="8000" dirty="0"/>
              <a:t>)</a:t>
            </a:r>
          </a:p>
          <a:p>
            <a:r>
              <a:rPr lang="cs-CZ" sz="8000" dirty="0" err="1"/>
              <a:t>obr.draw_circle</a:t>
            </a:r>
            <a:r>
              <a:rPr lang="cs-CZ" sz="8000" dirty="0"/>
              <a:t>(70, 50, 15, </a:t>
            </a:r>
            <a:r>
              <a:rPr lang="cs-CZ" sz="8000" dirty="0" err="1"/>
              <a:t>False</a:t>
            </a:r>
            <a:r>
              <a:rPr lang="cs-CZ" sz="8000" dirty="0"/>
              <a:t>, </a:t>
            </a:r>
            <a:r>
              <a:rPr lang="cs-CZ" sz="8000" dirty="0" err="1"/>
              <a:t>Color.BLACK</a:t>
            </a:r>
            <a:r>
              <a:rPr lang="cs-CZ" sz="8000" dirty="0"/>
              <a:t>)</a:t>
            </a:r>
          </a:p>
          <a:p>
            <a:r>
              <a:rPr lang="cs-CZ" sz="8000" dirty="0" err="1"/>
              <a:t>wait</a:t>
            </a:r>
            <a:r>
              <a:rPr lang="cs-CZ" sz="80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4127239-3683-4DC3-99DA-DE917BD6382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2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F8B0E-F953-40FA-8DE5-C731CCC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dirty="0" err="1"/>
              <a:t>width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9DB064-79F6-4016-8304-DDE0A2BCD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Vrací šířku obrázku  v pixelech (</a:t>
            </a:r>
            <a:r>
              <a:rPr lang="cs-CZ" dirty="0" err="1"/>
              <a:t>int</a:t>
            </a:r>
            <a:r>
              <a:rPr lang="cs-CZ" dirty="0"/>
              <a:t>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B6E1FF-8468-4056-B10E-D0A26F39F5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ev3 = EV3Brick()</a:t>
            </a:r>
          </a:p>
          <a:p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obr=Image(</a:t>
            </a:r>
            <a:r>
              <a:rPr lang="cs-CZ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ImageFile.UP,sub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cs-CZ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cs-CZ" sz="2000" dirty="0"/>
          </a:p>
          <a:p>
            <a:r>
              <a:rPr lang="cs-CZ" sz="2000" dirty="0"/>
              <a:t>x=</a:t>
            </a:r>
            <a:r>
              <a:rPr lang="cs-CZ" sz="2000" dirty="0" err="1"/>
              <a:t>obr.width</a:t>
            </a:r>
            <a:r>
              <a:rPr lang="cs-CZ" sz="2000" dirty="0"/>
              <a:t>/2</a:t>
            </a:r>
          </a:p>
          <a:p>
            <a:r>
              <a:rPr lang="cs-CZ" sz="2000" dirty="0" err="1"/>
              <a:t>obr.draw_circle</a:t>
            </a:r>
            <a:r>
              <a:rPr lang="cs-CZ" sz="2000" dirty="0"/>
              <a:t>(x, 50, 15, </a:t>
            </a:r>
            <a:r>
              <a:rPr lang="cs-CZ" sz="2000" dirty="0" err="1"/>
              <a:t>False</a:t>
            </a:r>
            <a:r>
              <a:rPr lang="cs-CZ" sz="2000" dirty="0"/>
              <a:t>, </a:t>
            </a:r>
            <a:r>
              <a:rPr lang="cs-CZ" sz="2000" dirty="0" err="1"/>
              <a:t>Color.BLACK</a:t>
            </a:r>
            <a:r>
              <a:rPr lang="cs-CZ" sz="2000" dirty="0"/>
              <a:t>)</a:t>
            </a:r>
          </a:p>
          <a:p>
            <a:r>
              <a:rPr lang="cs-CZ" sz="2000" dirty="0" err="1"/>
              <a:t>wait</a:t>
            </a:r>
            <a:r>
              <a:rPr lang="cs-CZ" sz="20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E0C9FE5-34D6-4F80-9DEA-610086CA0F9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24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379EA4-1F04-4CD5-89C1-B477C1B0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dirty="0" err="1"/>
              <a:t>height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A855C5-21C3-4D11-8EA6-FDAEF0747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Vrací výšku obrázku v pixelech (</a:t>
            </a:r>
            <a:r>
              <a:rPr lang="cs-CZ" dirty="0" err="1"/>
              <a:t>int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357F18-5EA5-4ED2-8068-8ECE06B74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obr=Image(</a:t>
            </a:r>
            <a:r>
              <a:rPr lang="cs-CZ" sz="2000" dirty="0" err="1"/>
              <a:t>ImageFile.UP,sub</a:t>
            </a:r>
            <a:r>
              <a:rPr lang="cs-CZ" sz="2000" dirty="0"/>
              <a:t>=</a:t>
            </a:r>
            <a:r>
              <a:rPr lang="cs-CZ" sz="2000" dirty="0" err="1"/>
              <a:t>False</a:t>
            </a:r>
            <a:r>
              <a:rPr lang="cs-CZ" sz="2000" dirty="0"/>
              <a:t>)</a:t>
            </a:r>
          </a:p>
          <a:p>
            <a:r>
              <a:rPr lang="cs-CZ" sz="2000" dirty="0"/>
              <a:t>x=</a:t>
            </a:r>
            <a:r>
              <a:rPr lang="cs-CZ" sz="2000" dirty="0" err="1"/>
              <a:t>obr.width</a:t>
            </a:r>
            <a:r>
              <a:rPr lang="cs-CZ" sz="2000" dirty="0"/>
              <a:t>/2</a:t>
            </a:r>
          </a:p>
          <a:p>
            <a:r>
              <a:rPr lang="cs-CZ" sz="2000" dirty="0"/>
              <a:t>y=</a:t>
            </a:r>
            <a:r>
              <a:rPr lang="cs-CZ" sz="2000" dirty="0" err="1"/>
              <a:t>obr.height</a:t>
            </a:r>
            <a:r>
              <a:rPr lang="cs-CZ" sz="2000" dirty="0"/>
              <a:t>/2</a:t>
            </a:r>
          </a:p>
          <a:p>
            <a:r>
              <a:rPr lang="cs-CZ" sz="2000" dirty="0" err="1"/>
              <a:t>obr.draw_circle</a:t>
            </a:r>
            <a:r>
              <a:rPr lang="cs-CZ" sz="2000" dirty="0"/>
              <a:t>(x, y, 15, </a:t>
            </a:r>
            <a:r>
              <a:rPr lang="cs-CZ" sz="2000" dirty="0" err="1"/>
              <a:t>False</a:t>
            </a:r>
            <a:r>
              <a:rPr lang="cs-CZ" sz="2000" dirty="0"/>
              <a:t>, </a:t>
            </a:r>
            <a:r>
              <a:rPr lang="cs-CZ" sz="2000" dirty="0" err="1"/>
              <a:t>Color.BLACK</a:t>
            </a:r>
            <a:r>
              <a:rPr lang="cs-CZ" sz="2000" dirty="0"/>
              <a:t>)</a:t>
            </a:r>
          </a:p>
          <a:p>
            <a:r>
              <a:rPr lang="cs-CZ" sz="2000" dirty="0" err="1"/>
              <a:t>wait</a:t>
            </a:r>
            <a:r>
              <a:rPr lang="cs-CZ" sz="20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5EB32A2-DC30-41D5-96A9-EBF9B93E2BB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77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F72E22-EF07-4B28-89DC-1F3075B2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save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680E4-3FC5-4A82-8689-195941426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Uloží obrázek jako PNG soubor</a:t>
            </a:r>
          </a:p>
          <a:p>
            <a:r>
              <a:rPr lang="cs-CZ" dirty="0" err="1"/>
              <a:t>Filename</a:t>
            </a:r>
            <a:r>
              <a:rPr lang="cs-CZ" dirty="0"/>
              <a:t> – (str) určuje název souboru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5EAB7C-4C4B-40C2-A830-DB2497D92F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x=</a:t>
            </a:r>
            <a:r>
              <a:rPr lang="cs-CZ" dirty="0" err="1"/>
              <a:t>obr.width</a:t>
            </a:r>
            <a:r>
              <a:rPr lang="cs-CZ" dirty="0"/>
              <a:t>/2</a:t>
            </a:r>
          </a:p>
          <a:p>
            <a:r>
              <a:rPr lang="cs-CZ" dirty="0"/>
              <a:t>y=</a:t>
            </a:r>
            <a:r>
              <a:rPr lang="cs-CZ" dirty="0" err="1"/>
              <a:t>obr.height</a:t>
            </a:r>
            <a:r>
              <a:rPr lang="cs-CZ" dirty="0"/>
              <a:t>/2</a:t>
            </a:r>
          </a:p>
          <a:p>
            <a:r>
              <a:rPr lang="cs-CZ" dirty="0" err="1"/>
              <a:t>obr.draw_circle</a:t>
            </a:r>
            <a:r>
              <a:rPr lang="cs-CZ" dirty="0"/>
              <a:t>(x, y,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 err="1"/>
              <a:t>obr.save</a:t>
            </a:r>
            <a:r>
              <a:rPr lang="cs-CZ" dirty="0"/>
              <a:t>('obr')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742786D-064B-4356-82A8-DEE623570CA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4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Baterie</a:t>
            </a:r>
          </a:p>
        </p:txBody>
      </p:sp>
    </p:spTree>
    <p:extLst>
      <p:ext uri="{BB962C8B-B14F-4D97-AF65-F5344CB8AC3E}">
        <p14:creationId xmlns:p14="http://schemas.microsoft.com/office/powerpoint/2010/main" val="141065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807A0F-BD75-486C-B09D-2FAB1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Direction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C2D8B-9450-4F81-9D02-46159ABF12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Určuje kladný směr otáčení servomotoru</a:t>
            </a:r>
          </a:p>
          <a:p>
            <a:r>
              <a:rPr lang="cs-CZ" dirty="0"/>
              <a:t>Po směru hodinových ručiček</a:t>
            </a:r>
            <a:br>
              <a:rPr lang="cs-CZ" dirty="0"/>
            </a:br>
            <a:r>
              <a:rPr lang="cs-CZ" dirty="0"/>
              <a:t>CLOCKWISE</a:t>
            </a:r>
          </a:p>
          <a:p>
            <a:r>
              <a:rPr lang="cs-CZ" dirty="0"/>
              <a:t>Proti směru hodinových ručiček</a:t>
            </a:r>
            <a:br>
              <a:rPr lang="cs-CZ" dirty="0"/>
            </a:br>
            <a:r>
              <a:rPr lang="cs-CZ" dirty="0"/>
              <a:t>COUNTERCLOCKWISE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10FF17E-E306-4946-95B1-EAED3363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608468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sz="1800" dirty="0"/>
              <a:t>mot=Motor(</a:t>
            </a:r>
            <a:r>
              <a:rPr lang="cs-CZ" sz="1800" dirty="0" err="1"/>
              <a:t>Port.B</a:t>
            </a:r>
            <a:r>
              <a:rPr lang="cs-CZ" sz="1800" dirty="0"/>
              <a:t>, </a:t>
            </a:r>
            <a:r>
              <a:rPr lang="cs-CZ" sz="1800" dirty="0" err="1"/>
              <a:t>Direction.COUNTERCLOCKWISE</a:t>
            </a:r>
            <a:r>
              <a:rPr lang="cs-CZ" sz="1800" dirty="0"/>
              <a:t>) </a:t>
            </a:r>
          </a:p>
          <a:p>
            <a:pPr marL="0" indent="0">
              <a:buNone/>
            </a:pPr>
            <a:r>
              <a:rPr lang="cs-CZ" sz="1800" dirty="0"/>
              <a:t>mot=Motor(</a:t>
            </a:r>
            <a:r>
              <a:rPr lang="cs-CZ" sz="1800" dirty="0" err="1"/>
              <a:t>Port.C</a:t>
            </a:r>
            <a:r>
              <a:rPr lang="cs-CZ" sz="1800" dirty="0"/>
              <a:t>, </a:t>
            </a:r>
            <a:r>
              <a:rPr lang="cs-CZ" sz="1800" dirty="0" err="1"/>
              <a:t>Direction.CLOCKWISE</a:t>
            </a:r>
            <a:r>
              <a:rPr lang="cs-CZ" sz="1800" dirty="0"/>
              <a:t>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860811-7344-4E18-B1AB-4033C8D63E4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61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EV3 -baterie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Zjistí napětí baterie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battery.voltage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Zjistí proud baterie(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battery.current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45C826C-1C9A-4AC1-9C32-B3B8B99A700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9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0C64B4E-585A-491B-B94B-5FCD8DC8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battery.voltage</a:t>
            </a:r>
            <a:r>
              <a:rPr lang="cs-CZ" dirty="0"/>
              <a:t>()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36E3685F-7F51-42EC-87C0-79DEE2571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int</a:t>
            </a:r>
            <a:r>
              <a:rPr lang="cs-CZ" dirty="0"/>
              <a:t>) napětí baterie v milivoltech</a:t>
            </a:r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8135455-EC3C-4F6A-8D0D-1CC1924975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ev3 = EV3Brick()</a:t>
            </a:r>
          </a:p>
          <a:p>
            <a:r>
              <a:rPr lang="sv-SE" dirty="0"/>
              <a:t>print(ev3.battery.voltage())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05D3C47-71E1-45E1-8512-F101D64E820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20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0C64B4E-585A-491B-B94B-5FCD8DC8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battery.current</a:t>
            </a:r>
            <a:r>
              <a:rPr lang="cs-CZ" dirty="0"/>
              <a:t>()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36E3685F-7F51-42EC-87C0-79DEE2571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int</a:t>
            </a:r>
            <a:r>
              <a:rPr lang="cs-CZ" dirty="0"/>
              <a:t>) proudu baterie v miliampérech</a:t>
            </a:r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8135455-EC3C-4F6A-8D0D-1CC1924975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ev3 = EV3Brick()</a:t>
            </a:r>
          </a:p>
          <a:p>
            <a:r>
              <a:rPr lang="sv-SE" dirty="0"/>
              <a:t>print(ev3.battery.</a:t>
            </a:r>
            <a:r>
              <a:rPr lang="cs-CZ" dirty="0" err="1"/>
              <a:t>current</a:t>
            </a:r>
            <a:r>
              <a:rPr lang="sv-SE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0C85AFB-BDD1-49B4-848D-C10A600CC8A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9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3891369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Class</a:t>
            </a:r>
            <a:r>
              <a:rPr lang="cs-CZ" dirty="0"/>
              <a:t> Motor</a:t>
            </a:r>
            <a:r>
              <a:rPr lang="fr-FR" dirty="0"/>
              <a:t>(port, positive_direction=Direction.CLOCKWISE, gears=None)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400" dirty="0"/>
              <a:t>Port – (Port) určuje port, na kterém je motor připojen</a:t>
            </a:r>
          </a:p>
          <a:p>
            <a:r>
              <a:rPr lang="cs-CZ" sz="2400" dirty="0" err="1"/>
              <a:t>Positive_direction</a:t>
            </a:r>
            <a:r>
              <a:rPr lang="cs-CZ" sz="2400" dirty="0"/>
              <a:t> – (</a:t>
            </a:r>
            <a:r>
              <a:rPr lang="cs-CZ" sz="2400" dirty="0" err="1"/>
              <a:t>Direction</a:t>
            </a:r>
            <a:r>
              <a:rPr lang="cs-CZ" sz="2400" dirty="0"/>
              <a:t>) určuje kladný směr otáčení</a:t>
            </a:r>
          </a:p>
          <a:p>
            <a:r>
              <a:rPr lang="cs-CZ" sz="2400" dirty="0" err="1"/>
              <a:t>Gears</a:t>
            </a:r>
            <a:r>
              <a:rPr lang="cs-CZ" sz="2400" dirty="0"/>
              <a:t> – (</a:t>
            </a:r>
            <a:r>
              <a:rPr lang="cs-CZ" sz="2400" dirty="0" err="1"/>
              <a:t>array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int</a:t>
            </a:r>
            <a:r>
              <a:rPr lang="cs-CZ" sz="2400" dirty="0"/>
              <a:t>) – určuje počet ozubených kol při použití převodů</a:t>
            </a:r>
          </a:p>
          <a:p>
            <a:r>
              <a:rPr lang="cs-CZ" sz="2400" dirty="0"/>
              <a:t>Roztočení motoru (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run()</a:t>
            </a:r>
            <a:r>
              <a:rPr lang="cs-CZ" sz="2400" dirty="0"/>
              <a:t>, 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run_time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, 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run_angle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, 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run_target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, 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run_until_stalled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, 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)</a:t>
            </a:r>
          </a:p>
          <a:p>
            <a:r>
              <a:rPr lang="cs-CZ" sz="2400" dirty="0"/>
              <a:t>Zastavení motoru (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stop()</a:t>
            </a:r>
            <a:r>
              <a:rPr lang="cs-CZ" sz="2400" dirty="0"/>
              <a:t>, 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brake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, 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hold()</a:t>
            </a:r>
            <a:r>
              <a:rPr lang="cs-CZ" sz="2400" dirty="0"/>
              <a:t>)</a:t>
            </a:r>
          </a:p>
          <a:p>
            <a:r>
              <a:rPr lang="cs-CZ" sz="2400" dirty="0"/>
              <a:t>Informacemi o motoru( 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speed()</a:t>
            </a:r>
            <a:r>
              <a:rPr lang="cs-CZ" sz="2400" dirty="0"/>
              <a:t>, 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angle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, 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reset_angle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80E8237-DB21-473D-9D40-B7EF5763F47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87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run(speed)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Roztočí servomotor danou rychlostí</a:t>
            </a:r>
          </a:p>
          <a:p>
            <a:r>
              <a:rPr lang="cs-CZ" dirty="0"/>
              <a:t>Speed – (</a:t>
            </a:r>
            <a:r>
              <a:rPr lang="cs-CZ" dirty="0" err="1"/>
              <a:t>int</a:t>
            </a:r>
            <a:r>
              <a:rPr lang="cs-CZ" dirty="0"/>
              <a:t>) určuje rychlost, jakou se motor bude otáčet [°/s]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Direction.COUNTERCLOCKWISE</a:t>
            </a:r>
            <a:r>
              <a:rPr lang="cs-CZ" dirty="0"/>
              <a:t>)</a:t>
            </a:r>
          </a:p>
          <a:p>
            <a:r>
              <a:rPr lang="cs-CZ" dirty="0" err="1"/>
              <a:t>mot.run</a:t>
            </a:r>
            <a:r>
              <a:rPr lang="cs-CZ" dirty="0"/>
              <a:t>(100) 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B5C50E-2532-4954-B8C4-D4E475DDB17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86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FD7FB7-516D-4D81-B5CF-2997D28B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run_time</a:t>
            </a:r>
            <a:r>
              <a:rPr lang="en-US" dirty="0"/>
              <a:t>(speed, time, then=</a:t>
            </a:r>
            <a:r>
              <a:rPr lang="en-US" dirty="0" err="1"/>
              <a:t>Stop.HOLD</a:t>
            </a:r>
            <a:r>
              <a:rPr lang="en-US" dirty="0"/>
              <a:t>, wait=True)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2D1C7D-0D5A-46E3-AE5E-7E2470431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7600" dirty="0"/>
              <a:t>Roztočí motor konstantní rychlostí po danou dobu</a:t>
            </a:r>
          </a:p>
          <a:p>
            <a:r>
              <a:rPr lang="cs-CZ" sz="7600" dirty="0"/>
              <a:t>speed – (</a:t>
            </a:r>
            <a:r>
              <a:rPr lang="cs-CZ" sz="7600" dirty="0" err="1"/>
              <a:t>int</a:t>
            </a:r>
            <a:r>
              <a:rPr lang="cs-CZ" sz="7600" dirty="0"/>
              <a:t>) určuje rychlost otáčení motoru [°/s]</a:t>
            </a:r>
          </a:p>
          <a:p>
            <a:r>
              <a:rPr lang="cs-CZ" sz="7600" dirty="0" err="1"/>
              <a:t>time</a:t>
            </a:r>
            <a:r>
              <a:rPr lang="cs-CZ" sz="7600" dirty="0"/>
              <a:t> – (</a:t>
            </a:r>
            <a:r>
              <a:rPr lang="cs-CZ" sz="7600" dirty="0" err="1"/>
              <a:t>int</a:t>
            </a:r>
            <a:r>
              <a:rPr lang="cs-CZ" sz="7600" dirty="0"/>
              <a:t>) určuje délku trvání manévru [</a:t>
            </a:r>
            <a:r>
              <a:rPr lang="cs-CZ" sz="7600" dirty="0" err="1"/>
              <a:t>ms</a:t>
            </a:r>
            <a:r>
              <a:rPr lang="cs-CZ" sz="7600" dirty="0"/>
              <a:t>]</a:t>
            </a:r>
          </a:p>
          <a:p>
            <a:r>
              <a:rPr lang="cs-CZ" sz="7600" dirty="0" err="1"/>
              <a:t>then</a:t>
            </a:r>
            <a:r>
              <a:rPr lang="cs-CZ" sz="7600" dirty="0"/>
              <a:t> – (Stop) určuje, jestli po zastavení motorů budou motory působit pasivně nebo aktivně proti změně úhlu nebo nebudou působit proti pohybu žádnou silou.</a:t>
            </a:r>
          </a:p>
          <a:p>
            <a:r>
              <a:rPr lang="cs-CZ" sz="7600" dirty="0" err="1"/>
              <a:t>Wait</a:t>
            </a:r>
            <a:r>
              <a:rPr lang="cs-CZ" sz="7600" dirty="0"/>
              <a:t> – (</a:t>
            </a:r>
            <a:r>
              <a:rPr lang="cs-CZ" sz="7600" dirty="0" err="1"/>
              <a:t>bool</a:t>
            </a:r>
            <a:r>
              <a:rPr lang="cs-CZ" sz="7600" dirty="0"/>
              <a:t>) určuje, zda program čeká na dokončení funkce </a:t>
            </a:r>
            <a:r>
              <a:rPr lang="cs-CZ" sz="7600" dirty="0" err="1"/>
              <a:t>run_time</a:t>
            </a:r>
            <a:r>
              <a:rPr lang="cs-CZ" sz="7600" dirty="0"/>
              <a:t>()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3E355B2-E94F-43F8-9585-1A8B45D898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8000" dirty="0"/>
              <a:t>mot=Motor(</a:t>
            </a:r>
            <a:r>
              <a:rPr lang="cs-CZ" sz="8000" dirty="0" err="1"/>
              <a:t>Port.B</a:t>
            </a:r>
            <a:r>
              <a:rPr lang="cs-CZ" sz="8000" dirty="0"/>
              <a:t>, </a:t>
            </a:r>
            <a:r>
              <a:rPr lang="cs-CZ" sz="8000" dirty="0" err="1"/>
              <a:t>Direction.COUNTERCLOCKWISE</a:t>
            </a:r>
            <a:r>
              <a:rPr lang="cs-CZ" sz="8000" dirty="0"/>
              <a:t>)</a:t>
            </a:r>
          </a:p>
          <a:p>
            <a:r>
              <a:rPr lang="cs-CZ" sz="8000" dirty="0" err="1"/>
              <a:t>mot.run_time</a:t>
            </a:r>
            <a:r>
              <a:rPr lang="cs-CZ" sz="8000" dirty="0"/>
              <a:t>(200, 2000,Stop.HOLD, </a:t>
            </a:r>
            <a:r>
              <a:rPr lang="cs-CZ" sz="8000" dirty="0" err="1"/>
              <a:t>True</a:t>
            </a:r>
            <a:r>
              <a:rPr lang="cs-CZ" sz="8000" dirty="0"/>
              <a:t>) </a:t>
            </a:r>
          </a:p>
          <a:p>
            <a:r>
              <a:rPr lang="cs-CZ" sz="8000" dirty="0" err="1"/>
              <a:t>wait</a:t>
            </a:r>
            <a:r>
              <a:rPr lang="cs-CZ" sz="8000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AA02B8D-AA34-4DFC-830C-9887DFE21AE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8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258C1-61F2-4450-BB4C-225498B1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run_angle</a:t>
            </a:r>
            <a:r>
              <a:rPr lang="en-US" dirty="0"/>
              <a:t>(speed, </a:t>
            </a:r>
            <a:r>
              <a:rPr lang="en-US" dirty="0" err="1"/>
              <a:t>rotation_angle</a:t>
            </a:r>
            <a:r>
              <a:rPr lang="en-US" dirty="0"/>
              <a:t>, then=</a:t>
            </a:r>
            <a:r>
              <a:rPr lang="en-US" dirty="0" err="1"/>
              <a:t>Stop.HOLD</a:t>
            </a:r>
            <a:r>
              <a:rPr lang="en-US" dirty="0"/>
              <a:t>, wait=True)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49E447-46D2-4B3A-BC5F-10BCB5DB4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7600" dirty="0"/>
              <a:t>Roztočí motor konstantní rychlostí o daný úhel</a:t>
            </a:r>
          </a:p>
          <a:p>
            <a:r>
              <a:rPr lang="cs-CZ" sz="7600" dirty="0"/>
              <a:t>speed – (</a:t>
            </a:r>
            <a:r>
              <a:rPr lang="cs-CZ" sz="7600" dirty="0" err="1"/>
              <a:t>int</a:t>
            </a:r>
            <a:r>
              <a:rPr lang="cs-CZ" sz="7600" dirty="0"/>
              <a:t>) určuje rychlost otáčení motoru [°/s]</a:t>
            </a:r>
          </a:p>
          <a:p>
            <a:r>
              <a:rPr lang="cs-CZ" sz="7600" dirty="0" err="1"/>
              <a:t>Angle</a:t>
            </a:r>
            <a:r>
              <a:rPr lang="cs-CZ" sz="7600" dirty="0"/>
              <a:t> – (</a:t>
            </a:r>
            <a:r>
              <a:rPr lang="cs-CZ" sz="7600" dirty="0" err="1"/>
              <a:t>int</a:t>
            </a:r>
            <a:r>
              <a:rPr lang="cs-CZ" sz="7600" dirty="0"/>
              <a:t>) úhel, o který se motor otočí [°]</a:t>
            </a:r>
          </a:p>
          <a:p>
            <a:r>
              <a:rPr lang="cs-CZ" sz="7600" dirty="0" err="1"/>
              <a:t>then</a:t>
            </a:r>
            <a:r>
              <a:rPr lang="cs-CZ" sz="7600" dirty="0"/>
              <a:t> – (Stop) určuje, jestli po zastavení motorů budou motory působit pasivně nebo aktivně proti změně úhlu nebo nebudou působit proti pohybu žádnou silou.</a:t>
            </a:r>
          </a:p>
          <a:p>
            <a:r>
              <a:rPr lang="cs-CZ" sz="7600" dirty="0" err="1"/>
              <a:t>Wait</a:t>
            </a:r>
            <a:r>
              <a:rPr lang="cs-CZ" sz="7600" dirty="0"/>
              <a:t> – (</a:t>
            </a:r>
            <a:r>
              <a:rPr lang="cs-CZ" sz="7600" dirty="0" err="1"/>
              <a:t>bool</a:t>
            </a:r>
            <a:r>
              <a:rPr lang="cs-CZ" sz="7600" dirty="0"/>
              <a:t>) určuje, zda program čeká na dokončení funkce </a:t>
            </a:r>
            <a:r>
              <a:rPr lang="cs-CZ" sz="7600" dirty="0" err="1"/>
              <a:t>run_angle</a:t>
            </a:r>
            <a:r>
              <a:rPr lang="cs-CZ" sz="7600" dirty="0"/>
              <a:t>()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F2CDA0-CFA9-49BA-933C-130390359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cs-CZ" sz="9600" dirty="0"/>
              <a:t>mot=Motor(</a:t>
            </a:r>
            <a:r>
              <a:rPr lang="cs-CZ" sz="9600" dirty="0" err="1"/>
              <a:t>Port.B</a:t>
            </a:r>
            <a:r>
              <a:rPr lang="cs-CZ" sz="9600" dirty="0"/>
              <a:t>, </a:t>
            </a:r>
            <a:r>
              <a:rPr lang="cs-CZ" sz="9600" dirty="0" err="1"/>
              <a:t>Direction.COUNTERCLOCKWISE</a:t>
            </a:r>
            <a:r>
              <a:rPr lang="cs-CZ" sz="9600" dirty="0"/>
              <a:t>)</a:t>
            </a:r>
          </a:p>
          <a:p>
            <a:r>
              <a:rPr lang="cs-CZ" sz="9600" dirty="0" err="1"/>
              <a:t>mot.run_angle</a:t>
            </a:r>
            <a:r>
              <a:rPr lang="cs-CZ" sz="9600" dirty="0"/>
              <a:t>(100, 360, </a:t>
            </a:r>
            <a:r>
              <a:rPr lang="cs-CZ" sz="9600" dirty="0" err="1"/>
              <a:t>then</a:t>
            </a:r>
            <a:r>
              <a:rPr lang="cs-CZ" sz="9600" dirty="0"/>
              <a:t> = </a:t>
            </a:r>
            <a:r>
              <a:rPr lang="cs-CZ" sz="9600" dirty="0" err="1"/>
              <a:t>Stop.HOLD</a:t>
            </a:r>
            <a:r>
              <a:rPr lang="cs-CZ" sz="9600" dirty="0"/>
              <a:t>, </a:t>
            </a:r>
            <a:r>
              <a:rPr lang="cs-CZ" sz="9600" dirty="0" err="1"/>
              <a:t>wait</a:t>
            </a:r>
            <a:r>
              <a:rPr lang="cs-CZ" sz="9600" dirty="0"/>
              <a:t>= </a:t>
            </a:r>
            <a:r>
              <a:rPr lang="cs-CZ" sz="9600" dirty="0" err="1"/>
              <a:t>True</a:t>
            </a:r>
            <a:r>
              <a:rPr lang="cs-CZ" sz="9600" dirty="0"/>
              <a:t>)</a:t>
            </a:r>
          </a:p>
          <a:p>
            <a:r>
              <a:rPr lang="cs-CZ" sz="9600" dirty="0" err="1"/>
              <a:t>wait</a:t>
            </a:r>
            <a:r>
              <a:rPr lang="cs-CZ" sz="9600" dirty="0"/>
              <a:t>(1000)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EDCB464-EB2C-460D-A7CA-A2F8CA9C239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8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258C1-61F2-4450-BB4C-225498B1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/>
              <a:t>run_</a:t>
            </a:r>
            <a:r>
              <a:rPr lang="cs-CZ" dirty="0" err="1"/>
              <a:t>target</a:t>
            </a:r>
            <a:r>
              <a:rPr lang="en-US" dirty="0"/>
              <a:t>(speed, </a:t>
            </a:r>
            <a:r>
              <a:rPr lang="cs-CZ" dirty="0" err="1"/>
              <a:t>target</a:t>
            </a:r>
            <a:r>
              <a:rPr lang="en-US" dirty="0"/>
              <a:t>_angle, then=</a:t>
            </a:r>
            <a:r>
              <a:rPr lang="en-US" dirty="0" err="1"/>
              <a:t>Stop.HOLD</a:t>
            </a:r>
            <a:r>
              <a:rPr lang="en-US" dirty="0"/>
              <a:t>, wait=True)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49E447-46D2-4B3A-BC5F-10BCB5DB4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822840"/>
          </a:xfrm>
        </p:spPr>
        <p:txBody>
          <a:bodyPr>
            <a:noAutofit/>
          </a:bodyPr>
          <a:lstStyle/>
          <a:p>
            <a:r>
              <a:rPr lang="cs-CZ" sz="1700" dirty="0"/>
              <a:t>Roztočí motor konstantní rychlostí, aby dosáhl požadovaného úhlu</a:t>
            </a:r>
          </a:p>
          <a:p>
            <a:r>
              <a:rPr lang="cs-CZ" sz="1700" dirty="0"/>
              <a:t>speed – (</a:t>
            </a:r>
            <a:r>
              <a:rPr lang="cs-CZ" sz="1700" dirty="0" err="1"/>
              <a:t>int</a:t>
            </a:r>
            <a:r>
              <a:rPr lang="cs-CZ" sz="1700" dirty="0"/>
              <a:t>) určuje rychlost otáčení motoru [°/s]</a:t>
            </a:r>
          </a:p>
          <a:p>
            <a:r>
              <a:rPr lang="cs-CZ" sz="1700" dirty="0" err="1"/>
              <a:t>target</a:t>
            </a:r>
            <a:r>
              <a:rPr lang="cs-CZ" sz="1700" dirty="0"/>
              <a:t>__</a:t>
            </a:r>
            <a:r>
              <a:rPr lang="cs-CZ" sz="1700" dirty="0" err="1"/>
              <a:t>angle</a:t>
            </a:r>
            <a:r>
              <a:rPr lang="cs-CZ" sz="1700" dirty="0"/>
              <a:t> – (</a:t>
            </a:r>
            <a:r>
              <a:rPr lang="cs-CZ" sz="1700" dirty="0" err="1"/>
              <a:t>int</a:t>
            </a:r>
            <a:r>
              <a:rPr lang="cs-CZ" sz="1700" dirty="0"/>
              <a:t>) úhel, kterého chceme dosáhnout [°]</a:t>
            </a:r>
          </a:p>
          <a:p>
            <a:r>
              <a:rPr lang="cs-CZ" sz="1700" dirty="0" err="1"/>
              <a:t>then</a:t>
            </a:r>
            <a:r>
              <a:rPr lang="cs-CZ" sz="1700" dirty="0"/>
              <a:t> – (Stop) určuje, jestli po zastavení motorů budou motory působit pasivně nebo aktivně proti změně úhlu nebo nebudou působit proti pohybu žádnou silou.</a:t>
            </a:r>
          </a:p>
          <a:p>
            <a:r>
              <a:rPr lang="cs-CZ" sz="1700" dirty="0" err="1"/>
              <a:t>Wait</a:t>
            </a:r>
            <a:r>
              <a:rPr lang="cs-CZ" sz="1700" dirty="0"/>
              <a:t> – (</a:t>
            </a:r>
            <a:r>
              <a:rPr lang="cs-CZ" sz="1700" dirty="0" err="1"/>
              <a:t>bool</a:t>
            </a:r>
            <a:r>
              <a:rPr lang="cs-CZ" sz="1700" dirty="0"/>
              <a:t>) určuje, zda program čeká na dokončení funkce </a:t>
            </a:r>
            <a:r>
              <a:rPr lang="cs-CZ" sz="1700" dirty="0" err="1"/>
              <a:t>run_target</a:t>
            </a:r>
            <a:r>
              <a:rPr lang="cs-CZ" sz="1700" dirty="0"/>
              <a:t>()</a:t>
            </a:r>
          </a:p>
          <a:p>
            <a:endParaRPr lang="cs-CZ" sz="1700" dirty="0"/>
          </a:p>
          <a:p>
            <a:endParaRPr lang="cs-CZ" sz="17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F2CDA0-CFA9-49BA-933C-130390359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cs-CZ" sz="1600" dirty="0"/>
              <a:t>mot=Motor(</a:t>
            </a:r>
            <a:r>
              <a:rPr lang="cs-CZ" sz="1600" dirty="0" err="1"/>
              <a:t>Port.B</a:t>
            </a:r>
            <a:r>
              <a:rPr lang="cs-CZ" sz="1600" dirty="0"/>
              <a:t>, </a:t>
            </a:r>
            <a:r>
              <a:rPr lang="cs-CZ" sz="1600" dirty="0" err="1"/>
              <a:t>Direction.COUNTERCLOCKWISE</a:t>
            </a:r>
            <a:r>
              <a:rPr lang="cs-CZ" sz="1600" dirty="0"/>
              <a:t>)</a:t>
            </a:r>
          </a:p>
          <a:p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#posun o daný úhel, </a:t>
            </a:r>
            <a:r>
              <a:rPr lang="cs-CZ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takře</a:t>
            </a: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se otočí o 360 stupňů</a:t>
            </a:r>
          </a:p>
          <a:p>
            <a:r>
              <a:rPr lang="cs-CZ" sz="1600" dirty="0" err="1"/>
              <a:t>mot.run_angle</a:t>
            </a:r>
            <a:r>
              <a:rPr lang="cs-CZ" sz="1600" dirty="0"/>
              <a:t>(100, 360, </a:t>
            </a:r>
            <a:r>
              <a:rPr lang="cs-CZ" sz="1600" dirty="0" err="1"/>
              <a:t>then</a:t>
            </a:r>
            <a:r>
              <a:rPr lang="cs-CZ" sz="1600" dirty="0"/>
              <a:t> = </a:t>
            </a:r>
            <a:r>
              <a:rPr lang="cs-CZ" sz="1600" dirty="0" err="1"/>
              <a:t>Stop.HOLD</a:t>
            </a:r>
            <a:r>
              <a:rPr lang="cs-CZ" sz="1600" dirty="0"/>
              <a:t>, </a:t>
            </a:r>
            <a:r>
              <a:rPr lang="cs-CZ" sz="1600" dirty="0" err="1"/>
              <a:t>wait</a:t>
            </a:r>
            <a:r>
              <a:rPr lang="cs-CZ" sz="1600" dirty="0"/>
              <a:t>= </a:t>
            </a:r>
            <a:r>
              <a:rPr lang="cs-CZ" sz="1600" dirty="0" err="1"/>
              <a:t>True</a:t>
            </a:r>
            <a:r>
              <a:rPr lang="cs-CZ" sz="1600" dirty="0"/>
              <a:t>) </a:t>
            </a:r>
          </a:p>
          <a:p>
            <a:r>
              <a:rPr lang="cs-CZ" sz="1600" dirty="0" err="1"/>
              <a:t>wait</a:t>
            </a:r>
            <a:r>
              <a:rPr lang="cs-CZ" sz="1600" dirty="0"/>
              <a:t>(1000)</a:t>
            </a:r>
          </a:p>
          <a:p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#posun NA URCITY uhel, takže pokud z </a:t>
            </a:r>
            <a:r>
              <a:rPr lang="cs-CZ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minuleho</a:t>
            </a: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cs-CZ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prikazu</a:t>
            </a: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jsme na uhlu 360 a my chceme na 370, #proto se </a:t>
            </a:r>
            <a:r>
              <a:rPr lang="cs-CZ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otoci</a:t>
            </a: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pouze o 10 </a:t>
            </a:r>
            <a:r>
              <a:rPr lang="cs-CZ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stupnu</a:t>
            </a:r>
            <a:endParaRPr lang="cs-CZ" sz="16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r>
              <a:rPr lang="cs-CZ" sz="1600" dirty="0" err="1"/>
              <a:t>mot.run_target</a:t>
            </a:r>
            <a:r>
              <a:rPr lang="cs-CZ" sz="1600" dirty="0"/>
              <a:t>(100, 370, </a:t>
            </a:r>
            <a:r>
              <a:rPr lang="cs-CZ" sz="1600" dirty="0" err="1"/>
              <a:t>then</a:t>
            </a:r>
            <a:r>
              <a:rPr lang="cs-CZ" sz="1600" dirty="0"/>
              <a:t>=</a:t>
            </a:r>
            <a:r>
              <a:rPr lang="cs-CZ" sz="1600" dirty="0" err="1"/>
              <a:t>Stop.HOLD</a:t>
            </a:r>
            <a:r>
              <a:rPr lang="cs-CZ" sz="1600" dirty="0"/>
              <a:t>, </a:t>
            </a:r>
            <a:r>
              <a:rPr lang="cs-CZ" sz="1600" dirty="0" err="1"/>
              <a:t>wait</a:t>
            </a:r>
            <a:r>
              <a:rPr lang="cs-CZ" sz="1600" dirty="0"/>
              <a:t>=</a:t>
            </a:r>
            <a:r>
              <a:rPr lang="cs-CZ" sz="1600" dirty="0" err="1"/>
              <a:t>True</a:t>
            </a:r>
            <a:r>
              <a:rPr lang="cs-CZ" sz="1600" dirty="0"/>
              <a:t>)</a:t>
            </a:r>
          </a:p>
          <a:p>
            <a:endParaRPr lang="cs-CZ" sz="16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9E6E4EA-8929-4DA2-B0D8-B4456F746A13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3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C8DD0B-7BB9-497A-95B2-5085EEC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run_until_stalled</a:t>
            </a:r>
            <a:r>
              <a:rPr lang="en-US" dirty="0"/>
              <a:t>(speed, then=</a:t>
            </a:r>
            <a:r>
              <a:rPr lang="en-US" dirty="0" err="1"/>
              <a:t>Stop.COAST</a:t>
            </a:r>
            <a:r>
              <a:rPr lang="en-US" dirty="0"/>
              <a:t>, </a:t>
            </a:r>
            <a:r>
              <a:rPr lang="en-US" dirty="0" err="1"/>
              <a:t>duty_limit</a:t>
            </a:r>
            <a:r>
              <a:rPr lang="en-US" dirty="0"/>
              <a:t>=None)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16595C-FF0E-470E-9A01-E6740D78A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Otáčí motorem konstantní rychlostí, dokud motor není zastaven vnější silou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vrací úhel zastavení motoru (</a:t>
            </a:r>
            <a:r>
              <a:rPr lang="cs-CZ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–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určuje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rychlost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otáčení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motoru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[°/s]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then – </a:t>
            </a:r>
            <a:r>
              <a:rPr lang="cs-CZ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(Stop) určuje, jestli po zastavení motorů budou motory působit pasivně nebo aktivně proti změně úhlu nebo nebudou působit proti pohybu žádnou silou.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Duty_limit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určuje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velká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považována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dostate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čnou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 zastavení [%]</a:t>
            </a:r>
          </a:p>
          <a:p>
            <a:endParaRPr lang="cs-CZ" sz="18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9C2807-EB78-4D84-B626-7671A3CB5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mot=Motor(</a:t>
            </a:r>
            <a:r>
              <a:rPr lang="cs-CZ" sz="2000" dirty="0" err="1"/>
              <a:t>Port.B</a:t>
            </a:r>
            <a:r>
              <a:rPr lang="cs-CZ" sz="2000" dirty="0"/>
              <a:t>, </a:t>
            </a:r>
            <a:r>
              <a:rPr lang="cs-CZ" sz="2000" dirty="0" err="1"/>
              <a:t>Direction.COUNTERCLOCKWISE</a:t>
            </a:r>
            <a:r>
              <a:rPr lang="cs-CZ" sz="2000" dirty="0"/>
              <a:t>)</a:t>
            </a:r>
          </a:p>
          <a:p>
            <a:r>
              <a:rPr lang="cs-CZ" sz="2000" dirty="0"/>
              <a:t>uhel=</a:t>
            </a:r>
            <a:r>
              <a:rPr lang="cs-CZ" sz="2000" dirty="0" err="1"/>
              <a:t>mot.run_until_stalled</a:t>
            </a:r>
            <a:r>
              <a:rPr lang="cs-CZ" sz="2000" dirty="0"/>
              <a:t>(200, </a:t>
            </a:r>
            <a:r>
              <a:rPr lang="cs-CZ" sz="2000" dirty="0" err="1"/>
              <a:t>then</a:t>
            </a:r>
            <a:r>
              <a:rPr lang="cs-CZ" sz="2000" dirty="0"/>
              <a:t>=</a:t>
            </a:r>
            <a:r>
              <a:rPr lang="cs-CZ" sz="2000" dirty="0" err="1"/>
              <a:t>Stop.COAST</a:t>
            </a:r>
            <a:r>
              <a:rPr lang="cs-CZ" sz="2000" dirty="0"/>
              <a:t>, </a:t>
            </a:r>
            <a:r>
              <a:rPr lang="cs-CZ" sz="2000" dirty="0" err="1"/>
              <a:t>duty_limit</a:t>
            </a:r>
            <a:r>
              <a:rPr lang="cs-CZ" sz="2000" dirty="0"/>
              <a:t>=100)</a:t>
            </a:r>
            <a:endParaRPr lang="en-US" sz="2000" dirty="0"/>
          </a:p>
          <a:p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#vraci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konecny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uhel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otaceni</a:t>
            </a:r>
            <a:endParaRPr lang="cs-CZ" sz="20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r>
              <a:rPr lang="cs-CZ" sz="2000" dirty="0" err="1"/>
              <a:t>print</a:t>
            </a:r>
            <a:r>
              <a:rPr lang="cs-CZ" sz="2000" dirty="0"/>
              <a:t>(uhel)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DE8C0D3-CFFA-4741-9860-565EACEB941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26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DD960-032C-4524-9221-0CF1B83B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Stop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D466E-1EBB-42DF-8F95-9BD89DBD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152858" cy="3989996"/>
          </a:xfrm>
        </p:spPr>
        <p:txBody>
          <a:bodyPr>
            <a:noAutofit/>
          </a:bodyPr>
          <a:lstStyle/>
          <a:p>
            <a:r>
              <a:rPr lang="cs-CZ" sz="2400" dirty="0"/>
              <a:t>Určuje chování motoru po zastavení</a:t>
            </a:r>
          </a:p>
          <a:p>
            <a:r>
              <a:rPr lang="cs-CZ" sz="2400" dirty="0"/>
              <a:t>Kola lze volně otáčet</a:t>
            </a:r>
            <a:br>
              <a:rPr lang="cs-CZ" sz="2400" dirty="0"/>
            </a:br>
            <a:r>
              <a:rPr lang="cs-CZ" sz="2400" dirty="0"/>
              <a:t>COAST</a:t>
            </a:r>
          </a:p>
          <a:p>
            <a:r>
              <a:rPr lang="cs-CZ" sz="2400" dirty="0"/>
              <a:t>Pasivně brzdí kola</a:t>
            </a:r>
            <a:br>
              <a:rPr lang="cs-CZ" sz="2400" dirty="0"/>
            </a:br>
            <a:r>
              <a:rPr lang="cs-CZ" sz="2400" dirty="0"/>
              <a:t>BRAKE</a:t>
            </a:r>
          </a:p>
          <a:p>
            <a:r>
              <a:rPr lang="cs-CZ" sz="2400" dirty="0"/>
              <a:t>Udržuje motor ve stejném úhlu</a:t>
            </a:r>
            <a:br>
              <a:rPr lang="cs-CZ" sz="2400" dirty="0"/>
            </a:br>
            <a:r>
              <a:rPr lang="cs-CZ" sz="2400" dirty="0"/>
              <a:t>HOLD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A75A79-2D74-4D16-9152-C43C950E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5528569" cy="40714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sz="2700" dirty="0"/>
              <a:t>mot=Motor(</a:t>
            </a:r>
            <a:r>
              <a:rPr lang="cs-CZ" sz="2700" dirty="0" err="1"/>
              <a:t>Port.B</a:t>
            </a:r>
            <a:r>
              <a:rPr lang="cs-CZ" sz="2700" dirty="0"/>
              <a:t>)</a:t>
            </a:r>
          </a:p>
          <a:p>
            <a:pPr marL="0" indent="0">
              <a:buNone/>
            </a:pPr>
            <a:r>
              <a:rPr lang="cs-CZ" sz="2700" dirty="0" err="1"/>
              <a:t>mot.run</a:t>
            </a:r>
            <a:r>
              <a:rPr lang="cs-CZ" sz="2700" dirty="0"/>
              <a:t>(100) #toci rychlosti 100deg/s, dokud neskončí kód nebo neproběhne příkaz pracující se servomotorem</a:t>
            </a:r>
          </a:p>
          <a:p>
            <a:pPr marL="0" indent="0">
              <a:buNone/>
            </a:pPr>
            <a:r>
              <a:rPr lang="cs-CZ" sz="2700" dirty="0" err="1"/>
              <a:t>wait</a:t>
            </a:r>
            <a:r>
              <a:rPr lang="cs-CZ" sz="2700" dirty="0"/>
              <a:t>(100) #čeká 100 </a:t>
            </a:r>
            <a:r>
              <a:rPr lang="cs-CZ" sz="2700" dirty="0" err="1"/>
              <a:t>ms</a:t>
            </a:r>
            <a:endParaRPr lang="cs-CZ" sz="2700" dirty="0"/>
          </a:p>
          <a:p>
            <a:r>
              <a:rPr lang="cs-CZ" sz="27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#zastaví motor po otočení o 360 °, ale následně je možné otáčet volně servomotorem</a:t>
            </a:r>
            <a:br>
              <a:rPr lang="cs-CZ" sz="27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2700" dirty="0" err="1"/>
              <a:t>mot.run_angle</a:t>
            </a:r>
            <a:r>
              <a:rPr lang="cs-CZ" sz="2700" dirty="0"/>
              <a:t>(100, 360, </a:t>
            </a:r>
            <a:r>
              <a:rPr lang="cs-CZ" sz="2700" dirty="0" err="1"/>
              <a:t>then</a:t>
            </a:r>
            <a:r>
              <a:rPr lang="cs-CZ" sz="2700" dirty="0"/>
              <a:t> = </a:t>
            </a:r>
            <a:r>
              <a:rPr lang="cs-CZ" sz="2700" dirty="0" err="1"/>
              <a:t>Stop.COAST</a:t>
            </a:r>
            <a:r>
              <a:rPr lang="cs-CZ" sz="2700" dirty="0"/>
              <a:t>, </a:t>
            </a:r>
            <a:r>
              <a:rPr lang="cs-CZ" sz="2700" dirty="0" err="1"/>
              <a:t>wait</a:t>
            </a:r>
            <a:r>
              <a:rPr lang="cs-CZ" sz="2700" dirty="0"/>
              <a:t>= </a:t>
            </a:r>
            <a:r>
              <a:rPr lang="cs-CZ" sz="2700" dirty="0" err="1"/>
              <a:t>True</a:t>
            </a:r>
            <a:r>
              <a:rPr lang="cs-CZ" sz="2700" dirty="0"/>
              <a:t>)</a:t>
            </a:r>
          </a:p>
          <a:p>
            <a:r>
              <a:rPr lang="cs-CZ" sz="27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#zastaví motor a následně pasivně zabraňuje rotaci servomotoru</a:t>
            </a:r>
            <a:br>
              <a:rPr lang="cs-CZ" sz="27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2700" dirty="0" err="1"/>
              <a:t>mot.run_angle</a:t>
            </a:r>
            <a:r>
              <a:rPr lang="cs-CZ" sz="2700" dirty="0"/>
              <a:t>(100, 360, </a:t>
            </a:r>
            <a:r>
              <a:rPr lang="cs-CZ" sz="2700" dirty="0" err="1"/>
              <a:t>then</a:t>
            </a:r>
            <a:r>
              <a:rPr lang="cs-CZ" sz="2700" dirty="0"/>
              <a:t> = </a:t>
            </a:r>
            <a:r>
              <a:rPr lang="cs-CZ" sz="2700" dirty="0" err="1"/>
              <a:t>Stop.BRAKE</a:t>
            </a:r>
            <a:r>
              <a:rPr lang="cs-CZ" sz="2700" dirty="0"/>
              <a:t>, </a:t>
            </a:r>
            <a:r>
              <a:rPr lang="cs-CZ" sz="2700" dirty="0" err="1"/>
              <a:t>wait</a:t>
            </a:r>
            <a:r>
              <a:rPr lang="cs-CZ" sz="2700" dirty="0"/>
              <a:t>= </a:t>
            </a:r>
            <a:r>
              <a:rPr lang="cs-CZ" sz="2700" dirty="0" err="1"/>
              <a:t>True</a:t>
            </a:r>
            <a:r>
              <a:rPr lang="cs-CZ" sz="2700" dirty="0"/>
              <a:t>)</a:t>
            </a:r>
          </a:p>
          <a:p>
            <a:r>
              <a:rPr lang="cs-CZ" sz="27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#zastaví motor a zamezuje vychýlení od cíleného úhlu</a:t>
            </a:r>
            <a:br>
              <a:rPr lang="cs-CZ" sz="27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</a:br>
            <a:r>
              <a:rPr lang="cs-CZ" sz="2700" dirty="0" err="1"/>
              <a:t>mot.run_angle</a:t>
            </a:r>
            <a:r>
              <a:rPr lang="cs-CZ" sz="2700" dirty="0"/>
              <a:t>(100, 360, </a:t>
            </a:r>
            <a:r>
              <a:rPr lang="cs-CZ" sz="2700" dirty="0" err="1"/>
              <a:t>then</a:t>
            </a:r>
            <a:r>
              <a:rPr lang="cs-CZ" sz="2700" dirty="0"/>
              <a:t> = </a:t>
            </a:r>
            <a:r>
              <a:rPr lang="cs-CZ" sz="2700" dirty="0" err="1"/>
              <a:t>Stop.HOLD</a:t>
            </a:r>
            <a:r>
              <a:rPr lang="cs-CZ" sz="2700" dirty="0"/>
              <a:t>, </a:t>
            </a:r>
            <a:r>
              <a:rPr lang="cs-CZ" sz="2700" dirty="0" err="1"/>
              <a:t>wait</a:t>
            </a:r>
            <a:r>
              <a:rPr lang="cs-CZ" sz="2700" dirty="0"/>
              <a:t>= </a:t>
            </a:r>
            <a:r>
              <a:rPr lang="cs-CZ" sz="2700" dirty="0" err="1"/>
              <a:t>True</a:t>
            </a:r>
            <a:r>
              <a:rPr lang="cs-CZ" sz="2700" dirty="0"/>
              <a:t>)</a:t>
            </a:r>
          </a:p>
          <a:p>
            <a:pPr marL="0" indent="0">
              <a:buNone/>
            </a:pPr>
            <a:r>
              <a:rPr lang="cs-CZ" sz="2700" dirty="0" err="1"/>
              <a:t>wait</a:t>
            </a:r>
            <a:r>
              <a:rPr lang="cs-CZ" sz="2700" dirty="0"/>
              <a:t>(100)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502ED4D-6E78-4765-9197-01553B32401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95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4BFB0-0A5A-4AE9-9CA8-304C37FE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dc</a:t>
            </a:r>
            <a:r>
              <a:rPr lang="cs-CZ" dirty="0"/>
              <a:t>(duty)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00567D-6836-43A4-8FD5-59206ADD0C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Roztočí motor jako by byl stejnosměrný</a:t>
            </a:r>
          </a:p>
          <a:p>
            <a:r>
              <a:rPr lang="cs-CZ" dirty="0"/>
              <a:t>duty – (</a:t>
            </a:r>
            <a:r>
              <a:rPr lang="cs-CZ" dirty="0" err="1"/>
              <a:t>int</a:t>
            </a:r>
            <a:r>
              <a:rPr lang="cs-CZ" dirty="0"/>
              <a:t>) určuje výkon motoru. [%] Záporné hodnoty využívají stejného výkonu jako jejich kladné ekvivalenty, avšak rotace probíhá na opačnou stranu.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C94C10-32E5-43E9-97F6-6B9C89EFA8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50% výkon na opačnou stranu, než je motor definovaný</a:t>
            </a:r>
          </a:p>
          <a:p>
            <a:r>
              <a:rPr lang="nl-NL" dirty="0"/>
              <a:t>mot.dc(-50) </a:t>
            </a:r>
          </a:p>
          <a:p>
            <a:r>
              <a:rPr lang="nl-NL" dirty="0"/>
              <a:t>wait(1000)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EE163D8-07CE-478D-BF9B-9C386216C783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11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23763-E175-4E36-BF1E-6BD938A1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stop()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1487B-8BDD-4B2F-9834-E26A1B356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zastaví motor, ale motor dále nepůsobí silou proti změně úhlu. Zastavení je postupné, protože brždění je prováděno pouze pomocí tření.</a:t>
            </a:r>
            <a:endParaRPr lang="cs-CZ" sz="20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66C10-07FA-41E7-A92F-61FE76058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mot.stop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9172152-39EC-4931-B24C-B7D66A4077A7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7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23763-E175-4E36-BF1E-6BD938A1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brake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1487B-8BDD-4B2F-9834-E26A1B356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zastaví motor a dále působí pasivní silou proti změně úhlu. Zastavení je téměř okamžité, protože brždění je prováděno pomocí tření a napětí.</a:t>
            </a:r>
            <a:endParaRPr lang="cs-CZ" sz="20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66C10-07FA-41E7-A92F-61FE76058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mot.brake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87D3C45-C0D9-44D7-BD28-40010ED5905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39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23763-E175-4E36-BF1E-6BD938A1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hold()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1487B-8BDD-4B2F-9834-E26A1B356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zastaví motor a dále udržuje úhel zastavení servomotoru. Zastavení je téměř okamžité, protože brždění je prováděno pomocí tření a napětí.</a:t>
            </a:r>
            <a:endParaRPr lang="cs-CZ" sz="20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66C10-07FA-41E7-A92F-61FE76058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mot.hold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591A4B-B777-4DE8-AE4A-722D5631830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21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65868-F7FB-4A31-8799-A58D61B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speed()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CAD900-A5B1-4A83-908F-9BF3CF4D7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rychlost (</a:t>
            </a:r>
            <a:r>
              <a:rPr lang="cs-CZ" dirty="0" err="1"/>
              <a:t>int</a:t>
            </a:r>
            <a:r>
              <a:rPr lang="cs-CZ" dirty="0"/>
              <a:t>) motoru [°/s]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11EBA9-283A-42BA-8C9D-2A2F161137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mot.speed</a:t>
            </a:r>
            <a:r>
              <a:rPr lang="cs-CZ" dirty="0"/>
              <a:t>())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187791F-3FD9-40A7-8794-18DCCED14AD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65868-F7FB-4A31-8799-A58D61B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angle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CAD900-A5B1-4A83-908F-9BF3CF4D7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úhel (</a:t>
            </a:r>
            <a:r>
              <a:rPr lang="cs-CZ" dirty="0" err="1"/>
              <a:t>int</a:t>
            </a:r>
            <a:r>
              <a:rPr lang="cs-CZ" dirty="0"/>
              <a:t>) motoru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11EBA9-283A-42BA-8C9D-2A2F161137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mot.angle</a:t>
            </a:r>
            <a:r>
              <a:rPr lang="cs-CZ" dirty="0"/>
              <a:t>())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E152867-AE5B-48A4-9C96-2FDD74E3BA2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36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08604-0380-482F-85ED-FABA365E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reset_angle</a:t>
            </a:r>
            <a:r>
              <a:rPr lang="cs-CZ" dirty="0"/>
              <a:t>(</a:t>
            </a:r>
            <a:r>
              <a:rPr lang="cs-CZ" dirty="0" err="1"/>
              <a:t>angle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0045F7-9216-405E-ABBA-9A1F096DD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Změní hodnotu úhlu</a:t>
            </a:r>
          </a:p>
          <a:p>
            <a:r>
              <a:rPr lang="cs-CZ" dirty="0" err="1"/>
              <a:t>Angle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hodnotu úhlu po provedení funkce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CB6E5C4-8A7C-4FD3-8509-C24CBE651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 err="1"/>
              <a:t>mot.dc</a:t>
            </a:r>
            <a:r>
              <a:rPr lang="cs-CZ" sz="2000" dirty="0"/>
              <a:t>(100) </a:t>
            </a:r>
          </a:p>
          <a:p>
            <a:r>
              <a:rPr lang="cs-CZ" sz="2000" dirty="0" err="1"/>
              <a:t>wait</a:t>
            </a:r>
            <a:r>
              <a:rPr lang="cs-CZ" sz="2000" dirty="0"/>
              <a:t>(2000)</a:t>
            </a:r>
          </a:p>
          <a:p>
            <a:r>
              <a:rPr lang="cs-CZ" sz="2000" dirty="0" err="1"/>
              <a:t>mot.reset_angle</a:t>
            </a:r>
            <a:r>
              <a:rPr lang="cs-CZ" sz="2000" dirty="0"/>
              <a:t>(20)</a:t>
            </a:r>
            <a:endParaRPr lang="en-US" sz="2000" dirty="0"/>
          </a:p>
          <a:p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#vypíše hodnotu úhlu, v tomto případě kolem 20 </a:t>
            </a:r>
          </a:p>
          <a:p>
            <a:r>
              <a:rPr lang="cs-CZ" sz="2000" dirty="0" err="1"/>
              <a:t>print</a:t>
            </a:r>
            <a:r>
              <a:rPr lang="cs-CZ" sz="2000" dirty="0"/>
              <a:t>(</a:t>
            </a:r>
            <a:r>
              <a:rPr lang="cs-CZ" sz="2000" dirty="0" err="1"/>
              <a:t>mot.angle</a:t>
            </a:r>
            <a:r>
              <a:rPr lang="cs-CZ" sz="2000" dirty="0"/>
              <a:t>()) </a:t>
            </a:r>
            <a:endParaRPr lang="en-US" sz="2000" dirty="0"/>
          </a:p>
          <a:p>
            <a:r>
              <a:rPr lang="cs-CZ" sz="2000" dirty="0" err="1"/>
              <a:t>wait</a:t>
            </a:r>
            <a:r>
              <a:rPr lang="cs-CZ" sz="2000" dirty="0"/>
              <a:t>(2000)</a:t>
            </a:r>
          </a:p>
          <a:p>
            <a:endParaRPr lang="cs-CZ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23EDAE6-88E2-470C-A531-9524D7E18DA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61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Senzory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Náhled snímku 6">
                <a:extLst>
                  <a:ext uri="{FF2B5EF4-FFF2-40B4-BE49-F238E27FC236}">
                    <a16:creationId xmlns:a16="http://schemas.microsoft.com/office/drawing/2014/main" id="{AE34F8A8-EFAE-4AA4-8A70-14476D6F6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5056191"/>
                  </p:ext>
                </p:extLst>
              </p:nvPr>
            </p:nvGraphicFramePr>
            <p:xfrm>
              <a:off x="2984500" y="4249034"/>
              <a:ext cx="3048000" cy="1714500"/>
            </p:xfrm>
            <a:graphic>
              <a:graphicData uri="http://schemas.microsoft.com/office/powerpoint/2016/slidezoom">
                <pslz:sldZm>
                  <pslz:sldZmObj sldId="383" cId="1817939504">
                    <pslz:zmPr id="{DF51EF12-52B9-4A0D-AE90-1B3E292E123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Náhled snímku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E34F8A8-EFAE-4AA4-8A70-14476D6F6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4500" y="424903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Náhled snímku 9">
                <a:extLst>
                  <a:ext uri="{FF2B5EF4-FFF2-40B4-BE49-F238E27FC236}">
                    <a16:creationId xmlns:a16="http://schemas.microsoft.com/office/drawing/2014/main" id="{ADF95A4B-B078-44D1-981F-6D36EB94CD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712249"/>
                  </p:ext>
                </p:extLst>
              </p:nvPr>
            </p:nvGraphicFramePr>
            <p:xfrm>
              <a:off x="6159500" y="4249034"/>
              <a:ext cx="3048000" cy="1714500"/>
            </p:xfrm>
            <a:graphic>
              <a:graphicData uri="http://schemas.microsoft.com/office/powerpoint/2016/slidezoom">
                <pslz:sldZm>
                  <pslz:sldZmObj sldId="384" cId="564863911">
                    <pslz:zmPr id="{E86FA2A3-FC3D-4A7F-BBC5-3DCDE32E9BE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Náhled snímku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F95A4B-B078-44D1-981F-6D36EB94CD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9500" y="424903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Náhled snímku 11">
                <a:extLst>
                  <a:ext uri="{FF2B5EF4-FFF2-40B4-BE49-F238E27FC236}">
                    <a16:creationId xmlns:a16="http://schemas.microsoft.com/office/drawing/2014/main" id="{4F3E1F42-CA0F-4137-94DD-CE0F8921DB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2903024"/>
                  </p:ext>
                </p:extLst>
              </p:nvPr>
            </p:nvGraphicFramePr>
            <p:xfrm>
              <a:off x="4572000" y="4908075"/>
              <a:ext cx="3048000" cy="1714500"/>
            </p:xfrm>
            <a:graphic>
              <a:graphicData uri="http://schemas.microsoft.com/office/powerpoint/2016/slidezoom">
                <pslz:sldZm>
                  <pslz:sldZmObj sldId="378" cId="4156220894">
                    <pslz:zmPr id="{863F11E6-4A56-4AB5-8EC1-A711536D62C6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Náhled snímku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F3E1F42-CA0F-4137-94DD-CE0F8921DB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2000" y="490807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Náhled snímku 13">
                <a:extLst>
                  <a:ext uri="{FF2B5EF4-FFF2-40B4-BE49-F238E27FC236}">
                    <a16:creationId xmlns:a16="http://schemas.microsoft.com/office/drawing/2014/main" id="{55E85EEC-CF58-4753-A075-484AAD31C2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3991719"/>
                  </p:ext>
                </p:extLst>
              </p:nvPr>
            </p:nvGraphicFramePr>
            <p:xfrm>
              <a:off x="2277622" y="2772074"/>
              <a:ext cx="3048000" cy="1714500"/>
            </p:xfrm>
            <a:graphic>
              <a:graphicData uri="http://schemas.microsoft.com/office/powerpoint/2016/slidezoom">
                <pslz:sldZm>
                  <pslz:sldZmObj sldId="382" cId="3422268232">
                    <pslz:zmPr id="{125CDDD5-9CAE-45B2-AD45-68569AA1E7D1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Náhled snímku 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5E85EEC-CF58-4753-A075-484AAD31C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7622" y="2772074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15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908777" y="2765779"/>
            <a:ext cx="4171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Dotykový senzor</a:t>
            </a:r>
          </a:p>
        </p:txBody>
      </p:sp>
    </p:spTree>
    <p:extLst>
      <p:ext uri="{BB962C8B-B14F-4D97-AF65-F5344CB8AC3E}">
        <p14:creationId xmlns:p14="http://schemas.microsoft.com/office/powerpoint/2010/main" val="3422268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TouchSensor</a:t>
            </a:r>
            <a:r>
              <a:rPr lang="cs-CZ" dirty="0"/>
              <a:t>(port)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Port – (Port) určuje port, na kterém je senzor připojen</a:t>
            </a:r>
          </a:p>
          <a:p>
            <a:r>
              <a:rPr lang="cs-CZ" dirty="0"/>
              <a:t>Zjistí, zda je senzor sepnutý (</a:t>
            </a:r>
            <a:r>
              <a:rPr lang="cs-CZ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pressed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8304EFE-FFC9-4615-BB64-96111623062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76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6365F3-5076-438A-A669-21C8744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Color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478044-FFA8-4474-8C28-79BF0AE86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5211" cy="3541714"/>
          </a:xfrm>
        </p:spPr>
        <p:txBody>
          <a:bodyPr>
            <a:noAutofit/>
          </a:bodyPr>
          <a:lstStyle/>
          <a:p>
            <a:r>
              <a:rPr lang="cs-CZ" sz="2400" dirty="0"/>
              <a:t>Definice z 9 předdefinovaných barev</a:t>
            </a:r>
          </a:p>
          <a:p>
            <a:r>
              <a:rPr lang="cs-CZ" sz="2400" dirty="0"/>
              <a:t>Předdefinované barvy</a:t>
            </a:r>
            <a:br>
              <a:rPr lang="cs-CZ" sz="2400" dirty="0"/>
            </a:br>
            <a:r>
              <a:rPr lang="en-US" sz="2400" dirty="0"/>
              <a:t>{</a:t>
            </a:r>
            <a:r>
              <a:rPr lang="cs-CZ" sz="2400" dirty="0"/>
              <a:t>černá, modrá, zelená, žlutá, červená, bílá, oranžová, fialová</a:t>
            </a:r>
            <a:r>
              <a:rPr lang="en-US" sz="2400" dirty="0"/>
              <a:t>}</a:t>
            </a:r>
            <a:endParaRPr lang="cs-CZ" sz="2400" dirty="0"/>
          </a:p>
          <a:p>
            <a:r>
              <a:rPr lang="cs-CZ" sz="2400" dirty="0"/>
              <a:t>Jejich pojmenování v kódu</a:t>
            </a:r>
            <a:br>
              <a:rPr lang="cs-CZ" sz="2400" dirty="0"/>
            </a:br>
            <a:r>
              <a:rPr lang="en-US" sz="2400" dirty="0"/>
              <a:t>{</a:t>
            </a:r>
            <a:r>
              <a:rPr lang="cs-CZ" sz="2400" dirty="0"/>
              <a:t>BLACK, BLUE, GREEN, YELLOW, RED, WHITE, ORANGE, PURPLE</a:t>
            </a:r>
            <a:r>
              <a:rPr lang="en-US" sz="2400" dirty="0"/>
              <a:t>}</a:t>
            </a:r>
            <a:endParaRPr lang="cs-CZ" sz="24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A9B656B-B89A-4939-9C47-7AE9B5F7B1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#ulozeni </a:t>
            </a:r>
            <a:r>
              <a:rPr lang="cs-CZ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definovanych</a:t>
            </a:r>
            <a:r>
              <a:rPr lang="cs-CZ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barev do proměnných</a:t>
            </a:r>
          </a:p>
          <a:p>
            <a:pPr marL="0" indent="0">
              <a:buNone/>
            </a:pPr>
            <a:r>
              <a:rPr lang="cs-CZ" sz="1600" dirty="0" err="1"/>
              <a:t>cerna</a:t>
            </a:r>
            <a:r>
              <a:rPr lang="cs-CZ" sz="1600" dirty="0"/>
              <a:t>=</a:t>
            </a:r>
            <a:r>
              <a:rPr lang="cs-CZ" sz="1600" dirty="0" err="1"/>
              <a:t>Color.BLACK</a:t>
            </a:r>
            <a:endParaRPr lang="cs-CZ" sz="1600" dirty="0"/>
          </a:p>
          <a:p>
            <a:pPr marL="0" indent="0">
              <a:buNone/>
            </a:pPr>
            <a:r>
              <a:rPr lang="cs-CZ" sz="1600" dirty="0"/>
              <a:t>modra=</a:t>
            </a:r>
            <a:r>
              <a:rPr lang="cs-CZ" sz="1600" dirty="0" err="1"/>
              <a:t>Color.BLUE</a:t>
            </a:r>
            <a:endParaRPr lang="cs-CZ" sz="1600" dirty="0"/>
          </a:p>
          <a:p>
            <a:pPr marL="0" indent="0">
              <a:buNone/>
            </a:pPr>
            <a:r>
              <a:rPr lang="cs-CZ" sz="1600" dirty="0"/>
              <a:t>zelena=</a:t>
            </a:r>
            <a:r>
              <a:rPr lang="cs-CZ" sz="1600" dirty="0" err="1"/>
              <a:t>Color.GREEN</a:t>
            </a:r>
            <a:endParaRPr lang="cs-CZ" sz="1600" dirty="0"/>
          </a:p>
          <a:p>
            <a:pPr marL="0" indent="0">
              <a:buNone/>
            </a:pPr>
            <a:r>
              <a:rPr lang="cs-CZ" sz="1600" dirty="0" err="1"/>
              <a:t>zluta</a:t>
            </a:r>
            <a:r>
              <a:rPr lang="cs-CZ" sz="1600" dirty="0"/>
              <a:t>=</a:t>
            </a:r>
            <a:r>
              <a:rPr lang="cs-CZ" sz="1600" dirty="0" err="1"/>
              <a:t>Color.YELLOW</a:t>
            </a:r>
            <a:endParaRPr lang="cs-CZ" sz="1600" dirty="0"/>
          </a:p>
          <a:p>
            <a:pPr marL="0" indent="0">
              <a:buNone/>
            </a:pPr>
            <a:r>
              <a:rPr lang="cs-CZ" sz="1600" dirty="0" err="1"/>
              <a:t>cervena</a:t>
            </a:r>
            <a:r>
              <a:rPr lang="cs-CZ" sz="1600" dirty="0"/>
              <a:t>=</a:t>
            </a:r>
            <a:r>
              <a:rPr lang="cs-CZ" sz="1600" dirty="0" err="1"/>
              <a:t>Color.RED</a:t>
            </a:r>
            <a:endParaRPr lang="cs-CZ" sz="1600" dirty="0"/>
          </a:p>
          <a:p>
            <a:pPr marL="0" indent="0">
              <a:buNone/>
            </a:pPr>
            <a:r>
              <a:rPr lang="cs-CZ" sz="1600" dirty="0"/>
              <a:t>bila=</a:t>
            </a:r>
            <a:r>
              <a:rPr lang="cs-CZ" sz="1600" dirty="0" err="1"/>
              <a:t>Color.WHITE</a:t>
            </a:r>
            <a:endParaRPr lang="cs-CZ" sz="1600" dirty="0"/>
          </a:p>
          <a:p>
            <a:pPr marL="0" indent="0">
              <a:buNone/>
            </a:pPr>
            <a:r>
              <a:rPr lang="cs-CZ" sz="1600" dirty="0" err="1"/>
              <a:t>oranzova</a:t>
            </a:r>
            <a:r>
              <a:rPr lang="cs-CZ" sz="1600" dirty="0"/>
              <a:t>=</a:t>
            </a:r>
            <a:r>
              <a:rPr lang="cs-CZ" sz="1600" dirty="0" err="1"/>
              <a:t>Color.ORANGE</a:t>
            </a:r>
            <a:endParaRPr lang="cs-CZ" sz="1600" dirty="0"/>
          </a:p>
          <a:p>
            <a:pPr marL="0" indent="0">
              <a:buNone/>
            </a:pPr>
            <a:r>
              <a:rPr lang="cs-CZ" sz="1600" dirty="0"/>
              <a:t>fialova=</a:t>
            </a:r>
            <a:r>
              <a:rPr lang="cs-CZ" sz="1600" dirty="0" err="1"/>
              <a:t>Color.PURPLE</a:t>
            </a:r>
            <a:endParaRPr lang="cs-CZ" sz="1600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0BC9F6A-1F1B-45A6-BE76-FAD76753878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1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pressed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Vrací hodnotu (</a:t>
            </a:r>
            <a:r>
              <a:rPr lang="cs-CZ" dirty="0" err="1"/>
              <a:t>bool</a:t>
            </a:r>
            <a:r>
              <a:rPr lang="cs-CZ" dirty="0"/>
              <a:t>), zda je senzor sepnutý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18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namapovani</a:t>
            </a: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cs-CZ" sz="18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touch</a:t>
            </a: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senzoru na port 3</a:t>
            </a:r>
            <a:endParaRPr lang="en-US" sz="1800" dirty="0"/>
          </a:p>
          <a:p>
            <a:r>
              <a:rPr lang="cs-CZ" sz="1800" dirty="0" err="1"/>
              <a:t>dot</a:t>
            </a:r>
            <a:r>
              <a:rPr lang="cs-CZ" sz="1800" dirty="0"/>
              <a:t> = </a:t>
            </a:r>
            <a:r>
              <a:rPr lang="cs-CZ" sz="1800" dirty="0" err="1"/>
              <a:t>TouchSensor</a:t>
            </a:r>
            <a:r>
              <a:rPr lang="cs-CZ" sz="1800" dirty="0"/>
              <a:t>(Port.S3)</a:t>
            </a:r>
            <a:endParaRPr lang="en-US" sz="1800" dirty="0"/>
          </a:p>
          <a:p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18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true</a:t>
            </a: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nebo </a:t>
            </a:r>
            <a:r>
              <a:rPr lang="cs-CZ" sz="18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false</a:t>
            </a:r>
            <a:r>
              <a:rPr lang="cs-CZ" sz="18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, jestli je senzor </a:t>
            </a:r>
            <a:r>
              <a:rPr lang="cs-CZ" sz="18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zmacknuty</a:t>
            </a:r>
            <a:endParaRPr lang="cs-CZ" sz="18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r>
              <a:rPr lang="cs-CZ" sz="1800" dirty="0" err="1"/>
              <a:t>print</a:t>
            </a:r>
            <a:r>
              <a:rPr lang="cs-CZ" sz="1800" dirty="0"/>
              <a:t>(</a:t>
            </a:r>
            <a:r>
              <a:rPr lang="cs-CZ" sz="1800" dirty="0" err="1"/>
              <a:t>dot.pressed</a:t>
            </a:r>
            <a:r>
              <a:rPr lang="cs-CZ" sz="1800" dirty="0"/>
              <a:t>())</a:t>
            </a:r>
            <a:endParaRPr lang="cs-CZ" sz="18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1AC6DB1-C4A0-426E-A2A2-00151CC5506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19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908777" y="2765779"/>
            <a:ext cx="4171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Světelný</a:t>
            </a:r>
          </a:p>
          <a:p>
            <a:pPr algn="ctr"/>
            <a:r>
              <a:rPr lang="cs-CZ" sz="6600" b="1" dirty="0"/>
              <a:t>senzor</a:t>
            </a:r>
          </a:p>
        </p:txBody>
      </p:sp>
    </p:spTree>
    <p:extLst>
      <p:ext uri="{BB962C8B-B14F-4D97-AF65-F5344CB8AC3E}">
        <p14:creationId xmlns:p14="http://schemas.microsoft.com/office/powerpoint/2010/main" val="181793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ColorSensor</a:t>
            </a:r>
            <a:r>
              <a:rPr lang="cs-CZ" dirty="0"/>
              <a:t>(port)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400" dirty="0"/>
              <a:t>Port – (Port) určuje port, na kterém je senzor připojen</a:t>
            </a:r>
          </a:p>
          <a:p>
            <a:r>
              <a:rPr lang="cs-CZ" sz="2400" dirty="0"/>
              <a:t>Měření barvy povrchu (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)</a:t>
            </a:r>
          </a:p>
          <a:p>
            <a:r>
              <a:rPr lang="cs-CZ" sz="2400" dirty="0"/>
              <a:t>Měření okolního osvětlení (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ambient()</a:t>
            </a:r>
            <a:r>
              <a:rPr lang="cs-CZ" sz="2400" dirty="0"/>
              <a:t>)</a:t>
            </a:r>
          </a:p>
          <a:p>
            <a:r>
              <a:rPr lang="cs-CZ" sz="2400" dirty="0"/>
              <a:t>Měření odražených paprsků červeného světla od povrchu (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refle</a:t>
            </a:r>
            <a:r>
              <a:rPr lang="en-US" sz="24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tion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)</a:t>
            </a:r>
          </a:p>
          <a:p>
            <a:r>
              <a:rPr lang="cs-CZ" sz="2400" dirty="0"/>
              <a:t>Měření odražených paprsků červeného, zelená a modrého světla od povrchu (</a:t>
            </a:r>
            <a:r>
              <a:rPr lang="cs-CZ" sz="24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rgb</a:t>
            </a:r>
            <a:r>
              <a:rPr lang="cs-CZ" sz="24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2400" dirty="0"/>
              <a:t>)</a:t>
            </a:r>
          </a:p>
          <a:p>
            <a:endParaRPr lang="cs-CZ" sz="24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37A815A-DBFC-4B91-A4FB-C184EF78B2C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19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color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Color</a:t>
            </a:r>
            <a:r>
              <a:rPr lang="cs-CZ" dirty="0"/>
              <a:t> nebo </a:t>
            </a:r>
            <a:r>
              <a:rPr lang="cs-CZ" dirty="0" err="1"/>
              <a:t>None</a:t>
            </a:r>
            <a:r>
              <a:rPr lang="cs-CZ" dirty="0"/>
              <a:t>) v podobě barvy povrchu</a:t>
            </a:r>
          </a:p>
          <a:p>
            <a:r>
              <a:rPr lang="cs-CZ" dirty="0"/>
              <a:t>Vrací hodnotu </a:t>
            </a:r>
            <a:r>
              <a:rPr lang="cs-CZ" dirty="0" err="1"/>
              <a:t>None</a:t>
            </a:r>
            <a:r>
              <a:rPr lang="cs-CZ" dirty="0"/>
              <a:t>, pokud barva nebyla rozeznána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c=</a:t>
            </a:r>
            <a:r>
              <a:rPr lang="cs-CZ" sz="2000" dirty="0" err="1"/>
              <a:t>ColorSensor</a:t>
            </a:r>
            <a:r>
              <a:rPr lang="cs-CZ" sz="2000" dirty="0"/>
              <a:t>(Port.S2)</a:t>
            </a:r>
          </a:p>
          <a:p>
            <a:r>
              <a:rPr lang="cs-CZ" sz="2000" dirty="0" err="1"/>
              <a:t>print</a:t>
            </a:r>
            <a:r>
              <a:rPr lang="cs-CZ" sz="2000" dirty="0"/>
              <a:t>(</a:t>
            </a:r>
            <a:r>
              <a:rPr lang="cs-CZ" sz="2000" dirty="0" err="1"/>
              <a:t>c.color</a:t>
            </a:r>
            <a:r>
              <a:rPr lang="cs-CZ" sz="2000" dirty="0"/>
              <a:t>()) 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vraci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barvu</a:t>
            </a:r>
          </a:p>
          <a:p>
            <a:endParaRPr lang="cs-CZ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74F9EC7-5FED-4919-86EC-1464E2F08A2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24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ambient()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int</a:t>
            </a:r>
            <a:r>
              <a:rPr lang="cs-CZ" dirty="0"/>
              <a:t>) dopadajícího světla na senzor [%]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c=</a:t>
            </a:r>
            <a:r>
              <a:rPr lang="cs-CZ" dirty="0" err="1"/>
              <a:t>ColorSensor</a:t>
            </a:r>
            <a:r>
              <a:rPr lang="cs-CZ" dirty="0"/>
              <a:t>(Port.S2)</a:t>
            </a:r>
            <a:endParaRPr lang="en-US" dirty="0"/>
          </a:p>
          <a:p>
            <a:r>
              <a:rPr lang="cs-CZ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vraci</a:t>
            </a:r>
            <a:r>
              <a:rPr lang="cs-CZ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intenzitu </a:t>
            </a:r>
            <a:r>
              <a:rPr lang="cs-CZ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osvetleni</a:t>
            </a:r>
            <a:endParaRPr lang="cs-CZ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c.ambient</a:t>
            </a:r>
            <a:r>
              <a:rPr lang="cs-CZ" dirty="0"/>
              <a:t>())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4635351-C08E-4FF4-A329-178B8A12469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9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reflection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int</a:t>
            </a:r>
            <a:r>
              <a:rPr lang="cs-CZ" dirty="0"/>
              <a:t>) odražených paprsků červeného světla [%]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200" dirty="0"/>
              <a:t>c=</a:t>
            </a:r>
            <a:r>
              <a:rPr lang="cs-CZ" sz="2200" dirty="0" err="1"/>
              <a:t>ColorSensor</a:t>
            </a:r>
            <a:r>
              <a:rPr lang="cs-CZ" sz="2200" dirty="0"/>
              <a:t>(Port.S2)</a:t>
            </a:r>
            <a:endParaRPr lang="en-US" sz="2200" dirty="0"/>
          </a:p>
          <a:p>
            <a: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22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vraci</a:t>
            </a:r>
            <a: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odrazivost </a:t>
            </a:r>
            <a:r>
              <a:rPr lang="cs-CZ" sz="22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cerveneho</a:t>
            </a:r>
            <a:r>
              <a:rPr lang="cs-CZ" sz="22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cs-CZ" sz="22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svetla</a:t>
            </a:r>
            <a:endParaRPr lang="cs-CZ" sz="2200" dirty="0"/>
          </a:p>
          <a:p>
            <a:r>
              <a:rPr lang="cs-CZ" sz="2200" dirty="0" err="1"/>
              <a:t>print</a:t>
            </a:r>
            <a:r>
              <a:rPr lang="cs-CZ" sz="2200" dirty="0"/>
              <a:t>(</a:t>
            </a:r>
            <a:r>
              <a:rPr lang="cs-CZ" sz="2200" dirty="0" err="1"/>
              <a:t>c.reflection</a:t>
            </a:r>
            <a:r>
              <a:rPr lang="cs-CZ" sz="2200" dirty="0"/>
              <a:t>())</a:t>
            </a:r>
            <a:endParaRPr lang="cs-CZ" sz="22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454B9D6-3292-4D7A-BF2E-89C63FA7A1B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35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rgb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) odražených paprsků červeného, zeleného a modrého světla [%]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c=</a:t>
            </a:r>
            <a:r>
              <a:rPr lang="cs-CZ" sz="2000" dirty="0" err="1"/>
              <a:t>ColorSensor</a:t>
            </a:r>
            <a:r>
              <a:rPr lang="cs-CZ" sz="2000" dirty="0"/>
              <a:t>(Port.S2)</a:t>
            </a:r>
            <a:endParaRPr lang="en-US" sz="2000" dirty="0"/>
          </a:p>
          <a:p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vraci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odrazivost barev jako trojici </a:t>
            </a:r>
            <a:r>
              <a:rPr lang="cs-CZ" sz="20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cisel</a:t>
            </a:r>
            <a:r>
              <a:rPr lang="cs-CZ" sz="20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</a:rPr>
              <a:t> (R,G,B)</a:t>
            </a:r>
            <a:endParaRPr lang="cs-CZ" sz="2000" dirty="0"/>
          </a:p>
          <a:p>
            <a:r>
              <a:rPr lang="cs-CZ" sz="2000" dirty="0" err="1"/>
              <a:t>print</a:t>
            </a:r>
            <a:r>
              <a:rPr lang="cs-CZ" sz="2000" dirty="0"/>
              <a:t>(</a:t>
            </a:r>
            <a:r>
              <a:rPr lang="cs-CZ" sz="2000" dirty="0" err="1"/>
              <a:t>c.rgb</a:t>
            </a:r>
            <a:r>
              <a:rPr lang="cs-CZ" sz="2000" dirty="0"/>
              <a:t>())</a:t>
            </a:r>
            <a:endParaRPr lang="cs-CZ" sz="2000" dirty="0">
              <a:solidFill>
                <a:srgbClr val="6A9955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5C0E24D-6F10-4C03-BA42-10EF2D95310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14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478388" y="2569010"/>
            <a:ext cx="5235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Ultrazvukový senzor</a:t>
            </a:r>
          </a:p>
        </p:txBody>
      </p:sp>
    </p:spTree>
    <p:extLst>
      <p:ext uri="{BB962C8B-B14F-4D97-AF65-F5344CB8AC3E}">
        <p14:creationId xmlns:p14="http://schemas.microsoft.com/office/powerpoint/2010/main" val="564863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UltrasonicSensor</a:t>
            </a:r>
            <a:r>
              <a:rPr lang="cs-CZ" dirty="0"/>
              <a:t>(port)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Port – (Port) určuje port, na kterém je senzor připojen</a:t>
            </a:r>
          </a:p>
          <a:p>
            <a:r>
              <a:rPr lang="cs-CZ" dirty="0"/>
              <a:t>Určení vzdálenosti (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distance()</a:t>
            </a:r>
            <a:r>
              <a:rPr lang="cs-CZ" dirty="0"/>
              <a:t>)</a:t>
            </a:r>
          </a:p>
          <a:p>
            <a:r>
              <a:rPr lang="cs-CZ" dirty="0"/>
              <a:t>Zjištění přítomnosti jiných ultrazvukových senzorů (</a:t>
            </a:r>
            <a:r>
              <a:rPr lang="cs-CZ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presence()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88D4E0E-0000-413B-928C-0198C611B80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76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distance(</a:t>
            </a:r>
            <a:r>
              <a:rPr lang="cs-CZ" dirty="0" err="1"/>
              <a:t>silent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Vrací vzdálenost (</a:t>
            </a:r>
            <a:r>
              <a:rPr lang="cs-CZ" dirty="0" err="1"/>
              <a:t>int</a:t>
            </a:r>
            <a:r>
              <a:rPr lang="cs-CZ" dirty="0"/>
              <a:t>) senzoru od překážky [mm]</a:t>
            </a:r>
          </a:p>
          <a:p>
            <a:r>
              <a:rPr lang="cs-CZ" dirty="0" err="1"/>
              <a:t>Silent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 určuje, zda se senzor po změření vzdálenosti přepne do tichého režimu a nebude vysílat ultrazvukové vlny.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262239" cy="3541714"/>
          </a:xfrm>
        </p:spPr>
        <p:txBody>
          <a:bodyPr>
            <a:normAutofit lnSpcReduction="10000"/>
          </a:bodyPr>
          <a:lstStyle/>
          <a:p>
            <a:r>
              <a:rPr lang="cs-CZ" sz="2600" dirty="0"/>
              <a:t>u=</a:t>
            </a:r>
            <a:r>
              <a:rPr lang="cs-CZ" sz="2600" dirty="0" err="1"/>
              <a:t>UltrasonicSensor</a:t>
            </a:r>
            <a:r>
              <a:rPr lang="cs-CZ" sz="2600" dirty="0"/>
              <a:t>(Port.S1)</a:t>
            </a:r>
          </a:p>
          <a:p>
            <a:r>
              <a:rPr lang="cs-CZ" sz="2600" dirty="0" err="1"/>
              <a:t>print</a:t>
            </a:r>
            <a:r>
              <a:rPr lang="cs-CZ" sz="2600" dirty="0"/>
              <a:t>(</a:t>
            </a:r>
            <a:r>
              <a:rPr lang="cs-CZ" sz="2600" dirty="0" err="1"/>
              <a:t>u.distance</a:t>
            </a:r>
            <a:r>
              <a:rPr lang="cs-CZ" sz="2600" dirty="0"/>
              <a:t>(</a:t>
            </a:r>
            <a:r>
              <a:rPr lang="cs-CZ" sz="2600" dirty="0" err="1"/>
              <a:t>silent</a:t>
            </a:r>
            <a:r>
              <a:rPr lang="cs-CZ" sz="2600" dirty="0"/>
              <a:t>=</a:t>
            </a:r>
            <a:r>
              <a:rPr lang="cs-CZ" sz="2600" dirty="0" err="1"/>
              <a:t>False</a:t>
            </a:r>
            <a:r>
              <a:rPr lang="cs-CZ" sz="2600" dirty="0"/>
              <a:t>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1E23588-8B78-4353-ADD3-FAAF91213B9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25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1314</TotalTime>
  <Words>9462</Words>
  <Application>Microsoft Office PowerPoint</Application>
  <PresentationFormat>Širokoúhlá obrazovka</PresentationFormat>
  <Paragraphs>1009</Paragraphs>
  <Slides>130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10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130</vt:i4>
      </vt:variant>
    </vt:vector>
  </HeadingPairs>
  <TitlesOfParts>
    <vt:vector size="141" baseType="lpstr">
      <vt:lpstr>UD Digi Kyokasho N-R</vt:lpstr>
      <vt:lpstr>Abadi</vt:lpstr>
      <vt:lpstr>Aldhabi</vt:lpstr>
      <vt:lpstr>Arial</vt:lpstr>
      <vt:lpstr>Calibri</vt:lpstr>
      <vt:lpstr>Consolas</vt:lpstr>
      <vt:lpstr>Lato</vt:lpstr>
      <vt:lpstr>SFMono-Regular</vt:lpstr>
      <vt:lpstr>Symbol</vt:lpstr>
      <vt:lpstr>Tw Cen MT</vt:lpstr>
      <vt:lpstr>Obvod</vt:lpstr>
      <vt:lpstr>Uživatelský manuál programovacího jazyka Python pro LEGO MINDSTORMS EV3</vt:lpstr>
      <vt:lpstr>Prvotní informace</vt:lpstr>
      <vt:lpstr>Rozcestník</vt:lpstr>
      <vt:lpstr>Prezentace aplikace PowerPoint</vt:lpstr>
      <vt:lpstr>Parametry a konstanty</vt:lpstr>
      <vt:lpstr>Class Port</vt:lpstr>
      <vt:lpstr>Class Direction</vt:lpstr>
      <vt:lpstr>Class Stop</vt:lpstr>
      <vt:lpstr>Class Color</vt:lpstr>
      <vt:lpstr>Class Button</vt:lpstr>
      <vt:lpstr>Class Font(family=None, size=12, bold=False, monospace=False, lang=None, script=None)</vt:lpstr>
      <vt:lpstr>Získání informací o vytvořeném fontu</vt:lpstr>
      <vt:lpstr>Class ImageFile</vt:lpstr>
      <vt:lpstr>Seznam dostupných obrázků</vt:lpstr>
      <vt:lpstr>Class SoundFile</vt:lpstr>
      <vt:lpstr>Seznam dostupných zvukových stop</vt:lpstr>
      <vt:lpstr>Prezentace aplikace PowerPoint</vt:lpstr>
      <vt:lpstr>Určení času</vt:lpstr>
      <vt:lpstr>Function wait(time)</vt:lpstr>
      <vt:lpstr>Function time()</vt:lpstr>
      <vt:lpstr>Function pause()</vt:lpstr>
      <vt:lpstr>Function resume()</vt:lpstr>
      <vt:lpstr>Function reset()</vt:lpstr>
      <vt:lpstr>Prezentace aplikace PowerPoint</vt:lpstr>
      <vt:lpstr>EV3 - tlačítko</vt:lpstr>
      <vt:lpstr>Function button.pressed()</vt:lpstr>
      <vt:lpstr>Function light.on(Color)</vt:lpstr>
      <vt:lpstr>Function light.off()</vt:lpstr>
      <vt:lpstr>Prezentace aplikace PowerPoint</vt:lpstr>
      <vt:lpstr>EV3 - reproduktor</vt:lpstr>
      <vt:lpstr>Function speaker.beep(frequency=500, duration=100)</vt:lpstr>
      <vt:lpstr>Function speaker.play_tones(notes, tempo=120) </vt:lpstr>
      <vt:lpstr>Vysvětlení znaků prvku pole </vt:lpstr>
      <vt:lpstr>Function speaker.play_file(file_name)</vt:lpstr>
      <vt:lpstr>Function speaker.say(text)</vt:lpstr>
      <vt:lpstr>Function speaker.set_speech_options(language=None, voice=None, speed=None, pitch=None)</vt:lpstr>
      <vt:lpstr>Možné nastavení parametrů</vt:lpstr>
      <vt:lpstr>Function speaker.set_volume(volume, which='_all_')</vt:lpstr>
      <vt:lpstr>Prezentace aplikace PowerPoint</vt:lpstr>
      <vt:lpstr>EV3 - obrazovka</vt:lpstr>
      <vt:lpstr>Function screen.draw_text(x, y, text, text_color=Color.BLACK , background_color=None)</vt:lpstr>
      <vt:lpstr>Function screen.print(*args, sep=' ', end='\n')</vt:lpstr>
      <vt:lpstr>Function screen.set_font(font)</vt:lpstr>
      <vt:lpstr>Function screen.clear()</vt:lpstr>
      <vt:lpstr>Function screen.load_image(source)</vt:lpstr>
      <vt:lpstr>Function screen.draw_image(x, y, source, transparent=None)</vt:lpstr>
      <vt:lpstr>Function screen.draw_pixel(x, y, color=Color.BLACK)</vt:lpstr>
      <vt:lpstr>Function screen.draw_line(x1, y1, x2, y2, width=1, color=Color.BLACK)</vt:lpstr>
      <vt:lpstr>Function screen.draw_box(x1, y1, x2, y2, r=0, fill=False, color=Color.BLACK)</vt:lpstr>
      <vt:lpstr>Function screen.draw_circle(x, y, r, fill=False, color=Color.BLACK)</vt:lpstr>
      <vt:lpstr>Parametr screen.width</vt:lpstr>
      <vt:lpstr>Parametr screen.height</vt:lpstr>
      <vt:lpstr>Function screen.save(filename)</vt:lpstr>
      <vt:lpstr>Prezentace aplikace PowerPoint</vt:lpstr>
      <vt:lpstr>Class Image(source, sub=False)</vt:lpstr>
      <vt:lpstr>Function draw_text(x, y, text, text_color=Color.BLACK , background_color=None)</vt:lpstr>
      <vt:lpstr>Function print(*args, sep=' ', end='\n')</vt:lpstr>
      <vt:lpstr>Function set_font(font)</vt:lpstr>
      <vt:lpstr>Function clear()</vt:lpstr>
      <vt:lpstr>Function load_image(source)</vt:lpstr>
      <vt:lpstr>Function draw_image(x, y, source, transparent=None)</vt:lpstr>
      <vt:lpstr>Function draw_pixel(x, y, color=Color.BLACK)</vt:lpstr>
      <vt:lpstr>Function draw_line(x1, y1, x2, y2, width=1, color=Color.BLACK)</vt:lpstr>
      <vt:lpstr>Function draw_box(x1, y1, x2, y2, r=0, fill=False, color=Color.BLACK)</vt:lpstr>
      <vt:lpstr>Function draw_circle(x, y, r, fill=False, color=Color.BLACK)</vt:lpstr>
      <vt:lpstr>Parametr width</vt:lpstr>
      <vt:lpstr>Parametr height</vt:lpstr>
      <vt:lpstr>Function save(filename)</vt:lpstr>
      <vt:lpstr>Prezentace aplikace PowerPoint</vt:lpstr>
      <vt:lpstr>EV3 -baterie</vt:lpstr>
      <vt:lpstr>Function battery.voltage()</vt:lpstr>
      <vt:lpstr>Function battery.current()</vt:lpstr>
      <vt:lpstr>Prezentace aplikace PowerPoint</vt:lpstr>
      <vt:lpstr>Class Motor(port, positive_direction=Direction.CLOCKWISE, gears=None)</vt:lpstr>
      <vt:lpstr>Function run(speed)</vt:lpstr>
      <vt:lpstr>Function run_time(speed, time, then=Stop.HOLD, wait=True)</vt:lpstr>
      <vt:lpstr>Function run_angle(speed, rotation_angle, then=Stop.HOLD, wait=True)</vt:lpstr>
      <vt:lpstr>Function run_target(speed, target_angle, then=Stop.HOLD, wait=True)</vt:lpstr>
      <vt:lpstr>Function run_until_stalled(speed, then=Stop.COAST, duty_limit=None)</vt:lpstr>
      <vt:lpstr>Function dc(duty)</vt:lpstr>
      <vt:lpstr>Function stop()</vt:lpstr>
      <vt:lpstr>Function brake()</vt:lpstr>
      <vt:lpstr>Function hold()</vt:lpstr>
      <vt:lpstr>Function speed()</vt:lpstr>
      <vt:lpstr>Function angle()</vt:lpstr>
      <vt:lpstr>Function reset_angle(angle)</vt:lpstr>
      <vt:lpstr>Prezentace aplikace PowerPoint</vt:lpstr>
      <vt:lpstr>Prezentace aplikace PowerPoint</vt:lpstr>
      <vt:lpstr>Class TouchSensor(port)</vt:lpstr>
      <vt:lpstr>Function pressed()</vt:lpstr>
      <vt:lpstr>Prezentace aplikace PowerPoint</vt:lpstr>
      <vt:lpstr>Class ColorSensor(port)</vt:lpstr>
      <vt:lpstr>Function color()</vt:lpstr>
      <vt:lpstr>Function ambient()</vt:lpstr>
      <vt:lpstr>Function reflection()</vt:lpstr>
      <vt:lpstr>Function rgb()</vt:lpstr>
      <vt:lpstr>Prezentace aplikace PowerPoint</vt:lpstr>
      <vt:lpstr>Class UltrasonicSensor(port)</vt:lpstr>
      <vt:lpstr>Function distance(silent=False)</vt:lpstr>
      <vt:lpstr>Function presence()</vt:lpstr>
      <vt:lpstr>Prezentace aplikace PowerPoint</vt:lpstr>
      <vt:lpstr>Class GyroSensor(port, positive_direction=Direction.CLOCKWISE)</vt:lpstr>
      <vt:lpstr>Function angle()</vt:lpstr>
      <vt:lpstr>Function speed()</vt:lpstr>
      <vt:lpstr>Function reset_angle()</vt:lpstr>
      <vt:lpstr>Prezentace aplikace PowerPoint</vt:lpstr>
      <vt:lpstr>Class DriveBase (left_motor, right_motor, wheel_diameter, axle_track ) </vt:lpstr>
      <vt:lpstr>Function straight(distance)</vt:lpstr>
      <vt:lpstr>Function turn(angle)</vt:lpstr>
      <vt:lpstr>Function drive(drive_speed, turn_rate)</vt:lpstr>
      <vt:lpstr>Function settings(straight_speed, straight_acceleration, turn_rate, turn_acceleration)</vt:lpstr>
      <vt:lpstr>Function stop()</vt:lpstr>
      <vt:lpstr>Function reset()</vt:lpstr>
      <vt:lpstr>Function distance()</vt:lpstr>
      <vt:lpstr>Function angle()</vt:lpstr>
      <vt:lpstr>Function state()</vt:lpstr>
      <vt:lpstr>Prezentace aplikace PowerPoint</vt:lpstr>
      <vt:lpstr>Class DataLog(*headers, name='log', timestamp=True, extension='csv', append=False)</vt:lpstr>
      <vt:lpstr>Function log(*values)</vt:lpstr>
      <vt:lpstr>Prezentace aplikace PowerPoint</vt:lpstr>
      <vt:lpstr>Před navázáním spojení pomocí kódu</vt:lpstr>
      <vt:lpstr>Class BluetoothMailboxServer() </vt:lpstr>
      <vt:lpstr>Function wait_for_connection()</vt:lpstr>
      <vt:lpstr>Class BluetoothMailboxClient() </vt:lpstr>
      <vt:lpstr>Function connect()</vt:lpstr>
      <vt:lpstr>Typy schránek</vt:lpstr>
      <vt:lpstr>Function read()</vt:lpstr>
      <vt:lpstr>Function send(value, brick=None)</vt:lpstr>
      <vt:lpstr>Function wait()</vt:lpstr>
      <vt:lpstr>Function wait_new()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Ahoj</dc:title>
  <dc:creator>Janes, Adam</dc:creator>
  <cp:lastModifiedBy>Janes, Adam</cp:lastModifiedBy>
  <cp:revision>340</cp:revision>
  <dcterms:created xsi:type="dcterms:W3CDTF">2022-02-01T11:58:46Z</dcterms:created>
  <dcterms:modified xsi:type="dcterms:W3CDTF">2022-05-02T05:32:14Z</dcterms:modified>
</cp:coreProperties>
</file>