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6" r:id="rId11"/>
    <p:sldId id="271" r:id="rId12"/>
    <p:sldId id="264" r:id="rId13"/>
    <p:sldId id="265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18/4/2016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Τεχνολογίες Εφαρμογών Διαδικτύου</a:t>
            </a:r>
          </a:p>
          <a:p>
            <a:r>
              <a:rPr lang="el-GR" sz="2000" dirty="0" smtClean="0"/>
              <a:t>Δρ. Γιάννης Χαμόδρακας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685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StoreController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{{product.name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&lt;/h1&gt;</a:t>
            </a: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h2&gt;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${{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product.price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&lt;/h2&gt;</a:t>
            </a: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product.description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&lt;/p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="angular.min.js"&gt;&lt;/script&gt;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="app.js"&gt;&lt;/script&gt;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χωρίς </a:t>
            </a:r>
            <a:r>
              <a:rPr lang="en-US" dirty="0" smtClean="0"/>
              <a:t>alias</a:t>
            </a:r>
            <a:endParaRPr lang="el-GR" dirty="0"/>
          </a:p>
        </p:txBody>
      </p:sp>
      <p:sp>
        <p:nvSpPr>
          <p:cNvPr id="4" name="Line Callout 1 (Accent Bar) 3"/>
          <p:cNvSpPr/>
          <p:nvPr/>
        </p:nvSpPr>
        <p:spPr>
          <a:xfrm>
            <a:off x="6660232" y="1196752"/>
            <a:ext cx="2304256" cy="36004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Alias</a:t>
            </a:r>
            <a:endParaRPr lang="el-GR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4293096"/>
            <a:ext cx="8208912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'shop',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]);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StoreController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gem =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'Dodecahedron',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2.95,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Diamond',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StoreController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store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 {{store.product.name}} &lt;/h1&gt;</a:t>
            </a: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h2&gt; ${{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store.product.price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&lt;/h2&gt;</a:t>
            </a:r>
          </a:p>
          <a:p>
            <a:pPr marL="10972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 {{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store.product.description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&lt;/p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="angular.min.js"&gt;&lt;/script&gt;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="app.js"&gt;&lt;/script&gt;</a:t>
            </a:r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με </a:t>
            </a:r>
            <a:r>
              <a:rPr lang="en-US" dirty="0" smtClean="0"/>
              <a:t>alias</a:t>
            </a:r>
            <a:endParaRPr lang="el-GR" dirty="0"/>
          </a:p>
        </p:txBody>
      </p:sp>
      <p:sp>
        <p:nvSpPr>
          <p:cNvPr id="4" name="Line Callout 1 (Accent Bar) 3"/>
          <p:cNvSpPr/>
          <p:nvPr/>
        </p:nvSpPr>
        <p:spPr>
          <a:xfrm>
            <a:off x="6660232" y="1196752"/>
            <a:ext cx="2304256" cy="36004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Alias</a:t>
            </a:r>
            <a:endParaRPr lang="el-GR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4293096"/>
            <a:ext cx="8208912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(‘shop',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]);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StoreController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this.product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gem =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'Dodecahedron',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2.95,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Diamond',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για δομές επανάληψης εντός των προτύπων (π.χ. πίνακες, λίστες κλπ)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 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peopleArray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09728" indent="0">
              <a:buNone/>
            </a:pP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&gt;{{person.name}}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nickname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person.nickname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109728" indent="0">
              <a:buNone/>
            </a:pPr>
            <a:r>
              <a:rPr lang="el-G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</a:t>
            </a:r>
            <a:r>
              <a:rPr lang="el-GR" dirty="0" smtClean="0"/>
              <a:t>-</a:t>
            </a:r>
            <a:r>
              <a:rPr lang="en-US" dirty="0" smtClean="0"/>
              <a:t>repeat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5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ng-if</a:t>
            </a:r>
            <a:r>
              <a:rPr lang="es-ES" dirty="0" smtClean="0"/>
              <a:t> – </a:t>
            </a:r>
            <a:r>
              <a:rPr lang="el-GR" dirty="0" smtClean="0"/>
              <a:t>Παράγεται αν η έκφραση είναι αληθής</a:t>
            </a:r>
            <a:endParaRPr lang="es-ES" dirty="0" smtClean="0"/>
          </a:p>
          <a:p>
            <a:endParaRPr lang="es-ES" dirty="0"/>
          </a:p>
          <a:p>
            <a:pPr marL="109728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="center-box"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showTrialOverWarning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09728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buyProductAdmonishmentText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109728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109728" indent="0">
              <a:buNone/>
            </a:pP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/>
              <a:t>ng</a:t>
            </a:r>
            <a:r>
              <a:rPr lang="es-ES" dirty="0" smtClean="0"/>
              <a:t>-show </a:t>
            </a:r>
            <a:r>
              <a:rPr lang="el-GR" dirty="0" smtClean="0"/>
              <a:t>– Το στοιχείο κρύβεται ή εμφανίζεται</a:t>
            </a:r>
            <a:endParaRPr lang="es-ES" dirty="0"/>
          </a:p>
          <a:p>
            <a:pPr marL="109728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ng-show="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store.product.canPurchase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Add to Cart &lt;/button&gt;</a:t>
            </a:r>
            <a:endParaRPr lang="el-G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ng-if / ng-show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16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ng-show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87417" cy="521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4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g</a:t>
            </a:r>
            <a:r>
              <a:rPr lang="el-GR" b="1" dirty="0" smtClean="0"/>
              <a:t>-</a:t>
            </a:r>
            <a:r>
              <a:rPr lang="en-US" b="1" dirty="0"/>
              <a:t>c</a:t>
            </a:r>
            <a:r>
              <a:rPr lang="en-US" b="1" dirty="0" smtClean="0"/>
              <a:t>lick </a:t>
            </a:r>
            <a:r>
              <a:rPr lang="en-US" dirty="0" smtClean="0"/>
              <a:t>– </a:t>
            </a:r>
            <a:r>
              <a:rPr lang="el-GR" dirty="0" smtClean="0"/>
              <a:t>Εκτελείται όταν το στοιχείο </a:t>
            </a:r>
            <a:r>
              <a:rPr lang="el-GR" dirty="0" err="1" smtClean="0"/>
              <a:t>κλικάρεται</a:t>
            </a:r>
            <a:endParaRPr lang="en-US" dirty="0"/>
          </a:p>
          <a:p>
            <a:pPr marL="603504" lvl="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&lt;button ng-click="count = count + 1" ng-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="count=0"&gt;</a:t>
            </a:r>
          </a:p>
          <a:p>
            <a:pPr marL="603504" lvl="2" indent="0">
              <a:buNone/>
            </a:pP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endParaRPr lang="es-E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3504" lvl="2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03504" lvl="2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 &lt;/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/>
              <a:t>ng-model –</a:t>
            </a:r>
            <a:r>
              <a:rPr lang="el-GR" b="1" dirty="0" smtClean="0"/>
              <a:t> </a:t>
            </a:r>
            <a:r>
              <a:rPr lang="el-GR" dirty="0" smtClean="0"/>
              <a:t>Σύνδεση πεδίων του </a:t>
            </a:r>
            <a:r>
              <a:rPr lang="en-US" dirty="0" smtClean="0"/>
              <a:t>scope </a:t>
            </a:r>
            <a:r>
              <a:rPr lang="el-GR" dirty="0" smtClean="0"/>
              <a:t>με</a:t>
            </a:r>
            <a:r>
              <a:rPr lang="en-US" dirty="0" smtClean="0"/>
              <a:t> </a:t>
            </a:r>
            <a:r>
              <a:rPr lang="el-GR" dirty="0" smtClean="0"/>
              <a:t>στοιχεία</a:t>
            </a:r>
            <a:r>
              <a:rPr lang="en-US" dirty="0" smtClean="0"/>
              <a:t> </a:t>
            </a:r>
            <a:r>
              <a:rPr lang="en-US" dirty="0"/>
              <a:t>input, select, </a:t>
            </a:r>
            <a:r>
              <a:rPr lang="en-US" dirty="0" err="1"/>
              <a:t>textarea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ng-model="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data.singleSelect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09728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="option-1"&gt;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1&lt;/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="option-2"&gt;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2&lt;/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 err="1"/>
              <a:t>n</a:t>
            </a:r>
            <a:r>
              <a:rPr lang="es-ES" b="0" dirty="0" err="1" smtClean="0"/>
              <a:t>g</a:t>
            </a:r>
            <a:r>
              <a:rPr lang="el-GR" b="0" dirty="0" smtClean="0"/>
              <a:t>-</a:t>
            </a:r>
            <a:r>
              <a:rPr lang="en-US" b="0" dirty="0" smtClean="0"/>
              <a:t>c</a:t>
            </a:r>
            <a:r>
              <a:rPr lang="es-ES" b="0" dirty="0" err="1" smtClean="0"/>
              <a:t>lick</a:t>
            </a:r>
            <a:r>
              <a:rPr lang="es-ES" b="0" dirty="0" smtClean="0"/>
              <a:t>/</a:t>
            </a:r>
            <a:r>
              <a:rPr lang="es-ES" b="0" dirty="0" err="1" smtClean="0"/>
              <a:t>ng-model</a:t>
            </a:r>
            <a:r>
              <a:rPr lang="es-ES" b="0" dirty="0" smtClean="0"/>
              <a:t> – </a:t>
            </a:r>
            <a:r>
              <a:rPr lang="el-GR" b="0" dirty="0" smtClean="0"/>
              <a:t>Σύνδεση δεδομένων εισόδου με το </a:t>
            </a:r>
            <a:r>
              <a:rPr lang="en-US" b="0" dirty="0" smtClean="0"/>
              <a:t>scope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85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Στοιχείο </a:t>
            </a:r>
            <a:r>
              <a:rPr lang="es-ES" b="1" dirty="0" smtClean="0"/>
              <a:t>a </a:t>
            </a:r>
            <a:endParaRPr lang="es-ES" dirty="0"/>
          </a:p>
          <a:p>
            <a:pPr marL="109728" indent="0">
              <a:buNone/>
            </a:pPr>
            <a:r>
              <a:rPr lang="el-G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09728" indent="0">
              <a:buNone/>
            </a:pPr>
            <a:r>
              <a:rPr lang="el-G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ng-href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="{{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linkHref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}}"&gt;link1&lt;/a&gt;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l-GR" dirty="0" smtClean="0"/>
              <a:t>Στοιχείο</a:t>
            </a:r>
            <a:r>
              <a:rPr lang="el-GR" b="1" dirty="0" smtClean="0"/>
              <a:t> </a:t>
            </a:r>
            <a:r>
              <a:rPr lang="es-ES" b="1" dirty="0" err="1" smtClean="0"/>
              <a:t>img</a:t>
            </a:r>
            <a:endParaRPr lang="el-GR" b="1" dirty="0" smtClean="0"/>
          </a:p>
          <a:p>
            <a:endParaRPr lang="es-ES" b="1" dirty="0"/>
          </a:p>
          <a:p>
            <a:pPr marL="109728" indent="0">
              <a:buNone/>
            </a:pPr>
            <a:r>
              <a:rPr lang="el-G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ng-src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="{{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imageSrc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}}" alt="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l-G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</a:t>
            </a:r>
            <a:r>
              <a:rPr lang="en-US" dirty="0" err="1" smtClean="0"/>
              <a:t>href</a:t>
            </a:r>
            <a:r>
              <a:rPr lang="en-US" dirty="0" smtClean="0"/>
              <a:t> / ng-</a:t>
            </a:r>
            <a:r>
              <a:rPr lang="en-US" dirty="0" err="1" smtClean="0"/>
              <a:t>src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96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Εισαγωγή και </a:t>
            </a:r>
            <a:r>
              <a:rPr lang="el-GR" dirty="0" err="1" smtClean="0"/>
              <a:t>μεταγλωττιση</a:t>
            </a:r>
            <a:r>
              <a:rPr lang="el-GR" dirty="0" smtClean="0"/>
              <a:t> τμήματος </a:t>
            </a:r>
            <a:r>
              <a:rPr lang="en-US" dirty="0" smtClean="0"/>
              <a:t>HTML template</a:t>
            </a:r>
          </a:p>
          <a:p>
            <a:pPr marL="109728" indent="0">
              <a:buNone/>
            </a:pPr>
            <a:r>
              <a:rPr lang="es-ES" dirty="0" smtClean="0"/>
              <a:t>       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ng-include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="'navBarHeader.html'"&lt;/div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 smtClean="0"/>
              <a:t>Σύνδεση με συγκεκριμένο συστατικό</a:t>
            </a:r>
            <a:endParaRPr lang="es-ES" dirty="0"/>
          </a:p>
          <a:p>
            <a:pPr marL="109728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l-G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/exampleTemplate.html'"</a:t>
            </a:r>
          </a:p>
          <a:p>
            <a:pPr marL="109728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ExampleController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g-include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55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Οι «οδηγίες» αποτελούν στοιχεία σήμανσης που ενεργοποιούν τον μεταγλωττιστή της </a:t>
            </a:r>
            <a:r>
              <a:rPr lang="en-US" sz="2000" dirty="0" smtClean="0"/>
              <a:t>Angular </a:t>
            </a:r>
            <a:r>
              <a:rPr lang="el-GR" sz="2000" dirty="0" smtClean="0"/>
              <a:t>ώστε να συνδεθεί συμπεριφορά πάνω στο στοιχείο του </a:t>
            </a:r>
            <a:r>
              <a:rPr lang="en-US" sz="2000" dirty="0" smtClean="0"/>
              <a:t>DOM </a:t>
            </a:r>
            <a:r>
              <a:rPr lang="el-GR" sz="2000" dirty="0" smtClean="0"/>
              <a:t>ή ακόμη να μετασχηματιστεί / αντικατασταθεί το ίδιο το στοιχείο.</a:t>
            </a:r>
          </a:p>
          <a:p>
            <a:r>
              <a:rPr lang="el-GR" sz="2000" dirty="0" smtClean="0"/>
              <a:t>Ο προγραμματιστής μπορεί να δημιουργήσει τα δικά του </a:t>
            </a:r>
            <a:r>
              <a:rPr lang="en-US" sz="2000" dirty="0" smtClean="0"/>
              <a:t>directives:</a:t>
            </a:r>
            <a:endParaRPr lang="en-US" sz="2000" dirty="0"/>
          </a:p>
          <a:p>
            <a:pPr lvl="1"/>
            <a:r>
              <a:rPr lang="en-US" sz="1800" b="1" dirty="0" smtClean="0"/>
              <a:t>Element </a:t>
            </a:r>
            <a:r>
              <a:rPr lang="en-US" sz="1800" dirty="0"/>
              <a:t>− </a:t>
            </a:r>
            <a:r>
              <a:rPr lang="el-GR" sz="1800" dirty="0" smtClean="0"/>
              <a:t>δημιουργία νέων ετικετών στοιχείων</a:t>
            </a:r>
            <a:endParaRPr lang="en-US" sz="1800" dirty="0" smtClean="0"/>
          </a:p>
          <a:p>
            <a:pPr lvl="1"/>
            <a:r>
              <a:rPr lang="en-US" sz="1800" b="1" dirty="0" smtClean="0"/>
              <a:t>Attribute</a:t>
            </a:r>
            <a:r>
              <a:rPr lang="en-US" sz="1800" dirty="0" smtClean="0"/>
              <a:t> − </a:t>
            </a:r>
            <a:r>
              <a:rPr lang="el-GR" sz="1800" dirty="0" smtClean="0"/>
              <a:t>δημιουργία νέων ιδιοτήτων στοιχείων</a:t>
            </a:r>
            <a:endParaRPr lang="en-US" sz="1800" dirty="0" smtClean="0"/>
          </a:p>
          <a:p>
            <a:pPr lvl="1"/>
            <a:r>
              <a:rPr lang="en-US" sz="1800" b="1" dirty="0" smtClean="0"/>
              <a:t>CSS</a:t>
            </a:r>
            <a:r>
              <a:rPr lang="en-US" sz="1800" dirty="0" smtClean="0"/>
              <a:t> </a:t>
            </a:r>
            <a:r>
              <a:rPr lang="en-US" sz="1800" dirty="0"/>
              <a:t>− </a:t>
            </a:r>
            <a:r>
              <a:rPr lang="el-GR" sz="1800" dirty="0" smtClean="0"/>
              <a:t>ενεργοποίηση </a:t>
            </a:r>
            <a:r>
              <a:rPr lang="en-US" sz="1800" dirty="0" smtClean="0"/>
              <a:t>directive </a:t>
            </a:r>
            <a:r>
              <a:rPr lang="el-GR" sz="1800" dirty="0" smtClean="0"/>
              <a:t>με τη χρήση συγκεκριμένου στυλ</a:t>
            </a:r>
            <a:endParaRPr lang="en-US" sz="1800" dirty="0" smtClean="0"/>
          </a:p>
          <a:p>
            <a:pPr lvl="1"/>
            <a:r>
              <a:rPr lang="en-US" sz="1800" b="1" dirty="0" smtClean="0"/>
              <a:t>Comment </a:t>
            </a:r>
            <a:r>
              <a:rPr lang="en-US" sz="1800" dirty="0"/>
              <a:t>− </a:t>
            </a:r>
            <a:r>
              <a:rPr lang="el-GR" sz="1800" dirty="0" smtClean="0"/>
              <a:t>Ενεργοποίηση </a:t>
            </a:r>
            <a:r>
              <a:rPr lang="en-US" sz="1800" dirty="0" smtClean="0"/>
              <a:t>directive</a:t>
            </a:r>
            <a:r>
              <a:rPr lang="el-GR" sz="1800" dirty="0" smtClean="0"/>
              <a:t> όταν υπάρχει αντίστοιχο </a:t>
            </a:r>
            <a:r>
              <a:rPr lang="en-US" sz="1800" dirty="0" smtClean="0"/>
              <a:t>comment </a:t>
            </a:r>
            <a:r>
              <a:rPr lang="el-GR" sz="1800" dirty="0" smtClean="0"/>
              <a:t>στον κώδικα </a:t>
            </a:r>
            <a:r>
              <a:rPr lang="en-US" sz="1800" dirty="0" smtClean="0"/>
              <a:t>html.</a:t>
            </a:r>
          </a:p>
          <a:p>
            <a:r>
              <a:rPr lang="el-GR" sz="2000" dirty="0" smtClean="0"/>
              <a:t>Εξετάζονται μόνο τα </a:t>
            </a:r>
            <a:r>
              <a:rPr lang="en-US" sz="2000" dirty="0" smtClean="0"/>
              <a:t>directives </a:t>
            </a:r>
            <a:r>
              <a:rPr lang="el-GR" sz="2000" dirty="0" smtClean="0"/>
              <a:t>στοιχείων</a:t>
            </a:r>
            <a:endParaRPr lang="en-US" sz="2000" dirty="0"/>
          </a:p>
          <a:p>
            <a:pPr lvl="1"/>
            <a:endParaRPr lang="el-G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08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app.js */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angular.module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studentDirective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[]);</a:t>
            </a:r>
          </a:p>
          <a:p>
            <a:pPr marL="109728" indent="0">
              <a:buNone/>
            </a:pP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ctrl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app.controller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Controller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['$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scope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scope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) {    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scope.ihamod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{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ihamod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'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A17' 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    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scope.teststudent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{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'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Test',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'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DIT' };}]);</a:t>
            </a:r>
          </a:p>
          <a:p>
            <a:pPr marL="109728" indent="0">
              <a:buNone/>
            </a:pP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studentDirective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ctrl.directive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{    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{      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restrict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'E',      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scope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studentInfo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'=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info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'},      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templateUrl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'my-student-tpl.html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endParaRPr lang="el-GR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directive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1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r>
              <a:rPr lang="el-GR" dirty="0" smtClean="0"/>
              <a:t> βιβλιοθήκη / </a:t>
            </a:r>
            <a:r>
              <a:rPr lang="en-US" dirty="0" smtClean="0"/>
              <a:t>framework </a:t>
            </a:r>
            <a:r>
              <a:rPr lang="el-GR" dirty="0" smtClean="0"/>
              <a:t>για εφαρμογές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l-GR" dirty="0" smtClean="0"/>
              <a:t>Χειρισμός </a:t>
            </a:r>
            <a:r>
              <a:rPr lang="en-US" dirty="0" smtClean="0"/>
              <a:t>DOM</a:t>
            </a:r>
            <a:r>
              <a:rPr lang="fr-FR" dirty="0" smtClean="0"/>
              <a:t>, </a:t>
            </a:r>
            <a:r>
              <a:rPr lang="el-GR" dirty="0" smtClean="0"/>
              <a:t>επικύρωση εισόδου</a:t>
            </a:r>
            <a:r>
              <a:rPr lang="fr-FR" dirty="0" smtClean="0"/>
              <a:t>, </a:t>
            </a:r>
            <a:r>
              <a:rPr lang="el-GR" dirty="0" smtClean="0"/>
              <a:t>επικοινωνία με </a:t>
            </a:r>
            <a:r>
              <a:rPr lang="en-US" dirty="0" smtClean="0"/>
              <a:t>Server</a:t>
            </a:r>
            <a:r>
              <a:rPr lang="fr-FR" dirty="0" smtClean="0"/>
              <a:t>, </a:t>
            </a:r>
            <a:r>
              <a:rPr lang="el-GR" dirty="0" smtClean="0"/>
              <a:t>διαχείριση </a:t>
            </a:r>
            <a:r>
              <a:rPr lang="en-US" dirty="0" smtClean="0"/>
              <a:t>URL</a:t>
            </a:r>
            <a:r>
              <a:rPr lang="el-GR" dirty="0" smtClean="0"/>
              <a:t>, …</a:t>
            </a:r>
            <a:endParaRPr lang="fr-FR" dirty="0"/>
          </a:p>
          <a:p>
            <a:r>
              <a:rPr lang="el-GR" dirty="0" smtClean="0"/>
              <a:t>Ακολουθεί το πρότυπο </a:t>
            </a:r>
            <a:r>
              <a:rPr lang="en-US" dirty="0" smtClean="0"/>
              <a:t>MVC</a:t>
            </a:r>
            <a:endParaRPr lang="es-ES" dirty="0"/>
          </a:p>
          <a:p>
            <a:r>
              <a:rPr lang="en-US" dirty="0" smtClean="0"/>
              <a:t>HTML templates</a:t>
            </a:r>
            <a:endParaRPr lang="en-US" dirty="0"/>
          </a:p>
          <a:p>
            <a:r>
              <a:rPr lang="el-GR" dirty="0" smtClean="0"/>
              <a:t>Εφαρμογές μοναδικής σελίδας</a:t>
            </a:r>
            <a:endParaRPr lang="fr-FR" dirty="0" smtClean="0"/>
          </a:p>
          <a:p>
            <a:r>
              <a:rPr lang="fr-FR" dirty="0" smtClean="0"/>
              <a:t>Modules</a:t>
            </a:r>
            <a:r>
              <a:rPr lang="fr-FR" dirty="0"/>
              <a:t>, </a:t>
            </a:r>
            <a:r>
              <a:rPr lang="el-GR" dirty="0" smtClean="0"/>
              <a:t>επαναχρησιμοποιούμενα συστατικά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</a:t>
            </a:r>
            <a:r>
              <a:rPr lang="en-US" dirty="0" smtClean="0"/>
              <a:t>AngularJS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59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&lt;!-- my-student-tpl.html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{{studentInfo.name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}} </a:t>
            </a:r>
            <a:r>
              <a:rPr lang="es-E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Address</a:t>
            </a:r>
            <a:r>
              <a:rPr lang="es-E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{{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studentInfo.address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}}</a:t>
            </a:r>
          </a:p>
          <a:p>
            <a:pPr marL="109728" indent="0">
              <a:buNone/>
            </a:pPr>
            <a:endParaRPr lang="es-E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&lt;!-- index.html --&gt;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&lt;!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doctype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lang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="en"&gt;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&lt;head&gt;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&lt;meta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charset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="UTF-8"&gt;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directive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 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&lt;script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="./angular.min.js"&gt;&lt;/script&gt;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&lt;script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="./app.js"&gt;&lt;/script&gt;  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ng-app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studentDirective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&lt;div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ng-controller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Controller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my-student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info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ihamod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"&gt;&lt;/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my-student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 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hr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&gt;&lt;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my-student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info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teststudent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"&gt;&lt;/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my-student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			&lt;/div&gt;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&lt;/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l-GR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directive (2)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9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51304" cy="4525963"/>
          </a:xfrm>
        </p:spPr>
        <p:txBody>
          <a:bodyPr>
            <a:normAutofit/>
          </a:bodyPr>
          <a:lstStyle/>
          <a:p>
            <a:r>
              <a:rPr lang="el-GR" sz="2000" dirty="0"/>
              <a:t>Για τη χρήση αντικειμένων που παρέχουν </a:t>
            </a:r>
            <a:r>
              <a:rPr lang="en-US" sz="2000" dirty="0"/>
              <a:t>API  </a:t>
            </a:r>
            <a:r>
              <a:rPr lang="el-GR" sz="2000" dirty="0"/>
              <a:t>(μεθόδους) συνίσταται το πρότυπο </a:t>
            </a:r>
            <a:r>
              <a:rPr lang="en-US" sz="2000" dirty="0"/>
              <a:t>Factory. </a:t>
            </a:r>
            <a:endParaRPr lang="el-GR" sz="2000" dirty="0"/>
          </a:p>
          <a:p>
            <a:r>
              <a:rPr lang="el-GR" sz="2000" dirty="0"/>
              <a:t>Χρήση </a:t>
            </a:r>
            <a:r>
              <a:rPr lang="en-US" sz="2000" dirty="0"/>
              <a:t>$resource: </a:t>
            </a:r>
            <a:r>
              <a:rPr lang="en-US" sz="1500" dirty="0">
                <a:latin typeface="Consolas" panose="020B0609020204030204" pitchFamily="49" charset="0"/>
              </a:rPr>
              <a:t>$resource(</a:t>
            </a:r>
            <a:r>
              <a:rPr lang="en-US" sz="1500" dirty="0" err="1">
                <a:latin typeface="Consolas" panose="020B0609020204030204" pitchFamily="49" charset="0"/>
              </a:rPr>
              <a:t>url</a:t>
            </a:r>
            <a:r>
              <a:rPr lang="en-US" sz="1500" dirty="0">
                <a:latin typeface="Consolas" panose="020B0609020204030204" pitchFamily="49" charset="0"/>
              </a:rPr>
              <a:t>, [</a:t>
            </a:r>
            <a:r>
              <a:rPr lang="en-US" sz="1500" dirty="0" err="1">
                <a:latin typeface="Consolas" panose="020B0609020204030204" pitchFamily="49" charset="0"/>
              </a:rPr>
              <a:t>paramDefaults</a:t>
            </a:r>
            <a:r>
              <a:rPr lang="en-US" sz="1500" dirty="0">
                <a:latin typeface="Consolas" panose="020B0609020204030204" pitchFamily="49" charset="0"/>
              </a:rPr>
              <a:t>], [actions], options);</a:t>
            </a: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/*userapp.js*/</a:t>
            </a: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app = </a:t>
            </a:r>
            <a:r>
              <a:rPr lang="en-US" sz="1600" dirty="0" err="1">
                <a:latin typeface="Consolas" panose="020B0609020204030204" pitchFamily="49" charset="0"/>
              </a:rPr>
              <a:t>angular.module</a:t>
            </a:r>
            <a:r>
              <a:rPr lang="en-US" sz="1600" dirty="0">
                <a:latin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</a:rPr>
              <a:t>userapp</a:t>
            </a:r>
            <a:r>
              <a:rPr lang="en-US" sz="1600" dirty="0">
                <a:latin typeface="Consolas" panose="020B0609020204030204" pitchFamily="49" charset="0"/>
              </a:rPr>
              <a:t>', ['</a:t>
            </a:r>
            <a:r>
              <a:rPr lang="en-US" sz="1600" dirty="0" err="1">
                <a:latin typeface="Consolas" panose="020B0609020204030204" pitchFamily="49" charset="0"/>
              </a:rPr>
              <a:t>ngResource</a:t>
            </a:r>
            <a:r>
              <a:rPr lang="en-US" sz="1600" dirty="0">
                <a:latin typeface="Consolas" panose="020B0609020204030204" pitchFamily="49" charset="0"/>
              </a:rPr>
              <a:t>']);</a:t>
            </a:r>
          </a:p>
          <a:p>
            <a:pPr marL="109728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app.factory</a:t>
            </a:r>
            <a:r>
              <a:rPr lang="en-US" sz="1600" dirty="0">
                <a:latin typeface="Consolas" panose="020B0609020204030204" pitchFamily="49" charset="0"/>
              </a:rPr>
              <a:t>('User', ['$resource',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function($resource){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$resource('http://localhost:8080/</a:t>
            </a:r>
            <a:r>
              <a:rPr lang="en-US" sz="1600" dirty="0" err="1">
                <a:latin typeface="Consolas" panose="020B0609020204030204" pitchFamily="49" charset="0"/>
              </a:rPr>
              <a:t>JSONExample</a:t>
            </a:r>
            <a:r>
              <a:rPr lang="en-US" sz="1600" dirty="0">
                <a:latin typeface="Consolas" panose="020B0609020204030204" pitchFamily="49" charset="0"/>
              </a:rPr>
              <a:t>/services/users '); </a:t>
            </a:r>
            <a:r>
              <a:rPr lang="en-US" sz="1600" dirty="0" smtClean="0">
                <a:latin typeface="Consolas" panose="020B0609020204030204" pitchFamily="49" charset="0"/>
              </a:rPr>
              <a:t>}]);</a:t>
            </a:r>
            <a:endParaRPr lang="en-U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app.controller</a:t>
            </a:r>
            <a:r>
              <a:rPr lang="en-US" sz="1600" dirty="0">
                <a:latin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</a:rPr>
              <a:t>UserCtrl</a:t>
            </a:r>
            <a:r>
              <a:rPr lang="en-US" sz="1600" dirty="0">
                <a:latin typeface="Consolas" panose="020B0609020204030204" pitchFamily="49" charset="0"/>
              </a:rPr>
              <a:t>', ['$scope', 'User', function($scope, User) {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$</a:t>
            </a:r>
            <a:r>
              <a:rPr lang="en-US" sz="1600" dirty="0" err="1">
                <a:latin typeface="Consolas" panose="020B0609020204030204" pitchFamily="49" charset="0"/>
              </a:rPr>
              <a:t>scope.users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User.query</a:t>
            </a:r>
            <a:r>
              <a:rPr lang="en-US" sz="1600" smtClean="0">
                <a:latin typeface="Consolas" panose="020B0609020204030204" pitchFamily="49" charset="0"/>
              </a:rPr>
              <a:t>();}]);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el-GR" dirty="0" smtClean="0"/>
              <a:t> για</a:t>
            </a:r>
            <a:r>
              <a:rPr lang="en-US" dirty="0" smtClean="0"/>
              <a:t> REST resource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1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>
                <a:latin typeface="Consolas" panose="020B0609020204030204" pitchFamily="49" charset="0"/>
              </a:rPr>
              <a:t>'get':    {</a:t>
            </a:r>
            <a:r>
              <a:rPr lang="en-US" sz="2000" dirty="0" err="1">
                <a:latin typeface="Consolas" panose="020B0609020204030204" pitchFamily="49" charset="0"/>
              </a:rPr>
              <a:t>method:'GET</a:t>
            </a:r>
            <a:r>
              <a:rPr lang="en-US" sz="2000" dirty="0">
                <a:latin typeface="Consolas" panose="020B0609020204030204" pitchFamily="49" charset="0"/>
              </a:rPr>
              <a:t>'},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'save':   {</a:t>
            </a:r>
            <a:r>
              <a:rPr lang="en-US" sz="2000" dirty="0" err="1">
                <a:latin typeface="Consolas" panose="020B0609020204030204" pitchFamily="49" charset="0"/>
              </a:rPr>
              <a:t>method:'POST</a:t>
            </a:r>
            <a:r>
              <a:rPr lang="en-US" sz="2000" dirty="0">
                <a:latin typeface="Consolas" panose="020B0609020204030204" pitchFamily="49" charset="0"/>
              </a:rPr>
              <a:t>'},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'query':  {</a:t>
            </a:r>
            <a:r>
              <a:rPr lang="en-US" sz="2000" dirty="0" err="1">
                <a:latin typeface="Consolas" panose="020B0609020204030204" pitchFamily="49" charset="0"/>
              </a:rPr>
              <a:t>method:'GET</a:t>
            </a:r>
            <a:r>
              <a:rPr lang="en-US" sz="2000" dirty="0">
                <a:latin typeface="Consolas" panose="020B0609020204030204" pitchFamily="49" charset="0"/>
              </a:rPr>
              <a:t>', </a:t>
            </a:r>
            <a:r>
              <a:rPr lang="en-US" sz="2000" dirty="0" err="1">
                <a:latin typeface="Consolas" panose="020B0609020204030204" pitchFamily="49" charset="0"/>
              </a:rPr>
              <a:t>isArray:true</a:t>
            </a:r>
            <a:r>
              <a:rPr lang="en-US" sz="2000" dirty="0">
                <a:latin typeface="Consolas" panose="020B0609020204030204" pitchFamily="49" charset="0"/>
              </a:rPr>
              <a:t>},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'remove': {</a:t>
            </a:r>
            <a:r>
              <a:rPr lang="en-US" sz="2000" dirty="0" err="1">
                <a:latin typeface="Consolas" panose="020B0609020204030204" pitchFamily="49" charset="0"/>
              </a:rPr>
              <a:t>method:'DELETE</a:t>
            </a:r>
            <a:r>
              <a:rPr lang="en-US" sz="2000" dirty="0">
                <a:latin typeface="Consolas" panose="020B0609020204030204" pitchFamily="49" charset="0"/>
              </a:rPr>
              <a:t>'},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'delete': {</a:t>
            </a:r>
            <a:r>
              <a:rPr lang="en-US" sz="2000" dirty="0" err="1">
                <a:latin typeface="Consolas" panose="020B0609020204030204" pitchFamily="49" charset="0"/>
              </a:rPr>
              <a:t>method:'DELETE</a:t>
            </a:r>
            <a:r>
              <a:rPr lang="en-US" sz="2000" dirty="0">
                <a:latin typeface="Consolas" panose="020B0609020204030204" pitchFamily="49" charset="0"/>
              </a:rPr>
              <a:t>'} };</a:t>
            </a:r>
            <a:endParaRPr lang="el-GR" sz="2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Προκαθορισμένες </a:t>
            </a:r>
            <a:r>
              <a:rPr lang="en-US" dirty="0" smtClean="0"/>
              <a:t>REST</a:t>
            </a:r>
            <a:r>
              <a:rPr lang="el-GR" dirty="0" smtClean="0"/>
              <a:t> ενέργειες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40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&lt;!</a:t>
            </a:r>
            <a:r>
              <a:rPr lang="en-US" sz="4800" dirty="0" err="1">
                <a:latin typeface="Consolas" panose="020B0609020204030204" pitchFamily="49" charset="0"/>
              </a:rPr>
              <a:t>doctype</a:t>
            </a:r>
            <a:r>
              <a:rPr lang="en-US" sz="4800" dirty="0">
                <a:latin typeface="Consolas" panose="020B0609020204030204" pitchFamily="49" charset="0"/>
              </a:rPr>
              <a:t> html&gt;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&lt;html </a:t>
            </a:r>
            <a:r>
              <a:rPr lang="en-US" sz="4800" dirty="0" err="1">
                <a:latin typeface="Consolas" panose="020B0609020204030204" pitchFamily="49" charset="0"/>
              </a:rPr>
              <a:t>ng</a:t>
            </a:r>
            <a:r>
              <a:rPr lang="en-US" sz="4800" dirty="0">
                <a:latin typeface="Consolas" panose="020B0609020204030204" pitchFamily="49" charset="0"/>
              </a:rPr>
              <a:t>-app="</a:t>
            </a:r>
            <a:r>
              <a:rPr lang="en-US" sz="4800" dirty="0" err="1">
                <a:latin typeface="Consolas" panose="020B0609020204030204" pitchFamily="49" charset="0"/>
              </a:rPr>
              <a:t>userapp</a:t>
            </a:r>
            <a:r>
              <a:rPr lang="en-US" sz="4800" dirty="0">
                <a:latin typeface="Consolas" panose="020B0609020204030204" pitchFamily="49" charset="0"/>
              </a:rPr>
              <a:t>"&gt;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&lt;head&gt;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&lt;script </a:t>
            </a:r>
            <a:r>
              <a:rPr lang="en-US" sz="4800" dirty="0" err="1">
                <a:latin typeface="Consolas" panose="020B0609020204030204" pitchFamily="49" charset="0"/>
              </a:rPr>
              <a:t>src</a:t>
            </a:r>
            <a:r>
              <a:rPr lang="en-US" sz="4800" dirty="0">
                <a:latin typeface="Consolas" panose="020B0609020204030204" pitchFamily="49" charset="0"/>
              </a:rPr>
              <a:t>="./angular.min.js"&gt;&lt;/script&gt;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&lt;script </a:t>
            </a:r>
            <a:r>
              <a:rPr lang="en-US" sz="4800" dirty="0" err="1">
                <a:latin typeface="Consolas" panose="020B0609020204030204" pitchFamily="49" charset="0"/>
              </a:rPr>
              <a:t>src</a:t>
            </a:r>
            <a:r>
              <a:rPr lang="en-US" sz="4800" dirty="0">
                <a:latin typeface="Consolas" panose="020B0609020204030204" pitchFamily="49" charset="0"/>
              </a:rPr>
              <a:t>="./angular-resource.js"&gt;&lt;/script&gt;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&lt;script </a:t>
            </a:r>
            <a:r>
              <a:rPr lang="en-US" sz="4800" dirty="0" err="1">
                <a:latin typeface="Consolas" panose="020B0609020204030204" pitchFamily="49" charset="0"/>
              </a:rPr>
              <a:t>src</a:t>
            </a:r>
            <a:r>
              <a:rPr lang="en-US" sz="4800" dirty="0">
                <a:latin typeface="Consolas" panose="020B0609020204030204" pitchFamily="49" charset="0"/>
              </a:rPr>
              <a:t>="./userapp.js"&gt;&lt;/script&gt;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&lt;meta charset="utf-8"/&gt;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&lt;/head&gt;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&lt;body&gt;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&lt;div </a:t>
            </a:r>
            <a:r>
              <a:rPr lang="en-US" sz="4800" dirty="0" err="1">
                <a:latin typeface="Consolas" panose="020B0609020204030204" pitchFamily="49" charset="0"/>
              </a:rPr>
              <a:t>ng</a:t>
            </a:r>
            <a:r>
              <a:rPr lang="en-US" sz="4800" dirty="0">
                <a:latin typeface="Consolas" panose="020B0609020204030204" pitchFamily="49" charset="0"/>
              </a:rPr>
              <a:t>-controller="</a:t>
            </a:r>
            <a:r>
              <a:rPr lang="en-US" sz="4800" dirty="0" err="1">
                <a:latin typeface="Consolas" panose="020B0609020204030204" pitchFamily="49" charset="0"/>
              </a:rPr>
              <a:t>UserCtrl</a:t>
            </a:r>
            <a:r>
              <a:rPr lang="en-US" sz="4800" dirty="0">
                <a:latin typeface="Consolas" panose="020B0609020204030204" pitchFamily="49" charset="0"/>
              </a:rPr>
              <a:t>"&gt;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</a:t>
            </a:r>
            <a:r>
              <a:rPr lang="en-US" sz="4800" dirty="0" smtClean="0">
                <a:latin typeface="Consolas" panose="020B0609020204030204" pitchFamily="49" charset="0"/>
              </a:rPr>
              <a:t>         &lt;</a:t>
            </a:r>
            <a:r>
              <a:rPr lang="en-US" sz="4800" dirty="0">
                <a:latin typeface="Consolas" panose="020B0609020204030204" pitchFamily="49" charset="0"/>
              </a:rPr>
              <a:t>table&gt;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</a:t>
            </a:r>
            <a:r>
              <a:rPr lang="en-US" sz="4800" dirty="0" smtClean="0"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latin typeface="Consolas" panose="020B0609020204030204" pitchFamily="49" charset="0"/>
              </a:rPr>
              <a:t>tr</a:t>
            </a:r>
            <a:r>
              <a:rPr lang="en-US" sz="4800" dirty="0">
                <a:latin typeface="Consolas" panose="020B0609020204030204" pitchFamily="49" charset="0"/>
              </a:rPr>
              <a:t>&gt; &lt;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Id &lt;/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&lt;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Username &lt;/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</a:t>
            </a:r>
            <a:endParaRPr lang="en-US" sz="4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</a:t>
            </a:r>
            <a:r>
              <a:rPr lang="en-US" sz="4800" dirty="0" smtClean="0">
                <a:latin typeface="Consolas" panose="020B0609020204030204" pitchFamily="49" charset="0"/>
              </a:rPr>
              <a:t>	&lt;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First Name &lt;/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&lt;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Last Name &lt;/</a:t>
            </a:r>
            <a:r>
              <a:rPr lang="en-US" sz="4800" dirty="0" err="1">
                <a:latin typeface="Consolas" panose="020B0609020204030204" pitchFamily="49" charset="0"/>
              </a:rPr>
              <a:t>th</a:t>
            </a:r>
            <a:r>
              <a:rPr lang="en-US" sz="4800" dirty="0">
                <a:latin typeface="Consolas" panose="020B0609020204030204" pitchFamily="49" charset="0"/>
              </a:rPr>
              <a:t>&gt; </a:t>
            </a:r>
            <a:endParaRPr lang="en-US" sz="4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</a:t>
            </a:r>
            <a:r>
              <a:rPr lang="en-US" sz="4800" dirty="0" smtClean="0">
                <a:latin typeface="Consolas" panose="020B0609020204030204" pitchFamily="49" charset="0"/>
              </a:rPr>
              <a:t>	&lt;/</a:t>
            </a:r>
            <a:r>
              <a:rPr lang="en-US" sz="4800" dirty="0" err="1">
                <a:latin typeface="Consolas" panose="020B0609020204030204" pitchFamily="49" charset="0"/>
              </a:rPr>
              <a:t>tr</a:t>
            </a:r>
            <a:r>
              <a:rPr lang="en-US" sz="4800" dirty="0"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</a:t>
            </a:r>
            <a:r>
              <a:rPr lang="en-US" sz="4800" dirty="0" smtClean="0"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latin typeface="Consolas" panose="020B0609020204030204" pitchFamily="49" charset="0"/>
              </a:rPr>
              <a:t>tr</a:t>
            </a:r>
            <a:r>
              <a:rPr lang="en-US" sz="4800" dirty="0">
                <a:latin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</a:rPr>
              <a:t>ng</a:t>
            </a:r>
            <a:r>
              <a:rPr lang="en-US" sz="4800" dirty="0">
                <a:latin typeface="Consolas" panose="020B0609020204030204" pitchFamily="49" charset="0"/>
              </a:rPr>
              <a:t>-repeat="user in users"&gt;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	</a:t>
            </a:r>
            <a:r>
              <a:rPr lang="en-US" sz="4800" dirty="0" smtClean="0">
                <a:latin typeface="Consolas" panose="020B0609020204030204" pitchFamily="49" charset="0"/>
              </a:rPr>
              <a:t>&lt;</a:t>
            </a:r>
            <a:r>
              <a:rPr lang="en-US" sz="4800" dirty="0">
                <a:latin typeface="Consolas" panose="020B0609020204030204" pitchFamily="49" charset="0"/>
              </a:rPr>
              <a:t>td&gt;{{user.id}} &lt;/td&gt; &lt;td&gt;{{</a:t>
            </a:r>
            <a:r>
              <a:rPr lang="en-US" sz="4800" dirty="0" err="1">
                <a:latin typeface="Consolas" panose="020B0609020204030204" pitchFamily="49" charset="0"/>
              </a:rPr>
              <a:t>user.username</a:t>
            </a:r>
            <a:r>
              <a:rPr lang="en-US" sz="4800" dirty="0">
                <a:latin typeface="Consolas" panose="020B0609020204030204" pitchFamily="49" charset="0"/>
              </a:rPr>
              <a:t>}}&lt;/td&gt; 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	</a:t>
            </a:r>
            <a:r>
              <a:rPr lang="en-US" sz="4800" dirty="0" smtClean="0">
                <a:latin typeface="Consolas" panose="020B0609020204030204" pitchFamily="49" charset="0"/>
              </a:rPr>
              <a:t>&lt;</a:t>
            </a:r>
            <a:r>
              <a:rPr lang="en-US" sz="4800" dirty="0">
                <a:latin typeface="Consolas" panose="020B0609020204030204" pitchFamily="49" charset="0"/>
              </a:rPr>
              <a:t>td&gt; {{</a:t>
            </a:r>
            <a:r>
              <a:rPr lang="en-US" sz="4800" dirty="0" err="1">
                <a:latin typeface="Consolas" panose="020B0609020204030204" pitchFamily="49" charset="0"/>
              </a:rPr>
              <a:t>user.firstName</a:t>
            </a:r>
            <a:r>
              <a:rPr lang="en-US" sz="4800" dirty="0">
                <a:latin typeface="Consolas" panose="020B0609020204030204" pitchFamily="49" charset="0"/>
              </a:rPr>
              <a:t>}}&lt;/td&gt;&lt;td&gt;{{</a:t>
            </a:r>
            <a:r>
              <a:rPr lang="en-US" sz="4800" dirty="0" err="1">
                <a:latin typeface="Consolas" panose="020B0609020204030204" pitchFamily="49" charset="0"/>
              </a:rPr>
              <a:t>user.lastName</a:t>
            </a:r>
            <a:r>
              <a:rPr lang="en-US" sz="4800" dirty="0">
                <a:latin typeface="Consolas" panose="020B0609020204030204" pitchFamily="49" charset="0"/>
              </a:rPr>
              <a:t>}}&lt;/td</a:t>
            </a:r>
            <a:r>
              <a:rPr lang="en-US" sz="4800" dirty="0" smtClean="0">
                <a:latin typeface="Consolas" panose="020B0609020204030204" pitchFamily="49" charset="0"/>
              </a:rPr>
              <a:t>&gt;</a:t>
            </a:r>
            <a:r>
              <a:rPr lang="en-US" sz="4800" dirty="0">
                <a:latin typeface="Consolas" panose="020B06090202040302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	</a:t>
            </a:r>
            <a:r>
              <a:rPr lang="en-US" sz="4800" dirty="0" smtClean="0">
                <a:latin typeface="Consolas" panose="020B0609020204030204" pitchFamily="49" charset="0"/>
              </a:rPr>
              <a:t>&lt;/</a:t>
            </a:r>
            <a:r>
              <a:rPr lang="en-US" sz="4800" dirty="0" err="1">
                <a:latin typeface="Consolas" panose="020B0609020204030204" pitchFamily="49" charset="0"/>
              </a:rPr>
              <a:t>tr</a:t>
            </a:r>
            <a:r>
              <a:rPr lang="en-US" sz="4800" dirty="0"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</a:t>
            </a:r>
            <a:r>
              <a:rPr lang="en-US" sz="4800" dirty="0" smtClean="0">
                <a:latin typeface="Consolas" panose="020B0609020204030204" pitchFamily="49" charset="0"/>
              </a:rPr>
              <a:t>         &lt;/</a:t>
            </a:r>
            <a:r>
              <a:rPr lang="en-US" sz="4800" dirty="0">
                <a:latin typeface="Consolas" panose="020B0609020204030204" pitchFamily="49" charset="0"/>
              </a:rPr>
              <a:t>table&gt;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&lt;/div&gt;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	&lt;/body&gt;</a:t>
            </a:r>
          </a:p>
          <a:p>
            <a:pPr marL="109728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&lt;/html&gt;</a:t>
            </a:r>
          </a:p>
          <a:p>
            <a:pPr marL="109728" indent="0">
              <a:buNone/>
            </a:pP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Πρότυπο </a:t>
            </a:r>
            <a:r>
              <a:rPr lang="en-US" dirty="0" smtClean="0"/>
              <a:t>HTML</a:t>
            </a:r>
            <a:r>
              <a:rPr lang="el-GR" dirty="0" smtClean="0"/>
              <a:t> για τη εφαρμογή </a:t>
            </a:r>
            <a:r>
              <a:rPr lang="en-US" dirty="0" smtClean="0"/>
              <a:t>REST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63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Template (</a:t>
            </a:r>
            <a:r>
              <a:rPr lang="el-GR" b="1" dirty="0" smtClean="0"/>
              <a:t>Πρότυπο)</a:t>
            </a:r>
            <a:r>
              <a:rPr lang="en-US" b="1" dirty="0" smtClean="0"/>
              <a:t>:  </a:t>
            </a:r>
            <a:r>
              <a:rPr lang="en-US" dirty="0"/>
              <a:t>HTML </a:t>
            </a:r>
            <a:r>
              <a:rPr lang="el-GR" dirty="0" smtClean="0"/>
              <a:t>με επιπρόσθετη σήμανση για την παρουσίαση των περιεχομένων της σελίδας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smtClean="0"/>
              <a:t>Directive</a:t>
            </a:r>
            <a:r>
              <a:rPr lang="el-GR" b="1" dirty="0" smtClean="0"/>
              <a:t> (Οδηγία): </a:t>
            </a:r>
            <a:r>
              <a:rPr lang="el-GR" dirty="0" smtClean="0"/>
              <a:t>Ιδιότητα στοιχείου </a:t>
            </a:r>
            <a:r>
              <a:rPr lang="en-US" dirty="0" smtClean="0"/>
              <a:t>html </a:t>
            </a:r>
            <a:r>
              <a:rPr lang="el-GR" dirty="0" smtClean="0"/>
              <a:t>βάσει της οποίας η </a:t>
            </a:r>
            <a:r>
              <a:rPr lang="en-US" dirty="0" smtClean="0"/>
              <a:t>Angular </a:t>
            </a:r>
            <a:r>
              <a:rPr lang="el-GR" dirty="0" smtClean="0"/>
              <a:t>εκτελεί ή αναφέρεται σε κώδικα </a:t>
            </a:r>
            <a:r>
              <a:rPr lang="en-US" dirty="0" err="1" smtClean="0"/>
              <a:t>Javascript</a:t>
            </a:r>
            <a:r>
              <a:rPr lang="en-US" b="1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Scope (</a:t>
            </a:r>
            <a:r>
              <a:rPr lang="el-GR" b="1" dirty="0" smtClean="0"/>
              <a:t>Εμβέλεια)</a:t>
            </a:r>
            <a:r>
              <a:rPr lang="en-US" b="1" dirty="0" smtClean="0"/>
              <a:t>: </a:t>
            </a:r>
            <a:r>
              <a:rPr lang="el-GR" dirty="0" smtClean="0"/>
              <a:t>Το περιβάλλον όπου αποθηκεύονται τα δεδομένα του μοντέλου ώστε να μπορούν να τα προσπελάζουν, τα πρότυπα και οι ελεγκτές.</a:t>
            </a:r>
            <a:r>
              <a:rPr lang="en-US" b="1" dirty="0" smtClean="0"/>
              <a:t> </a:t>
            </a:r>
            <a:endParaRPr lang="el-GR" b="1" dirty="0" smtClean="0"/>
          </a:p>
          <a:p>
            <a:pPr>
              <a:lnSpc>
                <a:spcPct val="120000"/>
              </a:lnSpc>
            </a:pPr>
            <a:r>
              <a:rPr lang="el-GR" b="1" dirty="0" smtClean="0"/>
              <a:t>Μεταγλωττιστής: </a:t>
            </a:r>
            <a:r>
              <a:rPr lang="el-GR" dirty="0" smtClean="0"/>
              <a:t>Επεξεργάζεται το πρότυπο και παράγει τον κώδικα </a:t>
            </a:r>
            <a:r>
              <a:rPr lang="en-US" dirty="0" smtClean="0"/>
              <a:t>HTML </a:t>
            </a:r>
            <a:r>
              <a:rPr lang="el-GR" dirty="0" smtClean="0"/>
              <a:t>των σελίδων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Data </a:t>
            </a:r>
            <a:r>
              <a:rPr lang="en-US" b="1" dirty="0" smtClean="0"/>
              <a:t>Binding</a:t>
            </a:r>
            <a:r>
              <a:rPr lang="el-GR" b="1" dirty="0" smtClean="0"/>
              <a:t> (Σύνδεση δεδομένων):</a:t>
            </a:r>
            <a:r>
              <a:rPr lang="el-GR" dirty="0" smtClean="0"/>
              <a:t> Αμφίδρομος συγχρονισμός</a:t>
            </a:r>
            <a:r>
              <a:rPr lang="en-US" b="1" dirty="0" smtClean="0"/>
              <a:t> </a:t>
            </a:r>
            <a:r>
              <a:rPr lang="el-GR" dirty="0" smtClean="0"/>
              <a:t>δεδομένων ανάμεσα στην εμβέλεια και τον κώδικα </a:t>
            </a:r>
            <a:r>
              <a:rPr lang="en-US" dirty="0" smtClean="0"/>
              <a:t>HTML</a:t>
            </a:r>
          </a:p>
          <a:p>
            <a:pPr>
              <a:lnSpc>
                <a:spcPct val="120000"/>
              </a:lnSpc>
            </a:pPr>
            <a:r>
              <a:rPr lang="es-ES" b="1" dirty="0" err="1" smtClean="0"/>
              <a:t>Dependency</a:t>
            </a:r>
            <a:r>
              <a:rPr lang="es-ES" b="1" dirty="0"/>
              <a:t> </a:t>
            </a:r>
            <a:r>
              <a:rPr lang="es-ES" b="1" dirty="0" err="1" smtClean="0"/>
              <a:t>Injection</a:t>
            </a:r>
            <a:r>
              <a:rPr lang="es-ES" b="1" dirty="0" smtClean="0"/>
              <a:t> </a:t>
            </a:r>
            <a:r>
              <a:rPr lang="el-GR" b="1" dirty="0" smtClean="0"/>
              <a:t>(Έγχυση εξάρτησης): </a:t>
            </a:r>
            <a:r>
              <a:rPr lang="el-GR" dirty="0" smtClean="0"/>
              <a:t>εισαγωγή της λειτουργικότητας που απαιτείται από τις λειτουργικές μονάδες</a:t>
            </a:r>
            <a:endParaRPr lang="es-ES" b="1" dirty="0"/>
          </a:p>
          <a:p>
            <a:pPr>
              <a:lnSpc>
                <a:spcPct val="120000"/>
              </a:lnSpc>
            </a:pPr>
            <a:r>
              <a:rPr lang="en-US" b="1" dirty="0" smtClean="0"/>
              <a:t>Module</a:t>
            </a:r>
            <a:r>
              <a:rPr lang="el-GR" b="1" dirty="0" smtClean="0"/>
              <a:t> (Μονάδα)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Service (</a:t>
            </a:r>
            <a:r>
              <a:rPr lang="el-GR" b="1" dirty="0" smtClean="0"/>
              <a:t>Υπηρεσία)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Έννοιες της </a:t>
            </a:r>
            <a:r>
              <a:rPr lang="en-US" dirty="0" smtClean="0"/>
              <a:t>AngularJS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6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0032" y="1481328"/>
            <a:ext cx="3826768" cy="51880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</a:t>
            </a:r>
            <a:r>
              <a:rPr lang="el-GR" sz="2000" dirty="0" smtClean="0"/>
              <a:t> κώδικας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l-GR" sz="2000" dirty="0" smtClean="0"/>
              <a:t>της </a:t>
            </a:r>
            <a:r>
              <a:rPr lang="en-US" sz="2000" dirty="0" smtClean="0"/>
              <a:t>Angular </a:t>
            </a:r>
            <a:r>
              <a:rPr lang="el-GR" sz="2000" dirty="0" smtClean="0"/>
              <a:t>χειρίζεται το </a:t>
            </a:r>
            <a:r>
              <a:rPr lang="en-US" sz="2000" dirty="0" err="1" smtClean="0"/>
              <a:t>DOMContentLoadedEvent</a:t>
            </a:r>
            <a:r>
              <a:rPr lang="en-US" sz="2000" dirty="0" smtClean="0"/>
              <a:t>.</a:t>
            </a:r>
          </a:p>
          <a:p>
            <a:r>
              <a:rPr lang="el-GR" sz="2000" dirty="0" smtClean="0"/>
              <a:t>Το σημείο εκκίνησης, η ρίζα της εφαρμογής</a:t>
            </a:r>
            <a:r>
              <a:rPr lang="en-US" sz="2000" dirty="0" smtClean="0"/>
              <a:t>,</a:t>
            </a:r>
            <a:r>
              <a:rPr lang="el-GR" sz="2000" dirty="0" smtClean="0"/>
              <a:t> προσδιορίζεται από την οδηγία </a:t>
            </a:r>
            <a:r>
              <a:rPr lang="en-US" sz="2000" dirty="0" err="1" smtClean="0"/>
              <a:t>ng</a:t>
            </a:r>
            <a:r>
              <a:rPr lang="en-US" sz="2000" dirty="0" smtClean="0"/>
              <a:t>-app.</a:t>
            </a:r>
          </a:p>
          <a:p>
            <a:r>
              <a:rPr lang="el-GR" sz="2000" dirty="0" smtClean="0"/>
              <a:t>Στη συνέχεια φορτώνεται το αντίστοιχο </a:t>
            </a:r>
            <a:r>
              <a:rPr lang="en-US" sz="2000" dirty="0" smtClean="0"/>
              <a:t>module.</a:t>
            </a:r>
          </a:p>
          <a:p>
            <a:r>
              <a:rPr lang="el-GR" sz="2000" dirty="0" smtClean="0"/>
              <a:t>Δημιουργείται το αντικείμενο </a:t>
            </a:r>
            <a:r>
              <a:rPr lang="en-US" sz="2000" dirty="0" smtClean="0"/>
              <a:t>injector </a:t>
            </a:r>
            <a:r>
              <a:rPr lang="el-GR" sz="2000" dirty="0" smtClean="0"/>
              <a:t>που χειρίζεται όλα τα αντικείμενα και τις κλήσεις μεθόδων της </a:t>
            </a:r>
            <a:r>
              <a:rPr lang="en-US" sz="2000" dirty="0" smtClean="0"/>
              <a:t>Angular.</a:t>
            </a:r>
          </a:p>
          <a:p>
            <a:r>
              <a:rPr lang="el-GR" sz="2000" dirty="0" smtClean="0"/>
              <a:t>Μεταγλωττίζεται το </a:t>
            </a:r>
            <a:r>
              <a:rPr lang="en-US" sz="2000" dirty="0" err="1" smtClean="0"/>
              <a:t>dom</a:t>
            </a:r>
            <a:r>
              <a:rPr lang="en-US" sz="2000" dirty="0" smtClean="0"/>
              <a:t> </a:t>
            </a:r>
            <a:r>
              <a:rPr lang="el-GR" sz="2000" dirty="0" smtClean="0"/>
              <a:t>και εκχωρείται το αντικείμενο </a:t>
            </a:r>
            <a:r>
              <a:rPr lang="en-US" sz="2000" dirty="0" smtClean="0"/>
              <a:t>$</a:t>
            </a:r>
            <a:r>
              <a:rPr lang="en-US" sz="2000" dirty="0" err="1" smtClean="0"/>
              <a:t>rootScope</a:t>
            </a:r>
            <a:r>
              <a:rPr lang="el-GR" sz="2000" smtClean="0"/>
              <a:t>, το καθολικό περιβάλλον εμβέλειας. </a:t>
            </a:r>
            <a:endParaRPr lang="en-US" sz="2000" dirty="0" smtClean="0"/>
          </a:p>
          <a:p>
            <a:endParaRPr lang="el-G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Αρχικοποίηση εφαρμογής</a:t>
            </a:r>
            <a:endParaRPr lang="el-GR" dirty="0"/>
          </a:p>
        </p:txBody>
      </p:sp>
      <p:pic>
        <p:nvPicPr>
          <p:cNvPr id="1026" name="Picture 2" descr="https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248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ES" sz="1600" dirty="0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E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endParaRPr lang="es-E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"./angular.min.js"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600" dirty="0" err="1">
                <a:solidFill>
                  <a:srgbClr val="4343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solidFill>
                  <a:srgbClr val="4343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smtClean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name here"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s-E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s-E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4" name="Line Callout 1 3"/>
          <p:cNvSpPr/>
          <p:nvPr/>
        </p:nvSpPr>
        <p:spPr>
          <a:xfrm>
            <a:off x="4031940" y="1268760"/>
            <a:ext cx="2808312" cy="432048"/>
          </a:xfrm>
          <a:prstGeom prst="borderCallout1">
            <a:avLst>
              <a:gd name="adj1" fmla="val 18750"/>
              <a:gd name="adj2" fmla="val -8333"/>
              <a:gd name="adj3" fmla="val 154429"/>
              <a:gd name="adj4" fmla="val -5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Δημιουργία του </a:t>
            </a:r>
            <a:r>
              <a:rPr lang="en-US" dirty="0" smtClean="0"/>
              <a:t>scope</a:t>
            </a:r>
            <a:endParaRPr lang="el-GR" dirty="0"/>
          </a:p>
        </p:txBody>
      </p:sp>
      <p:sp>
        <p:nvSpPr>
          <p:cNvPr id="5" name="Line Callout 1 4"/>
          <p:cNvSpPr/>
          <p:nvPr/>
        </p:nvSpPr>
        <p:spPr>
          <a:xfrm>
            <a:off x="6156176" y="2708920"/>
            <a:ext cx="2808312" cy="792088"/>
          </a:xfrm>
          <a:prstGeom prst="borderCallout1">
            <a:avLst>
              <a:gd name="adj1" fmla="val 16753"/>
              <a:gd name="adj2" fmla="val -4033"/>
              <a:gd name="adj3" fmla="val 136096"/>
              <a:gd name="adj4" fmla="val -5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/>
              <a:t>Ο μεταγλωττιστής ελέγχει τη σήμανση και εισάγει δεδομένα  από το </a:t>
            </a:r>
            <a:r>
              <a:rPr lang="en-US" sz="1400" dirty="0" smtClean="0"/>
              <a:t>scope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663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ES" sz="1600" dirty="0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E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“ted"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endParaRPr lang="es-E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"./angular.min.js"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1600" dirty="0" smtClean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app.js"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109728" indent="0">
              <a:buNone/>
            </a:pPr>
            <a:endParaRPr lang="es-E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600" dirty="0" err="1">
                <a:solidFill>
                  <a:srgbClr val="4343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solidFill>
                  <a:srgbClr val="4343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l-G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smtClean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6AA9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name here"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s-E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s-E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4" name="Line Callout 1 3"/>
          <p:cNvSpPr/>
          <p:nvPr/>
        </p:nvSpPr>
        <p:spPr>
          <a:xfrm>
            <a:off x="3923928" y="1252548"/>
            <a:ext cx="2808312" cy="432048"/>
          </a:xfrm>
          <a:prstGeom prst="borderCallout1">
            <a:avLst>
              <a:gd name="adj1" fmla="val 18750"/>
              <a:gd name="adj2" fmla="val -8333"/>
              <a:gd name="adj3" fmla="val 116493"/>
              <a:gd name="adj4" fmla="val -4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Όνομα </a:t>
            </a:r>
            <a:r>
              <a:rPr lang="en-US" dirty="0" smtClean="0"/>
              <a:t>Module</a:t>
            </a:r>
            <a:endParaRPr lang="el-GR" dirty="0"/>
          </a:p>
        </p:txBody>
      </p:sp>
      <p:sp>
        <p:nvSpPr>
          <p:cNvPr id="5" name="Line Callout 1 4"/>
          <p:cNvSpPr/>
          <p:nvPr/>
        </p:nvSpPr>
        <p:spPr>
          <a:xfrm>
            <a:off x="4427984" y="5013176"/>
            <a:ext cx="2592288" cy="1296143"/>
          </a:xfrm>
          <a:prstGeom prst="borderCallout1">
            <a:avLst>
              <a:gd name="adj1" fmla="val 16753"/>
              <a:gd name="adj2" fmla="val -4033"/>
              <a:gd name="adj3" fmla="val 1051"/>
              <a:gd name="adj4" fmla="val -12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ted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ctr"/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Πρόσβαση στο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από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>
                <a:solidFill>
                  <a:srgbClr val="595959"/>
                </a:solidFill>
                <a:latin typeface="ArialMT"/>
              </a:rPr>
              <a:t>&lt;</a:t>
            </a:r>
            <a:r>
              <a:rPr lang="es-ES" sz="1600" dirty="0">
                <a:solidFill>
                  <a:srgbClr val="595959"/>
                </a:solidFill>
                <a:latin typeface="Consolas"/>
              </a:rPr>
              <a:t>!</a:t>
            </a:r>
            <a:r>
              <a:rPr lang="es-ES" sz="1600" dirty="0" err="1">
                <a:solidFill>
                  <a:srgbClr val="595959"/>
                </a:solidFill>
                <a:latin typeface="Consolas"/>
              </a:rPr>
              <a:t>doctype</a:t>
            </a:r>
            <a:r>
              <a:rPr lang="es-ES" sz="1600" dirty="0">
                <a:solidFill>
                  <a:srgbClr val="595959"/>
                </a:solidFill>
                <a:latin typeface="Consolas"/>
              </a:rPr>
              <a:t> </a:t>
            </a:r>
            <a:r>
              <a:rPr lang="es-ES" sz="1600" dirty="0" err="1">
                <a:solidFill>
                  <a:srgbClr val="595959"/>
                </a:solidFill>
                <a:latin typeface="Consolas"/>
              </a:rPr>
              <a:t>html</a:t>
            </a:r>
            <a:r>
              <a:rPr lang="es-ES" sz="1600" dirty="0">
                <a:solidFill>
                  <a:srgbClr val="595959"/>
                </a:solidFill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ng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-app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=</a:t>
            </a:r>
            <a:r>
              <a:rPr lang="es-ES" sz="1600" dirty="0" smtClean="0">
                <a:solidFill>
                  <a:srgbClr val="428CCB"/>
                </a:solidFill>
                <a:latin typeface="Consolas"/>
              </a:rPr>
              <a:t>“</a:t>
            </a:r>
            <a:r>
              <a:rPr lang="es-ES" sz="1600" dirty="0" err="1" smtClean="0">
                <a:solidFill>
                  <a:srgbClr val="008181"/>
                </a:solidFill>
                <a:latin typeface="Consolas"/>
              </a:rPr>
              <a:t>ted</a:t>
            </a:r>
            <a:r>
              <a:rPr lang="es-ES" sz="1600" dirty="0" smtClean="0">
                <a:solidFill>
                  <a:srgbClr val="428CCB"/>
                </a:solidFill>
                <a:latin typeface="Consolas"/>
              </a:rPr>
              <a:t>"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&gt;</a:t>
            </a:r>
            <a:endParaRPr lang="es-ES" sz="1600" dirty="0">
              <a:solidFill>
                <a:srgbClr val="FF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&lt;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head&gt;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script 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=</a:t>
            </a:r>
            <a:r>
              <a:rPr lang="es-ES" sz="1600" dirty="0">
                <a:solidFill>
                  <a:srgbClr val="6AA94F"/>
                </a:solidFill>
                <a:latin typeface="Consolas"/>
              </a:rPr>
              <a:t>"./angular.min.js"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&gt;&lt;/script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script 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=</a:t>
            </a:r>
            <a:r>
              <a:rPr lang="es-ES" sz="1600" dirty="0">
                <a:solidFill>
                  <a:srgbClr val="6AA94F"/>
                </a:solidFill>
                <a:latin typeface="Consolas"/>
              </a:rPr>
              <a:t>"</a:t>
            </a:r>
            <a:r>
              <a:rPr lang="es-ES" sz="1600" dirty="0" smtClean="0">
                <a:solidFill>
                  <a:srgbClr val="6AA94F"/>
                </a:solidFill>
                <a:latin typeface="Consolas"/>
              </a:rPr>
              <a:t>app.js"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&gt;&lt;/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script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&gt;</a:t>
            </a:r>
            <a:endParaRPr lang="es-ES" sz="1600" dirty="0">
              <a:solidFill>
                <a:srgbClr val="FF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&lt;/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head&gt;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&lt;</a:t>
            </a:r>
            <a:r>
              <a:rPr lang="es-ES" sz="1600" dirty="0" err="1" smtClean="0">
                <a:solidFill>
                  <a:srgbClr val="FF0000"/>
                </a:solidFill>
                <a:latin typeface="Consolas"/>
              </a:rPr>
              <a:t>body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s-ES" sz="1600" dirty="0" err="1">
                <a:solidFill>
                  <a:srgbClr val="428CCB"/>
                </a:solidFill>
                <a:latin typeface="Consolas"/>
              </a:rPr>
              <a:t>ng-controller</a:t>
            </a:r>
            <a:r>
              <a:rPr lang="es-ES" sz="1600" dirty="0">
                <a:solidFill>
                  <a:srgbClr val="428CCB"/>
                </a:solidFill>
                <a:latin typeface="Consolas"/>
              </a:rPr>
              <a:t>="</a:t>
            </a:r>
            <a:r>
              <a:rPr lang="es-ES" sz="1600" dirty="0" err="1" smtClean="0">
                <a:solidFill>
                  <a:srgbClr val="428CCB"/>
                </a:solidFill>
                <a:latin typeface="Consolas"/>
              </a:rPr>
              <a:t>MyController</a:t>
            </a:r>
            <a:r>
              <a:rPr lang="es-ES" sz="1600" dirty="0" smtClean="0">
                <a:solidFill>
                  <a:srgbClr val="428CCB"/>
                </a:solidFill>
                <a:latin typeface="Consolas"/>
              </a:rPr>
              <a:t>"</a:t>
            </a: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&gt;</a:t>
            </a:r>
            <a:endParaRPr lang="es-ES" sz="1600" dirty="0">
              <a:solidFill>
                <a:srgbClr val="FF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div&gt;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&gt;</a:t>
            </a:r>
            <a:r>
              <a:rPr lang="es-ES" sz="1600" dirty="0" err="1">
                <a:solidFill>
                  <a:srgbClr val="434343"/>
                </a:solidFill>
                <a:latin typeface="Consolas"/>
              </a:rPr>
              <a:t>Name</a:t>
            </a:r>
            <a:r>
              <a:rPr lang="es-ES" sz="1600" dirty="0">
                <a:solidFill>
                  <a:srgbClr val="434343"/>
                </a:solidFill>
                <a:latin typeface="Consolas"/>
              </a:rPr>
              <a:t>: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label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input type=</a:t>
            </a:r>
            <a:r>
              <a:rPr lang="en-US" sz="1600" dirty="0">
                <a:solidFill>
                  <a:srgbClr val="6AA94F"/>
                </a:solidFill>
                <a:latin typeface="Consolas"/>
              </a:rPr>
              <a:t>"text"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ng-model=</a:t>
            </a:r>
            <a:r>
              <a:rPr lang="en-US" sz="1600" dirty="0">
                <a:solidFill>
                  <a:srgbClr val="6AA94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6AA94F"/>
                </a:solidFill>
                <a:latin typeface="Consolas"/>
              </a:rPr>
              <a:t>yourName</a:t>
            </a:r>
            <a:r>
              <a:rPr lang="en-US" sz="1600" dirty="0">
                <a:solidFill>
                  <a:srgbClr val="6AA94F"/>
                </a:solidFill>
                <a:latin typeface="Consolas"/>
              </a:rPr>
              <a:t>" </a:t>
            </a:r>
            <a:r>
              <a:rPr lang="en-US" sz="1600" dirty="0" smtClean="0">
                <a:solidFill>
                  <a:srgbClr val="6AA94F"/>
                </a:solidFill>
                <a:latin typeface="Consolas"/>
              </a:rPr>
              <a:t>				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placeholder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AA94F"/>
                </a:solidFill>
                <a:latin typeface="Consolas"/>
              </a:rPr>
              <a:t>"Enter a name here"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h1&gt;</a:t>
            </a:r>
            <a:r>
              <a:rPr lang="es-ES" sz="1600" dirty="0">
                <a:solidFill>
                  <a:srgbClr val="428CCB"/>
                </a:solidFill>
                <a:latin typeface="Consolas"/>
              </a:rPr>
              <a:t>{{</a:t>
            </a:r>
            <a:r>
              <a:rPr lang="es-ES" sz="1600" dirty="0" err="1">
                <a:solidFill>
                  <a:srgbClr val="428CCB"/>
                </a:solidFill>
                <a:latin typeface="Consolas"/>
              </a:rPr>
              <a:t>greeting</a:t>
            </a:r>
            <a:r>
              <a:rPr lang="es-ES" sz="1600" dirty="0">
                <a:solidFill>
                  <a:srgbClr val="428CCB"/>
                </a:solidFill>
                <a:latin typeface="Consolas"/>
              </a:rPr>
              <a:t>}} 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{{</a:t>
            </a:r>
            <a:r>
              <a:rPr lang="es-ES" sz="1600" dirty="0" err="1">
                <a:solidFill>
                  <a:srgbClr val="000000"/>
                </a:solidFill>
                <a:latin typeface="Consolas"/>
              </a:rPr>
              <a:t>yourName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}}!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&lt;/h1&gt;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	&lt;/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div&gt;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nsolas"/>
              </a:rPr>
              <a:t>	&lt;/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body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  <a:latin typeface="Consolas"/>
              </a:rPr>
              <a:t>&lt;/</a:t>
            </a:r>
            <a:r>
              <a:rPr lang="es-ES" sz="1600" dirty="0" err="1">
                <a:solidFill>
                  <a:srgbClr val="FF0000"/>
                </a:solidFill>
                <a:latin typeface="Consolas"/>
              </a:rPr>
              <a:t>html</a:t>
            </a:r>
            <a:r>
              <a:rPr lang="es-ES" sz="1600" dirty="0">
                <a:solidFill>
                  <a:srgbClr val="FF0000"/>
                </a:solidFill>
                <a:latin typeface="Consolas"/>
              </a:rPr>
              <a:t>&gt;</a:t>
            </a:r>
            <a:endParaRPr lang="el-G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με </a:t>
            </a:r>
            <a:r>
              <a:rPr lang="en-US" dirty="0" smtClean="0"/>
              <a:t>Controller</a:t>
            </a:r>
            <a:endParaRPr lang="el-GR" dirty="0"/>
          </a:p>
        </p:txBody>
      </p:sp>
      <p:sp>
        <p:nvSpPr>
          <p:cNvPr id="8" name="Line Callout 1 7"/>
          <p:cNvSpPr/>
          <p:nvPr/>
        </p:nvSpPr>
        <p:spPr>
          <a:xfrm>
            <a:off x="6444208" y="3068960"/>
            <a:ext cx="2304256" cy="909635"/>
          </a:xfrm>
          <a:prstGeom prst="borderCallout1">
            <a:avLst>
              <a:gd name="adj1" fmla="val 18750"/>
              <a:gd name="adj2" fmla="val -8333"/>
              <a:gd name="adj3" fmla="val 36731"/>
              <a:gd name="adj4" fmla="val -42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/>
              <a:t>Δημιουργείται νέα εμβέλεια και καλείται ο κώδικας του </a:t>
            </a:r>
            <a:r>
              <a:rPr lang="en-US" sz="1400" dirty="0" smtClean="0"/>
              <a:t>controller</a:t>
            </a:r>
            <a:endParaRPr lang="el-GR" sz="1400" dirty="0"/>
          </a:p>
        </p:txBody>
      </p:sp>
      <p:sp>
        <p:nvSpPr>
          <p:cNvPr id="9" name="Rectangle 8"/>
          <p:cNvSpPr/>
          <p:nvPr/>
        </p:nvSpPr>
        <p:spPr>
          <a:xfrm>
            <a:off x="3181285" y="5013176"/>
            <a:ext cx="52565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app.js – 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στο 2</a:t>
            </a:r>
            <a:r>
              <a:rPr lang="el-GR" sz="1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ο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όρισμα του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μπαίνουν τα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ted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[]) 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scope.yourName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scope.greeting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Geia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50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 smtClean="0"/>
              <a:t>Κάθε πρότυπο θα πρέπει να λαμβάνει το δικό του νέο </a:t>
            </a:r>
            <a:r>
              <a:rPr lang="en-US" b="1" dirty="0" smtClean="0"/>
              <a:t>scope </a:t>
            </a:r>
            <a:r>
              <a:rPr lang="el-GR" dirty="0" smtClean="0"/>
              <a:t>το οποίο θα πρέπει να σχετίζεται με έναν </a:t>
            </a:r>
            <a:r>
              <a:rPr lang="en-US" b="1" dirty="0" smtClean="0"/>
              <a:t>controller</a:t>
            </a:r>
          </a:p>
          <a:p>
            <a:pPr>
              <a:lnSpc>
                <a:spcPct val="120000"/>
              </a:lnSpc>
            </a:pPr>
            <a:r>
              <a:rPr lang="el-GR" dirty="0" smtClean="0"/>
              <a:t>Οι εκφράσεις του τύπου:</a:t>
            </a:r>
            <a:endParaRPr lang="es-ES" dirty="0"/>
          </a:p>
          <a:p>
            <a:pPr marL="109728" indent="0">
              <a:lnSpc>
                <a:spcPct val="120000"/>
              </a:lnSpc>
              <a:buNone/>
            </a:pPr>
            <a:r>
              <a:rPr lang="el-GR" dirty="0" smtClean="0"/>
              <a:t>	</a:t>
            </a:r>
            <a:r>
              <a:rPr lang="es-E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s-E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+ 2 * </a:t>
            </a:r>
            <a:r>
              <a:rPr lang="es-E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()}}</a:t>
            </a:r>
            <a:endParaRPr lang="el-GR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l-GR" dirty="0"/>
              <a:t>	</a:t>
            </a:r>
            <a:r>
              <a:rPr lang="el-GR" dirty="0" smtClean="0"/>
              <a:t>υπολογίζονται στην εμβέλεια του </a:t>
            </a:r>
            <a:r>
              <a:rPr lang="en-US" dirty="0" smtClean="0"/>
              <a:t>scope.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 Controller </a:t>
            </a:r>
            <a:r>
              <a:rPr lang="el-GR" dirty="0" smtClean="0"/>
              <a:t>διαμορφώνει τα περιεχόμενα του </a:t>
            </a:r>
            <a:r>
              <a:rPr lang="en-US" dirty="0" smtClean="0"/>
              <a:t>scope</a:t>
            </a:r>
            <a:endParaRPr lang="en-US" dirty="0"/>
          </a:p>
          <a:p>
            <a:pPr marL="603504" lvl="2" indent="0">
              <a:lnSpc>
                <a:spcPct val="120000"/>
              </a:lnSpc>
              <a:buNone/>
            </a:pPr>
            <a:r>
              <a:rPr lang="es-E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s-E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... ;</a:t>
            </a:r>
          </a:p>
          <a:p>
            <a:pPr marL="603504" lvl="2" indent="0">
              <a:lnSpc>
                <a:spcPct val="120000"/>
              </a:lnSpc>
              <a:buNone/>
            </a:pPr>
            <a:r>
              <a:rPr lang="es-E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scope.func</a:t>
            </a:r>
            <a:r>
              <a:rPr lang="es-E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};</a:t>
            </a:r>
          </a:p>
          <a:p>
            <a:pPr>
              <a:lnSpc>
                <a:spcPct val="120000"/>
              </a:lnSpc>
            </a:pPr>
            <a:r>
              <a:rPr lang="el-GR" dirty="0" smtClean="0"/>
              <a:t>Οι εκφράσεις πρέπει να είναι όσο το δυνατόν απλούστερες</a:t>
            </a:r>
          </a:p>
          <a:p>
            <a:pPr>
              <a:lnSpc>
                <a:spcPct val="120000"/>
              </a:lnSpc>
            </a:pPr>
            <a:r>
              <a:rPr lang="el-GR" dirty="0" smtClean="0"/>
              <a:t>Σύνθετες λειτουργίες μπαίνουν σε συναρτήσεις εντός του </a:t>
            </a:r>
            <a:r>
              <a:rPr lang="en-US" dirty="0" smtClean="0"/>
              <a:t>controller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 smtClean="0"/>
              <a:t>Οι </a:t>
            </a:r>
            <a:r>
              <a:rPr lang="en-US" dirty="0" smtClean="0"/>
              <a:t>controllers </a:t>
            </a:r>
            <a:r>
              <a:rPr lang="el-GR" dirty="0" smtClean="0"/>
              <a:t>παρέχουν τα δεδομένα από το μοντέλο στο πρότυπο (</a:t>
            </a:r>
            <a:r>
              <a:rPr lang="en-US" dirty="0" smtClean="0"/>
              <a:t>view)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Πρότυπα, </a:t>
            </a:r>
            <a:r>
              <a:rPr lang="en-US" dirty="0" smtClean="0"/>
              <a:t>Controllers, Scopes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28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Στο παράδειγμα που ακολουθεί δημιουργούνται 2 </a:t>
            </a:r>
            <a:r>
              <a:rPr lang="en-US" sz="2800" dirty="0" smtClean="0"/>
              <a:t>scopes</a:t>
            </a:r>
            <a:endParaRPr lang="en-US" sz="2800" dirty="0"/>
          </a:p>
          <a:p>
            <a:pPr marL="109728" indent="0">
              <a:buNone/>
            </a:pPr>
            <a:r>
              <a:rPr lang="es-ES" sz="1900" dirty="0" smtClean="0">
                <a:cs typeface="Courier New" panose="02070309020205020404" pitchFamily="49" charset="0"/>
              </a:rPr>
              <a:t>         &lt;div </a:t>
            </a:r>
            <a:r>
              <a:rPr lang="es-ES" sz="1900" dirty="0" err="1" smtClean="0">
                <a:cs typeface="Courier New" panose="02070309020205020404" pitchFamily="49" charset="0"/>
              </a:rPr>
              <a:t>ng-controller</a:t>
            </a:r>
            <a:r>
              <a:rPr lang="es-ES" sz="1900" dirty="0" smtClean="0">
                <a:cs typeface="Courier New" panose="02070309020205020404" pitchFamily="49" charset="0"/>
              </a:rPr>
              <a:t>="crtl1"&gt;</a:t>
            </a:r>
          </a:p>
          <a:p>
            <a:pPr marL="109728" indent="0">
              <a:buNone/>
            </a:pPr>
            <a:r>
              <a:rPr lang="es-ES" sz="1900" dirty="0" smtClean="0">
                <a:cs typeface="Courier New" panose="02070309020205020404" pitchFamily="49" charset="0"/>
              </a:rPr>
              <a:t>            &lt;div </a:t>
            </a:r>
            <a:r>
              <a:rPr lang="es-ES" sz="1900" dirty="0" err="1" smtClean="0">
                <a:cs typeface="Courier New" panose="02070309020205020404" pitchFamily="49" charset="0"/>
              </a:rPr>
              <a:t>ng-controller</a:t>
            </a:r>
            <a:r>
              <a:rPr lang="es-ES" sz="1900" dirty="0" smtClean="0">
                <a:cs typeface="Courier New" panose="02070309020205020404" pitchFamily="49" charset="0"/>
              </a:rPr>
              <a:t>="crtl2"&gt;</a:t>
            </a:r>
          </a:p>
          <a:p>
            <a:r>
              <a:rPr lang="el-GR" sz="2800" dirty="0" smtClean="0"/>
              <a:t>Όλες οι ιδιότητες του </a:t>
            </a:r>
            <a:r>
              <a:rPr lang="es-ES" sz="2800" dirty="0" err="1" smtClean="0"/>
              <a:t>ScopeA</a:t>
            </a:r>
            <a:r>
              <a:rPr lang="es-ES" sz="2800" dirty="0" smtClean="0"/>
              <a:t> </a:t>
            </a:r>
            <a:r>
              <a:rPr lang="el-GR" sz="2800" dirty="0" smtClean="0"/>
              <a:t>είναι </a:t>
            </a:r>
            <a:r>
              <a:rPr lang="el-GR" sz="2800" dirty="0" err="1" smtClean="0"/>
              <a:t>προσβάσιμες</a:t>
            </a:r>
            <a:r>
              <a:rPr lang="el-GR" sz="2800" dirty="0" smtClean="0"/>
              <a:t> από το </a:t>
            </a:r>
            <a:r>
              <a:rPr lang="es-ES" sz="2800" dirty="0" err="1" smtClean="0"/>
              <a:t>ScopeB</a:t>
            </a:r>
            <a:endParaRPr lang="es-E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$</a:t>
            </a:r>
            <a:r>
              <a:rPr lang="en-US" sz="2800" dirty="0" err="1"/>
              <a:t>rootScope</a:t>
            </a:r>
            <a:r>
              <a:rPr lang="en-US" sz="2800" dirty="0"/>
              <a:t> </a:t>
            </a:r>
            <a:r>
              <a:rPr lang="el-GR" sz="2800" dirty="0" smtClean="0"/>
              <a:t>είναι η ρίζα της ιεραρχίας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Ιεραρχία </a:t>
            </a:r>
            <a:r>
              <a:rPr lang="en-US" dirty="0" smtClean="0"/>
              <a:t>Scope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56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915</Words>
  <Application>Microsoft Office PowerPoint</Application>
  <PresentationFormat>On-screen Show (4:3)</PresentationFormat>
  <Paragraphs>276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ArialMT</vt:lpstr>
      <vt:lpstr>Calibri</vt:lpstr>
      <vt:lpstr>Consolas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AngularJS</vt:lpstr>
      <vt:lpstr>Εισαγωγή στην AngularJS</vt:lpstr>
      <vt:lpstr>Έννοιες της AngularJS</vt:lpstr>
      <vt:lpstr>Αρχικοποίηση εφαρμογής</vt:lpstr>
      <vt:lpstr>Παράδειγμα</vt:lpstr>
      <vt:lpstr>Παράδειγμα</vt:lpstr>
      <vt:lpstr>Παράδειγμα με Controller</vt:lpstr>
      <vt:lpstr>Πρότυπα, Controllers, Scopes</vt:lpstr>
      <vt:lpstr>Ιεραρχία Scope</vt:lpstr>
      <vt:lpstr>Παράδειγμα χωρίς alias</vt:lpstr>
      <vt:lpstr>Παράδειγμα με alias</vt:lpstr>
      <vt:lpstr>ng-repeat</vt:lpstr>
      <vt:lpstr>ng-if / ng-show</vt:lpstr>
      <vt:lpstr>Παράδειγμα ng-show </vt:lpstr>
      <vt:lpstr>ng-click/ng-model – Σύνδεση δεδομένων εισόδου με το scope</vt:lpstr>
      <vt:lpstr>ng-href / ng-src</vt:lpstr>
      <vt:lpstr>ng-include</vt:lpstr>
      <vt:lpstr>Custom Directives </vt:lpstr>
      <vt:lpstr>Student directive</vt:lpstr>
      <vt:lpstr>Student directive (2)</vt:lpstr>
      <vt:lpstr>Factory για REST resource</vt:lpstr>
      <vt:lpstr>Προκαθορισμένες REST ενέργειες</vt:lpstr>
      <vt:lpstr>Πρότυπο HTML για τη εφαρμογή 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Ioannis Chamodrakas</dc:creator>
  <cp:lastModifiedBy>ic</cp:lastModifiedBy>
  <cp:revision>61</cp:revision>
  <dcterms:created xsi:type="dcterms:W3CDTF">2016-04-13T08:29:19Z</dcterms:created>
  <dcterms:modified xsi:type="dcterms:W3CDTF">2016-04-18T09:53:04Z</dcterms:modified>
</cp:coreProperties>
</file>