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90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853615-BFDE-46DE-814C-47EC6EF6D371}" type="datetimeFigureOut">
              <a:rPr lang="el-GR" smtClean="0"/>
              <a:t>17/3/2016</a:t>
            </a:fld>
            <a:endParaRPr lang="el-G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17/3/2016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17/3/2016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17/3/2016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17/3/2016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17/3/2016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17/3/2016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17/3/2016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17/3/2016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2853615-BFDE-46DE-814C-47EC6EF6D371}" type="datetimeFigureOut">
              <a:rPr lang="el-GR" smtClean="0"/>
              <a:t>17/3/2016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2853615-BFDE-46DE-814C-47EC6EF6D371}" type="datetimeFigureOut">
              <a:rPr lang="el-GR" smtClean="0"/>
              <a:t>17/3/2016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2853615-BFDE-46DE-814C-47EC6EF6D371}" type="datetimeFigureOut">
              <a:rPr lang="el-GR" smtClean="0"/>
              <a:t>17/3/2016</a:t>
            </a:fld>
            <a:endParaRPr lang="el-G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Persistence API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smtClean="0"/>
              <a:t>Δρ. Γ. Χαμόδρακας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98407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</a:t>
            </a:r>
            <a:r>
              <a:rPr lang="el-GR" dirty="0" smtClean="0"/>
              <a:t>: </a:t>
            </a:r>
            <a:r>
              <a:rPr lang="el-GR" b="0" dirty="0" smtClean="0"/>
              <a:t>παράδειγμα</a:t>
            </a:r>
            <a:endParaRPr lang="el-G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8374596" cy="3853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0057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Ελάχιστες απαιτήσεις:</a:t>
            </a:r>
            <a:endParaRPr lang="el-GR" dirty="0"/>
          </a:p>
          <a:p>
            <a:pPr lvl="1"/>
            <a:r>
              <a:rPr lang="en-US" dirty="0" smtClean="0"/>
              <a:t>public </a:t>
            </a:r>
            <a:r>
              <a:rPr lang="el-GR" dirty="0" smtClean="0"/>
              <a:t>ή </a:t>
            </a:r>
            <a:r>
              <a:rPr lang="en-US" dirty="0" smtClean="0"/>
              <a:t>protected </a:t>
            </a:r>
            <a:r>
              <a:rPr lang="el-GR" dirty="0" smtClean="0"/>
              <a:t>διαδικασία </a:t>
            </a:r>
            <a:r>
              <a:rPr lang="en-US" dirty="0" smtClean="0"/>
              <a:t>constructor </a:t>
            </a:r>
            <a:r>
              <a:rPr lang="el-GR" dirty="0" smtClean="0"/>
              <a:t>που δεν λαμβάνει παραμέτρους</a:t>
            </a:r>
            <a:endParaRPr lang="en-US" dirty="0" smtClean="0"/>
          </a:p>
          <a:p>
            <a:pPr lvl="1"/>
            <a:r>
              <a:rPr lang="el-GR" dirty="0" smtClean="0"/>
              <a:t>Δεν επιτρέπεται να δηλωθεί η κλάση ως </a:t>
            </a:r>
            <a:r>
              <a:rPr lang="en-US" dirty="0" smtClean="0"/>
              <a:t>final (</a:t>
            </a:r>
            <a:r>
              <a:rPr lang="el-GR" dirty="0" smtClean="0"/>
              <a:t>μη δυνάμενη να κληρονομηθεί),</a:t>
            </a:r>
            <a:endParaRPr lang="el-GR" dirty="0"/>
          </a:p>
          <a:p>
            <a:pPr lvl="1"/>
            <a:r>
              <a:rPr lang="el-GR" dirty="0" smtClean="0"/>
              <a:t>Δεν επιτρέπεται να δηλωθούν πεδία και μέθοδοι της κλάσης ως </a:t>
            </a:r>
            <a:r>
              <a:rPr lang="en-US" dirty="0" smtClean="0"/>
              <a:t>final</a:t>
            </a:r>
            <a:r>
              <a:rPr lang="el-GR" dirty="0"/>
              <a:t>.</a:t>
            </a:r>
            <a:r>
              <a:rPr lang="en-US" dirty="0"/>
              <a:t> </a:t>
            </a:r>
            <a:endParaRPr lang="el-GR" dirty="0"/>
          </a:p>
          <a:p>
            <a:pPr lvl="1"/>
            <a:r>
              <a:rPr lang="el-GR" dirty="0" smtClean="0"/>
              <a:t>Θα πρέπει να είναι υλοποιημένο το </a:t>
            </a:r>
            <a:r>
              <a:rPr lang="en-US" dirty="0" smtClean="0"/>
              <a:t>interface </a:t>
            </a:r>
            <a:r>
              <a:rPr lang="en-US" dirty="0"/>
              <a:t>Serializable </a:t>
            </a:r>
            <a:r>
              <a:rPr lang="el-GR" dirty="0" smtClean="0"/>
              <a:t>ώστε τα στιγμιότυπα της κλάσης που έχουν αποσυνδεθεί από μια συνεδρία </a:t>
            </a:r>
            <a:r>
              <a:rPr lang="en-US" dirty="0" smtClean="0"/>
              <a:t>JPA </a:t>
            </a:r>
            <a:r>
              <a:rPr lang="el-GR" dirty="0" smtClean="0"/>
              <a:t>να μπορούν να επανασυνδεθούν με μια νέα συνεδρία. </a:t>
            </a:r>
            <a:r>
              <a:rPr lang="en-US" dirty="0"/>
              <a:t> </a:t>
            </a:r>
            <a:endParaRPr lang="el-GR" dirty="0"/>
          </a:p>
          <a:p>
            <a:pPr lvl="1"/>
            <a:r>
              <a:rPr lang="el-GR" dirty="0" smtClean="0"/>
              <a:t>Η τιμή των πεδίων </a:t>
            </a:r>
            <a:r>
              <a:rPr lang="el-GR" dirty="0" err="1" smtClean="0"/>
              <a:t>στιγμιοτύπου</a:t>
            </a:r>
            <a:r>
              <a:rPr lang="el-GR" dirty="0" smtClean="0"/>
              <a:t> αντιστοιχεί στην κατάσταση της οντότητας .</a:t>
            </a:r>
            <a:endParaRPr lang="el-GR" dirty="0"/>
          </a:p>
          <a:p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Entity: </a:t>
            </a:r>
            <a:r>
              <a:rPr lang="el-GR" b="0" dirty="0"/>
              <a:t>π</a:t>
            </a:r>
            <a:r>
              <a:rPr lang="el-GR" b="0" dirty="0" smtClean="0"/>
              <a:t>εριορισμοί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90860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Στις ΒΔ οι εγγραφές έχουν πεδία – πρωτεύοντα κλειδιά που τις </a:t>
            </a:r>
            <a:r>
              <a:rPr lang="el-GR" dirty="0" err="1" smtClean="0"/>
              <a:t>ταυτοποιούν</a:t>
            </a:r>
            <a:r>
              <a:rPr lang="el-GR" dirty="0" smtClean="0"/>
              <a:t> (</a:t>
            </a:r>
            <a:r>
              <a:rPr lang="en-US" dirty="0" smtClean="0"/>
              <a:t>IDs)</a:t>
            </a:r>
            <a:r>
              <a:rPr lang="el-GR" dirty="0" smtClean="0"/>
              <a:t>.</a:t>
            </a:r>
          </a:p>
          <a:p>
            <a:r>
              <a:rPr lang="el-GR" b="1" dirty="0" smtClean="0"/>
              <a:t>Απλό πρωτεύον κλειδί: </a:t>
            </a:r>
            <a:r>
              <a:rPr lang="el-GR" dirty="0" smtClean="0"/>
              <a:t>ένα πεδίο της οντότητας χρησιμοποιείται για την ταυτοποίηση με κατάλληλο υπομνηματισμό.</a:t>
            </a:r>
          </a:p>
          <a:p>
            <a:r>
              <a:rPr lang="el-GR" b="1" dirty="0" smtClean="0"/>
              <a:t>Σύνθετο πρωτεύον κλειδί:</a:t>
            </a:r>
            <a:r>
              <a:rPr lang="en-US" b="1" dirty="0" smtClean="0"/>
              <a:t> </a:t>
            </a:r>
            <a:r>
              <a:rPr lang="el-GR" dirty="0" smtClean="0"/>
              <a:t>ένα σύνολο πεδίων υπομνηματίζεται κατάλληλα.</a:t>
            </a:r>
            <a:endParaRPr lang="el-GR" dirty="0"/>
          </a:p>
          <a:p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Entity: </a:t>
            </a:r>
            <a:r>
              <a:rPr lang="el-GR" b="0" dirty="0" smtClean="0"/>
              <a:t>ταυτοποίηση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23803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100000">
              <a:schemeClr val="tx1"/>
            </a:gs>
            <a:gs pos="100000">
              <a:schemeClr val="bg1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@Id</a:t>
            </a:r>
            <a:r>
              <a:rPr lang="el-GR" dirty="0" smtClean="0">
                <a:solidFill>
                  <a:srgbClr val="FF0000"/>
                </a:solidFill>
              </a:rPr>
              <a:t>: </a:t>
            </a:r>
            <a:r>
              <a:rPr lang="el-GR" dirty="0" smtClean="0">
                <a:solidFill>
                  <a:schemeClr val="bg2"/>
                </a:solidFill>
              </a:rPr>
              <a:t>ετικέτα απλού πρωτεύοντος κλειδιού</a:t>
            </a:r>
            <a:endParaRPr lang="el-GR" dirty="0">
              <a:solidFill>
                <a:schemeClr val="bg2"/>
              </a:solidFill>
            </a:endParaRPr>
          </a:p>
          <a:p>
            <a:pPr marL="109728" indent="0">
              <a:buNone/>
            </a:pPr>
            <a:endParaRPr lang="el-GR" dirty="0">
              <a:solidFill>
                <a:schemeClr val="bg2"/>
              </a:solidFill>
            </a:endParaRPr>
          </a:p>
          <a:p>
            <a:pPr marL="109728" indent="0">
              <a:buNone/>
            </a:pPr>
            <a:r>
              <a:rPr lang="el-GR" dirty="0" smtClean="0">
                <a:solidFill>
                  <a:schemeClr val="bg2"/>
                </a:solidFill>
              </a:rPr>
              <a:t>Σύνθετα πρωτεύοντα κλειδιά: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EmbeddedId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l-GR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@IdClass</a:t>
            </a:r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Entity: </a:t>
            </a:r>
            <a:r>
              <a:rPr lang="el-GR" b="0" dirty="0" smtClean="0">
                <a:solidFill>
                  <a:schemeClr val="bg2"/>
                </a:solidFill>
              </a:rPr>
              <a:t>υπομνηματισμός </a:t>
            </a:r>
            <a:r>
              <a:rPr lang="en-US" b="0" dirty="0" smtClean="0">
                <a:solidFill>
                  <a:schemeClr val="bg2"/>
                </a:solidFill>
              </a:rPr>
              <a:t>PK</a:t>
            </a:r>
            <a:endParaRPr lang="el-GR" b="0" dirty="0">
              <a:solidFill>
                <a:schemeClr val="bg2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74513"/>
            <a:ext cx="4038600" cy="310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934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100000">
              <a:schemeClr val="tx1"/>
            </a:gs>
            <a:gs pos="100000">
              <a:schemeClr val="bg1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0" y="1481328"/>
            <a:ext cx="4392488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@Entity </a:t>
            </a:r>
            <a:endParaRPr lang="en-US" sz="2000" b="1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Project { </a:t>
            </a:r>
            <a:r>
              <a:rPr lang="en-US" sz="20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@</a:t>
            </a: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EmbeddedId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ProjectId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r>
              <a:rPr lang="en-US" sz="20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109728" indent="0">
              <a:buNone/>
            </a:pPr>
            <a:endParaRPr lang="en-US" sz="2000" b="1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sz="2000" b="1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@Embeddable </a:t>
            </a:r>
            <a:endParaRPr lang="en-US" sz="2000" b="1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ProjectId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lang="en-US" sz="2000" b="1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departmentId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000" b="1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projectId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000" b="1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l-GR" sz="2000" b="1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Entity: </a:t>
            </a:r>
            <a:r>
              <a:rPr lang="el-GR" b="0" dirty="0" smtClean="0">
                <a:solidFill>
                  <a:schemeClr val="bg2"/>
                </a:solidFill>
              </a:rPr>
              <a:t>σύνθετο </a:t>
            </a:r>
            <a:r>
              <a:rPr lang="en-US" b="0" dirty="0" smtClean="0">
                <a:solidFill>
                  <a:schemeClr val="bg2"/>
                </a:solidFill>
              </a:rPr>
              <a:t>PK</a:t>
            </a:r>
            <a:endParaRPr lang="el-GR" b="0" dirty="0">
              <a:solidFill>
                <a:schemeClr val="bg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258816" cy="4525963"/>
          </a:xfrm>
        </p:spPr>
        <p:txBody>
          <a:bodyPr/>
          <a:lstStyle/>
          <a:p>
            <a:pPr marL="109728" indent="0"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@Entity @IdClass(</a:t>
            </a: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ProjectId.class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public class Project { </a:t>
            </a:r>
            <a:endParaRPr lang="en-US" sz="2000" b="1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departmentId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000" b="1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long </a:t>
            </a: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projectId</a:t>
            </a:r>
            <a:r>
              <a:rPr lang="en-US" sz="20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109728" indent="0">
              <a:buNone/>
            </a:pPr>
            <a:r>
              <a:rPr lang="en-US" sz="20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ProjectId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109728" indent="0"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departmentId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000" b="1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projectId</a:t>
            </a:r>
            <a:r>
              <a:rPr lang="en-US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2000" b="1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0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l-GR" sz="20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514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Συχνά οι στήλες των </a:t>
            </a:r>
            <a:r>
              <a:rPr lang="en-US" dirty="0" smtClean="0"/>
              <a:t>PKs </a:t>
            </a:r>
            <a:r>
              <a:rPr lang="el-GR" dirty="0" smtClean="0"/>
              <a:t>δημιουργούνται αυτόματα από τη βάση δεδομένων.</a:t>
            </a:r>
          </a:p>
          <a:p>
            <a:r>
              <a:rPr lang="el-GR" b="1" dirty="0" smtClean="0"/>
              <a:t>Υπομνηματισμός</a:t>
            </a:r>
            <a:r>
              <a:rPr lang="el-GR" dirty="0" smtClean="0"/>
              <a:t>: @</a:t>
            </a:r>
            <a:r>
              <a:rPr lang="en-US" dirty="0" err="1" smtClean="0"/>
              <a:t>GeneratedValue</a:t>
            </a:r>
            <a:endParaRPr lang="en-US" dirty="0" smtClean="0"/>
          </a:p>
          <a:p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Γέννηση </a:t>
            </a:r>
            <a:r>
              <a:rPr lang="en-US" dirty="0" smtClean="0"/>
              <a:t>IDs</a:t>
            </a:r>
            <a:endParaRPr lang="el-G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52936"/>
            <a:ext cx="7174383" cy="317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973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217632"/>
            <a:ext cx="8229600" cy="1587632"/>
          </a:xfrm>
        </p:spPr>
        <p:txBody>
          <a:bodyPr/>
          <a:lstStyle/>
          <a:p>
            <a:r>
              <a:rPr lang="el-GR" dirty="0" smtClean="0"/>
              <a:t>Καλό είναι να αποφεύγεται το </a:t>
            </a:r>
            <a:r>
              <a:rPr lang="en-US" dirty="0" smtClean="0"/>
              <a:t>AUTO </a:t>
            </a:r>
            <a:r>
              <a:rPr lang="el-GR" dirty="0" smtClean="0"/>
              <a:t>και να χρησιμοποιείται αυτό που αντιστοιχεί στον πραγματικό μηχανισμό της βάσης</a:t>
            </a:r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</a:t>
            </a:r>
            <a:endParaRPr lang="el-GR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660773"/>
            <a:ext cx="83915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686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Υπομνηματισμοί απεικόνισης</a:t>
            </a:r>
            <a:endParaRPr lang="el-G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344816" cy="366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173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b="1" dirty="0" smtClean="0"/>
              <a:t>@</a:t>
            </a:r>
            <a:r>
              <a:rPr lang="en-US" b="1" dirty="0" smtClean="0"/>
              <a:t>Table</a:t>
            </a:r>
            <a:r>
              <a:rPr lang="el-GR" dirty="0" smtClean="0"/>
              <a:t>: όταν το όνομα του πίνακα είναι διαφορετικό από το όνομα της κλάσης</a:t>
            </a:r>
            <a:endParaRPr lang="en-US" dirty="0" smtClean="0"/>
          </a:p>
          <a:p>
            <a:r>
              <a:rPr lang="en-US" b="1" dirty="0" smtClean="0"/>
              <a:t>@Column:</a:t>
            </a:r>
            <a:r>
              <a:rPr lang="el-GR" b="1" dirty="0" smtClean="0"/>
              <a:t> </a:t>
            </a:r>
            <a:r>
              <a:rPr lang="el-GR" dirty="0" smtClean="0"/>
              <a:t>όταν το όνομα της στήλης είναι διαφορετικό από το όνομα του πεδίου (και επιπλέον ιδιότητες όπως π.χ. το </a:t>
            </a:r>
            <a:r>
              <a:rPr lang="en-US" dirty="0" err="1" smtClean="0"/>
              <a:t>nullability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@Temporal: </a:t>
            </a:r>
            <a:r>
              <a:rPr lang="el-GR" dirty="0" smtClean="0"/>
              <a:t>για τον προσδιορισμό του χρονικού τύπου</a:t>
            </a:r>
          </a:p>
          <a:p>
            <a:r>
              <a:rPr lang="el-GR" b="1" dirty="0" smtClean="0"/>
              <a:t>@</a:t>
            </a:r>
            <a:r>
              <a:rPr lang="en-US" b="1" dirty="0" smtClean="0"/>
              <a:t>Transient: </a:t>
            </a:r>
            <a:r>
              <a:rPr lang="el-GR" dirty="0" smtClean="0"/>
              <a:t>πεδίο που δεν αποθηκεύεται και δεν απεικονίζεται</a:t>
            </a:r>
          </a:p>
          <a:p>
            <a:r>
              <a:rPr lang="el-GR" b="1" dirty="0" smtClean="0"/>
              <a:t>@</a:t>
            </a:r>
            <a:r>
              <a:rPr lang="en-US" b="1" dirty="0" smtClean="0"/>
              <a:t>Enumerated: </a:t>
            </a:r>
            <a:r>
              <a:rPr lang="el-GR" dirty="0" smtClean="0"/>
              <a:t>Όταν έχουμε συγκεκριμένες τιμές πεδίων ή πίνακες </a:t>
            </a:r>
            <a:r>
              <a:rPr lang="en-US" dirty="0" smtClean="0"/>
              <a:t>lookup</a:t>
            </a:r>
            <a:endParaRPr lang="el-GR" b="1" dirty="0" smtClean="0"/>
          </a:p>
          <a:p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Υπομνηματισμοί απεικόνισης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34286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Για κάθε πεδίο υπάρχουν </a:t>
            </a:r>
            <a:r>
              <a:rPr lang="en-US" dirty="0" smtClean="0"/>
              <a:t>getters </a:t>
            </a:r>
            <a:r>
              <a:rPr lang="el-GR" dirty="0" smtClean="0"/>
              <a:t>και </a:t>
            </a:r>
            <a:r>
              <a:rPr lang="en-US" dirty="0" smtClean="0"/>
              <a:t>setters:</a:t>
            </a:r>
            <a:endParaRPr lang="el-GR" dirty="0"/>
          </a:p>
          <a:p>
            <a:pPr marL="109728" indent="0">
              <a:buNone/>
            </a:pPr>
            <a:r>
              <a:rPr lang="en-US" dirty="0" smtClean="0"/>
              <a:t> </a:t>
            </a:r>
          </a:p>
          <a:p>
            <a:pPr marL="36576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getProperty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l-G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setProperty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(Type type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65760" lvl="1" indent="0">
              <a:buNone/>
            </a:pPr>
            <a:endParaRPr lang="el-G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Set&lt;Type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getMultiValueProperty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l-G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setMultiValueProperty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(Set&lt;Type&gt;)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l-G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l-G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l-GR" dirty="0" smtClean="0"/>
              <a:t>Οι υπομνηματισμοί μπορούν να προηγούνται των μεθόδων </a:t>
            </a:r>
            <a:r>
              <a:rPr lang="en-US" dirty="0" err="1" smtClean="0"/>
              <a:t>getProperty</a:t>
            </a:r>
            <a:r>
              <a:rPr lang="en-US" dirty="0" smtClean="0"/>
              <a:t>().</a:t>
            </a:r>
            <a:endParaRPr lang="el-GR" dirty="0" smtClean="0"/>
          </a:p>
          <a:p>
            <a:r>
              <a:rPr lang="el-GR" dirty="0" smtClean="0"/>
              <a:t>Αντί των υπομνηματισμών μπορεί να χρησιμοποιηθούν </a:t>
            </a:r>
            <a:r>
              <a:rPr lang="en-US" dirty="0" smtClean="0"/>
              <a:t>xml </a:t>
            </a:r>
            <a:r>
              <a:rPr lang="el-GR" dirty="0" smtClean="0"/>
              <a:t>αρχεία απεικόνισης.</a:t>
            </a:r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Επιπρόσθετες απαιτήσεις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17689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800" dirty="0" smtClean="0"/>
              <a:t>Όλες οι εφαρμογές </a:t>
            </a:r>
            <a:r>
              <a:rPr lang="en-US" sz="2800" dirty="0" smtClean="0"/>
              <a:t>Web </a:t>
            </a:r>
            <a:r>
              <a:rPr lang="el-GR" sz="2800" dirty="0" smtClean="0"/>
              <a:t>συνδέονται με κάποιο Σύστημα Διαχείρισης ΒΔ που συχνά προϋπάρχει.</a:t>
            </a:r>
          </a:p>
          <a:p>
            <a:r>
              <a:rPr lang="el-GR" sz="2800" dirty="0" smtClean="0"/>
              <a:t>Είναι απαραίτητο να απεικονιστεί το αντικειμενοστραφές μοντέλο στο σχεσιακό μοντέλο.</a:t>
            </a:r>
          </a:p>
          <a:p>
            <a:r>
              <a:rPr lang="el-GR" sz="2800" dirty="0" smtClean="0"/>
              <a:t>Ο μετασχηματισμός των αντικειμένων σε εγγραφές είναι συχνά δύσκολος και απαιτεί πολύ κώδικα.</a:t>
            </a:r>
            <a:r>
              <a:rPr lang="en-US" sz="2800" dirty="0"/>
              <a:t> </a:t>
            </a:r>
            <a:endParaRPr lang="el-GR" sz="2800" dirty="0" smtClean="0"/>
          </a:p>
          <a:p>
            <a:r>
              <a:rPr lang="el-GR" sz="2800" dirty="0" smtClean="0"/>
              <a:t>Τεχνικές </a:t>
            </a:r>
            <a:r>
              <a:rPr lang="en-US" sz="2800" b="1" dirty="0" smtClean="0"/>
              <a:t>ORM </a:t>
            </a:r>
            <a:r>
              <a:rPr lang="en-US" sz="2800" dirty="0" smtClean="0"/>
              <a:t>(Object Relational Mapping)</a:t>
            </a:r>
          </a:p>
          <a:p>
            <a:r>
              <a:rPr lang="en-US" sz="2800" b="1" dirty="0" smtClean="0"/>
              <a:t>JPA: </a:t>
            </a:r>
            <a:r>
              <a:rPr lang="el-GR" sz="2800" dirty="0" smtClean="0"/>
              <a:t>Ενδιάμεσο λογισμικό που αυτοματοποιεί τη διαδικασία απεικόνισης.</a:t>
            </a:r>
            <a:endParaRPr lang="el-GR" sz="2800" dirty="0"/>
          </a:p>
          <a:p>
            <a:pPr marL="0" indent="0">
              <a:buNone/>
            </a:pPr>
            <a:endParaRPr lang="el-G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Σχεσιακό </a:t>
            </a:r>
            <a:r>
              <a:rPr lang="en-US" dirty="0" smtClean="0"/>
              <a:t>vs. </a:t>
            </a:r>
            <a:r>
              <a:rPr lang="el-GR" dirty="0" smtClean="0"/>
              <a:t>Αντικειμενοστραφές</a:t>
            </a:r>
            <a:br>
              <a:rPr lang="el-GR" dirty="0" smtClean="0"/>
            </a:br>
            <a:r>
              <a:rPr lang="el-GR" dirty="0" smtClean="0"/>
              <a:t>μοντέλο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8060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514395"/>
          </a:xfrm>
        </p:spPr>
        <p:txBody>
          <a:bodyPr>
            <a:normAutofit lnSpcReduction="10000"/>
          </a:bodyPr>
          <a:lstStyle/>
          <a:p>
            <a:r>
              <a:rPr lang="el-GR" dirty="0" smtClean="0"/>
              <a:t>Χαρακτηριστικά συσχέτισης οντοτήτων:</a:t>
            </a:r>
          </a:p>
          <a:p>
            <a:pPr lvl="1"/>
            <a:r>
              <a:rPr lang="el-GR" b="1" dirty="0" smtClean="0"/>
              <a:t>Πληθάριθμος</a:t>
            </a:r>
            <a:r>
              <a:rPr lang="el-GR" dirty="0" smtClean="0"/>
              <a:t> (</a:t>
            </a:r>
            <a:r>
              <a:rPr lang="en-US" dirty="0" smtClean="0"/>
              <a:t>cardinality)</a:t>
            </a:r>
            <a:r>
              <a:rPr lang="el-GR" dirty="0" smtClean="0"/>
              <a:t>: ο αριθμός των οντοτήτων που συσχετίζονται σε κάθε πλευρά της συσχέτισης: πολλά-προς-πολλά, ένα-προς-πολλά, πολλά-προς-ένα, ένα-προς-ένα.</a:t>
            </a:r>
          </a:p>
          <a:p>
            <a:pPr lvl="1"/>
            <a:r>
              <a:rPr lang="el-GR" b="1" dirty="0" smtClean="0"/>
              <a:t>Κατευθυντικότητα </a:t>
            </a:r>
            <a:r>
              <a:rPr lang="el-GR" dirty="0" smtClean="0"/>
              <a:t>(</a:t>
            </a:r>
            <a:r>
              <a:rPr lang="en-US" dirty="0" smtClean="0"/>
              <a:t>directionality)</a:t>
            </a:r>
            <a:r>
              <a:rPr lang="en-US" b="1" dirty="0" smtClean="0"/>
              <a:t>: </a:t>
            </a:r>
            <a:r>
              <a:rPr lang="el-GR" dirty="0" smtClean="0"/>
              <a:t>η ύπαρξη αναφοράς στις συσχετιζόμενες οντότητες από τη μία και από τις 2 πλευρές τις συσχέτισης.</a:t>
            </a:r>
          </a:p>
          <a:p>
            <a:pPr lvl="1"/>
            <a:r>
              <a:rPr lang="el-GR" b="1" dirty="0" smtClean="0"/>
              <a:t>Ιδιοκτησία </a:t>
            </a:r>
            <a:r>
              <a:rPr lang="el-GR" dirty="0" smtClean="0"/>
              <a:t>(</a:t>
            </a:r>
            <a:r>
              <a:rPr lang="en-US" dirty="0" smtClean="0"/>
              <a:t>ownership): </a:t>
            </a:r>
            <a:r>
              <a:rPr lang="el-GR" dirty="0" smtClean="0"/>
              <a:t>η ιδιοκτησία της συσχέτισης ανήκει στην οντότητα που αντιστοιχεί στον πίνακα όπου υπάρχει η στήλη συνένωσης (</a:t>
            </a:r>
            <a:r>
              <a:rPr lang="en-US" dirty="0" smtClean="0"/>
              <a:t>join column).</a:t>
            </a:r>
            <a:endParaRPr lang="el-GR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Οντότητες και Συσχετίσεις</a:t>
            </a:r>
            <a:endParaRPr lang="el-G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56792"/>
            <a:ext cx="6519863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139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Συσχέτιση Ν-1</a:t>
            </a:r>
            <a:endParaRPr lang="el-G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56" y="1482409"/>
            <a:ext cx="8100392" cy="2306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56" y="3933056"/>
            <a:ext cx="8407583" cy="190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6207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Συσχέτιση 1-1</a:t>
            </a:r>
            <a:endParaRPr lang="el-G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22289"/>
            <a:ext cx="7272808" cy="229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8" y="3596016"/>
            <a:ext cx="7488832" cy="209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765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79520"/>
          </a:xfrm>
        </p:spPr>
        <p:txBody>
          <a:bodyPr/>
          <a:lstStyle/>
          <a:p>
            <a:r>
              <a:rPr lang="el-GR" dirty="0" smtClean="0"/>
              <a:t>Πρέπει να υπάρχει πίνακας συνένωσης (</a:t>
            </a:r>
            <a:r>
              <a:rPr lang="en-US" dirty="0" smtClean="0"/>
              <a:t>join table)</a:t>
            </a:r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Συσχέτιση Μ-Ν</a:t>
            </a:r>
            <a:endParaRPr lang="el-G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89" y="1988840"/>
            <a:ext cx="7837325" cy="196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48" y="4005885"/>
            <a:ext cx="7825484" cy="196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995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Αν ο πίνακάς συνένωσης δεν λεγόταν </a:t>
            </a:r>
            <a:r>
              <a:rPr lang="en-US" dirty="0" err="1" smtClean="0"/>
              <a:t>EmployeeProject</a:t>
            </a:r>
            <a:r>
              <a:rPr lang="en-US" dirty="0" smtClean="0"/>
              <a:t> </a:t>
            </a:r>
            <a:r>
              <a:rPr lang="el-GR" dirty="0" smtClean="0"/>
              <a:t>αλλά </a:t>
            </a:r>
            <a:r>
              <a:rPr lang="en-US" dirty="0" err="1" smtClean="0"/>
              <a:t>project_employees</a:t>
            </a:r>
            <a:r>
              <a:rPr lang="en-US" dirty="0" smtClean="0"/>
              <a:t> </a:t>
            </a:r>
            <a:r>
              <a:rPr lang="el-GR" dirty="0" smtClean="0"/>
              <a:t>θα έπρεπε να προστεθεί ο υπομνηματισμός:</a:t>
            </a:r>
          </a:p>
          <a:p>
            <a:endParaRPr lang="el-GR" dirty="0"/>
          </a:p>
          <a:p>
            <a:pPr marL="365760" lvl="1" indent="0">
              <a:buNone/>
            </a:pP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JoinTable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project_employees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endParaRPr lang="el-G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ManyToMany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l-G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&lt;Project&gt; </a:t>
            </a: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projects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5760" lvl="1" indent="0">
              <a:buNone/>
            </a:pP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l-GR" dirty="0" smtClean="0"/>
              <a:t>Χρειάζεται προσοχή με τις προκαθορισμένες τιμές. Αν αυτές δεν ισχύουν απαιτούνται συνήθως επιπλέον </a:t>
            </a:r>
            <a:r>
              <a:rPr lang="en-US" dirty="0" smtClean="0"/>
              <a:t>annotations.</a:t>
            </a:r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Συσχέτιση Μ-Ν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24572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235704"/>
          </a:xfrm>
        </p:spPr>
        <p:txBody>
          <a:bodyPr/>
          <a:lstStyle/>
          <a:p>
            <a:r>
              <a:rPr lang="el-GR" dirty="0" smtClean="0"/>
              <a:t>Κατά την ανάκτηση των οντοτήτων (ή φόρτωση) οι συσχετιζόμενες οντότητες μπορεί να φορτωθούν άμεσα (</a:t>
            </a:r>
            <a:r>
              <a:rPr lang="en-US" dirty="0" smtClean="0"/>
              <a:t>eager) </a:t>
            </a:r>
            <a:r>
              <a:rPr lang="el-GR" dirty="0" smtClean="0"/>
              <a:t>ή όταν χρειαστεί πρόσβαση σε αυτές (</a:t>
            </a:r>
            <a:r>
              <a:rPr lang="en-US" dirty="0" smtClean="0"/>
              <a:t>lazy).</a:t>
            </a:r>
          </a:p>
          <a:p>
            <a:r>
              <a:rPr lang="en-US" dirty="0" smtClean="0"/>
              <a:t>Default: eager</a:t>
            </a:r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</a:t>
            </a:r>
            <a:r>
              <a:rPr lang="el-GR" dirty="0" smtClean="0"/>
              <a:t>και </a:t>
            </a:r>
            <a:r>
              <a:rPr lang="en-US" dirty="0" smtClean="0"/>
              <a:t>Eager </a:t>
            </a:r>
            <a:r>
              <a:rPr lang="el-GR" dirty="0" smtClean="0"/>
              <a:t>φόρτωση</a:t>
            </a:r>
            <a:endParaRPr lang="el-G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17032"/>
            <a:ext cx="7416824" cy="218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820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Εξαρτημένες αλλαγές (</a:t>
            </a:r>
            <a:r>
              <a:rPr lang="en-US" dirty="0" smtClean="0"/>
              <a:t>cascade)</a:t>
            </a:r>
            <a:endParaRPr lang="el-G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9"/>
            <a:ext cx="7344816" cy="216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79" y="3537384"/>
            <a:ext cx="71342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98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PERSIST, REFRESH, REMOVE, MERGE </a:t>
            </a:r>
            <a:r>
              <a:rPr lang="el-GR" dirty="0"/>
              <a:t> </a:t>
            </a:r>
            <a:r>
              <a:rPr lang="el-GR" dirty="0" smtClean="0"/>
              <a:t>και </a:t>
            </a:r>
            <a:r>
              <a:rPr lang="en-US" dirty="0" smtClean="0"/>
              <a:t>DETACH</a:t>
            </a:r>
            <a:endParaRPr lang="el-GR" dirty="0"/>
          </a:p>
          <a:p>
            <a:r>
              <a:rPr lang="en-US" dirty="0" err="1" smtClean="0"/>
              <a:t>CascadeType.ALL</a:t>
            </a:r>
            <a:r>
              <a:rPr lang="el-GR" dirty="0" smtClean="0"/>
              <a:t>: και οι 5 λειτουργίες προωθούνται και στις συσχετιζόμενες οντότητες</a:t>
            </a:r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CascadeType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86815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Διάγραμμα αλληλεπίδρασης</a:t>
            </a:r>
            <a:endParaRPr lang="el-G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8658572" cy="342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08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Το αντικείμενο</a:t>
            </a:r>
            <a:r>
              <a:rPr lang="en-US" dirty="0" smtClean="0"/>
              <a:t> </a:t>
            </a:r>
            <a:r>
              <a:rPr lang="en-US" dirty="0" err="1"/>
              <a:t>EntityManager</a:t>
            </a:r>
            <a:r>
              <a:rPr lang="en-US" dirty="0"/>
              <a:t> </a:t>
            </a:r>
            <a:r>
              <a:rPr lang="el-GR" dirty="0" smtClean="0"/>
              <a:t>επιτελεί όλες τις λειτουργίες αποθήκευσης.</a:t>
            </a:r>
          </a:p>
          <a:p>
            <a:r>
              <a:rPr lang="el-GR" dirty="0" smtClean="0"/>
              <a:t>Διαχειρίζεται δηλαδή την </a:t>
            </a:r>
            <a:r>
              <a:rPr lang="el-GR" dirty="0" err="1" smtClean="0"/>
              <a:t>αντικειμενοσχεσιακή</a:t>
            </a:r>
            <a:r>
              <a:rPr lang="el-GR" dirty="0" smtClean="0"/>
              <a:t> απεικόνιση ανάμεσα στις κλάσεις οντοτήτων και τη βάση δεδομένων.</a:t>
            </a:r>
            <a:endParaRPr lang="el-GR" dirty="0"/>
          </a:p>
          <a:p>
            <a:r>
              <a:rPr lang="el-GR" dirty="0" smtClean="0"/>
              <a:t>Παρέχει μεθόδους για τη δημιουργία επερωτήσεων, την αναζήτηση αντικειμένων, την ενημέρωση, τη διαγραφή και την εισαγωγή αντικειμένων στη ΒΔ.</a:t>
            </a:r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Manager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8034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Σχεσιακό </a:t>
            </a:r>
            <a:r>
              <a:rPr lang="en-US" dirty="0"/>
              <a:t>vs. </a:t>
            </a:r>
            <a:r>
              <a:rPr lang="el-GR" dirty="0"/>
              <a:t>Αντικειμενοστραφές</a:t>
            </a:r>
            <a:br>
              <a:rPr lang="el-GR" dirty="0"/>
            </a:br>
            <a:r>
              <a:rPr lang="el-GR" dirty="0"/>
              <a:t>μοντέλο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091289"/>
              </p:ext>
            </p:extLst>
          </p:nvPr>
        </p:nvGraphicFramePr>
        <p:xfrm>
          <a:off x="766762" y="2126139"/>
          <a:ext cx="7610475" cy="32359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949254"/>
                <a:gridCol w="3661221"/>
              </a:tblGrid>
              <a:tr h="370840">
                <a:tc>
                  <a:txBody>
                    <a:bodyPr/>
                    <a:lstStyle/>
                    <a:p>
                      <a:pPr marL="504825">
                        <a:lnSpc>
                          <a:spcPct val="115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l-GR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Αντικειμενοστραφές</a:t>
                      </a:r>
                      <a:r>
                        <a:rPr lang="el-GR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μοντέλο (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Java)</a:t>
                      </a:r>
                      <a:endParaRPr lang="el-G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84580">
                        <a:lnSpc>
                          <a:spcPct val="115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l-GR" sz="1800" spc="-30" dirty="0" smtClean="0">
                          <a:effectLst/>
                        </a:rPr>
                        <a:t>Σχεσιακό</a:t>
                      </a:r>
                      <a:r>
                        <a:rPr lang="el-GR" sz="1800" spc="-30" baseline="0" dirty="0" smtClean="0">
                          <a:effectLst/>
                        </a:rPr>
                        <a:t> μοντέλο</a:t>
                      </a:r>
                      <a:endParaRPr lang="el-G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l-GR" sz="1800" dirty="0" smtClean="0">
                          <a:effectLst/>
                        </a:rPr>
                        <a:t>Αντικείμενα, κλάσεις</a:t>
                      </a:r>
                      <a:endParaRPr lang="el-G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l-GR" sz="1800" spc="-145" dirty="0" smtClean="0">
                          <a:effectLst/>
                        </a:rPr>
                        <a:t>Γραμμές, πίνακες</a:t>
                      </a:r>
                      <a:endParaRPr lang="el-G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15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l-GR" sz="1800" spc="-45" dirty="0" smtClean="0">
                          <a:effectLst/>
                        </a:rPr>
                        <a:t>Χαρακτηριστικά,</a:t>
                      </a:r>
                      <a:r>
                        <a:rPr lang="el-GR" sz="1800" spc="-45" baseline="0" dirty="0" smtClean="0">
                          <a:effectLst/>
                        </a:rPr>
                        <a:t> ιδιότητες</a:t>
                      </a:r>
                      <a:endParaRPr lang="el-G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15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l-GR" sz="1800" dirty="0" smtClean="0">
                          <a:effectLst/>
                        </a:rPr>
                        <a:t>Στήλες</a:t>
                      </a:r>
                      <a:endParaRPr lang="el-G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l-G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l-GR" sz="1800" dirty="0" smtClean="0">
                          <a:effectLst/>
                        </a:rPr>
                        <a:t>Πρωτεύον κλειδί</a:t>
                      </a:r>
                      <a:endParaRPr lang="el-G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l-GR" sz="1800" spc="-40" dirty="0" smtClean="0">
                          <a:effectLst/>
                        </a:rPr>
                        <a:t>Αναφορά</a:t>
                      </a:r>
                      <a:r>
                        <a:rPr lang="el-GR" sz="1800" spc="-40" baseline="0" dirty="0" smtClean="0">
                          <a:effectLst/>
                        </a:rPr>
                        <a:t> άλλα αντικείμενα (Σύνθεση)</a:t>
                      </a:r>
                      <a:endParaRPr lang="el-G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l-GR" sz="1800" spc="-20" dirty="0" smtClean="0">
                          <a:effectLst/>
                        </a:rPr>
                        <a:t>Ξένα</a:t>
                      </a:r>
                      <a:r>
                        <a:rPr lang="el-GR" sz="1800" spc="-20" baseline="0" dirty="0" smtClean="0">
                          <a:effectLst/>
                        </a:rPr>
                        <a:t> κλειδιά</a:t>
                      </a:r>
                      <a:endParaRPr lang="el-G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l-GR" sz="1800" dirty="0" smtClean="0">
                          <a:effectLst/>
                        </a:rPr>
                        <a:t>Κληρονομικότητα</a:t>
                      </a:r>
                      <a:r>
                        <a:rPr lang="el-GR" sz="1800" baseline="0" dirty="0" smtClean="0">
                          <a:effectLst/>
                        </a:rPr>
                        <a:t> / Πολυμορφισμός</a:t>
                      </a:r>
                      <a:endParaRPr lang="el-G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l-GR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Ν</a:t>
                      </a:r>
                      <a:r>
                        <a:rPr lang="el-GR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/ Α</a:t>
                      </a:r>
                      <a:endParaRPr lang="el-G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l-GR" sz="1800" dirty="0" smtClean="0">
                          <a:effectLst/>
                        </a:rPr>
                        <a:t>Μέθοδοι</a:t>
                      </a:r>
                      <a:endParaRPr lang="el-G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</a:t>
                      </a:r>
                      <a:r>
                        <a:rPr lang="en-US" sz="1800" spc="-15" dirty="0">
                          <a:effectLst/>
                        </a:rPr>
                        <a:t>t</a:t>
                      </a:r>
                      <a:r>
                        <a:rPr lang="en-US" sz="1800" dirty="0">
                          <a:effectLst/>
                        </a:rPr>
                        <a:t>o</a:t>
                      </a:r>
                      <a:r>
                        <a:rPr lang="en-US" sz="1800" spc="-25" dirty="0">
                          <a:effectLst/>
                        </a:rPr>
                        <a:t>r</a:t>
                      </a:r>
                      <a:r>
                        <a:rPr lang="en-US" sz="1800" spc="5" dirty="0">
                          <a:effectLst/>
                        </a:rPr>
                        <a:t>e</a:t>
                      </a:r>
                      <a:r>
                        <a:rPr lang="en-US" sz="1800" dirty="0">
                          <a:effectLst/>
                        </a:rPr>
                        <a:t>d</a:t>
                      </a:r>
                      <a:r>
                        <a:rPr lang="en-US" sz="1800" spc="-25" dirty="0">
                          <a:effectLst/>
                        </a:rPr>
                        <a:t> </a:t>
                      </a:r>
                      <a:r>
                        <a:rPr lang="en-US" sz="1800" spc="5" dirty="0">
                          <a:effectLst/>
                        </a:rPr>
                        <a:t>p</a:t>
                      </a:r>
                      <a:r>
                        <a:rPr lang="en-US" sz="1800" spc="-30" dirty="0">
                          <a:effectLst/>
                        </a:rPr>
                        <a:t>r</a:t>
                      </a:r>
                      <a:r>
                        <a:rPr lang="en-US" sz="1800" dirty="0">
                          <a:effectLst/>
                        </a:rPr>
                        <a:t>oce</a:t>
                      </a:r>
                      <a:r>
                        <a:rPr lang="en-US" sz="1800" spc="5" dirty="0">
                          <a:effectLst/>
                        </a:rPr>
                        <a:t>du</a:t>
                      </a:r>
                      <a:r>
                        <a:rPr lang="en-US" sz="1800" spc="-30" dirty="0">
                          <a:effectLst/>
                        </a:rPr>
                        <a:t>r</a:t>
                      </a:r>
                      <a:r>
                        <a:rPr lang="en-US" sz="1800" spc="5" dirty="0">
                          <a:effectLst/>
                        </a:rPr>
                        <a:t>e</a:t>
                      </a:r>
                      <a:r>
                        <a:rPr lang="en-US" sz="1800" dirty="0">
                          <a:effectLst/>
                        </a:rPr>
                        <a:t>s,</a:t>
                      </a:r>
                      <a:r>
                        <a:rPr lang="en-US" sz="1800" spc="-25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t</a:t>
                      </a:r>
                      <a:r>
                        <a:rPr lang="en-US" sz="1800" spc="-5" dirty="0">
                          <a:effectLst/>
                        </a:rPr>
                        <a:t>ri</a:t>
                      </a:r>
                      <a:r>
                        <a:rPr lang="en-US" sz="1800" spc="15" dirty="0">
                          <a:effectLst/>
                        </a:rPr>
                        <a:t>g</a:t>
                      </a:r>
                      <a:r>
                        <a:rPr lang="en-US" sz="1800" spc="-5" dirty="0">
                          <a:effectLst/>
                        </a:rPr>
                        <a:t>g</a:t>
                      </a:r>
                      <a:r>
                        <a:rPr lang="en-US" sz="1800" spc="5" dirty="0">
                          <a:effectLst/>
                        </a:rPr>
                        <a:t>e</a:t>
                      </a:r>
                      <a:r>
                        <a:rPr lang="en-US" sz="1800" spc="-40" dirty="0">
                          <a:effectLst/>
                        </a:rPr>
                        <a:t>r</a:t>
                      </a:r>
                      <a:r>
                        <a:rPr lang="en-US" sz="1800" dirty="0">
                          <a:effectLst/>
                        </a:rPr>
                        <a:t>s</a:t>
                      </a:r>
                      <a:endParaRPr lang="el-G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40080">
                <a:tc>
                  <a:txBody>
                    <a:bodyPr/>
                    <a:lstStyle/>
                    <a:p>
                      <a:pPr marL="85090">
                        <a:lnSpc>
                          <a:spcPct val="115000"/>
                        </a:lnSpc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el-GR" sz="1800" dirty="0" err="1" smtClean="0">
                          <a:effectLst/>
                        </a:rPr>
                        <a:t>Φορητότητα</a:t>
                      </a:r>
                      <a:r>
                        <a:rPr lang="el-GR" sz="1800" baseline="0" dirty="0" smtClean="0">
                          <a:effectLst/>
                        </a:rPr>
                        <a:t> κώδικα</a:t>
                      </a:r>
                      <a:endParaRPr lang="el-G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marR="278765">
                        <a:lnSpc>
                          <a:spcPts val="2160"/>
                        </a:lnSpc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el-GR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Ασυμβατότητα</a:t>
                      </a:r>
                      <a:r>
                        <a:rPr lang="el-GR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κώδικα 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SQL </a:t>
                      </a:r>
                      <a:r>
                        <a:rPr lang="el-GR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από σύστημα σε σύστημα</a:t>
                      </a:r>
                      <a:endParaRPr lang="el-G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886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Manager API</a:t>
            </a:r>
            <a:endParaRPr lang="el-GR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7049"/>
            <a:ext cx="8229600" cy="353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388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32142"/>
            <a:ext cx="81438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6856" y="2843716"/>
            <a:ext cx="8229600" cy="945324"/>
          </a:xfrm>
        </p:spPr>
        <p:txBody>
          <a:bodyPr/>
          <a:lstStyle/>
          <a:p>
            <a:r>
              <a:rPr lang="el-GR" dirty="0" smtClean="0"/>
              <a:t>Μετά την εισαγωγή της εγγραφής το αντικείμενο μπαίνει στην κατάσταση </a:t>
            </a:r>
            <a:r>
              <a:rPr lang="en-US" dirty="0" smtClean="0"/>
              <a:t>managed.</a:t>
            </a:r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Εισαγωγή</a:t>
            </a:r>
            <a:r>
              <a:rPr lang="en-US" dirty="0" smtClean="0"/>
              <a:t> / </a:t>
            </a:r>
            <a:r>
              <a:rPr lang="el-GR" dirty="0" smtClean="0"/>
              <a:t>Ανάκτηση</a:t>
            </a:r>
            <a:r>
              <a:rPr lang="en-US" dirty="0" smtClean="0"/>
              <a:t> / </a:t>
            </a:r>
            <a:r>
              <a:rPr lang="el-GR" dirty="0" smtClean="0"/>
              <a:t>Διαγραφή οντότητας</a:t>
            </a:r>
            <a:endParaRPr lang="el-GR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45024"/>
            <a:ext cx="72104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4859940"/>
            <a:ext cx="8229600" cy="9453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l-GR" dirty="0" smtClean="0"/>
              <a:t>Αν το αντικείμενο δεν βρεθεί επιστρέφεται </a:t>
            </a:r>
            <a:r>
              <a:rPr lang="en-US" dirty="0" smtClean="0"/>
              <a:t>null.</a:t>
            </a:r>
            <a:endParaRPr lang="el-GR" dirty="0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517232"/>
            <a:ext cx="55340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690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484784"/>
            <a:ext cx="3816424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/>
              <a:t>: </a:t>
            </a:r>
            <a:r>
              <a:rPr lang="el-GR" dirty="0" smtClean="0"/>
              <a:t>Δεν βρίσκεται υπό διαχείριση</a:t>
            </a:r>
            <a:endParaRPr lang="el-GR" dirty="0"/>
          </a:p>
          <a:p>
            <a:r>
              <a:rPr lang="en-US" dirty="0" smtClean="0">
                <a:solidFill>
                  <a:srgbClr val="FF0000"/>
                </a:solidFill>
              </a:rPr>
              <a:t>MANAGED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l-GR" dirty="0" smtClean="0"/>
              <a:t>Ενταγμένη στο </a:t>
            </a:r>
            <a:r>
              <a:rPr lang="en-US" dirty="0" smtClean="0"/>
              <a:t>persistence context. </a:t>
            </a:r>
            <a:r>
              <a:rPr lang="el-GR" dirty="0" smtClean="0"/>
              <a:t>Οι αλλαγές στα αντικείμενα αυτόματα τροποποιούν τη ΒΔ</a:t>
            </a:r>
            <a:r>
              <a:rPr lang="en-US" dirty="0"/>
              <a:t> </a:t>
            </a:r>
            <a:endParaRPr lang="el-GR" dirty="0"/>
          </a:p>
          <a:p>
            <a:r>
              <a:rPr lang="en-US" dirty="0" smtClean="0">
                <a:solidFill>
                  <a:srgbClr val="FF0000"/>
                </a:solidFill>
              </a:rPr>
              <a:t>DETACHED</a:t>
            </a:r>
            <a:r>
              <a:rPr lang="en-US" dirty="0"/>
              <a:t>: </a:t>
            </a:r>
            <a:r>
              <a:rPr lang="el-GR" dirty="0" smtClean="0"/>
              <a:t>Ενταγμένη </a:t>
            </a:r>
            <a:r>
              <a:rPr lang="el-GR" dirty="0"/>
              <a:t>στο </a:t>
            </a:r>
            <a:r>
              <a:rPr lang="en-US" dirty="0"/>
              <a:t>persistence context. </a:t>
            </a:r>
            <a:r>
              <a:rPr lang="el-GR" dirty="0"/>
              <a:t>Οι αλλαγές στα αντικείμενα </a:t>
            </a:r>
            <a:r>
              <a:rPr lang="el-GR" dirty="0" smtClean="0"/>
              <a:t>δεν τροποποιούν </a:t>
            </a:r>
            <a:r>
              <a:rPr lang="el-GR" dirty="0"/>
              <a:t>τη ΒΔ</a:t>
            </a:r>
            <a:r>
              <a:rPr lang="en-US" dirty="0"/>
              <a:t>  </a:t>
            </a:r>
            <a:endParaRPr lang="el-GR" dirty="0"/>
          </a:p>
          <a:p>
            <a:r>
              <a:rPr lang="en-US" dirty="0" smtClean="0">
                <a:solidFill>
                  <a:srgbClr val="FF0000"/>
                </a:solidFill>
              </a:rPr>
              <a:t>REMOVED</a:t>
            </a:r>
            <a:r>
              <a:rPr lang="en-US" dirty="0"/>
              <a:t>: </a:t>
            </a:r>
            <a:r>
              <a:rPr lang="el-GR" dirty="0" smtClean="0"/>
              <a:t>Προγραμματισμένη για διαγραφή </a:t>
            </a:r>
            <a:endParaRPr lang="el-GR" dirty="0"/>
          </a:p>
          <a:p>
            <a:r>
              <a:rPr lang="en-US" dirty="0" smtClean="0">
                <a:solidFill>
                  <a:srgbClr val="FF0000"/>
                </a:solidFill>
              </a:rPr>
              <a:t>DELETED</a:t>
            </a:r>
            <a:r>
              <a:rPr lang="en-US" dirty="0"/>
              <a:t>: </a:t>
            </a:r>
            <a:r>
              <a:rPr lang="el-GR" dirty="0" smtClean="0"/>
              <a:t>διαγραμμένη</a:t>
            </a:r>
            <a:endParaRPr lang="el-GR" dirty="0"/>
          </a:p>
          <a:p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Κύκλος ζωής οντότητας</a:t>
            </a:r>
            <a:endParaRPr lang="el-G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16832"/>
            <a:ext cx="4446479" cy="2936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108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Η μονάδα αποθήκευσης καθορίζει το σύνολο των οντοτήτων που συσχετίζονται με μια συγκεκριμένη ΒΔ.</a:t>
            </a:r>
          </a:p>
          <a:p>
            <a:r>
              <a:rPr lang="el-GR" dirty="0" smtClean="0"/>
              <a:t>Ρυθμίζεται από το αρχείο </a:t>
            </a:r>
            <a:r>
              <a:rPr lang="en-US" dirty="0"/>
              <a:t>CLASSPATH/META- </a:t>
            </a:r>
            <a:r>
              <a:rPr lang="en-US" dirty="0" smtClean="0"/>
              <a:t>INF/persistence.xml</a:t>
            </a:r>
            <a:endParaRPr lang="el-GR" dirty="0" smtClean="0"/>
          </a:p>
          <a:p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 Unit</a:t>
            </a:r>
            <a:endParaRPr lang="el-G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84984"/>
            <a:ext cx="7488832" cy="3032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485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Δημιουργία </a:t>
            </a:r>
            <a:r>
              <a:rPr lang="en-US" dirty="0" err="1" smtClean="0"/>
              <a:t>EntityManager</a:t>
            </a:r>
            <a:endParaRPr lang="el-G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7979092" cy="133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314096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Θα πρέπει να «κλείνει» ο </a:t>
            </a:r>
            <a:r>
              <a:rPr lang="en-US" dirty="0" err="1" smtClean="0"/>
              <a:t>EntityManager</a:t>
            </a:r>
            <a:r>
              <a:rPr lang="en-US" dirty="0" smtClean="0"/>
              <a:t> </a:t>
            </a:r>
            <a:r>
              <a:rPr lang="el-GR" dirty="0" smtClean="0"/>
              <a:t>και το </a:t>
            </a:r>
            <a:r>
              <a:rPr lang="en-US" dirty="0" err="1" smtClean="0"/>
              <a:t>EntityManagerFactory</a:t>
            </a:r>
            <a:r>
              <a:rPr lang="en-US" dirty="0" smtClean="0"/>
              <a:t> </a:t>
            </a:r>
            <a:r>
              <a:rPr lang="el-GR" dirty="0" smtClean="0"/>
              <a:t>όταν ολοκληρώνεται η χρήση τους.</a:t>
            </a:r>
            <a:endParaRPr lang="el-GR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880729"/>
            <a:ext cx="3225341" cy="103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3517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Java Persistence Query Language (JPQL)</a:t>
            </a:r>
            <a:r>
              <a:rPr lang="en-US" dirty="0" smtClean="0"/>
              <a:t>: </a:t>
            </a:r>
            <a:r>
              <a:rPr lang="el-GR" dirty="0" smtClean="0"/>
              <a:t>αντίστοιχη της </a:t>
            </a:r>
            <a:r>
              <a:rPr lang="en-US" dirty="0" smtClean="0"/>
              <a:t>SQL </a:t>
            </a:r>
            <a:r>
              <a:rPr lang="el-GR" dirty="0" smtClean="0"/>
              <a:t>λειτουργώντας όμως σε κλάσεις και αντικείμενα. </a:t>
            </a:r>
          </a:p>
          <a:p>
            <a:r>
              <a:rPr lang="el-GR" dirty="0" smtClean="0"/>
              <a:t>Οι επερωτήσεις </a:t>
            </a:r>
            <a:r>
              <a:rPr lang="en-US" dirty="0" smtClean="0"/>
              <a:t>JPQL </a:t>
            </a:r>
            <a:r>
              <a:rPr lang="el-GR" dirty="0" smtClean="0"/>
              <a:t>επιστρέφουν </a:t>
            </a:r>
            <a:r>
              <a:rPr lang="en-US" dirty="0" smtClean="0"/>
              <a:t>Collection </a:t>
            </a:r>
            <a:r>
              <a:rPr lang="el-GR" dirty="0" smtClean="0"/>
              <a:t>οντοτήτων.</a:t>
            </a:r>
          </a:p>
          <a:p>
            <a:r>
              <a:rPr lang="el-GR" dirty="0" smtClean="0"/>
              <a:t>Υποστηρίζονται </a:t>
            </a:r>
            <a:r>
              <a:rPr lang="en-US" dirty="0" smtClean="0"/>
              <a:t>SELECT, UPDATE </a:t>
            </a:r>
            <a:r>
              <a:rPr lang="el-GR" dirty="0" smtClean="0"/>
              <a:t>και </a:t>
            </a:r>
            <a:r>
              <a:rPr lang="en-US" dirty="0" smtClean="0"/>
              <a:t>DELETE </a:t>
            </a:r>
            <a:r>
              <a:rPr lang="el-GR" dirty="0" smtClean="0"/>
              <a:t>εντολές. </a:t>
            </a:r>
          </a:p>
          <a:p>
            <a:r>
              <a:rPr lang="el-GR" dirty="0" smtClean="0"/>
              <a:t>Μοιάζει με την </a:t>
            </a:r>
            <a:r>
              <a:rPr lang="en-US" dirty="0" smtClean="0"/>
              <a:t>SQL </a:t>
            </a:r>
            <a:r>
              <a:rPr lang="el-GR" dirty="0" smtClean="0"/>
              <a:t>αλλά</a:t>
            </a:r>
            <a:r>
              <a:rPr lang="el-GR" b="1" dirty="0" smtClean="0"/>
              <a:t> δεν </a:t>
            </a:r>
            <a:r>
              <a:rPr lang="el-GR" dirty="0" smtClean="0"/>
              <a:t>είναι το ίδιο.</a:t>
            </a:r>
          </a:p>
          <a:p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Επερωτήσεις με την </a:t>
            </a:r>
            <a:r>
              <a:rPr lang="en-US" dirty="0" smtClean="0"/>
              <a:t>JPQL</a:t>
            </a:r>
            <a:endParaRPr lang="el-G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509120"/>
            <a:ext cx="4114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68130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395943"/>
          </a:xfrm>
        </p:spPr>
        <p:txBody>
          <a:bodyPr>
            <a:normAutofit lnSpcReduction="10000"/>
          </a:bodyPr>
          <a:lstStyle/>
          <a:p>
            <a:r>
              <a:rPr lang="el-GR" dirty="0" smtClean="0"/>
              <a:t>Μπορεί να υπάρχει κομμάτι </a:t>
            </a:r>
            <a:r>
              <a:rPr lang="en-US" dirty="0" smtClean="0"/>
              <a:t>WHERE</a:t>
            </a:r>
            <a:r>
              <a:rPr lang="el-GR" dirty="0" smtClean="0"/>
              <a:t> που να περιορίζει</a:t>
            </a:r>
            <a:r>
              <a:rPr lang="en-US" dirty="0" smtClean="0"/>
              <a:t> </a:t>
            </a:r>
            <a:r>
              <a:rPr lang="el-GR" dirty="0" smtClean="0"/>
              <a:t>τις τιμές των πεδίων των οντοτήτων</a:t>
            </a:r>
          </a:p>
          <a:p>
            <a:r>
              <a:rPr lang="el-GR" dirty="0" smtClean="0"/>
              <a:t>Διατίθενται επίσης ειδικές εκφράσεις περιορισμού των </a:t>
            </a:r>
            <a:r>
              <a:rPr lang="el-GR" dirty="0" err="1" smtClean="0"/>
              <a:t>αποτελέσμάτων</a:t>
            </a:r>
            <a:r>
              <a:rPr lang="el-GR" dirty="0" smtClean="0"/>
              <a:t>, π.χ. </a:t>
            </a:r>
            <a:r>
              <a:rPr lang="en-US" dirty="0" smtClean="0"/>
              <a:t>NOT EMPTY.</a:t>
            </a:r>
            <a:endParaRPr lang="el-GR" dirty="0" smtClean="0"/>
          </a:p>
          <a:p>
            <a:endParaRPr lang="el-GR" dirty="0"/>
          </a:p>
          <a:p>
            <a:endParaRPr lang="el-GR" dirty="0" smtClean="0"/>
          </a:p>
          <a:p>
            <a:endParaRPr lang="el-GR" dirty="0"/>
          </a:p>
          <a:p>
            <a:pPr marL="109728" indent="0">
              <a:buNone/>
            </a:pPr>
            <a:endParaRPr lang="el-GR" dirty="0" smtClean="0"/>
          </a:p>
          <a:p>
            <a:r>
              <a:rPr lang="el-GR" dirty="0" smtClean="0"/>
              <a:t>Υπάρχει δυνατότητα εκτέλεσης επερωτήσεων με συνθήκες </a:t>
            </a:r>
            <a:r>
              <a:rPr lang="en-US" dirty="0" smtClean="0"/>
              <a:t>JOIN</a:t>
            </a:r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JPQL (2)</a:t>
            </a:r>
            <a:endParaRPr lang="el-G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754" y="3212976"/>
            <a:ext cx="3312368" cy="1376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707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074235"/>
          </a:xfrm>
        </p:spPr>
        <p:txBody>
          <a:bodyPr/>
          <a:lstStyle/>
          <a:p>
            <a:r>
              <a:rPr lang="el-GR" dirty="0" smtClean="0"/>
              <a:t>Οι επερωτήσεις </a:t>
            </a:r>
            <a:r>
              <a:rPr lang="en-US" dirty="0" smtClean="0"/>
              <a:t>JPQL</a:t>
            </a:r>
            <a:r>
              <a:rPr lang="el-GR" dirty="0" smtClean="0"/>
              <a:t> εκτελούνται με το </a:t>
            </a:r>
            <a:r>
              <a:rPr lang="en-US" dirty="0" smtClean="0"/>
              <a:t>Query API.</a:t>
            </a:r>
          </a:p>
          <a:p>
            <a:r>
              <a:rPr lang="el-GR" dirty="0" smtClean="0"/>
              <a:t>Μπορεί να εκτελεστούν άμεσα και επερωτήσεις </a:t>
            </a:r>
            <a:r>
              <a:rPr lang="en-US" dirty="0" smtClean="0"/>
              <a:t>SQL (</a:t>
            </a:r>
            <a:r>
              <a:rPr lang="el-GR" dirty="0" smtClean="0"/>
              <a:t>δεν συνίσταται).</a:t>
            </a:r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JPQL (3)</a:t>
            </a:r>
            <a:endParaRPr lang="el-G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73" y="1628800"/>
            <a:ext cx="8964488" cy="201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1323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API</a:t>
            </a:r>
            <a:endParaRPr lang="el-G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388424" cy="225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43" y="3629364"/>
            <a:ext cx="7977813" cy="239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782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Query</a:t>
            </a:r>
            <a:endParaRPr lang="el-G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99" y="1268760"/>
            <a:ext cx="6048672" cy="237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98" y="3933056"/>
            <a:ext cx="5925633" cy="1073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35696" y="5445224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Πρέπει το όνομα να είναι </a:t>
            </a:r>
            <a:r>
              <a:rPr lang="el-GR" b="1" dirty="0" smtClean="0"/>
              <a:t>μοναδικό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0783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JDBC</a:t>
            </a:r>
            <a:r>
              <a:rPr lang="el-GR" sz="2800" b="1" dirty="0" smtClean="0"/>
              <a:t>: </a:t>
            </a:r>
            <a:r>
              <a:rPr lang="el-GR" sz="2800" dirty="0" smtClean="0"/>
              <a:t>αποτελεί ένα επίπεδο </a:t>
            </a:r>
            <a:r>
              <a:rPr lang="el-GR" sz="2800" b="1" dirty="0" smtClean="0"/>
              <a:t>αφαίρεσης</a:t>
            </a:r>
            <a:r>
              <a:rPr lang="el-GR" sz="2800" dirty="0" smtClean="0"/>
              <a:t> πάνω από τις προγραμματιστικές </a:t>
            </a:r>
            <a:r>
              <a:rPr lang="el-GR" sz="2800" dirty="0" err="1" smtClean="0"/>
              <a:t>διεπαφές</a:t>
            </a:r>
            <a:r>
              <a:rPr lang="el-GR" sz="2800" dirty="0" smtClean="0"/>
              <a:t> που παρέχουν οι κατασκευαστές ΒΔ</a:t>
            </a:r>
            <a:r>
              <a:rPr lang="el-GR" sz="2800" dirty="0"/>
              <a:t>.</a:t>
            </a:r>
            <a:r>
              <a:rPr lang="en-US" sz="2800" dirty="0"/>
              <a:t> </a:t>
            </a:r>
            <a:endParaRPr lang="el-GR" sz="2800" dirty="0"/>
          </a:p>
          <a:p>
            <a:r>
              <a:rPr lang="el-GR" sz="2800" dirty="0" smtClean="0"/>
              <a:t>Επιτρέπει την πλήρη αλληλεπίδραση των εφαρμογών </a:t>
            </a:r>
            <a:r>
              <a:rPr lang="en-US" sz="2800" dirty="0" smtClean="0"/>
              <a:t>Java </a:t>
            </a:r>
            <a:r>
              <a:rPr lang="el-GR" sz="2800" dirty="0" smtClean="0"/>
              <a:t>με τις ΒΔ.</a:t>
            </a:r>
            <a:endParaRPr lang="el-GR" sz="2800" dirty="0"/>
          </a:p>
          <a:p>
            <a:r>
              <a:rPr lang="el-GR" sz="2800" b="1" dirty="0" smtClean="0"/>
              <a:t>Προβλήματα:</a:t>
            </a:r>
          </a:p>
          <a:p>
            <a:pPr lvl="1"/>
            <a:r>
              <a:rPr lang="en-US" sz="2400" dirty="0" smtClean="0"/>
              <a:t>H JDBC </a:t>
            </a:r>
            <a:r>
              <a:rPr lang="el-GR" sz="2400" b="1" dirty="0" smtClean="0"/>
              <a:t>είναι</a:t>
            </a:r>
            <a:r>
              <a:rPr lang="el-GR" sz="2400" dirty="0" smtClean="0"/>
              <a:t> φορητή αλλά η </a:t>
            </a:r>
            <a:r>
              <a:rPr lang="en-US" sz="2400" dirty="0" smtClean="0"/>
              <a:t>SQL </a:t>
            </a:r>
            <a:r>
              <a:rPr lang="el-GR" sz="2400" b="1" dirty="0" smtClean="0"/>
              <a:t>δεν είναι.</a:t>
            </a:r>
            <a:endParaRPr lang="el-GR" sz="2400" dirty="0" smtClean="0"/>
          </a:p>
          <a:p>
            <a:pPr lvl="1"/>
            <a:r>
              <a:rPr lang="el-GR" sz="2400" dirty="0" smtClean="0"/>
              <a:t>Το φορτίο του μετασχηματισμού από το σχεσιακό στο αντικειμενοστραφές μοντέλο πέφτει στον προγραμματιστή.</a:t>
            </a:r>
            <a:endParaRPr lang="el-GR" sz="24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Προβλήματα της </a:t>
            </a:r>
            <a:r>
              <a:rPr lang="en-US" dirty="0" smtClean="0"/>
              <a:t>JDBC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386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Query / Query methods</a:t>
            </a:r>
            <a:endParaRPr lang="el-G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5648736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243" y="2636912"/>
            <a:ext cx="4355436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96191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Παραδείγματα χρήσης </a:t>
            </a:r>
            <a:r>
              <a:rPr lang="en-US" dirty="0" smtClean="0"/>
              <a:t>Query API</a:t>
            </a:r>
            <a:endParaRPr lang="el-G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7191824" cy="349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64844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371608"/>
          </a:xfrm>
        </p:spPr>
        <p:txBody>
          <a:bodyPr>
            <a:normAutofit fontScale="92500"/>
          </a:bodyPr>
          <a:lstStyle/>
          <a:p>
            <a:r>
              <a:rPr lang="el-GR" dirty="0" smtClean="0"/>
              <a:t>Δεν θα πρέπει να δημιουργείται </a:t>
            </a:r>
            <a:r>
              <a:rPr lang="en-US" dirty="0" err="1" smtClean="0"/>
              <a:t>EntityManager</a:t>
            </a:r>
            <a:r>
              <a:rPr lang="en-US" dirty="0" smtClean="0"/>
              <a:t> </a:t>
            </a:r>
            <a:r>
              <a:rPr lang="el-GR" dirty="0" smtClean="0"/>
              <a:t>για κάθε ξεχωριστή αλληλεπίδραση με τη βάση (</a:t>
            </a:r>
            <a:r>
              <a:rPr lang="en-US" dirty="0" smtClean="0"/>
              <a:t>transaction-per-operation anti-pattern)</a:t>
            </a:r>
            <a:r>
              <a:rPr lang="el-GR" dirty="0" smtClean="0"/>
              <a:t>, δηλαδή σε κάθε μέθοδο των </a:t>
            </a:r>
            <a:r>
              <a:rPr lang="en-US" dirty="0" smtClean="0"/>
              <a:t>DAOs.</a:t>
            </a:r>
            <a:endParaRPr lang="el-GR" dirty="0" smtClean="0"/>
          </a:p>
          <a:p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Εφαρμογές Ιστού: </a:t>
            </a:r>
            <a:r>
              <a:rPr lang="en-US" dirty="0" smtClean="0"/>
              <a:t>anti-pattern</a:t>
            </a:r>
            <a:endParaRPr lang="el-G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29944" tIns="266616" rIns="482448" bIns="3681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alt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52589"/>
            <a:ext cx="67532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2809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l-G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altLang="el-G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altLang="el-G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288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Αντιθέτως θα πρέπει να δημιουργείται ένα </a:t>
            </a:r>
            <a:r>
              <a:rPr lang="en-US" dirty="0" smtClean="0"/>
              <a:t>transaction </a:t>
            </a:r>
            <a:r>
              <a:rPr lang="el-GR" dirty="0" smtClean="0"/>
              <a:t>για κάθε αίτηση.</a:t>
            </a:r>
          </a:p>
          <a:p>
            <a:r>
              <a:rPr lang="el-GR" dirty="0" smtClean="0"/>
              <a:t>Δημιουργείται το αντικείμενο </a:t>
            </a:r>
            <a:r>
              <a:rPr lang="en-US" dirty="0" err="1" smtClean="0"/>
              <a:t>EntityManager</a:t>
            </a:r>
            <a:r>
              <a:rPr lang="en-US" dirty="0" smtClean="0"/>
              <a:t> </a:t>
            </a:r>
            <a:r>
              <a:rPr lang="el-GR" dirty="0" smtClean="0"/>
              <a:t>και εκτελούνται όλες οι λειτουργίες στη βάση.</a:t>
            </a:r>
          </a:p>
          <a:p>
            <a:r>
              <a:rPr lang="el-GR" dirty="0" smtClean="0"/>
              <a:t>Όταν δημιουργηθεί η απόκριση </a:t>
            </a:r>
            <a:r>
              <a:rPr lang="en-US" dirty="0" smtClean="0"/>
              <a:t>HTTP </a:t>
            </a:r>
            <a:r>
              <a:rPr lang="el-GR" dirty="0" smtClean="0"/>
              <a:t>κλείνει το </a:t>
            </a:r>
            <a:r>
              <a:rPr lang="en-US" dirty="0" smtClean="0"/>
              <a:t>transaction </a:t>
            </a:r>
            <a:r>
              <a:rPr lang="el-GR" dirty="0" smtClean="0"/>
              <a:t>και ο </a:t>
            </a:r>
            <a:r>
              <a:rPr lang="en-US" dirty="0" err="1" smtClean="0"/>
              <a:t>EntityManager</a:t>
            </a:r>
            <a:r>
              <a:rPr lang="en-US" dirty="0" smtClean="0"/>
              <a:t>.</a:t>
            </a:r>
          </a:p>
          <a:p>
            <a:r>
              <a:rPr lang="el-GR" dirty="0" smtClean="0"/>
              <a:t>Η κλάση </a:t>
            </a:r>
            <a:r>
              <a:rPr lang="en-US" dirty="0" err="1" smtClean="0"/>
              <a:t>EntityManager</a:t>
            </a:r>
            <a:r>
              <a:rPr lang="en-US" dirty="0" smtClean="0"/>
              <a:t> </a:t>
            </a:r>
            <a:r>
              <a:rPr lang="el-GR" dirty="0" smtClean="0"/>
              <a:t>δεν είναι ασφαλής για </a:t>
            </a:r>
            <a:r>
              <a:rPr lang="el-GR" dirty="0" err="1" smtClean="0"/>
              <a:t>πολυνηματικές</a:t>
            </a:r>
            <a:r>
              <a:rPr lang="el-GR" dirty="0" smtClean="0"/>
              <a:t> διεργασίες όπως τα </a:t>
            </a:r>
            <a:r>
              <a:rPr lang="en-US" dirty="0" smtClean="0"/>
              <a:t>Servlets</a:t>
            </a:r>
            <a:r>
              <a:rPr lang="el-GR" dirty="0" smtClean="0"/>
              <a:t>.</a:t>
            </a:r>
          </a:p>
          <a:p>
            <a:r>
              <a:rPr lang="el-GR" dirty="0" smtClean="0"/>
              <a:t>Δίδεται παράδειγμα υλοποίησης στο </a:t>
            </a:r>
            <a:r>
              <a:rPr lang="en-US" dirty="0" err="1" smtClean="0"/>
              <a:t>eClass</a:t>
            </a:r>
            <a:r>
              <a:rPr lang="en-US" dirty="0" smtClean="0"/>
              <a:t>.</a:t>
            </a:r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Εφαρμογές Ιστού:</a:t>
            </a:r>
            <a:r>
              <a:rPr lang="en-US" dirty="0" smtClean="0"/>
              <a:t> transaction-per-request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506136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Σχεδιαστικό πρότυπο: </a:t>
            </a:r>
            <a:br>
              <a:rPr lang="el-GR" dirty="0" smtClean="0"/>
            </a:br>
            <a:r>
              <a:rPr lang="en-US" dirty="0" smtClean="0"/>
              <a:t>Intercepting Filter</a:t>
            </a:r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53900"/>
            <a:ext cx="8352928" cy="275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7375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Εφόσον το αντικείμενο</a:t>
            </a:r>
            <a:r>
              <a:rPr lang="en-US" dirty="0"/>
              <a:t> </a:t>
            </a:r>
            <a:r>
              <a:rPr lang="en-US" dirty="0" err="1" smtClean="0"/>
              <a:t>EntityManager</a:t>
            </a:r>
            <a:r>
              <a:rPr lang="en-US" dirty="0" smtClean="0"/>
              <a:t> </a:t>
            </a:r>
            <a:r>
              <a:rPr lang="el-GR" dirty="0" smtClean="0"/>
              <a:t>δεν είναι ασφαλές για </a:t>
            </a:r>
            <a:r>
              <a:rPr lang="el-GR" dirty="0" err="1" smtClean="0"/>
              <a:t>πολυνηματικές</a:t>
            </a:r>
            <a:r>
              <a:rPr lang="el-GR" dirty="0" smtClean="0"/>
              <a:t> διεργασίες όπως τα </a:t>
            </a:r>
            <a:r>
              <a:rPr lang="en-US" dirty="0" smtClean="0"/>
              <a:t>Servlets </a:t>
            </a:r>
            <a:r>
              <a:rPr lang="el-GR" dirty="0" smtClean="0"/>
              <a:t>δημιουργείται μεταβλητή </a:t>
            </a:r>
            <a:r>
              <a:rPr lang="en-US" dirty="0" err="1" smtClean="0"/>
              <a:t>ThreadLocal</a:t>
            </a:r>
            <a:r>
              <a:rPr lang="el-GR" dirty="0" smtClean="0"/>
              <a:t>.</a:t>
            </a:r>
          </a:p>
          <a:p>
            <a:r>
              <a:rPr lang="el-GR" dirty="0" smtClean="0"/>
              <a:t>Δηλαδή κάθε νήμα διαθέτει το δικό του αντικείμενο </a:t>
            </a:r>
            <a:r>
              <a:rPr lang="en-US" dirty="0" err="1" smtClean="0"/>
              <a:t>EntityManager</a:t>
            </a:r>
            <a:endParaRPr lang="en-US" dirty="0" smtClean="0"/>
          </a:p>
          <a:p>
            <a:r>
              <a:rPr lang="el-GR" dirty="0" smtClean="0"/>
              <a:t>Αυτό είναι το πρότυπο </a:t>
            </a:r>
            <a:r>
              <a:rPr lang="en-US" dirty="0" err="1" smtClean="0"/>
              <a:t>ThreadLocal</a:t>
            </a:r>
            <a:r>
              <a:rPr lang="en-US" dirty="0" smtClean="0"/>
              <a:t> Transaction</a:t>
            </a:r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Σχεδιαστικό Πρότυπο:</a:t>
            </a:r>
            <a:br>
              <a:rPr lang="el-GR" dirty="0" smtClean="0"/>
            </a:br>
            <a:r>
              <a:rPr lang="en-US" dirty="0" err="1" smtClean="0"/>
              <a:t>ThreadLocal</a:t>
            </a:r>
            <a:r>
              <a:rPr lang="en-US" dirty="0" smtClean="0"/>
              <a:t> Transaction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034002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09728" indent="0">
              <a:buNone/>
            </a:pP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EntityManagerHelper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09728" indent="0">
              <a:buNone/>
            </a:pPr>
            <a:endParaRPr lang="el-G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EntityManagerFactory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emf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ThreadLocal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threadLocal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endParaRPr lang="el-G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09728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emf</a:t>
            </a:r>
            <a:r>
              <a:rPr lang="es-E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Persistence.createEntityManagerFactory</a:t>
            </a:r>
            <a:r>
              <a:rPr lang="es-E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E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JPAWebExample</a:t>
            </a:r>
            <a:r>
              <a:rPr lang="es-E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");      </a:t>
            </a:r>
          </a:p>
          <a:p>
            <a:pPr marL="109728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threadLocal</a:t>
            </a:r>
            <a:r>
              <a:rPr lang="es-E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s-E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ThreadLocal</a:t>
            </a:r>
            <a:r>
              <a:rPr lang="es-E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s-E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pPr marL="109728" indent="0">
              <a:buNone/>
            </a:pP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109728" indent="0">
              <a:buNone/>
            </a:pPr>
            <a:endParaRPr lang="el-G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getEntityManager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109728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threadLocal.get</a:t>
            </a:r>
            <a:r>
              <a:rPr lang="es-E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09728" indent="0">
              <a:buNone/>
            </a:pPr>
            <a:endParaRPr lang="el-G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109728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emf.createEntityManager</a:t>
            </a:r>
            <a:r>
              <a:rPr lang="es-E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09728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threadLocal.set</a:t>
            </a:r>
            <a:r>
              <a:rPr lang="es-E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s-E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9728" indent="0">
              <a:buNone/>
            </a:pP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109728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l-G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 . .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l-G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EntityManagerHelper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3495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Η προγραμματιστική </a:t>
            </a:r>
            <a:r>
              <a:rPr lang="el-GR" dirty="0" err="1" smtClean="0"/>
              <a:t>διεπαφή</a:t>
            </a:r>
            <a:r>
              <a:rPr lang="el-GR" dirty="0" smtClean="0"/>
              <a:t> </a:t>
            </a:r>
            <a:r>
              <a:rPr lang="en-US" dirty="0" smtClean="0"/>
              <a:t>JPA </a:t>
            </a:r>
            <a:r>
              <a:rPr lang="el-GR" dirty="0" smtClean="0"/>
              <a:t>γεφυρώνει το χάσμα ανάμεσα στα αντικειμενοστραφή μοντέλα πεδίου και τις σχεσιακές ΒΔ.</a:t>
            </a:r>
            <a:endParaRPr lang="el-GR" dirty="0"/>
          </a:p>
          <a:p>
            <a:r>
              <a:rPr lang="en-US" dirty="0" smtClean="0"/>
              <a:t>H JPA </a:t>
            </a:r>
            <a:r>
              <a:rPr lang="el-GR" dirty="0" smtClean="0"/>
              <a:t>παρέχει ένα μοντέλο </a:t>
            </a:r>
            <a:r>
              <a:rPr lang="en-US" dirty="0" smtClean="0"/>
              <a:t>POJO (Plain Old Java Object) </a:t>
            </a:r>
            <a:r>
              <a:rPr lang="el-GR" dirty="0" smtClean="0"/>
              <a:t>για την </a:t>
            </a:r>
            <a:r>
              <a:rPr lang="el-GR" dirty="0" err="1" smtClean="0"/>
              <a:t>αντικειμενοσχεσιακή</a:t>
            </a:r>
            <a:r>
              <a:rPr lang="el-GR" dirty="0" smtClean="0"/>
              <a:t> απεικόνιση.</a:t>
            </a:r>
            <a:endParaRPr lang="en-US" dirty="0" smtClean="0"/>
          </a:p>
          <a:p>
            <a:r>
              <a:rPr lang="el-GR" dirty="0" smtClean="0"/>
              <a:t>Τα αντικείμενα αποθηκεύονται και ανακτώνται από τη σχεσιακή βάση με αυτοματοποιημένο τρόπο.</a:t>
            </a:r>
            <a:endParaRPr lang="el-GR" dirty="0"/>
          </a:p>
          <a:p>
            <a:r>
              <a:rPr lang="el-GR" dirty="0" smtClean="0"/>
              <a:t>Αποτελεί</a:t>
            </a:r>
            <a:r>
              <a:rPr lang="el-GR" b="1" dirty="0" smtClean="0"/>
              <a:t> αφαίρεση </a:t>
            </a:r>
            <a:r>
              <a:rPr lang="el-GR" dirty="0" smtClean="0"/>
              <a:t>που λειτουργεί στη βάση που παρέχει η </a:t>
            </a:r>
            <a:r>
              <a:rPr lang="en-US" dirty="0" smtClean="0"/>
              <a:t>JDBC</a:t>
            </a:r>
            <a:r>
              <a:rPr lang="el-GR" dirty="0" smtClean="0"/>
              <a:t>.</a:t>
            </a:r>
            <a:endParaRPr lang="en-US" dirty="0"/>
          </a:p>
          <a:p>
            <a:r>
              <a:rPr lang="el-GR" dirty="0" smtClean="0"/>
              <a:t>Απαλείφονται από τον κώδικα ιδιαιτερότητες του Συστήματος Διαχείρισης ΒΔ.</a:t>
            </a:r>
            <a:endParaRPr lang="el-GR" dirty="0"/>
          </a:p>
          <a:p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Persistence API (JPA)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4030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JPA: </a:t>
            </a:r>
            <a:r>
              <a:rPr lang="el-GR" dirty="0" smtClean="0"/>
              <a:t>Αρχιτεκτονική</a:t>
            </a:r>
            <a:endParaRPr lang="el-GR" dirty="0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5267414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806966" y="2716068"/>
            <a:ext cx="27254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 smtClean="0"/>
              <a:t>Επιλαμβάνεται της </a:t>
            </a:r>
            <a:r>
              <a:rPr lang="el-GR" dirty="0" err="1" smtClean="0"/>
              <a:t>αντικειμενοσχεσιακής</a:t>
            </a:r>
            <a:r>
              <a:rPr lang="el-GR" dirty="0" smtClean="0"/>
              <a:t> απεικόνισης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5806966" y="3717032"/>
            <a:ext cx="30855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 JDBC </a:t>
            </a:r>
            <a:r>
              <a:rPr lang="el-GR" dirty="0" smtClean="0"/>
              <a:t>παρέχει τη βασική λειτουργικότητα για την ανάκτηση και την αποθήκευση δεδομένων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31569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b="1" dirty="0" smtClean="0"/>
              <a:t>Αποθήκευση </a:t>
            </a:r>
            <a:r>
              <a:rPr lang="en-US" b="1" dirty="0" smtClean="0"/>
              <a:t>POJO: </a:t>
            </a:r>
            <a:r>
              <a:rPr lang="en-US" dirty="0"/>
              <a:t> </a:t>
            </a:r>
            <a:r>
              <a:rPr lang="el-GR" dirty="0" smtClean="0"/>
              <a:t>κάθε αντικείμενο που δεν είναι </a:t>
            </a:r>
            <a:r>
              <a:rPr lang="en-US" dirty="0" smtClean="0"/>
              <a:t>final</a:t>
            </a:r>
            <a:r>
              <a:rPr lang="el-GR" dirty="0" smtClean="0"/>
              <a:t> και έχει </a:t>
            </a:r>
            <a:r>
              <a:rPr lang="en-US" dirty="0" smtClean="0"/>
              <a:t>no-</a:t>
            </a:r>
            <a:r>
              <a:rPr lang="en-US" dirty="0" err="1" smtClean="0"/>
              <a:t>arg</a:t>
            </a:r>
            <a:r>
              <a:rPr lang="en-US" dirty="0" smtClean="0"/>
              <a:t> constructor </a:t>
            </a:r>
            <a:r>
              <a:rPr lang="el-GR" dirty="0" smtClean="0"/>
              <a:t> μπορεί να αποθηκευτεί.</a:t>
            </a:r>
            <a:endParaRPr lang="el-GR" dirty="0"/>
          </a:p>
          <a:p>
            <a:r>
              <a:rPr lang="el-GR" b="1" dirty="0" smtClean="0"/>
              <a:t>Διαχωρισμός</a:t>
            </a:r>
            <a:r>
              <a:rPr lang="en-US" b="1" dirty="0" smtClean="0"/>
              <a:t>: </a:t>
            </a:r>
            <a:r>
              <a:rPr lang="el-GR" dirty="0" smtClean="0"/>
              <a:t>η </a:t>
            </a:r>
            <a:r>
              <a:rPr lang="el-GR" dirty="0" err="1" smtClean="0"/>
              <a:t>διεπαφή</a:t>
            </a:r>
            <a:r>
              <a:rPr lang="el-GR" dirty="0" smtClean="0"/>
              <a:t> αποθήκευσης αποτελεί ξεχωριστό στρώμα από τα αντικείμενα.</a:t>
            </a:r>
          </a:p>
          <a:p>
            <a:r>
              <a:rPr lang="el-GR" b="1" dirty="0" smtClean="0"/>
              <a:t>Επερωτήσεις με αντικείμενα</a:t>
            </a:r>
            <a:r>
              <a:rPr lang="en-US" b="1" dirty="0" smtClean="0"/>
              <a:t>: </a:t>
            </a:r>
            <a:r>
              <a:rPr lang="el-GR" dirty="0" smtClean="0"/>
              <a:t>διατίθεται ένας ισχυρός μηχανισμός επερωτήσεων στις οντότητες και τις συσχετίσεις τους χωρίς την απευθείας χρήση στηλών και ξένων κλειδιών πάνω στη φυσική ΒΔ.</a:t>
            </a:r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</a:t>
            </a:r>
            <a:r>
              <a:rPr lang="el-GR" dirty="0" smtClean="0"/>
              <a:t> 2.0</a:t>
            </a:r>
            <a:r>
              <a:rPr lang="en-US" dirty="0" smtClean="0"/>
              <a:t>: </a:t>
            </a:r>
            <a:r>
              <a:rPr lang="el-GR" dirty="0" smtClean="0"/>
              <a:t>Βασικά χαρακτηριστικά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8126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Entity</a:t>
            </a:r>
            <a:r>
              <a:rPr lang="en-US" dirty="0"/>
              <a:t>: </a:t>
            </a:r>
            <a:r>
              <a:rPr lang="el-GR" dirty="0"/>
              <a:t> </a:t>
            </a:r>
            <a:r>
              <a:rPr lang="el-GR" dirty="0" smtClean="0"/>
              <a:t>μία κλάση που αναπαριστά ένα σύνολο αντικειμένων που απεικονίζονται σε έναν πίνακα.</a:t>
            </a:r>
            <a:r>
              <a:rPr lang="en-US" dirty="0"/>
              <a:t> </a:t>
            </a:r>
            <a:endParaRPr lang="el-GR" dirty="0"/>
          </a:p>
          <a:p>
            <a:r>
              <a:rPr lang="en-US" b="1" dirty="0" smtClean="0"/>
              <a:t>Persistence Unit </a:t>
            </a:r>
            <a:r>
              <a:rPr lang="en-US" dirty="0" smtClean="0"/>
              <a:t>(</a:t>
            </a:r>
            <a:r>
              <a:rPr lang="el-GR" dirty="0" smtClean="0"/>
              <a:t>Μονάδα Αποθήκευσης)</a:t>
            </a:r>
            <a:r>
              <a:rPr lang="en-US" dirty="0" smtClean="0"/>
              <a:t>: </a:t>
            </a:r>
            <a:r>
              <a:rPr lang="el-GR" dirty="0" smtClean="0"/>
              <a:t>το σύνολο όλων των κλάσεων που απεικονίζονται στην ΒΔ</a:t>
            </a:r>
            <a:r>
              <a:rPr lang="el-GR" dirty="0"/>
              <a:t>.</a:t>
            </a:r>
            <a:r>
              <a:rPr lang="en-US" dirty="0"/>
              <a:t> </a:t>
            </a:r>
            <a:endParaRPr lang="el-GR" dirty="0"/>
          </a:p>
          <a:p>
            <a:r>
              <a:rPr lang="en-US" b="1" dirty="0" smtClean="0"/>
              <a:t>Persistence Context</a:t>
            </a:r>
            <a:r>
              <a:rPr lang="el-GR" b="1" dirty="0" smtClean="0"/>
              <a:t>: </a:t>
            </a:r>
            <a:r>
              <a:rPr lang="el-GR" dirty="0" smtClean="0"/>
              <a:t>το σύνολο όλων των αντικειμένων όλων των οντοτήτων που ορίζονται στη μονάδα αποθήκευσης (αντιστοιχεί στο στιγμιότυπο της ΒΔ).</a:t>
            </a:r>
          </a:p>
          <a:p>
            <a:r>
              <a:rPr lang="en-US" b="1" dirty="0" smtClean="0"/>
              <a:t>Entity manager</a:t>
            </a:r>
            <a:r>
              <a:rPr lang="el-GR" b="1" dirty="0" smtClean="0"/>
              <a:t> </a:t>
            </a:r>
            <a:r>
              <a:rPr lang="el-GR" dirty="0" smtClean="0"/>
              <a:t>(Διαχειριστής οντοτήτων)</a:t>
            </a:r>
            <a:r>
              <a:rPr lang="en-US" dirty="0" smtClean="0"/>
              <a:t>: </a:t>
            </a:r>
            <a:r>
              <a:rPr lang="el-GR" dirty="0" smtClean="0"/>
              <a:t>η </a:t>
            </a:r>
            <a:r>
              <a:rPr lang="el-GR" dirty="0" err="1" smtClean="0"/>
              <a:t>διεπαφή</a:t>
            </a:r>
            <a:r>
              <a:rPr lang="el-GR" dirty="0" smtClean="0"/>
              <a:t> για την αλληλεπίδραση με το </a:t>
            </a:r>
            <a:r>
              <a:rPr lang="en-US" b="1" dirty="0" smtClean="0"/>
              <a:t>persistence context</a:t>
            </a:r>
            <a:r>
              <a:rPr lang="en-US" dirty="0" smtClean="0"/>
              <a:t>.</a:t>
            </a:r>
            <a:endParaRPr lang="el-GR" dirty="0"/>
          </a:p>
          <a:p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JPA: </a:t>
            </a:r>
            <a:r>
              <a:rPr lang="el-GR" dirty="0" smtClean="0"/>
              <a:t>Βασικές έννοιες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03673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Μια κλάση </a:t>
            </a:r>
            <a:r>
              <a:rPr lang="en-US" dirty="0" smtClean="0"/>
              <a:t>Java </a:t>
            </a:r>
            <a:r>
              <a:rPr lang="el-GR" dirty="0" smtClean="0"/>
              <a:t>που αναπαριστά έναν πίνακα στη βάση.</a:t>
            </a:r>
          </a:p>
          <a:p>
            <a:r>
              <a:rPr lang="el-GR" dirty="0" smtClean="0"/>
              <a:t>Τα στιγμιότυπα αντιστοιχούν στις εγγραφές της βάσης.</a:t>
            </a:r>
            <a:endParaRPr lang="el-GR" dirty="0"/>
          </a:p>
          <a:p>
            <a:r>
              <a:rPr lang="el-GR" dirty="0" smtClean="0"/>
              <a:t>Πρέπει να συσχετιστεί με τον πίνακα που αναπαριστά μέσω μιας απεικόνισης.</a:t>
            </a:r>
          </a:p>
          <a:p>
            <a:endParaRPr lang="el-G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</a:t>
            </a:r>
            <a:r>
              <a:rPr lang="el-GR" b="0" dirty="0" smtClean="0"/>
              <a:t>(Οντότητα)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94686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487</TotalTime>
  <Words>1281</Words>
  <Application>Microsoft Office PowerPoint</Application>
  <PresentationFormat>On-screen Show (4:3)</PresentationFormat>
  <Paragraphs>213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Concourse</vt:lpstr>
      <vt:lpstr>Java Persistence API</vt:lpstr>
      <vt:lpstr>Σχεσιακό vs. Αντικειμενοστραφές μοντέλο</vt:lpstr>
      <vt:lpstr>Σχεσιακό vs. Αντικειμενοστραφές μοντέλο</vt:lpstr>
      <vt:lpstr>Προβλήματα της JDBC</vt:lpstr>
      <vt:lpstr>Java Persistence API (JPA)</vt:lpstr>
      <vt:lpstr>JPA: Αρχιτεκτονική</vt:lpstr>
      <vt:lpstr>JPA 2.0: Βασικά χαρακτηριστικά</vt:lpstr>
      <vt:lpstr>JPA: Βασικές έννοιες</vt:lpstr>
      <vt:lpstr>Entity (Οντότητα)</vt:lpstr>
      <vt:lpstr>Entity: παράδειγμα</vt:lpstr>
      <vt:lpstr>Entity: περιορισμοί</vt:lpstr>
      <vt:lpstr>Entity: ταυτοποίηση</vt:lpstr>
      <vt:lpstr>Entity: υπομνηματισμός PK</vt:lpstr>
      <vt:lpstr>Entity: σύνθετο PK</vt:lpstr>
      <vt:lpstr>Γέννηση IDs</vt:lpstr>
      <vt:lpstr>Παράδειγμα</vt:lpstr>
      <vt:lpstr>Υπομνηματισμοί απεικόνισης</vt:lpstr>
      <vt:lpstr>Υπομνηματισμοί απεικόνισης</vt:lpstr>
      <vt:lpstr>Επιπρόσθετες απαιτήσεις</vt:lpstr>
      <vt:lpstr>Οντότητες και Συσχετίσεις</vt:lpstr>
      <vt:lpstr>Συσχέτιση Ν-1</vt:lpstr>
      <vt:lpstr>Συσχέτιση 1-1</vt:lpstr>
      <vt:lpstr>Συσχέτιση Μ-Ν</vt:lpstr>
      <vt:lpstr>Συσχέτιση Μ-Ν</vt:lpstr>
      <vt:lpstr>Lazy και Eager φόρτωση</vt:lpstr>
      <vt:lpstr>Εξαρτημένες αλλαγές (cascade)</vt:lpstr>
      <vt:lpstr>CascadeType</vt:lpstr>
      <vt:lpstr>Διάγραμμα αλληλεπίδρασης</vt:lpstr>
      <vt:lpstr>Entity Manager</vt:lpstr>
      <vt:lpstr>Entity Manager API</vt:lpstr>
      <vt:lpstr>Εισαγωγή / Ανάκτηση / Διαγραφή οντότητας</vt:lpstr>
      <vt:lpstr>Κύκλος ζωής οντότητας</vt:lpstr>
      <vt:lpstr>Persistence Unit</vt:lpstr>
      <vt:lpstr>Δημιουργία EntityManager</vt:lpstr>
      <vt:lpstr>Επερωτήσεις με την JPQL</vt:lpstr>
      <vt:lpstr>JPQL (2)</vt:lpstr>
      <vt:lpstr>JPQL (3)</vt:lpstr>
      <vt:lpstr>Query API</vt:lpstr>
      <vt:lpstr>Named Query</vt:lpstr>
      <vt:lpstr>Dynamic Query / Query methods</vt:lpstr>
      <vt:lpstr>Παραδείγματα χρήσης Query API</vt:lpstr>
      <vt:lpstr>Εφαρμογές Ιστού: anti-pattern</vt:lpstr>
      <vt:lpstr>Εφαρμογές Ιστού: transaction-per-request</vt:lpstr>
      <vt:lpstr>Σχεδιαστικό πρότυπο:  Intercepting Filter</vt:lpstr>
      <vt:lpstr>Σχεδιαστικό Πρότυπο: ThreadLocal Transaction</vt:lpstr>
      <vt:lpstr>EntityManagerHelper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Persistence API</dc:title>
  <dc:creator>Ioannis Chamodrakas</dc:creator>
  <cp:lastModifiedBy>Ioannis Chamodrakas</cp:lastModifiedBy>
  <cp:revision>53</cp:revision>
  <dcterms:created xsi:type="dcterms:W3CDTF">2016-03-16T17:57:26Z</dcterms:created>
  <dcterms:modified xsi:type="dcterms:W3CDTF">2016-03-17T12:49:06Z</dcterms:modified>
</cp:coreProperties>
</file>