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25/4/2015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va" TargetMode="External"/><Relationship Id="rId2" Type="http://schemas.openxmlformats.org/officeDocument/2006/relationships/hyperlink" Target="https://api.github.com/teams/460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fielding/follower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JavaScript Object Notation (JSON) </a:t>
            </a:r>
            <a:br>
              <a:rPr lang="en-US" sz="3500" dirty="0" smtClean="0"/>
            </a:br>
            <a:r>
              <a:rPr lang="en-US" sz="3500" dirty="0" err="1" smtClean="0"/>
              <a:t>REpresentational</a:t>
            </a:r>
            <a:r>
              <a:rPr lang="en-US" sz="3500" dirty="0" smtClean="0"/>
              <a:t> State Transfer (REST) Architecture</a:t>
            </a:r>
            <a:endParaRPr lang="el-GR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Δρ. Ι. Χαμόδρακας</a:t>
            </a:r>
          </a:p>
          <a:p>
            <a:r>
              <a:rPr lang="el-GR" dirty="0" smtClean="0"/>
              <a:t>Μέλος ΕΔΙΠ</a:t>
            </a:r>
            <a:endParaRPr lang="en-US" dirty="0" smtClean="0"/>
          </a:p>
          <a:p>
            <a:r>
              <a:rPr lang="el-GR" dirty="0" smtClean="0"/>
              <a:t>Τμήμα Πληροφορικής και Τηλεπικοινωνιών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407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POJO	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38325"/>
            <a:ext cx="72485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6309320"/>
            <a:ext cx="3960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</a:t>
            </a:r>
            <a:r>
              <a:rPr lang="el-GR" sz="900" dirty="0" smtClean="0"/>
              <a:t>Παραδείγματα από την παρουσίαση του</a:t>
            </a:r>
            <a:r>
              <a:rPr lang="en-US" sz="900" dirty="0" smtClean="0"/>
              <a:t> </a:t>
            </a:r>
            <a:r>
              <a:rPr lang="en-US" sz="900" dirty="0" err="1" smtClean="0"/>
              <a:t>Dmytro</a:t>
            </a:r>
            <a:r>
              <a:rPr lang="en-US" sz="900" dirty="0" smtClean="0"/>
              <a:t> </a:t>
            </a:r>
            <a:r>
              <a:rPr lang="en-US" sz="900" dirty="0" err="1" smtClean="0"/>
              <a:t>Chyzhykov</a:t>
            </a:r>
            <a:r>
              <a:rPr lang="el-GR" sz="900" dirty="0" smtClean="0"/>
              <a:t> </a:t>
            </a:r>
            <a:endParaRPr lang="el-GR" sz="900" dirty="0"/>
          </a:p>
        </p:txBody>
      </p:sp>
    </p:spTree>
    <p:extLst>
      <p:ext uri="{BB962C8B-B14F-4D97-AF65-F5344CB8AC3E}">
        <p14:creationId xmlns:p14="http://schemas.microsoft.com/office/powerpoint/2010/main" val="68022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700" dirty="0" smtClean="0"/>
              <a:t>Η χρήση των </a:t>
            </a:r>
            <a:r>
              <a:rPr lang="el-GR" sz="2700" dirty="0" err="1" smtClean="0"/>
              <a:t>υπερσυνδέσμων</a:t>
            </a:r>
            <a:r>
              <a:rPr lang="el-GR" sz="2700" dirty="0" smtClean="0"/>
              <a:t> για την αλλαγή της κατάστασης των </a:t>
            </a:r>
            <a:r>
              <a:rPr lang="el-GR" sz="2700" dirty="0" err="1" smtClean="0"/>
              <a:t>πορων</a:t>
            </a:r>
            <a:endParaRPr lang="el-GR" sz="2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" y="1628800"/>
            <a:ext cx="8712831" cy="417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8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XmlRootElement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l-G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this.username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109728" indent="0"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. . .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API </a:t>
            </a:r>
            <a:r>
              <a:rPr lang="el-GR" dirty="0" smtClean="0"/>
              <a:t>για τη Διαχείριση Χρηστών (</a:t>
            </a:r>
            <a:r>
              <a:rPr lang="en-US" dirty="0" smtClean="0"/>
              <a:t>Resource</a:t>
            </a:r>
            <a:r>
              <a:rPr lang="el-GR" dirty="0" smtClean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4298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(Endpoint) 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07504" y="1268760"/>
            <a:ext cx="4464496" cy="5184576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UserEndpoint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@POST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@Consumes({ 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 })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Response create(final User user) {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entities.User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entities.User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userd.setFirstName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user.getFirstName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userd.setLastName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user.getLastName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userd.setUsername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user.getUsername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userd.setPassword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user.getPassword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UserDB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userDao.insertUser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UriBuilder.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fromResource</a:t>
            </a:r>
            <a:endParaRPr lang="es-E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UserEndpoint.class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(id)).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09728" indent="0">
              <a:buNone/>
            </a:pP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96752"/>
            <a:ext cx="4319463" cy="52565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("/{id:[0-9][0-9]*}")</a:t>
            </a: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@Produces({"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})</a:t>
            </a:r>
          </a:p>
          <a:p>
            <a:pPr marL="109728" indent="0">
              <a:buNone/>
            </a:pP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PathParam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("id") final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id) {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UserDB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UserDB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entities.User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userDao.getById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user.setId</a:t>
            </a:r>
            <a:endParaRPr 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userd.getId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user.setLastName</a:t>
            </a:r>
            <a:endParaRPr 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userd.getLastName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user.setFirstName</a:t>
            </a:r>
            <a:endParaRPr 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userd.getFirstName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user.setPassword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userd.getPassword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user.setUsername</a:t>
            </a:r>
            <a:endParaRPr 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userd.getUsername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Status.NOT_FOUND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109728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Response.ok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8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"http://www.springframework.org/schema/beans"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"http://www.w3.org/2001/XMLSchema-instance" 	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xmlns:jaxws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="http://cxf.apache.org/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jaxws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	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xmlns:jaxrs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="http://cxf.apache.org/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jaxrs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"http://www.springframework.org/schema/beans 	http://www.springframework.org/schema/beans/spring-beans-2.5.xsd 	http://cxf.apache.org/jaxws http://cxf.apache.org/schemas/jaxws.xsd 	http://cxf.apache.org/jaxrs http://cxf.apache.org/schemas/jaxrs.xsd"&gt;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classpath:META-INF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cxf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/cxf.xml" /&gt;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jaxrs:server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"base"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="/"&gt;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jaxrs:serviceBeans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jaxrs:serviceBeans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jaxrs:providers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com.fasterxml.jackson.jaxrs.json.JacksonJsonProvider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es-E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es-E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es-E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jaxrs:providers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jaxrs:server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bean id=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"Users" class="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rest.UserEndpoint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109728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Ρυθμίσεις </a:t>
            </a:r>
            <a:r>
              <a:rPr lang="en-US" dirty="0" smtClean="0"/>
              <a:t>Apache CXF</a:t>
            </a:r>
            <a:br>
              <a:rPr lang="en-US" dirty="0" smtClean="0"/>
            </a:br>
            <a:r>
              <a:rPr lang="en-US" dirty="0" smtClean="0"/>
              <a:t>cxf-beans.xml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17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Μέθοδοι </a:t>
            </a:r>
            <a:r>
              <a:rPr lang="en-US" dirty="0" smtClean="0"/>
              <a:t>HTTP</a:t>
            </a:r>
            <a:r>
              <a:rPr lang="el-GR" dirty="0" smtClean="0"/>
              <a:t> </a:t>
            </a:r>
            <a:r>
              <a:rPr lang="en-US" dirty="0" smtClean="0"/>
              <a:t>/ </a:t>
            </a:r>
            <a:r>
              <a:rPr lang="el-GR" dirty="0" smtClean="0"/>
              <a:t>Λειτουργίες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831889" cy="32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2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Πολλαπλές Αναπαραστάσεις</a:t>
            </a:r>
            <a:endParaRPr lang="el-G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09644"/>
            <a:ext cx="7417470" cy="19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8352928" cy="115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8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500" dirty="0" smtClean="0"/>
              <a:t>Ανοιχτός </a:t>
            </a:r>
            <a:r>
              <a:rPr lang="el-GR" sz="2500" dirty="0" err="1" smtClean="0"/>
              <a:t>μορφότυπος</a:t>
            </a:r>
            <a:r>
              <a:rPr lang="el-GR" sz="2500" dirty="0" smtClean="0"/>
              <a:t> για την αναπαράσταση και την δικτυακή μετάδοση </a:t>
            </a:r>
            <a:r>
              <a:rPr lang="el-GR" sz="2500" b="1" dirty="0" smtClean="0"/>
              <a:t>αντικειμένων </a:t>
            </a:r>
            <a:r>
              <a:rPr lang="el-GR" sz="2500" dirty="0" smtClean="0"/>
              <a:t>(</a:t>
            </a:r>
            <a:r>
              <a:rPr lang="en-US" sz="2500" dirty="0" smtClean="0"/>
              <a:t>JavaScript Object Notation)</a:t>
            </a:r>
          </a:p>
          <a:p>
            <a:endParaRPr lang="en-US" sz="2500" dirty="0" smtClean="0"/>
          </a:p>
          <a:p>
            <a:r>
              <a:rPr lang="el-GR" sz="2500" dirty="0" smtClean="0"/>
              <a:t>Βασικοί τύποι δεδομένων: </a:t>
            </a:r>
            <a:r>
              <a:rPr lang="el-GR" sz="2500" b="1" dirty="0" smtClean="0"/>
              <a:t>δεκαδικοί αριθμοί </a:t>
            </a:r>
            <a:r>
              <a:rPr lang="el-GR" sz="2500" dirty="0" smtClean="0"/>
              <a:t>(με προαιρετικό δεκαδικό μέρος ή εκφρασμένοι εκθετικά), </a:t>
            </a:r>
            <a:r>
              <a:rPr lang="el-GR" sz="2500" b="1" dirty="0" smtClean="0"/>
              <a:t>συμβολοσειρές, </a:t>
            </a:r>
            <a:r>
              <a:rPr lang="en-US" sz="2500" b="1" dirty="0" err="1" smtClean="0"/>
              <a:t>boolean</a:t>
            </a:r>
            <a:r>
              <a:rPr lang="en-US" sz="2500" b="1" dirty="0" smtClean="0"/>
              <a:t> </a:t>
            </a:r>
            <a:r>
              <a:rPr lang="en-US" sz="2500" dirty="0" smtClean="0"/>
              <a:t>(true </a:t>
            </a:r>
            <a:r>
              <a:rPr lang="el-GR" sz="2500" dirty="0" smtClean="0"/>
              <a:t>και </a:t>
            </a:r>
            <a:r>
              <a:rPr lang="en-US" sz="2500" dirty="0" smtClean="0"/>
              <a:t>false)</a:t>
            </a:r>
            <a:r>
              <a:rPr lang="el-GR" sz="2500" dirty="0" smtClean="0"/>
              <a:t>, </a:t>
            </a:r>
            <a:r>
              <a:rPr lang="el-GR" sz="2500" b="1" dirty="0" smtClean="0"/>
              <a:t>πίνακες, αντικείμενα </a:t>
            </a:r>
            <a:r>
              <a:rPr lang="el-GR" sz="2500" dirty="0" smtClean="0"/>
              <a:t>(συλλογές ζευγών κλειδιών και τιμών), </a:t>
            </a:r>
            <a:r>
              <a:rPr lang="en-US" sz="2500" b="1" dirty="0" smtClean="0"/>
              <a:t>null</a:t>
            </a:r>
          </a:p>
          <a:p>
            <a:endParaRPr lang="el-GR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(1/2)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7340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l-GR" sz="8000" dirty="0" smtClean="0">
                <a:cs typeface="Courier New" panose="02070309020205020404" pitchFamily="49" charset="0"/>
              </a:rPr>
              <a:t>Παράδειγμα </a:t>
            </a:r>
            <a:r>
              <a:rPr lang="en-US" sz="8000" dirty="0" smtClean="0">
                <a:cs typeface="Courier New" panose="02070309020205020404" pitchFamily="49" charset="0"/>
              </a:rPr>
              <a:t>JSON </a:t>
            </a:r>
            <a:r>
              <a:rPr lang="el-GR" sz="8000" dirty="0" smtClean="0">
                <a:cs typeface="Courier New" panose="02070309020205020404" pitchFamily="49" charset="0"/>
              </a:rPr>
              <a:t>αναπαράστασης αντικειμένου </a:t>
            </a:r>
            <a:r>
              <a:rPr lang="en-US" sz="8000" dirty="0" smtClean="0">
                <a:cs typeface="Courier New" panose="02070309020205020404" pitchFamily="49" charset="0"/>
              </a:rPr>
              <a:t>person (wrapped)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endParaRPr lang="es-E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"John",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"Smith",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25,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"21 2nd Street",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"New York</a:t>
            </a:r>
            <a:r>
              <a:rPr lang="es-E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E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s-E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phoneNumbers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"home",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"212 555-1234"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"office",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"646 555-4567"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[],</a:t>
            </a:r>
          </a:p>
          <a:p>
            <a:pPr marL="109728" indent="0">
              <a:buNone/>
            </a:pP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E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spouse</a:t>
            </a:r>
            <a:r>
              <a:rPr lang="es-E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s-E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endParaRPr lang="es-E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(2/2)</a:t>
            </a:r>
            <a:endParaRPr lang="el-GR" dirty="0"/>
          </a:p>
        </p:txBody>
      </p:sp>
      <p:sp>
        <p:nvSpPr>
          <p:cNvPr id="4" name="Line Callout 1 3"/>
          <p:cNvSpPr/>
          <p:nvPr/>
        </p:nvSpPr>
        <p:spPr>
          <a:xfrm>
            <a:off x="4932040" y="1988840"/>
            <a:ext cx="1944216" cy="360040"/>
          </a:xfrm>
          <a:prstGeom prst="borderCallout1">
            <a:avLst>
              <a:gd name="adj1" fmla="val 18750"/>
              <a:gd name="adj2" fmla="val -8333"/>
              <a:gd name="adj3" fmla="val 217922"/>
              <a:gd name="adj4" fmla="val -155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chemeClr val="tx1"/>
                </a:solidFill>
              </a:rPr>
              <a:t>Πεδίο-αντικείμενο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100150" y="3068960"/>
            <a:ext cx="1992129" cy="504056"/>
          </a:xfrm>
          <a:prstGeom prst="borderCallout1">
            <a:avLst>
              <a:gd name="adj1" fmla="val 18750"/>
              <a:gd name="adj2" fmla="val -8333"/>
              <a:gd name="adj3" fmla="val 151177"/>
              <a:gd name="adj4" fmla="val -1455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chemeClr val="tx1"/>
                </a:solidFill>
              </a:rPr>
              <a:t>Πεδίο-πίνακας αντικειμένων</a:t>
            </a:r>
            <a:endParaRPr lang="el-G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1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https://github.com/FasterXML/jackson</a:t>
            </a:r>
          </a:p>
          <a:p>
            <a:r>
              <a:rPr lang="en-US" sz="2400" dirty="0" smtClean="0"/>
              <a:t>JSON </a:t>
            </a:r>
            <a:r>
              <a:rPr lang="en-US" sz="2400" dirty="0"/>
              <a:t>parser / </a:t>
            </a:r>
            <a:r>
              <a:rPr lang="en-US" sz="2400" dirty="0" smtClean="0"/>
              <a:t>generator, </a:t>
            </a:r>
            <a:r>
              <a:rPr lang="en-US" sz="2400" dirty="0"/>
              <a:t>matching data-binding library (</a:t>
            </a:r>
            <a:r>
              <a:rPr lang="en-US" sz="2400" dirty="0" smtClean="0"/>
              <a:t>Plain Old Java Objects </a:t>
            </a:r>
            <a:r>
              <a:rPr lang="el-GR" sz="2400" dirty="0" smtClean="0"/>
              <a:t>από και προς </a:t>
            </a:r>
            <a:r>
              <a:rPr lang="en-US" sz="2400" dirty="0" smtClean="0"/>
              <a:t>JSON)</a:t>
            </a:r>
          </a:p>
          <a:p>
            <a:r>
              <a:rPr lang="en-US" sz="2400" dirty="0"/>
              <a:t>3 core packages (streaming, databind, </a:t>
            </a:r>
            <a:r>
              <a:rPr lang="en-US" sz="2400" dirty="0" smtClean="0"/>
              <a:t>annotations)</a:t>
            </a:r>
          </a:p>
          <a:p>
            <a:r>
              <a:rPr lang="es-ES" sz="2400" dirty="0"/>
              <a:t>JAX-RS </a:t>
            </a:r>
            <a:r>
              <a:rPr lang="es-ES" sz="2400" dirty="0" err="1" smtClean="0"/>
              <a:t>provider</a:t>
            </a:r>
            <a:r>
              <a:rPr lang="es-ES" sz="2400" dirty="0" smtClean="0"/>
              <a:t> 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@XmlRootElement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Name {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String 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"Bob"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αντί για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"_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"Bob"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@XmlRootElement</a:t>
            </a:r>
            <a:endParaRPr lang="el-G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Value {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JsonIgnore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42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αντί για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77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 JSON Processor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8280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l-GR" dirty="0" smtClean="0"/>
              <a:t>Αρχιτεκτονική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81" y="1628800"/>
            <a:ext cx="657477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9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REpresentational</a:t>
            </a:r>
            <a:r>
              <a:rPr lang="en-US" sz="2500" dirty="0" smtClean="0"/>
              <a:t> State Transfer</a:t>
            </a:r>
            <a:r>
              <a:rPr lang="el-GR" sz="2500" dirty="0" smtClean="0"/>
              <a:t>: </a:t>
            </a:r>
            <a:r>
              <a:rPr lang="en-US" sz="2500" dirty="0" smtClean="0"/>
              <a:t>Client-Server </a:t>
            </a:r>
            <a:r>
              <a:rPr lang="el-GR" sz="2500" dirty="0" smtClean="0"/>
              <a:t>αρχιτεκτονική για τη μεταφορά αναπαραστάσεων πόρων (</a:t>
            </a:r>
            <a:r>
              <a:rPr lang="en-US" sz="2500" dirty="0" smtClean="0"/>
              <a:t>resources) </a:t>
            </a:r>
            <a:r>
              <a:rPr lang="el-GR" sz="2500" dirty="0" smtClean="0"/>
              <a:t>με το πρωτόκολλο </a:t>
            </a:r>
            <a:r>
              <a:rPr lang="en-US" sz="2500" dirty="0" smtClean="0"/>
              <a:t>HTTP</a:t>
            </a:r>
            <a:endParaRPr lang="el-GR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CRUD (create, read, update, delete)</a:t>
            </a:r>
            <a:endParaRPr lang="el-GR" sz="2500" dirty="0" smtClean="0"/>
          </a:p>
          <a:p>
            <a:pPr marL="109728" indent="0">
              <a:buNone/>
            </a:pPr>
            <a:endParaRPr lang="en-US" sz="2500" dirty="0" smtClean="0"/>
          </a:p>
          <a:p>
            <a:r>
              <a:rPr lang="en-US" sz="2500" dirty="0" smtClean="0"/>
              <a:t>Stateless</a:t>
            </a:r>
            <a:endParaRPr lang="el-GR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Cacheable (</a:t>
            </a:r>
            <a:r>
              <a:rPr lang="el-GR" sz="2500" dirty="0" smtClean="0"/>
              <a:t>μέσω του </a:t>
            </a:r>
            <a:r>
              <a:rPr lang="en-US" sz="2500" dirty="0" smtClean="0"/>
              <a:t>HTTP)</a:t>
            </a:r>
          </a:p>
          <a:p>
            <a:endParaRPr lang="el-GR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l-GR" dirty="0" smtClean="0"/>
              <a:t>Αρχιτεκτονική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0184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πόρος έχει ένα </a:t>
            </a:r>
            <a:r>
              <a:rPr lang="en-US" dirty="0" smtClean="0"/>
              <a:t>ID</a:t>
            </a:r>
            <a:endParaRPr lang="el-GR" dirty="0" smtClean="0"/>
          </a:p>
          <a:p>
            <a:endParaRPr lang="en-US" dirty="0" smtClean="0"/>
          </a:p>
          <a:p>
            <a:r>
              <a:rPr lang="el-GR" dirty="0" smtClean="0"/>
              <a:t>Αλλαγή κατάστασης πόρων μέσω </a:t>
            </a:r>
            <a:r>
              <a:rPr lang="el-GR" dirty="0" err="1" smtClean="0"/>
              <a:t>υπερσυνδεσμών</a:t>
            </a:r>
            <a:r>
              <a:rPr lang="el-GR" dirty="0" smtClean="0"/>
              <a:t> (</a:t>
            </a:r>
            <a:r>
              <a:rPr lang="en-US" dirty="0" smtClean="0"/>
              <a:t>HATEOAS)</a:t>
            </a:r>
            <a:endParaRPr lang="el-GR" dirty="0" smtClean="0"/>
          </a:p>
          <a:p>
            <a:endParaRPr lang="en-US" dirty="0" smtClean="0"/>
          </a:p>
          <a:p>
            <a:r>
              <a:rPr lang="el-GR" dirty="0" smtClean="0"/>
              <a:t>Απλές </a:t>
            </a:r>
            <a:r>
              <a:rPr lang="en-US" dirty="0" smtClean="0"/>
              <a:t>HTTP </a:t>
            </a:r>
            <a:r>
              <a:rPr lang="el-GR" dirty="0" smtClean="0"/>
              <a:t>αιτήσεις / αποκρίσεις</a:t>
            </a:r>
          </a:p>
          <a:p>
            <a:endParaRPr lang="el-GR" dirty="0" smtClean="0"/>
          </a:p>
          <a:p>
            <a:r>
              <a:rPr lang="el-GR" dirty="0" smtClean="0"/>
              <a:t>Πολλαπλές αναπαραστάσεις πόρων</a:t>
            </a:r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Βασικές Αρχές </a:t>
            </a:r>
            <a:r>
              <a:rPr lang="en-US" dirty="0" smtClean="0"/>
              <a:t>REST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437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500" dirty="0" smtClean="0"/>
              <a:t>Απλοί πόροι</a:t>
            </a:r>
          </a:p>
          <a:p>
            <a:pPr lvl="1"/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api.github.com/teams/</a:t>
            </a:r>
            <a:r>
              <a:rPr lang="es-E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hlinkClick r:id="rId2"/>
              </a:rPr>
              <a:t>46059</a:t>
            </a:r>
            <a:endParaRPr lang="el-GR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es-ES" dirty="0">
                <a:effectLst/>
                <a:hlinkClick r:id="rId3"/>
              </a:rPr>
              <a:t>https://</a:t>
            </a:r>
            <a:r>
              <a:rPr lang="es-ES" dirty="0" smtClean="0">
                <a:effectLst/>
                <a:hlinkClick r:id="rId3"/>
              </a:rPr>
              <a:t>twitter.com/</a:t>
            </a:r>
            <a:r>
              <a:rPr lang="es-E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hlinkClick r:id="rId3"/>
              </a:rPr>
              <a:t>java</a:t>
            </a:r>
            <a:endParaRPr lang="el-GR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l-GR" sz="2500" dirty="0" smtClean="0">
                <a:effectLst/>
              </a:rPr>
              <a:t>Συλλογές πόρων</a:t>
            </a:r>
          </a:p>
          <a:p>
            <a:pPr lvl="1"/>
            <a:r>
              <a:rPr lang="es-ES" sz="2100" dirty="0">
                <a:effectLst/>
                <a:hlinkClick r:id="rId4"/>
              </a:rPr>
              <a:t>https://</a:t>
            </a:r>
            <a:r>
              <a:rPr lang="es-ES" sz="2100" dirty="0" smtClean="0">
                <a:effectLst/>
                <a:hlinkClick r:id="rId4"/>
              </a:rPr>
              <a:t>twitter.com/fielding/</a:t>
            </a:r>
            <a:r>
              <a:rPr lang="es-ES" sz="21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hlinkClick r:id="rId4"/>
              </a:rPr>
              <a:t>followers</a:t>
            </a:r>
            <a:r>
              <a:rPr lang="es-ES" sz="21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l-GR" sz="21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el-GR" dirty="0" smtClean="0"/>
              <a:t>πόρων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723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JAX-RS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172400" cy="486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55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313</TotalTime>
  <Words>579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JavaScript Object Notation (JSON)  REpresentational State Transfer (REST) Architecture</vt:lpstr>
      <vt:lpstr>JSON (1/2)</vt:lpstr>
      <vt:lpstr>JSON (2/2)</vt:lpstr>
      <vt:lpstr>Jackson JSON Processor</vt:lpstr>
      <vt:lpstr>REST Αρχιτεκτονική</vt:lpstr>
      <vt:lpstr>REST Αρχιτεκτονική</vt:lpstr>
      <vt:lpstr>Βασικές Αρχές REST</vt:lpstr>
      <vt:lpstr>ID πόρων</vt:lpstr>
      <vt:lpstr>Παράδειγμα JAX-RS</vt:lpstr>
      <vt:lpstr>Article POJO </vt:lpstr>
      <vt:lpstr>Η χρήση των υπερσυνδέσμων για την αλλαγή της κατάστασης των πορων</vt:lpstr>
      <vt:lpstr>REST API για τη Διαχείριση Χρηστών (Resource)</vt:lpstr>
      <vt:lpstr>REST API (Endpoint) </vt:lpstr>
      <vt:lpstr>Ρυθμίσεις Apache CXF cxf-beans.xml</vt:lpstr>
      <vt:lpstr>Μέθοδοι HTTP / Λειτουργίες</vt:lpstr>
      <vt:lpstr>Πολλαπλές Αναπαραστάσεις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 Notation (JSON)  REpresentational State Transfer (REST) Architecture</dc:title>
  <dc:creator>Ioannis Chamodrakas</dc:creator>
  <cp:lastModifiedBy>Ioannis Chamodrakas</cp:lastModifiedBy>
  <cp:revision>20</cp:revision>
  <dcterms:created xsi:type="dcterms:W3CDTF">2015-04-25T16:45:34Z</dcterms:created>
  <dcterms:modified xsi:type="dcterms:W3CDTF">2015-04-25T22:09:17Z</dcterms:modified>
</cp:coreProperties>
</file>