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12919-A864-4DA8-BC5B-3267787AE9AF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CA4D-8D70-4B73-9EC7-D7CD33127A8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24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CA4D-8D70-4B73-9EC7-D7CD33127A8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135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21/4/2016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&amp;</a:t>
            </a:r>
            <a:br>
              <a:rPr lang="en-US" dirty="0" smtClean="0"/>
            </a:br>
            <a:r>
              <a:rPr lang="en-US" dirty="0" smtClean="0"/>
              <a:t>Java Persistence API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Δρ. Γιάννης Χαμόδρακας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00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latin typeface="Consolas" panose="020B0609020204030204" pitchFamily="49" charset="0"/>
              </a:rPr>
              <a:t>@</a:t>
            </a:r>
            <a:r>
              <a:rPr lang="es-ES" sz="2000" dirty="0" err="1">
                <a:latin typeface="Consolas" panose="020B0609020204030204" pitchFamily="49" charset="0"/>
              </a:rPr>
              <a:t>NoSql</a:t>
            </a:r>
            <a:r>
              <a:rPr lang="es-ES" sz="2000" dirty="0">
                <a:latin typeface="Consolas" panose="020B0609020204030204" pitchFamily="49" charset="0"/>
              </a:rPr>
              <a:t>(</a:t>
            </a:r>
            <a:r>
              <a:rPr lang="es-ES" sz="2000" dirty="0" err="1">
                <a:latin typeface="Consolas" panose="020B0609020204030204" pitchFamily="49" charset="0"/>
              </a:rPr>
              <a:t>dataFormat</a:t>
            </a:r>
            <a:r>
              <a:rPr lang="es-ES" sz="2000" dirty="0">
                <a:latin typeface="Consolas" panose="020B0609020204030204" pitchFamily="49" charset="0"/>
              </a:rPr>
              <a:t>=</a:t>
            </a:r>
            <a:r>
              <a:rPr lang="es-ES" sz="2000" dirty="0" err="1">
                <a:latin typeface="Consolas" panose="020B0609020204030204" pitchFamily="49" charset="0"/>
              </a:rPr>
              <a:t>DataFormatType.MAPPED</a:t>
            </a:r>
            <a:r>
              <a:rPr lang="es-ES" sz="2000" dirty="0" smtClean="0"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l-GR" sz="2000" dirty="0" smtClean="0">
                <a:latin typeface="Consolas" panose="020B0609020204030204" pitchFamily="49" charset="0"/>
              </a:rPr>
              <a:t>στις κλάσεις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@Id </a:t>
            </a:r>
            <a:endParaRPr lang="es-ES" sz="2000" dirty="0" smtClean="0">
              <a:latin typeface="Consolas" panose="020B0609020204030204" pitchFamily="49" charset="0"/>
            </a:endParaRPr>
          </a:p>
          <a:p>
            <a:r>
              <a:rPr lang="es-ES" sz="2000" dirty="0" smtClean="0">
                <a:latin typeface="Consolas" panose="020B0609020204030204" pitchFamily="49" charset="0"/>
              </a:rPr>
              <a:t>@</a:t>
            </a:r>
            <a:r>
              <a:rPr lang="es-ES" sz="2000" dirty="0" err="1">
                <a:latin typeface="Consolas" panose="020B0609020204030204" pitchFamily="49" charset="0"/>
              </a:rPr>
              <a:t>GeneratedValue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endParaRPr lang="es-ES" sz="2000" dirty="0" smtClean="0">
              <a:latin typeface="Consolas" panose="020B0609020204030204" pitchFamily="49" charset="0"/>
            </a:endParaRPr>
          </a:p>
          <a:p>
            <a:r>
              <a:rPr lang="es-ES" sz="2000" dirty="0" smtClean="0">
                <a:latin typeface="Consolas" panose="020B0609020204030204" pitchFamily="49" charset="0"/>
              </a:rPr>
              <a:t>@</a:t>
            </a:r>
            <a:r>
              <a:rPr lang="es-ES" sz="2000" dirty="0">
                <a:latin typeface="Consolas" panose="020B0609020204030204" pitchFamily="49" charset="0"/>
              </a:rPr>
              <a:t>Field(</a:t>
            </a:r>
            <a:r>
              <a:rPr lang="es-ES" sz="2000" dirty="0" err="1">
                <a:latin typeface="Consolas" panose="020B0609020204030204" pitchFamily="49" charset="0"/>
              </a:rPr>
              <a:t>name</a:t>
            </a:r>
            <a:r>
              <a:rPr lang="es-ES" sz="2000" dirty="0">
                <a:latin typeface="Consolas" panose="020B0609020204030204" pitchFamily="49" charset="0"/>
              </a:rPr>
              <a:t>="_id</a:t>
            </a:r>
            <a:r>
              <a:rPr lang="es-ES" sz="2000" dirty="0" smtClean="0">
                <a:latin typeface="Consolas" panose="020B0609020204030204" pitchFamily="49" charset="0"/>
              </a:rPr>
              <a:t>")</a:t>
            </a:r>
            <a:r>
              <a:rPr lang="el-GR" sz="2000" dirty="0" smtClean="0">
                <a:latin typeface="Consolas" panose="020B0609020204030204" pitchFamily="49" charset="0"/>
              </a:rPr>
              <a:t> στις ιδιότητες </a:t>
            </a:r>
            <a:r>
              <a:rPr lang="en-US" sz="2000" dirty="0" smtClean="0">
                <a:latin typeface="Consolas" panose="020B0609020204030204" pitchFamily="49" charset="0"/>
              </a:rPr>
              <a:t>id. </a:t>
            </a:r>
            <a:r>
              <a:rPr lang="el-GR" sz="2000" dirty="0" smtClean="0">
                <a:latin typeface="Consolas" panose="020B0609020204030204" pitchFamily="49" charset="0"/>
              </a:rPr>
              <a:t>Με τον υπομνηματισμό </a:t>
            </a:r>
            <a:r>
              <a:rPr lang="en-US" sz="2000" dirty="0" smtClean="0">
                <a:latin typeface="Consolas" panose="020B0609020204030204" pitchFamily="49" charset="0"/>
              </a:rPr>
              <a:t>@Field </a:t>
            </a:r>
            <a:r>
              <a:rPr lang="el-GR" sz="2000" dirty="0" smtClean="0">
                <a:latin typeface="Consolas" panose="020B0609020204030204" pitchFamily="49" charset="0"/>
              </a:rPr>
              <a:t>μπορεί το όνομα του πεδίου της κλάσης να είναι διαφορετικό από το όνομα της ιδιότητας του εγγράφου.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</a:rPr>
              <a:t>@</a:t>
            </a:r>
            <a:r>
              <a:rPr lang="es-ES" sz="2000" dirty="0" smtClean="0">
                <a:latin typeface="Consolas" panose="020B0609020204030204" pitchFamily="49" charset="0"/>
              </a:rPr>
              <a:t>Basic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 smtClean="0">
                <a:latin typeface="Consolas" panose="020B0609020204030204" pitchFamily="49" charset="0"/>
              </a:rPr>
              <a:t>όταν μια ιδιότητα δεν είναι έγγραφο αλλά </a:t>
            </a:r>
            <a:r>
              <a:rPr lang="en-US" sz="2000" dirty="0" smtClean="0">
                <a:latin typeface="Consolas" panose="020B0609020204030204" pitchFamily="49" charset="0"/>
              </a:rPr>
              <a:t>String, Date, double</a:t>
            </a:r>
          </a:p>
          <a:p>
            <a:r>
              <a:rPr lang="es-ES" sz="2000" dirty="0" smtClean="0">
                <a:latin typeface="Consolas" panose="020B0609020204030204" pitchFamily="49" charset="0"/>
              </a:rPr>
              <a:t>@Temporal(</a:t>
            </a:r>
            <a:r>
              <a:rPr lang="es-ES" sz="2000" dirty="0" err="1" smtClean="0">
                <a:latin typeface="Consolas" panose="020B0609020204030204" pitchFamily="49" charset="0"/>
              </a:rPr>
              <a:t>javax.persistence.TemporalType.DATE</a:t>
            </a:r>
            <a:r>
              <a:rPr lang="es-ES" sz="2000" dirty="0" smtClean="0">
                <a:latin typeface="Consolas" panose="020B0609020204030204" pitchFamily="49" charset="0"/>
              </a:rPr>
              <a:t>)</a:t>
            </a:r>
            <a:r>
              <a:rPr lang="el-GR" sz="2000" dirty="0" smtClean="0">
                <a:latin typeface="Consolas" panose="020B0609020204030204" pitchFamily="49" charset="0"/>
              </a:rPr>
              <a:t> όταν πρόκειται για ιδιότητα που αντιστοιχεί σε ημερομηνία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@</a:t>
            </a:r>
            <a:r>
              <a:rPr lang="es-ES" sz="2000" dirty="0" err="1" smtClean="0">
                <a:latin typeface="Consolas" panose="020B0609020204030204" pitchFamily="49" charset="0"/>
              </a:rPr>
              <a:t>ElementCollection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 smtClean="0">
                <a:latin typeface="Consolas" panose="020B0609020204030204" pitchFamily="49" charset="0"/>
              </a:rPr>
              <a:t>όταν υπάρχουν ενσωματωμένα έγγραφα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endParaRPr lang="el-GR" sz="2000" dirty="0" smtClean="0">
              <a:latin typeface="Consolas" panose="020B0609020204030204" pitchFamily="49" charset="0"/>
            </a:endParaRPr>
          </a:p>
          <a:p>
            <a:endParaRPr lang="es-ES" sz="2000" dirty="0">
              <a:latin typeface="Consolas" panose="020B0609020204030204" pitchFamily="49" charset="0"/>
            </a:endParaRPr>
          </a:p>
          <a:p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Βασικοί Υπομνηματισμοί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26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 </a:t>
            </a:r>
            <a:r>
              <a:rPr lang="en-US" dirty="0" smtClean="0"/>
              <a:t>Tag, Category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42486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@Embeddable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NoSql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DataFormatType.MAPPED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Categories implements Serializable {</a:t>
            </a:r>
          </a:p>
          <a:p>
            <a:pPr marL="109728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@Basic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category;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l-GR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3959423" cy="342486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s-ES" sz="1600" dirty="0" err="1">
                <a:latin typeface="Consolas" panose="020B0609020204030204" pitchFamily="49" charset="0"/>
              </a:rPr>
              <a:t>Embeddable</a:t>
            </a: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s-ES" sz="1600" dirty="0" err="1">
                <a:latin typeface="Consolas" panose="020B0609020204030204" pitchFamily="49" charset="0"/>
              </a:rPr>
              <a:t>NoSql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dataFormat</a:t>
            </a:r>
            <a:r>
              <a:rPr lang="es-ES" sz="1600" dirty="0">
                <a:latin typeface="Consolas" panose="020B0609020204030204" pitchFamily="49" charset="0"/>
              </a:rPr>
              <a:t>=</a:t>
            </a:r>
            <a:r>
              <a:rPr lang="es-ES" sz="1600" dirty="0" err="1">
                <a:latin typeface="Consolas" panose="020B0609020204030204" pitchFamily="49" charset="0"/>
              </a:rPr>
              <a:t>DataFormatType.MAPPED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endParaRPr lang="es-ES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 err="1" smtClean="0">
                <a:latin typeface="Consolas" panose="020B0609020204030204" pitchFamily="49" charset="0"/>
              </a:rPr>
              <a:t>public</a:t>
            </a:r>
            <a:r>
              <a:rPr lang="es-ES" sz="1600" dirty="0" smtClean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class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Tags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implements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Serializable</a:t>
            </a:r>
            <a:r>
              <a:rPr lang="es-ES" sz="1600" dirty="0">
                <a:latin typeface="Consolas" panose="020B0609020204030204" pitchFamily="49" charset="0"/>
              </a:rPr>
              <a:t> {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@Basic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tag</a:t>
            </a:r>
            <a:r>
              <a:rPr lang="es-ES" sz="1600" dirty="0"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</a:rPr>
              <a:t>}</a:t>
            </a:r>
            <a:endParaRPr lang="el-GR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530120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Υπομνηματισμός </a:t>
            </a:r>
            <a:r>
              <a:rPr lang="en-US" dirty="0" smtClean="0"/>
              <a:t>@Embeddable </a:t>
            </a:r>
            <a:r>
              <a:rPr lang="el-GR" dirty="0" smtClean="0"/>
              <a:t>προκειμένου να ενσωματώνεται σε άλλα έγγραφα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17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latin typeface="Consolas" panose="020B0609020204030204" pitchFamily="49" charset="0"/>
              </a:rPr>
              <a:t>properties</a:t>
            </a:r>
            <a:r>
              <a:rPr lang="es-ES" sz="1400" dirty="0"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latin typeface="Consolas" panose="020B0609020204030204" pitchFamily="49" charset="0"/>
              </a:rPr>
              <a:t>property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eclipselink.target-database</a:t>
            </a:r>
            <a:r>
              <a:rPr lang="es-ES" sz="1400" dirty="0">
                <a:latin typeface="Consolas" panose="020B0609020204030204" pitchFamily="49" charset="0"/>
              </a:rPr>
              <a:t>" 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                </a:t>
            </a:r>
            <a:r>
              <a:rPr lang="es-ES" sz="1400" dirty="0" err="1">
                <a:latin typeface="Consolas" panose="020B0609020204030204" pitchFamily="49" charset="0"/>
              </a:rPr>
              <a:t>value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org.eclipse.persistence.nosql.adapters.mongo.MongoPlatform</a:t>
            </a:r>
            <a:r>
              <a:rPr lang="es-ES" sz="1400" dirty="0">
                <a:latin typeface="Consolas" panose="020B0609020204030204" pitchFamily="49" charset="0"/>
              </a:rPr>
              <a:t>"/&gt;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latin typeface="Consolas" panose="020B0609020204030204" pitchFamily="49" charset="0"/>
              </a:rPr>
              <a:t>property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eclipselink.nosql.connection-spec</a:t>
            </a:r>
            <a:r>
              <a:rPr lang="es-ES" sz="1400" dirty="0">
                <a:latin typeface="Consolas" panose="020B0609020204030204" pitchFamily="49" charset="0"/>
              </a:rPr>
              <a:t>" 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                </a:t>
            </a:r>
            <a:r>
              <a:rPr lang="es-ES" sz="1400" dirty="0" err="1">
                <a:latin typeface="Consolas" panose="020B0609020204030204" pitchFamily="49" charset="0"/>
              </a:rPr>
              <a:t>value</a:t>
            </a:r>
            <a:r>
              <a:rPr lang="es-ES" sz="1400" dirty="0">
                <a:latin typeface="Consolas" panose="020B0609020204030204" pitchFamily="49" charset="0"/>
              </a:rPr>
              <a:t>="org.eclipse.persistence.nosql.adapters.mongo.MongoConnectionSpec"/&gt;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latin typeface="Consolas" panose="020B0609020204030204" pitchFamily="49" charset="0"/>
              </a:rPr>
              <a:t>property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eclipselink.nosql.property.mongo.port</a:t>
            </a:r>
            <a:r>
              <a:rPr lang="es-ES" sz="1400" dirty="0">
                <a:latin typeface="Consolas" panose="020B0609020204030204" pitchFamily="49" charset="0"/>
              </a:rPr>
              <a:t>" </a:t>
            </a:r>
            <a:r>
              <a:rPr lang="es-ES" sz="1400" dirty="0" err="1">
                <a:latin typeface="Consolas" panose="020B0609020204030204" pitchFamily="49" charset="0"/>
              </a:rPr>
              <a:t>value</a:t>
            </a:r>
            <a:r>
              <a:rPr lang="es-ES" sz="1400" dirty="0">
                <a:latin typeface="Consolas" panose="020B0609020204030204" pitchFamily="49" charset="0"/>
              </a:rPr>
              <a:t>="27017"/&gt;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latin typeface="Consolas" panose="020B0609020204030204" pitchFamily="49" charset="0"/>
              </a:rPr>
              <a:t>property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eclipselink.nosql.property.mongo.host</a:t>
            </a:r>
            <a:r>
              <a:rPr lang="es-ES" sz="1400" dirty="0">
                <a:latin typeface="Consolas" panose="020B0609020204030204" pitchFamily="49" charset="0"/>
              </a:rPr>
              <a:t>" </a:t>
            </a:r>
            <a:r>
              <a:rPr lang="es-ES" sz="1400" dirty="0" err="1">
                <a:latin typeface="Consolas" panose="020B0609020204030204" pitchFamily="49" charset="0"/>
              </a:rPr>
              <a:t>value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localhost</a:t>
            </a:r>
            <a:r>
              <a:rPr lang="es-ES" sz="1400" dirty="0">
                <a:latin typeface="Consolas" panose="020B0609020204030204" pitchFamily="49" charset="0"/>
              </a:rPr>
              <a:t>"/&gt;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latin typeface="Consolas" panose="020B0609020204030204" pitchFamily="49" charset="0"/>
              </a:rPr>
              <a:t>property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eclipselink.nosql.property.mongo.db</a:t>
            </a:r>
            <a:r>
              <a:rPr lang="es-ES" sz="1400" dirty="0">
                <a:latin typeface="Consolas" panose="020B0609020204030204" pitchFamily="49" charset="0"/>
              </a:rPr>
              <a:t>" </a:t>
            </a:r>
            <a:r>
              <a:rPr lang="es-ES" sz="1400" dirty="0" err="1">
                <a:latin typeface="Consolas" panose="020B0609020204030204" pitchFamily="49" charset="0"/>
              </a:rPr>
              <a:t>value</a:t>
            </a:r>
            <a:r>
              <a:rPr lang="es-ES" sz="1400" dirty="0" smtClean="0">
                <a:latin typeface="Consolas" panose="020B0609020204030204" pitchFamily="49" charset="0"/>
              </a:rPr>
              <a:t>=“test"/&gt;</a:t>
            </a: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latin typeface="Consolas" panose="020B0609020204030204" pitchFamily="49" charset="0"/>
              </a:rPr>
              <a:t>property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="</a:t>
            </a:r>
            <a:r>
              <a:rPr lang="es-ES" sz="1400" dirty="0" err="1">
                <a:latin typeface="Consolas" panose="020B0609020204030204" pitchFamily="49" charset="0"/>
              </a:rPr>
              <a:t>eclipselink.logging.level</a:t>
            </a:r>
            <a:r>
              <a:rPr lang="es-ES" sz="1400" dirty="0">
                <a:latin typeface="Consolas" panose="020B0609020204030204" pitchFamily="49" charset="0"/>
              </a:rPr>
              <a:t>" </a:t>
            </a:r>
            <a:r>
              <a:rPr lang="es-ES" sz="1400" dirty="0" err="1">
                <a:latin typeface="Consolas" panose="020B0609020204030204" pitchFamily="49" charset="0"/>
              </a:rPr>
              <a:t>value</a:t>
            </a:r>
            <a:r>
              <a:rPr lang="es-ES" sz="1400" dirty="0">
                <a:latin typeface="Consolas" panose="020B0609020204030204" pitchFamily="49" charset="0"/>
              </a:rPr>
              <a:t>="FINEST"/&gt;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latin typeface="Consolas" panose="020B0609020204030204" pitchFamily="49" charset="0"/>
              </a:rPr>
              <a:t>properties</a:t>
            </a:r>
            <a:r>
              <a:rPr lang="es-ES" sz="1400" dirty="0">
                <a:latin typeface="Consolas" panose="020B0609020204030204" pitchFamily="49" charset="0"/>
              </a:rPr>
              <a:t>&gt;</a:t>
            </a:r>
            <a:endParaRPr lang="el-GR" sz="14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Ρύθμιση </a:t>
            </a:r>
            <a:r>
              <a:rPr lang="en-US" dirty="0" smtClean="0"/>
              <a:t>persistence.xml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94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Query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query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em.createQuery</a:t>
            </a:r>
            <a:r>
              <a:rPr lang="es-ES" sz="1400" dirty="0">
                <a:latin typeface="Consolas" panose="020B0609020204030204" pitchFamily="49" charset="0"/>
              </a:rPr>
              <a:t>("</a:t>
            </a:r>
            <a:r>
              <a:rPr lang="es-ES" sz="1400" dirty="0" err="1">
                <a:latin typeface="Consolas" panose="020B0609020204030204" pitchFamily="49" charset="0"/>
              </a:rPr>
              <a:t>Select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o </a:t>
            </a:r>
            <a:r>
              <a:rPr lang="es-ES" sz="1400" dirty="0" err="1">
                <a:latin typeface="Consolas" panose="020B0609020204030204" pitchFamily="49" charset="0"/>
              </a:rPr>
              <a:t>from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latin typeface="Consolas" panose="020B0609020204030204" pitchFamily="49" charset="0"/>
              </a:rPr>
              <a:t>Order</a:t>
            </a:r>
            <a:r>
              <a:rPr lang="es-ES" sz="1400" dirty="0" smtClean="0">
                <a:latin typeface="Consolas" panose="020B0609020204030204" pitchFamily="49" charset="0"/>
              </a:rPr>
              <a:t> o </a:t>
            </a:r>
            <a:r>
              <a:rPr lang="es-ES" sz="1400" dirty="0" err="1">
                <a:latin typeface="Consolas" panose="020B0609020204030204" pitchFamily="49" charset="0"/>
              </a:rPr>
              <a:t>where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o.totalCost</a:t>
            </a:r>
            <a:r>
              <a:rPr lang="es-ES" sz="1400" dirty="0">
                <a:latin typeface="Consolas" panose="020B0609020204030204" pitchFamily="49" charset="0"/>
              </a:rPr>
              <a:t> &gt; 1000");</a:t>
            </a:r>
          </a:p>
          <a:p>
            <a:pPr marL="109728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List</a:t>
            </a:r>
            <a:r>
              <a:rPr lang="es-ES" sz="1400" dirty="0"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latin typeface="Consolas" panose="020B0609020204030204" pitchFamily="49" charset="0"/>
              </a:rPr>
              <a:t>Order</a:t>
            </a:r>
            <a:r>
              <a:rPr lang="es-ES" sz="1400" dirty="0"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latin typeface="Consolas" panose="020B0609020204030204" pitchFamily="49" charset="0"/>
              </a:rPr>
              <a:t>orders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query.getResultList</a:t>
            </a:r>
            <a:r>
              <a:rPr lang="es-ES" sz="1400" dirty="0"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Query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query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em.createQuery</a:t>
            </a:r>
            <a:r>
              <a:rPr lang="es-ES" sz="1400" dirty="0">
                <a:latin typeface="Consolas" panose="020B0609020204030204" pitchFamily="49" charset="0"/>
              </a:rPr>
              <a:t>("</a:t>
            </a:r>
            <a:r>
              <a:rPr lang="es-ES" sz="1400" dirty="0" err="1">
                <a:latin typeface="Consolas" panose="020B0609020204030204" pitchFamily="49" charset="0"/>
              </a:rPr>
              <a:t>Select</a:t>
            </a:r>
            <a:r>
              <a:rPr lang="es-ES" sz="1400" dirty="0">
                <a:latin typeface="Consolas" panose="020B0609020204030204" pitchFamily="49" charset="0"/>
              </a:rPr>
              <a:t> a</a:t>
            </a:r>
            <a:r>
              <a:rPr lang="es-ES" sz="1400" dirty="0" smtClean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from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latin typeface="Consolas" panose="020B0609020204030204" pitchFamily="49" charset="0"/>
              </a:rPr>
              <a:t>Article</a:t>
            </a:r>
            <a:r>
              <a:rPr lang="es-ES" sz="1400" dirty="0" smtClean="0">
                <a:latin typeface="Consolas" panose="020B0609020204030204" pitchFamily="49" charset="0"/>
              </a:rPr>
              <a:t> a </a:t>
            </a:r>
            <a:r>
              <a:rPr lang="es-ES" sz="1400" dirty="0" err="1">
                <a:latin typeface="Consolas" panose="020B0609020204030204" pitchFamily="49" charset="0"/>
              </a:rPr>
              <a:t>where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latin typeface="Consolas" panose="020B0609020204030204" pitchFamily="49" charset="0"/>
              </a:rPr>
              <a:t>a.content</a:t>
            </a:r>
            <a:r>
              <a:rPr lang="es-ES" sz="1400" dirty="0" smtClean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like</a:t>
            </a:r>
            <a:r>
              <a:rPr lang="es-ES" sz="1400" dirty="0">
                <a:latin typeface="Consolas" panose="020B0609020204030204" pitchFamily="49" charset="0"/>
              </a:rPr>
              <a:t> '</a:t>
            </a:r>
            <a:r>
              <a:rPr lang="es-ES" sz="1400" dirty="0" err="1" smtClean="0">
                <a:latin typeface="Consolas" panose="020B0609020204030204" pitchFamily="49" charset="0"/>
              </a:rPr>
              <a:t>NoSQL</a:t>
            </a:r>
            <a:r>
              <a:rPr lang="es-ES" sz="1400" dirty="0" smtClean="0">
                <a:latin typeface="Consolas" panose="020B0609020204030204" pitchFamily="49" charset="0"/>
              </a:rPr>
              <a:t>%'");</a:t>
            </a: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400" dirty="0" err="1" smtClean="0">
                <a:latin typeface="Consolas" panose="020B0609020204030204" pitchFamily="49" charset="0"/>
              </a:rPr>
              <a:t>List</a:t>
            </a:r>
            <a:r>
              <a:rPr lang="es-ES" sz="1400" dirty="0" smtClean="0">
                <a:latin typeface="Consolas" panose="020B0609020204030204" pitchFamily="49" charset="0"/>
              </a:rPr>
              <a:t>&lt;</a:t>
            </a:r>
            <a:r>
              <a:rPr lang="es-ES" sz="1400" dirty="0" err="1" smtClean="0">
                <a:latin typeface="Consolas" panose="020B0609020204030204" pitchFamily="49" charset="0"/>
              </a:rPr>
              <a:t>Article</a:t>
            </a:r>
            <a:r>
              <a:rPr lang="es-ES" sz="1400" dirty="0" smtClean="0">
                <a:latin typeface="Consolas" panose="020B0609020204030204" pitchFamily="49" charset="0"/>
              </a:rPr>
              <a:t>&gt; </a:t>
            </a:r>
            <a:r>
              <a:rPr lang="es-ES" sz="1400" dirty="0" err="1" smtClean="0">
                <a:latin typeface="Consolas" panose="020B0609020204030204" pitchFamily="49" charset="0"/>
              </a:rPr>
              <a:t>articles</a:t>
            </a:r>
            <a:r>
              <a:rPr lang="es-ES" sz="1400" dirty="0" smtClean="0">
                <a:latin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</a:rPr>
              <a:t>= </a:t>
            </a:r>
            <a:r>
              <a:rPr lang="es-ES" sz="1400" dirty="0" err="1">
                <a:latin typeface="Consolas" panose="020B0609020204030204" pitchFamily="49" charset="0"/>
              </a:rPr>
              <a:t>query.getResultList</a:t>
            </a:r>
            <a:r>
              <a:rPr lang="es-ES" sz="1400" dirty="0"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Query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query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em.createQuery</a:t>
            </a:r>
            <a:r>
              <a:rPr lang="es-ES" sz="1400" dirty="0">
                <a:latin typeface="Consolas" panose="020B0609020204030204" pitchFamily="49" charset="0"/>
              </a:rPr>
              <a:t>("</a:t>
            </a:r>
            <a:r>
              <a:rPr lang="es-ES" sz="1400" dirty="0" err="1">
                <a:latin typeface="Consolas" panose="020B0609020204030204" pitchFamily="49" charset="0"/>
              </a:rPr>
              <a:t>Select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a </a:t>
            </a:r>
            <a:r>
              <a:rPr lang="es-ES" sz="1400" dirty="0" err="1">
                <a:latin typeface="Consolas" panose="020B0609020204030204" pitchFamily="49" charset="0"/>
              </a:rPr>
              <a:t>from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latin typeface="Consolas" panose="020B0609020204030204" pitchFamily="49" charset="0"/>
              </a:rPr>
              <a:t>Article</a:t>
            </a:r>
            <a:r>
              <a:rPr lang="es-ES" sz="1400" dirty="0" smtClean="0">
                <a:latin typeface="Consolas" panose="020B0609020204030204" pitchFamily="49" charset="0"/>
              </a:rPr>
              <a:t> a </a:t>
            </a:r>
            <a:r>
              <a:rPr lang="es-ES" sz="1400" dirty="0" err="1">
                <a:latin typeface="Consolas" panose="020B0609020204030204" pitchFamily="49" charset="0"/>
              </a:rPr>
              <a:t>join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latin typeface="Consolas" panose="020B0609020204030204" pitchFamily="49" charset="0"/>
              </a:rPr>
              <a:t>a.tagsLists</a:t>
            </a:r>
            <a:r>
              <a:rPr lang="es-ES" sz="1400" dirty="0" smtClean="0">
                <a:latin typeface="Consolas" panose="020B0609020204030204" pitchFamily="49" charset="0"/>
              </a:rPr>
              <a:t> t </a:t>
            </a:r>
            <a:r>
              <a:rPr lang="es-ES" sz="1400" dirty="0" err="1">
                <a:latin typeface="Consolas" panose="020B0609020204030204" pitchFamily="49" charset="0"/>
              </a:rPr>
              <a:t>where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latin typeface="Consolas" panose="020B0609020204030204" pitchFamily="49" charset="0"/>
              </a:rPr>
              <a:t>t.tag</a:t>
            </a:r>
            <a:r>
              <a:rPr lang="es-ES" sz="1400" dirty="0" smtClean="0">
                <a:latin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</a:rPr>
              <a:t>= </a:t>
            </a:r>
            <a:r>
              <a:rPr lang="es-ES" sz="1400" dirty="0" smtClean="0">
                <a:latin typeface="Consolas" panose="020B0609020204030204" pitchFamily="49" charset="0"/>
              </a:rPr>
              <a:t>:</a:t>
            </a:r>
            <a:r>
              <a:rPr lang="es-ES" sz="1400" dirty="0" err="1" smtClean="0">
                <a:latin typeface="Consolas" panose="020B0609020204030204" pitchFamily="49" charset="0"/>
              </a:rPr>
              <a:t>tag</a:t>
            </a:r>
            <a:r>
              <a:rPr lang="es-ES" sz="1400" dirty="0" smtClean="0">
                <a:latin typeface="Consolas" panose="020B0609020204030204" pitchFamily="49" charset="0"/>
              </a:rPr>
              <a:t>");</a:t>
            </a: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query.setParameter</a:t>
            </a:r>
            <a:r>
              <a:rPr lang="es-ES" sz="1400" dirty="0" smtClean="0">
                <a:latin typeface="Consolas" panose="020B0609020204030204" pitchFamily="49" charset="0"/>
              </a:rPr>
              <a:t>(</a:t>
            </a:r>
            <a:r>
              <a:rPr lang="es-ES" sz="1400" dirty="0">
                <a:latin typeface="Consolas" panose="020B0609020204030204" pitchFamily="49" charset="0"/>
              </a:rPr>
              <a:t>"</a:t>
            </a:r>
            <a:r>
              <a:rPr lang="es-ES" sz="1400" dirty="0" err="1" smtClean="0">
                <a:latin typeface="Consolas" panose="020B0609020204030204" pitchFamily="49" charset="0"/>
              </a:rPr>
              <a:t>tag</a:t>
            </a:r>
            <a:r>
              <a:rPr lang="es-ES" sz="1400" dirty="0" smtClean="0">
                <a:latin typeface="Consolas" panose="020B0609020204030204" pitchFamily="49" charset="0"/>
              </a:rPr>
              <a:t>", </a:t>
            </a:r>
            <a:r>
              <a:rPr lang="es-ES" sz="1400" dirty="0">
                <a:latin typeface="Consolas" panose="020B0609020204030204" pitchFamily="49" charset="0"/>
              </a:rPr>
              <a:t>"</a:t>
            </a:r>
            <a:r>
              <a:rPr lang="es-ES" sz="1400" dirty="0" smtClean="0">
                <a:latin typeface="Consolas" panose="020B0609020204030204" pitchFamily="49" charset="0"/>
              </a:rPr>
              <a:t>Web");</a:t>
            </a: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400" dirty="0" err="1" smtClean="0">
                <a:latin typeface="Consolas" panose="020B0609020204030204" pitchFamily="49" charset="0"/>
              </a:rPr>
              <a:t>List</a:t>
            </a:r>
            <a:r>
              <a:rPr lang="es-ES" sz="1400" dirty="0" smtClean="0">
                <a:latin typeface="Consolas" panose="020B0609020204030204" pitchFamily="49" charset="0"/>
              </a:rPr>
              <a:t>&lt;</a:t>
            </a:r>
            <a:r>
              <a:rPr lang="es-ES" sz="1400" dirty="0" err="1" smtClean="0">
                <a:latin typeface="Consolas" panose="020B0609020204030204" pitchFamily="49" charset="0"/>
              </a:rPr>
              <a:t>Article</a:t>
            </a:r>
            <a:r>
              <a:rPr lang="es-ES" sz="1400" dirty="0" smtClean="0">
                <a:latin typeface="Consolas" panose="020B0609020204030204" pitchFamily="49" charset="0"/>
              </a:rPr>
              <a:t>&gt; </a:t>
            </a:r>
            <a:r>
              <a:rPr lang="es-ES" sz="1400" dirty="0" err="1" smtClean="0">
                <a:latin typeface="Consolas" panose="020B0609020204030204" pitchFamily="49" charset="0"/>
              </a:rPr>
              <a:t>articles</a:t>
            </a:r>
            <a:r>
              <a:rPr lang="es-ES" sz="1400" dirty="0" smtClean="0">
                <a:latin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</a:rPr>
              <a:t>= </a:t>
            </a:r>
            <a:r>
              <a:rPr lang="es-ES" sz="1400" dirty="0" err="1">
                <a:latin typeface="Consolas" panose="020B0609020204030204" pitchFamily="49" charset="0"/>
              </a:rPr>
              <a:t>query.getResultList</a:t>
            </a:r>
            <a:r>
              <a:rPr lang="es-ES" sz="1400" dirty="0" smtClean="0"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1800" dirty="0" smtClean="0">
                <a:latin typeface="Consolas" panose="020B0609020204030204" pitchFamily="49" charset="0"/>
              </a:rPr>
              <a:t>Δεν υποστηρίζονται όλες οι δυνατότητες των </a:t>
            </a:r>
            <a:r>
              <a:rPr lang="en-US" sz="1800" dirty="0" smtClean="0">
                <a:latin typeface="Consolas" panose="020B0609020204030204" pitchFamily="49" charset="0"/>
              </a:rPr>
              <a:t>SQL </a:t>
            </a:r>
            <a:r>
              <a:rPr lang="el-GR" sz="1800" dirty="0" smtClean="0">
                <a:latin typeface="Consolas" panose="020B0609020204030204" pitchFamily="49" charset="0"/>
              </a:rPr>
              <a:t>επερωτήσεων</a:t>
            </a:r>
            <a:r>
              <a:rPr lang="en-US" sz="1800" dirty="0" smtClean="0">
                <a:latin typeface="Consolas" panose="020B0609020204030204" pitchFamily="49" charset="0"/>
              </a:rPr>
              <a:t>. Join </a:t>
            </a:r>
            <a:r>
              <a:rPr lang="el-GR" sz="1800" dirty="0" smtClean="0">
                <a:latin typeface="Consolas" panose="020B0609020204030204" pitchFamily="49" charset="0"/>
              </a:rPr>
              <a:t>επερωτήσεις υποστηρίζονται </a:t>
            </a:r>
            <a:r>
              <a:rPr lang="el-GR" sz="1800" b="1" dirty="0" smtClean="0">
                <a:latin typeface="Consolas" panose="020B0609020204030204" pitchFamily="49" charset="0"/>
              </a:rPr>
              <a:t>μόνο </a:t>
            </a:r>
            <a:r>
              <a:rPr lang="el-GR" sz="1800" dirty="0" smtClean="0">
                <a:latin typeface="Consolas" panose="020B0609020204030204" pitchFamily="49" charset="0"/>
              </a:rPr>
              <a:t>για ενσωματωμένα έγγραφα.</a:t>
            </a:r>
            <a:endParaRPr lang="es-ES" sz="1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s-ES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l-GR" sz="14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</a:t>
            </a:r>
            <a:r>
              <a:rPr lang="el-GR" dirty="0" smtClean="0"/>
              <a:t> με </a:t>
            </a:r>
            <a:r>
              <a:rPr lang="en-US" dirty="0" smtClean="0"/>
              <a:t>MongoDB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97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MongoDB </a:t>
            </a:r>
            <a:r>
              <a:rPr lang="el-GR" dirty="0" smtClean="0"/>
              <a:t>είναι μια σύγχρονη μη-σχεσιακή βάση δεδομένων.</a:t>
            </a:r>
          </a:p>
          <a:p>
            <a:r>
              <a:rPr lang="el-GR" dirty="0" smtClean="0"/>
              <a:t>Ανήκει στην κατηγορία </a:t>
            </a:r>
            <a:r>
              <a:rPr lang="en-US" dirty="0" smtClean="0"/>
              <a:t>NoSQL</a:t>
            </a:r>
          </a:p>
          <a:p>
            <a:r>
              <a:rPr lang="el-GR" dirty="0" smtClean="0"/>
              <a:t>Οι εγγραφές στη βάση ονομάζονται έγγραφα,</a:t>
            </a:r>
          </a:p>
          <a:p>
            <a:r>
              <a:rPr lang="el-GR" dirty="0" smtClean="0"/>
              <a:t>Τα έγγραφα αναπαριστώνται ως αντικείμενα </a:t>
            </a:r>
            <a:r>
              <a:rPr lang="en-US" dirty="0" smtClean="0"/>
              <a:t>JSON </a:t>
            </a:r>
            <a:r>
              <a:rPr lang="el-GR" dirty="0" smtClean="0"/>
              <a:t>και αποθηκεύονται στη μορφή </a:t>
            </a:r>
            <a:r>
              <a:rPr lang="en-US" dirty="0" smtClean="0"/>
              <a:t>Binary JSON (BSON)</a:t>
            </a:r>
            <a:endParaRPr lang="el-GR" dirty="0" smtClean="0"/>
          </a:p>
          <a:p>
            <a:r>
              <a:rPr lang="el-GR" dirty="0" smtClean="0"/>
              <a:t>Η μορφή </a:t>
            </a:r>
            <a:r>
              <a:rPr lang="en-US" dirty="0" smtClean="0"/>
              <a:t>BSON</a:t>
            </a:r>
            <a:r>
              <a:rPr lang="el-GR" dirty="0" smtClean="0"/>
              <a:t> μειώνει τις ανάγκες σε αποθηκευτικό χώρο και το χρόνο αναζήτησης.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	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976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650299"/>
          </a:xfrm>
        </p:spPr>
        <p:txBody>
          <a:bodyPr/>
          <a:lstStyle/>
          <a:p>
            <a:r>
              <a:rPr lang="el-GR" dirty="0" smtClean="0"/>
              <a:t>Πληροφορίες για την εγκατάσταση της </a:t>
            </a:r>
            <a:r>
              <a:rPr lang="en-US" dirty="0" smtClean="0"/>
              <a:t>MongoDB </a:t>
            </a:r>
            <a:r>
              <a:rPr lang="el-GR" dirty="0" smtClean="0"/>
              <a:t>υπάρχουν εδώ: </a:t>
            </a:r>
            <a:r>
              <a:rPr lang="es-ES" dirty="0"/>
              <a:t>https://docs.mongodb.org/v2.4/installation/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εγγράφου</a:t>
            </a:r>
            <a:endParaRPr lang="el-GR" dirty="0"/>
          </a:p>
        </p:txBody>
      </p:sp>
      <p:pic>
        <p:nvPicPr>
          <p:cNvPr id="1026" name="Picture 2" descr="A MongoDB docu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340768"/>
            <a:ext cx="60359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1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Συσχέτιση εγγράφων 1-1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Μη βελτιστοποιημένη αναζήτηση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Βελτιστοποιημένη αναζήτηση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s-ES" sz="2000" dirty="0">
                <a:latin typeface="Consolas" panose="020B0609020204030204" pitchFamily="49" charset="0"/>
              </a:rPr>
              <a:t>{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>
                <a:latin typeface="Consolas" panose="020B0609020204030204" pitchFamily="49" charset="0"/>
              </a:rPr>
              <a:t>	</a:t>
            </a:r>
            <a:r>
              <a:rPr lang="es-ES" sz="2000" dirty="0" smtClean="0">
                <a:latin typeface="Consolas" panose="020B0609020204030204" pitchFamily="49" charset="0"/>
              </a:rPr>
              <a:t>_</a:t>
            </a:r>
            <a:r>
              <a:rPr lang="es-ES" sz="2000" dirty="0">
                <a:latin typeface="Consolas" panose="020B0609020204030204" pitchFamily="49" charset="0"/>
              </a:rPr>
              <a:t>id: "</a:t>
            </a:r>
            <a:r>
              <a:rPr lang="es-ES" sz="2000" dirty="0" err="1">
                <a:latin typeface="Consolas" panose="020B0609020204030204" pitchFamily="49" charset="0"/>
              </a:rPr>
              <a:t>joe</a:t>
            </a:r>
            <a:r>
              <a:rPr lang="es-ES" sz="2000" dirty="0">
                <a:latin typeface="Consolas" panose="020B0609020204030204" pitchFamily="49" charset="0"/>
              </a:rPr>
              <a:t>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</a:rPr>
              <a:t>name</a:t>
            </a:r>
            <a:r>
              <a:rPr lang="es-ES" sz="2000" dirty="0">
                <a:latin typeface="Consolas" panose="020B0609020204030204" pitchFamily="49" charset="0"/>
              </a:rPr>
              <a:t>: "</a:t>
            </a:r>
            <a:r>
              <a:rPr lang="es-ES" sz="2000" dirty="0" err="1">
                <a:latin typeface="Consolas" panose="020B0609020204030204" pitchFamily="49" charset="0"/>
              </a:rPr>
              <a:t>Joe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Bookreader</a:t>
            </a:r>
            <a:r>
              <a:rPr lang="es-ES" sz="2000" dirty="0">
                <a:latin typeface="Consolas" panose="020B0609020204030204" pitchFamily="49" charset="0"/>
              </a:rPr>
              <a:t>"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2000" dirty="0" smtClean="0">
                <a:latin typeface="Consolas" panose="020B0609020204030204" pitchFamily="49" charset="0"/>
              </a:rPr>
              <a:t>}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2000" dirty="0" smtClean="0">
                <a:latin typeface="Consolas" panose="020B0609020204030204" pitchFamily="49" charset="0"/>
              </a:rPr>
              <a:t>{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</a:rPr>
              <a:t>patron_id</a:t>
            </a:r>
            <a:r>
              <a:rPr lang="es-ES" sz="2000" dirty="0">
                <a:latin typeface="Consolas" panose="020B0609020204030204" pitchFamily="49" charset="0"/>
              </a:rPr>
              <a:t>: "</a:t>
            </a:r>
            <a:r>
              <a:rPr lang="es-ES" sz="2000" dirty="0" err="1">
                <a:latin typeface="Consolas" panose="020B0609020204030204" pitchFamily="49" charset="0"/>
              </a:rPr>
              <a:t>joe</a:t>
            </a:r>
            <a:r>
              <a:rPr lang="es-ES" sz="2000" dirty="0">
                <a:latin typeface="Consolas" panose="020B0609020204030204" pitchFamily="49" charset="0"/>
              </a:rPr>
              <a:t>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</a:rPr>
              <a:t>street</a:t>
            </a:r>
            <a:r>
              <a:rPr lang="es-ES" sz="2000" dirty="0">
                <a:latin typeface="Consolas" panose="020B0609020204030204" pitchFamily="49" charset="0"/>
              </a:rPr>
              <a:t>: "123 </a:t>
            </a:r>
            <a:r>
              <a:rPr lang="es-ES" sz="2000" dirty="0" err="1" smtClean="0">
                <a:latin typeface="Consolas" panose="020B0609020204030204" pitchFamily="49" charset="0"/>
              </a:rPr>
              <a:t>Fake</a:t>
            </a:r>
            <a:r>
              <a:rPr lang="es-ES" sz="2000" dirty="0" smtClean="0">
                <a:latin typeface="Consolas" panose="020B0609020204030204" pitchFamily="49" charset="0"/>
              </a:rPr>
              <a:t> </a:t>
            </a:r>
            <a:r>
              <a:rPr lang="es-ES" sz="2000" dirty="0" err="1" smtClean="0">
                <a:latin typeface="Consolas" panose="020B0609020204030204" pitchFamily="49" charset="0"/>
              </a:rPr>
              <a:t>St</a:t>
            </a:r>
            <a:r>
              <a:rPr lang="es-ES" sz="2000" dirty="0" smtClean="0">
                <a:latin typeface="Consolas" panose="020B0609020204030204" pitchFamily="49" charset="0"/>
              </a:rPr>
              <a:t>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</a:rPr>
              <a:t>city</a:t>
            </a:r>
            <a:r>
              <a:rPr lang="es-ES" sz="2000" dirty="0">
                <a:latin typeface="Consolas" panose="020B0609020204030204" pitchFamily="49" charset="0"/>
              </a:rPr>
              <a:t>: "</a:t>
            </a:r>
            <a:r>
              <a:rPr lang="es-ES" sz="2000" dirty="0" err="1">
                <a:latin typeface="Consolas" panose="020B0609020204030204" pitchFamily="49" charset="0"/>
              </a:rPr>
              <a:t>Faketon</a:t>
            </a:r>
            <a:r>
              <a:rPr lang="es-ES" sz="2000" dirty="0">
                <a:latin typeface="Consolas" panose="020B0609020204030204" pitchFamily="49" charset="0"/>
              </a:rPr>
              <a:t>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</a:rPr>
              <a:t>state</a:t>
            </a:r>
            <a:r>
              <a:rPr lang="es-ES" sz="2000" dirty="0">
                <a:latin typeface="Consolas" panose="020B0609020204030204" pitchFamily="49" charset="0"/>
              </a:rPr>
              <a:t>: "MA",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</a:rPr>
              <a:t>zip</a:t>
            </a:r>
            <a:r>
              <a:rPr lang="es-ES" sz="2000" dirty="0">
                <a:latin typeface="Consolas" panose="020B0609020204030204" pitchFamily="49" charset="0"/>
              </a:rPr>
              <a:t>: "12345"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2000" dirty="0" smtClean="0">
                <a:latin typeface="Consolas" panose="020B0609020204030204" pitchFamily="49" charset="0"/>
              </a:rPr>
              <a:t>}</a:t>
            </a:r>
            <a:endParaRPr lang="el-GR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992" y="1444294"/>
            <a:ext cx="4536503" cy="39417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l-GR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endParaRPr lang="el-GR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_</a:t>
            </a:r>
            <a:r>
              <a:rPr lang="en-US" sz="2000" dirty="0">
                <a:latin typeface="Consolas" panose="020B0609020204030204" pitchFamily="49" charset="0"/>
              </a:rPr>
              <a:t>id: "joe",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: "</a:t>
            </a:r>
            <a:r>
              <a:rPr lang="en-US" sz="2000" dirty="0" smtClean="0">
                <a:latin typeface="Consolas" panose="020B0609020204030204" pitchFamily="49" charset="0"/>
              </a:rPr>
              <a:t>Joe</a:t>
            </a:r>
            <a:r>
              <a:rPr lang="el-GR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Bookreader</a:t>
            </a:r>
            <a:r>
              <a:rPr lang="en-US" sz="2000" dirty="0" smtClean="0">
                <a:latin typeface="Consolas" panose="020B0609020204030204" pitchFamily="49" charset="0"/>
              </a:rPr>
              <a:t>",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address</a:t>
            </a:r>
            <a:r>
              <a:rPr lang="en-US" sz="2000" dirty="0">
                <a:latin typeface="Consolas" panose="020B0609020204030204" pitchFamily="49" charset="0"/>
              </a:rPr>
              <a:t>: {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street</a:t>
            </a:r>
            <a:r>
              <a:rPr lang="en-US" sz="2000" dirty="0">
                <a:latin typeface="Consolas" panose="020B0609020204030204" pitchFamily="49" charset="0"/>
              </a:rPr>
              <a:t>: "123 </a:t>
            </a:r>
            <a:r>
              <a:rPr lang="en-US" sz="2000" dirty="0" smtClean="0">
                <a:latin typeface="Consolas" panose="020B0609020204030204" pitchFamily="49" charset="0"/>
              </a:rPr>
              <a:t>Fake St", 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city</a:t>
            </a:r>
            <a:r>
              <a:rPr lang="en-US" sz="2000" dirty="0">
                <a:latin typeface="Consolas" panose="020B0609020204030204" pitchFamily="49" charset="0"/>
              </a:rPr>
              <a:t>: "</a:t>
            </a:r>
            <a:r>
              <a:rPr lang="en-US" sz="2000" dirty="0" err="1">
                <a:latin typeface="Consolas" panose="020B0609020204030204" pitchFamily="49" charset="0"/>
              </a:rPr>
              <a:t>Faketon</a:t>
            </a:r>
            <a:r>
              <a:rPr lang="en-US" sz="2000" dirty="0">
                <a:latin typeface="Consolas" panose="020B0609020204030204" pitchFamily="49" charset="0"/>
              </a:rPr>
              <a:t>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state</a:t>
            </a:r>
            <a:r>
              <a:rPr lang="en-US" sz="2000" dirty="0">
                <a:latin typeface="Consolas" panose="020B0609020204030204" pitchFamily="49" charset="0"/>
              </a:rPr>
              <a:t>: "MA",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zip</a:t>
            </a:r>
            <a:r>
              <a:rPr lang="en-US" sz="2000" dirty="0">
                <a:latin typeface="Consolas" panose="020B0609020204030204" pitchFamily="49" charset="0"/>
              </a:rPr>
              <a:t>: "</a:t>
            </a:r>
            <a:r>
              <a:rPr lang="en-US" sz="2000" dirty="0" smtClean="0">
                <a:latin typeface="Consolas" panose="020B0609020204030204" pitchFamily="49" charset="0"/>
              </a:rPr>
              <a:t>12345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} </a:t>
            </a:r>
            <a:endParaRPr lang="el-GR" sz="20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l-G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Συσχέτιση 1-Ν</a:t>
            </a:r>
            <a:r>
              <a:rPr lang="en-US" dirty="0" smtClean="0"/>
              <a:t> (</a:t>
            </a:r>
            <a:r>
              <a:rPr lang="el-GR" dirty="0" smtClean="0"/>
              <a:t>ενσωματωμένη)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86502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{ </a:t>
            </a:r>
            <a:endParaRPr lang="el-GR" sz="1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1800" dirty="0">
                <a:latin typeface="Consolas" panose="020B0609020204030204" pitchFamily="49" charset="0"/>
              </a:rPr>
              <a:t> </a:t>
            </a:r>
            <a:r>
              <a:rPr lang="el-GR" sz="1800" dirty="0" smtClean="0">
                <a:latin typeface="Consolas" panose="020B0609020204030204" pitchFamily="49" charset="0"/>
              </a:rPr>
              <a:t>    </a:t>
            </a:r>
            <a:r>
              <a:rPr lang="es-ES" sz="1800" dirty="0" smtClean="0">
                <a:latin typeface="Consolas" panose="020B0609020204030204" pitchFamily="49" charset="0"/>
              </a:rPr>
              <a:t>_</a:t>
            </a:r>
            <a:r>
              <a:rPr lang="es-ES" sz="1800" dirty="0">
                <a:latin typeface="Consolas" panose="020B0609020204030204" pitchFamily="49" charset="0"/>
              </a:rPr>
              <a:t>id: "</a:t>
            </a:r>
            <a:r>
              <a:rPr lang="es-ES" sz="1800" dirty="0" err="1">
                <a:latin typeface="Consolas" panose="020B0609020204030204" pitchFamily="49" charset="0"/>
              </a:rPr>
              <a:t>joe</a:t>
            </a:r>
            <a:r>
              <a:rPr lang="es-ES" sz="1800" dirty="0">
                <a:latin typeface="Consolas" panose="020B0609020204030204" pitchFamily="49" charset="0"/>
              </a:rPr>
              <a:t>", </a:t>
            </a:r>
            <a:endParaRPr lang="el-GR" sz="1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1800" dirty="0">
                <a:latin typeface="Consolas" panose="020B0609020204030204" pitchFamily="49" charset="0"/>
              </a:rPr>
              <a:t> </a:t>
            </a:r>
            <a:r>
              <a:rPr lang="el-GR" sz="1800" dirty="0" smtClean="0">
                <a:latin typeface="Consolas" panose="020B0609020204030204" pitchFamily="49" charset="0"/>
              </a:rPr>
              <a:t>     </a:t>
            </a:r>
            <a:r>
              <a:rPr lang="es-ES" sz="1800" dirty="0" err="1" smtClean="0">
                <a:latin typeface="Consolas" panose="020B0609020204030204" pitchFamily="49" charset="0"/>
              </a:rPr>
              <a:t>name</a:t>
            </a:r>
            <a:r>
              <a:rPr lang="es-ES" sz="1800" dirty="0">
                <a:latin typeface="Consolas" panose="020B0609020204030204" pitchFamily="49" charset="0"/>
              </a:rPr>
              <a:t>: "</a:t>
            </a:r>
            <a:r>
              <a:rPr lang="es-ES" sz="1800" dirty="0" err="1">
                <a:latin typeface="Consolas" panose="020B0609020204030204" pitchFamily="49" charset="0"/>
              </a:rPr>
              <a:t>Joe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Re</a:t>
            </a:r>
            <a:r>
              <a:rPr lang="es-ES" sz="1800" dirty="0" err="1" smtClean="0">
                <a:latin typeface="Consolas" panose="020B0609020204030204" pitchFamily="49" charset="0"/>
              </a:rPr>
              <a:t>ader</a:t>
            </a:r>
            <a:r>
              <a:rPr lang="es-ES" sz="1800" dirty="0">
                <a:latin typeface="Consolas" panose="020B0609020204030204" pitchFamily="49" charset="0"/>
              </a:rPr>
              <a:t>" </a:t>
            </a:r>
            <a:endParaRPr lang="es-ES" sz="1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800" dirty="0" smtClean="0">
                <a:latin typeface="Consolas" panose="020B0609020204030204" pitchFamily="49" charset="0"/>
              </a:rPr>
              <a:t>} </a:t>
            </a:r>
          </a:p>
          <a:p>
            <a:pPr marL="109728" indent="0">
              <a:buNone/>
            </a:pPr>
            <a:r>
              <a:rPr lang="es-ES" sz="1800" dirty="0" smtClean="0">
                <a:latin typeface="Consolas" panose="020B0609020204030204" pitchFamily="49" charset="0"/>
              </a:rPr>
              <a:t>{ </a:t>
            </a:r>
          </a:p>
          <a:p>
            <a:pPr marL="109728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 smtClean="0">
                <a:latin typeface="Consolas" panose="020B0609020204030204" pitchFamily="49" charset="0"/>
              </a:rPr>
              <a:t>patron_id</a:t>
            </a:r>
            <a:r>
              <a:rPr lang="es-ES" sz="1800" dirty="0">
                <a:latin typeface="Consolas" panose="020B0609020204030204" pitchFamily="49" charset="0"/>
              </a:rPr>
              <a:t>: "</a:t>
            </a:r>
            <a:r>
              <a:rPr lang="es-ES" sz="1800" dirty="0" err="1">
                <a:latin typeface="Consolas" panose="020B0609020204030204" pitchFamily="49" charset="0"/>
              </a:rPr>
              <a:t>joe</a:t>
            </a:r>
            <a:r>
              <a:rPr lang="es-ES" sz="1800" dirty="0">
                <a:latin typeface="Consolas" panose="020B0609020204030204" pitchFamily="49" charset="0"/>
              </a:rPr>
              <a:t>", </a:t>
            </a:r>
            <a:r>
              <a:rPr lang="es-ES" sz="1800" dirty="0" smtClean="0">
                <a:latin typeface="Consolas" panose="020B0609020204030204" pitchFamily="49" charset="0"/>
              </a:rPr>
              <a:t>	</a:t>
            </a:r>
            <a:r>
              <a:rPr lang="es-ES" sz="1800" dirty="0" err="1" smtClean="0">
                <a:latin typeface="Consolas" panose="020B0609020204030204" pitchFamily="49" charset="0"/>
              </a:rPr>
              <a:t>street</a:t>
            </a:r>
            <a:r>
              <a:rPr lang="es-ES" sz="1800" dirty="0">
                <a:latin typeface="Consolas" panose="020B0609020204030204" pitchFamily="49" charset="0"/>
              </a:rPr>
              <a:t>: "123 </a:t>
            </a:r>
            <a:r>
              <a:rPr lang="es-ES" sz="1800" dirty="0" err="1" smtClean="0">
                <a:latin typeface="Consolas" panose="020B0609020204030204" pitchFamily="49" charset="0"/>
              </a:rPr>
              <a:t>Fake</a:t>
            </a:r>
            <a:r>
              <a:rPr lang="es-ES" sz="1800" dirty="0" smtClean="0">
                <a:latin typeface="Consolas" panose="020B0609020204030204" pitchFamily="49" charset="0"/>
              </a:rPr>
              <a:t> </a:t>
            </a:r>
            <a:r>
              <a:rPr lang="es-ES" sz="1800" dirty="0" err="1" smtClean="0">
                <a:latin typeface="Consolas" panose="020B0609020204030204" pitchFamily="49" charset="0"/>
              </a:rPr>
              <a:t>St</a:t>
            </a:r>
            <a:r>
              <a:rPr lang="es-ES" sz="1800" dirty="0" smtClean="0">
                <a:latin typeface="Consolas" panose="020B0609020204030204" pitchFamily="49" charset="0"/>
              </a:rPr>
              <a:t>",    	</a:t>
            </a:r>
            <a:r>
              <a:rPr lang="es-ES" sz="1800" dirty="0" err="1" smtClean="0">
                <a:latin typeface="Consolas" panose="020B0609020204030204" pitchFamily="49" charset="0"/>
              </a:rPr>
              <a:t>city</a:t>
            </a:r>
            <a:r>
              <a:rPr lang="es-ES" sz="1800" dirty="0">
                <a:latin typeface="Consolas" panose="020B0609020204030204" pitchFamily="49" charset="0"/>
              </a:rPr>
              <a:t>: "</a:t>
            </a:r>
            <a:r>
              <a:rPr lang="es-ES" sz="1800" dirty="0" err="1">
                <a:latin typeface="Consolas" panose="020B0609020204030204" pitchFamily="49" charset="0"/>
              </a:rPr>
              <a:t>Faketon</a:t>
            </a:r>
            <a:r>
              <a:rPr lang="es-ES" sz="1800" dirty="0">
                <a:latin typeface="Consolas" panose="020B0609020204030204" pitchFamily="49" charset="0"/>
              </a:rPr>
              <a:t>", </a:t>
            </a:r>
            <a:endParaRPr lang="es-ES" sz="1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800" dirty="0" smtClean="0">
                <a:latin typeface="Consolas" panose="020B0609020204030204" pitchFamily="49" charset="0"/>
              </a:rPr>
              <a:t>} </a:t>
            </a:r>
          </a:p>
          <a:p>
            <a:pPr marL="109728" indent="0">
              <a:buNone/>
            </a:pPr>
            <a:r>
              <a:rPr lang="es-ES" sz="1800" dirty="0" smtClean="0">
                <a:latin typeface="Consolas" panose="020B0609020204030204" pitchFamily="49" charset="0"/>
              </a:rPr>
              <a:t>{ </a:t>
            </a:r>
          </a:p>
          <a:p>
            <a:pPr marL="109728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smtClean="0">
                <a:latin typeface="Consolas" panose="020B0609020204030204" pitchFamily="49" charset="0"/>
              </a:rPr>
              <a:t>     </a:t>
            </a:r>
            <a:r>
              <a:rPr lang="es-ES" sz="1800" dirty="0" err="1" smtClean="0">
                <a:latin typeface="Consolas" panose="020B0609020204030204" pitchFamily="49" charset="0"/>
              </a:rPr>
              <a:t>patron_id</a:t>
            </a:r>
            <a:r>
              <a:rPr lang="es-ES" sz="1800" dirty="0">
                <a:latin typeface="Consolas" panose="020B0609020204030204" pitchFamily="49" charset="0"/>
              </a:rPr>
              <a:t>: "</a:t>
            </a:r>
            <a:r>
              <a:rPr lang="es-ES" sz="1800" dirty="0" err="1" smtClean="0">
                <a:latin typeface="Consolas" panose="020B0609020204030204" pitchFamily="49" charset="0"/>
              </a:rPr>
              <a:t>joe</a:t>
            </a:r>
            <a:r>
              <a:rPr lang="es-ES" sz="1800" dirty="0" smtClean="0">
                <a:latin typeface="Consolas" panose="020B0609020204030204" pitchFamily="49" charset="0"/>
              </a:rPr>
              <a:t>",</a:t>
            </a:r>
          </a:p>
          <a:p>
            <a:pPr marL="109728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smtClean="0">
                <a:latin typeface="Consolas" panose="020B0609020204030204" pitchFamily="49" charset="0"/>
              </a:rPr>
              <a:t>     </a:t>
            </a:r>
            <a:r>
              <a:rPr lang="es-ES" sz="1800" dirty="0" err="1" smtClean="0">
                <a:latin typeface="Consolas" panose="020B0609020204030204" pitchFamily="49" charset="0"/>
              </a:rPr>
              <a:t>street</a:t>
            </a:r>
            <a:r>
              <a:rPr lang="es-ES" sz="1800" dirty="0">
                <a:latin typeface="Consolas" panose="020B0609020204030204" pitchFamily="49" charset="0"/>
              </a:rPr>
              <a:t>: "1 </a:t>
            </a:r>
            <a:r>
              <a:rPr lang="es-ES" sz="1800" dirty="0" err="1" smtClean="0">
                <a:latin typeface="Consolas" panose="020B0609020204030204" pitchFamily="49" charset="0"/>
              </a:rPr>
              <a:t>Other</a:t>
            </a:r>
            <a:r>
              <a:rPr lang="es-ES" sz="1800" dirty="0" smtClean="0">
                <a:latin typeface="Consolas" panose="020B0609020204030204" pitchFamily="49" charset="0"/>
              </a:rPr>
              <a:t> St.", </a:t>
            </a:r>
          </a:p>
          <a:p>
            <a:pPr marL="109728" indent="0">
              <a:buNone/>
            </a:pPr>
            <a:r>
              <a:rPr lang="es-ES" sz="1800" dirty="0" smtClean="0">
                <a:latin typeface="Consolas" panose="020B0609020204030204" pitchFamily="49" charset="0"/>
              </a:rPr>
              <a:t>      </a:t>
            </a:r>
            <a:r>
              <a:rPr lang="es-ES" sz="1800" dirty="0" err="1" smtClean="0">
                <a:latin typeface="Consolas" panose="020B0609020204030204" pitchFamily="49" charset="0"/>
              </a:rPr>
              <a:t>city</a:t>
            </a:r>
            <a:r>
              <a:rPr lang="es-ES" sz="1800" dirty="0">
                <a:latin typeface="Consolas" panose="020B0609020204030204" pitchFamily="49" charset="0"/>
              </a:rPr>
              <a:t>: "</a:t>
            </a:r>
            <a:r>
              <a:rPr lang="es-ES" sz="1800" dirty="0" smtClean="0">
                <a:latin typeface="Consolas" panose="020B0609020204030204" pitchFamily="49" charset="0"/>
              </a:rPr>
              <a:t>Boston</a:t>
            </a:r>
            <a:r>
              <a:rPr lang="es-ES" sz="1800" dirty="0">
                <a:latin typeface="Consolas" panose="020B0609020204030204" pitchFamily="49" charset="0"/>
              </a:rPr>
              <a:t>"</a:t>
            </a:r>
            <a:endParaRPr lang="es-ES" sz="18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800" dirty="0" smtClean="0">
                <a:latin typeface="Consolas" panose="020B0609020204030204" pitchFamily="49" charset="0"/>
              </a:rPr>
              <a:t>}</a:t>
            </a:r>
            <a:endParaRPr lang="el-GR" sz="18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3968" y="1444294"/>
            <a:ext cx="4608511" cy="486502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_id: "joe",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name: "Joe </a:t>
            </a:r>
            <a:r>
              <a:rPr lang="en-US" sz="1800" dirty="0" err="1">
                <a:latin typeface="Consolas" panose="020B0609020204030204" pitchFamily="49" charset="0"/>
              </a:rPr>
              <a:t>Bookreader</a:t>
            </a:r>
            <a:r>
              <a:rPr lang="en-US" sz="18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addresses: [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smtClean="0">
                <a:latin typeface="Consolas" panose="020B0609020204030204" pitchFamily="49" charset="0"/>
              </a:rPr>
              <a:t>street</a:t>
            </a:r>
            <a:r>
              <a:rPr lang="en-US" sz="1800" dirty="0">
                <a:latin typeface="Consolas" panose="020B0609020204030204" pitchFamily="49" charset="0"/>
              </a:rPr>
              <a:t>: "123 Fake </a:t>
            </a:r>
            <a:r>
              <a:rPr lang="en-US" sz="1800" dirty="0" smtClean="0">
                <a:latin typeface="Consolas" panose="020B0609020204030204" pitchFamily="49" charset="0"/>
              </a:rPr>
              <a:t>St",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smtClean="0">
                <a:latin typeface="Consolas" panose="020B0609020204030204" pitchFamily="49" charset="0"/>
              </a:rPr>
              <a:t>city</a:t>
            </a:r>
            <a:r>
              <a:rPr lang="en-US" sz="1800" dirty="0">
                <a:latin typeface="Consolas" panose="020B0609020204030204" pitchFamily="49" charset="0"/>
              </a:rPr>
              <a:t>: "</a:t>
            </a:r>
            <a:r>
              <a:rPr lang="en-US" sz="1800" dirty="0" err="1">
                <a:latin typeface="Consolas" panose="020B0609020204030204" pitchFamily="49" charset="0"/>
              </a:rPr>
              <a:t>Faketon</a:t>
            </a:r>
            <a:r>
              <a:rPr lang="en-US" sz="18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latin typeface="Consolas" panose="020B0609020204030204" pitchFamily="49" charset="0"/>
              </a:rPr>
              <a:t>},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</a:t>
            </a:r>
            <a:r>
              <a:rPr lang="en-US" sz="1800" dirty="0" smtClean="0">
                <a:latin typeface="Consolas" panose="020B0609020204030204" pitchFamily="49" charset="0"/>
              </a:rPr>
              <a:t>street</a:t>
            </a:r>
            <a:r>
              <a:rPr lang="en-US" sz="1800" dirty="0">
                <a:latin typeface="Consolas" panose="020B0609020204030204" pitchFamily="49" charset="0"/>
              </a:rPr>
              <a:t>: "</a:t>
            </a:r>
            <a:r>
              <a:rPr lang="en-US" sz="1800" dirty="0" smtClean="0">
                <a:latin typeface="Consolas" panose="020B0609020204030204" pitchFamily="49" charset="0"/>
              </a:rPr>
              <a:t>1 Other St.",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</a:t>
            </a:r>
            <a:r>
              <a:rPr lang="en-US" sz="1800" dirty="0" smtClean="0">
                <a:latin typeface="Consolas" panose="020B0609020204030204" pitchFamily="49" charset="0"/>
              </a:rPr>
              <a:t>city</a:t>
            </a:r>
            <a:r>
              <a:rPr lang="en-US" sz="1800" dirty="0">
                <a:latin typeface="Consolas" panose="020B0609020204030204" pitchFamily="49" charset="0"/>
              </a:rPr>
              <a:t>: "Boston",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</a:rPr>
              <a:t>]</a:t>
            </a:r>
            <a:endParaRPr lang="en-US" sz="18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}</a:t>
            </a:r>
            <a:endParaRPr lang="el-G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Συσχέτιση 1-Ν με αναφορές (1)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85691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title</a:t>
            </a:r>
            <a:r>
              <a:rPr lang="es-ES" sz="1400" dirty="0">
                <a:latin typeface="Consolas" panose="020B0609020204030204" pitchFamily="49" charset="0"/>
              </a:rPr>
              <a:t>: "</a:t>
            </a:r>
            <a:r>
              <a:rPr lang="es-ES" sz="1400" dirty="0" err="1">
                <a:latin typeface="Consolas" panose="020B0609020204030204" pitchFamily="49" charset="0"/>
              </a:rPr>
              <a:t>MongoDB</a:t>
            </a:r>
            <a:r>
              <a:rPr lang="es-ES" sz="1400" dirty="0">
                <a:latin typeface="Consolas" panose="020B0609020204030204" pitchFamily="49" charset="0"/>
              </a:rPr>
              <a:t>: </a:t>
            </a:r>
            <a:r>
              <a:rPr lang="es-ES" sz="1400" dirty="0" err="1">
                <a:latin typeface="Consolas" panose="020B0609020204030204" pitchFamily="49" charset="0"/>
              </a:rPr>
              <a:t>The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Definitive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Guide</a:t>
            </a:r>
            <a:r>
              <a:rPr lang="es-ES" sz="14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author</a:t>
            </a:r>
            <a:r>
              <a:rPr lang="es-ES" sz="1400" dirty="0">
                <a:latin typeface="Consolas" panose="020B0609020204030204" pitchFamily="49" charset="0"/>
              </a:rPr>
              <a:t>: [ "</a:t>
            </a:r>
            <a:r>
              <a:rPr lang="es-ES" sz="1400" dirty="0" err="1">
                <a:latin typeface="Consolas" panose="020B0609020204030204" pitchFamily="49" charset="0"/>
              </a:rPr>
              <a:t>Kristina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Chodorow</a:t>
            </a:r>
            <a:r>
              <a:rPr lang="es-ES" sz="1400" dirty="0">
                <a:latin typeface="Consolas" panose="020B0609020204030204" pitchFamily="49" charset="0"/>
              </a:rPr>
              <a:t>", "Mike </a:t>
            </a:r>
            <a:r>
              <a:rPr lang="es-ES" sz="1400" dirty="0" err="1">
                <a:latin typeface="Consolas" panose="020B0609020204030204" pitchFamily="49" charset="0"/>
              </a:rPr>
              <a:t>Dirolf</a:t>
            </a:r>
            <a:r>
              <a:rPr lang="es-ES" sz="1400" dirty="0">
                <a:latin typeface="Consolas" panose="020B0609020204030204" pitchFamily="49" charset="0"/>
              </a:rPr>
              <a:t>" ],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published_date</a:t>
            </a:r>
            <a:r>
              <a:rPr lang="es-ES" sz="1400" dirty="0">
                <a:latin typeface="Consolas" panose="020B0609020204030204" pitchFamily="49" charset="0"/>
              </a:rPr>
              <a:t>: </a:t>
            </a:r>
            <a:r>
              <a:rPr lang="es-ES" sz="1400" dirty="0" err="1">
                <a:latin typeface="Consolas" panose="020B0609020204030204" pitchFamily="49" charset="0"/>
              </a:rPr>
              <a:t>ISODate</a:t>
            </a:r>
            <a:r>
              <a:rPr lang="es-ES" sz="1400" dirty="0">
                <a:latin typeface="Consolas" panose="020B0609020204030204" pitchFamily="49" charset="0"/>
              </a:rPr>
              <a:t>("2010-09-24"),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pages</a:t>
            </a:r>
            <a:r>
              <a:rPr lang="es-ES" sz="1400" dirty="0">
                <a:latin typeface="Consolas" panose="020B0609020204030204" pitchFamily="49" charset="0"/>
              </a:rPr>
              <a:t>: 216,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language</a:t>
            </a:r>
            <a:r>
              <a:rPr lang="es-ES" sz="1400" dirty="0">
                <a:latin typeface="Consolas" panose="020B0609020204030204" pitchFamily="49" charset="0"/>
              </a:rPr>
              <a:t>: "English",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publisher</a:t>
            </a:r>
            <a:r>
              <a:rPr lang="es-ES" sz="1400" dirty="0">
                <a:latin typeface="Consolas" panose="020B0609020204030204" pitchFamily="49" charset="0"/>
              </a:rPr>
              <a:t>: {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: "</a:t>
            </a:r>
            <a:r>
              <a:rPr lang="es-ES" sz="1400" dirty="0" err="1">
                <a:latin typeface="Consolas" panose="020B0609020204030204" pitchFamily="49" charset="0"/>
              </a:rPr>
              <a:t>O'Reilly</a:t>
            </a:r>
            <a:r>
              <a:rPr lang="es-ES" sz="1400" dirty="0">
                <a:latin typeface="Consolas" panose="020B0609020204030204" pitchFamily="49" charset="0"/>
              </a:rPr>
              <a:t> Media",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</a:t>
            </a:r>
            <a:r>
              <a:rPr lang="es-ES" sz="1400" dirty="0" err="1">
                <a:latin typeface="Consolas" panose="020B0609020204030204" pitchFamily="49" charset="0"/>
              </a:rPr>
              <a:t>founded</a:t>
            </a:r>
            <a:r>
              <a:rPr lang="es-ES" sz="1400" dirty="0">
                <a:latin typeface="Consolas" panose="020B0609020204030204" pitchFamily="49" charset="0"/>
              </a:rPr>
              <a:t>: 1980,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</a:t>
            </a:r>
            <a:r>
              <a:rPr lang="es-ES" sz="1400" dirty="0" err="1">
                <a:latin typeface="Consolas" panose="020B0609020204030204" pitchFamily="49" charset="0"/>
              </a:rPr>
              <a:t>location</a:t>
            </a:r>
            <a:r>
              <a:rPr lang="es-ES" sz="1400" dirty="0">
                <a:latin typeface="Consolas" panose="020B0609020204030204" pitchFamily="49" charset="0"/>
              </a:rPr>
              <a:t>: "CA"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}</a:t>
            </a:r>
          </a:p>
          <a:p>
            <a:pPr marL="109728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}</a:t>
            </a:r>
            <a:endParaRPr lang="el-GR" sz="14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19463" cy="3928922"/>
          </a:xfr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{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title</a:t>
            </a:r>
            <a:r>
              <a:rPr lang="es-ES" sz="1400" dirty="0">
                <a:latin typeface="Consolas" panose="020B0609020204030204" pitchFamily="49" charset="0"/>
              </a:rPr>
              <a:t>: "50 </a:t>
            </a:r>
            <a:r>
              <a:rPr lang="es-ES" sz="1400" dirty="0" err="1">
                <a:latin typeface="Consolas" panose="020B0609020204030204" pitchFamily="49" charset="0"/>
              </a:rPr>
              <a:t>Tips</a:t>
            </a:r>
            <a:r>
              <a:rPr lang="es-ES" sz="1400" dirty="0">
                <a:latin typeface="Consolas" panose="020B0609020204030204" pitchFamily="49" charset="0"/>
              </a:rPr>
              <a:t> and </a:t>
            </a:r>
            <a:r>
              <a:rPr lang="es-ES" sz="1400" dirty="0" err="1">
                <a:latin typeface="Consolas" panose="020B0609020204030204" pitchFamily="49" charset="0"/>
              </a:rPr>
              <a:t>Tricks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for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MongoDB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Developer</a:t>
            </a:r>
            <a:r>
              <a:rPr lang="es-ES" sz="14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author</a:t>
            </a:r>
            <a:r>
              <a:rPr lang="es-ES" sz="1400" dirty="0">
                <a:latin typeface="Consolas" panose="020B0609020204030204" pitchFamily="49" charset="0"/>
              </a:rPr>
              <a:t>: "</a:t>
            </a:r>
            <a:r>
              <a:rPr lang="es-ES" sz="1400" dirty="0" err="1">
                <a:latin typeface="Consolas" panose="020B0609020204030204" pitchFamily="49" charset="0"/>
              </a:rPr>
              <a:t>Kristina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Chodorow</a:t>
            </a:r>
            <a:r>
              <a:rPr lang="es-ES" sz="14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published_date</a:t>
            </a:r>
            <a:r>
              <a:rPr lang="es-ES" sz="1400" dirty="0">
                <a:latin typeface="Consolas" panose="020B0609020204030204" pitchFamily="49" charset="0"/>
              </a:rPr>
              <a:t>: </a:t>
            </a:r>
            <a:r>
              <a:rPr lang="es-ES" sz="1400" dirty="0" err="1">
                <a:latin typeface="Consolas" panose="020B0609020204030204" pitchFamily="49" charset="0"/>
              </a:rPr>
              <a:t>ISODate</a:t>
            </a:r>
            <a:r>
              <a:rPr lang="es-ES" sz="1400" dirty="0">
                <a:latin typeface="Consolas" panose="020B0609020204030204" pitchFamily="49" charset="0"/>
              </a:rPr>
              <a:t>("2011-05-06"),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pages</a:t>
            </a:r>
            <a:r>
              <a:rPr lang="es-ES" sz="1400" dirty="0">
                <a:latin typeface="Consolas" panose="020B0609020204030204" pitchFamily="49" charset="0"/>
              </a:rPr>
              <a:t>: 68,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language</a:t>
            </a:r>
            <a:r>
              <a:rPr lang="es-ES" sz="1400" dirty="0">
                <a:latin typeface="Consolas" panose="020B0609020204030204" pitchFamily="49" charset="0"/>
              </a:rPr>
              <a:t>: "English",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publisher</a:t>
            </a:r>
            <a:r>
              <a:rPr lang="es-ES" sz="1400" dirty="0">
                <a:latin typeface="Consolas" panose="020B0609020204030204" pitchFamily="49" charset="0"/>
              </a:rPr>
              <a:t>: {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</a:t>
            </a:r>
            <a:r>
              <a:rPr lang="es-ES" sz="1400" dirty="0" err="1">
                <a:latin typeface="Consolas" panose="020B0609020204030204" pitchFamily="49" charset="0"/>
              </a:rPr>
              <a:t>name</a:t>
            </a:r>
            <a:r>
              <a:rPr lang="es-ES" sz="1400" dirty="0">
                <a:latin typeface="Consolas" panose="020B0609020204030204" pitchFamily="49" charset="0"/>
              </a:rPr>
              <a:t>: "</a:t>
            </a:r>
            <a:r>
              <a:rPr lang="es-ES" sz="1400" dirty="0" err="1">
                <a:latin typeface="Consolas" panose="020B0609020204030204" pitchFamily="49" charset="0"/>
              </a:rPr>
              <a:t>O'Reilly</a:t>
            </a:r>
            <a:r>
              <a:rPr lang="es-ES" sz="1400" dirty="0">
                <a:latin typeface="Consolas" panose="020B0609020204030204" pitchFamily="49" charset="0"/>
              </a:rPr>
              <a:t> Media",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</a:t>
            </a:r>
            <a:r>
              <a:rPr lang="es-ES" sz="1400" dirty="0" err="1">
                <a:latin typeface="Consolas" panose="020B0609020204030204" pitchFamily="49" charset="0"/>
              </a:rPr>
              <a:t>founded</a:t>
            </a:r>
            <a:r>
              <a:rPr lang="es-ES" sz="1400" dirty="0">
                <a:latin typeface="Consolas" panose="020B0609020204030204" pitchFamily="49" charset="0"/>
              </a:rPr>
              <a:t>: 1980,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  </a:t>
            </a:r>
            <a:r>
              <a:rPr lang="es-ES" sz="1400" dirty="0" err="1">
                <a:latin typeface="Consolas" panose="020B0609020204030204" pitchFamily="49" charset="0"/>
              </a:rPr>
              <a:t>location</a:t>
            </a:r>
            <a:r>
              <a:rPr lang="es-ES" sz="1400" dirty="0">
                <a:latin typeface="Consolas" panose="020B0609020204030204" pitchFamily="49" charset="0"/>
              </a:rPr>
              <a:t>: "CA"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         }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}</a:t>
            </a:r>
            <a:endParaRPr lang="el-G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Αυτή η αναπαράσταση της συσχέτισης οδηγεί σε περιττές επαναλήψεις των ίδιων πληροφοριών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43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Συσχέτιση 1-Ν με αναφορές 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14494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_id: "</a:t>
            </a:r>
            <a:r>
              <a:rPr lang="en-US" sz="1400" dirty="0" err="1">
                <a:latin typeface="Consolas" panose="020B0609020204030204" pitchFamily="49" charset="0"/>
              </a:rPr>
              <a:t>oreilly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name: "O'Reilly Media",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founded: 1980,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location: "CA"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l-GR" sz="14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l-GR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_id: 123456789,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title: "MongoDB: The Definitive Guide",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author: [ "Kristina </a:t>
            </a:r>
            <a:r>
              <a:rPr lang="en-US" sz="1400" dirty="0" err="1">
                <a:latin typeface="Consolas" panose="020B0609020204030204" pitchFamily="49" charset="0"/>
              </a:rPr>
              <a:t>Chodorow</a:t>
            </a:r>
            <a:r>
              <a:rPr lang="en-US" sz="1400" dirty="0">
                <a:latin typeface="Consolas" panose="020B0609020204030204" pitchFamily="49" charset="0"/>
              </a:rPr>
              <a:t>", "Mike </a:t>
            </a:r>
            <a:r>
              <a:rPr lang="en-US" sz="1400" dirty="0" err="1">
                <a:latin typeface="Consolas" panose="020B0609020204030204" pitchFamily="49" charset="0"/>
              </a:rPr>
              <a:t>Dirolf</a:t>
            </a:r>
            <a:r>
              <a:rPr lang="en-US" sz="1400" dirty="0">
                <a:latin typeface="Consolas" panose="020B0609020204030204" pitchFamily="49" charset="0"/>
              </a:rPr>
              <a:t>" ],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published_date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ISODate</a:t>
            </a:r>
            <a:r>
              <a:rPr lang="en-US" sz="1400" dirty="0">
                <a:latin typeface="Consolas" panose="020B0609020204030204" pitchFamily="49" charset="0"/>
              </a:rPr>
              <a:t>("2010-09-24"),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pages: 216,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language: "English",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publisher_id</a:t>
            </a:r>
            <a:r>
              <a:rPr lang="en-US" sz="1400" dirty="0">
                <a:latin typeface="Consolas" panose="020B0609020204030204" pitchFamily="49" charset="0"/>
              </a:rPr>
              <a:t>: "</a:t>
            </a:r>
            <a:r>
              <a:rPr lang="en-US" sz="1400" dirty="0" err="1">
                <a:latin typeface="Consolas" panose="020B0609020204030204" pitchFamily="49" charset="0"/>
              </a:rPr>
              <a:t>oreilly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19463" cy="3928922"/>
          </a:xfr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{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_id: 234567890,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title</a:t>
            </a:r>
            <a:r>
              <a:rPr lang="es-ES" sz="1400" dirty="0">
                <a:latin typeface="Consolas" panose="020B0609020204030204" pitchFamily="49" charset="0"/>
              </a:rPr>
              <a:t>: "50 </a:t>
            </a:r>
            <a:r>
              <a:rPr lang="es-ES" sz="1400" dirty="0" err="1">
                <a:latin typeface="Consolas" panose="020B0609020204030204" pitchFamily="49" charset="0"/>
              </a:rPr>
              <a:t>Tips</a:t>
            </a:r>
            <a:r>
              <a:rPr lang="es-ES" sz="1400" dirty="0">
                <a:latin typeface="Consolas" panose="020B0609020204030204" pitchFamily="49" charset="0"/>
              </a:rPr>
              <a:t> and </a:t>
            </a:r>
            <a:r>
              <a:rPr lang="es-ES" sz="1400" dirty="0" err="1">
                <a:latin typeface="Consolas" panose="020B0609020204030204" pitchFamily="49" charset="0"/>
              </a:rPr>
              <a:t>Tricks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for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MongoDB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Developer</a:t>
            </a:r>
            <a:r>
              <a:rPr lang="es-ES" sz="14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author</a:t>
            </a:r>
            <a:r>
              <a:rPr lang="es-ES" sz="1400" dirty="0">
                <a:latin typeface="Consolas" panose="020B0609020204030204" pitchFamily="49" charset="0"/>
              </a:rPr>
              <a:t>: "</a:t>
            </a:r>
            <a:r>
              <a:rPr lang="es-ES" sz="1400" dirty="0" err="1">
                <a:latin typeface="Consolas" panose="020B0609020204030204" pitchFamily="49" charset="0"/>
              </a:rPr>
              <a:t>Kristina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Chodorow</a:t>
            </a:r>
            <a:r>
              <a:rPr lang="es-ES" sz="1400" dirty="0">
                <a:latin typeface="Consolas" panose="020B0609020204030204" pitchFamily="49" charset="0"/>
              </a:rPr>
              <a:t>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published_date</a:t>
            </a:r>
            <a:r>
              <a:rPr lang="es-ES" sz="1400" dirty="0">
                <a:latin typeface="Consolas" panose="020B0609020204030204" pitchFamily="49" charset="0"/>
              </a:rPr>
              <a:t>: </a:t>
            </a:r>
            <a:r>
              <a:rPr lang="es-ES" sz="1400" dirty="0" err="1">
                <a:latin typeface="Consolas" panose="020B0609020204030204" pitchFamily="49" charset="0"/>
              </a:rPr>
              <a:t>ISODate</a:t>
            </a:r>
            <a:r>
              <a:rPr lang="es-ES" sz="1400" dirty="0">
                <a:latin typeface="Consolas" panose="020B0609020204030204" pitchFamily="49" charset="0"/>
              </a:rPr>
              <a:t>("2011-05-06"),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pages</a:t>
            </a:r>
            <a:r>
              <a:rPr lang="es-ES" sz="1400" dirty="0">
                <a:latin typeface="Consolas" panose="020B0609020204030204" pitchFamily="49" charset="0"/>
              </a:rPr>
              <a:t>: 68,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language</a:t>
            </a:r>
            <a:r>
              <a:rPr lang="es-ES" sz="1400" dirty="0">
                <a:latin typeface="Consolas" panose="020B0609020204030204" pitchFamily="49" charset="0"/>
              </a:rPr>
              <a:t>: "English",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publisher_id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latin typeface="Consolas" panose="020B0609020204030204" pitchFamily="49" charset="0"/>
              </a:rPr>
              <a:t>"</a:t>
            </a:r>
            <a:r>
              <a:rPr lang="es-ES" sz="1400" dirty="0" err="1">
                <a:latin typeface="Consolas" panose="020B0609020204030204" pitchFamily="49" charset="0"/>
              </a:rPr>
              <a:t>oreilly</a:t>
            </a:r>
            <a:r>
              <a:rPr lang="es-ES" sz="1400" dirty="0">
                <a:latin typeface="Consolas" panose="020B0609020204030204" pitchFamily="49" charset="0"/>
              </a:rPr>
              <a:t>"</a:t>
            </a:r>
          </a:p>
          <a:p>
            <a:pPr marL="109728" indent="0">
              <a:spcBef>
                <a:spcPts val="40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Καλύτερος τρόπος!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50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r>
              <a:rPr lang="en-US" dirty="0" smtClean="0"/>
              <a:t> </a:t>
            </a:r>
            <a:r>
              <a:rPr lang="el-GR" dirty="0" smtClean="0"/>
              <a:t>με 3 είδη εγγράφων:</a:t>
            </a:r>
          </a:p>
          <a:p>
            <a:pPr lvl="1"/>
            <a:r>
              <a:rPr lang="el-GR" dirty="0" smtClean="0"/>
              <a:t>Άρθρα</a:t>
            </a:r>
          </a:p>
          <a:p>
            <a:pPr lvl="1"/>
            <a:r>
              <a:rPr lang="el-GR" dirty="0" smtClean="0"/>
              <a:t>Κατηγορίες</a:t>
            </a:r>
          </a:p>
          <a:p>
            <a:pPr lvl="1"/>
            <a:r>
              <a:rPr lang="el-GR" dirty="0" smtClean="0"/>
              <a:t>Ετικέτες</a:t>
            </a:r>
          </a:p>
          <a:p>
            <a:r>
              <a:rPr lang="el-GR" dirty="0" smtClean="0"/>
              <a:t>Για λόγους βελτιστοποίησης επιλέγεται η ενσωμάτωση των συσχετίσεων 1-Ν (έγγραφα-</a:t>
            </a:r>
            <a:r>
              <a:rPr lang="el-GR" dirty="0" err="1" smtClean="0"/>
              <a:t>κατηγορίε</a:t>
            </a:r>
            <a:r>
              <a:rPr lang="el-GR" dirty="0" smtClean="0"/>
              <a:t>ς, έγγραφα-ετικέτες) στα άρθρα</a:t>
            </a:r>
          </a:p>
          <a:p>
            <a:pPr lvl="1"/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</a:t>
            </a:r>
            <a:r>
              <a:rPr lang="el-GR" dirty="0" smtClean="0"/>
              <a:t>και </a:t>
            </a:r>
            <a:r>
              <a:rPr lang="en-US" dirty="0" smtClean="0"/>
              <a:t>MongoDB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1095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Κλάση </a:t>
            </a:r>
            <a:r>
              <a:rPr lang="en-US" dirty="0" smtClean="0"/>
              <a:t>Article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08105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s-ES" sz="1600" dirty="0" err="1">
                <a:latin typeface="Consolas" panose="020B0609020204030204" pitchFamily="49" charset="0"/>
              </a:rPr>
              <a:t>Entity</a:t>
            </a: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s-ES" sz="1600" dirty="0" err="1">
                <a:latin typeface="Consolas" panose="020B0609020204030204" pitchFamily="49" charset="0"/>
              </a:rPr>
              <a:t>NoSql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dataFormat</a:t>
            </a:r>
            <a:r>
              <a:rPr lang="es-ES" sz="1600" dirty="0">
                <a:latin typeface="Consolas" panose="020B0609020204030204" pitchFamily="49" charset="0"/>
              </a:rPr>
              <a:t>=</a:t>
            </a:r>
            <a:r>
              <a:rPr lang="es-ES" sz="1600" dirty="0" err="1">
                <a:latin typeface="Consolas" panose="020B0609020204030204" pitchFamily="49" charset="0"/>
              </a:rPr>
              <a:t>DataFormatType.MAPPED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s-ES" sz="1600" dirty="0" err="1">
                <a:latin typeface="Consolas" panose="020B0609020204030204" pitchFamily="49" charset="0"/>
              </a:rPr>
              <a:t>public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class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Article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implements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Serializable</a:t>
            </a:r>
            <a:r>
              <a:rPr lang="es-ES" sz="1600" dirty="0">
                <a:latin typeface="Consolas" panose="020B0609020204030204" pitchFamily="49" charset="0"/>
              </a:rPr>
              <a:t> {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public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Article</a:t>
            </a:r>
            <a:r>
              <a:rPr lang="es-ES" sz="1600" dirty="0">
                <a:latin typeface="Consolas" panose="020B0609020204030204" pitchFamily="49" charset="0"/>
              </a:rPr>
              <a:t>() { 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</a:t>
            </a:r>
            <a:r>
              <a:rPr lang="es-ES" sz="1600" dirty="0" err="1">
                <a:latin typeface="Consolas" panose="020B0609020204030204" pitchFamily="49" charset="0"/>
              </a:rPr>
              <a:t>GeneratedValue</a:t>
            </a: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@Field(</a:t>
            </a:r>
            <a:r>
              <a:rPr lang="es-ES" sz="1600" dirty="0" err="1">
                <a:latin typeface="Consolas" panose="020B06090202040302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</a:rPr>
              <a:t>="_id")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id;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</a:t>
            </a:r>
            <a:r>
              <a:rPr lang="es-ES" sz="1600" dirty="0" err="1">
                <a:latin typeface="Consolas" panose="020B0609020204030204" pitchFamily="49" charset="0"/>
              </a:rPr>
              <a:t>ElementCollection</a:t>
            </a: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List</a:t>
            </a:r>
            <a:r>
              <a:rPr lang="es-ES" sz="1600" dirty="0"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latin typeface="Consolas" panose="020B0609020204030204" pitchFamily="49" charset="0"/>
              </a:rPr>
              <a:t>Categories</a:t>
            </a:r>
            <a:r>
              <a:rPr lang="es-ES" sz="1600" dirty="0">
                <a:latin typeface="Consolas" panose="020B0609020204030204" pitchFamily="49" charset="0"/>
              </a:rPr>
              <a:t>&gt; </a:t>
            </a:r>
            <a:r>
              <a:rPr lang="es-ES" sz="1600" dirty="0" err="1">
                <a:latin typeface="Consolas" panose="020B0609020204030204" pitchFamily="49" charset="0"/>
              </a:rPr>
              <a:t>categoryLists</a:t>
            </a:r>
            <a:r>
              <a:rPr lang="es-ES" sz="1600" dirty="0"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latin typeface="Consolas" panose="020B0609020204030204" pitchFamily="49" charset="0"/>
              </a:rPr>
              <a:t>ArrayList</a:t>
            </a:r>
            <a:r>
              <a:rPr lang="es-ES" sz="1600" dirty="0"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latin typeface="Consolas" panose="020B0609020204030204" pitchFamily="49" charset="0"/>
              </a:rPr>
              <a:t>Categories</a:t>
            </a:r>
            <a:r>
              <a:rPr lang="es-ES" sz="1600" dirty="0">
                <a:latin typeface="Consolas" panose="020B0609020204030204" pitchFamily="49" charset="0"/>
              </a:rPr>
              <a:t>&gt;();</a:t>
            </a:r>
            <a:endParaRPr lang="el-GR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679503" cy="50810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1600" dirty="0" smtClean="0">
                <a:latin typeface="Consolas" panose="020B0609020204030204" pitchFamily="49" charset="0"/>
              </a:rPr>
              <a:t>    </a:t>
            </a:r>
            <a:r>
              <a:rPr lang="es-ES" sz="1600" dirty="0" smtClean="0">
                <a:latin typeface="Consolas" panose="020B0609020204030204" pitchFamily="49" charset="0"/>
              </a:rPr>
              <a:t>@</a:t>
            </a:r>
            <a:r>
              <a:rPr lang="es-ES" sz="1600" dirty="0">
                <a:latin typeface="Consolas" panose="020B0609020204030204" pitchFamily="49" charset="0"/>
              </a:rPr>
              <a:t>Basic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title</a:t>
            </a:r>
            <a:r>
              <a:rPr lang="es-ES" sz="1600" dirty="0"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@Basic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content</a:t>
            </a:r>
            <a:r>
              <a:rPr lang="es-ES" sz="1600" dirty="0"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</a:rPr>
              <a:t>    </a:t>
            </a: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s-ES" sz="1600" dirty="0" smtClean="0">
                <a:latin typeface="Consolas" panose="020B0609020204030204" pitchFamily="49" charset="0"/>
              </a:rPr>
              <a:t>Basic</a:t>
            </a:r>
            <a:endParaRPr lang="el-GR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1600" dirty="0" smtClean="0">
                <a:latin typeface="Consolas" panose="020B0609020204030204" pitchFamily="49" charset="0"/>
              </a:rPr>
              <a:t>    </a:t>
            </a:r>
            <a:r>
              <a:rPr lang="es-ES" sz="1600" dirty="0" smtClean="0">
                <a:latin typeface="Consolas" panose="020B0609020204030204" pitchFamily="49" charset="0"/>
              </a:rPr>
              <a:t>@Temporal</a:t>
            </a:r>
            <a:endParaRPr lang="el-GR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1600" dirty="0" smtClean="0">
                <a:latin typeface="Consolas" panose="020B0609020204030204" pitchFamily="49" charset="0"/>
              </a:rPr>
              <a:t>  </a:t>
            </a:r>
            <a:r>
              <a:rPr lang="es-ES" sz="1600" dirty="0" smtClean="0">
                <a:latin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</a:rPr>
              <a:t>javax.persistence.TemporalType.DATE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Date </a:t>
            </a:r>
            <a:r>
              <a:rPr lang="es-ES" sz="1600" dirty="0" err="1">
                <a:latin typeface="Consolas" panose="020B0609020204030204" pitchFamily="49" charset="0"/>
              </a:rPr>
              <a:t>date</a:t>
            </a:r>
            <a:r>
              <a:rPr lang="es-ES" sz="1600" dirty="0"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@Basic</a:t>
            </a: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author</a:t>
            </a:r>
            <a:r>
              <a:rPr lang="es-ES" sz="1600" dirty="0"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@</a:t>
            </a:r>
            <a:r>
              <a:rPr lang="es-ES" sz="1600" dirty="0" err="1">
                <a:latin typeface="Consolas" panose="020B0609020204030204" pitchFamily="49" charset="0"/>
              </a:rPr>
              <a:t>ElementCollection</a:t>
            </a:r>
            <a:endParaRPr lang="es-ES" sz="1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List</a:t>
            </a:r>
            <a:r>
              <a:rPr lang="es-ES" sz="1600" dirty="0"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latin typeface="Consolas" panose="020B0609020204030204" pitchFamily="49" charset="0"/>
              </a:rPr>
              <a:t>Tags</a:t>
            </a:r>
            <a:r>
              <a:rPr lang="es-ES" sz="1600" dirty="0">
                <a:latin typeface="Consolas" panose="020B0609020204030204" pitchFamily="49" charset="0"/>
              </a:rPr>
              <a:t>&gt; </a:t>
            </a:r>
            <a:r>
              <a:rPr lang="es-ES" sz="1600" dirty="0" err="1">
                <a:latin typeface="Consolas" panose="020B0609020204030204" pitchFamily="49" charset="0"/>
              </a:rPr>
              <a:t>tagLists</a:t>
            </a:r>
            <a:r>
              <a:rPr lang="es-ES" sz="1600" dirty="0">
                <a:latin typeface="Consolas" panose="020B0609020204030204" pitchFamily="49" charset="0"/>
              </a:rPr>
              <a:t> = </a:t>
            </a:r>
            <a:r>
              <a:rPr lang="es-ES" sz="1600" dirty="0" smtClean="0">
                <a:latin typeface="Consolas" panose="020B0609020204030204" pitchFamily="49" charset="0"/>
              </a:rPr>
              <a:t>new</a:t>
            </a:r>
            <a:endParaRPr lang="el-GR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l-GR" sz="1600" dirty="0">
                <a:latin typeface="Consolas" panose="020B0609020204030204" pitchFamily="49" charset="0"/>
              </a:rPr>
              <a:t> </a:t>
            </a:r>
            <a:r>
              <a:rPr lang="el-GR" sz="1600" dirty="0" smtClean="0">
                <a:latin typeface="Consolas" panose="020B0609020204030204" pitchFamily="49" charset="0"/>
              </a:rPr>
              <a:t>   </a:t>
            </a:r>
            <a:r>
              <a:rPr lang="es-ES" sz="1600" dirty="0" err="1" smtClean="0">
                <a:latin typeface="Consolas" panose="020B0609020204030204" pitchFamily="49" charset="0"/>
              </a:rPr>
              <a:t>ArrayList</a:t>
            </a:r>
            <a:r>
              <a:rPr lang="es-ES" sz="1600" dirty="0" smtClean="0">
                <a:latin typeface="Consolas" panose="020B0609020204030204" pitchFamily="49" charset="0"/>
              </a:rPr>
              <a:t>&lt;</a:t>
            </a:r>
            <a:r>
              <a:rPr lang="es-ES" sz="1600" dirty="0" err="1" smtClean="0">
                <a:latin typeface="Consolas" panose="020B0609020204030204" pitchFamily="49" charset="0"/>
              </a:rPr>
              <a:t>Tags</a:t>
            </a:r>
            <a:r>
              <a:rPr lang="es-ES" sz="1600" dirty="0"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endParaRPr lang="es-ES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s-ES" sz="1600" dirty="0" smtClean="0">
                <a:latin typeface="Consolas" panose="020B0609020204030204" pitchFamily="49" charset="0"/>
              </a:rPr>
              <a:t>}</a:t>
            </a:r>
            <a:endParaRPr lang="el-G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5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915</Words>
  <Application>Microsoft Office PowerPoint</Application>
  <PresentationFormat>On-screen Show (4:3)</PresentationFormat>
  <Paragraphs>208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MongoDB &amp; Java Persistence API</vt:lpstr>
      <vt:lpstr>MongoDB </vt:lpstr>
      <vt:lpstr>Παράδειγμα εγγράφου</vt:lpstr>
      <vt:lpstr>Συσχέτιση εγγράφων 1-1</vt:lpstr>
      <vt:lpstr>Συσχέτιση 1-Ν (ενσωματωμένη)</vt:lpstr>
      <vt:lpstr>Συσχέτιση 1-Ν με αναφορές (1)</vt:lpstr>
      <vt:lpstr>Συσχέτιση 1-Ν με αναφορές (2)</vt:lpstr>
      <vt:lpstr>JPA και MongoDB</vt:lpstr>
      <vt:lpstr>Κλάση Article</vt:lpstr>
      <vt:lpstr>Βασικοί Υπομνηματισμοί</vt:lpstr>
      <vt:lpstr>Κλάσεις Tag, Category</vt:lpstr>
      <vt:lpstr>Ρύθμιση persistence.xml</vt:lpstr>
      <vt:lpstr>JPQL με MongoDB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Java Persistence API</dc:title>
  <dc:creator>Ioannis Chamodrakas</dc:creator>
  <cp:lastModifiedBy>ic</cp:lastModifiedBy>
  <cp:revision>23</cp:revision>
  <dcterms:created xsi:type="dcterms:W3CDTF">2016-04-20T21:35:01Z</dcterms:created>
  <dcterms:modified xsi:type="dcterms:W3CDTF">2016-04-21T15:14:31Z</dcterms:modified>
</cp:coreProperties>
</file>