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7" r:id="rId2"/>
    <p:sldId id="264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4F"/>
    <a:srgbClr val="A82025"/>
    <a:srgbClr val="7E181D"/>
    <a:srgbClr val="FDE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36" autoAdjust="0"/>
  </p:normalViewPr>
  <p:slideViewPr>
    <p:cSldViewPr snapToGrid="0">
      <p:cViewPr varScale="1">
        <p:scale>
          <a:sx n="87" d="100"/>
          <a:sy n="87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5ABB-52AF-4990-80DA-E93E38CB72D2}" type="datetimeFigureOut">
              <a:rPr lang="zh-CN" altLang="en-US" smtClean="0"/>
              <a:t>2018-01-27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A99D-B1C0-4B85-B612-62697C9FE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6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52B91-30A3-4D28-8024-8096125FE1CF}" type="datetimeFigureOut">
              <a:rPr lang="zh-CN" altLang="en-US" smtClean="0"/>
              <a:t>2018-01-27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5B802-345A-4BB3-99B4-77BB8E32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0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3999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667866" y="2395166"/>
            <a:ext cx="6536583" cy="19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71959" y="2395165"/>
            <a:ext cx="183842" cy="1939079"/>
          </a:xfrm>
          <a:prstGeom prst="rect">
            <a:avLst/>
          </a:prstGeom>
          <a:solidFill>
            <a:srgbClr val="A8202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35" y="292836"/>
            <a:ext cx="1695860" cy="54841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155802" y="2395164"/>
            <a:ext cx="512065" cy="1939079"/>
          </a:xfrm>
          <a:prstGeom prst="rect">
            <a:avLst/>
          </a:prstGeom>
          <a:solidFill>
            <a:srgbClr val="A8202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774344" y="62777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◎2016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赛普爱德版权所有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42" y="4431030"/>
            <a:ext cx="2607759" cy="2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45" y="5989318"/>
            <a:ext cx="2660909" cy="8686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7" y="6452045"/>
            <a:ext cx="1805944" cy="173736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6778544" y="645125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◎2016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赛普爱德版权所有</a:t>
            </a:r>
          </a:p>
        </p:txBody>
      </p: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8544" y="6391798"/>
            <a:ext cx="20574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56DA8EE-CAE8-43A4-BD88-2A98ADB518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665"/>
            <a:ext cx="9144000" cy="411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52" y="108271"/>
            <a:ext cx="1750225" cy="35284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92742" y="40341"/>
            <a:ext cx="7080010" cy="566665"/>
          </a:xfrm>
        </p:spPr>
        <p:txBody>
          <a:bodyPr>
            <a:no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769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45" y="5989318"/>
            <a:ext cx="2660909" cy="8686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7" y="6452045"/>
            <a:ext cx="1805944" cy="173736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6778544" y="645125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◎2016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赛普爱德版权所有</a:t>
            </a:r>
          </a:p>
        </p:txBody>
      </p: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8544" y="6391798"/>
            <a:ext cx="20574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56DA8EE-CAE8-43A4-BD88-2A98ADB518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665"/>
            <a:ext cx="9144000" cy="411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52" y="108271"/>
            <a:ext cx="1750225" cy="35284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92742" y="40341"/>
            <a:ext cx="7080010" cy="566665"/>
          </a:xfrm>
        </p:spPr>
        <p:txBody>
          <a:bodyPr>
            <a:no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28650" y="135345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3999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4" y="2342385"/>
            <a:ext cx="3023622" cy="15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56DA8EE-CAE8-43A4-BD88-2A98ADB518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8" r:id="rId3"/>
    <p:sldLayoutId id="214748369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7223" y="4711204"/>
            <a:ext cx="118333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寇辉辉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2018.02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7786" y="2987040"/>
            <a:ext cx="483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web </a:t>
            </a:r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5"/>
          <p:cNvSpPr>
            <a:spLocks noChangeArrowheads="1"/>
          </p:cNvSpPr>
          <p:nvPr/>
        </p:nvSpPr>
        <p:spPr bwMode="auto">
          <a:xfrm>
            <a:off x="2137356" y="3966464"/>
            <a:ext cx="4641187" cy="563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Rectangle 85"/>
          <p:cNvSpPr>
            <a:spLocks noChangeArrowheads="1"/>
          </p:cNvSpPr>
          <p:nvPr/>
        </p:nvSpPr>
        <p:spPr bwMode="auto">
          <a:xfrm>
            <a:off x="2137357" y="3179264"/>
            <a:ext cx="4641187" cy="563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Rectangle 85"/>
          <p:cNvSpPr>
            <a:spLocks noChangeArrowheads="1"/>
          </p:cNvSpPr>
          <p:nvPr/>
        </p:nvSpPr>
        <p:spPr bwMode="auto">
          <a:xfrm>
            <a:off x="2137358" y="2410252"/>
            <a:ext cx="4641187" cy="563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Rectangle 85"/>
          <p:cNvSpPr>
            <a:spLocks noChangeArrowheads="1"/>
          </p:cNvSpPr>
          <p:nvPr/>
        </p:nvSpPr>
        <p:spPr bwMode="auto">
          <a:xfrm>
            <a:off x="2137359" y="1675433"/>
            <a:ext cx="4641187" cy="5638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A8EE-CAE8-43A4-BD88-2A98ADB518B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00922" y="1750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入门指南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二十四角星 14"/>
          <p:cNvSpPr/>
          <p:nvPr/>
        </p:nvSpPr>
        <p:spPr>
          <a:xfrm>
            <a:off x="2303998" y="1726168"/>
            <a:ext cx="439254" cy="439254"/>
          </a:xfrm>
          <a:prstGeom prst="star2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25" name="二十四角星 24"/>
          <p:cNvSpPr/>
          <p:nvPr/>
        </p:nvSpPr>
        <p:spPr>
          <a:xfrm>
            <a:off x="2303998" y="2494153"/>
            <a:ext cx="439254" cy="439254"/>
          </a:xfrm>
          <a:prstGeom prst="star2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6" name="二十四角星 25"/>
          <p:cNvSpPr/>
          <p:nvPr/>
        </p:nvSpPr>
        <p:spPr>
          <a:xfrm>
            <a:off x="2325205" y="3250790"/>
            <a:ext cx="439254" cy="439254"/>
          </a:xfrm>
          <a:prstGeom prst="star2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27" name="二十四角星 26"/>
          <p:cNvSpPr/>
          <p:nvPr/>
        </p:nvSpPr>
        <p:spPr>
          <a:xfrm>
            <a:off x="2325205" y="4028778"/>
            <a:ext cx="439254" cy="439254"/>
          </a:xfrm>
          <a:prstGeom prst="star2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28" name="Rectangle 85"/>
          <p:cNvSpPr>
            <a:spLocks noChangeArrowheads="1"/>
          </p:cNvSpPr>
          <p:nvPr/>
        </p:nvSpPr>
        <p:spPr bwMode="auto">
          <a:xfrm>
            <a:off x="2137356" y="4759490"/>
            <a:ext cx="4641187" cy="563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二十四角星 26"/>
          <p:cNvSpPr/>
          <p:nvPr/>
        </p:nvSpPr>
        <p:spPr>
          <a:xfrm>
            <a:off x="2325205" y="4821804"/>
            <a:ext cx="439254" cy="439254"/>
          </a:xfrm>
          <a:prstGeom prst="star2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</p:spTree>
    <p:extLst>
      <p:ext uri="{BB962C8B-B14F-4D97-AF65-F5344CB8AC3E}">
        <p14:creationId xmlns:p14="http://schemas.microsoft.com/office/powerpoint/2010/main" val="121097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A8EE-CAE8-43A4-BD88-2A98ADB518B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入门指南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Asp.net Web API</a:t>
            </a:r>
          </a:p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Asp.net Web API</a:t>
            </a:r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Asp.NET Web API VS WCF</a:t>
            </a:r>
            <a:endParaRPr lang="en-US" altLang="zh-CN" dirty="0"/>
          </a:p>
          <a:p>
            <a:r>
              <a:rPr lang="en-US" altLang="zh-CN" dirty="0" smtClean="0"/>
              <a:t>Restful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en-US" altLang="zh-CN" dirty="0" err="1" smtClean="0"/>
              <a:t>HttpStatus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A8EE-CAE8-43A4-BD88-2A98ADB518B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Asp.NET Web API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   ASP.NET </a:t>
            </a:r>
            <a:r>
              <a:rPr lang="en-US" altLang="zh-CN" dirty="0">
                <a:latin typeface="+mn-ea"/>
                <a:ea typeface="+mn-ea"/>
              </a:rPr>
              <a:t>WEB API</a:t>
            </a:r>
            <a:r>
              <a:rPr lang="zh-CN" altLang="en-US" dirty="0">
                <a:latin typeface="+mn-ea"/>
                <a:ea typeface="+mn-ea"/>
              </a:rPr>
              <a:t>是基于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.NET Framework</a:t>
            </a:r>
            <a:r>
              <a:rPr lang="zh-CN" altLang="en-US" dirty="0">
                <a:latin typeface="+mn-ea"/>
                <a:ea typeface="+mn-ea"/>
              </a:rPr>
              <a:t>用来构建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Restful</a:t>
            </a:r>
            <a:r>
              <a:rPr lang="zh-CN" altLang="en-US" dirty="0">
                <a:latin typeface="+mn-ea"/>
                <a:ea typeface="+mn-ea"/>
              </a:rPr>
              <a:t>软件架构的框架，它是基于</a:t>
            </a:r>
            <a:r>
              <a:rPr lang="en-US" altLang="zh-CN" dirty="0">
                <a:latin typeface="+mn-ea"/>
                <a:ea typeface="+mn-ea"/>
              </a:rPr>
              <a:t>HTTP</a:t>
            </a:r>
            <a:r>
              <a:rPr lang="zh-CN" altLang="en-US" dirty="0">
                <a:latin typeface="+mn-ea"/>
                <a:ea typeface="+mn-ea"/>
              </a:rPr>
              <a:t>协议。</a:t>
            </a:r>
            <a:r>
              <a:rPr lang="en-US" altLang="zh-CN" dirty="0">
                <a:latin typeface="+mn-ea"/>
                <a:ea typeface="+mn-ea"/>
              </a:rPr>
              <a:t>Http</a:t>
            </a:r>
            <a:r>
              <a:rPr lang="zh-CN" altLang="en-US" dirty="0">
                <a:latin typeface="+mn-ea"/>
                <a:ea typeface="+mn-ea"/>
              </a:rPr>
              <a:t>不只是能够生成我们常见的</a:t>
            </a:r>
            <a:r>
              <a:rPr lang="en-US" altLang="zh-CN" dirty="0">
                <a:latin typeface="+mn-ea"/>
                <a:ea typeface="+mn-ea"/>
              </a:rPr>
              <a:t>web</a:t>
            </a:r>
            <a:r>
              <a:rPr lang="zh-CN" altLang="en-US" dirty="0">
                <a:latin typeface="+mn-ea"/>
                <a:ea typeface="+mn-ea"/>
              </a:rPr>
              <a:t>页面，它更是能够建立服务和面向资源的平台。使用</a:t>
            </a:r>
            <a:r>
              <a:rPr lang="en-US" altLang="zh-CN" dirty="0">
                <a:latin typeface="+mn-ea"/>
                <a:ea typeface="+mn-ea"/>
              </a:rPr>
              <a:t>HTTP</a:t>
            </a:r>
            <a:r>
              <a:rPr lang="zh-CN" altLang="en-US" dirty="0">
                <a:latin typeface="+mn-ea"/>
                <a:ea typeface="+mn-ea"/>
              </a:rPr>
              <a:t>协议建立的服务更加的轻量级，更加的简洁。不同的客户端可以更加无缝的使用服务。为了理解为什么要使用</a:t>
            </a:r>
            <a:r>
              <a:rPr lang="en-US" altLang="zh-CN" dirty="0">
                <a:latin typeface="+mn-ea"/>
                <a:ea typeface="+mn-ea"/>
              </a:rPr>
              <a:t>WEB API</a:t>
            </a:r>
            <a:r>
              <a:rPr lang="zh-CN" altLang="en-US" dirty="0">
                <a:latin typeface="+mn-ea"/>
                <a:ea typeface="+mn-ea"/>
              </a:rPr>
              <a:t>，首先要理解的一个概念就是</a:t>
            </a:r>
            <a:r>
              <a:rPr lang="en-US" altLang="zh-CN" dirty="0">
                <a:latin typeface="+mn-ea"/>
                <a:ea typeface="+mn-ea"/>
              </a:rPr>
              <a:t>Restful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991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A8EE-CAE8-43A4-BD88-2A98ADB518B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latin typeface="+mn-ea"/>
                <a:ea typeface="+mn-ea"/>
              </a:rPr>
              <a:t>Restful</a:t>
            </a:r>
            <a:r>
              <a:rPr lang="zh-CN" altLang="en-US" dirty="0">
                <a:latin typeface="+mn-ea"/>
                <a:ea typeface="+mn-ea"/>
              </a:rPr>
              <a:t>是一种面向资源的软件架构，</a:t>
            </a:r>
            <a:r>
              <a:rPr lang="en-US" altLang="zh-CN" dirty="0">
                <a:latin typeface="+mn-ea"/>
                <a:ea typeface="+mn-ea"/>
              </a:rPr>
              <a:t>Rest</a:t>
            </a:r>
            <a:r>
              <a:rPr lang="zh-CN" altLang="en-US" dirty="0">
                <a:latin typeface="+mn-ea"/>
                <a:ea typeface="+mn-ea"/>
              </a:rPr>
              <a:t>的全文是</a:t>
            </a:r>
            <a:r>
              <a:rPr lang="en-US" altLang="zh-CN" dirty="0">
                <a:latin typeface="+mn-ea"/>
                <a:ea typeface="+mn-ea"/>
              </a:rPr>
              <a:t>Representational State Transfer</a:t>
            </a:r>
            <a:r>
              <a:rPr lang="zh-CN" altLang="en-US" dirty="0">
                <a:latin typeface="+mn-ea"/>
                <a:ea typeface="+mn-ea"/>
              </a:rPr>
              <a:t>，即表现</a:t>
            </a:r>
            <a:r>
              <a:rPr lang="zh-CN" altLang="en-US" dirty="0" smtClean="0">
                <a:latin typeface="+mn-ea"/>
                <a:ea typeface="+mn-ea"/>
              </a:rPr>
              <a:t>层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资源</a:t>
            </a:r>
            <a:r>
              <a:rPr lang="zh-CN" altLang="en-US" dirty="0" smtClean="0">
                <a:latin typeface="+mn-ea"/>
                <a:ea typeface="+mn-ea"/>
              </a:rPr>
              <a:t>状态转换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  </a:t>
            </a:r>
            <a:r>
              <a:rPr lang="en-US" altLang="zh-CN" dirty="0" err="1" smtClean="0">
                <a:latin typeface="+mn-ea"/>
                <a:ea typeface="+mn-ea"/>
              </a:rPr>
              <a:t>Url</a:t>
            </a:r>
            <a:r>
              <a:rPr lang="zh-CN" altLang="en-US" dirty="0" smtClean="0">
                <a:latin typeface="+mn-ea"/>
                <a:ea typeface="+mn-ea"/>
              </a:rPr>
              <a:t>定义资源，用</a:t>
            </a: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动词（</a:t>
            </a:r>
            <a:r>
              <a:rPr lang="en-US" altLang="zh-CN" dirty="0" err="1" smtClean="0">
                <a:latin typeface="+mn-ea"/>
                <a:ea typeface="+mn-ea"/>
              </a:rPr>
              <a:t>Get,Post,Delete,Put</a:t>
            </a:r>
            <a:r>
              <a:rPr lang="zh-CN" altLang="en-US" dirty="0" smtClean="0">
                <a:latin typeface="+mn-ea"/>
                <a:ea typeface="+mn-ea"/>
              </a:rPr>
              <a:t>）描述操作。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+mn-ea"/>
                <a:ea typeface="+mn-ea"/>
              </a:rPr>
              <a:t>REST</a:t>
            </a:r>
            <a:r>
              <a:rPr lang="zh-CN" altLang="en-US" sz="1600" dirty="0">
                <a:latin typeface="+mn-ea"/>
                <a:ea typeface="+mn-ea"/>
              </a:rPr>
              <a:t>描述的是在网络中</a:t>
            </a:r>
            <a:r>
              <a:rPr lang="en-US" altLang="zh-CN" sz="1600" dirty="0">
                <a:latin typeface="+mn-ea"/>
                <a:ea typeface="+mn-ea"/>
              </a:rPr>
              <a:t>client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server</a:t>
            </a:r>
            <a:r>
              <a:rPr lang="zh-CN" altLang="en-US" sz="1600" dirty="0">
                <a:latin typeface="+mn-ea"/>
                <a:ea typeface="+mn-ea"/>
              </a:rPr>
              <a:t>的一种交互形式；</a:t>
            </a:r>
            <a:r>
              <a:rPr lang="en-US" altLang="zh-CN" sz="1600" dirty="0">
                <a:latin typeface="+mn-ea"/>
                <a:ea typeface="+mn-ea"/>
              </a:rPr>
              <a:t>REST</a:t>
            </a:r>
            <a:r>
              <a:rPr lang="zh-CN" altLang="en-US" sz="1600" dirty="0">
                <a:latin typeface="+mn-ea"/>
                <a:ea typeface="+mn-ea"/>
              </a:rPr>
              <a:t>本身不实用，实用的是如何设计 </a:t>
            </a:r>
            <a:r>
              <a:rPr lang="en-US" altLang="zh-CN" sz="1600" dirty="0">
                <a:latin typeface="+mn-ea"/>
                <a:ea typeface="+mn-ea"/>
              </a:rPr>
              <a:t>RESTful API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REST</a:t>
            </a:r>
            <a:r>
              <a:rPr lang="zh-CN" altLang="en-US" sz="1600" dirty="0">
                <a:latin typeface="+mn-ea"/>
                <a:ea typeface="+mn-ea"/>
              </a:rPr>
              <a:t>风格的网络接口</a:t>
            </a:r>
            <a:r>
              <a:rPr lang="zh-CN" altLang="en-US" sz="1600" dirty="0" smtClean="0">
                <a:latin typeface="+mn-ea"/>
                <a:ea typeface="+mn-ea"/>
              </a:rPr>
              <a:t>）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2.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Server</a:t>
            </a:r>
            <a:r>
              <a:rPr lang="zh-CN" altLang="en-US" sz="1600" dirty="0">
                <a:latin typeface="+mn-ea"/>
                <a:ea typeface="+mn-ea"/>
              </a:rPr>
              <a:t>提供的</a:t>
            </a:r>
            <a:r>
              <a:rPr lang="en-US" altLang="zh-CN" sz="1600" dirty="0">
                <a:latin typeface="+mn-ea"/>
                <a:ea typeface="+mn-ea"/>
              </a:rPr>
              <a:t>RESTful API</a:t>
            </a:r>
            <a:r>
              <a:rPr lang="zh-CN" altLang="en-US" sz="1600" dirty="0">
                <a:latin typeface="+mn-ea"/>
                <a:ea typeface="+mn-ea"/>
              </a:rPr>
              <a:t>中，</a:t>
            </a:r>
            <a:r>
              <a:rPr lang="en-US" altLang="zh-CN" sz="1600" dirty="0">
                <a:latin typeface="+mn-ea"/>
                <a:ea typeface="+mn-ea"/>
              </a:rPr>
              <a:t>URL</a:t>
            </a:r>
            <a:r>
              <a:rPr lang="zh-CN" altLang="en-US" sz="1600" dirty="0">
                <a:latin typeface="+mn-ea"/>
                <a:ea typeface="+mn-ea"/>
              </a:rPr>
              <a:t>中只使用名词来指定资源，原则上不使用</a:t>
            </a:r>
            <a:r>
              <a:rPr lang="zh-CN" altLang="en-US" sz="1600" dirty="0" smtClean="0">
                <a:latin typeface="+mn-ea"/>
                <a:ea typeface="+mn-ea"/>
              </a:rPr>
              <a:t>动词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   BAD: /</a:t>
            </a:r>
            <a:r>
              <a:rPr lang="en-US" altLang="zh-CN" sz="1600" dirty="0" err="1" smtClean="0">
                <a:latin typeface="+mn-ea"/>
                <a:ea typeface="+mn-ea"/>
              </a:rPr>
              <a:t>getProducts</a:t>
            </a:r>
            <a:r>
              <a:rPr lang="en-US" altLang="zh-CN" sz="1600" dirty="0" smtClean="0">
                <a:latin typeface="+mn-ea"/>
                <a:ea typeface="+mn-ea"/>
              </a:rPr>
              <a:t>  /</a:t>
            </a:r>
            <a:r>
              <a:rPr lang="en-US" altLang="zh-CN" sz="1600" dirty="0" err="1" smtClean="0">
                <a:latin typeface="+mn-ea"/>
                <a:ea typeface="+mn-ea"/>
              </a:rPr>
              <a:t>deleteProduct?id</a:t>
            </a:r>
            <a:r>
              <a:rPr lang="en-US" altLang="zh-CN" sz="1600" dirty="0" smtClean="0">
                <a:latin typeface="+mn-ea"/>
                <a:ea typeface="+mn-ea"/>
              </a:rPr>
              <a:t>=1  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Good: Get/Products post/Product Get/Product/1</a:t>
            </a:r>
            <a:r>
              <a:rPr lang="en-US" altLang="zh-CN" sz="1600" dirty="0">
                <a:latin typeface="+mn-ea"/>
                <a:ea typeface="+mn-ea"/>
              </a:rPr>
              <a:t>	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3.</a:t>
            </a:r>
            <a:r>
              <a:rPr lang="zh-CN" altLang="en-US" sz="1600" dirty="0"/>
              <a:t> </a:t>
            </a:r>
            <a:r>
              <a:rPr lang="en-US" altLang="zh-CN" sz="1600" dirty="0">
                <a:latin typeface="+mn-ea"/>
                <a:ea typeface="+mn-ea"/>
              </a:rPr>
              <a:t>Server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Client</a:t>
            </a:r>
            <a:r>
              <a:rPr lang="zh-CN" altLang="en-US" sz="1600" dirty="0">
                <a:latin typeface="+mn-ea"/>
                <a:ea typeface="+mn-ea"/>
              </a:rPr>
              <a:t>之间传递某资源的一个表现形式，比如用</a:t>
            </a:r>
            <a:r>
              <a:rPr lang="en-US" altLang="zh-CN" sz="1600" dirty="0">
                <a:latin typeface="+mn-ea"/>
                <a:ea typeface="+mn-ea"/>
              </a:rPr>
              <a:t>JSON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XML</a:t>
            </a:r>
            <a:r>
              <a:rPr lang="zh-CN" altLang="en-US" sz="1600" dirty="0">
                <a:latin typeface="+mn-ea"/>
                <a:ea typeface="+mn-ea"/>
              </a:rPr>
              <a:t>传输</a:t>
            </a:r>
            <a:r>
              <a:rPr lang="zh-CN" altLang="en-US" sz="1600" dirty="0" smtClean="0">
                <a:latin typeface="+mn-ea"/>
                <a:ea typeface="+mn-ea"/>
              </a:rPr>
              <a:t>文本</a:t>
            </a:r>
            <a:r>
              <a:rPr lang="en-US" altLang="zh-CN" sz="1600" dirty="0" smtClean="0">
                <a:latin typeface="+mn-ea"/>
                <a:ea typeface="+mn-ea"/>
              </a:rPr>
              <a:t>,</a:t>
            </a:r>
            <a:r>
              <a:rPr lang="zh-CN" altLang="en-US" sz="1600" dirty="0" smtClean="0">
                <a:latin typeface="+mn-ea"/>
                <a:ea typeface="+mn-ea"/>
              </a:rPr>
              <a:t>图片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4.</a:t>
            </a:r>
            <a:r>
              <a:rPr lang="zh-CN" altLang="en-US" sz="1600" dirty="0">
                <a:latin typeface="+mn-ea"/>
                <a:ea typeface="+mn-ea"/>
              </a:rPr>
              <a:t>用 </a:t>
            </a:r>
            <a:r>
              <a:rPr lang="en-US" altLang="zh-CN" sz="1600" dirty="0">
                <a:latin typeface="+mn-ea"/>
                <a:ea typeface="+mn-ea"/>
              </a:rPr>
              <a:t>HTTP Status Code</a:t>
            </a:r>
            <a:r>
              <a:rPr lang="zh-CN" altLang="en-US" sz="1600" dirty="0">
                <a:latin typeface="+mn-ea"/>
                <a:ea typeface="+mn-ea"/>
              </a:rPr>
              <a:t>传递</a:t>
            </a:r>
            <a:r>
              <a:rPr lang="en-US" altLang="zh-CN" sz="1600" dirty="0">
                <a:latin typeface="+mn-ea"/>
                <a:ea typeface="+mn-ea"/>
              </a:rPr>
              <a:t>Server</a:t>
            </a:r>
            <a:r>
              <a:rPr lang="zh-CN" altLang="en-US" sz="1600" dirty="0">
                <a:latin typeface="+mn-ea"/>
                <a:ea typeface="+mn-ea"/>
              </a:rPr>
              <a:t>的状态信息。比如最常用的 </a:t>
            </a:r>
            <a:r>
              <a:rPr lang="en-US" altLang="zh-CN" sz="1600" dirty="0">
                <a:latin typeface="+mn-ea"/>
                <a:ea typeface="+mn-ea"/>
              </a:rPr>
              <a:t>200 </a:t>
            </a:r>
            <a:r>
              <a:rPr lang="zh-CN" altLang="en-US" sz="1600" dirty="0">
                <a:latin typeface="+mn-ea"/>
                <a:ea typeface="+mn-ea"/>
              </a:rPr>
              <a:t>表示成功，</a:t>
            </a:r>
            <a:r>
              <a:rPr lang="en-US" altLang="zh-CN" sz="1600" dirty="0">
                <a:latin typeface="+mn-ea"/>
                <a:ea typeface="+mn-ea"/>
              </a:rPr>
              <a:t>500 </a:t>
            </a:r>
            <a:r>
              <a:rPr lang="zh-CN" altLang="en-US" sz="1600" dirty="0">
                <a:latin typeface="+mn-ea"/>
                <a:ea typeface="+mn-ea"/>
              </a:rPr>
              <a:t>表示</a:t>
            </a:r>
            <a:r>
              <a:rPr lang="en-US" altLang="zh-CN" sz="1600" dirty="0">
                <a:latin typeface="+mn-ea"/>
                <a:ea typeface="+mn-ea"/>
              </a:rPr>
              <a:t>Server</a:t>
            </a:r>
            <a:r>
              <a:rPr lang="zh-CN" altLang="en-US" sz="1600" dirty="0">
                <a:latin typeface="+mn-ea"/>
                <a:ea typeface="+mn-ea"/>
              </a:rPr>
              <a:t>内部错误等。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38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A8EE-CAE8-43A4-BD88-2A98ADB518B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HttpStatus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10x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lang="zh-CN" altLang="en-US" sz="1600" dirty="0" smtClean="0">
                <a:latin typeface="+mn-ea"/>
                <a:ea typeface="+mn-ea"/>
              </a:rPr>
              <a:t>请求已经被接受，需要继续处理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20x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  </a:t>
            </a:r>
            <a:r>
              <a:rPr lang="zh-CN" altLang="en-US" sz="1600" dirty="0" smtClean="0">
                <a:latin typeface="+mn-ea"/>
                <a:ea typeface="+mn-ea"/>
              </a:rPr>
              <a:t>代表请求已经成功被服务器接收。</a:t>
            </a:r>
            <a:r>
              <a:rPr lang="en-US" altLang="zh-CN" sz="1600" dirty="0" smtClean="0">
                <a:latin typeface="+mn-ea"/>
                <a:ea typeface="+mn-ea"/>
              </a:rPr>
              <a:t>200,201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30x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  </a:t>
            </a:r>
            <a:r>
              <a:rPr lang="zh-CN" altLang="en-US" sz="1600" dirty="0" smtClean="0">
                <a:latin typeface="+mn-ea"/>
                <a:ea typeface="+mn-ea"/>
              </a:rPr>
              <a:t>重定向。</a:t>
            </a:r>
            <a:r>
              <a:rPr lang="en-US" altLang="zh-CN" sz="1600" dirty="0" smtClean="0">
                <a:latin typeface="+mn-ea"/>
                <a:ea typeface="+mn-ea"/>
              </a:rPr>
              <a:t>301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40x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  </a:t>
            </a:r>
            <a:r>
              <a:rPr lang="zh-CN" altLang="en-US" sz="1600" dirty="0" smtClean="0">
                <a:latin typeface="+mn-ea"/>
                <a:ea typeface="+mn-ea"/>
              </a:rPr>
              <a:t>客户端错误</a:t>
            </a:r>
            <a:r>
              <a:rPr lang="en-US" altLang="zh-CN" sz="1600" dirty="0" smtClean="0">
                <a:latin typeface="+mn-ea"/>
                <a:ea typeface="+mn-ea"/>
              </a:rPr>
              <a:t>400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401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403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404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405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50x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lang="zh-CN" altLang="en-US" sz="1600" dirty="0" smtClean="0">
                <a:latin typeface="+mn-ea"/>
                <a:ea typeface="+mn-ea"/>
              </a:rPr>
              <a:t>服务端错误。</a:t>
            </a:r>
            <a:r>
              <a:rPr lang="en-US" altLang="zh-CN" sz="1600" smtClean="0">
                <a:latin typeface="+mn-ea"/>
                <a:ea typeface="+mn-ea"/>
              </a:rPr>
              <a:t>500 502 503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82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</TotalTime>
  <Words>295</Words>
  <Application>Microsoft Office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Franklin Gothic Book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目录</vt:lpstr>
      <vt:lpstr>入门指南</vt:lpstr>
      <vt:lpstr>什么是Asp.NET Web API</vt:lpstr>
      <vt:lpstr>Restful</vt:lpstr>
      <vt:lpstr>HttpStatus</vt:lpstr>
    </vt:vector>
  </TitlesOfParts>
  <Company>http://www.deepbbs.org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deeplm</dc:creator>
  <cp:lastModifiedBy>kouhh</cp:lastModifiedBy>
  <cp:revision>284</cp:revision>
  <dcterms:created xsi:type="dcterms:W3CDTF">2016-02-29T12:41:06Z</dcterms:created>
  <dcterms:modified xsi:type="dcterms:W3CDTF">2018-01-27T08:52:26Z</dcterms:modified>
</cp:coreProperties>
</file>