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61"/>
  </p:notesMasterIdLst>
  <p:handoutMasterIdLst>
    <p:handoutMasterId r:id="rId62"/>
  </p:handoutMasterIdLst>
  <p:sldIdLst>
    <p:sldId id="256" r:id="rId2"/>
    <p:sldId id="315" r:id="rId3"/>
    <p:sldId id="316" r:id="rId4"/>
    <p:sldId id="257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3" r:id="rId15"/>
    <p:sldId id="274" r:id="rId16"/>
    <p:sldId id="270" r:id="rId17"/>
    <p:sldId id="275" r:id="rId18"/>
    <p:sldId id="276" r:id="rId19"/>
    <p:sldId id="277" r:id="rId20"/>
    <p:sldId id="278" r:id="rId21"/>
    <p:sldId id="279" r:id="rId22"/>
    <p:sldId id="280" r:id="rId23"/>
    <p:sldId id="271" r:id="rId24"/>
    <p:sldId id="281" r:id="rId25"/>
    <p:sldId id="272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6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293" r:id="rId46"/>
    <p:sldId id="304" r:id="rId47"/>
    <p:sldId id="305" r:id="rId48"/>
    <p:sldId id="306" r:id="rId49"/>
    <p:sldId id="307" r:id="rId50"/>
    <p:sldId id="303" r:id="rId51"/>
    <p:sldId id="308" r:id="rId52"/>
    <p:sldId id="294" r:id="rId53"/>
    <p:sldId id="309" r:id="rId54"/>
    <p:sldId id="313" r:id="rId55"/>
    <p:sldId id="314" r:id="rId56"/>
    <p:sldId id="310" r:id="rId57"/>
    <p:sldId id="311" r:id="rId58"/>
    <p:sldId id="312" r:id="rId59"/>
    <p:sldId id="317" r:id="rId6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402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5E1BB-0E1E-4A48-9FA6-88F871549E1C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0CE52-E2E9-4162-BDC7-469A59782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368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FE00B-0D92-485C-AC8D-6EDE5F00261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0B688-B42B-4204-A82E-BD3D894122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089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D2FCE67-DE72-46C9-94C3-4BFC4F94B905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8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03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352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098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978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363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23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67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28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88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27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14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97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9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45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43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86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2FCE67-DE72-46C9-94C3-4BFC4F94B905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19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最速で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エンジニアになって稼ぐ</a:t>
            </a:r>
            <a:endParaRPr kumimoji="1"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2018/10/17</a:t>
            </a:r>
          </a:p>
          <a:p>
            <a:r>
              <a:rPr kumimoji="1" lang="ja-JP" altLang="en-US" dirty="0" smtClean="0"/>
              <a:t>人生逃げ切りオンラインサロン内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54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662846" y="2669331"/>
            <a:ext cx="6815137" cy="1514475"/>
          </a:xfrm>
        </p:spPr>
        <p:txBody>
          <a:bodyPr/>
          <a:lstStyle/>
          <a:p>
            <a:r>
              <a:rPr kumimoji="1" lang="ja-JP" altLang="en-US" dirty="0" smtClean="0"/>
              <a:t>友情・努力・勝利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64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662846" y="2669331"/>
            <a:ext cx="6815137" cy="1514475"/>
          </a:xfrm>
        </p:spPr>
        <p:txBody>
          <a:bodyPr/>
          <a:lstStyle/>
          <a:p>
            <a:r>
              <a:rPr kumimoji="1" lang="ja-JP" altLang="en-US" dirty="0" smtClean="0"/>
              <a:t>友情・努力・勝利</a:t>
            </a:r>
            <a:endParaRPr kumimoji="1" lang="ja-JP" altLang="en-US" dirty="0"/>
          </a:p>
        </p:txBody>
      </p:sp>
      <p:sp>
        <p:nvSpPr>
          <p:cNvPr id="2" name="乗算記号 1"/>
          <p:cNvSpPr/>
          <p:nvPr/>
        </p:nvSpPr>
        <p:spPr>
          <a:xfrm>
            <a:off x="2913788" y="1273410"/>
            <a:ext cx="6132935" cy="4154623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0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972766" y="952399"/>
            <a:ext cx="10330774" cy="503983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「エンジニア」というものを理解する。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理解する為のステップを踏んでいく。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ステップを踏む中で「技術」を習得する。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「技術」は別に「プログラミング」の事ではない。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「エンジニア」を理解し、「技術」を学び、それらを組み合わせた「成果」の「見える化」をする。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753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662846" y="2669331"/>
            <a:ext cx="6815137" cy="1514475"/>
          </a:xfrm>
        </p:spPr>
        <p:txBody>
          <a:bodyPr/>
          <a:lstStyle/>
          <a:p>
            <a:r>
              <a:rPr lang="ja-JP" altLang="en-US" dirty="0" smtClean="0"/>
              <a:t>「エンジニア」というものを理解する。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353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972766" y="952399"/>
            <a:ext cx="10330774" cy="503983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「エンジニア」は「プログラムが書ける人」の事ではない。</a:t>
            </a:r>
            <a:endParaRPr lang="en-US" altLang="ja-JP" dirty="0" smtClean="0"/>
          </a:p>
          <a:p>
            <a:r>
              <a:rPr lang="ja-JP" altLang="en-US" dirty="0" smtClean="0"/>
              <a:t>「エンジニア」を辞書通りに引くと「</a:t>
            </a:r>
            <a:r>
              <a:rPr lang="ja-JP" altLang="en-US" dirty="0"/>
              <a:t>機械・電気などの技師。更に広く、工学者や</a:t>
            </a:r>
            <a:r>
              <a:rPr lang="ja-JP" altLang="en-US" dirty="0" smtClean="0"/>
              <a:t>技術者」になる。</a:t>
            </a:r>
            <a:endParaRPr lang="en-US" altLang="ja-JP" dirty="0" smtClean="0"/>
          </a:p>
          <a:p>
            <a:r>
              <a:rPr lang="ja-JP" altLang="en-US" dirty="0"/>
              <a:t>我々</a:t>
            </a:r>
            <a:r>
              <a:rPr lang="ja-JP" altLang="en-US" dirty="0" smtClean="0"/>
              <a:t>は「技術者」になろうとしている。しかも「</a:t>
            </a:r>
            <a:r>
              <a:rPr lang="en-US" altLang="ja-JP" dirty="0" smtClean="0"/>
              <a:t>IT</a:t>
            </a:r>
            <a:r>
              <a:rPr lang="ja-JP" altLang="en-US" dirty="0" smtClean="0"/>
              <a:t>システム」のという枕詞付。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dirty="0" smtClean="0"/>
              <a:t>IT</a:t>
            </a:r>
            <a:r>
              <a:rPr lang="ja-JP" altLang="en-US" dirty="0" smtClean="0"/>
              <a:t>システム技術者」 → 「システムエンジニア</a:t>
            </a:r>
            <a:r>
              <a:rPr lang="en-US" altLang="ja-JP" dirty="0" smtClean="0"/>
              <a:t>(SE)</a:t>
            </a:r>
            <a:r>
              <a:rPr lang="ja-JP" altLang="en-US" dirty="0" smtClean="0"/>
              <a:t>」的な。</a:t>
            </a:r>
            <a:endParaRPr lang="en-US" altLang="ja-JP" dirty="0"/>
          </a:p>
          <a:p>
            <a:r>
              <a:rPr lang="ja-JP" altLang="en-US" dirty="0" smtClean="0"/>
              <a:t>色々割愛すると、</a:t>
            </a:r>
            <a:r>
              <a:rPr lang="en-US" altLang="ja-JP" dirty="0" smtClean="0"/>
              <a:t>SE</a:t>
            </a:r>
            <a:r>
              <a:rPr lang="ja-JP" altLang="en-US" dirty="0" smtClean="0"/>
              <a:t>に求められている「技術」は「</a:t>
            </a:r>
            <a:r>
              <a:rPr lang="en-US" altLang="ja-JP" dirty="0" smtClean="0"/>
              <a:t>IT</a:t>
            </a:r>
            <a:r>
              <a:rPr lang="ja-JP" altLang="en-US" dirty="0" smtClean="0"/>
              <a:t>システムを依頼した人の期待通りに完成させる技術」</a:t>
            </a:r>
            <a:endParaRPr lang="en-US" altLang="ja-JP" dirty="0" smtClean="0"/>
          </a:p>
          <a:p>
            <a:r>
              <a:rPr lang="ja-JP" altLang="en-US" dirty="0" smtClean="0"/>
              <a:t>「期待通り」がミソ。「最初に決めたことや依頼した通り」に完成させる必要は全くない。</a:t>
            </a:r>
            <a:endParaRPr lang="en-US" altLang="ja-JP" dirty="0" smtClean="0"/>
          </a:p>
          <a:p>
            <a:r>
              <a:rPr lang="ja-JP" altLang="en-US" dirty="0" smtClean="0"/>
              <a:t>ここらへんは「期待値コントロール」とか言われたりもする。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056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050588" y="992221"/>
            <a:ext cx="10214042" cy="4893013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つまり「エンジニア</a:t>
            </a:r>
            <a:r>
              <a:rPr kumimoji="1" lang="en-US" altLang="ja-JP" dirty="0" smtClean="0"/>
              <a:t>(SE)</a:t>
            </a:r>
            <a:r>
              <a:rPr kumimoji="1" lang="ja-JP" altLang="en-US" dirty="0" smtClean="0"/>
              <a:t>」の中に「プログラマー」や「インフラエンジニア」とかがいて、その人たち全員の目指しているところは</a:t>
            </a:r>
            <a:r>
              <a:rPr lang="ja-JP" altLang="en-US" dirty="0"/>
              <a:t>「</a:t>
            </a:r>
            <a:r>
              <a:rPr lang="en-US" altLang="ja-JP" dirty="0"/>
              <a:t>IT</a:t>
            </a:r>
            <a:r>
              <a:rPr lang="ja-JP" altLang="en-US" dirty="0"/>
              <a:t>システムを依頼した人の期待通りに完成</a:t>
            </a:r>
            <a:r>
              <a:rPr lang="ja-JP" altLang="en-US" dirty="0" smtClean="0"/>
              <a:t>させる」事。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78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662846" y="2669331"/>
            <a:ext cx="6815137" cy="1514475"/>
          </a:xfrm>
        </p:spPr>
        <p:txBody>
          <a:bodyPr/>
          <a:lstStyle/>
          <a:p>
            <a:r>
              <a:rPr lang="ja-JP" altLang="en-US" dirty="0" smtClean="0"/>
              <a:t>理解する為のステップ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70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972766" y="952399"/>
            <a:ext cx="10330774" cy="503983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「技術」の内訳を知る。まずは知識から。</a:t>
            </a:r>
            <a:endParaRPr lang="en-US" altLang="ja-JP" dirty="0" smtClean="0"/>
          </a:p>
          <a:p>
            <a:r>
              <a:rPr lang="ja-JP" altLang="en-US" dirty="0" smtClean="0"/>
              <a:t>その技術が一体何に使われるもので、それの何がシステムを期待通りに完成させるのに必要なのか。</a:t>
            </a:r>
            <a:endParaRPr lang="en-US" altLang="ja-JP" dirty="0" smtClean="0"/>
          </a:p>
          <a:p>
            <a:r>
              <a:rPr lang="ja-JP" altLang="en-US" dirty="0" smtClean="0"/>
              <a:t>プログラムは何に必要？　インフラは？　本当にそれだけ？</a:t>
            </a:r>
            <a:endParaRPr lang="en-US" altLang="ja-JP" dirty="0" smtClean="0"/>
          </a:p>
          <a:p>
            <a:r>
              <a:rPr lang="ja-JP" altLang="en-US" dirty="0" smtClean="0"/>
              <a:t>お</a:t>
            </a:r>
            <a:r>
              <a:rPr lang="ja-JP" altLang="en-US" dirty="0"/>
              <a:t>客</a:t>
            </a:r>
            <a:r>
              <a:rPr lang="ja-JP" altLang="en-US" dirty="0" smtClean="0"/>
              <a:t>さんと話をする。やる事を決める。やらない</a:t>
            </a:r>
            <a:r>
              <a:rPr lang="ja-JP" altLang="en-US" dirty="0"/>
              <a:t>事</a:t>
            </a:r>
            <a:r>
              <a:rPr lang="ja-JP" altLang="en-US" dirty="0" smtClean="0"/>
              <a:t>を決める。決める為の段取りは？　プレゼン手法？　会話？　全部「技術」</a:t>
            </a:r>
            <a:endParaRPr lang="en-US" altLang="ja-JP" dirty="0" smtClean="0"/>
          </a:p>
          <a:p>
            <a:r>
              <a:rPr lang="ja-JP" altLang="en-US" dirty="0"/>
              <a:t>技術</a:t>
            </a:r>
            <a:r>
              <a:rPr lang="ja-JP" altLang="en-US" dirty="0" smtClean="0"/>
              <a:t>は特化する事も出来る。「分業」という方法もある。</a:t>
            </a:r>
            <a:r>
              <a:rPr lang="en-US" altLang="ja-JP" dirty="0" smtClean="0"/>
              <a:t>1</a:t>
            </a:r>
            <a:r>
              <a:rPr lang="ja-JP" altLang="en-US" dirty="0" smtClean="0"/>
              <a:t>人で全部やってもいい。しかし素人にはオススメできない茨の道</a:t>
            </a:r>
            <a:r>
              <a:rPr lang="en-US" altLang="ja-JP" dirty="0" smtClean="0"/>
              <a:t>(</a:t>
            </a:r>
            <a:r>
              <a:rPr lang="ja-JP" altLang="en-US" dirty="0" smtClean="0"/>
              <a:t>フルスタックエンジニア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特化した時に名乗るのが「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プログラマー」とか「インフラエンジニア」</a:t>
            </a:r>
            <a:endParaRPr lang="en-US" altLang="ja-JP" dirty="0" smtClean="0"/>
          </a:p>
          <a:p>
            <a:r>
              <a:rPr lang="ja-JP" altLang="en-US" dirty="0" smtClean="0"/>
              <a:t>特化してるからといって「それしかできない」わけではないのがややこしい。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24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458565" y="2630421"/>
            <a:ext cx="7512286" cy="1514475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プログラム</a:t>
            </a:r>
            <a:r>
              <a:rPr lang="ja-JP" altLang="en-US" dirty="0" smtClean="0"/>
              <a:t>が書けない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「エンジニア」なんてたくさんいる。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614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789889" y="2324911"/>
            <a:ext cx="8832715" cy="215072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でも「プログラム」という「技術」について何も知らない「エンジニア」は「エンジニア」ではない。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43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662846" y="2669331"/>
            <a:ext cx="6815137" cy="1514475"/>
          </a:xfrm>
        </p:spPr>
        <p:txBody>
          <a:bodyPr/>
          <a:lstStyle/>
          <a:p>
            <a:r>
              <a:rPr lang="ja-JP" altLang="en-US" dirty="0" smtClean="0"/>
              <a:t>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74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070043" y="1575881"/>
            <a:ext cx="10184859" cy="289975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だって目的は「依頼した人の期待通りにシステムを完成させる事」だから。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しかもそれを「最速で仕上げ、最高品質で、最低のコスト」でやるのが目標だから。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15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963038" y="1653702"/>
            <a:ext cx="10350230" cy="311376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極端な話、「プログラム」を書かなくても「依頼した人の期待通りに完成させ</a:t>
            </a:r>
            <a:r>
              <a:rPr lang="ja-JP" altLang="en-US" dirty="0" smtClean="0"/>
              <a:t>る事」が可能なら、コストのかかる「プログラム」なんてなくてもいい。より良い方法を提案すれば良い。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20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458565" y="2630421"/>
            <a:ext cx="7512286" cy="151447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それをする為に「技術」が必要。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「技術」の内訳や「知識」が必要。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96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662846" y="2669331"/>
            <a:ext cx="6815137" cy="1514475"/>
          </a:xfrm>
        </p:spPr>
        <p:txBody>
          <a:bodyPr/>
          <a:lstStyle/>
          <a:p>
            <a:r>
              <a:rPr kumimoji="1" lang="ja-JP" altLang="en-US" dirty="0" smtClean="0"/>
              <a:t>技術とは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40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972766" y="952399"/>
            <a:ext cx="10330774" cy="503983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「プログラミング」や「設計力」「デザイン」「プランニング」など様々。</a:t>
            </a:r>
            <a:endParaRPr lang="en-US" altLang="ja-JP" dirty="0" smtClean="0"/>
          </a:p>
          <a:p>
            <a:r>
              <a:rPr lang="ja-JP" altLang="en-US" dirty="0" smtClean="0"/>
              <a:t>どの「技術」が「好き」なのかも人によって様々。</a:t>
            </a:r>
            <a:endParaRPr lang="en-US" altLang="ja-JP" dirty="0" smtClean="0"/>
          </a:p>
          <a:p>
            <a:r>
              <a:rPr lang="ja-JP" altLang="en-US" dirty="0" smtClean="0"/>
              <a:t>なので「私はエンジニアです」って言われても、何してる人かはわからない。</a:t>
            </a:r>
            <a:endParaRPr lang="en-US" altLang="ja-JP" dirty="0" smtClean="0"/>
          </a:p>
          <a:p>
            <a:r>
              <a:rPr lang="ja-JP" altLang="en-US" dirty="0" smtClean="0"/>
              <a:t>しかし「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エンジニアです」って言われても、よくわからない。むずい。</a:t>
            </a:r>
            <a:endParaRPr lang="en-US" altLang="ja-JP" dirty="0" smtClean="0"/>
          </a:p>
          <a:p>
            <a:r>
              <a:rPr lang="ja-JP" altLang="en-US" dirty="0" smtClean="0"/>
              <a:t>「プログラミングが得意で設計も好きな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エンジニアです」って言われても、わかるようでわからない。むずすぎる。</a:t>
            </a:r>
            <a:endParaRPr lang="en-US" altLang="ja-JP" dirty="0" smtClean="0"/>
          </a:p>
          <a:p>
            <a:r>
              <a:rPr lang="ja-JP" altLang="en-US" dirty="0" smtClean="0"/>
              <a:t>「技術」っていうのは大抵の能力を指すことが出来るので、かなり抽象的で、しかも人によって習熟度が異なるので「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 </a:t>
            </a:r>
            <a:r>
              <a:rPr lang="en-US" altLang="ja-JP" dirty="0" smtClean="0"/>
              <a:t>or</a:t>
            </a:r>
            <a:r>
              <a:rPr lang="ja-JP" altLang="en-US" dirty="0" smtClean="0"/>
              <a:t> </a:t>
            </a:r>
            <a:r>
              <a:rPr lang="en-US" altLang="ja-JP" dirty="0" smtClean="0"/>
              <a:t>No</a:t>
            </a:r>
            <a:r>
              <a:rPr lang="ja-JP" altLang="en-US" dirty="0" smtClean="0"/>
              <a:t>」みたいな判断も出来ない。</a:t>
            </a:r>
            <a:endParaRPr lang="en-US" altLang="ja-JP" dirty="0" smtClean="0"/>
          </a:p>
          <a:p>
            <a:r>
              <a:rPr lang="ja-JP" altLang="en-US" dirty="0" smtClean="0"/>
              <a:t>だから「見える化」が大事。何が出来て、何ができないかの「見える化」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942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662846" y="2669331"/>
            <a:ext cx="6815137" cy="1514475"/>
          </a:xfrm>
        </p:spPr>
        <p:txBody>
          <a:bodyPr/>
          <a:lstStyle/>
          <a:p>
            <a:r>
              <a:rPr lang="ja-JP" altLang="en-US" dirty="0" smtClean="0"/>
              <a:t>見える化って何？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33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972766" y="952399"/>
            <a:ext cx="10330774" cy="5039839"/>
          </a:xfrm>
        </p:spPr>
        <p:txBody>
          <a:bodyPr>
            <a:normAutofit/>
          </a:bodyPr>
          <a:lstStyle/>
          <a:p>
            <a:r>
              <a:rPr lang="ja-JP" altLang="en-US" dirty="0"/>
              <a:t>自分</a:t>
            </a:r>
            <a:r>
              <a:rPr lang="ja-JP" altLang="en-US" dirty="0" smtClean="0"/>
              <a:t>が「出来る事」と「出来ない事」を表明する。</a:t>
            </a:r>
            <a:endParaRPr lang="en-US" altLang="ja-JP" dirty="0" smtClean="0"/>
          </a:p>
          <a:p>
            <a:r>
              <a:rPr lang="ja-JP" altLang="en-US" dirty="0"/>
              <a:t>特</a:t>
            </a:r>
            <a:r>
              <a:rPr lang="ja-JP" altLang="en-US" dirty="0" smtClean="0"/>
              <a:t>に「出来ない事」が重要。</a:t>
            </a:r>
            <a:endParaRPr lang="en-US" altLang="ja-JP" dirty="0" smtClean="0"/>
          </a:p>
          <a:p>
            <a:r>
              <a:rPr lang="ja-JP" altLang="en-US" dirty="0" smtClean="0"/>
              <a:t>「数値」や「画像」で出すと非常に効果的。</a:t>
            </a:r>
            <a:endParaRPr lang="en-US" altLang="ja-JP" dirty="0" smtClean="0"/>
          </a:p>
          <a:p>
            <a:r>
              <a:rPr lang="ja-JP" altLang="en-US" dirty="0" smtClean="0"/>
              <a:t>実際、サロン内でも年収とか月収とか出す方が色々伝わりやすい。</a:t>
            </a:r>
            <a:endParaRPr lang="en-US" altLang="ja-JP" dirty="0" smtClean="0"/>
          </a:p>
          <a:p>
            <a:r>
              <a:rPr lang="ja-JP" altLang="en-US" dirty="0" smtClean="0"/>
              <a:t>では「技術」の「見える化」ってどうする？</a:t>
            </a:r>
            <a:endParaRPr lang="en-US" altLang="ja-JP" dirty="0" smtClean="0"/>
          </a:p>
          <a:p>
            <a:r>
              <a:rPr lang="ja-JP" altLang="en-US" dirty="0" smtClean="0"/>
              <a:t>一番簡単なのは「作ったモノ」を公開すること。</a:t>
            </a:r>
            <a:endParaRPr lang="en-US" altLang="ja-JP" dirty="0" smtClean="0"/>
          </a:p>
          <a:p>
            <a:r>
              <a:rPr lang="en-US" altLang="ja-JP" dirty="0" smtClean="0"/>
              <a:t>Web</a:t>
            </a:r>
            <a:r>
              <a:rPr lang="ja-JP" altLang="en-US" dirty="0" smtClean="0"/>
              <a:t>サービス、業務システム、ちょっとしたツール、</a:t>
            </a:r>
            <a:r>
              <a:rPr lang="en-US" altLang="ja-JP" dirty="0" smtClean="0"/>
              <a:t>bot</a:t>
            </a:r>
            <a:r>
              <a:rPr lang="ja-JP" altLang="en-US" dirty="0" smtClean="0"/>
              <a:t>などなど</a:t>
            </a:r>
            <a:endParaRPr lang="en-US" altLang="ja-JP" dirty="0" smtClean="0"/>
          </a:p>
          <a:p>
            <a:r>
              <a:rPr lang="ja-JP" altLang="en-US" dirty="0" smtClean="0"/>
              <a:t>「作ったモノ」があるのとないのとでは天と地の差がある。</a:t>
            </a:r>
            <a:endParaRPr lang="en-US" altLang="ja-JP" dirty="0" smtClean="0"/>
          </a:p>
          <a:p>
            <a:r>
              <a:rPr lang="ja-JP" altLang="en-US" dirty="0" smtClean="0"/>
              <a:t>じゃぁ見せられるようになんか適当に作ってしまおうという話。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185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422189" y="2698514"/>
            <a:ext cx="7211438" cy="1514475"/>
          </a:xfrm>
        </p:spPr>
        <p:txBody>
          <a:bodyPr/>
          <a:lstStyle/>
          <a:p>
            <a:r>
              <a:rPr lang="ja-JP" altLang="en-US" dirty="0"/>
              <a:t>最速</a:t>
            </a:r>
            <a:r>
              <a:rPr lang="ja-JP" altLang="en-US" dirty="0" smtClean="0"/>
              <a:t>は</a:t>
            </a:r>
            <a:r>
              <a:rPr lang="ja-JP" altLang="en-US" dirty="0"/>
              <a:t>何</a:t>
            </a:r>
            <a:r>
              <a:rPr lang="ja-JP" altLang="en-US" dirty="0" smtClean="0"/>
              <a:t>をもって最速なの？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87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 txBox="1">
            <a:spLocks/>
          </p:cNvSpPr>
          <p:nvPr/>
        </p:nvSpPr>
        <p:spPr>
          <a:xfrm>
            <a:off x="1108954" y="2120630"/>
            <a:ext cx="9980579" cy="27927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 smtClean="0"/>
              <a:t>稼ぎ始めるまでの速度。</a:t>
            </a:r>
            <a:endParaRPr lang="en-US" altLang="ja-JP" dirty="0" smtClean="0"/>
          </a:p>
          <a:p>
            <a:r>
              <a:rPr lang="ja-JP" altLang="en-US" dirty="0" smtClean="0"/>
              <a:t>プログラミングスクールでは</a:t>
            </a:r>
            <a:endParaRPr lang="en-US" altLang="ja-JP" dirty="0" smtClean="0"/>
          </a:p>
          <a:p>
            <a:r>
              <a:rPr lang="ja-JP" altLang="en-US" dirty="0" smtClean="0"/>
              <a:t>「プログラミング」が主になっちゃう。</a:t>
            </a:r>
            <a:endParaRPr lang="en-US" altLang="ja-JP" dirty="0" smtClean="0"/>
          </a:p>
          <a:p>
            <a:r>
              <a:rPr lang="ja-JP" altLang="en-US" dirty="0" smtClean="0"/>
              <a:t>ここでは「技術」を学んで「エンジニア」になって、しかも就職支援もやれる範囲でやるよ、という話なので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「最速」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173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422189" y="2698514"/>
            <a:ext cx="7211438" cy="1514475"/>
          </a:xfrm>
        </p:spPr>
        <p:txBody>
          <a:bodyPr/>
          <a:lstStyle/>
          <a:p>
            <a:r>
              <a:rPr lang="ja-JP" altLang="en-US" dirty="0" smtClean="0"/>
              <a:t>多分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336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914400" y="846306"/>
            <a:ext cx="10428051" cy="5214026"/>
          </a:xfrm>
        </p:spPr>
        <p:txBody>
          <a:bodyPr>
            <a:normAutofit fontScale="90000"/>
          </a:bodyPr>
          <a:lstStyle/>
          <a:p>
            <a:r>
              <a:rPr lang="ja-JP" altLang="en-US" sz="2800" dirty="0"/>
              <a:t>学</a:t>
            </a:r>
            <a:r>
              <a:rPr lang="ja-JP" altLang="en-US" sz="2800" dirty="0" smtClean="0"/>
              <a:t>ぼうとする</a:t>
            </a:r>
            <a:r>
              <a:rPr lang="ja-JP" altLang="en-US" sz="2800" dirty="0"/>
              <a:t>人</a:t>
            </a:r>
            <a:r>
              <a:rPr lang="ja-JP" altLang="en-US" sz="2800" dirty="0" smtClean="0"/>
              <a:t>とそうでない人の差は大きいです。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学ぼうとしているだけで値千金なのです。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レベルが違うのです。上位の人間なのです。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というぐらいの自信を持って取り組んでいただければと思います。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勉学においては「根拠のない自信」</a:t>
            </a:r>
            <a:r>
              <a:rPr lang="ja-JP" altLang="en-US" sz="2800" dirty="0" err="1" smtClean="0"/>
              <a:t>こそが</a:t>
            </a:r>
            <a:r>
              <a:rPr lang="ja-JP" altLang="en-US" sz="2800" dirty="0" smtClean="0"/>
              <a:t>最も重要です。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どれだけ教える側に知識や技術があっても、それがないと教えても無駄になるからです。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「勉強しに来てるけど、私は天才」って</a:t>
            </a:r>
            <a:r>
              <a:rPr lang="ja-JP" altLang="en-US" sz="2800" dirty="0" err="1" smtClean="0"/>
              <a:t>ぐらいが</a:t>
            </a:r>
            <a:r>
              <a:rPr lang="ja-JP" altLang="en-US" sz="2800" dirty="0" smtClean="0"/>
              <a:t>丁度良いと思います。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 smtClean="0"/>
              <a:t>あ、でも「自信」がある事と「謙虚さ」は共存出来るので、そこは気を付けて。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00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662846" y="2669331"/>
            <a:ext cx="6815137" cy="1514475"/>
          </a:xfrm>
        </p:spPr>
        <p:txBody>
          <a:bodyPr/>
          <a:lstStyle/>
          <a:p>
            <a:r>
              <a:rPr kumimoji="1" lang="ja-JP" altLang="en-US" dirty="0" smtClean="0"/>
              <a:t>何故</a:t>
            </a:r>
            <a:r>
              <a:rPr kumimoji="1" lang="en-US" altLang="ja-JP" dirty="0" smtClean="0"/>
              <a:t>Java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632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972766" y="952399"/>
            <a:ext cx="10330774" cy="5039839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お堅い「技術」の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つだから。「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」に拘りは全くない。</a:t>
            </a:r>
            <a:endParaRPr lang="en-US" altLang="ja-JP" dirty="0" smtClean="0"/>
          </a:p>
          <a:p>
            <a:r>
              <a:rPr lang="ja-JP" altLang="en-US" dirty="0"/>
              <a:t>技術</a:t>
            </a:r>
            <a:r>
              <a:rPr lang="ja-JP" altLang="en-US" dirty="0" smtClean="0"/>
              <a:t>は時間の流れと共にどんどん変わっていくので、常に勉強し続ける必要がある。勉強をやめた瞬間に「技術者」ではなくなってしまうという問題もあるので、なるべく</a:t>
            </a:r>
            <a:r>
              <a:rPr lang="ja-JP" altLang="en-US" dirty="0" err="1" smtClean="0"/>
              <a:t>楽する</a:t>
            </a:r>
            <a:r>
              <a:rPr lang="ja-JP" altLang="en-US" dirty="0" smtClean="0"/>
              <a:t>為に、お堅い技術を学ぶ。</a:t>
            </a:r>
            <a:endParaRPr lang="en-US" altLang="ja-JP" dirty="0" smtClean="0"/>
          </a:p>
          <a:p>
            <a:r>
              <a:rPr lang="ja-JP" altLang="en-US" dirty="0" smtClean="0"/>
              <a:t>お堅いからって別に勉強しなくて良いわけではない。でも大分楽。</a:t>
            </a:r>
            <a:endParaRPr lang="en-US" altLang="ja-JP" dirty="0" smtClean="0"/>
          </a:p>
          <a:p>
            <a:r>
              <a:rPr lang="ja-JP" altLang="en-US" dirty="0" smtClean="0"/>
              <a:t>昔からあるので、仕事の量もやっぱりそれなりに多い。</a:t>
            </a:r>
            <a:endParaRPr lang="en-US" altLang="ja-JP" dirty="0" smtClean="0"/>
          </a:p>
          <a:p>
            <a:r>
              <a:rPr lang="en-US" altLang="ja-JP" dirty="0" smtClean="0"/>
              <a:t>Java(JVM)</a:t>
            </a:r>
            <a:r>
              <a:rPr lang="ja-JP" altLang="en-US" dirty="0" smtClean="0"/>
              <a:t>をベースに考えられた新しい言語っていうのも沢山ある。</a:t>
            </a:r>
            <a:endParaRPr lang="en-US" altLang="ja-JP" dirty="0" smtClean="0"/>
          </a:p>
          <a:p>
            <a:r>
              <a:rPr lang="en-US" altLang="ja-JP" dirty="0" smtClean="0"/>
              <a:t>Java</a:t>
            </a:r>
            <a:r>
              <a:rPr lang="ja-JP" altLang="en-US" dirty="0" smtClean="0"/>
              <a:t>はクソだけど</a:t>
            </a:r>
            <a:r>
              <a:rPr lang="en-US" altLang="ja-JP" dirty="0" smtClean="0"/>
              <a:t>JVM(Java</a:t>
            </a:r>
            <a:r>
              <a:rPr lang="ja-JP" altLang="en-US" dirty="0" smtClean="0"/>
              <a:t>が動いている元みたいなもの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は最高っていう風潮もある。</a:t>
            </a:r>
            <a:endParaRPr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は</a:t>
            </a:r>
            <a:r>
              <a:rPr lang="ja-JP" altLang="en-US" dirty="0"/>
              <a:t>単純</a:t>
            </a:r>
            <a:r>
              <a:rPr lang="ja-JP" altLang="en-US" dirty="0" smtClean="0"/>
              <a:t>に</a:t>
            </a:r>
            <a:r>
              <a:rPr lang="ja-JP" altLang="en-US" dirty="0"/>
              <a:t>私</a:t>
            </a:r>
            <a:r>
              <a:rPr lang="ja-JP" altLang="en-US" dirty="0" smtClean="0"/>
              <a:t>が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以外は教えられるレベルにない。</a:t>
            </a:r>
            <a:endParaRPr lang="en-US" altLang="ja-JP" dirty="0" smtClean="0"/>
          </a:p>
          <a:p>
            <a:r>
              <a:rPr lang="ja-JP" altLang="en-US" dirty="0" smtClean="0"/>
              <a:t>静的型付け言語最高。動的型付けとか無理。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747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662846" y="2669331"/>
            <a:ext cx="6815137" cy="1514475"/>
          </a:xfrm>
        </p:spPr>
        <p:txBody>
          <a:bodyPr/>
          <a:lstStyle/>
          <a:p>
            <a:r>
              <a:rPr lang="ja-JP" altLang="en-US" dirty="0" smtClean="0"/>
              <a:t>ちなみに言語別平均年収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497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78" y="778213"/>
            <a:ext cx="3000071" cy="5408579"/>
          </a:xfrm>
          <a:prstGeom prst="rect">
            <a:avLst/>
          </a:prstGeom>
        </p:spPr>
      </p:pic>
      <p:sp>
        <p:nvSpPr>
          <p:cNvPr id="5" name="タイトル 3"/>
          <p:cNvSpPr txBox="1">
            <a:spLocks/>
          </p:cNvSpPr>
          <p:nvPr/>
        </p:nvSpPr>
        <p:spPr>
          <a:xfrm>
            <a:off x="4491646" y="1926078"/>
            <a:ext cx="6815137" cy="293775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 smtClean="0"/>
              <a:t>1</a:t>
            </a:r>
            <a:r>
              <a:rPr lang="ja-JP" altLang="en-US" dirty="0" smtClean="0"/>
              <a:t>位の</a:t>
            </a:r>
            <a:r>
              <a:rPr lang="en-US" altLang="ja-JP" dirty="0" smtClean="0"/>
              <a:t>Scala</a:t>
            </a:r>
            <a:r>
              <a:rPr lang="ja-JP" altLang="en-US" dirty="0" smtClean="0"/>
              <a:t>は</a:t>
            </a:r>
            <a:r>
              <a:rPr lang="en-US" altLang="ja-JP" dirty="0" smtClean="0"/>
              <a:t>JVM</a:t>
            </a:r>
            <a:r>
              <a:rPr lang="ja-JP" altLang="en-US" dirty="0" smtClean="0"/>
              <a:t>を使った言語</a:t>
            </a:r>
            <a:endParaRPr lang="en-US" altLang="ja-JP" dirty="0" smtClean="0"/>
          </a:p>
          <a:p>
            <a:r>
              <a:rPr lang="en-US" altLang="ja-JP" dirty="0" smtClean="0"/>
              <a:t>3</a:t>
            </a:r>
            <a:r>
              <a:rPr lang="ja-JP" altLang="en-US" dirty="0" smtClean="0"/>
              <a:t>位の</a:t>
            </a:r>
            <a:r>
              <a:rPr lang="en-US" altLang="ja-JP" dirty="0" err="1" smtClean="0"/>
              <a:t>Kotlin</a:t>
            </a:r>
            <a:r>
              <a:rPr lang="ja-JP" altLang="en-US" dirty="0" smtClean="0"/>
              <a:t>も</a:t>
            </a:r>
            <a:r>
              <a:rPr lang="en-US" altLang="ja-JP" dirty="0" smtClean="0"/>
              <a:t>JVM</a:t>
            </a:r>
            <a:r>
              <a:rPr lang="ja-JP" altLang="en-US" dirty="0" smtClean="0"/>
              <a:t>を使った言語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つまりトップ</a:t>
            </a:r>
            <a:r>
              <a:rPr lang="en-US" altLang="ja-JP" dirty="0" smtClean="0"/>
              <a:t>3</a:t>
            </a:r>
            <a:r>
              <a:rPr lang="ja-JP" altLang="en-US" dirty="0" smtClean="0"/>
              <a:t>に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つも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が入ったようなもん</a:t>
            </a:r>
            <a:endParaRPr lang="en-US" altLang="ja-JP" dirty="0" smtClean="0"/>
          </a:p>
          <a:p>
            <a:r>
              <a:rPr lang="ja-JP" altLang="en-US" dirty="0" smtClean="0"/>
              <a:t>（大きな語弊がある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ja-JP" altLang="en-US" dirty="0" smtClean="0"/>
              <a:t>見てほしい一つのポイントとしては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の最高値。</a:t>
            </a:r>
            <a:endParaRPr lang="en-US" altLang="ja-JP" dirty="0" smtClean="0"/>
          </a:p>
          <a:p>
            <a:r>
              <a:rPr lang="en-US" altLang="ja-JP" dirty="0" smtClean="0"/>
              <a:t>2,000</a:t>
            </a:r>
            <a:r>
              <a:rPr lang="ja-JP" altLang="en-US" dirty="0" smtClean="0"/>
              <a:t>万とかいる。</a:t>
            </a:r>
            <a:endParaRPr lang="en-US" altLang="ja-JP" dirty="0" smtClean="0"/>
          </a:p>
          <a:p>
            <a:r>
              <a:rPr lang="en-US" altLang="ja-JP" dirty="0" smtClean="0"/>
              <a:t>PHP</a:t>
            </a:r>
            <a:r>
              <a:rPr lang="ja-JP" altLang="en-US" dirty="0" smtClean="0"/>
              <a:t>も凄い。ちなみに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PHP</a:t>
            </a:r>
            <a:r>
              <a:rPr lang="ja-JP" altLang="en-US" dirty="0" smtClean="0"/>
              <a:t>の方が技術者多いので、どうしても平均は低くなる傾向にあるけど、それでも高い水準を維持してるので</a:t>
            </a:r>
            <a:r>
              <a:rPr lang="en-US" altLang="ja-JP" dirty="0" smtClean="0"/>
              <a:t>PHP</a:t>
            </a:r>
            <a:r>
              <a:rPr lang="ja-JP" altLang="en-US" dirty="0" smtClean="0"/>
              <a:t>熱い。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37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516931" y="2669331"/>
            <a:ext cx="7288550" cy="1514475"/>
          </a:xfrm>
        </p:spPr>
        <p:txBody>
          <a:bodyPr/>
          <a:lstStyle/>
          <a:p>
            <a:r>
              <a:rPr lang="ja-JP" altLang="en-US" dirty="0" smtClean="0"/>
              <a:t>やっぱり</a:t>
            </a:r>
            <a:r>
              <a:rPr lang="en-US" altLang="ja-JP" dirty="0" smtClean="0"/>
              <a:t>PHP</a:t>
            </a:r>
            <a:r>
              <a:rPr lang="ja-JP" altLang="en-US" dirty="0" smtClean="0"/>
              <a:t>とか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がいい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5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507204" y="850259"/>
            <a:ext cx="7288550" cy="1514475"/>
          </a:xfrm>
        </p:spPr>
        <p:txBody>
          <a:bodyPr/>
          <a:lstStyle/>
          <a:p>
            <a:r>
              <a:rPr lang="ja-JP" altLang="en-US" dirty="0" smtClean="0"/>
              <a:t>迫さんの</a:t>
            </a:r>
            <a:r>
              <a:rPr lang="en-US" altLang="ja-JP" dirty="0" smtClean="0"/>
              <a:t>Skill</a:t>
            </a:r>
            <a:r>
              <a:rPr lang="ja-JP" altLang="en-US" dirty="0" smtClean="0"/>
              <a:t> </a:t>
            </a:r>
            <a:r>
              <a:rPr lang="en-US" altLang="ja-JP" dirty="0" smtClean="0"/>
              <a:t>Hacks</a:t>
            </a:r>
            <a:r>
              <a:rPr lang="ja-JP" altLang="en-US" dirty="0" smtClean="0"/>
              <a:t>やろ</a:t>
            </a:r>
            <a:r>
              <a:rPr lang="ja-JP" altLang="en-US" dirty="0"/>
              <a:t>う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79" y="2364734"/>
            <a:ext cx="10058400" cy="3708323"/>
          </a:xfrm>
          <a:prstGeom prst="rect">
            <a:avLst/>
          </a:prstGeom>
        </p:spPr>
      </p:pic>
      <p:sp>
        <p:nvSpPr>
          <p:cNvPr id="5" name="タイトル 3"/>
          <p:cNvSpPr txBox="1">
            <a:spLocks/>
          </p:cNvSpPr>
          <p:nvPr/>
        </p:nvSpPr>
        <p:spPr>
          <a:xfrm>
            <a:off x="9984532" y="2131981"/>
            <a:ext cx="1571927" cy="2327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 smtClean="0"/>
              <a:t>PHP</a:t>
            </a:r>
            <a:r>
              <a:rPr lang="ja-JP" altLang="en-US" dirty="0" smtClean="0"/>
              <a:t>は知らない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269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662846" y="2669331"/>
            <a:ext cx="6815137" cy="1514475"/>
          </a:xfrm>
        </p:spPr>
        <p:txBody>
          <a:bodyPr/>
          <a:lstStyle/>
          <a:p>
            <a:r>
              <a:rPr lang="ja-JP" altLang="en-US" dirty="0"/>
              <a:t>カリキュラム</a:t>
            </a:r>
            <a:r>
              <a:rPr lang="ja-JP" altLang="en-US" dirty="0" smtClean="0"/>
              <a:t>の簡単な説明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38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662846" y="2669331"/>
            <a:ext cx="6815137" cy="1514475"/>
          </a:xfrm>
        </p:spPr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～</a:t>
            </a:r>
            <a:r>
              <a:rPr lang="en-US" altLang="ja-JP" dirty="0" smtClean="0"/>
              <a:t>4</a:t>
            </a:r>
            <a:r>
              <a:rPr lang="ja-JP" altLang="en-US" dirty="0" smtClean="0"/>
              <a:t>週目まで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02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972766" y="952399"/>
            <a:ext cx="10330774" cy="5039839"/>
          </a:xfrm>
        </p:spPr>
        <p:txBody>
          <a:bodyPr>
            <a:normAutofit/>
          </a:bodyPr>
          <a:lstStyle/>
          <a:p>
            <a:r>
              <a:rPr lang="ja-JP" altLang="en-US" dirty="0"/>
              <a:t>基本的</a:t>
            </a:r>
            <a:r>
              <a:rPr lang="ja-JP" altLang="en-US" dirty="0" smtClean="0"/>
              <a:t>な開発手順や開発ツールの使い方に慣れてもらう。</a:t>
            </a:r>
            <a:endParaRPr lang="en-US" altLang="ja-JP" dirty="0" smtClean="0"/>
          </a:p>
          <a:p>
            <a:r>
              <a:rPr lang="en-US" altLang="ja-JP" dirty="0" smtClean="0"/>
              <a:t>Java</a:t>
            </a:r>
            <a:r>
              <a:rPr lang="ja-JP" altLang="en-US" dirty="0" smtClean="0"/>
              <a:t>のインストールから開始。</a:t>
            </a:r>
            <a:endParaRPr lang="en-US" altLang="ja-JP" dirty="0" smtClean="0"/>
          </a:p>
          <a:p>
            <a:r>
              <a:rPr lang="ja-JP" altLang="en-US" dirty="0" smtClean="0"/>
              <a:t>ありがちな「テキストエディタ」で動かす、みたいなことはしない。</a:t>
            </a:r>
            <a:endParaRPr lang="en-US" altLang="ja-JP" dirty="0" smtClean="0"/>
          </a:p>
          <a:p>
            <a:r>
              <a:rPr lang="ja-JP" altLang="en-US" dirty="0" smtClean="0"/>
              <a:t>細かいプログラムの挙動もそこまで追わない。良く使う構文については説明。</a:t>
            </a:r>
            <a:endParaRPr lang="en-US" altLang="ja-JP" dirty="0" smtClean="0"/>
          </a:p>
          <a:p>
            <a:r>
              <a:rPr lang="ja-JP" altLang="en-US" dirty="0" smtClean="0"/>
              <a:t>コードはがんがん書くけど、書く</a:t>
            </a:r>
            <a:r>
              <a:rPr lang="ja-JP" altLang="en-US" dirty="0"/>
              <a:t>内容</a:t>
            </a:r>
            <a:r>
              <a:rPr lang="ja-JP" altLang="en-US" dirty="0" smtClean="0"/>
              <a:t>の細かい</a:t>
            </a:r>
            <a:r>
              <a:rPr lang="ja-JP" altLang="en-US" dirty="0"/>
              <a:t>部分</a:t>
            </a:r>
            <a:r>
              <a:rPr lang="ja-JP" altLang="en-US" dirty="0" smtClean="0"/>
              <a:t>は自力で調べる。</a:t>
            </a:r>
            <a:endParaRPr lang="en-US" altLang="ja-JP" dirty="0" smtClean="0"/>
          </a:p>
          <a:p>
            <a:r>
              <a:rPr lang="ja-JP" altLang="en-US" dirty="0" smtClean="0"/>
              <a:t>勿論、講師に聞く、っていうのも「自力」の一部。</a:t>
            </a:r>
            <a:endParaRPr lang="en-US" altLang="ja-JP" dirty="0" smtClean="0"/>
          </a:p>
          <a:p>
            <a:r>
              <a:rPr lang="ja-JP" altLang="en-US" dirty="0" smtClean="0"/>
              <a:t>なので、実際にコードを書きながら学習していく。座学</a:t>
            </a:r>
            <a:r>
              <a:rPr lang="en-US" altLang="ja-JP" dirty="0" smtClean="0"/>
              <a:t> </a:t>
            </a:r>
            <a:r>
              <a:rPr lang="ja-JP" altLang="en-US" dirty="0" smtClean="0"/>
              <a:t>→ 実装 ではなく 実装 → 座学ぐらいの勢い。まずは書く。まずは作る。ブログとかと一緒。</a:t>
            </a:r>
            <a:endParaRPr lang="en-US" altLang="ja-JP" dirty="0" smtClean="0"/>
          </a:p>
          <a:p>
            <a:r>
              <a:rPr lang="ja-JP" altLang="en-US" dirty="0" smtClean="0"/>
              <a:t>簡単な業務を模したアプリケーションを作る。別に細かい機能は作らない。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40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662846" y="2669331"/>
            <a:ext cx="6815137" cy="1514475"/>
          </a:xfrm>
        </p:spPr>
        <p:txBody>
          <a:bodyPr/>
          <a:lstStyle/>
          <a:p>
            <a:r>
              <a:rPr lang="en-US" altLang="ja-JP" dirty="0" smtClean="0"/>
              <a:t>5</a:t>
            </a:r>
            <a:r>
              <a:rPr lang="ja-JP" altLang="en-US" dirty="0" smtClean="0"/>
              <a:t>～</a:t>
            </a:r>
            <a:r>
              <a:rPr lang="en-US" altLang="ja-JP" dirty="0"/>
              <a:t>8</a:t>
            </a:r>
            <a:r>
              <a:rPr lang="ja-JP" altLang="en-US" dirty="0" smtClean="0"/>
              <a:t>週目まで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28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目次的なやつ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講師紹介</a:t>
            </a:r>
            <a:endParaRPr lang="en-US" altLang="ja-JP" dirty="0" smtClean="0"/>
          </a:p>
          <a:p>
            <a:r>
              <a:rPr kumimoji="1" lang="ja-JP" altLang="en-US" dirty="0" smtClean="0"/>
              <a:t>そもそも何するの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r>
              <a:rPr lang="ja-JP" altLang="en-US" dirty="0" smtClean="0"/>
              <a:t>最速は何をもって最速なの？</a:t>
            </a:r>
            <a:endParaRPr lang="en-US" altLang="ja-JP" dirty="0" smtClean="0"/>
          </a:p>
          <a:p>
            <a:r>
              <a:rPr kumimoji="1" lang="ja-JP" altLang="en-US" dirty="0" smtClean="0"/>
              <a:t>何故</a:t>
            </a:r>
            <a:r>
              <a:rPr kumimoji="1" lang="en-US" altLang="ja-JP" dirty="0" smtClean="0"/>
              <a:t>Java……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Ruby</a:t>
            </a:r>
            <a:r>
              <a:rPr lang="ja-JP" altLang="en-US" dirty="0" smtClean="0"/>
              <a:t>とか</a:t>
            </a:r>
            <a:r>
              <a:rPr lang="en-US" altLang="ja-JP" dirty="0" smtClean="0"/>
              <a:t>PHP</a:t>
            </a:r>
            <a:r>
              <a:rPr lang="ja-JP" altLang="en-US" dirty="0" smtClean="0"/>
              <a:t>やれよ）</a:t>
            </a:r>
            <a:endParaRPr lang="en-US" altLang="ja-JP" dirty="0" smtClean="0"/>
          </a:p>
          <a:p>
            <a:r>
              <a:rPr kumimoji="1" lang="ja-JP" altLang="en-US" dirty="0" smtClean="0"/>
              <a:t>カリキュラム</a:t>
            </a:r>
            <a:r>
              <a:rPr kumimoji="1" lang="ja-JP" altLang="en-US" dirty="0" smtClean="0"/>
              <a:t>の</a:t>
            </a:r>
            <a:r>
              <a:rPr lang="ja-JP" altLang="en-US" dirty="0"/>
              <a:t>簡単</a:t>
            </a:r>
            <a:r>
              <a:rPr lang="ja-JP" altLang="en-US" dirty="0" smtClean="0"/>
              <a:t>な</a:t>
            </a:r>
            <a:r>
              <a:rPr lang="ja-JP" altLang="en-US" dirty="0"/>
              <a:t>説明</a:t>
            </a:r>
            <a:endParaRPr kumimoji="1" lang="en-US" altLang="ja-JP" dirty="0" smtClean="0"/>
          </a:p>
          <a:p>
            <a:r>
              <a:rPr kumimoji="1" lang="ja-JP" altLang="en-US" dirty="0" smtClean="0"/>
              <a:t>開発環境を用意してみる</a:t>
            </a:r>
            <a:endParaRPr kumimoji="1" lang="en-US" altLang="ja-JP" dirty="0" smtClean="0"/>
          </a:p>
          <a:p>
            <a:r>
              <a:rPr lang="en-US" altLang="ja-JP" dirty="0" smtClean="0"/>
              <a:t>HelloWorld</a:t>
            </a:r>
            <a:r>
              <a:rPr lang="ja-JP" altLang="en-US" dirty="0" smtClean="0"/>
              <a:t>実装してみる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980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972766" y="952399"/>
            <a:ext cx="10330774" cy="503983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引き続きアプリケーションの開発。</a:t>
            </a:r>
            <a:endParaRPr lang="en-US" altLang="ja-JP" dirty="0" smtClean="0"/>
          </a:p>
          <a:p>
            <a:r>
              <a:rPr lang="ja-JP" altLang="en-US" dirty="0" smtClean="0"/>
              <a:t>自分が作ったコードを「テスト」するという事を学ぶ。</a:t>
            </a:r>
            <a:endParaRPr lang="en-US" altLang="ja-JP" dirty="0" smtClean="0"/>
          </a:p>
          <a:p>
            <a:r>
              <a:rPr lang="ja-JP" altLang="en-US" dirty="0" smtClean="0"/>
              <a:t>テストのやり方、自動テストの手法や考え方。</a:t>
            </a:r>
            <a:endParaRPr lang="en-US" altLang="ja-JP" dirty="0" smtClean="0"/>
          </a:p>
          <a:p>
            <a:r>
              <a:rPr lang="ja-JP" altLang="en-US" dirty="0" smtClean="0"/>
              <a:t>何故テストをするのか。テストがない時の苦しみを味わう。</a:t>
            </a:r>
            <a:endParaRPr lang="en-US" altLang="ja-JP" dirty="0" smtClean="0"/>
          </a:p>
          <a:p>
            <a:r>
              <a:rPr lang="ja-JP" altLang="en-US" dirty="0" smtClean="0"/>
              <a:t>リファクタリングについても学ぶ。</a:t>
            </a:r>
            <a:endParaRPr lang="en-US" altLang="ja-JP" dirty="0" smtClean="0"/>
          </a:p>
          <a:p>
            <a:r>
              <a:rPr lang="ja-JP" altLang="en-US" dirty="0" smtClean="0"/>
              <a:t>これは自動テストがないとぶっちゃけや</a:t>
            </a:r>
            <a:r>
              <a:rPr lang="ja-JP" altLang="en-US" dirty="0" err="1" smtClean="0"/>
              <a:t>るのは</a:t>
            </a:r>
            <a:r>
              <a:rPr lang="ja-JP" altLang="en-US" dirty="0" smtClean="0"/>
              <a:t>難しいので、テスト作ってから。</a:t>
            </a:r>
            <a:endParaRPr lang="en-US" altLang="ja-JP" dirty="0" smtClean="0"/>
          </a:p>
          <a:p>
            <a:r>
              <a:rPr lang="ja-JP" altLang="en-US" dirty="0" smtClean="0"/>
              <a:t>端的に言うと、作ったアプリケーションを「より良く」「品質を高める」</a:t>
            </a:r>
            <a:r>
              <a:rPr lang="ja-JP" altLang="en-US" dirty="0" err="1" smtClean="0"/>
              <a:t>ような</a:t>
            </a:r>
            <a:r>
              <a:rPr lang="ja-JP" altLang="en-US" dirty="0"/>
              <a:t>事</a:t>
            </a:r>
            <a:r>
              <a:rPr lang="ja-JP" altLang="en-US" dirty="0" smtClean="0"/>
              <a:t>をがっつりやる。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4715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662846" y="2669331"/>
            <a:ext cx="6815137" cy="1514475"/>
          </a:xfrm>
        </p:spPr>
        <p:txBody>
          <a:bodyPr/>
          <a:lstStyle/>
          <a:p>
            <a:r>
              <a:rPr lang="en-US" altLang="ja-JP" dirty="0"/>
              <a:t>9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12</a:t>
            </a:r>
            <a:r>
              <a:rPr lang="ja-JP" altLang="en-US" dirty="0" smtClean="0"/>
              <a:t>週目まで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930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972766" y="952399"/>
            <a:ext cx="10330774" cy="503983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作った</a:t>
            </a:r>
            <a:r>
              <a:rPr lang="ja-JP" altLang="en-US" dirty="0"/>
              <a:t>テスト</a:t>
            </a:r>
            <a:r>
              <a:rPr lang="ja-JP" altLang="en-US" dirty="0" smtClean="0"/>
              <a:t>をいちいち自分で実行しなくても出来るようにする。</a:t>
            </a:r>
            <a:endParaRPr lang="en-US" altLang="ja-JP" dirty="0" smtClean="0"/>
          </a:p>
          <a:p>
            <a:r>
              <a:rPr lang="en-US" altLang="ja-JP" dirty="0" smtClean="0"/>
              <a:t>CI/CD</a:t>
            </a:r>
            <a:r>
              <a:rPr lang="ja-JP" altLang="en-US" dirty="0" smtClean="0"/>
              <a:t>と呼ばれるような技術を学ぶ。</a:t>
            </a:r>
            <a:endParaRPr lang="en-US" altLang="ja-JP" dirty="0" smtClean="0"/>
          </a:p>
          <a:p>
            <a:r>
              <a:rPr lang="ja-JP" altLang="en-US" dirty="0" smtClean="0"/>
              <a:t>ここらへんからコードを書くよりも、画面見ながら色々設定したりする。</a:t>
            </a:r>
            <a:endParaRPr lang="en-US" altLang="ja-JP" dirty="0" smtClean="0"/>
          </a:p>
          <a:p>
            <a:r>
              <a:rPr lang="en-US" altLang="ja-JP" dirty="0" smtClean="0"/>
              <a:t>AWS</a:t>
            </a:r>
            <a:r>
              <a:rPr lang="ja-JP" altLang="en-US" dirty="0" smtClean="0"/>
              <a:t>も使う。基本的な使い方がわかってるとだいぶ違う。</a:t>
            </a:r>
            <a:endParaRPr lang="en-US" altLang="ja-JP" dirty="0" smtClean="0"/>
          </a:p>
          <a:p>
            <a:r>
              <a:rPr lang="ja-JP" altLang="en-US" dirty="0" smtClean="0"/>
              <a:t>開発</a:t>
            </a:r>
            <a:r>
              <a:rPr lang="ja-JP" altLang="en-US" dirty="0"/>
              <a:t>手法</a:t>
            </a:r>
            <a:r>
              <a:rPr lang="ja-JP" altLang="en-US" dirty="0" smtClean="0"/>
              <a:t>についてもここで学ぶ。効率の良い開発の仕方とは。</a:t>
            </a:r>
            <a:endParaRPr lang="en-US" altLang="ja-JP" dirty="0" smtClean="0"/>
          </a:p>
          <a:p>
            <a:r>
              <a:rPr lang="ja-JP" altLang="en-US" dirty="0" smtClean="0"/>
              <a:t>画面から動かすようなアプリケーションにするので、画面操作を自動化したテストとかも作る。ここら</a:t>
            </a:r>
            <a:r>
              <a:rPr lang="ja-JP" altLang="en-US" dirty="0" err="1" smtClean="0"/>
              <a:t>へんはやって</a:t>
            </a:r>
            <a:r>
              <a:rPr lang="ja-JP" altLang="en-US" dirty="0" smtClean="0"/>
              <a:t>みるとプチ感動があるかもしれない。</a:t>
            </a:r>
            <a:endParaRPr lang="en-US" altLang="ja-JP" dirty="0" smtClean="0"/>
          </a:p>
          <a:p>
            <a:r>
              <a:rPr lang="ja-JP" altLang="en-US" dirty="0" smtClean="0"/>
              <a:t>見えるって</a:t>
            </a:r>
            <a:r>
              <a:rPr lang="ja-JP" altLang="en-US" dirty="0" err="1" smtClean="0"/>
              <a:t>のは</a:t>
            </a:r>
            <a:r>
              <a:rPr lang="ja-JP" altLang="en-US" dirty="0" smtClean="0"/>
              <a:t>本当に大事。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2392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662846" y="2669331"/>
            <a:ext cx="6815137" cy="1514475"/>
          </a:xfrm>
        </p:spPr>
        <p:txBody>
          <a:bodyPr/>
          <a:lstStyle/>
          <a:p>
            <a:r>
              <a:rPr lang="en-US" altLang="ja-JP" dirty="0" smtClean="0"/>
              <a:t>13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14</a:t>
            </a:r>
            <a:r>
              <a:rPr lang="ja-JP" altLang="en-US" dirty="0" smtClean="0"/>
              <a:t>週目まで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41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39694" y="2669331"/>
            <a:ext cx="9445557" cy="1514475"/>
          </a:xfrm>
        </p:spPr>
        <p:txBody>
          <a:bodyPr/>
          <a:lstStyle/>
          <a:p>
            <a:r>
              <a:rPr lang="ja-JP" altLang="en-US" dirty="0" smtClean="0"/>
              <a:t>作ったアプリをリリースして終わり！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7300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662846" y="2669331"/>
            <a:ext cx="6815137" cy="1514475"/>
          </a:xfrm>
        </p:spPr>
        <p:txBody>
          <a:bodyPr/>
          <a:lstStyle/>
          <a:p>
            <a:r>
              <a:rPr lang="ja-JP" altLang="en-US" dirty="0" smtClean="0"/>
              <a:t>開発</a:t>
            </a:r>
            <a:r>
              <a:rPr lang="ja-JP" altLang="en-US" dirty="0"/>
              <a:t>環境</a:t>
            </a:r>
            <a:r>
              <a:rPr lang="ja-JP" altLang="en-US" dirty="0" smtClean="0"/>
              <a:t>を</a:t>
            </a:r>
            <a:r>
              <a:rPr lang="ja-JP" altLang="en-US" dirty="0"/>
              <a:t>用意</a:t>
            </a:r>
            <a:r>
              <a:rPr lang="ja-JP" altLang="en-US" dirty="0" smtClean="0"/>
              <a:t>してみ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53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68877" y="2120629"/>
            <a:ext cx="9445557" cy="2548647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1. Java</a:t>
            </a:r>
            <a:r>
              <a:rPr lang="ja-JP" altLang="en-US" dirty="0" smtClean="0"/>
              <a:t>をダウンロードしてインストール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2. Eclipse</a:t>
            </a:r>
            <a:r>
              <a:rPr lang="ja-JP" altLang="en-US" dirty="0" smtClean="0"/>
              <a:t>をインストール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終わり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086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662846" y="2669331"/>
            <a:ext cx="6815137" cy="1514475"/>
          </a:xfrm>
        </p:spPr>
        <p:txBody>
          <a:bodyPr/>
          <a:lstStyle/>
          <a:p>
            <a:r>
              <a:rPr lang="ja-JP" altLang="en-US" dirty="0" smtClean="0"/>
              <a:t>それだけではわからぬ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80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575297" y="2669331"/>
            <a:ext cx="7570652" cy="151447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調べてみよう！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それでもわからなかったら</a:t>
            </a:r>
            <a:r>
              <a:rPr lang="en-US" altLang="ja-JP" dirty="0" smtClean="0"/>
              <a:t>……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863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575297" y="2669331"/>
            <a:ext cx="7570652" cy="151447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講師に聞く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661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662846" y="2669331"/>
            <a:ext cx="6815137" cy="1514475"/>
          </a:xfrm>
        </p:spPr>
        <p:txBody>
          <a:bodyPr/>
          <a:lstStyle/>
          <a:p>
            <a:r>
              <a:rPr kumimoji="1" lang="ja-JP" altLang="en-US" dirty="0" smtClean="0"/>
              <a:t>講師紹介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4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39694" y="2669331"/>
            <a:ext cx="9445557" cy="1514475"/>
          </a:xfrm>
        </p:spPr>
        <p:txBody>
          <a:bodyPr/>
          <a:lstStyle/>
          <a:p>
            <a:r>
              <a:rPr lang="en-US" altLang="ja-JP" dirty="0"/>
              <a:t>https://techacademy.jp/magazine/9039</a:t>
            </a:r>
          </a:p>
        </p:txBody>
      </p:sp>
    </p:spTree>
    <p:extLst>
      <p:ext uri="{BB962C8B-B14F-4D97-AF65-F5344CB8AC3E}">
        <p14:creationId xmlns:p14="http://schemas.microsoft.com/office/powerpoint/2010/main" val="7572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39694" y="2669331"/>
            <a:ext cx="9445557" cy="1514475"/>
          </a:xfrm>
        </p:spPr>
        <p:txBody>
          <a:bodyPr/>
          <a:lstStyle/>
          <a:p>
            <a:r>
              <a:rPr lang="ja-JP" altLang="en-US" dirty="0"/>
              <a:t>既</a:t>
            </a:r>
            <a:r>
              <a:rPr lang="ja-JP" altLang="en-US" dirty="0" smtClean="0"/>
              <a:t>に</a:t>
            </a:r>
            <a:r>
              <a:rPr lang="ja-JP" altLang="en-US" dirty="0"/>
              <a:t>存在</a:t>
            </a:r>
            <a:r>
              <a:rPr lang="ja-JP" altLang="en-US" dirty="0" smtClean="0"/>
              <a:t>しているものがあるなら使う。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大事</a:t>
            </a:r>
            <a:r>
              <a:rPr lang="ja-JP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502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662846" y="2669331"/>
            <a:ext cx="6815137" cy="1514475"/>
          </a:xfrm>
        </p:spPr>
        <p:txBody>
          <a:bodyPr/>
          <a:lstStyle/>
          <a:p>
            <a:r>
              <a:rPr lang="en-US" altLang="ja-JP" dirty="0" smtClean="0"/>
              <a:t>HelloWorld</a:t>
            </a:r>
            <a:r>
              <a:rPr lang="ja-JP" altLang="en-US" dirty="0" smtClean="0"/>
              <a:t>実装してみる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508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575297" y="2669331"/>
            <a:ext cx="7570652" cy="1514475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開発</a:t>
            </a:r>
            <a:r>
              <a:rPr lang="ja-JP" altLang="en-US" dirty="0"/>
              <a:t>環境</a:t>
            </a:r>
            <a:r>
              <a:rPr lang="ja-JP" altLang="en-US" dirty="0" smtClean="0"/>
              <a:t>と</a:t>
            </a:r>
            <a:r>
              <a:rPr lang="ja-JP" altLang="en-US" dirty="0"/>
              <a:t>一緒</a:t>
            </a:r>
            <a:r>
              <a:rPr lang="ja-JP" altLang="en-US" dirty="0" smtClean="0"/>
              <a:t>でまずは調べる。わからなければ、講師に聞く。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51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39694" y="2669331"/>
            <a:ext cx="9445557" cy="1514475"/>
          </a:xfrm>
        </p:spPr>
        <p:txBody>
          <a:bodyPr/>
          <a:lstStyle/>
          <a:p>
            <a:r>
              <a:rPr lang="en-US" altLang="ja-JP" dirty="0"/>
              <a:t>https://qiita.com/FukuharaYohei/items/bb7b31283efe8730d2fa</a:t>
            </a:r>
          </a:p>
        </p:txBody>
      </p:sp>
    </p:spTree>
    <p:extLst>
      <p:ext uri="{BB962C8B-B14F-4D97-AF65-F5344CB8AC3E}">
        <p14:creationId xmlns:p14="http://schemas.microsoft.com/office/powerpoint/2010/main" val="185082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39694" y="2669331"/>
            <a:ext cx="9445557" cy="1514475"/>
          </a:xfrm>
        </p:spPr>
        <p:txBody>
          <a:bodyPr/>
          <a:lstStyle/>
          <a:p>
            <a:r>
              <a:rPr lang="ja-JP" altLang="en-US" dirty="0" smtClean="0"/>
              <a:t>いん</a:t>
            </a:r>
            <a:r>
              <a:rPr lang="ja-JP" altLang="en-US" dirty="0" err="1" smtClean="0"/>
              <a:t>た</a:t>
            </a:r>
            <a:r>
              <a:rPr lang="ja-JP" altLang="en-US" dirty="0" smtClean="0"/>
              <a:t>ーね</a:t>
            </a:r>
            <a:r>
              <a:rPr lang="ja-JP" altLang="en-US" dirty="0"/>
              <a:t>っと</a:t>
            </a:r>
            <a:r>
              <a:rPr lang="ja-JP" altLang="en-US" dirty="0" smtClean="0"/>
              <a:t>ってべんり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90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972766" y="952399"/>
            <a:ext cx="10330774" cy="5039839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HelloWorld</a:t>
            </a:r>
            <a:r>
              <a:rPr lang="ja-JP" altLang="en-US" dirty="0" smtClean="0"/>
              <a:t>の実装はプログラムをやる上で大事なことが結構詰まってる。</a:t>
            </a:r>
            <a:endParaRPr lang="en-US" altLang="ja-JP" dirty="0"/>
          </a:p>
          <a:p>
            <a:r>
              <a:rPr lang="en-US" altLang="ja-JP" dirty="0" smtClean="0"/>
              <a:t>package</a:t>
            </a:r>
            <a:r>
              <a:rPr lang="ja-JP" altLang="en-US" dirty="0" smtClean="0"/>
              <a:t>や</a:t>
            </a:r>
            <a:r>
              <a:rPr lang="en-US" altLang="ja-JP" dirty="0" smtClean="0"/>
              <a:t>class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メソッドの作成や引数、アクセス修飾子。</a:t>
            </a:r>
            <a:endParaRPr lang="en-US" altLang="ja-JP" dirty="0"/>
          </a:p>
          <a:p>
            <a:r>
              <a:rPr lang="en-US" altLang="ja-JP" dirty="0" err="1" smtClean="0"/>
              <a:t>System.out.println</a:t>
            </a:r>
            <a:r>
              <a:rPr lang="ja-JP" altLang="en-US" dirty="0" smtClean="0"/>
              <a:t>といった呼び出し方。</a:t>
            </a:r>
            <a:endParaRPr lang="en-US" altLang="ja-JP" dirty="0"/>
          </a:p>
          <a:p>
            <a:r>
              <a:rPr lang="ja-JP" altLang="en-US" dirty="0" smtClean="0"/>
              <a:t>標準出力。</a:t>
            </a:r>
            <a:endParaRPr lang="en-US" altLang="ja-JP" dirty="0"/>
          </a:p>
          <a:p>
            <a:r>
              <a:rPr lang="ja-JP" altLang="en-US" dirty="0" smtClean="0"/>
              <a:t>ここに手を加えて</a:t>
            </a:r>
            <a:r>
              <a:rPr lang="en-US" altLang="ja-JP" dirty="0" smtClean="0"/>
              <a:t>if</a:t>
            </a:r>
            <a:r>
              <a:rPr lang="ja-JP" altLang="en-US" dirty="0" smtClean="0"/>
              <a:t>文や</a:t>
            </a:r>
            <a:r>
              <a:rPr lang="en-US" altLang="ja-JP" dirty="0" smtClean="0"/>
              <a:t>for</a:t>
            </a:r>
            <a:r>
              <a:rPr lang="ja-JP" altLang="en-US" dirty="0" smtClean="0"/>
              <a:t>分を入れるだけで十分遊べる。というわけで入れてみよう。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HelloWorld</a:t>
            </a:r>
            <a:r>
              <a:rPr lang="ja-JP" altLang="en-US" dirty="0" smtClean="0"/>
              <a:t>出力が出来たなら、それを</a:t>
            </a:r>
            <a:r>
              <a:rPr lang="en-US" altLang="ja-JP" dirty="0" smtClean="0"/>
              <a:t>10</a:t>
            </a:r>
            <a:r>
              <a:rPr lang="ja-JP" altLang="en-US" dirty="0" smtClean="0"/>
              <a:t>回表示させてみよう。</a:t>
            </a:r>
            <a:endParaRPr lang="en-US" altLang="ja-JP" dirty="0" smtClean="0"/>
          </a:p>
          <a:p>
            <a:r>
              <a:rPr lang="en-US" altLang="ja-JP" dirty="0" smtClean="0"/>
              <a:t>10</a:t>
            </a:r>
            <a:r>
              <a:rPr lang="ja-JP" altLang="en-US" dirty="0" smtClean="0"/>
              <a:t>回表示出来たなら、引数に「</a:t>
            </a:r>
            <a:r>
              <a:rPr lang="en-US" altLang="ja-JP" dirty="0" smtClean="0"/>
              <a:t>Hello</a:t>
            </a:r>
            <a:r>
              <a:rPr lang="ja-JP" altLang="en-US" dirty="0" smtClean="0"/>
              <a:t>」を渡したら「</a:t>
            </a:r>
            <a:r>
              <a:rPr lang="en-US" altLang="ja-JP" dirty="0" smtClean="0"/>
              <a:t>World</a:t>
            </a:r>
            <a:r>
              <a:rPr lang="ja-JP" altLang="en-US" dirty="0" smtClean="0"/>
              <a:t>」を表示するようにしてみよう。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6709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575297" y="2669331"/>
            <a:ext cx="7570652" cy="151447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時間内に出来なかった人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31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254868" y="992221"/>
            <a:ext cx="10000034" cy="484437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それが普通です。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わからないのが当たり前。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出来ないのが当たり前。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なので、講師を有効活用しましょう。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今なら現役月収</a:t>
            </a:r>
            <a:r>
              <a:rPr lang="en-US" altLang="ja-JP" dirty="0" smtClean="0"/>
              <a:t>130</a:t>
            </a:r>
            <a:r>
              <a:rPr lang="ja-JP" altLang="en-US" dirty="0" smtClean="0"/>
              <a:t>万の講師が無料です。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32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575297" y="2669331"/>
            <a:ext cx="7570652" cy="151447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おしまい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44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972766" y="952399"/>
            <a:ext cx="10330774" cy="5039839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2800" dirty="0" smtClean="0"/>
              <a:t>Java</a:t>
            </a:r>
            <a:r>
              <a:rPr kumimoji="1" lang="ja-JP" altLang="en-US" sz="2800" dirty="0" smtClean="0"/>
              <a:t>プログラマー。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実は元インフラ屋</a:t>
            </a:r>
            <a:r>
              <a:rPr lang="ja-JP" altLang="en-US" sz="2800" dirty="0" smtClean="0"/>
              <a:t>さん。</a:t>
            </a:r>
            <a:endParaRPr lang="en-US" altLang="ja-JP" sz="2800" dirty="0" smtClean="0"/>
          </a:p>
          <a:p>
            <a:r>
              <a:rPr lang="ja-JP" altLang="en-US" sz="2800" dirty="0" smtClean="0"/>
              <a:t>最近は殆どリーダーか</a:t>
            </a:r>
            <a:r>
              <a:rPr lang="en-US" altLang="ja-JP" sz="2800" dirty="0" smtClean="0"/>
              <a:t>PM(</a:t>
            </a:r>
            <a:r>
              <a:rPr lang="ja-JP" altLang="en-US" sz="2800" dirty="0" smtClean="0"/>
              <a:t>プロジェクトマネージャー</a:t>
            </a:r>
            <a:r>
              <a:rPr lang="en-US" altLang="ja-JP" sz="2800" dirty="0" smtClean="0"/>
              <a:t>)</a:t>
            </a:r>
            <a:r>
              <a:rPr lang="ja-JP" altLang="en-US" sz="2800" dirty="0" err="1" smtClean="0"/>
              <a:t>。</a:t>
            </a:r>
            <a:endParaRPr lang="en-US" altLang="ja-JP" sz="2800" dirty="0" smtClean="0"/>
          </a:p>
          <a:p>
            <a:r>
              <a:rPr lang="ja-JP" altLang="en-US" sz="2800" dirty="0" smtClean="0"/>
              <a:t>月単価は</a:t>
            </a:r>
            <a:r>
              <a:rPr lang="en-US" altLang="ja-JP" sz="2800" dirty="0" smtClean="0"/>
              <a:t>100</a:t>
            </a:r>
            <a:r>
              <a:rPr lang="ja-JP" altLang="en-US" sz="2800" dirty="0" smtClean="0"/>
              <a:t>万以上。現在は</a:t>
            </a:r>
            <a:r>
              <a:rPr lang="en-US" altLang="ja-JP" sz="2800" dirty="0" smtClean="0"/>
              <a:t>130</a:t>
            </a:r>
            <a:r>
              <a:rPr lang="ja-JP" altLang="en-US" sz="2800" dirty="0" smtClean="0"/>
              <a:t>万。</a:t>
            </a:r>
            <a:endParaRPr lang="en-US" altLang="ja-JP" sz="2800" dirty="0" smtClean="0"/>
          </a:p>
          <a:p>
            <a:r>
              <a:rPr lang="en-US" altLang="ja-JP" sz="2800" dirty="0" smtClean="0"/>
              <a:t>PHP</a:t>
            </a:r>
            <a:r>
              <a:rPr lang="ja-JP" altLang="en-US" sz="2800" dirty="0" smtClean="0"/>
              <a:t>とか</a:t>
            </a:r>
            <a:r>
              <a:rPr lang="en-US" altLang="ja-JP" sz="2800" dirty="0" smtClean="0"/>
              <a:t>JS</a:t>
            </a:r>
            <a:r>
              <a:rPr lang="ja-JP" altLang="en-US" sz="2800" dirty="0" smtClean="0"/>
              <a:t>とか</a:t>
            </a:r>
            <a:r>
              <a:rPr lang="en-US" altLang="ja-JP" sz="2800" dirty="0" smtClean="0"/>
              <a:t>AWS</a:t>
            </a:r>
            <a:r>
              <a:rPr lang="ja-JP" altLang="en-US" sz="2800" dirty="0" smtClean="0"/>
              <a:t>とかも出来る。やりたいかどうかは</a:t>
            </a:r>
            <a:r>
              <a:rPr lang="ja-JP" altLang="en-US" sz="2800" dirty="0" smtClean="0"/>
              <a:t>別。</a:t>
            </a:r>
            <a:endParaRPr lang="en-US" altLang="ja-JP" sz="2800" dirty="0" smtClean="0"/>
          </a:p>
          <a:p>
            <a:r>
              <a:rPr lang="ja-JP" altLang="en-US" sz="2800" dirty="0" smtClean="0"/>
              <a:t>プログラミング技術は中の上</a:t>
            </a:r>
            <a:r>
              <a:rPr lang="ja-JP" altLang="en-US" sz="2800" dirty="0" smtClean="0"/>
              <a:t>ぐらい。</a:t>
            </a:r>
            <a:endParaRPr lang="en-US" altLang="ja-JP" sz="2800" dirty="0" smtClean="0"/>
          </a:p>
          <a:p>
            <a:r>
              <a:rPr lang="ja-JP" altLang="en-US" sz="2800" dirty="0" smtClean="0"/>
              <a:t>でも</a:t>
            </a:r>
            <a:r>
              <a:rPr lang="ja-JP" altLang="en-US" sz="2800" dirty="0"/>
              <a:t>実際</a:t>
            </a:r>
            <a:r>
              <a:rPr lang="ja-JP" altLang="en-US" sz="2800" dirty="0" smtClean="0"/>
              <a:t>はこう</a:t>
            </a:r>
            <a:r>
              <a:rPr lang="ja-JP" altLang="en-US" sz="2800" dirty="0"/>
              <a:t>。</a:t>
            </a:r>
            <a:r>
              <a:rPr lang="ja-JP" altLang="en-US" sz="2800" dirty="0" smtClean="0"/>
              <a:t>上</a:t>
            </a:r>
            <a:r>
              <a:rPr lang="en-US" altLang="ja-JP" sz="2800" dirty="0" smtClean="0"/>
              <a:t>&gt;&gt;&gt;&gt;&gt;&gt;&gt;&gt;&gt;&gt;</a:t>
            </a:r>
            <a:r>
              <a:rPr lang="ja-JP" altLang="en-US" sz="2800" dirty="0" smtClean="0"/>
              <a:t>中</a:t>
            </a:r>
            <a:r>
              <a:rPr lang="en-US" altLang="ja-JP" sz="2800" dirty="0" smtClean="0"/>
              <a:t>&gt;</a:t>
            </a:r>
            <a:r>
              <a:rPr lang="ja-JP" altLang="en-US" sz="2800" dirty="0" smtClean="0"/>
              <a:t>下。</a:t>
            </a:r>
            <a:r>
              <a:rPr lang="ja-JP" altLang="en-US" sz="2800" dirty="0" smtClean="0"/>
              <a:t>辛い。</a:t>
            </a:r>
            <a:endParaRPr lang="en-US" altLang="ja-JP" sz="2800" dirty="0" smtClean="0"/>
          </a:p>
          <a:p>
            <a:r>
              <a:rPr lang="ja-JP" altLang="en-US" sz="2800" dirty="0" smtClean="0"/>
              <a:t>りゅうけんさんの元現場</a:t>
            </a:r>
            <a:r>
              <a:rPr lang="ja-JP" altLang="en-US" sz="2800" dirty="0" smtClean="0"/>
              <a:t>リーダー。</a:t>
            </a:r>
            <a:endParaRPr lang="en-US" altLang="ja-JP" sz="2800" dirty="0" smtClean="0"/>
          </a:p>
          <a:p>
            <a:r>
              <a:rPr lang="ja-JP" altLang="en-US" sz="2800" dirty="0" smtClean="0"/>
              <a:t>ゲームがめ</a:t>
            </a:r>
            <a:r>
              <a:rPr lang="ja-JP" altLang="en-US" sz="2800" dirty="0" err="1" smtClean="0"/>
              <a:t>っちゃ</a:t>
            </a:r>
            <a:r>
              <a:rPr lang="ja-JP" altLang="en-US" sz="2800" dirty="0" smtClean="0"/>
              <a:t>好きで、ゲームする為に仕事してる感</a:t>
            </a:r>
            <a:r>
              <a:rPr lang="ja-JP" altLang="en-US" sz="2800" dirty="0" smtClean="0"/>
              <a:t>ある。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719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662846" y="2669331"/>
            <a:ext cx="6815137" cy="1514475"/>
          </a:xfrm>
        </p:spPr>
        <p:txBody>
          <a:bodyPr/>
          <a:lstStyle/>
          <a:p>
            <a:r>
              <a:rPr kumimoji="1" lang="ja-JP" altLang="en-US" dirty="0" smtClean="0"/>
              <a:t>そもそも何するの？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91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662846" y="2669331"/>
            <a:ext cx="6815137" cy="1514475"/>
          </a:xfrm>
        </p:spPr>
        <p:txBody>
          <a:bodyPr/>
          <a:lstStyle/>
          <a:p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</a:t>
            </a:r>
            <a:r>
              <a:rPr lang="ja-JP" altLang="en-US" dirty="0"/>
              <a:t>月末まで</a:t>
            </a:r>
            <a:r>
              <a:rPr lang="ja-JP" altLang="en-US" dirty="0" smtClean="0"/>
              <a:t>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Java</a:t>
            </a:r>
            <a:r>
              <a:rPr lang="ja-JP" altLang="en-US" dirty="0"/>
              <a:t>エンジニアに</a:t>
            </a:r>
            <a:r>
              <a:rPr lang="ja-JP" altLang="en-US" dirty="0" smtClean="0"/>
              <a:t>なる。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63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662846" y="2669331"/>
            <a:ext cx="6815137" cy="1514475"/>
          </a:xfrm>
        </p:spPr>
        <p:txBody>
          <a:bodyPr/>
          <a:lstStyle/>
          <a:p>
            <a:r>
              <a:rPr lang="ja-JP" altLang="en-US" dirty="0" smtClean="0"/>
              <a:t>どうやったらなれるの？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68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ほにゃ字">
      <a:majorFont>
        <a:latin typeface="ほにゃ字Re"/>
        <a:ea typeface="ほにゃ字Re"/>
        <a:cs typeface=""/>
      </a:majorFont>
      <a:minorFont>
        <a:latin typeface="ほにゃ字Re"/>
        <a:ea typeface="ほにゃ字Re"/>
        <a:cs typeface="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166</TotalTime>
  <Words>1782</Words>
  <Application>Microsoft Office PowerPoint</Application>
  <PresentationFormat>ワイド画面</PresentationFormat>
  <Paragraphs>157</Paragraphs>
  <Slides>59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59</vt:i4>
      </vt:variant>
    </vt:vector>
  </HeadingPairs>
  <TitlesOfParts>
    <vt:vector size="64" baseType="lpstr">
      <vt:lpstr>ＭＳ Ｐゴシック</vt:lpstr>
      <vt:lpstr>ほにゃ字Re</vt:lpstr>
      <vt:lpstr>Arial</vt:lpstr>
      <vt:lpstr>Calibri</vt:lpstr>
      <vt:lpstr>オーガニック</vt:lpstr>
      <vt:lpstr>最速でJavaエンジニアになって稼ぐ</vt:lpstr>
      <vt:lpstr>はじめに</vt:lpstr>
      <vt:lpstr>学ぼうとする人とそうでない人の差は大きいです。 学ぼうとしているだけで値千金なのです。 レベルが違うのです。上位の人間なのです。 というぐらいの自信を持って取り組んでいただければと思います。  勉学においては「根拠のない自信」こそが最も重要です。 どれだけ教える側に知識や技術があっても、それがないと教えても無駄になるからです。  「勉強しに来てるけど、私は天才」ってぐらいが丁度良いと思います。  あ、でも「自信」がある事と「謙虚さ」は共存出来るので、そこは気を付けて。</vt:lpstr>
      <vt:lpstr>目次的なやつ</vt:lpstr>
      <vt:lpstr>講師紹介</vt:lpstr>
      <vt:lpstr>PowerPoint プレゼンテーション</vt:lpstr>
      <vt:lpstr>そもそも何するの？</vt:lpstr>
      <vt:lpstr>2019年1月末までに Javaエンジニアになる。</vt:lpstr>
      <vt:lpstr>どうやったらなれるの？</vt:lpstr>
      <vt:lpstr>友情・努力・勝利</vt:lpstr>
      <vt:lpstr>友情・努力・勝利</vt:lpstr>
      <vt:lpstr>PowerPoint プレゼンテーション</vt:lpstr>
      <vt:lpstr>「エンジニア」というものを理解する。</vt:lpstr>
      <vt:lpstr>PowerPoint プレゼンテーション</vt:lpstr>
      <vt:lpstr>つまり「エンジニア(SE)」の中に「プログラマー」や「インフラエンジニア」とかがいて、その人たち全員の目指しているところは「ITシステムを依頼した人の期待通りに完成させる」事。</vt:lpstr>
      <vt:lpstr>理解する為のステップ</vt:lpstr>
      <vt:lpstr>PowerPoint プレゼンテーション</vt:lpstr>
      <vt:lpstr>プログラムが書けない 「エンジニア」なんてたくさんいる。</vt:lpstr>
      <vt:lpstr>でも「プログラム」という「技術」について何も知らない「エンジニア」は「エンジニア」ではない。</vt:lpstr>
      <vt:lpstr>だって目的は「依頼した人の期待通りにシステムを完成させる事」だから。 しかもそれを「最速で仕上げ、最高品質で、最低のコスト」でやるのが目標だから。</vt:lpstr>
      <vt:lpstr>極端な話、「プログラム」を書かなくても「依頼した人の期待通りに完成させる事」が可能なら、コストのかかる「プログラム」なんてなくてもいい。より良い方法を提案すれば良い。</vt:lpstr>
      <vt:lpstr>それをする為に「技術」が必要。 「技術」の内訳や「知識」が必要。</vt:lpstr>
      <vt:lpstr>技術とは</vt:lpstr>
      <vt:lpstr>PowerPoint プレゼンテーション</vt:lpstr>
      <vt:lpstr>見える化って何？</vt:lpstr>
      <vt:lpstr>PowerPoint プレゼンテーション</vt:lpstr>
      <vt:lpstr>最速は何をもって最速なの？</vt:lpstr>
      <vt:lpstr>PowerPoint プレゼンテーション</vt:lpstr>
      <vt:lpstr>多分</vt:lpstr>
      <vt:lpstr>何故Java</vt:lpstr>
      <vt:lpstr>PowerPoint プレゼンテーション</vt:lpstr>
      <vt:lpstr>ちなみに言語別平均年収</vt:lpstr>
      <vt:lpstr>PowerPoint プレゼンテーション</vt:lpstr>
      <vt:lpstr>やっぱりPHPとかRubyがいい</vt:lpstr>
      <vt:lpstr>迫さんのSkill Hacksやろう</vt:lpstr>
      <vt:lpstr>カリキュラムの簡単な説明</vt:lpstr>
      <vt:lpstr>1～4週目まで</vt:lpstr>
      <vt:lpstr>PowerPoint プレゼンテーション</vt:lpstr>
      <vt:lpstr>5～8週目まで</vt:lpstr>
      <vt:lpstr>PowerPoint プレゼンテーション</vt:lpstr>
      <vt:lpstr>9～12週目まで</vt:lpstr>
      <vt:lpstr>PowerPoint プレゼンテーション</vt:lpstr>
      <vt:lpstr>13～14週目まで</vt:lpstr>
      <vt:lpstr>作ったアプリをリリースして終わり！</vt:lpstr>
      <vt:lpstr>開発環境を用意してみる</vt:lpstr>
      <vt:lpstr>1. Javaをダウンロードしてインストール 2. Eclipseをインストール  終わり</vt:lpstr>
      <vt:lpstr>それだけではわからぬ</vt:lpstr>
      <vt:lpstr>調べてみよう！ それでもわからなかったら……</vt:lpstr>
      <vt:lpstr>講師に聞く or</vt:lpstr>
      <vt:lpstr>https://techacademy.jp/magazine/9039</vt:lpstr>
      <vt:lpstr>既に存在しているものがあるなら使う。 大事。</vt:lpstr>
      <vt:lpstr>HelloWorld実装してみる</vt:lpstr>
      <vt:lpstr>開発環境と一緒でまずは調べる。わからなければ、講師に聞く。</vt:lpstr>
      <vt:lpstr>https://qiita.com/FukuharaYohei/items/bb7b31283efe8730d2fa</vt:lpstr>
      <vt:lpstr>いんたーねっとってべんり</vt:lpstr>
      <vt:lpstr>PowerPoint プレゼンテーション</vt:lpstr>
      <vt:lpstr>時間内に出来なかった人</vt:lpstr>
      <vt:lpstr>それが普通です。 わからないのが当たり前。 出来ないのが当たり前。 なので、講師を有効活用しましょう。 今なら現役月収130万の講師が無料です。</vt:lpstr>
      <vt:lpstr>おしまい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最速でJavaエンジニアになって稼ぐ</dc:title>
  <dc:creator>dev 02</dc:creator>
  <cp:lastModifiedBy>dev 02</cp:lastModifiedBy>
  <cp:revision>18</cp:revision>
  <dcterms:created xsi:type="dcterms:W3CDTF">2018-10-17T05:10:56Z</dcterms:created>
  <dcterms:modified xsi:type="dcterms:W3CDTF">2018-10-17T07:58:09Z</dcterms:modified>
</cp:coreProperties>
</file>