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51"/>
  </p:notesMasterIdLst>
  <p:handoutMasterIdLst>
    <p:handoutMasterId r:id="rId52"/>
  </p:handoutMasterIdLst>
  <p:sldIdLst>
    <p:sldId id="256" r:id="rId2"/>
    <p:sldId id="257" r:id="rId3"/>
    <p:sldId id="259" r:id="rId4"/>
    <p:sldId id="258" r:id="rId5"/>
    <p:sldId id="318" r:id="rId6"/>
    <p:sldId id="319" r:id="rId7"/>
    <p:sldId id="320" r:id="rId8"/>
    <p:sldId id="321" r:id="rId9"/>
    <p:sldId id="322" r:id="rId10"/>
    <p:sldId id="323" r:id="rId11"/>
    <p:sldId id="324" r:id="rId12"/>
    <p:sldId id="325" r:id="rId13"/>
    <p:sldId id="326" r:id="rId14"/>
    <p:sldId id="327" r:id="rId15"/>
    <p:sldId id="328" r:id="rId16"/>
    <p:sldId id="330" r:id="rId17"/>
    <p:sldId id="335" r:id="rId18"/>
    <p:sldId id="336" r:id="rId19"/>
    <p:sldId id="337" r:id="rId20"/>
    <p:sldId id="357" r:id="rId21"/>
    <p:sldId id="329" r:id="rId22"/>
    <p:sldId id="339" r:id="rId23"/>
    <p:sldId id="340" r:id="rId24"/>
    <p:sldId id="331" r:id="rId25"/>
    <p:sldId id="341" r:id="rId26"/>
    <p:sldId id="342" r:id="rId27"/>
    <p:sldId id="343" r:id="rId28"/>
    <p:sldId id="344" r:id="rId29"/>
    <p:sldId id="345" r:id="rId30"/>
    <p:sldId id="346" r:id="rId31"/>
    <p:sldId id="347" r:id="rId32"/>
    <p:sldId id="349" r:id="rId33"/>
    <p:sldId id="348" r:id="rId34"/>
    <p:sldId id="350" r:id="rId35"/>
    <p:sldId id="332" r:id="rId36"/>
    <p:sldId id="351" r:id="rId37"/>
    <p:sldId id="333" r:id="rId38"/>
    <p:sldId id="352" r:id="rId39"/>
    <p:sldId id="353" r:id="rId40"/>
    <p:sldId id="354" r:id="rId41"/>
    <p:sldId id="356" r:id="rId42"/>
    <p:sldId id="334" r:id="rId43"/>
    <p:sldId id="355" r:id="rId44"/>
    <p:sldId id="358" r:id="rId45"/>
    <p:sldId id="359" r:id="rId46"/>
    <p:sldId id="360" r:id="rId47"/>
    <p:sldId id="361" r:id="rId48"/>
    <p:sldId id="362" r:id="rId49"/>
    <p:sldId id="317"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102"/>
      </p:cViewPr>
      <p:guideLst/>
    </p:cSldViewPr>
  </p:slideViewPr>
  <p:notesTextViewPr>
    <p:cViewPr>
      <p:scale>
        <a:sx n="1" d="1"/>
        <a:sy n="1" d="1"/>
      </p:scale>
      <p:origin x="0" y="0"/>
    </p:cViewPr>
  </p:notesTextViewPr>
  <p:notesViewPr>
    <p:cSldViewPr snapToGrid="0">
      <p:cViewPr varScale="1">
        <p:scale>
          <a:sx n="79" d="100"/>
          <a:sy n="79" d="100"/>
        </p:scale>
        <p:origin x="402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5E1BB-0E1E-4A48-9FA6-88F871549E1C}" type="datetimeFigureOut">
              <a:rPr kumimoji="1" lang="ja-JP" altLang="en-US" smtClean="0"/>
              <a:t>2018/10/24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F0CE52-E2E9-4162-BDC7-469A59782725}" type="slidenum">
              <a:rPr kumimoji="1" lang="ja-JP" altLang="en-US" smtClean="0"/>
              <a:t>‹#›</a:t>
            </a:fld>
            <a:endParaRPr kumimoji="1" lang="ja-JP" altLang="en-US"/>
          </a:p>
        </p:txBody>
      </p:sp>
    </p:spTree>
    <p:extLst>
      <p:ext uri="{BB962C8B-B14F-4D97-AF65-F5344CB8AC3E}">
        <p14:creationId xmlns:p14="http://schemas.microsoft.com/office/powerpoint/2010/main" val="695368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FE00B-0D92-485C-AC8D-6EDE5F00261A}" type="datetimeFigureOut">
              <a:rPr kumimoji="1" lang="ja-JP" altLang="en-US" smtClean="0"/>
              <a:t>2018/10/24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0B688-B42B-4204-A82E-BD3D894122DC}" type="slidenum">
              <a:rPr kumimoji="1" lang="ja-JP" altLang="en-US" smtClean="0"/>
              <a:t>‹#›</a:t>
            </a:fld>
            <a:endParaRPr kumimoji="1" lang="ja-JP" altLang="en-US"/>
          </a:p>
        </p:txBody>
      </p:sp>
    </p:spTree>
    <p:extLst>
      <p:ext uri="{BB962C8B-B14F-4D97-AF65-F5344CB8AC3E}">
        <p14:creationId xmlns:p14="http://schemas.microsoft.com/office/powerpoint/2010/main" val="24520897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58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5000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5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309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79097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6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23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86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2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404988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2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50214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97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89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2444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43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17628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2FCE67-DE72-46C9-94C3-4BFC4F94B905}" type="datetimeFigureOut">
              <a:rPr kumimoji="1" lang="ja-JP" altLang="en-US" smtClean="0"/>
              <a:t>2018/10/24</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98419704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最速で</a:t>
            </a:r>
            <a:r>
              <a:rPr kumimoji="1" lang="en-US" altLang="ja-JP" dirty="0" smtClean="0"/>
              <a:t>Java</a:t>
            </a:r>
            <a:r>
              <a:rPr kumimoji="1" lang="ja-JP" altLang="en-US" dirty="0" smtClean="0"/>
              <a:t>エンジニアになって稼ぐ</a:t>
            </a:r>
            <a:endParaRPr kumimoji="1" lang="ja-JP" altLang="en-US" dirty="0"/>
          </a:p>
        </p:txBody>
      </p:sp>
      <p:sp>
        <p:nvSpPr>
          <p:cNvPr id="4" name="サブタイトル 3"/>
          <p:cNvSpPr>
            <a:spLocks noGrp="1"/>
          </p:cNvSpPr>
          <p:nvPr>
            <p:ph type="subTitle" idx="1"/>
          </p:nvPr>
        </p:nvSpPr>
        <p:spPr/>
        <p:txBody>
          <a:bodyPr/>
          <a:lstStyle/>
          <a:p>
            <a:r>
              <a:rPr kumimoji="1" lang="en-US" altLang="ja-JP" dirty="0" smtClean="0"/>
              <a:t>2018/10/24</a:t>
            </a:r>
            <a:endParaRPr kumimoji="1" lang="en-US" altLang="ja-JP" dirty="0" smtClean="0"/>
          </a:p>
          <a:p>
            <a:r>
              <a:rPr kumimoji="1" lang="ja-JP" altLang="en-US" dirty="0" smtClean="0"/>
              <a:t>人生逃げ切りオンラインサロン内</a:t>
            </a:r>
            <a:endParaRPr kumimoji="1" lang="ja-JP" altLang="en-US" dirty="0"/>
          </a:p>
        </p:txBody>
      </p:sp>
    </p:spTree>
    <p:extLst>
      <p:ext uri="{BB962C8B-B14F-4D97-AF65-F5344CB8AC3E}">
        <p14:creationId xmlns:p14="http://schemas.microsoft.com/office/powerpoint/2010/main" val="3595441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34911" y="2187019"/>
            <a:ext cx="9879290" cy="2420994"/>
          </a:xfrm>
        </p:spPr>
        <p:txBody>
          <a:bodyPr>
            <a:normAutofit fontScale="90000"/>
          </a:bodyPr>
          <a:lstStyle/>
          <a:p>
            <a:r>
              <a:rPr lang="ja-JP" altLang="en-US" dirty="0"/>
              <a:t>実行</a:t>
            </a:r>
            <a:r>
              <a:rPr lang="ja-JP" altLang="en-US" dirty="0" smtClean="0"/>
              <a:t>するまでわかりません</a:t>
            </a:r>
            <a:r>
              <a:rPr lang="en-US" altLang="ja-JP" dirty="0" smtClean="0"/>
              <a:t/>
            </a:r>
            <a:br>
              <a:rPr lang="en-US" altLang="ja-JP" dirty="0" smtClean="0"/>
            </a:br>
            <a:r>
              <a:rPr lang="ja-JP" altLang="en-US" dirty="0" smtClean="0"/>
              <a:t>よりも</a:t>
            </a:r>
            <a:r>
              <a:rPr lang="en-US" altLang="ja-JP" dirty="0" smtClean="0"/>
              <a:t/>
            </a:r>
            <a:br>
              <a:rPr lang="en-US" altLang="ja-JP" dirty="0" smtClean="0"/>
            </a:br>
            <a:r>
              <a:rPr lang="ja-JP" altLang="en-US" dirty="0"/>
              <a:t>実行</a:t>
            </a:r>
            <a:r>
              <a:rPr lang="ja-JP" altLang="en-US" dirty="0" smtClean="0"/>
              <a:t>する前からわかります</a:t>
            </a:r>
            <a:r>
              <a:rPr lang="en-US" altLang="ja-JP" dirty="0" smtClean="0"/>
              <a:t/>
            </a:r>
            <a:br>
              <a:rPr lang="en-US" altLang="ja-JP" dirty="0" smtClean="0"/>
            </a:br>
            <a:r>
              <a:rPr lang="ja-JP" altLang="en-US" dirty="0" smtClean="0"/>
              <a:t>が好きってだけ。</a:t>
            </a:r>
            <a:endParaRPr kumimoji="1" lang="ja-JP" altLang="en-US" dirty="0"/>
          </a:p>
        </p:txBody>
      </p:sp>
    </p:spTree>
    <p:extLst>
      <p:ext uri="{BB962C8B-B14F-4D97-AF65-F5344CB8AC3E}">
        <p14:creationId xmlns:p14="http://schemas.microsoft.com/office/powerpoint/2010/main" val="1148812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34911" y="2187019"/>
            <a:ext cx="9879290" cy="2420994"/>
          </a:xfrm>
        </p:spPr>
        <p:txBody>
          <a:bodyPr>
            <a:normAutofit fontScale="90000"/>
          </a:bodyPr>
          <a:lstStyle/>
          <a:p>
            <a:r>
              <a:rPr lang="ja-JP" altLang="en-US" dirty="0" smtClean="0"/>
              <a:t>とはいっても実行時になって初めて「型」が明確になるっていう動的な手法もメリットはあるので、一長一短としか言えない。後は好み。</a:t>
            </a:r>
            <a:endParaRPr kumimoji="1" lang="ja-JP" altLang="en-US" dirty="0"/>
          </a:p>
        </p:txBody>
      </p:sp>
    </p:spTree>
    <p:extLst>
      <p:ext uri="{BB962C8B-B14F-4D97-AF65-F5344CB8AC3E}">
        <p14:creationId xmlns:p14="http://schemas.microsoft.com/office/powerpoint/2010/main" val="629996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オブジェクト</a:t>
            </a:r>
            <a:r>
              <a:rPr lang="ja-JP" altLang="en-US" dirty="0"/>
              <a:t>指向</a:t>
            </a:r>
            <a:r>
              <a:rPr lang="ja-JP" altLang="en-US" dirty="0" smtClean="0"/>
              <a:t>って</a:t>
            </a:r>
            <a:r>
              <a:rPr lang="ja-JP" altLang="en-US" dirty="0"/>
              <a:t>何？</a:t>
            </a:r>
            <a:endParaRPr lang="en-US" altLang="ja-JP" dirty="0"/>
          </a:p>
        </p:txBody>
      </p:sp>
    </p:spTree>
    <p:extLst>
      <p:ext uri="{BB962C8B-B14F-4D97-AF65-F5344CB8AC3E}">
        <p14:creationId xmlns:p14="http://schemas.microsoft.com/office/powerpoint/2010/main" val="1323005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611983" y="2688184"/>
            <a:ext cx="9257122" cy="1514475"/>
          </a:xfrm>
        </p:spPr>
        <p:txBody>
          <a:bodyPr>
            <a:normAutofit fontScale="90000"/>
          </a:bodyPr>
          <a:lstStyle/>
          <a:p>
            <a:r>
              <a:rPr lang="ja-JP" altLang="en-US" dirty="0" smtClean="0"/>
              <a:t>正直よくわかってない気がする。</a:t>
            </a:r>
            <a:r>
              <a:rPr lang="en-US" altLang="ja-JP" dirty="0" smtClean="0"/>
              <a:t/>
            </a:r>
            <a:br>
              <a:rPr lang="en-US" altLang="ja-JP" dirty="0" smtClean="0"/>
            </a:br>
            <a:r>
              <a:rPr lang="ja-JP" altLang="en-US" dirty="0" smtClean="0"/>
              <a:t>でもこんなイメージっていうのは伝える。</a:t>
            </a:r>
            <a:endParaRPr lang="en-US" altLang="ja-JP" dirty="0"/>
          </a:p>
        </p:txBody>
      </p:sp>
    </p:spTree>
    <p:extLst>
      <p:ext uri="{BB962C8B-B14F-4D97-AF65-F5344CB8AC3E}">
        <p14:creationId xmlns:p14="http://schemas.microsoft.com/office/powerpoint/2010/main" val="217819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オブジェクト指向とは「概念」なので、そもそも</a:t>
            </a:r>
            <a:r>
              <a:rPr lang="en-US" altLang="ja-JP" sz="2800" dirty="0" smtClean="0"/>
              <a:t>100%</a:t>
            </a:r>
            <a:r>
              <a:rPr lang="ja-JP" altLang="en-US" sz="2800" dirty="0" smtClean="0"/>
              <a:t>説明できるようなものではなく、ざっくり理解するもの。</a:t>
            </a:r>
            <a:endParaRPr lang="en-US" altLang="ja-JP" dirty="0"/>
          </a:p>
          <a:p>
            <a:r>
              <a:rPr lang="ja-JP" altLang="en-US" sz="2800" dirty="0" smtClean="0"/>
              <a:t>オブジェクト指向って言うけど、正確に言うなら「目的指向」だとかそういう感じになる。ようは</a:t>
            </a:r>
            <a:r>
              <a:rPr lang="ja-JP" altLang="en-US" sz="2800" dirty="0" smtClean="0">
                <a:solidFill>
                  <a:srgbClr val="FF0000"/>
                </a:solidFill>
              </a:rPr>
              <a:t>「ある特定の目的を達成する」</a:t>
            </a:r>
            <a:r>
              <a:rPr lang="ja-JP" altLang="en-US" sz="2800" dirty="0" smtClean="0"/>
              <a:t>事を重視する考え方みたいな。</a:t>
            </a:r>
            <a:endParaRPr lang="en-US" altLang="ja-JP" sz="2800" dirty="0" smtClean="0"/>
          </a:p>
          <a:p>
            <a:r>
              <a:rPr lang="ja-JP" altLang="en-US" sz="2800" dirty="0" smtClean="0"/>
              <a:t>更にソフトウェアにおいては日夜更新があるのが当たり前。変更が有るのが当たり前。それに対して</a:t>
            </a:r>
            <a:r>
              <a:rPr lang="ja-JP" altLang="en-US" sz="2800" dirty="0" smtClean="0">
                <a:solidFill>
                  <a:srgbClr val="FF0000"/>
                </a:solidFill>
              </a:rPr>
              <a:t>「変更しやすくしましょう」</a:t>
            </a:r>
            <a:r>
              <a:rPr lang="ja-JP" altLang="en-US" sz="2800" dirty="0" smtClean="0"/>
              <a:t>っていうのもオブジェクト指向の要素として考えられる。これは単純に特定の目的を達成しようとすると</a:t>
            </a:r>
            <a:r>
              <a:rPr lang="ja-JP" altLang="en-US" sz="2800" dirty="0" smtClean="0">
                <a:solidFill>
                  <a:srgbClr val="FF0000"/>
                </a:solidFill>
              </a:rPr>
              <a:t>「構造や中身の変化を許容する」</a:t>
            </a:r>
            <a:r>
              <a:rPr lang="ja-JP" altLang="en-US" sz="2800" dirty="0" smtClean="0"/>
              <a:t>必要があったからと推察。</a:t>
            </a:r>
            <a:endParaRPr lang="en-US" altLang="ja-JP" sz="2800" dirty="0" smtClean="0"/>
          </a:p>
        </p:txBody>
      </p:sp>
    </p:spTree>
    <p:extLst>
      <p:ext uri="{BB962C8B-B14F-4D97-AF65-F5344CB8AC3E}">
        <p14:creationId xmlns:p14="http://schemas.microsoft.com/office/powerpoint/2010/main" val="3701775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オブジェクト指向には概念を実現するための概念みたいなのがある。</a:t>
            </a:r>
            <a:endParaRPr lang="en-US" altLang="ja-JP" sz="2800" dirty="0" smtClean="0"/>
          </a:p>
          <a:p>
            <a:r>
              <a:rPr lang="ja-JP" altLang="en-US" sz="2800" dirty="0" smtClean="0">
                <a:solidFill>
                  <a:srgbClr val="FF0000"/>
                </a:solidFill>
              </a:rPr>
              <a:t>「多態性</a:t>
            </a:r>
            <a:r>
              <a:rPr lang="en-US" altLang="ja-JP" sz="2800" dirty="0" smtClean="0">
                <a:solidFill>
                  <a:srgbClr val="FF0000"/>
                </a:solidFill>
              </a:rPr>
              <a:t>(</a:t>
            </a:r>
            <a:r>
              <a:rPr lang="ja-JP" altLang="en-US" sz="2800" dirty="0" smtClean="0">
                <a:solidFill>
                  <a:srgbClr val="FF0000"/>
                </a:solidFill>
              </a:rPr>
              <a:t>ポリモーフィズム</a:t>
            </a:r>
            <a:r>
              <a:rPr lang="en-US" altLang="ja-JP" sz="2800" dirty="0" smtClean="0">
                <a:solidFill>
                  <a:srgbClr val="FF0000"/>
                </a:solidFill>
              </a:rPr>
              <a:t>)</a:t>
            </a:r>
            <a:r>
              <a:rPr lang="ja-JP" altLang="en-US" sz="2800" dirty="0" smtClean="0">
                <a:solidFill>
                  <a:srgbClr val="FF0000"/>
                </a:solidFill>
              </a:rPr>
              <a:t>」「継承」「カプセル化」</a:t>
            </a:r>
            <a:endParaRPr lang="en-US" altLang="ja-JP" sz="2800" dirty="0" smtClean="0">
              <a:solidFill>
                <a:srgbClr val="FF0000"/>
              </a:solidFill>
            </a:endParaRPr>
          </a:p>
          <a:p>
            <a:r>
              <a:rPr lang="ja-JP" altLang="en-US" sz="2800" dirty="0" smtClean="0"/>
              <a:t>ちなみに</a:t>
            </a:r>
            <a:r>
              <a:rPr lang="en-US" altLang="ja-JP" sz="2800" dirty="0" smtClean="0"/>
              <a:t>Java</a:t>
            </a:r>
            <a:r>
              <a:rPr lang="ja-JP" altLang="en-US" sz="2800" dirty="0" smtClean="0"/>
              <a:t>のクラスベース言語に限定したものになっているので、クラスベースじゃなければ多分継承とかはない。多態性は絶対に必要。</a:t>
            </a:r>
            <a:endParaRPr lang="en-US" altLang="ja-JP" sz="2800" dirty="0" smtClean="0"/>
          </a:p>
          <a:p>
            <a:r>
              <a:rPr lang="ja-JP" altLang="en-US" sz="2800" dirty="0" smtClean="0"/>
              <a:t>詳細は割愛。作りながらじゃないと絶対理解できないので、徐々に説明。知識として頭にそっと入れておけば</a:t>
            </a:r>
            <a:r>
              <a:rPr lang="en-US" altLang="ja-JP" sz="2800" dirty="0" smtClean="0"/>
              <a:t>OK</a:t>
            </a:r>
            <a:r>
              <a:rPr lang="ja-JP" altLang="en-US" sz="2800" dirty="0" err="1" smtClean="0"/>
              <a:t>。</a:t>
            </a:r>
            <a:endParaRPr lang="en-US" altLang="ja-JP" sz="2800" dirty="0" smtClean="0"/>
          </a:p>
        </p:txBody>
      </p:sp>
    </p:spTree>
    <p:extLst>
      <p:ext uri="{BB962C8B-B14F-4D97-AF65-F5344CB8AC3E}">
        <p14:creationId xmlns:p14="http://schemas.microsoft.com/office/powerpoint/2010/main" val="2268479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型の種類と使い方</a:t>
            </a:r>
            <a:endParaRPr lang="en-US" altLang="ja-JP" dirty="0"/>
          </a:p>
        </p:txBody>
      </p:sp>
    </p:spTree>
    <p:extLst>
      <p:ext uri="{BB962C8B-B14F-4D97-AF65-F5344CB8AC3E}">
        <p14:creationId xmlns:p14="http://schemas.microsoft.com/office/powerpoint/2010/main" val="2272339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solidFill>
                  <a:srgbClr val="FF0000"/>
                </a:solidFill>
              </a:rPr>
              <a:t>「文字列型」「数値型」「日付型」「真偽型」「コレクション型」</a:t>
            </a:r>
            <a:r>
              <a:rPr lang="ja-JP" altLang="en-US" sz="2800" dirty="0" smtClean="0"/>
              <a:t>あたり。</a:t>
            </a:r>
            <a:endParaRPr lang="en-US" altLang="ja-JP" sz="2800" dirty="0" smtClean="0"/>
          </a:p>
          <a:p>
            <a:r>
              <a:rPr lang="ja-JP" altLang="en-US" sz="2800" dirty="0" smtClean="0"/>
              <a:t>文字列型は「</a:t>
            </a:r>
            <a:r>
              <a:rPr lang="en-US" altLang="ja-JP" sz="2800" dirty="0" smtClean="0"/>
              <a:t>String</a:t>
            </a:r>
            <a:r>
              <a:rPr lang="ja-JP" altLang="en-US" sz="2800" dirty="0" smtClean="0"/>
              <a:t>」と把握しておけば</a:t>
            </a:r>
            <a:r>
              <a:rPr lang="en-US" altLang="ja-JP" sz="2800" dirty="0" smtClean="0"/>
              <a:t>OK</a:t>
            </a:r>
            <a:r>
              <a:rPr lang="ja-JP" altLang="en-US" sz="2800" dirty="0" err="1" smtClean="0"/>
              <a:t>。</a:t>
            </a:r>
            <a:r>
              <a:rPr lang="en-US" altLang="ja-JP" sz="2800" dirty="0" smtClean="0"/>
              <a:t>(char</a:t>
            </a:r>
            <a:r>
              <a:rPr lang="ja-JP" altLang="en-US" sz="2800" dirty="0" smtClean="0"/>
              <a:t>とか知らない</a:t>
            </a:r>
            <a:r>
              <a:rPr lang="en-US" altLang="ja-JP" sz="2800" dirty="0" smtClean="0"/>
              <a:t>)</a:t>
            </a:r>
          </a:p>
          <a:p>
            <a:r>
              <a:rPr lang="ja-JP" altLang="en-US" sz="2800" dirty="0" smtClean="0"/>
              <a:t>数値型も複数あるが、「</a:t>
            </a:r>
            <a:r>
              <a:rPr lang="en-US" altLang="ja-JP" sz="2800" dirty="0" err="1" smtClean="0"/>
              <a:t>int</a:t>
            </a:r>
            <a:r>
              <a:rPr lang="ja-JP" altLang="en-US" sz="2800" dirty="0" smtClean="0"/>
              <a:t>」と「</a:t>
            </a:r>
            <a:r>
              <a:rPr lang="en-US" altLang="ja-JP" sz="2800" dirty="0" err="1" smtClean="0"/>
              <a:t>BigDecimal</a:t>
            </a:r>
            <a:r>
              <a:rPr lang="ja-JP" altLang="en-US" sz="2800" dirty="0" smtClean="0"/>
              <a:t>」さえ押さえておけばまず問題なし。</a:t>
            </a:r>
            <a:endParaRPr lang="en-US" altLang="ja-JP" sz="2800" dirty="0" smtClean="0"/>
          </a:p>
          <a:p>
            <a:r>
              <a:rPr lang="ja-JP" altLang="en-US" sz="2800" dirty="0" smtClean="0"/>
              <a:t>日付型は「</a:t>
            </a:r>
            <a:r>
              <a:rPr lang="en-US" altLang="ja-JP" sz="2800" dirty="0" err="1" smtClean="0"/>
              <a:t>LocalDate</a:t>
            </a:r>
            <a:r>
              <a:rPr lang="ja-JP" altLang="en-US" sz="2800" dirty="0" smtClean="0"/>
              <a:t>」や「</a:t>
            </a:r>
            <a:r>
              <a:rPr lang="en-US" altLang="ja-JP" sz="2800" dirty="0" err="1" smtClean="0"/>
              <a:t>ZonedDateTime</a:t>
            </a:r>
            <a:r>
              <a:rPr lang="ja-JP" altLang="en-US" sz="2800" dirty="0" smtClean="0"/>
              <a:t>」など。一昔前は「</a:t>
            </a:r>
            <a:r>
              <a:rPr lang="en-US" altLang="ja-JP" sz="2800" dirty="0" smtClean="0"/>
              <a:t>Date</a:t>
            </a:r>
            <a:r>
              <a:rPr lang="ja-JP" altLang="en-US" sz="2800" dirty="0" smtClean="0"/>
              <a:t>」や「</a:t>
            </a:r>
            <a:r>
              <a:rPr lang="en-US" altLang="ja-JP" sz="2800" dirty="0" smtClean="0"/>
              <a:t>Calendar</a:t>
            </a:r>
            <a:r>
              <a:rPr lang="ja-JP" altLang="en-US" sz="2800" dirty="0" smtClean="0"/>
              <a:t>」というものがあったけどもういらない。</a:t>
            </a:r>
            <a:endParaRPr lang="en-US" altLang="ja-JP" sz="2800" dirty="0" smtClean="0"/>
          </a:p>
          <a:p>
            <a:r>
              <a:rPr lang="ja-JP" altLang="en-US" sz="2800" dirty="0" smtClean="0"/>
              <a:t>真偽型は</a:t>
            </a:r>
            <a:r>
              <a:rPr lang="en-US" altLang="ja-JP" sz="2800" dirty="0" err="1" smtClean="0"/>
              <a:t>boolean</a:t>
            </a:r>
            <a:r>
              <a:rPr lang="ja-JP" altLang="en-US" sz="2800" dirty="0" err="1" smtClean="0"/>
              <a:t>。</a:t>
            </a:r>
            <a:endParaRPr lang="en-US" altLang="ja-JP" sz="2800" dirty="0" smtClean="0"/>
          </a:p>
          <a:p>
            <a:r>
              <a:rPr lang="ja-JP" altLang="en-US" sz="2800" dirty="0" smtClean="0"/>
              <a:t>コレクション型は「</a:t>
            </a:r>
            <a:r>
              <a:rPr lang="en-US" altLang="ja-JP" sz="2800" dirty="0" smtClean="0"/>
              <a:t>List</a:t>
            </a:r>
            <a:r>
              <a:rPr lang="ja-JP" altLang="en-US" sz="2800" dirty="0" smtClean="0"/>
              <a:t>」や「</a:t>
            </a:r>
            <a:r>
              <a:rPr lang="en-US" altLang="ja-JP" sz="2800" dirty="0" smtClean="0"/>
              <a:t>Map</a:t>
            </a:r>
            <a:r>
              <a:rPr lang="ja-JP" altLang="en-US" sz="2800" dirty="0" smtClean="0"/>
              <a:t>」の事。連続した要素の取扱。</a:t>
            </a:r>
            <a:endParaRPr lang="en-US" altLang="ja-JP" sz="2800" dirty="0" smtClean="0"/>
          </a:p>
          <a:p>
            <a:endParaRPr lang="en-US" altLang="ja-JP" sz="2800" dirty="0" smtClean="0"/>
          </a:p>
        </p:txBody>
      </p:sp>
    </p:spTree>
    <p:extLst>
      <p:ext uri="{BB962C8B-B14F-4D97-AF65-F5344CB8AC3E}">
        <p14:creationId xmlns:p14="http://schemas.microsoft.com/office/powerpoint/2010/main" val="553281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実際</a:t>
            </a:r>
            <a:r>
              <a:rPr lang="ja-JP" altLang="en-US" dirty="0" smtClean="0"/>
              <a:t>に書いてみよう。</a:t>
            </a:r>
            <a:endParaRPr lang="en-US" altLang="ja-JP" dirty="0"/>
          </a:p>
        </p:txBody>
      </p:sp>
    </p:spTree>
    <p:extLst>
      <p:ext uri="{BB962C8B-B14F-4D97-AF65-F5344CB8AC3E}">
        <p14:creationId xmlns:p14="http://schemas.microsoft.com/office/powerpoint/2010/main" val="1134810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lnSpcReduction="10000"/>
          </a:bodyPr>
          <a:lstStyle/>
          <a:p>
            <a:r>
              <a:rPr lang="ja-JP" altLang="en-US" sz="2800" dirty="0" smtClean="0"/>
              <a:t>コンソールに「</a:t>
            </a:r>
            <a:r>
              <a:rPr lang="en-US" altLang="ja-JP" sz="2800" dirty="0" smtClean="0"/>
              <a:t>HelloWorld</a:t>
            </a:r>
            <a:r>
              <a:rPr lang="ja-JP" altLang="en-US" sz="2800" dirty="0" smtClean="0"/>
              <a:t>」を表示してみよう。ただし、</a:t>
            </a:r>
            <a:r>
              <a:rPr lang="ja-JP" altLang="en-US" sz="2800" dirty="0"/>
              <a:t>変数</a:t>
            </a:r>
            <a:r>
              <a:rPr lang="en-US" altLang="ja-JP" sz="2800" dirty="0" smtClean="0"/>
              <a:t>greeting</a:t>
            </a:r>
            <a:r>
              <a:rPr lang="ja-JP" altLang="en-US" sz="2800" dirty="0" smtClean="0"/>
              <a:t>を</a:t>
            </a:r>
            <a:r>
              <a:rPr lang="en-US" altLang="ja-JP" sz="2800" dirty="0" smtClean="0"/>
              <a:t>String</a:t>
            </a:r>
            <a:r>
              <a:rPr lang="ja-JP" altLang="en-US" sz="2800" dirty="0" smtClean="0"/>
              <a:t>型で定義して、そこに値を代入してから表示する事。</a:t>
            </a:r>
            <a:endParaRPr lang="en-US" altLang="ja-JP" sz="2800" dirty="0" smtClean="0"/>
          </a:p>
          <a:p>
            <a:r>
              <a:rPr lang="ja-JP" altLang="en-US" sz="2800" dirty="0" smtClean="0"/>
              <a:t>コンソールに</a:t>
            </a:r>
            <a:r>
              <a:rPr lang="en-US" altLang="ja-JP" sz="2800" dirty="0" smtClean="0"/>
              <a:t>1</a:t>
            </a:r>
            <a:r>
              <a:rPr lang="ja-JP" altLang="en-US" sz="2800" dirty="0" smtClean="0"/>
              <a:t>～</a:t>
            </a:r>
            <a:r>
              <a:rPr lang="en-US" altLang="ja-JP" sz="2800" dirty="0" smtClean="0"/>
              <a:t>10</a:t>
            </a:r>
            <a:r>
              <a:rPr lang="ja-JP" altLang="en-US" sz="2800" dirty="0" err="1" smtClean="0"/>
              <a:t>まで</a:t>
            </a:r>
            <a:r>
              <a:rPr lang="ja-JP" altLang="en-US" sz="2800" dirty="0" smtClean="0"/>
              <a:t>足した結果を表示してみよう。ただし、</a:t>
            </a:r>
            <a:r>
              <a:rPr lang="en-US" altLang="ja-JP" sz="2800" dirty="0" smtClean="0"/>
              <a:t>for</a:t>
            </a:r>
            <a:r>
              <a:rPr lang="ja-JP" altLang="en-US" sz="2800" dirty="0" smtClean="0"/>
              <a:t>文を使って</a:t>
            </a:r>
            <a:r>
              <a:rPr lang="en-US" altLang="ja-JP" sz="2800" dirty="0" smtClean="0"/>
              <a:t>4</a:t>
            </a:r>
            <a:r>
              <a:rPr lang="ja-JP" altLang="en-US" sz="2800" dirty="0" smtClean="0"/>
              <a:t>行程度に収める事。出来る人は更に短くても可。</a:t>
            </a:r>
            <a:endParaRPr lang="en-US" altLang="ja-JP" sz="2800" dirty="0"/>
          </a:p>
          <a:p>
            <a:r>
              <a:rPr lang="ja-JP" altLang="en-US" sz="2800" dirty="0" smtClean="0"/>
              <a:t>コンソールに「</a:t>
            </a:r>
            <a:r>
              <a:rPr lang="en-US" altLang="ja-JP" sz="2800" dirty="0" smtClean="0"/>
              <a:t>3</a:t>
            </a:r>
            <a:r>
              <a:rPr lang="ja-JP" altLang="en-US" sz="2800" dirty="0" smtClean="0"/>
              <a:t>年後の今日が何曜日なのか」を計算して表示してみよう。使うのは</a:t>
            </a:r>
            <a:r>
              <a:rPr lang="en-US" altLang="ja-JP" sz="2800" dirty="0" err="1" smtClean="0"/>
              <a:t>LocalDateTime</a:t>
            </a:r>
            <a:r>
              <a:rPr lang="ja-JP" altLang="en-US" sz="2800" dirty="0" smtClean="0"/>
              <a:t>と</a:t>
            </a:r>
            <a:r>
              <a:rPr lang="en-US" altLang="ja-JP" sz="2800" dirty="0" err="1" smtClean="0"/>
              <a:t>DayOfWeek</a:t>
            </a:r>
            <a:r>
              <a:rPr lang="ja-JP" altLang="en-US" sz="2800" dirty="0" smtClean="0"/>
              <a:t>は必ず使う。</a:t>
            </a:r>
            <a:endParaRPr lang="en-US" altLang="ja-JP" sz="2800" dirty="0" smtClean="0"/>
          </a:p>
          <a:p>
            <a:r>
              <a:rPr lang="ja-JP" altLang="en-US" sz="2800" dirty="0" smtClean="0"/>
              <a:t>コンソールに「引数が</a:t>
            </a:r>
            <a:r>
              <a:rPr lang="en-US" altLang="ja-JP" sz="2800" dirty="0" smtClean="0"/>
              <a:t>0</a:t>
            </a:r>
            <a:r>
              <a:rPr lang="ja-JP" altLang="en-US" sz="2800" dirty="0" smtClean="0"/>
              <a:t>なら偽。引数が</a:t>
            </a:r>
            <a:r>
              <a:rPr lang="en-US" altLang="ja-JP" sz="2800" dirty="0" smtClean="0"/>
              <a:t>1</a:t>
            </a:r>
            <a:r>
              <a:rPr lang="ja-JP" altLang="en-US" sz="2800" dirty="0" smtClean="0"/>
              <a:t>なら真」と表示してみよう。</a:t>
            </a:r>
            <a:r>
              <a:rPr lang="en-US" altLang="ja-JP" sz="2800" dirty="0"/>
              <a:t>i</a:t>
            </a:r>
            <a:r>
              <a:rPr lang="en-US" altLang="ja-JP" sz="2800" dirty="0" smtClean="0"/>
              <a:t>f</a:t>
            </a:r>
            <a:r>
              <a:rPr lang="ja-JP" altLang="en-US" sz="2800" dirty="0" smtClean="0"/>
              <a:t>文で表現できる。ただし、引数は</a:t>
            </a:r>
            <a:r>
              <a:rPr lang="en-US" altLang="ja-JP" sz="2800" dirty="0" smtClean="0"/>
              <a:t>String</a:t>
            </a:r>
            <a:r>
              <a:rPr lang="ja-JP" altLang="en-US" sz="2800" dirty="0" err="1" smtClean="0"/>
              <a:t>なの</a:t>
            </a:r>
            <a:r>
              <a:rPr lang="ja-JP" altLang="en-US" sz="2800" dirty="0" smtClean="0"/>
              <a:t>で</a:t>
            </a:r>
            <a:r>
              <a:rPr lang="en-US" altLang="ja-JP" sz="2800" dirty="0" err="1" smtClean="0"/>
              <a:t>boolean</a:t>
            </a:r>
            <a:r>
              <a:rPr lang="ja-JP" altLang="en-US" sz="2800" dirty="0" smtClean="0"/>
              <a:t>型にする。</a:t>
            </a:r>
            <a:endParaRPr lang="en-US" altLang="ja-JP" sz="2800" dirty="0"/>
          </a:p>
          <a:p>
            <a:r>
              <a:rPr lang="ja-JP" altLang="en-US" sz="2800" dirty="0" smtClean="0"/>
              <a:t>コレクション</a:t>
            </a:r>
            <a:r>
              <a:rPr lang="ja-JP" altLang="en-US" sz="2800" dirty="0"/>
              <a:t>型</a:t>
            </a:r>
            <a:r>
              <a:rPr lang="ja-JP" altLang="en-US" sz="2800" dirty="0" smtClean="0"/>
              <a:t>は割愛。業務処理で確実に使うのでその時に説明。</a:t>
            </a:r>
            <a:endParaRPr lang="en-US" altLang="ja-JP" sz="2800" dirty="0" smtClean="0"/>
          </a:p>
        </p:txBody>
      </p:sp>
    </p:spTree>
    <p:extLst>
      <p:ext uri="{BB962C8B-B14F-4D97-AF65-F5344CB8AC3E}">
        <p14:creationId xmlns:p14="http://schemas.microsoft.com/office/powerpoint/2010/main" val="84843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目次的なやつ</a:t>
            </a:r>
            <a:endParaRPr kumimoji="1" lang="ja-JP" altLang="en-US" dirty="0"/>
          </a:p>
        </p:txBody>
      </p:sp>
      <p:sp>
        <p:nvSpPr>
          <p:cNvPr id="7" name="コンテンツ プレースホルダー 6"/>
          <p:cNvSpPr>
            <a:spLocks noGrp="1"/>
          </p:cNvSpPr>
          <p:nvPr>
            <p:ph idx="1"/>
          </p:nvPr>
        </p:nvSpPr>
        <p:spPr/>
        <p:txBody>
          <a:bodyPr>
            <a:normAutofit fontScale="92500" lnSpcReduction="20000"/>
          </a:bodyPr>
          <a:lstStyle/>
          <a:p>
            <a:r>
              <a:rPr lang="en-US" altLang="ja-JP" dirty="0" smtClean="0"/>
              <a:t>Java</a:t>
            </a:r>
            <a:r>
              <a:rPr lang="ja-JP" altLang="en-US" dirty="0" smtClean="0"/>
              <a:t>の基本的な考え方とか動きとか</a:t>
            </a:r>
            <a:endParaRPr lang="en-US" altLang="ja-JP" dirty="0" smtClean="0"/>
          </a:p>
          <a:p>
            <a:r>
              <a:rPr lang="ja-JP" altLang="en-US" dirty="0" smtClean="0"/>
              <a:t>オブジェクト</a:t>
            </a:r>
            <a:r>
              <a:rPr lang="ja-JP" altLang="en-US" dirty="0"/>
              <a:t>指向</a:t>
            </a:r>
            <a:r>
              <a:rPr lang="ja-JP" altLang="en-US" dirty="0" smtClean="0"/>
              <a:t>って何？</a:t>
            </a:r>
            <a:endParaRPr lang="en-US" altLang="ja-JP" dirty="0" smtClean="0"/>
          </a:p>
          <a:p>
            <a:r>
              <a:rPr lang="ja-JP" altLang="en-US" dirty="0"/>
              <a:t>型の種類と</a:t>
            </a:r>
            <a:r>
              <a:rPr lang="ja-JP" altLang="en-US" dirty="0" smtClean="0"/>
              <a:t>使い方</a:t>
            </a:r>
            <a:endParaRPr lang="en-US" altLang="ja-JP" dirty="0" smtClean="0"/>
          </a:p>
          <a:p>
            <a:r>
              <a:rPr lang="ja-JP" altLang="en-US" dirty="0" smtClean="0"/>
              <a:t>クラス・フィールド・メソッド・アクセス修飾子</a:t>
            </a:r>
            <a:r>
              <a:rPr lang="ja-JP" altLang="en-US" dirty="0" smtClean="0"/>
              <a:t>とか。</a:t>
            </a:r>
            <a:endParaRPr lang="en-US" altLang="ja-JP" dirty="0" smtClean="0"/>
          </a:p>
          <a:p>
            <a:r>
              <a:rPr lang="ja-JP" altLang="en-US" dirty="0" smtClean="0"/>
              <a:t>インターフェースと実装。抽象クラス。継承。</a:t>
            </a:r>
            <a:endParaRPr lang="en-US" altLang="ja-JP" dirty="0" smtClean="0"/>
          </a:p>
          <a:p>
            <a:r>
              <a:rPr lang="ja-JP" altLang="en-US" dirty="0" smtClean="0"/>
              <a:t>オーバーライド・オーバーロード</a:t>
            </a:r>
            <a:endParaRPr lang="en-US" altLang="ja-JP" dirty="0" smtClean="0"/>
          </a:p>
          <a:p>
            <a:r>
              <a:rPr lang="ja-JP" altLang="en-US" dirty="0" smtClean="0"/>
              <a:t>例外</a:t>
            </a:r>
            <a:r>
              <a:rPr lang="ja-JP" altLang="en-US" dirty="0"/>
              <a:t>処理</a:t>
            </a:r>
            <a:endParaRPr lang="en-US" altLang="ja-JP" dirty="0" smtClean="0"/>
          </a:p>
          <a:p>
            <a:r>
              <a:rPr lang="ja-JP" altLang="en-US" dirty="0" smtClean="0"/>
              <a:t>コンパイルとビルド</a:t>
            </a:r>
            <a:endParaRPr lang="en-US" altLang="ja-JP" dirty="0" smtClean="0"/>
          </a:p>
        </p:txBody>
      </p:sp>
    </p:spTree>
    <p:extLst>
      <p:ext uri="{BB962C8B-B14F-4D97-AF65-F5344CB8AC3E}">
        <p14:creationId xmlns:p14="http://schemas.microsoft.com/office/powerpoint/2010/main" val="79803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366886" y="2744745"/>
            <a:ext cx="9257122" cy="1514475"/>
          </a:xfrm>
        </p:spPr>
        <p:txBody>
          <a:bodyPr/>
          <a:lstStyle/>
          <a:p>
            <a:r>
              <a:rPr lang="ja-JP" altLang="en-US" dirty="0" smtClean="0"/>
              <a:t>答え</a:t>
            </a:r>
            <a:r>
              <a:rPr lang="ja-JP" altLang="en-US" dirty="0"/>
              <a:t>合</a:t>
            </a:r>
            <a:r>
              <a:rPr lang="ja-JP" altLang="en-US" dirty="0" smtClean="0"/>
              <a:t>わせ</a:t>
            </a:r>
            <a:endParaRPr lang="en-US" altLang="ja-JP" dirty="0"/>
          </a:p>
        </p:txBody>
      </p:sp>
    </p:spTree>
    <p:extLst>
      <p:ext uri="{BB962C8B-B14F-4D97-AF65-F5344CB8AC3E}">
        <p14:creationId xmlns:p14="http://schemas.microsoft.com/office/powerpoint/2010/main" val="1888412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クラス・フィールド・</a:t>
            </a:r>
            <a:r>
              <a:rPr lang="ja-JP" altLang="en-US" dirty="0" smtClean="0"/>
              <a:t>メソッド</a:t>
            </a:r>
            <a:r>
              <a:rPr lang="en-US" altLang="ja-JP" dirty="0" smtClean="0"/>
              <a:t/>
            </a:r>
            <a:br>
              <a:rPr lang="en-US" altLang="ja-JP" dirty="0" smtClean="0"/>
            </a:br>
            <a:r>
              <a:rPr lang="ja-JP" altLang="en-US" dirty="0" smtClean="0"/>
              <a:t>アクセス</a:t>
            </a:r>
            <a:r>
              <a:rPr lang="ja-JP" altLang="en-US" dirty="0"/>
              <a:t>修飾子とか。</a:t>
            </a:r>
            <a:endParaRPr lang="en-US" altLang="ja-JP" dirty="0"/>
          </a:p>
        </p:txBody>
      </p:sp>
    </p:spTree>
    <p:extLst>
      <p:ext uri="{BB962C8B-B14F-4D97-AF65-F5344CB8AC3E}">
        <p14:creationId xmlns:p14="http://schemas.microsoft.com/office/powerpoint/2010/main" val="3480230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fontScale="92500"/>
          </a:bodyPr>
          <a:lstStyle/>
          <a:p>
            <a:r>
              <a:rPr lang="ja-JP" altLang="en-US" sz="2800" dirty="0" smtClean="0"/>
              <a:t>クラスは</a:t>
            </a:r>
            <a:r>
              <a:rPr lang="ja-JP" altLang="en-US" sz="2800" dirty="0" smtClean="0">
                <a:solidFill>
                  <a:srgbClr val="FF0000"/>
                </a:solidFill>
              </a:rPr>
              <a:t>「何をするものか</a:t>
            </a:r>
            <a:r>
              <a:rPr lang="ja-JP" altLang="en-US" sz="2800" dirty="0">
                <a:solidFill>
                  <a:srgbClr val="FF0000"/>
                </a:solidFill>
              </a:rPr>
              <a:t>（処理内容）</a:t>
            </a:r>
            <a:r>
              <a:rPr lang="ja-JP" altLang="en-US" sz="2800" dirty="0" smtClean="0">
                <a:solidFill>
                  <a:srgbClr val="FF0000"/>
                </a:solidFill>
              </a:rPr>
              <a:t>を定義するもの」</a:t>
            </a:r>
            <a:endParaRPr lang="en-US" altLang="ja-JP" sz="2800" dirty="0" smtClean="0">
              <a:solidFill>
                <a:srgbClr val="FF0000"/>
              </a:solidFill>
            </a:endParaRPr>
          </a:p>
          <a:p>
            <a:r>
              <a:rPr lang="ja-JP" altLang="en-US" sz="2800" dirty="0" smtClean="0"/>
              <a:t>フィールドは</a:t>
            </a:r>
            <a:r>
              <a:rPr lang="ja-JP" altLang="en-US" sz="2800" dirty="0" smtClean="0">
                <a:solidFill>
                  <a:srgbClr val="FF0000"/>
                </a:solidFill>
              </a:rPr>
              <a:t>「クラスで</a:t>
            </a:r>
            <a:r>
              <a:rPr lang="en-US" altLang="ja-JP" sz="2800" dirty="0" smtClean="0">
                <a:solidFill>
                  <a:srgbClr val="FF0000"/>
                </a:solidFill>
              </a:rPr>
              <a:t>(</a:t>
            </a:r>
            <a:r>
              <a:rPr lang="ja-JP" altLang="en-US" sz="2800" dirty="0" smtClean="0">
                <a:solidFill>
                  <a:srgbClr val="FF0000"/>
                </a:solidFill>
              </a:rPr>
              <a:t>が</a:t>
            </a:r>
            <a:r>
              <a:rPr lang="en-US" altLang="ja-JP" sz="2800" dirty="0" smtClean="0">
                <a:solidFill>
                  <a:srgbClr val="FF0000"/>
                </a:solidFill>
              </a:rPr>
              <a:t>)</a:t>
            </a:r>
            <a:r>
              <a:rPr lang="ja-JP" altLang="en-US" sz="2800" dirty="0" smtClean="0">
                <a:solidFill>
                  <a:srgbClr val="FF0000"/>
                </a:solidFill>
              </a:rPr>
              <a:t>利用する変数を定義するもの」</a:t>
            </a:r>
            <a:endParaRPr lang="en-US" altLang="ja-JP" sz="2800" dirty="0" smtClean="0">
              <a:solidFill>
                <a:srgbClr val="FF0000"/>
              </a:solidFill>
            </a:endParaRPr>
          </a:p>
          <a:p>
            <a:r>
              <a:rPr lang="ja-JP" altLang="en-US" sz="2800" dirty="0" smtClean="0"/>
              <a:t>メソッドは</a:t>
            </a:r>
            <a:r>
              <a:rPr lang="ja-JP" altLang="en-US" sz="2800" dirty="0" smtClean="0">
                <a:solidFill>
                  <a:srgbClr val="FF0000"/>
                </a:solidFill>
              </a:rPr>
              <a:t>「クラスで</a:t>
            </a:r>
            <a:r>
              <a:rPr lang="en-US" altLang="ja-JP" sz="2800" dirty="0" smtClean="0">
                <a:solidFill>
                  <a:srgbClr val="FF0000"/>
                </a:solidFill>
              </a:rPr>
              <a:t>(</a:t>
            </a:r>
            <a:r>
              <a:rPr lang="ja-JP" altLang="en-US" sz="2800" dirty="0" smtClean="0">
                <a:solidFill>
                  <a:srgbClr val="FF0000"/>
                </a:solidFill>
              </a:rPr>
              <a:t>が</a:t>
            </a:r>
            <a:r>
              <a:rPr lang="en-US" altLang="ja-JP" sz="2800" dirty="0" smtClean="0">
                <a:solidFill>
                  <a:srgbClr val="FF0000"/>
                </a:solidFill>
              </a:rPr>
              <a:t>)</a:t>
            </a:r>
            <a:r>
              <a:rPr lang="ja-JP" altLang="en-US" sz="2800" dirty="0" smtClean="0">
                <a:solidFill>
                  <a:srgbClr val="FF0000"/>
                </a:solidFill>
              </a:rPr>
              <a:t>実現する事を具体化したもの」</a:t>
            </a:r>
            <a:endParaRPr lang="en-US" altLang="ja-JP" sz="2800" dirty="0" smtClean="0">
              <a:solidFill>
                <a:srgbClr val="FF0000"/>
              </a:solidFill>
            </a:endParaRPr>
          </a:p>
          <a:p>
            <a:r>
              <a:rPr lang="ja-JP" altLang="en-US" sz="2800" dirty="0" smtClean="0"/>
              <a:t>アクセス修飾子は</a:t>
            </a:r>
            <a:r>
              <a:rPr lang="ja-JP" altLang="en-US" sz="2800" dirty="0" smtClean="0">
                <a:solidFill>
                  <a:srgbClr val="FF0000"/>
                </a:solidFill>
              </a:rPr>
              <a:t>「クラス</a:t>
            </a:r>
            <a:r>
              <a:rPr lang="en-US" altLang="ja-JP" sz="2800" dirty="0" smtClean="0">
                <a:solidFill>
                  <a:srgbClr val="FF0000"/>
                </a:solidFill>
              </a:rPr>
              <a:t>(</a:t>
            </a:r>
            <a:r>
              <a:rPr lang="ja-JP" altLang="en-US" sz="2800" dirty="0" smtClean="0">
                <a:solidFill>
                  <a:srgbClr val="FF0000"/>
                </a:solidFill>
              </a:rPr>
              <a:t>メソッド</a:t>
            </a:r>
            <a:r>
              <a:rPr lang="en-US" altLang="ja-JP" sz="2800" dirty="0" smtClean="0">
                <a:solidFill>
                  <a:srgbClr val="FF0000"/>
                </a:solidFill>
              </a:rPr>
              <a:t>)</a:t>
            </a:r>
            <a:r>
              <a:rPr lang="ja-JP" altLang="en-US" sz="2800" dirty="0" smtClean="0">
                <a:solidFill>
                  <a:srgbClr val="FF0000"/>
                </a:solidFill>
              </a:rPr>
              <a:t>を誰が使えるのかを定義したもの」</a:t>
            </a:r>
            <a:endParaRPr lang="en-US" altLang="ja-JP" sz="2800" dirty="0" smtClean="0">
              <a:solidFill>
                <a:srgbClr val="FF0000"/>
              </a:solidFill>
            </a:endParaRPr>
          </a:p>
          <a:p>
            <a:endParaRPr lang="en-US" altLang="ja-JP" sz="2800" dirty="0"/>
          </a:p>
          <a:p>
            <a:r>
              <a:rPr lang="ja-JP" altLang="en-US" sz="2800" dirty="0" smtClean="0"/>
              <a:t>ざっくりこんな具合。細かい話をやりだすとキリがないのでこんなところ。「プログラム」としての意味合いよりも「実質的な」意味合いを重要視してます。</a:t>
            </a:r>
            <a:endParaRPr lang="en-US" altLang="ja-JP" sz="2800" dirty="0" smtClean="0"/>
          </a:p>
          <a:p>
            <a:r>
              <a:rPr lang="ja-JP" altLang="en-US" sz="2800" dirty="0" smtClean="0"/>
              <a:t>クラスフィールドは全インスタンスで共通的に作成されるうんたらかんたらみたいなのを省いてるって意味。</a:t>
            </a:r>
            <a:endParaRPr lang="en-US" altLang="ja-JP" sz="2800" dirty="0" smtClean="0"/>
          </a:p>
        </p:txBody>
      </p:sp>
    </p:spTree>
    <p:extLst>
      <p:ext uri="{BB962C8B-B14F-4D97-AF65-F5344CB8AC3E}">
        <p14:creationId xmlns:p14="http://schemas.microsoft.com/office/powerpoint/2010/main" val="1414725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何らかの受付を行う機能を作るとした時。</a:t>
            </a:r>
            <a:endParaRPr lang="en-US" altLang="ja-JP" sz="2800" dirty="0" smtClean="0"/>
          </a:p>
          <a:p>
            <a:r>
              <a:rPr lang="en-US" altLang="ja-JP" sz="2800" dirty="0"/>
              <a:t>Receptionist </a:t>
            </a:r>
            <a:r>
              <a:rPr lang="ja-JP" altLang="en-US" sz="2800" dirty="0" smtClean="0"/>
              <a:t>というクラス。</a:t>
            </a:r>
            <a:endParaRPr lang="en-US" altLang="ja-JP" sz="2800" dirty="0" smtClean="0"/>
          </a:p>
          <a:p>
            <a:r>
              <a:rPr lang="en-US" altLang="ja-JP" sz="2800" dirty="0"/>
              <a:t>c</a:t>
            </a:r>
            <a:r>
              <a:rPr lang="en-US" altLang="ja-JP" sz="2800" dirty="0" smtClean="0"/>
              <a:t>ompatible </a:t>
            </a:r>
            <a:r>
              <a:rPr lang="ja-JP" altLang="en-US" sz="2800" dirty="0" smtClean="0"/>
              <a:t>というフィールド。</a:t>
            </a:r>
            <a:endParaRPr lang="en-US" altLang="ja-JP" sz="2800" dirty="0" smtClean="0"/>
          </a:p>
          <a:p>
            <a:r>
              <a:rPr lang="en-US" altLang="ja-JP" sz="2800" dirty="0" smtClean="0"/>
              <a:t>accept</a:t>
            </a:r>
            <a:r>
              <a:rPr lang="ja-JP" altLang="en-US" sz="2800" dirty="0" smtClean="0"/>
              <a:t> というメソッド。</a:t>
            </a:r>
            <a:endParaRPr lang="en-US" altLang="ja-JP" sz="2800" dirty="0" smtClean="0"/>
          </a:p>
          <a:p>
            <a:r>
              <a:rPr lang="en-US" altLang="ja-JP" sz="2800" dirty="0"/>
              <a:t>p</a:t>
            </a:r>
            <a:r>
              <a:rPr lang="en-US" altLang="ja-JP" sz="2800" dirty="0" smtClean="0"/>
              <a:t>ublic </a:t>
            </a:r>
            <a:r>
              <a:rPr lang="ja-JP" altLang="en-US" sz="2800" dirty="0" smtClean="0"/>
              <a:t>というアクセス修飾子。</a:t>
            </a:r>
            <a:endParaRPr lang="en-US" altLang="ja-JP" sz="2800" dirty="0" smtClean="0"/>
          </a:p>
          <a:p>
            <a:endParaRPr lang="en-US" altLang="ja-JP" sz="2800" dirty="0" smtClean="0"/>
          </a:p>
          <a:p>
            <a:r>
              <a:rPr lang="ja-JP" altLang="en-US" sz="2800" dirty="0" smtClean="0"/>
              <a:t>受付をするという目的を遂行する為のクラスがあり、それに必要な</a:t>
            </a:r>
            <a:r>
              <a:rPr lang="ja-JP" altLang="en-US" sz="2800" dirty="0" smtClean="0">
                <a:solidFill>
                  <a:srgbClr val="FF0000"/>
                </a:solidFill>
              </a:rPr>
              <a:t>「処理」や「状態」</a:t>
            </a:r>
            <a:r>
              <a:rPr lang="ja-JP" altLang="en-US" sz="2800" dirty="0" smtClean="0"/>
              <a:t>を保持している。そしてこの受付という処理は</a:t>
            </a:r>
            <a:r>
              <a:rPr lang="ja-JP" altLang="en-US" sz="2800" dirty="0" smtClean="0">
                <a:solidFill>
                  <a:srgbClr val="FF0000"/>
                </a:solidFill>
              </a:rPr>
              <a:t>「誰でも利用」</a:t>
            </a:r>
            <a:r>
              <a:rPr lang="ja-JP" altLang="en-US" sz="2800" dirty="0" smtClean="0"/>
              <a:t>が出来る。</a:t>
            </a:r>
            <a:endParaRPr lang="en-US" altLang="ja-JP" sz="2800" dirty="0" smtClean="0"/>
          </a:p>
        </p:txBody>
      </p:sp>
    </p:spTree>
    <p:extLst>
      <p:ext uri="{BB962C8B-B14F-4D97-AF65-F5344CB8AC3E}">
        <p14:creationId xmlns:p14="http://schemas.microsoft.com/office/powerpoint/2010/main" val="2595844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インターフェースと実装</a:t>
            </a:r>
            <a:r>
              <a:rPr lang="ja-JP" altLang="en-US" dirty="0" smtClean="0"/>
              <a:t>。</a:t>
            </a:r>
            <a:r>
              <a:rPr lang="en-US" altLang="ja-JP" dirty="0" smtClean="0"/>
              <a:t/>
            </a:r>
            <a:br>
              <a:rPr lang="en-US" altLang="ja-JP" dirty="0" smtClean="0"/>
            </a:br>
            <a:r>
              <a:rPr lang="ja-JP" altLang="en-US" dirty="0" smtClean="0"/>
              <a:t>抽象</a:t>
            </a:r>
            <a:r>
              <a:rPr lang="ja-JP" altLang="en-US" dirty="0"/>
              <a:t>クラス。継承。</a:t>
            </a:r>
            <a:endParaRPr lang="en-US" altLang="ja-JP" dirty="0"/>
          </a:p>
        </p:txBody>
      </p:sp>
    </p:spTree>
    <p:extLst>
      <p:ext uri="{BB962C8B-B14F-4D97-AF65-F5344CB8AC3E}">
        <p14:creationId xmlns:p14="http://schemas.microsoft.com/office/powerpoint/2010/main" val="2779508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インターフェースはクラスと同様に</a:t>
            </a:r>
            <a:r>
              <a:rPr lang="ja-JP" altLang="en-US" sz="2800" dirty="0">
                <a:solidFill>
                  <a:srgbClr val="FF0000"/>
                </a:solidFill>
              </a:rPr>
              <a:t>「何をするものか（処理内容）を定義するもの</a:t>
            </a:r>
            <a:r>
              <a:rPr lang="ja-JP" altLang="en-US" sz="2800" dirty="0" smtClean="0">
                <a:solidFill>
                  <a:srgbClr val="FF0000"/>
                </a:solidFill>
              </a:rPr>
              <a:t>」</a:t>
            </a:r>
            <a:endParaRPr lang="en-US" altLang="ja-JP" sz="2800" dirty="0">
              <a:solidFill>
                <a:srgbClr val="FF0000"/>
              </a:solidFill>
            </a:endParaRPr>
          </a:p>
          <a:p>
            <a:r>
              <a:rPr lang="ja-JP" altLang="en-US" sz="2800" dirty="0" smtClean="0"/>
              <a:t>違いはただ一点だけで、何をするかは明確だけど</a:t>
            </a:r>
            <a:r>
              <a:rPr lang="ja-JP" altLang="en-US" sz="2800" dirty="0" smtClean="0">
                <a:solidFill>
                  <a:srgbClr val="FF0000"/>
                </a:solidFill>
              </a:rPr>
              <a:t>「具体的な方法」</a:t>
            </a:r>
            <a:r>
              <a:rPr lang="ja-JP" altLang="en-US" sz="2800" dirty="0" smtClean="0"/>
              <a:t>については決めていないもの。クラスはメソッドで具体的な方法まで書くけど、インターフェースは定義するだけで処理自体は書かない。</a:t>
            </a:r>
            <a:endParaRPr lang="en-US" altLang="ja-JP" sz="2800" dirty="0"/>
          </a:p>
          <a:p>
            <a:r>
              <a:rPr lang="ja-JP" altLang="en-US" sz="2800" dirty="0" smtClean="0"/>
              <a:t>インターフェースの定義に「具体的な方法」を記載することを</a:t>
            </a:r>
            <a:r>
              <a:rPr lang="ja-JP" altLang="en-US" sz="2800" dirty="0" smtClean="0">
                <a:solidFill>
                  <a:srgbClr val="FF0000"/>
                </a:solidFill>
              </a:rPr>
              <a:t>「実装」</a:t>
            </a:r>
            <a:r>
              <a:rPr lang="ja-JP" altLang="en-US" sz="2800" dirty="0" smtClean="0"/>
              <a:t>と言う。実装の仕方は色々あるので、色々な実装が出来る。</a:t>
            </a:r>
            <a:endParaRPr lang="en-US" altLang="ja-JP" sz="2800" dirty="0" smtClean="0"/>
          </a:p>
          <a:p>
            <a:r>
              <a:rPr lang="ja-JP" altLang="en-US" sz="2800" dirty="0" smtClean="0"/>
              <a:t>これを</a:t>
            </a:r>
            <a:r>
              <a:rPr lang="ja-JP" altLang="en-US" sz="2800" dirty="0" smtClean="0">
                <a:solidFill>
                  <a:srgbClr val="FF0000"/>
                </a:solidFill>
              </a:rPr>
              <a:t>「多態性</a:t>
            </a:r>
            <a:r>
              <a:rPr lang="en-US" altLang="ja-JP" sz="2800" dirty="0" smtClean="0">
                <a:solidFill>
                  <a:srgbClr val="FF0000"/>
                </a:solidFill>
              </a:rPr>
              <a:t>(</a:t>
            </a:r>
            <a:r>
              <a:rPr lang="ja-JP" altLang="en-US" sz="2800" dirty="0" smtClean="0">
                <a:solidFill>
                  <a:srgbClr val="FF0000"/>
                </a:solidFill>
              </a:rPr>
              <a:t>ポリモーフィズム</a:t>
            </a:r>
            <a:r>
              <a:rPr lang="en-US" altLang="ja-JP" sz="2800" dirty="0" smtClean="0">
                <a:solidFill>
                  <a:srgbClr val="FF0000"/>
                </a:solidFill>
              </a:rPr>
              <a:t>)</a:t>
            </a:r>
            <a:r>
              <a:rPr lang="ja-JP" altLang="en-US" sz="2800" dirty="0" smtClean="0">
                <a:solidFill>
                  <a:srgbClr val="FF0000"/>
                </a:solidFill>
              </a:rPr>
              <a:t>」</a:t>
            </a:r>
            <a:r>
              <a:rPr lang="ja-JP" altLang="en-US" sz="2800" dirty="0" smtClean="0"/>
              <a:t>と呼ぶ。</a:t>
            </a:r>
            <a:endParaRPr lang="en-US" altLang="ja-JP" sz="2800" dirty="0" smtClean="0"/>
          </a:p>
        </p:txBody>
      </p:sp>
    </p:spTree>
    <p:extLst>
      <p:ext uri="{BB962C8B-B14F-4D97-AF65-F5344CB8AC3E}">
        <p14:creationId xmlns:p14="http://schemas.microsoft.com/office/powerpoint/2010/main" val="2650168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抽象</a:t>
            </a:r>
            <a:r>
              <a:rPr lang="en-US" altLang="ja-JP" sz="2800" dirty="0" smtClean="0"/>
              <a:t>(Abstract)</a:t>
            </a:r>
            <a:r>
              <a:rPr lang="ja-JP" altLang="en-US" sz="2800" dirty="0" smtClean="0"/>
              <a:t>クラスもクラスと同じ。でもインターフェースほど「定義だけ」ってわけでもない。具体的な処理も書く。</a:t>
            </a:r>
            <a:r>
              <a:rPr lang="ja-JP" altLang="en-US" sz="2800" dirty="0" smtClean="0">
                <a:solidFill>
                  <a:srgbClr val="FF0000"/>
                </a:solidFill>
              </a:rPr>
              <a:t>でも定義だけのものもある。</a:t>
            </a:r>
            <a:r>
              <a:rPr lang="ja-JP" altLang="en-US" sz="2800" dirty="0" smtClean="0"/>
              <a:t>そんなちょうど間ぐらいのやつ。</a:t>
            </a:r>
            <a:endParaRPr lang="en-US" altLang="ja-JP" sz="2800" dirty="0" smtClean="0"/>
          </a:p>
          <a:p>
            <a:r>
              <a:rPr lang="ja-JP" altLang="en-US" sz="2800" dirty="0" smtClean="0"/>
              <a:t>具体化されたものが「クラス」とするならこいつは中途半端なので「抽象クラス」と呼ばれる。安易。</a:t>
            </a:r>
            <a:endParaRPr lang="en-US" altLang="ja-JP" sz="2800" dirty="0" smtClean="0"/>
          </a:p>
          <a:p>
            <a:r>
              <a:rPr lang="ja-JP" altLang="en-US" sz="2800" dirty="0" smtClean="0"/>
              <a:t>インターフェースも同じだけど、定義しただけのものがあると</a:t>
            </a:r>
            <a:r>
              <a:rPr lang="en-US" altLang="ja-JP" sz="2800" dirty="0" smtClean="0"/>
              <a:t>Java</a:t>
            </a:r>
            <a:r>
              <a:rPr lang="ja-JP" altLang="en-US" sz="2800" dirty="0" smtClean="0"/>
              <a:t>は実行できないので、ちゃんと「実装」しないといけない。</a:t>
            </a:r>
            <a:endParaRPr lang="en-US" altLang="ja-JP" sz="2800" dirty="0"/>
          </a:p>
        </p:txBody>
      </p:sp>
    </p:spTree>
    <p:extLst>
      <p:ext uri="{BB962C8B-B14F-4D97-AF65-F5344CB8AC3E}">
        <p14:creationId xmlns:p14="http://schemas.microsoft.com/office/powerpoint/2010/main" val="971202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継承は知識だけ押さえておいて、なるべく使わないことをオススメ。</a:t>
            </a:r>
            <a:endParaRPr lang="en-US" altLang="ja-JP" sz="2800" dirty="0" smtClean="0"/>
          </a:p>
          <a:p>
            <a:r>
              <a:rPr lang="ja-JP" altLang="en-US" sz="2800" dirty="0"/>
              <a:t>継承</a:t>
            </a:r>
            <a:r>
              <a:rPr lang="ja-JP" altLang="en-US" sz="2800" dirty="0" smtClean="0"/>
              <a:t>は最終的にがんじがらめになり、保守コストを上げるので、使わざるを得ない限りは使わない。</a:t>
            </a:r>
            <a:endParaRPr lang="en-US" altLang="ja-JP" sz="2800" dirty="0"/>
          </a:p>
          <a:p>
            <a:r>
              <a:rPr lang="ja-JP" altLang="en-US" sz="2800" dirty="0" smtClean="0"/>
              <a:t>継承</a:t>
            </a:r>
            <a:r>
              <a:rPr lang="en-US" altLang="ja-JP" sz="2800" dirty="0" smtClean="0"/>
              <a:t>(extends)</a:t>
            </a:r>
            <a:r>
              <a:rPr lang="ja-JP" altLang="en-US" sz="2800" dirty="0" smtClean="0"/>
              <a:t>はクラスを引き継ぐこと。つまり目的は同じ。</a:t>
            </a:r>
            <a:endParaRPr lang="en-US" altLang="ja-JP" sz="2800" dirty="0" smtClean="0"/>
          </a:p>
          <a:p>
            <a:r>
              <a:rPr lang="ja-JP" altLang="en-US" sz="2800" dirty="0" smtClean="0"/>
              <a:t>但し、メンテナンスや機能追加の関係で</a:t>
            </a:r>
            <a:r>
              <a:rPr lang="ja-JP" altLang="en-US" sz="2800" dirty="0" smtClean="0">
                <a:solidFill>
                  <a:srgbClr val="FF0000"/>
                </a:solidFill>
              </a:rPr>
              <a:t>「元のクラスを変更できない」</a:t>
            </a:r>
            <a:r>
              <a:rPr lang="ja-JP" altLang="en-US" sz="2800" dirty="0" err="1" smtClean="0"/>
              <a:t>ような</a:t>
            </a:r>
            <a:r>
              <a:rPr lang="ja-JP" altLang="en-US" sz="2800" dirty="0" smtClean="0"/>
              <a:t>ケースにおいて、</a:t>
            </a:r>
            <a:r>
              <a:rPr lang="ja-JP" altLang="en-US" sz="2800" dirty="0" smtClean="0">
                <a:solidFill>
                  <a:srgbClr val="FF0000"/>
                </a:solidFill>
              </a:rPr>
              <a:t>継承することで元のクラスに変更を加えずに新たに機能追加を行う</a:t>
            </a:r>
            <a:r>
              <a:rPr lang="ja-JP" altLang="en-US" sz="2800" dirty="0" smtClean="0"/>
              <a:t>ような時に使う。</a:t>
            </a:r>
            <a:endParaRPr lang="en-US" altLang="ja-JP" sz="2800" dirty="0" smtClean="0"/>
          </a:p>
          <a:p>
            <a:r>
              <a:rPr lang="ja-JP" altLang="en-US" sz="2800" dirty="0" smtClean="0"/>
              <a:t>と思っているけど、まともに使っている人もいるかもしれない。少なくとも私は使ったことがないし、なるべく使わないようにしている。</a:t>
            </a:r>
            <a:endParaRPr lang="en-US" altLang="ja-JP" sz="2800" dirty="0" smtClean="0"/>
          </a:p>
        </p:txBody>
      </p:sp>
    </p:spTree>
    <p:extLst>
      <p:ext uri="{BB962C8B-B14F-4D97-AF65-F5344CB8AC3E}">
        <p14:creationId xmlns:p14="http://schemas.microsoft.com/office/powerpoint/2010/main" val="2427191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実際</a:t>
            </a:r>
            <a:r>
              <a:rPr lang="ja-JP" altLang="en-US" dirty="0" smtClean="0"/>
              <a:t>に書いてみよう。</a:t>
            </a:r>
            <a:endParaRPr lang="en-US" altLang="ja-JP" dirty="0"/>
          </a:p>
        </p:txBody>
      </p:sp>
    </p:spTree>
    <p:extLst>
      <p:ext uri="{BB962C8B-B14F-4D97-AF65-F5344CB8AC3E}">
        <p14:creationId xmlns:p14="http://schemas.microsoft.com/office/powerpoint/2010/main" val="3692212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sz="2800" dirty="0" smtClean="0"/>
              <a:t>Communicatio</a:t>
            </a:r>
            <a:r>
              <a:rPr lang="en-US" altLang="ja-JP" sz="2800" dirty="0"/>
              <a:t>n</a:t>
            </a:r>
            <a:r>
              <a:rPr lang="ja-JP" altLang="en-US" sz="2800" dirty="0" smtClean="0"/>
              <a:t>というインターフェースを作ってみよう。</a:t>
            </a:r>
            <a:endParaRPr lang="en-US" altLang="ja-JP" sz="2800" dirty="0" smtClean="0"/>
          </a:p>
          <a:p>
            <a:r>
              <a:rPr lang="en-US" altLang="ja-JP" sz="2800" dirty="0"/>
              <a:t>g</a:t>
            </a:r>
            <a:r>
              <a:rPr lang="en-US" altLang="ja-JP" sz="2800" dirty="0" smtClean="0"/>
              <a:t>reet</a:t>
            </a:r>
            <a:r>
              <a:rPr lang="ja-JP" altLang="en-US" sz="2800" dirty="0" smtClean="0"/>
              <a:t>というメソッドを定義してみよう。</a:t>
            </a:r>
            <a:endParaRPr lang="en-US" altLang="ja-JP" sz="2800" dirty="0" smtClean="0"/>
          </a:p>
          <a:p>
            <a:r>
              <a:rPr lang="ja-JP" altLang="en-US" sz="2800" dirty="0" smtClean="0"/>
              <a:t>インターフェースに対して実装を作ってみよう。</a:t>
            </a:r>
            <a:r>
              <a:rPr lang="en-US" altLang="ja-JP" sz="2800" dirty="0" err="1" smtClean="0"/>
              <a:t>WorkplaceCommunication</a:t>
            </a:r>
            <a:r>
              <a:rPr lang="ja-JP" altLang="en-US" sz="2800" dirty="0" smtClean="0"/>
              <a:t>とか。</a:t>
            </a:r>
            <a:endParaRPr lang="en-US" altLang="ja-JP" sz="2800" dirty="0" smtClean="0"/>
          </a:p>
          <a:p>
            <a:r>
              <a:rPr lang="en-US" altLang="ja-JP" sz="2800" dirty="0" smtClean="0"/>
              <a:t>greet</a:t>
            </a:r>
            <a:r>
              <a:rPr lang="ja-JP" altLang="en-US" sz="2800" dirty="0" smtClean="0"/>
              <a:t>というメソッド内で</a:t>
            </a:r>
            <a:r>
              <a:rPr lang="en-US" altLang="ja-JP" sz="2800" dirty="0" smtClean="0"/>
              <a:t>Hello</a:t>
            </a:r>
            <a:r>
              <a:rPr lang="ja-JP" altLang="en-US" sz="2800" dirty="0" smtClean="0"/>
              <a:t>という言葉を受けたら、</a:t>
            </a:r>
            <a:r>
              <a:rPr lang="en-US" altLang="ja-JP" sz="2800" dirty="0" smtClean="0"/>
              <a:t>Hello</a:t>
            </a:r>
            <a:r>
              <a:rPr lang="ja-JP" altLang="en-US" sz="2800" dirty="0" smtClean="0"/>
              <a:t>と返す処理を実装してみよう。</a:t>
            </a:r>
            <a:endParaRPr lang="en-US" altLang="ja-JP" sz="2800" dirty="0" smtClean="0"/>
          </a:p>
          <a:p>
            <a:r>
              <a:rPr lang="ja-JP" altLang="en-US" sz="2800" dirty="0" smtClean="0"/>
              <a:t>職場かどうかを判断するようなフィールドを作ってみよう。</a:t>
            </a:r>
            <a:endParaRPr lang="en-US" altLang="ja-JP" sz="2800" dirty="0" smtClean="0"/>
          </a:p>
          <a:p>
            <a:r>
              <a:rPr lang="ja-JP" altLang="en-US" sz="2800" dirty="0"/>
              <a:t>職場</a:t>
            </a:r>
            <a:r>
              <a:rPr lang="ja-JP" altLang="en-US" sz="2800" dirty="0" smtClean="0"/>
              <a:t>かどうかを判断するメソッドを作って、職場じゃなければ挨拶しないようにしてみよう（酷い）</a:t>
            </a:r>
            <a:endParaRPr lang="en-US" altLang="ja-JP" sz="2800" dirty="0" smtClean="0"/>
          </a:p>
        </p:txBody>
      </p:sp>
    </p:spTree>
    <p:extLst>
      <p:ext uri="{BB962C8B-B14F-4D97-AF65-F5344CB8AC3E}">
        <p14:creationId xmlns:p14="http://schemas.microsoft.com/office/powerpoint/2010/main" val="3888055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Java</a:t>
            </a:r>
            <a:r>
              <a:rPr lang="ja-JP" altLang="en-US" dirty="0"/>
              <a:t>の基本的な</a:t>
            </a:r>
            <a:r>
              <a:rPr lang="ja-JP" altLang="en-US" dirty="0" smtClean="0"/>
              <a:t>考え方とか</a:t>
            </a:r>
            <a:r>
              <a:rPr lang="ja-JP" altLang="en-US" dirty="0"/>
              <a:t>動きとか</a:t>
            </a:r>
            <a:endParaRPr lang="en-US" altLang="ja-JP" dirty="0"/>
          </a:p>
        </p:txBody>
      </p:sp>
    </p:spTree>
    <p:extLst>
      <p:ext uri="{BB962C8B-B14F-4D97-AF65-F5344CB8AC3E}">
        <p14:creationId xmlns:p14="http://schemas.microsoft.com/office/powerpoint/2010/main" val="67472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a:t>g</a:t>
            </a:r>
            <a:r>
              <a:rPr lang="en-US" altLang="ja-JP" dirty="0" smtClean="0"/>
              <a:t>reet</a:t>
            </a:r>
            <a:r>
              <a:rPr lang="ja-JP" altLang="en-US" dirty="0" smtClean="0"/>
              <a:t>はどうやって実行するのか？</a:t>
            </a:r>
            <a:endParaRPr lang="en-US" altLang="ja-JP" dirty="0"/>
          </a:p>
        </p:txBody>
      </p:sp>
    </p:spTree>
    <p:extLst>
      <p:ext uri="{BB962C8B-B14F-4D97-AF65-F5344CB8AC3E}">
        <p14:creationId xmlns:p14="http://schemas.microsoft.com/office/powerpoint/2010/main" val="2033803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ヒント：</a:t>
            </a:r>
            <a:r>
              <a:rPr lang="en-US" altLang="ja-JP" dirty="0" smtClean="0"/>
              <a:t>new</a:t>
            </a:r>
            <a:r>
              <a:rPr lang="ja-JP" altLang="en-US" dirty="0" smtClean="0"/>
              <a:t>演算子と</a:t>
            </a:r>
            <a:r>
              <a:rPr lang="en-US" altLang="ja-JP" dirty="0" smtClean="0"/>
              <a:t>main</a:t>
            </a:r>
            <a:r>
              <a:rPr lang="ja-JP" altLang="en-US" dirty="0" smtClean="0"/>
              <a:t>メソッド</a:t>
            </a:r>
            <a:endParaRPr lang="en-US" altLang="ja-JP" dirty="0"/>
          </a:p>
        </p:txBody>
      </p:sp>
    </p:spTree>
    <p:extLst>
      <p:ext uri="{BB962C8B-B14F-4D97-AF65-F5344CB8AC3E}">
        <p14:creationId xmlns:p14="http://schemas.microsoft.com/office/powerpoint/2010/main" val="1850080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34910" y="2669331"/>
            <a:ext cx="9568207" cy="1514475"/>
          </a:xfrm>
        </p:spPr>
        <p:txBody>
          <a:bodyPr/>
          <a:lstStyle/>
          <a:p>
            <a:r>
              <a:rPr lang="ja-JP" altLang="en-US" dirty="0" smtClean="0"/>
              <a:t>職場かどうかの判断は</a:t>
            </a:r>
            <a:r>
              <a:rPr lang="en-US" altLang="ja-JP" dirty="0" smtClean="0"/>
              <a:t/>
            </a:r>
            <a:br>
              <a:rPr lang="en-US" altLang="ja-JP" dirty="0" smtClean="0"/>
            </a:br>
            <a:r>
              <a:rPr lang="ja-JP" altLang="en-US" dirty="0" smtClean="0"/>
              <a:t>メソッドの引数でやるの？</a:t>
            </a:r>
            <a:endParaRPr lang="en-US" altLang="ja-JP" dirty="0"/>
          </a:p>
        </p:txBody>
      </p:sp>
    </p:spTree>
    <p:extLst>
      <p:ext uri="{BB962C8B-B14F-4D97-AF65-F5344CB8AC3E}">
        <p14:creationId xmlns:p14="http://schemas.microsoft.com/office/powerpoint/2010/main" val="729275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ヒント：コンストラクタに引数を付ける</a:t>
            </a:r>
            <a:endParaRPr lang="en-US" altLang="ja-JP" dirty="0"/>
          </a:p>
        </p:txBody>
      </p:sp>
    </p:spTree>
    <p:extLst>
      <p:ext uri="{BB962C8B-B14F-4D97-AF65-F5344CB8AC3E}">
        <p14:creationId xmlns:p14="http://schemas.microsoft.com/office/powerpoint/2010/main" val="33506319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366886" y="2744745"/>
            <a:ext cx="9257122" cy="1514475"/>
          </a:xfrm>
        </p:spPr>
        <p:txBody>
          <a:bodyPr/>
          <a:lstStyle/>
          <a:p>
            <a:r>
              <a:rPr lang="ja-JP" altLang="en-US" dirty="0" smtClean="0"/>
              <a:t>答え</a:t>
            </a:r>
            <a:r>
              <a:rPr lang="ja-JP" altLang="en-US" dirty="0"/>
              <a:t>合</a:t>
            </a:r>
            <a:r>
              <a:rPr lang="ja-JP" altLang="en-US" dirty="0" smtClean="0"/>
              <a:t>わせ</a:t>
            </a:r>
            <a:endParaRPr lang="en-US" altLang="ja-JP" dirty="0"/>
          </a:p>
        </p:txBody>
      </p:sp>
    </p:spTree>
    <p:extLst>
      <p:ext uri="{BB962C8B-B14F-4D97-AF65-F5344CB8AC3E}">
        <p14:creationId xmlns:p14="http://schemas.microsoft.com/office/powerpoint/2010/main" val="792519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オーバーライド・オーバーロード</a:t>
            </a:r>
            <a:endParaRPr lang="en-US" altLang="ja-JP" dirty="0"/>
          </a:p>
        </p:txBody>
      </p:sp>
    </p:spTree>
    <p:extLst>
      <p:ext uri="{BB962C8B-B14F-4D97-AF65-F5344CB8AC3E}">
        <p14:creationId xmlns:p14="http://schemas.microsoft.com/office/powerpoint/2010/main" val="2402982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オーバーライドは</a:t>
            </a:r>
            <a:r>
              <a:rPr lang="ja-JP" altLang="en-US" sz="2800" dirty="0" smtClean="0">
                <a:solidFill>
                  <a:srgbClr val="FF0000"/>
                </a:solidFill>
              </a:rPr>
              <a:t>「既存の処理の上書き」</a:t>
            </a:r>
            <a:endParaRPr lang="en-US" altLang="ja-JP" sz="2800" dirty="0" smtClean="0">
              <a:solidFill>
                <a:srgbClr val="FF0000"/>
              </a:solidFill>
            </a:endParaRPr>
          </a:p>
          <a:p>
            <a:r>
              <a:rPr lang="ja-JP" altLang="en-US" sz="2800" dirty="0" smtClean="0"/>
              <a:t>オーバーロードは</a:t>
            </a:r>
            <a:r>
              <a:rPr lang="ja-JP" altLang="en-US" sz="2800" dirty="0" smtClean="0">
                <a:solidFill>
                  <a:srgbClr val="FF0000"/>
                </a:solidFill>
              </a:rPr>
              <a:t>「既存の処理と同じ名前で違う事をする」</a:t>
            </a:r>
            <a:endParaRPr lang="en-US" altLang="ja-JP" sz="2800" dirty="0" smtClean="0">
              <a:solidFill>
                <a:srgbClr val="FF0000"/>
              </a:solidFill>
            </a:endParaRPr>
          </a:p>
          <a:p>
            <a:endParaRPr lang="en-US" altLang="ja-JP" sz="2800" dirty="0"/>
          </a:p>
          <a:p>
            <a:r>
              <a:rPr lang="ja-JP" altLang="en-US" sz="2800" dirty="0" smtClean="0"/>
              <a:t>名前は似てるけど、中身は全然違うので注意。</a:t>
            </a:r>
            <a:endParaRPr lang="en-US" altLang="ja-JP" sz="2800" dirty="0" smtClean="0"/>
          </a:p>
          <a:p>
            <a:r>
              <a:rPr lang="ja-JP" altLang="en-US" sz="2800" dirty="0" smtClean="0"/>
              <a:t>オーバーライドはインターフェースで定義されたものを実装する時にも使う（省略しても</a:t>
            </a:r>
            <a:r>
              <a:rPr lang="en-US" altLang="ja-JP" sz="2800" dirty="0" smtClean="0"/>
              <a:t>OK</a:t>
            </a:r>
            <a:r>
              <a:rPr lang="ja-JP" altLang="en-US" sz="2800" dirty="0" smtClean="0"/>
              <a:t>）</a:t>
            </a:r>
            <a:endParaRPr lang="en-US" altLang="ja-JP" sz="2800" dirty="0" smtClean="0"/>
          </a:p>
          <a:p>
            <a:r>
              <a:rPr lang="ja-JP" altLang="en-US" sz="2800" dirty="0" smtClean="0"/>
              <a:t>オーバーロードは引数に応じて振る舞いを変えたい場合などに使う。数値型や真偽型を文字列型にしたい場合など。</a:t>
            </a:r>
            <a:endParaRPr lang="en-US" altLang="ja-JP" sz="2800" dirty="0"/>
          </a:p>
        </p:txBody>
      </p:sp>
    </p:spTree>
    <p:extLst>
      <p:ext uri="{BB962C8B-B14F-4D97-AF65-F5344CB8AC3E}">
        <p14:creationId xmlns:p14="http://schemas.microsoft.com/office/powerpoint/2010/main" val="2498741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例外処理</a:t>
            </a:r>
            <a:endParaRPr lang="en-US" altLang="ja-JP" dirty="0"/>
          </a:p>
        </p:txBody>
      </p:sp>
    </p:spTree>
    <p:extLst>
      <p:ext uri="{BB962C8B-B14F-4D97-AF65-F5344CB8AC3E}">
        <p14:creationId xmlns:p14="http://schemas.microsoft.com/office/powerpoint/2010/main" val="3912676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fontScale="92500"/>
          </a:bodyPr>
          <a:lstStyle/>
          <a:p>
            <a:r>
              <a:rPr lang="ja-JP" altLang="en-US" sz="2800" dirty="0" smtClean="0"/>
              <a:t>例外</a:t>
            </a:r>
            <a:r>
              <a:rPr lang="ja-JP" altLang="en-US" sz="2800" dirty="0"/>
              <a:t>処理</a:t>
            </a:r>
            <a:r>
              <a:rPr lang="ja-JP" altLang="en-US" sz="2800" dirty="0" smtClean="0"/>
              <a:t>は</a:t>
            </a:r>
            <a:r>
              <a:rPr lang="ja-JP" altLang="en-US" sz="2800" dirty="0" smtClean="0">
                <a:solidFill>
                  <a:srgbClr val="FF0000"/>
                </a:solidFill>
              </a:rPr>
              <a:t>「意図しない動作に対するメッセージ」</a:t>
            </a:r>
            <a:r>
              <a:rPr lang="ja-JP" altLang="en-US" sz="2800" dirty="0" smtClean="0"/>
              <a:t>を表現するもの。</a:t>
            </a:r>
            <a:endParaRPr lang="en-US" altLang="ja-JP" sz="2800" dirty="0" smtClean="0"/>
          </a:p>
          <a:p>
            <a:r>
              <a:rPr lang="ja-JP" altLang="en-US" sz="2800" dirty="0" smtClean="0"/>
              <a:t>その為</a:t>
            </a:r>
            <a:r>
              <a:rPr lang="ja-JP" altLang="en-US" sz="2800" dirty="0"/>
              <a:t>、</a:t>
            </a:r>
            <a:r>
              <a:rPr lang="ja-JP" altLang="en-US" sz="2800" dirty="0" smtClean="0"/>
              <a:t>正確に言うと</a:t>
            </a:r>
            <a:r>
              <a:rPr lang="ja-JP" altLang="en-US" sz="2800" dirty="0" smtClean="0">
                <a:solidFill>
                  <a:srgbClr val="FF0000"/>
                </a:solidFill>
              </a:rPr>
              <a:t>「異常」ではなく「正常」</a:t>
            </a:r>
            <a:r>
              <a:rPr lang="ja-JP" altLang="en-US" sz="2800" dirty="0" smtClean="0"/>
              <a:t>という扱い。</a:t>
            </a:r>
            <a:endParaRPr lang="en-US" altLang="ja-JP" sz="2800" dirty="0" smtClean="0"/>
          </a:p>
          <a:p>
            <a:r>
              <a:rPr lang="ja-JP" altLang="en-US" sz="2800" dirty="0" smtClean="0"/>
              <a:t>でも想定外の動きに対するメッセージではあるので「異常」という表現も変ではない。そんな感じ。</a:t>
            </a:r>
            <a:endParaRPr lang="en-US" altLang="ja-JP" sz="2800" dirty="0" smtClean="0"/>
          </a:p>
          <a:p>
            <a:endParaRPr lang="en-US" altLang="ja-JP" sz="2800" dirty="0" smtClean="0"/>
          </a:p>
          <a:p>
            <a:r>
              <a:rPr lang="en-US" altLang="ja-JP" sz="2800" dirty="0" smtClean="0"/>
              <a:t>Java</a:t>
            </a:r>
            <a:r>
              <a:rPr lang="ja-JP" altLang="en-US" sz="2800" dirty="0" smtClean="0"/>
              <a:t>においては</a:t>
            </a:r>
            <a:r>
              <a:rPr lang="en-US" altLang="ja-JP" sz="2800" dirty="0" smtClean="0"/>
              <a:t>Exception</a:t>
            </a:r>
            <a:r>
              <a:rPr lang="ja-JP" altLang="en-US" sz="2800" dirty="0" smtClean="0"/>
              <a:t>と</a:t>
            </a:r>
            <a:r>
              <a:rPr lang="en-US" altLang="ja-JP" sz="2800" dirty="0" smtClean="0"/>
              <a:t>Error</a:t>
            </a:r>
            <a:r>
              <a:rPr lang="ja-JP" altLang="en-US" sz="2800" dirty="0" smtClean="0"/>
              <a:t>の</a:t>
            </a:r>
            <a:r>
              <a:rPr lang="en-US" altLang="ja-JP" sz="2800" dirty="0" smtClean="0"/>
              <a:t>2</a:t>
            </a:r>
            <a:r>
              <a:rPr lang="ja-JP" altLang="en-US" sz="2800" dirty="0" smtClean="0"/>
              <a:t>種類がある。</a:t>
            </a:r>
            <a:endParaRPr lang="en-US" altLang="ja-JP" sz="2800" dirty="0" smtClean="0"/>
          </a:p>
          <a:p>
            <a:r>
              <a:rPr lang="en-US" altLang="ja-JP" sz="2800" dirty="0" smtClean="0"/>
              <a:t>Exception</a:t>
            </a:r>
            <a:r>
              <a:rPr lang="ja-JP" altLang="en-US" sz="2800" dirty="0" smtClean="0"/>
              <a:t>は制御可能で、例外処理と</a:t>
            </a:r>
            <a:r>
              <a:rPr lang="ja-JP" altLang="en-US" sz="2800" dirty="0"/>
              <a:t>言</a:t>
            </a:r>
            <a:r>
              <a:rPr lang="ja-JP" altLang="en-US" sz="2800" dirty="0" smtClean="0"/>
              <a:t>うとこちらを扱う。</a:t>
            </a:r>
            <a:endParaRPr lang="en-US" altLang="ja-JP" sz="2800" dirty="0" smtClean="0"/>
          </a:p>
          <a:p>
            <a:r>
              <a:rPr lang="en-US" altLang="ja-JP" sz="2800" dirty="0" smtClean="0"/>
              <a:t>Error</a:t>
            </a:r>
            <a:r>
              <a:rPr lang="ja-JP" altLang="en-US" sz="2800" dirty="0" smtClean="0"/>
              <a:t>は制御不可能で</a:t>
            </a:r>
            <a:r>
              <a:rPr lang="en-US" altLang="ja-JP" sz="2800" dirty="0" smtClean="0"/>
              <a:t>JVM</a:t>
            </a:r>
            <a:r>
              <a:rPr lang="ja-JP" altLang="en-US" sz="2800" dirty="0" smtClean="0"/>
              <a:t>自身が出力するもの。単純に言えば</a:t>
            </a:r>
            <a:r>
              <a:rPr lang="ja-JP" altLang="en-US" sz="2800" dirty="0" smtClean="0">
                <a:solidFill>
                  <a:srgbClr val="FF0000"/>
                </a:solidFill>
              </a:rPr>
              <a:t>「これ以上処理を継続できないような状態」</a:t>
            </a:r>
            <a:r>
              <a:rPr lang="ja-JP" altLang="en-US" sz="2800" dirty="0" smtClean="0"/>
              <a:t>の時に出すものなので、こちらで何らかの制御を入れたところで</a:t>
            </a:r>
            <a:r>
              <a:rPr lang="en-US" altLang="ja-JP" sz="2800" dirty="0" smtClean="0"/>
              <a:t>JVM</a:t>
            </a:r>
            <a:r>
              <a:rPr lang="ja-JP" altLang="en-US" sz="2800" dirty="0" smtClean="0"/>
              <a:t>はその動きを保証できない。</a:t>
            </a:r>
            <a:endParaRPr lang="en-US" altLang="ja-JP" sz="2800" dirty="0"/>
          </a:p>
        </p:txBody>
      </p:sp>
    </p:spTree>
    <p:extLst>
      <p:ext uri="{BB962C8B-B14F-4D97-AF65-F5344CB8AC3E}">
        <p14:creationId xmlns:p14="http://schemas.microsoft.com/office/powerpoint/2010/main" val="3520026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実際</a:t>
            </a:r>
            <a:r>
              <a:rPr lang="ja-JP" altLang="en-US" dirty="0" smtClean="0"/>
              <a:t>に書いてみよう。</a:t>
            </a:r>
            <a:endParaRPr lang="en-US" altLang="ja-JP" dirty="0"/>
          </a:p>
        </p:txBody>
      </p:sp>
    </p:spTree>
    <p:extLst>
      <p:ext uri="{BB962C8B-B14F-4D97-AF65-F5344CB8AC3E}">
        <p14:creationId xmlns:p14="http://schemas.microsoft.com/office/powerpoint/2010/main" val="34010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sz="2800" dirty="0" smtClean="0"/>
              <a:t>Java</a:t>
            </a:r>
            <a:r>
              <a:rPr lang="ja-JP" altLang="en-US" sz="2800" dirty="0" smtClean="0"/>
              <a:t>は</a:t>
            </a:r>
            <a:r>
              <a:rPr lang="en-US" altLang="ja-JP" sz="2800" dirty="0" smtClean="0"/>
              <a:t>JVM(</a:t>
            </a:r>
            <a:r>
              <a:rPr lang="en-US" altLang="ja-JP" sz="2800" dirty="0" err="1" smtClean="0"/>
              <a:t>JavaVirtualMachine</a:t>
            </a:r>
            <a:r>
              <a:rPr lang="en-US" altLang="ja-JP" sz="2800" dirty="0" smtClean="0"/>
              <a:t>)</a:t>
            </a:r>
            <a:r>
              <a:rPr lang="ja-JP" altLang="en-US" sz="2800" dirty="0" smtClean="0"/>
              <a:t>上で動く。</a:t>
            </a:r>
            <a:endParaRPr lang="en-US" altLang="ja-JP" sz="2800" dirty="0" smtClean="0"/>
          </a:p>
          <a:p>
            <a:r>
              <a:rPr lang="ja-JP" altLang="en-US" sz="2800" dirty="0" smtClean="0"/>
              <a:t>この</a:t>
            </a:r>
            <a:r>
              <a:rPr lang="en-US" altLang="ja-JP" sz="2800" dirty="0" smtClean="0"/>
              <a:t>JVM</a:t>
            </a:r>
            <a:r>
              <a:rPr lang="ja-JP" altLang="en-US" sz="2800" dirty="0" smtClean="0"/>
              <a:t>がめちゃくちゃ賢い。凄い。なんか凄い。</a:t>
            </a:r>
            <a:endParaRPr lang="en-US" altLang="ja-JP" sz="2800" dirty="0" smtClean="0"/>
          </a:p>
          <a:p>
            <a:r>
              <a:rPr lang="ja-JP" altLang="en-US" sz="2800" dirty="0" smtClean="0"/>
              <a:t>でも</a:t>
            </a:r>
            <a:r>
              <a:rPr lang="en-US" altLang="ja-JP" sz="2800" dirty="0" smtClean="0"/>
              <a:t>JVM</a:t>
            </a:r>
            <a:r>
              <a:rPr lang="ja-JP" altLang="en-US" sz="2800" dirty="0" smtClean="0"/>
              <a:t>の中身自体は知らなくていい。何してくれてるのかだけを知っていれば問題なし。</a:t>
            </a:r>
            <a:endParaRPr lang="en-US" altLang="ja-JP" sz="2800" dirty="0" smtClean="0"/>
          </a:p>
          <a:p>
            <a:endParaRPr lang="en-US" altLang="ja-JP" sz="2800" dirty="0" smtClean="0"/>
          </a:p>
          <a:p>
            <a:r>
              <a:rPr lang="en-US" altLang="ja-JP" sz="2800" dirty="0" smtClean="0"/>
              <a:t>JVM</a:t>
            </a:r>
            <a:r>
              <a:rPr lang="ja-JP" altLang="en-US" sz="2800" dirty="0" smtClean="0"/>
              <a:t>は</a:t>
            </a:r>
            <a:r>
              <a:rPr lang="ja-JP" altLang="en-US" sz="2800" dirty="0" smtClean="0">
                <a:solidFill>
                  <a:srgbClr val="FF0000"/>
                </a:solidFill>
              </a:rPr>
              <a:t>「</a:t>
            </a:r>
            <a:r>
              <a:rPr lang="en-US" altLang="ja-JP" sz="2800" dirty="0" smtClean="0">
                <a:solidFill>
                  <a:srgbClr val="FF0000"/>
                </a:solidFill>
              </a:rPr>
              <a:t>Java</a:t>
            </a:r>
            <a:r>
              <a:rPr lang="ja-JP" altLang="en-US" sz="2800" dirty="0" smtClean="0">
                <a:solidFill>
                  <a:srgbClr val="FF0000"/>
                </a:solidFill>
              </a:rPr>
              <a:t>の実行環境」</a:t>
            </a:r>
            <a:r>
              <a:rPr lang="ja-JP" altLang="en-US" sz="2800" dirty="0" smtClean="0"/>
              <a:t>。</a:t>
            </a:r>
            <a:r>
              <a:rPr lang="en-US" altLang="ja-JP" sz="2800" dirty="0" smtClean="0"/>
              <a:t>JVM</a:t>
            </a:r>
            <a:r>
              <a:rPr lang="ja-JP" altLang="en-US" sz="2800" dirty="0" smtClean="0"/>
              <a:t>なしで</a:t>
            </a:r>
            <a:r>
              <a:rPr lang="en-US" altLang="ja-JP" sz="2800" dirty="0" smtClean="0"/>
              <a:t>Java</a:t>
            </a:r>
            <a:r>
              <a:rPr lang="ja-JP" altLang="en-US" sz="2800" dirty="0" smtClean="0"/>
              <a:t>が動くことはない。その為、前回話した</a:t>
            </a:r>
            <a:r>
              <a:rPr lang="en-US" altLang="ja-JP" sz="2800" dirty="0" smtClean="0"/>
              <a:t>JRE</a:t>
            </a:r>
            <a:r>
              <a:rPr lang="ja-JP" altLang="en-US" sz="2800" dirty="0" smtClean="0"/>
              <a:t>と呼ばれる</a:t>
            </a:r>
            <a:r>
              <a:rPr lang="en-US" altLang="ja-JP" sz="2800" dirty="0" smtClean="0"/>
              <a:t>Java</a:t>
            </a:r>
            <a:r>
              <a:rPr lang="ja-JP" altLang="en-US" sz="2800" dirty="0" smtClean="0"/>
              <a:t>の実行環境のセットの中には必ず</a:t>
            </a:r>
            <a:r>
              <a:rPr lang="en-US" altLang="ja-JP" sz="2800" dirty="0" smtClean="0"/>
              <a:t>JVM</a:t>
            </a:r>
            <a:r>
              <a:rPr lang="ja-JP" altLang="en-US" sz="2800" dirty="0" smtClean="0"/>
              <a:t>が付属している。</a:t>
            </a:r>
            <a:r>
              <a:rPr lang="en-US" altLang="ja-JP" sz="2800" dirty="0" smtClean="0"/>
              <a:t>Java</a:t>
            </a:r>
            <a:r>
              <a:rPr lang="ja-JP" altLang="en-US" sz="2800" dirty="0" smtClean="0"/>
              <a:t>インストール時にも</a:t>
            </a:r>
            <a:r>
              <a:rPr lang="en-US" altLang="ja-JP" sz="2800" dirty="0" smtClean="0"/>
              <a:t>JVM</a:t>
            </a:r>
            <a:r>
              <a:rPr lang="ja-JP" altLang="en-US" sz="2800" dirty="0" smtClean="0"/>
              <a:t>がインストールされている。</a:t>
            </a:r>
            <a:endParaRPr lang="en-US" altLang="ja-JP" sz="2800" dirty="0" smtClean="0"/>
          </a:p>
          <a:p>
            <a:pPr marL="0" indent="0">
              <a:buNone/>
            </a:pPr>
            <a:endParaRPr lang="en-US" altLang="ja-JP" dirty="0" smtClean="0"/>
          </a:p>
        </p:txBody>
      </p:sp>
    </p:spTree>
    <p:extLst>
      <p:ext uri="{BB962C8B-B14F-4D97-AF65-F5344CB8AC3E}">
        <p14:creationId xmlns:p14="http://schemas.microsoft.com/office/powerpoint/2010/main" val="2571952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sz="2800" dirty="0" smtClean="0"/>
              <a:t>Communication</a:t>
            </a:r>
            <a:r>
              <a:rPr lang="ja-JP" altLang="en-US" sz="2800" dirty="0" smtClean="0"/>
              <a:t>クラスに新しく話しかけてきた人が誰か</a:t>
            </a:r>
            <a:r>
              <a:rPr lang="en-US" altLang="ja-JP" sz="2800" dirty="0" smtClean="0"/>
              <a:t>(</a:t>
            </a:r>
            <a:r>
              <a:rPr lang="ja-JP" altLang="en-US" sz="2800" dirty="0" smtClean="0"/>
              <a:t>同僚とか上司とか</a:t>
            </a:r>
            <a:r>
              <a:rPr lang="en-US" altLang="ja-JP" sz="2800" dirty="0" smtClean="0"/>
              <a:t>)</a:t>
            </a:r>
            <a:r>
              <a:rPr lang="ja-JP" altLang="en-US" sz="2800" dirty="0" smtClean="0"/>
              <a:t>で応答を返すか、例外を返すような処理を作ってみよう。</a:t>
            </a:r>
            <a:endParaRPr lang="en-US" altLang="ja-JP" sz="2800" dirty="0" smtClean="0"/>
          </a:p>
          <a:p>
            <a:r>
              <a:rPr lang="ja-JP" altLang="en-US" sz="2800" dirty="0" smtClean="0"/>
              <a:t>引数は</a:t>
            </a:r>
            <a:r>
              <a:rPr lang="en-US" altLang="ja-JP" sz="2800" dirty="0" smtClean="0"/>
              <a:t>String</a:t>
            </a:r>
            <a:r>
              <a:rPr lang="ja-JP" altLang="en-US" sz="2800" dirty="0" smtClean="0"/>
              <a:t>でも</a:t>
            </a:r>
            <a:r>
              <a:rPr lang="en-US" altLang="ja-JP" sz="2800" dirty="0" err="1" smtClean="0"/>
              <a:t>boolean</a:t>
            </a:r>
            <a:r>
              <a:rPr lang="ja-JP" altLang="en-US" sz="2800" dirty="0" smtClean="0"/>
              <a:t>でも可。</a:t>
            </a:r>
            <a:endParaRPr lang="en-US" altLang="ja-JP" sz="2800" dirty="0" smtClean="0"/>
          </a:p>
          <a:p>
            <a:r>
              <a:rPr lang="ja-JP" altLang="en-US" sz="2800" dirty="0" smtClean="0"/>
              <a:t>返り値は</a:t>
            </a:r>
            <a:r>
              <a:rPr lang="en-US" altLang="ja-JP" sz="2800" dirty="0" smtClean="0"/>
              <a:t>String</a:t>
            </a:r>
            <a:r>
              <a:rPr lang="ja-JP" altLang="en-US" sz="2800" dirty="0" smtClean="0"/>
              <a:t>にでもしておいて、適当に返すかどうかはお任せ。</a:t>
            </a:r>
            <a:endParaRPr lang="en-US" altLang="ja-JP" sz="2800" dirty="0" smtClean="0"/>
          </a:p>
          <a:p>
            <a:r>
              <a:rPr lang="ja-JP" altLang="en-US" sz="2800" dirty="0"/>
              <a:t>例外</a:t>
            </a:r>
            <a:r>
              <a:rPr lang="ja-JP" altLang="en-US" sz="2800" dirty="0" smtClean="0"/>
              <a:t>にする対象もお任せ。</a:t>
            </a:r>
            <a:endParaRPr lang="en-US" altLang="ja-JP" sz="2800" dirty="0" smtClean="0"/>
          </a:p>
          <a:p>
            <a:r>
              <a:rPr lang="ja-JP" altLang="en-US" sz="2800" dirty="0" smtClean="0"/>
              <a:t>例外</a:t>
            </a:r>
            <a:r>
              <a:rPr lang="ja-JP" altLang="en-US" sz="2800" dirty="0"/>
              <a:t>クラス</a:t>
            </a:r>
            <a:r>
              <a:rPr lang="ja-JP" altLang="en-US" sz="2800" dirty="0" smtClean="0"/>
              <a:t>は自作も可能。何か面白い例外を勝手に自作してもいいし、既存の例外クラスを使ってもいい。とにかく例外を</a:t>
            </a:r>
            <a:r>
              <a:rPr lang="en-US" altLang="ja-JP" sz="2800" dirty="0" smtClean="0"/>
              <a:t>throw</a:t>
            </a:r>
            <a:r>
              <a:rPr lang="ja-JP" altLang="en-US" sz="2800" dirty="0" smtClean="0"/>
              <a:t>してみよう。</a:t>
            </a:r>
            <a:endParaRPr lang="en-US" altLang="ja-JP" sz="2800" dirty="0" smtClean="0"/>
          </a:p>
        </p:txBody>
      </p:sp>
    </p:spTree>
    <p:extLst>
      <p:ext uri="{BB962C8B-B14F-4D97-AF65-F5344CB8AC3E}">
        <p14:creationId xmlns:p14="http://schemas.microsoft.com/office/powerpoint/2010/main" val="3876628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366886" y="2744745"/>
            <a:ext cx="9257122" cy="1514475"/>
          </a:xfrm>
        </p:spPr>
        <p:txBody>
          <a:bodyPr/>
          <a:lstStyle/>
          <a:p>
            <a:r>
              <a:rPr lang="ja-JP" altLang="en-US" dirty="0" smtClean="0"/>
              <a:t>答え</a:t>
            </a:r>
            <a:r>
              <a:rPr lang="ja-JP" altLang="en-US" dirty="0"/>
              <a:t>合</a:t>
            </a:r>
            <a:r>
              <a:rPr lang="ja-JP" altLang="en-US" dirty="0" smtClean="0"/>
              <a:t>わせ</a:t>
            </a:r>
            <a:endParaRPr lang="en-US" altLang="ja-JP" dirty="0"/>
          </a:p>
        </p:txBody>
      </p:sp>
    </p:spTree>
    <p:extLst>
      <p:ext uri="{BB962C8B-B14F-4D97-AF65-F5344CB8AC3E}">
        <p14:creationId xmlns:p14="http://schemas.microsoft.com/office/powerpoint/2010/main" val="40497666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コンパイルとビルド</a:t>
            </a:r>
            <a:endParaRPr lang="en-US" altLang="ja-JP" dirty="0"/>
          </a:p>
        </p:txBody>
      </p:sp>
    </p:spTree>
    <p:extLst>
      <p:ext uri="{BB962C8B-B14F-4D97-AF65-F5344CB8AC3E}">
        <p14:creationId xmlns:p14="http://schemas.microsoft.com/office/powerpoint/2010/main" val="3258722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コンパイルは</a:t>
            </a:r>
            <a:r>
              <a:rPr lang="en-US" altLang="ja-JP" sz="2800" dirty="0" smtClean="0"/>
              <a:t>Java</a:t>
            </a:r>
            <a:r>
              <a:rPr lang="ja-JP" altLang="en-US" sz="2800" dirty="0" smtClean="0"/>
              <a:t>のクラスを</a:t>
            </a:r>
            <a:r>
              <a:rPr lang="en-US" altLang="ja-JP" sz="2800" dirty="0" smtClean="0"/>
              <a:t>IDE</a:t>
            </a:r>
            <a:r>
              <a:rPr lang="ja-JP" altLang="en-US" sz="2800" dirty="0" smtClean="0"/>
              <a:t>を使って保存すれば、基本的に毎回行われている。そうでなければ</a:t>
            </a:r>
            <a:r>
              <a:rPr lang="en-US" altLang="ja-JP" sz="2800" dirty="0" smtClean="0"/>
              <a:t>Java</a:t>
            </a:r>
            <a:r>
              <a:rPr lang="ja-JP" altLang="en-US" sz="2800" dirty="0" smtClean="0"/>
              <a:t>クラスの実行を</a:t>
            </a:r>
            <a:r>
              <a:rPr lang="en-US" altLang="ja-JP" sz="2800" dirty="0" smtClean="0"/>
              <a:t>JVM</a:t>
            </a:r>
            <a:r>
              <a:rPr lang="ja-JP" altLang="en-US" sz="2800" dirty="0" smtClean="0"/>
              <a:t>が行えない。たまにコンパイルされてなくてエラーが出る事もある。</a:t>
            </a:r>
            <a:endParaRPr lang="en-US" altLang="ja-JP" sz="2800" dirty="0" smtClean="0"/>
          </a:p>
          <a:p>
            <a:r>
              <a:rPr lang="ja-JP" altLang="en-US" sz="2800" dirty="0"/>
              <a:t>コンパイル</a:t>
            </a:r>
            <a:r>
              <a:rPr lang="ja-JP" altLang="en-US" sz="2800" dirty="0" smtClean="0"/>
              <a:t>に</a:t>
            </a:r>
            <a:r>
              <a:rPr lang="ja-JP" altLang="en-US" sz="2800" dirty="0"/>
              <a:t>関</a:t>
            </a:r>
            <a:r>
              <a:rPr lang="ja-JP" altLang="en-US" sz="2800" dirty="0" smtClean="0"/>
              <a:t>しては意識することはあまりない。というのも、</a:t>
            </a:r>
            <a:r>
              <a:rPr lang="en-US" altLang="ja-JP" sz="2800" dirty="0" smtClean="0"/>
              <a:t>IDE</a:t>
            </a:r>
            <a:r>
              <a:rPr lang="ja-JP" altLang="en-US" sz="2800" dirty="0" smtClean="0"/>
              <a:t>が勝手にやってくれるのと、コンパイルエラーが出れば</a:t>
            </a:r>
            <a:r>
              <a:rPr lang="en-US" altLang="ja-JP" sz="2800" dirty="0" smtClean="0"/>
              <a:t>IDE</a:t>
            </a:r>
            <a:r>
              <a:rPr lang="ja-JP" altLang="en-US" sz="2800" dirty="0" err="1" smtClean="0"/>
              <a:t>が検</a:t>
            </a:r>
            <a:r>
              <a:rPr lang="ja-JP" altLang="en-US" sz="2800" dirty="0" smtClean="0"/>
              <a:t>出して教えてくれる為。</a:t>
            </a:r>
            <a:r>
              <a:rPr lang="en-US" altLang="ja-JP" sz="2800" dirty="0" smtClean="0"/>
              <a:t>IDE</a:t>
            </a:r>
            <a:r>
              <a:rPr lang="ja-JP" altLang="en-US" sz="2800" dirty="0" smtClean="0"/>
              <a:t>が出しているエラーの殆どが実はコンパイルエラーだったりする。</a:t>
            </a:r>
            <a:endParaRPr lang="en-US" altLang="ja-JP" sz="2800" dirty="0" smtClean="0"/>
          </a:p>
          <a:p>
            <a:r>
              <a:rPr lang="ja-JP" altLang="en-US" sz="2800" dirty="0" smtClean="0"/>
              <a:t>逐次コンパイルしないような言語や、動的に処理する言語の場合はここらへんがどうしても難しいので、</a:t>
            </a:r>
            <a:r>
              <a:rPr lang="en-US" altLang="ja-JP" sz="2800" dirty="0" smtClean="0"/>
              <a:t>IDE</a:t>
            </a:r>
            <a:r>
              <a:rPr lang="ja-JP" altLang="en-US" sz="2800" dirty="0" smtClean="0"/>
              <a:t>のサポートも必然的に少し弱くなる。</a:t>
            </a:r>
            <a:endParaRPr lang="en-US" altLang="ja-JP" sz="2800" dirty="0" smtClean="0"/>
          </a:p>
        </p:txBody>
      </p:sp>
    </p:spTree>
    <p:extLst>
      <p:ext uri="{BB962C8B-B14F-4D97-AF65-F5344CB8AC3E}">
        <p14:creationId xmlns:p14="http://schemas.microsoft.com/office/powerpoint/2010/main" val="3900609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fontScale="85000" lnSpcReduction="10000"/>
          </a:bodyPr>
          <a:lstStyle/>
          <a:p>
            <a:r>
              <a:rPr lang="ja-JP" altLang="en-US" sz="2800" dirty="0" smtClean="0"/>
              <a:t>ビルドは一般的に</a:t>
            </a:r>
            <a:r>
              <a:rPr lang="ja-JP" altLang="en-US" sz="2800" dirty="0" smtClean="0">
                <a:solidFill>
                  <a:srgbClr val="FF0000"/>
                </a:solidFill>
              </a:rPr>
              <a:t>「作ったプログラムを実行できる状態にする事」</a:t>
            </a:r>
            <a:r>
              <a:rPr lang="ja-JP" altLang="en-US" sz="2800" dirty="0" smtClean="0"/>
              <a:t>を指す。</a:t>
            </a:r>
            <a:endParaRPr lang="en-US" altLang="ja-JP" sz="2800" dirty="0" smtClean="0"/>
          </a:p>
          <a:p>
            <a:r>
              <a:rPr lang="ja-JP" altLang="en-US" sz="2800" dirty="0"/>
              <a:t>今</a:t>
            </a:r>
            <a:r>
              <a:rPr lang="ja-JP" altLang="en-US" sz="2800" dirty="0" smtClean="0"/>
              <a:t>は</a:t>
            </a:r>
            <a:r>
              <a:rPr lang="en-US" altLang="ja-JP" sz="2800" dirty="0" smtClean="0"/>
              <a:t>IDE</a:t>
            </a:r>
            <a:r>
              <a:rPr lang="ja-JP" altLang="en-US" sz="2800" dirty="0" smtClean="0"/>
              <a:t>上で動かしているけど、実際のプログラムは</a:t>
            </a:r>
            <a:r>
              <a:rPr lang="ja-JP" altLang="en-US" sz="2800" dirty="0"/>
              <a:t>任意</a:t>
            </a:r>
            <a:r>
              <a:rPr lang="ja-JP" altLang="en-US" sz="2800" dirty="0" smtClean="0"/>
              <a:t>の環境</a:t>
            </a:r>
            <a:r>
              <a:rPr lang="en-US" altLang="ja-JP" sz="2800" dirty="0" smtClean="0"/>
              <a:t>(</a:t>
            </a:r>
            <a:r>
              <a:rPr lang="ja-JP" altLang="en-US" sz="2800" dirty="0" smtClean="0"/>
              <a:t>サーバー等</a:t>
            </a:r>
            <a:r>
              <a:rPr lang="en-US" altLang="ja-JP" sz="2800" dirty="0" smtClean="0"/>
              <a:t>)</a:t>
            </a:r>
            <a:r>
              <a:rPr lang="ja-JP" altLang="en-US" sz="2800" dirty="0" smtClean="0"/>
              <a:t>で</a:t>
            </a:r>
            <a:r>
              <a:rPr lang="ja-JP" altLang="en-US" sz="2800" dirty="0"/>
              <a:t>動</a:t>
            </a:r>
            <a:r>
              <a:rPr lang="ja-JP" altLang="en-US" sz="2800" dirty="0" smtClean="0"/>
              <a:t>くことが殆どなので、そこで動くような形式にする一連の流れ全てを</a:t>
            </a:r>
            <a:r>
              <a:rPr lang="ja-JP" altLang="en-US" sz="2800" dirty="0" smtClean="0">
                <a:solidFill>
                  <a:srgbClr val="FF0000"/>
                </a:solidFill>
              </a:rPr>
              <a:t>「ビルド」</a:t>
            </a:r>
            <a:r>
              <a:rPr lang="ja-JP" altLang="en-US" sz="2800" dirty="0" smtClean="0"/>
              <a:t>と言う。</a:t>
            </a:r>
            <a:endParaRPr lang="en-US" altLang="ja-JP" sz="2800" dirty="0" smtClean="0"/>
          </a:p>
          <a:p>
            <a:r>
              <a:rPr lang="ja-JP" altLang="en-US" sz="2800" dirty="0" smtClean="0"/>
              <a:t>ちなみに</a:t>
            </a:r>
            <a:r>
              <a:rPr lang="en-US" altLang="ja-JP" sz="2800" dirty="0" smtClean="0"/>
              <a:t>Web</a:t>
            </a:r>
            <a:r>
              <a:rPr lang="ja-JP" altLang="en-US" sz="2800" dirty="0" smtClean="0"/>
              <a:t>アプリとして動かす形式は大体が</a:t>
            </a:r>
            <a:r>
              <a:rPr lang="ja-JP" altLang="en-US" sz="2800" dirty="0" smtClean="0">
                <a:solidFill>
                  <a:srgbClr val="FF0000"/>
                </a:solidFill>
              </a:rPr>
              <a:t>「</a:t>
            </a:r>
            <a:r>
              <a:rPr lang="en-US" altLang="ja-JP" sz="2800" dirty="0" smtClean="0">
                <a:solidFill>
                  <a:srgbClr val="FF0000"/>
                </a:solidFill>
              </a:rPr>
              <a:t>war</a:t>
            </a:r>
            <a:r>
              <a:rPr lang="ja-JP" altLang="en-US" sz="2800" dirty="0" smtClean="0">
                <a:solidFill>
                  <a:srgbClr val="FF0000"/>
                </a:solidFill>
              </a:rPr>
              <a:t>」</a:t>
            </a:r>
            <a:r>
              <a:rPr lang="ja-JP" altLang="en-US" sz="2800" dirty="0" smtClean="0"/>
              <a:t>と呼ばれるが、さらに大きな単位として</a:t>
            </a:r>
            <a:r>
              <a:rPr lang="ja-JP" altLang="en-US" sz="2800" dirty="0" smtClean="0">
                <a:solidFill>
                  <a:srgbClr val="FF0000"/>
                </a:solidFill>
              </a:rPr>
              <a:t>「</a:t>
            </a:r>
            <a:r>
              <a:rPr lang="en-US" altLang="ja-JP" sz="2800" dirty="0" smtClean="0">
                <a:solidFill>
                  <a:srgbClr val="FF0000"/>
                </a:solidFill>
              </a:rPr>
              <a:t>ear</a:t>
            </a:r>
            <a:r>
              <a:rPr lang="ja-JP" altLang="en-US" sz="2800" dirty="0" smtClean="0">
                <a:solidFill>
                  <a:srgbClr val="FF0000"/>
                </a:solidFill>
              </a:rPr>
              <a:t>」</a:t>
            </a:r>
            <a:r>
              <a:rPr lang="ja-JP" altLang="en-US" sz="2800" dirty="0" smtClean="0"/>
              <a:t>があり、小さな単位として</a:t>
            </a:r>
            <a:r>
              <a:rPr lang="ja-JP" altLang="en-US" sz="2800" dirty="0" smtClean="0">
                <a:solidFill>
                  <a:srgbClr val="FF0000"/>
                </a:solidFill>
              </a:rPr>
              <a:t>「</a:t>
            </a:r>
            <a:r>
              <a:rPr lang="en-US" altLang="ja-JP" sz="2800" dirty="0" smtClean="0">
                <a:solidFill>
                  <a:srgbClr val="FF0000"/>
                </a:solidFill>
              </a:rPr>
              <a:t>jar</a:t>
            </a:r>
            <a:r>
              <a:rPr lang="ja-JP" altLang="en-US" sz="2800" dirty="0" smtClean="0">
                <a:solidFill>
                  <a:srgbClr val="FF0000"/>
                </a:solidFill>
              </a:rPr>
              <a:t>」</a:t>
            </a:r>
            <a:r>
              <a:rPr lang="ja-JP" altLang="en-US" sz="2800" dirty="0" smtClean="0"/>
              <a:t>がある。複数の「</a:t>
            </a:r>
            <a:r>
              <a:rPr lang="en-US" altLang="ja-JP" sz="2800" dirty="0" smtClean="0"/>
              <a:t>jar</a:t>
            </a:r>
            <a:r>
              <a:rPr lang="ja-JP" altLang="en-US" sz="2800" dirty="0" smtClean="0"/>
              <a:t>」の集合が「</a:t>
            </a:r>
            <a:r>
              <a:rPr lang="en-US" altLang="ja-JP" sz="2800" dirty="0" smtClean="0"/>
              <a:t>war</a:t>
            </a:r>
            <a:r>
              <a:rPr lang="ja-JP" altLang="en-US" sz="2800" dirty="0" smtClean="0"/>
              <a:t>」であり、複数の「</a:t>
            </a:r>
            <a:r>
              <a:rPr lang="en-US" altLang="ja-JP" sz="2800" dirty="0" smtClean="0"/>
              <a:t>war</a:t>
            </a:r>
            <a:r>
              <a:rPr lang="ja-JP" altLang="en-US" sz="2800" dirty="0" smtClean="0"/>
              <a:t>」の集合が「</a:t>
            </a:r>
            <a:r>
              <a:rPr lang="en-US" altLang="ja-JP" sz="2800" dirty="0" smtClean="0"/>
              <a:t>ear</a:t>
            </a:r>
            <a:r>
              <a:rPr lang="ja-JP" altLang="en-US" sz="2800" dirty="0" smtClean="0"/>
              <a:t>」と取ってもらって</a:t>
            </a:r>
            <a:r>
              <a:rPr lang="en-US" altLang="ja-JP" sz="2800" dirty="0" smtClean="0"/>
              <a:t>OK</a:t>
            </a:r>
            <a:r>
              <a:rPr lang="ja-JP" altLang="en-US" sz="2800" dirty="0" err="1" smtClean="0"/>
              <a:t>。</a:t>
            </a:r>
            <a:r>
              <a:rPr lang="ja-JP" altLang="en-US" sz="2800" dirty="0" smtClean="0"/>
              <a:t>もちろん、</a:t>
            </a:r>
            <a:r>
              <a:rPr lang="en-US" altLang="ja-JP" sz="2800" dirty="0" smtClean="0"/>
              <a:t>jar</a:t>
            </a:r>
            <a:r>
              <a:rPr lang="ja-JP" altLang="en-US" sz="2800" dirty="0" smtClean="0"/>
              <a:t>単体でも動作させられる。</a:t>
            </a:r>
            <a:endParaRPr lang="en-US" altLang="ja-JP" sz="2800" dirty="0" smtClean="0"/>
          </a:p>
          <a:p>
            <a:r>
              <a:rPr lang="ja-JP" altLang="en-US" sz="2800" dirty="0" smtClean="0"/>
              <a:t>このビルドに当たってはフレームワークなどを利用していると、様々な設定ファイルが存在する事になるので、ビルド手順や設定が必要になる事が多い。</a:t>
            </a:r>
            <a:endParaRPr lang="en-US" altLang="ja-JP" sz="2800" dirty="0" smtClean="0"/>
          </a:p>
          <a:p>
            <a:r>
              <a:rPr lang="ja-JP" altLang="en-US" sz="2800" dirty="0" smtClean="0"/>
              <a:t>こうしたビルドをサポートするフレームワークやライブラリも存在し、業務においては必須技術</a:t>
            </a:r>
            <a:r>
              <a:rPr lang="en-US" altLang="ja-JP" sz="2800" dirty="0" smtClean="0"/>
              <a:t>(Maven</a:t>
            </a:r>
            <a:r>
              <a:rPr lang="ja-JP" altLang="en-US" sz="2800" dirty="0" smtClean="0"/>
              <a:t>や</a:t>
            </a:r>
            <a:r>
              <a:rPr lang="en-US" altLang="ja-JP" sz="2800" dirty="0" err="1" smtClean="0"/>
              <a:t>Gradle</a:t>
            </a:r>
            <a:r>
              <a:rPr lang="ja-JP" altLang="en-US" sz="2800" dirty="0" smtClean="0"/>
              <a:t>と</a:t>
            </a:r>
            <a:r>
              <a:rPr lang="ja-JP" altLang="en-US" sz="2800" dirty="0"/>
              <a:t>か</a:t>
            </a:r>
            <a:r>
              <a:rPr lang="en-US" altLang="ja-JP" sz="2800" dirty="0" smtClean="0"/>
              <a:t>)</a:t>
            </a:r>
          </a:p>
        </p:txBody>
      </p:sp>
    </p:spTree>
    <p:extLst>
      <p:ext uri="{BB962C8B-B14F-4D97-AF65-F5344CB8AC3E}">
        <p14:creationId xmlns:p14="http://schemas.microsoft.com/office/powerpoint/2010/main" val="16375576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次回までの宿題</a:t>
            </a:r>
            <a:endParaRPr lang="en-US" altLang="ja-JP" dirty="0"/>
          </a:p>
        </p:txBody>
      </p:sp>
    </p:spTree>
    <p:extLst>
      <p:ext uri="{BB962C8B-B14F-4D97-AF65-F5344CB8AC3E}">
        <p14:creationId xmlns:p14="http://schemas.microsoft.com/office/powerpoint/2010/main" val="3593215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1781666"/>
            <a:ext cx="9257122" cy="2978870"/>
          </a:xfrm>
        </p:spPr>
        <p:txBody>
          <a:bodyPr>
            <a:normAutofit fontScale="90000"/>
          </a:bodyPr>
          <a:lstStyle/>
          <a:p>
            <a:r>
              <a:rPr lang="ja-JP" altLang="en-US" dirty="0" smtClean="0"/>
              <a:t>今日全部できなかった</a:t>
            </a:r>
            <a:r>
              <a:rPr lang="ja-JP" altLang="en-US" dirty="0"/>
              <a:t>人</a:t>
            </a:r>
            <a:r>
              <a:rPr lang="ja-JP" altLang="en-US" dirty="0" smtClean="0"/>
              <a:t>はできるまで。</a:t>
            </a:r>
            <a:r>
              <a:rPr lang="en-US" altLang="ja-JP" dirty="0" smtClean="0"/>
              <a:t/>
            </a:r>
            <a:br>
              <a:rPr lang="en-US" altLang="ja-JP" dirty="0" smtClean="0"/>
            </a:br>
            <a:r>
              <a:rPr lang="en-US" altLang="ja-JP" dirty="0" smtClean="0"/>
              <a:t/>
            </a:r>
            <a:br>
              <a:rPr lang="en-US" altLang="ja-JP" dirty="0" smtClean="0"/>
            </a:br>
            <a:r>
              <a:rPr lang="ja-JP" altLang="en-US" dirty="0" smtClean="0"/>
              <a:t>今日全部出来た</a:t>
            </a:r>
            <a:r>
              <a:rPr lang="ja-JP" altLang="en-US" dirty="0"/>
              <a:t>人</a:t>
            </a:r>
            <a:r>
              <a:rPr lang="ja-JP" altLang="en-US" dirty="0" smtClean="0"/>
              <a:t>は次のアプリ開発の要件を出すので、それについて調べたり着手する。</a:t>
            </a:r>
            <a:endParaRPr lang="en-US" altLang="ja-JP" dirty="0"/>
          </a:p>
        </p:txBody>
      </p:sp>
    </p:spTree>
    <p:extLst>
      <p:ext uri="{BB962C8B-B14F-4D97-AF65-F5344CB8AC3E}">
        <p14:creationId xmlns:p14="http://schemas.microsoft.com/office/powerpoint/2010/main" val="1550955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fontScale="85000" lnSpcReduction="20000"/>
          </a:bodyPr>
          <a:lstStyle/>
          <a:p>
            <a:r>
              <a:rPr lang="ja-JP" altLang="en-US" sz="2800" dirty="0"/>
              <a:t>作成</a:t>
            </a:r>
            <a:r>
              <a:rPr lang="ja-JP" altLang="en-US" sz="2800" dirty="0" smtClean="0"/>
              <a:t>する</a:t>
            </a:r>
            <a:r>
              <a:rPr lang="ja-JP" altLang="en-US" sz="2800" dirty="0"/>
              <a:t>アプリケーション</a:t>
            </a:r>
            <a:r>
              <a:rPr lang="ja-JP" altLang="en-US" sz="2800" dirty="0" smtClean="0"/>
              <a:t>は「日付情報を取り扱う機能」</a:t>
            </a:r>
            <a:endParaRPr lang="en-US" altLang="ja-JP" sz="2800" dirty="0" smtClean="0"/>
          </a:p>
          <a:p>
            <a:r>
              <a:rPr lang="ja-JP" altLang="en-US" sz="2800" dirty="0"/>
              <a:t>要件として</a:t>
            </a:r>
            <a:r>
              <a:rPr lang="ja-JP" altLang="en-US" sz="2800" dirty="0" smtClean="0"/>
              <a:t>は下記。</a:t>
            </a:r>
            <a:endParaRPr lang="en-US" altLang="ja-JP" sz="2800" dirty="0" smtClean="0"/>
          </a:p>
          <a:p>
            <a:endParaRPr lang="en-US" altLang="ja-JP" sz="2800" dirty="0" smtClean="0"/>
          </a:p>
          <a:p>
            <a:r>
              <a:rPr lang="ja-JP" altLang="en-US" sz="2800" dirty="0" smtClean="0"/>
              <a:t>業務</a:t>
            </a:r>
            <a:r>
              <a:rPr lang="ja-JP" altLang="en-US" sz="2800" dirty="0"/>
              <a:t>日付</a:t>
            </a:r>
            <a:r>
              <a:rPr lang="en-US" altLang="ja-JP" sz="2800" dirty="0"/>
              <a:t>(</a:t>
            </a:r>
            <a:r>
              <a:rPr lang="ja-JP" altLang="en-US" sz="2800" dirty="0"/>
              <a:t>翌稼働日や翌月末、締め処理日</a:t>
            </a:r>
            <a:r>
              <a:rPr lang="en-US" altLang="ja-JP" sz="2800" dirty="0"/>
              <a:t>)</a:t>
            </a:r>
            <a:r>
              <a:rPr lang="ja-JP" altLang="en-US" sz="2800" dirty="0" err="1"/>
              <a:t>のような</a:t>
            </a:r>
            <a:r>
              <a:rPr lang="ja-JP" altLang="en-US" sz="2800" dirty="0"/>
              <a:t>ものを管理したい</a:t>
            </a:r>
            <a:r>
              <a:rPr lang="ja-JP" altLang="en-US" sz="2800" dirty="0" smtClean="0"/>
              <a:t>。</a:t>
            </a:r>
            <a:endParaRPr lang="en-US" altLang="ja-JP" sz="2800" dirty="0" smtClean="0"/>
          </a:p>
          <a:p>
            <a:r>
              <a:rPr lang="ja-JP" altLang="en-US" sz="2800" dirty="0" smtClean="0"/>
              <a:t>業務</a:t>
            </a:r>
            <a:r>
              <a:rPr lang="ja-JP" altLang="en-US" sz="2800" dirty="0"/>
              <a:t>日付の計算式を登録して、計算基準日を元に計算したい</a:t>
            </a:r>
            <a:r>
              <a:rPr lang="ja-JP" altLang="en-US" sz="2800" dirty="0" smtClean="0"/>
              <a:t>。</a:t>
            </a:r>
            <a:endParaRPr lang="en-US" altLang="ja-JP" sz="2800" dirty="0" smtClean="0"/>
          </a:p>
          <a:p>
            <a:r>
              <a:rPr lang="ja-JP" altLang="en-US" sz="2800" dirty="0" smtClean="0"/>
              <a:t>計算</a:t>
            </a:r>
            <a:r>
              <a:rPr lang="ja-JP" altLang="en-US" sz="2800" dirty="0"/>
              <a:t>は画面上から手動でできればとりあえず良い</a:t>
            </a:r>
            <a:r>
              <a:rPr lang="ja-JP" altLang="en-US" sz="2800" dirty="0" smtClean="0"/>
              <a:t>。</a:t>
            </a:r>
            <a:endParaRPr lang="en-US" altLang="ja-JP" sz="2800" dirty="0" smtClean="0"/>
          </a:p>
          <a:p>
            <a:r>
              <a:rPr lang="ja-JP" altLang="en-US" sz="2800" dirty="0" smtClean="0"/>
              <a:t>手動</a:t>
            </a:r>
            <a:r>
              <a:rPr lang="ja-JP" altLang="en-US" sz="2800" dirty="0"/>
              <a:t>で行う計算はシミュレーションできるようにしてほしい</a:t>
            </a:r>
            <a:r>
              <a:rPr lang="ja-JP" altLang="en-US" sz="2800" dirty="0" smtClean="0"/>
              <a:t>。</a:t>
            </a:r>
            <a:endParaRPr lang="en-US" altLang="ja-JP" sz="2800" dirty="0" smtClean="0"/>
          </a:p>
          <a:p>
            <a:r>
              <a:rPr lang="ja-JP" altLang="en-US" sz="2800" dirty="0" smtClean="0"/>
              <a:t>シミュレーション</a:t>
            </a:r>
            <a:r>
              <a:rPr lang="ja-JP" altLang="en-US" sz="2800" dirty="0"/>
              <a:t>した結果を実際の計算結果として反映したい</a:t>
            </a:r>
            <a:r>
              <a:rPr lang="ja-JP" altLang="en-US" sz="2800" dirty="0" smtClean="0"/>
              <a:t>。</a:t>
            </a:r>
            <a:endParaRPr lang="en-US" altLang="ja-JP" sz="2800" dirty="0" smtClean="0"/>
          </a:p>
          <a:p>
            <a:r>
              <a:rPr lang="ja-JP" altLang="en-US" sz="2800" dirty="0" smtClean="0"/>
              <a:t>業務</a:t>
            </a:r>
            <a:r>
              <a:rPr lang="ja-JP" altLang="en-US" sz="2800" dirty="0"/>
              <a:t>日付は他の機能でも使いたい為、任意の日付コードみたいなもので検索して取得できるようにしてほしい</a:t>
            </a:r>
            <a:r>
              <a:rPr lang="ja-JP" altLang="en-US" sz="2800" dirty="0" smtClean="0"/>
              <a:t>。</a:t>
            </a:r>
            <a:endParaRPr lang="en-US" altLang="ja-JP" sz="2800" dirty="0" smtClean="0"/>
          </a:p>
          <a:p>
            <a:r>
              <a:rPr lang="ja-JP" altLang="en-US" sz="2800" dirty="0" smtClean="0"/>
              <a:t>検索</a:t>
            </a:r>
            <a:r>
              <a:rPr lang="ja-JP" altLang="en-US" sz="2800" dirty="0"/>
              <a:t>で取得する際にはサービス経由での検索か、</a:t>
            </a:r>
            <a:r>
              <a:rPr lang="en-US" altLang="ja-JP" sz="2800" dirty="0" err="1"/>
              <a:t>WebAPI</a:t>
            </a:r>
            <a:r>
              <a:rPr lang="ja-JP" altLang="en-US" sz="2800" dirty="0" err="1"/>
              <a:t>のような</a:t>
            </a:r>
            <a:r>
              <a:rPr lang="ja-JP" altLang="en-US" sz="2800" dirty="0"/>
              <a:t>形で検索したい。通信フォーマットは</a:t>
            </a:r>
            <a:r>
              <a:rPr lang="en-US" altLang="ja-JP" sz="2800" dirty="0"/>
              <a:t>JSON</a:t>
            </a:r>
            <a:r>
              <a:rPr lang="ja-JP" altLang="en-US" sz="2800" dirty="0"/>
              <a:t>でやり取りしたい。</a:t>
            </a:r>
            <a:endParaRPr lang="en-US" altLang="ja-JP" sz="2800" dirty="0" smtClean="0"/>
          </a:p>
        </p:txBody>
      </p:sp>
    </p:spTree>
    <p:extLst>
      <p:ext uri="{BB962C8B-B14F-4D97-AF65-F5344CB8AC3E}">
        <p14:creationId xmlns:p14="http://schemas.microsoft.com/office/powerpoint/2010/main" val="32979879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次回からはもうアプリ開発に入ります。</a:t>
            </a:r>
            <a:r>
              <a:rPr lang="en-US" altLang="ja-JP" dirty="0" smtClean="0"/>
              <a:t/>
            </a:r>
            <a:br>
              <a:rPr lang="en-US" altLang="ja-JP" dirty="0" smtClean="0"/>
            </a:br>
            <a:r>
              <a:rPr lang="ja-JP" altLang="en-US" dirty="0" smtClean="0"/>
              <a:t>頑張りましょう</a:t>
            </a:r>
            <a:r>
              <a:rPr lang="ja-JP" altLang="en-US" dirty="0"/>
              <a:t>。</a:t>
            </a:r>
            <a:endParaRPr lang="en-US" altLang="ja-JP" dirty="0"/>
          </a:p>
        </p:txBody>
      </p:sp>
    </p:spTree>
    <p:extLst>
      <p:ext uri="{BB962C8B-B14F-4D97-AF65-F5344CB8AC3E}">
        <p14:creationId xmlns:p14="http://schemas.microsoft.com/office/powerpoint/2010/main" val="1688179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2575297" y="2669331"/>
            <a:ext cx="7570652" cy="1514475"/>
          </a:xfrm>
        </p:spPr>
        <p:txBody>
          <a:bodyPr>
            <a:normAutofit/>
          </a:bodyPr>
          <a:lstStyle/>
          <a:p>
            <a:r>
              <a:rPr lang="ja-JP" altLang="en-US" dirty="0" smtClean="0"/>
              <a:t>おしまい</a:t>
            </a:r>
            <a:endParaRPr kumimoji="1" lang="ja-JP" altLang="en-US" dirty="0"/>
          </a:p>
        </p:txBody>
      </p:sp>
    </p:spTree>
    <p:extLst>
      <p:ext uri="{BB962C8B-B14F-4D97-AF65-F5344CB8AC3E}">
        <p14:creationId xmlns:p14="http://schemas.microsoft.com/office/powerpoint/2010/main" val="1484460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sz="2800" dirty="0" smtClean="0"/>
              <a:t>JVM</a:t>
            </a:r>
            <a:r>
              <a:rPr lang="ja-JP" altLang="en-US" sz="2800" dirty="0" smtClean="0"/>
              <a:t>は「</a:t>
            </a:r>
            <a:r>
              <a:rPr lang="en-US" altLang="ja-JP" sz="2800" dirty="0" smtClean="0"/>
              <a:t>Linux</a:t>
            </a:r>
            <a:r>
              <a:rPr lang="ja-JP" altLang="en-US" sz="2800" dirty="0" smtClean="0"/>
              <a:t>」「</a:t>
            </a:r>
            <a:r>
              <a:rPr lang="en-US" altLang="ja-JP" sz="2800" dirty="0" smtClean="0"/>
              <a:t>Windows</a:t>
            </a:r>
            <a:r>
              <a:rPr lang="ja-JP" altLang="en-US" sz="2800" dirty="0" smtClean="0"/>
              <a:t>」「</a:t>
            </a:r>
            <a:r>
              <a:rPr lang="en-US" altLang="ja-JP" sz="2800" dirty="0" smtClean="0"/>
              <a:t>Mac</a:t>
            </a:r>
            <a:r>
              <a:rPr lang="ja-JP" altLang="en-US" sz="2800" dirty="0" smtClean="0"/>
              <a:t>」といったほぼ全ての</a:t>
            </a:r>
            <a:r>
              <a:rPr lang="en-US" altLang="ja-JP" sz="2800" dirty="0" smtClean="0"/>
              <a:t>OS</a:t>
            </a:r>
            <a:r>
              <a:rPr lang="ja-JP" altLang="en-US" sz="2800" dirty="0" smtClean="0"/>
              <a:t>上で動作する。しかもこれらの</a:t>
            </a:r>
            <a:r>
              <a:rPr lang="en-US" altLang="ja-JP" sz="2800" dirty="0" smtClean="0"/>
              <a:t>OS</a:t>
            </a:r>
            <a:r>
              <a:rPr lang="ja-JP" altLang="en-US" sz="2800" dirty="0" smtClean="0"/>
              <a:t>は現在では携帯端末の</a:t>
            </a:r>
            <a:r>
              <a:rPr lang="en-US" altLang="ja-JP" sz="2800" dirty="0" smtClean="0"/>
              <a:t>OS</a:t>
            </a:r>
            <a:r>
              <a:rPr lang="ja-JP" altLang="en-US" sz="2800" dirty="0" err="1" smtClean="0"/>
              <a:t>にも</a:t>
            </a:r>
            <a:r>
              <a:rPr lang="ja-JP" altLang="en-US" sz="2800" dirty="0" smtClean="0"/>
              <a:t>なっていたり、レジや案内板といった様々な電子機器の</a:t>
            </a:r>
            <a:r>
              <a:rPr lang="en-US" altLang="ja-JP" sz="2800" dirty="0" smtClean="0"/>
              <a:t>OS</a:t>
            </a:r>
            <a:r>
              <a:rPr lang="ja-JP" altLang="en-US" sz="2800" dirty="0" err="1" smtClean="0"/>
              <a:t>にも</a:t>
            </a:r>
            <a:r>
              <a:rPr lang="ja-JP" altLang="en-US" sz="2800" dirty="0" smtClean="0"/>
              <a:t>なっている。</a:t>
            </a:r>
            <a:endParaRPr lang="en-US" altLang="ja-JP" sz="2800" dirty="0" smtClean="0"/>
          </a:p>
          <a:p>
            <a:r>
              <a:rPr lang="ja-JP" altLang="en-US" sz="2800" dirty="0" smtClean="0"/>
              <a:t>つまり</a:t>
            </a:r>
            <a:r>
              <a:rPr lang="ja-JP" altLang="en-US" sz="2800" dirty="0" smtClean="0">
                <a:solidFill>
                  <a:srgbClr val="FF0000"/>
                </a:solidFill>
              </a:rPr>
              <a:t>「</a:t>
            </a:r>
            <a:r>
              <a:rPr lang="en-US" altLang="ja-JP" sz="2800" dirty="0" smtClean="0">
                <a:solidFill>
                  <a:srgbClr val="FF0000"/>
                </a:solidFill>
              </a:rPr>
              <a:t>Java</a:t>
            </a:r>
            <a:r>
              <a:rPr lang="ja-JP" altLang="en-US" sz="2800" dirty="0" smtClean="0">
                <a:solidFill>
                  <a:srgbClr val="FF0000"/>
                </a:solidFill>
              </a:rPr>
              <a:t>はあらゆるデバイス上で動作する」</a:t>
            </a:r>
            <a:r>
              <a:rPr lang="ja-JP" altLang="en-US" sz="2800" dirty="0" smtClean="0"/>
              <a:t>という利点があるという事。</a:t>
            </a:r>
            <a:endParaRPr lang="en-US" altLang="ja-JP" sz="2800" dirty="0" smtClean="0"/>
          </a:p>
          <a:p>
            <a:r>
              <a:rPr lang="ja-JP" altLang="en-US" sz="2800" dirty="0" smtClean="0"/>
              <a:t>最近流行りの言語の多くは</a:t>
            </a:r>
            <a:r>
              <a:rPr lang="ja-JP" altLang="en-US" sz="2800" dirty="0" smtClean="0">
                <a:solidFill>
                  <a:srgbClr val="FF0000"/>
                </a:solidFill>
              </a:rPr>
              <a:t>「ブラウザ上で動作する言語」</a:t>
            </a:r>
            <a:r>
              <a:rPr lang="ja-JP" altLang="en-US" sz="2800" dirty="0" smtClean="0"/>
              <a:t>だった</a:t>
            </a:r>
            <a:r>
              <a:rPr lang="ja-JP" altLang="en-US" sz="2800" dirty="0" err="1" smtClean="0"/>
              <a:t>りするので</a:t>
            </a:r>
            <a:r>
              <a:rPr lang="ja-JP" altLang="en-US" sz="2800" dirty="0" smtClean="0"/>
              <a:t>、あらゆるデバイス上で動作する（ブラウザとか必要じゃない）言語</a:t>
            </a:r>
            <a:r>
              <a:rPr lang="ja-JP" altLang="en-US" sz="2800" dirty="0" smtClean="0"/>
              <a:t>というのは業務でもやはり強い。</a:t>
            </a:r>
            <a:endParaRPr lang="en-US" altLang="ja-JP" sz="2800" dirty="0" smtClean="0"/>
          </a:p>
        </p:txBody>
      </p:sp>
    </p:spTree>
    <p:extLst>
      <p:ext uri="{BB962C8B-B14F-4D97-AF65-F5344CB8AC3E}">
        <p14:creationId xmlns:p14="http://schemas.microsoft.com/office/powerpoint/2010/main" val="3337742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sz="2800" dirty="0" smtClean="0"/>
              <a:t>こんなイメージになる</a:t>
            </a:r>
            <a:r>
              <a:rPr lang="ja-JP" altLang="en-US" sz="2800" dirty="0" smtClean="0"/>
              <a:t>（ざっくり</a:t>
            </a:r>
            <a:endParaRPr lang="en-US" altLang="ja-JP" sz="2800" dirty="0" smtClean="0"/>
          </a:p>
          <a:p>
            <a:endParaRPr lang="en-US" altLang="ja-JP" sz="2800" dirty="0"/>
          </a:p>
          <a:p>
            <a:endParaRPr lang="en-US" altLang="ja-JP" sz="2800" dirty="0" smtClean="0"/>
          </a:p>
          <a:p>
            <a:endParaRPr lang="en-US" altLang="ja-JP" sz="2800" dirty="0"/>
          </a:p>
          <a:p>
            <a:endParaRPr lang="en-US" altLang="ja-JP" sz="2800" dirty="0" smtClean="0"/>
          </a:p>
          <a:p>
            <a:endParaRPr lang="en-US" altLang="ja-JP" sz="2800" dirty="0" smtClean="0"/>
          </a:p>
          <a:p>
            <a:r>
              <a:rPr lang="en-US" altLang="ja-JP" sz="2800" dirty="0" smtClean="0"/>
              <a:t>JVM</a:t>
            </a:r>
            <a:r>
              <a:rPr lang="ja-JP" altLang="en-US" sz="2800" dirty="0" smtClean="0"/>
              <a:t>はしかも「実行する」だけではなくて「管理」も行うので、プログラムの動作保証みたいなものも一部行っている。</a:t>
            </a:r>
            <a:endParaRPr lang="en-US" altLang="ja-JP" sz="2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344" y="1626222"/>
            <a:ext cx="2876550" cy="2266950"/>
          </a:xfrm>
          <a:prstGeom prst="rect">
            <a:avLst/>
          </a:prstGeom>
        </p:spPr>
      </p:pic>
    </p:spTree>
    <p:extLst>
      <p:ext uri="{BB962C8B-B14F-4D97-AF65-F5344CB8AC3E}">
        <p14:creationId xmlns:p14="http://schemas.microsoft.com/office/powerpoint/2010/main" val="3230695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lnSpcReduction="10000"/>
          </a:bodyPr>
          <a:lstStyle/>
          <a:p>
            <a:r>
              <a:rPr lang="ja-JP" altLang="en-US" sz="2800" dirty="0" smtClean="0"/>
              <a:t>管理</a:t>
            </a:r>
            <a:r>
              <a:rPr lang="ja-JP" altLang="en-US" sz="2800" dirty="0"/>
              <a:t>対象</a:t>
            </a:r>
            <a:r>
              <a:rPr lang="ja-JP" altLang="en-US" sz="2800" dirty="0" smtClean="0"/>
              <a:t>としては「プログラムコード変換」「メモリ管理」「スレッド管理」が主になる。</a:t>
            </a:r>
            <a:endParaRPr lang="en-US" altLang="ja-JP" sz="2800" dirty="0" smtClean="0"/>
          </a:p>
          <a:p>
            <a:r>
              <a:rPr lang="ja-JP" altLang="en-US" sz="2800" dirty="0" smtClean="0"/>
              <a:t>コード変換は「コンパイル」の事。</a:t>
            </a:r>
            <a:r>
              <a:rPr lang="en-US" altLang="ja-JP" sz="2800" dirty="0" smtClean="0"/>
              <a:t>Java</a:t>
            </a:r>
            <a:r>
              <a:rPr lang="ja-JP" altLang="en-US" sz="2800" dirty="0" smtClean="0"/>
              <a:t>におけるコンパイルは二段階あり、</a:t>
            </a:r>
            <a:r>
              <a:rPr lang="en-US" altLang="ja-JP" sz="2800" dirty="0" smtClean="0">
                <a:solidFill>
                  <a:srgbClr val="FF0000"/>
                </a:solidFill>
              </a:rPr>
              <a:t>Java</a:t>
            </a:r>
            <a:r>
              <a:rPr lang="ja-JP" altLang="en-US" sz="2800" dirty="0" smtClean="0">
                <a:solidFill>
                  <a:srgbClr val="FF0000"/>
                </a:solidFill>
              </a:rPr>
              <a:t>→</a:t>
            </a:r>
            <a:r>
              <a:rPr lang="en-US" altLang="ja-JP" sz="2800" dirty="0" smtClean="0">
                <a:solidFill>
                  <a:srgbClr val="FF0000"/>
                </a:solidFill>
              </a:rPr>
              <a:t>JVM</a:t>
            </a:r>
            <a:r>
              <a:rPr lang="ja-JP" altLang="en-US" sz="2800" dirty="0" smtClean="0">
                <a:solidFill>
                  <a:srgbClr val="FF0000"/>
                </a:solidFill>
              </a:rPr>
              <a:t>→</a:t>
            </a:r>
            <a:r>
              <a:rPr lang="en-US" altLang="ja-JP" sz="2800" dirty="0" smtClean="0">
                <a:solidFill>
                  <a:srgbClr val="FF0000"/>
                </a:solidFill>
              </a:rPr>
              <a:t>OS</a:t>
            </a:r>
            <a:r>
              <a:rPr lang="ja-JP" altLang="en-US" sz="2800" dirty="0" smtClean="0"/>
              <a:t>といった流れを踏む。コードの変換が</a:t>
            </a:r>
            <a:r>
              <a:rPr lang="en-US" altLang="ja-JP" sz="2800" dirty="0" smtClean="0"/>
              <a:t>2</a:t>
            </a:r>
            <a:r>
              <a:rPr lang="ja-JP" altLang="en-US" sz="2800" dirty="0" smtClean="0"/>
              <a:t>回行われる。</a:t>
            </a:r>
            <a:endParaRPr lang="en-US" altLang="ja-JP" sz="2800" dirty="0" smtClean="0"/>
          </a:p>
          <a:p>
            <a:r>
              <a:rPr lang="ja-JP" altLang="en-US" sz="2800" dirty="0" smtClean="0"/>
              <a:t>メモリ管理は</a:t>
            </a:r>
            <a:r>
              <a:rPr lang="ja-JP" altLang="en-US" sz="2800" dirty="0" smtClean="0">
                <a:solidFill>
                  <a:srgbClr val="FF0000"/>
                </a:solidFill>
              </a:rPr>
              <a:t>「プログラムを実行する際のメモリ領域の自動確保、自動削除」</a:t>
            </a:r>
            <a:r>
              <a:rPr lang="ja-JP" altLang="en-US" sz="2800" dirty="0" smtClean="0"/>
              <a:t>を行ってくれる。ここが特に優秀でメモリ管理を自前でしなくて良いというのがとても楽。</a:t>
            </a:r>
            <a:r>
              <a:rPr lang="ja-JP" altLang="en-US" sz="2800" dirty="0" smtClean="0">
                <a:solidFill>
                  <a:srgbClr val="FF0000"/>
                </a:solidFill>
              </a:rPr>
              <a:t>「</a:t>
            </a:r>
            <a:r>
              <a:rPr lang="en-US" altLang="ja-JP" sz="2800" dirty="0" smtClean="0">
                <a:solidFill>
                  <a:srgbClr val="FF0000"/>
                </a:solidFill>
              </a:rPr>
              <a:t>GC</a:t>
            </a:r>
            <a:r>
              <a:rPr lang="ja-JP" altLang="en-US" sz="2800" dirty="0" smtClean="0">
                <a:solidFill>
                  <a:srgbClr val="FF0000"/>
                </a:solidFill>
              </a:rPr>
              <a:t>」</a:t>
            </a:r>
            <a:r>
              <a:rPr lang="ja-JP" altLang="en-US" sz="2800" dirty="0" smtClean="0"/>
              <a:t>が優秀。</a:t>
            </a:r>
            <a:endParaRPr lang="en-US" altLang="ja-JP" sz="2800" dirty="0" smtClean="0"/>
          </a:p>
          <a:p>
            <a:r>
              <a:rPr lang="ja-JP" altLang="en-US" sz="2800" dirty="0" smtClean="0"/>
              <a:t>スレッド管理は</a:t>
            </a:r>
            <a:r>
              <a:rPr lang="ja-JP" altLang="en-US" sz="2800" dirty="0" smtClean="0">
                <a:solidFill>
                  <a:srgbClr val="FF0000"/>
                </a:solidFill>
              </a:rPr>
              <a:t>「多重実行や同時実行時の振る舞いの制御」</a:t>
            </a:r>
            <a:r>
              <a:rPr lang="ja-JP" altLang="en-US" sz="2800" dirty="0" smtClean="0"/>
              <a:t>。</a:t>
            </a:r>
            <a:r>
              <a:rPr lang="en-US" altLang="ja-JP" sz="2800" dirty="0" smtClean="0"/>
              <a:t>Java</a:t>
            </a:r>
            <a:r>
              <a:rPr lang="ja-JP" altLang="en-US" sz="2800" dirty="0" smtClean="0"/>
              <a:t>は内部的には同じプログラムを使いまわすのではないので、これがないと死ぬ。</a:t>
            </a:r>
            <a:endParaRPr lang="en-US" altLang="ja-JP" sz="2800" dirty="0"/>
          </a:p>
          <a:p>
            <a:endParaRPr lang="en-US" altLang="ja-JP" sz="2800" dirty="0" smtClean="0"/>
          </a:p>
          <a:p>
            <a:endParaRPr lang="en-US" altLang="ja-JP" sz="2800" dirty="0" smtClean="0"/>
          </a:p>
          <a:p>
            <a:endParaRPr lang="en-US" altLang="ja-JP" sz="2800" dirty="0" smtClean="0"/>
          </a:p>
        </p:txBody>
      </p:sp>
    </p:spTree>
    <p:extLst>
      <p:ext uri="{BB962C8B-B14F-4D97-AF65-F5344CB8AC3E}">
        <p14:creationId xmlns:p14="http://schemas.microsoft.com/office/powerpoint/2010/main" val="2041170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25485" y="2669331"/>
            <a:ext cx="9879290" cy="1514475"/>
          </a:xfrm>
        </p:spPr>
        <p:txBody>
          <a:bodyPr>
            <a:normAutofit fontScale="90000"/>
          </a:bodyPr>
          <a:lstStyle/>
          <a:p>
            <a:r>
              <a:rPr lang="ja-JP" altLang="en-US" dirty="0" err="1" smtClean="0"/>
              <a:t>って</a:t>
            </a:r>
            <a:r>
              <a:rPr lang="ja-JP" altLang="en-US" dirty="0" smtClean="0"/>
              <a:t>感じで</a:t>
            </a:r>
            <a:r>
              <a:rPr lang="en-US" altLang="ja-JP" dirty="0" smtClean="0"/>
              <a:t>JVM</a:t>
            </a:r>
            <a:r>
              <a:rPr lang="ja-JP" altLang="en-US" dirty="0" smtClean="0"/>
              <a:t>について説明したけど</a:t>
            </a:r>
            <a:r>
              <a:rPr lang="en-US" altLang="ja-JP" dirty="0" smtClean="0"/>
              <a:t/>
            </a:r>
            <a:br>
              <a:rPr lang="en-US" altLang="ja-JP" dirty="0" smtClean="0"/>
            </a:br>
            <a:r>
              <a:rPr lang="ja-JP" altLang="en-US" dirty="0" smtClean="0"/>
              <a:t>ぶっちゃけ最初の頃は何も気にしなくていい。</a:t>
            </a:r>
            <a:endParaRPr kumimoji="1" lang="ja-JP" altLang="en-US" dirty="0"/>
          </a:p>
        </p:txBody>
      </p:sp>
    </p:spTree>
    <p:extLst>
      <p:ext uri="{BB962C8B-B14F-4D97-AF65-F5344CB8AC3E}">
        <p14:creationId xmlns:p14="http://schemas.microsoft.com/office/powerpoint/2010/main" val="1592923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fontScale="92500" lnSpcReduction="20000"/>
          </a:bodyPr>
          <a:lstStyle/>
          <a:p>
            <a:r>
              <a:rPr lang="en-US" altLang="ja-JP" sz="2800" dirty="0" smtClean="0"/>
              <a:t>Java</a:t>
            </a:r>
            <a:r>
              <a:rPr lang="ja-JP" altLang="en-US" sz="2800" dirty="0" smtClean="0"/>
              <a:t>は静的型付け言語。他に動的型付けというものがある。</a:t>
            </a:r>
            <a:endParaRPr lang="en-US" altLang="ja-JP" dirty="0"/>
          </a:p>
          <a:p>
            <a:r>
              <a:rPr lang="ja-JP" altLang="en-US" sz="2800" dirty="0" smtClean="0"/>
              <a:t>端的に言うと静的は</a:t>
            </a:r>
            <a:r>
              <a:rPr lang="ja-JP" altLang="en-US" sz="2800" dirty="0" smtClean="0">
                <a:solidFill>
                  <a:srgbClr val="FF0000"/>
                </a:solidFill>
              </a:rPr>
              <a:t>「プログラムを書いてる最中に型が確定するもの」</a:t>
            </a:r>
            <a:r>
              <a:rPr lang="ja-JP" altLang="en-US" sz="2800" dirty="0" smtClean="0"/>
              <a:t>で、動的はそうでないもの。ちなみに後者も確定、というか「限定」させる事は可能。</a:t>
            </a:r>
            <a:endParaRPr lang="en-US" altLang="ja-JP" sz="2800" dirty="0" smtClean="0"/>
          </a:p>
          <a:p>
            <a:r>
              <a:rPr lang="ja-JP" altLang="en-US" sz="2800" dirty="0" smtClean="0"/>
              <a:t>個人的にメリットは何？と言われると</a:t>
            </a:r>
            <a:r>
              <a:rPr lang="ja-JP" altLang="en-US" sz="2800" dirty="0" smtClean="0">
                <a:solidFill>
                  <a:srgbClr val="FF0000"/>
                </a:solidFill>
              </a:rPr>
              <a:t>「プログラムの書きやすさ」</a:t>
            </a:r>
            <a:r>
              <a:rPr lang="ja-JP" altLang="en-US" sz="2800" dirty="0" smtClean="0"/>
              <a:t>と</a:t>
            </a:r>
            <a:r>
              <a:rPr lang="ja-JP" altLang="en-US" sz="2800" dirty="0" smtClean="0">
                <a:solidFill>
                  <a:srgbClr val="FF0000"/>
                </a:solidFill>
              </a:rPr>
              <a:t>「型安全を保障してくれる」</a:t>
            </a:r>
            <a:r>
              <a:rPr lang="ja-JP" altLang="en-US" sz="2800" dirty="0" smtClean="0"/>
              <a:t>というところに尽きる。</a:t>
            </a:r>
            <a:endParaRPr lang="en-US" altLang="ja-JP" sz="2800" dirty="0" smtClean="0"/>
          </a:p>
          <a:p>
            <a:r>
              <a:rPr lang="ja-JP" altLang="en-US" sz="2800" dirty="0"/>
              <a:t>正確</a:t>
            </a:r>
            <a:r>
              <a:rPr lang="ja-JP" altLang="en-US" sz="2800" dirty="0" smtClean="0"/>
              <a:t>に</a:t>
            </a:r>
            <a:r>
              <a:rPr lang="ja-JP" altLang="en-US" sz="2800" dirty="0"/>
              <a:t>言</a:t>
            </a:r>
            <a:r>
              <a:rPr lang="ja-JP" altLang="en-US" sz="2800" dirty="0" smtClean="0"/>
              <a:t>うとプログラムの書きやすさは</a:t>
            </a:r>
            <a:r>
              <a:rPr lang="en-US" altLang="ja-JP" sz="2800" dirty="0" smtClean="0"/>
              <a:t>Eclipse</a:t>
            </a:r>
            <a:r>
              <a:rPr lang="ja-JP" altLang="en-US" sz="2800" dirty="0" smtClean="0"/>
              <a:t>みたいな</a:t>
            </a:r>
            <a:r>
              <a:rPr lang="en-US" altLang="ja-JP" sz="2800" dirty="0" smtClean="0"/>
              <a:t>IDE</a:t>
            </a:r>
            <a:r>
              <a:rPr lang="ja-JP" altLang="en-US" sz="2800" dirty="0" smtClean="0"/>
              <a:t>が強い。というか強くできるから。コード補完がめちゃくちゃ強くなる。</a:t>
            </a:r>
            <a:endParaRPr lang="en-US" altLang="ja-JP" sz="2800" dirty="0" smtClean="0"/>
          </a:p>
          <a:p>
            <a:r>
              <a:rPr lang="ja-JP" altLang="en-US" sz="2800" dirty="0" smtClean="0"/>
              <a:t>型安全は</a:t>
            </a:r>
            <a:r>
              <a:rPr lang="ja-JP" altLang="en-US" sz="2800" dirty="0" smtClean="0">
                <a:solidFill>
                  <a:srgbClr val="FF0000"/>
                </a:solidFill>
              </a:rPr>
              <a:t>「特定の型で定義したプログラムは不正な動きをしない」</a:t>
            </a:r>
            <a:r>
              <a:rPr lang="ja-JP" altLang="en-US" sz="2800" dirty="0" smtClean="0"/>
              <a:t>事を保証する事です。文字列型で定義してるのに何故か数値になってて例外が発生、みたいな。ちなみにこれは</a:t>
            </a:r>
            <a:r>
              <a:rPr lang="en-US" altLang="ja-JP" sz="2800" dirty="0" smtClean="0"/>
              <a:t>Java</a:t>
            </a:r>
            <a:r>
              <a:rPr lang="ja-JP" altLang="en-US" sz="2800" dirty="0" smtClean="0"/>
              <a:t>固有の特性ではなく、動的型付け言語である</a:t>
            </a:r>
            <a:r>
              <a:rPr lang="en-US" altLang="ja-JP" sz="2800" dirty="0" smtClean="0"/>
              <a:t>Ruby</a:t>
            </a:r>
            <a:r>
              <a:rPr lang="ja-JP" altLang="en-US" sz="2800" dirty="0" smtClean="0"/>
              <a:t>も型安全と言われてます。</a:t>
            </a:r>
            <a:endParaRPr lang="en-US" altLang="ja-JP" sz="2800" dirty="0" smtClean="0"/>
          </a:p>
          <a:p>
            <a:endParaRPr lang="en-US" altLang="ja-JP" sz="2800" dirty="0" smtClean="0"/>
          </a:p>
        </p:txBody>
      </p:sp>
    </p:spTree>
    <p:extLst>
      <p:ext uri="{BB962C8B-B14F-4D97-AF65-F5344CB8AC3E}">
        <p14:creationId xmlns:p14="http://schemas.microsoft.com/office/powerpoint/2010/main" val="3935121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ほにゃ字">
      <a:majorFont>
        <a:latin typeface="ほにゃ字Re"/>
        <a:ea typeface="ほにゃ字Re"/>
        <a:cs typeface=""/>
      </a:majorFont>
      <a:minorFont>
        <a:latin typeface="ほにゃ字Re"/>
        <a:ea typeface="ほにゃ字Re"/>
        <a:cs typeface=""/>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553</TotalTime>
  <Words>2683</Words>
  <Application>Microsoft Office PowerPoint</Application>
  <PresentationFormat>ワイド画面</PresentationFormat>
  <Paragraphs>149</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ＭＳ Ｐゴシック</vt:lpstr>
      <vt:lpstr>ほにゃ字Re</vt:lpstr>
      <vt:lpstr>Arial</vt:lpstr>
      <vt:lpstr>Calibri</vt:lpstr>
      <vt:lpstr>オーガニック</vt:lpstr>
      <vt:lpstr>最速でJavaエンジニアになって稼ぐ</vt:lpstr>
      <vt:lpstr>目次的なやつ</vt:lpstr>
      <vt:lpstr>Javaの基本的な考え方とか動きとか</vt:lpstr>
      <vt:lpstr>PowerPoint プレゼンテーション</vt:lpstr>
      <vt:lpstr>PowerPoint プレゼンテーション</vt:lpstr>
      <vt:lpstr>PowerPoint プレゼンテーション</vt:lpstr>
      <vt:lpstr>PowerPoint プレゼンテーション</vt:lpstr>
      <vt:lpstr>って感じでJVMについて説明したけど ぶっちゃけ最初の頃は何も気にしなくていい。</vt:lpstr>
      <vt:lpstr>PowerPoint プレゼンテーション</vt:lpstr>
      <vt:lpstr>実行するまでわかりません よりも 実行する前からわかります が好きってだけ。</vt:lpstr>
      <vt:lpstr>とはいっても実行時になって初めて「型」が明確になるっていう動的な手法もメリットはあるので、一長一短としか言えない。後は好み。</vt:lpstr>
      <vt:lpstr>オブジェクト指向って何？</vt:lpstr>
      <vt:lpstr>正直よくわかってない気がする。 でもこんなイメージっていうのは伝える。</vt:lpstr>
      <vt:lpstr>PowerPoint プレゼンテーション</vt:lpstr>
      <vt:lpstr>PowerPoint プレゼンテーション</vt:lpstr>
      <vt:lpstr>型の種類と使い方</vt:lpstr>
      <vt:lpstr>PowerPoint プレゼンテーション</vt:lpstr>
      <vt:lpstr>実際に書いてみよう。</vt:lpstr>
      <vt:lpstr>PowerPoint プレゼンテーション</vt:lpstr>
      <vt:lpstr>答え合わせ</vt:lpstr>
      <vt:lpstr>クラス・フィールド・メソッド アクセス修飾子とか。</vt:lpstr>
      <vt:lpstr>PowerPoint プレゼンテーション</vt:lpstr>
      <vt:lpstr>PowerPoint プレゼンテーション</vt:lpstr>
      <vt:lpstr>インターフェースと実装。 抽象クラス。継承。</vt:lpstr>
      <vt:lpstr>PowerPoint プレゼンテーション</vt:lpstr>
      <vt:lpstr>PowerPoint プレゼンテーション</vt:lpstr>
      <vt:lpstr>PowerPoint プレゼンテーション</vt:lpstr>
      <vt:lpstr>実際に書いてみよう。</vt:lpstr>
      <vt:lpstr>PowerPoint プレゼンテーション</vt:lpstr>
      <vt:lpstr>greetはどうやって実行するのか？</vt:lpstr>
      <vt:lpstr>ヒント：new演算子とmainメソッド</vt:lpstr>
      <vt:lpstr>職場かどうかの判断は メソッドの引数でやるの？</vt:lpstr>
      <vt:lpstr>ヒント：コンストラクタに引数を付ける</vt:lpstr>
      <vt:lpstr>答え合わせ</vt:lpstr>
      <vt:lpstr>オーバーライド・オーバーロード</vt:lpstr>
      <vt:lpstr>PowerPoint プレゼンテーション</vt:lpstr>
      <vt:lpstr>例外処理</vt:lpstr>
      <vt:lpstr>PowerPoint プレゼンテーション</vt:lpstr>
      <vt:lpstr>実際に書いてみよう。</vt:lpstr>
      <vt:lpstr>PowerPoint プレゼンテーション</vt:lpstr>
      <vt:lpstr>答え合わせ</vt:lpstr>
      <vt:lpstr>コンパイルとビルド</vt:lpstr>
      <vt:lpstr>PowerPoint プレゼンテーション</vt:lpstr>
      <vt:lpstr>PowerPoint プレゼンテーション</vt:lpstr>
      <vt:lpstr>次回までの宿題</vt:lpstr>
      <vt:lpstr>今日全部できなかった人はできるまで。  今日全部出来た人は次のアプリ開発の要件を出すので、それについて調べたり着手する。</vt:lpstr>
      <vt:lpstr>PowerPoint プレゼンテーション</vt:lpstr>
      <vt:lpstr>次回からはもうアプリ開発に入ります。 頑張りましょう。</vt:lpstr>
      <vt:lpstr>おしまい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最速でJavaエンジニアになって稼ぐ</dc:title>
  <dc:creator>dev 02</dc:creator>
  <cp:lastModifiedBy>dev 02</cp:lastModifiedBy>
  <cp:revision>46</cp:revision>
  <dcterms:created xsi:type="dcterms:W3CDTF">2018-10-17T05:10:56Z</dcterms:created>
  <dcterms:modified xsi:type="dcterms:W3CDTF">2018-10-24T07:38:00Z</dcterms:modified>
</cp:coreProperties>
</file>