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notesMasterIdLst>
    <p:notesMasterId r:id="rId43"/>
  </p:notesMasterIdLst>
  <p:handoutMasterIdLst>
    <p:handoutMasterId r:id="rId44"/>
  </p:handoutMasterIdLst>
  <p:sldIdLst>
    <p:sldId id="256" r:id="rId2"/>
    <p:sldId id="257" r:id="rId3"/>
    <p:sldId id="259" r:id="rId4"/>
    <p:sldId id="258" r:id="rId5"/>
    <p:sldId id="360" r:id="rId6"/>
    <p:sldId id="366" r:id="rId7"/>
    <p:sldId id="369" r:id="rId8"/>
    <p:sldId id="368" r:id="rId9"/>
    <p:sldId id="365" r:id="rId10"/>
    <p:sldId id="370" r:id="rId11"/>
    <p:sldId id="371" r:id="rId12"/>
    <p:sldId id="372" r:id="rId13"/>
    <p:sldId id="373" r:id="rId14"/>
    <p:sldId id="374" r:id="rId15"/>
    <p:sldId id="375" r:id="rId16"/>
    <p:sldId id="361" r:id="rId17"/>
    <p:sldId id="376" r:id="rId18"/>
    <p:sldId id="377" r:id="rId19"/>
    <p:sldId id="378" r:id="rId20"/>
    <p:sldId id="379" r:id="rId21"/>
    <p:sldId id="380" r:id="rId22"/>
    <p:sldId id="381" r:id="rId23"/>
    <p:sldId id="382" r:id="rId24"/>
    <p:sldId id="362" r:id="rId25"/>
    <p:sldId id="383" r:id="rId26"/>
    <p:sldId id="363" r:id="rId27"/>
    <p:sldId id="384" r:id="rId28"/>
    <p:sldId id="364" r:id="rId29"/>
    <p:sldId id="385" r:id="rId30"/>
    <p:sldId id="387" r:id="rId31"/>
    <p:sldId id="392" r:id="rId32"/>
    <p:sldId id="386" r:id="rId33"/>
    <p:sldId id="388" r:id="rId34"/>
    <p:sldId id="389" r:id="rId35"/>
    <p:sldId id="390" r:id="rId36"/>
    <p:sldId id="391" r:id="rId37"/>
    <p:sldId id="359" r:id="rId38"/>
    <p:sldId id="393" r:id="rId39"/>
    <p:sldId id="394" r:id="rId40"/>
    <p:sldId id="395" r:id="rId41"/>
    <p:sldId id="317" r:id="rId4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1038" y="90"/>
      </p:cViewPr>
      <p:guideLst/>
    </p:cSldViewPr>
  </p:slideViewPr>
  <p:notesTextViewPr>
    <p:cViewPr>
      <p:scale>
        <a:sx n="1" d="1"/>
        <a:sy n="1" d="1"/>
      </p:scale>
      <p:origin x="0" y="0"/>
    </p:cViewPr>
  </p:notesTextViewPr>
  <p:notesViewPr>
    <p:cSldViewPr snapToGrid="0">
      <p:cViewPr varScale="1">
        <p:scale>
          <a:sx n="79" d="100"/>
          <a:sy n="79" d="100"/>
        </p:scale>
        <p:origin x="402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75E1BB-0E1E-4A48-9FA6-88F871549E1C}" type="datetimeFigureOut">
              <a:rPr kumimoji="1" lang="ja-JP" altLang="en-US" smtClean="0"/>
              <a:t>2018/10/31</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F0CE52-E2E9-4162-BDC7-469A59782725}" type="slidenum">
              <a:rPr kumimoji="1" lang="ja-JP" altLang="en-US" smtClean="0"/>
              <a:t>‹#›</a:t>
            </a:fld>
            <a:endParaRPr kumimoji="1" lang="ja-JP" altLang="en-US"/>
          </a:p>
        </p:txBody>
      </p:sp>
    </p:spTree>
    <p:extLst>
      <p:ext uri="{BB962C8B-B14F-4D97-AF65-F5344CB8AC3E}">
        <p14:creationId xmlns:p14="http://schemas.microsoft.com/office/powerpoint/2010/main" val="695368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8FE00B-0D92-485C-AC8D-6EDE5F00261A}" type="datetimeFigureOut">
              <a:rPr kumimoji="1" lang="ja-JP" altLang="en-US" smtClean="0"/>
              <a:t>2018/10/31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E0B688-B42B-4204-A82E-BD3D894122DC}" type="slidenum">
              <a:rPr kumimoji="1" lang="ja-JP" altLang="en-US" smtClean="0"/>
              <a:t>‹#›</a:t>
            </a:fld>
            <a:endParaRPr kumimoji="1" lang="ja-JP" altLang="en-US"/>
          </a:p>
        </p:txBody>
      </p:sp>
    </p:spTree>
    <p:extLst>
      <p:ext uri="{BB962C8B-B14F-4D97-AF65-F5344CB8AC3E}">
        <p14:creationId xmlns:p14="http://schemas.microsoft.com/office/powerpoint/2010/main" val="24520897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D2FCE67-DE72-46C9-94C3-4BFC4F94B905}" type="datetimeFigureOut">
              <a:rPr kumimoji="1" lang="ja-JP" altLang="en-US" smtClean="0"/>
              <a:t>2018/10/31</a:t>
            </a:fld>
            <a:endParaRPr kumimoji="1" lang="ja-JP" altLang="en-US"/>
          </a:p>
        </p:txBody>
      </p:sp>
      <p:sp>
        <p:nvSpPr>
          <p:cNvPr id="5" name="Footer Placeholder 4"/>
          <p:cNvSpPr>
            <a:spLocks noGrp="1"/>
          </p:cNvSpPr>
          <p:nvPr>
            <p:ph type="ftr" sz="quarter" idx="11"/>
          </p:nvPr>
        </p:nvSpPr>
        <p:spPr>
          <a:xfrm>
            <a:off x="2692397" y="5037663"/>
            <a:ext cx="5214635" cy="279400"/>
          </a:xfrm>
        </p:spPr>
        <p:txBody>
          <a:bodyPr/>
          <a:lstStyle/>
          <a:p>
            <a:endParaRPr kumimoji="1" lang="ja-JP" altLang="en-US"/>
          </a:p>
        </p:txBody>
      </p:sp>
      <p:sp>
        <p:nvSpPr>
          <p:cNvPr id="6" name="Slide Number Placeholder 5"/>
          <p:cNvSpPr>
            <a:spLocks noGrp="1"/>
          </p:cNvSpPr>
          <p:nvPr>
            <p:ph type="sldNum" sz="quarter" idx="12"/>
          </p:nvPr>
        </p:nvSpPr>
        <p:spPr>
          <a:xfrm>
            <a:off x="8956900" y="5037663"/>
            <a:ext cx="551167" cy="279400"/>
          </a:xfrm>
        </p:spPr>
        <p:txBody>
          <a:bodyPr/>
          <a:lstStyle/>
          <a:p>
            <a:fld id="{ADB2EC1F-E044-43C0-8D32-4105B500BB35}" type="slidenum">
              <a:rPr kumimoji="1" lang="ja-JP" altLang="en-US" smtClean="0"/>
              <a:t>‹#›</a:t>
            </a:fld>
            <a:endParaRPr kumimoji="1" lang="ja-JP" altLang="en-US"/>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4580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D2FCE67-DE72-46C9-94C3-4BFC4F94B905}" type="datetimeFigureOut">
              <a:rPr kumimoji="1" lang="ja-JP" altLang="en-US" smtClean="0"/>
              <a:t>2018/10/31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spTree>
    <p:extLst>
      <p:ext uri="{BB962C8B-B14F-4D97-AF65-F5344CB8AC3E}">
        <p14:creationId xmlns:p14="http://schemas.microsoft.com/office/powerpoint/2010/main" val="3500034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D2FCE67-DE72-46C9-94C3-4BFC4F94B905}" type="datetimeFigureOut">
              <a:rPr kumimoji="1" lang="ja-JP" altLang="en-US" smtClean="0"/>
              <a:t>2018/10/31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6352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D2FCE67-DE72-46C9-94C3-4BFC4F94B905}" type="datetimeFigureOut">
              <a:rPr kumimoji="1" lang="ja-JP" altLang="en-US" smtClean="0"/>
              <a:t>2018/10/31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3098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D2FCE67-DE72-46C9-94C3-4BFC4F94B905}" type="datetimeFigureOut">
              <a:rPr kumimoji="1" lang="ja-JP" altLang="en-US" smtClean="0"/>
              <a:t>2018/10/31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spTree>
    <p:extLst>
      <p:ext uri="{BB962C8B-B14F-4D97-AF65-F5344CB8AC3E}">
        <p14:creationId xmlns:p14="http://schemas.microsoft.com/office/powerpoint/2010/main" val="27909782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D2FCE67-DE72-46C9-94C3-4BFC4F94B905}" type="datetimeFigureOut">
              <a:rPr kumimoji="1" lang="ja-JP" altLang="en-US" smtClean="0"/>
              <a:t>2018/10/31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6363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ja-JP" altLang="en-US" smtClean="0"/>
              <a:t>マスター タイトルの書式設定</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D2FCE67-DE72-46C9-94C3-4BFC4F94B905}" type="datetimeFigureOut">
              <a:rPr kumimoji="1" lang="ja-JP" altLang="en-US" smtClean="0"/>
              <a:t>2018/10/31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6234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D2FCE67-DE72-46C9-94C3-4BFC4F94B905}" type="datetimeFigureOut">
              <a:rPr kumimoji="1" lang="ja-JP" altLang="en-US" smtClean="0"/>
              <a:t>2018/10/31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78679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D2FCE67-DE72-46C9-94C3-4BFC4F94B905}" type="datetimeFigureOut">
              <a:rPr kumimoji="1" lang="ja-JP" altLang="en-US" smtClean="0"/>
              <a:t>2018/10/31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5280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D2FCE67-DE72-46C9-94C3-4BFC4F94B905}" type="datetimeFigureOut">
              <a:rPr kumimoji="1" lang="ja-JP" altLang="en-US" smtClean="0"/>
              <a:t>2018/10/31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spTree>
    <p:extLst>
      <p:ext uri="{BB962C8B-B14F-4D97-AF65-F5344CB8AC3E}">
        <p14:creationId xmlns:p14="http://schemas.microsoft.com/office/powerpoint/2010/main" val="4049889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D2FCE67-DE72-46C9-94C3-4BFC4F94B905}" type="datetimeFigureOut">
              <a:rPr kumimoji="1" lang="ja-JP" altLang="en-US" smtClean="0"/>
              <a:t>2018/10/31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6276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2D2FCE67-DE72-46C9-94C3-4BFC4F94B905}" type="datetimeFigureOut">
              <a:rPr kumimoji="1" lang="ja-JP" altLang="en-US" smtClean="0"/>
              <a:t>2018/10/31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spTree>
    <p:extLst>
      <p:ext uri="{BB962C8B-B14F-4D97-AF65-F5344CB8AC3E}">
        <p14:creationId xmlns:p14="http://schemas.microsoft.com/office/powerpoint/2010/main" val="502147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2D2FCE67-DE72-46C9-94C3-4BFC4F94B905}" type="datetimeFigureOut">
              <a:rPr kumimoji="1" lang="ja-JP" altLang="en-US" smtClean="0"/>
              <a:t>2018/10/31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7976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2D2FCE67-DE72-46C9-94C3-4BFC4F94B905}" type="datetimeFigureOut">
              <a:rPr kumimoji="1" lang="ja-JP" altLang="en-US" smtClean="0"/>
              <a:t>2018/10/31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6893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FCE67-DE72-46C9-94C3-4BFC4F94B905}" type="datetimeFigureOut">
              <a:rPr kumimoji="1" lang="ja-JP" altLang="en-US" smtClean="0"/>
              <a:t>2018/10/31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spTree>
    <p:extLst>
      <p:ext uri="{BB962C8B-B14F-4D97-AF65-F5344CB8AC3E}">
        <p14:creationId xmlns:p14="http://schemas.microsoft.com/office/powerpoint/2010/main" val="3244457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D2FCE67-DE72-46C9-94C3-4BFC4F94B905}" type="datetimeFigureOut">
              <a:rPr kumimoji="1" lang="ja-JP" altLang="en-US" smtClean="0"/>
              <a:t>2018/10/31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3439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ja-JP" altLang="en-US" smtClean="0"/>
              <a:t>マスター タイトルの書式設定</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D2FCE67-DE72-46C9-94C3-4BFC4F94B905}" type="datetimeFigureOut">
              <a:rPr kumimoji="1" lang="ja-JP" altLang="en-US" smtClean="0"/>
              <a:t>2018/10/31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spTree>
    <p:extLst>
      <p:ext uri="{BB962C8B-B14F-4D97-AF65-F5344CB8AC3E}">
        <p14:creationId xmlns:p14="http://schemas.microsoft.com/office/powerpoint/2010/main" val="1762869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D2FCE67-DE72-46C9-94C3-4BFC4F94B905}" type="datetimeFigureOut">
              <a:rPr kumimoji="1" lang="ja-JP" altLang="en-US" smtClean="0"/>
              <a:t>2018/10/31</a:t>
            </a:fld>
            <a:endParaRPr kumimoji="1" lang="ja-JP"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DB2EC1F-E044-43C0-8D32-4105B500BB35}" type="slidenum">
              <a:rPr kumimoji="1" lang="ja-JP" altLang="en-US" smtClean="0"/>
              <a:t>‹#›</a:t>
            </a:fld>
            <a:endParaRPr kumimoji="1" lang="ja-JP" altLang="en-US"/>
          </a:p>
        </p:txBody>
      </p:sp>
    </p:spTree>
    <p:extLst>
      <p:ext uri="{BB962C8B-B14F-4D97-AF65-F5344CB8AC3E}">
        <p14:creationId xmlns:p14="http://schemas.microsoft.com/office/powerpoint/2010/main" val="2984197049"/>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 id="2147483838" r:id="rId15"/>
    <p:sldLayoutId id="2147483839" r:id="rId16"/>
    <p:sldLayoutId id="2147483840" r:id="rId17"/>
  </p:sldLayoutIdLst>
  <p:txStyles>
    <p:title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hogehoge.com/?hoge=fuga"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dirty="0" smtClean="0"/>
              <a:t>最速で</a:t>
            </a:r>
            <a:r>
              <a:rPr kumimoji="1" lang="en-US" altLang="ja-JP" dirty="0" smtClean="0"/>
              <a:t>Java</a:t>
            </a:r>
            <a:r>
              <a:rPr kumimoji="1" lang="ja-JP" altLang="en-US" dirty="0" smtClean="0"/>
              <a:t>エンジニアになって稼ぐ</a:t>
            </a:r>
            <a:endParaRPr kumimoji="1" lang="ja-JP" altLang="en-US" dirty="0"/>
          </a:p>
        </p:txBody>
      </p:sp>
      <p:sp>
        <p:nvSpPr>
          <p:cNvPr id="4" name="サブタイトル 3"/>
          <p:cNvSpPr>
            <a:spLocks noGrp="1"/>
          </p:cNvSpPr>
          <p:nvPr>
            <p:ph type="subTitle" idx="1"/>
          </p:nvPr>
        </p:nvSpPr>
        <p:spPr/>
        <p:txBody>
          <a:bodyPr/>
          <a:lstStyle/>
          <a:p>
            <a:r>
              <a:rPr kumimoji="1" lang="en-US" altLang="ja-JP" dirty="0" smtClean="0"/>
              <a:t>2018/11/01</a:t>
            </a:r>
          </a:p>
          <a:p>
            <a:r>
              <a:rPr kumimoji="1" lang="ja-JP" altLang="en-US" dirty="0" smtClean="0"/>
              <a:t>人生逃げ切りオンラインサロン内</a:t>
            </a:r>
            <a:endParaRPr kumimoji="1" lang="ja-JP" altLang="en-US" dirty="0"/>
          </a:p>
        </p:txBody>
      </p:sp>
    </p:spTree>
    <p:extLst>
      <p:ext uri="{BB962C8B-B14F-4D97-AF65-F5344CB8AC3E}">
        <p14:creationId xmlns:p14="http://schemas.microsoft.com/office/powerpoint/2010/main" val="35954415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ja-JP" altLang="en-US" dirty="0"/>
              <a:t>通信</a:t>
            </a:r>
            <a:endParaRPr lang="en-US" altLang="ja-JP" dirty="0"/>
          </a:p>
        </p:txBody>
      </p:sp>
    </p:spTree>
    <p:extLst>
      <p:ext uri="{BB962C8B-B14F-4D97-AF65-F5344CB8AC3E}">
        <p14:creationId xmlns:p14="http://schemas.microsoft.com/office/powerpoint/2010/main" val="595661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4294967295"/>
          </p:nvPr>
        </p:nvSpPr>
        <p:spPr>
          <a:xfrm>
            <a:off x="972766" y="952399"/>
            <a:ext cx="10330774" cy="5039839"/>
          </a:xfrm>
        </p:spPr>
        <p:txBody>
          <a:bodyPr>
            <a:normAutofit lnSpcReduction="10000"/>
          </a:bodyPr>
          <a:lstStyle/>
          <a:p>
            <a:r>
              <a:rPr lang="ja-JP" altLang="en-US" dirty="0" smtClean="0">
                <a:solidFill>
                  <a:schemeClr val="tx1"/>
                </a:solidFill>
              </a:rPr>
              <a:t>ブラウザから</a:t>
            </a:r>
            <a:r>
              <a:rPr lang="en-US" altLang="ja-JP" dirty="0" smtClean="0">
                <a:solidFill>
                  <a:schemeClr val="tx1"/>
                </a:solidFill>
              </a:rPr>
              <a:t>Web</a:t>
            </a:r>
            <a:r>
              <a:rPr lang="ja-JP" altLang="en-US" dirty="0" smtClean="0">
                <a:solidFill>
                  <a:schemeClr val="tx1"/>
                </a:solidFill>
              </a:rPr>
              <a:t>アプリケーションを動かす場合は</a:t>
            </a:r>
            <a:r>
              <a:rPr lang="ja-JP" altLang="en-US" dirty="0" smtClean="0">
                <a:solidFill>
                  <a:srgbClr val="FF0000"/>
                </a:solidFill>
              </a:rPr>
              <a:t>「</a:t>
            </a:r>
            <a:r>
              <a:rPr lang="en-US" altLang="ja-JP" dirty="0" smtClean="0">
                <a:solidFill>
                  <a:srgbClr val="FF0000"/>
                </a:solidFill>
              </a:rPr>
              <a:t>URL</a:t>
            </a:r>
            <a:r>
              <a:rPr lang="ja-JP" altLang="en-US" dirty="0" smtClean="0">
                <a:solidFill>
                  <a:srgbClr val="FF0000"/>
                </a:solidFill>
              </a:rPr>
              <a:t>」</a:t>
            </a:r>
            <a:r>
              <a:rPr lang="ja-JP" altLang="en-US" dirty="0" smtClean="0">
                <a:solidFill>
                  <a:schemeClr val="tx1"/>
                </a:solidFill>
              </a:rPr>
              <a:t>が必要になる。</a:t>
            </a:r>
            <a:endParaRPr lang="en-US" altLang="ja-JP" dirty="0" smtClean="0">
              <a:solidFill>
                <a:schemeClr val="tx1"/>
              </a:solidFill>
            </a:endParaRPr>
          </a:p>
          <a:p>
            <a:r>
              <a:rPr lang="ja-JP" altLang="en-US" dirty="0" smtClean="0">
                <a:solidFill>
                  <a:schemeClr val="tx1"/>
                </a:solidFill>
              </a:rPr>
              <a:t>これはサーバー</a:t>
            </a:r>
            <a:r>
              <a:rPr lang="en-US" altLang="ja-JP" dirty="0" smtClean="0">
                <a:solidFill>
                  <a:schemeClr val="tx1"/>
                </a:solidFill>
              </a:rPr>
              <a:t>(</a:t>
            </a:r>
            <a:r>
              <a:rPr lang="ja-JP" altLang="en-US" dirty="0" smtClean="0">
                <a:solidFill>
                  <a:schemeClr val="tx1"/>
                </a:solidFill>
              </a:rPr>
              <a:t>提供者</a:t>
            </a:r>
            <a:r>
              <a:rPr lang="en-US" altLang="ja-JP" dirty="0" smtClean="0">
                <a:solidFill>
                  <a:schemeClr val="tx1"/>
                </a:solidFill>
              </a:rPr>
              <a:t>)</a:t>
            </a:r>
            <a:r>
              <a:rPr lang="ja-JP" altLang="en-US" dirty="0" smtClean="0">
                <a:solidFill>
                  <a:schemeClr val="tx1"/>
                </a:solidFill>
              </a:rPr>
              <a:t>がどこにいるかを指し示すもので</a:t>
            </a:r>
            <a:r>
              <a:rPr lang="ja-JP" altLang="en-US" dirty="0" smtClean="0">
                <a:solidFill>
                  <a:srgbClr val="FF0000"/>
                </a:solidFill>
              </a:rPr>
              <a:t>「</a:t>
            </a:r>
            <a:r>
              <a:rPr lang="en-US" altLang="ja-JP" dirty="0" smtClean="0">
                <a:solidFill>
                  <a:srgbClr val="FF0000"/>
                </a:solidFill>
              </a:rPr>
              <a:t>URI</a:t>
            </a:r>
            <a:r>
              <a:rPr lang="ja-JP" altLang="en-US" dirty="0" smtClean="0">
                <a:solidFill>
                  <a:srgbClr val="FF0000"/>
                </a:solidFill>
              </a:rPr>
              <a:t>」</a:t>
            </a:r>
            <a:r>
              <a:rPr lang="ja-JP" altLang="en-US" dirty="0" smtClean="0">
                <a:solidFill>
                  <a:schemeClr val="tx1"/>
                </a:solidFill>
              </a:rPr>
              <a:t>の一部。</a:t>
            </a:r>
            <a:endParaRPr lang="en-US" altLang="ja-JP" dirty="0" smtClean="0">
              <a:solidFill>
                <a:schemeClr val="tx1"/>
              </a:solidFill>
            </a:endParaRPr>
          </a:p>
          <a:p>
            <a:r>
              <a:rPr lang="ja-JP" altLang="en-US" dirty="0" smtClean="0">
                <a:solidFill>
                  <a:schemeClr val="tx1"/>
                </a:solidFill>
              </a:rPr>
              <a:t>ブラウザ</a:t>
            </a:r>
            <a:r>
              <a:rPr lang="en-US" altLang="ja-JP" dirty="0" smtClean="0">
                <a:solidFill>
                  <a:schemeClr val="tx1"/>
                </a:solidFill>
              </a:rPr>
              <a:t>URL</a:t>
            </a:r>
            <a:r>
              <a:rPr lang="ja-JP" altLang="en-US" dirty="0" smtClean="0">
                <a:solidFill>
                  <a:schemeClr val="tx1"/>
                </a:solidFill>
              </a:rPr>
              <a:t>を入れる事もれっきとしたリクエストになるので、それに対してサーバーはレスポンスを返す。だから我々はブラウザ経由で画面を見れている。世の中は</a:t>
            </a:r>
            <a:r>
              <a:rPr lang="en-US" altLang="ja-JP" dirty="0" smtClean="0">
                <a:solidFill>
                  <a:schemeClr val="tx1"/>
                </a:solidFill>
              </a:rPr>
              <a:t>Web</a:t>
            </a:r>
            <a:r>
              <a:rPr lang="ja-JP" altLang="en-US" dirty="0" smtClean="0">
                <a:solidFill>
                  <a:schemeClr val="tx1"/>
                </a:solidFill>
              </a:rPr>
              <a:t>アプリケーションだらけって事。</a:t>
            </a:r>
            <a:endParaRPr lang="en-US" altLang="ja-JP" dirty="0" smtClean="0">
              <a:solidFill>
                <a:schemeClr val="tx1"/>
              </a:solidFill>
            </a:endParaRPr>
          </a:p>
          <a:p>
            <a:r>
              <a:rPr lang="ja-JP" altLang="en-US" dirty="0" smtClean="0">
                <a:solidFill>
                  <a:schemeClr val="tx1"/>
                </a:solidFill>
              </a:rPr>
              <a:t>こうしたリクエストとレスポンスのやり取りを</a:t>
            </a:r>
            <a:r>
              <a:rPr lang="ja-JP" altLang="en-US" dirty="0" smtClean="0">
                <a:solidFill>
                  <a:srgbClr val="FF0000"/>
                </a:solidFill>
              </a:rPr>
              <a:t>「通信」</a:t>
            </a:r>
            <a:r>
              <a:rPr lang="ja-JP" altLang="en-US" dirty="0" smtClean="0">
                <a:solidFill>
                  <a:schemeClr val="tx1"/>
                </a:solidFill>
              </a:rPr>
              <a:t>と言う。</a:t>
            </a:r>
            <a:endParaRPr lang="en-US" altLang="ja-JP" dirty="0" smtClean="0">
              <a:solidFill>
                <a:schemeClr val="tx1"/>
              </a:solidFill>
            </a:endParaRPr>
          </a:p>
          <a:p>
            <a:r>
              <a:rPr lang="ja-JP" altLang="en-US" dirty="0">
                <a:solidFill>
                  <a:schemeClr val="tx1"/>
                </a:solidFill>
              </a:rPr>
              <a:t>通信</a:t>
            </a:r>
            <a:r>
              <a:rPr lang="ja-JP" altLang="en-US" dirty="0" smtClean="0">
                <a:solidFill>
                  <a:schemeClr val="tx1"/>
                </a:solidFill>
              </a:rPr>
              <a:t>は一件単純に見えるけど、実際には</a:t>
            </a:r>
            <a:r>
              <a:rPr lang="ja-JP" altLang="en-US" dirty="0" smtClean="0">
                <a:solidFill>
                  <a:srgbClr val="FF0000"/>
                </a:solidFill>
              </a:rPr>
              <a:t>「どういった内容</a:t>
            </a:r>
            <a:r>
              <a:rPr lang="ja-JP" altLang="en-US" dirty="0">
                <a:solidFill>
                  <a:srgbClr val="FF0000"/>
                </a:solidFill>
              </a:rPr>
              <a:t>」</a:t>
            </a:r>
            <a:r>
              <a:rPr lang="ja-JP" altLang="en-US" dirty="0" smtClean="0">
                <a:solidFill>
                  <a:schemeClr val="tx1"/>
                </a:solidFill>
              </a:rPr>
              <a:t>を</a:t>
            </a:r>
            <a:r>
              <a:rPr lang="ja-JP" altLang="en-US" dirty="0" smtClean="0">
                <a:solidFill>
                  <a:srgbClr val="FF0000"/>
                </a:solidFill>
              </a:rPr>
              <a:t>「どのような形」</a:t>
            </a:r>
            <a:r>
              <a:rPr lang="ja-JP" altLang="en-US" dirty="0" smtClean="0">
                <a:solidFill>
                  <a:schemeClr val="tx1"/>
                </a:solidFill>
              </a:rPr>
              <a:t>にして</a:t>
            </a:r>
            <a:r>
              <a:rPr lang="ja-JP" altLang="en-US" dirty="0" smtClean="0">
                <a:solidFill>
                  <a:srgbClr val="FF0000"/>
                </a:solidFill>
              </a:rPr>
              <a:t>「どのようにして送るか」</a:t>
            </a:r>
            <a:r>
              <a:rPr lang="ja-JP" altLang="en-US" dirty="0" smtClean="0">
                <a:solidFill>
                  <a:schemeClr val="tx1"/>
                </a:solidFill>
              </a:rPr>
              <a:t>みたいな事をガッチリ決めてやっているので、通信フォーマットと言われるものがいくつかある。</a:t>
            </a:r>
            <a:endParaRPr lang="en-US" altLang="ja-JP" dirty="0" smtClean="0">
              <a:solidFill>
                <a:schemeClr val="tx1"/>
              </a:solidFill>
            </a:endParaRPr>
          </a:p>
          <a:p>
            <a:r>
              <a:rPr lang="ja-JP" altLang="en-US" dirty="0" smtClean="0">
                <a:solidFill>
                  <a:schemeClr val="tx1"/>
                </a:solidFill>
              </a:rPr>
              <a:t>それが</a:t>
            </a:r>
            <a:r>
              <a:rPr lang="ja-JP" altLang="en-US" dirty="0" smtClean="0">
                <a:solidFill>
                  <a:srgbClr val="FF0000"/>
                </a:solidFill>
              </a:rPr>
              <a:t>「</a:t>
            </a:r>
            <a:r>
              <a:rPr lang="en-US" altLang="ja-JP" dirty="0" smtClean="0">
                <a:solidFill>
                  <a:srgbClr val="FF0000"/>
                </a:solidFill>
              </a:rPr>
              <a:t>JSON</a:t>
            </a:r>
            <a:r>
              <a:rPr lang="ja-JP" altLang="en-US" dirty="0" smtClean="0">
                <a:solidFill>
                  <a:srgbClr val="FF0000"/>
                </a:solidFill>
              </a:rPr>
              <a:t>」</a:t>
            </a:r>
            <a:r>
              <a:rPr lang="ja-JP" altLang="en-US" dirty="0" smtClean="0">
                <a:solidFill>
                  <a:schemeClr val="tx1"/>
                </a:solidFill>
              </a:rPr>
              <a:t>とか</a:t>
            </a:r>
            <a:r>
              <a:rPr lang="ja-JP" altLang="en-US" dirty="0" smtClean="0">
                <a:solidFill>
                  <a:srgbClr val="FF0000"/>
                </a:solidFill>
              </a:rPr>
              <a:t>「</a:t>
            </a:r>
            <a:r>
              <a:rPr lang="en-US" altLang="ja-JP" dirty="0" smtClean="0">
                <a:solidFill>
                  <a:srgbClr val="FF0000"/>
                </a:solidFill>
              </a:rPr>
              <a:t>XML</a:t>
            </a:r>
            <a:r>
              <a:rPr lang="ja-JP" altLang="en-US" dirty="0" smtClean="0">
                <a:solidFill>
                  <a:srgbClr val="FF0000"/>
                </a:solidFill>
              </a:rPr>
              <a:t>」</a:t>
            </a:r>
            <a:r>
              <a:rPr lang="ja-JP" altLang="en-US" dirty="0" smtClean="0">
                <a:solidFill>
                  <a:schemeClr val="tx1"/>
                </a:solidFill>
              </a:rPr>
              <a:t>とか</a:t>
            </a:r>
            <a:r>
              <a:rPr lang="ja-JP" altLang="en-US" dirty="0" err="1" smtClean="0">
                <a:solidFill>
                  <a:schemeClr val="tx1"/>
                </a:solidFill>
              </a:rPr>
              <a:t>だっ</a:t>
            </a:r>
            <a:r>
              <a:rPr lang="ja-JP" altLang="en-US" dirty="0" smtClean="0">
                <a:solidFill>
                  <a:schemeClr val="tx1"/>
                </a:solidFill>
              </a:rPr>
              <a:t>たりする。</a:t>
            </a:r>
            <a:endParaRPr lang="en-US" altLang="ja-JP" dirty="0" smtClean="0">
              <a:solidFill>
                <a:schemeClr val="tx1"/>
              </a:solidFill>
            </a:endParaRPr>
          </a:p>
          <a:p>
            <a:r>
              <a:rPr lang="ja-JP" altLang="en-US" dirty="0" smtClean="0">
                <a:solidFill>
                  <a:schemeClr val="tx1"/>
                </a:solidFill>
              </a:rPr>
              <a:t>この取り決めがないと受け取る側は、毎回独自形式の情報を自前で判断して処理する必要が出るので、そんな</a:t>
            </a:r>
            <a:r>
              <a:rPr lang="ja-JP" altLang="en-US" dirty="0" err="1" smtClean="0">
                <a:solidFill>
                  <a:schemeClr val="tx1"/>
                </a:solidFill>
              </a:rPr>
              <a:t>ん</a:t>
            </a:r>
            <a:r>
              <a:rPr lang="ja-JP" altLang="en-US" dirty="0" smtClean="0">
                <a:solidFill>
                  <a:schemeClr val="tx1"/>
                </a:solidFill>
              </a:rPr>
              <a:t>無理ゲーになっちゃう。</a:t>
            </a:r>
            <a:endParaRPr lang="en-US" altLang="ja-JP" dirty="0" smtClean="0">
              <a:solidFill>
                <a:schemeClr val="tx1"/>
              </a:solidFill>
            </a:endParaRPr>
          </a:p>
        </p:txBody>
      </p:sp>
    </p:spTree>
    <p:extLst>
      <p:ext uri="{BB962C8B-B14F-4D97-AF65-F5344CB8AC3E}">
        <p14:creationId xmlns:p14="http://schemas.microsoft.com/office/powerpoint/2010/main" val="35396311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en-US" altLang="ja-JP" dirty="0" smtClean="0"/>
              <a:t>HTTP</a:t>
            </a:r>
            <a:r>
              <a:rPr lang="ja-JP" altLang="en-US" dirty="0" smtClean="0"/>
              <a:t>メソッド</a:t>
            </a:r>
            <a:endParaRPr lang="en-US" altLang="ja-JP" dirty="0"/>
          </a:p>
        </p:txBody>
      </p:sp>
    </p:spTree>
    <p:extLst>
      <p:ext uri="{BB962C8B-B14F-4D97-AF65-F5344CB8AC3E}">
        <p14:creationId xmlns:p14="http://schemas.microsoft.com/office/powerpoint/2010/main" val="8927460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4294967295"/>
          </p:nvPr>
        </p:nvSpPr>
        <p:spPr>
          <a:xfrm>
            <a:off x="972766" y="952399"/>
            <a:ext cx="10330774" cy="5039839"/>
          </a:xfrm>
        </p:spPr>
        <p:txBody>
          <a:bodyPr>
            <a:normAutofit/>
          </a:bodyPr>
          <a:lstStyle/>
          <a:p>
            <a:r>
              <a:rPr lang="ja-JP" altLang="en-US" dirty="0">
                <a:solidFill>
                  <a:schemeClr val="tx1"/>
                </a:solidFill>
              </a:rPr>
              <a:t>主</a:t>
            </a:r>
            <a:r>
              <a:rPr lang="ja-JP" altLang="en-US" dirty="0" smtClean="0">
                <a:solidFill>
                  <a:schemeClr val="tx1"/>
                </a:solidFill>
              </a:rPr>
              <a:t>に</a:t>
            </a:r>
            <a:r>
              <a:rPr lang="ja-JP" altLang="en-US" dirty="0" smtClean="0">
                <a:solidFill>
                  <a:srgbClr val="FF0000"/>
                </a:solidFill>
              </a:rPr>
              <a:t>「</a:t>
            </a:r>
            <a:r>
              <a:rPr lang="en-US" altLang="ja-JP" dirty="0" smtClean="0">
                <a:solidFill>
                  <a:srgbClr val="FF0000"/>
                </a:solidFill>
              </a:rPr>
              <a:t>GET</a:t>
            </a:r>
            <a:r>
              <a:rPr lang="ja-JP" altLang="en-US" dirty="0" smtClean="0">
                <a:solidFill>
                  <a:srgbClr val="FF0000"/>
                </a:solidFill>
              </a:rPr>
              <a:t>」と「</a:t>
            </a:r>
            <a:r>
              <a:rPr lang="en-US" altLang="ja-JP" dirty="0" smtClean="0">
                <a:solidFill>
                  <a:srgbClr val="FF0000"/>
                </a:solidFill>
              </a:rPr>
              <a:t>POST</a:t>
            </a:r>
            <a:r>
              <a:rPr lang="ja-JP" altLang="en-US" dirty="0" smtClean="0">
                <a:solidFill>
                  <a:srgbClr val="FF0000"/>
                </a:solidFill>
              </a:rPr>
              <a:t>」</a:t>
            </a:r>
            <a:r>
              <a:rPr lang="ja-JP" altLang="en-US" dirty="0" smtClean="0">
                <a:solidFill>
                  <a:schemeClr val="tx1"/>
                </a:solidFill>
              </a:rPr>
              <a:t>。他にもあるけどあんまり使わないので割愛。</a:t>
            </a:r>
            <a:endParaRPr lang="en-US" altLang="ja-JP" dirty="0" smtClean="0">
              <a:solidFill>
                <a:schemeClr val="tx1"/>
              </a:solidFill>
            </a:endParaRPr>
          </a:p>
          <a:p>
            <a:r>
              <a:rPr lang="en-US" altLang="ja-JP" dirty="0" smtClean="0">
                <a:solidFill>
                  <a:schemeClr val="tx1"/>
                </a:solidFill>
              </a:rPr>
              <a:t>GET</a:t>
            </a:r>
            <a:r>
              <a:rPr lang="ja-JP" altLang="en-US" dirty="0" smtClean="0">
                <a:solidFill>
                  <a:schemeClr val="tx1"/>
                </a:solidFill>
              </a:rPr>
              <a:t>は名の通り、取得する。さっきの通信のやり方の一部で</a:t>
            </a:r>
            <a:r>
              <a:rPr lang="en-US" altLang="ja-JP" dirty="0" smtClean="0">
                <a:solidFill>
                  <a:schemeClr val="tx1"/>
                </a:solidFill>
              </a:rPr>
              <a:t>JSON</a:t>
            </a:r>
            <a:r>
              <a:rPr lang="ja-JP" altLang="en-US" dirty="0" smtClean="0">
                <a:solidFill>
                  <a:schemeClr val="tx1"/>
                </a:solidFill>
              </a:rPr>
              <a:t>とかの形式が決まってたとしても、どうやってやり取りするかはわからない。それが</a:t>
            </a:r>
            <a:r>
              <a:rPr lang="en-US" altLang="ja-JP" dirty="0" smtClean="0">
                <a:solidFill>
                  <a:schemeClr val="tx1"/>
                </a:solidFill>
              </a:rPr>
              <a:t>HTTP</a:t>
            </a:r>
            <a:r>
              <a:rPr lang="ja-JP" altLang="en-US" dirty="0" smtClean="0">
                <a:solidFill>
                  <a:schemeClr val="tx1"/>
                </a:solidFill>
              </a:rPr>
              <a:t>メソッド。</a:t>
            </a:r>
            <a:r>
              <a:rPr lang="en-US" altLang="ja-JP" dirty="0" smtClean="0">
                <a:solidFill>
                  <a:schemeClr val="tx1"/>
                </a:solidFill>
              </a:rPr>
              <a:t>GET</a:t>
            </a:r>
            <a:r>
              <a:rPr lang="ja-JP" altLang="en-US" dirty="0" smtClean="0">
                <a:solidFill>
                  <a:schemeClr val="tx1"/>
                </a:solidFill>
              </a:rPr>
              <a:t>は取得のみに利用する。</a:t>
            </a:r>
            <a:endParaRPr lang="en-US" altLang="ja-JP" dirty="0" smtClean="0">
              <a:solidFill>
                <a:schemeClr val="tx1"/>
              </a:solidFill>
            </a:endParaRPr>
          </a:p>
          <a:p>
            <a:r>
              <a:rPr lang="en-US" altLang="ja-JP" dirty="0" smtClean="0">
                <a:solidFill>
                  <a:schemeClr val="tx1"/>
                </a:solidFill>
              </a:rPr>
              <a:t>POST</a:t>
            </a:r>
            <a:r>
              <a:rPr lang="ja-JP" altLang="en-US" dirty="0" smtClean="0">
                <a:solidFill>
                  <a:schemeClr val="tx1"/>
                </a:solidFill>
              </a:rPr>
              <a:t>も一応名の通りだけどイメージはしにくい。これは情報を渡して、アプリケーション側で登録したり、更新したりといった処理を行うときに使う。</a:t>
            </a:r>
            <a:endParaRPr lang="en-US" altLang="ja-JP" dirty="0" smtClean="0">
              <a:solidFill>
                <a:schemeClr val="tx1"/>
              </a:solidFill>
            </a:endParaRPr>
          </a:p>
          <a:p>
            <a:r>
              <a:rPr lang="ja-JP" altLang="en-US" dirty="0">
                <a:solidFill>
                  <a:schemeClr val="tx1"/>
                </a:solidFill>
              </a:rPr>
              <a:t>厳密</a:t>
            </a:r>
            <a:r>
              <a:rPr lang="ja-JP" altLang="en-US" dirty="0" smtClean="0">
                <a:solidFill>
                  <a:schemeClr val="tx1"/>
                </a:solidFill>
              </a:rPr>
              <a:t>には</a:t>
            </a:r>
            <a:r>
              <a:rPr lang="en-US" altLang="ja-JP" dirty="0" smtClean="0">
                <a:solidFill>
                  <a:schemeClr val="tx1"/>
                </a:solidFill>
              </a:rPr>
              <a:t>DELETE</a:t>
            </a:r>
            <a:r>
              <a:rPr lang="ja-JP" altLang="en-US" dirty="0" smtClean="0">
                <a:solidFill>
                  <a:schemeClr val="tx1"/>
                </a:solidFill>
              </a:rPr>
              <a:t>とかのメソッドもあるので</a:t>
            </a:r>
            <a:r>
              <a:rPr lang="en-US" altLang="ja-JP" dirty="0" smtClean="0">
                <a:solidFill>
                  <a:schemeClr val="tx1"/>
                </a:solidFill>
              </a:rPr>
              <a:t>POST</a:t>
            </a:r>
            <a:r>
              <a:rPr lang="ja-JP" altLang="en-US" dirty="0" smtClean="0">
                <a:solidFill>
                  <a:schemeClr val="tx1"/>
                </a:solidFill>
              </a:rPr>
              <a:t>で全部やるわけじゃないけど、まぁ使い分けしてるのは珍しいってレベル。</a:t>
            </a:r>
            <a:endParaRPr lang="en-US" altLang="ja-JP" dirty="0" smtClean="0">
              <a:solidFill>
                <a:schemeClr val="tx1"/>
              </a:solidFill>
            </a:endParaRPr>
          </a:p>
          <a:p>
            <a:r>
              <a:rPr lang="ja-JP" altLang="en-US" dirty="0" smtClean="0">
                <a:solidFill>
                  <a:schemeClr val="tx1"/>
                </a:solidFill>
              </a:rPr>
              <a:t>大きな違いとしては</a:t>
            </a:r>
            <a:r>
              <a:rPr lang="en-US" altLang="ja-JP" dirty="0" smtClean="0">
                <a:solidFill>
                  <a:schemeClr val="tx1"/>
                </a:solidFill>
              </a:rPr>
              <a:t>GET</a:t>
            </a:r>
            <a:r>
              <a:rPr lang="ja-JP" altLang="en-US" dirty="0" smtClean="0">
                <a:solidFill>
                  <a:schemeClr val="tx1"/>
                </a:solidFill>
              </a:rPr>
              <a:t>は</a:t>
            </a:r>
            <a:r>
              <a:rPr lang="ja-JP" altLang="en-US" dirty="0" smtClean="0">
                <a:solidFill>
                  <a:srgbClr val="FF0000"/>
                </a:solidFill>
              </a:rPr>
              <a:t>「クエリパラメータ」</a:t>
            </a:r>
            <a:r>
              <a:rPr lang="ja-JP" altLang="en-US" dirty="0" smtClean="0">
                <a:solidFill>
                  <a:schemeClr val="tx1"/>
                </a:solidFill>
              </a:rPr>
              <a:t>と言って</a:t>
            </a:r>
            <a:r>
              <a:rPr lang="en-US" altLang="ja-JP" dirty="0" smtClean="0">
                <a:solidFill>
                  <a:schemeClr val="tx1"/>
                </a:solidFill>
              </a:rPr>
              <a:t>URL</a:t>
            </a:r>
            <a:r>
              <a:rPr lang="ja-JP" altLang="en-US" dirty="0" smtClean="0">
                <a:solidFill>
                  <a:schemeClr val="tx1"/>
                </a:solidFill>
              </a:rPr>
              <a:t>の後に情報が付く。</a:t>
            </a:r>
            <a:r>
              <a:rPr lang="ja-JP" altLang="en-US" dirty="0" smtClean="0">
                <a:solidFill>
                  <a:schemeClr val="tx1"/>
                </a:solidFill>
              </a:rPr>
              <a:t>「</a:t>
            </a:r>
            <a:r>
              <a:rPr lang="en-US" altLang="ja-JP" dirty="0">
                <a:solidFill>
                  <a:schemeClr val="tx1"/>
                </a:solidFill>
                <a:hlinkClick r:id="rId2"/>
              </a:rPr>
              <a:t>http</a:t>
            </a:r>
            <a:r>
              <a:rPr lang="en-US" altLang="ja-JP" dirty="0" smtClean="0">
                <a:solidFill>
                  <a:schemeClr val="tx1"/>
                </a:solidFill>
                <a:hlinkClick r:id="rId2"/>
              </a:rPr>
              <a:t>://hogehoge.com/?hoge=fuga</a:t>
            </a:r>
            <a:r>
              <a:rPr lang="ja-JP" altLang="en-US" dirty="0" smtClean="0">
                <a:solidFill>
                  <a:schemeClr val="tx1"/>
                </a:solidFill>
              </a:rPr>
              <a:t>」の「</a:t>
            </a:r>
            <a:r>
              <a:rPr lang="en-US" altLang="ja-JP" dirty="0" smtClean="0">
                <a:solidFill>
                  <a:schemeClr val="tx1"/>
                </a:solidFill>
              </a:rPr>
              <a:t>?</a:t>
            </a:r>
            <a:r>
              <a:rPr lang="ja-JP" altLang="en-US" dirty="0" smtClean="0">
                <a:solidFill>
                  <a:schemeClr val="tx1"/>
                </a:solidFill>
              </a:rPr>
              <a:t>以降」がそれ。</a:t>
            </a:r>
            <a:endParaRPr lang="en-US" altLang="ja-JP" dirty="0" smtClean="0">
              <a:solidFill>
                <a:schemeClr val="tx1"/>
              </a:solidFill>
            </a:endParaRPr>
          </a:p>
          <a:p>
            <a:r>
              <a:rPr lang="en-US" altLang="ja-JP" dirty="0" smtClean="0">
                <a:solidFill>
                  <a:schemeClr val="tx1"/>
                </a:solidFill>
              </a:rPr>
              <a:t>POST</a:t>
            </a:r>
            <a:r>
              <a:rPr lang="ja-JP" altLang="en-US" dirty="0" smtClean="0">
                <a:solidFill>
                  <a:schemeClr val="tx1"/>
                </a:solidFill>
              </a:rPr>
              <a:t>の場合はそうではなく</a:t>
            </a:r>
            <a:r>
              <a:rPr lang="ja-JP" altLang="en-US" dirty="0" smtClean="0">
                <a:solidFill>
                  <a:srgbClr val="FF0000"/>
                </a:solidFill>
              </a:rPr>
              <a:t>「リクエストボディ」</a:t>
            </a:r>
            <a:r>
              <a:rPr lang="ja-JP" altLang="en-US" dirty="0" smtClean="0">
                <a:solidFill>
                  <a:schemeClr val="tx1"/>
                </a:solidFill>
              </a:rPr>
              <a:t>に付く。あまり気にしなくて</a:t>
            </a:r>
            <a:r>
              <a:rPr lang="en-US" altLang="ja-JP" dirty="0" smtClean="0">
                <a:solidFill>
                  <a:schemeClr val="tx1"/>
                </a:solidFill>
              </a:rPr>
              <a:t>OK</a:t>
            </a:r>
            <a:r>
              <a:rPr lang="ja-JP" altLang="en-US" dirty="0" err="1" smtClean="0">
                <a:solidFill>
                  <a:schemeClr val="tx1"/>
                </a:solidFill>
              </a:rPr>
              <a:t>。</a:t>
            </a:r>
            <a:endParaRPr lang="en-US" altLang="ja-JP" dirty="0" smtClean="0">
              <a:solidFill>
                <a:schemeClr val="tx1"/>
              </a:solidFill>
            </a:endParaRPr>
          </a:p>
        </p:txBody>
      </p:sp>
    </p:spTree>
    <p:extLst>
      <p:ext uri="{BB962C8B-B14F-4D97-AF65-F5344CB8AC3E}">
        <p14:creationId xmlns:p14="http://schemas.microsoft.com/office/powerpoint/2010/main" val="12682354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en-US" altLang="ja-JP" dirty="0" smtClean="0"/>
              <a:t>HTML</a:t>
            </a:r>
            <a:r>
              <a:rPr lang="ja-JP" altLang="en-US" dirty="0" smtClean="0"/>
              <a:t>とか</a:t>
            </a:r>
            <a:r>
              <a:rPr lang="en-US" altLang="ja-JP" dirty="0" smtClean="0"/>
              <a:t>CSS</a:t>
            </a:r>
            <a:r>
              <a:rPr lang="ja-JP" altLang="en-US" dirty="0" smtClean="0"/>
              <a:t>とか</a:t>
            </a:r>
            <a:r>
              <a:rPr lang="en-US" altLang="ja-JP" dirty="0" smtClean="0"/>
              <a:t>JS</a:t>
            </a:r>
            <a:r>
              <a:rPr lang="ja-JP" altLang="en-US" dirty="0" smtClean="0"/>
              <a:t>とか</a:t>
            </a:r>
            <a:endParaRPr lang="en-US" altLang="ja-JP" dirty="0"/>
          </a:p>
        </p:txBody>
      </p:sp>
    </p:spTree>
    <p:extLst>
      <p:ext uri="{BB962C8B-B14F-4D97-AF65-F5344CB8AC3E}">
        <p14:creationId xmlns:p14="http://schemas.microsoft.com/office/powerpoint/2010/main" val="36994592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4294967295"/>
          </p:nvPr>
        </p:nvSpPr>
        <p:spPr>
          <a:xfrm>
            <a:off x="972766" y="952399"/>
            <a:ext cx="10330774" cy="5039839"/>
          </a:xfrm>
        </p:spPr>
        <p:txBody>
          <a:bodyPr>
            <a:normAutofit/>
          </a:bodyPr>
          <a:lstStyle/>
          <a:p>
            <a:r>
              <a:rPr lang="en-US" altLang="ja-JP" dirty="0" smtClean="0">
                <a:solidFill>
                  <a:schemeClr val="tx1"/>
                </a:solidFill>
              </a:rPr>
              <a:t>HTML</a:t>
            </a:r>
            <a:r>
              <a:rPr lang="ja-JP" altLang="en-US" dirty="0" smtClean="0">
                <a:solidFill>
                  <a:schemeClr val="tx1"/>
                </a:solidFill>
              </a:rPr>
              <a:t>はブラウザで画面描画を行うときに使う「言語」。なので、プログラミング言語と言えなくもないけど、実際には</a:t>
            </a:r>
            <a:r>
              <a:rPr lang="en-US" altLang="ja-JP" dirty="0" smtClean="0">
                <a:solidFill>
                  <a:schemeClr val="tx1"/>
                </a:solidFill>
              </a:rPr>
              <a:t>if</a:t>
            </a:r>
            <a:r>
              <a:rPr lang="ja-JP" altLang="en-US" dirty="0" smtClean="0">
                <a:solidFill>
                  <a:schemeClr val="tx1"/>
                </a:solidFill>
              </a:rPr>
              <a:t>とか</a:t>
            </a:r>
            <a:r>
              <a:rPr lang="en-US" altLang="ja-JP" dirty="0" smtClean="0">
                <a:solidFill>
                  <a:schemeClr val="tx1"/>
                </a:solidFill>
              </a:rPr>
              <a:t>for</a:t>
            </a:r>
            <a:r>
              <a:rPr lang="ja-JP" altLang="en-US" dirty="0" smtClean="0">
                <a:solidFill>
                  <a:schemeClr val="tx1"/>
                </a:solidFill>
              </a:rPr>
              <a:t>とかみたいな要素が全くなくてただ「タグ」と呼ばれるもので表示する内容を定義していくだけなので、プログラミング言語としては扱われない。</a:t>
            </a:r>
            <a:endParaRPr lang="en-US" altLang="ja-JP" dirty="0" smtClean="0">
              <a:solidFill>
                <a:schemeClr val="tx1"/>
              </a:solidFill>
            </a:endParaRPr>
          </a:p>
          <a:p>
            <a:r>
              <a:rPr lang="en-US" altLang="ja-JP" dirty="0" smtClean="0">
                <a:solidFill>
                  <a:schemeClr val="tx1"/>
                </a:solidFill>
              </a:rPr>
              <a:t>CSS</a:t>
            </a:r>
            <a:r>
              <a:rPr lang="ja-JP" altLang="en-US" dirty="0" smtClean="0">
                <a:solidFill>
                  <a:schemeClr val="tx1"/>
                </a:solidFill>
              </a:rPr>
              <a:t>は</a:t>
            </a:r>
            <a:r>
              <a:rPr lang="en-US" altLang="ja-JP" dirty="0" smtClean="0">
                <a:solidFill>
                  <a:schemeClr val="tx1"/>
                </a:solidFill>
              </a:rPr>
              <a:t>HTML</a:t>
            </a:r>
            <a:r>
              <a:rPr lang="ja-JP" altLang="en-US" dirty="0" smtClean="0">
                <a:solidFill>
                  <a:schemeClr val="tx1"/>
                </a:solidFill>
              </a:rPr>
              <a:t>で書かれたものをスタイリングするもの。スタイルシートとも言う。文字色変えたり、フォント変えたりというのはこの</a:t>
            </a:r>
            <a:r>
              <a:rPr lang="en-US" altLang="ja-JP" dirty="0" smtClean="0">
                <a:solidFill>
                  <a:schemeClr val="tx1"/>
                </a:solidFill>
              </a:rPr>
              <a:t>CSS</a:t>
            </a:r>
            <a:r>
              <a:rPr lang="ja-JP" altLang="en-US" dirty="0" smtClean="0">
                <a:solidFill>
                  <a:schemeClr val="tx1"/>
                </a:solidFill>
              </a:rPr>
              <a:t>で行う。</a:t>
            </a:r>
            <a:endParaRPr lang="en-US" altLang="ja-JP" dirty="0">
              <a:solidFill>
                <a:schemeClr val="tx1"/>
              </a:solidFill>
            </a:endParaRPr>
          </a:p>
          <a:p>
            <a:r>
              <a:rPr lang="en-US" altLang="ja-JP" dirty="0" smtClean="0">
                <a:solidFill>
                  <a:schemeClr val="tx1"/>
                </a:solidFill>
              </a:rPr>
              <a:t>JS</a:t>
            </a:r>
            <a:r>
              <a:rPr lang="ja-JP" altLang="en-US" dirty="0" smtClean="0">
                <a:solidFill>
                  <a:schemeClr val="tx1"/>
                </a:solidFill>
              </a:rPr>
              <a:t>はプログラミング言語。</a:t>
            </a:r>
            <a:r>
              <a:rPr lang="en-US" altLang="ja-JP" dirty="0" smtClean="0">
                <a:solidFill>
                  <a:schemeClr val="tx1"/>
                </a:solidFill>
              </a:rPr>
              <a:t>JavaScript</a:t>
            </a:r>
            <a:r>
              <a:rPr lang="ja-JP" altLang="en-US" dirty="0" smtClean="0">
                <a:solidFill>
                  <a:schemeClr val="tx1"/>
                </a:solidFill>
              </a:rPr>
              <a:t>が正式名称だけど、</a:t>
            </a:r>
            <a:r>
              <a:rPr lang="en-US" altLang="ja-JP" dirty="0" smtClean="0">
                <a:solidFill>
                  <a:schemeClr val="tx1"/>
                </a:solidFill>
              </a:rPr>
              <a:t>Java</a:t>
            </a:r>
            <a:r>
              <a:rPr lang="ja-JP" altLang="en-US" dirty="0" smtClean="0">
                <a:solidFill>
                  <a:schemeClr val="tx1"/>
                </a:solidFill>
              </a:rPr>
              <a:t>とは無関係なので注意。動的型付けでしかもブラウザ利用を前提としているので、ブラウザ上でのアニメーションとかに使われる。</a:t>
            </a:r>
            <a:endParaRPr lang="en-US" altLang="ja-JP" dirty="0" smtClean="0">
              <a:solidFill>
                <a:schemeClr val="tx1"/>
              </a:solidFill>
            </a:endParaRPr>
          </a:p>
          <a:p>
            <a:r>
              <a:rPr lang="en-US" altLang="ja-JP" dirty="0" smtClean="0">
                <a:solidFill>
                  <a:schemeClr val="tx1"/>
                </a:solidFill>
              </a:rPr>
              <a:t>HTML/CSS/JS</a:t>
            </a:r>
            <a:r>
              <a:rPr lang="ja-JP" altLang="en-US" dirty="0" smtClean="0">
                <a:solidFill>
                  <a:schemeClr val="tx1"/>
                </a:solidFill>
              </a:rPr>
              <a:t>もそれぞれバージョンやフレームワークがあったりする。</a:t>
            </a:r>
            <a:endParaRPr lang="en-US" altLang="ja-JP" dirty="0" smtClean="0">
              <a:solidFill>
                <a:schemeClr val="tx1"/>
              </a:solidFill>
            </a:endParaRPr>
          </a:p>
          <a:p>
            <a:r>
              <a:rPr lang="ja-JP" altLang="en-US" dirty="0">
                <a:solidFill>
                  <a:schemeClr val="tx1"/>
                </a:solidFill>
              </a:rPr>
              <a:t>今</a:t>
            </a:r>
            <a:r>
              <a:rPr lang="ja-JP" altLang="en-US" dirty="0" smtClean="0">
                <a:solidFill>
                  <a:schemeClr val="tx1"/>
                </a:solidFill>
              </a:rPr>
              <a:t>は</a:t>
            </a:r>
            <a:r>
              <a:rPr lang="en-US" altLang="ja-JP" dirty="0" smtClean="0">
                <a:solidFill>
                  <a:schemeClr val="tx1"/>
                </a:solidFill>
              </a:rPr>
              <a:t>HTML</a:t>
            </a:r>
            <a:r>
              <a:rPr lang="en-US" altLang="ja-JP" dirty="0" smtClean="0">
                <a:solidFill>
                  <a:schemeClr val="tx1"/>
                </a:solidFill>
              </a:rPr>
              <a:t>5</a:t>
            </a:r>
            <a:r>
              <a:rPr lang="ja-JP" altLang="en-US" dirty="0" smtClean="0">
                <a:solidFill>
                  <a:schemeClr val="tx1"/>
                </a:solidFill>
              </a:rPr>
              <a:t>と</a:t>
            </a:r>
            <a:r>
              <a:rPr lang="en-US" altLang="ja-JP" dirty="0" smtClean="0">
                <a:solidFill>
                  <a:schemeClr val="tx1"/>
                </a:solidFill>
              </a:rPr>
              <a:t>CSS3</a:t>
            </a:r>
            <a:r>
              <a:rPr lang="ja-JP" altLang="en-US" dirty="0" smtClean="0">
                <a:solidFill>
                  <a:schemeClr val="tx1"/>
                </a:solidFill>
              </a:rPr>
              <a:t>で</a:t>
            </a:r>
            <a:r>
              <a:rPr lang="en-US" altLang="ja-JP" dirty="0" smtClean="0">
                <a:solidFill>
                  <a:schemeClr val="tx1"/>
                </a:solidFill>
              </a:rPr>
              <a:t>JS</a:t>
            </a:r>
            <a:r>
              <a:rPr lang="ja-JP" altLang="en-US" dirty="0" smtClean="0">
                <a:solidFill>
                  <a:schemeClr val="tx1"/>
                </a:solidFill>
              </a:rPr>
              <a:t>は「</a:t>
            </a:r>
            <a:r>
              <a:rPr lang="en-US" altLang="ja-JP" dirty="0" smtClean="0">
                <a:solidFill>
                  <a:schemeClr val="tx1"/>
                </a:solidFill>
              </a:rPr>
              <a:t>jQuery</a:t>
            </a:r>
            <a:r>
              <a:rPr lang="ja-JP" altLang="en-US" dirty="0" smtClean="0">
                <a:solidFill>
                  <a:schemeClr val="tx1"/>
                </a:solidFill>
              </a:rPr>
              <a:t>」「</a:t>
            </a:r>
            <a:r>
              <a:rPr lang="en-US" altLang="ja-JP" dirty="0" smtClean="0">
                <a:solidFill>
                  <a:schemeClr val="tx1"/>
                </a:solidFill>
              </a:rPr>
              <a:t>Angular</a:t>
            </a:r>
            <a:r>
              <a:rPr lang="ja-JP" altLang="en-US" dirty="0" smtClean="0">
                <a:solidFill>
                  <a:schemeClr val="tx1"/>
                </a:solidFill>
              </a:rPr>
              <a:t>」「</a:t>
            </a:r>
            <a:r>
              <a:rPr lang="en-US" altLang="ja-JP" dirty="0" smtClean="0">
                <a:solidFill>
                  <a:schemeClr val="tx1"/>
                </a:solidFill>
              </a:rPr>
              <a:t>React</a:t>
            </a:r>
            <a:r>
              <a:rPr lang="ja-JP" altLang="en-US" dirty="0" smtClean="0">
                <a:solidFill>
                  <a:schemeClr val="tx1"/>
                </a:solidFill>
              </a:rPr>
              <a:t>」「</a:t>
            </a:r>
            <a:r>
              <a:rPr lang="en-US" altLang="ja-JP" dirty="0" err="1" smtClean="0">
                <a:solidFill>
                  <a:schemeClr val="tx1"/>
                </a:solidFill>
              </a:rPr>
              <a:t>Vue</a:t>
            </a:r>
            <a:r>
              <a:rPr lang="ja-JP" altLang="en-US" dirty="0" smtClean="0">
                <a:solidFill>
                  <a:schemeClr val="tx1"/>
                </a:solidFill>
              </a:rPr>
              <a:t>」とかある。</a:t>
            </a:r>
            <a:endParaRPr lang="en-US" altLang="ja-JP" dirty="0" smtClean="0">
              <a:solidFill>
                <a:schemeClr val="tx1"/>
              </a:solidFill>
            </a:endParaRPr>
          </a:p>
        </p:txBody>
      </p:sp>
    </p:spTree>
    <p:extLst>
      <p:ext uri="{BB962C8B-B14F-4D97-AF65-F5344CB8AC3E}">
        <p14:creationId xmlns:p14="http://schemas.microsoft.com/office/powerpoint/2010/main" val="17418341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031132" y="2669331"/>
            <a:ext cx="10282136" cy="1514475"/>
          </a:xfrm>
        </p:spPr>
        <p:txBody>
          <a:bodyPr/>
          <a:lstStyle/>
          <a:p>
            <a:r>
              <a:rPr lang="en-US" altLang="ja-JP" dirty="0"/>
              <a:t>Java</a:t>
            </a:r>
            <a:r>
              <a:rPr lang="ja-JP" altLang="en-US" dirty="0"/>
              <a:t>の</a:t>
            </a:r>
            <a:r>
              <a:rPr lang="en-US" altLang="ja-JP" dirty="0"/>
              <a:t>Web</a:t>
            </a:r>
            <a:r>
              <a:rPr lang="ja-JP" altLang="en-US" dirty="0"/>
              <a:t>アプリケーション開発の流れ。</a:t>
            </a:r>
            <a:endParaRPr lang="en-US" altLang="ja-JP" dirty="0"/>
          </a:p>
        </p:txBody>
      </p:sp>
    </p:spTree>
    <p:extLst>
      <p:ext uri="{BB962C8B-B14F-4D97-AF65-F5344CB8AC3E}">
        <p14:creationId xmlns:p14="http://schemas.microsoft.com/office/powerpoint/2010/main" val="39328152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031132" y="2669331"/>
            <a:ext cx="10282136" cy="1514475"/>
          </a:xfrm>
        </p:spPr>
        <p:txBody>
          <a:bodyPr>
            <a:normAutofit fontScale="90000"/>
          </a:bodyPr>
          <a:lstStyle/>
          <a:p>
            <a:r>
              <a:rPr lang="en-US" altLang="ja-JP" dirty="0" smtClean="0"/>
              <a:t>Web</a:t>
            </a:r>
            <a:r>
              <a:rPr lang="ja-JP" altLang="en-US" dirty="0" err="1" smtClean="0"/>
              <a:t>だろ</a:t>
            </a:r>
            <a:r>
              <a:rPr lang="ja-JP" altLang="en-US" dirty="0" smtClean="0"/>
              <a:t>うとそうじゃなかろうと使う技術が変わるだけで、流れは実はあんまり変わらない。</a:t>
            </a:r>
            <a:endParaRPr lang="en-US" altLang="ja-JP" dirty="0"/>
          </a:p>
        </p:txBody>
      </p:sp>
    </p:spTree>
    <p:extLst>
      <p:ext uri="{BB962C8B-B14F-4D97-AF65-F5344CB8AC3E}">
        <p14:creationId xmlns:p14="http://schemas.microsoft.com/office/powerpoint/2010/main" val="23715118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4294967295"/>
          </p:nvPr>
        </p:nvSpPr>
        <p:spPr>
          <a:xfrm>
            <a:off x="972766" y="952399"/>
            <a:ext cx="10330774" cy="5039839"/>
          </a:xfrm>
        </p:spPr>
        <p:txBody>
          <a:bodyPr>
            <a:normAutofit/>
          </a:bodyPr>
          <a:lstStyle/>
          <a:p>
            <a:r>
              <a:rPr lang="ja-JP" altLang="en-US" dirty="0" smtClean="0">
                <a:solidFill>
                  <a:schemeClr val="tx1"/>
                </a:solidFill>
              </a:rPr>
              <a:t>ぶっちゃ</a:t>
            </a:r>
            <a:r>
              <a:rPr lang="ja-JP" altLang="en-US" dirty="0" err="1" smtClean="0">
                <a:solidFill>
                  <a:schemeClr val="tx1"/>
                </a:solidFill>
              </a:rPr>
              <a:t>け</a:t>
            </a:r>
            <a:r>
              <a:rPr lang="ja-JP" altLang="en-US" dirty="0" smtClean="0">
                <a:solidFill>
                  <a:schemeClr val="tx1"/>
                </a:solidFill>
              </a:rPr>
              <a:t>言語が変わってもあまり変わらない。良く言われるのが「</a:t>
            </a:r>
            <a:r>
              <a:rPr lang="en-US" altLang="ja-JP" dirty="0" smtClean="0">
                <a:solidFill>
                  <a:schemeClr val="tx1"/>
                </a:solidFill>
              </a:rPr>
              <a:t>V</a:t>
            </a:r>
            <a:r>
              <a:rPr lang="ja-JP" altLang="en-US" dirty="0" smtClean="0">
                <a:solidFill>
                  <a:schemeClr val="tx1"/>
                </a:solidFill>
              </a:rPr>
              <a:t>字モデル」。他にも</a:t>
            </a:r>
            <a:r>
              <a:rPr lang="ja-JP" altLang="en-US" dirty="0">
                <a:solidFill>
                  <a:schemeClr val="tx1"/>
                </a:solidFill>
              </a:rPr>
              <a:t>色々</a:t>
            </a:r>
            <a:r>
              <a:rPr lang="ja-JP" altLang="en-US" dirty="0" smtClean="0">
                <a:solidFill>
                  <a:schemeClr val="tx1"/>
                </a:solidFill>
              </a:rPr>
              <a:t>な</a:t>
            </a:r>
            <a:r>
              <a:rPr lang="ja-JP" altLang="en-US" dirty="0">
                <a:solidFill>
                  <a:schemeClr val="tx1"/>
                </a:solidFill>
              </a:rPr>
              <a:t>モデル</a:t>
            </a:r>
            <a:r>
              <a:rPr lang="ja-JP" altLang="en-US" dirty="0" smtClean="0">
                <a:solidFill>
                  <a:schemeClr val="tx1"/>
                </a:solidFill>
              </a:rPr>
              <a:t>はあるけど、まずは押さえておきたいモデル。</a:t>
            </a:r>
            <a:endParaRPr lang="en-US" altLang="ja-JP" dirty="0" smtClean="0">
              <a:solidFill>
                <a:schemeClr val="tx1"/>
              </a:solidFill>
            </a:endParaRPr>
          </a:p>
          <a:p>
            <a:endParaRPr lang="en-US" altLang="ja-JP" dirty="0" smtClean="0">
              <a:solidFill>
                <a:schemeClr val="tx1"/>
              </a:solidFill>
            </a:endParaRPr>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798" y="1975854"/>
            <a:ext cx="6732709" cy="4016384"/>
          </a:xfrm>
          <a:prstGeom prst="rect">
            <a:avLst/>
          </a:prstGeom>
        </p:spPr>
      </p:pic>
    </p:spTree>
    <p:extLst>
      <p:ext uri="{BB962C8B-B14F-4D97-AF65-F5344CB8AC3E}">
        <p14:creationId xmlns:p14="http://schemas.microsoft.com/office/powerpoint/2010/main" val="22144981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4294967295"/>
          </p:nvPr>
        </p:nvSpPr>
        <p:spPr>
          <a:xfrm>
            <a:off x="972766" y="952399"/>
            <a:ext cx="10330774" cy="5039839"/>
          </a:xfrm>
        </p:spPr>
        <p:txBody>
          <a:bodyPr>
            <a:normAutofit/>
          </a:bodyPr>
          <a:lstStyle/>
          <a:p>
            <a:r>
              <a:rPr lang="ja-JP" altLang="en-US" dirty="0">
                <a:solidFill>
                  <a:schemeClr val="tx1"/>
                </a:solidFill>
              </a:rPr>
              <a:t>アプリケーション</a:t>
            </a:r>
            <a:r>
              <a:rPr lang="ja-JP" altLang="en-US" dirty="0" smtClean="0">
                <a:solidFill>
                  <a:schemeClr val="tx1"/>
                </a:solidFill>
              </a:rPr>
              <a:t>を作る</a:t>
            </a:r>
            <a:r>
              <a:rPr lang="ja-JP" altLang="en-US" dirty="0">
                <a:solidFill>
                  <a:schemeClr val="tx1"/>
                </a:solidFill>
              </a:rPr>
              <a:t>時</a:t>
            </a:r>
            <a:r>
              <a:rPr lang="ja-JP" altLang="en-US" dirty="0" smtClean="0">
                <a:solidFill>
                  <a:schemeClr val="tx1"/>
                </a:solidFill>
              </a:rPr>
              <a:t>はまず</a:t>
            </a:r>
            <a:r>
              <a:rPr lang="ja-JP" altLang="en-US" dirty="0" smtClean="0">
                <a:solidFill>
                  <a:srgbClr val="FF0000"/>
                </a:solidFill>
              </a:rPr>
              <a:t>「要件</a:t>
            </a:r>
            <a:r>
              <a:rPr lang="en-US" altLang="ja-JP" dirty="0" smtClean="0">
                <a:solidFill>
                  <a:srgbClr val="FF0000"/>
                </a:solidFill>
              </a:rPr>
              <a:t>(</a:t>
            </a:r>
            <a:r>
              <a:rPr lang="ja-JP" altLang="en-US" dirty="0" smtClean="0">
                <a:solidFill>
                  <a:srgbClr val="FF0000"/>
                </a:solidFill>
              </a:rPr>
              <a:t>して欲しい事</a:t>
            </a:r>
            <a:r>
              <a:rPr lang="en-US" altLang="ja-JP" dirty="0" smtClean="0">
                <a:solidFill>
                  <a:srgbClr val="FF0000"/>
                </a:solidFill>
              </a:rPr>
              <a:t>)</a:t>
            </a:r>
            <a:r>
              <a:rPr lang="ja-JP" altLang="en-US" dirty="0" smtClean="0">
                <a:solidFill>
                  <a:srgbClr val="FF0000"/>
                </a:solidFill>
              </a:rPr>
              <a:t>」</a:t>
            </a:r>
            <a:r>
              <a:rPr lang="ja-JP" altLang="en-US" dirty="0" smtClean="0">
                <a:solidFill>
                  <a:schemeClr val="tx1"/>
                </a:solidFill>
              </a:rPr>
              <a:t>があって、それを実現するための作り方や体制、仕組みとかを色々決める。「要件定義」「アーキテクチャ選定」とか色々ある。</a:t>
            </a:r>
            <a:endParaRPr lang="en-US" altLang="ja-JP" dirty="0" smtClean="0">
              <a:solidFill>
                <a:schemeClr val="tx1"/>
              </a:solidFill>
            </a:endParaRPr>
          </a:p>
          <a:p>
            <a:r>
              <a:rPr lang="ja-JP" altLang="en-US" dirty="0" smtClean="0">
                <a:solidFill>
                  <a:schemeClr val="tx1"/>
                </a:solidFill>
              </a:rPr>
              <a:t>そこからやっと作るものが決まってきて「機能」の数とか種類がわかってきて、それをどう作るかという具体的なところに向かう。これが</a:t>
            </a:r>
            <a:r>
              <a:rPr lang="ja-JP" altLang="en-US" dirty="0" smtClean="0">
                <a:solidFill>
                  <a:srgbClr val="FF0000"/>
                </a:solidFill>
              </a:rPr>
              <a:t>「設計」</a:t>
            </a:r>
            <a:r>
              <a:rPr lang="ja-JP" altLang="en-US" dirty="0" smtClean="0">
                <a:solidFill>
                  <a:schemeClr val="tx1"/>
                </a:solidFill>
              </a:rPr>
              <a:t>。</a:t>
            </a:r>
            <a:endParaRPr lang="en-US" altLang="ja-JP" dirty="0" smtClean="0">
              <a:solidFill>
                <a:schemeClr val="tx1"/>
              </a:solidFill>
            </a:endParaRPr>
          </a:p>
          <a:p>
            <a:r>
              <a:rPr lang="ja-JP" altLang="en-US" dirty="0">
                <a:solidFill>
                  <a:schemeClr val="tx1"/>
                </a:solidFill>
              </a:rPr>
              <a:t>規模</a:t>
            </a:r>
            <a:r>
              <a:rPr lang="ja-JP" altLang="en-US" dirty="0" smtClean="0">
                <a:solidFill>
                  <a:schemeClr val="tx1"/>
                </a:solidFill>
              </a:rPr>
              <a:t>が大きい</a:t>
            </a:r>
            <a:r>
              <a:rPr lang="ja-JP" altLang="en-US" dirty="0">
                <a:solidFill>
                  <a:schemeClr val="tx1"/>
                </a:solidFill>
              </a:rPr>
              <a:t>場合</a:t>
            </a:r>
            <a:r>
              <a:rPr lang="ja-JP" altLang="en-US" dirty="0" smtClean="0">
                <a:solidFill>
                  <a:schemeClr val="tx1"/>
                </a:solidFill>
              </a:rPr>
              <a:t>は、色々な人が同時に作る事になるので「全体設計」とか言って、設計の仕方とか作り方を細かく取り決めたりする。</a:t>
            </a:r>
            <a:r>
              <a:rPr lang="ja-JP" altLang="en-US" dirty="0" err="1" smtClean="0">
                <a:solidFill>
                  <a:schemeClr val="tx1"/>
                </a:solidFill>
              </a:rPr>
              <a:t>めっちゃ</a:t>
            </a:r>
            <a:r>
              <a:rPr lang="ja-JP" altLang="en-US" dirty="0" smtClean="0">
                <a:solidFill>
                  <a:schemeClr val="tx1"/>
                </a:solidFill>
              </a:rPr>
              <a:t>時間かかる。考えなきゃいけない事多すぎて。仕方ないけど、面倒。費用勿体ない。ジレンマ。</a:t>
            </a:r>
            <a:endParaRPr lang="en-US" altLang="ja-JP" dirty="0" smtClean="0">
              <a:solidFill>
                <a:schemeClr val="tx1"/>
              </a:solidFill>
            </a:endParaRPr>
          </a:p>
          <a:p>
            <a:r>
              <a:rPr lang="ja-JP" altLang="en-US" dirty="0" smtClean="0">
                <a:solidFill>
                  <a:schemeClr val="tx1"/>
                </a:solidFill>
              </a:rPr>
              <a:t>設計が出来てから実装。後は出来上がったものが求めていたものになっているかをテストして、納品して、完了。簡単でしょ。</a:t>
            </a:r>
            <a:endParaRPr lang="en-US" altLang="ja-JP" dirty="0" smtClean="0">
              <a:solidFill>
                <a:schemeClr val="tx1"/>
              </a:solidFill>
            </a:endParaRPr>
          </a:p>
        </p:txBody>
      </p:sp>
    </p:spTree>
    <p:extLst>
      <p:ext uri="{BB962C8B-B14F-4D97-AF65-F5344CB8AC3E}">
        <p14:creationId xmlns:p14="http://schemas.microsoft.com/office/powerpoint/2010/main" val="42076396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目次的なやつ</a:t>
            </a:r>
            <a:endParaRPr kumimoji="1" lang="ja-JP" altLang="en-US" dirty="0"/>
          </a:p>
        </p:txBody>
      </p:sp>
      <p:sp>
        <p:nvSpPr>
          <p:cNvPr id="7" name="コンテンツ プレースホルダー 6"/>
          <p:cNvSpPr>
            <a:spLocks noGrp="1"/>
          </p:cNvSpPr>
          <p:nvPr>
            <p:ph idx="1"/>
          </p:nvPr>
        </p:nvSpPr>
        <p:spPr/>
        <p:txBody>
          <a:bodyPr>
            <a:normAutofit/>
          </a:bodyPr>
          <a:lstStyle/>
          <a:p>
            <a:r>
              <a:rPr lang="ja-JP" altLang="en-US" dirty="0" smtClean="0"/>
              <a:t>そもそも</a:t>
            </a:r>
            <a:r>
              <a:rPr lang="en-US" altLang="ja-JP" dirty="0" smtClean="0"/>
              <a:t>Web</a:t>
            </a:r>
            <a:r>
              <a:rPr lang="ja-JP" altLang="en-US" dirty="0" smtClean="0"/>
              <a:t>アプリケーションって何。</a:t>
            </a:r>
            <a:endParaRPr lang="en-US" altLang="ja-JP" dirty="0" smtClean="0"/>
          </a:p>
          <a:p>
            <a:r>
              <a:rPr lang="en-US" altLang="ja-JP" dirty="0" smtClean="0"/>
              <a:t>Web</a:t>
            </a:r>
            <a:r>
              <a:rPr lang="ja-JP" altLang="en-US" dirty="0" smtClean="0"/>
              <a:t>アプリケーションでよく使う</a:t>
            </a:r>
            <a:r>
              <a:rPr lang="en-US" altLang="ja-JP" dirty="0" smtClean="0"/>
              <a:t>(</a:t>
            </a:r>
            <a:r>
              <a:rPr lang="ja-JP" altLang="en-US" dirty="0" smtClean="0"/>
              <a:t>見かける</a:t>
            </a:r>
            <a:r>
              <a:rPr lang="en-US" altLang="ja-JP" dirty="0" smtClean="0"/>
              <a:t>)</a:t>
            </a:r>
            <a:r>
              <a:rPr lang="ja-JP" altLang="en-US" dirty="0" smtClean="0"/>
              <a:t>言葉。</a:t>
            </a:r>
            <a:endParaRPr lang="en-US" altLang="ja-JP" dirty="0" smtClean="0"/>
          </a:p>
          <a:p>
            <a:r>
              <a:rPr lang="en-US" altLang="ja-JP" dirty="0" smtClean="0"/>
              <a:t>Java</a:t>
            </a:r>
            <a:r>
              <a:rPr lang="ja-JP" altLang="en-US" dirty="0" smtClean="0"/>
              <a:t>の</a:t>
            </a:r>
            <a:r>
              <a:rPr lang="en-US" altLang="ja-JP" dirty="0" smtClean="0"/>
              <a:t>Web</a:t>
            </a:r>
            <a:r>
              <a:rPr lang="ja-JP" altLang="en-US" dirty="0" smtClean="0"/>
              <a:t>アプリケーション開発の流れ。</a:t>
            </a:r>
            <a:endParaRPr lang="en-US" altLang="ja-JP" dirty="0" smtClean="0"/>
          </a:p>
          <a:p>
            <a:r>
              <a:rPr lang="en-US" altLang="ja-JP" dirty="0" smtClean="0"/>
              <a:t>Servlet/JSP</a:t>
            </a:r>
            <a:endParaRPr lang="en-US" altLang="ja-JP" dirty="0" smtClean="0"/>
          </a:p>
          <a:p>
            <a:r>
              <a:rPr lang="ja-JP" altLang="en-US" dirty="0" smtClean="0"/>
              <a:t>アプリケーションサーバー</a:t>
            </a:r>
            <a:endParaRPr lang="en-US" altLang="ja-JP" dirty="0" smtClean="0"/>
          </a:p>
          <a:p>
            <a:r>
              <a:rPr lang="ja-JP" altLang="en-US" dirty="0" smtClean="0"/>
              <a:t>とにもかくにも</a:t>
            </a:r>
            <a:r>
              <a:rPr lang="en-US" altLang="ja-JP" dirty="0" smtClean="0"/>
              <a:t>Web</a:t>
            </a:r>
            <a:r>
              <a:rPr lang="ja-JP" altLang="en-US" dirty="0" smtClean="0"/>
              <a:t>アプリ</a:t>
            </a:r>
            <a:r>
              <a:rPr lang="ja-JP" altLang="en-US" dirty="0"/>
              <a:t>動</a:t>
            </a:r>
            <a:r>
              <a:rPr lang="ja-JP" altLang="en-US" dirty="0" smtClean="0"/>
              <a:t>かす</a:t>
            </a:r>
            <a:endParaRPr lang="en-US" altLang="ja-JP" dirty="0" smtClean="0"/>
          </a:p>
        </p:txBody>
      </p:sp>
    </p:spTree>
    <p:extLst>
      <p:ext uri="{BB962C8B-B14F-4D97-AF65-F5344CB8AC3E}">
        <p14:creationId xmlns:p14="http://schemas.microsoft.com/office/powerpoint/2010/main" val="7980395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031132" y="2669331"/>
            <a:ext cx="10282136" cy="1514475"/>
          </a:xfrm>
        </p:spPr>
        <p:txBody>
          <a:bodyPr/>
          <a:lstStyle/>
          <a:p>
            <a:r>
              <a:rPr lang="ja-JP" altLang="en-US" dirty="0" smtClean="0"/>
              <a:t>閑話</a:t>
            </a:r>
            <a:r>
              <a:rPr lang="ja-JP" altLang="en-US" dirty="0"/>
              <a:t>休題</a:t>
            </a:r>
            <a:endParaRPr lang="en-US" altLang="ja-JP" dirty="0"/>
          </a:p>
        </p:txBody>
      </p:sp>
    </p:spTree>
    <p:extLst>
      <p:ext uri="{BB962C8B-B14F-4D97-AF65-F5344CB8AC3E}">
        <p14:creationId xmlns:p14="http://schemas.microsoft.com/office/powerpoint/2010/main" val="76266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031132" y="2669331"/>
            <a:ext cx="10282136" cy="1514475"/>
          </a:xfrm>
        </p:spPr>
        <p:txBody>
          <a:bodyPr/>
          <a:lstStyle/>
          <a:p>
            <a:r>
              <a:rPr lang="ja-JP" altLang="en-US" dirty="0" smtClean="0"/>
              <a:t>ちゃんと</a:t>
            </a:r>
            <a:r>
              <a:rPr lang="ja-JP" altLang="en-US" dirty="0" err="1" smtClean="0"/>
              <a:t>やっ</a:t>
            </a:r>
            <a:r>
              <a:rPr lang="ja-JP" altLang="en-US" dirty="0" smtClean="0"/>
              <a:t>てりゃ上手くいくのに、何故失敗するのか</a:t>
            </a:r>
            <a:endParaRPr lang="en-US" altLang="ja-JP" dirty="0"/>
          </a:p>
        </p:txBody>
      </p:sp>
    </p:spTree>
    <p:extLst>
      <p:ext uri="{BB962C8B-B14F-4D97-AF65-F5344CB8AC3E}">
        <p14:creationId xmlns:p14="http://schemas.microsoft.com/office/powerpoint/2010/main" val="6331797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4294967295"/>
          </p:nvPr>
        </p:nvSpPr>
        <p:spPr>
          <a:xfrm>
            <a:off x="972766" y="952399"/>
            <a:ext cx="10330774" cy="5039839"/>
          </a:xfrm>
        </p:spPr>
        <p:txBody>
          <a:bodyPr>
            <a:normAutofit/>
          </a:bodyPr>
          <a:lstStyle/>
          <a:p>
            <a:r>
              <a:rPr lang="ja-JP" altLang="en-US" dirty="0" smtClean="0">
                <a:solidFill>
                  <a:schemeClr val="tx1"/>
                </a:solidFill>
              </a:rPr>
              <a:t>実は結構事情は複雑。極端な話をするなら「全員」が「スケジュール通り」に「作業」を「完了」させれば何も問題は起きない。</a:t>
            </a:r>
            <a:endParaRPr lang="en-US" altLang="ja-JP" dirty="0" smtClean="0">
              <a:solidFill>
                <a:schemeClr val="tx1"/>
              </a:solidFill>
            </a:endParaRPr>
          </a:p>
          <a:p>
            <a:r>
              <a:rPr lang="ja-JP" altLang="en-US" dirty="0" err="1" smtClean="0">
                <a:solidFill>
                  <a:schemeClr val="tx1"/>
                </a:solidFill>
              </a:rPr>
              <a:t>そん</a:t>
            </a:r>
            <a:r>
              <a:rPr lang="ja-JP" altLang="en-US" dirty="0" smtClean="0">
                <a:solidFill>
                  <a:schemeClr val="tx1"/>
                </a:solidFill>
              </a:rPr>
              <a:t>なん出来るか。</a:t>
            </a:r>
            <a:endParaRPr lang="en-US" altLang="ja-JP" dirty="0" smtClean="0">
              <a:solidFill>
                <a:schemeClr val="tx1"/>
              </a:solidFill>
            </a:endParaRPr>
          </a:p>
          <a:p>
            <a:r>
              <a:rPr lang="ja-JP" altLang="en-US" dirty="0" smtClean="0">
                <a:solidFill>
                  <a:schemeClr val="tx1"/>
                </a:solidFill>
              </a:rPr>
              <a:t>全てを予見できるわけないから、何かが起きた時に何かが犠牲になる。その対処をどうするか、という話。</a:t>
            </a:r>
            <a:endParaRPr lang="en-US" altLang="ja-JP" dirty="0" smtClean="0">
              <a:solidFill>
                <a:schemeClr val="tx1"/>
              </a:solidFill>
            </a:endParaRPr>
          </a:p>
          <a:p>
            <a:r>
              <a:rPr lang="ja-JP" altLang="en-US" dirty="0" smtClean="0">
                <a:solidFill>
                  <a:schemeClr val="tx1"/>
                </a:solidFill>
              </a:rPr>
              <a:t>「問題は起きる」「それなら問題を早く起こして、早く対処すればいい」というような考え方もある。問題を先延ばしにしない。失敗を評価する、そんな感じ。</a:t>
            </a:r>
            <a:endParaRPr lang="en-US" altLang="ja-JP" dirty="0" smtClean="0">
              <a:solidFill>
                <a:schemeClr val="tx1"/>
              </a:solidFill>
            </a:endParaRPr>
          </a:p>
          <a:p>
            <a:r>
              <a:rPr lang="ja-JP" altLang="en-US" dirty="0" smtClean="0">
                <a:solidFill>
                  <a:schemeClr val="tx1"/>
                </a:solidFill>
              </a:rPr>
              <a:t>ここらへんは開発手法として、纏めて話すつもりだけど</a:t>
            </a:r>
            <a:r>
              <a:rPr lang="ja-JP" altLang="en-US" dirty="0" smtClean="0">
                <a:solidFill>
                  <a:srgbClr val="FF0000"/>
                </a:solidFill>
              </a:rPr>
              <a:t>「開発自体をどのようなプロセスで行うか」</a:t>
            </a:r>
            <a:r>
              <a:rPr lang="ja-JP" altLang="en-US" dirty="0" smtClean="0">
                <a:solidFill>
                  <a:schemeClr val="tx1"/>
                </a:solidFill>
              </a:rPr>
              <a:t>というのも一つの技術なので、考えておいて欲しい。</a:t>
            </a:r>
            <a:endParaRPr lang="en-US" altLang="ja-JP" dirty="0" smtClean="0">
              <a:solidFill>
                <a:schemeClr val="tx1"/>
              </a:solidFill>
            </a:endParaRPr>
          </a:p>
          <a:p>
            <a:r>
              <a:rPr lang="ja-JP" altLang="en-US" dirty="0" smtClean="0">
                <a:solidFill>
                  <a:schemeClr val="tx1"/>
                </a:solidFill>
              </a:rPr>
              <a:t>「時間が無制限」という前提に立つならば、誰でも出来るんだから技術者もいらない。技術者とは何なのか。振り返ってみよう。</a:t>
            </a:r>
            <a:endParaRPr lang="en-US" altLang="ja-JP" dirty="0" smtClean="0">
              <a:solidFill>
                <a:schemeClr val="tx1"/>
              </a:solidFill>
            </a:endParaRPr>
          </a:p>
        </p:txBody>
      </p:sp>
    </p:spTree>
    <p:extLst>
      <p:ext uri="{BB962C8B-B14F-4D97-AF65-F5344CB8AC3E}">
        <p14:creationId xmlns:p14="http://schemas.microsoft.com/office/powerpoint/2010/main" val="6990641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031132" y="2669331"/>
            <a:ext cx="10282136" cy="1514475"/>
          </a:xfrm>
        </p:spPr>
        <p:txBody>
          <a:bodyPr/>
          <a:lstStyle/>
          <a:p>
            <a:r>
              <a:rPr lang="ja-JP" altLang="en-US" dirty="0" smtClean="0"/>
              <a:t>話は戻って</a:t>
            </a:r>
            <a:endParaRPr lang="en-US" altLang="ja-JP" dirty="0"/>
          </a:p>
        </p:txBody>
      </p:sp>
    </p:spTree>
    <p:extLst>
      <p:ext uri="{BB962C8B-B14F-4D97-AF65-F5344CB8AC3E}">
        <p14:creationId xmlns:p14="http://schemas.microsoft.com/office/powerpoint/2010/main" val="23184259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en-US" altLang="ja-JP" dirty="0" smtClean="0"/>
              <a:t>Servlet/JSP</a:t>
            </a:r>
            <a:endParaRPr lang="en-US" altLang="ja-JP" dirty="0"/>
          </a:p>
        </p:txBody>
      </p:sp>
    </p:spTree>
    <p:extLst>
      <p:ext uri="{BB962C8B-B14F-4D97-AF65-F5344CB8AC3E}">
        <p14:creationId xmlns:p14="http://schemas.microsoft.com/office/powerpoint/2010/main" val="13209361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4294967295"/>
          </p:nvPr>
        </p:nvSpPr>
        <p:spPr>
          <a:xfrm>
            <a:off x="972766" y="952399"/>
            <a:ext cx="10330774" cy="5039839"/>
          </a:xfrm>
        </p:spPr>
        <p:txBody>
          <a:bodyPr>
            <a:normAutofit/>
          </a:bodyPr>
          <a:lstStyle/>
          <a:p>
            <a:r>
              <a:rPr lang="ja-JP" altLang="en-US" dirty="0" smtClean="0">
                <a:solidFill>
                  <a:schemeClr val="tx1"/>
                </a:solidFill>
              </a:rPr>
              <a:t>リクエストに対する処理を行うのが</a:t>
            </a:r>
            <a:r>
              <a:rPr lang="en-US" altLang="ja-JP" dirty="0" smtClean="0">
                <a:solidFill>
                  <a:schemeClr val="tx1"/>
                </a:solidFill>
              </a:rPr>
              <a:t>Java</a:t>
            </a:r>
            <a:r>
              <a:rPr lang="ja-JP" altLang="en-US" dirty="0" smtClean="0">
                <a:solidFill>
                  <a:schemeClr val="tx1"/>
                </a:solidFill>
              </a:rPr>
              <a:t>においては</a:t>
            </a:r>
            <a:r>
              <a:rPr lang="ja-JP" altLang="en-US" dirty="0" smtClean="0">
                <a:solidFill>
                  <a:srgbClr val="FF0000"/>
                </a:solidFill>
              </a:rPr>
              <a:t>「</a:t>
            </a:r>
            <a:r>
              <a:rPr lang="en-US" altLang="ja-JP" dirty="0" smtClean="0">
                <a:solidFill>
                  <a:srgbClr val="FF0000"/>
                </a:solidFill>
              </a:rPr>
              <a:t>Servlet</a:t>
            </a:r>
            <a:r>
              <a:rPr lang="ja-JP" altLang="en-US" dirty="0" smtClean="0">
                <a:solidFill>
                  <a:srgbClr val="FF0000"/>
                </a:solidFill>
              </a:rPr>
              <a:t>」</a:t>
            </a:r>
            <a:r>
              <a:rPr lang="ja-JP" altLang="en-US" dirty="0" smtClean="0">
                <a:solidFill>
                  <a:schemeClr val="tx1"/>
                </a:solidFill>
              </a:rPr>
              <a:t>になる。</a:t>
            </a:r>
            <a:endParaRPr lang="en-US" altLang="ja-JP" dirty="0" smtClean="0">
              <a:solidFill>
                <a:schemeClr val="tx1"/>
              </a:solidFill>
            </a:endParaRPr>
          </a:p>
          <a:p>
            <a:r>
              <a:rPr lang="ja-JP" altLang="en-US" dirty="0">
                <a:solidFill>
                  <a:schemeClr val="tx1"/>
                </a:solidFill>
              </a:rPr>
              <a:t>他</a:t>
            </a:r>
            <a:r>
              <a:rPr lang="ja-JP" altLang="en-US" dirty="0" smtClean="0">
                <a:solidFill>
                  <a:schemeClr val="tx1"/>
                </a:solidFill>
              </a:rPr>
              <a:t>にも</a:t>
            </a:r>
            <a:r>
              <a:rPr lang="en-US" altLang="ja-JP" dirty="0" smtClean="0">
                <a:solidFill>
                  <a:schemeClr val="tx1"/>
                </a:solidFill>
              </a:rPr>
              <a:t>Servlet</a:t>
            </a:r>
            <a:r>
              <a:rPr lang="ja-JP" altLang="en-US" dirty="0" smtClean="0">
                <a:solidFill>
                  <a:schemeClr val="tx1"/>
                </a:solidFill>
              </a:rPr>
              <a:t>に行く前に「</a:t>
            </a:r>
            <a:r>
              <a:rPr lang="en-US" altLang="ja-JP" dirty="0" smtClean="0">
                <a:solidFill>
                  <a:schemeClr val="tx1"/>
                </a:solidFill>
              </a:rPr>
              <a:t>Filter</a:t>
            </a:r>
            <a:r>
              <a:rPr lang="ja-JP" altLang="en-US" dirty="0" smtClean="0">
                <a:solidFill>
                  <a:schemeClr val="tx1"/>
                </a:solidFill>
              </a:rPr>
              <a:t>」とかもあるけど割愛。</a:t>
            </a:r>
            <a:endParaRPr lang="en-US" altLang="ja-JP" dirty="0" smtClean="0">
              <a:solidFill>
                <a:schemeClr val="tx1"/>
              </a:solidFill>
            </a:endParaRPr>
          </a:p>
          <a:p>
            <a:r>
              <a:rPr lang="en-US" altLang="ja-JP" dirty="0" smtClean="0">
                <a:solidFill>
                  <a:schemeClr val="tx1"/>
                </a:solidFill>
              </a:rPr>
              <a:t>Servlet</a:t>
            </a:r>
            <a:r>
              <a:rPr lang="ja-JP" altLang="en-US" dirty="0" smtClean="0">
                <a:solidFill>
                  <a:schemeClr val="tx1"/>
                </a:solidFill>
              </a:rPr>
              <a:t>でリクエストで受け取った内容を元に何らかの処理をしてレスポンスを返す。</a:t>
            </a:r>
            <a:endParaRPr lang="en-US" altLang="ja-JP" dirty="0" smtClean="0">
              <a:solidFill>
                <a:schemeClr val="tx1"/>
              </a:solidFill>
            </a:endParaRPr>
          </a:p>
          <a:p>
            <a:r>
              <a:rPr lang="ja-JP" altLang="en-US" dirty="0" smtClean="0">
                <a:solidFill>
                  <a:schemeClr val="tx1"/>
                </a:solidFill>
              </a:rPr>
              <a:t>でもこの時に処理した内容に基づいて</a:t>
            </a:r>
            <a:r>
              <a:rPr lang="ja-JP" altLang="en-US" dirty="0" smtClean="0">
                <a:solidFill>
                  <a:srgbClr val="FF0000"/>
                </a:solidFill>
              </a:rPr>
              <a:t>「動的に結果を変えて画面表示したい」</a:t>
            </a:r>
            <a:r>
              <a:rPr lang="ja-JP" altLang="en-US" dirty="0" smtClean="0">
                <a:solidFill>
                  <a:schemeClr val="tx1"/>
                </a:solidFill>
              </a:rPr>
              <a:t>。変数の内容を表示したり、みたいな。</a:t>
            </a:r>
            <a:endParaRPr lang="en-US" altLang="ja-JP" dirty="0" smtClean="0">
              <a:solidFill>
                <a:schemeClr val="tx1"/>
              </a:solidFill>
            </a:endParaRPr>
          </a:p>
          <a:p>
            <a:r>
              <a:rPr lang="ja-JP" altLang="en-US" dirty="0" smtClean="0">
                <a:solidFill>
                  <a:schemeClr val="tx1"/>
                </a:solidFill>
              </a:rPr>
              <a:t>でも</a:t>
            </a:r>
            <a:r>
              <a:rPr lang="en-US" altLang="ja-JP" dirty="0" smtClean="0">
                <a:solidFill>
                  <a:schemeClr val="tx1"/>
                </a:solidFill>
              </a:rPr>
              <a:t>HTML</a:t>
            </a:r>
            <a:r>
              <a:rPr lang="ja-JP" altLang="en-US" dirty="0" smtClean="0">
                <a:solidFill>
                  <a:schemeClr val="tx1"/>
                </a:solidFill>
              </a:rPr>
              <a:t>はタグで定義するだけだから変数を受け取ってどうこうは出来ない。じゃぁどうする。</a:t>
            </a:r>
            <a:endParaRPr lang="en-US" altLang="ja-JP" dirty="0" smtClean="0">
              <a:solidFill>
                <a:schemeClr val="tx1"/>
              </a:solidFill>
            </a:endParaRPr>
          </a:p>
          <a:p>
            <a:r>
              <a:rPr lang="ja-JP" altLang="en-US" dirty="0" smtClean="0">
                <a:solidFill>
                  <a:srgbClr val="FF0000"/>
                </a:solidFill>
              </a:rPr>
              <a:t>「</a:t>
            </a:r>
            <a:r>
              <a:rPr lang="en-US" altLang="ja-JP" dirty="0" smtClean="0">
                <a:solidFill>
                  <a:srgbClr val="FF0000"/>
                </a:solidFill>
              </a:rPr>
              <a:t>JSP</a:t>
            </a:r>
            <a:r>
              <a:rPr lang="ja-JP" altLang="en-US" dirty="0" smtClean="0">
                <a:solidFill>
                  <a:srgbClr val="FF0000"/>
                </a:solidFill>
              </a:rPr>
              <a:t>」</a:t>
            </a:r>
            <a:r>
              <a:rPr lang="ja-JP" altLang="en-US" dirty="0" smtClean="0">
                <a:solidFill>
                  <a:schemeClr val="tx1"/>
                </a:solidFill>
              </a:rPr>
              <a:t>を使う。</a:t>
            </a:r>
            <a:r>
              <a:rPr lang="en-US" altLang="ja-JP" dirty="0" smtClean="0">
                <a:solidFill>
                  <a:schemeClr val="tx1"/>
                </a:solidFill>
              </a:rPr>
              <a:t>Java</a:t>
            </a:r>
            <a:r>
              <a:rPr lang="ja-JP" altLang="en-US" dirty="0" smtClean="0">
                <a:solidFill>
                  <a:schemeClr val="tx1"/>
                </a:solidFill>
              </a:rPr>
              <a:t>で編集したレスポンスを</a:t>
            </a:r>
            <a:r>
              <a:rPr lang="en-US" altLang="ja-JP" dirty="0" smtClean="0">
                <a:solidFill>
                  <a:schemeClr val="tx1"/>
                </a:solidFill>
              </a:rPr>
              <a:t>JSP</a:t>
            </a:r>
            <a:r>
              <a:rPr lang="ja-JP" altLang="en-US" dirty="0" smtClean="0">
                <a:solidFill>
                  <a:schemeClr val="tx1"/>
                </a:solidFill>
              </a:rPr>
              <a:t>で受け取る事で動的に扱える。中身は</a:t>
            </a:r>
            <a:r>
              <a:rPr lang="en-US" altLang="ja-JP" dirty="0" smtClean="0">
                <a:solidFill>
                  <a:schemeClr val="tx1"/>
                </a:solidFill>
              </a:rPr>
              <a:t>HTML</a:t>
            </a:r>
            <a:r>
              <a:rPr lang="ja-JP" altLang="en-US" dirty="0" smtClean="0">
                <a:solidFill>
                  <a:schemeClr val="tx1"/>
                </a:solidFill>
              </a:rPr>
              <a:t>とほぼ一緒だけど、</a:t>
            </a:r>
            <a:r>
              <a:rPr lang="en-US" altLang="ja-JP" dirty="0" smtClean="0">
                <a:solidFill>
                  <a:schemeClr val="tx1"/>
                </a:solidFill>
              </a:rPr>
              <a:t>HTML</a:t>
            </a:r>
            <a:r>
              <a:rPr lang="ja-JP" altLang="en-US" dirty="0" smtClean="0">
                <a:solidFill>
                  <a:schemeClr val="tx1"/>
                </a:solidFill>
              </a:rPr>
              <a:t>に新機能を追加しているようなイメージ。</a:t>
            </a:r>
            <a:endParaRPr lang="en-US" altLang="ja-JP" dirty="0" smtClean="0">
              <a:solidFill>
                <a:schemeClr val="tx1"/>
              </a:solidFill>
            </a:endParaRPr>
          </a:p>
        </p:txBody>
      </p:sp>
    </p:spTree>
    <p:extLst>
      <p:ext uri="{BB962C8B-B14F-4D97-AF65-F5344CB8AC3E}">
        <p14:creationId xmlns:p14="http://schemas.microsoft.com/office/powerpoint/2010/main" val="14260971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ja-JP" altLang="en-US" dirty="0"/>
              <a:t>アプリケーションサーバー</a:t>
            </a:r>
            <a:endParaRPr lang="en-US" altLang="ja-JP" dirty="0"/>
          </a:p>
        </p:txBody>
      </p:sp>
    </p:spTree>
    <p:extLst>
      <p:ext uri="{BB962C8B-B14F-4D97-AF65-F5344CB8AC3E}">
        <p14:creationId xmlns:p14="http://schemas.microsoft.com/office/powerpoint/2010/main" val="32717576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4294967295"/>
          </p:nvPr>
        </p:nvSpPr>
        <p:spPr>
          <a:xfrm>
            <a:off x="972766" y="952399"/>
            <a:ext cx="10330774" cy="5039839"/>
          </a:xfrm>
        </p:spPr>
        <p:txBody>
          <a:bodyPr>
            <a:normAutofit fontScale="92500" lnSpcReduction="10000"/>
          </a:bodyPr>
          <a:lstStyle/>
          <a:p>
            <a:r>
              <a:rPr lang="en-US" altLang="ja-JP" dirty="0" smtClean="0">
                <a:solidFill>
                  <a:schemeClr val="tx1"/>
                </a:solidFill>
              </a:rPr>
              <a:t>Servlet</a:t>
            </a:r>
            <a:r>
              <a:rPr lang="ja-JP" altLang="en-US" dirty="0" smtClean="0">
                <a:solidFill>
                  <a:schemeClr val="tx1"/>
                </a:solidFill>
              </a:rPr>
              <a:t>で処理した内容を</a:t>
            </a:r>
            <a:r>
              <a:rPr lang="en-US" altLang="ja-JP" dirty="0" smtClean="0">
                <a:solidFill>
                  <a:schemeClr val="tx1"/>
                </a:solidFill>
              </a:rPr>
              <a:t>JSP</a:t>
            </a:r>
            <a:r>
              <a:rPr lang="ja-JP" altLang="en-US" dirty="0" smtClean="0">
                <a:solidFill>
                  <a:schemeClr val="tx1"/>
                </a:solidFill>
              </a:rPr>
              <a:t>で表示する。</a:t>
            </a:r>
            <a:endParaRPr lang="en-US" altLang="ja-JP" dirty="0" smtClean="0">
              <a:solidFill>
                <a:schemeClr val="tx1"/>
              </a:solidFill>
            </a:endParaRPr>
          </a:p>
          <a:p>
            <a:r>
              <a:rPr lang="ja-JP" altLang="en-US" dirty="0" smtClean="0">
                <a:solidFill>
                  <a:schemeClr val="tx1"/>
                </a:solidFill>
              </a:rPr>
              <a:t>じゃあその</a:t>
            </a:r>
            <a:r>
              <a:rPr lang="en-US" altLang="ja-JP" dirty="0" smtClean="0">
                <a:solidFill>
                  <a:schemeClr val="tx1"/>
                </a:solidFill>
              </a:rPr>
              <a:t>Servlet</a:t>
            </a:r>
            <a:r>
              <a:rPr lang="ja-JP" altLang="en-US" dirty="0" smtClean="0">
                <a:solidFill>
                  <a:schemeClr val="tx1"/>
                </a:solidFill>
              </a:rPr>
              <a:t>と</a:t>
            </a:r>
            <a:r>
              <a:rPr lang="en-US" altLang="ja-JP" dirty="0" smtClean="0">
                <a:solidFill>
                  <a:schemeClr val="tx1"/>
                </a:solidFill>
              </a:rPr>
              <a:t>JSP</a:t>
            </a:r>
            <a:r>
              <a:rPr lang="ja-JP" altLang="en-US" dirty="0" smtClean="0">
                <a:solidFill>
                  <a:schemeClr val="tx1"/>
                </a:solidFill>
              </a:rPr>
              <a:t>はどうやって作るのか、どうやって動かすのか。</a:t>
            </a:r>
            <a:endParaRPr lang="en-US" altLang="ja-JP" dirty="0" smtClean="0">
              <a:solidFill>
                <a:schemeClr val="tx1"/>
              </a:solidFill>
            </a:endParaRPr>
          </a:p>
          <a:p>
            <a:r>
              <a:rPr lang="ja-JP" altLang="en-US" dirty="0">
                <a:solidFill>
                  <a:schemeClr val="tx1"/>
                </a:solidFill>
              </a:rPr>
              <a:t>作</a:t>
            </a:r>
            <a:r>
              <a:rPr lang="ja-JP" altLang="en-US" dirty="0" smtClean="0">
                <a:solidFill>
                  <a:schemeClr val="tx1"/>
                </a:solidFill>
              </a:rPr>
              <a:t>るのは今までと同じように</a:t>
            </a:r>
            <a:r>
              <a:rPr lang="en-US" altLang="ja-JP" dirty="0" smtClean="0">
                <a:solidFill>
                  <a:schemeClr val="tx1"/>
                </a:solidFill>
              </a:rPr>
              <a:t>Java</a:t>
            </a:r>
            <a:r>
              <a:rPr lang="ja-JP" altLang="en-US" dirty="0" smtClean="0">
                <a:solidFill>
                  <a:schemeClr val="tx1"/>
                </a:solidFill>
              </a:rPr>
              <a:t>プログラムとして作る。</a:t>
            </a:r>
            <a:endParaRPr lang="en-US" altLang="ja-JP" dirty="0" smtClean="0">
              <a:solidFill>
                <a:schemeClr val="tx1"/>
              </a:solidFill>
            </a:endParaRPr>
          </a:p>
          <a:p>
            <a:r>
              <a:rPr lang="ja-JP" altLang="en-US" dirty="0" smtClean="0">
                <a:solidFill>
                  <a:schemeClr val="tx1"/>
                </a:solidFill>
              </a:rPr>
              <a:t>動かすには「ビルド」をして「</a:t>
            </a:r>
            <a:r>
              <a:rPr lang="en-US" altLang="ja-JP" dirty="0" smtClean="0">
                <a:solidFill>
                  <a:schemeClr val="tx1"/>
                </a:solidFill>
              </a:rPr>
              <a:t>war</a:t>
            </a:r>
            <a:r>
              <a:rPr lang="ja-JP" altLang="en-US" dirty="0" smtClean="0">
                <a:solidFill>
                  <a:schemeClr val="tx1"/>
                </a:solidFill>
              </a:rPr>
              <a:t>」にして</a:t>
            </a:r>
            <a:r>
              <a:rPr lang="ja-JP" altLang="en-US" dirty="0" smtClean="0">
                <a:solidFill>
                  <a:srgbClr val="FF0000"/>
                </a:solidFill>
              </a:rPr>
              <a:t>「アプリケーションサーバー」</a:t>
            </a:r>
            <a:r>
              <a:rPr lang="ja-JP" altLang="en-US" dirty="0" smtClean="0">
                <a:solidFill>
                  <a:schemeClr val="tx1"/>
                </a:solidFill>
              </a:rPr>
              <a:t>に配備する。</a:t>
            </a:r>
            <a:endParaRPr lang="en-US" altLang="ja-JP" dirty="0" smtClean="0">
              <a:solidFill>
                <a:schemeClr val="tx1"/>
              </a:solidFill>
            </a:endParaRPr>
          </a:p>
          <a:p>
            <a:r>
              <a:rPr lang="ja-JP" altLang="en-US" dirty="0" smtClean="0">
                <a:solidFill>
                  <a:schemeClr val="tx1"/>
                </a:solidFill>
              </a:rPr>
              <a:t>アプリケーションサーバーというのは</a:t>
            </a:r>
            <a:r>
              <a:rPr lang="en-US" altLang="ja-JP" dirty="0" smtClean="0">
                <a:solidFill>
                  <a:schemeClr val="tx1"/>
                </a:solidFill>
              </a:rPr>
              <a:t>Java</a:t>
            </a:r>
            <a:r>
              <a:rPr lang="ja-JP" altLang="en-US" dirty="0" smtClean="0">
                <a:solidFill>
                  <a:schemeClr val="tx1"/>
                </a:solidFill>
              </a:rPr>
              <a:t>アプリケーションを動かす為のサーバー。</a:t>
            </a:r>
            <a:r>
              <a:rPr lang="en-US" altLang="ja-JP" dirty="0" smtClean="0">
                <a:solidFill>
                  <a:schemeClr val="tx1"/>
                </a:solidFill>
              </a:rPr>
              <a:t>Web</a:t>
            </a:r>
            <a:r>
              <a:rPr lang="ja-JP" altLang="en-US" dirty="0" smtClean="0">
                <a:solidFill>
                  <a:schemeClr val="tx1"/>
                </a:solidFill>
              </a:rPr>
              <a:t>サーバーとプログラムを実行する</a:t>
            </a:r>
            <a:r>
              <a:rPr lang="en-US" altLang="ja-JP" dirty="0" smtClean="0">
                <a:solidFill>
                  <a:schemeClr val="tx1"/>
                </a:solidFill>
              </a:rPr>
              <a:t>JVM</a:t>
            </a:r>
            <a:r>
              <a:rPr lang="ja-JP" altLang="en-US" dirty="0" smtClean="0">
                <a:solidFill>
                  <a:schemeClr val="tx1"/>
                </a:solidFill>
              </a:rPr>
              <a:t>を搭載したサーバーという認識で</a:t>
            </a:r>
            <a:r>
              <a:rPr lang="en-US" altLang="ja-JP" dirty="0" smtClean="0">
                <a:solidFill>
                  <a:schemeClr val="tx1"/>
                </a:solidFill>
              </a:rPr>
              <a:t>OK</a:t>
            </a:r>
            <a:r>
              <a:rPr lang="ja-JP" altLang="en-US" dirty="0" err="1" smtClean="0">
                <a:solidFill>
                  <a:schemeClr val="tx1"/>
                </a:solidFill>
              </a:rPr>
              <a:t>。</a:t>
            </a:r>
            <a:endParaRPr lang="en-US" altLang="ja-JP" dirty="0" smtClean="0">
              <a:solidFill>
                <a:schemeClr val="tx1"/>
              </a:solidFill>
            </a:endParaRPr>
          </a:p>
          <a:p>
            <a:r>
              <a:rPr lang="ja-JP" altLang="en-US" dirty="0" smtClean="0">
                <a:solidFill>
                  <a:schemeClr val="tx1"/>
                </a:solidFill>
              </a:rPr>
              <a:t>補足として</a:t>
            </a:r>
            <a:r>
              <a:rPr lang="en-US" altLang="ja-JP" dirty="0" smtClean="0">
                <a:solidFill>
                  <a:schemeClr val="tx1"/>
                </a:solidFill>
              </a:rPr>
              <a:t>Java</a:t>
            </a:r>
            <a:r>
              <a:rPr lang="ja-JP" altLang="en-US" dirty="0" err="1" smtClean="0">
                <a:solidFill>
                  <a:schemeClr val="tx1"/>
                </a:solidFill>
              </a:rPr>
              <a:t>には</a:t>
            </a:r>
            <a:r>
              <a:rPr lang="en-US" altLang="ja-JP" dirty="0" err="1" smtClean="0">
                <a:solidFill>
                  <a:srgbClr val="FF0000"/>
                </a:solidFill>
              </a:rPr>
              <a:t>JavaEE</a:t>
            </a:r>
            <a:r>
              <a:rPr lang="ja-JP" altLang="en-US" dirty="0" smtClean="0">
                <a:solidFill>
                  <a:schemeClr val="tx1"/>
                </a:solidFill>
              </a:rPr>
              <a:t>というエディションがあり、これはエンタープライズエディションの略になる。そして、アプリケーションサーバーは</a:t>
            </a:r>
            <a:r>
              <a:rPr lang="en-US" altLang="ja-JP" dirty="0" err="1" smtClean="0">
                <a:solidFill>
                  <a:schemeClr val="tx1"/>
                </a:solidFill>
              </a:rPr>
              <a:t>JavaEE</a:t>
            </a:r>
            <a:r>
              <a:rPr lang="ja-JP" altLang="en-US" dirty="0" smtClean="0">
                <a:solidFill>
                  <a:schemeClr val="tx1"/>
                </a:solidFill>
              </a:rPr>
              <a:t>が搭載されているので、アプリが動く。</a:t>
            </a:r>
            <a:endParaRPr lang="en-US" altLang="ja-JP" dirty="0" smtClean="0">
              <a:solidFill>
                <a:schemeClr val="tx1"/>
              </a:solidFill>
            </a:endParaRPr>
          </a:p>
          <a:p>
            <a:r>
              <a:rPr lang="ja-JP" altLang="en-US" dirty="0" smtClean="0">
                <a:solidFill>
                  <a:schemeClr val="tx1"/>
                </a:solidFill>
              </a:rPr>
              <a:t>実は</a:t>
            </a:r>
            <a:r>
              <a:rPr lang="en-US" altLang="ja-JP" dirty="0" err="1" smtClean="0">
                <a:solidFill>
                  <a:schemeClr val="tx1"/>
                </a:solidFill>
              </a:rPr>
              <a:t>JavaSE</a:t>
            </a:r>
            <a:r>
              <a:rPr lang="ja-JP" altLang="en-US" dirty="0" smtClean="0">
                <a:solidFill>
                  <a:schemeClr val="tx1"/>
                </a:solidFill>
              </a:rPr>
              <a:t>は開発用なので、サーバー上で動かすには色々と足りないものがあったりする。その足りないものは</a:t>
            </a:r>
            <a:r>
              <a:rPr lang="en-US" altLang="ja-JP" dirty="0" err="1" smtClean="0">
                <a:solidFill>
                  <a:schemeClr val="tx1"/>
                </a:solidFill>
              </a:rPr>
              <a:t>JavaEE</a:t>
            </a:r>
            <a:r>
              <a:rPr lang="ja-JP" altLang="en-US" dirty="0" smtClean="0">
                <a:solidFill>
                  <a:schemeClr val="tx1"/>
                </a:solidFill>
              </a:rPr>
              <a:t>に入っている。</a:t>
            </a:r>
            <a:endParaRPr lang="en-US" altLang="ja-JP" dirty="0" smtClean="0">
              <a:solidFill>
                <a:schemeClr val="tx1"/>
              </a:solidFill>
            </a:endParaRPr>
          </a:p>
          <a:p>
            <a:r>
              <a:rPr lang="ja-JP" altLang="en-US" dirty="0" smtClean="0">
                <a:solidFill>
                  <a:schemeClr val="tx1"/>
                </a:solidFill>
              </a:rPr>
              <a:t>またまた捕捉で注意事項として、</a:t>
            </a:r>
            <a:r>
              <a:rPr lang="en-US" altLang="ja-JP" dirty="0" smtClean="0">
                <a:solidFill>
                  <a:schemeClr val="tx1"/>
                </a:solidFill>
              </a:rPr>
              <a:t>Java11</a:t>
            </a:r>
            <a:r>
              <a:rPr lang="ja-JP" altLang="en-US" dirty="0" smtClean="0">
                <a:solidFill>
                  <a:schemeClr val="tx1"/>
                </a:solidFill>
              </a:rPr>
              <a:t>からは</a:t>
            </a:r>
            <a:r>
              <a:rPr lang="en-US" altLang="ja-JP" dirty="0" err="1" smtClean="0">
                <a:solidFill>
                  <a:schemeClr val="tx1"/>
                </a:solidFill>
              </a:rPr>
              <a:t>JavaEE</a:t>
            </a:r>
            <a:r>
              <a:rPr lang="ja-JP" altLang="en-US" dirty="0" smtClean="0">
                <a:solidFill>
                  <a:schemeClr val="tx1"/>
                </a:solidFill>
              </a:rPr>
              <a:t>に関するものが一部、</a:t>
            </a:r>
            <a:r>
              <a:rPr lang="en-US" altLang="ja-JP" dirty="0" err="1" smtClean="0">
                <a:solidFill>
                  <a:schemeClr val="tx1"/>
                </a:solidFill>
              </a:rPr>
              <a:t>JavaSE</a:t>
            </a:r>
            <a:r>
              <a:rPr lang="ja-JP" altLang="en-US" dirty="0" smtClean="0">
                <a:solidFill>
                  <a:schemeClr val="tx1"/>
                </a:solidFill>
              </a:rPr>
              <a:t>から削除されているので、以前使えたものが使えなくなったりしている。</a:t>
            </a:r>
            <a:endParaRPr lang="en-US" altLang="ja-JP" dirty="0" smtClean="0">
              <a:solidFill>
                <a:schemeClr val="tx1"/>
              </a:solidFill>
            </a:endParaRPr>
          </a:p>
        </p:txBody>
      </p:sp>
    </p:spTree>
    <p:extLst>
      <p:ext uri="{BB962C8B-B14F-4D97-AF65-F5344CB8AC3E}">
        <p14:creationId xmlns:p14="http://schemas.microsoft.com/office/powerpoint/2010/main" val="12581695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ja-JP" altLang="en-US" dirty="0"/>
              <a:t>とにもかくにも</a:t>
            </a:r>
            <a:r>
              <a:rPr lang="en-US" altLang="ja-JP" dirty="0"/>
              <a:t>Web</a:t>
            </a:r>
            <a:r>
              <a:rPr lang="ja-JP" altLang="en-US" dirty="0" smtClean="0"/>
              <a:t>アプリ</a:t>
            </a:r>
            <a:r>
              <a:rPr lang="ja-JP" altLang="en-US" dirty="0"/>
              <a:t>動</a:t>
            </a:r>
            <a:r>
              <a:rPr lang="ja-JP" altLang="en-US" dirty="0" smtClean="0"/>
              <a:t>かす</a:t>
            </a:r>
            <a:endParaRPr lang="en-US" altLang="ja-JP" dirty="0"/>
          </a:p>
        </p:txBody>
      </p:sp>
    </p:spTree>
    <p:extLst>
      <p:ext uri="{BB962C8B-B14F-4D97-AF65-F5344CB8AC3E}">
        <p14:creationId xmlns:p14="http://schemas.microsoft.com/office/powerpoint/2010/main" val="13472086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ja-JP" altLang="en-US" dirty="0" smtClean="0"/>
              <a:t>アプリケーション</a:t>
            </a:r>
            <a:r>
              <a:rPr lang="ja-JP" altLang="en-US" dirty="0"/>
              <a:t>サーバ</a:t>
            </a:r>
            <a:r>
              <a:rPr lang="ja-JP" altLang="en-US" dirty="0" smtClean="0"/>
              <a:t>ーの</a:t>
            </a:r>
            <a:r>
              <a:rPr lang="en-US" altLang="ja-JP" dirty="0" smtClean="0"/>
              <a:t/>
            </a:r>
            <a:br>
              <a:rPr lang="en-US" altLang="ja-JP" dirty="0" smtClean="0"/>
            </a:br>
            <a:r>
              <a:rPr lang="ja-JP" altLang="en-US" dirty="0" smtClean="0"/>
              <a:t>インストール</a:t>
            </a:r>
            <a:endParaRPr lang="en-US" altLang="ja-JP" dirty="0"/>
          </a:p>
        </p:txBody>
      </p:sp>
    </p:spTree>
    <p:extLst>
      <p:ext uri="{BB962C8B-B14F-4D97-AF65-F5344CB8AC3E}">
        <p14:creationId xmlns:p14="http://schemas.microsoft.com/office/powerpoint/2010/main" val="3856389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ja-JP" altLang="en-US" dirty="0"/>
              <a:t>そもそも</a:t>
            </a:r>
            <a:r>
              <a:rPr lang="en-US" altLang="ja-JP" dirty="0"/>
              <a:t>Web</a:t>
            </a:r>
            <a:r>
              <a:rPr lang="ja-JP" altLang="en-US" dirty="0"/>
              <a:t>アプリケーションって何。</a:t>
            </a:r>
            <a:endParaRPr lang="en-US" altLang="ja-JP" dirty="0"/>
          </a:p>
        </p:txBody>
      </p:sp>
    </p:spTree>
    <p:extLst>
      <p:ext uri="{BB962C8B-B14F-4D97-AF65-F5344CB8AC3E}">
        <p14:creationId xmlns:p14="http://schemas.microsoft.com/office/powerpoint/2010/main" val="674723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normAutofit fontScale="90000"/>
          </a:bodyPr>
          <a:lstStyle/>
          <a:p>
            <a:r>
              <a:rPr lang="en-US" altLang="ja-JP" dirty="0" smtClean="0"/>
              <a:t>Web</a:t>
            </a:r>
            <a:r>
              <a:rPr lang="ja-JP" altLang="en-US" dirty="0" smtClean="0"/>
              <a:t>サイトを参考にまずは</a:t>
            </a:r>
            <a:r>
              <a:rPr lang="en-US" altLang="ja-JP" dirty="0" smtClean="0"/>
              <a:t>Apache</a:t>
            </a:r>
            <a:r>
              <a:rPr lang="ja-JP" altLang="en-US" dirty="0" smtClean="0"/>
              <a:t> </a:t>
            </a:r>
            <a:r>
              <a:rPr lang="en-US" altLang="ja-JP" dirty="0" smtClean="0"/>
              <a:t>Tomcat</a:t>
            </a:r>
            <a:r>
              <a:rPr lang="ja-JP" altLang="en-US" dirty="0" smtClean="0"/>
              <a:t>のインストールから。</a:t>
            </a:r>
            <a:r>
              <a:rPr lang="en-US" altLang="ja-JP" dirty="0" smtClean="0"/>
              <a:t/>
            </a:r>
            <a:br>
              <a:rPr lang="en-US" altLang="ja-JP" dirty="0" smtClean="0"/>
            </a:br>
            <a:r>
              <a:rPr lang="ja-JP" altLang="en-US" dirty="0"/>
              <a:t>バージョン</a:t>
            </a:r>
            <a:r>
              <a:rPr lang="ja-JP" altLang="en-US" dirty="0" smtClean="0"/>
              <a:t>は</a:t>
            </a:r>
            <a:r>
              <a:rPr lang="en-US" altLang="ja-JP" dirty="0" smtClean="0"/>
              <a:t>8</a:t>
            </a:r>
            <a:r>
              <a:rPr lang="ja-JP" altLang="en-US" dirty="0" smtClean="0"/>
              <a:t>以降であれば恐らく大丈夫。</a:t>
            </a:r>
            <a:endParaRPr lang="en-US" altLang="ja-JP" dirty="0"/>
          </a:p>
        </p:txBody>
      </p:sp>
    </p:spTree>
    <p:extLst>
      <p:ext uri="{BB962C8B-B14F-4D97-AF65-F5344CB8AC3E}">
        <p14:creationId xmlns:p14="http://schemas.microsoft.com/office/powerpoint/2010/main" val="6064482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normAutofit/>
          </a:bodyPr>
          <a:lstStyle/>
          <a:p>
            <a:r>
              <a:rPr lang="ja-JP" altLang="en-US" dirty="0" smtClean="0"/>
              <a:t>そして相も変わらずネットの海から既にあるものは全力で利用するスタイル</a:t>
            </a:r>
            <a:endParaRPr lang="en-US" altLang="ja-JP" dirty="0"/>
          </a:p>
        </p:txBody>
      </p:sp>
    </p:spTree>
    <p:extLst>
      <p:ext uri="{BB962C8B-B14F-4D97-AF65-F5344CB8AC3E}">
        <p14:creationId xmlns:p14="http://schemas.microsoft.com/office/powerpoint/2010/main" val="41523036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normAutofit fontScale="90000"/>
          </a:bodyPr>
          <a:lstStyle/>
          <a:p>
            <a:r>
              <a:rPr lang="ja-JP" altLang="en-US" dirty="0" smtClean="0"/>
              <a:t>参考</a:t>
            </a:r>
            <a:r>
              <a:rPr lang="en-US" altLang="ja-JP" dirty="0" smtClean="0"/>
              <a:t>http</a:t>
            </a:r>
            <a:r>
              <a:rPr lang="en-US" altLang="ja-JP" dirty="0"/>
              <a:t>://www.javaroad.jp/opensource/js_tomcat1.htm</a:t>
            </a:r>
            <a:endParaRPr lang="en-US" altLang="ja-JP" dirty="0"/>
          </a:p>
        </p:txBody>
      </p:sp>
    </p:spTree>
    <p:extLst>
      <p:ext uri="{BB962C8B-B14F-4D97-AF65-F5344CB8AC3E}">
        <p14:creationId xmlns:p14="http://schemas.microsoft.com/office/powerpoint/2010/main" val="434023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en-US" altLang="ja-JP" dirty="0" smtClean="0"/>
              <a:t>Eclipse</a:t>
            </a:r>
            <a:r>
              <a:rPr lang="ja-JP" altLang="en-US" dirty="0" smtClean="0"/>
              <a:t>上で</a:t>
            </a:r>
            <a:r>
              <a:rPr lang="en-US" altLang="ja-JP" dirty="0" smtClean="0"/>
              <a:t>Tomcat</a:t>
            </a:r>
            <a:r>
              <a:rPr lang="ja-JP" altLang="en-US" dirty="0" smtClean="0"/>
              <a:t>をいじれるようにプラグインを入れてみる</a:t>
            </a:r>
            <a:endParaRPr lang="en-US" altLang="ja-JP" dirty="0"/>
          </a:p>
        </p:txBody>
      </p:sp>
    </p:spTree>
    <p:extLst>
      <p:ext uri="{BB962C8B-B14F-4D97-AF65-F5344CB8AC3E}">
        <p14:creationId xmlns:p14="http://schemas.microsoft.com/office/powerpoint/2010/main" val="40428607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normAutofit fontScale="90000"/>
          </a:bodyPr>
          <a:lstStyle/>
          <a:p>
            <a:r>
              <a:rPr lang="ja-JP" altLang="en-US" dirty="0" smtClean="0"/>
              <a:t>参考</a:t>
            </a:r>
            <a:r>
              <a:rPr lang="en-US" altLang="ja-JP" dirty="0"/>
              <a:t>https://qiita.com/sabineko/items/e21aaaf05706e1ec0acb</a:t>
            </a:r>
            <a:endParaRPr lang="en-US" altLang="ja-JP" dirty="0"/>
          </a:p>
        </p:txBody>
      </p:sp>
    </p:spTree>
    <p:extLst>
      <p:ext uri="{BB962C8B-B14F-4D97-AF65-F5344CB8AC3E}">
        <p14:creationId xmlns:p14="http://schemas.microsoft.com/office/powerpoint/2010/main" val="41754356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ja-JP" altLang="en-US" dirty="0"/>
              <a:t>適当</a:t>
            </a:r>
            <a:r>
              <a:rPr lang="ja-JP" altLang="en-US" dirty="0" smtClean="0"/>
              <a:t>な</a:t>
            </a:r>
            <a:r>
              <a:rPr lang="ja-JP" altLang="en-US" dirty="0"/>
              <a:t>アプリ</a:t>
            </a:r>
            <a:r>
              <a:rPr lang="ja-JP" altLang="en-US" dirty="0" smtClean="0"/>
              <a:t>を作って、動かしてみる</a:t>
            </a:r>
            <a:endParaRPr lang="en-US" altLang="ja-JP" dirty="0"/>
          </a:p>
        </p:txBody>
      </p:sp>
    </p:spTree>
    <p:extLst>
      <p:ext uri="{BB962C8B-B14F-4D97-AF65-F5344CB8AC3E}">
        <p14:creationId xmlns:p14="http://schemas.microsoft.com/office/powerpoint/2010/main" val="38508099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normAutofit fontScale="90000"/>
          </a:bodyPr>
          <a:lstStyle/>
          <a:p>
            <a:r>
              <a:rPr lang="ja-JP" altLang="en-US" dirty="0" smtClean="0"/>
              <a:t>参考</a:t>
            </a:r>
            <a:r>
              <a:rPr lang="en-US" altLang="ja-JP" dirty="0"/>
              <a:t>http://www.javaroad.jp/opensource/js_eclipse6.htm</a:t>
            </a:r>
            <a:endParaRPr lang="en-US" altLang="ja-JP" dirty="0"/>
          </a:p>
        </p:txBody>
      </p:sp>
    </p:spTree>
    <p:extLst>
      <p:ext uri="{BB962C8B-B14F-4D97-AF65-F5344CB8AC3E}">
        <p14:creationId xmlns:p14="http://schemas.microsoft.com/office/powerpoint/2010/main" val="11090045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ja-JP" altLang="en-US" dirty="0" smtClean="0"/>
              <a:t>次回までの宿題</a:t>
            </a:r>
            <a:endParaRPr lang="en-US" altLang="ja-JP" dirty="0"/>
          </a:p>
        </p:txBody>
      </p:sp>
    </p:spTree>
    <p:extLst>
      <p:ext uri="{BB962C8B-B14F-4D97-AF65-F5344CB8AC3E}">
        <p14:creationId xmlns:p14="http://schemas.microsoft.com/office/powerpoint/2010/main" val="35932154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normAutofit fontScale="90000"/>
          </a:bodyPr>
          <a:lstStyle/>
          <a:p>
            <a:r>
              <a:rPr lang="ja-JP" altLang="en-US" dirty="0" smtClean="0"/>
              <a:t>出来なかった人は出来るまで。</a:t>
            </a:r>
            <a:r>
              <a:rPr lang="en-US" altLang="ja-JP" dirty="0" smtClean="0"/>
              <a:t/>
            </a:r>
            <a:br>
              <a:rPr lang="en-US" altLang="ja-JP" dirty="0" smtClean="0"/>
            </a:br>
            <a:r>
              <a:rPr lang="ja-JP" altLang="en-US" dirty="0" smtClean="0"/>
              <a:t>出来た</a:t>
            </a:r>
            <a:r>
              <a:rPr lang="ja-JP" altLang="en-US" dirty="0"/>
              <a:t>人</a:t>
            </a:r>
            <a:r>
              <a:rPr lang="ja-JP" altLang="en-US" dirty="0" smtClean="0"/>
              <a:t>は</a:t>
            </a:r>
            <a:r>
              <a:rPr lang="en-US" altLang="ja-JP" dirty="0" smtClean="0"/>
              <a:t>CRUD</a:t>
            </a:r>
            <a:r>
              <a:rPr lang="ja-JP" altLang="en-US" dirty="0" smtClean="0"/>
              <a:t>処理を実装してみよう。</a:t>
            </a:r>
            <a:endParaRPr lang="en-US" altLang="ja-JP" dirty="0"/>
          </a:p>
        </p:txBody>
      </p:sp>
    </p:spTree>
    <p:extLst>
      <p:ext uri="{BB962C8B-B14F-4D97-AF65-F5344CB8AC3E}">
        <p14:creationId xmlns:p14="http://schemas.microsoft.com/office/powerpoint/2010/main" val="6679464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4294967295"/>
          </p:nvPr>
        </p:nvSpPr>
        <p:spPr>
          <a:xfrm>
            <a:off x="972766" y="952399"/>
            <a:ext cx="10330774" cy="5039839"/>
          </a:xfrm>
        </p:spPr>
        <p:txBody>
          <a:bodyPr>
            <a:normAutofit/>
          </a:bodyPr>
          <a:lstStyle/>
          <a:p>
            <a:r>
              <a:rPr lang="en-US" altLang="ja-JP" dirty="0" smtClean="0">
                <a:solidFill>
                  <a:schemeClr val="tx1"/>
                </a:solidFill>
              </a:rPr>
              <a:t>CRUD</a:t>
            </a:r>
            <a:r>
              <a:rPr lang="ja-JP" altLang="en-US" dirty="0" smtClean="0">
                <a:solidFill>
                  <a:schemeClr val="tx1"/>
                </a:solidFill>
              </a:rPr>
              <a:t>処理については調べる。すぐに分かる。</a:t>
            </a:r>
            <a:endParaRPr lang="en-US" altLang="ja-JP" dirty="0" smtClean="0">
              <a:solidFill>
                <a:schemeClr val="tx1"/>
              </a:solidFill>
            </a:endParaRPr>
          </a:p>
          <a:p>
            <a:r>
              <a:rPr lang="en-US" altLang="ja-JP" dirty="0" smtClean="0">
                <a:solidFill>
                  <a:schemeClr val="tx1"/>
                </a:solidFill>
              </a:rPr>
              <a:t>Java</a:t>
            </a:r>
            <a:r>
              <a:rPr lang="ja-JP" altLang="en-US" dirty="0" smtClean="0">
                <a:solidFill>
                  <a:schemeClr val="tx1"/>
                </a:solidFill>
              </a:rPr>
              <a:t>プログラムから</a:t>
            </a:r>
            <a:r>
              <a:rPr lang="en-US" altLang="ja-JP" dirty="0" smtClean="0">
                <a:solidFill>
                  <a:schemeClr val="tx1"/>
                </a:solidFill>
              </a:rPr>
              <a:t>DB</a:t>
            </a:r>
            <a:r>
              <a:rPr lang="ja-JP" altLang="en-US" dirty="0" err="1" smtClean="0">
                <a:solidFill>
                  <a:schemeClr val="tx1"/>
                </a:solidFill>
              </a:rPr>
              <a:t>への</a:t>
            </a:r>
            <a:r>
              <a:rPr lang="ja-JP" altLang="en-US" dirty="0" smtClean="0">
                <a:solidFill>
                  <a:schemeClr val="tx1"/>
                </a:solidFill>
              </a:rPr>
              <a:t>接続が必要になる。</a:t>
            </a:r>
            <a:endParaRPr lang="en-US" altLang="ja-JP" dirty="0" smtClean="0">
              <a:solidFill>
                <a:schemeClr val="tx1"/>
              </a:solidFill>
            </a:endParaRPr>
          </a:p>
          <a:p>
            <a:r>
              <a:rPr lang="ja-JP" altLang="en-US" dirty="0">
                <a:solidFill>
                  <a:schemeClr val="tx1"/>
                </a:solidFill>
              </a:rPr>
              <a:t>今後</a:t>
            </a:r>
            <a:r>
              <a:rPr lang="ja-JP" altLang="en-US" dirty="0" smtClean="0">
                <a:solidFill>
                  <a:schemeClr val="tx1"/>
                </a:solidFill>
              </a:rPr>
              <a:t>は</a:t>
            </a:r>
            <a:r>
              <a:rPr lang="en-US" altLang="ja-JP" dirty="0" smtClean="0">
                <a:solidFill>
                  <a:schemeClr val="tx1"/>
                </a:solidFill>
              </a:rPr>
              <a:t>MySQL</a:t>
            </a:r>
            <a:r>
              <a:rPr lang="ja-JP" altLang="en-US" dirty="0" smtClean="0">
                <a:solidFill>
                  <a:schemeClr val="tx1"/>
                </a:solidFill>
              </a:rPr>
              <a:t>の</a:t>
            </a:r>
            <a:r>
              <a:rPr lang="en-US" altLang="ja-JP" dirty="0" smtClean="0">
                <a:solidFill>
                  <a:schemeClr val="tx1"/>
                </a:solidFill>
              </a:rPr>
              <a:t>5.7</a:t>
            </a:r>
            <a:r>
              <a:rPr lang="ja-JP" altLang="en-US" dirty="0" smtClean="0">
                <a:solidFill>
                  <a:schemeClr val="tx1"/>
                </a:solidFill>
              </a:rPr>
              <a:t>以降を使う予定。</a:t>
            </a:r>
            <a:r>
              <a:rPr lang="ja-JP" altLang="en-US" dirty="0" err="1" smtClean="0">
                <a:solidFill>
                  <a:schemeClr val="tx1"/>
                </a:solidFill>
              </a:rPr>
              <a:t>なの</a:t>
            </a:r>
            <a:r>
              <a:rPr lang="ja-JP" altLang="en-US" dirty="0" smtClean="0">
                <a:solidFill>
                  <a:schemeClr val="tx1"/>
                </a:solidFill>
              </a:rPr>
              <a:t>で</a:t>
            </a:r>
            <a:r>
              <a:rPr lang="en-US" altLang="ja-JP" dirty="0" smtClean="0">
                <a:solidFill>
                  <a:schemeClr val="tx1"/>
                </a:solidFill>
              </a:rPr>
              <a:t>MySQL</a:t>
            </a:r>
            <a:r>
              <a:rPr lang="ja-JP" altLang="en-US" dirty="0" smtClean="0">
                <a:solidFill>
                  <a:schemeClr val="tx1"/>
                </a:solidFill>
              </a:rPr>
              <a:t>と繋ぐ必要有。</a:t>
            </a:r>
            <a:endParaRPr lang="en-US" altLang="ja-JP" dirty="0" smtClean="0">
              <a:solidFill>
                <a:schemeClr val="tx1"/>
              </a:solidFill>
            </a:endParaRPr>
          </a:p>
          <a:p>
            <a:r>
              <a:rPr lang="en-US" altLang="ja-JP" dirty="0" smtClean="0">
                <a:solidFill>
                  <a:schemeClr val="tx1"/>
                </a:solidFill>
              </a:rPr>
              <a:t>JDBC</a:t>
            </a:r>
            <a:r>
              <a:rPr lang="ja-JP" altLang="en-US" dirty="0" smtClean="0">
                <a:solidFill>
                  <a:schemeClr val="tx1"/>
                </a:solidFill>
              </a:rPr>
              <a:t>コネクタというものが必要。これは</a:t>
            </a:r>
            <a:r>
              <a:rPr lang="en-US" altLang="ja-JP" dirty="0" smtClean="0">
                <a:solidFill>
                  <a:schemeClr val="tx1"/>
                </a:solidFill>
              </a:rPr>
              <a:t>DB</a:t>
            </a:r>
            <a:r>
              <a:rPr lang="ja-JP" altLang="en-US" dirty="0" smtClean="0">
                <a:solidFill>
                  <a:schemeClr val="tx1"/>
                </a:solidFill>
              </a:rPr>
              <a:t>と繋ぐためのモジュール。</a:t>
            </a:r>
            <a:endParaRPr lang="en-US" altLang="ja-JP" dirty="0" smtClean="0">
              <a:solidFill>
                <a:schemeClr val="tx1"/>
              </a:solidFill>
            </a:endParaRPr>
          </a:p>
          <a:p>
            <a:r>
              <a:rPr lang="en-US" altLang="ja-JP" dirty="0" smtClean="0">
                <a:solidFill>
                  <a:schemeClr val="tx1"/>
                </a:solidFill>
              </a:rPr>
              <a:t>JDBC</a:t>
            </a:r>
            <a:r>
              <a:rPr lang="ja-JP" altLang="en-US" dirty="0" smtClean="0">
                <a:solidFill>
                  <a:schemeClr val="tx1"/>
                </a:solidFill>
              </a:rPr>
              <a:t>コネクタはダウンロードしてくる必要がある。ライブラリとして追加しないといけない。</a:t>
            </a:r>
            <a:endParaRPr lang="en-US" altLang="ja-JP" dirty="0" smtClean="0">
              <a:solidFill>
                <a:schemeClr val="tx1"/>
              </a:solidFill>
            </a:endParaRPr>
          </a:p>
          <a:p>
            <a:r>
              <a:rPr lang="ja-JP" altLang="en-US" dirty="0" smtClean="0">
                <a:solidFill>
                  <a:schemeClr val="tx1"/>
                </a:solidFill>
              </a:rPr>
              <a:t>最終的にはアプリケーションサーバーと繋いで動かす事になるけれど、仕組みの理解として、まずは普通に</a:t>
            </a:r>
            <a:r>
              <a:rPr lang="en-US" altLang="ja-JP" dirty="0" smtClean="0">
                <a:solidFill>
                  <a:schemeClr val="tx1"/>
                </a:solidFill>
              </a:rPr>
              <a:t>Java</a:t>
            </a:r>
            <a:r>
              <a:rPr lang="ja-JP" altLang="en-US" dirty="0" smtClean="0">
                <a:solidFill>
                  <a:schemeClr val="tx1"/>
                </a:solidFill>
              </a:rPr>
              <a:t>プログラムから接続で</a:t>
            </a:r>
            <a:r>
              <a:rPr lang="en-US" altLang="ja-JP" dirty="0" smtClean="0">
                <a:solidFill>
                  <a:schemeClr val="tx1"/>
                </a:solidFill>
              </a:rPr>
              <a:t>OK</a:t>
            </a:r>
            <a:r>
              <a:rPr lang="ja-JP" altLang="en-US" dirty="0" err="1" smtClean="0">
                <a:solidFill>
                  <a:schemeClr val="tx1"/>
                </a:solidFill>
              </a:rPr>
              <a:t>。</a:t>
            </a:r>
            <a:endParaRPr lang="en-US" altLang="ja-JP" dirty="0" smtClean="0">
              <a:solidFill>
                <a:schemeClr val="tx1"/>
              </a:solidFill>
            </a:endParaRPr>
          </a:p>
          <a:p>
            <a:r>
              <a:rPr lang="en-US" altLang="ja-JP" dirty="0" smtClean="0">
                <a:solidFill>
                  <a:schemeClr val="tx1"/>
                </a:solidFill>
              </a:rPr>
              <a:t>MySQL</a:t>
            </a:r>
            <a:r>
              <a:rPr lang="ja-JP" altLang="en-US" dirty="0" smtClean="0">
                <a:solidFill>
                  <a:schemeClr val="tx1"/>
                </a:solidFill>
              </a:rPr>
              <a:t>をインストールした上で</a:t>
            </a:r>
            <a:r>
              <a:rPr lang="en-US" altLang="ja-JP" dirty="0" smtClean="0">
                <a:solidFill>
                  <a:schemeClr val="tx1"/>
                </a:solidFill>
              </a:rPr>
              <a:t>DB</a:t>
            </a:r>
            <a:r>
              <a:rPr lang="ja-JP" altLang="en-US" dirty="0" smtClean="0">
                <a:solidFill>
                  <a:schemeClr val="tx1"/>
                </a:solidFill>
              </a:rPr>
              <a:t>とテーブル作る必要がある。</a:t>
            </a:r>
            <a:endParaRPr lang="en-US" altLang="ja-JP" dirty="0" smtClean="0">
              <a:solidFill>
                <a:schemeClr val="tx1"/>
              </a:solidFill>
            </a:endParaRPr>
          </a:p>
        </p:txBody>
      </p:sp>
    </p:spTree>
    <p:extLst>
      <p:ext uri="{BB962C8B-B14F-4D97-AF65-F5344CB8AC3E}">
        <p14:creationId xmlns:p14="http://schemas.microsoft.com/office/powerpoint/2010/main" val="37369831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4294967295"/>
          </p:nvPr>
        </p:nvSpPr>
        <p:spPr>
          <a:xfrm>
            <a:off x="972766" y="952399"/>
            <a:ext cx="10330774" cy="5039839"/>
          </a:xfrm>
        </p:spPr>
        <p:txBody>
          <a:bodyPr>
            <a:normAutofit/>
          </a:bodyPr>
          <a:lstStyle/>
          <a:p>
            <a:r>
              <a:rPr lang="ja-JP" altLang="en-US" dirty="0" smtClean="0"/>
              <a:t>端的に言えば</a:t>
            </a:r>
            <a:r>
              <a:rPr lang="ja-JP" altLang="en-US" dirty="0" smtClean="0">
                <a:solidFill>
                  <a:srgbClr val="FF0000"/>
                </a:solidFill>
              </a:rPr>
              <a:t>「ブラウザ上で利用できるアプリケーション」</a:t>
            </a:r>
            <a:r>
              <a:rPr lang="ja-JP" altLang="en-US" dirty="0" smtClean="0">
                <a:solidFill>
                  <a:schemeClr val="tx1"/>
                </a:solidFill>
              </a:rPr>
              <a:t>の事。</a:t>
            </a:r>
            <a:endParaRPr lang="en-US" altLang="ja-JP" dirty="0" smtClean="0">
              <a:solidFill>
                <a:schemeClr val="tx1"/>
              </a:solidFill>
            </a:endParaRPr>
          </a:p>
          <a:p>
            <a:r>
              <a:rPr lang="ja-JP" altLang="en-US" dirty="0" smtClean="0">
                <a:solidFill>
                  <a:schemeClr val="tx1"/>
                </a:solidFill>
              </a:rPr>
              <a:t>クライアント</a:t>
            </a:r>
            <a:r>
              <a:rPr lang="en-US" altLang="ja-JP" dirty="0" smtClean="0">
                <a:solidFill>
                  <a:schemeClr val="tx1"/>
                </a:solidFill>
              </a:rPr>
              <a:t>(</a:t>
            </a:r>
            <a:r>
              <a:rPr lang="ja-JP" altLang="en-US" dirty="0" smtClean="0">
                <a:solidFill>
                  <a:schemeClr val="tx1"/>
                </a:solidFill>
              </a:rPr>
              <a:t>利用者</a:t>
            </a:r>
            <a:r>
              <a:rPr lang="en-US" altLang="ja-JP" dirty="0" smtClean="0">
                <a:solidFill>
                  <a:schemeClr val="tx1"/>
                </a:solidFill>
              </a:rPr>
              <a:t>)</a:t>
            </a:r>
            <a:r>
              <a:rPr lang="ja-JP" altLang="en-US" dirty="0" smtClean="0">
                <a:solidFill>
                  <a:schemeClr val="tx1"/>
                </a:solidFill>
              </a:rPr>
              <a:t>とサーバー</a:t>
            </a:r>
            <a:r>
              <a:rPr lang="en-US" altLang="ja-JP" dirty="0" smtClean="0">
                <a:solidFill>
                  <a:schemeClr val="tx1"/>
                </a:solidFill>
              </a:rPr>
              <a:t>(</a:t>
            </a:r>
            <a:r>
              <a:rPr lang="ja-JP" altLang="en-US" dirty="0" smtClean="0">
                <a:solidFill>
                  <a:schemeClr val="tx1"/>
                </a:solidFill>
              </a:rPr>
              <a:t>提供者</a:t>
            </a:r>
            <a:r>
              <a:rPr lang="en-US" altLang="ja-JP" dirty="0" smtClean="0">
                <a:solidFill>
                  <a:schemeClr val="tx1"/>
                </a:solidFill>
              </a:rPr>
              <a:t>)</a:t>
            </a:r>
            <a:r>
              <a:rPr lang="ja-JP" altLang="en-US" dirty="0" smtClean="0">
                <a:solidFill>
                  <a:schemeClr val="tx1"/>
                </a:solidFill>
              </a:rPr>
              <a:t>の関係性があり、クライアントの要求</a:t>
            </a:r>
            <a:r>
              <a:rPr lang="en-US" altLang="ja-JP" dirty="0" smtClean="0">
                <a:solidFill>
                  <a:schemeClr val="tx1"/>
                </a:solidFill>
              </a:rPr>
              <a:t>(</a:t>
            </a:r>
            <a:r>
              <a:rPr lang="ja-JP" altLang="en-US" dirty="0" smtClean="0">
                <a:solidFill>
                  <a:schemeClr val="tx1"/>
                </a:solidFill>
              </a:rPr>
              <a:t>リクエスト</a:t>
            </a:r>
            <a:r>
              <a:rPr lang="en-US" altLang="ja-JP" dirty="0" smtClean="0">
                <a:solidFill>
                  <a:schemeClr val="tx1"/>
                </a:solidFill>
              </a:rPr>
              <a:t>)</a:t>
            </a:r>
            <a:r>
              <a:rPr lang="ja-JP" altLang="en-US" dirty="0" smtClean="0">
                <a:solidFill>
                  <a:schemeClr val="tx1"/>
                </a:solidFill>
              </a:rPr>
              <a:t>に対してサーバーが応える</a:t>
            </a:r>
            <a:r>
              <a:rPr lang="en-US" altLang="ja-JP" dirty="0" smtClean="0">
                <a:solidFill>
                  <a:schemeClr val="tx1"/>
                </a:solidFill>
              </a:rPr>
              <a:t>(</a:t>
            </a:r>
            <a:r>
              <a:rPr lang="ja-JP" altLang="en-US" dirty="0" smtClean="0">
                <a:solidFill>
                  <a:schemeClr val="tx1"/>
                </a:solidFill>
              </a:rPr>
              <a:t>レスポンス</a:t>
            </a:r>
            <a:r>
              <a:rPr lang="en-US" altLang="ja-JP" dirty="0" smtClean="0">
                <a:solidFill>
                  <a:schemeClr val="tx1"/>
                </a:solidFill>
              </a:rPr>
              <a:t>)</a:t>
            </a:r>
            <a:r>
              <a:rPr lang="ja-JP" altLang="en-US" dirty="0" err="1" smtClean="0">
                <a:solidFill>
                  <a:schemeClr val="tx1"/>
                </a:solidFill>
              </a:rPr>
              <a:t>。</a:t>
            </a:r>
            <a:endParaRPr lang="en-US" altLang="ja-JP" dirty="0" smtClean="0">
              <a:solidFill>
                <a:schemeClr val="tx1"/>
              </a:solidFill>
            </a:endParaRPr>
          </a:p>
          <a:p>
            <a:r>
              <a:rPr lang="ja-JP" altLang="en-US" dirty="0">
                <a:solidFill>
                  <a:schemeClr val="tx1"/>
                </a:solidFill>
              </a:rPr>
              <a:t>基本的</a:t>
            </a:r>
            <a:r>
              <a:rPr lang="ja-JP" altLang="en-US" dirty="0" smtClean="0">
                <a:solidFill>
                  <a:schemeClr val="tx1"/>
                </a:solidFill>
              </a:rPr>
              <a:t>にリクエストに対するレスポンスはブラウザ上での画面表示になる。リクエストはほぼ文字情報となるので、それを元にサーバー側が処理した結果を返す、という流れ。</a:t>
            </a:r>
            <a:endParaRPr lang="en-US" altLang="ja-JP" dirty="0" smtClean="0">
              <a:solidFill>
                <a:schemeClr val="tx1"/>
              </a:solidFill>
            </a:endParaRPr>
          </a:p>
          <a:p>
            <a:r>
              <a:rPr lang="ja-JP" altLang="en-US" dirty="0" smtClean="0">
                <a:solidFill>
                  <a:schemeClr val="tx1"/>
                </a:solidFill>
              </a:rPr>
              <a:t>その為、求められる技術としては「ブラウザの仕様</a:t>
            </a:r>
            <a:r>
              <a:rPr lang="en-US" altLang="ja-JP" dirty="0" smtClean="0">
                <a:solidFill>
                  <a:schemeClr val="tx1"/>
                </a:solidFill>
              </a:rPr>
              <a:t>(</a:t>
            </a:r>
            <a:r>
              <a:rPr lang="ja-JP" altLang="en-US" dirty="0" smtClean="0">
                <a:solidFill>
                  <a:schemeClr val="tx1"/>
                </a:solidFill>
              </a:rPr>
              <a:t>挙動</a:t>
            </a:r>
            <a:r>
              <a:rPr lang="en-US" altLang="ja-JP" dirty="0" smtClean="0">
                <a:solidFill>
                  <a:schemeClr val="tx1"/>
                </a:solidFill>
              </a:rPr>
              <a:t>)</a:t>
            </a:r>
            <a:r>
              <a:rPr lang="ja-JP" altLang="en-US" dirty="0" smtClean="0">
                <a:solidFill>
                  <a:schemeClr val="tx1"/>
                </a:solidFill>
              </a:rPr>
              <a:t>」「通信」「サーバー側の仕様</a:t>
            </a:r>
            <a:r>
              <a:rPr lang="en-US" altLang="ja-JP" dirty="0" smtClean="0">
                <a:solidFill>
                  <a:schemeClr val="tx1"/>
                </a:solidFill>
              </a:rPr>
              <a:t>(</a:t>
            </a:r>
            <a:r>
              <a:rPr lang="ja-JP" altLang="en-US" dirty="0" smtClean="0">
                <a:solidFill>
                  <a:schemeClr val="tx1"/>
                </a:solidFill>
              </a:rPr>
              <a:t>挙動</a:t>
            </a:r>
            <a:r>
              <a:rPr lang="en-US" altLang="ja-JP" dirty="0" smtClean="0">
                <a:solidFill>
                  <a:schemeClr val="tx1"/>
                </a:solidFill>
              </a:rPr>
              <a:t>)</a:t>
            </a:r>
            <a:r>
              <a:rPr lang="ja-JP" altLang="en-US" dirty="0" smtClean="0">
                <a:solidFill>
                  <a:schemeClr val="tx1"/>
                </a:solidFill>
              </a:rPr>
              <a:t>」「プログラミング</a:t>
            </a:r>
            <a:r>
              <a:rPr lang="en-US" altLang="ja-JP" dirty="0" smtClean="0">
                <a:solidFill>
                  <a:schemeClr val="tx1"/>
                </a:solidFill>
              </a:rPr>
              <a:t>(Java</a:t>
            </a:r>
            <a:r>
              <a:rPr lang="ja-JP" altLang="en-US" dirty="0" smtClean="0">
                <a:solidFill>
                  <a:schemeClr val="tx1"/>
                </a:solidFill>
              </a:rPr>
              <a:t>とか</a:t>
            </a:r>
            <a:r>
              <a:rPr lang="en-US" altLang="ja-JP" dirty="0" smtClean="0">
                <a:solidFill>
                  <a:schemeClr val="tx1"/>
                </a:solidFill>
              </a:rPr>
              <a:t>)</a:t>
            </a:r>
            <a:r>
              <a:rPr lang="ja-JP" altLang="en-US" dirty="0" smtClean="0">
                <a:solidFill>
                  <a:schemeClr val="tx1"/>
                </a:solidFill>
              </a:rPr>
              <a:t>」「</a:t>
            </a:r>
            <a:r>
              <a:rPr lang="en-US" altLang="ja-JP" dirty="0" smtClean="0">
                <a:solidFill>
                  <a:schemeClr val="tx1"/>
                </a:solidFill>
              </a:rPr>
              <a:t>HTML</a:t>
            </a:r>
            <a:r>
              <a:rPr lang="ja-JP" altLang="en-US" dirty="0" smtClean="0">
                <a:solidFill>
                  <a:schemeClr val="tx1"/>
                </a:solidFill>
              </a:rPr>
              <a:t>や</a:t>
            </a:r>
            <a:r>
              <a:rPr lang="en-US" altLang="ja-JP" dirty="0" smtClean="0">
                <a:solidFill>
                  <a:schemeClr val="tx1"/>
                </a:solidFill>
              </a:rPr>
              <a:t>CSS</a:t>
            </a:r>
            <a:r>
              <a:rPr lang="ja-JP" altLang="en-US" dirty="0" smtClean="0">
                <a:solidFill>
                  <a:schemeClr val="tx1"/>
                </a:solidFill>
              </a:rPr>
              <a:t>などの画面描画」がある。</a:t>
            </a:r>
            <a:endParaRPr lang="en-US" altLang="ja-JP" dirty="0" smtClean="0">
              <a:solidFill>
                <a:schemeClr val="tx1"/>
              </a:solidFill>
            </a:endParaRPr>
          </a:p>
          <a:p>
            <a:r>
              <a:rPr lang="ja-JP" altLang="en-US" dirty="0">
                <a:solidFill>
                  <a:schemeClr val="tx1"/>
                </a:solidFill>
              </a:rPr>
              <a:t>上記</a:t>
            </a:r>
            <a:r>
              <a:rPr lang="ja-JP" altLang="en-US" dirty="0" smtClean="0">
                <a:solidFill>
                  <a:schemeClr val="tx1"/>
                </a:solidFill>
              </a:rPr>
              <a:t>を見てわかるように</a:t>
            </a:r>
            <a:r>
              <a:rPr lang="en-US" altLang="ja-JP" dirty="0" smtClean="0">
                <a:solidFill>
                  <a:schemeClr val="tx1"/>
                </a:solidFill>
              </a:rPr>
              <a:t>Java</a:t>
            </a:r>
            <a:r>
              <a:rPr lang="ja-JP" altLang="en-US" dirty="0" smtClean="0">
                <a:solidFill>
                  <a:schemeClr val="tx1"/>
                </a:solidFill>
              </a:rPr>
              <a:t>とか</a:t>
            </a:r>
            <a:r>
              <a:rPr lang="en-US" altLang="ja-JP" dirty="0" smtClean="0">
                <a:solidFill>
                  <a:schemeClr val="tx1"/>
                </a:solidFill>
              </a:rPr>
              <a:t>PHP</a:t>
            </a:r>
            <a:r>
              <a:rPr lang="ja-JP" altLang="en-US" dirty="0" smtClean="0">
                <a:solidFill>
                  <a:schemeClr val="tx1"/>
                </a:solidFill>
              </a:rPr>
              <a:t>だけ、では足りず</a:t>
            </a:r>
            <a:r>
              <a:rPr lang="en-US" altLang="ja-JP" dirty="0" smtClean="0">
                <a:solidFill>
                  <a:schemeClr val="tx1"/>
                </a:solidFill>
              </a:rPr>
              <a:t>HTML/CSS</a:t>
            </a:r>
            <a:r>
              <a:rPr lang="ja-JP" altLang="en-US" dirty="0" smtClean="0">
                <a:solidFill>
                  <a:schemeClr val="tx1"/>
                </a:solidFill>
              </a:rPr>
              <a:t>や通信、ブラウザの挙動とかも理解してないとアプリケーションは開発できない。</a:t>
            </a:r>
            <a:endParaRPr lang="en-US" altLang="ja-JP" dirty="0" smtClean="0">
              <a:solidFill>
                <a:schemeClr val="tx1"/>
              </a:solidFill>
            </a:endParaRPr>
          </a:p>
        </p:txBody>
      </p:sp>
    </p:spTree>
    <p:extLst>
      <p:ext uri="{BB962C8B-B14F-4D97-AF65-F5344CB8AC3E}">
        <p14:creationId xmlns:p14="http://schemas.microsoft.com/office/powerpoint/2010/main" val="25719521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normAutofit fontScale="90000"/>
          </a:bodyPr>
          <a:lstStyle/>
          <a:p>
            <a:r>
              <a:rPr lang="ja-JP" altLang="en-US" dirty="0" smtClean="0"/>
              <a:t>参考</a:t>
            </a:r>
            <a:r>
              <a:rPr lang="en-US" altLang="ja-JP" dirty="0" smtClean="0"/>
              <a:t/>
            </a:r>
            <a:br>
              <a:rPr lang="en-US" altLang="ja-JP" dirty="0" smtClean="0"/>
            </a:br>
            <a:r>
              <a:rPr lang="en-US" altLang="ja-JP" dirty="0" smtClean="0"/>
              <a:t>https</a:t>
            </a:r>
            <a:r>
              <a:rPr lang="en-US" altLang="ja-JP" dirty="0"/>
              <a:t>://www.task-notes.com/entry/20150414/1428980400</a:t>
            </a:r>
            <a:endParaRPr lang="en-US" altLang="ja-JP" dirty="0"/>
          </a:p>
        </p:txBody>
      </p:sp>
    </p:spTree>
    <p:extLst>
      <p:ext uri="{BB962C8B-B14F-4D97-AF65-F5344CB8AC3E}">
        <p14:creationId xmlns:p14="http://schemas.microsoft.com/office/powerpoint/2010/main" val="15586202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2575297" y="2669331"/>
            <a:ext cx="7570652" cy="1514475"/>
          </a:xfrm>
        </p:spPr>
        <p:txBody>
          <a:bodyPr>
            <a:normAutofit/>
          </a:bodyPr>
          <a:lstStyle/>
          <a:p>
            <a:r>
              <a:rPr lang="ja-JP" altLang="en-US" dirty="0" smtClean="0"/>
              <a:t>おしまい</a:t>
            </a:r>
            <a:endParaRPr kumimoji="1" lang="ja-JP" altLang="en-US" dirty="0"/>
          </a:p>
        </p:txBody>
      </p:sp>
    </p:spTree>
    <p:extLst>
      <p:ext uri="{BB962C8B-B14F-4D97-AF65-F5344CB8AC3E}">
        <p14:creationId xmlns:p14="http://schemas.microsoft.com/office/powerpoint/2010/main" val="14844607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943582" y="2669331"/>
            <a:ext cx="10379413" cy="1514475"/>
          </a:xfrm>
        </p:spPr>
        <p:txBody>
          <a:bodyPr/>
          <a:lstStyle/>
          <a:p>
            <a:r>
              <a:rPr lang="en-US" altLang="ja-JP" dirty="0"/>
              <a:t>Web</a:t>
            </a:r>
            <a:r>
              <a:rPr lang="ja-JP" altLang="en-US" dirty="0"/>
              <a:t>アプリケーションでよく使う</a:t>
            </a:r>
            <a:r>
              <a:rPr lang="en-US" altLang="ja-JP" dirty="0"/>
              <a:t>(</a:t>
            </a:r>
            <a:r>
              <a:rPr lang="ja-JP" altLang="en-US" dirty="0"/>
              <a:t>見かける</a:t>
            </a:r>
            <a:r>
              <a:rPr lang="en-US" altLang="ja-JP" dirty="0"/>
              <a:t>)</a:t>
            </a:r>
            <a:r>
              <a:rPr lang="ja-JP" altLang="en-US" dirty="0"/>
              <a:t>言葉。</a:t>
            </a:r>
            <a:endParaRPr lang="en-US" altLang="ja-JP" dirty="0"/>
          </a:p>
        </p:txBody>
      </p:sp>
    </p:spTree>
    <p:extLst>
      <p:ext uri="{BB962C8B-B14F-4D97-AF65-F5344CB8AC3E}">
        <p14:creationId xmlns:p14="http://schemas.microsoft.com/office/powerpoint/2010/main" val="3507276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ja-JP" altLang="en-US" dirty="0" smtClean="0"/>
              <a:t>クライアント</a:t>
            </a:r>
            <a:r>
              <a:rPr lang="ja-JP" altLang="en-US" dirty="0" smtClean="0"/>
              <a:t>とサーバー</a:t>
            </a:r>
            <a:endParaRPr lang="en-US" altLang="ja-JP" dirty="0"/>
          </a:p>
        </p:txBody>
      </p:sp>
    </p:spTree>
    <p:extLst>
      <p:ext uri="{BB962C8B-B14F-4D97-AF65-F5344CB8AC3E}">
        <p14:creationId xmlns:p14="http://schemas.microsoft.com/office/powerpoint/2010/main" val="9845042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4294967295"/>
          </p:nvPr>
        </p:nvSpPr>
        <p:spPr>
          <a:xfrm>
            <a:off x="972766" y="952399"/>
            <a:ext cx="10330774" cy="5039839"/>
          </a:xfrm>
        </p:spPr>
        <p:txBody>
          <a:bodyPr>
            <a:normAutofit/>
          </a:bodyPr>
          <a:lstStyle/>
          <a:p>
            <a:r>
              <a:rPr lang="ja-JP" altLang="en-US" dirty="0"/>
              <a:t>昔からよく「クラサバ構成」とか言われたやつだけど、最近はブラウザ上で動く</a:t>
            </a:r>
            <a:r>
              <a:rPr lang="en-US" altLang="ja-JP" dirty="0"/>
              <a:t>Web</a:t>
            </a:r>
            <a:r>
              <a:rPr lang="ja-JP" altLang="en-US" dirty="0"/>
              <a:t>アプリを指すことが</a:t>
            </a:r>
            <a:r>
              <a:rPr lang="ja-JP" altLang="en-US" dirty="0" smtClean="0"/>
              <a:t>多い。</a:t>
            </a:r>
            <a:endParaRPr lang="en-US" altLang="ja-JP" dirty="0" smtClean="0"/>
          </a:p>
          <a:p>
            <a:r>
              <a:rPr lang="ja-JP" altLang="en-US" dirty="0"/>
              <a:t>別にブラウザ限定ではく利用者と提供者の関係が出来てたら</a:t>
            </a:r>
            <a:r>
              <a:rPr lang="ja-JP" altLang="en-US" dirty="0" smtClean="0"/>
              <a:t>良い。</a:t>
            </a:r>
            <a:endParaRPr lang="en-US" altLang="ja-JP" dirty="0" smtClean="0"/>
          </a:p>
          <a:p>
            <a:r>
              <a:rPr lang="en-US" altLang="ja-JP" dirty="0" smtClean="0">
                <a:solidFill>
                  <a:schemeClr val="tx1"/>
                </a:solidFill>
              </a:rPr>
              <a:t>Web</a:t>
            </a:r>
            <a:r>
              <a:rPr lang="ja-JP" altLang="en-US" dirty="0" smtClean="0">
                <a:solidFill>
                  <a:schemeClr val="tx1"/>
                </a:solidFill>
              </a:rPr>
              <a:t>アプリとしては下記のようなイメージ（貰い物</a:t>
            </a:r>
            <a:endParaRPr lang="en-US" altLang="ja-JP" dirty="0" smtClean="0">
              <a:solidFill>
                <a:schemeClr val="tx1"/>
              </a:solidFill>
            </a:endParaRPr>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0653" y="3428544"/>
            <a:ext cx="5715000" cy="2019300"/>
          </a:xfrm>
          <a:prstGeom prst="rect">
            <a:avLst/>
          </a:prstGeom>
        </p:spPr>
      </p:pic>
    </p:spTree>
    <p:extLst>
      <p:ext uri="{BB962C8B-B14F-4D97-AF65-F5344CB8AC3E}">
        <p14:creationId xmlns:p14="http://schemas.microsoft.com/office/powerpoint/2010/main" val="16134979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ja-JP" altLang="en-US" dirty="0" smtClean="0"/>
              <a:t>リクエストとレスポンス</a:t>
            </a:r>
            <a:endParaRPr lang="en-US" altLang="ja-JP" dirty="0"/>
          </a:p>
        </p:txBody>
      </p:sp>
    </p:spTree>
    <p:extLst>
      <p:ext uri="{BB962C8B-B14F-4D97-AF65-F5344CB8AC3E}">
        <p14:creationId xmlns:p14="http://schemas.microsoft.com/office/powerpoint/2010/main" val="681441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4294967295"/>
          </p:nvPr>
        </p:nvSpPr>
        <p:spPr>
          <a:xfrm>
            <a:off x="972766" y="952399"/>
            <a:ext cx="10330774" cy="5039839"/>
          </a:xfrm>
        </p:spPr>
        <p:txBody>
          <a:bodyPr>
            <a:normAutofit/>
          </a:bodyPr>
          <a:lstStyle/>
          <a:p>
            <a:r>
              <a:rPr lang="ja-JP" altLang="en-US" dirty="0" smtClean="0">
                <a:solidFill>
                  <a:schemeClr val="tx1"/>
                </a:solidFill>
              </a:rPr>
              <a:t>リクエスト自体はサーバーなどの提供者に対して送るものなので、</a:t>
            </a:r>
            <a:r>
              <a:rPr lang="en-US" altLang="ja-JP" dirty="0" smtClean="0">
                <a:solidFill>
                  <a:schemeClr val="tx1"/>
                </a:solidFill>
              </a:rPr>
              <a:t>Web</a:t>
            </a:r>
            <a:r>
              <a:rPr lang="ja-JP" altLang="en-US" dirty="0" smtClean="0">
                <a:solidFill>
                  <a:schemeClr val="tx1"/>
                </a:solidFill>
              </a:rPr>
              <a:t>アプリ限定ではない。</a:t>
            </a:r>
            <a:endParaRPr lang="en-US" altLang="ja-JP" dirty="0" smtClean="0">
              <a:solidFill>
                <a:schemeClr val="tx1"/>
              </a:solidFill>
            </a:endParaRPr>
          </a:p>
          <a:p>
            <a:r>
              <a:rPr lang="ja-JP" altLang="en-US" dirty="0" smtClean="0">
                <a:solidFill>
                  <a:schemeClr val="tx1"/>
                </a:solidFill>
              </a:rPr>
              <a:t>最近よくあるのは「</a:t>
            </a:r>
            <a:r>
              <a:rPr lang="en-US" altLang="ja-JP" dirty="0" smtClean="0">
                <a:solidFill>
                  <a:schemeClr val="tx1"/>
                </a:solidFill>
              </a:rPr>
              <a:t>API</a:t>
            </a:r>
            <a:r>
              <a:rPr lang="ja-JP" altLang="en-US" dirty="0" smtClean="0">
                <a:solidFill>
                  <a:schemeClr val="tx1"/>
                </a:solidFill>
              </a:rPr>
              <a:t>」と呼ばれるもの。これもリクエストを送る、という意味で合うので使う。</a:t>
            </a:r>
            <a:endParaRPr lang="en-US" altLang="ja-JP" dirty="0" smtClean="0">
              <a:solidFill>
                <a:schemeClr val="tx1"/>
              </a:solidFill>
            </a:endParaRPr>
          </a:p>
          <a:p>
            <a:r>
              <a:rPr lang="en-US" altLang="ja-JP" dirty="0" smtClean="0">
                <a:solidFill>
                  <a:schemeClr val="tx1"/>
                </a:solidFill>
              </a:rPr>
              <a:t>Web</a:t>
            </a:r>
            <a:r>
              <a:rPr lang="ja-JP" altLang="en-US" dirty="0" smtClean="0">
                <a:solidFill>
                  <a:schemeClr val="tx1"/>
                </a:solidFill>
              </a:rPr>
              <a:t>アプリケーションという前提ありきの場合は</a:t>
            </a:r>
            <a:r>
              <a:rPr lang="ja-JP" altLang="en-US" dirty="0" smtClean="0">
                <a:solidFill>
                  <a:srgbClr val="FF0000"/>
                </a:solidFill>
              </a:rPr>
              <a:t>「</a:t>
            </a:r>
            <a:r>
              <a:rPr lang="en-US" altLang="ja-JP" dirty="0" smtClean="0">
                <a:solidFill>
                  <a:srgbClr val="FF0000"/>
                </a:solidFill>
              </a:rPr>
              <a:t>HTTP Request</a:t>
            </a:r>
            <a:r>
              <a:rPr lang="ja-JP" altLang="en-US" dirty="0" smtClean="0">
                <a:solidFill>
                  <a:srgbClr val="FF0000"/>
                </a:solidFill>
              </a:rPr>
              <a:t>」</a:t>
            </a:r>
            <a:r>
              <a:rPr lang="ja-JP" altLang="en-US" dirty="0" smtClean="0">
                <a:solidFill>
                  <a:schemeClr val="tx1"/>
                </a:solidFill>
              </a:rPr>
              <a:t>を指す。</a:t>
            </a:r>
            <a:endParaRPr lang="en-US" altLang="ja-JP" dirty="0" smtClean="0">
              <a:solidFill>
                <a:schemeClr val="tx1"/>
              </a:solidFill>
            </a:endParaRPr>
          </a:p>
          <a:p>
            <a:r>
              <a:rPr lang="ja-JP" altLang="en-US" dirty="0">
                <a:solidFill>
                  <a:schemeClr val="tx1"/>
                </a:solidFill>
              </a:rPr>
              <a:t>レスポンス</a:t>
            </a:r>
            <a:r>
              <a:rPr lang="ja-JP" altLang="en-US" dirty="0" smtClean="0">
                <a:solidFill>
                  <a:schemeClr val="tx1"/>
                </a:solidFill>
              </a:rPr>
              <a:t>も同様。</a:t>
            </a:r>
            <a:r>
              <a:rPr lang="en-US" altLang="ja-JP" dirty="0" smtClean="0">
                <a:solidFill>
                  <a:schemeClr val="tx1"/>
                </a:solidFill>
              </a:rPr>
              <a:t>Web</a:t>
            </a:r>
            <a:r>
              <a:rPr lang="ja-JP" altLang="en-US" dirty="0" smtClean="0">
                <a:solidFill>
                  <a:schemeClr val="tx1"/>
                </a:solidFill>
              </a:rPr>
              <a:t>アプリ前提の場合は</a:t>
            </a:r>
            <a:r>
              <a:rPr lang="ja-JP" altLang="en-US" dirty="0" smtClean="0">
                <a:solidFill>
                  <a:srgbClr val="FF0000"/>
                </a:solidFill>
              </a:rPr>
              <a:t>「</a:t>
            </a:r>
            <a:r>
              <a:rPr lang="en-US" altLang="ja-JP" dirty="0" smtClean="0">
                <a:solidFill>
                  <a:srgbClr val="FF0000"/>
                </a:solidFill>
              </a:rPr>
              <a:t>HTTP</a:t>
            </a:r>
            <a:r>
              <a:rPr lang="ja-JP" altLang="en-US" dirty="0" smtClean="0">
                <a:solidFill>
                  <a:srgbClr val="FF0000"/>
                </a:solidFill>
              </a:rPr>
              <a:t> </a:t>
            </a:r>
            <a:r>
              <a:rPr lang="en-US" altLang="ja-JP" dirty="0" smtClean="0">
                <a:solidFill>
                  <a:srgbClr val="FF0000"/>
                </a:solidFill>
              </a:rPr>
              <a:t>Response</a:t>
            </a:r>
            <a:r>
              <a:rPr lang="ja-JP" altLang="en-US" dirty="0" smtClean="0">
                <a:solidFill>
                  <a:srgbClr val="FF0000"/>
                </a:solidFill>
              </a:rPr>
              <a:t>」</a:t>
            </a:r>
            <a:r>
              <a:rPr lang="ja-JP" altLang="en-US" dirty="0" smtClean="0">
                <a:solidFill>
                  <a:schemeClr val="tx1"/>
                </a:solidFill>
              </a:rPr>
              <a:t>を指す。</a:t>
            </a:r>
            <a:endParaRPr lang="en-US" altLang="ja-JP" dirty="0" smtClean="0">
              <a:solidFill>
                <a:schemeClr val="tx1"/>
              </a:solidFill>
            </a:endParaRPr>
          </a:p>
          <a:p>
            <a:r>
              <a:rPr lang="ja-JP" altLang="en-US" dirty="0" smtClean="0">
                <a:solidFill>
                  <a:schemeClr val="tx1"/>
                </a:solidFill>
              </a:rPr>
              <a:t>ちなみにここらへんの</a:t>
            </a:r>
            <a:r>
              <a:rPr lang="en-US" altLang="ja-JP" dirty="0" smtClean="0">
                <a:solidFill>
                  <a:schemeClr val="tx1"/>
                </a:solidFill>
              </a:rPr>
              <a:t>HTTP</a:t>
            </a:r>
            <a:r>
              <a:rPr lang="ja-JP" altLang="en-US" dirty="0" err="1" smtClean="0">
                <a:solidFill>
                  <a:schemeClr val="tx1"/>
                </a:solidFill>
              </a:rPr>
              <a:t>ほにゃららは</a:t>
            </a:r>
            <a:r>
              <a:rPr lang="ja-JP" altLang="en-US" dirty="0" smtClean="0">
                <a:solidFill>
                  <a:schemeClr val="tx1"/>
                </a:solidFill>
              </a:rPr>
              <a:t>ブラウザがやってくれてる。</a:t>
            </a:r>
            <a:endParaRPr lang="en-US" altLang="ja-JP" dirty="0" smtClean="0">
              <a:solidFill>
                <a:schemeClr val="tx1"/>
              </a:solidFill>
            </a:endParaRPr>
          </a:p>
          <a:p>
            <a:r>
              <a:rPr lang="ja-JP" altLang="en-US" dirty="0">
                <a:solidFill>
                  <a:schemeClr val="tx1"/>
                </a:solidFill>
              </a:rPr>
              <a:t>ブラウザ</a:t>
            </a:r>
            <a:r>
              <a:rPr lang="ja-JP" altLang="en-US" dirty="0" smtClean="0">
                <a:solidFill>
                  <a:schemeClr val="tx1"/>
                </a:solidFill>
              </a:rPr>
              <a:t>を介して</a:t>
            </a:r>
            <a:r>
              <a:rPr lang="en-US" altLang="ja-JP" dirty="0" smtClean="0">
                <a:solidFill>
                  <a:schemeClr val="tx1"/>
                </a:solidFill>
              </a:rPr>
              <a:t>HTTP Request</a:t>
            </a:r>
            <a:r>
              <a:rPr lang="ja-JP" altLang="en-US" dirty="0" smtClean="0">
                <a:solidFill>
                  <a:schemeClr val="tx1"/>
                </a:solidFill>
              </a:rPr>
              <a:t>を送り、サーバーが</a:t>
            </a:r>
            <a:r>
              <a:rPr lang="en-US" altLang="ja-JP" dirty="0" smtClean="0">
                <a:solidFill>
                  <a:schemeClr val="tx1"/>
                </a:solidFill>
              </a:rPr>
              <a:t>HTTP Response</a:t>
            </a:r>
            <a:r>
              <a:rPr lang="ja-JP" altLang="en-US" dirty="0" smtClean="0">
                <a:solidFill>
                  <a:schemeClr val="tx1"/>
                </a:solidFill>
              </a:rPr>
              <a:t>を返してブラウザに表示する。そんな感じ。</a:t>
            </a:r>
            <a:endParaRPr lang="en-US" altLang="ja-JP" dirty="0" smtClean="0">
              <a:solidFill>
                <a:schemeClr val="tx1"/>
              </a:solidFill>
            </a:endParaRPr>
          </a:p>
        </p:txBody>
      </p:sp>
    </p:spTree>
    <p:extLst>
      <p:ext uri="{BB962C8B-B14F-4D97-AF65-F5344CB8AC3E}">
        <p14:creationId xmlns:p14="http://schemas.microsoft.com/office/powerpoint/2010/main" val="36882116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オーガニック">
  <a:themeElements>
    <a:clrScheme name="オーガニック">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ほにゃ字">
      <a:majorFont>
        <a:latin typeface="ほにゃ字Re"/>
        <a:ea typeface="ほにゃ字Re"/>
        <a:cs typeface=""/>
      </a:majorFont>
      <a:minorFont>
        <a:latin typeface="ほにゃ字Re"/>
        <a:ea typeface="ほにゃ字Re"/>
        <a:cs typeface=""/>
      </a:minorFont>
    </a:fontScheme>
    <a:fmtScheme name="オーガニック">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824</TotalTime>
  <Words>1928</Words>
  <Application>Microsoft Office PowerPoint</Application>
  <PresentationFormat>ワイド画面</PresentationFormat>
  <Paragraphs>101</Paragraphs>
  <Slides>41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41</vt:i4>
      </vt:variant>
    </vt:vector>
  </HeadingPairs>
  <TitlesOfParts>
    <vt:vector size="46" baseType="lpstr">
      <vt:lpstr>ＭＳ Ｐゴシック</vt:lpstr>
      <vt:lpstr>ほにゃ字Re</vt:lpstr>
      <vt:lpstr>Arial</vt:lpstr>
      <vt:lpstr>Calibri</vt:lpstr>
      <vt:lpstr>オーガニック</vt:lpstr>
      <vt:lpstr>最速でJavaエンジニアになって稼ぐ</vt:lpstr>
      <vt:lpstr>目次的なやつ</vt:lpstr>
      <vt:lpstr>そもそもWebアプリケーションって何。</vt:lpstr>
      <vt:lpstr>PowerPoint プレゼンテーション</vt:lpstr>
      <vt:lpstr>Webアプリケーションでよく使う(見かける)言葉。</vt:lpstr>
      <vt:lpstr>クライアントとサーバー</vt:lpstr>
      <vt:lpstr>PowerPoint プレゼンテーション</vt:lpstr>
      <vt:lpstr>リクエストとレスポンス</vt:lpstr>
      <vt:lpstr>PowerPoint プレゼンテーション</vt:lpstr>
      <vt:lpstr>通信</vt:lpstr>
      <vt:lpstr>PowerPoint プレゼンテーション</vt:lpstr>
      <vt:lpstr>HTTPメソッド</vt:lpstr>
      <vt:lpstr>PowerPoint プレゼンテーション</vt:lpstr>
      <vt:lpstr>HTMLとかCSSとかJSとか</vt:lpstr>
      <vt:lpstr>PowerPoint プレゼンテーション</vt:lpstr>
      <vt:lpstr>JavaのWebアプリケーション開発の流れ。</vt:lpstr>
      <vt:lpstr>Webだろうとそうじゃなかろうと使う技術が変わるだけで、流れは実はあんまり変わらない。</vt:lpstr>
      <vt:lpstr>PowerPoint プレゼンテーション</vt:lpstr>
      <vt:lpstr>PowerPoint プレゼンテーション</vt:lpstr>
      <vt:lpstr>閑話休題</vt:lpstr>
      <vt:lpstr>ちゃんとやってりゃ上手くいくのに、何故失敗するのか</vt:lpstr>
      <vt:lpstr>PowerPoint プレゼンテーション</vt:lpstr>
      <vt:lpstr>話は戻って</vt:lpstr>
      <vt:lpstr>Servlet/JSP</vt:lpstr>
      <vt:lpstr>PowerPoint プレゼンテーション</vt:lpstr>
      <vt:lpstr>アプリケーションサーバー</vt:lpstr>
      <vt:lpstr>PowerPoint プレゼンテーション</vt:lpstr>
      <vt:lpstr>とにもかくにもWebアプリ動かす</vt:lpstr>
      <vt:lpstr>アプリケーションサーバーの インストール</vt:lpstr>
      <vt:lpstr>Webサイトを参考にまずはApache Tomcatのインストールから。 バージョンは8以降であれば恐らく大丈夫。</vt:lpstr>
      <vt:lpstr>そして相も変わらずネットの海から既にあるものは全力で利用するスタイル</vt:lpstr>
      <vt:lpstr>参考http://www.javaroad.jp/opensource/js_tomcat1.htm</vt:lpstr>
      <vt:lpstr>Eclipse上でTomcatをいじれるようにプラグインを入れてみる</vt:lpstr>
      <vt:lpstr>参考https://qiita.com/sabineko/items/e21aaaf05706e1ec0acb</vt:lpstr>
      <vt:lpstr>適当なアプリを作って、動かしてみる</vt:lpstr>
      <vt:lpstr>参考http://www.javaroad.jp/opensource/js_eclipse6.htm</vt:lpstr>
      <vt:lpstr>次回までの宿題</vt:lpstr>
      <vt:lpstr>出来なかった人は出来るまで。 出来た人はCRUD処理を実装してみよう。</vt:lpstr>
      <vt:lpstr>PowerPoint プレゼンテーション</vt:lpstr>
      <vt:lpstr>参考 https://www.task-notes.com/entry/20150414/1428980400</vt:lpstr>
      <vt:lpstr>おしまい</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最速でJavaエンジニアになって稼ぐ</dc:title>
  <dc:creator>dev 02</dc:creator>
  <cp:lastModifiedBy>dev 02</cp:lastModifiedBy>
  <cp:revision>65</cp:revision>
  <dcterms:created xsi:type="dcterms:W3CDTF">2018-10-17T05:10:56Z</dcterms:created>
  <dcterms:modified xsi:type="dcterms:W3CDTF">2018-10-31T04:49:25Z</dcterms:modified>
</cp:coreProperties>
</file>