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3" r:id="rId1"/>
  </p:sldMasterIdLst>
  <p:notesMasterIdLst>
    <p:notesMasterId r:id="rId46"/>
  </p:notesMasterIdLst>
  <p:handoutMasterIdLst>
    <p:handoutMasterId r:id="rId47"/>
  </p:handoutMasterIdLst>
  <p:sldIdLst>
    <p:sldId id="256" r:id="rId2"/>
    <p:sldId id="257" r:id="rId3"/>
    <p:sldId id="259" r:id="rId4"/>
    <p:sldId id="258" r:id="rId5"/>
    <p:sldId id="396" r:id="rId6"/>
    <p:sldId id="402" r:id="rId7"/>
    <p:sldId id="404" r:id="rId8"/>
    <p:sldId id="403" r:id="rId9"/>
    <p:sldId id="405" r:id="rId10"/>
    <p:sldId id="397" r:id="rId11"/>
    <p:sldId id="406" r:id="rId12"/>
    <p:sldId id="408" r:id="rId13"/>
    <p:sldId id="407" r:id="rId14"/>
    <p:sldId id="410" r:id="rId15"/>
    <p:sldId id="409" r:id="rId16"/>
    <p:sldId id="411" r:id="rId17"/>
    <p:sldId id="412" r:id="rId18"/>
    <p:sldId id="413" r:id="rId19"/>
    <p:sldId id="414" r:id="rId20"/>
    <p:sldId id="415" r:id="rId21"/>
    <p:sldId id="398" r:id="rId22"/>
    <p:sldId id="395" r:id="rId23"/>
    <p:sldId id="399" r:id="rId24"/>
    <p:sldId id="416" r:id="rId25"/>
    <p:sldId id="417" r:id="rId26"/>
    <p:sldId id="418" r:id="rId27"/>
    <p:sldId id="419" r:id="rId28"/>
    <p:sldId id="420" r:id="rId29"/>
    <p:sldId id="421" r:id="rId30"/>
    <p:sldId id="422" r:id="rId31"/>
    <p:sldId id="400" r:id="rId32"/>
    <p:sldId id="423" r:id="rId33"/>
    <p:sldId id="424" r:id="rId34"/>
    <p:sldId id="425" r:id="rId35"/>
    <p:sldId id="426" r:id="rId36"/>
    <p:sldId id="429" r:id="rId37"/>
    <p:sldId id="427" r:id="rId38"/>
    <p:sldId id="428" r:id="rId39"/>
    <p:sldId id="430" r:id="rId40"/>
    <p:sldId id="431" r:id="rId41"/>
    <p:sldId id="432" r:id="rId42"/>
    <p:sldId id="433" r:id="rId43"/>
    <p:sldId id="434" r:id="rId44"/>
    <p:sldId id="317" r:id="rId4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1038" y="90"/>
      </p:cViewPr>
      <p:guideLst/>
    </p:cSldViewPr>
  </p:slideViewPr>
  <p:notesTextViewPr>
    <p:cViewPr>
      <p:scale>
        <a:sx n="1" d="1"/>
        <a:sy n="1" d="1"/>
      </p:scale>
      <p:origin x="0" y="0"/>
    </p:cViewPr>
  </p:notesTextViewPr>
  <p:notesViewPr>
    <p:cSldViewPr snapToGrid="0">
      <p:cViewPr varScale="1">
        <p:scale>
          <a:sx n="79" d="100"/>
          <a:sy n="79" d="100"/>
        </p:scale>
        <p:origin x="402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75E1BB-0E1E-4A48-9FA6-88F871549E1C}" type="datetimeFigureOut">
              <a:rPr kumimoji="1" lang="ja-JP" altLang="en-US" smtClean="0"/>
              <a:t>2018/11/7</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EF0CE52-E2E9-4162-BDC7-469A59782725}" type="slidenum">
              <a:rPr kumimoji="1" lang="ja-JP" altLang="en-US" smtClean="0"/>
              <a:t>‹#›</a:t>
            </a:fld>
            <a:endParaRPr kumimoji="1" lang="ja-JP" altLang="en-US"/>
          </a:p>
        </p:txBody>
      </p:sp>
    </p:spTree>
    <p:extLst>
      <p:ext uri="{BB962C8B-B14F-4D97-AF65-F5344CB8AC3E}">
        <p14:creationId xmlns:p14="http://schemas.microsoft.com/office/powerpoint/2010/main" val="6953686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8FE00B-0D92-485C-AC8D-6EDE5F00261A}" type="datetimeFigureOut">
              <a:rPr kumimoji="1" lang="ja-JP" altLang="en-US" smtClean="0"/>
              <a:t>2018/11/7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E0B688-B42B-4204-A82E-BD3D894122DC}" type="slidenum">
              <a:rPr kumimoji="1" lang="ja-JP" altLang="en-US" smtClean="0"/>
              <a:t>‹#›</a:t>
            </a:fld>
            <a:endParaRPr kumimoji="1" lang="ja-JP" altLang="en-US"/>
          </a:p>
        </p:txBody>
      </p:sp>
    </p:spTree>
    <p:extLst>
      <p:ext uri="{BB962C8B-B14F-4D97-AF65-F5344CB8AC3E}">
        <p14:creationId xmlns:p14="http://schemas.microsoft.com/office/powerpoint/2010/main" val="245208974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BE0B688-B42B-4204-A82E-BD3D894122DC}" type="slidenum">
              <a:rPr kumimoji="1" lang="ja-JP" altLang="en-US" smtClean="0"/>
              <a:t>22</a:t>
            </a:fld>
            <a:endParaRPr kumimoji="1" lang="ja-JP" altLang="en-US"/>
          </a:p>
        </p:txBody>
      </p:sp>
    </p:spTree>
    <p:extLst>
      <p:ext uri="{BB962C8B-B14F-4D97-AF65-F5344CB8AC3E}">
        <p14:creationId xmlns:p14="http://schemas.microsoft.com/office/powerpoint/2010/main" val="2490266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BE0B688-B42B-4204-A82E-BD3D894122DC}" type="slidenum">
              <a:rPr kumimoji="1" lang="ja-JP" altLang="en-US" smtClean="0"/>
              <a:t>41</a:t>
            </a:fld>
            <a:endParaRPr kumimoji="1" lang="ja-JP" altLang="en-US"/>
          </a:p>
        </p:txBody>
      </p:sp>
    </p:spTree>
    <p:extLst>
      <p:ext uri="{BB962C8B-B14F-4D97-AF65-F5344CB8AC3E}">
        <p14:creationId xmlns:p14="http://schemas.microsoft.com/office/powerpoint/2010/main" val="470192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D2FCE67-DE72-46C9-94C3-4BFC4F94B905}" type="datetimeFigureOut">
              <a:rPr kumimoji="1" lang="ja-JP" altLang="en-US" smtClean="0"/>
              <a:t>2018/11/7</a:t>
            </a:fld>
            <a:endParaRPr kumimoji="1" lang="ja-JP" altLang="en-US"/>
          </a:p>
        </p:txBody>
      </p:sp>
      <p:sp>
        <p:nvSpPr>
          <p:cNvPr id="5" name="Footer Placeholder 4"/>
          <p:cNvSpPr>
            <a:spLocks noGrp="1"/>
          </p:cNvSpPr>
          <p:nvPr>
            <p:ph type="ftr" sz="quarter" idx="11"/>
          </p:nvPr>
        </p:nvSpPr>
        <p:spPr>
          <a:xfrm>
            <a:off x="2692397" y="5037663"/>
            <a:ext cx="5214635" cy="279400"/>
          </a:xfrm>
        </p:spPr>
        <p:txBody>
          <a:bodyPr/>
          <a:lstStyle/>
          <a:p>
            <a:endParaRPr kumimoji="1" lang="ja-JP" altLang="en-US"/>
          </a:p>
        </p:txBody>
      </p:sp>
      <p:sp>
        <p:nvSpPr>
          <p:cNvPr id="6" name="Slide Number Placeholder 5"/>
          <p:cNvSpPr>
            <a:spLocks noGrp="1"/>
          </p:cNvSpPr>
          <p:nvPr>
            <p:ph type="sldNum" sz="quarter" idx="12"/>
          </p:nvPr>
        </p:nvSpPr>
        <p:spPr>
          <a:xfrm>
            <a:off x="8956900" y="5037663"/>
            <a:ext cx="551167" cy="279400"/>
          </a:xfrm>
        </p:spPr>
        <p:txBody>
          <a:bodyPr/>
          <a:lstStyle/>
          <a:p>
            <a:fld id="{ADB2EC1F-E044-43C0-8D32-4105B500BB35}" type="slidenum">
              <a:rPr kumimoji="1" lang="ja-JP" altLang="en-US" smtClean="0"/>
              <a:t>‹#›</a:t>
            </a:fld>
            <a:endParaRPr kumimoji="1" lang="ja-JP" altLang="en-US"/>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4580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D2FCE67-DE72-46C9-94C3-4BFC4F94B905}" type="datetimeFigureOut">
              <a:rPr kumimoji="1" lang="ja-JP" altLang="en-US" smtClean="0"/>
              <a:t>2018/11/7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DB2EC1F-E044-43C0-8D32-4105B500BB35}" type="slidenum">
              <a:rPr kumimoji="1" lang="ja-JP" altLang="en-US" smtClean="0"/>
              <a:t>‹#›</a:t>
            </a:fld>
            <a:endParaRPr kumimoji="1" lang="ja-JP" altLang="en-US"/>
          </a:p>
        </p:txBody>
      </p:sp>
    </p:spTree>
    <p:extLst>
      <p:ext uri="{BB962C8B-B14F-4D97-AF65-F5344CB8AC3E}">
        <p14:creationId xmlns:p14="http://schemas.microsoft.com/office/powerpoint/2010/main" val="3500034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D2FCE67-DE72-46C9-94C3-4BFC4F94B905}" type="datetimeFigureOut">
              <a:rPr kumimoji="1" lang="ja-JP" altLang="en-US" smtClean="0"/>
              <a:t>2018/11/7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DB2EC1F-E044-43C0-8D32-4105B500BB35}" type="slidenum">
              <a:rPr kumimoji="1" lang="ja-JP" altLang="en-US" smtClean="0"/>
              <a:t>‹#›</a:t>
            </a:fld>
            <a:endParaRPr kumimoji="1" lang="ja-JP" altLang="en-US"/>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63520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D2FCE67-DE72-46C9-94C3-4BFC4F94B905}" type="datetimeFigureOut">
              <a:rPr kumimoji="1" lang="ja-JP" altLang="en-US" smtClean="0"/>
              <a:t>2018/11/7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DB2EC1F-E044-43C0-8D32-4105B500BB35}" type="slidenum">
              <a:rPr kumimoji="1" lang="ja-JP" altLang="en-US" smtClean="0"/>
              <a:t>‹#›</a:t>
            </a:fld>
            <a:endParaRPr kumimoji="1" lang="ja-JP"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30987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D2FCE67-DE72-46C9-94C3-4BFC4F94B905}" type="datetimeFigureOut">
              <a:rPr kumimoji="1" lang="ja-JP" altLang="en-US" smtClean="0"/>
              <a:t>2018/11/7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DB2EC1F-E044-43C0-8D32-4105B500BB35}" type="slidenum">
              <a:rPr kumimoji="1" lang="ja-JP" altLang="en-US" smtClean="0"/>
              <a:t>‹#›</a:t>
            </a:fld>
            <a:endParaRPr kumimoji="1" lang="ja-JP" altLang="en-US"/>
          </a:p>
        </p:txBody>
      </p:sp>
    </p:spTree>
    <p:extLst>
      <p:ext uri="{BB962C8B-B14F-4D97-AF65-F5344CB8AC3E}">
        <p14:creationId xmlns:p14="http://schemas.microsoft.com/office/powerpoint/2010/main" val="27909782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ja-JP" altLang="en-US" smtClean="0"/>
              <a:t>マスター タイトルの書式設定</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D2FCE67-DE72-46C9-94C3-4BFC4F94B905}" type="datetimeFigureOut">
              <a:rPr kumimoji="1" lang="ja-JP" altLang="en-US" smtClean="0"/>
              <a:t>2018/11/7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DB2EC1F-E044-43C0-8D32-4105B500BB35}" type="slidenum">
              <a:rPr kumimoji="1" lang="ja-JP" altLang="en-US" smtClean="0"/>
              <a:t>‹#›</a:t>
            </a:fld>
            <a:endParaRPr kumimoji="1" lang="ja-JP"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6363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ja-JP" altLang="en-US" smtClean="0"/>
              <a:t>マスター タイトルの書式設定</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D2FCE67-DE72-46C9-94C3-4BFC4F94B905}" type="datetimeFigureOut">
              <a:rPr kumimoji="1" lang="ja-JP" altLang="en-US" smtClean="0"/>
              <a:t>2018/11/7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DB2EC1F-E044-43C0-8D32-4105B500BB35}" type="slidenum">
              <a:rPr kumimoji="1" lang="ja-JP" altLang="en-US" smtClean="0"/>
              <a:t>‹#›</a:t>
            </a:fld>
            <a:endParaRPr kumimoji="1" lang="ja-JP" altLang="en-US"/>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62348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D2FCE67-DE72-46C9-94C3-4BFC4F94B905}" type="datetimeFigureOut">
              <a:rPr kumimoji="1" lang="ja-JP" altLang="en-US" smtClean="0"/>
              <a:t>2018/11/7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DB2EC1F-E044-43C0-8D32-4105B500BB35}" type="slidenum">
              <a:rPr kumimoji="1" lang="ja-JP" altLang="en-US" smtClean="0"/>
              <a:t>‹#›</a:t>
            </a:fld>
            <a:endParaRPr kumimoji="1" lang="ja-JP" alt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78679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D2FCE67-DE72-46C9-94C3-4BFC4F94B905}" type="datetimeFigureOut">
              <a:rPr kumimoji="1" lang="ja-JP" altLang="en-US" smtClean="0"/>
              <a:t>2018/11/7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DB2EC1F-E044-43C0-8D32-4105B500BB35}" type="slidenum">
              <a:rPr kumimoji="1" lang="ja-JP" altLang="en-US" smtClean="0"/>
              <a:t>‹#›</a:t>
            </a:fld>
            <a:endParaRPr kumimoji="1" lang="ja-JP" altLang="en-US"/>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5280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D2FCE67-DE72-46C9-94C3-4BFC4F94B905}" type="datetimeFigureOut">
              <a:rPr kumimoji="1" lang="ja-JP" altLang="en-US" smtClean="0"/>
              <a:t>2018/11/7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DB2EC1F-E044-43C0-8D32-4105B500BB35}" type="slidenum">
              <a:rPr kumimoji="1" lang="ja-JP" altLang="en-US" smtClean="0"/>
              <a:t>‹#›</a:t>
            </a:fld>
            <a:endParaRPr kumimoji="1" lang="ja-JP" altLang="en-US"/>
          </a:p>
        </p:txBody>
      </p:sp>
    </p:spTree>
    <p:extLst>
      <p:ext uri="{BB962C8B-B14F-4D97-AF65-F5344CB8AC3E}">
        <p14:creationId xmlns:p14="http://schemas.microsoft.com/office/powerpoint/2010/main" val="4049889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D2FCE67-DE72-46C9-94C3-4BFC4F94B905}" type="datetimeFigureOut">
              <a:rPr kumimoji="1" lang="ja-JP" altLang="en-US" smtClean="0"/>
              <a:t>2018/11/7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DB2EC1F-E044-43C0-8D32-4105B500BB35}" type="slidenum">
              <a:rPr kumimoji="1" lang="ja-JP" altLang="en-US" smtClean="0"/>
              <a:t>‹#›</a:t>
            </a:fld>
            <a:endParaRPr kumimoji="1" lang="ja-JP" altLang="en-US"/>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6276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2D2FCE67-DE72-46C9-94C3-4BFC4F94B905}" type="datetimeFigureOut">
              <a:rPr kumimoji="1" lang="ja-JP" altLang="en-US" smtClean="0"/>
              <a:t>2018/11/7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DB2EC1F-E044-43C0-8D32-4105B500BB35}" type="slidenum">
              <a:rPr kumimoji="1" lang="ja-JP" altLang="en-US" smtClean="0"/>
              <a:t>‹#›</a:t>
            </a:fld>
            <a:endParaRPr kumimoji="1" lang="ja-JP" altLang="en-US"/>
          </a:p>
        </p:txBody>
      </p:sp>
    </p:spTree>
    <p:extLst>
      <p:ext uri="{BB962C8B-B14F-4D97-AF65-F5344CB8AC3E}">
        <p14:creationId xmlns:p14="http://schemas.microsoft.com/office/powerpoint/2010/main" val="502147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2D2FCE67-DE72-46C9-94C3-4BFC4F94B905}" type="datetimeFigureOut">
              <a:rPr kumimoji="1" lang="ja-JP" altLang="en-US" smtClean="0"/>
              <a:t>2018/11/7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DB2EC1F-E044-43C0-8D32-4105B500BB35}" type="slidenum">
              <a:rPr kumimoji="1" lang="ja-JP" altLang="en-US" smtClean="0"/>
              <a:t>‹#›</a:t>
            </a:fld>
            <a:endParaRPr kumimoji="1" lang="ja-JP" altLang="en-US"/>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7976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2D2FCE67-DE72-46C9-94C3-4BFC4F94B905}" type="datetimeFigureOut">
              <a:rPr kumimoji="1" lang="ja-JP" altLang="en-US" smtClean="0"/>
              <a:t>2018/11/7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DB2EC1F-E044-43C0-8D32-4105B500BB35}" type="slidenum">
              <a:rPr kumimoji="1" lang="ja-JP" altLang="en-US" smtClean="0"/>
              <a:t>‹#›</a:t>
            </a:fld>
            <a:endParaRPr kumimoji="1" lang="ja-JP" alt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6893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FCE67-DE72-46C9-94C3-4BFC4F94B905}" type="datetimeFigureOut">
              <a:rPr kumimoji="1" lang="ja-JP" altLang="en-US" smtClean="0"/>
              <a:t>2018/11/7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DB2EC1F-E044-43C0-8D32-4105B500BB35}" type="slidenum">
              <a:rPr kumimoji="1" lang="ja-JP" altLang="en-US" smtClean="0"/>
              <a:t>‹#›</a:t>
            </a:fld>
            <a:endParaRPr kumimoji="1" lang="ja-JP" altLang="en-US"/>
          </a:p>
        </p:txBody>
      </p:sp>
    </p:spTree>
    <p:extLst>
      <p:ext uri="{BB962C8B-B14F-4D97-AF65-F5344CB8AC3E}">
        <p14:creationId xmlns:p14="http://schemas.microsoft.com/office/powerpoint/2010/main" val="3244457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D2FCE67-DE72-46C9-94C3-4BFC4F94B905}" type="datetimeFigureOut">
              <a:rPr kumimoji="1" lang="ja-JP" altLang="en-US" smtClean="0"/>
              <a:t>2018/11/7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DB2EC1F-E044-43C0-8D32-4105B500BB35}" type="slidenum">
              <a:rPr kumimoji="1" lang="ja-JP" altLang="en-US" smtClean="0"/>
              <a:t>‹#›</a:t>
            </a:fld>
            <a:endParaRPr kumimoji="1" lang="ja-JP" altLang="en-US"/>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3439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ja-JP" altLang="en-US" smtClean="0"/>
              <a:t>マスター タイトルの書式設定</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D2FCE67-DE72-46C9-94C3-4BFC4F94B905}" type="datetimeFigureOut">
              <a:rPr kumimoji="1" lang="ja-JP" altLang="en-US" smtClean="0"/>
              <a:t>2018/11/7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DB2EC1F-E044-43C0-8D32-4105B500BB35}" type="slidenum">
              <a:rPr kumimoji="1" lang="ja-JP" altLang="en-US" smtClean="0"/>
              <a:t>‹#›</a:t>
            </a:fld>
            <a:endParaRPr kumimoji="1" lang="ja-JP" altLang="en-US"/>
          </a:p>
        </p:txBody>
      </p:sp>
    </p:spTree>
    <p:extLst>
      <p:ext uri="{BB962C8B-B14F-4D97-AF65-F5344CB8AC3E}">
        <p14:creationId xmlns:p14="http://schemas.microsoft.com/office/powerpoint/2010/main" val="1762869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D2FCE67-DE72-46C9-94C3-4BFC4F94B905}" type="datetimeFigureOut">
              <a:rPr kumimoji="1" lang="ja-JP" altLang="en-US" smtClean="0"/>
              <a:t>2018/11/7</a:t>
            </a:fld>
            <a:endParaRPr kumimoji="1" lang="ja-JP"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DB2EC1F-E044-43C0-8D32-4105B500BB35}" type="slidenum">
              <a:rPr kumimoji="1" lang="ja-JP" altLang="en-US" smtClean="0"/>
              <a:t>‹#›</a:t>
            </a:fld>
            <a:endParaRPr kumimoji="1" lang="ja-JP" altLang="en-US"/>
          </a:p>
        </p:txBody>
      </p:sp>
    </p:spTree>
    <p:extLst>
      <p:ext uri="{BB962C8B-B14F-4D97-AF65-F5344CB8AC3E}">
        <p14:creationId xmlns:p14="http://schemas.microsoft.com/office/powerpoint/2010/main" val="2984197049"/>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7" r:id="rId14"/>
    <p:sldLayoutId id="2147483838" r:id="rId15"/>
    <p:sldLayoutId id="2147483839" r:id="rId16"/>
    <p:sldLayoutId id="2147483840" r:id="rId17"/>
  </p:sldLayoutIdLst>
  <p:txStyles>
    <p:title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ja-JP" altLang="en-US" dirty="0" smtClean="0"/>
              <a:t>最速で</a:t>
            </a:r>
            <a:r>
              <a:rPr kumimoji="1" lang="en-US" altLang="ja-JP" dirty="0" smtClean="0"/>
              <a:t>Java</a:t>
            </a:r>
            <a:r>
              <a:rPr kumimoji="1" lang="ja-JP" altLang="en-US" dirty="0" smtClean="0"/>
              <a:t>エンジニアになって稼ぐ</a:t>
            </a:r>
            <a:endParaRPr kumimoji="1" lang="ja-JP" altLang="en-US" dirty="0"/>
          </a:p>
        </p:txBody>
      </p:sp>
      <p:sp>
        <p:nvSpPr>
          <p:cNvPr id="4" name="サブタイトル 3"/>
          <p:cNvSpPr>
            <a:spLocks noGrp="1"/>
          </p:cNvSpPr>
          <p:nvPr>
            <p:ph type="subTitle" idx="1"/>
          </p:nvPr>
        </p:nvSpPr>
        <p:spPr/>
        <p:txBody>
          <a:bodyPr/>
          <a:lstStyle/>
          <a:p>
            <a:r>
              <a:rPr kumimoji="1" lang="en-US" altLang="ja-JP" dirty="0" smtClean="0"/>
              <a:t>2018/11/10</a:t>
            </a:r>
            <a:endParaRPr kumimoji="1" lang="en-US" altLang="ja-JP" dirty="0" smtClean="0"/>
          </a:p>
          <a:p>
            <a:r>
              <a:rPr kumimoji="1" lang="ja-JP" altLang="en-US" dirty="0" smtClean="0"/>
              <a:t>人生逃げ切りオンラインサロン内</a:t>
            </a:r>
            <a:endParaRPr kumimoji="1" lang="ja-JP" altLang="en-US" dirty="0"/>
          </a:p>
        </p:txBody>
      </p:sp>
    </p:spTree>
    <p:extLst>
      <p:ext uri="{BB962C8B-B14F-4D97-AF65-F5344CB8AC3E}">
        <p14:creationId xmlns:p14="http://schemas.microsoft.com/office/powerpoint/2010/main" val="35954415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lstStyle/>
          <a:p>
            <a:r>
              <a:rPr lang="ja-JP" altLang="en-US" dirty="0"/>
              <a:t>ドメインモデル</a:t>
            </a:r>
            <a:endParaRPr lang="en-US" altLang="ja-JP" dirty="0"/>
          </a:p>
        </p:txBody>
      </p:sp>
    </p:spTree>
    <p:extLst>
      <p:ext uri="{BB962C8B-B14F-4D97-AF65-F5344CB8AC3E}">
        <p14:creationId xmlns:p14="http://schemas.microsoft.com/office/powerpoint/2010/main" val="8819813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normAutofit fontScale="90000"/>
          </a:bodyPr>
          <a:lstStyle/>
          <a:p>
            <a:r>
              <a:rPr lang="ja-JP" altLang="en-US" dirty="0" smtClean="0"/>
              <a:t>アプリケーション</a:t>
            </a:r>
            <a:r>
              <a:rPr lang="en-US" altLang="ja-JP" dirty="0" smtClean="0"/>
              <a:t>(</a:t>
            </a:r>
            <a:r>
              <a:rPr lang="ja-JP" altLang="en-US" dirty="0" smtClean="0"/>
              <a:t>システム</a:t>
            </a:r>
            <a:r>
              <a:rPr lang="en-US" altLang="ja-JP" dirty="0" smtClean="0"/>
              <a:t>)</a:t>
            </a:r>
            <a:r>
              <a:rPr lang="ja-JP" altLang="en-US" dirty="0" smtClean="0"/>
              <a:t>を構築する際の領域</a:t>
            </a:r>
            <a:r>
              <a:rPr lang="en-US" altLang="ja-JP" dirty="0" smtClean="0"/>
              <a:t>(</a:t>
            </a:r>
            <a:r>
              <a:rPr lang="ja-JP" altLang="en-US" dirty="0" smtClean="0"/>
              <a:t>ドメイン</a:t>
            </a:r>
            <a:r>
              <a:rPr lang="en-US" altLang="ja-JP" dirty="0" smtClean="0"/>
              <a:t>)</a:t>
            </a:r>
            <a:r>
              <a:rPr lang="ja-JP" altLang="en-US" dirty="0" smtClean="0"/>
              <a:t>の関係性を表現</a:t>
            </a:r>
            <a:r>
              <a:rPr lang="en-US" altLang="ja-JP" dirty="0"/>
              <a:t>(</a:t>
            </a:r>
            <a:r>
              <a:rPr lang="ja-JP" altLang="en-US" dirty="0"/>
              <a:t>モデリング</a:t>
            </a:r>
            <a:r>
              <a:rPr lang="en-US" altLang="ja-JP" dirty="0"/>
              <a:t>)</a:t>
            </a:r>
            <a:r>
              <a:rPr lang="ja-JP" altLang="en-US" dirty="0" smtClean="0"/>
              <a:t>したモノを</a:t>
            </a:r>
            <a:r>
              <a:rPr lang="ja-JP" altLang="en-US" dirty="0" smtClean="0">
                <a:solidFill>
                  <a:srgbClr val="FF0000"/>
                </a:solidFill>
              </a:rPr>
              <a:t>「ドメインモデル」</a:t>
            </a:r>
            <a:r>
              <a:rPr lang="ja-JP" altLang="en-US" dirty="0" smtClean="0"/>
              <a:t>と呼ぶ。</a:t>
            </a:r>
            <a:endParaRPr lang="en-US" altLang="ja-JP" dirty="0"/>
          </a:p>
        </p:txBody>
      </p:sp>
    </p:spTree>
    <p:extLst>
      <p:ext uri="{BB962C8B-B14F-4D97-AF65-F5344CB8AC3E}">
        <p14:creationId xmlns:p14="http://schemas.microsoft.com/office/powerpoint/2010/main" val="29798717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900" y="828675"/>
            <a:ext cx="6934200" cy="5200650"/>
          </a:xfrm>
          <a:prstGeom prst="rect">
            <a:avLst/>
          </a:prstGeom>
        </p:spPr>
      </p:pic>
    </p:spTree>
    <p:extLst>
      <p:ext uri="{BB962C8B-B14F-4D97-AF65-F5344CB8AC3E}">
        <p14:creationId xmlns:p14="http://schemas.microsoft.com/office/powerpoint/2010/main" val="34631610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8083" y="867586"/>
            <a:ext cx="6934200" cy="5200650"/>
          </a:xfrm>
          <a:prstGeom prst="rect">
            <a:avLst/>
          </a:prstGeom>
        </p:spPr>
      </p:pic>
    </p:spTree>
    <p:extLst>
      <p:ext uri="{BB962C8B-B14F-4D97-AF65-F5344CB8AC3E}">
        <p14:creationId xmlns:p14="http://schemas.microsoft.com/office/powerpoint/2010/main" val="8309279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normAutofit fontScale="90000"/>
          </a:bodyPr>
          <a:lstStyle/>
          <a:p>
            <a:r>
              <a:rPr lang="ja-JP" altLang="en-US" dirty="0" smtClean="0"/>
              <a:t>正直、最初は理解してなくても</a:t>
            </a:r>
            <a:r>
              <a:rPr lang="en-US" altLang="ja-JP" dirty="0" smtClean="0"/>
              <a:t>OK</a:t>
            </a:r>
            <a:r>
              <a:rPr lang="ja-JP" altLang="en-US" dirty="0" err="1" smtClean="0"/>
              <a:t>。</a:t>
            </a:r>
            <a:r>
              <a:rPr lang="en-US" altLang="ja-JP" dirty="0" smtClean="0"/>
              <a:t/>
            </a:r>
            <a:br>
              <a:rPr lang="en-US" altLang="ja-JP" dirty="0" smtClean="0"/>
            </a:br>
            <a:r>
              <a:rPr lang="ja-JP" altLang="en-US" dirty="0" smtClean="0"/>
              <a:t>だってドメインモデリングをするような仕事はかなり経験を踏んでからだから。</a:t>
            </a:r>
            <a:endParaRPr lang="en-US" altLang="ja-JP" dirty="0"/>
          </a:p>
        </p:txBody>
      </p:sp>
    </p:spTree>
    <p:extLst>
      <p:ext uri="{BB962C8B-B14F-4D97-AF65-F5344CB8AC3E}">
        <p14:creationId xmlns:p14="http://schemas.microsoft.com/office/powerpoint/2010/main" val="516946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normAutofit/>
          </a:bodyPr>
          <a:lstStyle/>
          <a:p>
            <a:r>
              <a:rPr lang="en-US" altLang="ja-JP" dirty="0" smtClean="0"/>
              <a:t>MVC</a:t>
            </a:r>
            <a:r>
              <a:rPr lang="ja-JP" altLang="en-US" dirty="0" smtClean="0"/>
              <a:t>モデルや</a:t>
            </a:r>
            <a:r>
              <a:rPr lang="en-US" altLang="ja-JP" dirty="0" smtClean="0"/>
              <a:t>MVVM</a:t>
            </a:r>
            <a:r>
              <a:rPr lang="ja-JP" altLang="en-US" dirty="0" smtClean="0"/>
              <a:t>モデル</a:t>
            </a:r>
            <a:endParaRPr lang="en-US" altLang="ja-JP" dirty="0"/>
          </a:p>
        </p:txBody>
      </p:sp>
    </p:spTree>
    <p:extLst>
      <p:ext uri="{BB962C8B-B14F-4D97-AF65-F5344CB8AC3E}">
        <p14:creationId xmlns:p14="http://schemas.microsoft.com/office/powerpoint/2010/main" val="22747873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4294967295"/>
          </p:nvPr>
        </p:nvSpPr>
        <p:spPr>
          <a:xfrm>
            <a:off x="972766" y="952399"/>
            <a:ext cx="10330774" cy="5039839"/>
          </a:xfrm>
        </p:spPr>
        <p:txBody>
          <a:bodyPr>
            <a:normAutofit/>
          </a:bodyPr>
          <a:lstStyle/>
          <a:p>
            <a:r>
              <a:rPr lang="en-US" altLang="ja-JP" dirty="0" smtClean="0">
                <a:solidFill>
                  <a:srgbClr val="FF0000"/>
                </a:solidFill>
              </a:rPr>
              <a:t>MVC(Model/View/Controller)</a:t>
            </a:r>
            <a:r>
              <a:rPr lang="ja-JP" altLang="en-US" dirty="0" smtClean="0"/>
              <a:t>に分割してプログラムを書くモデル。</a:t>
            </a:r>
            <a:endParaRPr lang="en-US" altLang="ja-JP" dirty="0" smtClean="0"/>
          </a:p>
          <a:p>
            <a:r>
              <a:rPr lang="en-US" altLang="ja-JP" dirty="0" smtClean="0">
                <a:solidFill>
                  <a:srgbClr val="FF0000"/>
                </a:solidFill>
              </a:rPr>
              <a:t>MVVM(Model/View/</a:t>
            </a:r>
            <a:r>
              <a:rPr lang="en-US" altLang="ja-JP" dirty="0" err="1" smtClean="0">
                <a:solidFill>
                  <a:srgbClr val="FF0000"/>
                </a:solidFill>
              </a:rPr>
              <a:t>ViewModel</a:t>
            </a:r>
            <a:r>
              <a:rPr lang="en-US" altLang="ja-JP" dirty="0" smtClean="0">
                <a:solidFill>
                  <a:srgbClr val="FF0000"/>
                </a:solidFill>
              </a:rPr>
              <a:t>)</a:t>
            </a:r>
            <a:r>
              <a:rPr lang="ja-JP" altLang="en-US" dirty="0" smtClean="0">
                <a:solidFill>
                  <a:schemeClr val="tx1"/>
                </a:solidFill>
              </a:rPr>
              <a:t>に分割して</a:t>
            </a:r>
            <a:r>
              <a:rPr lang="en-US" altLang="ja-JP" dirty="0" smtClean="0">
                <a:solidFill>
                  <a:schemeClr val="tx1"/>
                </a:solidFill>
              </a:rPr>
              <a:t>(</a:t>
            </a:r>
            <a:r>
              <a:rPr lang="en-US" altLang="ja-JP" dirty="0" err="1" smtClean="0">
                <a:solidFill>
                  <a:schemeClr val="tx1"/>
                </a:solidFill>
              </a:rPr>
              <a:t>ry</a:t>
            </a:r>
            <a:endParaRPr lang="en-US" altLang="ja-JP" dirty="0" smtClean="0">
              <a:solidFill>
                <a:schemeClr val="tx1"/>
              </a:solidFill>
            </a:endParaRPr>
          </a:p>
          <a:p>
            <a:endParaRPr lang="en-US" altLang="ja-JP" dirty="0" smtClean="0">
              <a:solidFill>
                <a:schemeClr val="tx1"/>
              </a:solidFill>
            </a:endParaRPr>
          </a:p>
          <a:p>
            <a:r>
              <a:rPr lang="en-US" altLang="ja-JP" dirty="0" smtClean="0">
                <a:solidFill>
                  <a:schemeClr val="tx1"/>
                </a:solidFill>
              </a:rPr>
              <a:t>Model</a:t>
            </a:r>
            <a:r>
              <a:rPr lang="ja-JP" altLang="en-US" dirty="0" smtClean="0">
                <a:solidFill>
                  <a:schemeClr val="tx1"/>
                </a:solidFill>
              </a:rPr>
              <a:t>　→　ビジネスロジック</a:t>
            </a:r>
            <a:r>
              <a:rPr lang="en-US" altLang="ja-JP" dirty="0" smtClean="0">
                <a:solidFill>
                  <a:schemeClr val="tx1"/>
                </a:solidFill>
              </a:rPr>
              <a:t>(</a:t>
            </a:r>
            <a:r>
              <a:rPr lang="ja-JP" altLang="en-US" dirty="0" smtClean="0">
                <a:solidFill>
                  <a:schemeClr val="tx1"/>
                </a:solidFill>
              </a:rPr>
              <a:t>業務処理</a:t>
            </a:r>
            <a:r>
              <a:rPr lang="en-US" altLang="ja-JP" dirty="0" smtClean="0">
                <a:solidFill>
                  <a:schemeClr val="tx1"/>
                </a:solidFill>
              </a:rPr>
              <a:t>)</a:t>
            </a:r>
            <a:r>
              <a:rPr lang="ja-JP" altLang="en-US" dirty="0" smtClean="0">
                <a:solidFill>
                  <a:schemeClr val="tx1"/>
                </a:solidFill>
              </a:rPr>
              <a:t>を書く場所</a:t>
            </a:r>
            <a:endParaRPr lang="en-US" altLang="ja-JP" dirty="0" smtClean="0">
              <a:solidFill>
                <a:schemeClr val="tx1"/>
              </a:solidFill>
            </a:endParaRPr>
          </a:p>
          <a:p>
            <a:r>
              <a:rPr lang="en-US" altLang="ja-JP" dirty="0" smtClean="0">
                <a:solidFill>
                  <a:schemeClr val="tx1"/>
                </a:solidFill>
              </a:rPr>
              <a:t>View</a:t>
            </a:r>
            <a:r>
              <a:rPr lang="ja-JP" altLang="en-US" dirty="0" smtClean="0">
                <a:solidFill>
                  <a:schemeClr val="tx1"/>
                </a:solidFill>
              </a:rPr>
              <a:t>　→　表示とか入出力について書く場所。自動描画の場合も有。</a:t>
            </a:r>
            <a:endParaRPr lang="en-US" altLang="ja-JP" dirty="0" smtClean="0">
              <a:solidFill>
                <a:schemeClr val="tx1"/>
              </a:solidFill>
            </a:endParaRPr>
          </a:p>
          <a:p>
            <a:r>
              <a:rPr lang="en-US" altLang="ja-JP" dirty="0" smtClean="0">
                <a:solidFill>
                  <a:schemeClr val="tx1"/>
                </a:solidFill>
              </a:rPr>
              <a:t>Controller</a:t>
            </a:r>
            <a:r>
              <a:rPr lang="ja-JP" altLang="en-US" dirty="0" smtClean="0">
                <a:solidFill>
                  <a:schemeClr val="tx1"/>
                </a:solidFill>
              </a:rPr>
              <a:t>　→　ユーザー処理</a:t>
            </a:r>
            <a:r>
              <a:rPr lang="en-US" altLang="ja-JP" dirty="0" smtClean="0">
                <a:solidFill>
                  <a:schemeClr val="tx1"/>
                </a:solidFill>
              </a:rPr>
              <a:t>(</a:t>
            </a:r>
            <a:r>
              <a:rPr lang="ja-JP" altLang="en-US" dirty="0" smtClean="0">
                <a:solidFill>
                  <a:schemeClr val="tx1"/>
                </a:solidFill>
              </a:rPr>
              <a:t>リクエスト</a:t>
            </a:r>
            <a:r>
              <a:rPr lang="en-US" altLang="ja-JP" dirty="0" smtClean="0">
                <a:solidFill>
                  <a:schemeClr val="tx1"/>
                </a:solidFill>
              </a:rPr>
              <a:t>)</a:t>
            </a:r>
            <a:r>
              <a:rPr lang="ja-JP" altLang="en-US" dirty="0" smtClean="0">
                <a:solidFill>
                  <a:schemeClr val="tx1"/>
                </a:solidFill>
              </a:rPr>
              <a:t>によって</a:t>
            </a:r>
            <a:r>
              <a:rPr lang="en-US" altLang="ja-JP" dirty="0" smtClean="0">
                <a:solidFill>
                  <a:schemeClr val="tx1"/>
                </a:solidFill>
              </a:rPr>
              <a:t>M</a:t>
            </a:r>
            <a:r>
              <a:rPr lang="ja-JP" altLang="en-US" dirty="0" smtClean="0">
                <a:solidFill>
                  <a:schemeClr val="tx1"/>
                </a:solidFill>
              </a:rPr>
              <a:t>と</a:t>
            </a:r>
            <a:r>
              <a:rPr lang="en-US" altLang="ja-JP" dirty="0" smtClean="0">
                <a:solidFill>
                  <a:schemeClr val="tx1"/>
                </a:solidFill>
              </a:rPr>
              <a:t>V</a:t>
            </a:r>
            <a:r>
              <a:rPr lang="ja-JP" altLang="en-US" dirty="0" smtClean="0">
                <a:solidFill>
                  <a:schemeClr val="tx1"/>
                </a:solidFill>
              </a:rPr>
              <a:t>を制御する場所</a:t>
            </a:r>
            <a:endParaRPr lang="en-US" altLang="ja-JP" dirty="0" smtClean="0">
              <a:solidFill>
                <a:schemeClr val="tx1"/>
              </a:solidFill>
            </a:endParaRPr>
          </a:p>
          <a:p>
            <a:r>
              <a:rPr lang="en-US" altLang="ja-JP" dirty="0" err="1" smtClean="0">
                <a:solidFill>
                  <a:schemeClr val="tx1"/>
                </a:solidFill>
              </a:rPr>
              <a:t>ViewModel</a:t>
            </a:r>
            <a:r>
              <a:rPr lang="ja-JP" altLang="en-US" dirty="0" smtClean="0">
                <a:solidFill>
                  <a:schemeClr val="tx1"/>
                </a:solidFill>
              </a:rPr>
              <a:t>　→　</a:t>
            </a:r>
            <a:r>
              <a:rPr lang="en-US" altLang="ja-JP" dirty="0" smtClean="0">
                <a:solidFill>
                  <a:schemeClr val="tx1"/>
                </a:solidFill>
              </a:rPr>
              <a:t>M</a:t>
            </a:r>
            <a:r>
              <a:rPr lang="ja-JP" altLang="en-US" dirty="0" smtClean="0">
                <a:solidFill>
                  <a:schemeClr val="tx1"/>
                </a:solidFill>
              </a:rPr>
              <a:t>と</a:t>
            </a:r>
            <a:r>
              <a:rPr lang="en-US" altLang="ja-JP" dirty="0" smtClean="0">
                <a:solidFill>
                  <a:schemeClr val="tx1"/>
                </a:solidFill>
              </a:rPr>
              <a:t>V</a:t>
            </a:r>
            <a:r>
              <a:rPr lang="ja-JP" altLang="en-US" dirty="0" smtClean="0">
                <a:solidFill>
                  <a:schemeClr val="tx1"/>
                </a:solidFill>
              </a:rPr>
              <a:t>の伝達役。</a:t>
            </a:r>
            <a:r>
              <a:rPr lang="en-US" altLang="ja-JP" dirty="0" smtClean="0">
                <a:solidFill>
                  <a:schemeClr val="tx1"/>
                </a:solidFill>
              </a:rPr>
              <a:t>View</a:t>
            </a:r>
            <a:r>
              <a:rPr lang="ja-JP" altLang="en-US" dirty="0" smtClean="0">
                <a:solidFill>
                  <a:schemeClr val="tx1"/>
                </a:solidFill>
              </a:rPr>
              <a:t>の為の状態を保持する場所。</a:t>
            </a:r>
            <a:endParaRPr lang="en-US" altLang="ja-JP" dirty="0" smtClean="0">
              <a:solidFill>
                <a:schemeClr val="tx1"/>
              </a:solidFill>
            </a:endParaRPr>
          </a:p>
          <a:p>
            <a:endParaRPr lang="en-US" altLang="ja-JP" dirty="0" smtClean="0">
              <a:solidFill>
                <a:schemeClr val="tx1"/>
              </a:solidFill>
            </a:endParaRPr>
          </a:p>
        </p:txBody>
      </p:sp>
    </p:spTree>
    <p:extLst>
      <p:ext uri="{BB962C8B-B14F-4D97-AF65-F5344CB8AC3E}">
        <p14:creationId xmlns:p14="http://schemas.microsoft.com/office/powerpoint/2010/main" val="32213235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normAutofit/>
          </a:bodyPr>
          <a:lstStyle/>
          <a:p>
            <a:r>
              <a:rPr lang="ja-JP" altLang="en-US" dirty="0" smtClean="0"/>
              <a:t>わけわからんので図解。</a:t>
            </a:r>
            <a:endParaRPr lang="en-US" altLang="ja-JP" dirty="0"/>
          </a:p>
        </p:txBody>
      </p:sp>
    </p:spTree>
    <p:extLst>
      <p:ext uri="{BB962C8B-B14F-4D97-AF65-F5344CB8AC3E}">
        <p14:creationId xmlns:p14="http://schemas.microsoft.com/office/powerpoint/2010/main" val="7550318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345625" y="655707"/>
            <a:ext cx="9257122" cy="783988"/>
          </a:xfrm>
        </p:spPr>
        <p:txBody>
          <a:bodyPr>
            <a:normAutofit/>
          </a:bodyPr>
          <a:lstStyle/>
          <a:p>
            <a:r>
              <a:rPr lang="en-US" altLang="ja-JP" dirty="0" smtClean="0"/>
              <a:t>MVC</a:t>
            </a:r>
            <a:r>
              <a:rPr lang="ja-JP" altLang="en-US" dirty="0" smtClean="0"/>
              <a:t>モデル</a:t>
            </a:r>
            <a:endParaRPr lang="en-US" altLang="ja-JP" dirty="0"/>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3773" y="1674374"/>
            <a:ext cx="6600825" cy="4229100"/>
          </a:xfrm>
          <a:prstGeom prst="rect">
            <a:avLst/>
          </a:prstGeom>
        </p:spPr>
      </p:pic>
    </p:spTree>
    <p:extLst>
      <p:ext uri="{BB962C8B-B14F-4D97-AF65-F5344CB8AC3E}">
        <p14:creationId xmlns:p14="http://schemas.microsoft.com/office/powerpoint/2010/main" val="27349504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345625" y="655707"/>
            <a:ext cx="9257122" cy="783988"/>
          </a:xfrm>
        </p:spPr>
        <p:txBody>
          <a:bodyPr>
            <a:normAutofit/>
          </a:bodyPr>
          <a:lstStyle/>
          <a:p>
            <a:r>
              <a:rPr lang="en-US" altLang="ja-JP" dirty="0" smtClean="0"/>
              <a:t>MVVM</a:t>
            </a:r>
            <a:r>
              <a:rPr lang="ja-JP" altLang="en-US" dirty="0" smtClean="0"/>
              <a:t>モデル</a:t>
            </a:r>
            <a:endParaRPr lang="en-US" altLang="ja-JP" dirty="0"/>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5042" y="1664645"/>
            <a:ext cx="6600825" cy="4229100"/>
          </a:xfrm>
          <a:prstGeom prst="rect">
            <a:avLst/>
          </a:prstGeom>
        </p:spPr>
      </p:pic>
    </p:spTree>
    <p:extLst>
      <p:ext uri="{BB962C8B-B14F-4D97-AF65-F5344CB8AC3E}">
        <p14:creationId xmlns:p14="http://schemas.microsoft.com/office/powerpoint/2010/main" val="2734631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smtClean="0"/>
              <a:t>目次的なやつ</a:t>
            </a:r>
            <a:endParaRPr kumimoji="1" lang="ja-JP" altLang="en-US" dirty="0"/>
          </a:p>
        </p:txBody>
      </p:sp>
      <p:sp>
        <p:nvSpPr>
          <p:cNvPr id="7" name="コンテンツ プレースホルダー 6"/>
          <p:cNvSpPr>
            <a:spLocks noGrp="1"/>
          </p:cNvSpPr>
          <p:nvPr>
            <p:ph idx="1"/>
          </p:nvPr>
        </p:nvSpPr>
        <p:spPr/>
        <p:txBody>
          <a:bodyPr>
            <a:normAutofit/>
          </a:bodyPr>
          <a:lstStyle/>
          <a:p>
            <a:r>
              <a:rPr lang="en-US" altLang="ja-JP" dirty="0" smtClean="0"/>
              <a:t>CRUD</a:t>
            </a:r>
            <a:r>
              <a:rPr lang="ja-JP" altLang="en-US" dirty="0" smtClean="0"/>
              <a:t>処理</a:t>
            </a:r>
            <a:endParaRPr lang="en-US" altLang="ja-JP" dirty="0" smtClean="0"/>
          </a:p>
          <a:p>
            <a:r>
              <a:rPr lang="en-US" altLang="ja-JP" dirty="0" smtClean="0"/>
              <a:t>DB(</a:t>
            </a:r>
            <a:r>
              <a:rPr lang="ja-JP" altLang="en-US" dirty="0" smtClean="0"/>
              <a:t>データベース</a:t>
            </a:r>
            <a:r>
              <a:rPr lang="en-US" altLang="ja-JP" dirty="0" smtClean="0"/>
              <a:t>)</a:t>
            </a:r>
            <a:r>
              <a:rPr lang="ja-JP" altLang="en-US" dirty="0" smtClean="0"/>
              <a:t>と</a:t>
            </a:r>
            <a:r>
              <a:rPr lang="en-US" altLang="ja-JP" dirty="0" smtClean="0"/>
              <a:t>SQL</a:t>
            </a:r>
          </a:p>
          <a:p>
            <a:r>
              <a:rPr lang="ja-JP" altLang="en-US" dirty="0" smtClean="0"/>
              <a:t>ドメインモデル</a:t>
            </a:r>
            <a:endParaRPr lang="en-US" altLang="ja-JP" dirty="0" smtClean="0"/>
          </a:p>
          <a:p>
            <a:r>
              <a:rPr lang="en-US" altLang="ja-JP" dirty="0" smtClean="0"/>
              <a:t>CRUD</a:t>
            </a:r>
            <a:r>
              <a:rPr lang="ja-JP" altLang="en-US" dirty="0" smtClean="0"/>
              <a:t>処理を</a:t>
            </a:r>
            <a:r>
              <a:rPr lang="en-US" altLang="ja-JP" dirty="0" smtClean="0"/>
              <a:t>Web</a:t>
            </a:r>
            <a:r>
              <a:rPr lang="ja-JP" altLang="en-US" dirty="0" smtClean="0"/>
              <a:t>アプリケーションとして作ってみる</a:t>
            </a:r>
            <a:endParaRPr lang="en-US" altLang="ja-JP" dirty="0" smtClean="0"/>
          </a:p>
          <a:p>
            <a:r>
              <a:rPr lang="ja-JP" altLang="en-US" dirty="0" smtClean="0"/>
              <a:t>様々な外部ライブラリと構成</a:t>
            </a:r>
            <a:r>
              <a:rPr lang="ja-JP" altLang="en-US" dirty="0"/>
              <a:t>管理</a:t>
            </a:r>
            <a:endParaRPr lang="en-US" altLang="ja-JP" dirty="0" smtClean="0"/>
          </a:p>
          <a:p>
            <a:r>
              <a:rPr lang="en-US" altLang="ja-JP" dirty="0" err="1" smtClean="0"/>
              <a:t>SpringBoot</a:t>
            </a:r>
            <a:r>
              <a:rPr lang="en-US" altLang="ja-JP" dirty="0" smtClean="0"/>
              <a:t> + </a:t>
            </a:r>
            <a:r>
              <a:rPr lang="en-US" altLang="ja-JP" dirty="0" err="1" smtClean="0"/>
              <a:t>Thymeleaf</a:t>
            </a:r>
            <a:endParaRPr lang="en-US" altLang="ja-JP" dirty="0" smtClean="0"/>
          </a:p>
          <a:p>
            <a:endParaRPr lang="en-US" altLang="ja-JP" dirty="0" smtClean="0"/>
          </a:p>
          <a:p>
            <a:endParaRPr lang="en-US" altLang="ja-JP" dirty="0" smtClean="0"/>
          </a:p>
        </p:txBody>
      </p:sp>
    </p:spTree>
    <p:extLst>
      <p:ext uri="{BB962C8B-B14F-4D97-AF65-F5344CB8AC3E}">
        <p14:creationId xmlns:p14="http://schemas.microsoft.com/office/powerpoint/2010/main" val="7980395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normAutofit/>
          </a:bodyPr>
          <a:lstStyle/>
          <a:p>
            <a:r>
              <a:rPr lang="ja-JP" altLang="en-US" dirty="0" smtClean="0"/>
              <a:t>とりあえずは、</a:t>
            </a:r>
            <a:r>
              <a:rPr lang="en-US" altLang="ja-JP" dirty="0" smtClean="0"/>
              <a:t>MVC</a:t>
            </a:r>
            <a:r>
              <a:rPr lang="ja-JP" altLang="en-US" dirty="0" smtClean="0"/>
              <a:t>モデルだけ押さえておいてくれれば問題なし。</a:t>
            </a:r>
            <a:endParaRPr lang="en-US" altLang="ja-JP" dirty="0"/>
          </a:p>
        </p:txBody>
      </p:sp>
    </p:spTree>
    <p:extLst>
      <p:ext uri="{BB962C8B-B14F-4D97-AF65-F5344CB8AC3E}">
        <p14:creationId xmlns:p14="http://schemas.microsoft.com/office/powerpoint/2010/main" val="268900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lstStyle/>
          <a:p>
            <a:r>
              <a:rPr lang="en-US" altLang="ja-JP" dirty="0"/>
              <a:t>CRUD</a:t>
            </a:r>
            <a:r>
              <a:rPr lang="ja-JP" altLang="en-US" dirty="0"/>
              <a:t>処理を</a:t>
            </a:r>
            <a:r>
              <a:rPr lang="en-US" altLang="ja-JP" dirty="0"/>
              <a:t>Web</a:t>
            </a:r>
            <a:r>
              <a:rPr lang="ja-JP" altLang="en-US" dirty="0"/>
              <a:t>アプリケーションとして作ってみる</a:t>
            </a:r>
            <a:endParaRPr lang="en-US" altLang="ja-JP" dirty="0"/>
          </a:p>
        </p:txBody>
      </p:sp>
    </p:spTree>
    <p:extLst>
      <p:ext uri="{BB962C8B-B14F-4D97-AF65-F5344CB8AC3E}">
        <p14:creationId xmlns:p14="http://schemas.microsoft.com/office/powerpoint/2010/main" val="20525948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894945"/>
            <a:ext cx="9257122" cy="5068110"/>
          </a:xfrm>
        </p:spPr>
        <p:txBody>
          <a:bodyPr>
            <a:noAutofit/>
          </a:bodyPr>
          <a:lstStyle/>
          <a:p>
            <a:pPr algn="l"/>
            <a:r>
              <a:rPr lang="en-US" altLang="ja-JP" sz="2400" dirty="0" smtClean="0"/>
              <a:t>MySQL</a:t>
            </a:r>
            <a:r>
              <a:rPr lang="ja-JP" altLang="en-US" sz="2400" dirty="0" smtClean="0"/>
              <a:t>のインストールと初期設定</a:t>
            </a:r>
            <a:r>
              <a:rPr lang="en-US" altLang="ja-JP" sz="2400" dirty="0" smtClean="0"/>
              <a:t>https</a:t>
            </a:r>
            <a:r>
              <a:rPr lang="en-US" altLang="ja-JP" sz="2400" dirty="0"/>
              <a:t>://webkaru.net/mysql/install-windows/</a:t>
            </a:r>
            <a:br>
              <a:rPr lang="en-US" altLang="ja-JP" sz="2400" dirty="0"/>
            </a:br>
            <a:r>
              <a:rPr lang="en-US" altLang="ja-JP" sz="2400" dirty="0"/>
              <a:t>https://webkaru.net/mysql/windows-confirmation</a:t>
            </a:r>
            <a:r>
              <a:rPr lang="en-US" altLang="ja-JP" sz="2400" dirty="0" smtClean="0"/>
              <a:t>/</a:t>
            </a:r>
            <a:br>
              <a:rPr lang="en-US" altLang="ja-JP" sz="2400" dirty="0" smtClean="0"/>
            </a:br>
            <a:r>
              <a:rPr lang="en-US" altLang="ja-JP" sz="2400" dirty="0"/>
              <a:t/>
            </a:r>
            <a:br>
              <a:rPr lang="en-US" altLang="ja-JP" sz="2400" dirty="0"/>
            </a:br>
            <a:r>
              <a:rPr lang="ja-JP" altLang="en-US" sz="2400" dirty="0" smtClean="0"/>
              <a:t>テーブルの作り方</a:t>
            </a:r>
            <a:r>
              <a:rPr lang="en-US" altLang="ja-JP" sz="2400" dirty="0"/>
              <a:t/>
            </a:r>
            <a:br>
              <a:rPr lang="en-US" altLang="ja-JP" sz="2400" dirty="0"/>
            </a:br>
            <a:r>
              <a:rPr lang="en-US" altLang="ja-JP" sz="2400" dirty="0"/>
              <a:t>https://techacademy.jp/magazine/5113</a:t>
            </a:r>
            <a:r>
              <a:rPr lang="en-US" altLang="ja-JP" sz="2400" dirty="0" smtClean="0"/>
              <a:t/>
            </a:r>
            <a:br>
              <a:rPr lang="en-US" altLang="ja-JP" sz="2400" dirty="0" smtClean="0"/>
            </a:br>
            <a:r>
              <a:rPr lang="en-US" altLang="ja-JP" sz="2400" dirty="0" smtClean="0"/>
              <a:t/>
            </a:r>
            <a:br>
              <a:rPr lang="en-US" altLang="ja-JP" sz="2400" dirty="0" smtClean="0"/>
            </a:br>
            <a:r>
              <a:rPr lang="en-US" altLang="ja-JP" sz="2400" dirty="0" smtClean="0"/>
              <a:t>JDBC</a:t>
            </a:r>
            <a:r>
              <a:rPr lang="ja-JP" altLang="en-US" sz="2400" dirty="0" smtClean="0"/>
              <a:t>ドライバーのインストールと</a:t>
            </a:r>
            <a:r>
              <a:rPr lang="en-US" altLang="ja-JP" sz="2400" dirty="0" smtClean="0"/>
              <a:t>CRUD</a:t>
            </a:r>
            <a:r>
              <a:rPr lang="ja-JP" altLang="en-US" sz="2400" dirty="0" smtClean="0"/>
              <a:t>処理のサンプル</a:t>
            </a:r>
            <a:r>
              <a:rPr lang="en-US" altLang="ja-JP" sz="2400" dirty="0" smtClean="0"/>
              <a:t/>
            </a:r>
            <a:br>
              <a:rPr lang="en-US" altLang="ja-JP" sz="2400" dirty="0" smtClean="0"/>
            </a:br>
            <a:r>
              <a:rPr lang="en-US" altLang="ja-JP" sz="2400" dirty="0" smtClean="0"/>
              <a:t>https</a:t>
            </a:r>
            <a:r>
              <a:rPr lang="en-US" altLang="ja-JP" sz="2400" dirty="0"/>
              <a:t>://www.task-notes.com/entry/20150414/1428980400</a:t>
            </a:r>
          </a:p>
        </p:txBody>
      </p:sp>
    </p:spTree>
    <p:extLst>
      <p:ext uri="{BB962C8B-B14F-4D97-AF65-F5344CB8AC3E}">
        <p14:creationId xmlns:p14="http://schemas.microsoft.com/office/powerpoint/2010/main" val="15586202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lstStyle/>
          <a:p>
            <a:r>
              <a:rPr lang="ja-JP" altLang="en-US" dirty="0"/>
              <a:t>様々な外部ライブラリと構成管理</a:t>
            </a:r>
            <a:endParaRPr lang="en-US" altLang="ja-JP" dirty="0"/>
          </a:p>
        </p:txBody>
      </p:sp>
    </p:spTree>
    <p:extLst>
      <p:ext uri="{BB962C8B-B14F-4D97-AF65-F5344CB8AC3E}">
        <p14:creationId xmlns:p14="http://schemas.microsoft.com/office/powerpoint/2010/main" val="27999869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normAutofit fontScale="90000"/>
          </a:bodyPr>
          <a:lstStyle/>
          <a:p>
            <a:r>
              <a:rPr lang="ja-JP" altLang="en-US" dirty="0" smtClean="0"/>
              <a:t>外部ライブラリは</a:t>
            </a:r>
            <a:r>
              <a:rPr lang="ja-JP" altLang="en-US" dirty="0" smtClean="0">
                <a:solidFill>
                  <a:srgbClr val="FF0000"/>
                </a:solidFill>
              </a:rPr>
              <a:t>「</a:t>
            </a:r>
            <a:r>
              <a:rPr lang="en-US" altLang="ja-JP" dirty="0" smtClean="0">
                <a:solidFill>
                  <a:srgbClr val="FF0000"/>
                </a:solidFill>
              </a:rPr>
              <a:t>JDBC</a:t>
            </a:r>
            <a:r>
              <a:rPr lang="ja-JP" altLang="en-US" dirty="0" smtClean="0">
                <a:solidFill>
                  <a:srgbClr val="FF0000"/>
                </a:solidFill>
              </a:rPr>
              <a:t>ドライバー」</a:t>
            </a:r>
            <a:r>
              <a:rPr lang="ja-JP" altLang="en-US" dirty="0" smtClean="0"/>
              <a:t>のような</a:t>
            </a:r>
            <a:r>
              <a:rPr lang="ja-JP" altLang="en-US" dirty="0" smtClean="0">
                <a:solidFill>
                  <a:srgbClr val="FF0000"/>
                </a:solidFill>
              </a:rPr>
              <a:t>「他の誰か」</a:t>
            </a:r>
            <a:r>
              <a:rPr lang="ja-JP" altLang="en-US" dirty="0" smtClean="0"/>
              <a:t>が作った</a:t>
            </a:r>
            <a:r>
              <a:rPr lang="ja-JP" altLang="en-US" dirty="0" smtClean="0">
                <a:solidFill>
                  <a:srgbClr val="FF0000"/>
                </a:solidFill>
              </a:rPr>
              <a:t>「便利機能」</a:t>
            </a:r>
            <a:r>
              <a:rPr lang="ja-JP" altLang="en-US" dirty="0" smtClean="0"/>
              <a:t>の集まりの事。</a:t>
            </a:r>
            <a:endParaRPr lang="en-US" altLang="ja-JP" dirty="0"/>
          </a:p>
        </p:txBody>
      </p:sp>
    </p:spTree>
    <p:extLst>
      <p:ext uri="{BB962C8B-B14F-4D97-AF65-F5344CB8AC3E}">
        <p14:creationId xmlns:p14="http://schemas.microsoft.com/office/powerpoint/2010/main" val="1760122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4294967295"/>
          </p:nvPr>
        </p:nvSpPr>
        <p:spPr>
          <a:xfrm>
            <a:off x="972766" y="952399"/>
            <a:ext cx="10330774" cy="5039839"/>
          </a:xfrm>
        </p:spPr>
        <p:txBody>
          <a:bodyPr>
            <a:normAutofit/>
          </a:bodyPr>
          <a:lstStyle/>
          <a:p>
            <a:r>
              <a:rPr lang="ja-JP" altLang="en-US" dirty="0" smtClean="0"/>
              <a:t>「こんな機能ないかな」と思った時点で、大体他の誰かが「既に作ってる」のが殆どなので、まずは探す。</a:t>
            </a:r>
            <a:endParaRPr lang="en-US" altLang="ja-JP" dirty="0" smtClean="0"/>
          </a:p>
          <a:p>
            <a:r>
              <a:rPr lang="ja-JP" altLang="en-US" dirty="0" smtClean="0">
                <a:solidFill>
                  <a:schemeClr val="tx1"/>
                </a:solidFill>
              </a:rPr>
              <a:t>見つけたらそれを今まで追加してきたような感じで</a:t>
            </a:r>
            <a:r>
              <a:rPr lang="ja-JP" altLang="en-US" dirty="0">
                <a:solidFill>
                  <a:schemeClr val="tx1"/>
                </a:solidFill>
              </a:rPr>
              <a:t>「</a:t>
            </a:r>
            <a:r>
              <a:rPr lang="ja-JP" altLang="en-US" dirty="0" smtClean="0">
                <a:solidFill>
                  <a:schemeClr val="tx1"/>
                </a:solidFill>
              </a:rPr>
              <a:t>外部</a:t>
            </a:r>
            <a:r>
              <a:rPr lang="en-US" altLang="ja-JP" dirty="0" smtClean="0">
                <a:solidFill>
                  <a:schemeClr val="tx1"/>
                </a:solidFill>
              </a:rPr>
              <a:t>jar</a:t>
            </a:r>
            <a:r>
              <a:rPr lang="ja-JP" altLang="en-US" dirty="0" smtClean="0">
                <a:solidFill>
                  <a:schemeClr val="tx1"/>
                </a:solidFill>
              </a:rPr>
              <a:t>」として追加すれば、自分のアプリケーションでも使える。</a:t>
            </a:r>
            <a:endParaRPr lang="en-US" altLang="ja-JP" dirty="0" smtClean="0">
              <a:solidFill>
                <a:schemeClr val="tx1"/>
              </a:solidFill>
            </a:endParaRPr>
          </a:p>
          <a:p>
            <a:r>
              <a:rPr lang="ja-JP" altLang="en-US" dirty="0" smtClean="0">
                <a:solidFill>
                  <a:schemeClr val="tx1"/>
                </a:solidFill>
              </a:rPr>
              <a:t>勿論、ちゃんと公開されていて「使ってもいいよ」と言われているものに限るけど、殆どが使える、かつ、カスタマイズ可能。</a:t>
            </a:r>
            <a:endParaRPr lang="en-US" altLang="ja-JP" dirty="0" smtClean="0">
              <a:solidFill>
                <a:schemeClr val="tx1"/>
              </a:solidFill>
            </a:endParaRPr>
          </a:p>
          <a:p>
            <a:r>
              <a:rPr lang="en-US" altLang="ja-JP" dirty="0" smtClean="0">
                <a:solidFill>
                  <a:schemeClr val="tx1"/>
                </a:solidFill>
              </a:rPr>
              <a:t>Spring</a:t>
            </a:r>
            <a:r>
              <a:rPr lang="ja-JP" altLang="en-US" dirty="0" smtClean="0">
                <a:solidFill>
                  <a:schemeClr val="tx1"/>
                </a:solidFill>
              </a:rPr>
              <a:t>や</a:t>
            </a:r>
            <a:r>
              <a:rPr lang="en-US" altLang="ja-JP" dirty="0" smtClean="0">
                <a:solidFill>
                  <a:schemeClr val="tx1"/>
                </a:solidFill>
              </a:rPr>
              <a:t>Struts</a:t>
            </a:r>
            <a:r>
              <a:rPr lang="ja-JP" altLang="en-US" dirty="0" smtClean="0">
                <a:solidFill>
                  <a:schemeClr val="tx1"/>
                </a:solidFill>
              </a:rPr>
              <a:t>などのフレームワークも言ってしまえば、そういった便利機能を集めまくって構成されたものと言える。一部分だけ</a:t>
            </a:r>
            <a:r>
              <a:rPr lang="en-US" altLang="ja-JP" dirty="0" smtClean="0">
                <a:solidFill>
                  <a:schemeClr val="tx1"/>
                </a:solidFill>
              </a:rPr>
              <a:t>Spring</a:t>
            </a:r>
            <a:r>
              <a:rPr lang="ja-JP" altLang="en-US" dirty="0" smtClean="0">
                <a:solidFill>
                  <a:schemeClr val="tx1"/>
                </a:solidFill>
              </a:rPr>
              <a:t>の機能を使う、というような事も可能。</a:t>
            </a:r>
            <a:endParaRPr lang="en-US" altLang="ja-JP" dirty="0" smtClean="0">
              <a:solidFill>
                <a:schemeClr val="tx1"/>
              </a:solidFill>
            </a:endParaRPr>
          </a:p>
          <a:p>
            <a:r>
              <a:rPr lang="ja-JP" altLang="en-US" dirty="0" smtClean="0">
                <a:solidFill>
                  <a:schemeClr val="tx1"/>
                </a:solidFill>
              </a:rPr>
              <a:t>ライブラリとして有名なのは</a:t>
            </a:r>
            <a:r>
              <a:rPr lang="ja-JP" altLang="en-US" dirty="0" smtClean="0">
                <a:solidFill>
                  <a:srgbClr val="FF0000"/>
                </a:solidFill>
              </a:rPr>
              <a:t>「</a:t>
            </a:r>
            <a:r>
              <a:rPr lang="en-US" altLang="ja-JP" dirty="0" smtClean="0">
                <a:solidFill>
                  <a:srgbClr val="FF0000"/>
                </a:solidFill>
              </a:rPr>
              <a:t>Apache</a:t>
            </a:r>
            <a:r>
              <a:rPr lang="ja-JP" altLang="en-US" dirty="0" smtClean="0">
                <a:solidFill>
                  <a:srgbClr val="FF0000"/>
                </a:solidFill>
              </a:rPr>
              <a:t> </a:t>
            </a:r>
            <a:r>
              <a:rPr lang="en-US" altLang="ja-JP" dirty="0" smtClean="0">
                <a:solidFill>
                  <a:srgbClr val="FF0000"/>
                </a:solidFill>
              </a:rPr>
              <a:t>Commons</a:t>
            </a:r>
            <a:r>
              <a:rPr lang="ja-JP" altLang="en-US" dirty="0" smtClean="0">
                <a:solidFill>
                  <a:srgbClr val="FF0000"/>
                </a:solidFill>
              </a:rPr>
              <a:t>」</a:t>
            </a:r>
            <a:r>
              <a:rPr lang="ja-JP" altLang="en-US" dirty="0" smtClean="0">
                <a:solidFill>
                  <a:schemeClr val="tx1"/>
                </a:solidFill>
              </a:rPr>
              <a:t>と呼ばれるもの。プログラムをする上で欲しくなるような機能が大体揃っている。</a:t>
            </a:r>
            <a:endParaRPr lang="en-US" altLang="ja-JP" dirty="0" smtClean="0">
              <a:solidFill>
                <a:schemeClr val="tx1"/>
              </a:solidFill>
            </a:endParaRPr>
          </a:p>
          <a:p>
            <a:endParaRPr lang="en-US" altLang="ja-JP" dirty="0" smtClean="0">
              <a:solidFill>
                <a:schemeClr val="tx1"/>
              </a:solidFill>
            </a:endParaRPr>
          </a:p>
        </p:txBody>
      </p:sp>
    </p:spTree>
    <p:extLst>
      <p:ext uri="{BB962C8B-B14F-4D97-AF65-F5344CB8AC3E}">
        <p14:creationId xmlns:p14="http://schemas.microsoft.com/office/powerpoint/2010/main" val="26890210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normAutofit/>
          </a:bodyPr>
          <a:lstStyle/>
          <a:p>
            <a:r>
              <a:rPr lang="ja-JP" altLang="en-US" dirty="0" smtClean="0"/>
              <a:t>外部</a:t>
            </a:r>
            <a:r>
              <a:rPr lang="en-US" altLang="ja-JP" dirty="0" smtClean="0"/>
              <a:t>jar</a:t>
            </a:r>
            <a:r>
              <a:rPr lang="ja-JP" altLang="en-US" dirty="0" smtClean="0"/>
              <a:t>として毎回追加するの、めんどい。</a:t>
            </a:r>
            <a:endParaRPr lang="en-US" altLang="ja-JP" dirty="0"/>
          </a:p>
        </p:txBody>
      </p:sp>
    </p:spTree>
    <p:extLst>
      <p:ext uri="{BB962C8B-B14F-4D97-AF65-F5344CB8AC3E}">
        <p14:creationId xmlns:p14="http://schemas.microsoft.com/office/powerpoint/2010/main" val="29440255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normAutofit/>
          </a:bodyPr>
          <a:lstStyle/>
          <a:p>
            <a:r>
              <a:rPr lang="ja-JP" altLang="en-US" dirty="0" smtClean="0"/>
              <a:t>構成管理ツールを使おう！</a:t>
            </a:r>
            <a:endParaRPr lang="en-US" altLang="ja-JP" dirty="0"/>
          </a:p>
        </p:txBody>
      </p:sp>
    </p:spTree>
    <p:extLst>
      <p:ext uri="{BB962C8B-B14F-4D97-AF65-F5344CB8AC3E}">
        <p14:creationId xmlns:p14="http://schemas.microsoft.com/office/powerpoint/2010/main" val="30398730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0630" y="1065475"/>
            <a:ext cx="8075173" cy="5138746"/>
          </a:xfrm>
          <a:prstGeom prst="rect">
            <a:avLst/>
          </a:prstGeom>
        </p:spPr>
      </p:pic>
    </p:spTree>
    <p:extLst>
      <p:ext uri="{BB962C8B-B14F-4D97-AF65-F5344CB8AC3E}">
        <p14:creationId xmlns:p14="http://schemas.microsoft.com/office/powerpoint/2010/main" val="30346991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3272939" y="1313146"/>
            <a:ext cx="5674868" cy="4698546"/>
          </a:xfrm>
          <a:prstGeom prst="rect">
            <a:avLst/>
          </a:prstGeom>
        </p:spPr>
      </p:pic>
      <p:sp>
        <p:nvSpPr>
          <p:cNvPr id="5" name="タイトル 3"/>
          <p:cNvSpPr txBox="1">
            <a:spLocks/>
          </p:cNvSpPr>
          <p:nvPr/>
        </p:nvSpPr>
        <p:spPr>
          <a:xfrm>
            <a:off x="1481812" y="528434"/>
            <a:ext cx="9257122" cy="696439"/>
          </a:xfrm>
          <a:prstGeom prst="rect">
            <a:avLst/>
          </a:prstGeom>
          <a:effectLst/>
        </p:spPr>
        <p:txBody>
          <a:bodyPr vert="horz" lIns="91440" tIns="45720" rIns="91440" bIns="45720" rtlCol="0" anchor="ctr">
            <a:normAutofit fontScale="90000" lnSpcReduction="10000"/>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dirty="0" err="1"/>
              <a:t>build.gradle</a:t>
            </a:r>
            <a:r>
              <a:rPr lang="ja-JP" altLang="en-US" dirty="0"/>
              <a:t>の中身のサンプル</a:t>
            </a:r>
            <a:endParaRPr lang="ja-JP" altLang="en-US" dirty="0"/>
          </a:p>
        </p:txBody>
      </p:sp>
    </p:spTree>
    <p:extLst>
      <p:ext uri="{BB962C8B-B14F-4D97-AF65-F5344CB8AC3E}">
        <p14:creationId xmlns:p14="http://schemas.microsoft.com/office/powerpoint/2010/main" val="36013354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lstStyle/>
          <a:p>
            <a:r>
              <a:rPr lang="en-US" altLang="ja-JP" dirty="0"/>
              <a:t>CRUD</a:t>
            </a:r>
            <a:r>
              <a:rPr lang="ja-JP" altLang="en-US" dirty="0"/>
              <a:t>処理</a:t>
            </a:r>
            <a:endParaRPr lang="en-US" altLang="ja-JP" dirty="0"/>
          </a:p>
        </p:txBody>
      </p:sp>
    </p:spTree>
    <p:extLst>
      <p:ext uri="{BB962C8B-B14F-4D97-AF65-F5344CB8AC3E}">
        <p14:creationId xmlns:p14="http://schemas.microsoft.com/office/powerpoint/2010/main" val="674723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4294967295"/>
          </p:nvPr>
        </p:nvSpPr>
        <p:spPr>
          <a:xfrm>
            <a:off x="972766" y="952399"/>
            <a:ext cx="10330774" cy="5039839"/>
          </a:xfrm>
        </p:spPr>
        <p:txBody>
          <a:bodyPr>
            <a:normAutofit/>
          </a:bodyPr>
          <a:lstStyle/>
          <a:p>
            <a:r>
              <a:rPr lang="ja-JP" altLang="en-US" dirty="0" smtClean="0"/>
              <a:t>構成管理</a:t>
            </a:r>
            <a:r>
              <a:rPr lang="ja-JP" altLang="en-US" dirty="0"/>
              <a:t>ツール</a:t>
            </a:r>
            <a:r>
              <a:rPr lang="ja-JP" altLang="en-US" dirty="0" smtClean="0"/>
              <a:t>を活用することで、そのアプリケーションに必要な「ライブラリや構成」を簡単に作成する事が出来る。</a:t>
            </a:r>
            <a:endParaRPr lang="en-US" altLang="ja-JP" dirty="0" smtClean="0"/>
          </a:p>
          <a:p>
            <a:r>
              <a:rPr lang="ja-JP" altLang="en-US" dirty="0" smtClean="0">
                <a:solidFill>
                  <a:schemeClr val="tx1"/>
                </a:solidFill>
              </a:rPr>
              <a:t>外部</a:t>
            </a:r>
            <a:r>
              <a:rPr lang="ja-JP" altLang="en-US" dirty="0">
                <a:solidFill>
                  <a:schemeClr val="tx1"/>
                </a:solidFill>
              </a:rPr>
              <a:t>ライブラリ</a:t>
            </a:r>
            <a:r>
              <a:rPr lang="ja-JP" altLang="en-US" dirty="0" smtClean="0">
                <a:solidFill>
                  <a:schemeClr val="tx1"/>
                </a:solidFill>
              </a:rPr>
              <a:t>をいちいち追加する</a:t>
            </a:r>
            <a:r>
              <a:rPr lang="ja-JP" altLang="en-US" dirty="0">
                <a:solidFill>
                  <a:schemeClr val="tx1"/>
                </a:solidFill>
              </a:rPr>
              <a:t>必要</a:t>
            </a:r>
            <a:r>
              <a:rPr lang="ja-JP" altLang="en-US" dirty="0" smtClean="0">
                <a:solidFill>
                  <a:schemeClr val="tx1"/>
                </a:solidFill>
              </a:rPr>
              <a:t>はなく、構成管理として関係性を定義</a:t>
            </a:r>
            <a:r>
              <a:rPr lang="en-US" altLang="ja-JP" dirty="0" smtClean="0">
                <a:solidFill>
                  <a:schemeClr val="tx1"/>
                </a:solidFill>
              </a:rPr>
              <a:t>(</a:t>
            </a:r>
            <a:r>
              <a:rPr lang="ja-JP" altLang="en-US" dirty="0" smtClean="0">
                <a:solidFill>
                  <a:srgbClr val="FF0000"/>
                </a:solidFill>
              </a:rPr>
              <a:t>依存関係を定義</a:t>
            </a:r>
            <a:r>
              <a:rPr lang="ja-JP" altLang="en-US" dirty="0" smtClean="0">
                <a:solidFill>
                  <a:schemeClr val="tx1"/>
                </a:solidFill>
              </a:rPr>
              <a:t>と言う</a:t>
            </a:r>
            <a:r>
              <a:rPr lang="en-US" altLang="ja-JP" dirty="0" smtClean="0">
                <a:solidFill>
                  <a:schemeClr val="tx1"/>
                </a:solidFill>
              </a:rPr>
              <a:t>)</a:t>
            </a:r>
            <a:r>
              <a:rPr lang="ja-JP" altLang="en-US" dirty="0" smtClean="0">
                <a:solidFill>
                  <a:schemeClr val="tx1"/>
                </a:solidFill>
              </a:rPr>
              <a:t>しておけば、自動的に外部ライブラリとして扱える。</a:t>
            </a:r>
            <a:endParaRPr lang="en-US" altLang="ja-JP" dirty="0" smtClean="0">
              <a:solidFill>
                <a:schemeClr val="tx1"/>
              </a:solidFill>
            </a:endParaRPr>
          </a:p>
          <a:p>
            <a:r>
              <a:rPr lang="ja-JP" altLang="en-US" dirty="0" smtClean="0">
                <a:solidFill>
                  <a:schemeClr val="tx1"/>
                </a:solidFill>
              </a:rPr>
              <a:t>リモートリポジトリに当たるものは</a:t>
            </a:r>
            <a:r>
              <a:rPr lang="ja-JP" altLang="en-US" dirty="0" smtClean="0">
                <a:solidFill>
                  <a:srgbClr val="FF0000"/>
                </a:solidFill>
              </a:rPr>
              <a:t>「</a:t>
            </a:r>
            <a:r>
              <a:rPr lang="en-US" altLang="ja-JP" dirty="0" err="1" smtClean="0">
                <a:solidFill>
                  <a:srgbClr val="FF0000"/>
                </a:solidFill>
              </a:rPr>
              <a:t>MavenCentral</a:t>
            </a:r>
            <a:r>
              <a:rPr lang="ja-JP" altLang="en-US" dirty="0" smtClean="0">
                <a:solidFill>
                  <a:srgbClr val="FF0000"/>
                </a:solidFill>
              </a:rPr>
              <a:t>」</a:t>
            </a:r>
            <a:r>
              <a:rPr lang="ja-JP" altLang="en-US" dirty="0" smtClean="0">
                <a:solidFill>
                  <a:schemeClr val="tx1"/>
                </a:solidFill>
              </a:rPr>
              <a:t>という名前で公開されており、自由に使え、殆どのモジュールやフレームワークもここを通して利用する。</a:t>
            </a:r>
            <a:endParaRPr lang="en-US" altLang="ja-JP" dirty="0" smtClean="0">
              <a:solidFill>
                <a:schemeClr val="tx1"/>
              </a:solidFill>
            </a:endParaRPr>
          </a:p>
          <a:p>
            <a:r>
              <a:rPr lang="ja-JP" altLang="en-US" dirty="0">
                <a:solidFill>
                  <a:schemeClr val="tx1"/>
                </a:solidFill>
              </a:rPr>
              <a:t>今</a:t>
            </a:r>
            <a:r>
              <a:rPr lang="ja-JP" altLang="en-US" dirty="0" smtClean="0">
                <a:solidFill>
                  <a:schemeClr val="tx1"/>
                </a:solidFill>
              </a:rPr>
              <a:t>どきの</a:t>
            </a:r>
            <a:r>
              <a:rPr lang="en-US" altLang="ja-JP" dirty="0" smtClean="0">
                <a:solidFill>
                  <a:schemeClr val="tx1"/>
                </a:solidFill>
              </a:rPr>
              <a:t>Java</a:t>
            </a:r>
            <a:r>
              <a:rPr lang="ja-JP" altLang="en-US" dirty="0" smtClean="0">
                <a:solidFill>
                  <a:schemeClr val="tx1"/>
                </a:solidFill>
              </a:rPr>
              <a:t>開発で</a:t>
            </a:r>
            <a:r>
              <a:rPr lang="ja-JP" altLang="en-US" dirty="0" smtClean="0">
                <a:solidFill>
                  <a:srgbClr val="FF0000"/>
                </a:solidFill>
              </a:rPr>
              <a:t>「外部</a:t>
            </a:r>
            <a:r>
              <a:rPr lang="en-US" altLang="ja-JP" dirty="0" smtClean="0">
                <a:solidFill>
                  <a:srgbClr val="FF0000"/>
                </a:solidFill>
              </a:rPr>
              <a:t>jar</a:t>
            </a:r>
            <a:r>
              <a:rPr lang="ja-JP" altLang="en-US" dirty="0" smtClean="0">
                <a:solidFill>
                  <a:srgbClr val="FF0000"/>
                </a:solidFill>
              </a:rPr>
              <a:t>を追加」とか存在しない。</a:t>
            </a:r>
            <a:endParaRPr lang="en-US" altLang="ja-JP" dirty="0" smtClean="0">
              <a:solidFill>
                <a:srgbClr val="FF0000"/>
              </a:solidFill>
            </a:endParaRPr>
          </a:p>
          <a:p>
            <a:r>
              <a:rPr lang="ja-JP" altLang="en-US" dirty="0" smtClean="0">
                <a:solidFill>
                  <a:schemeClr val="tx1"/>
                </a:solidFill>
              </a:rPr>
              <a:t>慣れてくるとアプリケーション開発をするのに必要なモジュール構成を一瞬で用意出来るようになるので、お手軽感が増す。</a:t>
            </a:r>
            <a:endParaRPr lang="en-US" altLang="ja-JP" dirty="0" smtClean="0">
              <a:solidFill>
                <a:schemeClr val="tx1"/>
              </a:solidFill>
            </a:endParaRPr>
          </a:p>
        </p:txBody>
      </p:sp>
    </p:spTree>
    <p:extLst>
      <p:ext uri="{BB962C8B-B14F-4D97-AF65-F5344CB8AC3E}">
        <p14:creationId xmlns:p14="http://schemas.microsoft.com/office/powerpoint/2010/main" val="40026932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lstStyle/>
          <a:p>
            <a:r>
              <a:rPr lang="en-US" altLang="ja-JP" dirty="0" err="1"/>
              <a:t>SpringBoot</a:t>
            </a:r>
            <a:r>
              <a:rPr lang="en-US" altLang="ja-JP" dirty="0"/>
              <a:t> + </a:t>
            </a:r>
            <a:r>
              <a:rPr lang="en-US" altLang="ja-JP" dirty="0" err="1"/>
              <a:t>Thymeleaf</a:t>
            </a:r>
            <a:endParaRPr lang="en-US" altLang="ja-JP" dirty="0"/>
          </a:p>
        </p:txBody>
      </p:sp>
    </p:spTree>
    <p:extLst>
      <p:ext uri="{BB962C8B-B14F-4D97-AF65-F5344CB8AC3E}">
        <p14:creationId xmlns:p14="http://schemas.microsoft.com/office/powerpoint/2010/main" val="34168422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normAutofit fontScale="90000"/>
          </a:bodyPr>
          <a:lstStyle/>
          <a:p>
            <a:r>
              <a:rPr lang="en-US" altLang="ja-JP" dirty="0" err="1" smtClean="0"/>
              <a:t>SpringBoot</a:t>
            </a:r>
            <a:r>
              <a:rPr lang="ja-JP" altLang="en-US" dirty="0" smtClean="0"/>
              <a:t>とは</a:t>
            </a:r>
            <a:r>
              <a:rPr lang="en-US" altLang="ja-JP" dirty="0" smtClean="0">
                <a:solidFill>
                  <a:srgbClr val="FF0000"/>
                </a:solidFill>
              </a:rPr>
              <a:t>Spring</a:t>
            </a:r>
            <a:r>
              <a:rPr lang="ja-JP" altLang="en-US" dirty="0" smtClean="0">
                <a:solidFill>
                  <a:srgbClr val="FF0000"/>
                </a:solidFill>
              </a:rPr>
              <a:t>ベースの</a:t>
            </a:r>
            <a:r>
              <a:rPr lang="ja-JP" altLang="en-US" dirty="0">
                <a:solidFill>
                  <a:srgbClr val="FF0000"/>
                </a:solidFill>
              </a:rPr>
              <a:t>アプリケーション</a:t>
            </a:r>
            <a:r>
              <a:rPr lang="ja-JP" altLang="en-US" dirty="0" smtClean="0">
                <a:solidFill>
                  <a:srgbClr val="FF0000"/>
                </a:solidFill>
              </a:rPr>
              <a:t>を簡単に</a:t>
            </a:r>
            <a:r>
              <a:rPr lang="ja-JP" altLang="en-US" dirty="0" smtClean="0"/>
              <a:t>作成できるようにするためのフレームワーク</a:t>
            </a:r>
            <a:endParaRPr lang="en-US" altLang="ja-JP" dirty="0"/>
          </a:p>
        </p:txBody>
      </p:sp>
    </p:spTree>
    <p:extLst>
      <p:ext uri="{BB962C8B-B14F-4D97-AF65-F5344CB8AC3E}">
        <p14:creationId xmlns:p14="http://schemas.microsoft.com/office/powerpoint/2010/main" val="2326682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normAutofit/>
          </a:bodyPr>
          <a:lstStyle/>
          <a:p>
            <a:r>
              <a:rPr lang="ja-JP" altLang="en-US" dirty="0"/>
              <a:t>極端</a:t>
            </a:r>
            <a:r>
              <a:rPr lang="ja-JP" altLang="en-US" dirty="0" smtClean="0"/>
              <a:t>な</a:t>
            </a:r>
            <a:r>
              <a:rPr lang="ja-JP" altLang="en-US" dirty="0"/>
              <a:t>言い方</a:t>
            </a:r>
            <a:r>
              <a:rPr lang="ja-JP" altLang="en-US" dirty="0" smtClean="0"/>
              <a:t>をすれば</a:t>
            </a:r>
            <a:r>
              <a:rPr lang="en-US" altLang="ja-JP" dirty="0" smtClean="0"/>
              <a:t/>
            </a:r>
            <a:br>
              <a:rPr lang="en-US" altLang="ja-JP" dirty="0" smtClean="0"/>
            </a:br>
            <a:r>
              <a:rPr lang="ja-JP" altLang="en-US" dirty="0" smtClean="0">
                <a:solidFill>
                  <a:srgbClr val="FF0000"/>
                </a:solidFill>
              </a:rPr>
              <a:t>「</a:t>
            </a:r>
            <a:r>
              <a:rPr lang="en-US" altLang="ja-JP" dirty="0" smtClean="0">
                <a:solidFill>
                  <a:srgbClr val="FF0000"/>
                </a:solidFill>
              </a:rPr>
              <a:t>Java</a:t>
            </a:r>
            <a:r>
              <a:rPr lang="ja-JP" altLang="en-US" dirty="0" smtClean="0">
                <a:solidFill>
                  <a:srgbClr val="FF0000"/>
                </a:solidFill>
              </a:rPr>
              <a:t>版の</a:t>
            </a:r>
            <a:r>
              <a:rPr lang="en-US" altLang="ja-JP" dirty="0" smtClean="0">
                <a:solidFill>
                  <a:srgbClr val="FF0000"/>
                </a:solidFill>
              </a:rPr>
              <a:t>Ruby on Rails</a:t>
            </a:r>
            <a:r>
              <a:rPr lang="ja-JP" altLang="en-US" dirty="0" smtClean="0">
                <a:solidFill>
                  <a:srgbClr val="FF0000"/>
                </a:solidFill>
              </a:rPr>
              <a:t>」</a:t>
            </a:r>
            <a:endParaRPr lang="en-US" altLang="ja-JP" dirty="0">
              <a:solidFill>
                <a:srgbClr val="FF0000"/>
              </a:solidFill>
            </a:endParaRPr>
          </a:p>
        </p:txBody>
      </p:sp>
    </p:spTree>
    <p:extLst>
      <p:ext uri="{BB962C8B-B14F-4D97-AF65-F5344CB8AC3E}">
        <p14:creationId xmlns:p14="http://schemas.microsoft.com/office/powerpoint/2010/main" val="11146148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normAutofit fontScale="90000"/>
          </a:bodyPr>
          <a:lstStyle/>
          <a:p>
            <a:r>
              <a:rPr lang="ja-JP" altLang="en-US" dirty="0"/>
              <a:t>従来</a:t>
            </a:r>
            <a:r>
              <a:rPr lang="ja-JP" altLang="en-US" dirty="0" smtClean="0"/>
              <a:t>の</a:t>
            </a:r>
            <a:r>
              <a:rPr lang="en-US" altLang="ja-JP" dirty="0" smtClean="0"/>
              <a:t>Java</a:t>
            </a:r>
            <a:r>
              <a:rPr lang="ja-JP" altLang="en-US" dirty="0" smtClean="0"/>
              <a:t>開発</a:t>
            </a:r>
            <a:r>
              <a:rPr lang="en-US" altLang="ja-JP" dirty="0" smtClean="0"/>
              <a:t>(Struts</a:t>
            </a:r>
            <a:r>
              <a:rPr lang="ja-JP" altLang="en-US" dirty="0" smtClean="0"/>
              <a:t>含む</a:t>
            </a:r>
            <a:r>
              <a:rPr lang="en-US" altLang="ja-JP" dirty="0" smtClean="0"/>
              <a:t>)</a:t>
            </a:r>
            <a:r>
              <a:rPr lang="ja-JP" altLang="en-US" dirty="0" smtClean="0"/>
              <a:t>と</a:t>
            </a:r>
            <a:r>
              <a:rPr lang="en-US" altLang="ja-JP" dirty="0" err="1" smtClean="0"/>
              <a:t>SpringBoot</a:t>
            </a:r>
            <a:r>
              <a:rPr lang="ja-JP" altLang="en-US" dirty="0" smtClean="0"/>
              <a:t>では別物と思っても良いぐらい違う。</a:t>
            </a:r>
            <a:endParaRPr lang="en-US" altLang="ja-JP" dirty="0"/>
          </a:p>
        </p:txBody>
      </p:sp>
    </p:spTree>
    <p:extLst>
      <p:ext uri="{BB962C8B-B14F-4D97-AF65-F5344CB8AC3E}">
        <p14:creationId xmlns:p14="http://schemas.microsoft.com/office/powerpoint/2010/main" val="26219443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normAutofit fontScale="90000"/>
          </a:bodyPr>
          <a:lstStyle/>
          <a:p>
            <a:r>
              <a:rPr lang="en-US" altLang="ja-JP" dirty="0" err="1" smtClean="0"/>
              <a:t>Thymeleaf</a:t>
            </a:r>
            <a:r>
              <a:rPr lang="ja-JP" altLang="en-US" dirty="0" smtClean="0"/>
              <a:t>とは</a:t>
            </a:r>
            <a:r>
              <a:rPr lang="en-US" altLang="ja-JP" dirty="0" smtClean="0"/>
              <a:t>HTML</a:t>
            </a:r>
            <a:r>
              <a:rPr lang="ja-JP" altLang="en-US" dirty="0" smtClean="0"/>
              <a:t>形式で用意された「テンプレート」を動的に書き換える事によって、画面描画を行う</a:t>
            </a:r>
            <a:r>
              <a:rPr lang="ja-JP" altLang="en-US" dirty="0" smtClean="0">
                <a:solidFill>
                  <a:srgbClr val="FF0000"/>
                </a:solidFill>
              </a:rPr>
              <a:t>「テンプレートエンジン」</a:t>
            </a:r>
            <a:endParaRPr lang="en-US" altLang="ja-JP" dirty="0">
              <a:solidFill>
                <a:srgbClr val="FF0000"/>
              </a:solidFill>
            </a:endParaRPr>
          </a:p>
        </p:txBody>
      </p:sp>
    </p:spTree>
    <p:extLst>
      <p:ext uri="{BB962C8B-B14F-4D97-AF65-F5344CB8AC3E}">
        <p14:creationId xmlns:p14="http://schemas.microsoft.com/office/powerpoint/2010/main" val="33829225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549906" y="996173"/>
            <a:ext cx="9257122" cy="696439"/>
          </a:xfrm>
        </p:spPr>
        <p:txBody>
          <a:bodyPr>
            <a:normAutofit fontScale="90000"/>
          </a:bodyPr>
          <a:lstStyle/>
          <a:p>
            <a:r>
              <a:rPr lang="ja-JP" altLang="en-US" dirty="0" smtClean="0"/>
              <a:t>こんな感じ。</a:t>
            </a:r>
            <a:endParaRPr lang="en-US" altLang="ja-JP" dirty="0"/>
          </a:p>
        </p:txBody>
      </p:sp>
      <p:pic>
        <p:nvPicPr>
          <p:cNvPr id="2" name="図 1"/>
          <p:cNvPicPr>
            <a:picLocks noChangeAspect="1"/>
          </p:cNvPicPr>
          <p:nvPr/>
        </p:nvPicPr>
        <p:blipFill>
          <a:blip r:embed="rId2"/>
          <a:stretch>
            <a:fillRect/>
          </a:stretch>
        </p:blipFill>
        <p:spPr>
          <a:xfrm>
            <a:off x="2839954" y="2005417"/>
            <a:ext cx="6677025" cy="3800475"/>
          </a:xfrm>
          <a:prstGeom prst="rect">
            <a:avLst/>
          </a:prstGeom>
        </p:spPr>
      </p:pic>
      <p:sp>
        <p:nvSpPr>
          <p:cNvPr id="5" name="タイトル 3"/>
          <p:cNvSpPr txBox="1">
            <a:spLocks/>
          </p:cNvSpPr>
          <p:nvPr/>
        </p:nvSpPr>
        <p:spPr>
          <a:xfrm>
            <a:off x="2636195" y="1692612"/>
            <a:ext cx="1718151" cy="348219"/>
          </a:xfrm>
          <a:prstGeom prst="rect">
            <a:avLst/>
          </a:prstGeom>
          <a:effectLst/>
        </p:spPr>
        <p:txBody>
          <a:bodyPr vert="horz" lIns="91440" tIns="45720" rIns="91440" bIns="45720" rtlCol="0" anchor="ctr">
            <a:normAutofit fontScale="82500" lnSpcReduction="20000"/>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2400" dirty="0"/>
              <a:t>h</a:t>
            </a:r>
            <a:r>
              <a:rPr lang="en-US" altLang="ja-JP" sz="2400" dirty="0" smtClean="0"/>
              <a:t>ome.html</a:t>
            </a:r>
            <a:endParaRPr lang="en-US" altLang="ja-JP" sz="2400" dirty="0"/>
          </a:p>
        </p:txBody>
      </p:sp>
    </p:spTree>
    <p:extLst>
      <p:ext uri="{BB962C8B-B14F-4D97-AF65-F5344CB8AC3E}">
        <p14:creationId xmlns:p14="http://schemas.microsoft.com/office/powerpoint/2010/main" val="33314069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normAutofit/>
          </a:bodyPr>
          <a:lstStyle/>
          <a:p>
            <a:r>
              <a:rPr lang="en-US" altLang="ja-JP" dirty="0" smtClean="0"/>
              <a:t>JSP</a:t>
            </a:r>
            <a:r>
              <a:rPr lang="ja-JP" altLang="en-US" dirty="0" smtClean="0"/>
              <a:t>なんてなかった。</a:t>
            </a:r>
            <a:endParaRPr lang="en-US" altLang="ja-JP" dirty="0"/>
          </a:p>
        </p:txBody>
      </p:sp>
    </p:spTree>
    <p:extLst>
      <p:ext uri="{BB962C8B-B14F-4D97-AF65-F5344CB8AC3E}">
        <p14:creationId xmlns:p14="http://schemas.microsoft.com/office/powerpoint/2010/main" val="5922392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normAutofit fontScale="90000"/>
          </a:bodyPr>
          <a:lstStyle/>
          <a:p>
            <a:r>
              <a:rPr lang="ja-JP" altLang="en-US" dirty="0"/>
              <a:t>実際</a:t>
            </a:r>
            <a:r>
              <a:rPr lang="ja-JP" altLang="en-US" dirty="0" smtClean="0"/>
              <a:t>のところ、</a:t>
            </a:r>
            <a:r>
              <a:rPr lang="en-US" altLang="ja-JP" dirty="0" smtClean="0"/>
              <a:t>JSP</a:t>
            </a:r>
            <a:r>
              <a:rPr lang="ja-JP" altLang="en-US" dirty="0" smtClean="0"/>
              <a:t>を使う現場はそれなりに残っているけれど、流れとしてはテンプレートエンジンを利用する方向。</a:t>
            </a:r>
            <a:endParaRPr lang="en-US" altLang="ja-JP" dirty="0"/>
          </a:p>
        </p:txBody>
      </p:sp>
    </p:spTree>
    <p:extLst>
      <p:ext uri="{BB962C8B-B14F-4D97-AF65-F5344CB8AC3E}">
        <p14:creationId xmlns:p14="http://schemas.microsoft.com/office/powerpoint/2010/main" val="26619201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normAutofit/>
          </a:bodyPr>
          <a:lstStyle/>
          <a:p>
            <a:r>
              <a:rPr lang="ja-JP" altLang="en-US" dirty="0" smtClean="0"/>
              <a:t>とはいえ</a:t>
            </a:r>
            <a:r>
              <a:rPr lang="en-US" altLang="ja-JP" dirty="0" err="1" smtClean="0"/>
              <a:t>SpringBoot</a:t>
            </a:r>
            <a:r>
              <a:rPr lang="ja-JP" altLang="en-US" dirty="0" smtClean="0"/>
              <a:t>も</a:t>
            </a:r>
            <a:r>
              <a:rPr lang="en-US" altLang="ja-JP" dirty="0" err="1" smtClean="0"/>
              <a:t>Thymeleaf</a:t>
            </a:r>
            <a:r>
              <a:rPr lang="ja-JP" altLang="en-US" dirty="0" smtClean="0"/>
              <a:t>も使えなきゃ意味なし。</a:t>
            </a:r>
            <a:endParaRPr lang="en-US" altLang="ja-JP" dirty="0"/>
          </a:p>
        </p:txBody>
      </p:sp>
    </p:spTree>
    <p:extLst>
      <p:ext uri="{BB962C8B-B14F-4D97-AF65-F5344CB8AC3E}">
        <p14:creationId xmlns:p14="http://schemas.microsoft.com/office/powerpoint/2010/main" val="41697511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4294967295"/>
          </p:nvPr>
        </p:nvSpPr>
        <p:spPr>
          <a:xfrm>
            <a:off x="972766" y="952399"/>
            <a:ext cx="10330774" cy="5039839"/>
          </a:xfrm>
        </p:spPr>
        <p:txBody>
          <a:bodyPr>
            <a:normAutofit/>
          </a:bodyPr>
          <a:lstStyle/>
          <a:p>
            <a:r>
              <a:rPr lang="en-US" altLang="ja-JP" dirty="0" smtClean="0"/>
              <a:t>CRUD</a:t>
            </a:r>
            <a:r>
              <a:rPr lang="ja-JP" altLang="en-US" dirty="0" smtClean="0"/>
              <a:t>処理とは</a:t>
            </a:r>
            <a:r>
              <a:rPr lang="ja-JP" altLang="en-US" dirty="0" smtClean="0">
                <a:solidFill>
                  <a:srgbClr val="FF0000"/>
                </a:solidFill>
              </a:rPr>
              <a:t>「</a:t>
            </a:r>
            <a:r>
              <a:rPr lang="en-US" altLang="ja-JP" dirty="0" smtClean="0">
                <a:solidFill>
                  <a:srgbClr val="FF0000"/>
                </a:solidFill>
              </a:rPr>
              <a:t>Create(</a:t>
            </a:r>
            <a:r>
              <a:rPr lang="ja-JP" altLang="en-US" dirty="0" smtClean="0">
                <a:solidFill>
                  <a:srgbClr val="FF0000"/>
                </a:solidFill>
              </a:rPr>
              <a:t>生成</a:t>
            </a:r>
            <a:r>
              <a:rPr lang="en-US" altLang="ja-JP" dirty="0" smtClean="0">
                <a:solidFill>
                  <a:srgbClr val="FF0000"/>
                </a:solidFill>
              </a:rPr>
              <a:t>/</a:t>
            </a:r>
            <a:r>
              <a:rPr lang="ja-JP" altLang="en-US" dirty="0" smtClean="0">
                <a:solidFill>
                  <a:srgbClr val="FF0000"/>
                </a:solidFill>
              </a:rPr>
              <a:t>登録</a:t>
            </a:r>
            <a:r>
              <a:rPr lang="en-US" altLang="ja-JP" dirty="0" smtClean="0">
                <a:solidFill>
                  <a:srgbClr val="FF0000"/>
                </a:solidFill>
              </a:rPr>
              <a:t>)</a:t>
            </a:r>
            <a:r>
              <a:rPr lang="ja-JP" altLang="en-US" dirty="0" smtClean="0">
                <a:solidFill>
                  <a:srgbClr val="FF0000"/>
                </a:solidFill>
              </a:rPr>
              <a:t>」「</a:t>
            </a:r>
            <a:r>
              <a:rPr lang="en-US" altLang="ja-JP" dirty="0" smtClean="0">
                <a:solidFill>
                  <a:srgbClr val="FF0000"/>
                </a:solidFill>
              </a:rPr>
              <a:t>Read(</a:t>
            </a:r>
            <a:r>
              <a:rPr lang="ja-JP" altLang="en-US" dirty="0" smtClean="0">
                <a:solidFill>
                  <a:srgbClr val="FF0000"/>
                </a:solidFill>
              </a:rPr>
              <a:t>読取</a:t>
            </a:r>
            <a:r>
              <a:rPr lang="en-US" altLang="ja-JP" dirty="0" smtClean="0">
                <a:solidFill>
                  <a:srgbClr val="FF0000"/>
                </a:solidFill>
              </a:rPr>
              <a:t>)</a:t>
            </a:r>
            <a:r>
              <a:rPr lang="ja-JP" altLang="en-US" dirty="0" smtClean="0">
                <a:solidFill>
                  <a:srgbClr val="FF0000"/>
                </a:solidFill>
              </a:rPr>
              <a:t>」「</a:t>
            </a:r>
            <a:r>
              <a:rPr lang="en-US" altLang="ja-JP" dirty="0" smtClean="0">
                <a:solidFill>
                  <a:srgbClr val="FF0000"/>
                </a:solidFill>
              </a:rPr>
              <a:t>Update(</a:t>
            </a:r>
            <a:r>
              <a:rPr lang="ja-JP" altLang="en-US" dirty="0" smtClean="0">
                <a:solidFill>
                  <a:srgbClr val="FF0000"/>
                </a:solidFill>
              </a:rPr>
              <a:t>更新</a:t>
            </a:r>
            <a:r>
              <a:rPr lang="en-US" altLang="ja-JP" dirty="0" smtClean="0">
                <a:solidFill>
                  <a:srgbClr val="FF0000"/>
                </a:solidFill>
              </a:rPr>
              <a:t>)</a:t>
            </a:r>
            <a:r>
              <a:rPr lang="ja-JP" altLang="en-US" dirty="0" smtClean="0">
                <a:solidFill>
                  <a:srgbClr val="FF0000"/>
                </a:solidFill>
              </a:rPr>
              <a:t>」「</a:t>
            </a:r>
            <a:r>
              <a:rPr lang="en-US" altLang="ja-JP" dirty="0" smtClean="0">
                <a:solidFill>
                  <a:srgbClr val="FF0000"/>
                </a:solidFill>
              </a:rPr>
              <a:t>Delete(</a:t>
            </a:r>
            <a:r>
              <a:rPr lang="ja-JP" altLang="en-US" dirty="0" smtClean="0">
                <a:solidFill>
                  <a:srgbClr val="FF0000"/>
                </a:solidFill>
              </a:rPr>
              <a:t>削除</a:t>
            </a:r>
            <a:r>
              <a:rPr lang="en-US" altLang="ja-JP" dirty="0" smtClean="0">
                <a:solidFill>
                  <a:srgbClr val="FF0000"/>
                </a:solidFill>
              </a:rPr>
              <a:t>)</a:t>
            </a:r>
            <a:r>
              <a:rPr lang="ja-JP" altLang="en-US" dirty="0" smtClean="0">
                <a:solidFill>
                  <a:srgbClr val="FF0000"/>
                </a:solidFill>
              </a:rPr>
              <a:t>」</a:t>
            </a:r>
            <a:r>
              <a:rPr lang="ja-JP" altLang="en-US" dirty="0" smtClean="0"/>
              <a:t>の頭文字を取ったもの。</a:t>
            </a:r>
            <a:endParaRPr lang="en-US" altLang="ja-JP" dirty="0" smtClean="0"/>
          </a:p>
          <a:p>
            <a:r>
              <a:rPr lang="ja-JP" altLang="en-US" dirty="0" smtClean="0">
                <a:solidFill>
                  <a:schemeClr val="tx1"/>
                </a:solidFill>
              </a:rPr>
              <a:t>業務系のシステムにおいては</a:t>
            </a:r>
            <a:r>
              <a:rPr lang="ja-JP" altLang="en-US" dirty="0" smtClean="0">
                <a:solidFill>
                  <a:srgbClr val="FF0000"/>
                </a:solidFill>
              </a:rPr>
              <a:t>「マスターメンテナンス」</a:t>
            </a:r>
            <a:r>
              <a:rPr lang="ja-JP" altLang="en-US" dirty="0" smtClean="0">
                <a:solidFill>
                  <a:schemeClr val="tx1"/>
                </a:solidFill>
              </a:rPr>
              <a:t>と呼ばれるものにこの処理が入る。</a:t>
            </a:r>
            <a:endParaRPr lang="en-US" altLang="ja-JP" dirty="0" smtClean="0">
              <a:solidFill>
                <a:schemeClr val="tx1"/>
              </a:solidFill>
            </a:endParaRPr>
          </a:p>
          <a:p>
            <a:r>
              <a:rPr lang="ja-JP" altLang="en-US" dirty="0" smtClean="0">
                <a:solidFill>
                  <a:schemeClr val="tx1"/>
                </a:solidFill>
              </a:rPr>
              <a:t>この</a:t>
            </a:r>
            <a:r>
              <a:rPr lang="en-US" altLang="ja-JP" dirty="0" smtClean="0">
                <a:solidFill>
                  <a:schemeClr val="tx1"/>
                </a:solidFill>
              </a:rPr>
              <a:t>CRUD</a:t>
            </a:r>
            <a:r>
              <a:rPr lang="ja-JP" altLang="en-US" dirty="0" smtClean="0">
                <a:solidFill>
                  <a:schemeClr val="tx1"/>
                </a:solidFill>
              </a:rPr>
              <a:t>処理はアプリケーション自体の振る舞いとしても考えることが出来ると同時に、次で話す「</a:t>
            </a:r>
            <a:r>
              <a:rPr lang="en-US" altLang="ja-JP" dirty="0" smtClean="0">
                <a:solidFill>
                  <a:schemeClr val="tx1"/>
                </a:solidFill>
              </a:rPr>
              <a:t>DB(</a:t>
            </a:r>
            <a:r>
              <a:rPr lang="ja-JP" altLang="en-US" dirty="0" smtClean="0">
                <a:solidFill>
                  <a:schemeClr val="tx1"/>
                </a:solidFill>
              </a:rPr>
              <a:t>データベース</a:t>
            </a:r>
            <a:r>
              <a:rPr lang="en-US" altLang="ja-JP" dirty="0" smtClean="0">
                <a:solidFill>
                  <a:schemeClr val="tx1"/>
                </a:solidFill>
              </a:rPr>
              <a:t>)</a:t>
            </a:r>
            <a:r>
              <a:rPr lang="ja-JP" altLang="en-US" dirty="0" smtClean="0">
                <a:solidFill>
                  <a:schemeClr val="tx1"/>
                </a:solidFill>
              </a:rPr>
              <a:t>」が持つ主要機能としての振る舞いとしても考えられる。</a:t>
            </a:r>
            <a:endParaRPr lang="en-US" altLang="ja-JP" dirty="0" smtClean="0">
              <a:solidFill>
                <a:schemeClr val="tx1"/>
              </a:solidFill>
            </a:endParaRPr>
          </a:p>
          <a:p>
            <a:r>
              <a:rPr lang="ja-JP" altLang="en-US" dirty="0" smtClean="0">
                <a:solidFill>
                  <a:schemeClr val="tx1"/>
                </a:solidFill>
              </a:rPr>
              <a:t>いわゆる</a:t>
            </a:r>
            <a:r>
              <a:rPr lang="ja-JP" altLang="en-US" dirty="0" smtClean="0">
                <a:solidFill>
                  <a:srgbClr val="FF0000"/>
                </a:solidFill>
              </a:rPr>
              <a:t>「アプリケーションの基本形」</a:t>
            </a:r>
            <a:r>
              <a:rPr lang="ja-JP" altLang="en-US" dirty="0" smtClean="0">
                <a:solidFill>
                  <a:schemeClr val="tx1"/>
                </a:solidFill>
              </a:rPr>
              <a:t>みたいなもの</a:t>
            </a:r>
            <a:r>
              <a:rPr lang="en-US" altLang="ja-JP" dirty="0" smtClean="0">
                <a:solidFill>
                  <a:schemeClr val="tx1"/>
                </a:solidFill>
              </a:rPr>
              <a:t>(</a:t>
            </a:r>
            <a:r>
              <a:rPr lang="ja-JP" altLang="en-US" dirty="0" smtClean="0">
                <a:solidFill>
                  <a:schemeClr val="tx1"/>
                </a:solidFill>
              </a:rPr>
              <a:t>テンプレ的な</a:t>
            </a:r>
            <a:r>
              <a:rPr lang="en-US" altLang="ja-JP" dirty="0" smtClean="0">
                <a:solidFill>
                  <a:schemeClr val="tx1"/>
                </a:solidFill>
              </a:rPr>
              <a:t>)</a:t>
            </a:r>
            <a:r>
              <a:rPr lang="ja-JP" altLang="en-US" dirty="0" err="1" smtClean="0">
                <a:solidFill>
                  <a:schemeClr val="tx1"/>
                </a:solidFill>
              </a:rPr>
              <a:t>。</a:t>
            </a:r>
            <a:endParaRPr lang="en-US" altLang="ja-JP" dirty="0" smtClean="0">
              <a:solidFill>
                <a:schemeClr val="tx1"/>
              </a:solidFill>
            </a:endParaRPr>
          </a:p>
          <a:p>
            <a:r>
              <a:rPr lang="ja-JP" altLang="en-US" dirty="0" smtClean="0">
                <a:solidFill>
                  <a:schemeClr val="tx1"/>
                </a:solidFill>
              </a:rPr>
              <a:t>機能毎に全て</a:t>
            </a:r>
            <a:r>
              <a:rPr lang="en-US" altLang="ja-JP" dirty="0" smtClean="0">
                <a:solidFill>
                  <a:schemeClr val="tx1"/>
                </a:solidFill>
              </a:rPr>
              <a:t>CRUD</a:t>
            </a:r>
            <a:r>
              <a:rPr lang="ja-JP" altLang="en-US" dirty="0" smtClean="0">
                <a:solidFill>
                  <a:schemeClr val="tx1"/>
                </a:solidFill>
              </a:rPr>
              <a:t>を入れるわけではなく、</a:t>
            </a:r>
            <a:r>
              <a:rPr lang="en-US" altLang="ja-JP" dirty="0" smtClean="0">
                <a:solidFill>
                  <a:schemeClr val="tx1"/>
                </a:solidFill>
              </a:rPr>
              <a:t>Read</a:t>
            </a:r>
            <a:r>
              <a:rPr lang="ja-JP" altLang="en-US" dirty="0" smtClean="0">
                <a:solidFill>
                  <a:schemeClr val="tx1"/>
                </a:solidFill>
              </a:rPr>
              <a:t>のみ等も勿論ある。</a:t>
            </a:r>
            <a:endParaRPr lang="en-US" altLang="ja-JP" dirty="0" smtClean="0">
              <a:solidFill>
                <a:schemeClr val="tx1"/>
              </a:solidFill>
            </a:endParaRPr>
          </a:p>
          <a:p>
            <a:r>
              <a:rPr lang="ja-JP" altLang="en-US" dirty="0">
                <a:solidFill>
                  <a:schemeClr val="tx1"/>
                </a:solidFill>
              </a:rPr>
              <a:t>逆</a:t>
            </a:r>
            <a:r>
              <a:rPr lang="ja-JP" altLang="en-US" dirty="0" smtClean="0">
                <a:solidFill>
                  <a:schemeClr val="tx1"/>
                </a:solidFill>
              </a:rPr>
              <a:t>にここから逸脱することもないので、</a:t>
            </a:r>
            <a:r>
              <a:rPr lang="en-US" altLang="ja-JP" dirty="0" smtClean="0">
                <a:solidFill>
                  <a:schemeClr val="tx1"/>
                </a:solidFill>
              </a:rPr>
              <a:t>CRUD</a:t>
            </a:r>
            <a:r>
              <a:rPr lang="ja-JP" altLang="en-US" dirty="0">
                <a:solidFill>
                  <a:schemeClr val="tx1"/>
                </a:solidFill>
              </a:rPr>
              <a:t>処理</a:t>
            </a:r>
            <a:r>
              <a:rPr lang="ja-JP" altLang="en-US" dirty="0" smtClean="0">
                <a:solidFill>
                  <a:schemeClr val="tx1"/>
                </a:solidFill>
              </a:rPr>
              <a:t>が作れるなら、後は詳細がどうなるかだけで殆どのアプリケーションは構成可能。</a:t>
            </a:r>
            <a:endParaRPr lang="en-US" altLang="ja-JP" dirty="0" smtClean="0">
              <a:solidFill>
                <a:schemeClr val="tx1"/>
              </a:solidFill>
            </a:endParaRPr>
          </a:p>
          <a:p>
            <a:endParaRPr lang="en-US" altLang="ja-JP" dirty="0" smtClean="0">
              <a:solidFill>
                <a:schemeClr val="tx1"/>
              </a:solidFill>
            </a:endParaRPr>
          </a:p>
        </p:txBody>
      </p:sp>
    </p:spTree>
    <p:extLst>
      <p:ext uri="{BB962C8B-B14F-4D97-AF65-F5344CB8AC3E}">
        <p14:creationId xmlns:p14="http://schemas.microsoft.com/office/powerpoint/2010/main" val="25719521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noAutofit/>
          </a:bodyPr>
          <a:lstStyle/>
          <a:p>
            <a:r>
              <a:rPr lang="ja-JP" altLang="en-US" sz="4000" dirty="0" err="1" smtClean="0"/>
              <a:t>なので</a:t>
            </a:r>
            <a:r>
              <a:rPr lang="ja-JP" altLang="en-US" sz="4000" dirty="0" smtClean="0"/>
              <a:t>これからは</a:t>
            </a:r>
            <a:r>
              <a:rPr lang="en-US" altLang="ja-JP" sz="2800" dirty="0" smtClean="0"/>
              <a:t/>
            </a:r>
            <a:br>
              <a:rPr lang="en-US" altLang="ja-JP" sz="2800" dirty="0" smtClean="0"/>
            </a:br>
            <a:r>
              <a:rPr lang="en-US" altLang="ja-JP" sz="2800" dirty="0" smtClean="0"/>
              <a:t/>
            </a:r>
            <a:br>
              <a:rPr lang="en-US" altLang="ja-JP" sz="2800" dirty="0" smtClean="0"/>
            </a:br>
            <a:r>
              <a:rPr lang="en-US" altLang="ja-JP" sz="2800" dirty="0" err="1" smtClean="0">
                <a:solidFill>
                  <a:srgbClr val="FF0000"/>
                </a:solidFill>
              </a:rPr>
              <a:t>SpringBoot</a:t>
            </a:r>
            <a:r>
              <a:rPr lang="ja-JP" altLang="en-US" sz="2800" dirty="0">
                <a:solidFill>
                  <a:srgbClr val="FF0000"/>
                </a:solidFill>
              </a:rPr>
              <a:t> </a:t>
            </a:r>
            <a:r>
              <a:rPr lang="en-US" altLang="ja-JP" sz="2800" dirty="0" smtClean="0">
                <a:solidFill>
                  <a:srgbClr val="FF0000"/>
                </a:solidFill>
              </a:rPr>
              <a:t>+</a:t>
            </a:r>
            <a:r>
              <a:rPr lang="ja-JP" altLang="en-US" sz="2800" dirty="0">
                <a:solidFill>
                  <a:srgbClr val="FF0000"/>
                </a:solidFill>
              </a:rPr>
              <a:t> </a:t>
            </a:r>
            <a:r>
              <a:rPr lang="en-US" altLang="ja-JP" sz="2800" dirty="0" err="1" smtClean="0">
                <a:solidFill>
                  <a:srgbClr val="FF0000"/>
                </a:solidFill>
              </a:rPr>
              <a:t>Thymeleaf</a:t>
            </a:r>
            <a:r>
              <a:rPr lang="ja-JP" altLang="en-US" sz="2800" dirty="0">
                <a:solidFill>
                  <a:srgbClr val="FF0000"/>
                </a:solidFill>
              </a:rPr>
              <a:t> </a:t>
            </a:r>
            <a:r>
              <a:rPr lang="en-US" altLang="ja-JP" sz="2800" dirty="0" smtClean="0">
                <a:solidFill>
                  <a:srgbClr val="FF0000"/>
                </a:solidFill>
              </a:rPr>
              <a:t>+</a:t>
            </a:r>
            <a:r>
              <a:rPr lang="ja-JP" altLang="en-US" sz="2800" dirty="0">
                <a:solidFill>
                  <a:srgbClr val="FF0000"/>
                </a:solidFill>
              </a:rPr>
              <a:t> </a:t>
            </a:r>
            <a:r>
              <a:rPr lang="ja-JP" altLang="en-US" sz="2800" dirty="0" smtClean="0">
                <a:solidFill>
                  <a:srgbClr val="FF0000"/>
                </a:solidFill>
              </a:rPr>
              <a:t>構成管理ツール</a:t>
            </a:r>
            <a:r>
              <a:rPr lang="en-US" altLang="ja-JP" sz="2800" dirty="0" smtClean="0">
                <a:solidFill>
                  <a:srgbClr val="FF0000"/>
                </a:solidFill>
              </a:rPr>
              <a:t>(</a:t>
            </a:r>
            <a:r>
              <a:rPr lang="en-US" altLang="ja-JP" sz="2800" dirty="0" err="1" smtClean="0">
                <a:solidFill>
                  <a:srgbClr val="FF0000"/>
                </a:solidFill>
              </a:rPr>
              <a:t>Gradle</a:t>
            </a:r>
            <a:r>
              <a:rPr lang="en-US" altLang="ja-JP" sz="2800" dirty="0" smtClean="0">
                <a:solidFill>
                  <a:srgbClr val="FF0000"/>
                </a:solidFill>
              </a:rPr>
              <a:t>)</a:t>
            </a:r>
            <a:br>
              <a:rPr lang="en-US" altLang="ja-JP" sz="2800" dirty="0" smtClean="0">
                <a:solidFill>
                  <a:srgbClr val="FF0000"/>
                </a:solidFill>
              </a:rPr>
            </a:br>
            <a:r>
              <a:rPr lang="en-US" altLang="ja-JP" sz="2800" dirty="0" smtClean="0">
                <a:solidFill>
                  <a:srgbClr val="FF0000"/>
                </a:solidFill>
              </a:rPr>
              <a:t/>
            </a:r>
            <a:br>
              <a:rPr lang="en-US" altLang="ja-JP" sz="2800" dirty="0" smtClean="0">
                <a:solidFill>
                  <a:srgbClr val="FF0000"/>
                </a:solidFill>
              </a:rPr>
            </a:br>
            <a:r>
              <a:rPr lang="ja-JP" altLang="en-US" sz="4000" dirty="0" smtClean="0"/>
              <a:t>でやっていきます。</a:t>
            </a:r>
            <a:r>
              <a:rPr lang="en-US" altLang="ja-JP" sz="4000" dirty="0" smtClean="0"/>
              <a:t>(</a:t>
            </a:r>
            <a:r>
              <a:rPr lang="ja-JP" altLang="en-US" sz="4000" dirty="0" smtClean="0"/>
              <a:t>追加もあるよ</a:t>
            </a:r>
            <a:endParaRPr lang="en-US" altLang="ja-JP" sz="4000" dirty="0"/>
          </a:p>
        </p:txBody>
      </p:sp>
    </p:spTree>
    <p:extLst>
      <p:ext uri="{BB962C8B-B14F-4D97-AF65-F5344CB8AC3E}">
        <p14:creationId xmlns:p14="http://schemas.microsoft.com/office/powerpoint/2010/main" val="38754949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894945"/>
            <a:ext cx="9257122" cy="5068110"/>
          </a:xfrm>
        </p:spPr>
        <p:txBody>
          <a:bodyPr>
            <a:noAutofit/>
          </a:bodyPr>
          <a:lstStyle/>
          <a:p>
            <a:pPr algn="l"/>
            <a:r>
              <a:rPr lang="en-US" altLang="ja-JP" sz="2400" dirty="0" err="1" smtClean="0"/>
              <a:t>SpringBoot</a:t>
            </a:r>
            <a:r>
              <a:rPr lang="ja-JP" altLang="en-US" sz="2400" dirty="0" smtClean="0"/>
              <a:t>の起動まで</a:t>
            </a:r>
            <a:r>
              <a:rPr lang="en-US" altLang="ja-JP" sz="2400" dirty="0"/>
              <a:t/>
            </a:r>
            <a:br>
              <a:rPr lang="en-US" altLang="ja-JP" sz="2400" dirty="0"/>
            </a:br>
            <a:r>
              <a:rPr lang="en-US" altLang="ja-JP" sz="2400" dirty="0"/>
              <a:t>https://www.marineroad.com/staff-blog/16785.html</a:t>
            </a:r>
            <a:r>
              <a:rPr lang="en-US" altLang="ja-JP" sz="2400" dirty="0" smtClean="0"/>
              <a:t/>
            </a:r>
            <a:br>
              <a:rPr lang="en-US" altLang="ja-JP" sz="2400" dirty="0" smtClean="0"/>
            </a:br>
            <a:r>
              <a:rPr lang="en-US" altLang="ja-JP" sz="2400" dirty="0"/>
              <a:t/>
            </a:r>
            <a:br>
              <a:rPr lang="en-US" altLang="ja-JP" sz="2400" dirty="0"/>
            </a:br>
            <a:r>
              <a:rPr lang="en-US" altLang="ja-JP" sz="2400" dirty="0" err="1" smtClean="0"/>
              <a:t>SpringBoot</a:t>
            </a:r>
            <a:r>
              <a:rPr lang="en-US" altLang="ja-JP" sz="2400" dirty="0" smtClean="0"/>
              <a:t> + </a:t>
            </a:r>
            <a:r>
              <a:rPr lang="en-US" altLang="ja-JP" sz="2400" dirty="0" err="1" smtClean="0"/>
              <a:t>Thymeleaf</a:t>
            </a:r>
            <a:r>
              <a:rPr lang="ja-JP" altLang="en-US" sz="2400" dirty="0" smtClean="0"/>
              <a:t>の動作確認まで</a:t>
            </a:r>
            <a:r>
              <a:rPr lang="en-US" altLang="ja-JP" sz="2400" dirty="0" smtClean="0"/>
              <a:t>(</a:t>
            </a:r>
            <a:r>
              <a:rPr lang="ja-JP" altLang="en-US" sz="2400" dirty="0" smtClean="0"/>
              <a:t>↑の続き</a:t>
            </a:r>
            <a:r>
              <a:rPr lang="en-US" altLang="ja-JP" sz="2400" dirty="0" smtClean="0"/>
              <a:t>)</a:t>
            </a:r>
            <a:r>
              <a:rPr lang="en-US" altLang="ja-JP" sz="2400" dirty="0"/>
              <a:t/>
            </a:r>
            <a:br>
              <a:rPr lang="en-US" altLang="ja-JP" sz="2400" dirty="0"/>
            </a:br>
            <a:r>
              <a:rPr lang="en-US" altLang="ja-JP" sz="2400" dirty="0"/>
              <a:t>https://www.marineroad.com/staff-blog/17070.html</a:t>
            </a:r>
            <a:r>
              <a:rPr lang="en-US" altLang="ja-JP" sz="2400" dirty="0" smtClean="0"/>
              <a:t/>
            </a:r>
            <a:br>
              <a:rPr lang="en-US" altLang="ja-JP" sz="2400" dirty="0" smtClean="0"/>
            </a:br>
            <a:r>
              <a:rPr lang="en-US" altLang="ja-JP" sz="2400" dirty="0" smtClean="0"/>
              <a:t/>
            </a:r>
            <a:br>
              <a:rPr lang="en-US" altLang="ja-JP" sz="2400" dirty="0" smtClean="0"/>
            </a:br>
            <a:r>
              <a:rPr lang="en-US" altLang="ja-JP" sz="2400" dirty="0" smtClean="0"/>
              <a:t>STS</a:t>
            </a:r>
            <a:r>
              <a:rPr lang="ja-JP" altLang="en-US" sz="2400" dirty="0" smtClean="0"/>
              <a:t>のインストールや</a:t>
            </a:r>
            <a:r>
              <a:rPr lang="en-US" altLang="ja-JP" sz="2400" dirty="0" err="1" smtClean="0"/>
              <a:t>SpringBoot</a:t>
            </a:r>
            <a:r>
              <a:rPr lang="ja-JP" altLang="en-US" sz="2400" dirty="0" smtClean="0"/>
              <a:t>の説明捕捉</a:t>
            </a:r>
            <a:r>
              <a:rPr lang="en-US" altLang="ja-JP" sz="2400" dirty="0" smtClean="0"/>
              <a:t/>
            </a:r>
            <a:br>
              <a:rPr lang="en-US" altLang="ja-JP" sz="2400" dirty="0" smtClean="0"/>
            </a:br>
            <a:r>
              <a:rPr lang="en-US" altLang="ja-JP" sz="2400" dirty="0"/>
              <a:t>https://eng-entrance.com/java-springboot</a:t>
            </a:r>
            <a:endParaRPr lang="en-US" altLang="ja-JP" sz="2400" dirty="0"/>
          </a:p>
        </p:txBody>
      </p:sp>
    </p:spTree>
    <p:extLst>
      <p:ext uri="{BB962C8B-B14F-4D97-AF65-F5344CB8AC3E}">
        <p14:creationId xmlns:p14="http://schemas.microsoft.com/office/powerpoint/2010/main" val="24831306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lstStyle/>
          <a:p>
            <a:r>
              <a:rPr lang="ja-JP" altLang="en-US" dirty="0" smtClean="0"/>
              <a:t>次回までの宿題</a:t>
            </a:r>
            <a:endParaRPr lang="en-US" altLang="ja-JP" dirty="0"/>
          </a:p>
        </p:txBody>
      </p:sp>
    </p:spTree>
    <p:extLst>
      <p:ext uri="{BB962C8B-B14F-4D97-AF65-F5344CB8AC3E}">
        <p14:creationId xmlns:p14="http://schemas.microsoft.com/office/powerpoint/2010/main" val="37804862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normAutofit fontScale="90000"/>
          </a:bodyPr>
          <a:lstStyle/>
          <a:p>
            <a:r>
              <a:rPr lang="ja-JP" altLang="en-US" dirty="0" smtClean="0"/>
              <a:t>出来なかった人は出来るまで。</a:t>
            </a:r>
            <a:r>
              <a:rPr lang="en-US" altLang="ja-JP" dirty="0" smtClean="0"/>
              <a:t/>
            </a:r>
            <a:br>
              <a:rPr lang="en-US" altLang="ja-JP" dirty="0" smtClean="0"/>
            </a:br>
            <a:r>
              <a:rPr lang="ja-JP" altLang="en-US" dirty="0" smtClean="0"/>
              <a:t>出来た</a:t>
            </a:r>
            <a:r>
              <a:rPr lang="ja-JP" altLang="en-US" dirty="0"/>
              <a:t>人</a:t>
            </a:r>
            <a:r>
              <a:rPr lang="ja-JP" altLang="en-US" dirty="0" smtClean="0"/>
              <a:t>は</a:t>
            </a:r>
            <a:r>
              <a:rPr lang="ja-JP" altLang="en-US" dirty="0"/>
              <a:t>今回</a:t>
            </a:r>
            <a:r>
              <a:rPr lang="ja-JP" altLang="en-US" dirty="0" smtClean="0"/>
              <a:t>の</a:t>
            </a:r>
            <a:r>
              <a:rPr lang="en-US" altLang="ja-JP" dirty="0" err="1" smtClean="0"/>
              <a:t>SpringBoot</a:t>
            </a:r>
            <a:r>
              <a:rPr lang="ja-JP" altLang="en-US" dirty="0" smtClean="0"/>
              <a:t>アプリで</a:t>
            </a:r>
            <a:r>
              <a:rPr lang="en-US" altLang="ja-JP" dirty="0" smtClean="0"/>
              <a:t>CRUD</a:t>
            </a:r>
            <a:r>
              <a:rPr lang="ja-JP" altLang="en-US" dirty="0" smtClean="0"/>
              <a:t>処理を実装してみよう。</a:t>
            </a:r>
            <a:endParaRPr lang="en-US" altLang="ja-JP" dirty="0"/>
          </a:p>
        </p:txBody>
      </p:sp>
    </p:spTree>
    <p:extLst>
      <p:ext uri="{BB962C8B-B14F-4D97-AF65-F5344CB8AC3E}">
        <p14:creationId xmlns:p14="http://schemas.microsoft.com/office/powerpoint/2010/main" val="25952332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2575297" y="2669331"/>
            <a:ext cx="7570652" cy="1514475"/>
          </a:xfrm>
        </p:spPr>
        <p:txBody>
          <a:bodyPr>
            <a:normAutofit/>
          </a:bodyPr>
          <a:lstStyle/>
          <a:p>
            <a:r>
              <a:rPr lang="ja-JP" altLang="en-US" dirty="0" smtClean="0"/>
              <a:t>おしまい</a:t>
            </a:r>
            <a:endParaRPr kumimoji="1" lang="ja-JP" altLang="en-US" dirty="0"/>
          </a:p>
        </p:txBody>
      </p:sp>
    </p:spTree>
    <p:extLst>
      <p:ext uri="{BB962C8B-B14F-4D97-AF65-F5344CB8AC3E}">
        <p14:creationId xmlns:p14="http://schemas.microsoft.com/office/powerpoint/2010/main" val="14844607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lstStyle/>
          <a:p>
            <a:r>
              <a:rPr lang="en-US" altLang="ja-JP" dirty="0"/>
              <a:t>DB(</a:t>
            </a:r>
            <a:r>
              <a:rPr lang="ja-JP" altLang="en-US" dirty="0"/>
              <a:t>データベース</a:t>
            </a:r>
            <a:r>
              <a:rPr lang="en-US" altLang="ja-JP" dirty="0"/>
              <a:t>)</a:t>
            </a:r>
            <a:r>
              <a:rPr lang="ja-JP" altLang="en-US" dirty="0"/>
              <a:t>と</a:t>
            </a:r>
            <a:r>
              <a:rPr lang="en-US" altLang="ja-JP" dirty="0"/>
              <a:t>SQL</a:t>
            </a:r>
          </a:p>
        </p:txBody>
      </p:sp>
    </p:spTree>
    <p:extLst>
      <p:ext uri="{BB962C8B-B14F-4D97-AF65-F5344CB8AC3E}">
        <p14:creationId xmlns:p14="http://schemas.microsoft.com/office/powerpoint/2010/main" val="30269191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lstStyle/>
          <a:p>
            <a:r>
              <a:rPr lang="en-US" altLang="ja-JP" dirty="0"/>
              <a:t>DB</a:t>
            </a:r>
            <a:r>
              <a:rPr lang="ja-JP" altLang="en-US" dirty="0"/>
              <a:t>とはデータを整理して検索しやすくした情報の集まりの事</a:t>
            </a:r>
            <a:endParaRPr lang="en-US" altLang="ja-JP" dirty="0"/>
          </a:p>
        </p:txBody>
      </p:sp>
    </p:spTree>
    <p:extLst>
      <p:ext uri="{BB962C8B-B14F-4D97-AF65-F5344CB8AC3E}">
        <p14:creationId xmlns:p14="http://schemas.microsoft.com/office/powerpoint/2010/main" val="36689047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4294967295"/>
          </p:nvPr>
        </p:nvSpPr>
        <p:spPr>
          <a:xfrm>
            <a:off x="972766" y="952399"/>
            <a:ext cx="10330774" cy="5039839"/>
          </a:xfrm>
        </p:spPr>
        <p:txBody>
          <a:bodyPr>
            <a:normAutofit/>
          </a:bodyPr>
          <a:lstStyle/>
          <a:p>
            <a:r>
              <a:rPr lang="ja-JP" altLang="en-US" dirty="0"/>
              <a:t>現在</a:t>
            </a:r>
            <a:r>
              <a:rPr lang="ja-JP" altLang="en-US" dirty="0" smtClean="0"/>
              <a:t>の</a:t>
            </a:r>
            <a:r>
              <a:rPr lang="en-US" altLang="ja-JP" dirty="0" smtClean="0"/>
              <a:t>IT</a:t>
            </a:r>
            <a:r>
              <a:rPr lang="ja-JP" altLang="en-US" dirty="0"/>
              <a:t>分野</a:t>
            </a:r>
            <a:r>
              <a:rPr lang="ja-JP" altLang="en-US" dirty="0" smtClean="0"/>
              <a:t>で利用される</a:t>
            </a:r>
            <a:r>
              <a:rPr lang="en-US" altLang="ja-JP" dirty="0" smtClean="0"/>
              <a:t>DB</a:t>
            </a:r>
            <a:r>
              <a:rPr lang="ja-JP" altLang="en-US" dirty="0" smtClean="0"/>
              <a:t>の殆どは</a:t>
            </a:r>
            <a:r>
              <a:rPr lang="ja-JP" altLang="en-US" dirty="0" smtClean="0">
                <a:solidFill>
                  <a:srgbClr val="FF0000"/>
                </a:solidFill>
              </a:rPr>
              <a:t>「</a:t>
            </a:r>
            <a:r>
              <a:rPr lang="en-US" altLang="ja-JP" dirty="0" smtClean="0">
                <a:solidFill>
                  <a:srgbClr val="FF0000"/>
                </a:solidFill>
              </a:rPr>
              <a:t>RDB(</a:t>
            </a:r>
            <a:r>
              <a:rPr lang="ja-JP" altLang="en-US" dirty="0" smtClean="0">
                <a:solidFill>
                  <a:srgbClr val="FF0000"/>
                </a:solidFill>
              </a:rPr>
              <a:t>リレーショナルデータベース</a:t>
            </a:r>
            <a:r>
              <a:rPr lang="en-US" altLang="ja-JP" dirty="0" smtClean="0">
                <a:solidFill>
                  <a:srgbClr val="FF0000"/>
                </a:solidFill>
              </a:rPr>
              <a:t>)</a:t>
            </a:r>
            <a:r>
              <a:rPr lang="ja-JP" altLang="en-US" dirty="0" smtClean="0">
                <a:solidFill>
                  <a:srgbClr val="FF0000"/>
                </a:solidFill>
              </a:rPr>
              <a:t>」</a:t>
            </a:r>
            <a:r>
              <a:rPr lang="ja-JP" altLang="en-US" dirty="0" smtClean="0"/>
              <a:t>と呼ばれ、詳細は割愛するけど、データの関係性に基づいて設計や定義される</a:t>
            </a:r>
            <a:r>
              <a:rPr lang="en-US" altLang="ja-JP" dirty="0" smtClean="0"/>
              <a:t>DB</a:t>
            </a:r>
            <a:r>
              <a:rPr lang="ja-JP" altLang="en-US" dirty="0" smtClean="0"/>
              <a:t>の事。</a:t>
            </a:r>
            <a:endParaRPr lang="en-US" altLang="ja-JP" dirty="0" smtClean="0"/>
          </a:p>
          <a:p>
            <a:r>
              <a:rPr lang="ja-JP" altLang="en-US" dirty="0" smtClean="0">
                <a:solidFill>
                  <a:schemeClr val="tx1"/>
                </a:solidFill>
              </a:rPr>
              <a:t>更にその</a:t>
            </a:r>
            <a:r>
              <a:rPr lang="en-US" altLang="ja-JP" dirty="0" smtClean="0">
                <a:solidFill>
                  <a:schemeClr val="tx1"/>
                </a:solidFill>
              </a:rPr>
              <a:t>RDB</a:t>
            </a:r>
            <a:r>
              <a:rPr lang="ja-JP" altLang="en-US" dirty="0" smtClean="0">
                <a:solidFill>
                  <a:schemeClr val="tx1"/>
                </a:solidFill>
              </a:rPr>
              <a:t>を管理する為のシステムがあり、略して</a:t>
            </a:r>
            <a:r>
              <a:rPr lang="ja-JP" altLang="en-US" dirty="0" smtClean="0">
                <a:solidFill>
                  <a:srgbClr val="FF0000"/>
                </a:solidFill>
              </a:rPr>
              <a:t>「</a:t>
            </a:r>
            <a:r>
              <a:rPr lang="en-US" altLang="ja-JP" dirty="0" smtClean="0">
                <a:solidFill>
                  <a:srgbClr val="FF0000"/>
                </a:solidFill>
              </a:rPr>
              <a:t>RDBMS</a:t>
            </a:r>
            <a:r>
              <a:rPr lang="ja-JP" altLang="en-US" dirty="0" smtClean="0">
                <a:solidFill>
                  <a:srgbClr val="FF0000"/>
                </a:solidFill>
              </a:rPr>
              <a:t>」</a:t>
            </a:r>
            <a:r>
              <a:rPr lang="ja-JP" altLang="en-US" dirty="0" smtClean="0">
                <a:solidFill>
                  <a:schemeClr val="tx1"/>
                </a:solidFill>
              </a:rPr>
              <a:t>と呼ばれる。</a:t>
            </a:r>
            <a:endParaRPr lang="en-US" altLang="ja-JP" dirty="0">
              <a:solidFill>
                <a:schemeClr val="tx1"/>
              </a:solidFill>
            </a:endParaRPr>
          </a:p>
          <a:p>
            <a:r>
              <a:rPr lang="ja-JP" altLang="en-US" dirty="0" smtClean="0">
                <a:solidFill>
                  <a:srgbClr val="FF0000"/>
                </a:solidFill>
              </a:rPr>
              <a:t>「</a:t>
            </a:r>
            <a:r>
              <a:rPr lang="en-US" altLang="ja-JP" dirty="0" err="1" smtClean="0">
                <a:solidFill>
                  <a:srgbClr val="FF0000"/>
                </a:solidFill>
              </a:rPr>
              <a:t>OracleDataBase</a:t>
            </a:r>
            <a:r>
              <a:rPr lang="ja-JP" altLang="en-US" dirty="0" smtClean="0">
                <a:solidFill>
                  <a:srgbClr val="FF0000"/>
                </a:solidFill>
              </a:rPr>
              <a:t>」「</a:t>
            </a:r>
            <a:r>
              <a:rPr lang="en-US" altLang="ja-JP" dirty="0" smtClean="0">
                <a:solidFill>
                  <a:srgbClr val="FF0000"/>
                </a:solidFill>
              </a:rPr>
              <a:t>MySQL</a:t>
            </a:r>
            <a:r>
              <a:rPr lang="ja-JP" altLang="en-US" dirty="0" smtClean="0">
                <a:solidFill>
                  <a:srgbClr val="FF0000"/>
                </a:solidFill>
              </a:rPr>
              <a:t>」「</a:t>
            </a:r>
            <a:r>
              <a:rPr lang="en-US" altLang="ja-JP" dirty="0" smtClean="0">
                <a:solidFill>
                  <a:srgbClr val="FF0000"/>
                </a:solidFill>
              </a:rPr>
              <a:t>SQL</a:t>
            </a:r>
            <a:r>
              <a:rPr lang="en-US" altLang="ja-JP" dirty="0" smtClean="0">
                <a:solidFill>
                  <a:srgbClr val="FF0000"/>
                </a:solidFill>
              </a:rPr>
              <a:t> Serv</a:t>
            </a:r>
            <a:r>
              <a:rPr lang="en-US" altLang="ja-JP" dirty="0" smtClean="0">
                <a:solidFill>
                  <a:srgbClr val="FF0000"/>
                </a:solidFill>
              </a:rPr>
              <a:t>er</a:t>
            </a:r>
            <a:r>
              <a:rPr lang="ja-JP" altLang="en-US" dirty="0" smtClean="0">
                <a:solidFill>
                  <a:srgbClr val="FF0000"/>
                </a:solidFill>
              </a:rPr>
              <a:t>」「</a:t>
            </a:r>
            <a:r>
              <a:rPr lang="en-US" altLang="ja-JP" dirty="0" smtClean="0">
                <a:solidFill>
                  <a:srgbClr val="FF0000"/>
                </a:solidFill>
              </a:rPr>
              <a:t>DB2</a:t>
            </a:r>
            <a:r>
              <a:rPr lang="ja-JP" altLang="en-US" dirty="0" smtClean="0">
                <a:solidFill>
                  <a:srgbClr val="FF0000"/>
                </a:solidFill>
              </a:rPr>
              <a:t>」「</a:t>
            </a:r>
            <a:r>
              <a:rPr lang="en-US" altLang="ja-JP" dirty="0" smtClean="0">
                <a:solidFill>
                  <a:srgbClr val="FF0000"/>
                </a:solidFill>
              </a:rPr>
              <a:t>PostgreSQL</a:t>
            </a:r>
            <a:r>
              <a:rPr lang="ja-JP" altLang="en-US" dirty="0" smtClean="0">
                <a:solidFill>
                  <a:srgbClr val="FF0000"/>
                </a:solidFill>
              </a:rPr>
              <a:t>」「</a:t>
            </a:r>
            <a:r>
              <a:rPr lang="en-US" altLang="ja-JP" dirty="0" smtClean="0">
                <a:solidFill>
                  <a:srgbClr val="FF0000"/>
                </a:solidFill>
              </a:rPr>
              <a:t>H2</a:t>
            </a:r>
            <a:r>
              <a:rPr lang="ja-JP" altLang="en-US" dirty="0" smtClean="0">
                <a:solidFill>
                  <a:srgbClr val="FF0000"/>
                </a:solidFill>
              </a:rPr>
              <a:t> </a:t>
            </a:r>
            <a:r>
              <a:rPr lang="en-US" altLang="ja-JP" dirty="0" smtClean="0">
                <a:solidFill>
                  <a:srgbClr val="FF0000"/>
                </a:solidFill>
              </a:rPr>
              <a:t>Database</a:t>
            </a:r>
            <a:r>
              <a:rPr lang="ja-JP" altLang="en-US" dirty="0" smtClean="0">
                <a:solidFill>
                  <a:srgbClr val="FF0000"/>
                </a:solidFill>
              </a:rPr>
              <a:t>」</a:t>
            </a:r>
            <a:r>
              <a:rPr lang="ja-JP" altLang="en-US" dirty="0" smtClean="0">
                <a:solidFill>
                  <a:schemeClr val="tx1"/>
                </a:solidFill>
              </a:rPr>
              <a:t>などが代表的な</a:t>
            </a:r>
            <a:r>
              <a:rPr lang="en-US" altLang="ja-JP" dirty="0" smtClean="0">
                <a:solidFill>
                  <a:schemeClr val="tx1"/>
                </a:solidFill>
              </a:rPr>
              <a:t>RDBMS</a:t>
            </a:r>
            <a:r>
              <a:rPr lang="ja-JP" altLang="en-US" dirty="0" smtClean="0">
                <a:solidFill>
                  <a:schemeClr val="tx1"/>
                </a:solidFill>
              </a:rPr>
              <a:t>で現場によって使うものは違う。</a:t>
            </a:r>
            <a:endParaRPr lang="en-US" altLang="ja-JP" dirty="0" smtClean="0">
              <a:solidFill>
                <a:schemeClr val="tx1"/>
              </a:solidFill>
            </a:endParaRPr>
          </a:p>
          <a:p>
            <a:r>
              <a:rPr lang="en-US" altLang="ja-JP" dirty="0" smtClean="0">
                <a:solidFill>
                  <a:schemeClr val="tx1"/>
                </a:solidFill>
              </a:rPr>
              <a:t>Java</a:t>
            </a:r>
            <a:r>
              <a:rPr lang="ja-JP" altLang="en-US" dirty="0" smtClean="0">
                <a:solidFill>
                  <a:schemeClr val="tx1"/>
                </a:solidFill>
              </a:rPr>
              <a:t>の現場においては殆どが</a:t>
            </a:r>
            <a:r>
              <a:rPr lang="ja-JP" altLang="en-US" dirty="0" smtClean="0">
                <a:solidFill>
                  <a:srgbClr val="FF0000"/>
                </a:solidFill>
              </a:rPr>
              <a:t>「</a:t>
            </a:r>
            <a:r>
              <a:rPr lang="en-US" altLang="ja-JP" dirty="0" smtClean="0">
                <a:solidFill>
                  <a:srgbClr val="FF0000"/>
                </a:solidFill>
              </a:rPr>
              <a:t>Oracle</a:t>
            </a:r>
            <a:r>
              <a:rPr lang="ja-JP" altLang="en-US" dirty="0" smtClean="0">
                <a:solidFill>
                  <a:srgbClr val="FF0000"/>
                </a:solidFill>
              </a:rPr>
              <a:t>」</a:t>
            </a:r>
            <a:r>
              <a:rPr lang="ja-JP" altLang="en-US" dirty="0" smtClean="0">
                <a:solidFill>
                  <a:schemeClr val="tx1"/>
                </a:solidFill>
              </a:rPr>
              <a:t>か</a:t>
            </a:r>
            <a:r>
              <a:rPr lang="ja-JP" altLang="en-US" dirty="0" smtClean="0">
                <a:solidFill>
                  <a:srgbClr val="FF0000"/>
                </a:solidFill>
              </a:rPr>
              <a:t>「</a:t>
            </a:r>
            <a:r>
              <a:rPr lang="en-US" altLang="ja-JP" dirty="0" smtClean="0">
                <a:solidFill>
                  <a:srgbClr val="FF0000"/>
                </a:solidFill>
              </a:rPr>
              <a:t>MySQL</a:t>
            </a:r>
            <a:r>
              <a:rPr lang="ja-JP" altLang="en-US" dirty="0" smtClean="0">
                <a:solidFill>
                  <a:srgbClr val="FF0000"/>
                </a:solidFill>
              </a:rPr>
              <a:t>」</a:t>
            </a:r>
            <a:r>
              <a:rPr lang="ja-JP" altLang="en-US" dirty="0" smtClean="0">
                <a:solidFill>
                  <a:schemeClr val="tx1"/>
                </a:solidFill>
              </a:rPr>
              <a:t>になる。これは開発規模やサポート体制などの選定基準によるものと、昔から</a:t>
            </a:r>
            <a:r>
              <a:rPr lang="en-US" altLang="ja-JP" dirty="0" smtClean="0">
                <a:solidFill>
                  <a:schemeClr val="tx1"/>
                </a:solidFill>
              </a:rPr>
              <a:t>Oracle</a:t>
            </a:r>
            <a:r>
              <a:rPr lang="ja-JP" altLang="en-US" dirty="0" smtClean="0">
                <a:solidFill>
                  <a:schemeClr val="tx1"/>
                </a:solidFill>
              </a:rPr>
              <a:t>が</a:t>
            </a:r>
            <a:r>
              <a:rPr lang="en-US" altLang="ja-JP" dirty="0" smtClean="0">
                <a:solidFill>
                  <a:schemeClr val="tx1"/>
                </a:solidFill>
              </a:rPr>
              <a:t>DB</a:t>
            </a:r>
            <a:r>
              <a:rPr lang="ja-JP" altLang="en-US" dirty="0" smtClean="0">
                <a:solidFill>
                  <a:schemeClr val="tx1"/>
                </a:solidFill>
              </a:rPr>
              <a:t>としては強かったためにそのまま、というところもある。</a:t>
            </a:r>
            <a:endParaRPr lang="en-US" altLang="ja-JP" dirty="0" smtClean="0">
              <a:solidFill>
                <a:schemeClr val="tx1"/>
              </a:solidFill>
            </a:endParaRPr>
          </a:p>
          <a:p>
            <a:r>
              <a:rPr lang="ja-JP" altLang="en-US" dirty="0" smtClean="0">
                <a:solidFill>
                  <a:schemeClr val="tx1"/>
                </a:solidFill>
              </a:rPr>
              <a:t>それぞれの</a:t>
            </a:r>
            <a:r>
              <a:rPr lang="en-US" altLang="ja-JP" dirty="0" smtClean="0">
                <a:solidFill>
                  <a:schemeClr val="tx1"/>
                </a:solidFill>
              </a:rPr>
              <a:t>DB</a:t>
            </a:r>
            <a:r>
              <a:rPr lang="ja-JP" altLang="en-US" dirty="0" err="1" smtClean="0">
                <a:solidFill>
                  <a:schemeClr val="tx1"/>
                </a:solidFill>
              </a:rPr>
              <a:t>には</a:t>
            </a:r>
            <a:r>
              <a:rPr lang="ja-JP" altLang="en-US" dirty="0" smtClean="0">
                <a:solidFill>
                  <a:schemeClr val="tx1"/>
                </a:solidFill>
              </a:rPr>
              <a:t>特徴があり、また開発された際の思想も違う。利用できる</a:t>
            </a:r>
            <a:r>
              <a:rPr lang="en-US" altLang="ja-JP" dirty="0" smtClean="0">
                <a:solidFill>
                  <a:schemeClr val="tx1"/>
                </a:solidFill>
              </a:rPr>
              <a:t>SQL</a:t>
            </a:r>
            <a:r>
              <a:rPr lang="ja-JP" altLang="en-US" dirty="0" smtClean="0">
                <a:solidFill>
                  <a:schemeClr val="tx1"/>
                </a:solidFill>
              </a:rPr>
              <a:t>が違うといったものもあり、良くも悪くも一長一短で幅広い。</a:t>
            </a:r>
            <a:endParaRPr lang="en-US" altLang="ja-JP" dirty="0" smtClean="0">
              <a:solidFill>
                <a:schemeClr val="tx1"/>
              </a:solidFill>
            </a:endParaRPr>
          </a:p>
        </p:txBody>
      </p:sp>
    </p:spTree>
    <p:extLst>
      <p:ext uri="{BB962C8B-B14F-4D97-AF65-F5344CB8AC3E}">
        <p14:creationId xmlns:p14="http://schemas.microsoft.com/office/powerpoint/2010/main" val="13809595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lstStyle/>
          <a:p>
            <a:r>
              <a:rPr lang="en-US" altLang="ja-JP" dirty="0"/>
              <a:t>SQL</a:t>
            </a:r>
            <a:r>
              <a:rPr lang="ja-JP" altLang="en-US" dirty="0"/>
              <a:t>とは、</a:t>
            </a:r>
            <a:r>
              <a:rPr lang="en-US" altLang="ja-JP" dirty="0"/>
              <a:t>DB</a:t>
            </a:r>
            <a:r>
              <a:rPr lang="ja-JP" altLang="en-US" dirty="0"/>
              <a:t>に対してデータの操作を行う為の「言語」</a:t>
            </a:r>
            <a:endParaRPr lang="en-US" altLang="ja-JP" dirty="0"/>
          </a:p>
        </p:txBody>
      </p:sp>
    </p:spTree>
    <p:extLst>
      <p:ext uri="{BB962C8B-B14F-4D97-AF65-F5344CB8AC3E}">
        <p14:creationId xmlns:p14="http://schemas.microsoft.com/office/powerpoint/2010/main" val="29703533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4294967295"/>
          </p:nvPr>
        </p:nvSpPr>
        <p:spPr>
          <a:xfrm>
            <a:off x="972766" y="952399"/>
            <a:ext cx="10330774" cy="5039839"/>
          </a:xfrm>
        </p:spPr>
        <p:txBody>
          <a:bodyPr>
            <a:normAutofit lnSpcReduction="10000"/>
          </a:bodyPr>
          <a:lstStyle/>
          <a:p>
            <a:r>
              <a:rPr lang="en-US" altLang="ja-JP" dirty="0" smtClean="0"/>
              <a:t>DB</a:t>
            </a:r>
            <a:r>
              <a:rPr lang="ja-JP" altLang="en-US" dirty="0" smtClean="0"/>
              <a:t>自体がデータを集積するモノである以上、それを取り出したり、追加したりする事も勿論可能。それを行うのに利用するのが</a:t>
            </a:r>
            <a:r>
              <a:rPr lang="ja-JP" altLang="en-US" dirty="0" smtClean="0">
                <a:solidFill>
                  <a:srgbClr val="FF0000"/>
                </a:solidFill>
              </a:rPr>
              <a:t>「</a:t>
            </a:r>
            <a:r>
              <a:rPr lang="en-US" altLang="ja-JP" dirty="0" smtClean="0">
                <a:solidFill>
                  <a:srgbClr val="FF0000"/>
                </a:solidFill>
              </a:rPr>
              <a:t>SQL</a:t>
            </a:r>
            <a:r>
              <a:rPr lang="ja-JP" altLang="en-US" dirty="0" smtClean="0">
                <a:solidFill>
                  <a:srgbClr val="FF0000"/>
                </a:solidFill>
              </a:rPr>
              <a:t>」</a:t>
            </a:r>
            <a:endParaRPr lang="en-US" altLang="ja-JP" dirty="0" smtClean="0">
              <a:solidFill>
                <a:srgbClr val="FF0000"/>
              </a:solidFill>
            </a:endParaRPr>
          </a:p>
          <a:p>
            <a:r>
              <a:rPr lang="ja-JP" altLang="en-US" dirty="0">
                <a:solidFill>
                  <a:schemeClr val="tx1"/>
                </a:solidFill>
              </a:rPr>
              <a:t>アプリケーション</a:t>
            </a:r>
            <a:r>
              <a:rPr lang="ja-JP" altLang="en-US" dirty="0" smtClean="0">
                <a:solidFill>
                  <a:schemeClr val="tx1"/>
                </a:solidFill>
              </a:rPr>
              <a:t>の基本形として紹介した</a:t>
            </a:r>
            <a:r>
              <a:rPr lang="en-US" altLang="ja-JP" dirty="0" smtClean="0">
                <a:solidFill>
                  <a:schemeClr val="tx1"/>
                </a:solidFill>
              </a:rPr>
              <a:t>CRUD</a:t>
            </a:r>
            <a:r>
              <a:rPr lang="ja-JP" altLang="en-US" dirty="0" smtClean="0">
                <a:solidFill>
                  <a:schemeClr val="tx1"/>
                </a:solidFill>
              </a:rPr>
              <a:t>処理は、</a:t>
            </a:r>
            <a:r>
              <a:rPr lang="en-US" altLang="ja-JP" dirty="0" smtClean="0">
                <a:solidFill>
                  <a:schemeClr val="tx1"/>
                </a:solidFill>
              </a:rPr>
              <a:t>DB</a:t>
            </a:r>
            <a:r>
              <a:rPr lang="ja-JP" altLang="en-US" dirty="0" err="1" smtClean="0">
                <a:solidFill>
                  <a:schemeClr val="tx1"/>
                </a:solidFill>
              </a:rPr>
              <a:t>にも</a:t>
            </a:r>
            <a:r>
              <a:rPr lang="ja-JP" altLang="en-US" dirty="0" smtClean="0">
                <a:solidFill>
                  <a:schemeClr val="tx1"/>
                </a:solidFill>
              </a:rPr>
              <a:t>適用可能。</a:t>
            </a:r>
            <a:endParaRPr lang="en-US" altLang="ja-JP" dirty="0" smtClean="0">
              <a:solidFill>
                <a:schemeClr val="tx1"/>
              </a:solidFill>
            </a:endParaRPr>
          </a:p>
          <a:p>
            <a:r>
              <a:rPr lang="ja-JP" altLang="en-US" dirty="0" smtClean="0">
                <a:solidFill>
                  <a:schemeClr val="tx1"/>
                </a:solidFill>
              </a:rPr>
              <a:t>ただし「データの操作」を行うのが「</a:t>
            </a:r>
            <a:r>
              <a:rPr lang="en-US" altLang="ja-JP" dirty="0" smtClean="0">
                <a:solidFill>
                  <a:schemeClr val="tx1"/>
                </a:solidFill>
              </a:rPr>
              <a:t>SQL</a:t>
            </a:r>
            <a:r>
              <a:rPr lang="ja-JP" altLang="en-US" dirty="0" smtClean="0">
                <a:solidFill>
                  <a:schemeClr val="tx1"/>
                </a:solidFill>
              </a:rPr>
              <a:t>」なので、</a:t>
            </a:r>
            <a:r>
              <a:rPr lang="en-US" altLang="ja-JP" dirty="0" smtClean="0">
                <a:solidFill>
                  <a:schemeClr val="tx1"/>
                </a:solidFill>
              </a:rPr>
              <a:t>CRUD</a:t>
            </a:r>
            <a:r>
              <a:rPr lang="ja-JP" altLang="en-US" dirty="0" smtClean="0">
                <a:solidFill>
                  <a:schemeClr val="tx1"/>
                </a:solidFill>
              </a:rPr>
              <a:t>以外も勿論可能。</a:t>
            </a:r>
            <a:endParaRPr lang="en-US" altLang="ja-JP" dirty="0" smtClean="0">
              <a:solidFill>
                <a:schemeClr val="tx1"/>
              </a:solidFill>
            </a:endParaRPr>
          </a:p>
          <a:p>
            <a:r>
              <a:rPr lang="ja-JP" altLang="en-US" dirty="0" smtClean="0">
                <a:solidFill>
                  <a:schemeClr val="tx1"/>
                </a:solidFill>
              </a:rPr>
              <a:t>ちなみに</a:t>
            </a:r>
            <a:r>
              <a:rPr lang="en-US" altLang="ja-JP" dirty="0" smtClean="0">
                <a:solidFill>
                  <a:schemeClr val="tx1"/>
                </a:solidFill>
              </a:rPr>
              <a:t>DB</a:t>
            </a:r>
            <a:r>
              <a:rPr lang="ja-JP" altLang="en-US" dirty="0" smtClean="0">
                <a:solidFill>
                  <a:schemeClr val="tx1"/>
                </a:solidFill>
              </a:rPr>
              <a:t>に対する</a:t>
            </a:r>
            <a:r>
              <a:rPr lang="en-US" altLang="ja-JP" dirty="0" smtClean="0">
                <a:solidFill>
                  <a:schemeClr val="tx1"/>
                </a:solidFill>
              </a:rPr>
              <a:t>CRUD</a:t>
            </a:r>
            <a:r>
              <a:rPr lang="ja-JP" altLang="en-US" dirty="0" smtClean="0">
                <a:solidFill>
                  <a:schemeClr val="tx1"/>
                </a:solidFill>
              </a:rPr>
              <a:t>に当たる部分は</a:t>
            </a:r>
            <a:r>
              <a:rPr lang="en-US" altLang="ja-JP" dirty="0" smtClean="0">
                <a:solidFill>
                  <a:schemeClr val="tx1"/>
                </a:solidFill>
              </a:rPr>
              <a:t>SQL</a:t>
            </a:r>
            <a:r>
              <a:rPr lang="ja-JP" altLang="en-US" dirty="0" smtClean="0">
                <a:solidFill>
                  <a:schemeClr val="tx1"/>
                </a:solidFill>
              </a:rPr>
              <a:t>で使う言葉に合わせて</a:t>
            </a:r>
            <a:r>
              <a:rPr lang="ja-JP" altLang="en-US" dirty="0" smtClean="0">
                <a:solidFill>
                  <a:srgbClr val="FF0000"/>
                </a:solidFill>
              </a:rPr>
              <a:t>「</a:t>
            </a:r>
            <a:r>
              <a:rPr lang="en-US" altLang="ja-JP" dirty="0" smtClean="0">
                <a:solidFill>
                  <a:srgbClr val="FF0000"/>
                </a:solidFill>
              </a:rPr>
              <a:t>INSERT</a:t>
            </a:r>
            <a:r>
              <a:rPr lang="ja-JP" altLang="en-US" dirty="0" smtClean="0">
                <a:solidFill>
                  <a:srgbClr val="FF0000"/>
                </a:solidFill>
              </a:rPr>
              <a:t>」「</a:t>
            </a:r>
            <a:r>
              <a:rPr lang="en-US" altLang="ja-JP" dirty="0" smtClean="0">
                <a:solidFill>
                  <a:srgbClr val="FF0000"/>
                </a:solidFill>
              </a:rPr>
              <a:t>SELECT</a:t>
            </a:r>
            <a:r>
              <a:rPr lang="ja-JP" altLang="en-US" dirty="0" smtClean="0">
                <a:solidFill>
                  <a:srgbClr val="FF0000"/>
                </a:solidFill>
              </a:rPr>
              <a:t>」「</a:t>
            </a:r>
            <a:r>
              <a:rPr lang="en-US" altLang="ja-JP" dirty="0" smtClean="0">
                <a:solidFill>
                  <a:srgbClr val="FF0000"/>
                </a:solidFill>
              </a:rPr>
              <a:t>UPDATE</a:t>
            </a:r>
            <a:r>
              <a:rPr lang="ja-JP" altLang="en-US" dirty="0" smtClean="0">
                <a:solidFill>
                  <a:srgbClr val="FF0000"/>
                </a:solidFill>
              </a:rPr>
              <a:t>」「</a:t>
            </a:r>
            <a:r>
              <a:rPr lang="en-US" altLang="ja-JP" dirty="0" smtClean="0">
                <a:solidFill>
                  <a:srgbClr val="FF0000"/>
                </a:solidFill>
              </a:rPr>
              <a:t>DELETE</a:t>
            </a:r>
            <a:r>
              <a:rPr lang="ja-JP" altLang="en-US" dirty="0" smtClean="0">
                <a:solidFill>
                  <a:srgbClr val="FF0000"/>
                </a:solidFill>
              </a:rPr>
              <a:t>」</a:t>
            </a:r>
            <a:r>
              <a:rPr lang="ja-JP" altLang="en-US" dirty="0" smtClean="0">
                <a:solidFill>
                  <a:schemeClr val="tx1"/>
                </a:solidFill>
              </a:rPr>
              <a:t>になる。</a:t>
            </a:r>
            <a:endParaRPr lang="en-US" altLang="ja-JP" dirty="0" smtClean="0">
              <a:solidFill>
                <a:schemeClr val="tx1"/>
              </a:solidFill>
            </a:endParaRPr>
          </a:p>
          <a:p>
            <a:r>
              <a:rPr lang="ja-JP" altLang="en-US" dirty="0" smtClean="0">
                <a:solidFill>
                  <a:schemeClr val="tx1"/>
                </a:solidFill>
              </a:rPr>
              <a:t>アプリケーションやプログラムで扱う殆どが「データ」なので、そのデータをどう取り扱うかを決める</a:t>
            </a:r>
            <a:r>
              <a:rPr lang="en-US" altLang="ja-JP" dirty="0" smtClean="0">
                <a:solidFill>
                  <a:srgbClr val="FF0000"/>
                </a:solidFill>
              </a:rPr>
              <a:t>DB</a:t>
            </a:r>
            <a:r>
              <a:rPr lang="ja-JP" altLang="en-US" dirty="0" smtClean="0">
                <a:solidFill>
                  <a:srgbClr val="FF0000"/>
                </a:solidFill>
              </a:rPr>
              <a:t>と</a:t>
            </a:r>
            <a:r>
              <a:rPr lang="en-US" altLang="ja-JP" dirty="0" smtClean="0">
                <a:solidFill>
                  <a:srgbClr val="FF0000"/>
                </a:solidFill>
              </a:rPr>
              <a:t>SQL</a:t>
            </a:r>
            <a:r>
              <a:rPr lang="ja-JP" altLang="en-US" dirty="0" smtClean="0">
                <a:solidFill>
                  <a:srgbClr val="FF0000"/>
                </a:solidFill>
              </a:rPr>
              <a:t>の組み合わせはアプリを作る上で必須技術</a:t>
            </a:r>
            <a:r>
              <a:rPr lang="ja-JP" altLang="en-US" dirty="0" smtClean="0">
                <a:solidFill>
                  <a:schemeClr val="tx1"/>
                </a:solidFill>
              </a:rPr>
              <a:t>。</a:t>
            </a:r>
            <a:endParaRPr lang="en-US" altLang="ja-JP" dirty="0" smtClean="0">
              <a:solidFill>
                <a:schemeClr val="tx1"/>
              </a:solidFill>
            </a:endParaRPr>
          </a:p>
          <a:p>
            <a:r>
              <a:rPr lang="ja-JP" altLang="en-US" dirty="0" smtClean="0">
                <a:solidFill>
                  <a:schemeClr val="tx1"/>
                </a:solidFill>
              </a:rPr>
              <a:t>ちなみに、</a:t>
            </a:r>
            <a:r>
              <a:rPr lang="en-US" altLang="ja-JP" dirty="0" smtClean="0">
                <a:solidFill>
                  <a:schemeClr val="tx1"/>
                </a:solidFill>
              </a:rPr>
              <a:t>SQL</a:t>
            </a:r>
            <a:r>
              <a:rPr lang="ja-JP" altLang="en-US" dirty="0" err="1" smtClean="0">
                <a:solidFill>
                  <a:schemeClr val="tx1"/>
                </a:solidFill>
              </a:rPr>
              <a:t>だけで</a:t>
            </a:r>
            <a:r>
              <a:rPr lang="ja-JP" altLang="en-US" dirty="0" smtClean="0">
                <a:solidFill>
                  <a:schemeClr val="tx1"/>
                </a:solidFill>
              </a:rPr>
              <a:t>プログラムと同等の処理を実現出来るので、極めると</a:t>
            </a:r>
            <a:r>
              <a:rPr lang="en-US" altLang="ja-JP" dirty="0" smtClean="0">
                <a:solidFill>
                  <a:schemeClr val="tx1"/>
                </a:solidFill>
              </a:rPr>
              <a:t>SQL</a:t>
            </a:r>
            <a:r>
              <a:rPr lang="ja-JP" altLang="en-US" dirty="0" smtClean="0">
                <a:solidFill>
                  <a:schemeClr val="tx1"/>
                </a:solidFill>
              </a:rPr>
              <a:t>で色々出来てしまう。（それが良いかどうかはまた別</a:t>
            </a:r>
            <a:r>
              <a:rPr lang="en-US" altLang="ja-JP" dirty="0" smtClean="0">
                <a:solidFill>
                  <a:schemeClr val="tx1"/>
                </a:solidFill>
              </a:rPr>
              <a:t>)</a:t>
            </a:r>
          </a:p>
          <a:p>
            <a:r>
              <a:rPr lang="ja-JP" altLang="en-US" dirty="0" smtClean="0">
                <a:solidFill>
                  <a:schemeClr val="tx1"/>
                </a:solidFill>
              </a:rPr>
              <a:t>蛇足。</a:t>
            </a:r>
            <a:r>
              <a:rPr lang="en-US" altLang="ja-JP" dirty="0" smtClean="0">
                <a:solidFill>
                  <a:schemeClr val="tx1"/>
                </a:solidFill>
              </a:rPr>
              <a:t>SQL</a:t>
            </a:r>
            <a:r>
              <a:rPr lang="ja-JP" altLang="en-US" dirty="0" smtClean="0">
                <a:solidFill>
                  <a:schemeClr val="tx1"/>
                </a:solidFill>
              </a:rPr>
              <a:t>を発行するという事を「クエリを投げる</a:t>
            </a:r>
            <a:r>
              <a:rPr lang="en-US" altLang="ja-JP" dirty="0" smtClean="0">
                <a:solidFill>
                  <a:schemeClr val="tx1"/>
                </a:solidFill>
              </a:rPr>
              <a:t>(</a:t>
            </a:r>
            <a:r>
              <a:rPr lang="ja-JP" altLang="en-US" dirty="0" smtClean="0">
                <a:solidFill>
                  <a:schemeClr val="tx1"/>
                </a:solidFill>
              </a:rPr>
              <a:t>発行する</a:t>
            </a:r>
            <a:r>
              <a:rPr lang="en-US" altLang="ja-JP" dirty="0" smtClean="0">
                <a:solidFill>
                  <a:schemeClr val="tx1"/>
                </a:solidFill>
              </a:rPr>
              <a:t>)</a:t>
            </a:r>
            <a:r>
              <a:rPr lang="ja-JP" altLang="en-US" dirty="0" smtClean="0">
                <a:solidFill>
                  <a:schemeClr val="tx1"/>
                </a:solidFill>
              </a:rPr>
              <a:t>」と言ったりする。</a:t>
            </a:r>
            <a:endParaRPr lang="en-US" altLang="ja-JP" dirty="0" smtClean="0">
              <a:solidFill>
                <a:schemeClr val="tx1"/>
              </a:solidFill>
            </a:endParaRPr>
          </a:p>
          <a:p>
            <a:endParaRPr lang="en-US" altLang="ja-JP" dirty="0" smtClean="0">
              <a:solidFill>
                <a:schemeClr val="tx1"/>
              </a:solidFill>
            </a:endParaRPr>
          </a:p>
        </p:txBody>
      </p:sp>
    </p:spTree>
    <p:extLst>
      <p:ext uri="{BB962C8B-B14F-4D97-AF65-F5344CB8AC3E}">
        <p14:creationId xmlns:p14="http://schemas.microsoft.com/office/powerpoint/2010/main" val="34831907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オーガニック">
  <a:themeElements>
    <a:clrScheme name="オーガニック">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ほにゃ字">
      <a:majorFont>
        <a:latin typeface="ほにゃ字Re"/>
        <a:ea typeface="ほにゃ字Re"/>
        <a:cs typeface=""/>
      </a:majorFont>
      <a:minorFont>
        <a:latin typeface="ほにゃ字Re"/>
        <a:ea typeface="ほにゃ字Re"/>
        <a:cs typeface=""/>
      </a:minorFont>
    </a:fontScheme>
    <a:fmtScheme name="オーガニック">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1249</TotalTime>
  <Words>1204</Words>
  <Application>Microsoft Office PowerPoint</Application>
  <PresentationFormat>ワイド画面</PresentationFormat>
  <Paragraphs>81</Paragraphs>
  <Slides>44</Slides>
  <Notes>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44</vt:i4>
      </vt:variant>
    </vt:vector>
  </HeadingPairs>
  <TitlesOfParts>
    <vt:vector size="49" baseType="lpstr">
      <vt:lpstr>ＭＳ Ｐゴシック</vt:lpstr>
      <vt:lpstr>ほにゃ字Re</vt:lpstr>
      <vt:lpstr>Arial</vt:lpstr>
      <vt:lpstr>Calibri</vt:lpstr>
      <vt:lpstr>オーガニック</vt:lpstr>
      <vt:lpstr>最速でJavaエンジニアになって稼ぐ</vt:lpstr>
      <vt:lpstr>目次的なやつ</vt:lpstr>
      <vt:lpstr>CRUD処理</vt:lpstr>
      <vt:lpstr>PowerPoint プレゼンテーション</vt:lpstr>
      <vt:lpstr>DB(データベース)とSQL</vt:lpstr>
      <vt:lpstr>DBとはデータを整理して検索しやすくした情報の集まりの事</vt:lpstr>
      <vt:lpstr>PowerPoint プレゼンテーション</vt:lpstr>
      <vt:lpstr>SQLとは、DBに対してデータの操作を行う為の「言語」</vt:lpstr>
      <vt:lpstr>PowerPoint プレゼンテーション</vt:lpstr>
      <vt:lpstr>ドメインモデル</vt:lpstr>
      <vt:lpstr>アプリケーション(システム)を構築する際の領域(ドメイン)の関係性を表現(モデリング)したモノを「ドメインモデル」と呼ぶ。</vt:lpstr>
      <vt:lpstr>PowerPoint プレゼンテーション</vt:lpstr>
      <vt:lpstr>PowerPoint プレゼンテーション</vt:lpstr>
      <vt:lpstr>正直、最初は理解してなくてもOK。 だってドメインモデリングをするような仕事はかなり経験を踏んでからだから。</vt:lpstr>
      <vt:lpstr>MVCモデルやMVVMモデル</vt:lpstr>
      <vt:lpstr>PowerPoint プレゼンテーション</vt:lpstr>
      <vt:lpstr>わけわからんので図解。</vt:lpstr>
      <vt:lpstr>MVCモデル</vt:lpstr>
      <vt:lpstr>MVVMモデル</vt:lpstr>
      <vt:lpstr>とりあえずは、MVCモデルだけ押さえておいてくれれば問題なし。</vt:lpstr>
      <vt:lpstr>CRUD処理をWebアプリケーションとして作ってみる</vt:lpstr>
      <vt:lpstr>MySQLのインストールと初期設定https://webkaru.net/mysql/install-windows/ https://webkaru.net/mysql/windows-confirmation/  テーブルの作り方 https://techacademy.jp/magazine/5113  JDBCドライバーのインストールとCRUD処理のサンプル https://www.task-notes.com/entry/20150414/1428980400</vt:lpstr>
      <vt:lpstr>様々な外部ライブラリと構成管理</vt:lpstr>
      <vt:lpstr>外部ライブラリは「JDBCドライバー」のような「他の誰か」が作った「便利機能」の集まりの事。</vt:lpstr>
      <vt:lpstr>PowerPoint プレゼンテーション</vt:lpstr>
      <vt:lpstr>外部jarとして毎回追加するの、めんどい。</vt:lpstr>
      <vt:lpstr>構成管理ツールを使おう！</vt:lpstr>
      <vt:lpstr>PowerPoint プレゼンテーション</vt:lpstr>
      <vt:lpstr>PowerPoint プレゼンテーション</vt:lpstr>
      <vt:lpstr>PowerPoint プレゼンテーション</vt:lpstr>
      <vt:lpstr>SpringBoot + Thymeleaf</vt:lpstr>
      <vt:lpstr>SpringBootとはSpringベースのアプリケーションを簡単に作成できるようにするためのフレームワーク</vt:lpstr>
      <vt:lpstr>極端な言い方をすれば 「Java版のRuby on Rails」</vt:lpstr>
      <vt:lpstr>従来のJava開発(Struts含む)とSpringBootでは別物と思っても良いぐらい違う。</vt:lpstr>
      <vt:lpstr>ThymeleafとはHTML形式で用意された「テンプレート」を動的に書き換える事によって、画面描画を行う「テンプレートエンジン」</vt:lpstr>
      <vt:lpstr>こんな感じ。</vt:lpstr>
      <vt:lpstr>JSPなんてなかった。</vt:lpstr>
      <vt:lpstr>実際のところ、JSPを使う現場はそれなりに残っているけれど、流れとしてはテンプレートエンジンを利用する方向。</vt:lpstr>
      <vt:lpstr>とはいえSpringBootもThymeleafも使えなきゃ意味なし。</vt:lpstr>
      <vt:lpstr>なのでこれからは  SpringBoot + Thymeleaf + 構成管理ツール(Gradle)  でやっていきます。(追加もあるよ</vt:lpstr>
      <vt:lpstr>SpringBootの起動まで https://www.marineroad.com/staff-blog/16785.html  SpringBoot + Thymeleafの動作確認まで(↑の続き) https://www.marineroad.com/staff-blog/17070.html  STSのインストールやSpringBootの説明捕捉 https://eng-entrance.com/java-springboot</vt:lpstr>
      <vt:lpstr>次回までの宿題</vt:lpstr>
      <vt:lpstr>出来なかった人は出来るまで。 出来た人は今回のSpringBootアプリでCRUD処理を実装してみよう。</vt:lpstr>
      <vt:lpstr>おしまい</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最速でJavaエンジニアになって稼ぐ</dc:title>
  <dc:creator>dev 02</dc:creator>
  <cp:lastModifiedBy>dev 02</cp:lastModifiedBy>
  <cp:revision>82</cp:revision>
  <dcterms:created xsi:type="dcterms:W3CDTF">2018-10-17T05:10:56Z</dcterms:created>
  <dcterms:modified xsi:type="dcterms:W3CDTF">2018-11-07T08:32:34Z</dcterms:modified>
</cp:coreProperties>
</file>