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9" r:id="rId4"/>
    <p:sldId id="258" r:id="rId5"/>
    <p:sldId id="443" r:id="rId6"/>
    <p:sldId id="441" r:id="rId7"/>
    <p:sldId id="442" r:id="rId8"/>
    <p:sldId id="448" r:id="rId9"/>
    <p:sldId id="444" r:id="rId10"/>
    <p:sldId id="445" r:id="rId11"/>
    <p:sldId id="446" r:id="rId12"/>
    <p:sldId id="447" r:id="rId13"/>
    <p:sldId id="449" r:id="rId14"/>
    <p:sldId id="468" r:id="rId15"/>
    <p:sldId id="469" r:id="rId16"/>
    <p:sldId id="470" r:id="rId17"/>
    <p:sldId id="435" r:id="rId18"/>
    <p:sldId id="450" r:id="rId19"/>
    <p:sldId id="451" r:id="rId20"/>
    <p:sldId id="452" r:id="rId21"/>
    <p:sldId id="436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37" r:id="rId34"/>
    <p:sldId id="464" r:id="rId35"/>
    <p:sldId id="465" r:id="rId36"/>
    <p:sldId id="466" r:id="rId37"/>
    <p:sldId id="467" r:id="rId38"/>
    <p:sldId id="440" r:id="rId39"/>
    <p:sldId id="471" r:id="rId40"/>
    <p:sldId id="472" r:id="rId41"/>
    <p:sldId id="473" r:id="rId42"/>
    <p:sldId id="433" r:id="rId43"/>
    <p:sldId id="434" r:id="rId44"/>
    <p:sldId id="31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E1BB-0E1E-4A48-9FA6-88F871549E1C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CE52-E2E9-4162-BDC7-469A59782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6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FE00B-0D92-485C-AC8D-6EDE5F00261A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B688-B42B-4204-A82E-BD3D89412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8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B688-B42B-4204-A82E-BD3D894122D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52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B688-B42B-4204-A82E-BD3D894122D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8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B688-B42B-4204-A82E-BD3D894122D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3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03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5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9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6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3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6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8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88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27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14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7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45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86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2FCE67-DE72-46C9-94C3-4BFC4F94B905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B2EC1F-E044-43C0-8D32-4105B500B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19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最速で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エンジニアになって稼ぐ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2018/11/17</a:t>
            </a:r>
          </a:p>
          <a:p>
            <a:r>
              <a:rPr kumimoji="1" lang="ja-JP" altLang="en-US" dirty="0" smtClean="0"/>
              <a:t>人生逃げ切りオンラインサロン内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4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手を動かして検証する。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00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そしてまたググ</a:t>
            </a:r>
            <a:r>
              <a:rPr lang="ja-JP" altLang="en-US" dirty="0" err="1" smtClean="0"/>
              <a:t>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62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「出来なかった」時のことを考える。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19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「ごめんなさい」が最速。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19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というわけで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8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今回からはちょっと講座内容的にも「突き放し気味」になります。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「自己解決能力」を身に着けていきましょう。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17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/>
              <a:t>アプリケーションを作る時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ちょっとした</a:t>
            </a:r>
            <a:r>
              <a:rPr lang="ja-JP" altLang="en-US" dirty="0"/>
              <a:t>コツ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画面　⇔　プログラム　⇔　</a:t>
            </a:r>
            <a:r>
              <a:rPr lang="en-US" altLang="ja-JP" dirty="0" smtClean="0"/>
              <a:t>DB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37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お客さんが気にするのは見た目。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プログラムは中間。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要件や仕様を満たすための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/>
              <a:t>「</a:t>
            </a:r>
            <a:r>
              <a:rPr lang="ja-JP" altLang="en-US" sz="3600" dirty="0" smtClean="0"/>
              <a:t>データの構造</a:t>
            </a:r>
            <a:r>
              <a:rPr lang="ja-JP" altLang="en-US" sz="3600" dirty="0"/>
              <a:t>」</a:t>
            </a:r>
            <a:r>
              <a:rPr lang="ja-JP" altLang="en-US" sz="3600" dirty="0" smtClean="0"/>
              <a:t>を表現するのが</a:t>
            </a:r>
            <a:r>
              <a:rPr lang="en-US" altLang="ja-JP" sz="3600" dirty="0" smtClean="0"/>
              <a:t>DB</a:t>
            </a:r>
            <a:r>
              <a:rPr lang="ja-JP" altLang="en-US" sz="3600" dirty="0" err="1" smtClean="0"/>
              <a:t>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059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目次的なやつ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出来るエンジニアの仕事の進め方</a:t>
            </a:r>
            <a:endParaRPr lang="en-US" altLang="ja-JP" dirty="0" smtClean="0"/>
          </a:p>
          <a:p>
            <a:r>
              <a:rPr lang="ja-JP" altLang="en-US" dirty="0"/>
              <a:t>アプリケーション</a:t>
            </a:r>
            <a:r>
              <a:rPr lang="ja-JP" altLang="en-US" dirty="0" smtClean="0"/>
              <a:t>を作る</a:t>
            </a:r>
            <a:r>
              <a:rPr lang="ja-JP" altLang="en-US" dirty="0"/>
              <a:t>時</a:t>
            </a:r>
            <a:r>
              <a:rPr lang="ja-JP" altLang="en-US" dirty="0" smtClean="0"/>
              <a:t>のちょっとしたコツ</a:t>
            </a:r>
            <a:endParaRPr lang="en-US" altLang="ja-JP" dirty="0" smtClean="0"/>
          </a:p>
          <a:p>
            <a:r>
              <a:rPr lang="ja-JP" altLang="en-US" dirty="0" smtClean="0"/>
              <a:t>作成するアプリケーションの要件・仕様</a:t>
            </a:r>
            <a:endParaRPr lang="en-US" altLang="ja-JP" dirty="0" smtClean="0"/>
          </a:p>
          <a:p>
            <a:r>
              <a:rPr lang="ja-JP" altLang="en-US" dirty="0" smtClean="0"/>
              <a:t>バージョン管理（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err="1" smtClean="0"/>
              <a:t>ORMapper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MyBatis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80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中間</a:t>
            </a:r>
            <a:r>
              <a:rPr lang="ja-JP" altLang="en-US" sz="3600" dirty="0" smtClean="0"/>
              <a:t>から</a:t>
            </a:r>
            <a:r>
              <a:rPr lang="ja-JP" altLang="en-US" sz="3600" dirty="0"/>
              <a:t>進</a:t>
            </a:r>
            <a:r>
              <a:rPr lang="ja-JP" altLang="en-US" sz="3600" dirty="0" smtClean="0"/>
              <a:t>めるのは要領が悪い。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なので、画面 </a:t>
            </a:r>
            <a:r>
              <a:rPr lang="en-US" altLang="ja-JP" sz="3600" dirty="0" smtClean="0"/>
              <a:t>or DB</a:t>
            </a:r>
            <a:r>
              <a:rPr lang="ja-JP" altLang="en-US" sz="3600" dirty="0" smtClean="0"/>
              <a:t>から作る。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306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/>
              <a:t>作成するアプリケーション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要件</a:t>
            </a:r>
            <a:r>
              <a:rPr lang="ja-JP" altLang="en-US" dirty="0"/>
              <a:t>・仕様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89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業務日付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翌月</a:t>
            </a:r>
            <a:r>
              <a:rPr lang="ja-JP" altLang="en-US" dirty="0">
                <a:solidFill>
                  <a:schemeClr val="tx1"/>
                </a:solidFill>
              </a:rPr>
              <a:t>末</a:t>
            </a:r>
            <a:r>
              <a:rPr lang="ja-JP" altLang="en-US" dirty="0" smtClean="0">
                <a:solidFill>
                  <a:schemeClr val="tx1"/>
                </a:solidFill>
              </a:rPr>
              <a:t>、月末最終日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>
                <a:solidFill>
                  <a:schemeClr val="tx1"/>
                </a:solidFill>
              </a:rPr>
              <a:t>のような</a:t>
            </a:r>
            <a:r>
              <a:rPr lang="ja-JP" altLang="en-US" dirty="0">
                <a:solidFill>
                  <a:schemeClr val="tx1"/>
                </a:solidFill>
              </a:rPr>
              <a:t>ものを管理したい。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業務日付の計算式を登録して、計算基準日を元に計算したい。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計算は画面上から手動でできればとりあえず良い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業務</a:t>
            </a:r>
            <a:r>
              <a:rPr lang="ja-JP" altLang="en-US" dirty="0">
                <a:solidFill>
                  <a:schemeClr val="tx1"/>
                </a:solidFill>
              </a:rPr>
              <a:t>日付</a:t>
            </a:r>
            <a:r>
              <a:rPr lang="ja-JP" altLang="en-US" dirty="0" smtClean="0">
                <a:solidFill>
                  <a:schemeClr val="tx1"/>
                </a:solidFill>
              </a:rPr>
              <a:t>は「他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機能」でも</a:t>
            </a:r>
            <a:r>
              <a:rPr lang="ja-JP" altLang="en-US" dirty="0">
                <a:solidFill>
                  <a:schemeClr val="tx1"/>
                </a:solidFill>
              </a:rPr>
              <a:t>使いたい為、任意の</a:t>
            </a:r>
            <a:r>
              <a:rPr lang="ja-JP" altLang="en-US" dirty="0" smtClean="0">
                <a:solidFill>
                  <a:schemeClr val="tx1"/>
                </a:solidFill>
              </a:rPr>
              <a:t>日付</a:t>
            </a:r>
            <a:r>
              <a:rPr lang="en-US" altLang="ja-JP" dirty="0" smtClean="0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lang="ja-JP" altLang="en-US" dirty="0" smtClean="0">
                <a:solidFill>
                  <a:schemeClr val="tx1"/>
                </a:solidFill>
              </a:rPr>
              <a:t>みたい</a:t>
            </a:r>
            <a:r>
              <a:rPr lang="ja-JP" altLang="en-US" dirty="0">
                <a:solidFill>
                  <a:schemeClr val="tx1"/>
                </a:solidFill>
              </a:rPr>
              <a:t>なもので検索して取得できるようにしてほしい。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検索で取得する際にはサービス経由での検索か、</a:t>
            </a:r>
            <a:r>
              <a:rPr lang="en-US" altLang="ja-JP" dirty="0" err="1">
                <a:solidFill>
                  <a:schemeClr val="tx1"/>
                </a:solidFill>
              </a:rPr>
              <a:t>WebAPI</a:t>
            </a:r>
            <a:r>
              <a:rPr lang="ja-JP" altLang="en-US" dirty="0" err="1">
                <a:solidFill>
                  <a:schemeClr val="tx1"/>
                </a:solidFill>
              </a:rPr>
              <a:t>のような</a:t>
            </a:r>
            <a:r>
              <a:rPr lang="ja-JP" altLang="en-US" dirty="0">
                <a:solidFill>
                  <a:schemeClr val="tx1"/>
                </a:solidFill>
              </a:rPr>
              <a:t>形で検索したい。通信フォーマットは</a:t>
            </a:r>
            <a:r>
              <a:rPr lang="en-US" altLang="ja-JP" dirty="0">
                <a:solidFill>
                  <a:schemeClr val="tx1"/>
                </a:solidFill>
              </a:rPr>
              <a:t>JSON</a:t>
            </a:r>
            <a:r>
              <a:rPr lang="ja-JP" altLang="en-US" dirty="0">
                <a:solidFill>
                  <a:schemeClr val="tx1"/>
                </a:solidFill>
              </a:rPr>
              <a:t>でやり取りしたい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どんな業務日付が登録されているかも確認したいので、一覧取得も出来るようにしたい。これも</a:t>
            </a:r>
            <a:r>
              <a:rPr lang="en-US" altLang="ja-JP" dirty="0" err="1" smtClean="0">
                <a:solidFill>
                  <a:schemeClr val="tx1"/>
                </a:solidFill>
              </a:rPr>
              <a:t>WebAPI</a:t>
            </a:r>
            <a:r>
              <a:rPr lang="ja-JP" altLang="en-US" dirty="0" smtClean="0">
                <a:solidFill>
                  <a:schemeClr val="tx1"/>
                </a:solidFill>
              </a:rPr>
              <a:t>の形式でやりたい。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ヒント</a:t>
            </a:r>
            <a:r>
              <a:rPr lang="en-US" altLang="ja-JP" dirty="0" smtClean="0"/>
              <a:t>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1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894945"/>
            <a:ext cx="2769174" cy="3132306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/>
              <a:t>INPUT</a:t>
            </a:r>
            <a:br>
              <a:rPr lang="en-US" altLang="ja-JP" sz="2400" dirty="0"/>
            </a:br>
            <a:r>
              <a:rPr lang="en-US" altLang="ja-JP" sz="2400" dirty="0"/>
              <a:t>	</a:t>
            </a:r>
            <a:r>
              <a:rPr lang="ja-JP" altLang="en-US" sz="2400" dirty="0"/>
              <a:t>画面</a:t>
            </a:r>
            <a:br>
              <a:rPr lang="ja-JP" altLang="en-US" sz="2400" dirty="0"/>
            </a:br>
            <a:r>
              <a:rPr lang="ja-JP" altLang="en-US" sz="2400" dirty="0"/>
              <a:t>		計算基準日</a:t>
            </a:r>
            <a:br>
              <a:rPr lang="ja-JP" altLang="en-US" sz="2400" dirty="0"/>
            </a:br>
            <a:r>
              <a:rPr lang="ja-JP" altLang="en-US" sz="2400" dirty="0"/>
              <a:t>	</a:t>
            </a:r>
            <a:r>
              <a:rPr lang="en-US" altLang="ja-JP" sz="2400" dirty="0"/>
              <a:t>API(</a:t>
            </a:r>
            <a:r>
              <a:rPr lang="ja-JP" altLang="en-US" sz="2400" dirty="0"/>
              <a:t>計算</a:t>
            </a:r>
            <a:r>
              <a:rPr lang="en-US" altLang="ja-JP" sz="2400" dirty="0"/>
              <a:t>)</a:t>
            </a:r>
            <a:br>
              <a:rPr lang="en-US" altLang="ja-JP" sz="2400" dirty="0"/>
            </a:br>
            <a:r>
              <a:rPr lang="en-US" altLang="ja-JP" sz="2400" dirty="0"/>
              <a:t>		</a:t>
            </a:r>
            <a:r>
              <a:rPr lang="ja-JP" altLang="en-US" sz="2400" dirty="0"/>
              <a:t>日付</a:t>
            </a:r>
            <a:r>
              <a:rPr lang="en-US" altLang="ja-JP" sz="2400" dirty="0"/>
              <a:t>ID</a:t>
            </a:r>
            <a:br>
              <a:rPr lang="en-US" altLang="ja-JP" sz="2400" dirty="0"/>
            </a:br>
            <a:r>
              <a:rPr lang="en-US" altLang="ja-JP" sz="2400" dirty="0"/>
              <a:t>		</a:t>
            </a:r>
            <a:r>
              <a:rPr lang="ja-JP" altLang="en-US" sz="2400" dirty="0"/>
              <a:t>計算基準日</a:t>
            </a:r>
            <a:br>
              <a:rPr lang="ja-JP" altLang="en-US" sz="2400" dirty="0"/>
            </a:br>
            <a:r>
              <a:rPr lang="ja-JP" altLang="en-US" sz="2400" dirty="0"/>
              <a:t>	</a:t>
            </a:r>
            <a:r>
              <a:rPr lang="en-US" altLang="ja-JP" sz="2400" dirty="0"/>
              <a:t>API(</a:t>
            </a:r>
            <a:r>
              <a:rPr lang="ja-JP" altLang="en-US" sz="2400" dirty="0"/>
              <a:t>一覧取得</a:t>
            </a:r>
            <a:r>
              <a:rPr lang="en-US" altLang="ja-JP" sz="2400" dirty="0"/>
              <a:t>)</a:t>
            </a:r>
            <a:br>
              <a:rPr lang="en-US" altLang="ja-JP" sz="2400" dirty="0"/>
            </a:br>
            <a:r>
              <a:rPr lang="en-US" altLang="ja-JP" sz="2400" dirty="0"/>
              <a:t>		</a:t>
            </a:r>
            <a:r>
              <a:rPr lang="ja-JP" altLang="en-US" sz="2400" dirty="0"/>
              <a:t>なし</a:t>
            </a:r>
            <a:endParaRPr lang="en-US" altLang="ja-JP" sz="2400" dirty="0"/>
          </a:p>
        </p:txBody>
      </p:sp>
      <p:sp>
        <p:nvSpPr>
          <p:cNvPr id="3" name="タイトル 3"/>
          <p:cNvSpPr txBox="1">
            <a:spLocks/>
          </p:cNvSpPr>
          <p:nvPr/>
        </p:nvSpPr>
        <p:spPr>
          <a:xfrm>
            <a:off x="5223718" y="894945"/>
            <a:ext cx="3297711" cy="50681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2400" dirty="0"/>
              <a:t>OUTPUT</a:t>
            </a:r>
          </a:p>
          <a:p>
            <a:pPr algn="l"/>
            <a:r>
              <a:rPr lang="en-US" altLang="zh-TW" sz="2400" dirty="0"/>
              <a:t>	</a:t>
            </a:r>
            <a:r>
              <a:rPr lang="zh-TW" altLang="en-US" sz="2400" dirty="0"/>
              <a:t>画面</a:t>
            </a:r>
          </a:p>
          <a:p>
            <a:pPr algn="l"/>
            <a:r>
              <a:rPr lang="zh-TW" altLang="en-US" sz="2400" dirty="0"/>
              <a:t>		</a:t>
            </a:r>
            <a:r>
              <a:rPr lang="en-US" altLang="zh-TW" sz="2400" dirty="0"/>
              <a:t>No.</a:t>
            </a:r>
          </a:p>
          <a:p>
            <a:pPr algn="l"/>
            <a:r>
              <a:rPr lang="en-US" altLang="zh-TW" sz="2400" dirty="0"/>
              <a:t>		</a:t>
            </a:r>
            <a:r>
              <a:rPr lang="zh-TW" altLang="en-US" sz="2400" dirty="0"/>
              <a:t>日付</a:t>
            </a:r>
            <a:r>
              <a:rPr lang="en-US" altLang="zh-TW" sz="2400" dirty="0"/>
              <a:t>ID</a:t>
            </a:r>
          </a:p>
          <a:p>
            <a:pPr algn="l"/>
            <a:r>
              <a:rPr lang="en-US" altLang="zh-TW" sz="2400" dirty="0"/>
              <a:t>		</a:t>
            </a:r>
            <a:r>
              <a:rPr lang="zh-TW" altLang="en-US" sz="2400" dirty="0"/>
              <a:t>日付名</a:t>
            </a:r>
          </a:p>
          <a:p>
            <a:pPr algn="l"/>
            <a:r>
              <a:rPr lang="zh-TW" altLang="en-US" sz="2400" dirty="0"/>
              <a:t>		計算結果</a:t>
            </a:r>
          </a:p>
          <a:p>
            <a:pPr algn="l"/>
            <a:r>
              <a:rPr lang="zh-TW" altLang="en-US" sz="2400" dirty="0"/>
              <a:t>		計算式</a:t>
            </a:r>
            <a:r>
              <a:rPr lang="en-US" altLang="zh-TW" sz="2400" dirty="0"/>
              <a:t>(</a:t>
            </a:r>
            <a:r>
              <a:rPr lang="zh-TW" altLang="en-US" sz="2400" dirty="0"/>
              <a:t>年月日</a:t>
            </a:r>
            <a:r>
              <a:rPr lang="en-US" altLang="zh-TW" sz="2400" dirty="0"/>
              <a:t>)</a:t>
            </a:r>
          </a:p>
          <a:p>
            <a:pPr algn="l"/>
            <a:r>
              <a:rPr lang="en-US" altLang="zh-TW" sz="2400" dirty="0"/>
              <a:t>	API(</a:t>
            </a:r>
            <a:r>
              <a:rPr lang="zh-TW" altLang="en-US" sz="2400" dirty="0"/>
              <a:t>計算</a:t>
            </a:r>
            <a:r>
              <a:rPr lang="en-US" altLang="zh-TW" sz="2400" dirty="0"/>
              <a:t>)</a:t>
            </a:r>
          </a:p>
          <a:p>
            <a:pPr algn="l"/>
            <a:r>
              <a:rPr lang="en-US" altLang="zh-TW" sz="2400" dirty="0"/>
              <a:t>		</a:t>
            </a:r>
            <a:r>
              <a:rPr lang="zh-TW" altLang="en-US" sz="2400" dirty="0"/>
              <a:t>計算結果</a:t>
            </a:r>
          </a:p>
          <a:p>
            <a:pPr algn="l"/>
            <a:r>
              <a:rPr lang="zh-TW" altLang="en-US" sz="2400" dirty="0"/>
              <a:t>	</a:t>
            </a:r>
            <a:r>
              <a:rPr lang="en-US" altLang="zh-TW" sz="2400" dirty="0"/>
              <a:t>API(</a:t>
            </a:r>
            <a:r>
              <a:rPr lang="zh-TW" altLang="en-US" sz="2400" dirty="0"/>
              <a:t>一覧取得</a:t>
            </a:r>
            <a:r>
              <a:rPr lang="en-US" altLang="zh-TW" sz="2400" dirty="0"/>
              <a:t>)</a:t>
            </a:r>
          </a:p>
          <a:p>
            <a:pPr algn="l"/>
            <a:r>
              <a:rPr lang="en-US" altLang="zh-TW" sz="2400" dirty="0"/>
              <a:t>		</a:t>
            </a:r>
            <a:r>
              <a:rPr lang="zh-TW" altLang="en-US" sz="2400" dirty="0"/>
              <a:t>日付</a:t>
            </a:r>
            <a:r>
              <a:rPr lang="en-US" altLang="zh-TW" sz="2400" dirty="0"/>
              <a:t>ID</a:t>
            </a:r>
          </a:p>
          <a:p>
            <a:pPr algn="l"/>
            <a:r>
              <a:rPr lang="en-US" altLang="zh-TW" sz="2400" dirty="0"/>
              <a:t>		</a:t>
            </a:r>
            <a:r>
              <a:rPr lang="zh-TW" altLang="en-US" sz="2400" dirty="0"/>
              <a:t>日付名</a:t>
            </a:r>
          </a:p>
          <a:p>
            <a:pPr algn="l"/>
            <a:r>
              <a:rPr lang="zh-TW" altLang="en-US" sz="2400" dirty="0"/>
              <a:t>		計算式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295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ヒント</a:t>
            </a:r>
            <a:r>
              <a:rPr lang="en-US" altLang="ja-JP" dirty="0" smtClean="0"/>
              <a:t>2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20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は後回し。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まずは画面上で一覧取得とか計算ができるように。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60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ヒント</a:t>
            </a:r>
            <a:r>
              <a:rPr lang="en-US" altLang="ja-JP" dirty="0" smtClean="0"/>
              <a:t>3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74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のテーブルは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個でいける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多分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0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ヒント</a:t>
            </a:r>
            <a:r>
              <a:rPr lang="en-US" altLang="ja-JP" dirty="0"/>
              <a:t>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出来るエンジニア</a:t>
            </a:r>
            <a:r>
              <a:rPr lang="ja-JP" altLang="en-US" dirty="0"/>
              <a:t>の仕事の進め方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4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rmAutofit/>
          </a:bodyPr>
          <a:lstStyle/>
          <a:p>
            <a:r>
              <a:rPr lang="ja-JP" altLang="en-US" dirty="0"/>
              <a:t>画面</a:t>
            </a:r>
            <a:r>
              <a:rPr lang="ja-JP" altLang="en-US" dirty="0" smtClean="0"/>
              <a:t>とテーブルの要素は一致してても良い。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09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ヒント</a:t>
            </a:r>
            <a:r>
              <a:rPr lang="en-US" altLang="ja-JP" dirty="0" smtClean="0"/>
              <a:t>5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出来るエンジニアの</a:t>
            </a:r>
            <a:r>
              <a:rPr lang="ja-JP" altLang="en-US" dirty="0"/>
              <a:t>仕事</a:t>
            </a:r>
            <a:r>
              <a:rPr lang="ja-JP" altLang="en-US" dirty="0" smtClean="0"/>
              <a:t>の進め方を参照する。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79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/>
              <a:t>バージョン管理（</a:t>
            </a:r>
            <a:r>
              <a:rPr lang="en-US" altLang="ja-JP" dirty="0" err="1"/>
              <a:t>Git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75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プログラムを書く際、何度も修正をするし、新しいコードを書いたり、削除したりもする。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この時に</a:t>
            </a:r>
            <a:r>
              <a:rPr lang="ja-JP" altLang="en-US" dirty="0" smtClean="0">
                <a:solidFill>
                  <a:srgbClr val="FF0000"/>
                </a:solidFill>
              </a:rPr>
              <a:t>「常に上書き保存」</a:t>
            </a:r>
            <a:r>
              <a:rPr lang="ja-JP" altLang="en-US" dirty="0" smtClean="0">
                <a:solidFill>
                  <a:schemeClr val="tx1"/>
                </a:solidFill>
              </a:rPr>
              <a:t>というのがめちゃくちゃ危ない。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というのも</a:t>
            </a:r>
            <a:r>
              <a:rPr lang="ja-JP" altLang="en-US" dirty="0" smtClean="0">
                <a:solidFill>
                  <a:srgbClr val="FF0000"/>
                </a:solidFill>
              </a:rPr>
              <a:t>「既に動いているプログラム」を修正するという事は「動かなくなる」リスク</a:t>
            </a:r>
            <a:r>
              <a:rPr lang="ja-JP" altLang="en-US" dirty="0" smtClean="0">
                <a:solidFill>
                  <a:schemeClr val="tx1"/>
                </a:solidFill>
              </a:rPr>
              <a:t>を常に秘めている。これはどれだけ優秀な人でも起こる。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なら「起こる」事を前提にして、それでも大丈夫、という状態にしておきたい。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それが</a:t>
            </a:r>
            <a:r>
              <a:rPr lang="ja-JP" altLang="en-US" dirty="0" smtClean="0">
                <a:solidFill>
                  <a:srgbClr val="FF0000"/>
                </a:solidFill>
              </a:rPr>
              <a:t>「バージョン管理システム」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保存</a:t>
            </a:r>
            <a:r>
              <a:rPr lang="ja-JP" altLang="en-US" dirty="0" smtClean="0">
                <a:solidFill>
                  <a:schemeClr val="tx1"/>
                </a:solidFill>
              </a:rPr>
              <a:t>した</a:t>
            </a:r>
            <a:r>
              <a:rPr lang="ja-JP" altLang="en-US" dirty="0">
                <a:solidFill>
                  <a:schemeClr val="tx1"/>
                </a:solidFill>
              </a:rPr>
              <a:t>内容</a:t>
            </a:r>
            <a:r>
              <a:rPr lang="ja-JP" altLang="en-US" dirty="0" smtClean="0">
                <a:solidFill>
                  <a:schemeClr val="tx1"/>
                </a:solidFill>
              </a:rPr>
              <a:t>を常に累積しておき、以前の状態へすぐに戻すことが可能。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大きく分けるなら「</a:t>
            </a:r>
            <a:r>
              <a:rPr lang="en-US" altLang="ja-JP" dirty="0" err="1" smtClean="0">
                <a:solidFill>
                  <a:schemeClr val="tx1"/>
                </a:solidFill>
              </a:rPr>
              <a:t>Git</a:t>
            </a:r>
            <a:r>
              <a:rPr lang="ja-JP" altLang="en-US" dirty="0" smtClean="0">
                <a:solidFill>
                  <a:schemeClr val="tx1"/>
                </a:solidFill>
              </a:rPr>
              <a:t>」か「</a:t>
            </a:r>
            <a:r>
              <a:rPr lang="en-US" altLang="ja-JP" dirty="0" smtClean="0">
                <a:solidFill>
                  <a:schemeClr val="tx1"/>
                </a:solidFill>
              </a:rPr>
              <a:t>SVN</a:t>
            </a:r>
            <a:r>
              <a:rPr lang="ja-JP" altLang="en-US" dirty="0" smtClean="0">
                <a:solidFill>
                  <a:schemeClr val="tx1"/>
                </a:solidFill>
              </a:rPr>
              <a:t>」が主流。</a:t>
            </a:r>
            <a:r>
              <a:rPr lang="en-US" altLang="ja-JP" dirty="0" err="1" smtClean="0">
                <a:solidFill>
                  <a:schemeClr val="tx1"/>
                </a:solidFill>
              </a:rPr>
              <a:t>Git</a:t>
            </a:r>
            <a:r>
              <a:rPr lang="ja-JP" altLang="en-US" dirty="0" smtClean="0">
                <a:solidFill>
                  <a:schemeClr val="tx1"/>
                </a:solidFill>
              </a:rPr>
              <a:t>が最近は人気。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今回使うのは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ベースの</a:t>
            </a:r>
            <a:r>
              <a:rPr lang="en-US" altLang="ja-JP" dirty="0" smtClean="0"/>
              <a:t>GitHub</a:t>
            </a:r>
            <a:r>
              <a:rPr lang="ja-JP" altLang="en-US" dirty="0" err="1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9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GitHub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録して、アプリをバージョン管理してみよう。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34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894945"/>
            <a:ext cx="9257122" cy="506811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の解説、</a:t>
            </a:r>
            <a:r>
              <a:rPr lang="en-US" altLang="ja-JP" sz="2400" dirty="0" smtClean="0"/>
              <a:t>GitHub</a:t>
            </a:r>
            <a:r>
              <a:rPr lang="ja-JP" altLang="en-US" sz="2400" dirty="0" smtClean="0"/>
              <a:t>の登録からバージョン管理まで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https://tech-camp.in/note/technology/4938</a:t>
            </a:r>
            <a:r>
              <a:rPr lang="en-US" altLang="ja-JP" sz="2400" dirty="0" smtClean="0"/>
              <a:t>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018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en-US" altLang="ja-JP" dirty="0" err="1"/>
              <a:t>ORMapper</a:t>
            </a:r>
            <a:r>
              <a:rPr lang="en-US" altLang="ja-JP" dirty="0"/>
              <a:t>(</a:t>
            </a:r>
            <a:r>
              <a:rPr lang="en-US" altLang="ja-JP" dirty="0" err="1"/>
              <a:t>MyBatis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7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　⇔　</a:t>
            </a:r>
            <a:r>
              <a:rPr lang="en-US" altLang="ja-JP" dirty="0" smtClean="0"/>
              <a:t>DB</a:t>
            </a:r>
            <a:br>
              <a:rPr lang="en-US" altLang="ja-JP" dirty="0" smtClean="0"/>
            </a:br>
            <a:r>
              <a:rPr lang="ja-JP" altLang="en-US" dirty="0" smtClean="0"/>
              <a:t>のやり取りを楽にする為のもの。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71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現在エンジニアとして仕事をしている人は「技術」に関するすべてを知った上で仕事をしているわけではない（当たり前の事だけど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仕事</a:t>
            </a:r>
            <a:r>
              <a:rPr lang="ja-JP" altLang="en-US" dirty="0" smtClean="0">
                <a:solidFill>
                  <a:schemeClr val="tx1"/>
                </a:solidFill>
              </a:rPr>
              <a:t>においては</a:t>
            </a:r>
            <a:r>
              <a:rPr lang="ja-JP" altLang="en-US" dirty="0" smtClean="0">
                <a:solidFill>
                  <a:srgbClr val="FF0000"/>
                </a:solidFill>
              </a:rPr>
              <a:t>「わからない事」「知らない事」「やったことがない事」</a:t>
            </a:r>
            <a:r>
              <a:rPr lang="ja-JP" altLang="en-US" dirty="0" smtClean="0">
                <a:solidFill>
                  <a:schemeClr val="tx1"/>
                </a:solidFill>
              </a:rPr>
              <a:t>というような</a:t>
            </a:r>
            <a:r>
              <a:rPr lang="ja-JP" altLang="en-US" dirty="0" smtClean="0">
                <a:solidFill>
                  <a:srgbClr val="FF0000"/>
                </a:solidFill>
              </a:rPr>
              <a:t>「未知の領域」</a:t>
            </a:r>
            <a:r>
              <a:rPr lang="ja-JP" altLang="en-US" dirty="0" smtClean="0">
                <a:solidFill>
                  <a:schemeClr val="tx1"/>
                </a:solidFill>
              </a:rPr>
              <a:t>に対して</a:t>
            </a:r>
            <a:r>
              <a:rPr lang="ja-JP" altLang="en-US" dirty="0" smtClean="0">
                <a:solidFill>
                  <a:srgbClr val="FF0000"/>
                </a:solidFill>
              </a:rPr>
              <a:t>「結果を出す事」</a:t>
            </a:r>
            <a:r>
              <a:rPr lang="ja-JP" altLang="en-US" dirty="0" smtClean="0">
                <a:solidFill>
                  <a:schemeClr val="tx1"/>
                </a:solidFill>
              </a:rPr>
              <a:t>が求められることが殆ど。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募集</a:t>
            </a:r>
            <a:r>
              <a:rPr lang="ja-JP" altLang="en-US" dirty="0">
                <a:solidFill>
                  <a:schemeClr val="tx1"/>
                </a:solidFill>
              </a:rPr>
              <a:t>要項</a:t>
            </a:r>
            <a:r>
              <a:rPr lang="ja-JP" altLang="en-US" dirty="0" smtClean="0">
                <a:solidFill>
                  <a:schemeClr val="tx1"/>
                </a:solidFill>
              </a:rPr>
              <a:t>に書かれている経験年数や習得技術はあくまで「前提」でしかない。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この「未知」に対して「どういうアプローチ」を取って「結果を出す」か。これがエンジニア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個人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によって全く違う仕事の進め方になる。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しかし、全く違うとはいえ「ある程度の結果を出す人」の行動パターンみたいなものはある。それを一部抜粋。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9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72766" y="952399"/>
            <a:ext cx="10330774" cy="5039839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オブジェクト関係マッピングの略。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Java</a:t>
            </a:r>
            <a:r>
              <a:rPr lang="ja-JP" altLang="en-US" dirty="0" smtClean="0">
                <a:solidFill>
                  <a:schemeClr val="tx1"/>
                </a:solidFill>
              </a:rPr>
              <a:t>などのプログラムコードで書かれた「オブジェクト」を「</a:t>
            </a:r>
            <a:r>
              <a:rPr lang="en-US" altLang="ja-JP" dirty="0" smtClean="0">
                <a:solidFill>
                  <a:schemeClr val="tx1"/>
                </a:solidFill>
              </a:rPr>
              <a:t>DB</a:t>
            </a:r>
            <a:r>
              <a:rPr lang="ja-JP" altLang="en-US" dirty="0" smtClean="0">
                <a:solidFill>
                  <a:schemeClr val="tx1"/>
                </a:solidFill>
              </a:rPr>
              <a:t>の構造体」にマッピングする仕組み。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ぶっちゃ</a:t>
            </a:r>
            <a:r>
              <a:rPr lang="ja-JP" altLang="en-US" dirty="0" err="1" smtClean="0">
                <a:solidFill>
                  <a:schemeClr val="tx1"/>
                </a:solidFill>
              </a:rPr>
              <a:t>け</a:t>
            </a:r>
            <a:r>
              <a:rPr lang="ja-JP" altLang="en-US" dirty="0" smtClean="0">
                <a:solidFill>
                  <a:schemeClr val="tx1"/>
                </a:solidFill>
              </a:rPr>
              <a:t>実例を見ないとわからない </a:t>
            </a:r>
            <a:r>
              <a:rPr lang="en-US" altLang="ja-JP" dirty="0" smtClean="0">
                <a:solidFill>
                  <a:schemeClr val="tx1"/>
                </a:solidFill>
              </a:rPr>
              <a:t>+ </a:t>
            </a:r>
            <a:r>
              <a:rPr lang="ja-JP" altLang="en-US" dirty="0" smtClean="0">
                <a:solidFill>
                  <a:schemeClr val="tx1"/>
                </a:solidFill>
              </a:rPr>
              <a:t>プログラムに慣れてないとよくわからない。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というような代物なので、色々試してみるのが吉。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現場では当たり前のように使うので、使えないと辛い。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894945"/>
            <a:ext cx="9257122" cy="506811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err="1" smtClean="0"/>
              <a:t>SpringBoot</a:t>
            </a:r>
            <a:r>
              <a:rPr lang="en-US" altLang="ja-JP" sz="2400" dirty="0" smtClean="0"/>
              <a:t> + </a:t>
            </a:r>
            <a:r>
              <a:rPr lang="en-US" altLang="ja-JP" sz="2400" dirty="0" err="1" smtClean="0"/>
              <a:t>MyBatis</a:t>
            </a:r>
            <a:r>
              <a:rPr lang="ja-JP" altLang="en-US" sz="2400" dirty="0" smtClean="0"/>
              <a:t>のサンプルコードや使い方など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>
                <a:solidFill>
                  <a:schemeClr val="tx1"/>
                </a:solidFill>
              </a:rPr>
              <a:t>https://</a:t>
            </a:r>
            <a:r>
              <a:rPr lang="en-US" altLang="ja-JP" sz="2400" dirty="0" smtClean="0">
                <a:solidFill>
                  <a:schemeClr val="tx1"/>
                </a:solidFill>
              </a:rPr>
              <a:t>www.shookuro.com/entry/2017/11/23/203318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上記よりもちょっと踏み込んだサンプル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https://</a:t>
            </a:r>
            <a:r>
              <a:rPr lang="en-US" altLang="ja-JP" sz="2400" dirty="0" smtClean="0"/>
              <a:t>qiita.com/kazuki43zoo/items/ea79e206d7c2e990e478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https://</a:t>
            </a:r>
            <a:r>
              <a:rPr lang="en-US" altLang="ja-JP" sz="2400" dirty="0" smtClean="0"/>
              <a:t>qiita.com/TEBASAKI/items/8925aa675f5e15b41967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1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次回までの宿題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04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検索が出来たら、登録・更新。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それも出来たら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実装に進んでみよう。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52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2575297" y="2669331"/>
            <a:ext cx="7570652" cy="1514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おしまい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44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「無理」とは思わず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「出来る」前提で考える。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02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とにかくググ</a:t>
            </a:r>
            <a:r>
              <a:rPr lang="ja-JP" altLang="en-US" dirty="0" err="1" smtClean="0"/>
              <a:t>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7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めちゃくちゃ質問する。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45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 smtClean="0"/>
              <a:t>でも人の言った事を「鵜呑み」にしない。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8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idx="4294967295"/>
          </p:nvPr>
        </p:nvSpPr>
        <p:spPr>
          <a:xfrm>
            <a:off x="1423447" y="2669331"/>
            <a:ext cx="9257122" cy="1514475"/>
          </a:xfrm>
        </p:spPr>
        <p:txBody>
          <a:bodyPr/>
          <a:lstStyle/>
          <a:p>
            <a:r>
              <a:rPr lang="ja-JP" altLang="en-US" dirty="0"/>
              <a:t>色々</a:t>
            </a:r>
            <a:r>
              <a:rPr lang="ja-JP" altLang="en-US" dirty="0" smtClean="0"/>
              <a:t>な</a:t>
            </a:r>
            <a:r>
              <a:rPr lang="ja-JP" altLang="en-US" dirty="0"/>
              <a:t>パターン</a:t>
            </a:r>
            <a:r>
              <a:rPr lang="ja-JP" altLang="en-US" dirty="0" smtClean="0"/>
              <a:t>を考える。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28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ほにゃ字">
      <a:majorFont>
        <a:latin typeface="ほにゃ字Re"/>
        <a:ea typeface="ほにゃ字Re"/>
        <a:cs typeface=""/>
      </a:majorFont>
      <a:minorFont>
        <a:latin typeface="ほにゃ字Re"/>
        <a:ea typeface="ほにゃ字Re"/>
        <a:cs typeface="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1568</TotalTime>
  <Words>781</Words>
  <Application>Microsoft Office PowerPoint</Application>
  <PresentationFormat>ワイド画面</PresentationFormat>
  <Paragraphs>90</Paragraphs>
  <Slides>44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9" baseType="lpstr">
      <vt:lpstr>ＭＳ Ｐゴシック</vt:lpstr>
      <vt:lpstr>ほにゃ字Re</vt:lpstr>
      <vt:lpstr>Arial</vt:lpstr>
      <vt:lpstr>Calibri</vt:lpstr>
      <vt:lpstr>オーガニック</vt:lpstr>
      <vt:lpstr>最速でJavaエンジニアになって稼ぐ</vt:lpstr>
      <vt:lpstr>目次的なやつ</vt:lpstr>
      <vt:lpstr>出来るエンジニアの仕事の進め方</vt:lpstr>
      <vt:lpstr>PowerPoint プレゼンテーション</vt:lpstr>
      <vt:lpstr>「無理」とは思わず 「出来る」前提で考える。</vt:lpstr>
      <vt:lpstr>とにかくググる。</vt:lpstr>
      <vt:lpstr>めちゃくちゃ質問する。</vt:lpstr>
      <vt:lpstr>でも人の言った事を「鵜呑み」にしない。</vt:lpstr>
      <vt:lpstr>色々なパターンを考える。</vt:lpstr>
      <vt:lpstr>手を動かして検証する。</vt:lpstr>
      <vt:lpstr>そしてまたググる。</vt:lpstr>
      <vt:lpstr>「出来なかった」時のことを考える。</vt:lpstr>
      <vt:lpstr>「ごめんなさい」が最速。</vt:lpstr>
      <vt:lpstr>というわけで</vt:lpstr>
      <vt:lpstr>今回からはちょっと講座内容的にも「突き放し気味」になります。</vt:lpstr>
      <vt:lpstr>「自己解決能力」を身に着けていきましょう。</vt:lpstr>
      <vt:lpstr>アプリケーションを作る時の ちょっとしたコツ</vt:lpstr>
      <vt:lpstr>画面　⇔　プログラム　⇔　DB</vt:lpstr>
      <vt:lpstr>お客さんが気にするのは見た目。 プログラムは中間。 要件や仕様を満たすための 「データの構造」を表現するのがDB。</vt:lpstr>
      <vt:lpstr>中間から進めるのは要領が悪い。 なので、画面 or DBから作る。</vt:lpstr>
      <vt:lpstr>作成するアプリケーションの 要件・仕様</vt:lpstr>
      <vt:lpstr>PowerPoint プレゼンテーション</vt:lpstr>
      <vt:lpstr>ヒント1</vt:lpstr>
      <vt:lpstr>INPUT  画面   計算基準日  API(計算)   日付ID   計算基準日  API(一覧取得)   なし</vt:lpstr>
      <vt:lpstr>ヒント2</vt:lpstr>
      <vt:lpstr>APIは後回し。 まずは画面上で一覧取得とか計算ができるように。</vt:lpstr>
      <vt:lpstr>ヒント3</vt:lpstr>
      <vt:lpstr>DBのテーブルは1個でいける(多分)</vt:lpstr>
      <vt:lpstr>ヒント4</vt:lpstr>
      <vt:lpstr>画面とテーブルの要素は一致してても良い。</vt:lpstr>
      <vt:lpstr>ヒント5</vt:lpstr>
      <vt:lpstr>出来るエンジニアの仕事の進め方を参照する。</vt:lpstr>
      <vt:lpstr>バージョン管理（Git）</vt:lpstr>
      <vt:lpstr>PowerPoint プレゼンテーション</vt:lpstr>
      <vt:lpstr>今回使うのはGitベースのGitHub。</vt:lpstr>
      <vt:lpstr>GitHubに登録して、アプリをバージョン管理してみよう。</vt:lpstr>
      <vt:lpstr>Gitの解説、GitHubの登録からバージョン管理まで https://tech-camp.in/note/technology/4938/</vt:lpstr>
      <vt:lpstr>ORMapper(MyBatis)</vt:lpstr>
      <vt:lpstr>プログラム　⇔　DB のやり取りを楽にする為のもの。</vt:lpstr>
      <vt:lpstr>PowerPoint プレゼンテーション</vt:lpstr>
      <vt:lpstr>SpringBoot + MyBatisのサンプルコードや使い方など https://www.shookuro.com/entry/2017/11/23/203318  上記よりもちょっと踏み込んだサンプル https://qiita.com/kazuki43zoo/items/ea79e206d7c2e990e478 https://qiita.com/TEBASAKI/items/8925aa675f5e15b41967</vt:lpstr>
      <vt:lpstr>次回までの宿題</vt:lpstr>
      <vt:lpstr>検索が出来たら、登録・更新。 それも出来たらAPI実装に進んでみよう。</vt:lpstr>
      <vt:lpstr>おしまい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最速でJavaエンジニアになって稼ぐ</dc:title>
  <dc:creator>dev 02</dc:creator>
  <cp:lastModifiedBy>dev 02</cp:lastModifiedBy>
  <cp:revision>93</cp:revision>
  <dcterms:created xsi:type="dcterms:W3CDTF">2018-10-17T05:10:56Z</dcterms:created>
  <dcterms:modified xsi:type="dcterms:W3CDTF">2018-11-15T07:18:22Z</dcterms:modified>
</cp:coreProperties>
</file>