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58"/>
  </p:notesMasterIdLst>
  <p:handoutMasterIdLst>
    <p:handoutMasterId r:id="rId59"/>
  </p:handoutMasterIdLst>
  <p:sldIdLst>
    <p:sldId id="256" r:id="rId2"/>
    <p:sldId id="257" r:id="rId3"/>
    <p:sldId id="259" r:id="rId4"/>
    <p:sldId id="480" r:id="rId5"/>
    <p:sldId id="482" r:id="rId6"/>
    <p:sldId id="483" r:id="rId7"/>
    <p:sldId id="481" r:id="rId8"/>
    <p:sldId id="484" r:id="rId9"/>
    <p:sldId id="474" r:id="rId10"/>
    <p:sldId id="485" r:id="rId11"/>
    <p:sldId id="486" r:id="rId12"/>
    <p:sldId id="487" r:id="rId13"/>
    <p:sldId id="488" r:id="rId14"/>
    <p:sldId id="475"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476" r:id="rId32"/>
    <p:sldId id="505" r:id="rId33"/>
    <p:sldId id="508" r:id="rId34"/>
    <p:sldId id="506" r:id="rId35"/>
    <p:sldId id="507" r:id="rId36"/>
    <p:sldId id="509" r:id="rId37"/>
    <p:sldId id="510" r:id="rId38"/>
    <p:sldId id="511" r:id="rId39"/>
    <p:sldId id="512" r:id="rId40"/>
    <p:sldId id="513" r:id="rId41"/>
    <p:sldId id="477" r:id="rId42"/>
    <p:sldId id="516" r:id="rId43"/>
    <p:sldId id="514" r:id="rId44"/>
    <p:sldId id="515" r:id="rId45"/>
    <p:sldId id="517" r:id="rId46"/>
    <p:sldId id="518" r:id="rId47"/>
    <p:sldId id="519" r:id="rId48"/>
    <p:sldId id="520" r:id="rId49"/>
    <p:sldId id="521" r:id="rId50"/>
    <p:sldId id="522" r:id="rId51"/>
    <p:sldId id="523" r:id="rId52"/>
    <p:sldId id="524" r:id="rId53"/>
    <p:sldId id="525" r:id="rId54"/>
    <p:sldId id="433" r:id="rId55"/>
    <p:sldId id="434" r:id="rId56"/>
    <p:sldId id="317"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notesViewPr>
    <p:cSldViewPr snapToGrid="0">
      <p:cViewPr varScale="1">
        <p:scale>
          <a:sx n="79" d="100"/>
          <a:sy n="79" d="100"/>
        </p:scale>
        <p:origin x="402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5E1BB-0E1E-4A48-9FA6-88F871549E1C}" type="datetimeFigureOut">
              <a:rPr kumimoji="1" lang="ja-JP" altLang="en-US" smtClean="0"/>
              <a:t>2018/11/21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F0CE52-E2E9-4162-BDC7-469A59782725}" type="slidenum">
              <a:rPr kumimoji="1" lang="ja-JP" altLang="en-US" smtClean="0"/>
              <a:t>‹#›</a:t>
            </a:fld>
            <a:endParaRPr kumimoji="1" lang="ja-JP" altLang="en-US"/>
          </a:p>
        </p:txBody>
      </p:sp>
    </p:spTree>
    <p:extLst>
      <p:ext uri="{BB962C8B-B14F-4D97-AF65-F5344CB8AC3E}">
        <p14:creationId xmlns:p14="http://schemas.microsoft.com/office/powerpoint/2010/main" val="695368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FE00B-0D92-485C-AC8D-6EDE5F00261A}" type="datetimeFigureOut">
              <a:rPr kumimoji="1" lang="ja-JP" altLang="en-US" smtClean="0"/>
              <a:t>2018/11/21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0B688-B42B-4204-A82E-BD3D894122DC}" type="slidenum">
              <a:rPr kumimoji="1" lang="ja-JP" altLang="en-US" smtClean="0"/>
              <a:t>‹#›</a:t>
            </a:fld>
            <a:endParaRPr kumimoji="1" lang="ja-JP" altLang="en-US"/>
          </a:p>
        </p:txBody>
      </p:sp>
    </p:spTree>
    <p:extLst>
      <p:ext uri="{BB962C8B-B14F-4D97-AF65-F5344CB8AC3E}">
        <p14:creationId xmlns:p14="http://schemas.microsoft.com/office/powerpoint/2010/main" val="24520897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43</a:t>
            </a:fld>
            <a:endParaRPr kumimoji="1" lang="ja-JP" altLang="en-US"/>
          </a:p>
        </p:txBody>
      </p:sp>
    </p:spTree>
    <p:extLst>
      <p:ext uri="{BB962C8B-B14F-4D97-AF65-F5344CB8AC3E}">
        <p14:creationId xmlns:p14="http://schemas.microsoft.com/office/powerpoint/2010/main" val="401593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44</a:t>
            </a:fld>
            <a:endParaRPr kumimoji="1" lang="ja-JP" altLang="en-US"/>
          </a:p>
        </p:txBody>
      </p:sp>
    </p:spTree>
    <p:extLst>
      <p:ext uri="{BB962C8B-B14F-4D97-AF65-F5344CB8AC3E}">
        <p14:creationId xmlns:p14="http://schemas.microsoft.com/office/powerpoint/2010/main" val="171224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46</a:t>
            </a:fld>
            <a:endParaRPr kumimoji="1" lang="ja-JP" altLang="en-US"/>
          </a:p>
        </p:txBody>
      </p:sp>
    </p:spTree>
    <p:extLst>
      <p:ext uri="{BB962C8B-B14F-4D97-AF65-F5344CB8AC3E}">
        <p14:creationId xmlns:p14="http://schemas.microsoft.com/office/powerpoint/2010/main" val="334879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47</a:t>
            </a:fld>
            <a:endParaRPr kumimoji="1" lang="ja-JP" altLang="en-US"/>
          </a:p>
        </p:txBody>
      </p:sp>
    </p:spTree>
    <p:extLst>
      <p:ext uri="{BB962C8B-B14F-4D97-AF65-F5344CB8AC3E}">
        <p14:creationId xmlns:p14="http://schemas.microsoft.com/office/powerpoint/2010/main" val="229184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48</a:t>
            </a:fld>
            <a:endParaRPr kumimoji="1" lang="ja-JP" altLang="en-US"/>
          </a:p>
        </p:txBody>
      </p:sp>
    </p:spTree>
    <p:extLst>
      <p:ext uri="{BB962C8B-B14F-4D97-AF65-F5344CB8AC3E}">
        <p14:creationId xmlns:p14="http://schemas.microsoft.com/office/powerpoint/2010/main" val="417794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50</a:t>
            </a:fld>
            <a:endParaRPr kumimoji="1" lang="ja-JP" altLang="en-US"/>
          </a:p>
        </p:txBody>
      </p:sp>
    </p:spTree>
    <p:extLst>
      <p:ext uri="{BB962C8B-B14F-4D97-AF65-F5344CB8AC3E}">
        <p14:creationId xmlns:p14="http://schemas.microsoft.com/office/powerpoint/2010/main" val="332495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52</a:t>
            </a:fld>
            <a:endParaRPr kumimoji="1" lang="ja-JP" altLang="en-US"/>
          </a:p>
        </p:txBody>
      </p:sp>
    </p:spTree>
    <p:extLst>
      <p:ext uri="{BB962C8B-B14F-4D97-AF65-F5344CB8AC3E}">
        <p14:creationId xmlns:p14="http://schemas.microsoft.com/office/powerpoint/2010/main" val="75494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BE0B688-B42B-4204-A82E-BD3D894122DC}" type="slidenum">
              <a:rPr kumimoji="1" lang="ja-JP" altLang="en-US" smtClean="0"/>
              <a:t>53</a:t>
            </a:fld>
            <a:endParaRPr kumimoji="1" lang="ja-JP" altLang="en-US"/>
          </a:p>
        </p:txBody>
      </p:sp>
    </p:spTree>
    <p:extLst>
      <p:ext uri="{BB962C8B-B14F-4D97-AF65-F5344CB8AC3E}">
        <p14:creationId xmlns:p14="http://schemas.microsoft.com/office/powerpoint/2010/main" val="4107818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8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5000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5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309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79097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6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3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86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404988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2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5021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97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8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32444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43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D2FCE67-DE72-46C9-94C3-4BFC4F94B905}" type="datetimeFigureOut">
              <a:rPr kumimoji="1" lang="ja-JP" altLang="en-US" smtClean="0"/>
              <a:t>2018/11/21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17628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FCE67-DE72-46C9-94C3-4BFC4F94B905}" type="datetimeFigureOut">
              <a:rPr kumimoji="1" lang="ja-JP" altLang="en-US" smtClean="0"/>
              <a:t>2018/11/21</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2EC1F-E044-43C0-8D32-4105B500BB35}" type="slidenum">
              <a:rPr kumimoji="1" lang="ja-JP" altLang="en-US" smtClean="0"/>
              <a:t>‹#›</a:t>
            </a:fld>
            <a:endParaRPr kumimoji="1" lang="ja-JP" altLang="en-US"/>
          </a:p>
        </p:txBody>
      </p:sp>
    </p:spTree>
    <p:extLst>
      <p:ext uri="{BB962C8B-B14F-4D97-AF65-F5344CB8AC3E}">
        <p14:creationId xmlns:p14="http://schemas.microsoft.com/office/powerpoint/2010/main" val="298419704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最速で</a:t>
            </a:r>
            <a:r>
              <a:rPr kumimoji="1" lang="en-US" altLang="ja-JP" dirty="0" smtClean="0"/>
              <a:t>Java</a:t>
            </a:r>
            <a:r>
              <a:rPr kumimoji="1" lang="ja-JP" altLang="en-US" dirty="0" smtClean="0"/>
              <a:t>エンジニアになって稼ぐ</a:t>
            </a:r>
            <a:endParaRPr kumimoji="1" lang="ja-JP" altLang="en-US" dirty="0"/>
          </a:p>
        </p:txBody>
      </p:sp>
      <p:sp>
        <p:nvSpPr>
          <p:cNvPr id="4" name="サブタイトル 3"/>
          <p:cNvSpPr>
            <a:spLocks noGrp="1"/>
          </p:cNvSpPr>
          <p:nvPr>
            <p:ph type="subTitle" idx="1"/>
          </p:nvPr>
        </p:nvSpPr>
        <p:spPr/>
        <p:txBody>
          <a:bodyPr/>
          <a:lstStyle/>
          <a:p>
            <a:r>
              <a:rPr kumimoji="1" lang="en-US" altLang="ja-JP" dirty="0" smtClean="0"/>
              <a:t>2018/11/24</a:t>
            </a:r>
            <a:endParaRPr kumimoji="1" lang="en-US" altLang="ja-JP" dirty="0" smtClean="0"/>
          </a:p>
          <a:p>
            <a:r>
              <a:rPr kumimoji="1" lang="ja-JP" altLang="en-US" dirty="0" smtClean="0"/>
              <a:t>人生逃げ切りオンラインサロン内</a:t>
            </a:r>
            <a:endParaRPr kumimoji="1" lang="ja-JP" altLang="en-US" dirty="0"/>
          </a:p>
        </p:txBody>
      </p:sp>
    </p:spTree>
    <p:extLst>
      <p:ext uri="{BB962C8B-B14F-4D97-AF65-F5344CB8AC3E}">
        <p14:creationId xmlns:p14="http://schemas.microsoft.com/office/powerpoint/2010/main" val="359544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0" y="1781667"/>
            <a:ext cx="9832157" cy="3101418"/>
          </a:xfrm>
        </p:spPr>
        <p:txBody>
          <a:bodyPr>
            <a:normAutofit fontScale="90000"/>
          </a:bodyPr>
          <a:lstStyle/>
          <a:p>
            <a:r>
              <a:rPr lang="ja-JP" altLang="en-US" dirty="0" smtClean="0"/>
              <a:t>テスト駆動開発は、その機能</a:t>
            </a:r>
            <a:r>
              <a:rPr lang="en-US" altLang="ja-JP" dirty="0" smtClean="0"/>
              <a:t>(</a:t>
            </a:r>
            <a:r>
              <a:rPr lang="ja-JP" altLang="en-US" dirty="0"/>
              <a:t>テスト</a:t>
            </a:r>
            <a:r>
              <a:rPr lang="ja-JP" altLang="en-US" dirty="0" smtClean="0"/>
              <a:t>対象</a:t>
            </a:r>
            <a:r>
              <a:rPr lang="en-US" altLang="ja-JP" dirty="0" smtClean="0"/>
              <a:t>)</a:t>
            </a:r>
            <a:r>
              <a:rPr lang="ja-JP" altLang="en-US" dirty="0" smtClean="0"/>
              <a:t>が満たしておくべきものを列挙し、先にテストコードを書き、そのテストが通るようにプロダクトコード作成していく開発方法。</a:t>
            </a:r>
            <a:endParaRPr lang="en-US" altLang="ja-JP" dirty="0"/>
          </a:p>
        </p:txBody>
      </p:sp>
    </p:spTree>
    <p:extLst>
      <p:ext uri="{BB962C8B-B14F-4D97-AF65-F5344CB8AC3E}">
        <p14:creationId xmlns:p14="http://schemas.microsoft.com/office/powerpoint/2010/main" val="2587453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1147762"/>
            <a:ext cx="6076950" cy="4562475"/>
          </a:xfrm>
          <a:prstGeom prst="rect">
            <a:avLst/>
          </a:prstGeom>
        </p:spPr>
      </p:pic>
    </p:spTree>
    <p:extLst>
      <p:ext uri="{BB962C8B-B14F-4D97-AF65-F5344CB8AC3E}">
        <p14:creationId xmlns:p14="http://schemas.microsoft.com/office/powerpoint/2010/main" val="89119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0" y="1781667"/>
            <a:ext cx="9832157" cy="3101418"/>
          </a:xfrm>
        </p:spPr>
        <p:txBody>
          <a:bodyPr>
            <a:normAutofit/>
          </a:bodyPr>
          <a:lstStyle/>
          <a:p>
            <a:r>
              <a:rPr lang="ja-JP" altLang="en-US" dirty="0" smtClean="0"/>
              <a:t>チケット駆動</a:t>
            </a:r>
            <a:r>
              <a:rPr lang="ja-JP" altLang="en-US" dirty="0"/>
              <a:t>開発</a:t>
            </a:r>
            <a:r>
              <a:rPr lang="ja-JP" altLang="en-US" dirty="0" smtClean="0"/>
              <a:t>は、チケットと呼ばれるタスクの単位を設定し、そのタスク単位で作業</a:t>
            </a:r>
            <a:r>
              <a:rPr lang="en-US" altLang="ja-JP" dirty="0" smtClean="0"/>
              <a:t>(</a:t>
            </a:r>
            <a:r>
              <a:rPr lang="ja-JP" altLang="en-US" dirty="0" smtClean="0"/>
              <a:t>開発</a:t>
            </a:r>
            <a:r>
              <a:rPr lang="en-US" altLang="ja-JP" dirty="0" smtClean="0"/>
              <a:t>)</a:t>
            </a:r>
            <a:r>
              <a:rPr lang="ja-JP" altLang="en-US" dirty="0" smtClean="0"/>
              <a:t>を進めていく開発方法。</a:t>
            </a:r>
            <a:endParaRPr lang="en-US" altLang="ja-JP" dirty="0"/>
          </a:p>
        </p:txBody>
      </p:sp>
    </p:spTree>
    <p:extLst>
      <p:ext uri="{BB962C8B-B14F-4D97-AF65-F5344CB8AC3E}">
        <p14:creationId xmlns:p14="http://schemas.microsoft.com/office/powerpoint/2010/main" val="3860546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543" y="1725105"/>
            <a:ext cx="7420685" cy="3591612"/>
          </a:xfrm>
          <a:prstGeom prst="rect">
            <a:avLst/>
          </a:prstGeom>
        </p:spPr>
      </p:pic>
    </p:spTree>
    <p:extLst>
      <p:ext uri="{BB962C8B-B14F-4D97-AF65-F5344CB8AC3E}">
        <p14:creationId xmlns:p14="http://schemas.microsoft.com/office/powerpoint/2010/main" val="3219907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テスト手法とテストの種類</a:t>
            </a:r>
            <a:endParaRPr lang="en-US" altLang="ja-JP" dirty="0"/>
          </a:p>
        </p:txBody>
      </p:sp>
    </p:spTree>
    <p:extLst>
      <p:ext uri="{BB962C8B-B14F-4D97-AF65-F5344CB8AC3E}">
        <p14:creationId xmlns:p14="http://schemas.microsoft.com/office/powerpoint/2010/main" val="1556241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まず</a:t>
            </a:r>
            <a:r>
              <a:rPr lang="ja-JP" altLang="en-US" dirty="0"/>
              <a:t>は</a:t>
            </a:r>
            <a:r>
              <a:rPr lang="ja-JP" altLang="en-US" dirty="0" smtClean="0"/>
              <a:t>テスト</a:t>
            </a:r>
            <a:r>
              <a:rPr lang="ja-JP" altLang="en-US" dirty="0"/>
              <a:t>の</a:t>
            </a:r>
            <a:r>
              <a:rPr lang="ja-JP" altLang="en-US" dirty="0" smtClean="0"/>
              <a:t>種類から</a:t>
            </a:r>
            <a:endParaRPr lang="en-US" altLang="ja-JP" dirty="0"/>
          </a:p>
        </p:txBody>
      </p:sp>
    </p:spTree>
    <p:extLst>
      <p:ext uri="{BB962C8B-B14F-4D97-AF65-F5344CB8AC3E}">
        <p14:creationId xmlns:p14="http://schemas.microsoft.com/office/powerpoint/2010/main" val="2577053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単体テスト</a:t>
            </a:r>
            <a:endParaRPr lang="en-US" altLang="ja-JP" dirty="0"/>
          </a:p>
        </p:txBody>
      </p:sp>
    </p:spTree>
    <p:extLst>
      <p:ext uri="{BB962C8B-B14F-4D97-AF65-F5344CB8AC3E}">
        <p14:creationId xmlns:p14="http://schemas.microsoft.com/office/powerpoint/2010/main" val="1870740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smtClean="0"/>
              <a:t>クラス・機能・処理・メソッドといった比較的細かい粒度で行うテスト。</a:t>
            </a:r>
            <a:r>
              <a:rPr lang="en-US" altLang="ja-JP" dirty="0" smtClean="0"/>
              <a:t/>
            </a:r>
            <a:br>
              <a:rPr lang="en-US" altLang="ja-JP" dirty="0" smtClean="0"/>
            </a:br>
            <a:r>
              <a:rPr lang="ja-JP" altLang="en-US" dirty="0" smtClean="0"/>
              <a:t>各社・各プロジェクト毎に定義づけされる。</a:t>
            </a:r>
            <a:endParaRPr lang="en-US" altLang="ja-JP" dirty="0"/>
          </a:p>
        </p:txBody>
      </p:sp>
    </p:spTree>
    <p:extLst>
      <p:ext uri="{BB962C8B-B14F-4D97-AF65-F5344CB8AC3E}">
        <p14:creationId xmlns:p14="http://schemas.microsoft.com/office/powerpoint/2010/main" val="3691634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結合</a:t>
            </a:r>
            <a:r>
              <a:rPr lang="ja-JP" altLang="en-US" dirty="0" smtClean="0"/>
              <a:t>テスト</a:t>
            </a:r>
            <a:endParaRPr lang="en-US" altLang="ja-JP" dirty="0"/>
          </a:p>
        </p:txBody>
      </p:sp>
    </p:spTree>
    <p:extLst>
      <p:ext uri="{BB962C8B-B14F-4D97-AF65-F5344CB8AC3E}">
        <p14:creationId xmlns:p14="http://schemas.microsoft.com/office/powerpoint/2010/main" val="101306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smtClean="0"/>
              <a:t>クラスがいくつか纏まって「機能」が作られる。その機能確認のテスト。</a:t>
            </a:r>
            <a:r>
              <a:rPr lang="en-US" altLang="ja-JP" dirty="0" smtClean="0"/>
              <a:t/>
            </a:r>
            <a:br>
              <a:rPr lang="en-US" altLang="ja-JP" dirty="0" smtClean="0"/>
            </a:br>
            <a:r>
              <a:rPr lang="ja-JP" altLang="en-US" dirty="0" smtClean="0"/>
              <a:t>但しこれも定義が分かれ、場合によっては「機能」と「機能」の連結確認のテストにもなる。</a:t>
            </a:r>
            <a:endParaRPr lang="en-US" altLang="ja-JP" dirty="0"/>
          </a:p>
        </p:txBody>
      </p:sp>
    </p:spTree>
    <p:extLst>
      <p:ext uri="{BB962C8B-B14F-4D97-AF65-F5344CB8AC3E}">
        <p14:creationId xmlns:p14="http://schemas.microsoft.com/office/powerpoint/2010/main" val="3336827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目次的なやつ</a:t>
            </a:r>
            <a:endParaRPr kumimoji="1" lang="ja-JP" altLang="en-US" dirty="0"/>
          </a:p>
        </p:txBody>
      </p:sp>
      <p:sp>
        <p:nvSpPr>
          <p:cNvPr id="7" name="コンテンツ プレースホルダー 6"/>
          <p:cNvSpPr>
            <a:spLocks noGrp="1"/>
          </p:cNvSpPr>
          <p:nvPr>
            <p:ph idx="1"/>
          </p:nvPr>
        </p:nvSpPr>
        <p:spPr/>
        <p:txBody>
          <a:bodyPr>
            <a:normAutofit/>
          </a:bodyPr>
          <a:lstStyle/>
          <a:p>
            <a:r>
              <a:rPr lang="ja-JP" altLang="en-US" dirty="0"/>
              <a:t>開発手法</a:t>
            </a:r>
            <a:r>
              <a:rPr lang="en-US" altLang="ja-JP" dirty="0"/>
              <a:t>(</a:t>
            </a:r>
            <a:r>
              <a:rPr lang="ja-JP" altLang="en-US" dirty="0" smtClean="0"/>
              <a:t>ウォーターフォール、アジャイル</a:t>
            </a:r>
            <a:r>
              <a:rPr lang="en-US" altLang="ja-JP" dirty="0" smtClean="0"/>
              <a:t>)</a:t>
            </a:r>
            <a:endParaRPr lang="en-US" altLang="ja-JP" dirty="0" smtClean="0"/>
          </a:p>
          <a:p>
            <a:r>
              <a:rPr lang="ja-JP" altLang="en-US" dirty="0" smtClean="0"/>
              <a:t>開発手法</a:t>
            </a:r>
            <a:r>
              <a:rPr lang="en-US" altLang="ja-JP" dirty="0" smtClean="0"/>
              <a:t>(</a:t>
            </a:r>
            <a:r>
              <a:rPr lang="ja-JP" altLang="en-US" dirty="0" smtClean="0"/>
              <a:t>テスト駆動開発、チケット駆動開発</a:t>
            </a:r>
            <a:r>
              <a:rPr lang="en-US" altLang="ja-JP" dirty="0" smtClean="0"/>
              <a:t>)</a:t>
            </a:r>
          </a:p>
          <a:p>
            <a:r>
              <a:rPr lang="ja-JP" altLang="en-US" dirty="0" smtClean="0"/>
              <a:t>テスト手法</a:t>
            </a:r>
            <a:r>
              <a:rPr lang="ja-JP" altLang="en-US" dirty="0" smtClean="0"/>
              <a:t>とテストの種類</a:t>
            </a:r>
            <a:endParaRPr lang="en-US" altLang="ja-JP" dirty="0" smtClean="0"/>
          </a:p>
          <a:p>
            <a:r>
              <a:rPr lang="ja-JP" altLang="en-US" dirty="0"/>
              <a:t>生産性</a:t>
            </a:r>
            <a:r>
              <a:rPr lang="ja-JP" altLang="en-US" dirty="0" smtClean="0"/>
              <a:t>を</a:t>
            </a:r>
            <a:r>
              <a:rPr lang="ja-JP" altLang="en-US" dirty="0"/>
              <a:t>上げる為</a:t>
            </a:r>
            <a:r>
              <a:rPr lang="ja-JP" altLang="en-US" dirty="0" smtClean="0"/>
              <a:t>の</a:t>
            </a:r>
            <a:r>
              <a:rPr lang="ja-JP" altLang="en-US" dirty="0"/>
              <a:t>具体的</a:t>
            </a:r>
            <a:r>
              <a:rPr lang="ja-JP" altLang="en-US" dirty="0" smtClean="0"/>
              <a:t>な方法</a:t>
            </a:r>
            <a:endParaRPr lang="en-US" altLang="ja-JP" dirty="0" smtClean="0"/>
          </a:p>
          <a:p>
            <a:r>
              <a:rPr lang="ja-JP" altLang="en-US" dirty="0" smtClean="0"/>
              <a:t>フレームワークの知識</a:t>
            </a:r>
            <a:r>
              <a:rPr lang="en-US" altLang="ja-JP" dirty="0" smtClean="0"/>
              <a:t>(Spring</a:t>
            </a:r>
            <a:r>
              <a:rPr lang="ja-JP" altLang="en-US" dirty="0" err="1" smtClean="0"/>
              <a:t>、</a:t>
            </a:r>
            <a:r>
              <a:rPr lang="en-US" altLang="ja-JP" dirty="0" smtClean="0"/>
              <a:t>Struts</a:t>
            </a:r>
            <a:r>
              <a:rPr lang="ja-JP" altLang="en-US" dirty="0" err="1" smtClean="0"/>
              <a:t>、</a:t>
            </a:r>
            <a:r>
              <a:rPr lang="en-US" altLang="ja-JP" dirty="0" smtClean="0"/>
              <a:t>JUnit</a:t>
            </a:r>
            <a:r>
              <a:rPr lang="ja-JP" altLang="en-US" dirty="0" err="1" smtClean="0"/>
              <a:t>、</a:t>
            </a:r>
            <a:r>
              <a:rPr lang="en-US" altLang="ja-JP" dirty="0" smtClean="0"/>
              <a:t>Selenium</a:t>
            </a:r>
            <a:r>
              <a:rPr lang="en-US" altLang="ja-JP" dirty="0" smtClean="0"/>
              <a:t>)</a:t>
            </a:r>
          </a:p>
        </p:txBody>
      </p:sp>
    </p:spTree>
    <p:extLst>
      <p:ext uri="{BB962C8B-B14F-4D97-AF65-F5344CB8AC3E}">
        <p14:creationId xmlns:p14="http://schemas.microsoft.com/office/powerpoint/2010/main" val="79803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smtClean="0"/>
              <a:t>画面遷移のテストなども結合テストに含む。</a:t>
            </a:r>
            <a:r>
              <a:rPr lang="en-US" altLang="ja-JP" dirty="0" smtClean="0"/>
              <a:t/>
            </a:r>
            <a:br>
              <a:rPr lang="en-US" altLang="ja-JP" dirty="0" smtClean="0"/>
            </a:br>
            <a:r>
              <a:rPr lang="ja-JP" altLang="en-US" dirty="0" smtClean="0"/>
              <a:t>単体・結合テストまで終わらせて納品というケースもある。</a:t>
            </a:r>
            <a:endParaRPr lang="en-US" altLang="ja-JP" dirty="0"/>
          </a:p>
        </p:txBody>
      </p:sp>
    </p:spTree>
    <p:extLst>
      <p:ext uri="{BB962C8B-B14F-4D97-AF65-F5344CB8AC3E}">
        <p14:creationId xmlns:p14="http://schemas.microsoft.com/office/powerpoint/2010/main" val="3617291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総合</a:t>
            </a:r>
            <a:r>
              <a:rPr lang="en-US" altLang="ja-JP" dirty="0" smtClean="0"/>
              <a:t>(</a:t>
            </a:r>
            <a:r>
              <a:rPr lang="ja-JP" altLang="en-US" dirty="0" smtClean="0"/>
              <a:t>システム</a:t>
            </a:r>
            <a:r>
              <a:rPr lang="en-US" altLang="ja-JP" dirty="0" smtClean="0"/>
              <a:t>)</a:t>
            </a:r>
            <a:r>
              <a:rPr lang="ja-JP" altLang="en-US" dirty="0" smtClean="0"/>
              <a:t>テスト</a:t>
            </a:r>
            <a:endParaRPr lang="en-US" altLang="ja-JP" dirty="0"/>
          </a:p>
        </p:txBody>
      </p:sp>
    </p:spTree>
    <p:extLst>
      <p:ext uri="{BB962C8B-B14F-4D97-AF65-F5344CB8AC3E}">
        <p14:creationId xmlns:p14="http://schemas.microsoft.com/office/powerpoint/2010/main" val="3427995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smtClean="0"/>
              <a:t>「機能」が纏まって「システム」として動作するかを確認する為のテスト。</a:t>
            </a:r>
            <a:r>
              <a:rPr lang="en-US" altLang="ja-JP" dirty="0" smtClean="0"/>
              <a:t/>
            </a:r>
            <a:br>
              <a:rPr lang="en-US" altLang="ja-JP" dirty="0" smtClean="0"/>
            </a:br>
            <a:r>
              <a:rPr lang="ja-JP" altLang="en-US" dirty="0" smtClean="0"/>
              <a:t>動作確認としてのテストは結合までで、総合としては性能確認・負荷確認・セキュリティ・ユーザビリティなどのテストが行われる。</a:t>
            </a:r>
            <a:endParaRPr lang="en-US" altLang="ja-JP" dirty="0"/>
          </a:p>
        </p:txBody>
      </p:sp>
    </p:spTree>
    <p:extLst>
      <p:ext uri="{BB962C8B-B14F-4D97-AF65-F5344CB8AC3E}">
        <p14:creationId xmlns:p14="http://schemas.microsoft.com/office/powerpoint/2010/main" val="3147844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a:t>規模</a:t>
            </a:r>
            <a:r>
              <a:rPr lang="ja-JP" altLang="en-US" dirty="0" smtClean="0"/>
              <a:t>が大きい場合、システム同士の結合確認もあるため、総合テストの中で「シナリオテスト」と言う業務処理を模した形でのテストも行う。</a:t>
            </a:r>
            <a:endParaRPr lang="en-US" altLang="ja-JP" dirty="0"/>
          </a:p>
        </p:txBody>
      </p:sp>
    </p:spTree>
    <p:extLst>
      <p:ext uri="{BB962C8B-B14F-4D97-AF65-F5344CB8AC3E}">
        <p14:creationId xmlns:p14="http://schemas.microsoft.com/office/powerpoint/2010/main" val="3690993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受入</a:t>
            </a:r>
            <a:r>
              <a:rPr lang="ja-JP" altLang="en-US" dirty="0" smtClean="0"/>
              <a:t>テスト</a:t>
            </a:r>
            <a:endParaRPr lang="en-US" altLang="ja-JP" dirty="0"/>
          </a:p>
        </p:txBody>
      </p:sp>
    </p:spTree>
    <p:extLst>
      <p:ext uri="{BB962C8B-B14F-4D97-AF65-F5344CB8AC3E}">
        <p14:creationId xmlns:p14="http://schemas.microsoft.com/office/powerpoint/2010/main" val="665498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112362" y="2669331"/>
            <a:ext cx="10114961" cy="1514475"/>
          </a:xfrm>
        </p:spPr>
        <p:txBody>
          <a:bodyPr>
            <a:normAutofit fontScale="90000"/>
          </a:bodyPr>
          <a:lstStyle/>
          <a:p>
            <a:r>
              <a:rPr lang="ja-JP" altLang="en-US" dirty="0" smtClean="0"/>
              <a:t>納品されたシステムや機能を</a:t>
            </a:r>
            <a:r>
              <a:rPr lang="en-US" altLang="ja-JP" dirty="0" smtClean="0"/>
              <a:t/>
            </a:r>
            <a:br>
              <a:rPr lang="en-US" altLang="ja-JP" dirty="0" smtClean="0"/>
            </a:br>
            <a:r>
              <a:rPr lang="ja-JP" altLang="en-US" dirty="0" smtClean="0"/>
              <a:t>お客さん</a:t>
            </a:r>
            <a:r>
              <a:rPr lang="en-US" altLang="ja-JP" dirty="0" smtClean="0"/>
              <a:t>(</a:t>
            </a:r>
            <a:r>
              <a:rPr lang="ja-JP" altLang="en-US" dirty="0" smtClean="0"/>
              <a:t>ユーザー</a:t>
            </a:r>
            <a:r>
              <a:rPr lang="en-US" altLang="ja-JP" dirty="0" smtClean="0"/>
              <a:t>)</a:t>
            </a:r>
            <a:r>
              <a:rPr lang="ja-JP" altLang="en-US" dirty="0" smtClean="0"/>
              <a:t>が確認するテスト。</a:t>
            </a:r>
            <a:r>
              <a:rPr lang="en-US" altLang="ja-JP" dirty="0" smtClean="0"/>
              <a:t/>
            </a:r>
            <a:br>
              <a:rPr lang="en-US" altLang="ja-JP" dirty="0" smtClean="0"/>
            </a:br>
            <a:r>
              <a:rPr lang="ja-JP" altLang="en-US" dirty="0" smtClean="0"/>
              <a:t>機能要件や運用面の確認をするテスト。</a:t>
            </a:r>
            <a:r>
              <a:rPr lang="en-US" altLang="ja-JP" dirty="0" smtClean="0"/>
              <a:t/>
            </a:r>
            <a:br>
              <a:rPr lang="en-US" altLang="ja-JP" dirty="0" smtClean="0"/>
            </a:br>
            <a:r>
              <a:rPr lang="ja-JP" altLang="en-US" dirty="0" smtClean="0"/>
              <a:t>これが通らないと納品した事にならない。</a:t>
            </a:r>
            <a:endParaRPr lang="en-US" altLang="ja-JP" dirty="0"/>
          </a:p>
        </p:txBody>
      </p:sp>
    </p:spTree>
    <p:extLst>
      <p:ext uri="{BB962C8B-B14F-4D97-AF65-F5344CB8AC3E}">
        <p14:creationId xmlns:p14="http://schemas.microsoft.com/office/powerpoint/2010/main" val="3461825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テスト手法のあれこれ</a:t>
            </a:r>
            <a:endParaRPr lang="en-US" altLang="ja-JP" dirty="0"/>
          </a:p>
        </p:txBody>
      </p:sp>
    </p:spTree>
    <p:extLst>
      <p:ext uri="{BB962C8B-B14F-4D97-AF65-F5344CB8AC3E}">
        <p14:creationId xmlns:p14="http://schemas.microsoft.com/office/powerpoint/2010/main" val="4119142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ホワイト</a:t>
            </a:r>
            <a:r>
              <a:rPr lang="ja-JP" altLang="en-US" dirty="0"/>
              <a:t>ボックス</a:t>
            </a:r>
            <a:r>
              <a:rPr lang="ja-JP" altLang="en-US" dirty="0" smtClean="0"/>
              <a:t>テスト</a:t>
            </a:r>
            <a:endParaRPr lang="en-US" altLang="ja-JP" dirty="0"/>
          </a:p>
        </p:txBody>
      </p:sp>
    </p:spTree>
    <p:extLst>
      <p:ext uri="{BB962C8B-B14F-4D97-AF65-F5344CB8AC3E}">
        <p14:creationId xmlns:p14="http://schemas.microsoft.com/office/powerpoint/2010/main" val="1367538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895546" y="2669331"/>
            <a:ext cx="10539167" cy="1514475"/>
          </a:xfrm>
        </p:spPr>
        <p:txBody>
          <a:bodyPr>
            <a:normAutofit fontScale="90000"/>
          </a:bodyPr>
          <a:lstStyle/>
          <a:p>
            <a:r>
              <a:rPr lang="ja-JP" altLang="en-US" dirty="0" smtClean="0"/>
              <a:t>システムや機能の中身がわかった上でのテスト。</a:t>
            </a:r>
            <a:r>
              <a:rPr lang="en-US" altLang="ja-JP" dirty="0" smtClean="0"/>
              <a:t/>
            </a:r>
            <a:br>
              <a:rPr lang="en-US" altLang="ja-JP" dirty="0" smtClean="0"/>
            </a:br>
            <a:r>
              <a:rPr lang="ja-JP" altLang="en-US" dirty="0" smtClean="0"/>
              <a:t>例えば</a:t>
            </a:r>
            <a:r>
              <a:rPr lang="en-US" altLang="ja-JP" dirty="0" smtClean="0"/>
              <a:t>if</a:t>
            </a:r>
            <a:r>
              <a:rPr lang="ja-JP" altLang="en-US" dirty="0" smtClean="0"/>
              <a:t>文による分岐処理のテストや</a:t>
            </a:r>
            <a:r>
              <a:rPr lang="en-US" altLang="ja-JP" dirty="0" smtClean="0"/>
              <a:t/>
            </a:r>
            <a:br>
              <a:rPr lang="en-US" altLang="ja-JP" dirty="0" smtClean="0"/>
            </a:br>
            <a:r>
              <a:rPr lang="ja-JP" altLang="en-US" dirty="0" smtClean="0"/>
              <a:t>値の限界値のテストなど。</a:t>
            </a:r>
            <a:r>
              <a:rPr lang="en-US" altLang="ja-JP" dirty="0" smtClean="0"/>
              <a:t/>
            </a:r>
            <a:br>
              <a:rPr lang="en-US" altLang="ja-JP" dirty="0" smtClean="0"/>
            </a:br>
            <a:r>
              <a:rPr lang="ja-JP" altLang="en-US" dirty="0" smtClean="0"/>
              <a:t>作成</a:t>
            </a:r>
            <a:r>
              <a:rPr lang="ja-JP" altLang="en-US" dirty="0"/>
              <a:t>者</a:t>
            </a:r>
            <a:r>
              <a:rPr lang="ja-JP" altLang="en-US" dirty="0" smtClean="0"/>
              <a:t>であれば</a:t>
            </a:r>
            <a:r>
              <a:rPr lang="ja-JP" altLang="en-US" dirty="0"/>
              <a:t>知</a:t>
            </a:r>
            <a:r>
              <a:rPr lang="ja-JP" altLang="en-US" dirty="0" smtClean="0"/>
              <a:t>っている</a:t>
            </a:r>
            <a:r>
              <a:rPr lang="ja-JP" altLang="en-US" dirty="0"/>
              <a:t>事</a:t>
            </a:r>
            <a:r>
              <a:rPr lang="ja-JP" altLang="en-US" dirty="0" smtClean="0"/>
              <a:t>をテストする。</a:t>
            </a:r>
            <a:endParaRPr lang="en-US" altLang="ja-JP" dirty="0"/>
          </a:p>
        </p:txBody>
      </p:sp>
    </p:spTree>
    <p:extLst>
      <p:ext uri="{BB962C8B-B14F-4D97-AF65-F5344CB8AC3E}">
        <p14:creationId xmlns:p14="http://schemas.microsoft.com/office/powerpoint/2010/main" val="1092614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ブラック</a:t>
            </a:r>
            <a:r>
              <a:rPr lang="ja-JP" altLang="en-US" dirty="0" smtClean="0"/>
              <a:t>ボックステスト</a:t>
            </a:r>
            <a:endParaRPr lang="en-US" altLang="ja-JP" dirty="0"/>
          </a:p>
        </p:txBody>
      </p:sp>
    </p:spTree>
    <p:extLst>
      <p:ext uri="{BB962C8B-B14F-4D97-AF65-F5344CB8AC3E}">
        <p14:creationId xmlns:p14="http://schemas.microsoft.com/office/powerpoint/2010/main" val="814227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開発</a:t>
            </a:r>
            <a:r>
              <a:rPr lang="ja-JP" altLang="en-US" dirty="0" smtClean="0"/>
              <a:t>手法</a:t>
            </a:r>
            <a:r>
              <a:rPr lang="en-US" altLang="ja-JP" dirty="0" smtClean="0"/>
              <a:t/>
            </a:r>
            <a:br>
              <a:rPr lang="en-US" altLang="ja-JP" dirty="0" smtClean="0"/>
            </a:br>
            <a:r>
              <a:rPr lang="en-US" altLang="ja-JP" dirty="0" smtClean="0"/>
              <a:t>(</a:t>
            </a:r>
            <a:r>
              <a:rPr lang="ja-JP" altLang="en-US" dirty="0"/>
              <a:t>ウォーターフォール、</a:t>
            </a:r>
            <a:r>
              <a:rPr lang="ja-JP" altLang="en-US" dirty="0" smtClean="0"/>
              <a:t>アジャイル</a:t>
            </a:r>
            <a:r>
              <a:rPr lang="en-US" altLang="ja-JP" dirty="0" smtClean="0"/>
              <a:t>)</a:t>
            </a:r>
            <a:endParaRPr lang="en-US" altLang="ja-JP" dirty="0"/>
          </a:p>
        </p:txBody>
      </p:sp>
    </p:spTree>
    <p:extLst>
      <p:ext uri="{BB962C8B-B14F-4D97-AF65-F5344CB8AC3E}">
        <p14:creationId xmlns:p14="http://schemas.microsoft.com/office/powerpoint/2010/main" val="67472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895546" y="2669331"/>
            <a:ext cx="10539167" cy="1514475"/>
          </a:xfrm>
        </p:spPr>
        <p:txBody>
          <a:bodyPr>
            <a:normAutofit fontScale="90000"/>
          </a:bodyPr>
          <a:lstStyle/>
          <a:p>
            <a:r>
              <a:rPr lang="ja-JP" altLang="en-US" dirty="0"/>
              <a:t>要件</a:t>
            </a:r>
            <a:r>
              <a:rPr lang="ja-JP" altLang="en-US" dirty="0" smtClean="0"/>
              <a:t>や</a:t>
            </a:r>
            <a:r>
              <a:rPr lang="ja-JP" altLang="en-US" dirty="0"/>
              <a:t>求</a:t>
            </a:r>
            <a:r>
              <a:rPr lang="ja-JP" altLang="en-US" dirty="0" smtClean="0"/>
              <a:t>められている</a:t>
            </a:r>
            <a:r>
              <a:rPr lang="ja-JP" altLang="en-US" dirty="0"/>
              <a:t>機能</a:t>
            </a:r>
            <a:r>
              <a:rPr lang="ja-JP" altLang="en-US" dirty="0" smtClean="0"/>
              <a:t>が実現されているかを確認する為のテスト。</a:t>
            </a:r>
            <a:r>
              <a:rPr lang="en-US" altLang="ja-JP" dirty="0" smtClean="0"/>
              <a:t/>
            </a:r>
            <a:br>
              <a:rPr lang="en-US" altLang="ja-JP" dirty="0" smtClean="0"/>
            </a:br>
            <a:r>
              <a:rPr lang="ja-JP" altLang="en-US" dirty="0"/>
              <a:t>中身</a:t>
            </a:r>
            <a:r>
              <a:rPr lang="ja-JP" altLang="en-US" dirty="0" smtClean="0"/>
              <a:t>がどうかは意識せず、要件・仕様に注力する。</a:t>
            </a:r>
            <a:r>
              <a:rPr lang="en-US" altLang="ja-JP" dirty="0" smtClean="0"/>
              <a:t/>
            </a:r>
            <a:br>
              <a:rPr lang="en-US" altLang="ja-JP" dirty="0" smtClean="0"/>
            </a:br>
            <a:r>
              <a:rPr lang="ja-JP" altLang="en-US" dirty="0"/>
              <a:t>テスト</a:t>
            </a:r>
            <a:r>
              <a:rPr lang="ja-JP" altLang="en-US" dirty="0" smtClean="0"/>
              <a:t>で用いる</a:t>
            </a:r>
            <a:r>
              <a:rPr lang="ja-JP" altLang="en-US" dirty="0"/>
              <a:t>値</a:t>
            </a:r>
            <a:r>
              <a:rPr lang="ja-JP" altLang="en-US" dirty="0" smtClean="0"/>
              <a:t>も実際に利用されるような値を用いる。</a:t>
            </a:r>
            <a:endParaRPr lang="en-US" altLang="ja-JP" dirty="0"/>
          </a:p>
        </p:txBody>
      </p:sp>
    </p:spTree>
    <p:extLst>
      <p:ext uri="{BB962C8B-B14F-4D97-AF65-F5344CB8AC3E}">
        <p14:creationId xmlns:p14="http://schemas.microsoft.com/office/powerpoint/2010/main" val="2561977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生産性を上げる為の具体的な方法</a:t>
            </a:r>
            <a:endParaRPr lang="en-US" altLang="ja-JP" dirty="0"/>
          </a:p>
        </p:txBody>
      </p:sp>
    </p:spTree>
    <p:extLst>
      <p:ext uri="{BB962C8B-B14F-4D97-AF65-F5344CB8AC3E}">
        <p14:creationId xmlns:p14="http://schemas.microsoft.com/office/powerpoint/2010/main" val="3072851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カンバン</a:t>
            </a:r>
            <a:endParaRPr lang="en-US" altLang="ja-JP" dirty="0"/>
          </a:p>
        </p:txBody>
      </p:sp>
    </p:spTree>
    <p:extLst>
      <p:ext uri="{BB962C8B-B14F-4D97-AF65-F5344CB8AC3E}">
        <p14:creationId xmlns:p14="http://schemas.microsoft.com/office/powerpoint/2010/main" val="1342317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707012" y="2669331"/>
            <a:ext cx="10897386" cy="1514475"/>
          </a:xfrm>
        </p:spPr>
        <p:txBody>
          <a:bodyPr>
            <a:normAutofit fontScale="90000"/>
          </a:bodyPr>
          <a:lstStyle/>
          <a:p>
            <a:r>
              <a:rPr lang="ja-JP" altLang="en-US" dirty="0" smtClean="0"/>
              <a:t>やる事・やってる事・終わった事。</a:t>
            </a:r>
            <a:r>
              <a:rPr lang="en-US" altLang="ja-JP" dirty="0" smtClean="0"/>
              <a:t/>
            </a:r>
            <a:br>
              <a:rPr lang="en-US" altLang="ja-JP" dirty="0" smtClean="0"/>
            </a:br>
            <a:r>
              <a:rPr lang="ja-JP" altLang="en-US" dirty="0" smtClean="0"/>
              <a:t>といったような区分を作り、タスク管理する方法。</a:t>
            </a:r>
            <a:r>
              <a:rPr lang="en-US" altLang="ja-JP" dirty="0" smtClean="0"/>
              <a:t/>
            </a:r>
            <a:br>
              <a:rPr lang="en-US" altLang="ja-JP" dirty="0" smtClean="0"/>
            </a:br>
            <a:r>
              <a:rPr lang="ja-JP" altLang="en-US" dirty="0"/>
              <a:t>１人</a:t>
            </a:r>
            <a:r>
              <a:rPr lang="ja-JP" altLang="en-US" dirty="0" smtClean="0"/>
              <a:t>でも出来る</a:t>
            </a:r>
            <a:r>
              <a:rPr lang="ja-JP" altLang="en-US" dirty="0"/>
              <a:t>。</a:t>
            </a:r>
            <a:endParaRPr lang="en-US" altLang="ja-JP" dirty="0"/>
          </a:p>
        </p:txBody>
      </p:sp>
    </p:spTree>
    <p:extLst>
      <p:ext uri="{BB962C8B-B14F-4D97-AF65-F5344CB8AC3E}">
        <p14:creationId xmlns:p14="http://schemas.microsoft.com/office/powerpoint/2010/main" val="2806826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02" y="2085170"/>
            <a:ext cx="10058400" cy="2217318"/>
          </a:xfrm>
          <a:prstGeom prst="rect">
            <a:avLst/>
          </a:prstGeom>
        </p:spPr>
      </p:pic>
    </p:spTree>
    <p:extLst>
      <p:ext uri="{BB962C8B-B14F-4D97-AF65-F5344CB8AC3E}">
        <p14:creationId xmlns:p14="http://schemas.microsoft.com/office/powerpoint/2010/main" val="3667047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プランニング</a:t>
            </a:r>
            <a:r>
              <a:rPr lang="ja-JP" altLang="en-US" dirty="0"/>
              <a:t>ポーカ</a:t>
            </a:r>
            <a:r>
              <a:rPr lang="ja-JP" altLang="en-US" dirty="0" smtClean="0"/>
              <a:t>ー</a:t>
            </a:r>
            <a:endParaRPr lang="en-US" altLang="ja-JP" dirty="0"/>
          </a:p>
        </p:txBody>
      </p:sp>
    </p:spTree>
    <p:extLst>
      <p:ext uri="{BB962C8B-B14F-4D97-AF65-F5344CB8AC3E}">
        <p14:creationId xmlns:p14="http://schemas.microsoft.com/office/powerpoint/2010/main" val="88469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707012" y="2669331"/>
            <a:ext cx="10897386" cy="1514475"/>
          </a:xfrm>
        </p:spPr>
        <p:txBody>
          <a:bodyPr>
            <a:normAutofit fontScale="90000"/>
          </a:bodyPr>
          <a:lstStyle/>
          <a:p>
            <a:r>
              <a:rPr lang="ja-JP" altLang="en-US" dirty="0" smtClean="0"/>
              <a:t>チーム</a:t>
            </a:r>
            <a:r>
              <a:rPr lang="ja-JP" altLang="en-US" dirty="0"/>
              <a:t>開発</a:t>
            </a:r>
            <a:r>
              <a:rPr lang="ja-JP" altLang="en-US" dirty="0" smtClean="0"/>
              <a:t>を行う際、メンバー間でチケットなどのタスクに対する見積りを行う方法。</a:t>
            </a:r>
            <a:r>
              <a:rPr lang="en-US" altLang="ja-JP" dirty="0" smtClean="0"/>
              <a:t/>
            </a:r>
            <a:br>
              <a:rPr lang="en-US" altLang="ja-JP" dirty="0" smtClean="0"/>
            </a:br>
            <a:r>
              <a:rPr lang="ja-JP" altLang="en-US" dirty="0" smtClean="0"/>
              <a:t>各それぞれで工数見積りを行い、一斉に見せて、</a:t>
            </a:r>
            <a:r>
              <a:rPr lang="en-US" altLang="ja-JP" dirty="0" smtClean="0"/>
              <a:t/>
            </a:r>
            <a:br>
              <a:rPr lang="en-US" altLang="ja-JP" dirty="0" smtClean="0"/>
            </a:br>
            <a:r>
              <a:rPr lang="ja-JP" altLang="en-US" dirty="0" smtClean="0"/>
              <a:t>差分が有る場合に議論を行い、</a:t>
            </a:r>
            <a:r>
              <a:rPr lang="en-US" altLang="ja-JP" dirty="0" smtClean="0"/>
              <a:t/>
            </a:r>
            <a:br>
              <a:rPr lang="en-US" altLang="ja-JP" dirty="0" smtClean="0"/>
            </a:br>
            <a:r>
              <a:rPr lang="ja-JP" altLang="en-US" dirty="0" smtClean="0"/>
              <a:t>見積りずれをなくす。</a:t>
            </a:r>
            <a:endParaRPr lang="en-US" altLang="ja-JP" dirty="0"/>
          </a:p>
        </p:txBody>
      </p:sp>
    </p:spTree>
    <p:extLst>
      <p:ext uri="{BB962C8B-B14F-4D97-AF65-F5344CB8AC3E}">
        <p14:creationId xmlns:p14="http://schemas.microsoft.com/office/powerpoint/2010/main" val="3844563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819" y="1773026"/>
            <a:ext cx="4891463" cy="3668597"/>
          </a:xfrm>
          <a:prstGeom prst="rect">
            <a:avLst/>
          </a:prstGeom>
        </p:spPr>
      </p:pic>
    </p:spTree>
    <p:extLst>
      <p:ext uri="{BB962C8B-B14F-4D97-AF65-F5344CB8AC3E}">
        <p14:creationId xmlns:p14="http://schemas.microsoft.com/office/powerpoint/2010/main" val="2566077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振り返り</a:t>
            </a:r>
            <a:r>
              <a:rPr lang="en-US" altLang="ja-JP" dirty="0" smtClean="0"/>
              <a:t>(KPT)</a:t>
            </a:r>
            <a:endParaRPr lang="en-US" altLang="ja-JP" dirty="0"/>
          </a:p>
        </p:txBody>
      </p:sp>
    </p:spTree>
    <p:extLst>
      <p:ext uri="{BB962C8B-B14F-4D97-AF65-F5344CB8AC3E}">
        <p14:creationId xmlns:p14="http://schemas.microsoft.com/office/powerpoint/2010/main" val="3818769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707012" y="2669331"/>
            <a:ext cx="10897386" cy="1514475"/>
          </a:xfrm>
        </p:spPr>
        <p:txBody>
          <a:bodyPr>
            <a:normAutofit fontScale="90000"/>
          </a:bodyPr>
          <a:lstStyle/>
          <a:p>
            <a:r>
              <a:rPr lang="en-US" altLang="ja-JP" dirty="0" smtClean="0"/>
              <a:t>Keep(</a:t>
            </a:r>
            <a:r>
              <a:rPr lang="ja-JP" altLang="en-US" dirty="0" smtClean="0"/>
              <a:t>やった事や維持したい事</a:t>
            </a:r>
            <a:r>
              <a:rPr lang="en-US" altLang="ja-JP" dirty="0" smtClean="0"/>
              <a:t>)</a:t>
            </a:r>
            <a:br>
              <a:rPr lang="en-US" altLang="ja-JP" dirty="0" smtClean="0"/>
            </a:br>
            <a:r>
              <a:rPr lang="en-US" altLang="ja-JP" dirty="0" smtClean="0"/>
              <a:t>Problem(</a:t>
            </a:r>
            <a:r>
              <a:rPr lang="ja-JP" altLang="en-US" dirty="0" smtClean="0"/>
              <a:t>問題があった事</a:t>
            </a:r>
            <a:r>
              <a:rPr lang="en-US" altLang="ja-JP" dirty="0" smtClean="0"/>
              <a:t>)</a:t>
            </a:r>
            <a:br>
              <a:rPr lang="en-US" altLang="ja-JP" dirty="0" smtClean="0"/>
            </a:br>
            <a:r>
              <a:rPr lang="en-US" altLang="ja-JP" dirty="0" smtClean="0"/>
              <a:t>Try(</a:t>
            </a:r>
            <a:r>
              <a:rPr lang="ja-JP" altLang="en-US" dirty="0" smtClean="0"/>
              <a:t>チャレンジ・改善したい事</a:t>
            </a:r>
            <a:r>
              <a:rPr lang="en-US" altLang="ja-JP" dirty="0" smtClean="0"/>
              <a:t>)</a:t>
            </a:r>
            <a:br>
              <a:rPr lang="en-US" altLang="ja-JP" dirty="0" smtClean="0"/>
            </a:br>
            <a:r>
              <a:rPr lang="en-US" altLang="ja-JP" dirty="0" smtClean="0"/>
              <a:t/>
            </a:r>
            <a:br>
              <a:rPr lang="en-US" altLang="ja-JP" dirty="0" smtClean="0"/>
            </a:br>
            <a:r>
              <a:rPr lang="ja-JP" altLang="en-US" dirty="0" smtClean="0"/>
              <a:t>の単位で任意の開発期間を振り返る。</a:t>
            </a:r>
            <a:r>
              <a:rPr lang="en-US" altLang="ja-JP" dirty="0" smtClean="0"/>
              <a:t/>
            </a:r>
            <a:br>
              <a:rPr lang="en-US" altLang="ja-JP" dirty="0" smtClean="0"/>
            </a:br>
            <a:r>
              <a:rPr lang="ja-JP" altLang="en-US" dirty="0" smtClean="0"/>
              <a:t>振り返る</a:t>
            </a:r>
            <a:r>
              <a:rPr lang="ja-JP" altLang="en-US" dirty="0"/>
              <a:t>事</a:t>
            </a:r>
            <a:r>
              <a:rPr lang="ja-JP" altLang="en-US" dirty="0" smtClean="0"/>
              <a:t>で</a:t>
            </a:r>
            <a:r>
              <a:rPr lang="ja-JP" altLang="en-US" dirty="0"/>
              <a:t>改善</a:t>
            </a:r>
            <a:r>
              <a:rPr lang="ja-JP" altLang="en-US" dirty="0" smtClean="0"/>
              <a:t>を出し、より良くしていく方法。</a:t>
            </a:r>
            <a:r>
              <a:rPr lang="en-US" altLang="ja-JP" dirty="0" smtClean="0"/>
              <a:t/>
            </a:r>
            <a:br>
              <a:rPr lang="en-US" altLang="ja-JP" dirty="0" smtClean="0"/>
            </a:br>
            <a:r>
              <a:rPr lang="ja-JP" altLang="en-US" dirty="0" smtClean="0"/>
              <a:t>アジャイルやスクラムなどのイテレーション単位で行われることが多い。</a:t>
            </a:r>
            <a:endParaRPr lang="en-US" altLang="ja-JP" dirty="0"/>
          </a:p>
        </p:txBody>
      </p:sp>
    </p:spTree>
    <p:extLst>
      <p:ext uri="{BB962C8B-B14F-4D97-AF65-F5344CB8AC3E}">
        <p14:creationId xmlns:p14="http://schemas.microsoft.com/office/powerpoint/2010/main" val="1580264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ウォーターフォールとは名の通り</a:t>
            </a:r>
            <a:r>
              <a:rPr lang="en-US" altLang="ja-JP" dirty="0" smtClean="0"/>
              <a:t/>
            </a:r>
            <a:br>
              <a:rPr lang="en-US" altLang="ja-JP" dirty="0" smtClean="0"/>
            </a:br>
            <a:r>
              <a:rPr lang="ja-JP" altLang="en-US" dirty="0"/>
              <a:t>水</a:t>
            </a:r>
            <a:r>
              <a:rPr lang="ja-JP" altLang="en-US" dirty="0" smtClean="0"/>
              <a:t>が</a:t>
            </a:r>
            <a:r>
              <a:rPr lang="ja-JP" altLang="en-US" dirty="0"/>
              <a:t>流</a:t>
            </a:r>
            <a:r>
              <a:rPr lang="ja-JP" altLang="en-US" dirty="0" smtClean="0"/>
              <a:t>れるように上流から下流へ工程が遷移していく様を表現した開発モデル。</a:t>
            </a:r>
            <a:endParaRPr lang="en-US" altLang="ja-JP" dirty="0"/>
          </a:p>
        </p:txBody>
      </p:sp>
    </p:spTree>
    <p:extLst>
      <p:ext uri="{BB962C8B-B14F-4D97-AF65-F5344CB8AC3E}">
        <p14:creationId xmlns:p14="http://schemas.microsoft.com/office/powerpoint/2010/main" val="2500375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214" y="1160092"/>
            <a:ext cx="6696016" cy="4981335"/>
          </a:xfrm>
          <a:prstGeom prst="rect">
            <a:avLst/>
          </a:prstGeom>
        </p:spPr>
      </p:pic>
    </p:spTree>
    <p:extLst>
      <p:ext uri="{BB962C8B-B14F-4D97-AF65-F5344CB8AC3E}">
        <p14:creationId xmlns:p14="http://schemas.microsoft.com/office/powerpoint/2010/main" val="6191918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a:t>フレームワークの</a:t>
            </a:r>
            <a:r>
              <a:rPr lang="ja-JP" altLang="en-US" dirty="0" smtClean="0"/>
              <a:t>知識</a:t>
            </a:r>
            <a:r>
              <a:rPr lang="en-US" altLang="ja-JP" dirty="0" smtClean="0"/>
              <a:t/>
            </a:r>
            <a:br>
              <a:rPr lang="en-US" altLang="ja-JP" dirty="0" smtClean="0"/>
            </a:br>
            <a:r>
              <a:rPr lang="en-US" altLang="ja-JP" dirty="0" smtClean="0"/>
              <a:t>(</a:t>
            </a:r>
            <a:r>
              <a:rPr lang="en-US" altLang="ja-JP" dirty="0"/>
              <a:t>Spring</a:t>
            </a:r>
            <a:r>
              <a:rPr lang="ja-JP" altLang="en-US" dirty="0" err="1"/>
              <a:t>、</a:t>
            </a:r>
            <a:r>
              <a:rPr lang="en-US" altLang="ja-JP" dirty="0"/>
              <a:t>Struts</a:t>
            </a:r>
            <a:r>
              <a:rPr lang="ja-JP" altLang="en-US" dirty="0" err="1"/>
              <a:t>、</a:t>
            </a:r>
            <a:r>
              <a:rPr lang="en-US" altLang="ja-JP" dirty="0"/>
              <a:t>JUnit</a:t>
            </a:r>
            <a:r>
              <a:rPr lang="ja-JP" altLang="en-US" dirty="0" err="1"/>
              <a:t>、</a:t>
            </a:r>
            <a:r>
              <a:rPr lang="en-US" altLang="ja-JP" dirty="0"/>
              <a:t>Selenium)</a:t>
            </a:r>
          </a:p>
        </p:txBody>
      </p:sp>
    </p:spTree>
    <p:extLst>
      <p:ext uri="{BB962C8B-B14F-4D97-AF65-F5344CB8AC3E}">
        <p14:creationId xmlns:p14="http://schemas.microsoft.com/office/powerpoint/2010/main" val="512202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err="1" smtClean="0"/>
              <a:t>SpringFramework</a:t>
            </a:r>
            <a:endParaRPr lang="en-US" altLang="ja-JP" dirty="0"/>
          </a:p>
        </p:txBody>
      </p:sp>
    </p:spTree>
    <p:extLst>
      <p:ext uri="{BB962C8B-B14F-4D97-AF65-F5344CB8AC3E}">
        <p14:creationId xmlns:p14="http://schemas.microsoft.com/office/powerpoint/2010/main" val="26215159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smtClean="0"/>
              <a:t>Spring</a:t>
            </a:r>
            <a:r>
              <a:rPr lang="ja-JP" altLang="en-US" dirty="0" smtClean="0"/>
              <a:t>は極端に言うと「なんでも出来てしまうフレームワーク」</a:t>
            </a:r>
            <a:r>
              <a:rPr lang="en-US" altLang="ja-JP" dirty="0" smtClean="0"/>
              <a:t/>
            </a:r>
            <a:br>
              <a:rPr lang="en-US" altLang="ja-JP" dirty="0" smtClean="0"/>
            </a:br>
            <a:r>
              <a:rPr lang="ja-JP" altLang="en-US" dirty="0"/>
              <a:t>様々</a:t>
            </a:r>
            <a:r>
              <a:rPr lang="ja-JP" altLang="en-US" dirty="0" smtClean="0"/>
              <a:t>なモジュール群の集まりで構成されており、それぞれ個別で利用可能。</a:t>
            </a:r>
            <a:r>
              <a:rPr lang="en-US" altLang="ja-JP" dirty="0" smtClean="0"/>
              <a:t/>
            </a:r>
            <a:br>
              <a:rPr lang="en-US" altLang="ja-JP" dirty="0" smtClean="0"/>
            </a:br>
            <a:r>
              <a:rPr lang="en-US" altLang="ja-JP" dirty="0" smtClean="0"/>
              <a:t/>
            </a:r>
            <a:br>
              <a:rPr lang="en-US" altLang="ja-JP" dirty="0" smtClean="0"/>
            </a:br>
            <a:r>
              <a:rPr lang="en-US" altLang="ja-JP" dirty="0" smtClean="0"/>
              <a:t>DI</a:t>
            </a:r>
            <a:r>
              <a:rPr lang="ja-JP" altLang="en-US" dirty="0" smtClean="0"/>
              <a:t>コンテナ・トランザクション管理・データアクセス・認証認可・バッチ処理・</a:t>
            </a:r>
            <a:r>
              <a:rPr lang="en-US" altLang="ja-JP" dirty="0" smtClean="0"/>
              <a:t>MVC</a:t>
            </a:r>
            <a:r>
              <a:rPr lang="ja-JP" altLang="en-US" dirty="0" smtClean="0"/>
              <a:t>・テスト・アスペクト指向などなど。</a:t>
            </a:r>
            <a:endParaRPr lang="en-US" altLang="ja-JP" dirty="0"/>
          </a:p>
        </p:txBody>
      </p:sp>
    </p:spTree>
    <p:extLst>
      <p:ext uri="{BB962C8B-B14F-4D97-AF65-F5344CB8AC3E}">
        <p14:creationId xmlns:p14="http://schemas.microsoft.com/office/powerpoint/2010/main" val="2809447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とりあえず</a:t>
            </a:r>
            <a:r>
              <a:rPr lang="en-US" altLang="ja-JP" dirty="0" smtClean="0"/>
              <a:t>Spring</a:t>
            </a:r>
            <a:r>
              <a:rPr lang="ja-JP" altLang="en-US" dirty="0" smtClean="0"/>
              <a:t>使っておけば、大体の事は出来る。</a:t>
            </a:r>
            <a:r>
              <a:rPr lang="en-US" altLang="ja-JP" dirty="0" smtClean="0"/>
              <a:t/>
            </a:r>
            <a:br>
              <a:rPr lang="en-US" altLang="ja-JP" dirty="0" smtClean="0"/>
            </a:br>
            <a:r>
              <a:rPr lang="ja-JP" altLang="en-US" dirty="0" smtClean="0"/>
              <a:t>しかも高水準で出来てしまうので、他</a:t>
            </a:r>
            <a:r>
              <a:rPr lang="ja-JP" altLang="en-US" dirty="0" err="1" smtClean="0"/>
              <a:t>のを</a:t>
            </a:r>
            <a:r>
              <a:rPr lang="ja-JP" altLang="en-US" dirty="0" smtClean="0"/>
              <a:t>あえて使う理由がない程。</a:t>
            </a:r>
            <a:r>
              <a:rPr lang="en-US" altLang="ja-JP" dirty="0" smtClean="0"/>
              <a:t/>
            </a:r>
            <a:br>
              <a:rPr lang="en-US" altLang="ja-JP" dirty="0" smtClean="0"/>
            </a:br>
            <a:r>
              <a:rPr lang="ja-JP" altLang="en-US" dirty="0" smtClean="0"/>
              <a:t>バージョンアップも早いので、</a:t>
            </a:r>
            <a:r>
              <a:rPr lang="en-US" altLang="ja-JP" dirty="0" smtClean="0"/>
              <a:t>Java</a:t>
            </a:r>
            <a:r>
              <a:rPr lang="ja-JP" altLang="en-US" dirty="0" smtClean="0"/>
              <a:t>のリリースサイクルにも合わせてくる。強い。</a:t>
            </a:r>
            <a:endParaRPr lang="en-US" altLang="ja-JP" dirty="0"/>
          </a:p>
        </p:txBody>
      </p:sp>
    </p:spTree>
    <p:extLst>
      <p:ext uri="{BB962C8B-B14F-4D97-AF65-F5344CB8AC3E}">
        <p14:creationId xmlns:p14="http://schemas.microsoft.com/office/powerpoint/2010/main" val="3233009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smtClean="0"/>
              <a:t>Struts</a:t>
            </a:r>
            <a:endParaRPr lang="en-US" altLang="ja-JP" dirty="0"/>
          </a:p>
        </p:txBody>
      </p:sp>
    </p:spTree>
    <p:extLst>
      <p:ext uri="{BB962C8B-B14F-4D97-AF65-F5344CB8AC3E}">
        <p14:creationId xmlns:p14="http://schemas.microsoft.com/office/powerpoint/2010/main" val="1216913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a:t>一世</a:t>
            </a:r>
            <a:r>
              <a:rPr lang="ja-JP" altLang="en-US" dirty="0" smtClean="0"/>
              <a:t>を</a:t>
            </a:r>
            <a:r>
              <a:rPr lang="ja-JP" altLang="en-US" dirty="0"/>
              <a:t>風靡</a:t>
            </a:r>
            <a:r>
              <a:rPr lang="ja-JP" altLang="en-US" dirty="0" smtClean="0"/>
              <a:t>したある意味</a:t>
            </a:r>
            <a:r>
              <a:rPr lang="en-US" altLang="ja-JP" dirty="0" smtClean="0"/>
              <a:t>Java</a:t>
            </a:r>
            <a:r>
              <a:rPr lang="ja-JP" altLang="en-US" dirty="0" smtClean="0"/>
              <a:t>を流行らせたフレームワークが</a:t>
            </a:r>
            <a:r>
              <a:rPr lang="en-US" altLang="ja-JP" dirty="0" err="1" smtClean="0"/>
              <a:t>ApacheStruts</a:t>
            </a:r>
            <a:r>
              <a:rPr lang="ja-JP" altLang="en-US" dirty="0" err="1" smtClean="0"/>
              <a:t>。</a:t>
            </a:r>
            <a:r>
              <a:rPr lang="en-US" altLang="ja-JP" dirty="0" smtClean="0"/>
              <a:t/>
            </a:r>
            <a:br>
              <a:rPr lang="en-US" altLang="ja-JP" dirty="0" smtClean="0"/>
            </a:br>
            <a:r>
              <a:rPr lang="en-US" altLang="ja-JP" dirty="0" smtClean="0"/>
              <a:t>Struts2</a:t>
            </a:r>
            <a:r>
              <a:rPr lang="ja-JP" altLang="en-US" dirty="0" smtClean="0"/>
              <a:t>というものが現在は最新で、</a:t>
            </a:r>
            <a:r>
              <a:rPr lang="en-US" altLang="ja-JP" dirty="0" smtClean="0"/>
              <a:t>Struts1</a:t>
            </a:r>
            <a:r>
              <a:rPr lang="ja-JP" altLang="en-US" dirty="0" smtClean="0"/>
              <a:t>とは似ても似つかない。</a:t>
            </a:r>
            <a:endParaRPr lang="en-US" altLang="ja-JP" dirty="0"/>
          </a:p>
        </p:txBody>
      </p:sp>
    </p:spTree>
    <p:extLst>
      <p:ext uri="{BB962C8B-B14F-4D97-AF65-F5344CB8AC3E}">
        <p14:creationId xmlns:p14="http://schemas.microsoft.com/office/powerpoint/2010/main" val="618071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smtClean="0"/>
              <a:t>Struts1</a:t>
            </a:r>
            <a:r>
              <a:rPr lang="ja-JP" altLang="en-US" dirty="0" smtClean="0"/>
              <a:t>は当時非常に扱いにくかった</a:t>
            </a:r>
            <a:r>
              <a:rPr lang="en-US" altLang="ja-JP" dirty="0" smtClean="0"/>
              <a:t>Servlet/JSP</a:t>
            </a:r>
            <a:r>
              <a:rPr lang="ja-JP" altLang="en-US" dirty="0" smtClean="0"/>
              <a:t>の機能拡充したような仕組みが人気の要因。</a:t>
            </a:r>
            <a:r>
              <a:rPr lang="en-US" altLang="ja-JP" dirty="0" smtClean="0"/>
              <a:t/>
            </a:r>
            <a:br>
              <a:rPr lang="en-US" altLang="ja-JP" dirty="0" smtClean="0"/>
            </a:br>
            <a:r>
              <a:rPr lang="en-US" altLang="ja-JP" dirty="0" smtClean="0"/>
              <a:t/>
            </a:r>
            <a:br>
              <a:rPr lang="en-US" altLang="ja-JP" dirty="0" smtClean="0"/>
            </a:br>
            <a:r>
              <a:rPr lang="ja-JP" altLang="en-US" dirty="0" smtClean="0"/>
              <a:t>しかし現在においては脆弱性や新しいフレームワークは技術の台頭についていけず、サポート終了となっている。</a:t>
            </a:r>
            <a:endParaRPr lang="en-US" altLang="ja-JP" dirty="0"/>
          </a:p>
        </p:txBody>
      </p:sp>
    </p:spTree>
    <p:extLst>
      <p:ext uri="{BB962C8B-B14F-4D97-AF65-F5344CB8AC3E}">
        <p14:creationId xmlns:p14="http://schemas.microsoft.com/office/powerpoint/2010/main" val="881003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smtClean="0"/>
              <a:t>Struts2</a:t>
            </a:r>
            <a:r>
              <a:rPr lang="ja-JP" altLang="en-US" dirty="0" smtClean="0"/>
              <a:t>は仕組みを一新して、</a:t>
            </a:r>
            <a:r>
              <a:rPr lang="en-US" altLang="ja-JP" dirty="0" smtClean="0"/>
              <a:t>Spring</a:t>
            </a:r>
            <a:r>
              <a:rPr lang="ja-JP" altLang="en-US" dirty="0" smtClean="0"/>
              <a:t>が持っているような</a:t>
            </a:r>
            <a:r>
              <a:rPr lang="en-US" altLang="ja-JP" dirty="0" smtClean="0"/>
              <a:t>DI</a:t>
            </a:r>
            <a:r>
              <a:rPr lang="ja-JP" altLang="en-US" dirty="0" smtClean="0"/>
              <a:t>コンテナの機能やアノテーションによる設定ファイルの削減などを行ったが、</a:t>
            </a:r>
            <a:r>
              <a:rPr lang="en-US" altLang="ja-JP" dirty="0" smtClean="0"/>
              <a:t>Spring</a:t>
            </a:r>
            <a:r>
              <a:rPr lang="ja-JP" altLang="en-US" dirty="0" err="1" smtClean="0"/>
              <a:t>でより</a:t>
            </a:r>
            <a:r>
              <a:rPr lang="ja-JP" altLang="en-US" dirty="0" smtClean="0"/>
              <a:t>洗練され、かつ容易に使えてしまう為、流行らなかった。</a:t>
            </a:r>
            <a:r>
              <a:rPr lang="en-US" altLang="ja-JP" dirty="0" smtClean="0"/>
              <a:t/>
            </a:r>
            <a:br>
              <a:rPr lang="en-US" altLang="ja-JP" dirty="0" smtClean="0"/>
            </a:br>
            <a:r>
              <a:rPr lang="en-US" altLang="ja-JP" dirty="0"/>
              <a:t/>
            </a:r>
            <a:br>
              <a:rPr lang="en-US" altLang="ja-JP" dirty="0"/>
            </a:br>
            <a:r>
              <a:rPr lang="ja-JP" altLang="en-US" dirty="0" smtClean="0"/>
              <a:t>更に言うと</a:t>
            </a:r>
            <a:r>
              <a:rPr lang="en-US" altLang="ja-JP" dirty="0" smtClean="0"/>
              <a:t>Struts1</a:t>
            </a:r>
            <a:r>
              <a:rPr lang="ja-JP" altLang="en-US" dirty="0" smtClean="0"/>
              <a:t>とも互換性はない上、セキュリティホールが多々見つかっているので、現在において採用理由は薄い。</a:t>
            </a:r>
            <a:endParaRPr lang="en-US" altLang="ja-JP" dirty="0"/>
          </a:p>
        </p:txBody>
      </p:sp>
    </p:spTree>
    <p:extLst>
      <p:ext uri="{BB962C8B-B14F-4D97-AF65-F5344CB8AC3E}">
        <p14:creationId xmlns:p14="http://schemas.microsoft.com/office/powerpoint/2010/main" val="28174644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smtClean="0"/>
              <a:t>JUnit</a:t>
            </a:r>
            <a:endParaRPr lang="en-US" altLang="ja-JP" dirty="0"/>
          </a:p>
        </p:txBody>
      </p:sp>
    </p:spTree>
    <p:extLst>
      <p:ext uri="{BB962C8B-B14F-4D97-AF65-F5344CB8AC3E}">
        <p14:creationId xmlns:p14="http://schemas.microsoft.com/office/powerpoint/2010/main" val="2346921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371600"/>
            <a:ext cx="6667500" cy="4114800"/>
          </a:xfrm>
          <a:prstGeom prst="rect">
            <a:avLst/>
          </a:prstGeom>
        </p:spPr>
      </p:pic>
    </p:spTree>
    <p:extLst>
      <p:ext uri="{BB962C8B-B14F-4D97-AF65-F5344CB8AC3E}">
        <p14:creationId xmlns:p14="http://schemas.microsoft.com/office/powerpoint/2010/main" val="1249236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en-US" altLang="ja-JP" dirty="0" smtClean="0"/>
              <a:t>JUnit</a:t>
            </a:r>
            <a:r>
              <a:rPr lang="ja-JP" altLang="en-US" dirty="0" smtClean="0"/>
              <a:t>は古くからある</a:t>
            </a:r>
            <a:r>
              <a:rPr lang="en-US" altLang="ja-JP" dirty="0" smtClean="0"/>
              <a:t>Java</a:t>
            </a:r>
            <a:r>
              <a:rPr lang="ja-JP" altLang="en-US" dirty="0" smtClean="0"/>
              <a:t>用のテスティングフレームワーク。</a:t>
            </a:r>
            <a:r>
              <a:rPr lang="en-US" altLang="ja-JP" dirty="0" smtClean="0"/>
              <a:t/>
            </a:r>
            <a:br>
              <a:rPr lang="en-US" altLang="ja-JP" dirty="0" smtClean="0"/>
            </a:br>
            <a:r>
              <a:rPr lang="en-US" altLang="ja-JP" dirty="0" smtClean="0"/>
              <a:t/>
            </a:r>
            <a:br>
              <a:rPr lang="en-US" altLang="ja-JP" dirty="0" smtClean="0"/>
            </a:br>
            <a:r>
              <a:rPr lang="ja-JP" altLang="en-US" dirty="0"/>
              <a:t>プログラム</a:t>
            </a:r>
            <a:r>
              <a:rPr lang="ja-JP" altLang="en-US" dirty="0" smtClean="0"/>
              <a:t>をテストする場合、そのプログラムを動かす必要があるが、それを容易にするためのもの。</a:t>
            </a:r>
            <a:r>
              <a:rPr lang="en-US" altLang="ja-JP" dirty="0" smtClean="0"/>
              <a:t/>
            </a:r>
            <a:br>
              <a:rPr lang="en-US" altLang="ja-JP" dirty="0" smtClean="0"/>
            </a:br>
            <a:r>
              <a:rPr lang="en-US" altLang="ja-JP" dirty="0"/>
              <a:t/>
            </a:r>
            <a:br>
              <a:rPr lang="en-US" altLang="ja-JP" dirty="0"/>
            </a:br>
            <a:r>
              <a:rPr lang="ja-JP" altLang="en-US" dirty="0" smtClean="0"/>
              <a:t>非常に簡単に扱えるため、デファクトスタンダードとなっている。</a:t>
            </a:r>
            <a:endParaRPr lang="en-US" altLang="ja-JP" dirty="0"/>
          </a:p>
        </p:txBody>
      </p:sp>
    </p:spTree>
    <p:extLst>
      <p:ext uri="{BB962C8B-B14F-4D97-AF65-F5344CB8AC3E}">
        <p14:creationId xmlns:p14="http://schemas.microsoft.com/office/powerpoint/2010/main" val="3495867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smtClean="0"/>
              <a:t>Selenium</a:t>
            </a:r>
            <a:endParaRPr lang="en-US" altLang="ja-JP" dirty="0"/>
          </a:p>
        </p:txBody>
      </p:sp>
    </p:spTree>
    <p:extLst>
      <p:ext uri="{BB962C8B-B14F-4D97-AF65-F5344CB8AC3E}">
        <p14:creationId xmlns:p14="http://schemas.microsoft.com/office/powerpoint/2010/main" val="3169306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Autofit/>
          </a:bodyPr>
          <a:lstStyle/>
          <a:p>
            <a:r>
              <a:rPr lang="ja-JP" altLang="en-US" sz="3600" dirty="0" smtClean="0"/>
              <a:t>ブラウザ上の動作を自動化し、テストする為のテスティングフレームワークの一種。</a:t>
            </a:r>
            <a:r>
              <a:rPr lang="en-US" altLang="ja-JP" sz="3600" dirty="0" smtClean="0"/>
              <a:t/>
            </a:r>
            <a:br>
              <a:rPr lang="en-US" altLang="ja-JP" sz="3600" dirty="0" smtClean="0"/>
            </a:br>
            <a:r>
              <a:rPr lang="en-US" altLang="ja-JP" sz="3600" dirty="0"/>
              <a:t/>
            </a:r>
            <a:br>
              <a:rPr lang="en-US" altLang="ja-JP" sz="3600" dirty="0"/>
            </a:br>
            <a:r>
              <a:rPr lang="ja-JP" altLang="en-US" sz="3600" dirty="0" smtClean="0"/>
              <a:t>但し厳密には、</a:t>
            </a:r>
            <a:r>
              <a:rPr lang="en-US" altLang="ja-JP" sz="3600" dirty="0" err="1" smtClean="0"/>
              <a:t>FireFox</a:t>
            </a:r>
            <a:r>
              <a:rPr lang="ja-JP" altLang="en-US" sz="3600" dirty="0" smtClean="0"/>
              <a:t>から提供されていたプラグインであり、それを</a:t>
            </a:r>
            <a:r>
              <a:rPr lang="en-US" altLang="ja-JP" sz="3600" dirty="0" smtClean="0"/>
              <a:t>Java</a:t>
            </a:r>
            <a:r>
              <a:rPr lang="ja-JP" altLang="en-US" sz="3600" dirty="0" smtClean="0"/>
              <a:t>などの他言語から利用できるようにしたもの。</a:t>
            </a:r>
            <a:r>
              <a:rPr lang="en-US" altLang="ja-JP" sz="3600" dirty="0" smtClean="0"/>
              <a:t/>
            </a:r>
            <a:br>
              <a:rPr lang="en-US" altLang="ja-JP" sz="3600" dirty="0" smtClean="0"/>
            </a:br>
            <a:r>
              <a:rPr lang="en-US" altLang="ja-JP" sz="3600" dirty="0"/>
              <a:t/>
            </a:r>
            <a:br>
              <a:rPr lang="en-US" altLang="ja-JP" sz="3600" dirty="0"/>
            </a:br>
            <a:r>
              <a:rPr lang="en-US" altLang="ja-JP" sz="3600" dirty="0" smtClean="0"/>
              <a:t>Selenium</a:t>
            </a:r>
            <a:r>
              <a:rPr lang="ja-JP" altLang="en-US" sz="3600" dirty="0" smtClean="0"/>
              <a:t>を直接扱う事は最近は少なく、ラップされた</a:t>
            </a:r>
            <a:r>
              <a:rPr lang="en-US" altLang="ja-JP" sz="3600" dirty="0" err="1" smtClean="0"/>
              <a:t>FluentLenium</a:t>
            </a:r>
            <a:r>
              <a:rPr lang="ja-JP" altLang="en-US" sz="3600" dirty="0" smtClean="0"/>
              <a:t>や</a:t>
            </a:r>
            <a:r>
              <a:rPr lang="en-US" altLang="ja-JP" sz="3600" dirty="0" smtClean="0"/>
              <a:t>Selenide</a:t>
            </a:r>
            <a:r>
              <a:rPr lang="ja-JP" altLang="en-US" sz="3600" dirty="0" smtClean="0"/>
              <a:t>を使う。</a:t>
            </a:r>
            <a:endParaRPr lang="en-US" altLang="ja-JP" sz="3600" dirty="0"/>
          </a:p>
        </p:txBody>
      </p:sp>
    </p:spTree>
    <p:extLst>
      <p:ext uri="{BB962C8B-B14F-4D97-AF65-F5344CB8AC3E}">
        <p14:creationId xmlns:p14="http://schemas.microsoft.com/office/powerpoint/2010/main" val="1341228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Autofit/>
          </a:bodyPr>
          <a:lstStyle/>
          <a:p>
            <a:r>
              <a:rPr lang="ja-JP" altLang="en-US" sz="3600" dirty="0" smtClean="0"/>
              <a:t>更に言うと仕組みの根幹は「</a:t>
            </a:r>
            <a:r>
              <a:rPr lang="en-US" altLang="ja-JP" sz="3600" dirty="0" smtClean="0"/>
              <a:t>WebDriver</a:t>
            </a:r>
            <a:r>
              <a:rPr lang="ja-JP" altLang="en-US" sz="3600" dirty="0" smtClean="0"/>
              <a:t>」と呼ばれるブラウザ側の仕組みであり、これを利用して動作しているのが</a:t>
            </a:r>
            <a:r>
              <a:rPr lang="en-US" altLang="ja-JP" sz="3600" dirty="0" smtClean="0"/>
              <a:t>Selenium</a:t>
            </a:r>
            <a:r>
              <a:rPr lang="ja-JP" altLang="en-US" sz="3600" dirty="0" err="1" smtClean="0"/>
              <a:t>。</a:t>
            </a:r>
            <a:r>
              <a:rPr lang="en-US" altLang="ja-JP" sz="3600" dirty="0" smtClean="0"/>
              <a:t/>
            </a:r>
            <a:br>
              <a:rPr lang="en-US" altLang="ja-JP" sz="3600" dirty="0" smtClean="0"/>
            </a:br>
            <a:r>
              <a:rPr lang="en-US" altLang="ja-JP" sz="3600" dirty="0"/>
              <a:t/>
            </a:r>
            <a:br>
              <a:rPr lang="en-US" altLang="ja-JP" sz="3600" dirty="0"/>
            </a:br>
            <a:r>
              <a:rPr lang="ja-JP" altLang="en-US" sz="3600" dirty="0" smtClean="0"/>
              <a:t>また以前はブラウザ間で振る舞いが異なり、それを利用者側が吸収する必要があったが「</a:t>
            </a:r>
            <a:r>
              <a:rPr lang="en-US" altLang="ja-JP" sz="3600" dirty="0" smtClean="0"/>
              <a:t>WebDriver</a:t>
            </a:r>
            <a:r>
              <a:rPr lang="ja-JP" altLang="en-US" sz="3600" dirty="0" smtClean="0"/>
              <a:t>」が正式に</a:t>
            </a:r>
            <a:r>
              <a:rPr lang="en-US" altLang="ja-JP" sz="3600" dirty="0" smtClean="0"/>
              <a:t>W3C</a:t>
            </a:r>
            <a:r>
              <a:rPr lang="ja-JP" altLang="en-US" sz="3600" dirty="0" smtClean="0"/>
              <a:t>の標準に加えられたので、今後は振る舞いの違いを気にしなくて済みそうな雰囲気。</a:t>
            </a:r>
            <a:endParaRPr lang="en-US" altLang="ja-JP" sz="3600" dirty="0"/>
          </a:p>
        </p:txBody>
      </p:sp>
    </p:spTree>
    <p:extLst>
      <p:ext uri="{BB962C8B-B14F-4D97-AF65-F5344CB8AC3E}">
        <p14:creationId xmlns:p14="http://schemas.microsoft.com/office/powerpoint/2010/main" val="17449124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smtClean="0"/>
              <a:t>次回までの宿題</a:t>
            </a:r>
            <a:endParaRPr lang="en-US" altLang="ja-JP" dirty="0"/>
          </a:p>
        </p:txBody>
      </p:sp>
    </p:spTree>
    <p:extLst>
      <p:ext uri="{BB962C8B-B14F-4D97-AF65-F5344CB8AC3E}">
        <p14:creationId xmlns:p14="http://schemas.microsoft.com/office/powerpoint/2010/main" val="37804862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a:bodyPr>
          <a:lstStyle/>
          <a:p>
            <a:r>
              <a:rPr lang="en-US" altLang="ja-JP" dirty="0" err="1" smtClean="0"/>
              <a:t>SpringBoot</a:t>
            </a:r>
            <a:r>
              <a:rPr lang="ja-JP" altLang="en-US" dirty="0" smtClean="0"/>
              <a:t>によるアプリ開発の完了。</a:t>
            </a:r>
            <a:r>
              <a:rPr lang="en-US" altLang="ja-JP" dirty="0" smtClean="0"/>
              <a:t/>
            </a:r>
            <a:br>
              <a:rPr lang="en-US" altLang="ja-JP" dirty="0" smtClean="0"/>
            </a:br>
            <a:r>
              <a:rPr lang="ja-JP" altLang="en-US" dirty="0"/>
              <a:t>出来</a:t>
            </a:r>
            <a:r>
              <a:rPr lang="ja-JP" altLang="en-US" dirty="0" smtClean="0"/>
              <a:t>てない</a:t>
            </a:r>
            <a:r>
              <a:rPr lang="ja-JP" altLang="en-US" dirty="0"/>
              <a:t>人</a:t>
            </a:r>
            <a:r>
              <a:rPr lang="ja-JP" altLang="en-US" dirty="0" smtClean="0"/>
              <a:t>は</a:t>
            </a:r>
            <a:r>
              <a:rPr lang="ja-JP" altLang="en-US" dirty="0"/>
              <a:t>個別</a:t>
            </a:r>
            <a:r>
              <a:rPr lang="ja-JP" altLang="en-US" dirty="0" smtClean="0"/>
              <a:t>に相談</a:t>
            </a:r>
            <a:r>
              <a:rPr lang="ja-JP" altLang="en-US" dirty="0"/>
              <a:t>。</a:t>
            </a:r>
            <a:endParaRPr lang="en-US" altLang="ja-JP" dirty="0"/>
          </a:p>
        </p:txBody>
      </p:sp>
    </p:spTree>
    <p:extLst>
      <p:ext uri="{BB962C8B-B14F-4D97-AF65-F5344CB8AC3E}">
        <p14:creationId xmlns:p14="http://schemas.microsoft.com/office/powerpoint/2010/main" val="25952332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2575297" y="2669331"/>
            <a:ext cx="7570652" cy="1514475"/>
          </a:xfrm>
        </p:spPr>
        <p:txBody>
          <a:bodyPr>
            <a:normAutofit/>
          </a:bodyPr>
          <a:lstStyle/>
          <a:p>
            <a:r>
              <a:rPr lang="ja-JP" altLang="en-US" dirty="0" smtClean="0"/>
              <a:t>おしまい</a:t>
            </a:r>
            <a:endParaRPr kumimoji="1" lang="ja-JP" altLang="en-US" dirty="0"/>
          </a:p>
        </p:txBody>
      </p:sp>
    </p:spTree>
    <p:extLst>
      <p:ext uri="{BB962C8B-B14F-4D97-AF65-F5344CB8AC3E}">
        <p14:creationId xmlns:p14="http://schemas.microsoft.com/office/powerpoint/2010/main" val="1484460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normAutofit fontScale="90000"/>
          </a:bodyPr>
          <a:lstStyle/>
          <a:p>
            <a:r>
              <a:rPr lang="ja-JP" altLang="en-US" dirty="0" smtClean="0"/>
              <a:t>アジャイルとは、イテレーションと呼ばれる短い開発単位を反復して繰り返す事で</a:t>
            </a:r>
            <a:r>
              <a:rPr lang="en-US" altLang="ja-JP" dirty="0" smtClean="0"/>
              <a:t/>
            </a:r>
            <a:br>
              <a:rPr lang="en-US" altLang="ja-JP" dirty="0" smtClean="0"/>
            </a:br>
            <a:r>
              <a:rPr lang="ja-JP" altLang="en-US" dirty="0" smtClean="0"/>
              <a:t>「素早く」「リスクを低く」開発するモデル。</a:t>
            </a:r>
            <a:endParaRPr lang="en-US" altLang="ja-JP" dirty="0"/>
          </a:p>
        </p:txBody>
      </p:sp>
    </p:spTree>
    <p:extLst>
      <p:ext uri="{BB962C8B-B14F-4D97-AF65-F5344CB8AC3E}">
        <p14:creationId xmlns:p14="http://schemas.microsoft.com/office/powerpoint/2010/main" val="3704759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666875"/>
            <a:ext cx="6667500" cy="3524250"/>
          </a:xfrm>
          <a:prstGeom prst="rect">
            <a:avLst/>
          </a:prstGeom>
        </p:spPr>
      </p:pic>
    </p:spTree>
    <p:extLst>
      <p:ext uri="{BB962C8B-B14F-4D97-AF65-F5344CB8AC3E}">
        <p14:creationId xmlns:p14="http://schemas.microsoft.com/office/powerpoint/2010/main" val="2709466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234910" y="2669331"/>
            <a:ext cx="9832157" cy="1514475"/>
          </a:xfrm>
        </p:spPr>
        <p:txBody>
          <a:bodyPr>
            <a:normAutofit fontScale="90000"/>
          </a:bodyPr>
          <a:lstStyle/>
          <a:p>
            <a:r>
              <a:rPr lang="ja-JP" altLang="en-US" dirty="0" smtClean="0"/>
              <a:t>アジャイルについて語る際、良く話に出てくるのが「スクラム」と「</a:t>
            </a:r>
            <a:r>
              <a:rPr lang="en-US" altLang="ja-JP" dirty="0" smtClean="0"/>
              <a:t>XP</a:t>
            </a:r>
            <a:r>
              <a:rPr lang="ja-JP" altLang="en-US" dirty="0" smtClean="0"/>
              <a:t>」</a:t>
            </a:r>
            <a:r>
              <a:rPr lang="en-US" altLang="ja-JP" dirty="0" smtClean="0"/>
              <a:t/>
            </a:r>
            <a:br>
              <a:rPr lang="en-US" altLang="ja-JP" dirty="0" smtClean="0"/>
            </a:br>
            <a:r>
              <a:rPr lang="ja-JP" altLang="en-US" dirty="0"/>
              <a:t>今回</a:t>
            </a:r>
            <a:r>
              <a:rPr lang="ja-JP" altLang="en-US" dirty="0" smtClean="0"/>
              <a:t>は解説しないけど、調べておく価値有。</a:t>
            </a:r>
            <a:endParaRPr lang="en-US" altLang="ja-JP" dirty="0"/>
          </a:p>
        </p:txBody>
      </p:sp>
    </p:spTree>
    <p:extLst>
      <p:ext uri="{BB962C8B-B14F-4D97-AF65-F5344CB8AC3E}">
        <p14:creationId xmlns:p14="http://schemas.microsoft.com/office/powerpoint/2010/main" val="334974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1423447" y="2669331"/>
            <a:ext cx="9257122" cy="1514475"/>
          </a:xfrm>
        </p:spPr>
        <p:txBody>
          <a:bodyPr/>
          <a:lstStyle/>
          <a:p>
            <a:r>
              <a:rPr lang="ja-JP" altLang="en-US" dirty="0"/>
              <a:t>開発</a:t>
            </a:r>
            <a:r>
              <a:rPr lang="ja-JP" altLang="en-US" dirty="0" smtClean="0"/>
              <a:t>手法</a:t>
            </a:r>
            <a:r>
              <a:rPr lang="en-US" altLang="ja-JP" dirty="0" smtClean="0"/>
              <a:t/>
            </a:r>
            <a:br>
              <a:rPr lang="en-US" altLang="ja-JP" dirty="0" smtClean="0"/>
            </a:br>
            <a:r>
              <a:rPr lang="en-US" altLang="ja-JP" dirty="0" smtClean="0"/>
              <a:t>(</a:t>
            </a:r>
            <a:r>
              <a:rPr lang="ja-JP" altLang="en-US" dirty="0"/>
              <a:t>テスト駆動開発、チケット駆動開発</a:t>
            </a:r>
            <a:r>
              <a:rPr lang="en-US" altLang="ja-JP" dirty="0"/>
              <a:t>)</a:t>
            </a:r>
          </a:p>
        </p:txBody>
      </p:sp>
    </p:spTree>
    <p:extLst>
      <p:ext uri="{BB962C8B-B14F-4D97-AF65-F5344CB8AC3E}">
        <p14:creationId xmlns:p14="http://schemas.microsoft.com/office/powerpoint/2010/main" val="39112903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ほにゃ字">
      <a:majorFont>
        <a:latin typeface="ほにゃ字Re"/>
        <a:ea typeface="ほにゃ字Re"/>
        <a:cs typeface=""/>
      </a:majorFont>
      <a:minorFont>
        <a:latin typeface="ほにゃ字Re"/>
        <a:ea typeface="ほにゃ字Re"/>
        <a:cs typeface=""/>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1942</TotalTime>
  <Words>568</Words>
  <Application>Microsoft Office PowerPoint</Application>
  <PresentationFormat>ワイド画面</PresentationFormat>
  <Paragraphs>64</Paragraphs>
  <Slides>56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56</vt:i4>
      </vt:variant>
    </vt:vector>
  </HeadingPairs>
  <TitlesOfParts>
    <vt:vector size="61" baseType="lpstr">
      <vt:lpstr>ＭＳ Ｐゴシック</vt:lpstr>
      <vt:lpstr>ほにゃ字Re</vt:lpstr>
      <vt:lpstr>Arial</vt:lpstr>
      <vt:lpstr>Calibri</vt:lpstr>
      <vt:lpstr>オーガニック</vt:lpstr>
      <vt:lpstr>最速でJavaエンジニアになって稼ぐ</vt:lpstr>
      <vt:lpstr>目次的なやつ</vt:lpstr>
      <vt:lpstr>開発手法 (ウォーターフォール、アジャイル)</vt:lpstr>
      <vt:lpstr>ウォーターフォールとは名の通り 水が流れるように上流から下流へ工程が遷移していく様を表現した開発モデル。</vt:lpstr>
      <vt:lpstr>PowerPoint プレゼンテーション</vt:lpstr>
      <vt:lpstr>アジャイルとは、イテレーションと呼ばれる短い開発単位を反復して繰り返す事で 「素早く」「リスクを低く」開発するモデル。</vt:lpstr>
      <vt:lpstr>PowerPoint プレゼンテーション</vt:lpstr>
      <vt:lpstr>アジャイルについて語る際、良く話に出てくるのが「スクラム」と「XP」 今回は解説しないけど、調べておく価値有。</vt:lpstr>
      <vt:lpstr>開発手法 (テスト駆動開発、チケット駆動開発)</vt:lpstr>
      <vt:lpstr>テスト駆動開発は、その機能(テスト対象)が満たしておくべきものを列挙し、先にテストコードを書き、そのテストが通るようにプロダクトコード作成していく開発方法。</vt:lpstr>
      <vt:lpstr>PowerPoint プレゼンテーション</vt:lpstr>
      <vt:lpstr>チケット駆動開発は、チケットと呼ばれるタスクの単位を設定し、そのタスク単位で作業(開発)を進めていく開発方法。</vt:lpstr>
      <vt:lpstr>PowerPoint プレゼンテーション</vt:lpstr>
      <vt:lpstr>テスト手法とテストの種類</vt:lpstr>
      <vt:lpstr>まずはテストの種類から</vt:lpstr>
      <vt:lpstr>単体テスト</vt:lpstr>
      <vt:lpstr>クラス・機能・処理・メソッドといった比較的細かい粒度で行うテスト。 各社・各プロジェクト毎に定義づけされる。</vt:lpstr>
      <vt:lpstr>結合テスト</vt:lpstr>
      <vt:lpstr>クラスがいくつか纏まって「機能」が作られる。その機能確認のテスト。 但しこれも定義が分かれ、場合によっては「機能」と「機能」の連結確認のテストにもなる。</vt:lpstr>
      <vt:lpstr>画面遷移のテストなども結合テストに含む。 単体・結合テストまで終わらせて納品というケースもある。</vt:lpstr>
      <vt:lpstr>総合(システム)テスト</vt:lpstr>
      <vt:lpstr>「機能」が纏まって「システム」として動作するかを確認する為のテスト。 動作確認としてのテストは結合までで、総合としては性能確認・負荷確認・セキュリティ・ユーザビリティなどのテストが行われる。</vt:lpstr>
      <vt:lpstr>規模が大きい場合、システム同士の結合確認もあるため、総合テストの中で「シナリオテスト」と言う業務処理を模した形でのテストも行う。</vt:lpstr>
      <vt:lpstr>受入テスト</vt:lpstr>
      <vt:lpstr>納品されたシステムや機能を お客さん(ユーザー)が確認するテスト。 機能要件や運用面の確認をするテスト。 これが通らないと納品した事にならない。</vt:lpstr>
      <vt:lpstr>テスト手法のあれこれ</vt:lpstr>
      <vt:lpstr>ホワイトボックステスト</vt:lpstr>
      <vt:lpstr>システムや機能の中身がわかった上でのテスト。 例えばif文による分岐処理のテストや 値の限界値のテストなど。 作成者であれば知っている事をテストする。</vt:lpstr>
      <vt:lpstr>ブラックボックステスト</vt:lpstr>
      <vt:lpstr>要件や求められている機能が実現されているかを確認する為のテスト。 中身がどうかは意識せず、要件・仕様に注力する。 テストで用いる値も実際に利用されるような値を用いる。</vt:lpstr>
      <vt:lpstr>生産性を上げる為の具体的な方法</vt:lpstr>
      <vt:lpstr>カンバン</vt:lpstr>
      <vt:lpstr>やる事・やってる事・終わった事。 といったような区分を作り、タスク管理する方法。 １人でも出来る。</vt:lpstr>
      <vt:lpstr>PowerPoint プレゼンテーション</vt:lpstr>
      <vt:lpstr>プランニングポーカー</vt:lpstr>
      <vt:lpstr>チーム開発を行う際、メンバー間でチケットなどのタスクに対する見積りを行う方法。 各それぞれで工数見積りを行い、一斉に見せて、 差分が有る場合に議論を行い、 見積りずれをなくす。</vt:lpstr>
      <vt:lpstr>PowerPoint プレゼンテーション</vt:lpstr>
      <vt:lpstr>振り返り(KPT)</vt:lpstr>
      <vt:lpstr>Keep(やった事や維持したい事) Problem(問題があった事) Try(チャレンジ・改善したい事)  の単位で任意の開発期間を振り返る。 振り返る事で改善を出し、より良くしていく方法。 アジャイルやスクラムなどのイテレーション単位で行われることが多い。</vt:lpstr>
      <vt:lpstr>PowerPoint プレゼンテーション</vt:lpstr>
      <vt:lpstr>フレームワークの知識 (Spring、Struts、JUnit、Selenium)</vt:lpstr>
      <vt:lpstr>SpringFramework</vt:lpstr>
      <vt:lpstr>Springは極端に言うと「なんでも出来てしまうフレームワーク」 様々なモジュール群の集まりで構成されており、それぞれ個別で利用可能。  DIコンテナ・トランザクション管理・データアクセス・認証認可・バッチ処理・MVC・テスト・アスペクト指向などなど。</vt:lpstr>
      <vt:lpstr>とりあえずSpring使っておけば、大体の事は出来る。 しかも高水準で出来てしまうので、他のをあえて使う理由がない程。 バージョンアップも早いので、Javaのリリースサイクルにも合わせてくる。強い。</vt:lpstr>
      <vt:lpstr>Struts</vt:lpstr>
      <vt:lpstr>一世を風靡したある意味Javaを流行らせたフレームワークがApacheStruts。 Struts2というものが現在は最新で、Struts1とは似ても似つかない。</vt:lpstr>
      <vt:lpstr>Struts1は当時非常に扱いにくかったServlet/JSPの機能拡充したような仕組みが人気の要因。  しかし現在においては脆弱性や新しいフレームワークは技術の台頭についていけず、サポート終了となっている。</vt:lpstr>
      <vt:lpstr>Struts2は仕組みを一新して、Springが持っているようなDIコンテナの機能やアノテーションによる設定ファイルの削減などを行ったが、Springでより洗練され、かつ容易に使えてしまう為、流行らなかった。  更に言うとStruts1とも互換性はない上、セキュリティホールが多々見つかっているので、現在において採用理由は薄い。</vt:lpstr>
      <vt:lpstr>JUnit</vt:lpstr>
      <vt:lpstr>JUnitは古くからあるJava用のテスティングフレームワーク。  プログラムをテストする場合、そのプログラムを動かす必要があるが、それを容易にするためのもの。  非常に簡単に扱えるため、デファクトスタンダードとなっている。</vt:lpstr>
      <vt:lpstr>Selenium</vt:lpstr>
      <vt:lpstr>ブラウザ上の動作を自動化し、テストする為のテスティングフレームワークの一種。  但し厳密には、FireFoxから提供されていたプラグインであり、それをJavaなどの他言語から利用できるようにしたもの。  Seleniumを直接扱う事は最近は少なく、ラップされたFluentLeniumやSelenideを使う。</vt:lpstr>
      <vt:lpstr>更に言うと仕組みの根幹は「WebDriver」と呼ばれるブラウザ側の仕組みであり、これを利用して動作しているのがSelenium。  また以前はブラウザ間で振る舞いが異なり、それを利用者側が吸収する必要があったが「WebDriver」が正式にW3Cの標準に加えられたので、今後は振る舞いの違いを気にしなくて済みそうな雰囲気。</vt:lpstr>
      <vt:lpstr>次回までの宿題</vt:lpstr>
      <vt:lpstr>SpringBootによるアプリ開発の完了。 出来てない人は個別に相談。</vt:lpstr>
      <vt:lpstr>おしまい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最速でJavaエンジニアになって稼ぐ</dc:title>
  <dc:creator>dev 02</dc:creator>
  <cp:lastModifiedBy>江並 公史</cp:lastModifiedBy>
  <cp:revision>104</cp:revision>
  <dcterms:created xsi:type="dcterms:W3CDTF">2018-10-17T05:10:56Z</dcterms:created>
  <dcterms:modified xsi:type="dcterms:W3CDTF">2018-11-21T09:06:15Z</dcterms:modified>
</cp:coreProperties>
</file>