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5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3E79-091D-4DA6-A066-21B66F556136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DB26-6288-4CAD-A248-6AA2A84883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95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3E79-091D-4DA6-A066-21B66F556136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DB26-6288-4CAD-A248-6AA2A84883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35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3E79-091D-4DA6-A066-21B66F556136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DB26-6288-4CAD-A248-6AA2A84883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35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3E79-091D-4DA6-A066-21B66F556136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DB26-6288-4CAD-A248-6AA2A84883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721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3E79-091D-4DA6-A066-21B66F556136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DB26-6288-4CAD-A248-6AA2A84883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20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3E79-091D-4DA6-A066-21B66F556136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DB26-6288-4CAD-A248-6AA2A84883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40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3E79-091D-4DA6-A066-21B66F556136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DB26-6288-4CAD-A248-6AA2A84883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85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3E79-091D-4DA6-A066-21B66F556136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DB26-6288-4CAD-A248-6AA2A84883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12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3E79-091D-4DA6-A066-21B66F556136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DB26-6288-4CAD-A248-6AA2A84883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24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3E79-091D-4DA6-A066-21B66F556136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DB26-6288-4CAD-A248-6AA2A84883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93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3E79-091D-4DA6-A066-21B66F556136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DB26-6288-4CAD-A248-6AA2A84883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94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3E79-091D-4DA6-A066-21B66F556136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6DB26-6288-4CAD-A248-6AA2A84883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30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97664" y="410936"/>
            <a:ext cx="4335790" cy="50771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ja-JP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GPS trajectory linked data</a:t>
            </a:r>
            <a:endParaRPr kumimoji="1" lang="ja-JP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263919" y="960251"/>
            <a:ext cx="5842602" cy="322722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ja-JP" altLang="en-US" sz="1800" b="1" u="sng" dirty="0"/>
              <a:t>データの概要</a:t>
            </a:r>
            <a:endParaRPr lang="en-US" altLang="ja-JP" sz="1800" b="1" u="sng" dirty="0"/>
          </a:p>
          <a:p>
            <a:r>
              <a:rPr lang="ja-JP" altLang="en-US" sz="1400" dirty="0" smtClean="0"/>
              <a:t>神戸にて開催された国際会議</a:t>
            </a:r>
            <a:r>
              <a:rPr lang="en-US" altLang="ja-JP" sz="1400" b="1" dirty="0" smtClean="0">
                <a:solidFill>
                  <a:srgbClr val="0000FF"/>
                </a:solidFill>
              </a:rPr>
              <a:t>ISWC2016</a:t>
            </a:r>
            <a:r>
              <a:rPr lang="ja-JP" altLang="en-US" sz="1400" b="1" dirty="0" smtClean="0">
                <a:solidFill>
                  <a:srgbClr val="0000FF"/>
                </a:solidFill>
              </a:rPr>
              <a:t>における実証実験</a:t>
            </a:r>
            <a:r>
              <a:rPr lang="ja-JP" altLang="en-US" sz="1400" dirty="0" smtClean="0"/>
              <a:t>として，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海外からの会議出席者から参加者（ボランティア）を募り収集した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>
                <a:solidFill>
                  <a:srgbClr val="FF0000"/>
                </a:solidFill>
              </a:rPr>
              <a:t>「国際会議出席者の移動履歴データ」</a:t>
            </a:r>
            <a:r>
              <a:rPr lang="ja-JP" altLang="en-US" sz="1400" dirty="0" smtClean="0"/>
              <a:t>です．</a:t>
            </a:r>
            <a:endParaRPr lang="en-US" altLang="ja-JP" sz="1400" dirty="0" smtClean="0"/>
          </a:p>
          <a:p>
            <a:r>
              <a:rPr lang="ja-JP" altLang="en-US" sz="1400" dirty="0" smtClean="0"/>
              <a:t>参加者には貸与した</a:t>
            </a:r>
            <a:r>
              <a:rPr lang="ja-JP" altLang="en-US" sz="1400" dirty="0" smtClean="0">
                <a:solidFill>
                  <a:srgbClr val="FF0000"/>
                </a:solidFill>
              </a:rPr>
              <a:t>「</a:t>
            </a:r>
            <a:r>
              <a:rPr lang="en-US" altLang="ja-JP" sz="1400" dirty="0" smtClean="0">
                <a:solidFill>
                  <a:srgbClr val="FF0000"/>
                </a:solidFill>
              </a:rPr>
              <a:t>GPS</a:t>
            </a:r>
            <a:r>
              <a:rPr lang="ja-JP" altLang="en-US" sz="1400" dirty="0" smtClean="0">
                <a:solidFill>
                  <a:srgbClr val="FF0000"/>
                </a:solidFill>
              </a:rPr>
              <a:t>ロガー」</a:t>
            </a:r>
            <a:r>
              <a:rPr lang="ja-JP" altLang="en-US" sz="1400" dirty="0" smtClean="0"/>
              <a:t>を会議期間中，持ち歩いてもらい，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どのような場所を移動したかのデータを収集しました．</a:t>
            </a:r>
          </a:p>
          <a:p>
            <a:r>
              <a:rPr lang="ja-JP" altLang="en-US" sz="1400" dirty="0" smtClean="0"/>
              <a:t>収集データの概要は，下記の通りです．</a:t>
            </a:r>
            <a:endParaRPr lang="ja-JP" altLang="en-US" sz="1400" dirty="0"/>
          </a:p>
          <a:p>
            <a:pPr lvl="1"/>
            <a:r>
              <a:rPr lang="ja-JP" altLang="en-US" sz="1400" dirty="0"/>
              <a:t>収集期間：</a:t>
            </a:r>
            <a:r>
              <a:rPr lang="en-US" altLang="ja-JP" sz="1400" dirty="0"/>
              <a:t>2016/10/17-2016/10/21</a:t>
            </a:r>
          </a:p>
          <a:p>
            <a:pPr lvl="1"/>
            <a:r>
              <a:rPr lang="ja-JP" altLang="en-US" sz="1400" dirty="0"/>
              <a:t>収集データ数：被験者</a:t>
            </a:r>
            <a:r>
              <a:rPr lang="en-US" altLang="ja-JP" sz="1400" dirty="0"/>
              <a:t>11</a:t>
            </a:r>
            <a:r>
              <a:rPr lang="ja-JP" altLang="en-US" sz="1400" dirty="0" smtClean="0"/>
              <a:t>名分（</a:t>
            </a:r>
            <a:r>
              <a:rPr lang="en-US" altLang="ja-JP" sz="1400" dirty="0"/>
              <a:t>※</a:t>
            </a:r>
            <a:r>
              <a:rPr lang="ja-JP" altLang="en-US" sz="1400" dirty="0"/>
              <a:t>個人情報は一切取得せず）</a:t>
            </a:r>
          </a:p>
          <a:p>
            <a:pPr lvl="1"/>
            <a:r>
              <a:rPr lang="ja-JP" altLang="en-US" sz="1400" dirty="0"/>
              <a:t>収集内容：約</a:t>
            </a:r>
            <a:r>
              <a:rPr lang="en-US" altLang="ja-JP" sz="1400" dirty="0"/>
              <a:t>1</a:t>
            </a:r>
            <a:r>
              <a:rPr lang="ja-JP" altLang="en-US" sz="1400" dirty="0"/>
              <a:t>分ごとの緯度経度および時間</a:t>
            </a:r>
          </a:p>
          <a:p>
            <a:r>
              <a:rPr lang="ja-JP" altLang="en-US" sz="1400" dirty="0"/>
              <a:t>収集したデータは，</a:t>
            </a:r>
            <a:r>
              <a:rPr lang="en-US" altLang="ja-JP" sz="1400" dirty="0">
                <a:solidFill>
                  <a:srgbClr val="FF0000"/>
                </a:solidFill>
              </a:rPr>
              <a:t>GXP</a:t>
            </a:r>
            <a:r>
              <a:rPr lang="ja-JP" altLang="en-US" sz="1400" dirty="0">
                <a:solidFill>
                  <a:srgbClr val="FF0000"/>
                </a:solidFill>
              </a:rPr>
              <a:t>形式，</a:t>
            </a:r>
            <a:r>
              <a:rPr lang="en-US" altLang="ja-JP" sz="1400" dirty="0">
                <a:solidFill>
                  <a:srgbClr val="FF0000"/>
                </a:solidFill>
              </a:rPr>
              <a:t>CSV</a:t>
            </a:r>
            <a:r>
              <a:rPr lang="ja-JP" altLang="en-US" sz="1400" dirty="0">
                <a:solidFill>
                  <a:srgbClr val="FF0000"/>
                </a:solidFill>
              </a:rPr>
              <a:t>形式</a:t>
            </a:r>
            <a:r>
              <a:rPr lang="ja-JP" altLang="en-US" sz="1400" dirty="0" smtClean="0"/>
              <a:t>，に加え，オープンデータを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使って作成した</a:t>
            </a:r>
            <a:r>
              <a:rPr lang="en-US" altLang="ja-JP" sz="1400" dirty="0" smtClean="0">
                <a:solidFill>
                  <a:srgbClr val="0000FF"/>
                </a:solidFill>
              </a:rPr>
              <a:t>POI(Point </a:t>
            </a:r>
            <a:r>
              <a:rPr lang="en-US" altLang="ja-JP" sz="1400" dirty="0">
                <a:solidFill>
                  <a:srgbClr val="0000FF"/>
                </a:solidFill>
              </a:rPr>
              <a:t>Of Interest)</a:t>
            </a:r>
            <a:r>
              <a:rPr lang="ja-JP" altLang="en-US" sz="1400" dirty="0">
                <a:solidFill>
                  <a:srgbClr val="0000FF"/>
                </a:solidFill>
              </a:rPr>
              <a:t>情報</a:t>
            </a:r>
            <a:r>
              <a:rPr lang="ja-JP" altLang="en-US" sz="1400" dirty="0" smtClean="0">
                <a:solidFill>
                  <a:srgbClr val="0000FF"/>
                </a:solidFill>
              </a:rPr>
              <a:t>をもとに</a:t>
            </a:r>
            <a:r>
              <a:rPr lang="en-US" altLang="ja-JP" sz="1400" dirty="0" smtClean="0">
                <a:solidFill>
                  <a:srgbClr val="FF0000"/>
                </a:solidFill>
              </a:rPr>
              <a:t>RDF</a:t>
            </a:r>
            <a:r>
              <a:rPr lang="ja-JP" altLang="en-US" sz="1400" dirty="0" smtClean="0">
                <a:solidFill>
                  <a:srgbClr val="0000FF"/>
                </a:solidFill>
              </a:rPr>
              <a:t>に</a:t>
            </a:r>
            <a:r>
              <a:rPr lang="ja-JP" altLang="en-US" sz="1400" dirty="0">
                <a:solidFill>
                  <a:srgbClr val="0000FF"/>
                </a:solidFill>
              </a:rPr>
              <a:t>変換</a:t>
            </a:r>
            <a:r>
              <a:rPr lang="ja-JP" altLang="en-US" sz="1400" dirty="0" smtClean="0"/>
              <a:t>し，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b="1" dirty="0" smtClean="0">
                <a:solidFill>
                  <a:srgbClr val="FF0000"/>
                </a:solidFill>
              </a:rPr>
              <a:t>SPARQL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エンドポイント（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API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）</a:t>
            </a:r>
            <a:r>
              <a:rPr lang="ja-JP" altLang="en-US" sz="1400" dirty="0" smtClean="0"/>
              <a:t>を合わせて公開しています．</a:t>
            </a:r>
            <a:endParaRPr lang="en-US" altLang="ja-JP" sz="14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0"/>
            <a:ext cx="357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/>
              <a:t>UDC2016</a:t>
            </a:r>
            <a:r>
              <a:rPr kumimoji="1" lang="ja-JP" altLang="en-US" u="sng" dirty="0" smtClean="0"/>
              <a:t>データセット部門（</a:t>
            </a:r>
            <a:r>
              <a:rPr kumimoji="1" lang="en-US" altLang="ja-JP" u="sng" dirty="0" smtClean="0"/>
              <a:t>ID</a:t>
            </a:r>
            <a:r>
              <a:rPr kumimoji="1" lang="ja-JP" altLang="en-US" u="sng" dirty="0" smtClean="0"/>
              <a:t>：</a:t>
            </a:r>
            <a:r>
              <a:rPr kumimoji="1" lang="en-US" altLang="ja-JP" u="sng" dirty="0" smtClean="0"/>
              <a:t>209</a:t>
            </a:r>
            <a:r>
              <a:rPr kumimoji="1" lang="ja-JP" altLang="en-US" u="sng" dirty="0" smtClean="0"/>
              <a:t>）</a:t>
            </a:r>
            <a:endParaRPr kumimoji="1" lang="ja-JP" altLang="en-US" u="sng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l="899" t="26701" r="59859" b="35449"/>
          <a:stretch/>
        </p:blipFill>
        <p:spPr>
          <a:xfrm>
            <a:off x="5705991" y="960251"/>
            <a:ext cx="2850442" cy="3006437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325581" y="4163160"/>
            <a:ext cx="86313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u="sng" dirty="0" smtClean="0"/>
              <a:t>データ公開のねらい</a:t>
            </a:r>
            <a:endParaRPr lang="en-US" altLang="ja-JP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/>
              <a:t>国際会議の参加者が，</a:t>
            </a:r>
            <a:r>
              <a:rPr lang="ja-JP" altLang="en-US" sz="1400" i="1" dirty="0" smtClean="0">
                <a:solidFill>
                  <a:srgbClr val="FF0000"/>
                </a:solidFill>
              </a:rPr>
              <a:t>「会議以外の時間帯に，どのような場所に立ち寄るか？」</a:t>
            </a:r>
            <a:r>
              <a:rPr lang="ja-JP" altLang="en-US" sz="1400" dirty="0" smtClean="0"/>
              <a:t>は，インバウンド向けの施策を考える上で重要と思われます．</a:t>
            </a:r>
            <a:endParaRPr lang="en-US" altLang="ja-JP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/>
              <a:t>今回，収集・公開したデータは，数は少ないですが，各参加者の</a:t>
            </a:r>
            <a:r>
              <a:rPr lang="ja-JP" altLang="en-US" sz="1400" dirty="0" smtClean="0">
                <a:solidFill>
                  <a:srgbClr val="0000FF"/>
                </a:solidFill>
              </a:rPr>
              <a:t>「全移動履歴」</a:t>
            </a:r>
            <a:r>
              <a:rPr lang="ja-JP" altLang="en-US" sz="1400" dirty="0" smtClean="0"/>
              <a:t>が含まれるため，</a:t>
            </a:r>
            <a:r>
              <a:rPr lang="ja-JP" altLang="en-US" sz="1400" u="sng" dirty="0" smtClean="0">
                <a:solidFill>
                  <a:srgbClr val="0000FF"/>
                </a:solidFill>
              </a:rPr>
              <a:t>各個人の行動の詳細な分析</a:t>
            </a:r>
            <a:r>
              <a:rPr lang="ja-JP" altLang="en-US" sz="1400" dirty="0" smtClean="0"/>
              <a:t>が行えます．</a:t>
            </a:r>
            <a:endParaRPr lang="en-US" altLang="ja-JP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/>
              <a:t>また，</a:t>
            </a:r>
            <a:r>
              <a:rPr lang="en-US" altLang="ja-JP" sz="1400" dirty="0" smtClean="0"/>
              <a:t>RDF</a:t>
            </a:r>
            <a:r>
              <a:rPr lang="ja-JP" altLang="en-US" sz="1400" dirty="0" smtClean="0"/>
              <a:t>形式に変換することで，</a:t>
            </a:r>
            <a:r>
              <a:rPr lang="ja-JP" altLang="en-US" sz="1400" dirty="0" smtClean="0">
                <a:solidFill>
                  <a:srgbClr val="0000FF"/>
                </a:solidFill>
              </a:rPr>
              <a:t>移動軌跡を有向グラフとして捉え</a:t>
            </a:r>
            <a:r>
              <a:rPr lang="ja-JP" altLang="en-US" sz="1400" dirty="0" smtClean="0"/>
              <a:t>，</a:t>
            </a:r>
            <a:r>
              <a:rPr lang="en-US" altLang="ja-JP" sz="1400" dirty="0" smtClean="0">
                <a:solidFill>
                  <a:srgbClr val="FF0000"/>
                </a:solidFill>
              </a:rPr>
              <a:t>SPARQL</a:t>
            </a:r>
            <a:r>
              <a:rPr lang="ja-JP" altLang="en-US" sz="1400" dirty="0" smtClean="0">
                <a:solidFill>
                  <a:srgbClr val="FF0000"/>
                </a:solidFill>
              </a:rPr>
              <a:t>クエリによる直感的な分析が可能</a:t>
            </a:r>
            <a:r>
              <a:rPr lang="ja-JP" altLang="en-US" sz="1400" dirty="0" smtClean="0"/>
              <a:t>となりました．</a:t>
            </a:r>
            <a:endParaRPr lang="en-US" altLang="ja-JP" sz="14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ja-JP" altLang="en-US" sz="1400" dirty="0" smtClean="0"/>
              <a:t>例えば，</a:t>
            </a:r>
            <a:r>
              <a:rPr lang="ja-JP" altLang="en-US" sz="1400" dirty="0" smtClean="0">
                <a:solidFill>
                  <a:srgbClr val="0000FF"/>
                </a:solidFill>
              </a:rPr>
              <a:t>「本実験の参加者全員が立ち寄ったスポット」</a:t>
            </a:r>
            <a:r>
              <a:rPr lang="ja-JP" altLang="en-US" sz="1400" dirty="0" smtClean="0"/>
              <a:t>（図１参照）といった検索が出来ます</a:t>
            </a:r>
            <a:endParaRPr lang="en-US" altLang="ja-JP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RDF</a:t>
            </a:r>
            <a:r>
              <a:rPr lang="ja-JP" altLang="en-US" sz="1400" dirty="0" smtClean="0"/>
              <a:t>形式の変換は，</a:t>
            </a:r>
            <a:r>
              <a:rPr lang="ja-JP" altLang="en-US" sz="1400" dirty="0" smtClean="0">
                <a:solidFill>
                  <a:srgbClr val="FF0000"/>
                </a:solidFill>
              </a:rPr>
              <a:t>オープンデータを用いた汎用的な仕組み</a:t>
            </a:r>
            <a:r>
              <a:rPr lang="ja-JP" altLang="en-US" sz="1400" dirty="0" smtClean="0"/>
              <a:t>を利用しているため，</a:t>
            </a:r>
            <a:r>
              <a:rPr lang="en-US" altLang="ja-JP" sz="1400" dirty="0" smtClean="0"/>
              <a:t>POI</a:t>
            </a:r>
            <a:r>
              <a:rPr lang="ja-JP" altLang="en-US" sz="1400" dirty="0" smtClean="0"/>
              <a:t>情報に利用するデータを変えることで，様々な詳細度での</a:t>
            </a:r>
            <a:r>
              <a:rPr lang="en-US" altLang="ja-JP" sz="1400" dirty="0" smtClean="0"/>
              <a:t>RDF</a:t>
            </a:r>
            <a:r>
              <a:rPr lang="ja-JP" altLang="en-US" sz="1400" dirty="0" smtClean="0"/>
              <a:t>化が可能です．</a:t>
            </a:r>
            <a:endParaRPr lang="en-US" altLang="ja-JP" sz="14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599709" y="60342"/>
            <a:ext cx="4129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 smtClean="0"/>
              <a:t>公開サイト</a:t>
            </a:r>
            <a:r>
              <a:rPr lang="en-US" altLang="ja-JP" dirty="0" smtClean="0"/>
              <a:t>https</a:t>
            </a:r>
            <a:r>
              <a:rPr lang="en-US" altLang="ja-JP" dirty="0"/>
              <a:t>://github.com/koujikozaki/GPS2LOD/tree/GPS2LODv2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296131" y="3974351"/>
            <a:ext cx="37224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図</a:t>
            </a:r>
            <a:r>
              <a:rPr kumimoji="1" lang="en-US" altLang="ja-JP" sz="1100" dirty="0" smtClean="0"/>
              <a:t>1</a:t>
            </a:r>
            <a:r>
              <a:rPr kumimoji="1" lang="ja-JP" altLang="en-US" sz="1100" dirty="0" smtClean="0"/>
              <a:t>　</a:t>
            </a:r>
            <a:r>
              <a:rPr lang="ja-JP" altLang="en-US" sz="1100" dirty="0" smtClean="0"/>
              <a:t>参加者</a:t>
            </a:r>
            <a:r>
              <a:rPr lang="ja-JP" altLang="en-US" sz="1100" dirty="0"/>
              <a:t>が訪問したスポット</a:t>
            </a:r>
            <a:r>
              <a:rPr lang="ja-JP" altLang="en-US" sz="1100" dirty="0" smtClean="0"/>
              <a:t>の</a:t>
            </a:r>
            <a:r>
              <a:rPr lang="ja-JP" altLang="en-US" sz="1100" dirty="0" smtClean="0"/>
              <a:t>訪問した人数毎の</a:t>
            </a:r>
            <a:r>
              <a:rPr lang="ja-JP" altLang="en-US" sz="1100" dirty="0" smtClean="0"/>
              <a:t>可視化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86008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204</Words>
  <Application>Microsoft Office PowerPoint</Application>
  <PresentationFormat>画面に合わせる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GPS trajectory linked data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trajectory linked data</dc:title>
  <dc:creator>Kouji Kozaki</dc:creator>
  <cp:lastModifiedBy>Kouji Kozaki</cp:lastModifiedBy>
  <cp:revision>5</cp:revision>
  <dcterms:created xsi:type="dcterms:W3CDTF">2017-01-27T07:43:09Z</dcterms:created>
  <dcterms:modified xsi:type="dcterms:W3CDTF">2017-01-27T08:22:40Z</dcterms:modified>
</cp:coreProperties>
</file>