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1" r:id="rId3"/>
  </p:sldMasterIdLst>
  <p:notesMasterIdLst>
    <p:notesMasterId r:id="rId25"/>
  </p:notesMasterIdLst>
  <p:handoutMasterIdLst>
    <p:handoutMasterId r:id="rId26"/>
  </p:handoutMasterIdLst>
  <p:sldIdLst>
    <p:sldId id="256" r:id="rId4"/>
    <p:sldId id="641" r:id="rId5"/>
    <p:sldId id="654" r:id="rId6"/>
    <p:sldId id="632" r:id="rId7"/>
    <p:sldId id="655" r:id="rId8"/>
    <p:sldId id="656" r:id="rId9"/>
    <p:sldId id="647" r:id="rId10"/>
    <p:sldId id="625" r:id="rId11"/>
    <p:sldId id="640" r:id="rId12"/>
    <p:sldId id="633" r:id="rId13"/>
    <p:sldId id="658" r:id="rId14"/>
    <p:sldId id="634" r:id="rId15"/>
    <p:sldId id="635" r:id="rId16"/>
    <p:sldId id="644" r:id="rId17"/>
    <p:sldId id="645" r:id="rId18"/>
    <p:sldId id="651" r:id="rId19"/>
    <p:sldId id="653" r:id="rId20"/>
    <p:sldId id="659" r:id="rId21"/>
    <p:sldId id="660" r:id="rId22"/>
    <p:sldId id="489" r:id="rId23"/>
    <p:sldId id="359" r:id="rId24"/>
  </p:sldIdLst>
  <p:sldSz cx="12192000" cy="6858000"/>
  <p:notesSz cx="10234613" cy="710406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81DC87-1C48-4D36-AD94-3BA7B0393BA5}">
          <p14:sldIdLst>
            <p14:sldId id="256"/>
            <p14:sldId id="641"/>
            <p14:sldId id="654"/>
            <p14:sldId id="632"/>
            <p14:sldId id="655"/>
            <p14:sldId id="656"/>
            <p14:sldId id="647"/>
            <p14:sldId id="625"/>
            <p14:sldId id="640"/>
            <p14:sldId id="633"/>
            <p14:sldId id="658"/>
            <p14:sldId id="634"/>
            <p14:sldId id="635"/>
            <p14:sldId id="644"/>
            <p14:sldId id="645"/>
            <p14:sldId id="651"/>
            <p14:sldId id="653"/>
            <p14:sldId id="659"/>
            <p14:sldId id="660"/>
            <p14:sldId id="489"/>
            <p14:sldId id="359"/>
          </p14:sldIdLst>
        </p14:section>
      </p14:sectionLst>
    </p:ext>
    <p:ext uri="{EFAFB233-063F-42B5-8137-9DF3F51BA10A}">
      <p15:sldGuideLst xmlns:p15="http://schemas.microsoft.com/office/powerpoint/2012/main">
        <p15:guide id="1" orient="horz" pos="2319" userDrawn="1">
          <p15:clr>
            <a:srgbClr val="A4A3A4"/>
          </p15:clr>
        </p15:guide>
        <p15:guide id="2" pos="279" userDrawn="1">
          <p15:clr>
            <a:srgbClr val="A4A3A4"/>
          </p15:clr>
        </p15:guide>
        <p15:guide id="3" orient="horz" pos="1071" userDrawn="1">
          <p15:clr>
            <a:srgbClr val="A4A3A4"/>
          </p15:clr>
        </p15:guide>
        <p15:guide id="4" pos="529" userDrawn="1">
          <p15:clr>
            <a:srgbClr val="A4A3A4"/>
          </p15:clr>
        </p15:guide>
        <p15:guide id="5"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2D2D"/>
    <a:srgbClr val="A31515"/>
    <a:srgbClr val="021281"/>
    <a:srgbClr val="D0D8E8"/>
    <a:srgbClr val="E9EDF4"/>
    <a:srgbClr val="843939"/>
    <a:srgbClr val="FF00FF"/>
    <a:srgbClr val="DA32C6"/>
    <a:srgbClr val="FFC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59" autoAdjust="0"/>
  </p:normalViewPr>
  <p:slideViewPr>
    <p:cSldViewPr snapToGrid="0">
      <p:cViewPr varScale="1">
        <p:scale>
          <a:sx n="93" d="100"/>
          <a:sy n="93" d="100"/>
        </p:scale>
        <p:origin x="1014" y="84"/>
      </p:cViewPr>
      <p:guideLst>
        <p:guide orient="horz" pos="2319"/>
        <p:guide pos="279"/>
        <p:guide orient="horz" pos="1071"/>
        <p:guide pos="529"/>
        <p:guide pos="3840"/>
        <p:guide orient="horz" pos="2160"/>
      </p:guideLst>
    </p:cSldViewPr>
  </p:slideViewPr>
  <p:notesTextViewPr>
    <p:cViewPr>
      <p:scale>
        <a:sx n="100" d="100"/>
        <a:sy n="100" d="100"/>
      </p:scale>
      <p:origin x="0" y="0"/>
    </p:cViewPr>
  </p:notesTextViewPr>
  <p:notesViewPr>
    <p:cSldViewPr snapToGrid="0" showGuides="1">
      <p:cViewPr varScale="1">
        <p:scale>
          <a:sx n="79" d="100"/>
          <a:sy n="79" d="100"/>
        </p:scale>
        <p:origin x="1829"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5BF083A-2413-7F2D-F216-0DABE7FB3F49}"/>
              </a:ext>
            </a:extLst>
          </p:cNvPr>
          <p:cNvSpPr>
            <a:spLocks noGrp="1"/>
          </p:cNvSpPr>
          <p:nvPr>
            <p:ph type="hdr" sz="quarter"/>
          </p:nvPr>
        </p:nvSpPr>
        <p:spPr>
          <a:xfrm>
            <a:off x="1" y="0"/>
            <a:ext cx="4434458" cy="355367"/>
          </a:xfrm>
          <a:prstGeom prst="rect">
            <a:avLst/>
          </a:prstGeom>
        </p:spPr>
        <p:txBody>
          <a:bodyPr vert="horz" lIns="93790" tIns="46895" rIns="93790" bIns="46895"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0691C5C-BF1F-2B8E-5619-161A3114DD05}"/>
              </a:ext>
            </a:extLst>
          </p:cNvPr>
          <p:cNvSpPr>
            <a:spLocks noGrp="1"/>
          </p:cNvSpPr>
          <p:nvPr>
            <p:ph type="dt" sz="quarter" idx="1"/>
          </p:nvPr>
        </p:nvSpPr>
        <p:spPr>
          <a:xfrm>
            <a:off x="5796911" y="0"/>
            <a:ext cx="4436081" cy="355367"/>
          </a:xfrm>
          <a:prstGeom prst="rect">
            <a:avLst/>
          </a:prstGeom>
        </p:spPr>
        <p:txBody>
          <a:bodyPr vert="horz" lIns="93790" tIns="46895" rIns="93790" bIns="46895" rtlCol="0"/>
          <a:lstStyle>
            <a:lvl1pPr algn="r">
              <a:defRPr sz="1200"/>
            </a:lvl1pPr>
          </a:lstStyle>
          <a:p>
            <a:fld id="{629E9D8A-E37D-49E1-AF89-C2B848168B9A}" type="datetimeFigureOut">
              <a:rPr lang="zh-CN" altLang="en-US" smtClean="0"/>
              <a:t>2025/9/25</a:t>
            </a:fld>
            <a:endParaRPr lang="zh-CN" altLang="en-US"/>
          </a:p>
        </p:txBody>
      </p:sp>
      <p:sp>
        <p:nvSpPr>
          <p:cNvPr id="4" name="页脚占位符 3">
            <a:extLst>
              <a:ext uri="{FF2B5EF4-FFF2-40B4-BE49-F238E27FC236}">
                <a16:creationId xmlns:a16="http://schemas.microsoft.com/office/drawing/2014/main" id="{996AC8DA-9224-2800-F4AF-2FD483DCCA02}"/>
              </a:ext>
            </a:extLst>
          </p:cNvPr>
          <p:cNvSpPr>
            <a:spLocks noGrp="1"/>
          </p:cNvSpPr>
          <p:nvPr>
            <p:ph type="ftr" sz="quarter" idx="2"/>
          </p:nvPr>
        </p:nvSpPr>
        <p:spPr>
          <a:xfrm>
            <a:off x="1" y="6748697"/>
            <a:ext cx="4434458" cy="355366"/>
          </a:xfrm>
          <a:prstGeom prst="rect">
            <a:avLst/>
          </a:prstGeom>
        </p:spPr>
        <p:txBody>
          <a:bodyPr vert="horz" lIns="93790" tIns="46895" rIns="93790" bIns="46895"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E4E8DFD-8A24-D051-ACB0-0757C6AF22A4}"/>
              </a:ext>
            </a:extLst>
          </p:cNvPr>
          <p:cNvSpPr>
            <a:spLocks noGrp="1"/>
          </p:cNvSpPr>
          <p:nvPr>
            <p:ph type="sldNum" sz="quarter" idx="3"/>
          </p:nvPr>
        </p:nvSpPr>
        <p:spPr>
          <a:xfrm>
            <a:off x="5796911" y="6748697"/>
            <a:ext cx="4436081" cy="355366"/>
          </a:xfrm>
          <a:prstGeom prst="rect">
            <a:avLst/>
          </a:prstGeom>
        </p:spPr>
        <p:txBody>
          <a:bodyPr vert="horz" lIns="93790" tIns="46895" rIns="93790" bIns="46895" rtlCol="0" anchor="b"/>
          <a:lstStyle>
            <a:lvl1pPr algn="r">
              <a:defRPr sz="1200"/>
            </a:lvl1pPr>
          </a:lstStyle>
          <a:p>
            <a:fld id="{E0D1AF1D-8652-43BD-B9B1-64F90F8A5E90}" type="slidenum">
              <a:rPr lang="zh-CN" altLang="en-US" smtClean="0"/>
              <a:t>‹#›</a:t>
            </a:fld>
            <a:endParaRPr lang="zh-CN" altLang="en-US"/>
          </a:p>
        </p:txBody>
      </p:sp>
    </p:spTree>
    <p:extLst>
      <p:ext uri="{BB962C8B-B14F-4D97-AF65-F5344CB8AC3E}">
        <p14:creationId xmlns:p14="http://schemas.microsoft.com/office/powerpoint/2010/main" val="2427865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434999" cy="356437"/>
          </a:xfrm>
          <a:prstGeom prst="rect">
            <a:avLst/>
          </a:prstGeom>
        </p:spPr>
        <p:txBody>
          <a:bodyPr vert="horz" lIns="99070" tIns="49535" rIns="99070" bIns="49535" rtlCol="0"/>
          <a:lstStyle>
            <a:lvl1pPr algn="l">
              <a:defRPr sz="1300"/>
            </a:lvl1pPr>
          </a:lstStyle>
          <a:p>
            <a:endParaRPr lang="zh-CN" altLang="en-US"/>
          </a:p>
        </p:txBody>
      </p:sp>
      <p:sp>
        <p:nvSpPr>
          <p:cNvPr id="3" name="日期占位符 2"/>
          <p:cNvSpPr>
            <a:spLocks noGrp="1"/>
          </p:cNvSpPr>
          <p:nvPr>
            <p:ph type="dt" idx="1"/>
          </p:nvPr>
        </p:nvSpPr>
        <p:spPr>
          <a:xfrm>
            <a:off x="5797246" y="1"/>
            <a:ext cx="4434999" cy="356437"/>
          </a:xfrm>
          <a:prstGeom prst="rect">
            <a:avLst/>
          </a:prstGeom>
        </p:spPr>
        <p:txBody>
          <a:bodyPr vert="horz" lIns="99070" tIns="49535" rIns="99070" bIns="49535" rtlCol="0"/>
          <a:lstStyle>
            <a:lvl1pPr algn="r">
              <a:defRPr sz="1300"/>
            </a:lvl1pPr>
          </a:lstStyle>
          <a:p>
            <a:fld id="{D2A48B96-639E-45A3-A0BA-2464DFDB1FAA}" type="datetimeFigureOut">
              <a:rPr lang="zh-CN" altLang="en-US" smtClean="0"/>
              <a:t>2025/9/25</a:t>
            </a:fld>
            <a:endParaRPr lang="zh-CN" altLang="en-US"/>
          </a:p>
        </p:txBody>
      </p:sp>
      <p:sp>
        <p:nvSpPr>
          <p:cNvPr id="4" name="幻灯片图像占位符 3"/>
          <p:cNvSpPr>
            <a:spLocks noGrp="1" noRot="1" noChangeAspect="1"/>
          </p:cNvSpPr>
          <p:nvPr>
            <p:ph type="sldImg" idx="2"/>
          </p:nvPr>
        </p:nvSpPr>
        <p:spPr>
          <a:xfrm>
            <a:off x="2987675" y="887413"/>
            <a:ext cx="4259263" cy="2397125"/>
          </a:xfrm>
          <a:prstGeom prst="rect">
            <a:avLst/>
          </a:prstGeom>
          <a:noFill/>
          <a:ln w="12700">
            <a:solidFill>
              <a:prstClr val="black"/>
            </a:solidFill>
          </a:ln>
        </p:spPr>
        <p:txBody>
          <a:bodyPr vert="horz" lIns="99070" tIns="49535" rIns="99070" bIns="49535" rtlCol="0" anchor="ctr"/>
          <a:lstStyle/>
          <a:p>
            <a:endParaRPr lang="zh-CN" altLang="en-US"/>
          </a:p>
        </p:txBody>
      </p:sp>
      <p:sp>
        <p:nvSpPr>
          <p:cNvPr id="5" name="备注占位符 4"/>
          <p:cNvSpPr>
            <a:spLocks noGrp="1"/>
          </p:cNvSpPr>
          <p:nvPr>
            <p:ph type="body" sz="quarter" idx="3"/>
          </p:nvPr>
        </p:nvSpPr>
        <p:spPr>
          <a:xfrm>
            <a:off x="1023462" y="3418831"/>
            <a:ext cx="8187690" cy="2797225"/>
          </a:xfrm>
          <a:prstGeom prst="rect">
            <a:avLst/>
          </a:prstGeom>
        </p:spPr>
        <p:txBody>
          <a:bodyPr vert="horz" lIns="99070" tIns="49535" rIns="99070" bIns="49535"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747627"/>
            <a:ext cx="4434999" cy="356436"/>
          </a:xfrm>
          <a:prstGeom prst="rect">
            <a:avLst/>
          </a:prstGeom>
        </p:spPr>
        <p:txBody>
          <a:bodyPr vert="horz" lIns="99070" tIns="49535" rIns="99070" bIns="49535"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797246" y="6747627"/>
            <a:ext cx="4434999" cy="356436"/>
          </a:xfrm>
          <a:prstGeom prst="rect">
            <a:avLst/>
          </a:prstGeom>
        </p:spPr>
        <p:txBody>
          <a:bodyPr vert="horz" lIns="99070" tIns="49535" rIns="99070" bIns="49535" rtlCol="0" anchor="b"/>
          <a:lstStyle>
            <a:lvl1pPr algn="r">
              <a:defRPr sz="13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238" userDrawn="1">
          <p15:clr>
            <a:srgbClr val="F26B43"/>
          </p15:clr>
        </p15:guide>
        <p15:guide id="2" pos="322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pPr defTabSz="937900">
              <a:defRPr/>
            </a:pPr>
            <a:endParaRPr lang="en-US" altLang="zh-CN" sz="800" kern="0" dirty="0">
              <a:solidFill>
                <a:srgbClr val="000000"/>
              </a:solidFill>
              <a:latin typeface="Calibri" panose="020F0502020204030204"/>
              <a:cs typeface="Calibri" panose="020F0502020204030204"/>
              <a:sym typeface="Calibri" panose="020F0502020204030204"/>
            </a:endParaRPr>
          </a:p>
        </p:txBody>
      </p:sp>
      <p:sp>
        <p:nvSpPr>
          <p:cNvPr id="2" name="灯片编号占位符 1">
            <a:extLst>
              <a:ext uri="{FF2B5EF4-FFF2-40B4-BE49-F238E27FC236}">
                <a16:creationId xmlns:a16="http://schemas.microsoft.com/office/drawing/2014/main" id="{B1DE7833-73C9-BE26-2979-4B95E7422C7E}"/>
              </a:ext>
            </a:extLst>
          </p:cNvPr>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8C90-C893-CCB8-87DB-2D831E5401D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EF4635-8B92-A174-454D-FC84FE606A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5F9EA8-751E-6AD1-B807-BE016F24DC98}"/>
              </a:ext>
            </a:extLst>
          </p:cNvPr>
          <p:cNvSpPr>
            <a:spLocks noGrp="1"/>
          </p:cNvSpPr>
          <p:nvPr>
            <p:ph type="body" idx="1"/>
          </p:nvPr>
        </p:nvSpPr>
        <p:spPr/>
        <p:txBody>
          <a:bodyPr/>
          <a:lstStyle/>
          <a:p>
            <a:pPr defTabSz="937900">
              <a:defRPr/>
            </a:pPr>
            <a:r>
              <a:rPr lang="en-US" altLang="zh-CN" dirty="0">
                <a:sym typeface="+mn-ea"/>
              </a:rPr>
              <a:t>First, let we talk about why we need to construct a QA dataset, why we don’t use an existing one? There are two reasons, firstly, we want to take advantage of OSKGC, OSKGC covers 57 distinct data categories, so common knowledge and long-tail knowledge included in this dataset, general QA datasets may not contain so many different types of question-answer pair. Second, what OSKGC differs from general QA datasets is it offers triple-level schemas, therefore we can use schema to let LLM know the hierarchy of the entity and provide LLM ability to answer entity type questions.</a:t>
            </a:r>
          </a:p>
        </p:txBody>
      </p:sp>
      <p:sp>
        <p:nvSpPr>
          <p:cNvPr id="4" name="灯片编号占位符 3">
            <a:extLst>
              <a:ext uri="{FF2B5EF4-FFF2-40B4-BE49-F238E27FC236}">
                <a16:creationId xmlns:a16="http://schemas.microsoft.com/office/drawing/2014/main" id="{42A6AB32-55E5-E222-204B-EB5AA6C99B29}"/>
              </a:ext>
            </a:extLst>
          </p:cNvPr>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8318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7B817-F1C0-29EB-95C4-6743ADBBA0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4D6F2C-A7B8-E924-9A77-85E31462A4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D1DEE-F239-2103-A543-2A91519D5918}"/>
              </a:ext>
            </a:extLst>
          </p:cNvPr>
          <p:cNvSpPr>
            <a:spLocks noGrp="1"/>
          </p:cNvSpPr>
          <p:nvPr>
            <p:ph type="body" idx="1"/>
          </p:nvPr>
        </p:nvSpPr>
        <p:spPr/>
        <p:txBody>
          <a:bodyPr/>
          <a:lstStyle/>
          <a:p>
            <a:pPr defTabSz="937900">
              <a:defRPr/>
            </a:pPr>
            <a:r>
              <a:rPr lang="en-US" altLang="zh-CN" dirty="0">
                <a:sym typeface="+mn-ea"/>
              </a:rPr>
              <a:t>Then we move to the prompt design part, to generate four types of questions, asking subject, relationship, object and entities’ type respectively, we design a prompt template as follows. It consists of five parts, the first one is a typical instructions, then the triple and schema which are retrieved from OSKGC dataset, after that we emphasize the requirement and instructions, also we give one shot to show how to generate a QA pair.</a:t>
            </a:r>
          </a:p>
        </p:txBody>
      </p:sp>
      <p:sp>
        <p:nvSpPr>
          <p:cNvPr id="4" name="灯片编号占位符 3">
            <a:extLst>
              <a:ext uri="{FF2B5EF4-FFF2-40B4-BE49-F238E27FC236}">
                <a16:creationId xmlns:a16="http://schemas.microsoft.com/office/drawing/2014/main" id="{ED632219-A1C1-6F95-6807-B75C8EB0DCD1}"/>
              </a:ext>
            </a:extLst>
          </p:cNvPr>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91855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EBF89-AD01-643B-C0A5-2C45B29A336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BB5517-94EF-A4A5-2534-96D1412C90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50AE94-5BC5-F5F1-AA50-52863C17596F}"/>
              </a:ext>
            </a:extLst>
          </p:cNvPr>
          <p:cNvSpPr>
            <a:spLocks noGrp="1"/>
          </p:cNvSpPr>
          <p:nvPr>
            <p:ph type="body" idx="1"/>
          </p:nvPr>
        </p:nvSpPr>
        <p:spPr/>
        <p:txBody>
          <a:bodyPr/>
          <a:lstStyle/>
          <a:p>
            <a:pPr defTabSz="937900">
              <a:defRPr/>
            </a:pPr>
            <a:r>
              <a:rPr lang="en-US" altLang="zh-CN" dirty="0">
                <a:sym typeface="+mn-ea"/>
              </a:rPr>
              <a:t>This page shows an example of four different types of questions.</a:t>
            </a:r>
          </a:p>
        </p:txBody>
      </p:sp>
      <p:sp>
        <p:nvSpPr>
          <p:cNvPr id="4" name="灯片编号占位符 3">
            <a:extLst>
              <a:ext uri="{FF2B5EF4-FFF2-40B4-BE49-F238E27FC236}">
                <a16:creationId xmlns:a16="http://schemas.microsoft.com/office/drawing/2014/main" id="{751CB574-B54C-EB38-55C2-AF6260AC1BFB}"/>
              </a:ext>
            </a:extLst>
          </p:cNvPr>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64652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23643-9D48-37AE-1C80-89BBF83B93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EEC35C-A534-A8A7-368F-8635F31DA0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9A790D9-E644-1B90-3D5F-F2E45C3D3339}"/>
              </a:ext>
            </a:extLst>
          </p:cNvPr>
          <p:cNvSpPr>
            <a:spLocks noGrp="1"/>
          </p:cNvSpPr>
          <p:nvPr>
            <p:ph type="body" idx="1"/>
          </p:nvPr>
        </p:nvSpPr>
        <p:spPr/>
        <p:txBody>
          <a:bodyPr/>
          <a:lstStyle/>
          <a:p>
            <a:pPr lvl="1" defTabSz="937900">
              <a:defRPr/>
            </a:pPr>
            <a:r>
              <a:rPr lang="en-US" altLang="zh-CN" dirty="0">
                <a:sym typeface="+mn-ea"/>
              </a:rPr>
              <a:t>For GPT-4o may make mistakes, we measure the generated QA pairs’ quality manually. It is an example of a bad case generated by GPT-4o, the answer cannot answer the question.</a:t>
            </a:r>
          </a:p>
        </p:txBody>
      </p:sp>
      <p:sp>
        <p:nvSpPr>
          <p:cNvPr id="4" name="灯片编号占位符 3">
            <a:extLst>
              <a:ext uri="{FF2B5EF4-FFF2-40B4-BE49-F238E27FC236}">
                <a16:creationId xmlns:a16="http://schemas.microsoft.com/office/drawing/2014/main" id="{84309980-B4E0-E297-71CE-804095FA0315}"/>
              </a:ext>
            </a:extLst>
          </p:cNvPr>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653327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1029-E621-71A2-A94E-36E6A894C5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99644D-325C-5035-4DAF-7BC19E8920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EFC340-7FA5-EE2F-09A9-AFE42316A7F9}"/>
              </a:ext>
            </a:extLst>
          </p:cNvPr>
          <p:cNvSpPr>
            <a:spLocks noGrp="1"/>
          </p:cNvSpPr>
          <p:nvPr>
            <p:ph type="body" idx="1"/>
          </p:nvPr>
        </p:nvSpPr>
        <p:spPr/>
        <p:txBody>
          <a:bodyPr/>
          <a:lstStyle/>
          <a:p>
            <a:pPr defTabSz="937900">
              <a:defRPr/>
            </a:pPr>
            <a:r>
              <a:rPr lang="en-US" altLang="zh-CN" dirty="0">
                <a:sym typeface="+mn-ea"/>
              </a:rPr>
              <a:t>Now let’s move to the next part. In this part I’ll introduce our RAG system. </a:t>
            </a:r>
            <a:r>
              <a:rPr lang="en-US" altLang="zh-CN" sz="1200" b="0" i="0" kern="1200" dirty="0">
                <a:solidFill>
                  <a:schemeClr val="tx1"/>
                </a:solidFill>
                <a:effectLst/>
                <a:latin typeface="+mn-lt"/>
                <a:ea typeface="+mn-ea"/>
                <a:cs typeface="+mn-cs"/>
              </a:rPr>
              <a:t>Our framework consists of three key modules: retrieval, re-ranking, and rewriting.</a:t>
            </a:r>
            <a:br>
              <a:rPr lang="en-US" altLang="zh-CN" dirty="0"/>
            </a:br>
            <a:r>
              <a:rPr lang="en-US" altLang="zh-CN" sz="1200" b="0" i="0" kern="1200" dirty="0">
                <a:solidFill>
                  <a:schemeClr val="tx1"/>
                </a:solidFill>
                <a:effectLst/>
                <a:latin typeface="+mn-lt"/>
                <a:ea typeface="+mn-ea"/>
                <a:cs typeface="+mn-cs"/>
              </a:rPr>
              <a:t>In the retrieval phase, we adopt a hybrid strategy that combines both keyword-based and embedding-based methods. The results from these two approaches are then integrated using the Reciprocal Rank Fusion (RRF) algorithm. This hybrid design allows us to leverage the semantic understanding of dense retrieval alongside the lexical precision of sparse retrieval.</a:t>
            </a:r>
            <a:br>
              <a:rPr lang="en-US" altLang="zh-CN" dirty="0"/>
            </a:br>
            <a:r>
              <a:rPr lang="en-US" altLang="zh-CN" sz="1200" b="0" i="0" kern="1200" dirty="0">
                <a:solidFill>
                  <a:schemeClr val="tx1"/>
                </a:solidFill>
                <a:effectLst/>
                <a:latin typeface="+mn-lt"/>
                <a:ea typeface="+mn-ea"/>
                <a:cs typeface="+mn-cs"/>
              </a:rPr>
              <a:t>For re-ranking, we employ the BGE </a:t>
            </a:r>
            <a:r>
              <a:rPr lang="en-US" altLang="zh-CN" sz="1200" b="0" i="0" kern="1200" dirty="0" err="1">
                <a:solidFill>
                  <a:schemeClr val="tx1"/>
                </a:solidFill>
                <a:effectLst/>
                <a:latin typeface="+mn-lt"/>
                <a:ea typeface="+mn-ea"/>
                <a:cs typeface="+mn-cs"/>
              </a:rPr>
              <a:t>Reranker</a:t>
            </a:r>
            <a:r>
              <a:rPr lang="en-US" altLang="zh-CN" sz="1200" b="0" i="0" kern="1200" dirty="0">
                <a:solidFill>
                  <a:schemeClr val="tx1"/>
                </a:solidFill>
                <a:effectLst/>
                <a:latin typeface="+mn-lt"/>
                <a:ea typeface="+mn-ea"/>
                <a:cs typeface="+mn-cs"/>
              </a:rPr>
              <a:t>, a high-precision cross-encoder model, to further refine the results.</a:t>
            </a:r>
            <a:br>
              <a:rPr lang="en-US" altLang="zh-CN" dirty="0"/>
            </a:br>
            <a:r>
              <a:rPr lang="en-US" altLang="zh-CN" sz="1200" b="0" i="0" kern="1200" dirty="0">
                <a:solidFill>
                  <a:schemeClr val="tx1"/>
                </a:solidFill>
                <a:effectLst/>
                <a:latin typeface="+mn-lt"/>
                <a:ea typeface="+mn-ea"/>
                <a:cs typeface="+mn-cs"/>
              </a:rPr>
              <a:t>Finally, to enhance the LLM's comprehension of the retrieved structured data, we introduce a Rewriter module, which is inspired by a previous paper.</a:t>
            </a:r>
            <a:endParaRPr lang="en-US" altLang="zh-CN" dirty="0">
              <a:sym typeface="+mn-ea"/>
            </a:endParaRPr>
          </a:p>
        </p:txBody>
      </p:sp>
      <p:sp>
        <p:nvSpPr>
          <p:cNvPr id="4" name="灯片编号占位符 3">
            <a:extLst>
              <a:ext uri="{FF2B5EF4-FFF2-40B4-BE49-F238E27FC236}">
                <a16:creationId xmlns:a16="http://schemas.microsoft.com/office/drawing/2014/main" id="{9918C613-CA56-4D53-4D29-D56981454E4A}"/>
              </a:ext>
            </a:extLst>
          </p:cNvPr>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2037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843B-16E6-B350-9C0C-AA34C7A650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579BC4-5698-6621-B6D9-1306494C52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491D7BC-AEBE-8F3B-8856-6FFCD4AB249D}"/>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This slide demonstrates why the </a:t>
            </a:r>
            <a:r>
              <a:rPr lang="en-US" altLang="zh-CN" sz="1200" b="0" i="0" kern="1200" dirty="0" err="1">
                <a:solidFill>
                  <a:schemeClr val="tx1"/>
                </a:solidFill>
                <a:effectLst/>
                <a:latin typeface="+mn-lt"/>
                <a:ea typeface="+mn-ea"/>
                <a:cs typeface="+mn-cs"/>
              </a:rPr>
              <a:t>CoT</a:t>
            </a:r>
            <a:r>
              <a:rPr lang="en-US" altLang="zh-CN" sz="1200" b="0" i="0" kern="1200" dirty="0">
                <a:solidFill>
                  <a:schemeClr val="tx1"/>
                </a:solidFill>
                <a:effectLst/>
                <a:latin typeface="+mn-lt"/>
                <a:ea typeface="+mn-ea"/>
                <a:cs typeface="+mn-cs"/>
              </a:rPr>
              <a:t> Rewriter is needed. Figure 5 shows a key issue: when RAG fetches many knowledge triples, the LLM can get confused by the excess information and select the wrong context for its answer. Our solution is the </a:t>
            </a:r>
            <a:r>
              <a:rPr lang="en-US" altLang="zh-CN" sz="1200" b="0" i="0" kern="1200" dirty="0" err="1">
                <a:solidFill>
                  <a:schemeClr val="tx1"/>
                </a:solidFill>
                <a:effectLst/>
                <a:latin typeface="+mn-lt"/>
                <a:ea typeface="+mn-ea"/>
                <a:cs typeface="+mn-cs"/>
              </a:rPr>
              <a:t>CoT</a:t>
            </a:r>
            <a:r>
              <a:rPr lang="en-US" altLang="zh-CN" sz="1200" b="0" i="0" kern="1200" dirty="0">
                <a:solidFill>
                  <a:schemeClr val="tx1"/>
                </a:solidFill>
                <a:effectLst/>
                <a:latin typeface="+mn-lt"/>
                <a:ea typeface="+mn-ea"/>
                <a:cs typeface="+mn-cs"/>
              </a:rPr>
              <a:t> Rewriter. It reframes the question and triples using a chain of thought, which significantly improves the LLM's ability to understand the task and the relevant knowledge</a:t>
            </a:r>
            <a:endParaRPr lang="en-US" altLang="zh-CN" dirty="0">
              <a:sym typeface="+mn-ea"/>
            </a:endParaRPr>
          </a:p>
        </p:txBody>
      </p:sp>
      <p:sp>
        <p:nvSpPr>
          <p:cNvPr id="4" name="灯片编号占位符 3">
            <a:extLst>
              <a:ext uri="{FF2B5EF4-FFF2-40B4-BE49-F238E27FC236}">
                <a16:creationId xmlns:a16="http://schemas.microsoft.com/office/drawing/2014/main" id="{27077E86-C303-F4CA-3D3E-352559F99EA9}"/>
              </a:ext>
            </a:extLst>
          </p:cNvPr>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3009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7BD8A-48C0-D8B6-A503-CED3D64000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E7018F-D82B-BFB0-4940-7EAC37F5D8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1B87AB-317A-DE22-F96A-6A474AB7F3B9}"/>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This slide outlines our evaluation methodology for the QA system. First, I will define "relevance." Since each question in our dataset is generated from a specific knowledge triple, we score a retrieved triple as follows: 2 points if it is the exact source triple, 1 point if it shares two elements with the source, and 0 points otherwise. Based on this scoring, we computed standard metrics: </a:t>
            </a:r>
            <a:r>
              <a:rPr lang="en-US" altLang="zh-CN" sz="1200" b="0" i="0" kern="1200" dirty="0" err="1">
                <a:solidFill>
                  <a:schemeClr val="tx1"/>
                </a:solidFill>
                <a:effectLst/>
                <a:latin typeface="+mn-lt"/>
                <a:ea typeface="+mn-ea"/>
                <a:cs typeface="+mn-cs"/>
              </a:rPr>
              <a:t>Precision@K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Recall@K</a:t>
            </a:r>
            <a:r>
              <a:rPr lang="en-US" altLang="zh-CN" sz="1200" b="0" i="0" kern="1200" dirty="0">
                <a:solidFill>
                  <a:schemeClr val="tx1"/>
                </a:solidFill>
                <a:effectLst/>
                <a:latin typeface="+mn-lt"/>
                <a:ea typeface="+mn-ea"/>
                <a:cs typeface="+mn-cs"/>
              </a:rPr>
              <a:t>, and NDCG@K and accuracy.</a:t>
            </a:r>
            <a:endParaRPr lang="en-US" altLang="zh-CN" dirty="0">
              <a:sym typeface="+mn-ea"/>
            </a:endParaRPr>
          </a:p>
        </p:txBody>
      </p:sp>
      <p:sp>
        <p:nvSpPr>
          <p:cNvPr id="4" name="灯片编号占位符 3">
            <a:extLst>
              <a:ext uri="{FF2B5EF4-FFF2-40B4-BE49-F238E27FC236}">
                <a16:creationId xmlns:a16="http://schemas.microsoft.com/office/drawing/2014/main" id="{5E934283-AA06-2D49-5A9F-07EFA55FB17C}"/>
              </a:ext>
            </a:extLst>
          </p:cNvPr>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6914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3F59F-D00E-46A6-22F5-EB047C6430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064B17-2049-F1F7-7BD4-166AECD36A0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49ADE3-67D4-BEC7-A3EE-A1F370C20610}"/>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As shown in Figure 8, our proposed system demonstrates superior performance over the standard RAG baseline across all four question types. Notably, it achieves an approximately 20% accuracy improvement on questions targeting the subject, relation, or object, and about a 30% improvement on questions concerning type.</a:t>
            </a:r>
            <a:endParaRPr lang="en-US" altLang="zh-CN" dirty="0">
              <a:sym typeface="+mn-ea"/>
            </a:endParaRPr>
          </a:p>
        </p:txBody>
      </p:sp>
      <p:sp>
        <p:nvSpPr>
          <p:cNvPr id="4" name="灯片编号占位符 3">
            <a:extLst>
              <a:ext uri="{FF2B5EF4-FFF2-40B4-BE49-F238E27FC236}">
                <a16:creationId xmlns:a16="http://schemas.microsoft.com/office/drawing/2014/main" id="{A94D8308-DCB6-F850-4988-3B95669A56FA}"/>
              </a:ext>
            </a:extLst>
          </p:cNvPr>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26082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78346-A4EF-DEDF-BA98-77C7708E1B7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0613E19-69C6-7B49-DB04-D36FDD03CF6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38FE490-27A1-B71E-6EEA-FD4BB20C58D7}"/>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Figure 9 presents the results of our method on </a:t>
            </a:r>
            <a:r>
              <a:rPr lang="en-US" altLang="zh-CN" sz="1200" b="0" i="0" kern="1200" dirty="0" err="1">
                <a:solidFill>
                  <a:schemeClr val="tx1"/>
                </a:solidFill>
                <a:effectLst/>
                <a:latin typeface="+mn-lt"/>
                <a:ea typeface="+mn-ea"/>
                <a:cs typeface="+mn-cs"/>
              </a:rPr>
              <a:t>Precision@K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Recall@K</a:t>
            </a:r>
            <a:r>
              <a:rPr lang="en-US" altLang="zh-CN" sz="1200" b="0" i="0" kern="1200" dirty="0">
                <a:solidFill>
                  <a:schemeClr val="tx1"/>
                </a:solidFill>
                <a:effectLst/>
                <a:latin typeface="+mn-lt"/>
                <a:ea typeface="+mn-ea"/>
                <a:cs typeface="+mn-cs"/>
              </a:rPr>
              <a:t>, and NDCG@K. The results indicate that there is still potential for further enhancement in our RAG system's performance</a:t>
            </a:r>
            <a:endParaRPr lang="en-US" altLang="zh-CN" dirty="0">
              <a:sym typeface="+mn-ea"/>
            </a:endParaRPr>
          </a:p>
        </p:txBody>
      </p:sp>
      <p:sp>
        <p:nvSpPr>
          <p:cNvPr id="4" name="灯片编号占位符 3">
            <a:extLst>
              <a:ext uri="{FF2B5EF4-FFF2-40B4-BE49-F238E27FC236}">
                <a16:creationId xmlns:a16="http://schemas.microsoft.com/office/drawing/2014/main" id="{7AB65E15-57F5-56B6-624A-DB18EDFF9C2D}"/>
              </a:ext>
            </a:extLst>
          </p:cNvPr>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43140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CF075-DF41-D0EA-4111-590122C88F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98DB3B-C2CF-0445-1641-667B9342E97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8281FC-431D-0044-F8A1-05CCCA8AE2DB}"/>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Figure 8 presents the results of our method on </a:t>
            </a:r>
            <a:r>
              <a:rPr lang="en-US" altLang="zh-CN" sz="1200" b="0" i="0" kern="1200" dirty="0" err="1">
                <a:solidFill>
                  <a:schemeClr val="tx1"/>
                </a:solidFill>
                <a:effectLst/>
                <a:latin typeface="+mn-lt"/>
                <a:ea typeface="+mn-ea"/>
                <a:cs typeface="+mn-cs"/>
              </a:rPr>
              <a:t>Precision@K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Recall@K</a:t>
            </a:r>
            <a:r>
              <a:rPr lang="en-US" altLang="zh-CN" sz="1200" b="0" i="0" kern="1200" dirty="0">
                <a:solidFill>
                  <a:schemeClr val="tx1"/>
                </a:solidFill>
                <a:effectLst/>
                <a:latin typeface="+mn-lt"/>
                <a:ea typeface="+mn-ea"/>
                <a:cs typeface="+mn-cs"/>
              </a:rPr>
              <a:t>, and NDCG@K. The results indicate that there is still potential for further enhancement in our RAG system's performance</a:t>
            </a:r>
            <a:endParaRPr lang="en-US" altLang="zh-CN" dirty="0">
              <a:sym typeface="+mn-ea"/>
            </a:endParaRPr>
          </a:p>
        </p:txBody>
      </p:sp>
      <p:sp>
        <p:nvSpPr>
          <p:cNvPr id="4" name="灯片编号占位符 3">
            <a:extLst>
              <a:ext uri="{FF2B5EF4-FFF2-40B4-BE49-F238E27FC236}">
                <a16:creationId xmlns:a16="http://schemas.microsoft.com/office/drawing/2014/main" id="{27C0E996-39CA-D372-B918-207E84C925FB}"/>
              </a:ext>
            </a:extLst>
          </p:cNvPr>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53360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5E13B-2C59-AFF4-2D42-83EE243F8C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F31C74C-A2A9-232D-FC7E-074EFF18D3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019CEA-66AF-2F7A-4C5B-D28BB12E9D65}"/>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Current large language models (LLMs) face two major limitations. First, they often struggle with "long-tail" knowledge—highly specific or obscure information. For example, as shown in Figure 1, when asked, "Who was the mayor of Mountain View in 1995?" Claude 4 replies, "I don't have specific information..." This demonstrates their inability to answer niche questions. The second limitation is a lack of interpretability. LLMs are essentially "black boxes"; we cannot trace how they arrive at an answer, making it impossible to verify the reasoning process.</a:t>
            </a:r>
            <a:endParaRPr lang="en-US" altLang="zh-CN" dirty="0">
              <a:sym typeface="+mn-ea"/>
            </a:endParaRPr>
          </a:p>
        </p:txBody>
      </p:sp>
      <p:sp>
        <p:nvSpPr>
          <p:cNvPr id="4" name="灯片编号占位符 3">
            <a:extLst>
              <a:ext uri="{FF2B5EF4-FFF2-40B4-BE49-F238E27FC236}">
                <a16:creationId xmlns:a16="http://schemas.microsoft.com/office/drawing/2014/main" id="{40B1ACA1-65B2-9CCB-7744-3A265B31BF43}"/>
              </a:ext>
            </a:extLst>
          </p:cNvPr>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190592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931BB-7F6F-39F5-44C2-7B03FD8BD3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8472AE8-9DAF-729B-B752-663FEB499F9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65D149-5776-5892-C8CC-0A7F677112C5}"/>
              </a:ext>
            </a:extLst>
          </p:cNvPr>
          <p:cNvSpPr>
            <a:spLocks noGrp="1"/>
          </p:cNvSpPr>
          <p:nvPr>
            <p:ph type="body" idx="1"/>
          </p:nvPr>
        </p:nvSpPr>
        <p:spPr/>
        <p:txBody>
          <a:bodyPr/>
          <a:lstStyle/>
          <a:p>
            <a:endParaRPr lang="en-US" altLang="zh-CN" sz="1400" dirty="0">
              <a:sym typeface="+mn-ea"/>
            </a:endParaRPr>
          </a:p>
        </p:txBody>
      </p:sp>
      <p:sp>
        <p:nvSpPr>
          <p:cNvPr id="4" name="灯片编号占位符 3">
            <a:extLst>
              <a:ext uri="{FF2B5EF4-FFF2-40B4-BE49-F238E27FC236}">
                <a16:creationId xmlns:a16="http://schemas.microsoft.com/office/drawing/2014/main" id="{3981D187-0259-6F9B-76C9-71A6A86E7D63}"/>
              </a:ext>
            </a:extLst>
          </p:cNvPr>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477502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dirty="0"/>
              <a:t>That’s all for my presentation, thanks for listening</a:t>
            </a:r>
            <a:endParaRPr dirty="0"/>
          </a:p>
        </p:txBody>
      </p:sp>
      <p:sp>
        <p:nvSpPr>
          <p:cNvPr id="2" name="灯片编号占位符 1">
            <a:extLst>
              <a:ext uri="{FF2B5EF4-FFF2-40B4-BE49-F238E27FC236}">
                <a16:creationId xmlns:a16="http://schemas.microsoft.com/office/drawing/2014/main" id="{F7ADBEF4-13F7-BC33-CACC-CA192D8E2568}"/>
              </a:ext>
            </a:extLst>
          </p:cNvPr>
          <p:cNvSpPr>
            <a:spLocks noGrp="1"/>
          </p:cNvSpPr>
          <p:nvPr>
            <p:ph type="sldNum" sz="quarter" idx="5"/>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7D3E8-926A-34C9-2620-7A6685EB1A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60F46B-5D3F-007A-F43B-9D1C86CA7C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B4B87CE-3879-6C4D-B359-2F6AEDFC72D0}"/>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RAG enhances LLM responses by dynamically retrieving relevant facts from external sources, improving both accuracy and depth. However, it has key limitations: First, it </a:t>
            </a:r>
            <a:r>
              <a:rPr lang="en-US" altLang="zh-CN" sz="1200" b="1" i="0" kern="1200" dirty="0">
                <a:solidFill>
                  <a:schemeClr val="tx1"/>
                </a:solidFill>
                <a:effectLst/>
                <a:latin typeface="+mn-lt"/>
                <a:ea typeface="+mn-ea"/>
                <a:cs typeface="+mn-cs"/>
              </a:rPr>
              <a:t>neglects relationships</a:t>
            </a:r>
            <a:r>
              <a:rPr lang="en-US" altLang="zh-CN" sz="1200" b="0" i="0" kern="1200" dirty="0">
                <a:solidFill>
                  <a:schemeClr val="tx1"/>
                </a:solidFill>
                <a:effectLst/>
                <a:latin typeface="+mn-lt"/>
                <a:ea typeface="+mn-ea"/>
                <a:cs typeface="+mn-cs"/>
              </a:rPr>
              <a:t>, failing to capture structured connections like citations between papers. Second, it often retrieves </a:t>
            </a:r>
            <a:r>
              <a:rPr lang="en-US" altLang="zh-CN" sz="1200" b="1" i="0" kern="1200" dirty="0">
                <a:solidFill>
                  <a:schemeClr val="tx1"/>
                </a:solidFill>
                <a:effectLst/>
                <a:latin typeface="+mn-lt"/>
                <a:ea typeface="+mn-ea"/>
                <a:cs typeface="+mn-cs"/>
              </a:rPr>
              <a:t>redundant information</a:t>
            </a:r>
            <a:r>
              <a:rPr lang="en-US" altLang="zh-CN" sz="1200" b="0" i="0" kern="1200" dirty="0">
                <a:solidFill>
                  <a:schemeClr val="tx1"/>
                </a:solidFill>
                <a:effectLst/>
                <a:latin typeface="+mn-lt"/>
                <a:ea typeface="+mn-ea"/>
                <a:cs typeface="+mn-cs"/>
              </a:rPr>
              <a:t>, creating lengthy contexts that cause the "lost-in-the-middle" effect. Finally, it </a:t>
            </a:r>
            <a:r>
              <a:rPr lang="en-US" altLang="zh-CN" sz="1200" b="1" i="0" kern="1200" dirty="0">
                <a:solidFill>
                  <a:schemeClr val="tx1"/>
                </a:solidFill>
                <a:effectLst/>
                <a:latin typeface="+mn-lt"/>
                <a:ea typeface="+mn-ea"/>
                <a:cs typeface="+mn-cs"/>
              </a:rPr>
              <a:t>lacks a global view</a:t>
            </a:r>
            <a:r>
              <a:rPr lang="en-US" altLang="zh-CN" sz="1200" b="0" i="0" kern="1200" dirty="0">
                <a:solidFill>
                  <a:schemeClr val="tx1"/>
                </a:solidFill>
                <a:effectLst/>
                <a:latin typeface="+mn-lt"/>
                <a:ea typeface="+mn-ea"/>
                <a:cs typeface="+mn-cs"/>
              </a:rPr>
              <a:t>, as it only accesses a subset of documents, struggling with tasks like query-focused summarization.</a:t>
            </a:r>
            <a:endParaRPr lang="en-US" altLang="zh-CN" dirty="0">
              <a:sym typeface="+mn-ea"/>
            </a:endParaRPr>
          </a:p>
        </p:txBody>
      </p:sp>
      <p:sp>
        <p:nvSpPr>
          <p:cNvPr id="4" name="灯片编号占位符 3">
            <a:extLst>
              <a:ext uri="{FF2B5EF4-FFF2-40B4-BE49-F238E27FC236}">
                <a16:creationId xmlns:a16="http://schemas.microsoft.com/office/drawing/2014/main" id="{F1D7590D-C3B2-BC93-F854-7371A3E31DBE}"/>
              </a:ext>
            </a:extLst>
          </p:cNvPr>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36276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7A021-A0D0-B4E9-CB76-96F339E7DF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22B2C8-5C79-7CAD-9AB3-44D26664BF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8EB54F8-53C0-2DDB-06E1-208E1ADBE156}"/>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Given a user query, direct answering by LLMs may suffer from shallow responses or lack of specificity. RAG addresses this by retrieving relevant textual information, somewhat alleviating the issue. However, due to the text’s length and flexible natural language expressions of entity relationships, RAG struggles to emphasize “influence” relations, which is the core of the question. While, </a:t>
            </a:r>
            <a:r>
              <a:rPr lang="en-US" altLang="zh-CN" sz="1200" b="0" i="0" kern="1200" dirty="0" err="1">
                <a:solidFill>
                  <a:schemeClr val="tx1"/>
                </a:solidFill>
                <a:effectLst/>
                <a:latin typeface="+mn-lt"/>
                <a:ea typeface="+mn-ea"/>
                <a:cs typeface="+mn-cs"/>
              </a:rPr>
              <a:t>GraphRAG</a:t>
            </a:r>
            <a:r>
              <a:rPr lang="en-US" altLang="zh-CN" sz="1200" b="0" i="0" kern="1200" dirty="0">
                <a:solidFill>
                  <a:schemeClr val="tx1"/>
                </a:solidFill>
                <a:effectLst/>
                <a:latin typeface="+mn-lt"/>
                <a:ea typeface="+mn-ea"/>
                <a:cs typeface="+mn-cs"/>
              </a:rPr>
              <a:t> methods leverage explicit entity and relationship representations in graph data, enabling precise answers by retrieving relevant structured information.</a:t>
            </a:r>
            <a:endParaRPr lang="en-US" altLang="zh-CN" dirty="0">
              <a:sym typeface="+mn-ea"/>
            </a:endParaRPr>
          </a:p>
        </p:txBody>
      </p:sp>
      <p:sp>
        <p:nvSpPr>
          <p:cNvPr id="4" name="灯片编号占位符 3">
            <a:extLst>
              <a:ext uri="{FF2B5EF4-FFF2-40B4-BE49-F238E27FC236}">
                <a16:creationId xmlns:a16="http://schemas.microsoft.com/office/drawing/2014/main" id="{C4D1B8A7-6FF3-244B-F03F-54A65111552E}"/>
              </a:ext>
            </a:extLst>
          </p:cNvPr>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50993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3F9E4-B51B-2496-D69C-40DB7F9A13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A8412A-F8EA-9BD7-6176-E5D69FA2E2F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CD14DA-8699-39FC-0F12-D54427F034C0}"/>
              </a:ext>
            </a:extLst>
          </p:cNvPr>
          <p:cNvSpPr>
            <a:spLocks noGrp="1"/>
          </p:cNvSpPr>
          <p:nvPr>
            <p:ph type="body" idx="1"/>
          </p:nvPr>
        </p:nvSpPr>
        <p:spPr/>
        <p:txBody>
          <a:bodyPr/>
          <a:lstStyle/>
          <a:p>
            <a:pPr defTabSz="937900">
              <a:defRPr/>
            </a:pPr>
            <a:r>
              <a:rPr lang="en-US" altLang="zh-CN" dirty="0">
                <a:sym typeface="+mn-ea"/>
              </a:rPr>
              <a:t>A knowledge graph consists of a head entity, a relation and a tail entity, which </a:t>
            </a:r>
            <a:r>
              <a:rPr lang="en-US" altLang="zh-CN" sz="1200" b="0" i="0" kern="1200" dirty="0">
                <a:solidFill>
                  <a:schemeClr val="tx1"/>
                </a:solidFill>
                <a:effectLst/>
                <a:latin typeface="+mn-lt"/>
                <a:ea typeface="+mn-ea"/>
                <a:cs typeface="+mn-cs"/>
              </a:rPr>
              <a:t>often disregards the inherent hierarchical relationships, entity classifications, and semantic dependencies present in the original data, leading to a loss of structural and semantic coherence in the resulting knowledge representation, so it is difficult to express emotion, semantic and inherent hierarchy. And also, for LLMs are pre-trained on text corpora, they are struggled with structured triple-form text, but traditional naïve linear concatenation ignores semantics of the question and lack a logical organization that aligns with the question’s reasoning path.</a:t>
            </a:r>
            <a:endParaRPr lang="en-US" altLang="zh-CN" dirty="0">
              <a:sym typeface="+mn-ea"/>
            </a:endParaRPr>
          </a:p>
        </p:txBody>
      </p:sp>
      <p:sp>
        <p:nvSpPr>
          <p:cNvPr id="4" name="灯片编号占位符 3">
            <a:extLst>
              <a:ext uri="{FF2B5EF4-FFF2-40B4-BE49-F238E27FC236}">
                <a16:creationId xmlns:a16="http://schemas.microsoft.com/office/drawing/2014/main" id="{EBC06243-F1E7-AE4B-C36F-2501B920E548}"/>
              </a:ext>
            </a:extLst>
          </p:cNvPr>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29643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C80A1-39CC-2778-0BB5-150F4CA1F9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73DB51-B0EF-9D9A-131D-6750C2410A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EF47738-9E86-3169-867A-457AA8253A21}"/>
              </a:ext>
            </a:extLst>
          </p:cNvPr>
          <p:cNvSpPr>
            <a:spLocks noGrp="1"/>
          </p:cNvSpPr>
          <p:nvPr>
            <p:ph type="body" idx="1"/>
          </p:nvPr>
        </p:nvSpPr>
        <p:spPr/>
        <p:txBody>
          <a:bodyPr/>
          <a:lstStyle/>
          <a:p>
            <a:pPr defTabSz="937900">
              <a:defRPr/>
            </a:pPr>
            <a:r>
              <a:rPr lang="en-US" altLang="zh-CN" dirty="0">
                <a:sym typeface="+mn-ea"/>
              </a:rPr>
              <a:t>This research aims to solve the mentioned problems by embedding triple-level schema into the vector, which provides hierarchy and semantic coherence, and we use chain of thought to rewrite the question and triples, make LLM answer more accuracy. The experiment result demonstrates the answer accuracy improved by an average of 50% compared to standard LLM and 20% compared to standard KG-RAG.</a:t>
            </a:r>
          </a:p>
        </p:txBody>
      </p:sp>
      <p:sp>
        <p:nvSpPr>
          <p:cNvPr id="4" name="灯片编号占位符 3">
            <a:extLst>
              <a:ext uri="{FF2B5EF4-FFF2-40B4-BE49-F238E27FC236}">
                <a16:creationId xmlns:a16="http://schemas.microsoft.com/office/drawing/2014/main" id="{A612859F-2EED-C855-CA9D-EC1EB0B5CFB7}"/>
              </a:ext>
            </a:extLst>
          </p:cNvPr>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2284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ED147-24F2-BDAC-D0E1-F9EDB25329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3A5CD1-E776-8FDF-585F-8B2E4C66F2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975F6DF-BDB2-ABE4-412F-10BD5EC66BCB}"/>
              </a:ext>
            </a:extLst>
          </p:cNvPr>
          <p:cNvSpPr>
            <a:spLocks noGrp="1"/>
          </p:cNvSpPr>
          <p:nvPr>
            <p:ph type="body" idx="1"/>
          </p:nvPr>
        </p:nvSpPr>
        <p:spPr/>
        <p:txBody>
          <a:bodyPr/>
          <a:lstStyle/>
          <a:p>
            <a:pPr defTabSz="937900">
              <a:defRPr/>
            </a:pPr>
            <a:r>
              <a:rPr lang="en-US" altLang="zh-CN" dirty="0">
                <a:sym typeface="+mn-ea"/>
              </a:rPr>
              <a:t>OSKGC is a benchmark dataset designed for knowledge graph construction based on a predefined ontology schema provided by Wang Dali et al. It consists of three core components, text-triple-schema data pairs, which include 57 different types, predefined ontology schemas and a unified ontology hierarchy. Figure 3 shows an instance level schema and triple, you can see that for every entry, it has a text, a triple and a schema.</a:t>
            </a:r>
          </a:p>
        </p:txBody>
      </p:sp>
      <p:sp>
        <p:nvSpPr>
          <p:cNvPr id="4" name="灯片编号占位符 3">
            <a:extLst>
              <a:ext uri="{FF2B5EF4-FFF2-40B4-BE49-F238E27FC236}">
                <a16:creationId xmlns:a16="http://schemas.microsoft.com/office/drawing/2014/main" id="{82644438-9DFD-F523-4AFF-1444E3225B57}"/>
              </a:ext>
            </a:extLst>
          </p:cNvPr>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17194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D49BE-8369-8BDE-4428-74394DFAF8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C79218-DAE8-338C-1BEF-18C16EC697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1BAC06-371A-EF36-D96A-31449395D6A0}"/>
              </a:ext>
            </a:extLst>
          </p:cNvPr>
          <p:cNvSpPr>
            <a:spLocks noGrp="1"/>
          </p:cNvSpPr>
          <p:nvPr>
            <p:ph type="body" idx="1"/>
          </p:nvPr>
        </p:nvSpPr>
        <p:spPr/>
        <p:txBody>
          <a:bodyPr/>
          <a:lstStyle/>
          <a:p>
            <a:pPr defTabSz="937900">
              <a:defRPr/>
            </a:pPr>
            <a:r>
              <a:rPr lang="en-US" altLang="zh-CN" sz="1200" b="0" i="0" kern="1200" dirty="0">
                <a:solidFill>
                  <a:schemeClr val="tx1"/>
                </a:solidFill>
                <a:effectLst/>
                <a:latin typeface="+mn-lt"/>
                <a:ea typeface="+mn-ea"/>
                <a:cs typeface="+mn-cs"/>
              </a:rPr>
              <a:t>This slide outlines our two-stage framework. First, in the </a:t>
            </a:r>
            <a:r>
              <a:rPr lang="en-US" altLang="zh-CN" sz="1200" b="1" i="0" kern="1200" dirty="0">
                <a:solidFill>
                  <a:schemeClr val="tx1"/>
                </a:solidFill>
                <a:effectLst/>
                <a:latin typeface="+mn-lt"/>
                <a:ea typeface="+mn-ea"/>
                <a:cs typeface="+mn-cs"/>
              </a:rPr>
              <a:t>Question Construction</a:t>
            </a:r>
            <a:r>
              <a:rPr lang="en-US" altLang="zh-CN" sz="1200" b="0" i="0" kern="1200" dirty="0">
                <a:solidFill>
                  <a:schemeClr val="tx1"/>
                </a:solidFill>
                <a:effectLst/>
                <a:latin typeface="+mn-lt"/>
                <a:ea typeface="+mn-ea"/>
                <a:cs typeface="+mn-cs"/>
              </a:rPr>
              <a:t> stage, we leverage the OSKGC dataset. For each entity, a question type is selected, and a tailored prompt is sent to GPT-4o to generate a high-quality QA pair. Second, in the </a:t>
            </a:r>
            <a:r>
              <a:rPr lang="en-US" altLang="zh-CN" sz="1200" b="1" i="0" kern="1200" dirty="0">
                <a:solidFill>
                  <a:schemeClr val="tx1"/>
                </a:solidFill>
                <a:effectLst/>
                <a:latin typeface="+mn-lt"/>
                <a:ea typeface="+mn-ea"/>
                <a:cs typeface="+mn-cs"/>
              </a:rPr>
              <a:t>Question Answering</a:t>
            </a:r>
            <a:r>
              <a:rPr lang="en-US" altLang="zh-CN" sz="1200" b="0" i="0" kern="1200" dirty="0">
                <a:solidFill>
                  <a:schemeClr val="tx1"/>
                </a:solidFill>
                <a:effectLst/>
                <a:latin typeface="+mn-lt"/>
                <a:ea typeface="+mn-ea"/>
                <a:cs typeface="+mn-cs"/>
              </a:rPr>
              <a:t> stage, these QA pairs are used to evaluate our proposed KG-RAG pipeline, which consists of three core modules: a </a:t>
            </a:r>
            <a:r>
              <a:rPr lang="en-US" altLang="zh-CN" sz="1200" b="1" i="0" kern="1200" dirty="0">
                <a:solidFill>
                  <a:schemeClr val="tx1"/>
                </a:solidFill>
                <a:effectLst/>
                <a:latin typeface="+mn-lt"/>
                <a:ea typeface="+mn-ea"/>
                <a:cs typeface="+mn-cs"/>
              </a:rPr>
              <a:t>Retriever</a:t>
            </a:r>
            <a:r>
              <a:rPr lang="en-US" altLang="zh-CN" sz="1200" b="0" i="0" kern="1200" dirty="0">
                <a:solidFill>
                  <a:schemeClr val="tx1"/>
                </a:solidFill>
                <a:effectLst/>
                <a:latin typeface="+mn-lt"/>
                <a:ea typeface="+mn-ea"/>
                <a:cs typeface="+mn-cs"/>
              </a:rPr>
              <a:t>, a </a:t>
            </a:r>
            <a:r>
              <a:rPr lang="en-US" altLang="zh-CN" sz="1200" b="1" i="0" kern="1200" dirty="0" err="1">
                <a:solidFill>
                  <a:schemeClr val="tx1"/>
                </a:solidFill>
                <a:effectLst/>
                <a:latin typeface="+mn-lt"/>
                <a:ea typeface="+mn-ea"/>
                <a:cs typeface="+mn-cs"/>
              </a:rPr>
              <a:t>Reranker</a:t>
            </a:r>
            <a:r>
              <a:rPr lang="en-US" altLang="zh-CN" sz="1200" b="0" i="0" kern="1200" dirty="0">
                <a:solidFill>
                  <a:schemeClr val="tx1"/>
                </a:solidFill>
                <a:effectLst/>
                <a:latin typeface="+mn-lt"/>
                <a:ea typeface="+mn-ea"/>
                <a:cs typeface="+mn-cs"/>
              </a:rPr>
              <a:t>, and a </a:t>
            </a:r>
            <a:r>
              <a:rPr lang="en-US" altLang="zh-CN" sz="1200" b="1" i="0" kern="1200" dirty="0">
                <a:solidFill>
                  <a:schemeClr val="tx1"/>
                </a:solidFill>
                <a:effectLst/>
                <a:latin typeface="+mn-lt"/>
                <a:ea typeface="+mn-ea"/>
                <a:cs typeface="+mn-cs"/>
              </a:rPr>
              <a:t>Chain-of-Thought Rewriter</a:t>
            </a:r>
            <a:r>
              <a:rPr lang="en-US" altLang="zh-CN" sz="1200" b="0" i="0" kern="1200" dirty="0">
                <a:solidFill>
                  <a:schemeClr val="tx1"/>
                </a:solidFill>
                <a:effectLst/>
                <a:latin typeface="+mn-lt"/>
                <a:ea typeface="+mn-ea"/>
                <a:cs typeface="+mn-cs"/>
              </a:rPr>
              <a:t>.</a:t>
            </a:r>
            <a:endParaRPr lang="en-US" altLang="zh-CN" dirty="0">
              <a:sym typeface="+mn-ea"/>
            </a:endParaRPr>
          </a:p>
        </p:txBody>
      </p:sp>
      <p:sp>
        <p:nvSpPr>
          <p:cNvPr id="4" name="灯片编号占位符 3">
            <a:extLst>
              <a:ext uri="{FF2B5EF4-FFF2-40B4-BE49-F238E27FC236}">
                <a16:creationId xmlns:a16="http://schemas.microsoft.com/office/drawing/2014/main" id="{E151FA04-8FFC-53BB-B405-27742A46586E}"/>
              </a:ext>
            </a:extLst>
          </p:cNvPr>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39601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F0CCD-135C-7936-C184-55ACD0068A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A33C9F-0780-5C25-B081-A93A0363EE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0D7288-F83A-FB8A-C351-C1E7BC30B5A1}"/>
              </a:ext>
            </a:extLst>
          </p:cNvPr>
          <p:cNvSpPr>
            <a:spLocks noGrp="1"/>
          </p:cNvSpPr>
          <p:nvPr>
            <p:ph type="body" idx="1"/>
          </p:nvPr>
        </p:nvSpPr>
        <p:spPr/>
        <p:txBody>
          <a:bodyPr/>
          <a:lstStyle/>
          <a:p>
            <a:pPr defTabSz="937900">
              <a:defRPr/>
            </a:pPr>
            <a:r>
              <a:rPr lang="en-US" altLang="zh-CN" dirty="0">
                <a:sym typeface="+mn-ea"/>
              </a:rPr>
              <a:t>Before we talk about question construct part and question answering part, I introduce how we embed the triples with schema. We take advantage of OSKGC, which provides both triple and schema. </a:t>
            </a:r>
            <a:r>
              <a:rPr lang="en-US" altLang="zh-CN" sz="1200" b="0" i="0" kern="1200" dirty="0">
                <a:solidFill>
                  <a:schemeClr val="tx1"/>
                </a:solidFill>
                <a:effectLst/>
                <a:latin typeface="+mn-lt"/>
                <a:ea typeface="+mn-ea"/>
                <a:cs typeface="+mn-cs"/>
              </a:rPr>
              <a:t>We employ a template to convert each knowledge triple and its corresponding entity types into a piece of contextualized natural language. Meanwhile, both the triples and their source schema are embedded as metadata into the vector database to facilitate subsequent retrieval.</a:t>
            </a:r>
            <a:endParaRPr lang="en-US" altLang="zh-CN" dirty="0">
              <a:sym typeface="+mn-ea"/>
            </a:endParaRPr>
          </a:p>
        </p:txBody>
      </p:sp>
      <p:sp>
        <p:nvSpPr>
          <p:cNvPr id="4" name="灯片编号占位符 3">
            <a:extLst>
              <a:ext uri="{FF2B5EF4-FFF2-40B4-BE49-F238E27FC236}">
                <a16:creationId xmlns:a16="http://schemas.microsoft.com/office/drawing/2014/main" id="{56841FBE-5AF4-CD64-4B77-A69EFF864AC9}"/>
              </a:ext>
            </a:extLst>
          </p:cNvPr>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3497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rPr dirty="0" err="1"/>
              <a:t>标题文本</a:t>
            </a:r>
            <a:endParaRPr dirty="0"/>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19" name="幻灯片编号"/>
          <p:cNvSpPr txBox="1">
            <a:spLocks noGrp="1"/>
          </p:cNvSpPr>
          <p:nvPr>
            <p:ph type="sldNum" sz="quarter" idx="2"/>
          </p:nvPr>
        </p:nvSpPr>
        <p:spPr>
          <a:xfrm>
            <a:off x="11310541" y="6400179"/>
            <a:ext cx="271863" cy="276993"/>
          </a:xfrm>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transition spd="med"/>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xfrm>
            <a:off x="11310541" y="6400179"/>
            <a:ext cx="271863" cy="276993"/>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extLst>
      <p:ext uri="{BB962C8B-B14F-4D97-AF65-F5344CB8AC3E}">
        <p14:creationId xmlns:p14="http://schemas.microsoft.com/office/powerpoint/2010/main" val="223383473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66191"/>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91715503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81066848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4743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04213681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9572189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1_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01479177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userDrawn="1"/>
        </p:nvSpPr>
        <p:spPr>
          <a:xfrm>
            <a:off x="-1" y="1070135"/>
            <a:ext cx="12192001" cy="1428"/>
          </a:xfrm>
          <a:prstGeom prst="line">
            <a:avLst/>
          </a:prstGeom>
          <a:ln w="101600">
            <a:solidFill>
              <a:srgbClr val="7D2D2D"/>
            </a:solidFill>
          </a:ln>
        </p:spPr>
        <p:txBody>
          <a:bodyPr lIns="45719" rIns="45719"/>
          <a:lstStyle/>
          <a:p>
            <a:endParaRPr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ransition spd="med"/>
  <p:hf sldNum="0" hdr="0" ft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extLst>
      <p:ext uri="{BB962C8B-B14F-4D97-AF65-F5344CB8AC3E}">
        <p14:creationId xmlns:p14="http://schemas.microsoft.com/office/powerpoint/2010/main" val="32560870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ransition spd="med"/>
  <p:hf sldNum="0" hdr="0" ft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298931" y="2768538"/>
            <a:ext cx="11587162" cy="1520406"/>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Improving Question Answering via Knowledge Graph Retrieval based on Ontology Information</a:t>
            </a:r>
          </a:p>
        </p:txBody>
      </p:sp>
      <p:sp>
        <p:nvSpPr>
          <p:cNvPr id="119" name="テキスト ボックス 4"/>
          <p:cNvSpPr txBox="1"/>
          <p:nvPr/>
        </p:nvSpPr>
        <p:spPr>
          <a:xfrm>
            <a:off x="1520512" y="4899471"/>
            <a:ext cx="9144000" cy="901700"/>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lang="en-US" altLang="zh-CN" sz="2200" kern="0" dirty="0">
                <a:solidFill>
                  <a:srgbClr val="000000"/>
                </a:solidFill>
                <a:latin typeface="Calibri" panose="020F0502020204030204"/>
                <a:cs typeface="Arial" panose="020B0604020202020204"/>
                <a:sym typeface="Arial" panose="020B0604020202020204"/>
              </a:rPr>
              <a:t>Zhang Chaofan</a:t>
            </a:r>
            <a:endParaRPr kumimoji="0" lang="en-US" altLang="zh-CN" sz="2200" b="0" i="0" u="none" strike="noStrike" kern="0" cap="none" spc="0" normalizeH="0" baseline="0" noProof="0" dirty="0">
              <a:ln>
                <a:noFill/>
              </a:ln>
              <a:solidFill>
                <a:srgbClr val="000000"/>
              </a:solidFill>
              <a:effectLst/>
              <a:uLnTx/>
              <a:uFillTx/>
              <a:latin typeface="Calibri" panose="020F0502020204030204"/>
              <a:cs typeface="Arial" panose="020B0604020202020204"/>
              <a:sym typeface="Arial" panose="020B0604020202020204"/>
            </a:endParaRPr>
          </a:p>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sz="2200" b="0" i="0" u="none" strike="noStrike" kern="0" cap="none" spc="0" normalizeH="0" baseline="0" noProof="0" dirty="0">
                <a:ln>
                  <a:noFill/>
                </a:ln>
                <a:solidFill>
                  <a:srgbClr val="000000"/>
                </a:solidFill>
                <a:effectLst/>
                <a:uLnTx/>
                <a:uFillTx/>
                <a:latin typeface="Calibri" panose="020F0502020204030204"/>
                <a:cs typeface="Arial" panose="020B0604020202020204"/>
                <a:sym typeface="Arial" panose="020B0604020202020204"/>
              </a:rPr>
              <a:t>2025/09/30</a:t>
            </a:r>
          </a:p>
        </p:txBody>
      </p:sp>
      <p:sp>
        <p:nvSpPr>
          <p:cNvPr id="13319" name="Rectangle 3"/>
          <p:cNvSpPr>
            <a:spLocks noGrp="1" noChangeArrowheads="1"/>
          </p:cNvSpPr>
          <p:nvPr>
            <p:ph type="subTitle" idx="1"/>
          </p:nvPr>
        </p:nvSpPr>
        <p:spPr>
          <a:xfrm>
            <a:off x="3810000" y="6002655"/>
            <a:ext cx="4572000" cy="433388"/>
          </a:xfrm>
        </p:spPr>
        <p:txBody>
          <a:bodyPr/>
          <a:lstStyle/>
          <a:p>
            <a:pPr eaLnBrk="1" hangingPunct="1">
              <a:spcBef>
                <a:spcPct val="0"/>
              </a:spcBef>
            </a:pPr>
            <a:r>
              <a:rPr lang="en-US" altLang="zh-CN" sz="1600" b="1" dirty="0">
                <a:solidFill>
                  <a:srgbClr val="7F7F7F"/>
                </a:solidFill>
                <a:latin typeface="Arial" panose="020B0604020202020204" pitchFamily="34" charset="0"/>
                <a:ea typeface="宋体" panose="02010600030101010101" pitchFamily="2" charset="-122"/>
                <a:cs typeface="Arial" panose="020B0604020202020204" pitchFamily="34" charset="0"/>
              </a:rPr>
              <a:t>Data Engineering</a:t>
            </a:r>
            <a:r>
              <a:rPr lang="zh-CN" altLang="en-US" sz="1600" b="1" dirty="0">
                <a:solidFill>
                  <a:srgbClr val="7F7F7F"/>
                </a:solidFill>
                <a:latin typeface="Arial" panose="020B0604020202020204" pitchFamily="34" charset="0"/>
                <a:ea typeface="宋体" panose="02010600030101010101" pitchFamily="2" charset="-122"/>
                <a:cs typeface="Arial" panose="020B0604020202020204" pitchFamily="34" charset="0"/>
              </a:rPr>
              <a:t> Lab, IPS, Waseda Univ.</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E3029-32E5-54DE-6D41-9B2C9C18F762}"/>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D892B9F1-2336-7363-7F2D-315B08AA83C5}"/>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202EE09B-B8F6-28DF-8421-D1A7D899E516}"/>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10</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08E5AE1B-B2AA-FF63-49DE-AE04871DA0FA}"/>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Dataset Construction</a:t>
            </a:r>
          </a:p>
        </p:txBody>
      </p:sp>
      <p:sp>
        <p:nvSpPr>
          <p:cNvPr id="3" name="コンテンツ プレースホルダ 2">
            <a:extLst>
              <a:ext uri="{FF2B5EF4-FFF2-40B4-BE49-F238E27FC236}">
                <a16:creationId xmlns:a16="http://schemas.microsoft.com/office/drawing/2014/main" id="{01ADB95A-94D3-7E1D-2078-5B12B587B4B8}"/>
              </a:ext>
            </a:extLst>
          </p:cNvPr>
          <p:cNvSpPr txBox="1">
            <a:spLocks/>
          </p:cNvSpPr>
          <p:nvPr/>
        </p:nvSpPr>
        <p:spPr>
          <a:xfrm>
            <a:off x="106162" y="1707116"/>
            <a:ext cx="10832348" cy="4922968"/>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Why we need to construct a QA dataset?</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Taking advantage of OSKGC.</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OSKGC dataset covers 57 distinct data categories.</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Common knowledge and long-tail knowledge included.</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General-purpose QA datasets don’t cover enough data</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Generate entity type question</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OSKGC contains triple-level schema, general-purpose QA datasets don’t</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We use schema to let LLM know the hierarchy of the entity and provide LLM ability to answer entity type questions.</a:t>
            </a: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29417985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B72C9-AC0B-A724-FE1E-4209620BF0BF}"/>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94DA658E-F798-AD50-B800-B718E3DE8D03}"/>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B000B63E-5C93-4DB6-D20A-D7231E3D64D9}"/>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11</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B18A522C-4F81-B373-3345-382260AD2A40}"/>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Dataset Construction</a:t>
            </a:r>
          </a:p>
        </p:txBody>
      </p:sp>
      <p:sp>
        <p:nvSpPr>
          <p:cNvPr id="3" name="コンテンツ プレースホルダ 2">
            <a:extLst>
              <a:ext uri="{FF2B5EF4-FFF2-40B4-BE49-F238E27FC236}">
                <a16:creationId xmlns:a16="http://schemas.microsoft.com/office/drawing/2014/main" id="{061A1FBE-054B-3641-11E4-2FA219644975}"/>
              </a:ext>
            </a:extLst>
          </p:cNvPr>
          <p:cNvSpPr txBox="1">
            <a:spLocks/>
          </p:cNvSpPr>
          <p:nvPr/>
        </p:nvSpPr>
        <p:spPr>
          <a:xfrm>
            <a:off x="106162" y="1707116"/>
            <a:ext cx="10832348" cy="1297342"/>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Prompt Design</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To generate four types of questions, asking subject, relationship, object and entities’ type respectively, four kinds of prompts designed.</a:t>
            </a: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9" name="文本框 8">
            <a:extLst>
              <a:ext uri="{FF2B5EF4-FFF2-40B4-BE49-F238E27FC236}">
                <a16:creationId xmlns:a16="http://schemas.microsoft.com/office/drawing/2014/main" id="{82A19B61-1821-E1A1-D01E-0809954CEF37}"/>
              </a:ext>
            </a:extLst>
          </p:cNvPr>
          <p:cNvSpPr txBox="1"/>
          <p:nvPr/>
        </p:nvSpPr>
        <p:spPr>
          <a:xfrm>
            <a:off x="6600425" y="6445419"/>
            <a:ext cx="67491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Figure 5. Example of the prompt</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10" name="图片 9">
            <a:extLst>
              <a:ext uri="{FF2B5EF4-FFF2-40B4-BE49-F238E27FC236}">
                <a16:creationId xmlns:a16="http://schemas.microsoft.com/office/drawing/2014/main" id="{67EA2DA0-9DD2-7829-1821-E0984B9B0648}"/>
              </a:ext>
            </a:extLst>
          </p:cNvPr>
          <p:cNvPicPr>
            <a:picLocks noChangeAspect="1"/>
          </p:cNvPicPr>
          <p:nvPr/>
        </p:nvPicPr>
        <p:blipFill>
          <a:blip r:embed="rId3"/>
          <a:stretch>
            <a:fillRect/>
          </a:stretch>
        </p:blipFill>
        <p:spPr>
          <a:xfrm>
            <a:off x="587829" y="3004459"/>
            <a:ext cx="5878285" cy="3694724"/>
          </a:xfrm>
          <a:prstGeom prst="rect">
            <a:avLst/>
          </a:prstGeom>
        </p:spPr>
      </p:pic>
      <p:sp>
        <p:nvSpPr>
          <p:cNvPr id="11" name="文本框 10">
            <a:extLst>
              <a:ext uri="{FF2B5EF4-FFF2-40B4-BE49-F238E27FC236}">
                <a16:creationId xmlns:a16="http://schemas.microsoft.com/office/drawing/2014/main" id="{4787E1E7-59D0-8835-2076-6214103D6D0E}"/>
              </a:ext>
            </a:extLst>
          </p:cNvPr>
          <p:cNvSpPr txBox="1"/>
          <p:nvPr/>
        </p:nvSpPr>
        <p:spPr>
          <a:xfrm>
            <a:off x="7542167" y="3059670"/>
            <a:ext cx="33963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Typical Instructions</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cxnSp>
        <p:nvCxnSpPr>
          <p:cNvPr id="13" name="直接箭头连接符 12">
            <a:extLst>
              <a:ext uri="{FF2B5EF4-FFF2-40B4-BE49-F238E27FC236}">
                <a16:creationId xmlns:a16="http://schemas.microsoft.com/office/drawing/2014/main" id="{852B1EAB-6D3D-FDCC-4C8F-09B72FD38609}"/>
              </a:ext>
            </a:extLst>
          </p:cNvPr>
          <p:cNvCxnSpPr/>
          <p:nvPr/>
        </p:nvCxnSpPr>
        <p:spPr>
          <a:xfrm>
            <a:off x="6466114" y="3265714"/>
            <a:ext cx="96882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5" name="文本框 14">
            <a:extLst>
              <a:ext uri="{FF2B5EF4-FFF2-40B4-BE49-F238E27FC236}">
                <a16:creationId xmlns:a16="http://schemas.microsoft.com/office/drawing/2014/main" id="{5C738238-DBF4-DAAE-D88C-0A2B75DB1301}"/>
              </a:ext>
            </a:extLst>
          </p:cNvPr>
          <p:cNvSpPr txBox="1"/>
          <p:nvPr/>
        </p:nvSpPr>
        <p:spPr>
          <a:xfrm>
            <a:off x="7542167" y="3738998"/>
            <a:ext cx="67491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Triple and schema (entity type)</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cxnSp>
        <p:nvCxnSpPr>
          <p:cNvPr id="18" name="直接箭头连接符 17">
            <a:extLst>
              <a:ext uri="{FF2B5EF4-FFF2-40B4-BE49-F238E27FC236}">
                <a16:creationId xmlns:a16="http://schemas.microsoft.com/office/drawing/2014/main" id="{D2C348A4-2834-22CB-788F-76446A2F4018}"/>
              </a:ext>
            </a:extLst>
          </p:cNvPr>
          <p:cNvCxnSpPr/>
          <p:nvPr/>
        </p:nvCxnSpPr>
        <p:spPr>
          <a:xfrm>
            <a:off x="6482442" y="3923663"/>
            <a:ext cx="96882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9" name="文本框 18">
            <a:extLst>
              <a:ext uri="{FF2B5EF4-FFF2-40B4-BE49-F238E27FC236}">
                <a16:creationId xmlns:a16="http://schemas.microsoft.com/office/drawing/2014/main" id="{CCB0837F-BCA7-DAEE-31F9-C1AB850E6A7B}"/>
              </a:ext>
            </a:extLst>
          </p:cNvPr>
          <p:cNvSpPr txBox="1"/>
          <p:nvPr/>
        </p:nvSpPr>
        <p:spPr>
          <a:xfrm>
            <a:off x="7547609" y="4482491"/>
            <a:ext cx="203726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Requirement</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cxnSp>
        <p:nvCxnSpPr>
          <p:cNvPr id="20" name="直接箭头连接符 19">
            <a:extLst>
              <a:ext uri="{FF2B5EF4-FFF2-40B4-BE49-F238E27FC236}">
                <a16:creationId xmlns:a16="http://schemas.microsoft.com/office/drawing/2014/main" id="{C5A3D635-2210-7B51-D468-2E3A184B5BFF}"/>
              </a:ext>
            </a:extLst>
          </p:cNvPr>
          <p:cNvCxnSpPr/>
          <p:nvPr/>
        </p:nvCxnSpPr>
        <p:spPr>
          <a:xfrm>
            <a:off x="6466114" y="4678042"/>
            <a:ext cx="96882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直接箭头连接符 20">
            <a:extLst>
              <a:ext uri="{FF2B5EF4-FFF2-40B4-BE49-F238E27FC236}">
                <a16:creationId xmlns:a16="http://schemas.microsoft.com/office/drawing/2014/main" id="{B1DB00CD-B444-F341-1874-BC408CD8D641}"/>
              </a:ext>
            </a:extLst>
          </p:cNvPr>
          <p:cNvCxnSpPr/>
          <p:nvPr/>
        </p:nvCxnSpPr>
        <p:spPr>
          <a:xfrm>
            <a:off x="6466114" y="5458549"/>
            <a:ext cx="96882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31731A4B-A87E-0933-4937-669D7442C47B}"/>
              </a:ext>
            </a:extLst>
          </p:cNvPr>
          <p:cNvSpPr txBox="1"/>
          <p:nvPr/>
        </p:nvSpPr>
        <p:spPr>
          <a:xfrm>
            <a:off x="7547609" y="5235057"/>
            <a:ext cx="347962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Type of question to be generated </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23" name="文本框 22">
            <a:extLst>
              <a:ext uri="{FF2B5EF4-FFF2-40B4-BE49-F238E27FC236}">
                <a16:creationId xmlns:a16="http://schemas.microsoft.com/office/drawing/2014/main" id="{09F13080-6D56-A6CC-220D-81D1DB8BDF66}"/>
              </a:ext>
            </a:extLst>
          </p:cNvPr>
          <p:cNvSpPr txBox="1"/>
          <p:nvPr/>
        </p:nvSpPr>
        <p:spPr>
          <a:xfrm>
            <a:off x="7580140" y="5966366"/>
            <a:ext cx="347962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One example</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cxnSp>
        <p:nvCxnSpPr>
          <p:cNvPr id="24" name="直接箭头连接符 23">
            <a:extLst>
              <a:ext uri="{FF2B5EF4-FFF2-40B4-BE49-F238E27FC236}">
                <a16:creationId xmlns:a16="http://schemas.microsoft.com/office/drawing/2014/main" id="{59F66224-4BC0-D546-E6A8-6D00630AD90D}"/>
              </a:ext>
            </a:extLst>
          </p:cNvPr>
          <p:cNvCxnSpPr/>
          <p:nvPr/>
        </p:nvCxnSpPr>
        <p:spPr>
          <a:xfrm>
            <a:off x="6466113" y="6151031"/>
            <a:ext cx="968829"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493453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6AFA-AA13-4AF4-4D95-0A3087AF7A21}"/>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76F6304D-4C5A-06F8-4EEB-B20DA15D25EE}"/>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444C20FA-C4EA-39F8-FE41-A19C1E330133}"/>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12</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07C74DA3-B08A-23A3-4789-2CC65A8DA0F6}"/>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Dataset Construction</a:t>
            </a:r>
          </a:p>
        </p:txBody>
      </p:sp>
      <p:sp>
        <p:nvSpPr>
          <p:cNvPr id="3" name="コンテンツ プレースホルダ 2">
            <a:extLst>
              <a:ext uri="{FF2B5EF4-FFF2-40B4-BE49-F238E27FC236}">
                <a16:creationId xmlns:a16="http://schemas.microsoft.com/office/drawing/2014/main" id="{1DEF0C5F-5D2C-1500-F95B-9B5365039332}"/>
              </a:ext>
            </a:extLst>
          </p:cNvPr>
          <p:cNvSpPr txBox="1">
            <a:spLocks/>
          </p:cNvSpPr>
          <p:nvPr/>
        </p:nvSpPr>
        <p:spPr>
          <a:xfrm>
            <a:off x="106162" y="1707115"/>
            <a:ext cx="12085838" cy="1449741"/>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Output Generation</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Output data: </a:t>
            </a:r>
            <a:r>
              <a:rPr lang="en-US" altLang="zh-CN" sz="2200" kern="0" dirty="0">
                <a:latin typeface="+mj-ea"/>
                <a:sym typeface="+mn-ea"/>
              </a:rPr>
              <a:t>Question-Answer pairs, which consists of four types, question about triples’ subject, object, relationship and entities’ type respectively.</a:t>
            </a: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graphicFrame>
        <p:nvGraphicFramePr>
          <p:cNvPr id="7" name="表格 6">
            <a:extLst>
              <a:ext uri="{FF2B5EF4-FFF2-40B4-BE49-F238E27FC236}">
                <a16:creationId xmlns:a16="http://schemas.microsoft.com/office/drawing/2014/main" id="{20F1A7FC-79AE-5D27-B7EE-DA7BAC6D9190}"/>
              </a:ext>
            </a:extLst>
          </p:cNvPr>
          <p:cNvGraphicFramePr>
            <a:graphicFrameLocks noGrp="1"/>
          </p:cNvGraphicFramePr>
          <p:nvPr>
            <p:extLst>
              <p:ext uri="{D42A27DB-BD31-4B8C-83A1-F6EECF244321}">
                <p14:modId xmlns:p14="http://schemas.microsoft.com/office/powerpoint/2010/main" val="3805742935"/>
              </p:ext>
            </p:extLst>
          </p:nvPr>
        </p:nvGraphicFramePr>
        <p:xfrm>
          <a:off x="245720" y="3156857"/>
          <a:ext cx="11423766" cy="3551399"/>
        </p:xfrm>
        <a:graphic>
          <a:graphicData uri="http://schemas.openxmlformats.org/drawingml/2006/table">
            <a:tbl>
              <a:tblPr firstRow="1" bandRow="1">
                <a:tableStyleId>{5C22544A-7EE6-4342-B048-85BDC9FD1C3A}</a:tableStyleId>
              </a:tblPr>
              <a:tblGrid>
                <a:gridCol w="3807922">
                  <a:extLst>
                    <a:ext uri="{9D8B030D-6E8A-4147-A177-3AD203B41FA5}">
                      <a16:colId xmlns:a16="http://schemas.microsoft.com/office/drawing/2014/main" val="3351095557"/>
                    </a:ext>
                  </a:extLst>
                </a:gridCol>
                <a:gridCol w="3849387">
                  <a:extLst>
                    <a:ext uri="{9D8B030D-6E8A-4147-A177-3AD203B41FA5}">
                      <a16:colId xmlns:a16="http://schemas.microsoft.com/office/drawing/2014/main" val="700148944"/>
                    </a:ext>
                  </a:extLst>
                </a:gridCol>
                <a:gridCol w="3766457">
                  <a:extLst>
                    <a:ext uri="{9D8B030D-6E8A-4147-A177-3AD203B41FA5}">
                      <a16:colId xmlns:a16="http://schemas.microsoft.com/office/drawing/2014/main" val="2154421716"/>
                    </a:ext>
                  </a:extLst>
                </a:gridCol>
              </a:tblGrid>
              <a:tr h="705822">
                <a:tc>
                  <a:txBody>
                    <a:bodyPr/>
                    <a:lstStyle/>
                    <a:p>
                      <a:pPr algn="ctr"/>
                      <a:r>
                        <a:rPr lang="en-US" altLang="zh-CN" sz="2000" dirty="0"/>
                        <a:t>Question Type</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altLang="zh-CN" sz="2000" b="1" i="0" u="none" strike="noStrike" cap="none" spc="0" baseline="0" dirty="0">
                          <a:ln>
                            <a:noFill/>
                          </a:ln>
                          <a:solidFill>
                            <a:schemeClr val="lt1"/>
                          </a:solidFill>
                          <a:uFillTx/>
                          <a:latin typeface="+mn-lt"/>
                          <a:ea typeface="+mn-ea"/>
                          <a:cs typeface="+mn-cs"/>
                          <a:sym typeface="Times New Roman" panose="02020603050405020304"/>
                        </a:rPr>
                        <a:t>Example Question</a:t>
                      </a:r>
                      <a:endParaRPr lang="zh-CN" altLang="en-US" sz="2000" b="1" i="0" u="none" strike="noStrike" cap="none" spc="0" baseline="0" dirty="0">
                        <a:ln>
                          <a:noFill/>
                        </a:ln>
                        <a:solidFill>
                          <a:schemeClr val="lt1"/>
                        </a:solidFill>
                        <a:uFillTx/>
                        <a:latin typeface="+mn-lt"/>
                        <a:ea typeface="+mn-ea"/>
                        <a:cs typeface="+mn-cs"/>
                        <a:sym typeface="Times New Roman" panose="0202060305040502030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altLang="zh-CN" sz="2000" b="1" i="0" u="none" strike="noStrike" cap="none" spc="0" baseline="0" dirty="0">
                          <a:ln>
                            <a:noFill/>
                          </a:ln>
                          <a:solidFill>
                            <a:schemeClr val="lt1"/>
                          </a:solidFill>
                          <a:uFillTx/>
                          <a:latin typeface="+mn-lt"/>
                          <a:ea typeface="+mn-ea"/>
                          <a:cs typeface="+mn-cs"/>
                          <a:sym typeface="Times New Roman" panose="02020603050405020304"/>
                        </a:rPr>
                        <a:t>Answer</a:t>
                      </a:r>
                      <a:endParaRPr lang="zh-CN" altLang="en-US" sz="2000" b="1" i="0" u="none" strike="noStrike" cap="none" spc="0" baseline="0" dirty="0">
                        <a:ln>
                          <a:noFill/>
                        </a:ln>
                        <a:solidFill>
                          <a:schemeClr val="lt1"/>
                        </a:solidFill>
                        <a:uFillTx/>
                        <a:latin typeface="+mn-lt"/>
                        <a:ea typeface="+mn-ea"/>
                        <a:cs typeface="+mn-cs"/>
                        <a:sym typeface="Times New Roman" panose="02020603050405020304"/>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83125613"/>
                  </a:ext>
                </a:extLst>
              </a:tr>
              <a:tr h="705822">
                <a:tc>
                  <a:txBody>
                    <a:bodyPr/>
                    <a:lstStyle/>
                    <a:p>
                      <a:pPr algn="ctr"/>
                      <a:r>
                        <a:rPr lang="en-US" altLang="zh-CN" sz="1800" dirty="0"/>
                        <a:t>Subject Question</a:t>
                      </a:r>
                      <a:endParaRPr lang="zh-CN" altLang="en-US" sz="18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b="0" i="0" u="none" strike="noStrike" cap="none" spc="0" baseline="0" dirty="0">
                          <a:ln>
                            <a:noFill/>
                          </a:ln>
                          <a:solidFill>
                            <a:schemeClr val="dk1"/>
                          </a:solidFill>
                          <a:uFillTx/>
                          <a:latin typeface="+mn-lt"/>
                          <a:ea typeface="+mn-ea"/>
                          <a:cs typeface="+mn-cs"/>
                          <a:sym typeface="Times New Roman" panose="02020603050405020304"/>
                        </a:rPr>
                        <a:t>Who wrote </a:t>
                      </a:r>
                      <a:r>
                        <a:rPr lang="en-US" altLang="zh-CN" sz="1800" b="0" i="1" u="none" strike="noStrike" cap="none" spc="0" baseline="0" dirty="0">
                          <a:ln>
                            <a:noFill/>
                          </a:ln>
                          <a:solidFill>
                            <a:schemeClr val="dk1"/>
                          </a:solidFill>
                          <a:uFillTx/>
                          <a:latin typeface="+mn-lt"/>
                          <a:ea typeface="+mn-ea"/>
                          <a:cs typeface="+mn-cs"/>
                          <a:sym typeface="Times New Roman" panose="02020603050405020304"/>
                        </a:rPr>
                        <a:t>A Fistful of Dollars</a:t>
                      </a:r>
                      <a:r>
                        <a:rPr lang="en-US" altLang="zh-CN" sz="1800" b="0" i="0" u="none" strike="noStrike" cap="none" spc="0" baseline="0" dirty="0">
                          <a:ln>
                            <a:noFill/>
                          </a:ln>
                          <a:solidFill>
                            <a:schemeClr val="dk1"/>
                          </a:solidFill>
                          <a:uFillTx/>
                          <a:latin typeface="+mn-lt"/>
                          <a:ea typeface="+mn-ea"/>
                          <a:cs typeface="+mn-cs"/>
                          <a:sym typeface="Times New Roman" panose="02020603050405020304"/>
                        </a:rPr>
                        <a:t>? </a:t>
                      </a:r>
                      <a:endParaRPr lang="zh-CN" altLang="en-US" sz="1800" b="0" i="0" u="none" strike="noStrike" cap="none" spc="0" baseline="0" dirty="0">
                        <a:ln>
                          <a:noFill/>
                        </a:ln>
                        <a:solidFill>
                          <a:schemeClr val="dk1"/>
                        </a:solidFill>
                        <a:uFillTx/>
                        <a:latin typeface="+mn-lt"/>
                        <a:ea typeface="+mn-ea"/>
                        <a:cs typeface="+mn-cs"/>
                        <a:sym typeface="Times New Roman" panose="02020603050405020304"/>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b="0" i="0" u="none" strike="noStrike" cap="none" spc="0" baseline="0" dirty="0">
                          <a:ln>
                            <a:noFill/>
                          </a:ln>
                          <a:solidFill>
                            <a:schemeClr val="dk1"/>
                          </a:solidFill>
                          <a:uFillTx/>
                          <a:latin typeface="+mn-lt"/>
                          <a:ea typeface="+mn-ea"/>
                          <a:cs typeface="+mn-cs"/>
                          <a:sym typeface="Times New Roman" panose="02020603050405020304"/>
                        </a:rPr>
                        <a:t>Sergio Leone</a:t>
                      </a:r>
                      <a:endParaRPr lang="zh-CN" altLang="en-US" sz="1800" b="0" i="0" u="none" strike="noStrike" cap="none" spc="0" baseline="0" dirty="0">
                        <a:ln>
                          <a:noFill/>
                        </a:ln>
                        <a:solidFill>
                          <a:schemeClr val="dk1"/>
                        </a:solidFill>
                        <a:uFillTx/>
                        <a:latin typeface="+mn-lt"/>
                        <a:ea typeface="+mn-ea"/>
                        <a:cs typeface="+mn-cs"/>
                        <a:sym typeface="Times New Roman" panose="02020603050405020304"/>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4834204"/>
                  </a:ext>
                </a:extLst>
              </a:tr>
              <a:tr h="728111">
                <a:tc>
                  <a:txBody>
                    <a:bodyPr/>
                    <a:lstStyle/>
                    <a:p>
                      <a:pPr algn="ctr"/>
                      <a:r>
                        <a:rPr lang="en-US" altLang="zh-CN" sz="1800" dirty="0"/>
                        <a:t>Object Question</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t>What film was written by </a:t>
                      </a:r>
                      <a:r>
                        <a:rPr lang="en-US" altLang="zh-CN" sz="1800" i="1" dirty="0"/>
                        <a:t>Sergio Leone</a:t>
                      </a:r>
                      <a:endParaRPr lang="zh-CN"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t>A Fistful of Dollars</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8349044"/>
                  </a:ext>
                </a:extLst>
              </a:tr>
              <a:tr h="705822">
                <a:tc>
                  <a:txBody>
                    <a:bodyPr/>
                    <a:lstStyle/>
                    <a:p>
                      <a:pPr algn="ctr"/>
                      <a:r>
                        <a:rPr lang="en-US" altLang="zh-CN" sz="1800" dirty="0"/>
                        <a:t>Relation Question</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t>What is the relationship between </a:t>
                      </a:r>
                      <a:r>
                        <a:rPr lang="en-US" altLang="zh-CN" sz="1800" i="1" dirty="0"/>
                        <a:t>A Fistful of Dollars</a:t>
                      </a:r>
                      <a:r>
                        <a:rPr lang="en-US" altLang="zh-CN" sz="1800" dirty="0"/>
                        <a:t> and </a:t>
                      </a:r>
                      <a:r>
                        <a:rPr lang="en-US" altLang="zh-CN" sz="1800" i="1" dirty="0"/>
                        <a:t>Sergio Leone</a:t>
                      </a:r>
                      <a:endParaRPr lang="zh-CN"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err="1"/>
                        <a:t>writtenBy</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49806"/>
                  </a:ext>
                </a:extLst>
              </a:tr>
              <a:tr h="705822">
                <a:tc>
                  <a:txBody>
                    <a:bodyPr/>
                    <a:lstStyle/>
                    <a:p>
                      <a:pPr algn="ctr"/>
                      <a:r>
                        <a:rPr lang="en-US" altLang="zh-CN" sz="1800" dirty="0"/>
                        <a:t>Type Question</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t>What type of entity is </a:t>
                      </a:r>
                      <a:r>
                        <a:rPr lang="en-US" altLang="zh-CN" sz="1800" i="1" dirty="0"/>
                        <a:t>A Fistful of Dollars</a:t>
                      </a:r>
                      <a:endParaRPr lang="zh-CN"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t>Film</a:t>
                      </a:r>
                      <a:endParaRPr lang="zh-CN"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74475695"/>
                  </a:ext>
                </a:extLst>
              </a:tr>
            </a:tbl>
          </a:graphicData>
        </a:graphic>
      </p:graphicFrame>
    </p:spTree>
    <p:extLst>
      <p:ext uri="{BB962C8B-B14F-4D97-AF65-F5344CB8AC3E}">
        <p14:creationId xmlns:p14="http://schemas.microsoft.com/office/powerpoint/2010/main" val="10273720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A7DD1-050E-2F2C-D650-436AF0F28A6A}"/>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402E42CE-1293-041F-176D-A27FF0B14976}"/>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84A24703-9691-95AB-9634-4171C168AB6F}"/>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13</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5C85D2A9-FD2D-D02F-19F0-37A12D6074A0}"/>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Dataset Construction Evaluation</a:t>
            </a:r>
          </a:p>
        </p:txBody>
      </p:sp>
      <p:sp>
        <p:nvSpPr>
          <p:cNvPr id="3" name="コンテンツ プレースホルダ 2">
            <a:extLst>
              <a:ext uri="{FF2B5EF4-FFF2-40B4-BE49-F238E27FC236}">
                <a16:creationId xmlns:a16="http://schemas.microsoft.com/office/drawing/2014/main" id="{3D54C07B-A69E-8D9B-497D-0A30E4B5EC19}"/>
              </a:ext>
            </a:extLst>
          </p:cNvPr>
          <p:cNvSpPr txBox="1">
            <a:spLocks/>
          </p:cNvSpPr>
          <p:nvPr/>
        </p:nvSpPr>
        <p:spPr>
          <a:xfrm>
            <a:off x="106162" y="1707115"/>
            <a:ext cx="12085838" cy="1058945"/>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Evaluation Metrics</a:t>
            </a:r>
          </a:p>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Correctness: </a:t>
            </a:r>
            <a:r>
              <a:rPr lang="en-US" altLang="zh-CN" sz="2200" kern="0" dirty="0">
                <a:solidFill>
                  <a:schemeClr val="tx1"/>
                </a:solidFill>
                <a:latin typeface="+mj-ea"/>
                <a:ea typeface="+mj-ea"/>
                <a:sym typeface="+mn-ea"/>
              </a:rPr>
              <a:t>GPT-4o could make mistakes,</a:t>
            </a:r>
            <a:r>
              <a:rPr lang="zh-CN" altLang="en-US" sz="2200" kern="0" dirty="0">
                <a:solidFill>
                  <a:schemeClr val="tx1"/>
                </a:solidFill>
                <a:latin typeface="+mj-ea"/>
                <a:ea typeface="+mj-ea"/>
                <a:sym typeface="+mn-ea"/>
              </a:rPr>
              <a:t> </a:t>
            </a:r>
            <a:r>
              <a:rPr lang="en-US" altLang="zh-CN" sz="2200" kern="0" dirty="0">
                <a:solidFill>
                  <a:schemeClr val="tx1"/>
                </a:solidFill>
                <a:latin typeface="+mj-ea"/>
                <a:ea typeface="+mj-ea"/>
                <a:sym typeface="+mn-ea"/>
              </a:rPr>
              <a:t>for</a:t>
            </a:r>
            <a:r>
              <a:rPr lang="zh-CN" altLang="en-US" sz="2200" kern="0" dirty="0">
                <a:solidFill>
                  <a:schemeClr val="tx1"/>
                </a:solidFill>
                <a:latin typeface="+mj-ea"/>
                <a:ea typeface="+mj-ea"/>
                <a:sym typeface="+mn-ea"/>
              </a:rPr>
              <a:t> </a:t>
            </a:r>
            <a:r>
              <a:rPr lang="en-US" altLang="zh-CN" sz="2200" kern="0" dirty="0">
                <a:solidFill>
                  <a:schemeClr val="tx1"/>
                </a:solidFill>
                <a:latin typeface="+mj-ea"/>
                <a:ea typeface="+mj-ea"/>
                <a:sym typeface="+mn-ea"/>
              </a:rPr>
              <a:t>example:</a:t>
            </a: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9" name="矩形: 圆角 8">
            <a:extLst>
              <a:ext uri="{FF2B5EF4-FFF2-40B4-BE49-F238E27FC236}">
                <a16:creationId xmlns:a16="http://schemas.microsoft.com/office/drawing/2014/main" id="{D66C13B9-3E43-0EE7-9579-B83C4251DE77}"/>
              </a:ext>
            </a:extLst>
          </p:cNvPr>
          <p:cNvSpPr/>
          <p:nvPr/>
        </p:nvSpPr>
        <p:spPr>
          <a:xfrm>
            <a:off x="1108710" y="2766060"/>
            <a:ext cx="6196216" cy="105894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0" name="文本框 9">
            <a:extLst>
              <a:ext uri="{FF2B5EF4-FFF2-40B4-BE49-F238E27FC236}">
                <a16:creationId xmlns:a16="http://schemas.microsoft.com/office/drawing/2014/main" id="{1801CC11-AF21-5490-D064-C44D143644A8}"/>
              </a:ext>
            </a:extLst>
          </p:cNvPr>
          <p:cNvSpPr txBox="1"/>
          <p:nvPr/>
        </p:nvSpPr>
        <p:spPr>
          <a:xfrm>
            <a:off x="1199196" y="2884743"/>
            <a:ext cx="6485874"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ltLang="zh-CN" dirty="0"/>
              <a:t>Text: The runway length of Al Asad Airbase is 3090 meters</a:t>
            </a:r>
          </a:p>
          <a:p>
            <a:pPr hangingPunct="0"/>
            <a:r>
              <a:rPr lang="en-US" altLang="zh-CN" dirty="0"/>
              <a:t>Triple: (AI Asad Airbase, </a:t>
            </a:r>
            <a:r>
              <a:rPr lang="en-US" altLang="zh-CN" dirty="0" err="1"/>
              <a:t>runwayLength</a:t>
            </a:r>
            <a:r>
              <a:rPr lang="en-US" altLang="zh-CN" dirty="0"/>
              <a:t>, 3090)</a:t>
            </a:r>
          </a:p>
          <a:p>
            <a:pPr hangingPunct="0"/>
            <a:r>
              <a:rPr lang="en-US" altLang="zh-CN" dirty="0"/>
              <a:t>Schema: (Airport, </a:t>
            </a:r>
            <a:r>
              <a:rPr lang="en-US" altLang="zh-CN" dirty="0" err="1"/>
              <a:t>runwatLength</a:t>
            </a:r>
            <a:r>
              <a:rPr lang="en-US" altLang="zh-CN" dirty="0"/>
              <a:t>, number)</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3" name="箭头: 下 12">
            <a:extLst>
              <a:ext uri="{FF2B5EF4-FFF2-40B4-BE49-F238E27FC236}">
                <a16:creationId xmlns:a16="http://schemas.microsoft.com/office/drawing/2014/main" id="{EC89AA70-98EC-612B-9856-5527D997FF1C}"/>
              </a:ext>
            </a:extLst>
          </p:cNvPr>
          <p:cNvSpPr/>
          <p:nvPr/>
        </p:nvSpPr>
        <p:spPr>
          <a:xfrm>
            <a:off x="3714750" y="3825005"/>
            <a:ext cx="628650" cy="495535"/>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4" name="矩形: 圆角 13">
            <a:extLst>
              <a:ext uri="{FF2B5EF4-FFF2-40B4-BE49-F238E27FC236}">
                <a16:creationId xmlns:a16="http://schemas.microsoft.com/office/drawing/2014/main" id="{40A875A7-2021-2EC7-8FD1-9BDB40E0D5D7}"/>
              </a:ext>
            </a:extLst>
          </p:cNvPr>
          <p:cNvSpPr/>
          <p:nvPr/>
        </p:nvSpPr>
        <p:spPr>
          <a:xfrm>
            <a:off x="1131571" y="4320540"/>
            <a:ext cx="5966460" cy="105894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5" name="文本框 14">
            <a:extLst>
              <a:ext uri="{FF2B5EF4-FFF2-40B4-BE49-F238E27FC236}">
                <a16:creationId xmlns:a16="http://schemas.microsoft.com/office/drawing/2014/main" id="{2349D484-6029-9E31-8F48-A9ECF8EB414E}"/>
              </a:ext>
            </a:extLst>
          </p:cNvPr>
          <p:cNvSpPr txBox="1"/>
          <p:nvPr/>
        </p:nvSpPr>
        <p:spPr>
          <a:xfrm>
            <a:off x="106162" y="3076930"/>
            <a:ext cx="1002548"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Source Text</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9" name="箭头: 下 18">
            <a:extLst>
              <a:ext uri="{FF2B5EF4-FFF2-40B4-BE49-F238E27FC236}">
                <a16:creationId xmlns:a16="http://schemas.microsoft.com/office/drawing/2014/main" id="{902C2C6C-C007-F2A6-B36B-77E8EF1A6F62}"/>
              </a:ext>
            </a:extLst>
          </p:cNvPr>
          <p:cNvSpPr/>
          <p:nvPr/>
        </p:nvSpPr>
        <p:spPr>
          <a:xfrm>
            <a:off x="3714750" y="5379485"/>
            <a:ext cx="628650" cy="495535"/>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0" name="矩形: 圆角 19">
            <a:extLst>
              <a:ext uri="{FF2B5EF4-FFF2-40B4-BE49-F238E27FC236}">
                <a16:creationId xmlns:a16="http://schemas.microsoft.com/office/drawing/2014/main" id="{B89CAA84-F1A3-BE99-5149-D6ABB9114CC2}"/>
              </a:ext>
            </a:extLst>
          </p:cNvPr>
          <p:cNvSpPr/>
          <p:nvPr/>
        </p:nvSpPr>
        <p:spPr>
          <a:xfrm>
            <a:off x="1120140" y="5840236"/>
            <a:ext cx="5966460" cy="105894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1" name="文本框 20">
            <a:extLst>
              <a:ext uri="{FF2B5EF4-FFF2-40B4-BE49-F238E27FC236}">
                <a16:creationId xmlns:a16="http://schemas.microsoft.com/office/drawing/2014/main" id="{30CD314A-52CB-02C2-562C-08ADE443432C}"/>
              </a:ext>
            </a:extLst>
          </p:cNvPr>
          <p:cNvSpPr txBox="1"/>
          <p:nvPr/>
        </p:nvSpPr>
        <p:spPr>
          <a:xfrm>
            <a:off x="2294893" y="4665347"/>
            <a:ext cx="4097014"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Generate </a:t>
            </a:r>
            <a:r>
              <a:rPr lang="en-US" altLang="zh-CN" dirty="0">
                <a:solidFill>
                  <a:srgbClr val="000000"/>
                </a:solidFill>
                <a:latin typeface="+mj-lt"/>
                <a:ea typeface="+mj-ea"/>
                <a:cs typeface="+mj-cs"/>
                <a:sym typeface="Calibri" panose="020F0502020204030204"/>
              </a:rPr>
              <a:t>Question </a:t>
            </a: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Asking Relation</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22" name="文本框 21">
            <a:extLst>
              <a:ext uri="{FF2B5EF4-FFF2-40B4-BE49-F238E27FC236}">
                <a16:creationId xmlns:a16="http://schemas.microsoft.com/office/drawing/2014/main" id="{88EF5099-C724-EF29-04CD-13B5EC17F465}"/>
              </a:ext>
            </a:extLst>
          </p:cNvPr>
          <p:cNvSpPr txBox="1"/>
          <p:nvPr/>
        </p:nvSpPr>
        <p:spPr>
          <a:xfrm>
            <a:off x="1479231" y="5975853"/>
            <a:ext cx="5234940"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ltLang="zh-CN" dirty="0"/>
              <a:t>Q: What is the runway length of Al Asad Airbase in meters?</a:t>
            </a:r>
          </a:p>
          <a:p>
            <a:pPr hangingPunct="0"/>
            <a:r>
              <a:rPr lang="en-US" altLang="zh-CN" dirty="0"/>
              <a:t>A: </a:t>
            </a:r>
            <a:r>
              <a:rPr lang="en-US" altLang="zh-CN" dirty="0" err="1"/>
              <a:t>runwayLengthMeter</a:t>
            </a:r>
            <a:endParaRPr lang="en-US" altLang="zh-CN" dirty="0"/>
          </a:p>
        </p:txBody>
      </p:sp>
      <p:sp>
        <p:nvSpPr>
          <p:cNvPr id="23" name="文本框 22">
            <a:extLst>
              <a:ext uri="{FF2B5EF4-FFF2-40B4-BE49-F238E27FC236}">
                <a16:creationId xmlns:a16="http://schemas.microsoft.com/office/drawing/2014/main" id="{585C7B36-8CC0-E78C-EAF5-0C60BE2DE713}"/>
              </a:ext>
            </a:extLst>
          </p:cNvPr>
          <p:cNvSpPr txBox="1"/>
          <p:nvPr/>
        </p:nvSpPr>
        <p:spPr>
          <a:xfrm>
            <a:off x="7852410" y="2776880"/>
            <a:ext cx="4093870"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Correctness denotes whether the question can be answered correctly by the generated answer.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24" name="文本框 23">
            <a:extLst>
              <a:ext uri="{FF2B5EF4-FFF2-40B4-BE49-F238E27FC236}">
                <a16:creationId xmlns:a16="http://schemas.microsoft.com/office/drawing/2014/main" id="{33950CF9-CAD9-34A9-CA4D-AD058B796295}"/>
              </a:ext>
            </a:extLst>
          </p:cNvPr>
          <p:cNvSpPr txBox="1"/>
          <p:nvPr/>
        </p:nvSpPr>
        <p:spPr>
          <a:xfrm>
            <a:off x="7852410" y="5975853"/>
            <a:ext cx="2971800"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Can’t answer this question with the generated answer!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4" name="文本框 3">
            <a:extLst>
              <a:ext uri="{FF2B5EF4-FFF2-40B4-BE49-F238E27FC236}">
                <a16:creationId xmlns:a16="http://schemas.microsoft.com/office/drawing/2014/main" id="{E34DA2BC-7094-0EDD-D453-4B2C64D5B323}"/>
              </a:ext>
            </a:extLst>
          </p:cNvPr>
          <p:cNvSpPr txBox="1"/>
          <p:nvPr/>
        </p:nvSpPr>
        <p:spPr>
          <a:xfrm>
            <a:off x="181655" y="4450830"/>
            <a:ext cx="1002548"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Question Type Selector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6" name="文本框 5">
            <a:extLst>
              <a:ext uri="{FF2B5EF4-FFF2-40B4-BE49-F238E27FC236}">
                <a16:creationId xmlns:a16="http://schemas.microsoft.com/office/drawing/2014/main" id="{3051C039-EE72-0689-91DF-83387E4B4165}"/>
              </a:ext>
            </a:extLst>
          </p:cNvPr>
          <p:cNvSpPr txBox="1"/>
          <p:nvPr/>
        </p:nvSpPr>
        <p:spPr>
          <a:xfrm>
            <a:off x="117592" y="6046543"/>
            <a:ext cx="1002548"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Generate</a:t>
            </a:r>
            <a:br>
              <a:rPr lang="en-US" altLang="zh-CN" dirty="0">
                <a:solidFill>
                  <a:srgbClr val="000000"/>
                </a:solidFill>
                <a:latin typeface="+mj-lt"/>
                <a:ea typeface="+mj-ea"/>
                <a:cs typeface="+mj-cs"/>
                <a:sym typeface="Calibri" panose="020F0502020204030204"/>
              </a:rPr>
            </a:br>
            <a:r>
              <a:rPr lang="en-US" altLang="zh-CN" dirty="0">
                <a:solidFill>
                  <a:srgbClr val="000000"/>
                </a:solidFill>
                <a:latin typeface="+mj-lt"/>
                <a:ea typeface="+mj-ea"/>
                <a:cs typeface="+mj-cs"/>
                <a:sym typeface="Calibri" panose="020F0502020204030204"/>
              </a:rPr>
              <a:t>QA pair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7" name="对话气泡: 椭圆形 6">
            <a:extLst>
              <a:ext uri="{FF2B5EF4-FFF2-40B4-BE49-F238E27FC236}">
                <a16:creationId xmlns:a16="http://schemas.microsoft.com/office/drawing/2014/main" id="{F1872B64-A364-5359-F5EE-8702E3324603}"/>
              </a:ext>
            </a:extLst>
          </p:cNvPr>
          <p:cNvSpPr/>
          <p:nvPr/>
        </p:nvSpPr>
        <p:spPr>
          <a:xfrm>
            <a:off x="7459036" y="1315092"/>
            <a:ext cx="2589089" cy="1450968"/>
          </a:xfrm>
          <a:prstGeom prst="wedgeEllipseCallou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8" name="文本框 7">
            <a:extLst>
              <a:ext uri="{FF2B5EF4-FFF2-40B4-BE49-F238E27FC236}">
                <a16:creationId xmlns:a16="http://schemas.microsoft.com/office/drawing/2014/main" id="{8B629AF2-5623-4091-F4DA-071FF4188F1A}"/>
              </a:ext>
            </a:extLst>
          </p:cNvPr>
          <p:cNvSpPr txBox="1"/>
          <p:nvPr/>
        </p:nvSpPr>
        <p:spPr>
          <a:xfrm>
            <a:off x="7685070" y="1471645"/>
            <a:ext cx="2280864"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In the fu</a:t>
            </a:r>
            <a:r>
              <a:rPr lang="en-US" altLang="zh-CN" dirty="0">
                <a:solidFill>
                  <a:srgbClr val="000000"/>
                </a:solidFill>
                <a:latin typeface="+mj-lt"/>
                <a:ea typeface="+mj-ea"/>
                <a:cs typeface="+mj-cs"/>
                <a:sym typeface="Calibri" panose="020F0502020204030204"/>
              </a:rPr>
              <a:t>ture work, we’ll find an automatic measurement method!</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33667235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0008F-7844-EF6B-7F83-F5D625D57716}"/>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CF1923CF-11E8-23D0-3B2F-60786BE9050D}"/>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5C962EFD-DF70-6123-5EBC-128E12A5954B}"/>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14</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EEEA1EE7-0BB2-94F3-77E0-14B6689D7C01}"/>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rPr>
              <a:t>Question Answering </a:t>
            </a:r>
            <a:r>
              <a:rPr kumimoji="0" lang="en-US" altLang="zh-CN" sz="2800" b="1" i="0" u="none" strike="noStrike" kern="1200" cap="none" spc="0" normalizeH="0" baseline="0" noProof="0" dirty="0" err="1">
                <a:ln>
                  <a:noFill/>
                </a:ln>
                <a:solidFill>
                  <a:srgbClr val="7D2D2D"/>
                </a:solidFill>
                <a:effectLst/>
                <a:uLnTx/>
                <a:uFillTx/>
                <a:latin typeface="Calibri" panose="020F0502020204030204"/>
                <a:cs typeface="Arial" panose="020B0604020202020204" pitchFamily="34" charset="0"/>
              </a:rPr>
              <a:t>Syste</a:t>
            </a:r>
            <a:r>
              <a:rPr lang="en-US" altLang="zh-CN" sz="2800" b="1" dirty="0">
                <a:solidFill>
                  <a:srgbClr val="7D2D2D"/>
                </a:solidFill>
                <a:latin typeface="Calibri" panose="020F0502020204030204"/>
                <a:cs typeface="Arial" panose="020B0604020202020204" pitchFamily="34" charset="0"/>
              </a:rPr>
              <a:t>m</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3" name="コンテンツ プレースホルダ 2">
            <a:extLst>
              <a:ext uri="{FF2B5EF4-FFF2-40B4-BE49-F238E27FC236}">
                <a16:creationId xmlns:a16="http://schemas.microsoft.com/office/drawing/2014/main" id="{12C578C3-2684-FDC8-2BCF-879002341F82}"/>
              </a:ext>
            </a:extLst>
          </p:cNvPr>
          <p:cNvSpPr txBox="1">
            <a:spLocks/>
          </p:cNvSpPr>
          <p:nvPr/>
        </p:nvSpPr>
        <p:spPr>
          <a:xfrm>
            <a:off x="106162" y="1707115"/>
            <a:ext cx="10496524" cy="5150885"/>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sym typeface="+mn-ea"/>
              </a:rPr>
              <a:t>Retrieval</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Hybrid Retrieval: Keyword </a:t>
            </a:r>
            <a:r>
              <a:rPr lang="en-US" altLang="zh-CN" sz="2200" kern="0" dirty="0" err="1">
                <a:solidFill>
                  <a:schemeClr val="tx1"/>
                </a:solidFill>
                <a:latin typeface="+mj-ea"/>
                <a:sym typeface="+mn-ea"/>
              </a:rPr>
              <a:t>Retrieval+Embedding-Based</a:t>
            </a:r>
            <a:r>
              <a:rPr lang="en-US" altLang="zh-CN" sz="2200" kern="0" dirty="0">
                <a:solidFill>
                  <a:schemeClr val="tx1"/>
                </a:solidFill>
                <a:latin typeface="+mj-ea"/>
                <a:sym typeface="+mn-ea"/>
              </a:rPr>
              <a:t> Retrieval(EBR).</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Result Fusion: Reciprocal Rank Fusion(RRF)  ranks documents based on their position in each result list.</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Why hybrid retrieval: Combine the </a:t>
            </a:r>
            <a:r>
              <a:rPr lang="en-US" altLang="zh-CN" sz="2200" b="1" kern="0" dirty="0">
                <a:solidFill>
                  <a:schemeClr val="tx1"/>
                </a:solidFill>
                <a:latin typeface="+mj-ea"/>
                <a:sym typeface="+mn-ea"/>
              </a:rPr>
              <a:t>semantic understanding </a:t>
            </a:r>
            <a:r>
              <a:rPr lang="en-US" altLang="zh-CN" sz="2200" kern="0" dirty="0">
                <a:solidFill>
                  <a:schemeClr val="tx1"/>
                </a:solidFill>
                <a:latin typeface="+mj-ea"/>
                <a:sym typeface="+mn-ea"/>
              </a:rPr>
              <a:t>of dense retrieval(EBR) with </a:t>
            </a:r>
            <a:r>
              <a:rPr lang="en-US" altLang="zh-CN" sz="2200" b="1" kern="0" dirty="0">
                <a:solidFill>
                  <a:schemeClr val="tx1"/>
                </a:solidFill>
                <a:latin typeface="+mj-ea"/>
                <a:sym typeface="+mn-ea"/>
              </a:rPr>
              <a:t>lexical precision </a:t>
            </a:r>
            <a:r>
              <a:rPr lang="en-US" altLang="zh-CN" sz="2200" kern="0" dirty="0">
                <a:solidFill>
                  <a:schemeClr val="tx1"/>
                </a:solidFill>
                <a:latin typeface="+mj-ea"/>
                <a:sym typeface="+mn-ea"/>
              </a:rPr>
              <a:t>of sparse retrieval(keyword retrieval).</a:t>
            </a:r>
          </a:p>
          <a:p>
            <a:pPr algn="just">
              <a:lnSpc>
                <a:spcPct val="120000"/>
              </a:lnSpc>
              <a:buSzPct val="70000"/>
              <a:buFont typeface="Wingdings" panose="05000000000000000000" pitchFamily="2" charset="2"/>
              <a:buChar char="u"/>
            </a:pPr>
            <a:r>
              <a:rPr lang="en-US" altLang="zh-CN" sz="2200" b="1" kern="0" dirty="0" err="1">
                <a:solidFill>
                  <a:schemeClr val="tx1"/>
                </a:solidFill>
                <a:latin typeface="+mj-ea"/>
                <a:sym typeface="+mn-ea"/>
              </a:rPr>
              <a:t>Reranker</a:t>
            </a:r>
            <a:endParaRPr lang="en-US" altLang="zh-CN" sz="2200" b="1" kern="0" dirty="0">
              <a:solidFill>
                <a:schemeClr val="tx1"/>
              </a:solidFill>
              <a:latin typeface="+mj-ea"/>
              <a:sym typeface="+mn-ea"/>
            </a:endParaRP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BGE </a:t>
            </a:r>
            <a:r>
              <a:rPr lang="en-US" altLang="zh-CN" sz="2200" kern="0" dirty="0" err="1">
                <a:solidFill>
                  <a:schemeClr val="tx1"/>
                </a:solidFill>
                <a:latin typeface="+mj-ea"/>
                <a:sym typeface="+mn-ea"/>
              </a:rPr>
              <a:t>Reranker</a:t>
            </a:r>
            <a:r>
              <a:rPr lang="en-US" altLang="zh-CN" sz="2200" kern="0" dirty="0">
                <a:solidFill>
                  <a:schemeClr val="tx1"/>
                </a:solidFill>
                <a:latin typeface="+mj-ea"/>
                <a:sym typeface="+mn-ea"/>
              </a:rPr>
              <a:t>: A high-precision Cross-Encoder model. </a:t>
            </a:r>
          </a:p>
          <a:p>
            <a:pPr marL="255270" lvl="1" indent="0" algn="just">
              <a:lnSpc>
                <a:spcPct val="120000"/>
              </a:lnSpc>
              <a:buSzPct val="70000"/>
              <a:buNone/>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pic>
        <p:nvPicPr>
          <p:cNvPr id="8" name="图片 7">
            <a:extLst>
              <a:ext uri="{FF2B5EF4-FFF2-40B4-BE49-F238E27FC236}">
                <a16:creationId xmlns:a16="http://schemas.microsoft.com/office/drawing/2014/main" id="{C5B1DFD2-E25C-A821-64A7-DDF93CC01FE4}"/>
              </a:ext>
            </a:extLst>
          </p:cNvPr>
          <p:cNvPicPr>
            <a:picLocks noChangeAspect="1"/>
          </p:cNvPicPr>
          <p:nvPr/>
        </p:nvPicPr>
        <p:blipFill>
          <a:blip r:embed="rId3"/>
          <a:stretch>
            <a:fillRect/>
          </a:stretch>
        </p:blipFill>
        <p:spPr>
          <a:xfrm>
            <a:off x="667818" y="5214259"/>
            <a:ext cx="6718015" cy="1654561"/>
          </a:xfrm>
          <a:prstGeom prst="rect">
            <a:avLst/>
          </a:prstGeom>
        </p:spPr>
      </p:pic>
      <p:sp>
        <p:nvSpPr>
          <p:cNvPr id="9" name="文本框 8">
            <a:extLst>
              <a:ext uri="{FF2B5EF4-FFF2-40B4-BE49-F238E27FC236}">
                <a16:creationId xmlns:a16="http://schemas.microsoft.com/office/drawing/2014/main" id="{1F6ABD9D-BF76-3EB8-B551-8A99A5A23433}"/>
              </a:ext>
            </a:extLst>
          </p:cNvPr>
          <p:cNvSpPr txBox="1"/>
          <p:nvPr/>
        </p:nvSpPr>
        <p:spPr>
          <a:xfrm>
            <a:off x="7561780" y="6287784"/>
            <a:ext cx="3154166"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Figure 5. Example of ranked data</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6044669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E68DE-D217-0F25-F9F9-8DB0FB0E0357}"/>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510F6D9C-4286-3186-1DD3-8B43982AACC4}"/>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90B9DB28-F6A7-C53D-DA16-BA7DBEFC3155}"/>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15</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B0250B34-D27E-872F-0AF2-D5BF78A17374}"/>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Question Answering System</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3" name="コンテンツ プレースホルダ 2">
            <a:extLst>
              <a:ext uri="{FF2B5EF4-FFF2-40B4-BE49-F238E27FC236}">
                <a16:creationId xmlns:a16="http://schemas.microsoft.com/office/drawing/2014/main" id="{28C8C4C3-C9DC-2DDF-A12A-3F39086559FF}"/>
              </a:ext>
            </a:extLst>
          </p:cNvPr>
          <p:cNvSpPr txBox="1">
            <a:spLocks/>
          </p:cNvSpPr>
          <p:nvPr/>
        </p:nvSpPr>
        <p:spPr>
          <a:xfrm>
            <a:off x="106162" y="1707116"/>
            <a:ext cx="10496524" cy="4806700"/>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sym typeface="+mn-ea"/>
              </a:rPr>
              <a:t>Rewriter</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LLM will not always understand structured triple and schema</a:t>
            </a: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Chain of Thought(</a:t>
            </a:r>
            <a:r>
              <a:rPr lang="en-US" altLang="zh-CN" sz="2200" kern="0" dirty="0" err="1">
                <a:solidFill>
                  <a:schemeClr val="tx1"/>
                </a:solidFill>
                <a:latin typeface="+mj-ea"/>
                <a:sym typeface="+mn-ea"/>
              </a:rPr>
              <a:t>CoT</a:t>
            </a:r>
            <a:r>
              <a:rPr lang="en-US" altLang="zh-CN" sz="2200" kern="0" dirty="0">
                <a:solidFill>
                  <a:schemeClr val="tx1"/>
                </a:solidFill>
                <a:latin typeface="+mj-ea"/>
                <a:sym typeface="+mn-ea"/>
              </a:rPr>
              <a:t>) based knowledge rewriter:</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Rewrite question:</a:t>
            </a: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marL="1371600" lvl="3" indent="0" algn="just">
              <a:lnSpc>
                <a:spcPct val="120000"/>
              </a:lnSpc>
              <a:buSzPct val="70000"/>
              <a:buNone/>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4" name="文本框 3">
            <a:extLst>
              <a:ext uri="{FF2B5EF4-FFF2-40B4-BE49-F238E27FC236}">
                <a16:creationId xmlns:a16="http://schemas.microsoft.com/office/drawing/2014/main" id="{0CBABD22-8923-60A2-B42C-8B6441D30602}"/>
              </a:ext>
            </a:extLst>
          </p:cNvPr>
          <p:cNvSpPr txBox="1"/>
          <p:nvPr/>
        </p:nvSpPr>
        <p:spPr>
          <a:xfrm>
            <a:off x="887994" y="6290445"/>
            <a:ext cx="67491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Figure7. Example of </a:t>
            </a:r>
            <a:r>
              <a:rPr lang="en-US" altLang="zh-CN" dirty="0" err="1">
                <a:solidFill>
                  <a:srgbClr val="000000"/>
                </a:solidFill>
                <a:latin typeface="+mj-lt"/>
                <a:ea typeface="+mj-ea"/>
                <a:cs typeface="+mj-cs"/>
                <a:sym typeface="Calibri" panose="020F0502020204030204"/>
              </a:rPr>
              <a:t>CoT</a:t>
            </a:r>
            <a:r>
              <a:rPr lang="en-US" altLang="zh-CN" dirty="0">
                <a:solidFill>
                  <a:srgbClr val="000000"/>
                </a:solidFill>
                <a:latin typeface="+mj-lt"/>
                <a:ea typeface="+mj-ea"/>
                <a:cs typeface="+mj-cs"/>
                <a:sym typeface="Calibri" panose="020F0502020204030204"/>
              </a:rPr>
              <a:t> rewriter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9" name="文本框 8">
            <a:extLst>
              <a:ext uri="{FF2B5EF4-FFF2-40B4-BE49-F238E27FC236}">
                <a16:creationId xmlns:a16="http://schemas.microsoft.com/office/drawing/2014/main" id="{98B14FA0-84F1-57B5-DDD8-3C96F30ADCAC}"/>
              </a:ext>
            </a:extLst>
          </p:cNvPr>
          <p:cNvSpPr txBox="1"/>
          <p:nvPr/>
        </p:nvSpPr>
        <p:spPr>
          <a:xfrm>
            <a:off x="6096000" y="3110748"/>
            <a:ext cx="6141389"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Figure 6. LLM will not always perform well with structured knowledge </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11" name="图片 10">
            <a:extLst>
              <a:ext uri="{FF2B5EF4-FFF2-40B4-BE49-F238E27FC236}">
                <a16:creationId xmlns:a16="http://schemas.microsoft.com/office/drawing/2014/main" id="{C6CF4B38-FE0F-8169-04E5-15897B3E89A3}"/>
              </a:ext>
            </a:extLst>
          </p:cNvPr>
          <p:cNvPicPr>
            <a:picLocks noChangeAspect="1"/>
          </p:cNvPicPr>
          <p:nvPr/>
        </p:nvPicPr>
        <p:blipFill>
          <a:blip r:embed="rId3"/>
          <a:stretch>
            <a:fillRect/>
          </a:stretch>
        </p:blipFill>
        <p:spPr>
          <a:xfrm>
            <a:off x="801672" y="2587083"/>
            <a:ext cx="5219700" cy="1133475"/>
          </a:xfrm>
          <a:prstGeom prst="rect">
            <a:avLst/>
          </a:prstGeom>
        </p:spPr>
      </p:pic>
      <p:pic>
        <p:nvPicPr>
          <p:cNvPr id="13" name="图片 12">
            <a:extLst>
              <a:ext uri="{FF2B5EF4-FFF2-40B4-BE49-F238E27FC236}">
                <a16:creationId xmlns:a16="http://schemas.microsoft.com/office/drawing/2014/main" id="{F889F684-AD6F-C27B-EBC6-91BFD9693F5D}"/>
              </a:ext>
            </a:extLst>
          </p:cNvPr>
          <p:cNvPicPr>
            <a:picLocks noChangeAspect="1"/>
          </p:cNvPicPr>
          <p:nvPr/>
        </p:nvPicPr>
        <p:blipFill>
          <a:blip r:embed="rId4"/>
          <a:stretch>
            <a:fillRect/>
          </a:stretch>
        </p:blipFill>
        <p:spPr>
          <a:xfrm>
            <a:off x="801672" y="4891851"/>
            <a:ext cx="9763125" cy="1362075"/>
          </a:xfrm>
          <a:prstGeom prst="rect">
            <a:avLst/>
          </a:prstGeom>
        </p:spPr>
      </p:pic>
    </p:spTree>
    <p:extLst>
      <p:ext uri="{BB962C8B-B14F-4D97-AF65-F5344CB8AC3E}">
        <p14:creationId xmlns:p14="http://schemas.microsoft.com/office/powerpoint/2010/main" val="35979592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013B2-1663-1EA4-9261-2C1767FDD62A}"/>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74A3EEB5-01D3-D464-34C8-4A3510D7952E}"/>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BFBF74D9-735E-E0AF-136B-868FAF14F85D}"/>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16</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19AC1DE6-A035-75E9-2612-08AB2AADD83F}"/>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System Performance Evaluation</a:t>
            </a:r>
          </a:p>
        </p:txBody>
      </p:sp>
      <mc:AlternateContent xmlns:mc="http://schemas.openxmlformats.org/markup-compatibility/2006">
        <mc:Choice xmlns:a14="http://schemas.microsoft.com/office/drawing/2010/main" Requires="a14">
          <p:sp>
            <p:nvSpPr>
              <p:cNvPr id="3" name="コンテンツ プレースホルダ 2">
                <a:extLst>
                  <a:ext uri="{FF2B5EF4-FFF2-40B4-BE49-F238E27FC236}">
                    <a16:creationId xmlns:a16="http://schemas.microsoft.com/office/drawing/2014/main" id="{C6B59D63-3C6C-453B-40F8-790EDFE8508E}"/>
                  </a:ext>
                </a:extLst>
              </p:cNvPr>
              <p:cNvSpPr txBox="1">
                <a:spLocks/>
              </p:cNvSpPr>
              <p:nvPr/>
            </p:nvSpPr>
            <p:spPr>
              <a:xfrm>
                <a:off x="106162" y="1628942"/>
                <a:ext cx="12085838" cy="5326662"/>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Evaluation Metrics</a:t>
                </a:r>
              </a:p>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How to measure relevant:</a:t>
                </a:r>
                <a:r>
                  <a:rPr lang="en-US" altLang="zh-CN" sz="2000" b="1" kern="0" dirty="0">
                    <a:solidFill>
                      <a:schemeClr val="tx1"/>
                    </a:solidFill>
                    <a:latin typeface="+mj-ea"/>
                    <a:ea typeface="+mj-ea"/>
                    <a:sym typeface="+mn-ea"/>
                  </a:rPr>
                  <a:t> </a:t>
                </a:r>
                <a:r>
                  <a:rPr lang="en-US" altLang="zh-CN" sz="2000" kern="0" dirty="0">
                    <a:latin typeface="+mj-ea"/>
                    <a:sym typeface="+mn-ea"/>
                  </a:rPr>
                  <a:t>In this work, for there is only one triple that is used to generate the question, we define if we generate the question-answer pair with tripe</a:t>
                </a:r>
              </a:p>
              <a:p>
                <a:pPr marL="255270" lvl="1" indent="0" algn="just">
                  <a:lnSpc>
                    <a:spcPct val="120000"/>
                  </a:lnSpc>
                  <a:buSzPct val="70000"/>
                  <a:buNone/>
                </a:pPr>
                <a14:m>
                  <m:oMathPara xmlns:m="http://schemas.openxmlformats.org/officeDocument/2006/math">
                    <m:oMathParaPr>
                      <m:jc m:val="centerGroup"/>
                    </m:oMathParaPr>
                    <m:oMath xmlns:m="http://schemas.openxmlformats.org/officeDocument/2006/math">
                      <m:r>
                        <a:rPr lang="en-US" altLang="zh-CN" sz="2000" b="0" i="1" kern="0" smtClean="0">
                          <a:latin typeface="Cambria Math" panose="02040503050406030204" pitchFamily="18" charset="0"/>
                          <a:sym typeface="+mn-ea"/>
                        </a:rPr>
                        <m:t>𝑇</m:t>
                      </m:r>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𝑡𝑟𝑖𝑝𝑙𝑒</m:t>
                      </m:r>
                      <m:d>
                        <m:dPr>
                          <m:ctrlPr>
                            <a:rPr lang="en-US" altLang="zh-CN" sz="2000" b="0" i="1" kern="0" smtClean="0">
                              <a:latin typeface="Cambria Math" panose="02040503050406030204" pitchFamily="18" charset="0"/>
                              <a:sym typeface="+mn-ea"/>
                            </a:rPr>
                          </m:ctrlPr>
                        </m:dPr>
                        <m:e>
                          <m:r>
                            <a:rPr lang="en-US" altLang="zh-CN" sz="2000" b="0" i="1" kern="0" smtClean="0">
                              <a:latin typeface="Cambria Math" panose="02040503050406030204" pitchFamily="18" charset="0"/>
                              <a:sym typeface="+mn-ea"/>
                            </a:rPr>
                            <m:t>𝑠</m:t>
                          </m:r>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𝑟</m:t>
                          </m:r>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𝑜</m:t>
                          </m:r>
                        </m:e>
                      </m:d>
                      <m:r>
                        <a:rPr lang="en-US" altLang="zh-CN" sz="2000" b="0" i="1" kern="0" smtClean="0">
                          <a:latin typeface="Cambria Math" panose="02040503050406030204" pitchFamily="18" charset="0"/>
                          <a:sym typeface="+mn-ea"/>
                        </a:rPr>
                        <m:t>,</m:t>
                      </m:r>
                    </m:oMath>
                  </m:oMathPara>
                </a14:m>
                <a:endParaRPr lang="en-US" altLang="zh-CN" sz="2000" kern="0" dirty="0">
                  <a:latin typeface="+mj-ea"/>
                  <a:sym typeface="+mn-ea"/>
                </a:endParaRPr>
              </a:p>
              <a:p>
                <a:pPr marL="255270" lvl="1" indent="0" algn="just">
                  <a:lnSpc>
                    <a:spcPct val="120000"/>
                  </a:lnSpc>
                  <a:buSzPct val="70000"/>
                  <a:buNone/>
                </a:pPr>
                <a:r>
                  <a:rPr lang="en-US" altLang="zh-CN" sz="2000" kern="0" dirty="0">
                    <a:latin typeface="+mj-ea"/>
                    <a:sym typeface="+mn-ea"/>
                  </a:rPr>
                  <a:t>Then if we retrieve triples like</a:t>
                </a:r>
              </a:p>
              <a:p>
                <a:pPr marL="255270" lvl="1" indent="0" algn="just">
                  <a:lnSpc>
                    <a:spcPct val="120000"/>
                  </a:lnSpc>
                  <a:buSzPct val="70000"/>
                  <a:buNone/>
                </a:pPr>
                <a14:m>
                  <m:oMathPara xmlns:m="http://schemas.openxmlformats.org/officeDocument/2006/math">
                    <m:oMathParaPr>
                      <m:jc m:val="centerGroup"/>
                    </m:oMathParaPr>
                    <m:oMath xmlns:m="http://schemas.openxmlformats.org/officeDocument/2006/math">
                      <m:sSup>
                        <m:sSupPr>
                          <m:ctrlPr>
                            <a:rPr lang="en-US" altLang="zh-CN" sz="2000" i="1" kern="0" smtClean="0">
                              <a:latin typeface="Cambria Math" panose="02040503050406030204" pitchFamily="18" charset="0"/>
                              <a:sym typeface="+mn-ea"/>
                            </a:rPr>
                          </m:ctrlPr>
                        </m:sSupPr>
                        <m:e>
                          <m:r>
                            <a:rPr lang="en-US" altLang="zh-CN" sz="2000" b="0" i="1" kern="0" smtClean="0">
                              <a:latin typeface="Cambria Math" panose="02040503050406030204" pitchFamily="18" charset="0"/>
                              <a:sym typeface="+mn-ea"/>
                            </a:rPr>
                            <m:t>𝑇</m:t>
                          </m:r>
                        </m:e>
                        <m:sup>
                          <m:r>
                            <a:rPr lang="en-US" altLang="zh-CN" sz="2000" b="0" i="1" kern="0" smtClean="0">
                              <a:latin typeface="Cambria Math" panose="02040503050406030204" pitchFamily="18" charset="0"/>
                              <a:sym typeface="+mn-ea"/>
                            </a:rPr>
                            <m:t>′</m:t>
                          </m:r>
                        </m:sup>
                      </m:sSup>
                      <m:r>
                        <a:rPr lang="en-US" altLang="zh-CN" sz="2000" b="0" i="1" kern="0" smtClean="0">
                          <a:latin typeface="Cambria Math" panose="02040503050406030204" pitchFamily="18" charset="0"/>
                          <a:sym typeface="+mn-ea"/>
                        </a:rPr>
                        <m:t>=</m:t>
                      </m:r>
                      <m:d>
                        <m:dPr>
                          <m:ctrlPr>
                            <a:rPr lang="en-US" altLang="zh-CN" sz="2000" b="0" i="1" kern="0" smtClean="0">
                              <a:latin typeface="Cambria Math" panose="02040503050406030204" pitchFamily="18" charset="0"/>
                              <a:sym typeface="+mn-ea"/>
                            </a:rPr>
                          </m:ctrlPr>
                        </m:dPr>
                        <m:e>
                          <m:r>
                            <a:rPr lang="en-US" altLang="zh-CN" sz="2000" b="0" i="1" kern="0" smtClean="0">
                              <a:latin typeface="Cambria Math" panose="02040503050406030204" pitchFamily="18" charset="0"/>
                              <a:sym typeface="+mn-ea"/>
                            </a:rPr>
                            <m:t>𝑠</m:t>
                          </m:r>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𝑟</m:t>
                          </m:r>
                          <m:r>
                            <a:rPr lang="en-US" altLang="zh-CN" sz="2000" b="0" i="1" kern="0" smtClean="0">
                              <a:latin typeface="Cambria Math" panose="02040503050406030204" pitchFamily="18" charset="0"/>
                              <a:sym typeface="+mn-ea"/>
                            </a:rPr>
                            <m:t>,</m:t>
                          </m:r>
                          <m:sSup>
                            <m:sSupPr>
                              <m:ctrlPr>
                                <a:rPr lang="en-US" altLang="zh-CN" sz="2000" b="0" i="1" kern="0" smtClean="0">
                                  <a:latin typeface="Cambria Math" panose="02040503050406030204" pitchFamily="18" charset="0"/>
                                  <a:sym typeface="+mn-ea"/>
                                </a:rPr>
                              </m:ctrlPr>
                            </m:sSupPr>
                            <m:e>
                              <m:r>
                                <a:rPr lang="en-US" altLang="zh-CN" sz="2000" b="0" i="1" kern="0" smtClean="0">
                                  <a:latin typeface="Cambria Math" panose="02040503050406030204" pitchFamily="18" charset="0"/>
                                  <a:sym typeface="+mn-ea"/>
                                </a:rPr>
                                <m:t>𝑜</m:t>
                              </m:r>
                            </m:e>
                            <m:sup>
                              <m:r>
                                <a:rPr lang="en-US" altLang="zh-CN" sz="2000" b="0" i="1" kern="0" smtClean="0">
                                  <a:latin typeface="Cambria Math" panose="02040503050406030204" pitchFamily="18" charset="0"/>
                                  <a:sym typeface="+mn-ea"/>
                                </a:rPr>
                                <m:t>′</m:t>
                              </m:r>
                            </m:sup>
                          </m:sSup>
                        </m:e>
                      </m:d>
                      <m:r>
                        <a:rPr lang="en-US" altLang="zh-CN" sz="2000" b="0" i="1" kern="0" smtClean="0">
                          <a:latin typeface="Cambria Math" panose="02040503050406030204" pitchFamily="18" charset="0"/>
                          <a:sym typeface="+mn-ea"/>
                        </a:rPr>
                        <m:t> </m:t>
                      </m:r>
                      <m:r>
                        <a:rPr lang="en-US" altLang="zh-CN" sz="2000" b="0" i="1" kern="0" smtClean="0">
                          <a:latin typeface="Cambria Math" panose="02040503050406030204" pitchFamily="18" charset="0"/>
                          <a:sym typeface="+mn-ea"/>
                        </a:rPr>
                        <m:t>𝑜𝑟</m:t>
                      </m:r>
                      <m:r>
                        <a:rPr lang="en-US" altLang="zh-CN" sz="2000" b="0" i="1" kern="0" smtClean="0">
                          <a:latin typeface="Cambria Math" panose="02040503050406030204" pitchFamily="18" charset="0"/>
                          <a:sym typeface="+mn-ea"/>
                        </a:rPr>
                        <m:t> </m:t>
                      </m:r>
                      <m:sSup>
                        <m:sSupPr>
                          <m:ctrlPr>
                            <a:rPr lang="en-US" altLang="zh-CN" sz="2000" b="0" i="1" kern="0" smtClean="0">
                              <a:latin typeface="Cambria Math" panose="02040503050406030204" pitchFamily="18" charset="0"/>
                              <a:sym typeface="+mn-ea"/>
                            </a:rPr>
                          </m:ctrlPr>
                        </m:sSupPr>
                        <m:e>
                          <m:r>
                            <a:rPr lang="en-US" altLang="zh-CN" sz="2000" b="0" i="1" kern="0" smtClean="0">
                              <a:latin typeface="Cambria Math" panose="02040503050406030204" pitchFamily="18" charset="0"/>
                              <a:sym typeface="+mn-ea"/>
                            </a:rPr>
                            <m:t>𝑇</m:t>
                          </m:r>
                        </m:e>
                        <m:sup>
                          <m:r>
                            <a:rPr lang="en-US" altLang="zh-CN" sz="2000" b="0" i="1" kern="0" smtClean="0">
                              <a:latin typeface="Cambria Math" panose="02040503050406030204" pitchFamily="18" charset="0"/>
                              <a:sym typeface="+mn-ea"/>
                            </a:rPr>
                            <m:t>′′</m:t>
                          </m:r>
                        </m:sup>
                      </m:sSup>
                      <m:r>
                        <a:rPr lang="en-US" altLang="zh-CN" sz="2000" b="0" i="1" kern="0" smtClean="0">
                          <a:latin typeface="Cambria Math" panose="02040503050406030204" pitchFamily="18" charset="0"/>
                          <a:sym typeface="+mn-ea"/>
                        </a:rPr>
                        <m:t>=(</m:t>
                      </m:r>
                      <m:sSup>
                        <m:sSupPr>
                          <m:ctrlPr>
                            <a:rPr lang="en-US" altLang="zh-CN" sz="2000" b="0" i="1" kern="0" smtClean="0">
                              <a:latin typeface="Cambria Math" panose="02040503050406030204" pitchFamily="18" charset="0"/>
                              <a:sym typeface="+mn-ea"/>
                            </a:rPr>
                          </m:ctrlPr>
                        </m:sSupPr>
                        <m:e>
                          <m:r>
                            <a:rPr lang="en-US" altLang="zh-CN" sz="2000" b="0" i="1" kern="0" smtClean="0">
                              <a:latin typeface="Cambria Math" panose="02040503050406030204" pitchFamily="18" charset="0"/>
                              <a:sym typeface="+mn-ea"/>
                            </a:rPr>
                            <m:t>𝑠</m:t>
                          </m:r>
                        </m:e>
                        <m:sup>
                          <m:r>
                            <a:rPr lang="en-US" altLang="zh-CN" sz="2000" b="0" i="1" kern="0" smtClean="0">
                              <a:latin typeface="Cambria Math" panose="02040503050406030204" pitchFamily="18" charset="0"/>
                              <a:sym typeface="+mn-ea"/>
                            </a:rPr>
                            <m:t>′</m:t>
                          </m:r>
                        </m:sup>
                      </m:sSup>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𝑟</m:t>
                      </m:r>
                      <m:r>
                        <a:rPr lang="en-US" altLang="zh-CN" sz="2000" b="0" i="1" kern="0" smtClean="0">
                          <a:latin typeface="Cambria Math" panose="02040503050406030204" pitchFamily="18" charset="0"/>
                          <a:sym typeface="+mn-ea"/>
                        </a:rPr>
                        <m:t>,</m:t>
                      </m:r>
                      <m:r>
                        <a:rPr lang="en-US" altLang="zh-CN" sz="2000" b="0" i="1" kern="0" smtClean="0">
                          <a:latin typeface="Cambria Math" panose="02040503050406030204" pitchFamily="18" charset="0"/>
                          <a:sym typeface="+mn-ea"/>
                        </a:rPr>
                        <m:t>𝑜</m:t>
                      </m:r>
                      <m:r>
                        <a:rPr lang="en-US" altLang="zh-CN" sz="2000" b="0" i="1" kern="0" smtClean="0">
                          <a:latin typeface="Cambria Math" panose="02040503050406030204" pitchFamily="18" charset="0"/>
                          <a:sym typeface="+mn-ea"/>
                        </a:rPr>
                        <m:t>)</m:t>
                      </m:r>
                    </m:oMath>
                  </m:oMathPara>
                </a14:m>
                <a:endParaRPr lang="en-US" altLang="zh-CN" sz="2000" kern="0" dirty="0">
                  <a:latin typeface="+mj-ea"/>
                  <a:sym typeface="+mn-ea"/>
                </a:endParaRPr>
              </a:p>
              <a:p>
                <a:pPr marL="255270" lvl="1" indent="0" algn="just">
                  <a:lnSpc>
                    <a:spcPct val="120000"/>
                  </a:lnSpc>
                  <a:buSzPct val="70000"/>
                  <a:buNone/>
                </a:pPr>
                <a:r>
                  <a:rPr lang="en-US" altLang="zh-CN" sz="2000" kern="0" dirty="0">
                    <a:latin typeface="+mj-ea"/>
                    <a:sym typeface="+mn-ea"/>
                  </a:rPr>
                  <a:t>We assign one point for them, and two points for the exact source triple, zero point for  other triples.</a:t>
                </a:r>
              </a:p>
              <a:p>
                <a:pPr lvl="1" algn="just">
                  <a:lnSpc>
                    <a:spcPct val="120000"/>
                  </a:lnSpc>
                  <a:buSzPct val="70000"/>
                  <a:buFont typeface="Wingdings" panose="05000000000000000000" pitchFamily="2" charset="2"/>
                  <a:buChar char="u"/>
                </a:pPr>
                <a:r>
                  <a:rPr lang="en-US" altLang="zh-CN" sz="2000" b="1" kern="0" dirty="0" err="1">
                    <a:latin typeface="+mj-ea"/>
                    <a:sym typeface="+mn-ea"/>
                  </a:rPr>
                  <a:t>Precision@K</a:t>
                </a:r>
                <a:r>
                  <a:rPr lang="en-US" altLang="zh-CN" sz="2000" b="1" kern="0" dirty="0">
                    <a:latin typeface="+mj-ea"/>
                    <a:sym typeface="+mn-ea"/>
                  </a:rPr>
                  <a:t>: </a:t>
                </a:r>
                <a14:m>
                  <m:oMath xmlns:m="http://schemas.openxmlformats.org/officeDocument/2006/math">
                    <m:f>
                      <m:fPr>
                        <m:ctrlPr>
                          <a:rPr lang="en-US" altLang="zh-CN" sz="2000" b="1" i="1" kern="0" smtClean="0">
                            <a:latin typeface="Cambria Math" panose="02040503050406030204" pitchFamily="18" charset="0"/>
                            <a:sym typeface="+mn-ea"/>
                          </a:rPr>
                        </m:ctrlPr>
                      </m:fPr>
                      <m:num>
                        <m:r>
                          <a:rPr lang="en-US" altLang="zh-CN" sz="2000" b="1" i="1" kern="0" smtClean="0">
                            <a:latin typeface="Cambria Math" panose="02040503050406030204" pitchFamily="18" charset="0"/>
                            <a:sym typeface="+mn-ea"/>
                          </a:rPr>
                          <m:t>𝒄𝒐𝒖𝒏𝒕</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𝒔𝒄𝒐𝒓𝒆</m:t>
                        </m:r>
                        <m:r>
                          <a:rPr lang="en-US" altLang="zh-CN" sz="2000" b="1" i="1" kern="0" smtClean="0">
                            <a:latin typeface="Cambria Math" panose="02040503050406030204" pitchFamily="18" charset="0"/>
                            <a:sym typeface="+mn-ea"/>
                          </a:rPr>
                          <m:t>&gt;</m:t>
                        </m:r>
                        <m:r>
                          <a:rPr lang="en-US" altLang="zh-CN" sz="2000" b="1" i="1" kern="0" smtClean="0">
                            <a:latin typeface="Cambria Math" panose="02040503050406030204" pitchFamily="18" charset="0"/>
                            <a:sym typeface="+mn-ea"/>
                          </a:rPr>
                          <m:t>𝟎</m:t>
                        </m:r>
                        <m:r>
                          <a:rPr lang="en-US" altLang="zh-CN" sz="2000" b="1" i="1" kern="0" smtClean="0">
                            <a:latin typeface="Cambria Math" panose="02040503050406030204" pitchFamily="18" charset="0"/>
                            <a:sym typeface="+mn-ea"/>
                          </a:rPr>
                          <m:t>)</m:t>
                        </m:r>
                      </m:num>
                      <m:den>
                        <m:r>
                          <a:rPr lang="en-US" altLang="zh-CN" sz="2000" b="1" i="1" kern="0" smtClean="0">
                            <a:latin typeface="Cambria Math" panose="02040503050406030204" pitchFamily="18" charset="0"/>
                            <a:sym typeface="+mn-ea"/>
                          </a:rPr>
                          <m:t>𝒌</m:t>
                        </m:r>
                        <m:r>
                          <a:rPr lang="en-US" altLang="zh-CN" sz="2000" b="1" i="1" kern="0" smtClean="0">
                            <a:latin typeface="Cambria Math" panose="02040503050406030204" pitchFamily="18" charset="0"/>
                            <a:sym typeface="+mn-ea"/>
                          </a:rPr>
                          <m:t> </m:t>
                        </m:r>
                        <m:r>
                          <a:rPr lang="en-US" altLang="zh-CN" sz="2000" b="1" i="1" kern="0" smtClean="0">
                            <a:latin typeface="Cambria Math" panose="02040503050406030204" pitchFamily="18" charset="0"/>
                            <a:sym typeface="+mn-ea"/>
                          </a:rPr>
                          <m:t>𝒕𝒓𝒊𝒑𝒍𝒆𝒔</m:t>
                        </m:r>
                      </m:den>
                    </m:f>
                  </m:oMath>
                </a14:m>
                <a:endParaRPr lang="en-US" altLang="zh-CN" sz="2000" b="1" kern="0" dirty="0">
                  <a:latin typeface="+mj-ea"/>
                  <a:sym typeface="+mn-ea"/>
                </a:endParaRPr>
              </a:p>
              <a:p>
                <a:pPr lvl="1" algn="just">
                  <a:lnSpc>
                    <a:spcPct val="120000"/>
                  </a:lnSpc>
                  <a:buSzPct val="70000"/>
                  <a:buFont typeface="Wingdings" panose="05000000000000000000" pitchFamily="2" charset="2"/>
                  <a:buChar char="u"/>
                </a:pPr>
                <a:r>
                  <a:rPr lang="en-US" altLang="zh-CN" sz="2000" b="1" kern="0" dirty="0" err="1">
                    <a:latin typeface="+mj-ea"/>
                    <a:sym typeface="+mn-ea"/>
                  </a:rPr>
                  <a:t>Recall@K</a:t>
                </a:r>
                <a:r>
                  <a:rPr lang="en-US" altLang="zh-CN" sz="2000" b="1" kern="0" dirty="0">
                    <a:latin typeface="+mj-ea"/>
                    <a:sym typeface="+mn-ea"/>
                  </a:rPr>
                  <a:t>: </a:t>
                </a:r>
                <a14:m>
                  <m:oMath xmlns:m="http://schemas.openxmlformats.org/officeDocument/2006/math">
                    <m:f>
                      <m:fPr>
                        <m:ctrlPr>
                          <a:rPr lang="en-US" altLang="zh-CN" sz="2000" b="1" i="1" kern="0" smtClean="0">
                            <a:latin typeface="Cambria Math" panose="02040503050406030204" pitchFamily="18" charset="0"/>
                            <a:sym typeface="+mn-ea"/>
                          </a:rPr>
                        </m:ctrlPr>
                      </m:fPr>
                      <m:num>
                        <m:r>
                          <a:rPr lang="en-US" altLang="zh-CN" sz="2000" b="1" i="1" kern="0" smtClean="0">
                            <a:latin typeface="Cambria Math" panose="02040503050406030204" pitchFamily="18" charset="0"/>
                            <a:sym typeface="+mn-ea"/>
                          </a:rPr>
                          <m:t>𝒄𝒐𝒖𝒏𝒕</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𝒔𝒄𝒐𝒓𝒆</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𝟐</m:t>
                        </m:r>
                        <m:r>
                          <a:rPr lang="en-US" altLang="zh-CN" sz="2000" b="1" i="1" kern="0" smtClean="0">
                            <a:latin typeface="Cambria Math" panose="02040503050406030204" pitchFamily="18" charset="0"/>
                            <a:sym typeface="+mn-ea"/>
                          </a:rPr>
                          <m:t>)</m:t>
                        </m:r>
                      </m:num>
                      <m:den>
                        <m:r>
                          <a:rPr lang="en-US" altLang="zh-CN" sz="2000" b="1" i="1" kern="0" smtClean="0">
                            <a:latin typeface="Cambria Math" panose="02040503050406030204" pitchFamily="18" charset="0"/>
                            <a:sym typeface="+mn-ea"/>
                          </a:rPr>
                          <m:t>𝟏</m:t>
                        </m:r>
                      </m:den>
                    </m:f>
                  </m:oMath>
                </a14:m>
                <a:endParaRPr lang="en-US" altLang="zh-CN" sz="2000" b="1" kern="0" dirty="0">
                  <a:latin typeface="+mj-ea"/>
                  <a:sym typeface="+mn-ea"/>
                </a:endParaRPr>
              </a:p>
              <a:p>
                <a:pPr lvl="1" algn="just">
                  <a:lnSpc>
                    <a:spcPct val="120000"/>
                  </a:lnSpc>
                  <a:buSzPct val="70000"/>
                  <a:buFont typeface="Wingdings" panose="05000000000000000000" pitchFamily="2" charset="2"/>
                  <a:buChar char="u"/>
                </a:pPr>
                <a:r>
                  <a:rPr lang="en-US" altLang="zh-CN" sz="2000" b="1" kern="0" dirty="0" err="1">
                    <a:latin typeface="+mj-ea"/>
                    <a:sym typeface="+mn-ea"/>
                  </a:rPr>
                  <a:t>nDCG@K</a:t>
                </a:r>
                <a:r>
                  <a:rPr lang="en-US" altLang="zh-CN" sz="2000" b="1" kern="0" dirty="0">
                    <a:latin typeface="+mj-ea"/>
                    <a:sym typeface="+mn-ea"/>
                  </a:rPr>
                  <a:t>: </a:t>
                </a:r>
                <a14:m>
                  <m:oMath xmlns:m="http://schemas.openxmlformats.org/officeDocument/2006/math">
                    <m:f>
                      <m:fPr>
                        <m:ctrlPr>
                          <a:rPr lang="en-US" altLang="zh-CN" sz="2000" b="1" i="1" kern="0" smtClean="0">
                            <a:latin typeface="Cambria Math" panose="02040503050406030204" pitchFamily="18" charset="0"/>
                            <a:sym typeface="+mn-ea"/>
                          </a:rPr>
                        </m:ctrlPr>
                      </m:fPr>
                      <m:num>
                        <m:r>
                          <a:rPr lang="en-US" altLang="zh-CN" sz="2000" b="1" i="1" kern="0" smtClean="0">
                            <a:latin typeface="Cambria Math" panose="02040503050406030204" pitchFamily="18" charset="0"/>
                            <a:sym typeface="+mn-ea"/>
                          </a:rPr>
                          <m:t>𝑫𝑪𝑮</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𝑲</m:t>
                        </m:r>
                      </m:num>
                      <m:den>
                        <m:r>
                          <a:rPr lang="en-US" altLang="zh-CN" sz="2000" b="1" i="1" kern="0" smtClean="0">
                            <a:latin typeface="Cambria Math" panose="02040503050406030204" pitchFamily="18" charset="0"/>
                            <a:sym typeface="+mn-ea"/>
                          </a:rPr>
                          <m:t>𝑰𝑫𝑪𝑮</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𝑲</m:t>
                        </m:r>
                      </m:den>
                    </m:f>
                    <m:r>
                      <a:rPr lang="en-US" altLang="zh-CN" sz="2000" b="1" i="1" kern="0" smtClean="0">
                        <a:latin typeface="Cambria Math" panose="02040503050406030204" pitchFamily="18" charset="0"/>
                        <a:sym typeface="+mn-ea"/>
                      </a:rPr>
                      <m:t>=</m:t>
                    </m:r>
                    <m:f>
                      <m:fPr>
                        <m:ctrlPr>
                          <a:rPr lang="en-US" altLang="zh-CN" sz="2000" b="1" i="1" kern="0" smtClean="0">
                            <a:latin typeface="Cambria Math" panose="02040503050406030204" pitchFamily="18" charset="0"/>
                            <a:sym typeface="+mn-ea"/>
                          </a:rPr>
                        </m:ctrlPr>
                      </m:fPr>
                      <m:num>
                        <m:r>
                          <a:rPr lang="zh-CN" altLang="en-US" sz="2000" b="1" i="1" kern="0" smtClean="0">
                            <a:latin typeface="Cambria Math" panose="02040503050406030204" pitchFamily="18" charset="0"/>
                            <a:sym typeface="+mn-ea"/>
                          </a:rPr>
                          <m:t>𝚺</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𝒔𝒄𝒐𝒓</m:t>
                        </m:r>
                        <m:sSub>
                          <m:sSubPr>
                            <m:ctrlPr>
                              <a:rPr lang="en-US" altLang="zh-CN" sz="2000" b="1" i="1" kern="0" smtClean="0">
                                <a:latin typeface="Cambria Math" panose="02040503050406030204" pitchFamily="18" charset="0"/>
                                <a:sym typeface="+mn-ea"/>
                              </a:rPr>
                            </m:ctrlPr>
                          </m:sSubPr>
                          <m:e>
                            <m:r>
                              <a:rPr lang="en-US" altLang="zh-CN" sz="2000" b="1" i="1" kern="0" smtClean="0">
                                <a:latin typeface="Cambria Math" panose="02040503050406030204" pitchFamily="18" charset="0"/>
                                <a:sym typeface="+mn-ea"/>
                              </a:rPr>
                              <m:t>𝒆</m:t>
                            </m:r>
                          </m:e>
                          <m:sub>
                            <m:r>
                              <a:rPr lang="en-US" altLang="zh-CN" sz="2000" b="1" i="1" kern="0" smtClean="0">
                                <a:latin typeface="Cambria Math" panose="02040503050406030204" pitchFamily="18" charset="0"/>
                                <a:sym typeface="+mn-ea"/>
                              </a:rPr>
                              <m:t>𝒊</m:t>
                            </m:r>
                          </m:sub>
                        </m:sSub>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𝒍𝒐𝒈</m:t>
                        </m:r>
                        <m:r>
                          <a:rPr lang="en-US" altLang="zh-CN" sz="2000" b="1" i="1" kern="0" smtClean="0">
                            <a:latin typeface="Cambria Math" panose="02040503050406030204" pitchFamily="18" charset="0"/>
                            <a:sym typeface="+mn-ea"/>
                          </a:rPr>
                          <m:t>(</m:t>
                        </m:r>
                        <m:r>
                          <a:rPr lang="en-US" altLang="zh-CN" sz="2000" b="1" i="1" kern="0" smtClean="0">
                            <a:latin typeface="Cambria Math" panose="02040503050406030204" pitchFamily="18" charset="0"/>
                            <a:sym typeface="+mn-ea"/>
                          </a:rPr>
                          <m:t>𝒊</m:t>
                        </m:r>
                        <m:r>
                          <a:rPr lang="en-US" altLang="zh-CN" sz="2000" b="1" i="1" kern="0" smtClean="0">
                            <a:latin typeface="Cambria Math" panose="02040503050406030204" pitchFamily="18" charset="0"/>
                            <a:sym typeface="+mn-ea"/>
                          </a:rPr>
                          <m:t>))</m:t>
                        </m:r>
                      </m:num>
                      <m:den>
                        <m:r>
                          <a:rPr lang="zh-CN" altLang="en-US" sz="2000" b="1" i="1" kern="0">
                            <a:latin typeface="Cambria Math" panose="02040503050406030204" pitchFamily="18" charset="0"/>
                            <a:sym typeface="+mn-ea"/>
                          </a:rPr>
                          <m:t>𝚺</m:t>
                        </m:r>
                        <m:r>
                          <a:rPr lang="en-US" altLang="zh-CN" sz="2000" b="1" i="1" kern="0">
                            <a:latin typeface="Cambria Math" panose="02040503050406030204" pitchFamily="18" charset="0"/>
                            <a:sym typeface="+mn-ea"/>
                          </a:rPr>
                          <m:t>(</m:t>
                        </m:r>
                        <m:r>
                          <a:rPr lang="en-US" altLang="zh-CN" sz="2000" b="1" i="1" kern="0">
                            <a:latin typeface="Cambria Math" panose="02040503050406030204" pitchFamily="18" charset="0"/>
                            <a:sym typeface="+mn-ea"/>
                          </a:rPr>
                          <m:t>𝒔𝒄𝒐𝒓</m:t>
                        </m:r>
                        <m:sSubSup>
                          <m:sSubSupPr>
                            <m:ctrlPr>
                              <a:rPr lang="en-US" altLang="zh-CN" sz="2000" b="1" i="1" kern="0" smtClean="0">
                                <a:latin typeface="Cambria Math" panose="02040503050406030204" pitchFamily="18" charset="0"/>
                                <a:sym typeface="+mn-ea"/>
                              </a:rPr>
                            </m:ctrlPr>
                          </m:sSubSupPr>
                          <m:e>
                            <m:r>
                              <a:rPr lang="en-US" altLang="zh-CN" sz="2000" b="1" i="1" kern="0" smtClean="0">
                                <a:latin typeface="Cambria Math" panose="02040503050406030204" pitchFamily="18" charset="0"/>
                                <a:sym typeface="+mn-ea"/>
                              </a:rPr>
                              <m:t>𝒆</m:t>
                            </m:r>
                          </m:e>
                          <m:sub>
                            <m:r>
                              <a:rPr lang="en-US" altLang="zh-CN" sz="2000" b="1" i="1" kern="0" smtClean="0">
                                <a:latin typeface="Cambria Math" panose="02040503050406030204" pitchFamily="18" charset="0"/>
                                <a:sym typeface="+mn-ea"/>
                              </a:rPr>
                              <m:t>𝒊</m:t>
                            </m:r>
                          </m:sub>
                          <m:sup>
                            <m:r>
                              <a:rPr lang="en-US" altLang="zh-CN" sz="2000" b="1" i="1" kern="0" smtClean="0">
                                <a:latin typeface="Cambria Math" panose="02040503050406030204" pitchFamily="18" charset="0"/>
                                <a:sym typeface="+mn-ea"/>
                              </a:rPr>
                              <m:t>′</m:t>
                            </m:r>
                          </m:sup>
                        </m:sSubSup>
                        <m:r>
                          <a:rPr lang="en-US" altLang="zh-CN" sz="2000" b="1" i="1" kern="0">
                            <a:latin typeface="Cambria Math" panose="02040503050406030204" pitchFamily="18" charset="0"/>
                            <a:sym typeface="+mn-ea"/>
                          </a:rPr>
                          <m:t>∗</m:t>
                        </m:r>
                        <m:r>
                          <a:rPr lang="en-US" altLang="zh-CN" sz="2000" b="1" i="1" kern="0">
                            <a:latin typeface="Cambria Math" panose="02040503050406030204" pitchFamily="18" charset="0"/>
                            <a:sym typeface="+mn-ea"/>
                          </a:rPr>
                          <m:t>𝒍𝒐𝒈</m:t>
                        </m:r>
                        <m:r>
                          <a:rPr lang="en-US" altLang="zh-CN" sz="2000" b="1" i="1" kern="0">
                            <a:latin typeface="Cambria Math" panose="02040503050406030204" pitchFamily="18" charset="0"/>
                            <a:sym typeface="+mn-ea"/>
                          </a:rPr>
                          <m:t>(</m:t>
                        </m:r>
                        <m:r>
                          <a:rPr lang="en-US" altLang="zh-CN" sz="2000" b="1" i="1" kern="0">
                            <a:latin typeface="Cambria Math" panose="02040503050406030204" pitchFamily="18" charset="0"/>
                            <a:sym typeface="+mn-ea"/>
                          </a:rPr>
                          <m:t>𝒊</m:t>
                        </m:r>
                        <m:r>
                          <a:rPr lang="en-US" altLang="zh-CN" sz="2000" b="1" i="1" kern="0">
                            <a:latin typeface="Cambria Math" panose="02040503050406030204" pitchFamily="18" charset="0"/>
                            <a:sym typeface="+mn-ea"/>
                          </a:rPr>
                          <m:t>))</m:t>
                        </m:r>
                      </m:den>
                    </m:f>
                  </m:oMath>
                </a14:m>
                <a:r>
                  <a:rPr lang="en-US" altLang="zh-CN" sz="2000" b="1" kern="0" dirty="0">
                    <a:latin typeface="+mj-ea"/>
                    <a:sym typeface="+mn-ea"/>
                  </a:rPr>
                  <a:t>,  </a:t>
                </a:r>
                <a:r>
                  <a:rPr lang="en-US" altLang="zh-CN" sz="2000" kern="0" dirty="0">
                    <a:latin typeface="+mj-ea"/>
                    <a:sym typeface="+mn-ea"/>
                  </a:rPr>
                  <a:t>IDCG denotes the ideal DCG</a:t>
                </a:r>
              </a:p>
              <a:p>
                <a:pPr lvl="1" algn="just">
                  <a:lnSpc>
                    <a:spcPct val="120000"/>
                  </a:lnSpc>
                  <a:buSzPct val="70000"/>
                  <a:buFont typeface="Wingdings" panose="05000000000000000000" pitchFamily="2" charset="2"/>
                  <a:buChar char="u"/>
                </a:pPr>
                <a:r>
                  <a:rPr lang="en-US" altLang="zh-CN" sz="2000" b="1" kern="0" dirty="0">
                    <a:latin typeface="+mj-ea"/>
                    <a:sym typeface="+mn-ea"/>
                  </a:rPr>
                  <a:t>Accuracy: </a:t>
                </a:r>
                <a:r>
                  <a:rPr lang="en-US" altLang="zh-CN" sz="2000" kern="0" dirty="0">
                    <a:latin typeface="+mj-ea"/>
                    <a:sym typeface="+mn-ea"/>
                  </a:rPr>
                  <a:t>proportion of correctly answered questions </a:t>
                </a:r>
              </a:p>
              <a:p>
                <a:pPr marL="2286000" lvl="5" indent="0" algn="just">
                  <a:lnSpc>
                    <a:spcPct val="120000"/>
                  </a:lnSpc>
                  <a:buSzPct val="70000"/>
                  <a:buNone/>
                </a:pPr>
                <a:endParaRPr lang="en-US" altLang="zh-CN" sz="2200"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mc:Choice>
        <mc:Fallback>
          <p:sp>
            <p:nvSpPr>
              <p:cNvPr id="3" name="コンテンツ プレースホルダ 2">
                <a:extLst>
                  <a:ext uri="{FF2B5EF4-FFF2-40B4-BE49-F238E27FC236}">
                    <a16:creationId xmlns:a16="http://schemas.microsoft.com/office/drawing/2014/main" id="{C6B59D63-3C6C-453B-40F8-790EDFE8508E}"/>
                  </a:ext>
                </a:extLst>
              </p:cNvPr>
              <p:cNvSpPr txBox="1">
                <a:spLocks noRot="1" noChangeAspect="1" noMove="1" noResize="1" noEditPoints="1" noAdjustHandles="1" noChangeArrowheads="1" noChangeShapeType="1" noTextEdit="1"/>
              </p:cNvSpPr>
              <p:nvPr/>
            </p:nvSpPr>
            <p:spPr>
              <a:xfrm>
                <a:off x="106162" y="1628942"/>
                <a:ext cx="12085838" cy="5326662"/>
              </a:xfrm>
              <a:prstGeom prst="rect">
                <a:avLst/>
              </a:prstGeom>
              <a:blipFill>
                <a:blip r:embed="rId3"/>
                <a:stretch>
                  <a:fillRect l="-151" r="-504" b="-2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84234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98A29-A761-F053-7D4E-0239B4CDF95F}"/>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D627B18B-038A-10A0-2F6F-BD225C711E6E}"/>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Result</a:t>
            </a:r>
          </a:p>
        </p:txBody>
      </p:sp>
      <p:sp>
        <p:nvSpPr>
          <p:cNvPr id="2" name="スライド番号プレースホルダ 4">
            <a:extLst>
              <a:ext uri="{FF2B5EF4-FFF2-40B4-BE49-F238E27FC236}">
                <a16:creationId xmlns:a16="http://schemas.microsoft.com/office/drawing/2014/main" id="{50A2EAFE-064E-B014-1127-5CF43EF40BA4}"/>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17</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D2CD83B5-C76F-E737-19FA-C2DBBB88190C}"/>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System Performance Evaluation</a:t>
            </a:r>
          </a:p>
        </p:txBody>
      </p:sp>
      <p:sp>
        <p:nvSpPr>
          <p:cNvPr id="3" name="コンテンツ プレースホルダ 2">
            <a:extLst>
              <a:ext uri="{FF2B5EF4-FFF2-40B4-BE49-F238E27FC236}">
                <a16:creationId xmlns:a16="http://schemas.microsoft.com/office/drawing/2014/main" id="{BF81E11A-F3E1-BDE9-1100-25089E0B3B85}"/>
              </a:ext>
            </a:extLst>
          </p:cNvPr>
          <p:cNvSpPr txBox="1">
            <a:spLocks/>
          </p:cNvSpPr>
          <p:nvPr/>
        </p:nvSpPr>
        <p:spPr>
          <a:xfrm>
            <a:off x="106162" y="1707115"/>
            <a:ext cx="12085838" cy="5001142"/>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Evaluation Result</a:t>
            </a:r>
          </a:p>
          <a:p>
            <a:pPr marL="2286000" lvl="5" indent="0" algn="just">
              <a:lnSpc>
                <a:spcPct val="120000"/>
              </a:lnSpc>
              <a:buSzPct val="70000"/>
              <a:buNone/>
            </a:pPr>
            <a:endParaRPr lang="en-US" altLang="zh-CN" sz="2200"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pic>
        <p:nvPicPr>
          <p:cNvPr id="9" name="图片 8">
            <a:extLst>
              <a:ext uri="{FF2B5EF4-FFF2-40B4-BE49-F238E27FC236}">
                <a16:creationId xmlns:a16="http://schemas.microsoft.com/office/drawing/2014/main" id="{BCC51461-44CA-686F-8F1C-9293FF71AFDC}"/>
              </a:ext>
            </a:extLst>
          </p:cNvPr>
          <p:cNvPicPr>
            <a:picLocks noChangeAspect="1"/>
          </p:cNvPicPr>
          <p:nvPr/>
        </p:nvPicPr>
        <p:blipFill>
          <a:blip r:embed="rId3"/>
          <a:stretch>
            <a:fillRect/>
          </a:stretch>
        </p:blipFill>
        <p:spPr>
          <a:xfrm>
            <a:off x="603376" y="2072368"/>
            <a:ext cx="6627880" cy="4466615"/>
          </a:xfrm>
          <a:prstGeom prst="rect">
            <a:avLst/>
          </a:prstGeom>
        </p:spPr>
      </p:pic>
      <p:sp>
        <p:nvSpPr>
          <p:cNvPr id="10" name="文本框 9">
            <a:extLst>
              <a:ext uri="{FF2B5EF4-FFF2-40B4-BE49-F238E27FC236}">
                <a16:creationId xmlns:a16="http://schemas.microsoft.com/office/drawing/2014/main" id="{CA087526-EA5F-2F09-93A3-8AC0E01AF9E1}"/>
              </a:ext>
            </a:extLst>
          </p:cNvPr>
          <p:cNvSpPr txBox="1"/>
          <p:nvPr/>
        </p:nvSpPr>
        <p:spPr>
          <a:xfrm>
            <a:off x="846897" y="6458736"/>
            <a:ext cx="67491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Figure 8. Accuracy of two RAG systems</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1" name="文本框 10">
            <a:extLst>
              <a:ext uri="{FF2B5EF4-FFF2-40B4-BE49-F238E27FC236}">
                <a16:creationId xmlns:a16="http://schemas.microsoft.com/office/drawing/2014/main" id="{F11727E2-D90D-37A1-54FB-83EA8BE48B35}"/>
              </a:ext>
            </a:extLst>
          </p:cNvPr>
          <p:cNvSpPr txBox="1"/>
          <p:nvPr/>
        </p:nvSpPr>
        <p:spPr>
          <a:xfrm>
            <a:off x="7510409" y="2578813"/>
            <a:ext cx="4309080"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Enhanced RAG is our proposed method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solidFill>
                  <a:srgbClr val="000000"/>
                </a:solidFill>
                <a:latin typeface="+mj-lt"/>
                <a:ea typeface="+mj-ea"/>
                <a:cs typeface="+mj-cs"/>
                <a:sym typeface="Calibri" panose="020F0502020204030204"/>
              </a:rPr>
              <a:t>Simple RAG is a RAG without </a:t>
            </a:r>
            <a:r>
              <a:rPr lang="en-US" altLang="zh-CN" dirty="0" err="1">
                <a:solidFill>
                  <a:srgbClr val="000000"/>
                </a:solidFill>
                <a:latin typeface="+mj-lt"/>
                <a:ea typeface="+mj-ea"/>
                <a:cs typeface="+mj-cs"/>
                <a:sym typeface="Calibri" panose="020F0502020204030204"/>
              </a:rPr>
              <a:t>CoT</a:t>
            </a:r>
            <a:r>
              <a:rPr lang="en-US" altLang="zh-CN" dirty="0">
                <a:solidFill>
                  <a:srgbClr val="000000"/>
                </a:solidFill>
                <a:latin typeface="+mj-lt"/>
                <a:ea typeface="+mj-ea"/>
                <a:cs typeface="+mj-cs"/>
                <a:sym typeface="Calibri" panose="020F0502020204030204"/>
              </a:rPr>
              <a:t> rewriter and schema-based linearization</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42268750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B531-1538-33CE-6B57-97306EB901A4}"/>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587E061F-EBE9-A35D-5783-BC6D2F256230}"/>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Result</a:t>
            </a:r>
          </a:p>
        </p:txBody>
      </p:sp>
      <p:sp>
        <p:nvSpPr>
          <p:cNvPr id="2" name="スライド番号プレースホルダ 4">
            <a:extLst>
              <a:ext uri="{FF2B5EF4-FFF2-40B4-BE49-F238E27FC236}">
                <a16:creationId xmlns:a16="http://schemas.microsoft.com/office/drawing/2014/main" id="{A12C2C2F-6EEA-6D6B-1E9D-01AAAE913C9F}"/>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18</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E2FDF491-BBD5-E1B3-73A1-5B1872E0E8CF}"/>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QA System Performance Evaluation</a:t>
            </a:r>
          </a:p>
        </p:txBody>
      </p:sp>
      <p:sp>
        <p:nvSpPr>
          <p:cNvPr id="3" name="コンテンツ プレースホルダ 2">
            <a:extLst>
              <a:ext uri="{FF2B5EF4-FFF2-40B4-BE49-F238E27FC236}">
                <a16:creationId xmlns:a16="http://schemas.microsoft.com/office/drawing/2014/main" id="{43423CBE-951A-375B-68C4-6DBCE2C92CC3}"/>
              </a:ext>
            </a:extLst>
          </p:cNvPr>
          <p:cNvSpPr txBox="1">
            <a:spLocks/>
          </p:cNvSpPr>
          <p:nvPr/>
        </p:nvSpPr>
        <p:spPr>
          <a:xfrm>
            <a:off x="106162" y="1707115"/>
            <a:ext cx="12085838" cy="5001142"/>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Evaluation Result</a:t>
            </a:r>
          </a:p>
          <a:p>
            <a:pPr marL="2286000" lvl="5" indent="0" algn="just">
              <a:lnSpc>
                <a:spcPct val="120000"/>
              </a:lnSpc>
              <a:buSzPct val="70000"/>
              <a:buNone/>
            </a:pPr>
            <a:endParaRPr lang="en-US" altLang="zh-CN" sz="2200"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10" name="文本框 9">
            <a:extLst>
              <a:ext uri="{FF2B5EF4-FFF2-40B4-BE49-F238E27FC236}">
                <a16:creationId xmlns:a16="http://schemas.microsoft.com/office/drawing/2014/main" id="{363A4A68-E8A5-F430-1A35-CA26B1679B25}"/>
              </a:ext>
            </a:extLst>
          </p:cNvPr>
          <p:cNvSpPr txBox="1"/>
          <p:nvPr/>
        </p:nvSpPr>
        <p:spPr>
          <a:xfrm>
            <a:off x="846897" y="6458736"/>
            <a:ext cx="67491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Figure 9. Evaluation metrics of our method</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8" name="图片 7">
            <a:extLst>
              <a:ext uri="{FF2B5EF4-FFF2-40B4-BE49-F238E27FC236}">
                <a16:creationId xmlns:a16="http://schemas.microsoft.com/office/drawing/2014/main" id="{61A34E75-D509-16FA-357F-F41F4298773F}"/>
              </a:ext>
            </a:extLst>
          </p:cNvPr>
          <p:cNvPicPr>
            <a:picLocks noChangeAspect="1"/>
          </p:cNvPicPr>
          <p:nvPr/>
        </p:nvPicPr>
        <p:blipFill>
          <a:blip r:embed="rId3"/>
          <a:stretch>
            <a:fillRect/>
          </a:stretch>
        </p:blipFill>
        <p:spPr>
          <a:xfrm>
            <a:off x="311032" y="2151074"/>
            <a:ext cx="10412253" cy="4113224"/>
          </a:xfrm>
          <a:prstGeom prst="rect">
            <a:avLst/>
          </a:prstGeom>
        </p:spPr>
      </p:pic>
      <p:sp>
        <p:nvSpPr>
          <p:cNvPr id="12" name="对话气泡: 椭圆形 11">
            <a:extLst>
              <a:ext uri="{FF2B5EF4-FFF2-40B4-BE49-F238E27FC236}">
                <a16:creationId xmlns:a16="http://schemas.microsoft.com/office/drawing/2014/main" id="{3E4460AA-5780-65E0-E326-FFF563C1D44F}"/>
              </a:ext>
            </a:extLst>
          </p:cNvPr>
          <p:cNvSpPr/>
          <p:nvPr/>
        </p:nvSpPr>
        <p:spPr>
          <a:xfrm>
            <a:off x="9676299" y="1215831"/>
            <a:ext cx="1952090" cy="996594"/>
          </a:xfrm>
          <a:prstGeom prst="wedgeEllipseCallou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3" name="文本框 12">
            <a:extLst>
              <a:ext uri="{FF2B5EF4-FFF2-40B4-BE49-F238E27FC236}">
                <a16:creationId xmlns:a16="http://schemas.microsoft.com/office/drawing/2014/main" id="{D2520BCE-8889-D188-AA46-A2A6130D80CD}"/>
              </a:ext>
            </a:extLst>
          </p:cNvPr>
          <p:cNvSpPr txBox="1"/>
          <p:nvPr/>
        </p:nvSpPr>
        <p:spPr>
          <a:xfrm>
            <a:off x="9962998" y="1391034"/>
            <a:ext cx="1520574" cy="7386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rgbClr val="000000"/>
                </a:solidFill>
                <a:effectLst/>
                <a:uFillTx/>
                <a:latin typeface="+mj-lt"/>
                <a:ea typeface="+mj-ea"/>
                <a:cs typeface="+mj-cs"/>
                <a:sym typeface="Calibri" panose="020F0502020204030204"/>
              </a:rPr>
              <a:t>More work will be done to improve the metrics</a:t>
            </a:r>
            <a:endParaRPr kumimoji="0" lang="zh-CN" altLang="en-US" sz="14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34465761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D033A-6713-F748-7095-CC7C554A88A2}"/>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A190CAFC-869C-B1D1-4930-DF61EF82F2D6}"/>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Conclusion</a:t>
            </a:r>
          </a:p>
        </p:txBody>
      </p:sp>
      <p:sp>
        <p:nvSpPr>
          <p:cNvPr id="2" name="スライド番号プレースホルダ 4">
            <a:extLst>
              <a:ext uri="{FF2B5EF4-FFF2-40B4-BE49-F238E27FC236}">
                <a16:creationId xmlns:a16="http://schemas.microsoft.com/office/drawing/2014/main" id="{671965EA-1C9A-270E-0A6B-3F023A3D2B60}"/>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19</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E4356408-C51F-C78F-DDA5-56315283A783}"/>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Conclusion</a:t>
            </a:r>
          </a:p>
        </p:txBody>
      </p:sp>
      <p:sp>
        <p:nvSpPr>
          <p:cNvPr id="4" name="コンテンツ プレースホルダ 2">
            <a:extLst>
              <a:ext uri="{FF2B5EF4-FFF2-40B4-BE49-F238E27FC236}">
                <a16:creationId xmlns:a16="http://schemas.microsoft.com/office/drawing/2014/main" id="{1F8A33BB-246E-7EDA-A4F7-623B0A79B6C8}"/>
              </a:ext>
            </a:extLst>
          </p:cNvPr>
          <p:cNvSpPr txBox="1">
            <a:spLocks/>
          </p:cNvSpPr>
          <p:nvPr/>
        </p:nvSpPr>
        <p:spPr>
          <a:xfrm>
            <a:off x="106162" y="1583768"/>
            <a:ext cx="12085838" cy="2351234"/>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Proposed work improves LLM’s understanding by introducing</a:t>
            </a:r>
          </a:p>
          <a:p>
            <a:pPr lvl="3"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Schema-based triple embedding method</a:t>
            </a:r>
          </a:p>
          <a:p>
            <a:pPr lvl="3" algn="just">
              <a:lnSpc>
                <a:spcPct val="120000"/>
              </a:lnSpc>
              <a:buSzPct val="70000"/>
              <a:buFont typeface="Wingdings" panose="05000000000000000000" pitchFamily="2" charset="2"/>
              <a:buChar char="u"/>
            </a:pPr>
            <a:r>
              <a:rPr lang="en-US" altLang="zh-CN" sz="2200" kern="0" dirty="0" err="1">
                <a:solidFill>
                  <a:schemeClr val="tx1"/>
                </a:solidFill>
                <a:latin typeface="+mj-ea"/>
                <a:ea typeface="+mj-ea"/>
                <a:sym typeface="+mn-ea"/>
              </a:rPr>
              <a:t>CoT</a:t>
            </a:r>
            <a:r>
              <a:rPr lang="en-US" altLang="zh-CN" sz="2200" kern="0" dirty="0">
                <a:solidFill>
                  <a:schemeClr val="tx1"/>
                </a:solidFill>
                <a:latin typeface="+mj-ea"/>
                <a:ea typeface="+mj-ea"/>
                <a:sym typeface="+mn-ea"/>
              </a:rPr>
              <a:t> rewriter</a:t>
            </a:r>
          </a:p>
          <a:p>
            <a:pPr lvl="3"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Hybrid retrieval method</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Enhance the traditional KG-RAG system, enabling it to answer questions about entity types.</a:t>
            </a: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6" name="文本框 5">
            <a:extLst>
              <a:ext uri="{FF2B5EF4-FFF2-40B4-BE49-F238E27FC236}">
                <a16:creationId xmlns:a16="http://schemas.microsoft.com/office/drawing/2014/main" id="{D69DAF6E-A11C-6646-85B4-24082A1C170E}"/>
              </a:ext>
            </a:extLst>
          </p:cNvPr>
          <p:cNvSpPr txBox="1"/>
          <p:nvPr/>
        </p:nvSpPr>
        <p:spPr>
          <a:xfrm>
            <a:off x="106161" y="38224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Future Work</a:t>
            </a:r>
          </a:p>
        </p:txBody>
      </p:sp>
      <p:sp>
        <p:nvSpPr>
          <p:cNvPr id="7" name="コンテンツ プレースホルダ 2">
            <a:extLst>
              <a:ext uri="{FF2B5EF4-FFF2-40B4-BE49-F238E27FC236}">
                <a16:creationId xmlns:a16="http://schemas.microsoft.com/office/drawing/2014/main" id="{24B593EB-CB8E-CCE6-7A64-BDAB468F1EA8}"/>
              </a:ext>
            </a:extLst>
          </p:cNvPr>
          <p:cNvSpPr txBox="1">
            <a:spLocks/>
          </p:cNvSpPr>
          <p:nvPr/>
        </p:nvSpPr>
        <p:spPr>
          <a:xfrm>
            <a:off x="106162" y="4213542"/>
            <a:ext cx="12085838" cy="2351234"/>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Design better retrieval and </a:t>
            </a:r>
            <a:r>
              <a:rPr lang="en-US" altLang="zh-CN" sz="2200" kern="0" dirty="0" err="1">
                <a:solidFill>
                  <a:schemeClr val="tx1"/>
                </a:solidFill>
                <a:latin typeface="+mj-ea"/>
                <a:ea typeface="+mj-ea"/>
                <a:sym typeface="+mn-ea"/>
              </a:rPr>
              <a:t>reranker</a:t>
            </a:r>
            <a:r>
              <a:rPr lang="en-US" altLang="zh-CN" sz="2200" kern="0" dirty="0">
                <a:solidFill>
                  <a:schemeClr val="tx1"/>
                </a:solidFill>
                <a:latin typeface="+mj-ea"/>
                <a:ea typeface="+mj-ea"/>
                <a:sym typeface="+mn-ea"/>
              </a:rPr>
              <a:t> algorithm to improve the RAG performance</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Automatic evaluation method need to be designed for question-answer pair </a:t>
            </a:r>
            <a:r>
              <a:rPr lang="en-US" altLang="zh-CN" sz="2200" kern="0" dirty="0" err="1">
                <a:solidFill>
                  <a:schemeClr val="tx1"/>
                </a:solidFill>
                <a:latin typeface="+mj-ea"/>
                <a:ea typeface="+mj-ea"/>
                <a:sym typeface="+mn-ea"/>
              </a:rPr>
              <a:t>evalution</a:t>
            </a:r>
            <a:r>
              <a:rPr lang="en-US" altLang="zh-CN" sz="2200" kern="0" dirty="0">
                <a:solidFill>
                  <a:schemeClr val="tx1"/>
                </a:solidFill>
                <a:latin typeface="+mj-ea"/>
                <a:ea typeface="+mj-ea"/>
                <a:sym typeface="+mn-ea"/>
              </a:rPr>
              <a:t>.</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Experiment should be done on other LLM models like Gemini, Qwen etc.</a:t>
            </a: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b="1" kern="0" dirty="0">
              <a:solidFill>
                <a:schemeClr val="tx1"/>
              </a:solidFill>
              <a:latin typeface="+mj-ea"/>
              <a:ea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37209891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BAB33-29D6-8365-C891-5D8F79B918E7}"/>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7E23B210-3FE4-E71C-F1DD-3BA69AAE8083}"/>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660C047A-9074-4B9C-CD0E-3D1A879BD719}"/>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2</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5924C246-769A-790E-A607-9CBA3C42C395}"/>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rPr>
              <a:t>Current LLM’s </a:t>
            </a:r>
            <a:r>
              <a:rPr lang="en-US" altLang="zh-CN" sz="2800" b="1" dirty="0">
                <a:solidFill>
                  <a:srgbClr val="7D2D2D"/>
                </a:solidFill>
                <a:latin typeface="Calibri" panose="020F0502020204030204"/>
                <a:cs typeface="Arial" panose="020B0604020202020204" pitchFamily="34" charset="0"/>
              </a:rPr>
              <a:t>Limitations</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3" name="コンテンツ プレースホルダ 2">
            <a:extLst>
              <a:ext uri="{FF2B5EF4-FFF2-40B4-BE49-F238E27FC236}">
                <a16:creationId xmlns:a16="http://schemas.microsoft.com/office/drawing/2014/main" id="{E9F2BB86-ADC5-FC63-A3D7-0DD137748CD6}"/>
              </a:ext>
            </a:extLst>
          </p:cNvPr>
          <p:cNvSpPr txBox="1">
            <a:spLocks/>
          </p:cNvSpPr>
          <p:nvPr/>
        </p:nvSpPr>
        <p:spPr>
          <a:xfrm>
            <a:off x="106163" y="1695981"/>
            <a:ext cx="10692466" cy="1819856"/>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Long-tail knowledge</a:t>
            </a: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8" name="コンテンツ プレースホルダ 2">
            <a:extLst>
              <a:ext uri="{FF2B5EF4-FFF2-40B4-BE49-F238E27FC236}">
                <a16:creationId xmlns:a16="http://schemas.microsoft.com/office/drawing/2014/main" id="{3A0727B1-3324-920D-896B-76314C7046B8}"/>
              </a:ext>
            </a:extLst>
          </p:cNvPr>
          <p:cNvSpPr txBox="1">
            <a:spLocks/>
          </p:cNvSpPr>
          <p:nvPr/>
        </p:nvSpPr>
        <p:spPr>
          <a:xfrm>
            <a:off x="0" y="5602776"/>
            <a:ext cx="11062086" cy="998411"/>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Lack Interpretability</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LLMs represent knowledge implicitly in their parameters, which is difficult to validate [1].</a:t>
            </a:r>
          </a:p>
          <a:p>
            <a:pPr lvl="1"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pic>
        <p:nvPicPr>
          <p:cNvPr id="7" name="图片 6">
            <a:extLst>
              <a:ext uri="{FF2B5EF4-FFF2-40B4-BE49-F238E27FC236}">
                <a16:creationId xmlns:a16="http://schemas.microsoft.com/office/drawing/2014/main" id="{959BDBFB-9626-22FF-D5B6-E942940D7EB5}"/>
              </a:ext>
            </a:extLst>
          </p:cNvPr>
          <p:cNvPicPr>
            <a:picLocks noChangeAspect="1"/>
          </p:cNvPicPr>
          <p:nvPr/>
        </p:nvPicPr>
        <p:blipFill>
          <a:blip r:embed="rId3"/>
          <a:stretch>
            <a:fillRect/>
          </a:stretch>
        </p:blipFill>
        <p:spPr>
          <a:xfrm>
            <a:off x="311032" y="2219201"/>
            <a:ext cx="5640939" cy="3391048"/>
          </a:xfrm>
          <a:prstGeom prst="rect">
            <a:avLst/>
          </a:prstGeom>
        </p:spPr>
      </p:pic>
      <p:sp>
        <p:nvSpPr>
          <p:cNvPr id="12" name="文本框 11">
            <a:extLst>
              <a:ext uri="{FF2B5EF4-FFF2-40B4-BE49-F238E27FC236}">
                <a16:creationId xmlns:a16="http://schemas.microsoft.com/office/drawing/2014/main" id="{297E30C6-506C-C643-95A8-7E970FACD312}"/>
              </a:ext>
            </a:extLst>
          </p:cNvPr>
          <p:cNvSpPr txBox="1"/>
          <p:nvPr/>
        </p:nvSpPr>
        <p:spPr>
          <a:xfrm>
            <a:off x="5811992" y="5240919"/>
            <a:ext cx="560969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Figure 1. Example of LLM cannot answer long-tail question</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12864312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0E8A1-744E-9CAE-1604-28A5F41B27F5}"/>
            </a:ext>
          </a:extLst>
        </p:cNvPr>
        <p:cNvGrpSpPr/>
        <p:nvPr/>
      </p:nvGrpSpPr>
      <p:grpSpPr>
        <a:xfrm>
          <a:off x="0" y="0"/>
          <a:ext cx="0" cy="0"/>
          <a:chOff x="0" y="0"/>
          <a:chExt cx="0" cy="0"/>
        </a:xfrm>
      </p:grpSpPr>
      <p:sp>
        <p:nvSpPr>
          <p:cNvPr id="2" name="标题 3">
            <a:extLst>
              <a:ext uri="{FF2B5EF4-FFF2-40B4-BE49-F238E27FC236}">
                <a16:creationId xmlns:a16="http://schemas.microsoft.com/office/drawing/2014/main" id="{E2B67BAA-51B6-9EE4-18E6-BA962B8BC269}"/>
              </a:ext>
            </a:extLst>
          </p:cNvPr>
          <p:cNvSpPr txBox="1">
            <a:spLocks/>
          </p:cNvSpPr>
          <p:nvPr/>
        </p:nvSpPr>
        <p:spPr>
          <a:xfrm>
            <a:off x="311037" y="227916"/>
            <a:ext cx="11635244"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kern="0" dirty="0"/>
              <a:t>References</a:t>
            </a:r>
          </a:p>
        </p:txBody>
      </p:sp>
      <p:sp>
        <p:nvSpPr>
          <p:cNvPr id="3" name="スライド番号プレースホルダ 4">
            <a:extLst>
              <a:ext uri="{FF2B5EF4-FFF2-40B4-BE49-F238E27FC236}">
                <a16:creationId xmlns:a16="http://schemas.microsoft.com/office/drawing/2014/main" id="{4A42C907-9144-56C0-E95D-607BAC58AD4F}"/>
              </a:ext>
            </a:extLst>
          </p:cNvPr>
          <p:cNvSpPr txBox="1">
            <a:spLocks/>
          </p:cNvSpPr>
          <p:nvPr/>
        </p:nvSpPr>
        <p:spPr>
          <a:xfrm>
            <a:off x="11600597" y="6369709"/>
            <a:ext cx="345683" cy="338548"/>
          </a:xfrm>
          <a:prstGeom prst="rect">
            <a:avLst/>
          </a:prstGeom>
          <a:ln w="12700">
            <a:miter lim="400000"/>
          </a:ln>
        </p:spPr>
        <p:txBody>
          <a:bodyPr wrap="squar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20</a:t>
            </a:fld>
            <a:endParaRPr lang="en-US" sz="1600" dirty="0">
              <a:solidFill>
                <a:srgbClr val="000000">
                  <a:lumMod val="85000"/>
                  <a:lumOff val="15000"/>
                </a:srgbClr>
              </a:solidFill>
            </a:endParaRPr>
          </a:p>
        </p:txBody>
      </p:sp>
      <p:sp>
        <p:nvSpPr>
          <p:cNvPr id="7" name="コンテンツ プレースホルダ 2">
            <a:extLst>
              <a:ext uri="{FF2B5EF4-FFF2-40B4-BE49-F238E27FC236}">
                <a16:creationId xmlns:a16="http://schemas.microsoft.com/office/drawing/2014/main" id="{C303ABC4-FE8C-014C-C1FE-3C7C85D052E4}"/>
              </a:ext>
            </a:extLst>
          </p:cNvPr>
          <p:cNvSpPr txBox="1">
            <a:spLocks/>
          </p:cNvSpPr>
          <p:nvPr/>
        </p:nvSpPr>
        <p:spPr>
          <a:xfrm>
            <a:off x="462084" y="4814371"/>
            <a:ext cx="10323147" cy="1555338"/>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algn="just">
              <a:lnSpc>
                <a:spcPct val="120000"/>
              </a:lnSpc>
              <a:buSzPct val="70000"/>
              <a:buNone/>
            </a:pPr>
            <a:endParaRPr lang="en-US" altLang="zh-CN" sz="2200" kern="0" dirty="0">
              <a:solidFill>
                <a:schemeClr val="tx1"/>
              </a:solidFill>
              <a:latin typeface="+mj-ea"/>
              <a:ea typeface="+mj-ea"/>
              <a:sym typeface="+mn-ea"/>
            </a:endParaRPr>
          </a:p>
        </p:txBody>
      </p:sp>
      <p:sp>
        <p:nvSpPr>
          <p:cNvPr id="6" name="コンテンツ プレースホルダ 2">
            <a:extLst>
              <a:ext uri="{FF2B5EF4-FFF2-40B4-BE49-F238E27FC236}">
                <a16:creationId xmlns:a16="http://schemas.microsoft.com/office/drawing/2014/main" id="{FFE4C8A1-A113-952F-E538-FF396339A298}"/>
              </a:ext>
            </a:extLst>
          </p:cNvPr>
          <p:cNvSpPr txBox="1">
            <a:spLocks/>
          </p:cNvSpPr>
          <p:nvPr/>
        </p:nvSpPr>
        <p:spPr>
          <a:xfrm>
            <a:off x="462084" y="1446741"/>
            <a:ext cx="11267832" cy="4922968"/>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algn="just">
              <a:lnSpc>
                <a:spcPct val="120000"/>
              </a:lnSpc>
              <a:buSzPct val="70000"/>
              <a:buNone/>
            </a:pPr>
            <a:r>
              <a:rPr lang="en-US" altLang="zh-CN" sz="2200" kern="0" dirty="0">
                <a:solidFill>
                  <a:schemeClr val="tx1"/>
                </a:solidFill>
                <a:latin typeface="+mj-ea"/>
                <a:ea typeface="+mj-ea"/>
                <a:sym typeface="+mn-ea"/>
              </a:rPr>
              <a:t>[1] </a:t>
            </a:r>
            <a:r>
              <a:rPr lang="en-US" altLang="zh-CN" sz="2000" dirty="0"/>
              <a:t>Han, H., Shomer, H., Wang, Y., Lei, Y., Guo, K., Hua, Z., Long, B., Liu, H., &amp; Tang, J. (2025). RAG vs. </a:t>
            </a:r>
            <a:r>
              <a:rPr lang="en-US" altLang="zh-CN" sz="2000" dirty="0" err="1"/>
              <a:t>GraphRAG</a:t>
            </a:r>
            <a:r>
              <a:rPr lang="en-US" altLang="zh-CN" sz="2000" dirty="0"/>
              <a:t>: A Systematic Evaluation and Key Insights. </a:t>
            </a:r>
            <a:r>
              <a:rPr lang="en-US" altLang="zh-CN" sz="2000" dirty="0" err="1"/>
              <a:t>ArXiv</a:t>
            </a:r>
            <a:r>
              <a:rPr lang="en-US" altLang="zh-CN" sz="2000" dirty="0"/>
              <a:t>, abs/2502.11371.</a:t>
            </a:r>
          </a:p>
          <a:p>
            <a:pPr marL="0" indent="0" algn="just">
              <a:lnSpc>
                <a:spcPct val="120000"/>
              </a:lnSpc>
              <a:buSzPct val="70000"/>
              <a:buNone/>
            </a:pPr>
            <a:r>
              <a:rPr lang="en-US" altLang="zh-CN" sz="2000" dirty="0">
                <a:sym typeface="+mn-ea"/>
              </a:rPr>
              <a:t>[2] </a:t>
            </a:r>
            <a:r>
              <a:rPr lang="en-US" altLang="zh-CN" sz="2000" dirty="0"/>
              <a:t>Boci Peng, Yun Zhu, </a:t>
            </a:r>
            <a:r>
              <a:rPr lang="en-US" altLang="zh-CN" sz="2000" dirty="0" err="1"/>
              <a:t>Yongchao</a:t>
            </a:r>
            <a:r>
              <a:rPr lang="en-US" altLang="zh-CN" sz="2000" dirty="0"/>
              <a:t> Liu, </a:t>
            </a:r>
            <a:r>
              <a:rPr lang="en-US" altLang="zh-CN" sz="2000" dirty="0" err="1"/>
              <a:t>Xiaohe</a:t>
            </a:r>
            <a:r>
              <a:rPr lang="en-US" altLang="zh-CN" sz="2000" dirty="0"/>
              <a:t> Bo, </a:t>
            </a:r>
            <a:r>
              <a:rPr lang="en-US" altLang="zh-CN" sz="2000" dirty="0" err="1"/>
              <a:t>Haizhou</a:t>
            </a:r>
            <a:r>
              <a:rPr lang="en-US" altLang="zh-CN" sz="2000" dirty="0"/>
              <a:t> Shi, Chuntao Hong, Yan Zhang, and </a:t>
            </a:r>
            <a:r>
              <a:rPr lang="en-US" altLang="zh-CN" sz="2000" dirty="0" err="1"/>
              <a:t>Siliang</a:t>
            </a:r>
            <a:r>
              <a:rPr lang="en-US" altLang="zh-CN" sz="2000" dirty="0"/>
              <a:t> Tang. 2024.Graph retrieval-augmented generation: A survey.</a:t>
            </a:r>
            <a:endParaRPr lang="en-US" altLang="zh-CN" sz="2000" dirty="0">
              <a:sym typeface="+mn-ea"/>
            </a:endParaRPr>
          </a:p>
          <a:p>
            <a:pPr marL="0" indent="0" algn="just">
              <a:lnSpc>
                <a:spcPct val="120000"/>
              </a:lnSpc>
              <a:buSzPct val="70000"/>
              <a:buNone/>
            </a:pPr>
            <a:r>
              <a:rPr lang="en-US" altLang="zh-CN" sz="2400" kern="0" dirty="0">
                <a:solidFill>
                  <a:schemeClr val="tx1"/>
                </a:solidFill>
                <a:latin typeface="+mj-ea"/>
                <a:ea typeface="+mj-ea"/>
                <a:sym typeface="+mn-ea"/>
              </a:rPr>
              <a:t>[3] </a:t>
            </a:r>
            <a:r>
              <a:rPr lang="en-US" altLang="zh-CN" sz="2000" dirty="0"/>
              <a:t>Tiwari, Yash et al. “</a:t>
            </a:r>
            <a:r>
              <a:rPr lang="en-US" altLang="zh-CN" sz="2000" dirty="0" err="1"/>
              <a:t>OntoRAG</a:t>
            </a:r>
            <a:r>
              <a:rPr lang="en-US" altLang="zh-CN" sz="2000" dirty="0"/>
              <a:t>: Enhancing Question-Answering through Automated Ontology Derivation from Unstructured Knowledge Bases.” </a:t>
            </a:r>
            <a:r>
              <a:rPr lang="en-US" altLang="zh-CN" sz="2000" dirty="0" err="1"/>
              <a:t>ArXiv</a:t>
            </a:r>
            <a:r>
              <a:rPr lang="en-US" altLang="zh-CN" sz="2000" dirty="0"/>
              <a:t> abs/2506.00664 (2025).</a:t>
            </a:r>
          </a:p>
          <a:p>
            <a:pPr marL="0" indent="0" algn="just">
              <a:lnSpc>
                <a:spcPct val="120000"/>
              </a:lnSpc>
              <a:buSzPct val="70000"/>
              <a:buNone/>
            </a:pPr>
            <a:r>
              <a:rPr lang="en-US" altLang="zh-CN" sz="2000" dirty="0">
                <a:sym typeface="+mn-ea"/>
              </a:rPr>
              <a:t>[4] </a:t>
            </a:r>
            <a:r>
              <a:rPr lang="en-US" altLang="zh-CN" sz="2000" dirty="0"/>
              <a:t>Yike Wu, Yi Huang, Nan Hu, Yuncheng Hua, Guilin Qi, </a:t>
            </a:r>
            <a:r>
              <a:rPr lang="en-US" altLang="zh-CN" sz="2000" dirty="0" err="1"/>
              <a:t>Jiaoyan</a:t>
            </a:r>
            <a:r>
              <a:rPr lang="en-US" altLang="zh-CN" sz="2000" dirty="0"/>
              <a:t> Chen, and Jeff Pan. 2024.CoTKR: Chain-of-Thought Enhanced Knowledge Rewriting for Complex Knowledge Graph Question Answering. In Proceedings of the 2024 Conference on Empirical Methods in Natural Language Processing. 3501–3520.</a:t>
            </a:r>
            <a:r>
              <a:rPr lang="en-US" altLang="zh-CN" sz="2400" kern="0" dirty="0">
                <a:solidFill>
                  <a:schemeClr val="tx1"/>
                </a:solidFill>
                <a:latin typeface="+mj-ea"/>
                <a:ea typeface="+mj-ea"/>
                <a:sym typeface="+mn-ea"/>
              </a:rPr>
              <a:t>   </a:t>
            </a:r>
          </a:p>
          <a:p>
            <a:pPr marL="0" indent="0" algn="just">
              <a:lnSpc>
                <a:spcPct val="120000"/>
              </a:lnSpc>
              <a:buSzPct val="70000"/>
              <a:buNone/>
            </a:pPr>
            <a:r>
              <a:rPr lang="en-US" altLang="zh-CN" sz="2000" dirty="0">
                <a:sym typeface="+mn-ea"/>
              </a:rPr>
              <a:t>[5] https://github.com/HeraclesWang</a:t>
            </a:r>
            <a:r>
              <a:rPr lang="en-US" altLang="zh-CN" sz="2400" kern="0" dirty="0">
                <a:solidFill>
                  <a:schemeClr val="tx1"/>
                </a:solidFill>
                <a:latin typeface="+mj-ea"/>
                <a:ea typeface="+mj-ea"/>
                <a:sym typeface="+mn-ea"/>
              </a:rPr>
              <a:t>                                                                                                                                                                                                                                                                                                                                                                                                                                                                                                                                                                                                                                                                                                                                                                                                                                                                                                                                                                                                                                                                                                                                                                                                                                                                                                                                                                                                                                                                                                                                                                                                                                                                                                                                                                                                                                                                                                                                                                                                                                                                                                                                                                                                                                                                                                                                                                                                                                                                                                                                                                                                                                                                                                                                                                                                                                                                                                                                                                                                                                                                                                                                                                                                                                                                                                                                                                                                                                                                                                                                                                                                                                                                                                                                                                                                                                                                                                                                                                                                                                                                                                                                                                                                                                                                                                                                                                                                                                                                                                                                                                                                                                                                                                                                                                                                                                                                                                                                                                                                                                                                                                                                                                                                                                                                                                                                                                                                                                                                                                                                                                                                                                                                                                                                                                                                                                                                                                                                                                                                                                                                                                                                                                                                                                                                                                                                                                                                                                                                                                                                                                                                                                                                                                                                                                                                                                                                                                                                                                                                                                                                                                                                                                                                                                                                                                                                                                                                                                                                                                                                                                                                                                                                                                                                                                                                                                                                                                                                                                                                                                                                                                                                                                                                                                                                                                                                                                                                                                                                                                                                                                                                                                                                                                                                                                                                                                                                                                                                                                                                                                                                                                                                                                                                                                                                                                                                                                                                                                                                                                                                                                                                                                                                                                                                                                                                                                                                                                                                                                                                                                                                                                                                                                                                                                                                                                                                                                                                                                                                                                                                                                                                                                                                                                                                                                                                                                                                                                                                                                                                                                                                                                                                                                                                                                                                                                                                                                                                                                                                                                                                                                                                                                                                                                                                                                                                                                                                                                                                                                                                                                                                                                                                                                                                                                                                                                                                                                                                                                                                                                                                                                                                                                                                                                                                                                                                                                                                                                                                                                                                                                                                                                                                                                                                                                                                                                                                                                                                                                                                                                                                                                                                             </a:t>
            </a:r>
          </a:p>
          <a:p>
            <a:pPr lvl="1" algn="just">
              <a:lnSpc>
                <a:spcPct val="120000"/>
              </a:lnSpc>
              <a:buSzPct val="70000"/>
              <a:buFont typeface="Wingdings" panose="05000000000000000000" pitchFamily="2" charset="2"/>
              <a:buChar char="l"/>
            </a:pPr>
            <a:endParaRPr lang="en-US" altLang="zh-CN" sz="2200" kern="0" dirty="0">
              <a:solidFill>
                <a:schemeClr val="tx1"/>
              </a:solidFill>
              <a:latin typeface="+mj-ea"/>
              <a:ea typeface="+mj-ea"/>
              <a:sym typeface="+mn-ea"/>
            </a:endParaRPr>
          </a:p>
          <a:p>
            <a:pPr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algn="just">
              <a:lnSpc>
                <a:spcPct val="120000"/>
              </a:lnSpc>
              <a:buSzPct val="70000"/>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253821497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3"/>
          <p:cNvSpPr>
            <a:spLocks noGrp="1" noChangeArrowheads="1"/>
          </p:cNvSpPr>
          <p:nvPr>
            <p:ph type="subTitle" idx="1"/>
          </p:nvPr>
        </p:nvSpPr>
        <p:spPr>
          <a:xfrm>
            <a:off x="3810000" y="6002655"/>
            <a:ext cx="4572000" cy="433388"/>
          </a:xfrm>
        </p:spPr>
        <p:txBody>
          <a:bodyPr/>
          <a:lstStyle/>
          <a:p>
            <a:pPr eaLnBrk="1" hangingPunct="1">
              <a:spcBef>
                <a:spcPct val="0"/>
              </a:spcBef>
            </a:pPr>
            <a:r>
              <a:rPr lang="en-US" altLang="zh-CN" sz="1600" b="1" dirty="0">
                <a:solidFill>
                  <a:srgbClr val="7F7F7F"/>
                </a:solidFill>
                <a:latin typeface="Arial" panose="020B0604020202020204" pitchFamily="34" charset="0"/>
                <a:ea typeface="宋体" panose="02010600030101010101" pitchFamily="2" charset="-122"/>
                <a:cs typeface="Arial" panose="020B0604020202020204" pitchFamily="34" charset="0"/>
              </a:rPr>
              <a:t>Data Engineering</a:t>
            </a:r>
            <a:r>
              <a:rPr lang="zh-CN" altLang="en-US" sz="1600" b="1" dirty="0">
                <a:solidFill>
                  <a:srgbClr val="7F7F7F"/>
                </a:solidFill>
                <a:latin typeface="Arial" panose="020B0604020202020204" pitchFamily="34" charset="0"/>
                <a:ea typeface="宋体" panose="02010600030101010101" pitchFamily="2" charset="-122"/>
                <a:cs typeface="Arial" panose="020B0604020202020204" pitchFamily="34" charset="0"/>
              </a:rPr>
              <a:t> Lab, IPS, Waseda Univ.</a:t>
            </a:r>
          </a:p>
        </p:txBody>
      </p:sp>
      <p:sp>
        <p:nvSpPr>
          <p:cNvPr id="2" name="文本框 1"/>
          <p:cNvSpPr txBox="1"/>
          <p:nvPr/>
        </p:nvSpPr>
        <p:spPr>
          <a:xfrm>
            <a:off x="2491530" y="2936147"/>
            <a:ext cx="8942665"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000000"/>
                </a:solidFill>
                <a:effectLst/>
                <a:uLnTx/>
                <a:uFillTx/>
                <a:latin typeface="Calibri" panose="020F0502020204030204"/>
                <a:ea typeface="+mj-ea"/>
                <a:cs typeface="Calibri" panose="020F0502020204030204"/>
                <a:sym typeface="Calibri" panose="020F0502020204030204"/>
              </a:rPr>
              <a:t>Thanks for listening!</a:t>
            </a:r>
            <a:endParaRPr kumimoji="0" lang="zh-CN" altLang="en-US" sz="7200" b="0" i="0" u="none" strike="noStrike" kern="1200" cap="none" spc="0" normalizeH="0" baseline="0" noProof="0" dirty="0">
              <a:ln>
                <a:noFill/>
              </a:ln>
              <a:solidFill>
                <a:srgbClr val="000000"/>
              </a:solidFill>
              <a:effectLst/>
              <a:uLnTx/>
              <a:uFillTx/>
              <a:latin typeface="Calibri" panose="020F0502020204030204"/>
              <a:ea typeface="+mj-ea"/>
              <a:cs typeface="Calibri" panose="020F0502020204030204"/>
              <a:sym typeface="Calibri" panose="020F05020202040302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A43C7-9F9C-2B2B-7354-A44E157E438F}"/>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C8188920-724F-02C8-082E-374016113B38}"/>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99BD6E4E-EBEF-8EA6-1BC8-7B5FBC6019B2}"/>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3</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C5A7A5FE-4DEB-AA42-3806-F824CE040324}"/>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Retrieval-Augmented Generation’s Pros and Cons</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3" name="コンテンツ プレースホルダ 2">
            <a:extLst>
              <a:ext uri="{FF2B5EF4-FFF2-40B4-BE49-F238E27FC236}">
                <a16:creationId xmlns:a16="http://schemas.microsoft.com/office/drawing/2014/main" id="{286D1187-F30D-AFEA-1936-C1958603141C}"/>
              </a:ext>
            </a:extLst>
          </p:cNvPr>
          <p:cNvSpPr txBox="1">
            <a:spLocks/>
          </p:cNvSpPr>
          <p:nvPr/>
        </p:nvSpPr>
        <p:spPr>
          <a:xfrm>
            <a:off x="311032" y="2212989"/>
            <a:ext cx="10692466" cy="1819856"/>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Interpretability</a:t>
            </a:r>
          </a:p>
          <a:p>
            <a:pPr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Contextual depth</a:t>
            </a:r>
          </a:p>
          <a:p>
            <a:pPr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High factual accuracy</a:t>
            </a:r>
          </a:p>
          <a:p>
            <a:pPr algn="just">
              <a:lnSpc>
                <a:spcPct val="120000"/>
              </a:lnSpc>
              <a:buSzPct val="70000"/>
              <a:buFont typeface="Wingdings" panose="05000000000000000000" pitchFamily="2" charset="2"/>
              <a:buChar char="u"/>
            </a:pPr>
            <a:endParaRPr lang="en-US" altLang="zh-CN" sz="2200" kern="0" dirty="0">
              <a:solidFill>
                <a:schemeClr val="tx1"/>
              </a:solidFill>
              <a:latin typeface="+mj-ea"/>
              <a:sym typeface="+mn-ea"/>
            </a:endParaRP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9" name="文本框 8">
            <a:extLst>
              <a:ext uri="{FF2B5EF4-FFF2-40B4-BE49-F238E27FC236}">
                <a16:creationId xmlns:a16="http://schemas.microsoft.com/office/drawing/2014/main" id="{D1453577-B8F5-C4BB-77D6-FFC2CA39064C}"/>
              </a:ext>
            </a:extLst>
          </p:cNvPr>
          <p:cNvSpPr txBox="1"/>
          <p:nvPr/>
        </p:nvSpPr>
        <p:spPr>
          <a:xfrm>
            <a:off x="106161" y="1723653"/>
            <a:ext cx="10613571"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noFill/>
                </a:ln>
                <a:solidFill>
                  <a:srgbClr val="000000"/>
                </a:solidFill>
                <a:effectLst/>
                <a:uFillTx/>
                <a:latin typeface="+mj-lt"/>
                <a:ea typeface="+mj-ea"/>
                <a:cs typeface="+mj-cs"/>
                <a:sym typeface="Calibri" panose="020F0502020204030204"/>
              </a:rPr>
              <a:t>Pros:</a:t>
            </a:r>
            <a:endParaRPr kumimoji="0" lang="zh-CN" altLang="en-US" sz="2400" b="1"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0" name="文本框 9">
            <a:extLst>
              <a:ext uri="{FF2B5EF4-FFF2-40B4-BE49-F238E27FC236}">
                <a16:creationId xmlns:a16="http://schemas.microsoft.com/office/drawing/2014/main" id="{772A322A-48F1-4A0D-D780-2CC15C9EE173}"/>
              </a:ext>
            </a:extLst>
          </p:cNvPr>
          <p:cNvSpPr txBox="1"/>
          <p:nvPr/>
        </p:nvSpPr>
        <p:spPr>
          <a:xfrm>
            <a:off x="106161" y="3961759"/>
            <a:ext cx="10613571"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kumimoji="0" lang="en-US" altLang="zh-CN" sz="2400" b="1" i="0" u="none" strike="noStrike" cap="none" spc="0" normalizeH="0" baseline="0" dirty="0">
                <a:ln>
                  <a:noFill/>
                </a:ln>
                <a:solidFill>
                  <a:srgbClr val="000000"/>
                </a:solidFill>
                <a:effectLst/>
                <a:uFillTx/>
                <a:latin typeface="+mj-lt"/>
                <a:ea typeface="+mj-ea"/>
                <a:cs typeface="+mj-cs"/>
                <a:sym typeface="Calibri" panose="020F0502020204030204"/>
              </a:rPr>
              <a:t>Cons:</a:t>
            </a:r>
          </a:p>
        </p:txBody>
      </p:sp>
      <p:sp>
        <p:nvSpPr>
          <p:cNvPr id="11" name="コンテンツ プレースホルダ 2">
            <a:extLst>
              <a:ext uri="{FF2B5EF4-FFF2-40B4-BE49-F238E27FC236}">
                <a16:creationId xmlns:a16="http://schemas.microsoft.com/office/drawing/2014/main" id="{EF38F452-D6A9-3E7A-B1B3-9A94F98F2898}"/>
              </a:ext>
            </a:extLst>
          </p:cNvPr>
          <p:cNvSpPr txBox="1">
            <a:spLocks/>
          </p:cNvSpPr>
          <p:nvPr/>
        </p:nvSpPr>
        <p:spPr>
          <a:xfrm>
            <a:off x="27266" y="4352336"/>
            <a:ext cx="10692466" cy="1478050"/>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Neglecting Relationships</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Redundant Information</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Lacking Global Information</a:t>
            </a: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29349893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9EF97-6496-D22C-492B-AA22BD1EAED5}"/>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2933F440-BA9D-A871-F638-641D2D45DEAE}"/>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1EF3E4EE-DFB3-9E3C-ABE3-A5E3D6D32175}"/>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4</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5647C25B-1D6D-4B32-B46F-8BB47D3B4387}"/>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Comparison Among LLM, RAG And KG-RAG in Question Answering Task</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9" name="文本框 8">
            <a:extLst>
              <a:ext uri="{FF2B5EF4-FFF2-40B4-BE49-F238E27FC236}">
                <a16:creationId xmlns:a16="http://schemas.microsoft.com/office/drawing/2014/main" id="{9378C964-717A-1812-8206-DF2EA1B1AED8}"/>
              </a:ext>
            </a:extLst>
          </p:cNvPr>
          <p:cNvSpPr txBox="1"/>
          <p:nvPr/>
        </p:nvSpPr>
        <p:spPr>
          <a:xfrm>
            <a:off x="311032" y="1759240"/>
            <a:ext cx="10613571"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mj-lt"/>
                <a:ea typeface="+mj-ea"/>
                <a:cs typeface="+mj-cs"/>
                <a:sym typeface="Calibri" panose="020F0502020204030204"/>
              </a:rPr>
              <a:t>KG-RAG </a:t>
            </a:r>
            <a:r>
              <a:rPr lang="en-US" altLang="zh-CN" sz="2400" dirty="0">
                <a:solidFill>
                  <a:srgbClr val="000000"/>
                </a:solidFill>
                <a:latin typeface="+mj-lt"/>
                <a:ea typeface="+mj-ea"/>
                <a:cs typeface="+mj-cs"/>
                <a:sym typeface="Calibri" panose="020F0502020204030204"/>
              </a:rPr>
              <a:t>overcomes RAG’s limitations by importing Knowledge Graph</a:t>
            </a:r>
            <a:endParaRPr kumimoji="0" lang="zh-CN" altLang="en-US" sz="24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8" name="图片 7">
            <a:extLst>
              <a:ext uri="{FF2B5EF4-FFF2-40B4-BE49-F238E27FC236}">
                <a16:creationId xmlns:a16="http://schemas.microsoft.com/office/drawing/2014/main" id="{FDBD2A78-18A7-0DE9-F2CB-C0CB8175B2BF}"/>
              </a:ext>
            </a:extLst>
          </p:cNvPr>
          <p:cNvPicPr>
            <a:picLocks noChangeAspect="1"/>
          </p:cNvPicPr>
          <p:nvPr/>
        </p:nvPicPr>
        <p:blipFill>
          <a:blip r:embed="rId3"/>
          <a:stretch>
            <a:fillRect/>
          </a:stretch>
        </p:blipFill>
        <p:spPr>
          <a:xfrm>
            <a:off x="311032" y="2220903"/>
            <a:ext cx="7582846" cy="4220994"/>
          </a:xfrm>
          <a:prstGeom prst="rect">
            <a:avLst/>
          </a:prstGeom>
        </p:spPr>
      </p:pic>
      <p:sp>
        <p:nvSpPr>
          <p:cNvPr id="11" name="文本框 10">
            <a:extLst>
              <a:ext uri="{FF2B5EF4-FFF2-40B4-BE49-F238E27FC236}">
                <a16:creationId xmlns:a16="http://schemas.microsoft.com/office/drawing/2014/main" id="{CE42E39E-C01B-2C73-DFDD-0B8939C6C173}"/>
              </a:ext>
            </a:extLst>
          </p:cNvPr>
          <p:cNvSpPr txBox="1"/>
          <p:nvPr/>
        </p:nvSpPr>
        <p:spPr>
          <a:xfrm>
            <a:off x="311032" y="6399764"/>
            <a:ext cx="6109309"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Figure 2. Comparison among Direct LLM, RAG and KG-RAG [2]</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2" name="文本框 11">
            <a:extLst>
              <a:ext uri="{FF2B5EF4-FFF2-40B4-BE49-F238E27FC236}">
                <a16:creationId xmlns:a16="http://schemas.microsoft.com/office/drawing/2014/main" id="{4AC85BD2-B84D-0F38-ACD8-661383309DE5}"/>
              </a:ext>
            </a:extLst>
          </p:cNvPr>
          <p:cNvSpPr txBox="1"/>
          <p:nvPr/>
        </p:nvSpPr>
        <p:spPr>
          <a:xfrm>
            <a:off x="8178228" y="2589088"/>
            <a:ext cx="3768051" cy="203132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Direct LLM suffers from shallow responses.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solidFill>
                  <a:srgbClr val="000000"/>
                </a:solidFill>
                <a:latin typeface="+mj-lt"/>
                <a:ea typeface="+mj-ea"/>
                <a:cs typeface="+mj-cs"/>
                <a:sym typeface="Calibri" panose="020F0502020204030204"/>
              </a:rPr>
              <a:t>RAG gives a specific answer but struggles to emphasize “influence” relations.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KG-RAG can generate a precise answer.</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21778702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B3565-821A-048E-7581-C5CF2B725A1D}"/>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8468DCE5-4771-D122-4206-310715D77B1A}"/>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5B2BCAC3-C60D-0BD3-9E8E-0A6517AD6DE1}"/>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5</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9F3351E8-89DD-14E2-D65E-B6F5F69C656F}"/>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Current KG-RAG’s limitations in Question Answering Task</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10" name="文本框 9">
            <a:extLst>
              <a:ext uri="{FF2B5EF4-FFF2-40B4-BE49-F238E27FC236}">
                <a16:creationId xmlns:a16="http://schemas.microsoft.com/office/drawing/2014/main" id="{DDC72FE7-FBB3-37B3-BCF5-28AE7B6E3428}"/>
              </a:ext>
            </a:extLst>
          </p:cNvPr>
          <p:cNvSpPr txBox="1"/>
          <p:nvPr/>
        </p:nvSpPr>
        <p:spPr>
          <a:xfrm>
            <a:off x="311032" y="1846484"/>
            <a:ext cx="10613571"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ltLang="zh-CN" sz="2400" dirty="0">
                <a:solidFill>
                  <a:srgbClr val="000000"/>
                </a:solidFill>
                <a:latin typeface="+mj-lt"/>
                <a:ea typeface="+mj-ea"/>
                <a:cs typeface="+mj-cs"/>
                <a:sym typeface="Calibri" panose="020F0502020204030204"/>
              </a:rPr>
              <a:t>Existing KG-RAG methods suffer from several limitations:</a:t>
            </a:r>
            <a:endParaRPr lang="zh-CN" altLang="en-US" sz="2400" dirty="0">
              <a:solidFill>
                <a:srgbClr val="000000"/>
              </a:solidFill>
              <a:latin typeface="+mj-lt"/>
              <a:ea typeface="+mj-ea"/>
              <a:cs typeface="+mj-cs"/>
              <a:sym typeface="Calibri" panose="020F0502020204030204"/>
            </a:endParaRPr>
          </a:p>
        </p:txBody>
      </p:sp>
      <p:sp>
        <p:nvSpPr>
          <p:cNvPr id="4" name="コンテンツ プレースホルダ 2">
            <a:extLst>
              <a:ext uri="{FF2B5EF4-FFF2-40B4-BE49-F238E27FC236}">
                <a16:creationId xmlns:a16="http://schemas.microsoft.com/office/drawing/2014/main" id="{822A4CB2-82F4-BFD1-0105-A47B8F207D83}"/>
              </a:ext>
            </a:extLst>
          </p:cNvPr>
          <p:cNvSpPr txBox="1">
            <a:spLocks/>
          </p:cNvSpPr>
          <p:nvPr/>
        </p:nvSpPr>
        <p:spPr>
          <a:xfrm>
            <a:off x="0" y="2308147"/>
            <a:ext cx="10692466" cy="3887170"/>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rPr>
              <a:t>Loss of structural and semantic coherence.</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rPr>
              <a:t>A knowledge graph consists of a head entity, a relation and a tail entity.</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rPr>
              <a:t>Difficult to express emotion, semantic and inherent hierarchy [3]. </a:t>
            </a:r>
          </a:p>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How to make LLM learn the knowledge graph?</a:t>
            </a:r>
            <a:endParaRPr lang="en-US" altLang="zh-CN" sz="2200" kern="0" dirty="0">
              <a:solidFill>
                <a:schemeClr val="tx1"/>
              </a:solidFill>
              <a:latin typeface="+mj-ea"/>
              <a:ea typeface="+mj-ea"/>
              <a:sym typeface="+mn-ea"/>
            </a:endParaRP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LLMs are pre-trained on text corpora, struggled with structured triple-form text [4].</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Naïve linear concatenation ignores semantics of the question.</a:t>
            </a: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15159762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016E2-D21B-FACF-66B7-677A4E8D6399}"/>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935293DD-EA67-2FD3-5CFE-6CA4900B91C1}"/>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9BB380F6-F506-AD80-F182-634F3B70372A}"/>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6</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0C4FF8C4-CF1E-3572-B690-6CB067F6DC6C}"/>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Research’s Goal and Current Result</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4" name="コンテンツ プレースホルダ 2">
            <a:extLst>
              <a:ext uri="{FF2B5EF4-FFF2-40B4-BE49-F238E27FC236}">
                <a16:creationId xmlns:a16="http://schemas.microsoft.com/office/drawing/2014/main" id="{6006958A-8BD9-CFBC-5C76-DC21DB8979FF}"/>
              </a:ext>
            </a:extLst>
          </p:cNvPr>
          <p:cNvSpPr txBox="1">
            <a:spLocks/>
          </p:cNvSpPr>
          <p:nvPr/>
        </p:nvSpPr>
        <p:spPr>
          <a:xfrm>
            <a:off x="0" y="2400703"/>
            <a:ext cx="10692466" cy="2171923"/>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rPr>
              <a:t>Triple-level Schema embedded to provide hierarchy and semantic coherence.</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rPr>
              <a:t>We take advantage of OSKGC [5] to align a triple with a triple-level schema. </a:t>
            </a:r>
          </a:p>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Chain-of-Thought(</a:t>
            </a:r>
            <a:r>
              <a:rPr lang="en-US" altLang="zh-CN" sz="2200" b="1" kern="0" dirty="0" err="1">
                <a:solidFill>
                  <a:schemeClr val="tx1"/>
                </a:solidFill>
                <a:latin typeface="+mj-ea"/>
                <a:ea typeface="+mj-ea"/>
                <a:sym typeface="+mn-ea"/>
              </a:rPr>
              <a:t>CoT</a:t>
            </a:r>
            <a:r>
              <a:rPr lang="en-US" altLang="zh-CN" sz="2200" b="1" kern="0" dirty="0">
                <a:solidFill>
                  <a:schemeClr val="tx1"/>
                </a:solidFill>
                <a:latin typeface="+mj-ea"/>
                <a:ea typeface="+mj-ea"/>
                <a:sym typeface="+mn-ea"/>
              </a:rPr>
              <a:t>) used to make LLM learn better about the triple</a:t>
            </a:r>
            <a:endParaRPr lang="en-US" altLang="zh-CN" sz="2200" kern="0" dirty="0">
              <a:solidFill>
                <a:schemeClr val="tx1"/>
              </a:solidFill>
              <a:latin typeface="+mj-ea"/>
              <a:ea typeface="+mj-ea"/>
              <a:sym typeface="+mn-ea"/>
            </a:endParaRP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We use </a:t>
            </a:r>
            <a:r>
              <a:rPr lang="en-US" altLang="zh-CN" sz="2200" kern="0" dirty="0" err="1">
                <a:solidFill>
                  <a:schemeClr val="tx1"/>
                </a:solidFill>
                <a:latin typeface="+mj-ea"/>
                <a:ea typeface="+mj-ea"/>
                <a:sym typeface="+mn-ea"/>
              </a:rPr>
              <a:t>CoT</a:t>
            </a:r>
            <a:r>
              <a:rPr lang="en-US" altLang="zh-CN" sz="2200" kern="0" dirty="0">
                <a:solidFill>
                  <a:schemeClr val="tx1"/>
                </a:solidFill>
                <a:latin typeface="+mj-ea"/>
                <a:ea typeface="+mj-ea"/>
                <a:sym typeface="+mn-ea"/>
              </a:rPr>
              <a:t> to rewrite the triples and questions, make LLM use the right part of triple to answer the question.</a:t>
            </a:r>
          </a:p>
          <a:p>
            <a:pPr lvl="2"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3" name="文本框 2">
            <a:extLst>
              <a:ext uri="{FF2B5EF4-FFF2-40B4-BE49-F238E27FC236}">
                <a16:creationId xmlns:a16="http://schemas.microsoft.com/office/drawing/2014/main" id="{4193796E-D188-D0C9-6D8B-399BA344096E}"/>
              </a:ext>
            </a:extLst>
          </p:cNvPr>
          <p:cNvSpPr txBox="1"/>
          <p:nvPr/>
        </p:nvSpPr>
        <p:spPr>
          <a:xfrm>
            <a:off x="311030" y="4572626"/>
            <a:ext cx="10613571"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ltLang="zh-CN" sz="2400" dirty="0">
                <a:solidFill>
                  <a:srgbClr val="000000"/>
                </a:solidFill>
                <a:latin typeface="+mj-lt"/>
                <a:ea typeface="+mj-ea"/>
                <a:cs typeface="+mj-cs"/>
                <a:sym typeface="Calibri" panose="020F0502020204030204"/>
              </a:rPr>
              <a:t>Current Result:</a:t>
            </a:r>
          </a:p>
          <a:p>
            <a:pPr hangingPunct="0"/>
            <a:r>
              <a:rPr lang="en-US" altLang="zh-CN" sz="2400" dirty="0">
                <a:solidFill>
                  <a:srgbClr val="000000"/>
                </a:solidFill>
                <a:latin typeface="+mj-lt"/>
                <a:ea typeface="+mj-ea"/>
                <a:cs typeface="+mj-cs"/>
                <a:sym typeface="Calibri" panose="020F0502020204030204"/>
              </a:rPr>
              <a:t>The experiment shows that proposed method performs better than standard LLM and traditional KG-RAG in:</a:t>
            </a:r>
          </a:p>
        </p:txBody>
      </p:sp>
      <p:sp>
        <p:nvSpPr>
          <p:cNvPr id="6" name="文本框 5">
            <a:extLst>
              <a:ext uri="{FF2B5EF4-FFF2-40B4-BE49-F238E27FC236}">
                <a16:creationId xmlns:a16="http://schemas.microsoft.com/office/drawing/2014/main" id="{76D30EBE-ADF6-7E7C-487F-E7586A7A9E56}"/>
              </a:ext>
            </a:extLst>
          </p:cNvPr>
          <p:cNvSpPr txBox="1"/>
          <p:nvPr/>
        </p:nvSpPr>
        <p:spPr>
          <a:xfrm>
            <a:off x="311030" y="1695981"/>
            <a:ext cx="10613571"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altLang="zh-CN" sz="2400" dirty="0">
                <a:solidFill>
                  <a:srgbClr val="000000"/>
                </a:solidFill>
                <a:latin typeface="+mj-lt"/>
                <a:ea typeface="+mj-ea"/>
                <a:cs typeface="+mj-cs"/>
                <a:sym typeface="Calibri" panose="020F0502020204030204"/>
              </a:rPr>
              <a:t>This Research’s Goal:</a:t>
            </a:r>
          </a:p>
          <a:p>
            <a:pPr hangingPunct="0"/>
            <a:r>
              <a:rPr lang="en-US" altLang="zh-CN" sz="2400" dirty="0">
                <a:solidFill>
                  <a:srgbClr val="000000"/>
                </a:solidFill>
                <a:latin typeface="+mj-lt"/>
                <a:ea typeface="+mj-ea"/>
                <a:cs typeface="+mj-cs"/>
                <a:sym typeface="Calibri" panose="020F0502020204030204"/>
              </a:rPr>
              <a:t>To solve the problems mentioned before, we introduce:</a:t>
            </a:r>
            <a:endParaRPr lang="zh-CN" altLang="en-US" sz="2400" dirty="0">
              <a:solidFill>
                <a:srgbClr val="000000"/>
              </a:solidFill>
              <a:latin typeface="+mj-lt"/>
              <a:ea typeface="+mj-ea"/>
              <a:cs typeface="+mj-cs"/>
              <a:sym typeface="Calibri" panose="020F0502020204030204"/>
            </a:endParaRPr>
          </a:p>
        </p:txBody>
      </p:sp>
      <p:sp>
        <p:nvSpPr>
          <p:cNvPr id="7" name="コンテンツ プレースホルダ 2">
            <a:extLst>
              <a:ext uri="{FF2B5EF4-FFF2-40B4-BE49-F238E27FC236}">
                <a16:creationId xmlns:a16="http://schemas.microsoft.com/office/drawing/2014/main" id="{28ECDC5B-110A-5C65-633B-DC087F4546D5}"/>
              </a:ext>
            </a:extLst>
          </p:cNvPr>
          <p:cNvSpPr txBox="1">
            <a:spLocks/>
          </p:cNvSpPr>
          <p:nvPr/>
        </p:nvSpPr>
        <p:spPr>
          <a:xfrm>
            <a:off x="0" y="5685239"/>
            <a:ext cx="10692466" cy="2171923"/>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rPr>
              <a:t>Answer accuracy improved by an average of 50% compared to standard LLM.</a:t>
            </a:r>
          </a:p>
          <a:p>
            <a:pPr lvl="1"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Answer accuracy improved by an average of 20% compared to standard KG-RAG.</a:t>
            </a: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Tree>
    <p:extLst>
      <p:ext uri="{BB962C8B-B14F-4D97-AF65-F5344CB8AC3E}">
        <p14:creationId xmlns:p14="http://schemas.microsoft.com/office/powerpoint/2010/main" val="3846921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74DD7-09F2-FD02-9192-3D11C6A8A37A}"/>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AE896F65-3062-9B07-F4B9-1DB33DB41136}"/>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Introduction</a:t>
            </a:r>
          </a:p>
        </p:txBody>
      </p:sp>
      <p:sp>
        <p:nvSpPr>
          <p:cNvPr id="2" name="スライド番号プレースホルダ 4">
            <a:extLst>
              <a:ext uri="{FF2B5EF4-FFF2-40B4-BE49-F238E27FC236}">
                <a16:creationId xmlns:a16="http://schemas.microsoft.com/office/drawing/2014/main" id="{194F1694-29B0-7D8A-5088-40DFFB873592}"/>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7</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0081C294-42D9-05C5-38DC-F0F9DA87F82A}"/>
              </a:ext>
            </a:extLst>
          </p:cNvPr>
          <p:cNvSpPr txBox="1"/>
          <p:nvPr/>
        </p:nvSpPr>
        <p:spPr>
          <a:xfrm>
            <a:off x="106163" y="1172761"/>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lang="en-US" altLang="zh-CN" sz="2800" b="1" dirty="0">
                <a:solidFill>
                  <a:srgbClr val="7D2D2D"/>
                </a:solidFill>
                <a:latin typeface="Calibri" panose="020F0502020204030204"/>
                <a:cs typeface="Arial" panose="020B0604020202020204" pitchFamily="34" charset="0"/>
              </a:rPr>
              <a:t>OSKGC</a:t>
            </a:r>
            <a:endPar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endParaRPr>
          </a:p>
        </p:txBody>
      </p:sp>
      <p:sp>
        <p:nvSpPr>
          <p:cNvPr id="3" name="コンテンツ プレースホルダ 2">
            <a:extLst>
              <a:ext uri="{FF2B5EF4-FFF2-40B4-BE49-F238E27FC236}">
                <a16:creationId xmlns:a16="http://schemas.microsoft.com/office/drawing/2014/main" id="{9FD866AF-08D9-017B-7708-7F87338EB09D}"/>
              </a:ext>
            </a:extLst>
          </p:cNvPr>
          <p:cNvSpPr txBox="1">
            <a:spLocks/>
          </p:cNvSpPr>
          <p:nvPr/>
        </p:nvSpPr>
        <p:spPr>
          <a:xfrm>
            <a:off x="106163" y="2046030"/>
            <a:ext cx="11152387" cy="2747631"/>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OSKGC is a benchmark dataset designed for knowledge graph construction based on a predefined ontology schema provided by Wang Dali et al.</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It consists of three core components:</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Text-triple-schema data pairs(57 classes, like Airport, Athlete, Film, etc.)</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Predefined ontology schemas</a:t>
            </a:r>
          </a:p>
          <a:p>
            <a:pPr lvl="2" algn="just">
              <a:lnSpc>
                <a:spcPct val="120000"/>
              </a:lnSpc>
              <a:buSzPct val="70000"/>
              <a:buFont typeface="Wingdings" panose="05000000000000000000" pitchFamily="2" charset="2"/>
              <a:buChar char="u"/>
            </a:pPr>
            <a:r>
              <a:rPr lang="en-US" altLang="zh-CN" sz="2200" kern="0" dirty="0">
                <a:solidFill>
                  <a:schemeClr val="tx1"/>
                </a:solidFill>
                <a:latin typeface="+mj-ea"/>
                <a:sym typeface="+mn-ea"/>
              </a:rPr>
              <a:t>A unified ontology hierarchy</a:t>
            </a:r>
          </a:p>
          <a:p>
            <a:pPr marL="255270" lvl="1" indent="0" algn="just">
              <a:lnSpc>
                <a:spcPct val="120000"/>
              </a:lnSpc>
              <a:buSzPct val="70000"/>
              <a:buNone/>
            </a:pPr>
            <a:endParaRPr lang="en-US" altLang="zh-CN" sz="2200" b="1"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9" name="文本框 8">
            <a:extLst>
              <a:ext uri="{FF2B5EF4-FFF2-40B4-BE49-F238E27FC236}">
                <a16:creationId xmlns:a16="http://schemas.microsoft.com/office/drawing/2014/main" id="{71FE15EF-DB04-7764-523B-7FB82D8253F4}"/>
              </a:ext>
            </a:extLst>
          </p:cNvPr>
          <p:cNvSpPr txBox="1"/>
          <p:nvPr/>
        </p:nvSpPr>
        <p:spPr>
          <a:xfrm>
            <a:off x="311032" y="1602677"/>
            <a:ext cx="10613571" cy="461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a:ln>
                  <a:noFill/>
                </a:ln>
                <a:solidFill>
                  <a:srgbClr val="000000"/>
                </a:solidFill>
                <a:effectLst/>
                <a:uFillTx/>
                <a:latin typeface="+mj-lt"/>
                <a:ea typeface="+mj-ea"/>
                <a:cs typeface="+mj-cs"/>
                <a:sym typeface="Calibri" panose="020F0502020204030204"/>
              </a:rPr>
              <a:t>We take advantage of OSKGC </a:t>
            </a:r>
            <a:r>
              <a:rPr lang="en-US" altLang="zh-CN" sz="2400" dirty="0">
                <a:solidFill>
                  <a:srgbClr val="000000"/>
                </a:solidFill>
                <a:latin typeface="+mj-lt"/>
                <a:ea typeface="+mj-ea"/>
                <a:cs typeface="+mj-cs"/>
                <a:sym typeface="Calibri" panose="020F0502020204030204"/>
              </a:rPr>
              <a:t>[5]</a:t>
            </a:r>
            <a:r>
              <a:rPr kumimoji="0" lang="en-US" altLang="zh-CN" sz="2400" b="0" i="0" u="none" strike="noStrike" cap="none" spc="0" normalizeH="0" baseline="0" dirty="0">
                <a:ln>
                  <a:noFill/>
                </a:ln>
                <a:solidFill>
                  <a:srgbClr val="000000"/>
                </a:solidFill>
                <a:effectLst/>
                <a:uFillTx/>
                <a:latin typeface="+mj-lt"/>
                <a:ea typeface="+mj-ea"/>
                <a:cs typeface="+mj-cs"/>
                <a:sym typeface="Calibri" panose="020F0502020204030204"/>
              </a:rPr>
              <a:t> in our work, so we introduce this work here.</a:t>
            </a:r>
            <a:endParaRPr kumimoji="0" lang="zh-CN" altLang="en-US" sz="24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8" name="图片 7">
            <a:extLst>
              <a:ext uri="{FF2B5EF4-FFF2-40B4-BE49-F238E27FC236}">
                <a16:creationId xmlns:a16="http://schemas.microsoft.com/office/drawing/2014/main" id="{65BEFD10-E174-31AB-FF12-88F091817A8B}"/>
              </a:ext>
            </a:extLst>
          </p:cNvPr>
          <p:cNvPicPr>
            <a:picLocks noChangeAspect="1"/>
          </p:cNvPicPr>
          <p:nvPr/>
        </p:nvPicPr>
        <p:blipFill>
          <a:blip r:embed="rId3"/>
          <a:stretch>
            <a:fillRect/>
          </a:stretch>
        </p:blipFill>
        <p:spPr>
          <a:xfrm>
            <a:off x="5067300" y="3797191"/>
            <a:ext cx="5367194" cy="3060809"/>
          </a:xfrm>
          <a:prstGeom prst="rect">
            <a:avLst/>
          </a:prstGeom>
        </p:spPr>
      </p:pic>
      <p:sp>
        <p:nvSpPr>
          <p:cNvPr id="11" name="文本框 10">
            <a:extLst>
              <a:ext uri="{FF2B5EF4-FFF2-40B4-BE49-F238E27FC236}">
                <a16:creationId xmlns:a16="http://schemas.microsoft.com/office/drawing/2014/main" id="{3671B459-519C-78FF-BDC7-BE48DD30A13C}"/>
              </a:ext>
            </a:extLst>
          </p:cNvPr>
          <p:cNvSpPr txBox="1"/>
          <p:nvPr/>
        </p:nvSpPr>
        <p:spPr>
          <a:xfrm>
            <a:off x="10434494" y="5502666"/>
            <a:ext cx="1955626"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Figure 3. Instance-level schema and triple</a:t>
            </a:r>
            <a:r>
              <a:rPr lang="en-US" altLang="zh-CN" dirty="0">
                <a:solidFill>
                  <a:srgbClr val="000000"/>
                </a:solidFill>
                <a:latin typeface="+mj-lt"/>
                <a:ea typeface="+mj-ea"/>
                <a:cs typeface="+mj-cs"/>
                <a:sym typeface="Calibri" panose="020F0502020204030204"/>
              </a:rPr>
              <a:t> of OSKGC dataset</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23593863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AA9FA-0000-1560-177B-DF0BE5EE553D}"/>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7CDAC4C8-F59E-60A0-E282-CE038B646350}"/>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OVERVIEW</a:t>
            </a:r>
          </a:p>
        </p:txBody>
      </p:sp>
      <p:sp>
        <p:nvSpPr>
          <p:cNvPr id="2" name="スライド番号プレースホルダ 4">
            <a:extLst>
              <a:ext uri="{FF2B5EF4-FFF2-40B4-BE49-F238E27FC236}">
                <a16:creationId xmlns:a16="http://schemas.microsoft.com/office/drawing/2014/main" id="{C1D24015-FFFC-FC3B-E005-B339C9779577}"/>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8</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2959D204-FE77-D1D4-7DB6-671B30B8A8D3}"/>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rPr>
              <a:t>Overview of proposed KG-RAG system</a:t>
            </a:r>
          </a:p>
        </p:txBody>
      </p:sp>
      <p:sp>
        <p:nvSpPr>
          <p:cNvPr id="8" name="文本框 7">
            <a:extLst>
              <a:ext uri="{FF2B5EF4-FFF2-40B4-BE49-F238E27FC236}">
                <a16:creationId xmlns:a16="http://schemas.microsoft.com/office/drawing/2014/main" id="{318011F6-4CB4-C9FF-F7AB-6F1BAF22E90D}"/>
              </a:ext>
            </a:extLst>
          </p:cNvPr>
          <p:cNvSpPr txBox="1"/>
          <p:nvPr/>
        </p:nvSpPr>
        <p:spPr>
          <a:xfrm>
            <a:off x="4321628" y="5197247"/>
            <a:ext cx="3548743"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j-lt"/>
                <a:ea typeface="+mj-ea"/>
                <a:cs typeface="+mj-cs"/>
                <a:sym typeface="Calibri" panose="020F0502020204030204"/>
              </a:rPr>
              <a:t>Figure 4. </a:t>
            </a:r>
            <a:r>
              <a:rPr lang="en-US" altLang="zh-CN" dirty="0">
                <a:solidFill>
                  <a:srgbClr val="000000"/>
                </a:solidFill>
                <a:latin typeface="+mj-lt"/>
                <a:ea typeface="+mj-ea"/>
                <a:cs typeface="+mj-cs"/>
                <a:sym typeface="Calibri" panose="020F0502020204030204"/>
              </a:rPr>
              <a:t>Pipeline of proposed work</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pic>
        <p:nvPicPr>
          <p:cNvPr id="6" name="图片 5">
            <a:extLst>
              <a:ext uri="{FF2B5EF4-FFF2-40B4-BE49-F238E27FC236}">
                <a16:creationId xmlns:a16="http://schemas.microsoft.com/office/drawing/2014/main" id="{D2ED5E2C-207E-4287-A7F7-F5EC0ECC5FE6}"/>
              </a:ext>
            </a:extLst>
          </p:cNvPr>
          <p:cNvPicPr>
            <a:picLocks noChangeAspect="1"/>
          </p:cNvPicPr>
          <p:nvPr/>
        </p:nvPicPr>
        <p:blipFill>
          <a:blip r:embed="rId3"/>
          <a:stretch>
            <a:fillRect/>
          </a:stretch>
        </p:blipFill>
        <p:spPr>
          <a:xfrm>
            <a:off x="208728" y="1904787"/>
            <a:ext cx="11774543" cy="3048425"/>
          </a:xfrm>
          <a:prstGeom prst="rect">
            <a:avLst/>
          </a:prstGeom>
        </p:spPr>
      </p:pic>
    </p:spTree>
    <p:extLst>
      <p:ext uri="{BB962C8B-B14F-4D97-AF65-F5344CB8AC3E}">
        <p14:creationId xmlns:p14="http://schemas.microsoft.com/office/powerpoint/2010/main" val="7013847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73B4-998C-B306-7DC2-EF42DF82528B}"/>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23DB09E9-51AD-D741-C338-F6D6145AC872}"/>
              </a:ext>
            </a:extLst>
          </p:cNvPr>
          <p:cNvSpPr txBox="1">
            <a:spLocks noGrp="1"/>
          </p:cNvSpPr>
          <p:nvPr>
            <p:ph type="title" idx="4294967295"/>
          </p:nvPr>
        </p:nvSpPr>
        <p:spPr>
          <a:xfrm>
            <a:off x="311032" y="227916"/>
            <a:ext cx="9861667" cy="785820"/>
          </a:xfrm>
          <a:prstGeom prst="rect">
            <a:avLst/>
          </a:prstGeom>
        </p:spPr>
        <p:txBody>
          <a:bodyPr>
            <a:normAutofit/>
          </a:bodyPr>
          <a:lstStyle/>
          <a:p>
            <a:r>
              <a:rPr lang="en-US" altLang="zh-CN" dirty="0"/>
              <a:t>Methodology</a:t>
            </a:r>
          </a:p>
        </p:txBody>
      </p:sp>
      <p:sp>
        <p:nvSpPr>
          <p:cNvPr id="2" name="スライド番号プレースホルダ 4">
            <a:extLst>
              <a:ext uri="{FF2B5EF4-FFF2-40B4-BE49-F238E27FC236}">
                <a16:creationId xmlns:a16="http://schemas.microsoft.com/office/drawing/2014/main" id="{A154BFF5-8516-E04E-3303-10BC4DBAA04F}"/>
              </a:ext>
            </a:extLst>
          </p:cNvPr>
          <p:cNvSpPr txBox="1">
            <a:spLocks/>
          </p:cNvSpPr>
          <p:nvPr/>
        </p:nvSpPr>
        <p:spPr>
          <a:xfrm>
            <a:off x="11751360" y="6369709"/>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9</a:t>
            </a:fld>
            <a:endParaRPr lang="en-US" sz="1600" dirty="0">
              <a:solidFill>
                <a:srgbClr val="000000">
                  <a:lumMod val="85000"/>
                  <a:lumOff val="15000"/>
                </a:srgbClr>
              </a:solidFill>
            </a:endParaRPr>
          </a:p>
        </p:txBody>
      </p:sp>
      <p:sp>
        <p:nvSpPr>
          <p:cNvPr id="5" name="文本框 4">
            <a:extLst>
              <a:ext uri="{FF2B5EF4-FFF2-40B4-BE49-F238E27FC236}">
                <a16:creationId xmlns:a16="http://schemas.microsoft.com/office/drawing/2014/main" id="{D5AD41B3-CDC4-313C-F621-68DE5D25E9B9}"/>
              </a:ext>
            </a:extLst>
          </p:cNvPr>
          <p:cNvSpPr txBox="1"/>
          <p:nvPr/>
        </p:nvSpPr>
        <p:spPr>
          <a:xfrm>
            <a:off x="106162" y="1173075"/>
            <a:ext cx="11713327"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r>
              <a:rPr kumimoji="0" lang="en-US" altLang="zh-CN" sz="2800" b="1" i="0" u="none" strike="noStrike" kern="1200" cap="none" spc="0" normalizeH="0" baseline="0" noProof="0" dirty="0">
                <a:ln>
                  <a:noFill/>
                </a:ln>
                <a:solidFill>
                  <a:srgbClr val="7D2D2D"/>
                </a:solidFill>
                <a:effectLst/>
                <a:uLnTx/>
                <a:uFillTx/>
                <a:latin typeface="Calibri" panose="020F0502020204030204"/>
                <a:cs typeface="Arial" panose="020B0604020202020204" pitchFamily="34" charset="0"/>
              </a:rPr>
              <a:t>Initializing Vector Database</a:t>
            </a:r>
          </a:p>
        </p:txBody>
      </p:sp>
      <p:sp>
        <p:nvSpPr>
          <p:cNvPr id="3" name="コンテンツ プレースホルダ 2">
            <a:extLst>
              <a:ext uri="{FF2B5EF4-FFF2-40B4-BE49-F238E27FC236}">
                <a16:creationId xmlns:a16="http://schemas.microsoft.com/office/drawing/2014/main" id="{AECF0CE0-7A2A-C044-747B-5F20226A2D60}"/>
              </a:ext>
            </a:extLst>
          </p:cNvPr>
          <p:cNvSpPr txBox="1">
            <a:spLocks/>
          </p:cNvSpPr>
          <p:nvPr/>
        </p:nvSpPr>
        <p:spPr>
          <a:xfrm>
            <a:off x="106161" y="1707116"/>
            <a:ext cx="11431718" cy="4922968"/>
          </a:xfrm>
          <a:prstGeom prst="rect">
            <a:avLst/>
          </a:prstGeom>
        </p:spPr>
        <p:txBody>
          <a:bodyPr>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lgn="just">
              <a:lnSpc>
                <a:spcPct val="120000"/>
              </a:lnSpc>
              <a:buSzPct val="70000"/>
              <a:buFont typeface="Wingdings" panose="05000000000000000000" pitchFamily="2" charset="2"/>
              <a:buChar char="u"/>
            </a:pPr>
            <a:r>
              <a:rPr lang="en-US" altLang="zh-CN" sz="2200" b="1" kern="0" dirty="0">
                <a:solidFill>
                  <a:schemeClr val="tx1"/>
                </a:solidFill>
                <a:latin typeface="+mj-ea"/>
                <a:ea typeface="+mj-ea"/>
                <a:sym typeface="+mn-ea"/>
              </a:rPr>
              <a:t>KG Embedding</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Embedding Model: BGE-M3</a:t>
            </a:r>
            <a:r>
              <a:rPr lang="en-US" altLang="zh-CN" sz="2200" kern="0" dirty="0">
                <a:solidFill>
                  <a:schemeClr val="tx1"/>
                </a:solidFill>
                <a:latin typeface="+mj-ea"/>
                <a:sym typeface="+mn-ea"/>
              </a:rPr>
              <a:t>.</a:t>
            </a:r>
          </a:p>
          <a:p>
            <a:pPr lvl="1"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Embedding Content:</a:t>
            </a:r>
          </a:p>
          <a:p>
            <a:pPr lvl="3"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Text: To help LLM learn the context of the triple, we embed the text like </a:t>
            </a:r>
            <a:r>
              <a:rPr lang="en-US" altLang="zh-CN" sz="2200" kern="0" dirty="0">
                <a:solidFill>
                  <a:schemeClr val="tx1"/>
                </a:solidFill>
                <a:latin typeface="+mj-ea"/>
                <a:sym typeface="+mn-ea"/>
              </a:rPr>
              <a:t>'</a:t>
            </a:r>
            <a:r>
              <a:rPr lang="en-US" altLang="zh-CN" sz="2200" i="1" kern="0" dirty="0">
                <a:solidFill>
                  <a:schemeClr val="tx1"/>
                </a:solidFill>
                <a:latin typeface="+mj-ea"/>
                <a:ea typeface="+mj-ea"/>
                <a:sym typeface="+mn-ea"/>
              </a:rPr>
              <a:t>An instance of a '</a:t>
            </a:r>
            <a:r>
              <a:rPr lang="en-US" altLang="zh-CN" sz="2200" i="1" kern="0" dirty="0" err="1">
                <a:solidFill>
                  <a:schemeClr val="tx1"/>
                </a:solidFill>
                <a:latin typeface="+mj-ea"/>
                <a:ea typeface="+mj-ea"/>
                <a:sym typeface="+mn-ea"/>
              </a:rPr>
              <a:t>VicePresident</a:t>
            </a:r>
            <a:r>
              <a:rPr lang="en-US" altLang="zh-CN" sz="2200" i="1" kern="0" dirty="0">
                <a:solidFill>
                  <a:schemeClr val="tx1"/>
                </a:solidFill>
                <a:latin typeface="+mj-ea"/>
                <a:ea typeface="+mj-ea"/>
                <a:sym typeface="+mn-ea"/>
              </a:rPr>
              <a:t>' named 'Alberto </a:t>
            </a:r>
            <a:r>
              <a:rPr lang="en-US" altLang="zh-CN" sz="2200" i="1" kern="0" dirty="0" err="1">
                <a:solidFill>
                  <a:schemeClr val="tx1"/>
                </a:solidFill>
                <a:latin typeface="+mj-ea"/>
                <a:ea typeface="+mj-ea"/>
                <a:sym typeface="+mn-ea"/>
              </a:rPr>
              <a:t>Teisaire</a:t>
            </a:r>
            <a:r>
              <a:rPr lang="en-US" altLang="zh-CN" sz="2200" i="1" kern="0" dirty="0">
                <a:solidFill>
                  <a:schemeClr val="tx1"/>
                </a:solidFill>
                <a:latin typeface="+mj-ea"/>
                <a:ea typeface="+mj-ea"/>
                <a:sym typeface="+mn-ea"/>
              </a:rPr>
              <a:t>' has a relation 'office' with an instance of a '</a:t>
            </a:r>
            <a:r>
              <a:rPr lang="en-US" altLang="zh-CN" sz="2200" i="1" kern="0" dirty="0" err="1">
                <a:solidFill>
                  <a:schemeClr val="tx1"/>
                </a:solidFill>
                <a:latin typeface="+mj-ea"/>
                <a:ea typeface="+mj-ea"/>
                <a:sym typeface="+mn-ea"/>
              </a:rPr>
              <a:t>PoliticalFunction</a:t>
            </a:r>
            <a:r>
              <a:rPr lang="en-US" altLang="zh-CN" sz="2200" i="1" kern="0" dirty="0">
                <a:solidFill>
                  <a:schemeClr val="tx1"/>
                </a:solidFill>
                <a:latin typeface="+mj-ea"/>
                <a:ea typeface="+mj-ea"/>
                <a:sym typeface="+mn-ea"/>
              </a:rPr>
              <a:t>' which is 'Provisional President of the Argentine Senate‘</a:t>
            </a:r>
            <a:r>
              <a:rPr lang="en-US" altLang="zh-CN" sz="2200" kern="0" dirty="0">
                <a:solidFill>
                  <a:schemeClr val="tx1"/>
                </a:solidFill>
                <a:latin typeface="+mj-ea"/>
                <a:sym typeface="+mn-ea"/>
              </a:rPr>
              <a:t>’</a:t>
            </a:r>
            <a:r>
              <a:rPr lang="en-US" altLang="zh-CN" sz="2200" kern="0" dirty="0">
                <a:solidFill>
                  <a:schemeClr val="tx1"/>
                </a:solidFill>
                <a:latin typeface="+mj-ea"/>
                <a:ea typeface="+mj-ea"/>
                <a:sym typeface="+mn-ea"/>
              </a:rPr>
              <a:t>.</a:t>
            </a:r>
          </a:p>
          <a:p>
            <a:pPr lvl="3"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lvl="3" algn="just">
              <a:lnSpc>
                <a:spcPct val="120000"/>
              </a:lnSpc>
              <a:buSzPct val="70000"/>
              <a:buFont typeface="Wingdings" panose="05000000000000000000" pitchFamily="2" charset="2"/>
              <a:buChar char="u"/>
            </a:pPr>
            <a:endParaRPr lang="en-US" altLang="zh-CN" sz="2200" kern="0" dirty="0">
              <a:solidFill>
                <a:schemeClr val="tx1"/>
              </a:solidFill>
              <a:latin typeface="+mj-ea"/>
              <a:ea typeface="+mj-ea"/>
              <a:sym typeface="+mn-ea"/>
            </a:endParaRPr>
          </a:p>
          <a:p>
            <a:pPr lvl="3" algn="just">
              <a:lnSpc>
                <a:spcPct val="120000"/>
              </a:lnSpc>
              <a:buSzPct val="70000"/>
              <a:buFont typeface="Wingdings" panose="05000000000000000000" pitchFamily="2" charset="2"/>
              <a:buChar char="u"/>
            </a:pPr>
            <a:r>
              <a:rPr lang="en-US" altLang="zh-CN" sz="2200" kern="0" dirty="0">
                <a:solidFill>
                  <a:schemeClr val="tx1"/>
                </a:solidFill>
                <a:latin typeface="+mj-ea"/>
                <a:ea typeface="+mj-ea"/>
                <a:sym typeface="+mn-ea"/>
              </a:rPr>
              <a:t>Meta Information: schema and triple.</a:t>
            </a:r>
          </a:p>
          <a:p>
            <a:pPr marL="255270" lvl="1" indent="0" algn="just">
              <a:lnSpc>
                <a:spcPct val="120000"/>
              </a:lnSpc>
              <a:buSzPct val="70000"/>
              <a:buNone/>
            </a:pPr>
            <a:endParaRPr lang="en-US" altLang="zh-CN" sz="2200" kern="0" dirty="0">
              <a:solidFill>
                <a:schemeClr val="tx1"/>
              </a:solidFill>
              <a:latin typeface="+mj-ea"/>
              <a:ea typeface="+mj-ea"/>
              <a:sym typeface="+mn-ea"/>
            </a:endParaRPr>
          </a:p>
          <a:p>
            <a:pPr marL="255270" lvl="1" indent="0" algn="just">
              <a:lnSpc>
                <a:spcPct val="120000"/>
              </a:lnSpc>
              <a:buSzPct val="70000"/>
              <a:buNone/>
            </a:pPr>
            <a:endParaRPr lang="en-US" altLang="zh-CN" sz="2200" kern="0" dirty="0">
              <a:solidFill>
                <a:schemeClr val="tx1"/>
              </a:solidFill>
              <a:latin typeface="+mj-ea"/>
              <a:ea typeface="+mj-ea"/>
              <a:sym typeface="+mn-ea"/>
            </a:endParaRPr>
          </a:p>
        </p:txBody>
      </p:sp>
      <p:sp>
        <p:nvSpPr>
          <p:cNvPr id="6" name="左大括号 5">
            <a:extLst>
              <a:ext uri="{FF2B5EF4-FFF2-40B4-BE49-F238E27FC236}">
                <a16:creationId xmlns:a16="http://schemas.microsoft.com/office/drawing/2014/main" id="{8AADEF23-2038-5734-F671-7940540E44C0}"/>
              </a:ext>
            </a:extLst>
          </p:cNvPr>
          <p:cNvSpPr/>
          <p:nvPr/>
        </p:nvSpPr>
        <p:spPr>
          <a:xfrm>
            <a:off x="1078786" y="3274747"/>
            <a:ext cx="534257" cy="2410177"/>
          </a:xfrm>
          <a:prstGeom prst="leftBrace">
            <a:avLst/>
          </a:prstGeom>
          <a:noFill/>
          <a:ln w="25400" cap="flat">
            <a:solidFill>
              <a:schemeClr val="accent1"/>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7" name="文本框 6">
            <a:extLst>
              <a:ext uri="{FF2B5EF4-FFF2-40B4-BE49-F238E27FC236}">
                <a16:creationId xmlns:a16="http://schemas.microsoft.com/office/drawing/2014/main" id="{5F5A6880-B148-A83A-7B09-A2FE1F31CC0C}"/>
              </a:ext>
            </a:extLst>
          </p:cNvPr>
          <p:cNvSpPr txBox="1"/>
          <p:nvPr/>
        </p:nvSpPr>
        <p:spPr>
          <a:xfrm>
            <a:off x="0" y="4068566"/>
            <a:ext cx="1273996"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rgbClr val="000000"/>
                </a:solidFill>
                <a:latin typeface="+mj-lt"/>
                <a:ea typeface="+mj-ea"/>
                <a:cs typeface="+mj-cs"/>
                <a:sym typeface="Calibri" panose="020F0502020204030204"/>
              </a:rPr>
              <a:t>schema-based</a:t>
            </a:r>
            <a:br>
              <a:rPr lang="en-US" altLang="zh-CN" dirty="0">
                <a:solidFill>
                  <a:srgbClr val="000000"/>
                </a:solidFill>
                <a:latin typeface="+mj-lt"/>
                <a:ea typeface="+mj-ea"/>
                <a:cs typeface="+mj-cs"/>
                <a:sym typeface="Calibri" panose="020F0502020204030204"/>
              </a:rPr>
            </a:br>
            <a:r>
              <a:rPr lang="en-US" altLang="zh-CN" dirty="0">
                <a:solidFill>
                  <a:srgbClr val="000000"/>
                </a:solidFill>
                <a:latin typeface="+mj-lt"/>
                <a:ea typeface="+mj-ea"/>
                <a:cs typeface="+mj-cs"/>
                <a:sym typeface="Calibri" panose="020F0502020204030204"/>
              </a:rPr>
              <a:t>linearization</a:t>
            </a:r>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2028921633"/>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NjOWU1YjQxMGE5NTMzOTIwMDJiOTFkOTg5NzE0NzgifQ=="/>
  <p:tag name="KSO_WPP_MARK_KEY" val="dcf116d6-234b-4fd1-b1f8-c509968569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ChenBin_0413</Template>
  <TotalTime>18419</TotalTime>
  <Words>2855</Words>
  <Application>Microsoft Office PowerPoint</Application>
  <PresentationFormat>宽屏</PresentationFormat>
  <Paragraphs>347</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21</vt:i4>
      </vt:variant>
    </vt:vector>
  </HeadingPairs>
  <TitlesOfParts>
    <vt:vector size="32" baseType="lpstr">
      <vt:lpstr>等线</vt:lpstr>
      <vt:lpstr>Arial</vt:lpstr>
      <vt:lpstr>Arial Black</vt:lpstr>
      <vt:lpstr>Calibri</vt:lpstr>
      <vt:lpstr>Cambria Math</vt:lpstr>
      <vt:lpstr>Helvetica</vt:lpstr>
      <vt:lpstr>Times New Roman</vt:lpstr>
      <vt:lpstr>Wingdings</vt:lpstr>
      <vt:lpstr>Office 主题</vt:lpstr>
      <vt:lpstr>Office Theme</vt:lpstr>
      <vt:lpstr>1_Office Theme</vt:lpstr>
      <vt:lpstr>PowerPoint 演示文稿</vt:lpstr>
      <vt:lpstr>Introduction</vt:lpstr>
      <vt:lpstr>Introduction</vt:lpstr>
      <vt:lpstr>Introduction</vt:lpstr>
      <vt:lpstr>Introduction</vt:lpstr>
      <vt:lpstr>Introduction</vt:lpstr>
      <vt:lpstr>Introduction</vt:lpstr>
      <vt:lpstr>OVERVIEW</vt:lpstr>
      <vt:lpstr>Methodology</vt:lpstr>
      <vt:lpstr>Methodology</vt:lpstr>
      <vt:lpstr>Methodology</vt:lpstr>
      <vt:lpstr>Methodology</vt:lpstr>
      <vt:lpstr>Methodology</vt:lpstr>
      <vt:lpstr>Methodology</vt:lpstr>
      <vt:lpstr>Methodology</vt:lpstr>
      <vt:lpstr>Methodology</vt:lpstr>
      <vt:lpstr>Result</vt:lpstr>
      <vt:lpstr>Result</vt:lpstr>
      <vt:lpstr>Conclusion</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dc:creator>
  <cp:lastModifiedBy>chaofan zhang</cp:lastModifiedBy>
  <cp:revision>209</cp:revision>
  <cp:lastPrinted>2023-04-08T02:08:20Z</cp:lastPrinted>
  <dcterms:created xsi:type="dcterms:W3CDTF">2023-04-13T03:44:06Z</dcterms:created>
  <dcterms:modified xsi:type="dcterms:W3CDTF">2025-09-25T04:03:32Z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E14F0CB1D7C64DBEA65FE554D1293233</vt:lpwstr>
  </property>
  <property fmtid="{D5CDD505-2E9C-101B-9397-08002B2CF9AE}" pid="4" name="KSOProductBuildVer">
    <vt:lpwstr>2052-11.1.0.12763</vt:lpwstr>
  </property>
</Properties>
</file>