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heme/themeOverride1.xml" ContentType="application/vnd.openxmlformats-officedocument.themeOverride+xml"/>
  <Override PartName="/ppt/notesSlides/notesSlide16.xml" ContentType="application/vnd.openxmlformats-officedocument.presentationml.notesSlide+xml"/>
  <Override PartName="/ppt/theme/themeOverride2.xml" ContentType="application/vnd.openxmlformats-officedocument.themeOverr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notesMasterIdLst>
    <p:notesMasterId r:id="rId36"/>
  </p:notesMasterIdLst>
  <p:sldIdLst>
    <p:sldId id="379" r:id="rId2"/>
    <p:sldId id="414" r:id="rId3"/>
    <p:sldId id="651" r:id="rId4"/>
    <p:sldId id="495" r:id="rId5"/>
    <p:sldId id="513" r:id="rId6"/>
    <p:sldId id="629" r:id="rId7"/>
    <p:sldId id="582" r:id="rId8"/>
    <p:sldId id="654" r:id="rId9"/>
    <p:sldId id="625" r:id="rId10"/>
    <p:sldId id="655" r:id="rId11"/>
    <p:sldId id="661" r:id="rId12"/>
    <p:sldId id="583" r:id="rId13"/>
    <p:sldId id="496" r:id="rId14"/>
    <p:sldId id="659" r:id="rId15"/>
    <p:sldId id="683" r:id="rId16"/>
    <p:sldId id="656" r:id="rId17"/>
    <p:sldId id="652" r:id="rId18"/>
    <p:sldId id="671" r:id="rId19"/>
    <p:sldId id="657" r:id="rId20"/>
    <p:sldId id="669" r:id="rId21"/>
    <p:sldId id="682" r:id="rId22"/>
    <p:sldId id="666" r:id="rId23"/>
    <p:sldId id="673" r:id="rId24"/>
    <p:sldId id="679" r:id="rId25"/>
    <p:sldId id="681" r:id="rId26"/>
    <p:sldId id="662" r:id="rId27"/>
    <p:sldId id="660" r:id="rId28"/>
    <p:sldId id="498" r:id="rId29"/>
    <p:sldId id="641" r:id="rId30"/>
    <p:sldId id="626" r:id="rId31"/>
    <p:sldId id="642" r:id="rId32"/>
    <p:sldId id="665" r:id="rId33"/>
    <p:sldId id="499" r:id="rId34"/>
    <p:sldId id="636" r:id="rId3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6F6A6320-9B69-B546-9003-8F88F0E5F141}">
          <p14:sldIdLst>
            <p14:sldId id="379"/>
          </p14:sldIdLst>
        </p14:section>
        <p14:section name="Outline" id="{7CDF7EED-A66D-CB4D-A44A-C1A324A46BF1}">
          <p14:sldIdLst>
            <p14:sldId id="414"/>
          </p14:sldIdLst>
        </p14:section>
        <p14:section name="Abstract" id="{DBFCD8DF-42DB-FD4B-8C6B-362876BBCC07}">
          <p14:sldIdLst>
            <p14:sldId id="651"/>
          </p14:sldIdLst>
        </p14:section>
        <p14:section name="Background" id="{84875150-431C-6D4B-8A09-ED0317E1A140}">
          <p14:sldIdLst>
            <p14:sldId id="495"/>
            <p14:sldId id="513"/>
            <p14:sldId id="629"/>
            <p14:sldId id="582"/>
            <p14:sldId id="654"/>
            <p14:sldId id="625"/>
          </p14:sldIdLst>
        </p14:section>
        <p14:section name="Problem Definition" id="{493A1E87-F0CE-F147-AAF6-537CE4082993}">
          <p14:sldIdLst>
            <p14:sldId id="655"/>
            <p14:sldId id="661"/>
            <p14:sldId id="583"/>
          </p14:sldIdLst>
        </p14:section>
        <p14:section name="Methology" id="{39E2A140-C1C5-4D48-AF71-773AEB6B3776}">
          <p14:sldIdLst>
            <p14:sldId id="496"/>
            <p14:sldId id="659"/>
            <p14:sldId id="683"/>
            <p14:sldId id="656"/>
            <p14:sldId id="652"/>
            <p14:sldId id="671"/>
            <p14:sldId id="657"/>
            <p14:sldId id="669"/>
            <p14:sldId id="682"/>
            <p14:sldId id="666"/>
            <p14:sldId id="673"/>
            <p14:sldId id="679"/>
            <p14:sldId id="681"/>
            <p14:sldId id="662"/>
            <p14:sldId id="660"/>
          </p14:sldIdLst>
        </p14:section>
        <p14:section name="Experimental" id="{56BE4370-8AAE-504C-A2C1-D63DF2EAB539}">
          <p14:sldIdLst>
            <p14:sldId id="498"/>
            <p14:sldId id="641"/>
            <p14:sldId id="626"/>
            <p14:sldId id="642"/>
            <p14:sldId id="665"/>
          </p14:sldIdLst>
        </p14:section>
        <p14:section name="Conclusion" id="{F55CE01B-F801-1245-A2DD-C781EE6412E1}">
          <p14:sldIdLst>
            <p14:sldId id="499"/>
            <p14:sldId id="63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hua Shin" initials="S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0000"/>
    <a:srgbClr val="FFFFFF"/>
    <a:srgbClr val="385D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02E9BF-B4BE-A94D-B33C-02F5683822F7}" v="1199" dt="2024-10-01T03:08:28.497"/>
    <p1510:client id="{7F2E6AD3-0963-4612-A14A-E0B072D7EBC2}" v="9882" dt="2024-09-29T07:02:48.56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62"/>
    <p:restoredTop sz="75720"/>
  </p:normalViewPr>
  <p:slideViewPr>
    <p:cSldViewPr snapToGrid="0">
      <p:cViewPr varScale="1">
        <p:scale>
          <a:sx n="94" d="100"/>
          <a:sy n="94" d="100"/>
        </p:scale>
        <p:origin x="1800"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commentAuthors" Target="commentAuthors.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2024/9/30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Shape 121"/>
          <p:cNvSpPr>
            <a:spLocks noGrp="1" noRot="1" noChangeAspect="1"/>
          </p:cNvSpPr>
          <p:nvPr>
            <p:ph type="sldImg"/>
          </p:nvPr>
        </p:nvSpPr>
        <p:spPr>
          <a:prstGeom prst="rect">
            <a:avLst/>
          </a:prstGeom>
        </p:spPr>
        <p:txBody>
          <a:bodyPr/>
          <a:lstStyle/>
          <a:p>
            <a:endParaRPr/>
          </a:p>
        </p:txBody>
      </p:sp>
      <p:sp>
        <p:nvSpPr>
          <p:cNvPr id="122" name="Shape 122"/>
          <p:cNvSpPr>
            <a:spLocks noGrp="1"/>
          </p:cNvSpPr>
          <p:nvPr>
            <p:ph type="body" sz="quarter" idx="1"/>
          </p:nvPr>
        </p:nvSpPr>
        <p:spPr>
          <a:prstGeom prst="rect">
            <a:avLst/>
          </a:prstGeom>
        </p:spPr>
        <p:txBody>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Let’s begin by defining the problem.</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First, we define two sets: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O</a:t>
            </a:r>
            <a:r>
              <a:rPr lang="en-US" dirty="0">
                <a:solidFill>
                  <a:srgbClr val="0E0E0E"/>
                </a:solidFill>
                <a:effectLst/>
                <a:latin typeface=".SF NS"/>
              </a:rPr>
              <a:t>, which represents the set of classes in the </a:t>
            </a:r>
            <a:r>
              <a:rPr lang="en-US" dirty="0" err="1">
                <a:solidFill>
                  <a:srgbClr val="0E0E0E"/>
                </a:solidFill>
                <a:effectLst/>
                <a:latin typeface=".SF NS"/>
              </a:rPr>
              <a:t>DBpedia</a:t>
            </a:r>
            <a:r>
              <a:rPr lang="en-US" dirty="0">
                <a:solidFill>
                  <a:srgbClr val="0E0E0E"/>
                </a:solidFill>
                <a:effectLst/>
                <a:latin typeface=".SF NS"/>
              </a:rPr>
              <a:t> ontology,</a:t>
            </a:r>
          </a:p>
          <a:p>
            <a:r>
              <a:rPr lang="en-US" dirty="0">
                <a:solidFill>
                  <a:srgbClr val="0E0E0E"/>
                </a:solidFill>
                <a:effectLst/>
                <a:latin typeface=".SF NS"/>
              </a:rPr>
              <a:t>• and </a:t>
            </a:r>
            <a:r>
              <a:rPr lang="en-US" b="1" dirty="0">
                <a:solidFill>
                  <a:srgbClr val="0E0E0E"/>
                </a:solidFill>
                <a:effectLst/>
                <a:latin typeface=".SF NS"/>
              </a:rPr>
              <a:t>C</a:t>
            </a:r>
            <a:r>
              <a:rPr lang="en-US" dirty="0">
                <a:solidFill>
                  <a:srgbClr val="0E0E0E"/>
                </a:solidFill>
                <a:effectLst/>
                <a:latin typeface=".SF NS"/>
              </a:rPr>
              <a:t>, which represents the set of categories and lists in </a:t>
            </a:r>
            <a:r>
              <a:rPr lang="en-US" dirty="0" err="1">
                <a:solidFill>
                  <a:srgbClr val="0E0E0E"/>
                </a:solidFill>
                <a:effectLst/>
                <a:latin typeface=".SF NS"/>
              </a:rPr>
              <a:t>CaLiGraph</a:t>
            </a:r>
            <a:r>
              <a:rPr lang="en-US" dirty="0">
                <a:solidFill>
                  <a:srgbClr val="0E0E0E"/>
                </a:solidFill>
                <a:effectLst/>
                <a:latin typeface=".SF NS"/>
              </a:rPr>
              <a:t>.</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Next, we utilize hierarchy information from </a:t>
            </a:r>
            <a:r>
              <a:rPr lang="en-US" dirty="0" err="1">
                <a:solidFill>
                  <a:srgbClr val="0E0E0E"/>
                </a:solidFill>
                <a:effectLst/>
                <a:latin typeface=".SF NS"/>
              </a:rPr>
              <a:t>CaLiGraph</a:t>
            </a:r>
            <a:r>
              <a:rPr lang="en-US" dirty="0">
                <a:solidFill>
                  <a:srgbClr val="0E0E0E"/>
                </a:solidFill>
                <a:effectLst/>
                <a:latin typeface=".SF NS"/>
              </a:rPr>
              <a:t>. This hierarchy is divided into four components: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a:t>
            </a:r>
            <a:r>
              <a:rPr lang="en-US" b="1" dirty="0">
                <a:solidFill>
                  <a:srgbClr val="0E0E0E"/>
                </a:solidFill>
                <a:effectLst/>
                <a:latin typeface=".SF NS"/>
              </a:rPr>
              <a:t>T</a:t>
            </a:r>
            <a:r>
              <a:rPr lang="en-US" dirty="0">
                <a:solidFill>
                  <a:srgbClr val="0E0E0E"/>
                </a:solidFill>
                <a:effectLst/>
                <a:latin typeface=".SF NS"/>
              </a:rPr>
              <a:t>: This is the path traced back to the root node, called “Thing,” for a given node.</a:t>
            </a:r>
          </a:p>
          <a:p>
            <a:r>
              <a:rPr lang="en-US" dirty="0">
                <a:solidFill>
                  <a:srgbClr val="0E0E0E"/>
                </a:solidFill>
                <a:effectLst/>
                <a:latin typeface=".SF NS"/>
              </a:rPr>
              <a:t>• </a:t>
            </a:r>
            <a:r>
              <a:rPr lang="en-US" b="1" dirty="0">
                <a:solidFill>
                  <a:srgbClr val="0E0E0E"/>
                </a:solidFill>
                <a:effectLst/>
                <a:latin typeface=".SF NS"/>
              </a:rPr>
              <a:t>P</a:t>
            </a:r>
            <a:r>
              <a:rPr lang="en-US" dirty="0">
                <a:solidFill>
                  <a:srgbClr val="0E0E0E"/>
                </a:solidFill>
                <a:effectLst/>
                <a:latin typeface=".SF NS"/>
              </a:rPr>
              <a:t>: Represents the parent nodes’ neighbors for a given node.</a:t>
            </a:r>
          </a:p>
          <a:p>
            <a:r>
              <a:rPr lang="en-US" dirty="0">
                <a:solidFill>
                  <a:srgbClr val="0E0E0E"/>
                </a:solidFill>
                <a:effectLst/>
                <a:latin typeface=".SF NS"/>
              </a:rPr>
              <a:t>• </a:t>
            </a:r>
            <a:r>
              <a:rPr lang="en-US" b="1" dirty="0">
                <a:solidFill>
                  <a:srgbClr val="0E0E0E"/>
                </a:solidFill>
                <a:effectLst/>
                <a:latin typeface=".SF NS"/>
              </a:rPr>
              <a:t>C</a:t>
            </a:r>
            <a:r>
              <a:rPr lang="en-US" dirty="0">
                <a:solidFill>
                  <a:srgbClr val="0E0E0E"/>
                </a:solidFill>
                <a:effectLst/>
                <a:latin typeface=".SF NS"/>
              </a:rPr>
              <a:t>: Refers to the children nodes for the given node.</a:t>
            </a:r>
          </a:p>
          <a:p>
            <a:r>
              <a:rPr lang="en-US" dirty="0">
                <a:solidFill>
                  <a:srgbClr val="0E0E0E"/>
                </a:solidFill>
                <a:effectLst/>
                <a:latin typeface=".SF NS"/>
              </a:rPr>
              <a:t>• </a:t>
            </a:r>
            <a:r>
              <a:rPr lang="en-US" b="1" dirty="0">
                <a:solidFill>
                  <a:srgbClr val="0E0E0E"/>
                </a:solidFill>
                <a:effectLst/>
                <a:latin typeface=".SF NS"/>
              </a:rPr>
              <a:t>S</a:t>
            </a:r>
            <a:r>
              <a:rPr lang="en-US" dirty="0">
                <a:solidFill>
                  <a:srgbClr val="0E0E0E"/>
                </a:solidFill>
                <a:effectLst/>
                <a:latin typeface=".SF NS"/>
              </a:rPr>
              <a:t>: These are the sibling nodes or neighbors for the given node.</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10</a:t>
            </a:fld>
            <a:endParaRPr lang="zh-CN" altLang="en-US"/>
          </a:p>
        </p:txBody>
      </p:sp>
    </p:spTree>
    <p:extLst>
      <p:ext uri="{BB962C8B-B14F-4D97-AF65-F5344CB8AC3E}">
        <p14:creationId xmlns:p14="http://schemas.microsoft.com/office/powerpoint/2010/main" val="142447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discuss the LLM2Vec Embedding Scoring.</a:t>
            </a:r>
          </a:p>
          <a:p>
            <a:endParaRPr lang="en-US" dirty="0"/>
          </a:p>
          <a:p>
            <a:r>
              <a:rPr lang="en-US" dirty="0"/>
              <a:t>We define the scoring function  S_{\text{LLM2Vec}} , which leverages the LLM2Vec approach.</a:t>
            </a:r>
          </a:p>
          <a:p>
            <a:endParaRPr lang="en-US" dirty="0"/>
          </a:p>
          <a:p>
            <a:r>
              <a:rPr lang="en-US" dirty="0"/>
              <a:t>The scoring between a category  </a:t>
            </a:r>
            <a:r>
              <a:rPr lang="en-US" dirty="0" err="1"/>
              <a:t>C_j</a:t>
            </a:r>
            <a:r>
              <a:rPr lang="en-US" dirty="0"/>
              <a:t> , a class  </a:t>
            </a:r>
            <a:r>
              <a:rPr lang="en-US" dirty="0" err="1"/>
              <a:t>O_i</a:t>
            </a:r>
            <a:r>
              <a:rPr lang="en-US" dirty="0"/>
              <a:t> , and its hierarchical information  H(</a:t>
            </a:r>
            <a:r>
              <a:rPr lang="en-US" dirty="0" err="1"/>
              <a:t>C_j</a:t>
            </a:r>
            <a:r>
              <a:rPr lang="en-US" dirty="0"/>
              <a:t>)  is calculated using cosine similarity:</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11</a:t>
            </a:fld>
            <a:endParaRPr lang="zh-CN" altLang="en-US"/>
          </a:p>
        </p:txBody>
      </p:sp>
    </p:spTree>
    <p:extLst>
      <p:ext uri="{BB962C8B-B14F-4D97-AF65-F5344CB8AC3E}">
        <p14:creationId xmlns:p14="http://schemas.microsoft.com/office/powerpoint/2010/main" val="25966586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olidFill>
                  <a:srgbClr val="0E0E0E"/>
                </a:solidFill>
                <a:effectLst/>
                <a:latin typeface=".SF NS"/>
              </a:rPr>
              <a:t>Let’s now focus on the construction of </a:t>
            </a:r>
            <a:r>
              <a:rPr lang="en-US" b="1" dirty="0" err="1">
                <a:solidFill>
                  <a:srgbClr val="0E0E0E"/>
                </a:solidFill>
                <a:effectLst/>
                <a:latin typeface=".SF NS"/>
              </a:rPr>
              <a:t>CaLiGraph</a:t>
            </a:r>
            <a:r>
              <a:rPr lang="en-US" dirty="0">
                <a:solidFill>
                  <a:srgbClr val="0E0E0E"/>
                </a:solidFill>
                <a:effectLst/>
                <a:latin typeface=".SF NS"/>
              </a:rPr>
              <a:t>. This graph is created using Cat2Ax, but the issue is that the mapping produced by Cat2Ax is too general.</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Our primary goal is to refine this mapping and identify the </a:t>
            </a:r>
            <a:r>
              <a:rPr lang="en-US" b="1" dirty="0">
                <a:solidFill>
                  <a:srgbClr val="0E0E0E"/>
                </a:solidFill>
                <a:effectLst/>
                <a:latin typeface=".SF NS"/>
              </a:rPr>
              <a:t>most specific</a:t>
            </a:r>
            <a:r>
              <a:rPr lang="en-US" dirty="0">
                <a:solidFill>
                  <a:srgbClr val="0E0E0E"/>
                </a:solidFill>
                <a:effectLst/>
                <a:latin typeface=".SF NS"/>
              </a:rPr>
              <a:t> </a:t>
            </a:r>
            <a:r>
              <a:rPr lang="en-US" dirty="0" err="1">
                <a:solidFill>
                  <a:srgbClr val="0E0E0E"/>
                </a:solidFill>
                <a:effectLst/>
                <a:latin typeface=".SF NS"/>
              </a:rPr>
              <a:t>DBpedia</a:t>
            </a:r>
            <a:r>
              <a:rPr lang="en-US" dirty="0">
                <a:solidFill>
                  <a:srgbClr val="0E0E0E"/>
                </a:solidFill>
                <a:effectLst/>
                <a:latin typeface=".SF NS"/>
              </a:rPr>
              <a:t> class for each </a:t>
            </a:r>
            <a:r>
              <a:rPr lang="en-US" dirty="0" err="1">
                <a:solidFill>
                  <a:srgbClr val="0E0E0E"/>
                </a:solidFill>
                <a:effectLst/>
                <a:latin typeface=".SF NS"/>
              </a:rPr>
              <a:t>CaLiGraph</a:t>
            </a:r>
            <a:r>
              <a:rPr lang="en-US" dirty="0">
                <a:solidFill>
                  <a:srgbClr val="0E0E0E"/>
                </a:solidFill>
                <a:effectLst/>
                <a:latin typeface=".SF NS"/>
              </a:rPr>
              <a:t> class.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To illustrate, in </a:t>
            </a:r>
            <a:r>
              <a:rPr lang="en-US" dirty="0" err="1">
                <a:solidFill>
                  <a:srgbClr val="0E0E0E"/>
                </a:solidFill>
                <a:effectLst/>
                <a:latin typeface=".SF NS"/>
              </a:rPr>
              <a:t>CaLiGraph</a:t>
            </a:r>
            <a:r>
              <a:rPr lang="en-US" dirty="0">
                <a:solidFill>
                  <a:srgbClr val="0E0E0E"/>
                </a:solidFill>
                <a:effectLst/>
                <a:latin typeface=".SF NS"/>
              </a:rPr>
              <a:t>, we start with the root class </a:t>
            </a:r>
            <a:r>
              <a:rPr lang="en-US" b="1" dirty="0">
                <a:solidFill>
                  <a:srgbClr val="0E0E0E"/>
                </a:solidFill>
                <a:effectLst/>
                <a:latin typeface=".SF NS"/>
              </a:rPr>
              <a:t>Thing</a:t>
            </a:r>
            <a:r>
              <a:rPr lang="en-US" dirty="0">
                <a:solidFill>
                  <a:srgbClr val="0E0E0E"/>
                </a:solidFill>
                <a:effectLst/>
                <a:latin typeface=".SF NS"/>
              </a:rPr>
              <a:t>, and as we move down the hierarchy, we reach more specific classes like </a:t>
            </a:r>
            <a:r>
              <a:rPr lang="en-US" b="1" dirty="0">
                <a:solidFill>
                  <a:srgbClr val="0E0E0E"/>
                </a:solidFill>
                <a:effectLst/>
                <a:latin typeface=".SF NS"/>
              </a:rPr>
              <a:t>President</a:t>
            </a:r>
            <a:r>
              <a:rPr lang="en-US" dirty="0">
                <a:solidFill>
                  <a:srgbClr val="0E0E0E"/>
                </a:solidFill>
                <a:effectLst/>
                <a:latin typeface=".SF NS"/>
              </a:rPr>
              <a:t>. At the most specific level, we may find instances such as </a:t>
            </a:r>
            <a:r>
              <a:rPr lang="en-US" b="1" dirty="0">
                <a:solidFill>
                  <a:srgbClr val="0E0E0E"/>
                </a:solidFill>
                <a:effectLst/>
                <a:latin typeface=".SF NS"/>
              </a:rPr>
              <a:t>Barack Obama</a:t>
            </a:r>
            <a:r>
              <a:rPr lang="en-US" dirty="0">
                <a:solidFill>
                  <a:srgbClr val="0E0E0E"/>
                </a:solidFill>
                <a:effectLst/>
                <a:latin typeface=".SF NS"/>
              </a:rPr>
              <a:t>.</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On the other hand, in </a:t>
            </a:r>
            <a:r>
              <a:rPr lang="en-US" dirty="0" err="1">
                <a:solidFill>
                  <a:srgbClr val="0E0E0E"/>
                </a:solidFill>
                <a:effectLst/>
                <a:latin typeface=".SF NS"/>
              </a:rPr>
              <a:t>DBpedia</a:t>
            </a:r>
            <a:r>
              <a:rPr lang="en-US" dirty="0">
                <a:solidFill>
                  <a:srgbClr val="0E0E0E"/>
                </a:solidFill>
                <a:effectLst/>
                <a:latin typeface=".SF NS"/>
              </a:rPr>
              <a:t>, classes such as </a:t>
            </a:r>
            <a:r>
              <a:rPr lang="en-US" b="1" dirty="0">
                <a:solidFill>
                  <a:srgbClr val="0E0E0E"/>
                </a:solidFill>
                <a:effectLst/>
                <a:latin typeface=".SF NS"/>
              </a:rPr>
              <a:t>Politician</a:t>
            </a:r>
            <a:r>
              <a:rPr lang="en-US" dirty="0">
                <a:solidFill>
                  <a:srgbClr val="0E0E0E"/>
                </a:solidFill>
                <a:effectLst/>
                <a:latin typeface=".SF NS"/>
              </a:rPr>
              <a:t> are more general. Our task is to bridge this gap and map more specific classes like </a:t>
            </a:r>
            <a:r>
              <a:rPr lang="en-US" b="1" dirty="0">
                <a:solidFill>
                  <a:srgbClr val="0E0E0E"/>
                </a:solidFill>
                <a:effectLst/>
                <a:latin typeface=".SF NS"/>
              </a:rPr>
              <a:t>President</a:t>
            </a:r>
            <a:r>
              <a:rPr lang="en-US" dirty="0">
                <a:solidFill>
                  <a:srgbClr val="0E0E0E"/>
                </a:solidFill>
                <a:effectLst/>
                <a:latin typeface=".SF NS"/>
              </a:rPr>
              <a:t>, while also ensuring the distinctions between sibling classes such as </a:t>
            </a:r>
            <a:r>
              <a:rPr lang="en-US" b="1" dirty="0">
                <a:solidFill>
                  <a:srgbClr val="0E0E0E"/>
                </a:solidFill>
                <a:effectLst/>
                <a:latin typeface=".SF NS"/>
              </a:rPr>
              <a:t>Minister</a:t>
            </a:r>
            <a:r>
              <a:rPr lang="en-US" dirty="0">
                <a:solidFill>
                  <a:srgbClr val="0E0E0E"/>
                </a:solidFill>
                <a:effectLst/>
                <a:latin typeface=".SF NS"/>
              </a:rPr>
              <a:t> and </a:t>
            </a:r>
            <a:r>
              <a:rPr lang="en-US" b="1" dirty="0">
                <a:solidFill>
                  <a:srgbClr val="0E0E0E"/>
                </a:solidFill>
                <a:effectLst/>
                <a:latin typeface=".SF NS"/>
              </a:rPr>
              <a:t>Congressman</a:t>
            </a:r>
            <a:r>
              <a:rPr lang="en-US" dirty="0">
                <a:solidFill>
                  <a:srgbClr val="0E0E0E"/>
                </a:solidFill>
                <a:effectLst/>
                <a:latin typeface=".SF NS"/>
              </a:rPr>
              <a:t>.</a:t>
            </a:r>
          </a:p>
          <a:p>
            <a:endParaRPr kumimoji="1" lang="zh-CN" altLang="en-US" dirty="0"/>
          </a:p>
        </p:txBody>
      </p:sp>
    </p:spTree>
    <p:extLst>
      <p:ext uri="{BB962C8B-B14F-4D97-AF65-F5344CB8AC3E}">
        <p14:creationId xmlns:p14="http://schemas.microsoft.com/office/powerpoint/2010/main" val="4228340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endParaRPr lang="en-US" altLang="zh-CN"/>
          </a:p>
        </p:txBody>
      </p:sp>
    </p:spTree>
    <p:extLst>
      <p:ext uri="{BB962C8B-B14F-4D97-AF65-F5344CB8AC3E}">
        <p14:creationId xmlns:p14="http://schemas.microsoft.com/office/powerpoint/2010/main" val="25090791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43A3D-764E-2EC8-2057-C7A16E704A97}"/>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A1AEA364-CC82-5764-73BE-D14A19BA2618}"/>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AB76B4C-3E3C-82D5-77BF-9E968AAFAFC2}"/>
              </a:ext>
            </a:extLst>
          </p:cNvPr>
          <p:cNvSpPr>
            <a:spLocks noGrp="1"/>
          </p:cNvSpPr>
          <p:nvPr>
            <p:ph type="body" idx="1"/>
          </p:nvPr>
        </p:nvSpPr>
        <p:spPr/>
        <p:txBody>
          <a:bodyPr/>
          <a:lstStyle/>
          <a:p>
            <a:r>
              <a:rPr lang="en-US" sz="1600" dirty="0">
                <a:solidFill>
                  <a:srgbClr val="0E0E0E"/>
                </a:solidFill>
                <a:effectLst/>
                <a:latin typeface=".SF NS"/>
              </a:rPr>
              <a:t>Now, let’s move on to the </a:t>
            </a:r>
            <a:r>
              <a:rPr lang="en-US" sz="1600" b="1" dirty="0">
                <a:solidFill>
                  <a:srgbClr val="0E0E0E"/>
                </a:solidFill>
                <a:effectLst/>
                <a:latin typeface=".SF NS"/>
              </a:rPr>
              <a:t>overview</a:t>
            </a:r>
            <a:r>
              <a:rPr lang="en-US" sz="1600" dirty="0">
                <a:solidFill>
                  <a:srgbClr val="0E0E0E"/>
                </a:solidFill>
                <a:effectLst/>
                <a:latin typeface=".SF NS"/>
              </a:rPr>
              <a:t> of the approach.</a:t>
            </a:r>
          </a:p>
          <a:p>
            <a:br>
              <a:rPr lang="en-US" sz="1600" dirty="0">
                <a:solidFill>
                  <a:srgbClr val="0E0E0E"/>
                </a:solidFill>
                <a:effectLst/>
                <a:latin typeface=".SF NS"/>
              </a:rPr>
            </a:br>
            <a:endParaRPr lang="en-US" sz="1600" dirty="0">
              <a:solidFill>
                <a:srgbClr val="0E0E0E"/>
              </a:solidFill>
              <a:effectLst/>
              <a:latin typeface=".SF NS"/>
            </a:endParaRPr>
          </a:p>
          <a:p>
            <a:r>
              <a:rPr lang="en-US" sz="1600" dirty="0">
                <a:solidFill>
                  <a:srgbClr val="0E0E0E"/>
                </a:solidFill>
                <a:effectLst/>
                <a:latin typeface=".SF NS"/>
              </a:rPr>
              <a:t>We begin by extracting the </a:t>
            </a:r>
            <a:r>
              <a:rPr lang="en-US" sz="1600" b="1" dirty="0" err="1">
                <a:solidFill>
                  <a:srgbClr val="0E0E0E"/>
                </a:solidFill>
                <a:effectLst/>
                <a:latin typeface=".SF NS"/>
              </a:rPr>
              <a:t>CaLiGraph</a:t>
            </a:r>
            <a:r>
              <a:rPr lang="en-US" sz="1600" b="1" dirty="0">
                <a:solidFill>
                  <a:srgbClr val="0E0E0E"/>
                </a:solidFill>
                <a:effectLst/>
                <a:latin typeface=".SF NS"/>
              </a:rPr>
              <a:t> class</a:t>
            </a:r>
            <a:r>
              <a:rPr lang="en-US" sz="1600" dirty="0">
                <a:solidFill>
                  <a:srgbClr val="0E0E0E"/>
                </a:solidFill>
                <a:effectLst/>
                <a:latin typeface=".SF NS"/>
              </a:rPr>
              <a:t>. For each class, we retrieve </a:t>
            </a:r>
            <a:r>
              <a:rPr lang="en-US" sz="1600" b="1" dirty="0">
                <a:solidFill>
                  <a:srgbClr val="0E0E0E"/>
                </a:solidFill>
                <a:effectLst/>
                <a:latin typeface=".SF NS"/>
              </a:rPr>
              <a:t>hierarchy information</a:t>
            </a:r>
            <a:r>
              <a:rPr lang="en-US" sz="1600" dirty="0">
                <a:solidFill>
                  <a:srgbClr val="0E0E0E"/>
                </a:solidFill>
                <a:effectLst/>
                <a:latin typeface=".SF NS"/>
              </a:rPr>
              <a:t> from </a:t>
            </a:r>
            <a:r>
              <a:rPr lang="en-US" sz="1600" dirty="0" err="1">
                <a:solidFill>
                  <a:srgbClr val="0E0E0E"/>
                </a:solidFill>
                <a:effectLst/>
                <a:latin typeface=".SF NS"/>
              </a:rPr>
              <a:t>CaLiGraph</a:t>
            </a:r>
            <a:r>
              <a:rPr lang="en-US" sz="1600" dirty="0">
                <a:solidFill>
                  <a:srgbClr val="0E0E0E"/>
                </a:solidFill>
                <a:effectLst/>
                <a:latin typeface=".SF NS"/>
              </a:rPr>
              <a:t>, which includes details about parent and child relationships. This information is then passed into the </a:t>
            </a:r>
            <a:r>
              <a:rPr lang="en-US" sz="1600" b="1" dirty="0">
                <a:solidFill>
                  <a:srgbClr val="0E0E0E"/>
                </a:solidFill>
                <a:effectLst/>
                <a:latin typeface=".SF NS"/>
              </a:rPr>
              <a:t>LLM2Vec model</a:t>
            </a:r>
            <a:r>
              <a:rPr lang="en-US" sz="1600" dirty="0">
                <a:solidFill>
                  <a:srgbClr val="0E0E0E"/>
                </a:solidFill>
                <a:effectLst/>
                <a:latin typeface=".SF NS"/>
              </a:rPr>
              <a:t> to generate text embeddings.</a:t>
            </a:r>
          </a:p>
          <a:p>
            <a:br>
              <a:rPr lang="en-US" sz="1600" dirty="0">
                <a:solidFill>
                  <a:srgbClr val="0E0E0E"/>
                </a:solidFill>
                <a:effectLst/>
                <a:latin typeface=".SF NS"/>
              </a:rPr>
            </a:br>
            <a:endParaRPr lang="en-US" sz="1600" dirty="0">
              <a:solidFill>
                <a:srgbClr val="0E0E0E"/>
              </a:solidFill>
              <a:effectLst/>
              <a:latin typeface=".SF NS"/>
            </a:endParaRPr>
          </a:p>
          <a:p>
            <a:r>
              <a:rPr lang="en-US" sz="1600" dirty="0">
                <a:solidFill>
                  <a:srgbClr val="0E0E0E"/>
                </a:solidFill>
                <a:effectLst/>
                <a:latin typeface=".SF NS"/>
              </a:rPr>
              <a:t>Meanwhile, on the left, we have the </a:t>
            </a:r>
            <a:r>
              <a:rPr lang="en-US" sz="1600" b="1" dirty="0" err="1">
                <a:solidFill>
                  <a:srgbClr val="0E0E0E"/>
                </a:solidFill>
                <a:effectLst/>
                <a:latin typeface=".SF NS"/>
              </a:rPr>
              <a:t>SLHCat</a:t>
            </a:r>
            <a:r>
              <a:rPr lang="en-US" sz="1600" dirty="0">
                <a:solidFill>
                  <a:srgbClr val="0E0E0E"/>
                </a:solidFill>
                <a:effectLst/>
                <a:latin typeface=".SF NS"/>
              </a:rPr>
              <a:t> model, which focuses on:</a:t>
            </a:r>
          </a:p>
          <a:p>
            <a:br>
              <a:rPr lang="en-US" sz="1600" dirty="0">
                <a:solidFill>
                  <a:srgbClr val="0E0E0E"/>
                </a:solidFill>
                <a:effectLst/>
                <a:latin typeface=".SF NS"/>
              </a:rPr>
            </a:br>
            <a:endParaRPr lang="en-US" sz="1600" dirty="0">
              <a:solidFill>
                <a:srgbClr val="0E0E0E"/>
              </a:solidFill>
              <a:effectLst/>
              <a:latin typeface=".SF NS"/>
            </a:endParaRPr>
          </a:p>
          <a:p>
            <a:r>
              <a:rPr lang="en-US" sz="1600" dirty="0">
                <a:solidFill>
                  <a:srgbClr val="0E0E0E"/>
                </a:solidFill>
                <a:effectLst/>
                <a:latin typeface=".SF NS"/>
              </a:rPr>
              <a:t>• </a:t>
            </a:r>
            <a:r>
              <a:rPr lang="en-US" sz="1600" b="1" dirty="0">
                <a:solidFill>
                  <a:srgbClr val="0E0E0E"/>
                </a:solidFill>
                <a:effectLst/>
                <a:latin typeface=".SF NS"/>
              </a:rPr>
              <a:t>Root phrase extraction</a:t>
            </a:r>
            <a:endParaRPr lang="en-US" sz="1600" dirty="0">
              <a:solidFill>
                <a:srgbClr val="0E0E0E"/>
              </a:solidFill>
              <a:effectLst/>
              <a:latin typeface=".SF NS"/>
            </a:endParaRPr>
          </a:p>
          <a:p>
            <a:r>
              <a:rPr lang="en-US" sz="1600" dirty="0">
                <a:solidFill>
                  <a:srgbClr val="0E0E0E"/>
                </a:solidFill>
                <a:effectLst/>
                <a:latin typeface=".SF NS"/>
              </a:rPr>
              <a:t>• </a:t>
            </a:r>
            <a:r>
              <a:rPr lang="en-US" sz="1600" b="1" dirty="0">
                <a:solidFill>
                  <a:srgbClr val="0E0E0E"/>
                </a:solidFill>
                <a:effectLst/>
                <a:latin typeface=".SF NS"/>
              </a:rPr>
              <a:t>Sentence embedding</a:t>
            </a:r>
            <a:endParaRPr lang="en-US" sz="1600" dirty="0">
              <a:solidFill>
                <a:srgbClr val="0E0E0E"/>
              </a:solidFill>
              <a:effectLst/>
              <a:latin typeface=".SF NS"/>
            </a:endParaRPr>
          </a:p>
          <a:p>
            <a:r>
              <a:rPr lang="en-US" sz="1600" dirty="0">
                <a:solidFill>
                  <a:srgbClr val="0E0E0E"/>
                </a:solidFill>
                <a:effectLst/>
                <a:latin typeface=".SF NS"/>
              </a:rPr>
              <a:t>• </a:t>
            </a:r>
            <a:r>
              <a:rPr lang="en-US" sz="1600" b="1" dirty="0">
                <a:solidFill>
                  <a:srgbClr val="0E0E0E"/>
                </a:solidFill>
                <a:effectLst/>
                <a:latin typeface=".SF NS"/>
              </a:rPr>
              <a:t>Type inheritance</a:t>
            </a:r>
            <a:endParaRPr lang="en-US" sz="1600" dirty="0">
              <a:solidFill>
                <a:srgbClr val="0E0E0E"/>
              </a:solidFill>
              <a:effectLst/>
              <a:latin typeface=".SF NS"/>
            </a:endParaRPr>
          </a:p>
          <a:p>
            <a:br>
              <a:rPr lang="en-US" sz="1600" dirty="0">
                <a:solidFill>
                  <a:srgbClr val="0E0E0E"/>
                </a:solidFill>
                <a:effectLst/>
                <a:latin typeface=".SF NS"/>
              </a:rPr>
            </a:br>
            <a:endParaRPr lang="en-US" sz="1600" dirty="0">
              <a:solidFill>
                <a:srgbClr val="0E0E0E"/>
              </a:solidFill>
              <a:effectLst/>
              <a:latin typeface=".SF NS"/>
            </a:endParaRPr>
          </a:p>
          <a:p>
            <a:r>
              <a:rPr lang="en-US" sz="1600" dirty="0">
                <a:solidFill>
                  <a:srgbClr val="0E0E0E"/>
                </a:solidFill>
                <a:effectLst/>
                <a:latin typeface=".SF NS"/>
              </a:rPr>
              <a:t>The </a:t>
            </a:r>
            <a:r>
              <a:rPr lang="en-US" sz="1600" dirty="0" err="1">
                <a:solidFill>
                  <a:srgbClr val="0E0E0E"/>
                </a:solidFill>
                <a:effectLst/>
                <a:latin typeface=".SF NS"/>
              </a:rPr>
              <a:t>SLHCat</a:t>
            </a:r>
            <a:r>
              <a:rPr lang="en-US" sz="1600" dirty="0">
                <a:solidFill>
                  <a:srgbClr val="0E0E0E"/>
                </a:solidFill>
                <a:effectLst/>
                <a:latin typeface=".SF NS"/>
              </a:rPr>
              <a:t> model is fine-tuned using </a:t>
            </a:r>
            <a:r>
              <a:rPr lang="en-US" sz="1600" b="1" dirty="0">
                <a:solidFill>
                  <a:srgbClr val="0E0E0E"/>
                </a:solidFill>
                <a:effectLst/>
                <a:latin typeface=".SF NS"/>
              </a:rPr>
              <a:t>BERT</a:t>
            </a:r>
            <a:r>
              <a:rPr lang="en-US" sz="1600" dirty="0">
                <a:solidFill>
                  <a:srgbClr val="0E0E0E"/>
                </a:solidFill>
                <a:effectLst/>
                <a:latin typeface=".SF NS"/>
              </a:rPr>
              <a:t>, and we then compare LLM2Vec embeddings using cosine similarity. If the similarity score is greater than 0.99, we consider it a candidate match.</a:t>
            </a:r>
            <a:endParaRPr lang="en-US" sz="1100" kern="100" dirty="0">
              <a:solidFill>
                <a:srgbClr val="0E0E0E"/>
              </a:solidFill>
              <a:effectLst/>
              <a:latin typeface="Century" panose="02040604050505020304" pitchFamily="18" charset="0"/>
              <a:ea typeface="MS Mincho" panose="02020609040205080304" pitchFamily="49" charset="-128"/>
              <a:cs typeface="Times New Roman" panose="02020603050405020304" pitchFamily="18" charset="0"/>
            </a:endParaRPr>
          </a:p>
          <a:p>
            <a:endParaRPr lang="en-US" sz="1100" kern="100" dirty="0">
              <a:solidFill>
                <a:srgbClr val="0E0E0E"/>
              </a:solidFill>
              <a:effectLst/>
              <a:latin typeface="Century" panose="02040604050505020304" pitchFamily="18" charset="0"/>
              <a:ea typeface="MS Mincho" panose="02020609040205080304" pitchFamily="49" charset="-128"/>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2400" dirty="0">
                <a:solidFill>
                  <a:srgbClr val="0E0E0E"/>
                </a:solidFill>
                <a:effectLst/>
                <a:latin typeface=".SF NS"/>
              </a:rPr>
              <a:t>We also perform a </a:t>
            </a:r>
            <a:r>
              <a:rPr lang="en-US" sz="2400" b="1" dirty="0">
                <a:solidFill>
                  <a:srgbClr val="0E0E0E"/>
                </a:solidFill>
                <a:effectLst/>
                <a:latin typeface=".SF NS"/>
              </a:rPr>
              <a:t>candidate beam search on </a:t>
            </a:r>
            <a:r>
              <a:rPr lang="en-US" sz="2400" b="1" dirty="0" err="1">
                <a:solidFill>
                  <a:srgbClr val="0E0E0E"/>
                </a:solidFill>
                <a:effectLst/>
                <a:latin typeface=".SF NS"/>
              </a:rPr>
              <a:t>DBpedia</a:t>
            </a:r>
            <a:r>
              <a:rPr lang="en-US" sz="2400" b="1" dirty="0">
                <a:solidFill>
                  <a:srgbClr val="0E0E0E"/>
                </a:solidFill>
                <a:effectLst/>
                <a:latin typeface=".SF NS"/>
              </a:rPr>
              <a:t> ontology Tree</a:t>
            </a:r>
            <a:r>
              <a:rPr lang="en-US" sz="2400" dirty="0">
                <a:solidFill>
                  <a:srgbClr val="0E0E0E"/>
                </a:solidFill>
                <a:effectLst/>
                <a:latin typeface=".SF NS"/>
              </a:rPr>
              <a:t>, incorporating hierarchy information from </a:t>
            </a:r>
            <a:r>
              <a:rPr lang="en-US" sz="2400" dirty="0" err="1">
                <a:solidFill>
                  <a:srgbClr val="0E0E0E"/>
                </a:solidFill>
                <a:effectLst/>
                <a:latin typeface=".SF NS"/>
              </a:rPr>
              <a:t>CaLiGraph</a:t>
            </a:r>
            <a:r>
              <a:rPr lang="en-US" sz="2400" dirty="0">
                <a:solidFill>
                  <a:srgbClr val="0E0E0E"/>
                </a:solidFill>
                <a:effectLst/>
                <a:latin typeface=".SF NS"/>
              </a:rPr>
              <a:t> to find potential candidates. Following this, a </a:t>
            </a:r>
            <a:r>
              <a:rPr lang="en-US" sz="2400" b="1" dirty="0">
                <a:solidFill>
                  <a:srgbClr val="0E0E0E"/>
                </a:solidFill>
                <a:effectLst/>
                <a:latin typeface=".SF NS"/>
              </a:rPr>
              <a:t>large language model (LLM)</a:t>
            </a:r>
            <a:r>
              <a:rPr lang="en-US" sz="2400" dirty="0">
                <a:solidFill>
                  <a:srgbClr val="0E0E0E"/>
                </a:solidFill>
                <a:effectLst/>
                <a:latin typeface=".SF NS"/>
              </a:rPr>
              <a:t> is used to select the </a:t>
            </a:r>
            <a:r>
              <a:rPr lang="en-US" sz="2400" b="1" dirty="0">
                <a:solidFill>
                  <a:srgbClr val="0E0E0E"/>
                </a:solidFill>
                <a:effectLst/>
                <a:latin typeface=".SF NS"/>
              </a:rPr>
              <a:t>final candidate</a:t>
            </a:r>
            <a:r>
              <a:rPr lang="en-US" sz="2400" dirty="0">
                <a:solidFill>
                  <a:srgbClr val="0E0E0E"/>
                </a:solidFill>
                <a:effectLst/>
                <a:latin typeface=".SF NS"/>
              </a:rPr>
              <a:t>, ensuring an optimal and accurate alignment with the </a:t>
            </a:r>
            <a:r>
              <a:rPr lang="en-US" sz="2400" dirty="0" err="1">
                <a:solidFill>
                  <a:srgbClr val="0E0E0E"/>
                </a:solidFill>
                <a:effectLst/>
                <a:latin typeface=".SF NS"/>
              </a:rPr>
              <a:t>DBpedia</a:t>
            </a:r>
            <a:r>
              <a:rPr lang="en-US" sz="2400" dirty="0">
                <a:solidFill>
                  <a:srgbClr val="0E0E0E"/>
                </a:solidFill>
                <a:effectLst/>
                <a:latin typeface=".SF NS"/>
              </a:rPr>
              <a:t> class.</a:t>
            </a:r>
          </a:p>
          <a:p>
            <a:endParaRPr lang="en-US" sz="1600" dirty="0">
              <a:solidFill>
                <a:srgbClr val="0E0E0E"/>
              </a:solidFill>
              <a:effectLst/>
              <a:latin typeface=".SF NS"/>
            </a:endParaRPr>
          </a:p>
        </p:txBody>
      </p:sp>
    </p:spTree>
    <p:extLst>
      <p:ext uri="{BB962C8B-B14F-4D97-AF65-F5344CB8AC3E}">
        <p14:creationId xmlns:p14="http://schemas.microsoft.com/office/powerpoint/2010/main" val="36949907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dirty="0">
              <a:solidFill>
                <a:srgbClr val="0E0E0E"/>
              </a:solidFill>
              <a:effectLst/>
              <a:latin typeface=".SF NS"/>
            </a:endParaRPr>
          </a:p>
          <a:p>
            <a:endParaRPr lang="en-US" b="1" dirty="0">
              <a:solidFill>
                <a:srgbClr val="0E0E0E"/>
              </a:solidFill>
              <a:effectLst/>
              <a:latin typeface=".SF NS"/>
            </a:endParaRPr>
          </a:p>
          <a:p>
            <a:r>
              <a:rPr lang="en-US" b="1" dirty="0">
                <a:solidFill>
                  <a:srgbClr val="0E0E0E"/>
                </a:solidFill>
                <a:effectLst/>
                <a:latin typeface=".SF NS"/>
              </a:rPr>
              <a:t>1. Root Phrase Extraction</a:t>
            </a:r>
            <a:endParaRPr lang="en-US" dirty="0">
              <a:solidFill>
                <a:srgbClr val="0E0E0E"/>
              </a:solidFill>
              <a:effectLst/>
              <a:latin typeface=".SF NS"/>
            </a:endParaRP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We use </a:t>
            </a:r>
            <a:r>
              <a:rPr lang="en-US" b="1" dirty="0">
                <a:solidFill>
                  <a:srgbClr val="0E0E0E"/>
                </a:solidFill>
                <a:effectLst/>
                <a:latin typeface=".SF NS"/>
              </a:rPr>
              <a:t>Part-Of-Speech tagging</a:t>
            </a:r>
            <a:r>
              <a:rPr lang="en-US" dirty="0">
                <a:solidFill>
                  <a:srgbClr val="0E0E0E"/>
                </a:solidFill>
                <a:effectLst/>
                <a:latin typeface=".SF NS"/>
              </a:rPr>
              <a:t> to identify parts of speech and </a:t>
            </a:r>
            <a:r>
              <a:rPr lang="en-US" b="1" dirty="0">
                <a:solidFill>
                  <a:srgbClr val="0E0E0E"/>
                </a:solidFill>
                <a:effectLst/>
                <a:latin typeface=".SF NS"/>
              </a:rPr>
              <a:t>dependency parsing</a:t>
            </a:r>
            <a:r>
              <a:rPr lang="en-US" dirty="0">
                <a:solidFill>
                  <a:srgbClr val="0E0E0E"/>
                </a:solidFill>
                <a:effectLst/>
                <a:latin typeface=".SF NS"/>
              </a:rPr>
              <a:t> to analyze word relationships within a sentence’s structure.</a:t>
            </a:r>
          </a:p>
          <a:p>
            <a:br>
              <a:rPr lang="en-US" dirty="0">
                <a:solidFill>
                  <a:srgbClr val="0E0E0E"/>
                </a:solidFill>
                <a:effectLst/>
                <a:latin typeface=".SF NS"/>
              </a:rPr>
            </a:br>
            <a:endParaRPr lang="en-US" dirty="0">
              <a:solidFill>
                <a:srgbClr val="0E0E0E"/>
              </a:solidFill>
              <a:effectLst/>
              <a:latin typeface=".SF NS"/>
            </a:endParaRPr>
          </a:p>
          <a:p>
            <a:r>
              <a:rPr lang="en-US" b="1" dirty="0">
                <a:solidFill>
                  <a:srgbClr val="0E0E0E"/>
                </a:solidFill>
                <a:effectLst/>
                <a:latin typeface=".SF NS"/>
              </a:rPr>
              <a:t>2. Sentence Embedding</a:t>
            </a:r>
            <a:endParaRPr lang="en-US" dirty="0">
              <a:solidFill>
                <a:srgbClr val="0E0E0E"/>
              </a:solidFill>
              <a:effectLst/>
              <a:latin typeface=".SF NS"/>
            </a:endParaRP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Using </a:t>
            </a:r>
            <a:r>
              <a:rPr lang="en-US" b="1" dirty="0">
                <a:solidFill>
                  <a:srgbClr val="0E0E0E"/>
                </a:solidFill>
                <a:effectLst/>
                <a:latin typeface=".SF NS"/>
              </a:rPr>
              <a:t>LLM2Vec</a:t>
            </a:r>
            <a:r>
              <a:rPr lang="en-US" dirty="0">
                <a:solidFill>
                  <a:srgbClr val="0E0E0E"/>
                </a:solidFill>
                <a:effectLst/>
                <a:latin typeface=".SF NS"/>
              </a:rPr>
              <a:t>, we capture the semantic relatedness between </a:t>
            </a:r>
            <a:r>
              <a:rPr lang="en-US" dirty="0" err="1">
                <a:solidFill>
                  <a:srgbClr val="0E0E0E"/>
                </a:solidFill>
                <a:effectLst/>
                <a:latin typeface=".SF NS"/>
              </a:rPr>
              <a:t>CaLiGraph</a:t>
            </a:r>
            <a:r>
              <a:rPr lang="en-US" dirty="0">
                <a:solidFill>
                  <a:srgbClr val="0E0E0E"/>
                </a:solidFill>
                <a:effectLst/>
                <a:latin typeface=".SF NS"/>
              </a:rPr>
              <a:t> and </a:t>
            </a:r>
            <a:r>
              <a:rPr lang="en-US" dirty="0" err="1">
                <a:solidFill>
                  <a:srgbClr val="0E0E0E"/>
                </a:solidFill>
                <a:effectLst/>
                <a:latin typeface=".SF NS"/>
              </a:rPr>
              <a:t>DBpedia</a:t>
            </a:r>
            <a:r>
              <a:rPr lang="en-US" dirty="0">
                <a:solidFill>
                  <a:srgbClr val="0E0E0E"/>
                </a:solidFill>
                <a:effectLst/>
                <a:latin typeface=".SF NS"/>
              </a:rPr>
              <a:t> in a shared vector space.</a:t>
            </a:r>
          </a:p>
          <a:p>
            <a:br>
              <a:rPr lang="en-US" dirty="0">
                <a:solidFill>
                  <a:srgbClr val="0E0E0E"/>
                </a:solidFill>
                <a:effectLst/>
                <a:latin typeface=".SF NS"/>
              </a:rPr>
            </a:br>
            <a:endParaRPr lang="en-US" dirty="0">
              <a:solidFill>
                <a:srgbClr val="0E0E0E"/>
              </a:solidFill>
              <a:effectLst/>
              <a:latin typeface=".SF NS"/>
            </a:endParaRPr>
          </a:p>
          <a:p>
            <a:r>
              <a:rPr lang="en-US" b="1" dirty="0">
                <a:solidFill>
                  <a:srgbClr val="0E0E0E"/>
                </a:solidFill>
                <a:effectLst/>
                <a:latin typeface=".SF NS"/>
              </a:rPr>
              <a:t>3. Type Inheritance</a:t>
            </a:r>
            <a:endParaRPr lang="en-US" dirty="0">
              <a:solidFill>
                <a:srgbClr val="0E0E0E"/>
              </a:solidFill>
              <a:effectLst/>
              <a:latin typeface=".SF NS"/>
            </a:endParaRPr>
          </a:p>
          <a:p>
            <a:br>
              <a:rPr lang="en-US" dirty="0">
                <a:solidFill>
                  <a:srgbClr val="0E0E0E"/>
                </a:solidFill>
                <a:effectLst/>
                <a:latin typeface=".SF NS"/>
              </a:rPr>
            </a:br>
            <a:endParaRPr lang="en-US" dirty="0">
              <a:solidFill>
                <a:srgbClr val="0E0E0E"/>
              </a:solidFill>
              <a:effectLst/>
              <a:latin typeface=".SF NS"/>
            </a:endParaRPr>
          </a:p>
          <a:p>
            <a:r>
              <a:rPr lang="en-US" dirty="0" err="1">
                <a:solidFill>
                  <a:srgbClr val="0E0E0E"/>
                </a:solidFill>
                <a:effectLst/>
                <a:latin typeface=".SF NS"/>
              </a:rPr>
              <a:t>CaLiGraph</a:t>
            </a:r>
            <a:r>
              <a:rPr lang="en-US" dirty="0">
                <a:solidFill>
                  <a:srgbClr val="0E0E0E"/>
                </a:solidFill>
                <a:effectLst/>
                <a:latin typeface=".SF NS"/>
              </a:rPr>
              <a:t> uses </a:t>
            </a:r>
            <a:r>
              <a:rPr lang="en-US" dirty="0" err="1">
                <a:solidFill>
                  <a:srgbClr val="0E0E0E"/>
                </a:solidFill>
                <a:effectLst/>
                <a:latin typeface=".SF NS"/>
              </a:rPr>
              <a:t>DBpedia’s</a:t>
            </a:r>
            <a:r>
              <a:rPr lang="en-US" dirty="0">
                <a:solidFill>
                  <a:srgbClr val="0E0E0E"/>
                </a:solidFill>
                <a:effectLst/>
                <a:latin typeface=".SF NS"/>
              </a:rPr>
              <a:t> taxonomy, where each </a:t>
            </a:r>
            <a:r>
              <a:rPr lang="en-US" dirty="0" err="1">
                <a:solidFill>
                  <a:srgbClr val="0E0E0E"/>
                </a:solidFill>
                <a:effectLst/>
                <a:latin typeface=".SF NS"/>
              </a:rPr>
              <a:t>CaLiGraph</a:t>
            </a:r>
            <a:r>
              <a:rPr lang="en-US" dirty="0">
                <a:solidFill>
                  <a:srgbClr val="0E0E0E"/>
                </a:solidFill>
                <a:effectLst/>
                <a:latin typeface=".SF NS"/>
              </a:rPr>
              <a:t> class has </a:t>
            </a:r>
            <a:r>
              <a:rPr lang="en-US" b="1" dirty="0">
                <a:solidFill>
                  <a:srgbClr val="0E0E0E"/>
                </a:solidFill>
                <a:effectLst/>
                <a:latin typeface=".SF NS"/>
              </a:rPr>
              <a:t>ancestor classes</a:t>
            </a:r>
            <a:r>
              <a:rPr lang="en-US" dirty="0">
                <a:solidFill>
                  <a:srgbClr val="0E0E0E"/>
                </a:solidFill>
                <a:effectLst/>
                <a:latin typeface=".SF NS"/>
              </a:rPr>
              <a:t> that directly map to </a:t>
            </a:r>
            <a:r>
              <a:rPr lang="en-US" dirty="0" err="1">
                <a:solidFill>
                  <a:srgbClr val="0E0E0E"/>
                </a:solidFill>
                <a:effectLst/>
                <a:latin typeface=".SF NS"/>
              </a:rPr>
              <a:t>DBpedia</a:t>
            </a:r>
            <a:r>
              <a:rPr lang="en-US" dirty="0">
                <a:solidFill>
                  <a:srgbClr val="0E0E0E"/>
                </a:solidFill>
                <a:effectLst/>
                <a:latin typeface=".SF NS"/>
              </a:rPr>
              <a:t> classes, ensuring accurate alignment.</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extLst>
      <p:ext uri="{BB962C8B-B14F-4D97-AF65-F5344CB8AC3E}">
        <p14:creationId xmlns:p14="http://schemas.microsoft.com/office/powerpoint/2010/main" val="37485849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olidFill>
                  <a:srgbClr val="0E0E0E"/>
                </a:solidFill>
                <a:effectLst/>
                <a:latin typeface=".SF NS"/>
              </a:rPr>
              <a:t>In previous work, </a:t>
            </a:r>
            <a:r>
              <a:rPr lang="en-US" dirty="0" err="1">
                <a:solidFill>
                  <a:srgbClr val="0E0E0E"/>
                </a:solidFill>
                <a:effectLst/>
                <a:latin typeface=".SF NS"/>
              </a:rPr>
              <a:t>DBpedia</a:t>
            </a:r>
            <a:r>
              <a:rPr lang="en-US" dirty="0">
                <a:solidFill>
                  <a:srgbClr val="0E0E0E"/>
                </a:solidFill>
                <a:effectLst/>
                <a:latin typeface=".SF NS"/>
              </a:rPr>
              <a:t> class candidates were generated in different ways. A mapping pair with a LLM2Vec cosine similarity score greater than 0.99 is considered a confident match.</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However, when the cosine similarity score is below 1, we select the mapping pair based on two rules: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Deepest in the path</a:t>
            </a:r>
            <a:r>
              <a:rPr lang="en-US" dirty="0">
                <a:solidFill>
                  <a:srgbClr val="0E0E0E"/>
                </a:solidFill>
                <a:effectLst/>
                <a:latin typeface=".SF NS"/>
              </a:rPr>
              <a:t>: Choose the class that is the deepest in the hierarchy.</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Majority voting</a:t>
            </a:r>
            <a:r>
              <a:rPr lang="en-US" dirty="0">
                <a:solidFill>
                  <a:srgbClr val="0E0E0E"/>
                </a:solidFill>
                <a:effectLst/>
                <a:latin typeface=".SF NS"/>
              </a:rPr>
              <a:t>: If multiple methods suggest candidates, we select the one that receives the most votes.</a:t>
            </a: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dirty="0"/>
          </a:p>
        </p:txBody>
      </p:sp>
    </p:spTree>
    <p:extLst>
      <p:ext uri="{BB962C8B-B14F-4D97-AF65-F5344CB8AC3E}">
        <p14:creationId xmlns:p14="http://schemas.microsoft.com/office/powerpoint/2010/main" val="1162757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Here’s how we use </a:t>
            </a:r>
            <a:r>
              <a:rPr lang="en-US" b="1" dirty="0">
                <a:solidFill>
                  <a:srgbClr val="0E0E0E"/>
                </a:solidFill>
                <a:effectLst/>
                <a:latin typeface=".SF NS"/>
              </a:rPr>
              <a:t>hierarchy information</a:t>
            </a:r>
            <a:r>
              <a:rPr lang="en-US" dirty="0">
                <a:solidFill>
                  <a:srgbClr val="0E0E0E"/>
                </a:solidFill>
                <a:effectLst/>
                <a:latin typeface=".SF NS"/>
              </a:rPr>
              <a:t> in </a:t>
            </a:r>
            <a:r>
              <a:rPr lang="en-US" dirty="0" err="1">
                <a:solidFill>
                  <a:srgbClr val="0E0E0E"/>
                </a:solidFill>
                <a:effectLst/>
                <a:latin typeface=".SF NS"/>
              </a:rPr>
              <a:t>CaLiGraph</a:t>
            </a:r>
            <a:r>
              <a:rPr lang="en-US" dirty="0">
                <a:solidFill>
                  <a:srgbClr val="0E0E0E"/>
                </a:solidFill>
                <a:effectLst/>
                <a:latin typeface=".SF NS"/>
              </a:rPr>
              <a:t>, using </a:t>
            </a:r>
            <a:r>
              <a:rPr lang="en-US" b="1" dirty="0">
                <a:solidFill>
                  <a:srgbClr val="0E0E0E"/>
                </a:solidFill>
                <a:effectLst/>
                <a:latin typeface=".SF NS"/>
              </a:rPr>
              <a:t>Barack Obama</a:t>
            </a:r>
            <a:r>
              <a:rPr lang="en-US" dirty="0">
                <a:solidFill>
                  <a:srgbClr val="0E0E0E"/>
                </a:solidFill>
                <a:effectLst/>
                <a:latin typeface=".SF NS"/>
              </a:rPr>
              <a:t> as an example.</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We gather the following hierarchy information:</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T</a:t>
            </a:r>
            <a:r>
              <a:rPr lang="en-US" dirty="0">
                <a:solidFill>
                  <a:srgbClr val="0E0E0E"/>
                </a:solidFill>
                <a:effectLst/>
                <a:latin typeface=".SF NS"/>
              </a:rPr>
              <a:t>: The shortest path traced back to the root node, “Thing.”</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B</a:t>
            </a:r>
            <a:r>
              <a:rPr lang="en-US" dirty="0">
                <a:solidFill>
                  <a:srgbClr val="0E0E0E"/>
                </a:solidFill>
                <a:effectLst/>
                <a:latin typeface=".SF NS"/>
              </a:rPr>
              <a:t>: Parent nodes’ neighbors—random examples.</a:t>
            </a:r>
          </a:p>
          <a:p>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C</a:t>
            </a:r>
            <a:r>
              <a:rPr lang="en-US" dirty="0">
                <a:solidFill>
                  <a:srgbClr val="0E0E0E"/>
                </a:solidFill>
                <a:effectLst/>
                <a:latin typeface=".SF NS"/>
              </a:rPr>
              <a:t>: Children nodes—random examples.</a:t>
            </a:r>
          </a:p>
          <a:p>
            <a:r>
              <a:rPr lang="en-US" dirty="0">
                <a:solidFill>
                  <a:srgbClr val="0E0E0E"/>
                </a:solidFill>
                <a:effectLst/>
                <a:latin typeface="Times New Roman" panose="02020603050405020304" pitchFamily="18" charset="0"/>
              </a:rPr>
              <a:t>4. </a:t>
            </a:r>
            <a:r>
              <a:rPr lang="en-US" b="1" dirty="0">
                <a:solidFill>
                  <a:srgbClr val="0E0E0E"/>
                </a:solidFill>
                <a:effectLst/>
                <a:latin typeface=".SF NS"/>
              </a:rPr>
              <a:t>S</a:t>
            </a:r>
            <a:r>
              <a:rPr lang="en-US" dirty="0">
                <a:solidFill>
                  <a:srgbClr val="0E0E0E"/>
                </a:solidFill>
                <a:effectLst/>
                <a:latin typeface=".SF NS"/>
              </a:rPr>
              <a:t>: Sibling nodes—random examples.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This hierarchy information is: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Randomly selected,</a:t>
            </a:r>
          </a:p>
          <a:p>
            <a:r>
              <a:rPr lang="en-US" dirty="0">
                <a:solidFill>
                  <a:srgbClr val="0E0E0E"/>
                </a:solidFill>
                <a:effectLst/>
                <a:latin typeface=".SF NS"/>
              </a:rPr>
              <a:t>• Incorporated into the class embedding,</a:t>
            </a:r>
          </a:p>
          <a:p>
            <a:r>
              <a:rPr lang="en-US" dirty="0">
                <a:solidFill>
                  <a:srgbClr val="0E0E0E"/>
                </a:solidFill>
                <a:effectLst/>
                <a:latin typeface=".SF NS"/>
              </a:rPr>
              <a:t>• And added to the final selection prompt to help find the most specific ontology match.</a:t>
            </a:r>
          </a:p>
          <a:p>
            <a:endParaRPr lang="en-JP"/>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extLst>
      <p:ext uri="{BB962C8B-B14F-4D97-AF65-F5344CB8AC3E}">
        <p14:creationId xmlns:p14="http://schemas.microsoft.com/office/powerpoint/2010/main" val="28843523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hierarchy information example for “Barack Obama”</a:t>
            </a:r>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18</a:t>
            </a:fld>
            <a:endParaRPr lang="zh-CN" altLang="en-US"/>
          </a:p>
        </p:txBody>
      </p:sp>
    </p:spTree>
    <p:extLst>
      <p:ext uri="{BB962C8B-B14F-4D97-AF65-F5344CB8AC3E}">
        <p14:creationId xmlns:p14="http://schemas.microsoft.com/office/powerpoint/2010/main" val="17800111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In this approach, we use </a:t>
            </a:r>
            <a:r>
              <a:rPr lang="en-US" b="1" dirty="0">
                <a:solidFill>
                  <a:srgbClr val="0E0E0E"/>
                </a:solidFill>
                <a:effectLst/>
                <a:latin typeface=".SF NS"/>
              </a:rPr>
              <a:t>LLM2Vec embeddings</a:t>
            </a:r>
            <a:r>
              <a:rPr lang="en-US" dirty="0">
                <a:solidFill>
                  <a:srgbClr val="0E0E0E"/>
                </a:solidFill>
                <a:effectLst/>
                <a:latin typeface=".SF NS"/>
              </a:rPr>
              <a:t>.</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We begin by combining </a:t>
            </a:r>
            <a:r>
              <a:rPr lang="en-US" b="1" dirty="0">
                <a:solidFill>
                  <a:srgbClr val="0E0E0E"/>
                </a:solidFill>
                <a:effectLst/>
                <a:latin typeface=".SF NS"/>
              </a:rPr>
              <a:t>hierarchy information</a:t>
            </a:r>
            <a:r>
              <a:rPr lang="en-US" dirty="0">
                <a:solidFill>
                  <a:srgbClr val="0E0E0E"/>
                </a:solidFill>
                <a:effectLst/>
                <a:latin typeface=".SF NS"/>
              </a:rPr>
              <a:t> and </a:t>
            </a:r>
            <a:r>
              <a:rPr lang="en-US" b="1" dirty="0" err="1">
                <a:solidFill>
                  <a:srgbClr val="0E0E0E"/>
                </a:solidFill>
                <a:effectLst/>
                <a:latin typeface=".SF NS"/>
              </a:rPr>
              <a:t>CaLiGraph</a:t>
            </a:r>
            <a:r>
              <a:rPr lang="en-US" b="1" dirty="0">
                <a:solidFill>
                  <a:srgbClr val="0E0E0E"/>
                </a:solidFill>
                <a:effectLst/>
                <a:latin typeface=".SF NS"/>
              </a:rPr>
              <a:t> classes</a:t>
            </a:r>
            <a:r>
              <a:rPr lang="en-US" dirty="0">
                <a:solidFill>
                  <a:srgbClr val="0E0E0E"/>
                </a:solidFill>
                <a:effectLst/>
                <a:latin typeface=".SF NS"/>
              </a:rPr>
              <a:t> into text. This is then input into the </a:t>
            </a:r>
            <a:r>
              <a:rPr lang="en-US" b="1" dirty="0">
                <a:solidFill>
                  <a:srgbClr val="0E0E0E"/>
                </a:solidFill>
                <a:effectLst/>
                <a:latin typeface=".SF NS"/>
              </a:rPr>
              <a:t>LLM2Vec model</a:t>
            </a:r>
            <a:r>
              <a:rPr lang="en-US" dirty="0">
                <a:solidFill>
                  <a:srgbClr val="0E0E0E"/>
                </a:solidFill>
                <a:effectLst/>
                <a:latin typeface=".SF NS"/>
              </a:rPr>
              <a:t>, which generates embedding vectors for the combined information.</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On the other side, we use </a:t>
            </a:r>
            <a:r>
              <a:rPr lang="en-US" b="1" dirty="0" err="1">
                <a:solidFill>
                  <a:srgbClr val="0E0E0E"/>
                </a:solidFill>
                <a:effectLst/>
                <a:latin typeface=".SF NS"/>
              </a:rPr>
              <a:t>DBpedia</a:t>
            </a:r>
            <a:r>
              <a:rPr lang="en-US" b="1" dirty="0">
                <a:solidFill>
                  <a:srgbClr val="0E0E0E"/>
                </a:solidFill>
                <a:effectLst/>
                <a:latin typeface=".SF NS"/>
              </a:rPr>
              <a:t> ontologies</a:t>
            </a:r>
            <a:r>
              <a:rPr lang="en-US" dirty="0">
                <a:solidFill>
                  <a:srgbClr val="0E0E0E"/>
                </a:solidFill>
                <a:effectLst/>
                <a:latin typeface=".SF NS"/>
              </a:rPr>
              <a:t> to create embeddings for </a:t>
            </a:r>
            <a:r>
              <a:rPr lang="en-US" dirty="0" err="1">
                <a:solidFill>
                  <a:srgbClr val="0E0E0E"/>
                </a:solidFill>
                <a:effectLst/>
                <a:latin typeface=".SF NS"/>
              </a:rPr>
              <a:t>DBpedia</a:t>
            </a:r>
            <a:r>
              <a:rPr lang="en-US" dirty="0">
                <a:solidFill>
                  <a:srgbClr val="0E0E0E"/>
                </a:solidFill>
                <a:effectLst/>
                <a:latin typeface=".SF NS"/>
              </a:rPr>
              <a:t> classes. Each embedding is represented as a vector, with both sets of embeddings—</a:t>
            </a:r>
            <a:r>
              <a:rPr lang="en-US" dirty="0" err="1">
                <a:solidFill>
                  <a:srgbClr val="0E0E0E"/>
                </a:solidFill>
                <a:effectLst/>
                <a:latin typeface=".SF NS"/>
              </a:rPr>
              <a:t>CaLiGraph</a:t>
            </a:r>
            <a:r>
              <a:rPr lang="en-US" dirty="0">
                <a:solidFill>
                  <a:srgbClr val="0E0E0E"/>
                </a:solidFill>
                <a:effectLst/>
                <a:latin typeface=".SF NS"/>
              </a:rPr>
              <a:t> and </a:t>
            </a:r>
            <a:r>
              <a:rPr lang="en-US" dirty="0" err="1">
                <a:solidFill>
                  <a:srgbClr val="0E0E0E"/>
                </a:solidFill>
                <a:effectLst/>
                <a:latin typeface=".SF NS"/>
              </a:rPr>
              <a:t>DBpedia</a:t>
            </a:r>
            <a:r>
              <a:rPr lang="en-US" dirty="0">
                <a:solidFill>
                  <a:srgbClr val="0E0E0E"/>
                </a:solidFill>
                <a:effectLst/>
                <a:latin typeface=".SF NS"/>
              </a:rPr>
              <a:t>—being in the same vector space.</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This allows us to compare the embeddings and find the best alignment between </a:t>
            </a:r>
            <a:r>
              <a:rPr lang="en-US" dirty="0" err="1">
                <a:solidFill>
                  <a:srgbClr val="0E0E0E"/>
                </a:solidFill>
                <a:effectLst/>
                <a:latin typeface=".SF NS"/>
              </a:rPr>
              <a:t>CaLiGraph</a:t>
            </a:r>
            <a:r>
              <a:rPr lang="en-US" dirty="0">
                <a:solidFill>
                  <a:srgbClr val="0E0E0E"/>
                </a:solidFill>
                <a:effectLst/>
                <a:latin typeface=".SF NS"/>
              </a:rPr>
              <a:t> classes and </a:t>
            </a:r>
            <a:r>
              <a:rPr lang="en-US" dirty="0" err="1">
                <a:solidFill>
                  <a:srgbClr val="0E0E0E"/>
                </a:solidFill>
                <a:effectLst/>
                <a:latin typeface=".SF NS"/>
              </a:rPr>
              <a:t>DBpedia</a:t>
            </a:r>
            <a:r>
              <a:rPr lang="en-US" dirty="0">
                <a:solidFill>
                  <a:srgbClr val="0E0E0E"/>
                </a:solidFill>
                <a:effectLst/>
                <a:latin typeface=".SF NS"/>
              </a:rPr>
              <a:t> classes.</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19</a:t>
            </a:fld>
            <a:endParaRPr lang="zh-CN" altLang="en-US"/>
          </a:p>
        </p:txBody>
      </p:sp>
    </p:spTree>
    <p:extLst>
      <p:ext uri="{BB962C8B-B14F-4D97-AF65-F5344CB8AC3E}">
        <p14:creationId xmlns:p14="http://schemas.microsoft.com/office/powerpoint/2010/main" val="34957341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endParaRPr lang="en-US" altLang="zh-CN"/>
          </a:p>
        </p:txBody>
      </p:sp>
    </p:spTree>
    <p:extLst>
      <p:ext uri="{BB962C8B-B14F-4D97-AF65-F5344CB8AC3E}">
        <p14:creationId xmlns:p14="http://schemas.microsoft.com/office/powerpoint/2010/main" val="4009213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example, we take the embedding for Barack Obama, combined with its hierarchy information  H(Barack Obama) , and calculate its cosine similarity with the embedding for “Activity” from </a:t>
            </a:r>
            <a:r>
              <a:rPr lang="en-US" dirty="0" err="1"/>
              <a:t>DBpedia</a:t>
            </a:r>
            <a:r>
              <a:rPr lang="en-US" dirty="0"/>
              <a: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E0E0E"/>
                </a:solidFill>
                <a:effectLst/>
                <a:latin typeface=".SF NS"/>
              </a:rPr>
              <a:t>In this case, the LLM2Vec score is </a:t>
            </a:r>
            <a:r>
              <a:rPr lang="en-US" b="1" dirty="0">
                <a:solidFill>
                  <a:srgbClr val="0E0E0E"/>
                </a:solidFill>
                <a:effectLst/>
                <a:latin typeface=".SF NS"/>
              </a:rPr>
              <a:t>0.348</a:t>
            </a:r>
            <a:r>
              <a:rPr lang="en-US" dirty="0">
                <a:solidFill>
                  <a:srgbClr val="0E0E0E"/>
                </a:solidFill>
                <a:effectLst/>
                <a:latin typeface=".SF NS"/>
              </a:rPr>
              <a:t>, indicating the degree of similarity between the two embeddings.</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20</a:t>
            </a:fld>
            <a:endParaRPr lang="zh-CN" altLang="en-US"/>
          </a:p>
        </p:txBody>
      </p:sp>
    </p:spTree>
    <p:extLst>
      <p:ext uri="{BB962C8B-B14F-4D97-AF65-F5344CB8AC3E}">
        <p14:creationId xmlns:p14="http://schemas.microsoft.com/office/powerpoint/2010/main" val="172044505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This slide explains the mechanism of </a:t>
            </a:r>
            <a:r>
              <a:rPr lang="en-US" b="1" dirty="0">
                <a:solidFill>
                  <a:srgbClr val="0E0E0E"/>
                </a:solidFill>
                <a:effectLst/>
                <a:latin typeface=".SF NS"/>
              </a:rPr>
              <a:t>Beam Search</a:t>
            </a:r>
            <a:r>
              <a:rPr lang="en-US" dirty="0">
                <a:solidFill>
                  <a:srgbClr val="0E0E0E"/>
                </a:solidFill>
                <a:effectLst/>
                <a:latin typeface=".SF NS"/>
              </a:rPr>
              <a:t>.</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Exploration</a:t>
            </a:r>
            <a:r>
              <a:rPr lang="en-US" dirty="0">
                <a:solidFill>
                  <a:srgbClr val="0E0E0E"/>
                </a:solidFill>
                <a:effectLst/>
                <a:latin typeface=".SF NS"/>
              </a:rPr>
              <a:t>: At each step, we evaluate multiple potential sequences.</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Beam Width (K)</a:t>
            </a:r>
            <a:r>
              <a:rPr lang="en-US" dirty="0">
                <a:solidFill>
                  <a:srgbClr val="0E0E0E"/>
                </a:solidFill>
                <a:effectLst/>
                <a:latin typeface=".SF NS"/>
              </a:rPr>
              <a:t>: We only keep the top-K highest scoring candidates.</a:t>
            </a:r>
          </a:p>
          <a:p>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Search Space Limitation</a:t>
            </a:r>
            <a:r>
              <a:rPr lang="en-US" dirty="0">
                <a:solidFill>
                  <a:srgbClr val="0E0E0E"/>
                </a:solidFill>
                <a:effectLst/>
                <a:latin typeface=".SF NS"/>
              </a:rPr>
              <a:t>: It balances between exploring many possibilities and maintaining computational efficiency by limiting the number of candidates.</a:t>
            </a:r>
          </a:p>
          <a:p>
            <a:r>
              <a:rPr lang="en-US" dirty="0">
                <a:solidFill>
                  <a:srgbClr val="0E0E0E"/>
                </a:solidFill>
                <a:effectLst/>
                <a:latin typeface="Times New Roman" panose="02020603050405020304" pitchFamily="18" charset="0"/>
              </a:rPr>
              <a:t>4. </a:t>
            </a:r>
            <a:r>
              <a:rPr lang="en-US" b="1" dirty="0">
                <a:solidFill>
                  <a:srgbClr val="0E0E0E"/>
                </a:solidFill>
                <a:effectLst/>
                <a:latin typeface=".SF NS"/>
              </a:rPr>
              <a:t>Narrowing Down</a:t>
            </a:r>
            <a:r>
              <a:rPr lang="en-US" dirty="0">
                <a:solidFill>
                  <a:srgbClr val="0E0E0E"/>
                </a:solidFill>
                <a:effectLst/>
                <a:latin typeface=".SF NS"/>
              </a:rPr>
              <a:t>: This process helps us gradually reduce the candidate pool to find the best match.</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21</a:t>
            </a:fld>
            <a:endParaRPr lang="zh-CN" altLang="en-US"/>
          </a:p>
        </p:txBody>
      </p:sp>
    </p:spTree>
    <p:extLst>
      <p:ext uri="{BB962C8B-B14F-4D97-AF65-F5344CB8AC3E}">
        <p14:creationId xmlns:p14="http://schemas.microsoft.com/office/powerpoint/2010/main" val="9948705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We’ve implemented a </a:t>
            </a:r>
            <a:r>
              <a:rPr lang="en-US" b="1" dirty="0">
                <a:solidFill>
                  <a:srgbClr val="0E0E0E"/>
                </a:solidFill>
                <a:effectLst/>
                <a:latin typeface=".SF NS"/>
              </a:rPr>
              <a:t>modified beam search</a:t>
            </a:r>
            <a:r>
              <a:rPr lang="en-US" dirty="0">
                <a:solidFill>
                  <a:srgbClr val="0E0E0E"/>
                </a:solidFill>
                <a:effectLst/>
                <a:latin typeface=".SF NS"/>
              </a:rPr>
              <a:t> to find candidates. The process follows these steps: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Times New Roman" panose="02020603050405020304" pitchFamily="18" charset="0"/>
              </a:rPr>
              <a:t>1. </a:t>
            </a:r>
            <a:r>
              <a:rPr lang="en-US" b="1" dirty="0">
                <a:solidFill>
                  <a:srgbClr val="0E0E0E"/>
                </a:solidFill>
                <a:effectLst/>
                <a:latin typeface=".SF NS"/>
              </a:rPr>
              <a:t>Initial Candidates</a:t>
            </a:r>
            <a:r>
              <a:rPr lang="en-US" dirty="0">
                <a:solidFill>
                  <a:srgbClr val="0E0E0E"/>
                </a:solidFill>
                <a:effectLst/>
                <a:latin typeface=".SF NS"/>
              </a:rPr>
              <a:t>: We begin by selecting a set of major nodes instead of starting from the root.</a:t>
            </a:r>
          </a:p>
          <a:p>
            <a:r>
              <a:rPr lang="en-US" dirty="0">
                <a:solidFill>
                  <a:srgbClr val="0E0E0E"/>
                </a:solidFill>
                <a:effectLst/>
                <a:latin typeface="Times New Roman" panose="02020603050405020304" pitchFamily="18" charset="0"/>
              </a:rPr>
              <a:t>2. </a:t>
            </a:r>
            <a:r>
              <a:rPr lang="en-US" b="1" dirty="0">
                <a:solidFill>
                  <a:srgbClr val="0E0E0E"/>
                </a:solidFill>
                <a:effectLst/>
                <a:latin typeface=".SF NS"/>
              </a:rPr>
              <a:t>Scoring and Selection</a:t>
            </a:r>
            <a:r>
              <a:rPr lang="en-US" dirty="0">
                <a:solidFill>
                  <a:srgbClr val="0E0E0E"/>
                </a:solidFill>
                <a:effectLst/>
                <a:latin typeface=".SF NS"/>
              </a:rPr>
              <a:t>: In each iteration, the current candidates are scored, ranked, and we select the top K candidates.</a:t>
            </a:r>
          </a:p>
          <a:p>
            <a:r>
              <a:rPr lang="en-US" dirty="0">
                <a:solidFill>
                  <a:srgbClr val="0E0E0E"/>
                </a:solidFill>
                <a:effectLst/>
                <a:latin typeface="Times New Roman" panose="02020603050405020304" pitchFamily="18" charset="0"/>
              </a:rPr>
              <a:t>3. </a:t>
            </a:r>
            <a:r>
              <a:rPr lang="en-US" b="1" dirty="0">
                <a:solidFill>
                  <a:srgbClr val="0E0E0E"/>
                </a:solidFill>
                <a:effectLst/>
                <a:latin typeface=".SF NS"/>
              </a:rPr>
              <a:t>Expansion</a:t>
            </a:r>
            <a:r>
              <a:rPr lang="en-US" dirty="0">
                <a:solidFill>
                  <a:srgbClr val="0E0E0E"/>
                </a:solidFill>
                <a:effectLst/>
                <a:latin typeface=".SF NS"/>
              </a:rPr>
              <a:t>: The top candidates are expanded, and their child nodes are added to the candidate pool.</a:t>
            </a:r>
          </a:p>
          <a:p>
            <a:r>
              <a:rPr lang="en-US" dirty="0">
                <a:solidFill>
                  <a:srgbClr val="0E0E0E"/>
                </a:solidFill>
                <a:effectLst/>
                <a:latin typeface="Times New Roman" panose="02020603050405020304" pitchFamily="18" charset="0"/>
              </a:rPr>
              <a:t>4. </a:t>
            </a:r>
            <a:r>
              <a:rPr lang="en-US" b="1" dirty="0">
                <a:solidFill>
                  <a:srgbClr val="0E0E0E"/>
                </a:solidFill>
                <a:effectLst/>
                <a:latin typeface=".SF NS"/>
              </a:rPr>
              <a:t>Termination Condition</a:t>
            </a:r>
            <a:r>
              <a:rPr lang="en-US" dirty="0">
                <a:solidFill>
                  <a:srgbClr val="0E0E0E"/>
                </a:solidFill>
                <a:effectLst/>
                <a:latin typeface=".SF NS"/>
              </a:rPr>
              <a:t>: The process continues until we reach the leaf nodes, finalizing the best candidates.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This approach helps us efficiently narrow down and identify the best matches for </a:t>
            </a:r>
            <a:r>
              <a:rPr lang="en-US" dirty="0" err="1">
                <a:solidFill>
                  <a:srgbClr val="0E0E0E"/>
                </a:solidFill>
                <a:effectLst/>
                <a:latin typeface=".SF NS"/>
              </a:rPr>
              <a:t>CaLiGraph</a:t>
            </a:r>
            <a:r>
              <a:rPr lang="en-US" dirty="0">
                <a:solidFill>
                  <a:srgbClr val="0E0E0E"/>
                </a:solidFill>
                <a:effectLst/>
                <a:latin typeface=".SF NS"/>
              </a:rPr>
              <a:t> classes.</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22</a:t>
            </a:fld>
            <a:endParaRPr lang="zh-CN" altLang="en-US"/>
          </a:p>
        </p:txBody>
      </p:sp>
    </p:spTree>
    <p:extLst>
      <p:ext uri="{BB962C8B-B14F-4D97-AF65-F5344CB8AC3E}">
        <p14:creationId xmlns:p14="http://schemas.microsoft.com/office/powerpoint/2010/main" val="31451723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144B4-853E-CDF6-29CA-B8095E0CC5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3D85CB-E30D-1118-4F7D-B3125F1C7D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DF7C08-3B1B-502D-0DE6-5FFD1DFC7EEC}"/>
              </a:ext>
            </a:extLst>
          </p:cNvPr>
          <p:cNvSpPr>
            <a:spLocks noGrp="1"/>
          </p:cNvSpPr>
          <p:nvPr>
            <p:ph type="body" idx="1"/>
          </p:nvPr>
        </p:nvSpPr>
        <p:spPr/>
        <p:txBody>
          <a:bodyPr/>
          <a:lstStyle/>
          <a:p>
            <a:pPr marL="285750" indent="-285750" algn="just">
              <a:buFont typeface="Wingdings" pitchFamily="2" charset="2"/>
              <a:buChar char="§"/>
            </a:pPr>
            <a:r>
              <a:rPr kumimoji="1" lang="en-US" altLang="ja-CN" sz="1600"/>
              <a:t>The ontology </a:t>
            </a:r>
            <a:r>
              <a:rPr kumimoji="1" lang="en-US" altLang="ja-CN" sz="1600">
                <a:solidFill>
                  <a:srgbClr val="FFC000"/>
                </a:solidFill>
              </a:rPr>
              <a:t>colored as yellow </a:t>
            </a:r>
            <a:r>
              <a:rPr kumimoji="1" lang="en-US" altLang="ja-CN" sz="1600"/>
              <a:t>is </a:t>
            </a:r>
            <a:r>
              <a:rPr kumimoji="1" lang="en-US" altLang="ja-CN" sz="1600" b="1"/>
              <a:t>current candidates, The ontology colored </a:t>
            </a:r>
            <a:r>
              <a:rPr kumimoji="1" lang="en-US" altLang="ja-CN" sz="1600" b="1">
                <a:solidFill>
                  <a:schemeClr val="accent6"/>
                </a:solidFill>
              </a:rPr>
              <a:t>as red has higher score</a:t>
            </a:r>
            <a:endParaRPr kumimoji="1" lang="en-US" altLang="ja-CN" sz="1600">
              <a:solidFill>
                <a:schemeClr val="accent6"/>
              </a:solidFill>
            </a:endParaRPr>
          </a:p>
          <a:p>
            <a:pPr marL="285750" indent="-285750" algn="just">
              <a:buFont typeface="Wingdings" pitchFamily="2" charset="2"/>
              <a:buChar char="§"/>
            </a:pPr>
            <a:r>
              <a:rPr kumimoji="1" lang="en-US" altLang="ja-CN" sz="1600">
                <a:solidFill>
                  <a:schemeClr val="accent6"/>
                </a:solidFill>
              </a:rPr>
              <a:t>Person</a:t>
            </a:r>
            <a:r>
              <a:rPr kumimoji="1" lang="en-US" altLang="ja-CN" sz="1600"/>
              <a:t> and </a:t>
            </a:r>
            <a:r>
              <a:rPr kumimoji="1" lang="en-US" altLang="ja-CN" sz="1600">
                <a:solidFill>
                  <a:schemeClr val="accent6"/>
                </a:solidFill>
              </a:rPr>
              <a:t>Work</a:t>
            </a:r>
            <a:r>
              <a:rPr kumimoji="1" lang="en-US" altLang="ja-CN" sz="1600"/>
              <a:t> has the highe</a:t>
            </a:r>
            <a:r>
              <a:rPr kumimoji="1" lang="en-US" altLang="zh-CN" sz="1600"/>
              <a:t>r</a:t>
            </a:r>
            <a:r>
              <a:rPr kumimoji="1" lang="en-US" altLang="ja-CN" sz="1600"/>
              <a:t> score in the </a:t>
            </a:r>
            <a:r>
              <a:rPr kumimoji="1" lang="en-US" altLang="ja-CN" sz="1600" b="1"/>
              <a:t>current candidates thus we are going to expand to add to current candidates set</a:t>
            </a:r>
          </a:p>
          <a:p>
            <a:pPr marL="342900" lvl="0" indent="-342900" algn="just">
              <a:buFont typeface="Wingdings" pitchFamily="2" charset="2"/>
              <a:buChar char=""/>
            </a:pPr>
            <a:endParaRPr lang="zh-CN" altLang="zh-CN" sz="1100" kern="100">
              <a:effectLst/>
              <a:latin typeface="Century" panose="020406040505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8236744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144B4-853E-CDF6-29CA-B8095E0CC5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3D85CB-E30D-1118-4F7D-B3125F1C7D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DF7C08-3B1B-502D-0DE6-5FFD1DFC7EEC}"/>
              </a:ext>
            </a:extLst>
          </p:cNvPr>
          <p:cNvSpPr>
            <a:spLocks noGrp="1"/>
          </p:cNvSpPr>
          <p:nvPr>
            <p:ph type="body" idx="1"/>
          </p:nvPr>
        </p:nvSpPr>
        <p:spPr/>
        <p:txBody>
          <a:bodyPr/>
          <a:lstStyle/>
          <a:p>
            <a:pPr marL="285750" indent="-285750" algn="just">
              <a:buFont typeface="Wingdings" pitchFamily="2" charset="2"/>
              <a:buChar char="§"/>
            </a:pPr>
            <a:r>
              <a:rPr kumimoji="1" lang="en-US" altLang="ja-CN" sz="1600"/>
              <a:t>The ontology </a:t>
            </a:r>
            <a:r>
              <a:rPr kumimoji="1" lang="en-US" altLang="ja-CN" sz="1600">
                <a:solidFill>
                  <a:srgbClr val="FFC000"/>
                </a:solidFill>
              </a:rPr>
              <a:t>colored as yellow </a:t>
            </a:r>
            <a:r>
              <a:rPr kumimoji="1" lang="en-US" altLang="ja-CN" sz="1600"/>
              <a:t>is </a:t>
            </a:r>
            <a:r>
              <a:rPr kumimoji="1" lang="en-US" altLang="ja-CN" sz="1600" b="1"/>
              <a:t>current candidates, The ontology colored </a:t>
            </a:r>
            <a:r>
              <a:rPr kumimoji="1" lang="en-US" altLang="ja-CN" sz="1600" b="1">
                <a:solidFill>
                  <a:schemeClr val="accent6"/>
                </a:solidFill>
              </a:rPr>
              <a:t>as red has higher score</a:t>
            </a:r>
            <a:endParaRPr kumimoji="1" lang="en-US" altLang="ja-CN" sz="1600">
              <a:solidFill>
                <a:schemeClr val="accent6"/>
              </a:solidFill>
            </a:endParaRPr>
          </a:p>
          <a:p>
            <a:pPr marL="285750" indent="-285750" algn="just">
              <a:buFont typeface="Wingdings" pitchFamily="2" charset="2"/>
              <a:buChar char="§"/>
            </a:pPr>
            <a:r>
              <a:rPr kumimoji="1" lang="en-US" altLang="ja-CN" sz="1600">
                <a:solidFill>
                  <a:schemeClr val="accent6"/>
                </a:solidFill>
              </a:rPr>
              <a:t>American</a:t>
            </a:r>
            <a:r>
              <a:rPr kumimoji="1" lang="en-US" altLang="ja-CN" sz="1600"/>
              <a:t> and </a:t>
            </a:r>
            <a:r>
              <a:rPr kumimoji="1" lang="en-US" altLang="ja-CN" sz="1600">
                <a:solidFill>
                  <a:schemeClr val="accent6"/>
                </a:solidFill>
              </a:rPr>
              <a:t>Politician</a:t>
            </a:r>
            <a:r>
              <a:rPr kumimoji="1" lang="en-US" altLang="ja-CN" sz="1600"/>
              <a:t> has the highe</a:t>
            </a:r>
            <a:r>
              <a:rPr kumimoji="1" lang="en-US" altLang="zh-CN" sz="1600"/>
              <a:t>r</a:t>
            </a:r>
            <a:r>
              <a:rPr kumimoji="1" lang="en-US" altLang="ja-CN" sz="1600"/>
              <a:t> score and Politician is not leaf node in the </a:t>
            </a:r>
            <a:r>
              <a:rPr kumimoji="1" lang="en-US" altLang="ja-CN" sz="1600" b="1"/>
              <a:t>current candidates thus we are going to expand to add to current candidates set.</a:t>
            </a:r>
          </a:p>
          <a:p>
            <a:pPr marL="342900" lvl="0" indent="-342900" algn="just">
              <a:buFont typeface="Wingdings" pitchFamily="2" charset="2"/>
              <a:buChar char=""/>
            </a:pPr>
            <a:endParaRPr lang="zh-CN" altLang="zh-CN" sz="1100" kern="100">
              <a:effectLst/>
              <a:latin typeface="Century" panose="020406040505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420527593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C144B4-853E-CDF6-29CA-B8095E0CC58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3D85CB-E30D-1118-4F7D-B3125F1C7D36}"/>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96DF7C08-3B1B-502D-0DE6-5FFD1DFC7EEC}"/>
              </a:ext>
            </a:extLst>
          </p:cNvPr>
          <p:cNvSpPr>
            <a:spLocks noGrp="1"/>
          </p:cNvSpPr>
          <p:nvPr>
            <p:ph type="body" idx="1"/>
          </p:nvPr>
        </p:nvSpPr>
        <p:spPr/>
        <p:txBody>
          <a:bodyPr/>
          <a:lstStyle/>
          <a:p>
            <a:pPr marL="285750" indent="-285750" algn="just">
              <a:buFont typeface="Wingdings" pitchFamily="2" charset="2"/>
              <a:buChar char="§"/>
            </a:pPr>
            <a:r>
              <a:rPr kumimoji="1" lang="en-US" altLang="ja-CN" sz="1600"/>
              <a:t>The ontology </a:t>
            </a:r>
            <a:r>
              <a:rPr kumimoji="1" lang="en-US" altLang="ja-CN" sz="1600">
                <a:solidFill>
                  <a:srgbClr val="FFC000"/>
                </a:solidFill>
              </a:rPr>
              <a:t>colored as yellow </a:t>
            </a:r>
            <a:r>
              <a:rPr kumimoji="1" lang="en-US" altLang="ja-CN" sz="1600"/>
              <a:t>is </a:t>
            </a:r>
            <a:r>
              <a:rPr kumimoji="1" lang="en-US" altLang="ja-CN" sz="1600" b="1"/>
              <a:t>current candidates, The ontology colored </a:t>
            </a:r>
            <a:r>
              <a:rPr kumimoji="1" lang="en-US" altLang="ja-CN" sz="1600" b="1">
                <a:solidFill>
                  <a:schemeClr val="accent6"/>
                </a:solidFill>
              </a:rPr>
              <a:t>as red has higher score</a:t>
            </a:r>
            <a:endParaRPr kumimoji="1" lang="en-US" altLang="ja-CN" sz="1600">
              <a:solidFill>
                <a:schemeClr val="accent6"/>
              </a:solidFill>
            </a:endParaRPr>
          </a:p>
          <a:p>
            <a:pPr marL="285750" indent="-285750" algn="just">
              <a:buFont typeface="Wingdings" pitchFamily="2" charset="2"/>
              <a:buChar char="§"/>
            </a:pPr>
            <a:r>
              <a:rPr kumimoji="1" lang="en-US" altLang="ja-CN" sz="1600">
                <a:solidFill>
                  <a:schemeClr val="accent6"/>
                </a:solidFill>
              </a:rPr>
              <a:t>President</a:t>
            </a:r>
            <a:r>
              <a:rPr kumimoji="1" lang="en-US" altLang="ja-CN" sz="1600"/>
              <a:t> and </a:t>
            </a:r>
            <a:r>
              <a:rPr kumimoji="1" lang="en-US" altLang="ja-CN" sz="1600" err="1">
                <a:solidFill>
                  <a:schemeClr val="accent6"/>
                </a:solidFill>
              </a:rPr>
              <a:t>VicePresident</a:t>
            </a:r>
            <a:r>
              <a:rPr kumimoji="1" lang="en-US" altLang="ja-CN" sz="1600"/>
              <a:t> has the highe</a:t>
            </a:r>
            <a:r>
              <a:rPr kumimoji="1" lang="en-US" altLang="zh-CN" sz="1600"/>
              <a:t>r</a:t>
            </a:r>
            <a:r>
              <a:rPr kumimoji="1" lang="en-US" altLang="ja-CN" sz="1600"/>
              <a:t> score and both </a:t>
            </a:r>
            <a:r>
              <a:rPr kumimoji="1" lang="en-US" altLang="ja-CN" sz="1600">
                <a:solidFill>
                  <a:schemeClr val="accent6"/>
                </a:solidFill>
              </a:rPr>
              <a:t>President</a:t>
            </a:r>
            <a:r>
              <a:rPr kumimoji="1" lang="en-US" altLang="ja-CN" sz="1600"/>
              <a:t> and </a:t>
            </a:r>
            <a:r>
              <a:rPr kumimoji="1" lang="en-US" altLang="ja-CN" sz="1600" err="1">
                <a:solidFill>
                  <a:schemeClr val="accent6"/>
                </a:solidFill>
              </a:rPr>
              <a:t>VicePresident</a:t>
            </a:r>
            <a:r>
              <a:rPr kumimoji="1" lang="en-US" altLang="ja-CN" sz="1600"/>
              <a:t> are leave node </a:t>
            </a:r>
            <a:r>
              <a:rPr kumimoji="1" lang="en-US" altLang="ja-CN" sz="1600" b="1"/>
              <a:t>current candidates thus we are going to expand to add to current candidates set.</a:t>
            </a:r>
          </a:p>
          <a:p>
            <a:pPr marL="342900" lvl="0" indent="-342900" algn="just">
              <a:buFont typeface="Wingdings" pitchFamily="2" charset="2"/>
              <a:buChar char=""/>
            </a:pPr>
            <a:endParaRPr lang="zh-CN" altLang="zh-CN" sz="1100" kern="100">
              <a:effectLst/>
              <a:latin typeface="Century" panose="02040604050505020304" pitchFamily="18" charset="0"/>
              <a:ea typeface="MS Mincho" panose="02020609040205080304" pitchFamily="49" charset="-128"/>
              <a:cs typeface="Times New Roman" panose="02020603050405020304" pitchFamily="18" charset="0"/>
            </a:endParaRPr>
          </a:p>
        </p:txBody>
      </p:sp>
    </p:spTree>
    <p:extLst>
      <p:ext uri="{BB962C8B-B14F-4D97-AF65-F5344CB8AC3E}">
        <p14:creationId xmlns:p14="http://schemas.microsoft.com/office/powerpoint/2010/main" val="169409948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his is the </a:t>
            </a:r>
            <a:r>
              <a:rPr lang="en-US" b="1" dirty="0">
                <a:solidFill>
                  <a:srgbClr val="0E0E0E"/>
                </a:solidFill>
                <a:effectLst/>
                <a:latin typeface=".SF NS"/>
              </a:rPr>
              <a:t>prompt template</a:t>
            </a:r>
            <a:r>
              <a:rPr lang="en-US" dirty="0">
                <a:solidFill>
                  <a:srgbClr val="0E0E0E"/>
                </a:solidFill>
                <a:effectLst/>
                <a:latin typeface=".SF NS"/>
              </a:rPr>
              <a:t> used for selecting the final ontology class.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We provide:</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A set of </a:t>
            </a:r>
            <a:r>
              <a:rPr lang="en-US" b="1" dirty="0">
                <a:solidFill>
                  <a:srgbClr val="0E0E0E"/>
                </a:solidFill>
                <a:effectLst/>
                <a:latin typeface=".SF NS"/>
              </a:rPr>
              <a:t>candidates</a:t>
            </a:r>
            <a:r>
              <a:rPr lang="en-US" dirty="0">
                <a:solidFill>
                  <a:srgbClr val="0E0E0E"/>
                </a:solidFill>
                <a:effectLst/>
                <a:latin typeface=".SF NS"/>
              </a:rPr>
              <a:t> (e.g., Person, Politician, President).</a:t>
            </a:r>
          </a:p>
          <a:p>
            <a:r>
              <a:rPr lang="en-US" dirty="0">
                <a:solidFill>
                  <a:srgbClr val="0E0E0E"/>
                </a:solidFill>
                <a:effectLst/>
                <a:latin typeface=".SF NS"/>
              </a:rPr>
              <a:t>• The corresponding </a:t>
            </a:r>
            <a:r>
              <a:rPr lang="en-US" b="1" dirty="0">
                <a:solidFill>
                  <a:srgbClr val="0E0E0E"/>
                </a:solidFill>
                <a:effectLst/>
                <a:latin typeface=".SF NS"/>
              </a:rPr>
              <a:t>hierarchy information</a:t>
            </a:r>
            <a:r>
              <a:rPr lang="en-US" dirty="0">
                <a:solidFill>
                  <a:srgbClr val="0E0E0E"/>
                </a:solidFill>
                <a:effectLst/>
                <a:latin typeface=".SF NS"/>
              </a:rPr>
              <a:t> from </a:t>
            </a:r>
            <a:r>
              <a:rPr lang="en-US" dirty="0" err="1">
                <a:solidFill>
                  <a:srgbClr val="0E0E0E"/>
                </a:solidFill>
                <a:effectLst/>
                <a:latin typeface=".SF NS"/>
              </a:rPr>
              <a:t>CaLiGraph</a:t>
            </a:r>
            <a:r>
              <a:rPr lang="en-US" dirty="0">
                <a:solidFill>
                  <a:srgbClr val="0E0E0E"/>
                </a:solidFill>
                <a:effectLst/>
                <a:latin typeface=".SF NS"/>
              </a:rPr>
              <a:t>.</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The prompt asks to select the most appropriate ontology class from the candidate list, based on the hierarchy information provided, to determine the final ontology class for the entity.</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26</a:t>
            </a:fld>
            <a:endParaRPr lang="zh-CN" altLang="en-US"/>
          </a:p>
        </p:txBody>
      </p:sp>
    </p:spTree>
    <p:extLst>
      <p:ext uri="{BB962C8B-B14F-4D97-AF65-F5344CB8AC3E}">
        <p14:creationId xmlns:p14="http://schemas.microsoft.com/office/powerpoint/2010/main" val="93348471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0E0E0E"/>
                </a:solidFill>
                <a:effectLst/>
                <a:latin typeface=".SF NS"/>
              </a:rPr>
              <a:t>In the </a:t>
            </a:r>
            <a:r>
              <a:rPr lang="en-US" b="1" dirty="0">
                <a:solidFill>
                  <a:srgbClr val="0E0E0E"/>
                </a:solidFill>
                <a:effectLst/>
                <a:latin typeface=".SF NS"/>
              </a:rPr>
              <a:t>final selection</a:t>
            </a:r>
            <a:r>
              <a:rPr lang="en-US" dirty="0">
                <a:solidFill>
                  <a:srgbClr val="0E0E0E"/>
                </a:solidFill>
                <a:effectLst/>
                <a:latin typeface=".SF NS"/>
              </a:rPr>
              <a:t> process: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We insert the </a:t>
            </a:r>
            <a:r>
              <a:rPr lang="en-US" b="1" dirty="0">
                <a:solidFill>
                  <a:srgbClr val="0E0E0E"/>
                </a:solidFill>
                <a:effectLst/>
                <a:latin typeface=".SF NS"/>
              </a:rPr>
              <a:t>hierarchy information</a:t>
            </a:r>
            <a:r>
              <a:rPr lang="en-US" dirty="0">
                <a:solidFill>
                  <a:srgbClr val="0E0E0E"/>
                </a:solidFill>
                <a:effectLst/>
                <a:latin typeface=".SF NS"/>
              </a:rPr>
              <a:t> and the list of </a:t>
            </a:r>
            <a:r>
              <a:rPr lang="en-US" b="1" dirty="0">
                <a:solidFill>
                  <a:srgbClr val="0E0E0E"/>
                </a:solidFill>
                <a:effectLst/>
                <a:latin typeface=".SF NS"/>
              </a:rPr>
              <a:t>candidates</a:t>
            </a:r>
            <a:r>
              <a:rPr lang="en-US" dirty="0">
                <a:solidFill>
                  <a:srgbClr val="0E0E0E"/>
                </a:solidFill>
                <a:effectLst/>
                <a:latin typeface=".SF NS"/>
              </a:rPr>
              <a:t> into the </a:t>
            </a:r>
            <a:r>
              <a:rPr lang="en-US" b="1" dirty="0">
                <a:solidFill>
                  <a:srgbClr val="0E0E0E"/>
                </a:solidFill>
                <a:effectLst/>
                <a:latin typeface=".SF NS"/>
              </a:rPr>
              <a:t>prompt template</a:t>
            </a:r>
            <a:r>
              <a:rPr lang="en-US" dirty="0">
                <a:solidFill>
                  <a:srgbClr val="0E0E0E"/>
                </a:solidFill>
                <a:effectLst/>
                <a:latin typeface=".SF NS"/>
              </a:rPr>
              <a:t>.</a:t>
            </a:r>
          </a:p>
          <a:p>
            <a:r>
              <a:rPr lang="en-US" dirty="0">
                <a:solidFill>
                  <a:srgbClr val="0E0E0E"/>
                </a:solidFill>
                <a:effectLst/>
                <a:latin typeface=".SF NS"/>
              </a:rPr>
              <a:t>• This prompt is then fed into the </a:t>
            </a:r>
            <a:r>
              <a:rPr lang="en-US" b="1" dirty="0">
                <a:solidFill>
                  <a:srgbClr val="0E0E0E"/>
                </a:solidFill>
                <a:effectLst/>
                <a:latin typeface=".SF NS"/>
              </a:rPr>
              <a:t>large language model (LLM)</a:t>
            </a:r>
            <a:r>
              <a:rPr lang="en-US" dirty="0">
                <a:solidFill>
                  <a:srgbClr val="0E0E0E"/>
                </a:solidFill>
                <a:effectLst/>
                <a:latin typeface=".SF NS"/>
              </a:rPr>
              <a:t>, such as </a:t>
            </a:r>
            <a:r>
              <a:rPr lang="en-US" b="1" dirty="0">
                <a:solidFill>
                  <a:srgbClr val="0E0E0E"/>
                </a:solidFill>
                <a:effectLst/>
                <a:latin typeface=".SF NS"/>
              </a:rPr>
              <a:t>Llama 3.1</a:t>
            </a:r>
            <a:r>
              <a:rPr lang="en-US" dirty="0">
                <a:solidFill>
                  <a:srgbClr val="0E0E0E"/>
                </a:solidFill>
                <a:effectLst/>
                <a:latin typeface=".SF NS"/>
              </a:rPr>
              <a:t> or </a:t>
            </a:r>
            <a:r>
              <a:rPr lang="en-US" b="1" dirty="0" err="1">
                <a:solidFill>
                  <a:srgbClr val="0E0E0E"/>
                </a:solidFill>
                <a:effectLst/>
                <a:latin typeface=".SF NS"/>
              </a:rPr>
              <a:t>Qwen</a:t>
            </a:r>
            <a:r>
              <a:rPr lang="en-US" b="1" dirty="0">
                <a:solidFill>
                  <a:srgbClr val="0E0E0E"/>
                </a:solidFill>
                <a:effectLst/>
                <a:latin typeface=".SF NS"/>
              </a:rPr>
              <a:t> 2.0</a:t>
            </a:r>
            <a:r>
              <a:rPr lang="en-US" dirty="0">
                <a:solidFill>
                  <a:srgbClr val="0E0E0E"/>
                </a:solidFill>
                <a:effectLst/>
                <a:latin typeface=".SF NS"/>
              </a:rPr>
              <a:t>.</a:t>
            </a:r>
          </a:p>
          <a:p>
            <a:r>
              <a:rPr lang="en-US" dirty="0">
                <a:solidFill>
                  <a:srgbClr val="0E0E0E"/>
                </a:solidFill>
                <a:effectLst/>
                <a:latin typeface=".SF NS"/>
              </a:rPr>
              <a:t>• The LLM evaluates the candidates and selects the most appropriate </a:t>
            </a:r>
            <a:r>
              <a:rPr lang="en-US" b="1" dirty="0" err="1">
                <a:solidFill>
                  <a:srgbClr val="0E0E0E"/>
                </a:solidFill>
                <a:effectLst/>
                <a:latin typeface=".SF NS"/>
              </a:rPr>
              <a:t>DBpedia</a:t>
            </a:r>
            <a:r>
              <a:rPr lang="en-US" b="1" dirty="0">
                <a:solidFill>
                  <a:srgbClr val="0E0E0E"/>
                </a:solidFill>
                <a:effectLst/>
                <a:latin typeface=".SF NS"/>
              </a:rPr>
              <a:t> class</a:t>
            </a:r>
            <a:r>
              <a:rPr lang="en-US" dirty="0">
                <a:solidFill>
                  <a:srgbClr val="0E0E0E"/>
                </a:solidFill>
                <a:effectLst/>
                <a:latin typeface=".SF NS"/>
              </a:rPr>
              <a:t>.</a:t>
            </a:r>
          </a:p>
          <a:p>
            <a:endParaRPr lang="en-US" dirty="0"/>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27</a:t>
            </a:fld>
            <a:endParaRPr lang="zh-CN" altLang="en-US"/>
          </a:p>
        </p:txBody>
      </p:sp>
    </p:spTree>
    <p:extLst>
      <p:ext uri="{BB962C8B-B14F-4D97-AF65-F5344CB8AC3E}">
        <p14:creationId xmlns:p14="http://schemas.microsoft.com/office/powerpoint/2010/main" val="428876657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endParaRPr lang="en-US" altLang="zh-CN"/>
          </a:p>
        </p:txBody>
      </p:sp>
    </p:spTree>
    <p:extLst>
      <p:ext uri="{BB962C8B-B14F-4D97-AF65-F5344CB8AC3E}">
        <p14:creationId xmlns:p14="http://schemas.microsoft.com/office/powerpoint/2010/main" val="3472075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endParaRPr lang="zh-CN" altLang="en-US"/>
          </a:p>
        </p:txBody>
      </p:sp>
    </p:spTree>
    <p:extLst>
      <p:ext uri="{BB962C8B-B14F-4D97-AF65-F5344CB8AC3E}">
        <p14:creationId xmlns:p14="http://schemas.microsoft.com/office/powerpoint/2010/main" val="163624732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b="1" dirty="0">
                <a:effectLst/>
              </a:rPr>
            </a:br>
            <a:r>
              <a:rPr lang="en-US" b="1" dirty="0">
                <a:effectLst/>
              </a:rPr>
              <a:t>Approach</a:t>
            </a:r>
            <a:r>
              <a:rPr lang="en-US" dirty="0"/>
              <a:t>: Utilizes LLMs and hierarchical information from </a:t>
            </a:r>
            <a:r>
              <a:rPr lang="en-US" dirty="0" err="1"/>
              <a:t>CaLiGraph</a:t>
            </a:r>
            <a:r>
              <a:rPr lang="en-US" dirty="0"/>
              <a:t> to map Wikipedia categories/lists to </a:t>
            </a:r>
            <a:r>
              <a:rPr lang="en-US" dirty="0" err="1"/>
              <a:t>DBpedia</a:t>
            </a:r>
            <a:r>
              <a:rPr lang="en-US" dirty="0"/>
              <a:t> classes.</a:t>
            </a:r>
          </a:p>
          <a:p>
            <a:r>
              <a:rPr lang="en-US" b="1" dirty="0">
                <a:effectLst/>
              </a:rPr>
              <a:t>Method</a:t>
            </a:r>
            <a:r>
              <a:rPr lang="en-US" dirty="0"/>
              <a:t>: Starts with ontology tree traversal, uses LLM2Vec for embeddings, refines class selection using hierarchy.</a:t>
            </a:r>
          </a:p>
          <a:p>
            <a:r>
              <a:rPr lang="en-US" b="1" dirty="0">
                <a:effectLst/>
              </a:rPr>
              <a:t>Results</a:t>
            </a:r>
            <a:r>
              <a:rPr lang="en-US" dirty="0"/>
              <a:t>: Achieves 60% better accuracy than baseline on a 3000 pair benchmark dataset, highlighting the integration of LLMs with hierarchical data's effectiveness.</a:t>
            </a:r>
            <a:endParaRPr lang="en-JP"/>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a:t>
            </a:fld>
            <a:endParaRPr lang="zh-CN" altLang="en-US"/>
          </a:p>
        </p:txBody>
      </p:sp>
    </p:spTree>
    <p:extLst>
      <p:ext uri="{BB962C8B-B14F-4D97-AF65-F5344CB8AC3E}">
        <p14:creationId xmlns:p14="http://schemas.microsoft.com/office/powerpoint/2010/main" val="354647903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a:p>
        </p:txBody>
      </p:sp>
    </p:spTree>
    <p:extLst>
      <p:ext uri="{BB962C8B-B14F-4D97-AF65-F5344CB8AC3E}">
        <p14:creationId xmlns:p14="http://schemas.microsoft.com/office/powerpoint/2010/main" val="1791337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olidFill>
                  <a:srgbClr val="0E0E0E"/>
                </a:solidFill>
                <a:effectLst/>
                <a:latin typeface=".SF NS"/>
              </a:rPr>
              <a:t>This table summarizes the </a:t>
            </a:r>
            <a:r>
              <a:rPr lang="en-US" b="1" dirty="0">
                <a:solidFill>
                  <a:srgbClr val="0E0E0E"/>
                </a:solidFill>
                <a:effectLst/>
                <a:latin typeface=".SF NS"/>
              </a:rPr>
              <a:t>results of selection from candidates</a:t>
            </a:r>
            <a:r>
              <a:rPr lang="en-US" dirty="0">
                <a:solidFill>
                  <a:srgbClr val="0E0E0E"/>
                </a:solidFill>
                <a:effectLst/>
                <a:latin typeface=".SF NS"/>
              </a:rPr>
              <a:t> across different models.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The </a:t>
            </a:r>
            <a:r>
              <a:rPr lang="en-US" b="1" dirty="0">
                <a:solidFill>
                  <a:srgbClr val="0E0E0E"/>
                </a:solidFill>
                <a:effectLst/>
                <a:latin typeface=".SF NS"/>
              </a:rPr>
              <a:t>baseline model</a:t>
            </a:r>
            <a:r>
              <a:rPr lang="en-US" dirty="0">
                <a:solidFill>
                  <a:srgbClr val="0E0E0E"/>
                </a:solidFill>
                <a:effectLst/>
                <a:latin typeface=".SF NS"/>
              </a:rPr>
              <a:t> (Cat2Ax) has lower macro and micro scores, with an accuracy of </a:t>
            </a:r>
            <a:r>
              <a:rPr lang="en-US" b="1" dirty="0">
                <a:solidFill>
                  <a:srgbClr val="0E0E0E"/>
                </a:solidFill>
                <a:effectLst/>
                <a:latin typeface=".SF NS"/>
              </a:rPr>
              <a:t>0.492</a:t>
            </a:r>
            <a:r>
              <a:rPr lang="en-US" dirty="0">
                <a:solidFill>
                  <a:srgbClr val="0E0E0E"/>
                </a:solidFill>
                <a:effectLst/>
                <a:latin typeface=".SF NS"/>
              </a:rPr>
              <a:t>.</a:t>
            </a:r>
          </a:p>
          <a:p>
            <a:r>
              <a:rPr lang="en-US" dirty="0">
                <a:solidFill>
                  <a:srgbClr val="0E0E0E"/>
                </a:solidFill>
                <a:effectLst/>
                <a:latin typeface=".SF NS"/>
              </a:rPr>
              <a:t>• </a:t>
            </a:r>
            <a:r>
              <a:rPr lang="en-US" b="1" dirty="0" err="1">
                <a:solidFill>
                  <a:srgbClr val="0E0E0E"/>
                </a:solidFill>
                <a:effectLst/>
                <a:latin typeface=".SF NS"/>
              </a:rPr>
              <a:t>SLHCat</a:t>
            </a:r>
            <a:r>
              <a:rPr lang="en-US" dirty="0">
                <a:solidFill>
                  <a:srgbClr val="0E0E0E"/>
                </a:solidFill>
                <a:effectLst/>
                <a:latin typeface=".SF NS"/>
              </a:rPr>
              <a:t> shows significant improvement with an accuracy of </a:t>
            </a:r>
            <a:r>
              <a:rPr lang="en-US" b="1" dirty="0">
                <a:solidFill>
                  <a:srgbClr val="0E0E0E"/>
                </a:solidFill>
                <a:effectLst/>
                <a:latin typeface=".SF NS"/>
              </a:rPr>
              <a:t>0.743</a:t>
            </a:r>
            <a:r>
              <a:rPr lang="en-US" dirty="0">
                <a:solidFill>
                  <a:srgbClr val="0E0E0E"/>
                </a:solidFill>
                <a:effectLst/>
                <a:latin typeface=".SF NS"/>
              </a:rPr>
              <a:t>.</a:t>
            </a:r>
          </a:p>
          <a:p>
            <a:r>
              <a:rPr lang="en-US" dirty="0">
                <a:solidFill>
                  <a:srgbClr val="0E0E0E"/>
                </a:solidFill>
                <a:effectLst/>
                <a:latin typeface=".SF NS"/>
              </a:rPr>
              <a:t>• In previous work, </a:t>
            </a:r>
            <a:r>
              <a:rPr lang="en-US" b="1" dirty="0">
                <a:solidFill>
                  <a:srgbClr val="0E0E0E"/>
                </a:solidFill>
                <a:effectLst/>
                <a:latin typeface=".SF NS"/>
              </a:rPr>
              <a:t>ChatGPT with candidates and few-shot examples</a:t>
            </a:r>
            <a:r>
              <a:rPr lang="en-US" dirty="0">
                <a:solidFill>
                  <a:srgbClr val="0E0E0E"/>
                </a:solidFill>
                <a:effectLst/>
                <a:latin typeface=".SF NS"/>
              </a:rPr>
              <a:t> achieves an accuracy of </a:t>
            </a:r>
            <a:r>
              <a:rPr lang="en-US" b="1" dirty="0">
                <a:solidFill>
                  <a:srgbClr val="0E0E0E"/>
                </a:solidFill>
                <a:effectLst/>
                <a:latin typeface=".SF NS"/>
              </a:rPr>
              <a:t>0.803</a:t>
            </a:r>
            <a:r>
              <a:rPr lang="en-US" dirty="0">
                <a:solidFill>
                  <a:srgbClr val="0E0E0E"/>
                </a:solidFill>
                <a:effectLst/>
                <a:latin typeface=".SF NS"/>
              </a:rPr>
              <a:t>, while </a:t>
            </a:r>
            <a:r>
              <a:rPr lang="en-US" b="1" dirty="0">
                <a:solidFill>
                  <a:srgbClr val="0E0E0E"/>
                </a:solidFill>
                <a:effectLst/>
                <a:latin typeface=".SF NS"/>
              </a:rPr>
              <a:t>Llama2-7B</a:t>
            </a:r>
            <a:r>
              <a:rPr lang="en-US" dirty="0">
                <a:solidFill>
                  <a:srgbClr val="0E0E0E"/>
                </a:solidFill>
                <a:effectLst/>
                <a:latin typeface=".SF NS"/>
              </a:rPr>
              <a:t> reaches </a:t>
            </a:r>
            <a:r>
              <a:rPr lang="en-US" b="1" dirty="0">
                <a:solidFill>
                  <a:srgbClr val="0E0E0E"/>
                </a:solidFill>
                <a:effectLst/>
                <a:latin typeface=".SF NS"/>
              </a:rPr>
              <a:t>0.829</a:t>
            </a:r>
            <a:r>
              <a:rPr lang="en-US" dirty="0">
                <a:solidFill>
                  <a:srgbClr val="0E0E0E"/>
                </a:solidFill>
                <a:effectLst/>
                <a:latin typeface=".SF NS"/>
              </a:rPr>
              <a:t> with human-labeled examples.</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For our approach:</a:t>
            </a:r>
          </a:p>
          <a:p>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 Using </a:t>
            </a:r>
            <a:r>
              <a:rPr lang="en-US" b="1" dirty="0">
                <a:solidFill>
                  <a:srgbClr val="0E0E0E"/>
                </a:solidFill>
                <a:effectLst/>
                <a:latin typeface=".SF NS"/>
              </a:rPr>
              <a:t>LLM2Vec</a:t>
            </a:r>
            <a:r>
              <a:rPr lang="en-US" dirty="0">
                <a:solidFill>
                  <a:srgbClr val="0E0E0E"/>
                </a:solidFill>
                <a:effectLst/>
                <a:latin typeface=".SF NS"/>
              </a:rPr>
              <a:t> with </a:t>
            </a:r>
            <a:r>
              <a:rPr lang="en-US" b="1" dirty="0">
                <a:solidFill>
                  <a:srgbClr val="0E0E0E"/>
                </a:solidFill>
                <a:effectLst/>
                <a:latin typeface=".SF NS"/>
              </a:rPr>
              <a:t>Llama-3.1-8B</a:t>
            </a:r>
            <a:r>
              <a:rPr lang="en-US" dirty="0">
                <a:solidFill>
                  <a:srgbClr val="0E0E0E"/>
                </a:solidFill>
                <a:effectLst/>
                <a:latin typeface=".SF NS"/>
              </a:rPr>
              <a:t>, we achieve </a:t>
            </a:r>
            <a:r>
              <a:rPr lang="en-US" b="1" dirty="0">
                <a:solidFill>
                  <a:srgbClr val="0E0E0E"/>
                </a:solidFill>
                <a:effectLst/>
                <a:latin typeface=".SF NS"/>
              </a:rPr>
              <a:t>0.808</a:t>
            </a:r>
            <a:r>
              <a:rPr lang="en-US" dirty="0">
                <a:solidFill>
                  <a:srgbClr val="0E0E0E"/>
                </a:solidFill>
                <a:effectLst/>
                <a:latin typeface=".SF NS"/>
              </a:rPr>
              <a:t> accuracy with hierarchy information, improving on the zero-shot performance.</a:t>
            </a:r>
          </a:p>
          <a:p>
            <a:r>
              <a:rPr lang="en-US" dirty="0">
                <a:solidFill>
                  <a:srgbClr val="0E0E0E"/>
                </a:solidFill>
                <a:effectLst/>
                <a:latin typeface=".SF NS"/>
              </a:rPr>
              <a:t>• Similarly, </a:t>
            </a:r>
            <a:r>
              <a:rPr lang="en-US" b="1" dirty="0">
                <a:solidFill>
                  <a:srgbClr val="0E0E0E"/>
                </a:solidFill>
                <a:effectLst/>
                <a:latin typeface=".SF NS"/>
              </a:rPr>
              <a:t>Qwen2-7B</a:t>
            </a:r>
            <a:r>
              <a:rPr lang="en-US" dirty="0">
                <a:solidFill>
                  <a:srgbClr val="0E0E0E"/>
                </a:solidFill>
                <a:effectLst/>
                <a:latin typeface=".SF NS"/>
              </a:rPr>
              <a:t> with hierarchy information boosts the </a:t>
            </a:r>
            <a:r>
              <a:rPr lang="en-US" dirty="0" err="1">
                <a:solidFill>
                  <a:srgbClr val="0E0E0E"/>
                </a:solidFill>
                <a:effectLst/>
                <a:latin typeface=".SF NS"/>
              </a:rPr>
              <a:t>precison</a:t>
            </a:r>
            <a:r>
              <a:rPr lang="en-US" dirty="0">
                <a:solidFill>
                  <a:srgbClr val="0E0E0E"/>
                </a:solidFill>
                <a:effectLst/>
                <a:latin typeface=".SF NS"/>
              </a:rPr>
              <a:t> to 0.856</a:t>
            </a:r>
            <a:br>
              <a:rPr lang="en-US" dirty="0">
                <a:solidFill>
                  <a:srgbClr val="0E0E0E"/>
                </a:solidFill>
                <a:effectLst/>
                <a:latin typeface=".SF NS"/>
              </a:rPr>
            </a:br>
            <a:endParaRPr lang="en-US" dirty="0">
              <a:solidFill>
                <a:srgbClr val="0E0E0E"/>
              </a:solidFill>
              <a:effectLst/>
              <a:latin typeface=".SF NS"/>
            </a:endParaRPr>
          </a:p>
          <a:p>
            <a:r>
              <a:rPr lang="en-US" dirty="0">
                <a:solidFill>
                  <a:srgbClr val="0E0E0E"/>
                </a:solidFill>
                <a:effectLst/>
                <a:latin typeface=".SF NS"/>
              </a:rPr>
              <a:t>This demonstrates that incorporating hierarchy information significantly improves selection accuracy.</a:t>
            </a:r>
          </a:p>
          <a:p>
            <a:pPr indent="457200"/>
            <a:endParaRPr lang="zh-CN" altLang="en-US" dirty="0"/>
          </a:p>
        </p:txBody>
      </p:sp>
    </p:spTree>
    <p:extLst>
      <p:ext uri="{BB962C8B-B14F-4D97-AF65-F5344CB8AC3E}">
        <p14:creationId xmlns:p14="http://schemas.microsoft.com/office/powerpoint/2010/main" val="39148775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2400" b="1" dirty="0">
                <a:solidFill>
                  <a:srgbClr val="800000"/>
                </a:solidFill>
                <a:latin typeface="+mn-lt"/>
              </a:rPr>
              <a:t>Compared with the </a:t>
            </a:r>
          </a:p>
          <a:p>
            <a:r>
              <a:rPr lang="en-US" sz="2400" b="1" dirty="0">
                <a:solidFill>
                  <a:srgbClr val="800000"/>
                </a:solidFill>
                <a:latin typeface="+mn-lt"/>
              </a:rPr>
              <a:t>Lack of Few-Shot Learning Examples in Final Selection Process</a:t>
            </a:r>
            <a:r>
              <a:rPr lang="en-US" sz="2400" dirty="0">
                <a:solidFill>
                  <a:srgbClr val="800000"/>
                </a:solidFill>
                <a:latin typeface="+mn-lt"/>
              </a:rPr>
              <a:t>:</a:t>
            </a:r>
          </a:p>
          <a:p>
            <a:pPr lvl="1"/>
            <a:r>
              <a:rPr lang="en-US" sz="1800" dirty="0">
                <a:latin typeface="+mn-lt"/>
              </a:rPr>
              <a:t>The final selection process lacks few-shot learning examples, limiting the model’s ability to generalize and adapt to unseen data, which could enhance accuracy.</a:t>
            </a:r>
          </a:p>
          <a:p>
            <a:pPr lvl="1"/>
            <a:endParaRPr lang="en-US" sz="1800" dirty="0">
              <a:latin typeface="+mn-lt"/>
            </a:endParaRPr>
          </a:p>
          <a:p>
            <a:r>
              <a:rPr lang="en-US" altLang="ja-CN" sz="2400" b="1" dirty="0">
                <a:solidFill>
                  <a:srgbClr val="800000"/>
                </a:solidFill>
              </a:rPr>
              <a:t>Part of hierarchy information is irrelevant with mapping:</a:t>
            </a:r>
          </a:p>
          <a:p>
            <a:pPr lvl="1"/>
            <a:r>
              <a:rPr lang="en-US" altLang="ja-CN" sz="1800" dirty="0">
                <a:solidFill>
                  <a:srgbClr val="0E0E0E"/>
                </a:solidFill>
                <a:latin typeface="+mn-lt"/>
              </a:rPr>
              <a:t>Even thought the LLM2Vec can handle a lot of contextual information, we need a method to select useful hierarchy information </a:t>
            </a:r>
          </a:p>
          <a:p>
            <a:pPr lvl="1"/>
            <a:endParaRPr lang="en-US" sz="1800" dirty="0">
              <a:latin typeface="+mn-lt"/>
            </a:endParaRPr>
          </a:p>
          <a:p>
            <a:r>
              <a:rPr lang="en-US" sz="2400" b="1" dirty="0">
                <a:solidFill>
                  <a:srgbClr val="800000"/>
                </a:solidFill>
                <a:latin typeface="+mn-lt"/>
              </a:rPr>
              <a:t>Lack of Fine-Tuning for the Specific Mapping Task</a:t>
            </a:r>
            <a:r>
              <a:rPr lang="en-US" sz="2400" dirty="0">
                <a:solidFill>
                  <a:srgbClr val="800000"/>
                </a:solidFill>
                <a:latin typeface="+mn-lt"/>
              </a:rPr>
              <a:t>:</a:t>
            </a:r>
          </a:p>
          <a:p>
            <a:pPr lvl="1"/>
            <a:r>
              <a:rPr lang="en-US" sz="1800" dirty="0">
                <a:latin typeface="+mn-lt"/>
              </a:rPr>
              <a:t>The LLM2Vec model is not fine-tuned for our mapping task</a:t>
            </a:r>
          </a:p>
          <a:p>
            <a:pPr lvl="1"/>
            <a:endParaRPr lang="en-US" sz="1800" dirty="0">
              <a:latin typeface="+mn-lt"/>
            </a:endParaRPr>
          </a:p>
          <a:p>
            <a:r>
              <a:rPr lang="en-US" sz="2400" b="1" dirty="0">
                <a:solidFill>
                  <a:srgbClr val="800000"/>
                </a:solidFill>
                <a:latin typeface="+mn-lt"/>
              </a:rPr>
              <a:t>Limited Capability of the Open Source Model Compared to State-of-the-Art Models such as ChatGPT</a:t>
            </a:r>
            <a:r>
              <a:rPr lang="en-US" sz="2400" dirty="0">
                <a:solidFill>
                  <a:srgbClr val="800000"/>
                </a:solidFill>
                <a:latin typeface="+mn-lt"/>
              </a:rPr>
              <a:t>:</a:t>
            </a:r>
          </a:p>
          <a:p>
            <a:pPr lvl="1"/>
            <a:r>
              <a:rPr lang="en-US" sz="1800" dirty="0">
                <a:latin typeface="+mn-lt"/>
              </a:rPr>
              <a:t>The final selection model (Llama and </a:t>
            </a:r>
            <a:r>
              <a:rPr lang="en-US" sz="1800" dirty="0" err="1">
                <a:latin typeface="+mn-lt"/>
              </a:rPr>
              <a:t>Qwen</a:t>
            </a:r>
            <a:r>
              <a:rPr lang="en-US" sz="1800" dirty="0">
                <a:latin typeface="+mn-lt"/>
              </a:rPr>
              <a:t>) lacks the capacity of state-of-the-art models like ChatGPT</a:t>
            </a:r>
          </a:p>
          <a:p>
            <a:pPr lvl="1"/>
            <a:endParaRPr lang="en-US" sz="2400" dirty="0">
              <a:latin typeface="+mn-lt"/>
            </a:endParaRPr>
          </a:p>
          <a:p>
            <a:pPr lvl="1"/>
            <a:endParaRPr lang="en-US" sz="1800" dirty="0">
              <a:latin typeface="+mn-lt"/>
            </a:endParaRPr>
          </a:p>
          <a:p>
            <a:endParaRPr lang="en-JP"/>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32</a:t>
            </a:fld>
            <a:endParaRPr lang="zh-CN" altLang="en-US"/>
          </a:p>
        </p:txBody>
      </p:sp>
    </p:spTree>
    <p:extLst>
      <p:ext uri="{BB962C8B-B14F-4D97-AF65-F5344CB8AC3E}">
        <p14:creationId xmlns:p14="http://schemas.microsoft.com/office/powerpoint/2010/main" val="159212585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endParaRPr lang="en-US" altLang="zh-CN"/>
          </a:p>
        </p:txBody>
      </p:sp>
    </p:spTree>
    <p:extLst>
      <p:ext uri="{BB962C8B-B14F-4D97-AF65-F5344CB8AC3E}">
        <p14:creationId xmlns:p14="http://schemas.microsoft.com/office/powerpoint/2010/main" val="27044334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solidFill>
                  <a:srgbClr val="0E0E0E"/>
                </a:solidFill>
                <a:effectLst/>
                <a:latin typeface=".SF NS"/>
              </a:rPr>
              <a:t>In future work, we plan to enhance the model by incorporating </a:t>
            </a:r>
            <a:r>
              <a:rPr lang="en-US" dirty="0" err="1">
                <a:solidFill>
                  <a:srgbClr val="0E0E0E"/>
                </a:solidFill>
                <a:effectLst/>
                <a:latin typeface=".SF NS"/>
              </a:rPr>
              <a:t>DBpedia</a:t>
            </a:r>
            <a:r>
              <a:rPr lang="en-US" dirty="0">
                <a:solidFill>
                  <a:srgbClr val="0E0E0E"/>
                </a:solidFill>
                <a:effectLst/>
                <a:latin typeface=".SF NS"/>
              </a:rPr>
              <a:t> ontology descriptions directly into the embeddings, improving candidate search accuracy. We will also refine the selection of </a:t>
            </a:r>
            <a:r>
              <a:rPr lang="en-US" dirty="0" err="1">
                <a:solidFill>
                  <a:srgbClr val="0E0E0E"/>
                </a:solidFill>
                <a:effectLst/>
                <a:latin typeface=".SF NS"/>
              </a:rPr>
              <a:t>CaLiGraph</a:t>
            </a:r>
            <a:r>
              <a:rPr lang="en-US" dirty="0">
                <a:solidFill>
                  <a:srgbClr val="0E0E0E"/>
                </a:solidFill>
                <a:effectLst/>
                <a:latin typeface=".SF NS"/>
              </a:rPr>
              <a:t> hierarchy information, moving away from random selection to a more targeted approach that optimizes embeddings. Additionally, we aim to fine-tune the LLM2Vec model using </a:t>
            </a:r>
            <a:r>
              <a:rPr lang="en-US" dirty="0" err="1">
                <a:solidFill>
                  <a:srgbClr val="0E0E0E"/>
                </a:solidFill>
                <a:effectLst/>
                <a:latin typeface=".SF NS"/>
              </a:rPr>
              <a:t>CaLiGraph</a:t>
            </a:r>
            <a:r>
              <a:rPr lang="en-US" dirty="0">
                <a:solidFill>
                  <a:srgbClr val="0E0E0E"/>
                </a:solidFill>
                <a:effectLst/>
                <a:latin typeface=".SF NS"/>
              </a:rPr>
              <a:t> and </a:t>
            </a:r>
            <a:r>
              <a:rPr lang="en-US" dirty="0" err="1">
                <a:solidFill>
                  <a:srgbClr val="0E0E0E"/>
                </a:solidFill>
                <a:effectLst/>
                <a:latin typeface=".SF NS"/>
              </a:rPr>
              <a:t>DBpedia</a:t>
            </a:r>
            <a:r>
              <a:rPr lang="en-US" dirty="0">
                <a:solidFill>
                  <a:srgbClr val="0E0E0E"/>
                </a:solidFill>
                <a:effectLst/>
                <a:latin typeface=".SF NS"/>
              </a:rPr>
              <a:t> data to better tailor it for the specific task of ontology mapping. Finally, we will conduct an ablation study to assess the impact of different hierarchy information types on model performance, helping us identify the most valuable inputs for accurate results.</a:t>
            </a:r>
          </a:p>
        </p:txBody>
      </p:sp>
    </p:spTree>
    <p:extLst>
      <p:ext uri="{BB962C8B-B14F-4D97-AF65-F5344CB8AC3E}">
        <p14:creationId xmlns:p14="http://schemas.microsoft.com/office/powerpoint/2010/main" val="12682633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indent="457200"/>
            <a:endParaRPr lang="en-US" altLang="zh-CN"/>
          </a:p>
        </p:txBody>
      </p:sp>
    </p:spTree>
    <p:extLst>
      <p:ext uri="{BB962C8B-B14F-4D97-AF65-F5344CB8AC3E}">
        <p14:creationId xmlns:p14="http://schemas.microsoft.com/office/powerpoint/2010/main" val="14804371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 altLang="zh-CN" sz="1200" b="1">
                <a:latin typeface="TimesNewRomanPSMT"/>
              </a:rPr>
              <a:t>DBpedia</a:t>
            </a:r>
            <a:r>
              <a:rPr lang="en" altLang="zh-CN" sz="1200">
                <a:latin typeface="TimesNewRomanPSMT"/>
              </a:rPr>
              <a:t> is a project aiming to extract structured information from Wikipedia articles. The DBpedia ontology is a structured representation which defines a set of classes, properties and relationships to describe and organize the information.</a:t>
            </a:r>
          </a:p>
          <a:p>
            <a:endParaRPr kumimoji="1" lang="zh-CN" altLang="en-US"/>
          </a:p>
        </p:txBody>
      </p:sp>
    </p:spTree>
    <p:extLst>
      <p:ext uri="{BB962C8B-B14F-4D97-AF65-F5344CB8AC3E}">
        <p14:creationId xmlns:p14="http://schemas.microsoft.com/office/powerpoint/2010/main" val="16473870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en-US" dirty="0" err="1"/>
              <a:t>DBpedia</a:t>
            </a:r>
            <a:r>
              <a:rPr kumimoji="1" lang="en-US" altLang="en-US" dirty="0"/>
              <a:t> has an ontology tree which has 788 ontologies with 8 levels, so we can utilize this feature.</a:t>
            </a:r>
            <a:endParaRPr kumimoji="1" lang="ja-CN" altLang="en-US"/>
          </a:p>
        </p:txBody>
      </p:sp>
      <p:sp>
        <p:nvSpPr>
          <p:cNvPr id="4" name="スライド番号プレースホルダー 3"/>
          <p:cNvSpPr>
            <a:spLocks noGrp="1"/>
          </p:cNvSpPr>
          <p:nvPr>
            <p:ph type="sldNum" sz="quarter" idx="5"/>
          </p:nvPr>
        </p:nvSpPr>
        <p:spPr/>
        <p:txBody>
          <a:bodyPr/>
          <a:lstStyle/>
          <a:p>
            <a:fld id="{A6837353-30EB-4A48-80EB-173D804AEFBD}" type="slidenum">
              <a:rPr lang="zh-CN" altLang="en-US" smtClean="0"/>
              <a:t>6</a:t>
            </a:fld>
            <a:endParaRPr lang="zh-CN" altLang="en-US"/>
          </a:p>
        </p:txBody>
      </p:sp>
    </p:spTree>
    <p:extLst>
      <p:ext uri="{BB962C8B-B14F-4D97-AF65-F5344CB8AC3E}">
        <p14:creationId xmlns:p14="http://schemas.microsoft.com/office/powerpoint/2010/main" val="42686423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b="1" dirty="0" err="1">
                <a:latin typeface="Times New Roman" panose="02020603050405020304" pitchFamily="18" charset="0"/>
                <a:cs typeface="Times New Roman" panose="02020603050405020304" pitchFamily="18" charset="0"/>
                <a:sym typeface="Calibri" panose="020F0502020204030204"/>
              </a:rPr>
              <a:t>CaLiGraph</a:t>
            </a:r>
            <a:r>
              <a:rPr lang="en-US" altLang="zh-CN" sz="1200" dirty="0">
                <a:latin typeface="Times New Roman" panose="02020603050405020304" pitchFamily="18" charset="0"/>
                <a:cs typeface="Times New Roman" panose="02020603050405020304" pitchFamily="18" charset="0"/>
                <a:sym typeface="Calibri" panose="020F0502020204030204"/>
              </a:rPr>
              <a:t> is a large knowledge graph compiled from the </a:t>
            </a:r>
            <a:r>
              <a:rPr lang="en-US" altLang="zh-CN" sz="1200" dirty="0" err="1">
                <a:latin typeface="Times New Roman" panose="02020603050405020304" pitchFamily="18" charset="0"/>
                <a:cs typeface="Times New Roman" panose="02020603050405020304" pitchFamily="18" charset="0"/>
                <a:sym typeface="Calibri" panose="020F0502020204030204"/>
              </a:rPr>
              <a:t>DBpedia</a:t>
            </a:r>
            <a:r>
              <a:rPr lang="en-US" altLang="zh-CN" sz="1200" dirty="0">
                <a:latin typeface="Times New Roman" panose="02020603050405020304" pitchFamily="18" charset="0"/>
                <a:cs typeface="Times New Roman" panose="02020603050405020304" pitchFamily="18" charset="0"/>
                <a:sym typeface="Calibri" panose="020F0502020204030204"/>
              </a:rPr>
              <a:t> ontology and Wikipedia categories &amp; list pages, enriching </a:t>
            </a:r>
            <a:r>
              <a:rPr lang="en-US" altLang="zh-CN" sz="1200" dirty="0" err="1">
                <a:latin typeface="Times New Roman" panose="02020603050405020304" pitchFamily="18" charset="0"/>
                <a:cs typeface="Times New Roman" panose="02020603050405020304" pitchFamily="18" charset="0"/>
                <a:sym typeface="Calibri" panose="020F0502020204030204"/>
              </a:rPr>
              <a:t>DBpedia</a:t>
            </a:r>
            <a:r>
              <a:rPr lang="en-US" altLang="zh-CN" sz="1200" dirty="0">
                <a:latin typeface="Times New Roman" panose="02020603050405020304" pitchFamily="18" charset="0"/>
                <a:cs typeface="Times New Roman" panose="02020603050405020304" pitchFamily="18" charset="0"/>
                <a:sym typeface="Calibri" panose="020F0502020204030204"/>
              </a:rPr>
              <a:t> with additional information of entities.</a:t>
            </a:r>
          </a:p>
          <a:p>
            <a:endParaRPr kumimoji="1" lang="zh-CN" altLang="en-US" dirty="0"/>
          </a:p>
        </p:txBody>
      </p:sp>
    </p:spTree>
    <p:extLst>
      <p:ext uri="{BB962C8B-B14F-4D97-AF65-F5344CB8AC3E}">
        <p14:creationId xmlns:p14="http://schemas.microsoft.com/office/powerpoint/2010/main" val="1585224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Wingdings" pitchFamily="2" charset="2"/>
              <a:buChar char="§"/>
            </a:pPr>
            <a:r>
              <a:rPr lang="en-US"/>
              <a:t>LLM2Vec has the capacity </a:t>
            </a:r>
            <a:r>
              <a:rPr lang="en-US" b="1"/>
              <a:t>to handle substantially larger amounts of</a:t>
            </a:r>
            <a:r>
              <a:rPr lang="en-US"/>
              <a:t> contextual information compared to other sentence embedding methods, offering a clear advantage over alternative techniques.</a:t>
            </a:r>
          </a:p>
          <a:p>
            <a:endParaRPr lang="en-US"/>
          </a:p>
          <a:p>
            <a:pPr marL="285750" indent="-285750">
              <a:buFont typeface="Wingdings" pitchFamily="2" charset="2"/>
              <a:buChar char="§"/>
            </a:pPr>
            <a:r>
              <a:rPr lang="en-US"/>
              <a:t>Thus, we can </a:t>
            </a:r>
            <a:r>
              <a:rPr lang="en-US" b="1"/>
              <a:t>incorporate large auxiliary information (Hierarchy Information) </a:t>
            </a:r>
            <a:r>
              <a:rPr lang="en-US"/>
              <a:t>to enhance embedding.</a:t>
            </a:r>
          </a:p>
          <a:p>
            <a:r>
              <a:rPr lang="en-US"/>
              <a:t> </a:t>
            </a:r>
          </a:p>
          <a:p>
            <a:pPr marL="285750" indent="-285750">
              <a:buFont typeface="Wingdings" pitchFamily="2" charset="2"/>
              <a:buChar char="§"/>
            </a:pPr>
            <a:r>
              <a:rPr lang="en-US"/>
              <a:t>We can leverage the </a:t>
            </a:r>
            <a:r>
              <a:rPr lang="en-US" b="1"/>
              <a:t>base knowledge </a:t>
            </a:r>
            <a:r>
              <a:rPr lang="en-US"/>
              <a:t>from the large language model</a:t>
            </a:r>
          </a:p>
          <a:p>
            <a:endParaRPr lang="en-JP"/>
          </a:p>
        </p:txBody>
      </p:sp>
      <p:sp>
        <p:nvSpPr>
          <p:cNvPr id="4" name="Slide Number Placeholder 3"/>
          <p:cNvSpPr>
            <a:spLocks noGrp="1"/>
          </p:cNvSpPr>
          <p:nvPr>
            <p:ph type="sldNum" sz="quarter" idx="5"/>
          </p:nvPr>
        </p:nvSpPr>
        <p:spPr/>
        <p:txBody>
          <a:bodyPr/>
          <a:lstStyle/>
          <a:p>
            <a:fld id="{A6837353-30EB-4A48-80EB-173D804AEFBD}" type="slidenum">
              <a:rPr lang="zh-CN" altLang="en-US" smtClean="0"/>
              <a:t>8</a:t>
            </a:fld>
            <a:endParaRPr lang="zh-CN" altLang="en-US"/>
          </a:p>
        </p:txBody>
      </p:sp>
    </p:spTree>
    <p:extLst>
      <p:ext uri="{BB962C8B-B14F-4D97-AF65-F5344CB8AC3E}">
        <p14:creationId xmlns:p14="http://schemas.microsoft.com/office/powerpoint/2010/main" val="17880915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457200" indent="-457200" algn="just" hangingPunct="0">
              <a:lnSpc>
                <a:spcPct val="120000"/>
              </a:lnSpc>
              <a:spcBef>
                <a:spcPts val="0"/>
              </a:spcBef>
              <a:buClrTx/>
              <a:buSzTx/>
              <a:buFont typeface="Arial" panose="020B0604020202020204" pitchFamily="34" charset="0"/>
              <a:buChar char="•"/>
              <a:defRPr/>
            </a:pPr>
            <a:r>
              <a:rPr kumimoji="1" lang="en-US" altLang="zh-CN" sz="1200" b="1">
                <a:latin typeface="Times New Roman" panose="02020603050405020304" pitchFamily="18" charset="0"/>
                <a:cs typeface="Times New Roman" panose="02020603050405020304" pitchFamily="18" charset="0"/>
              </a:rPr>
              <a:t>Pre-trained language models (PLMs)</a:t>
            </a:r>
            <a:r>
              <a:rPr kumimoji="1" lang="en-US" altLang="zh-CN" sz="1200">
                <a:latin typeface="Times New Roman" panose="02020603050405020304" pitchFamily="18" charset="0"/>
                <a:cs typeface="Times New Roman" panose="02020603050405020304" pitchFamily="18" charset="0"/>
              </a:rPr>
              <a:t> such as BERT are pre-trained on a large-scale corpus through unsupervised learning, which can be applied to a wide range of downstream NLP tasks and can be fine-tuned to fit a specific task.</a:t>
            </a:r>
          </a:p>
          <a:p>
            <a:pPr marL="457200" indent="-457200" algn="just" hangingPunct="0">
              <a:lnSpc>
                <a:spcPct val="120000"/>
              </a:lnSpc>
              <a:spcBef>
                <a:spcPts val="0"/>
              </a:spcBef>
              <a:buClrTx/>
              <a:buSzTx/>
              <a:buFont typeface="Arial" panose="020B0604020202020204" pitchFamily="34" charset="0"/>
              <a:buChar char="•"/>
              <a:defRPr/>
            </a:pPr>
            <a:endParaRPr kumimoji="1" lang="en-US" altLang="zh-CN" sz="1200">
              <a:latin typeface="Times New Roman" panose="02020603050405020304" pitchFamily="18" charset="0"/>
              <a:cs typeface="Times New Roman" panose="02020603050405020304" pitchFamily="18" charset="0"/>
            </a:endParaRPr>
          </a:p>
          <a:p>
            <a:pPr marL="457200" indent="-457200" algn="just" hangingPunct="0">
              <a:lnSpc>
                <a:spcPct val="120000"/>
              </a:lnSpc>
              <a:spcBef>
                <a:spcPts val="0"/>
              </a:spcBef>
              <a:buClrTx/>
              <a:buSzTx/>
              <a:buFont typeface="Arial" panose="020B0604020202020204" pitchFamily="34" charset="0"/>
              <a:buChar char="•"/>
              <a:defRPr/>
            </a:pPr>
            <a:r>
              <a:rPr kumimoji="1" lang="en-US" altLang="zh-CN" sz="1200" b="1">
                <a:latin typeface="Times New Roman" panose="02020603050405020304" pitchFamily="18" charset="0"/>
                <a:cs typeface="Times New Roman" panose="02020603050405020304" pitchFamily="18" charset="0"/>
              </a:rPr>
              <a:t>Distant supervision</a:t>
            </a:r>
            <a:r>
              <a:rPr kumimoji="1" lang="en-US" altLang="zh-CN" sz="1200">
                <a:latin typeface="Times New Roman" panose="02020603050405020304" pitchFamily="18" charset="0"/>
                <a:cs typeface="Times New Roman" panose="02020603050405020304" pitchFamily="18" charset="0"/>
              </a:rPr>
              <a:t> is a strategy </a:t>
            </a:r>
            <a:r>
              <a:rPr lang="en" altLang="zh-CN" sz="1200">
                <a:latin typeface="TimesNewRomanPSMT"/>
              </a:rPr>
              <a:t>in which training samples are labeled automatically based on certain rules.</a:t>
            </a:r>
          </a:p>
          <a:p>
            <a:pPr marL="457200" indent="-457200" algn="just" hangingPunct="0">
              <a:lnSpc>
                <a:spcPct val="120000"/>
              </a:lnSpc>
              <a:spcBef>
                <a:spcPts val="0"/>
              </a:spcBef>
              <a:buClrTx/>
              <a:buSzTx/>
              <a:buFont typeface="Arial" panose="020B0604020202020204" pitchFamily="34" charset="0"/>
              <a:buChar char="•"/>
              <a:defRPr/>
            </a:pPr>
            <a:endParaRPr lang="en" altLang="zh-CN" sz="1000"/>
          </a:p>
          <a:p>
            <a:pPr marL="457200" indent="-457200" algn="just" hangingPunct="0">
              <a:lnSpc>
                <a:spcPct val="120000"/>
              </a:lnSpc>
              <a:spcBef>
                <a:spcPts val="0"/>
              </a:spcBef>
              <a:buClrTx/>
              <a:buSzTx/>
              <a:buFont typeface="Arial" panose="020B0604020202020204" pitchFamily="34" charset="0"/>
              <a:buChar char="•"/>
              <a:defRPr/>
            </a:pPr>
            <a:r>
              <a:rPr kumimoji="1" lang="en-US" altLang="zh-CN" sz="1200" b="1">
                <a:latin typeface="Times New Roman" panose="02020603050405020304" pitchFamily="18" charset="0"/>
                <a:cs typeface="Times New Roman" panose="02020603050405020304" pitchFamily="18" charset="0"/>
              </a:rPr>
              <a:t>SLHCat</a:t>
            </a:r>
            <a:r>
              <a:rPr kumimoji="1" lang="en-US" altLang="zh-CN" sz="1200">
                <a:latin typeface="Times New Roman" panose="02020603050405020304" pitchFamily="18" charset="0"/>
                <a:cs typeface="Times New Roman" panose="02020603050405020304" pitchFamily="18" charset="0"/>
              </a:rPr>
              <a:t> [4] </a:t>
            </a:r>
            <a:r>
              <a:rPr lang="en-US" altLang="zh-CN" sz="1200" kern="100">
                <a:latin typeface="Times New Roman" panose="02020603050405020304" pitchFamily="18" charset="0"/>
                <a:ea typeface="MS Mincho" panose="02020609040205080304" pitchFamily="49" charset="-128"/>
              </a:rPr>
              <a:t>utilized distant supervision to fine-tune a BERT classifier for ontology mapping, while the accuracy still needs to be improved.</a:t>
            </a:r>
            <a:endParaRPr lang="zh-CN" altLang="zh-CN" sz="1200" kern="100">
              <a:latin typeface="Times New Roman" panose="02020603050405020304" pitchFamily="18" charset="0"/>
              <a:ea typeface="MS Mincho" panose="02020609040205080304" pitchFamily="49" charset="-128"/>
            </a:endParaRPr>
          </a:p>
          <a:p>
            <a:pPr marL="0" indent="0" algn="just" hangingPunct="0">
              <a:lnSpc>
                <a:spcPct val="120000"/>
              </a:lnSpc>
              <a:spcBef>
                <a:spcPts val="0"/>
              </a:spcBef>
              <a:buClrTx/>
              <a:buSzTx/>
              <a:buNone/>
              <a:defRPr/>
            </a:pPr>
            <a:endParaRPr kumimoji="1" lang="en-US" altLang="zh-CN" sz="1200" b="1">
              <a:latin typeface="Times New Roman" panose="02020603050405020304" pitchFamily="18" charset="0"/>
              <a:cs typeface="Times New Roman" panose="02020603050405020304" pitchFamily="18" charset="0"/>
            </a:endParaRPr>
          </a:p>
          <a:p>
            <a:pPr marL="457200" indent="-457200" algn="just" hangingPunct="0">
              <a:lnSpc>
                <a:spcPct val="120000"/>
              </a:lnSpc>
              <a:spcBef>
                <a:spcPts val="0"/>
              </a:spcBef>
              <a:buClrTx/>
              <a:buSzTx/>
              <a:buFont typeface="Arial" panose="020B0604020202020204" pitchFamily="34" charset="0"/>
              <a:buChar char="•"/>
              <a:defRPr/>
            </a:pPr>
            <a:r>
              <a:rPr kumimoji="1" lang="en-US" altLang="zh-CN" sz="1200" b="1">
                <a:latin typeface="Times New Roman" panose="02020603050405020304" pitchFamily="18" charset="0"/>
                <a:cs typeface="Times New Roman" panose="02020603050405020304" pitchFamily="18" charset="0"/>
              </a:rPr>
              <a:t>LLM2Vec </a:t>
            </a:r>
            <a:r>
              <a:rPr kumimoji="1" lang="en-US" altLang="zh-CN" sz="1200">
                <a:latin typeface="Times New Roman" panose="02020603050405020304" pitchFamily="18" charset="0"/>
                <a:cs typeface="Times New Roman" panose="02020603050405020304" pitchFamily="18" charset="0"/>
              </a:rPr>
              <a:t>a simple unsupervised approach that can transform any decoder-only LLM into a strong text encoder</a:t>
            </a:r>
          </a:p>
          <a:p>
            <a:pPr marL="0" marR="0" lvl="0" indent="0" defTabSz="914400" eaLnBrk="1" fontAlgn="auto" latinLnBrk="0" hangingPunct="1">
              <a:lnSpc>
                <a:spcPct val="100000"/>
              </a:lnSpc>
              <a:spcBef>
                <a:spcPts val="0"/>
              </a:spcBef>
              <a:spcAft>
                <a:spcPts val="0"/>
              </a:spcAft>
              <a:buClrTx/>
              <a:buSzTx/>
              <a:buFontTx/>
              <a:buNone/>
              <a:tabLst/>
              <a:defRPr/>
            </a:pPr>
            <a:endParaRPr kumimoji="1" lang="zh-CN" altLang="en-US"/>
          </a:p>
        </p:txBody>
      </p:sp>
    </p:spTree>
    <p:extLst>
      <p:ext uri="{BB962C8B-B14F-4D97-AF65-F5344CB8AC3E}">
        <p14:creationId xmlns:p14="http://schemas.microsoft.com/office/powerpoint/2010/main" val="395187368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Rectangle 38"/>
          <p:cNvSpPr/>
          <p:nvPr/>
        </p:nvSpPr>
        <p:spPr>
          <a:xfrm>
            <a:off x="0" y="1"/>
            <a:ext cx="12192000" cy="71437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pic>
        <p:nvPicPr>
          <p:cNvPr id="13" name="Picture 6" descr="Picture 6"/>
          <p:cNvPicPr>
            <a:picLocks noChangeAspect="1"/>
          </p:cNvPicPr>
          <p:nvPr/>
        </p:nvPicPr>
        <p:blipFill>
          <a:blip r:embed="rId2"/>
          <a:stretch>
            <a:fillRect/>
          </a:stretch>
        </p:blipFill>
        <p:spPr>
          <a:xfrm>
            <a:off x="10572752" y="71440"/>
            <a:ext cx="1005841" cy="508635"/>
          </a:xfrm>
          <a:prstGeom prst="rect">
            <a:avLst/>
          </a:prstGeom>
          <a:ln w="12700">
            <a:miter lim="400000"/>
            <a:headEnd/>
            <a:tailEnd/>
          </a:ln>
        </p:spPr>
      </p:pic>
      <p:sp>
        <p:nvSpPr>
          <p:cNvPr id="14" name="Rectangle 41"/>
          <p:cNvSpPr/>
          <p:nvPr/>
        </p:nvSpPr>
        <p:spPr>
          <a:xfrm>
            <a:off x="0" y="6429376"/>
            <a:ext cx="12192000" cy="428625"/>
          </a:xfrm>
          <a:prstGeom prst="rect">
            <a:avLst/>
          </a:prstGeom>
          <a:solidFill>
            <a:srgbClr val="800000"/>
          </a:solidFill>
          <a:ln w="12700">
            <a:miter lim="400000"/>
          </a:ln>
        </p:spPr>
        <p:txBody>
          <a:bodyPr lIns="45719" rIns="45719" anchor="ctr"/>
          <a:lstStyle/>
          <a:p>
            <a:pPr>
              <a:defRPr sz="1600">
                <a:latin typeface="Arial" panose="020B0604020202020204"/>
                <a:ea typeface="Arial" panose="020B0604020202020204"/>
                <a:cs typeface="Arial" panose="020B0604020202020204"/>
                <a:sym typeface="Arial" panose="020B0604020202020204"/>
              </a:defRPr>
            </a:pPr>
            <a:endParaRPr sz="1600"/>
          </a:p>
        </p:txBody>
      </p:sp>
      <p:sp>
        <p:nvSpPr>
          <p:cNvPr id="15" name="TextBox 42"/>
          <p:cNvSpPr txBox="1"/>
          <p:nvPr/>
        </p:nvSpPr>
        <p:spPr>
          <a:xfrm>
            <a:off x="2095500" y="842962"/>
            <a:ext cx="5905501" cy="523214"/>
          </a:xfrm>
          <a:prstGeom prst="rect">
            <a:avLst/>
          </a:prstGeom>
          <a:ln w="12700">
            <a:miter lim="400000"/>
          </a:ln>
        </p:spPr>
        <p:txBody>
          <a:bodyPr lIns="45717" tIns="45717" rIns="45717" bIns="45717">
            <a:spAutoFit/>
          </a:bodyPr>
          <a:lstStyle/>
          <a:p>
            <a:pPr>
              <a:defRPr sz="1400"/>
            </a:pPr>
            <a:r>
              <a:rPr sz="1400"/>
              <a:t>WASEDA University</a:t>
            </a:r>
          </a:p>
          <a:p>
            <a:pPr>
              <a:defRPr sz="1400" b="1"/>
            </a:pPr>
            <a:r>
              <a:rPr sz="1400"/>
              <a:t>Graduate School of Information, Production and Systems</a:t>
            </a:r>
          </a:p>
        </p:txBody>
      </p:sp>
      <p:pic>
        <p:nvPicPr>
          <p:cNvPr id="16" name="Picture 2" descr="Picture 2"/>
          <p:cNvPicPr>
            <a:picLocks noChangeAspect="1"/>
          </p:cNvPicPr>
          <p:nvPr/>
        </p:nvPicPr>
        <p:blipFill>
          <a:blip r:embed="rId3"/>
          <a:stretch>
            <a:fillRect/>
          </a:stretch>
        </p:blipFill>
        <p:spPr>
          <a:xfrm>
            <a:off x="190501" y="771525"/>
            <a:ext cx="1714500" cy="838613"/>
          </a:xfrm>
          <a:prstGeom prst="rect">
            <a:avLst/>
          </a:prstGeom>
          <a:ln w="12700">
            <a:miter lim="400000"/>
            <a:headEnd/>
            <a:tailEnd/>
          </a:ln>
        </p:spPr>
      </p:pic>
      <p:sp>
        <p:nvSpPr>
          <p:cNvPr id="17" name="标题文本"/>
          <p:cNvSpPr txBox="1">
            <a:spLocks noGrp="1"/>
          </p:cNvSpPr>
          <p:nvPr>
            <p:ph type="title" hasCustomPrompt="1"/>
          </p:nvPr>
        </p:nvSpPr>
        <p:spPr>
          <a:xfrm>
            <a:off x="914400" y="2130429"/>
            <a:ext cx="10363200" cy="1470026"/>
          </a:xfrm>
          <a:prstGeom prst="rect">
            <a:avLst/>
          </a:prstGeom>
        </p:spPr>
        <p:txBody>
          <a:bodyPr/>
          <a:lstStyle/>
          <a:p>
            <a:r>
              <a:t>标题文本</a:t>
            </a:r>
          </a:p>
        </p:txBody>
      </p:sp>
      <p:sp>
        <p:nvSpPr>
          <p:cNvPr id="18" name="正文级别 1…"/>
          <p:cNvSpPr txBox="1">
            <a:spLocks noGrp="1"/>
          </p:cNvSpPr>
          <p:nvPr>
            <p:ph type="body" sz="quarter" idx="1" hasCustomPrompt="1"/>
          </p:nvPr>
        </p:nvSpPr>
        <p:spPr>
          <a:xfrm>
            <a:off x="1828800" y="3886200"/>
            <a:ext cx="8534400" cy="1752600"/>
          </a:xfrm>
          <a:prstGeom prst="rect">
            <a:avLst/>
          </a:prstGeom>
        </p:spPr>
        <p:txBody>
          <a:bodyPr/>
          <a:lstStyle>
            <a:lvl1pPr marL="0" indent="0" algn="ctr">
              <a:buClrTx/>
              <a:buSzTx/>
              <a:buNone/>
              <a:defRPr sz="3200">
                <a:solidFill>
                  <a:srgbClr val="888888"/>
                </a:solidFill>
              </a:defRPr>
            </a:lvl1pPr>
            <a:lvl2pPr marL="0" indent="457200" algn="ctr">
              <a:buClrTx/>
              <a:buSzTx/>
              <a:buNone/>
              <a:defRPr sz="3200">
                <a:solidFill>
                  <a:srgbClr val="888888"/>
                </a:solidFill>
              </a:defRPr>
            </a:lvl2pPr>
            <a:lvl3pPr marL="0" indent="914400" algn="ctr">
              <a:buClrTx/>
              <a:buSzTx/>
              <a:buNone/>
              <a:defRPr sz="3200">
                <a:solidFill>
                  <a:srgbClr val="888888"/>
                </a:solidFill>
              </a:defRPr>
            </a:lvl3pPr>
            <a:lvl4pPr marL="0" indent="1371600" algn="ctr">
              <a:buClrTx/>
              <a:buSzTx/>
              <a:buNone/>
              <a:defRPr sz="3200">
                <a:solidFill>
                  <a:srgbClr val="888888"/>
                </a:solidFill>
              </a:defRPr>
            </a:lvl4pPr>
            <a:lvl5pPr marL="0" indent="1828800" algn="ctr">
              <a:buClrTx/>
              <a:buSzTx/>
              <a:buNone/>
              <a:defRPr sz="32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19" name="幻灯片编号"/>
          <p:cNvSpPr txBox="1">
            <a:spLocks noGrp="1"/>
          </p:cNvSpPr>
          <p:nvPr>
            <p:ph type="sldNum" sz="quarter" idx="2"/>
          </p:nvPr>
        </p:nvSpPr>
        <p:spPr>
          <a:prstGeom prst="rect">
            <a:avLst/>
          </a:prstGeom>
        </p:spPr>
        <p:txBody>
          <a:bodyPr/>
          <a:lstStyle>
            <a:lvl1pPr>
              <a:defRPr>
                <a:solidFill>
                  <a:srgbClr val="898989"/>
                </a:solidFill>
              </a:defRPr>
            </a:lvl1pPr>
          </a:lstStyle>
          <a:p>
            <a:fld id="{86CB4B4D-7CA3-9044-876B-883B54F8677D}" type="slidenum">
              <a:rPr/>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
  <p:cSld name="Title and Vertical Text">
    <p:spTree>
      <p:nvGrpSpPr>
        <p:cNvPr id="1" name=""/>
        <p:cNvGrpSpPr/>
        <p:nvPr/>
      </p:nvGrpSpPr>
      <p:grpSpPr>
        <a:xfrm>
          <a:off x="0" y="0"/>
          <a:ext cx="0" cy="0"/>
          <a:chOff x="0" y="0"/>
          <a:chExt cx="0" cy="0"/>
        </a:xfrm>
      </p:grpSpPr>
      <p:sp>
        <p:nvSpPr>
          <p:cNvPr id="98"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99" name="正文级别 1…"/>
          <p:cNvSpPr txBox="1">
            <a:spLocks noGrp="1"/>
          </p:cNvSpPr>
          <p:nvPr>
            <p:ph type="body" idx="1" hasCustomPrompt="1"/>
          </p:nvPr>
        </p:nvSpPr>
        <p:spPr>
          <a:xfrm>
            <a:off x="609600" y="1600200"/>
            <a:ext cx="10972800" cy="4526280"/>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0"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x">
  <p:cSld name="Vertical Title and Text">
    <p:spTree>
      <p:nvGrpSpPr>
        <p:cNvPr id="1" name=""/>
        <p:cNvGrpSpPr/>
        <p:nvPr/>
      </p:nvGrpSpPr>
      <p:grpSpPr>
        <a:xfrm>
          <a:off x="0" y="0"/>
          <a:ext cx="0" cy="0"/>
          <a:chOff x="0" y="0"/>
          <a:chExt cx="0" cy="0"/>
        </a:xfrm>
      </p:grpSpPr>
      <p:sp>
        <p:nvSpPr>
          <p:cNvPr id="107" name="标题文本"/>
          <p:cNvSpPr txBox="1">
            <a:spLocks noGrp="1"/>
          </p:cNvSpPr>
          <p:nvPr>
            <p:ph type="title" hasCustomPrompt="1"/>
          </p:nvPr>
        </p:nvSpPr>
        <p:spPr>
          <a:xfrm>
            <a:off x="8839200" y="274638"/>
            <a:ext cx="2743200" cy="5851526"/>
          </a:xfrm>
          <a:prstGeom prst="rect">
            <a:avLst/>
          </a:prstGeom>
        </p:spPr>
        <p:txBody>
          <a:bodyPr/>
          <a:lstStyle/>
          <a:p>
            <a:r>
              <a:t>标题文本</a:t>
            </a:r>
          </a:p>
        </p:txBody>
      </p:sp>
      <p:sp>
        <p:nvSpPr>
          <p:cNvPr id="108" name="正文级别 1…"/>
          <p:cNvSpPr txBox="1">
            <a:spLocks noGrp="1"/>
          </p:cNvSpPr>
          <p:nvPr>
            <p:ph type="body" idx="1" hasCustomPrompt="1"/>
          </p:nvPr>
        </p:nvSpPr>
        <p:spPr>
          <a:xfrm>
            <a:off x="609602" y="274638"/>
            <a:ext cx="8026401" cy="5851526"/>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109"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Title and Content">
    <p:spTree>
      <p:nvGrpSpPr>
        <p:cNvPr id="1" name=""/>
        <p:cNvGrpSpPr/>
        <p:nvPr/>
      </p:nvGrpSpPr>
      <p:grpSpPr>
        <a:xfrm>
          <a:off x="0" y="0"/>
          <a:ext cx="0" cy="0"/>
          <a:chOff x="0" y="0"/>
          <a:chExt cx="0" cy="0"/>
        </a:xfrm>
      </p:grpSpPr>
      <p:sp>
        <p:nvSpPr>
          <p:cNvPr id="26" name="标题文本"/>
          <p:cNvSpPr txBox="1">
            <a:spLocks noGrp="1"/>
          </p:cNvSpPr>
          <p:nvPr>
            <p:ph type="title" hasCustomPrompt="1"/>
          </p:nvPr>
        </p:nvSpPr>
        <p:spPr>
          <a:prstGeom prst="rect">
            <a:avLst/>
          </a:prstGeom>
        </p:spPr>
        <p:txBody>
          <a:bodyPr/>
          <a:lstStyle/>
          <a:p>
            <a:r>
              <a:t>标题文本</a:t>
            </a:r>
          </a:p>
        </p:txBody>
      </p:sp>
      <p:sp>
        <p:nvSpPr>
          <p:cNvPr id="27" name="正文级别 1…"/>
          <p:cNvSpPr txBox="1">
            <a:spLocks noGrp="1"/>
          </p:cNvSpPr>
          <p:nvPr>
            <p:ph type="body" idx="1" hasCustomPrompt="1"/>
          </p:nvPr>
        </p:nvSpPr>
        <p:spPr>
          <a:prstGeom prst="rect">
            <a:avLst/>
          </a:prstGeom>
        </p:spPr>
        <p:txBody>
          <a:bodyPr/>
          <a:lstStyle/>
          <a:p>
            <a:r>
              <a:t>正文级别 1</a:t>
            </a:r>
          </a:p>
          <a:p>
            <a:pPr lvl="1"/>
            <a:r>
              <a:t>正文级别 2</a:t>
            </a:r>
          </a:p>
          <a:p>
            <a:pPr lvl="2"/>
            <a:r>
              <a:t>正文级别 3</a:t>
            </a:r>
          </a:p>
          <a:p>
            <a:pPr lvl="3"/>
            <a:r>
              <a:t>正文级别 4</a:t>
            </a:r>
          </a:p>
          <a:p>
            <a:pPr lvl="4"/>
            <a:r>
              <a:t>正文级别 5</a:t>
            </a:r>
          </a:p>
        </p:txBody>
      </p:sp>
      <p:sp>
        <p:nvSpPr>
          <p:cNvPr id="28"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5" name="标题文本"/>
          <p:cNvSpPr txBox="1">
            <a:spLocks noGrp="1"/>
          </p:cNvSpPr>
          <p:nvPr>
            <p:ph type="title" hasCustomPrompt="1"/>
          </p:nvPr>
        </p:nvSpPr>
        <p:spPr>
          <a:xfrm>
            <a:off x="963084" y="4406903"/>
            <a:ext cx="10363201" cy="1362076"/>
          </a:xfrm>
          <a:prstGeom prst="rect">
            <a:avLst/>
          </a:prstGeom>
        </p:spPr>
        <p:txBody>
          <a:bodyPr anchor="t"/>
          <a:lstStyle>
            <a:lvl1pPr>
              <a:defRPr sz="4000" cap="all"/>
            </a:lvl1pPr>
          </a:lstStyle>
          <a:p>
            <a:r>
              <a:t>标题文本</a:t>
            </a:r>
          </a:p>
        </p:txBody>
      </p:sp>
      <p:sp>
        <p:nvSpPr>
          <p:cNvPr id="36" name="正文级别 1…"/>
          <p:cNvSpPr txBox="1">
            <a:spLocks noGrp="1"/>
          </p:cNvSpPr>
          <p:nvPr>
            <p:ph type="body" sz="quarter" idx="1" hasCustomPrompt="1"/>
          </p:nvPr>
        </p:nvSpPr>
        <p:spPr>
          <a:xfrm>
            <a:off x="963084" y="2906716"/>
            <a:ext cx="10363201" cy="1500189"/>
          </a:xfrm>
          <a:prstGeom prst="rect">
            <a:avLst/>
          </a:prstGeom>
        </p:spPr>
        <p:txBody>
          <a:bodyPr anchor="b"/>
          <a:lstStyle>
            <a:lvl1pPr marL="0" indent="0">
              <a:buClrTx/>
              <a:buSzTx/>
              <a:buNone/>
              <a:defRPr sz="2000">
                <a:solidFill>
                  <a:srgbClr val="888888"/>
                </a:solidFill>
              </a:defRPr>
            </a:lvl1pPr>
            <a:lvl2pPr marL="0" indent="457200">
              <a:buClrTx/>
              <a:buSzTx/>
              <a:buNone/>
              <a:defRPr sz="2000">
                <a:solidFill>
                  <a:srgbClr val="888888"/>
                </a:solidFill>
              </a:defRPr>
            </a:lvl2pPr>
            <a:lvl3pPr marL="0" indent="914400">
              <a:buClrTx/>
              <a:buSzTx/>
              <a:buNone/>
              <a:defRPr sz="2000">
                <a:solidFill>
                  <a:srgbClr val="888888"/>
                </a:solidFill>
              </a:defRPr>
            </a:lvl3pPr>
            <a:lvl4pPr marL="0" indent="1371600">
              <a:buClrTx/>
              <a:buSzTx/>
              <a:buNone/>
              <a:defRPr sz="2000">
                <a:solidFill>
                  <a:srgbClr val="888888"/>
                </a:solidFill>
              </a:defRPr>
            </a:lvl4pPr>
            <a:lvl5pPr marL="0" indent="1828800">
              <a:buClrTx/>
              <a:buSzTx/>
              <a:buNone/>
              <a:defRPr sz="2000">
                <a:solidFill>
                  <a:srgbClr val="888888"/>
                </a:solidFill>
              </a:defRPr>
            </a:lvl5pPr>
          </a:lstStyle>
          <a:p>
            <a:r>
              <a:t>正文级别 1</a:t>
            </a:r>
          </a:p>
          <a:p>
            <a:pPr lvl="1"/>
            <a:r>
              <a:t>正文级别 2</a:t>
            </a:r>
          </a:p>
          <a:p>
            <a:pPr lvl="2"/>
            <a:r>
              <a:t>正文级别 3</a:t>
            </a:r>
          </a:p>
          <a:p>
            <a:pPr lvl="3"/>
            <a:r>
              <a:t>正文级别 4</a:t>
            </a:r>
          </a:p>
          <a:p>
            <a:pPr lvl="4"/>
            <a:r>
              <a:t>正文级别 5</a:t>
            </a:r>
          </a:p>
        </p:txBody>
      </p:sp>
      <p:sp>
        <p:nvSpPr>
          <p:cNvPr id="37"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44"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45" name="正文级别 1…"/>
          <p:cNvSpPr txBox="1">
            <a:spLocks noGrp="1"/>
          </p:cNvSpPr>
          <p:nvPr>
            <p:ph type="body" sz="half" idx="1" hasCustomPrompt="1"/>
          </p:nvPr>
        </p:nvSpPr>
        <p:spPr>
          <a:xfrm>
            <a:off x="609600" y="1600201"/>
            <a:ext cx="5384800" cy="4525963"/>
          </a:xfrm>
          <a:prstGeom prst="rect">
            <a:avLst/>
          </a:prstGeom>
        </p:spPr>
        <p:txBody>
          <a:bodyPr/>
          <a:lstStyle>
            <a:lvl1pPr>
              <a:buClr>
                <a:srgbClr val="640000"/>
              </a:buClr>
              <a:buSzPct val="80000"/>
            </a:lvl1pPr>
            <a:lvl2pPr marL="586105" indent="-331470">
              <a:buClr>
                <a:srgbClr val="640000"/>
              </a:buClr>
              <a:buSzPct val="68000"/>
            </a:lvl2pPr>
            <a:lvl3pPr marL="1062355" indent="-318135">
              <a:buClr>
                <a:srgbClr val="640000"/>
              </a:buClr>
            </a:lvl3pPr>
            <a:lvl4pPr marL="1725295" indent="-353695">
              <a:buClr>
                <a:srgbClr val="640000"/>
              </a:buClr>
            </a:lvl4pPr>
            <a:lvl5pPr marL="2182495" indent="-353695">
              <a:buClr>
                <a:srgbClr val="640000"/>
              </a:buClr>
            </a:lvl5pPr>
          </a:lstStyle>
          <a:p>
            <a:r>
              <a:t>正文级别 1</a:t>
            </a:r>
          </a:p>
          <a:p>
            <a:pPr lvl="1"/>
            <a:r>
              <a:t>正文级别 2</a:t>
            </a:r>
          </a:p>
          <a:p>
            <a:pPr lvl="2"/>
            <a:r>
              <a:t>正文级别 3</a:t>
            </a:r>
          </a:p>
          <a:p>
            <a:pPr lvl="3"/>
            <a:r>
              <a:t>正文级别 4</a:t>
            </a:r>
          </a:p>
          <a:p>
            <a:pPr lvl="4"/>
            <a:r>
              <a:t>正文级别 5</a:t>
            </a:r>
          </a:p>
        </p:txBody>
      </p:sp>
      <p:sp>
        <p:nvSpPr>
          <p:cNvPr id="4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54" name="正文级别 1…"/>
          <p:cNvSpPr txBox="1">
            <a:spLocks noGrp="1"/>
          </p:cNvSpPr>
          <p:nvPr>
            <p:ph type="body" sz="quarter" idx="1" hasCustomPrompt="1"/>
          </p:nvPr>
        </p:nvSpPr>
        <p:spPr>
          <a:xfrm>
            <a:off x="609600" y="1535112"/>
            <a:ext cx="5386917" cy="639763"/>
          </a:xfrm>
          <a:prstGeom prst="rect">
            <a:avLst/>
          </a:prstGeom>
        </p:spPr>
        <p:txBody>
          <a:bodyPr anchor="b"/>
          <a:lstStyle>
            <a:lvl1pPr marL="0" indent="0">
              <a:buClrTx/>
              <a:buSzTx/>
              <a:buNone/>
              <a:defRPr sz="2400" b="1"/>
            </a:lvl1pPr>
            <a:lvl2pPr marL="0" indent="457200">
              <a:buClrTx/>
              <a:buSzTx/>
              <a:buNone/>
              <a:defRPr sz="2400" b="1"/>
            </a:lvl2pPr>
            <a:lvl3pPr marL="0" indent="914400">
              <a:buClrTx/>
              <a:buSzTx/>
              <a:buNone/>
              <a:defRPr sz="2400" b="1"/>
            </a:lvl3pPr>
            <a:lvl4pPr marL="0" indent="1371600">
              <a:buClrTx/>
              <a:buSzTx/>
              <a:buNone/>
              <a:defRPr sz="2400" b="1"/>
            </a:lvl4pPr>
            <a:lvl5pPr marL="0" indent="1828800">
              <a:buClrTx/>
              <a:buSzTx/>
              <a:buNone/>
              <a:defRPr sz="2400" b="1"/>
            </a:lvl5pPr>
          </a:lstStyle>
          <a:p>
            <a:r>
              <a:t>正文级别 1</a:t>
            </a:r>
          </a:p>
          <a:p>
            <a:pPr lvl="1"/>
            <a:r>
              <a:t>正文级别 2</a:t>
            </a:r>
          </a:p>
          <a:p>
            <a:pPr lvl="2"/>
            <a:r>
              <a:t>正文级别 3</a:t>
            </a:r>
          </a:p>
          <a:p>
            <a:pPr lvl="3"/>
            <a:r>
              <a:t>正文级别 4</a:t>
            </a:r>
          </a:p>
          <a:p>
            <a:pPr lvl="4"/>
            <a:r>
              <a:t>正文级别 5</a:t>
            </a:r>
          </a:p>
        </p:txBody>
      </p:sp>
      <p:sp>
        <p:nvSpPr>
          <p:cNvPr id="55" name="Text Placeholder 4"/>
          <p:cNvSpPr>
            <a:spLocks noGrp="1"/>
          </p:cNvSpPr>
          <p:nvPr>
            <p:ph type="body" sz="quarter" idx="13"/>
          </p:nvPr>
        </p:nvSpPr>
        <p:spPr>
          <a:xfrm>
            <a:off x="6193371" y="1535112"/>
            <a:ext cx="5389035" cy="639763"/>
          </a:xfrm>
          <a:prstGeom prst="rect">
            <a:avLst/>
          </a:prstGeom>
        </p:spPr>
        <p:txBody>
          <a:bodyPr anchor="b"/>
          <a:lstStyle>
            <a:lvl1pPr marL="0" indent="0">
              <a:buClrTx/>
              <a:buSzTx/>
              <a:buNone/>
              <a:defRPr sz="2400" b="1"/>
            </a:lvl1pPr>
          </a:lstStyle>
          <a:p>
            <a:pPr marL="0" indent="0">
              <a:buClrTx/>
              <a:buSzTx/>
              <a:buNone/>
              <a:defRPr sz="2400" b="1"/>
            </a:pPr>
            <a:endParaRPr/>
          </a:p>
        </p:txBody>
      </p:sp>
      <p:sp>
        <p:nvSpPr>
          <p:cNvPr id="56"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63" name="标题文本"/>
          <p:cNvSpPr txBox="1">
            <a:spLocks noGrp="1"/>
          </p:cNvSpPr>
          <p:nvPr>
            <p:ph type="title" hasCustomPrompt="1"/>
          </p:nvPr>
        </p:nvSpPr>
        <p:spPr>
          <a:xfrm>
            <a:off x="609600" y="274321"/>
            <a:ext cx="10972800" cy="1143001"/>
          </a:xfrm>
          <a:prstGeom prst="rect">
            <a:avLst/>
          </a:prstGeom>
        </p:spPr>
        <p:txBody>
          <a:bodyPr/>
          <a:lstStyle/>
          <a:p>
            <a:r>
              <a:t>标题文本</a:t>
            </a:r>
          </a:p>
        </p:txBody>
      </p:sp>
      <p:sp>
        <p:nvSpPr>
          <p:cNvPr id="64"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p:spTree>
      <p:nvGrpSpPr>
        <p:cNvPr id="1" name=""/>
        <p:cNvGrpSpPr/>
        <p:nvPr/>
      </p:nvGrpSpPr>
      <p:grpSpPr>
        <a:xfrm>
          <a:off x="0" y="0"/>
          <a:ext cx="0" cy="0"/>
          <a:chOff x="0" y="0"/>
          <a:chExt cx="0" cy="0"/>
        </a:xfrm>
      </p:grpSpPr>
      <p:sp>
        <p:nvSpPr>
          <p:cNvPr id="7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8" name="标题文本"/>
          <p:cNvSpPr txBox="1">
            <a:spLocks noGrp="1"/>
          </p:cNvSpPr>
          <p:nvPr>
            <p:ph type="title" hasCustomPrompt="1"/>
          </p:nvPr>
        </p:nvSpPr>
        <p:spPr>
          <a:xfrm>
            <a:off x="609606" y="273054"/>
            <a:ext cx="4011085" cy="1162051"/>
          </a:xfrm>
          <a:prstGeom prst="rect">
            <a:avLst/>
          </a:prstGeom>
        </p:spPr>
        <p:txBody>
          <a:bodyPr anchor="b"/>
          <a:lstStyle>
            <a:lvl1pPr>
              <a:defRPr sz="2000"/>
            </a:lvl1pPr>
          </a:lstStyle>
          <a:p>
            <a:r>
              <a:t>标题文本</a:t>
            </a:r>
          </a:p>
        </p:txBody>
      </p:sp>
      <p:sp>
        <p:nvSpPr>
          <p:cNvPr id="79" name="正文级别 1…"/>
          <p:cNvSpPr txBox="1">
            <a:spLocks noGrp="1"/>
          </p:cNvSpPr>
          <p:nvPr>
            <p:ph type="body" idx="1" hasCustomPrompt="1"/>
          </p:nvPr>
        </p:nvSpPr>
        <p:spPr>
          <a:xfrm>
            <a:off x="4766733" y="273054"/>
            <a:ext cx="6815667" cy="5853113"/>
          </a:xfrm>
          <a:prstGeom prst="rect">
            <a:avLst/>
          </a:prstGeom>
        </p:spPr>
        <p:txBody>
          <a:bodyPr/>
          <a:lstStyle>
            <a:lvl1pPr>
              <a:buClr>
                <a:srgbClr val="640000"/>
              </a:buClr>
              <a:buSzPct val="80000"/>
              <a:defRPr sz="3200"/>
            </a:lvl1pPr>
            <a:lvl2pPr marL="579120" indent="-325120">
              <a:buClr>
                <a:srgbClr val="640000"/>
              </a:buClr>
              <a:buSzPct val="68000"/>
              <a:defRPr sz="3200"/>
            </a:lvl2pPr>
            <a:lvl3pPr marL="1047115" indent="-302895">
              <a:buClr>
                <a:srgbClr val="640000"/>
              </a:buClr>
              <a:defRPr sz="3200"/>
            </a:lvl3pPr>
            <a:lvl4pPr marL="1734820" indent="-363220">
              <a:buClr>
                <a:srgbClr val="640000"/>
              </a:buClr>
              <a:defRPr sz="3200"/>
            </a:lvl4pPr>
            <a:lvl5pPr marL="2192020" indent="-363220">
              <a:buClr>
                <a:srgbClr val="640000"/>
              </a:buClr>
              <a:defRPr sz="3200"/>
            </a:lvl5pPr>
          </a:lstStyle>
          <a:p>
            <a:r>
              <a:t>正文级别 1</a:t>
            </a:r>
          </a:p>
          <a:p>
            <a:pPr lvl="1"/>
            <a:r>
              <a:t>正文级别 2</a:t>
            </a:r>
          </a:p>
          <a:p>
            <a:pPr lvl="2"/>
            <a:r>
              <a:t>正文级别 3</a:t>
            </a:r>
          </a:p>
          <a:p>
            <a:pPr lvl="3"/>
            <a:r>
              <a:t>正文级别 4</a:t>
            </a:r>
          </a:p>
          <a:p>
            <a:pPr lvl="4"/>
            <a:r>
              <a:t>正文级别 5</a:t>
            </a:r>
          </a:p>
        </p:txBody>
      </p:sp>
      <p:sp>
        <p:nvSpPr>
          <p:cNvPr id="80" name="Text Placeholder 3"/>
          <p:cNvSpPr>
            <a:spLocks noGrp="1"/>
          </p:cNvSpPr>
          <p:nvPr>
            <p:ph type="body" sz="half" idx="13"/>
          </p:nvPr>
        </p:nvSpPr>
        <p:spPr>
          <a:xfrm>
            <a:off x="609605" y="1435101"/>
            <a:ext cx="4011087" cy="4691063"/>
          </a:xfrm>
          <a:prstGeom prst="rect">
            <a:avLst/>
          </a:prstGeom>
        </p:spPr>
        <p:txBody>
          <a:bodyPr/>
          <a:lstStyle>
            <a:lvl1pPr marL="0" indent="0">
              <a:buClrTx/>
              <a:buSzTx/>
              <a:buNone/>
              <a:defRPr sz="1400"/>
            </a:lvl1pPr>
          </a:lstStyle>
          <a:p>
            <a:pPr marL="0" indent="0">
              <a:buClrTx/>
              <a:buSzTx/>
              <a:buNone/>
              <a:defRPr sz="1400"/>
            </a:pPr>
            <a:endParaRPr/>
          </a:p>
        </p:txBody>
      </p:sp>
      <p:sp>
        <p:nvSpPr>
          <p:cNvPr id="8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8" name="标题文本"/>
          <p:cNvSpPr txBox="1">
            <a:spLocks noGrp="1"/>
          </p:cNvSpPr>
          <p:nvPr>
            <p:ph type="title" hasCustomPrompt="1"/>
          </p:nvPr>
        </p:nvSpPr>
        <p:spPr>
          <a:xfrm>
            <a:off x="2389718" y="4800602"/>
            <a:ext cx="7315201" cy="566739"/>
          </a:xfrm>
          <a:prstGeom prst="rect">
            <a:avLst/>
          </a:prstGeom>
        </p:spPr>
        <p:txBody>
          <a:bodyPr anchor="b"/>
          <a:lstStyle>
            <a:lvl1pPr>
              <a:defRPr sz="2000"/>
            </a:lvl1pPr>
          </a:lstStyle>
          <a:p>
            <a:r>
              <a:t>标题文本</a:t>
            </a:r>
          </a:p>
        </p:txBody>
      </p:sp>
      <p:sp>
        <p:nvSpPr>
          <p:cNvPr id="89" name="Picture Placeholder 2"/>
          <p:cNvSpPr>
            <a:spLocks noGrp="1"/>
          </p:cNvSpPr>
          <p:nvPr>
            <p:ph type="pic" sz="half" idx="13"/>
          </p:nvPr>
        </p:nvSpPr>
        <p:spPr>
          <a:xfrm>
            <a:off x="2389718" y="612775"/>
            <a:ext cx="7315201" cy="4114800"/>
          </a:xfrm>
          <a:prstGeom prst="rect">
            <a:avLst/>
          </a:prstGeom>
        </p:spPr>
        <p:txBody>
          <a:bodyPr lIns="91439" tIns="45719" rIns="91439" bIns="45719">
            <a:noAutofit/>
          </a:bodyPr>
          <a:lstStyle/>
          <a:p>
            <a:endParaRPr/>
          </a:p>
        </p:txBody>
      </p:sp>
      <p:sp>
        <p:nvSpPr>
          <p:cNvPr id="90" name="正文级别 1…"/>
          <p:cNvSpPr txBox="1">
            <a:spLocks noGrp="1"/>
          </p:cNvSpPr>
          <p:nvPr>
            <p:ph type="body" sz="quarter" idx="1" hasCustomPrompt="1"/>
          </p:nvPr>
        </p:nvSpPr>
        <p:spPr>
          <a:xfrm>
            <a:off x="2389718" y="5367340"/>
            <a:ext cx="7315201" cy="804863"/>
          </a:xfrm>
          <a:prstGeom prst="rect">
            <a:avLst/>
          </a:prstGeom>
        </p:spPr>
        <p:txBody>
          <a:bodyPr/>
          <a:lstStyle>
            <a:lvl1pPr marL="0" indent="0">
              <a:buClrTx/>
              <a:buSzTx/>
              <a:buNone/>
              <a:defRPr sz="1400"/>
            </a:lvl1pPr>
            <a:lvl2pPr marL="0" indent="457200">
              <a:buClrTx/>
              <a:buSzTx/>
              <a:buNone/>
              <a:defRPr sz="1400"/>
            </a:lvl2pPr>
            <a:lvl3pPr marL="0" indent="914400">
              <a:buClrTx/>
              <a:buSzTx/>
              <a:buNone/>
              <a:defRPr sz="1400"/>
            </a:lvl3pPr>
            <a:lvl4pPr marL="0" indent="1371600">
              <a:buClrTx/>
              <a:buSzTx/>
              <a:buNone/>
              <a:defRPr sz="1400"/>
            </a:lvl4pPr>
            <a:lvl5pPr marL="0" indent="1828800">
              <a:buClrTx/>
              <a:buSzTx/>
              <a:buNone/>
              <a:defRPr sz="1400"/>
            </a:lvl5pPr>
          </a:lstStyle>
          <a:p>
            <a:r>
              <a:t>正文级别 1</a:t>
            </a:r>
          </a:p>
          <a:p>
            <a:pPr lvl="1"/>
            <a:r>
              <a:t>正文级别 2</a:t>
            </a:r>
          </a:p>
          <a:p>
            <a:pPr lvl="2"/>
            <a:r>
              <a:t>正文级别 3</a:t>
            </a:r>
          </a:p>
          <a:p>
            <a:pPr lvl="3"/>
            <a:r>
              <a:t>正文级别 4</a:t>
            </a:r>
          </a:p>
          <a:p>
            <a:pPr lvl="4"/>
            <a:r>
              <a:t>正文级别 5</a:t>
            </a:r>
          </a:p>
        </p:txBody>
      </p:sp>
      <p:sp>
        <p:nvSpPr>
          <p:cNvPr id="91" name="幻灯片编号"/>
          <p:cNvSpPr txBox="1">
            <a:spLocks noGrp="1"/>
          </p:cNvSpPr>
          <p:nvPr>
            <p:ph type="sldNum" sz="quarter" idx="2"/>
          </p:nvPr>
        </p:nvSpPr>
        <p:spPr>
          <a:prstGeom prst="rect">
            <a:avLst/>
          </a:prstGeom>
        </p:spPr>
        <p:txBody>
          <a:bodyPr/>
          <a:lstStyle/>
          <a:p>
            <a:fld id="{86CB4B4D-7CA3-9044-876B-883B54F8677D}" type="slidenum">
              <a:rPr/>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traight Connector 18"/>
          <p:cNvSpPr/>
          <p:nvPr/>
        </p:nvSpPr>
        <p:spPr>
          <a:xfrm>
            <a:off x="-1" y="1070135"/>
            <a:ext cx="12192001" cy="1428"/>
          </a:xfrm>
          <a:prstGeom prst="line">
            <a:avLst/>
          </a:prstGeom>
          <a:ln w="101600">
            <a:solidFill>
              <a:srgbClr val="7D2D2D"/>
            </a:solidFill>
          </a:ln>
        </p:spPr>
        <p:txBody>
          <a:bodyPr lIns="45719" rIns="45719"/>
          <a:lstStyle/>
          <a:p>
            <a:endParaRPr sz="1800"/>
          </a:p>
        </p:txBody>
      </p:sp>
      <p:sp>
        <p:nvSpPr>
          <p:cNvPr id="3" name="标题文本"/>
          <p:cNvSpPr txBox="1">
            <a:spLocks noGrp="1"/>
          </p:cNvSpPr>
          <p:nvPr>
            <p:ph type="title"/>
          </p:nvPr>
        </p:nvSpPr>
        <p:spPr>
          <a:xfrm>
            <a:off x="571460" y="214289"/>
            <a:ext cx="11049080" cy="785820"/>
          </a:xfrm>
          <a:prstGeom prst="rect">
            <a:avLst/>
          </a:prstGeom>
          <a:ln w="12700">
            <a:miter lim="400000"/>
          </a:ln>
        </p:spPr>
        <p:txBody>
          <a:bodyPr lIns="45717" tIns="45717" rIns="45717" bIns="45717" anchor="ctr">
            <a:normAutofit/>
          </a:bodyPr>
          <a:lstStyle/>
          <a:p>
            <a:r>
              <a:t>标题文本</a:t>
            </a:r>
          </a:p>
        </p:txBody>
      </p:sp>
      <p:sp>
        <p:nvSpPr>
          <p:cNvPr id="4" name="正文级别 1…"/>
          <p:cNvSpPr txBox="1">
            <a:spLocks noGrp="1"/>
          </p:cNvSpPr>
          <p:nvPr>
            <p:ph type="body" idx="1"/>
          </p:nvPr>
        </p:nvSpPr>
        <p:spPr>
          <a:xfrm>
            <a:off x="609600" y="1142987"/>
            <a:ext cx="10972800" cy="4983180"/>
          </a:xfrm>
          <a:prstGeom prst="rect">
            <a:avLst/>
          </a:prstGeom>
          <a:ln w="12700">
            <a:miter lim="400000"/>
          </a:ln>
        </p:spPr>
        <p:txBody>
          <a:bodyPr lIns="45717" tIns="45717" rIns="45717" bIns="45717">
            <a:normAutofit/>
          </a:bodyPr>
          <a:lstStyle/>
          <a:p>
            <a:r>
              <a:t>正文级别 1</a:t>
            </a:r>
          </a:p>
          <a:p>
            <a:pPr lvl="1"/>
            <a:r>
              <a:t>正文级别 2</a:t>
            </a:r>
          </a:p>
          <a:p>
            <a:pPr lvl="2"/>
            <a:r>
              <a:t>正文级别 3</a:t>
            </a:r>
          </a:p>
          <a:p>
            <a:pPr lvl="3"/>
            <a:r>
              <a:t>正文级别 4</a:t>
            </a:r>
          </a:p>
          <a:p>
            <a:pPr lvl="4"/>
            <a:r>
              <a:t>正文级别 5</a:t>
            </a:r>
          </a:p>
        </p:txBody>
      </p:sp>
      <p:sp>
        <p:nvSpPr>
          <p:cNvPr id="5" name="幻灯片编号"/>
          <p:cNvSpPr txBox="1">
            <a:spLocks noGrp="1"/>
          </p:cNvSpPr>
          <p:nvPr>
            <p:ph type="sldNum" sz="quarter" idx="2"/>
          </p:nvPr>
        </p:nvSpPr>
        <p:spPr>
          <a:xfrm>
            <a:off x="11310541" y="6400179"/>
            <a:ext cx="271863" cy="276993"/>
          </a:xfrm>
          <a:prstGeom prst="rect">
            <a:avLst/>
          </a:prstGeom>
          <a:ln w="12700">
            <a:miter lim="400000"/>
          </a:ln>
        </p:spPr>
        <p:txBody>
          <a:bodyPr wrap="none" lIns="45717" tIns="45717" rIns="45717" bIns="45717" anchor="ctr">
            <a:spAutoFit/>
          </a:bodyPr>
          <a:lstStyle>
            <a:lvl1pPr algn="r">
              <a:defRPr sz="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stStyle>
          <a:p>
            <a:fld id="{86CB4B4D-7CA3-9044-876B-883B54F8677D}" type="slidenum">
              <a:r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hf hdr="0" dt="0"/>
  <p:txStyles>
    <p:title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p:titleStyle>
    <p:bodyStyle>
      <a:lvl1pPr marL="341630" marR="0" indent="-341630" algn="l" defTabSz="914400" rtl="0" latinLnBrk="0">
        <a:lnSpc>
          <a:spcPct val="100000"/>
        </a:lnSpc>
        <a:spcBef>
          <a:spcPts val="500"/>
        </a:spcBef>
        <a:spcAft>
          <a:spcPts val="0"/>
        </a:spcAft>
        <a:buClr>
          <a:srgbClr val="7D2D2D"/>
        </a:buClr>
        <a:buSzPct val="78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1pPr>
      <a:lvl2pPr marL="539750" marR="0" indent="-28448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2pPr>
      <a:lvl3pPr marL="1080135" marR="0" indent="-227330" algn="l" defTabSz="914400" rtl="0" latinLnBrk="0">
        <a:lnSpc>
          <a:spcPct val="100000"/>
        </a:lnSpc>
        <a:spcBef>
          <a:spcPts val="500"/>
        </a:spcBef>
        <a:spcAft>
          <a:spcPts val="0"/>
        </a:spcAft>
        <a:buClr>
          <a:srgbClr val="7D2D2D"/>
        </a:buClr>
        <a:buSzPct val="85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3pPr>
      <a:lvl4pPr marL="15989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4pPr>
      <a:lvl5pPr marL="2056130" marR="0" indent="-22733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5pPr>
      <a:lvl6pPr marL="26060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6pPr>
      <a:lvl7pPr marL="30632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7pPr>
      <a:lvl8pPr marL="35204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8pPr>
      <a:lvl9pPr marL="3977640" marR="0" indent="-320040" algn="l" defTabSz="914400" rtl="0" latinLnBrk="0">
        <a:lnSpc>
          <a:spcPct val="100000"/>
        </a:lnSpc>
        <a:spcBef>
          <a:spcPts val="500"/>
        </a:spcBef>
        <a:spcAft>
          <a:spcPts val="0"/>
        </a:spcAft>
        <a:buClr>
          <a:srgbClr val="7D2D2D"/>
        </a:buClr>
        <a:buSzPct val="100000"/>
        <a:buFontTx/>
        <a:buChar char="•"/>
        <a:defRPr sz="2800" b="0" i="0" u="none" strike="noStrike" cap="none" spc="0" baseline="0">
          <a:ln>
            <a:noFill/>
          </a:ln>
          <a:solidFill>
            <a:srgbClr val="000000"/>
          </a:solidFill>
          <a:uFillTx/>
          <a:latin typeface="Arial" panose="020B0604020202020204"/>
          <a:ea typeface="Arial" panose="020B0604020202020204"/>
          <a:cs typeface="Arial" panose="020B0604020202020204"/>
          <a:sym typeface="Arial" panose="020B0604020202020204"/>
        </a:defRPr>
      </a:lvl9pPr>
    </p:bodyStyle>
    <p:otherStyle>
      <a:lvl1pPr marL="0" marR="0" indent="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1pPr>
      <a:lvl2pPr marL="0" marR="0" indent="4572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2pPr>
      <a:lvl3pPr marL="0" marR="0" indent="9144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3pPr>
      <a:lvl4pPr marL="0" marR="0" indent="1371600"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4pPr>
      <a:lvl5pPr marL="0" marR="0" indent="18281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5pPr>
      <a:lvl6pPr marL="0" marR="0" indent="22853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6pPr>
      <a:lvl7pPr marL="0" marR="0" indent="27425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7pPr>
      <a:lvl8pPr marL="0" marR="0" indent="31997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8pPr>
      <a:lvl9pPr marL="0" marR="0" indent="3656965" algn="r" defTabSz="914400" rtl="0" latinLnBrk="0">
        <a:lnSpc>
          <a:spcPct val="100000"/>
        </a:lnSpc>
        <a:spcBef>
          <a:spcPts val="0"/>
        </a:spcBef>
        <a:spcAft>
          <a:spcPts val="0"/>
        </a:spcAft>
        <a:buClrTx/>
        <a:buSzTx/>
        <a:buFontTx/>
        <a:buNone/>
        <a:defRPr sz="1200" b="0" i="0" u="none" strike="noStrike" cap="none" spc="0" baseline="0">
          <a:ln>
            <a:noFill/>
          </a:ln>
          <a:solidFill>
            <a:schemeClr val="tx1"/>
          </a:solidFill>
          <a:uFillTx/>
          <a:latin typeface="+mn-lt"/>
          <a:ea typeface="+mn-ea"/>
          <a:cs typeface="+mn-cs"/>
          <a:sym typeface="Times New Roman" panose="020206030504050203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18.jpeg"/><Relationship Id="rId5" Type="http://schemas.openxmlformats.org/officeDocument/2006/relationships/image" Target="../media/image17.emf"/><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1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6.emf"/><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3" Type="http://schemas.openxmlformats.org/officeDocument/2006/relationships/image" Target="../media/image27.gif"/><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Rectangle 22"/>
          <p:cNvSpPr txBox="1"/>
          <p:nvPr/>
        </p:nvSpPr>
        <p:spPr>
          <a:xfrm>
            <a:off x="779342" y="3731432"/>
            <a:ext cx="10421283" cy="631701"/>
          </a:xfrm>
          <a:prstGeom prst="rect">
            <a:avLst/>
          </a:prstGeom>
          <a:ln w="12700">
            <a:miter lim="400000"/>
          </a:ln>
        </p:spPr>
        <p:txBody>
          <a:bodyPr wrap="square" lIns="45715" tIns="45715" rIns="45715" bIns="45715">
            <a:spAutoFit/>
          </a:bodyPr>
          <a:lstStyle>
            <a:lvl1pPr algn="ctr">
              <a:defRPr sz="3200"/>
            </a:lvl1pPr>
          </a:lstStyle>
          <a:p>
            <a:pPr marL="0" marR="0" lvl="0" indent="0" algn="ctr" defTabSz="914400" rtl="0" eaLnBrk="1" fontAlgn="auto" latinLnBrk="0" hangingPunct="0">
              <a:lnSpc>
                <a:spcPct val="120000"/>
              </a:lnSpc>
              <a:spcBef>
                <a:spcPts val="0"/>
              </a:spcBef>
              <a:spcAft>
                <a:spcPts val="0"/>
              </a:spcAft>
              <a:buClrTx/>
              <a:buSzTx/>
              <a:buFontTx/>
              <a:buNone/>
              <a:tabLst/>
              <a:defRPr/>
            </a:pPr>
            <a:r>
              <a:rPr lang="en-US" altLang="zh-CN" b="1" kern="0">
                <a:solidFill>
                  <a:srgbClr val="000000"/>
                </a:solidFill>
                <a:latin typeface="Times New Roman" panose="02020603050405020304" pitchFamily="18" charset="0"/>
                <a:cs typeface="Times New Roman" panose="02020603050405020304" pitchFamily="18" charset="0"/>
                <a:sym typeface="Calibri" panose="020F0502020204030204"/>
              </a:rPr>
              <a:t>Midterm Progress Report</a:t>
            </a:r>
          </a:p>
        </p:txBody>
      </p:sp>
      <p:sp>
        <p:nvSpPr>
          <p:cNvPr id="119" name="テキスト ボックス 4"/>
          <p:cNvSpPr txBox="1"/>
          <p:nvPr/>
        </p:nvSpPr>
        <p:spPr>
          <a:xfrm>
            <a:off x="1417984" y="5454135"/>
            <a:ext cx="9144000" cy="395676"/>
          </a:xfrm>
          <a:prstGeom prst="rect">
            <a:avLst/>
          </a:prstGeom>
          <a:ln w="12700">
            <a:miter lim="400000"/>
          </a:ln>
        </p:spPr>
        <p:txBody>
          <a:bodyPr wrap="square" lIns="45715" tIns="45715" rIns="45715" bIns="45715">
            <a:spAutoFit/>
          </a:bodyPr>
          <a:lstStyle/>
          <a:p>
            <a:pPr marL="0" marR="0" lvl="0" indent="0" algn="ctr" defTabSz="914400" rtl="0" eaLnBrk="1" fontAlgn="auto" latinLnBrk="0" hangingPunct="0">
              <a:lnSpc>
                <a:spcPct val="120000"/>
              </a:lnSpc>
              <a:spcBef>
                <a:spcPts val="0"/>
              </a:spcBef>
              <a:spcAft>
                <a:spcPts val="0"/>
              </a:spcAft>
              <a:buClrTx/>
              <a:buSzTx/>
              <a:buFontTx/>
              <a:buNone/>
              <a:defRPr sz="2000">
                <a:latin typeface="Arial" panose="020B0604020202020204"/>
                <a:ea typeface="Arial" panose="020B0604020202020204"/>
                <a:cs typeface="Arial" panose="020B0604020202020204"/>
                <a:sym typeface="Arial" panose="020B0604020202020204"/>
              </a:defRPr>
            </a:pPr>
            <a:r>
              <a:rPr kumimoji="0" lang="en-US" altLang="zh-CN" sz="1800" b="0"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Arial" panose="020B0604020202020204"/>
              </a:rPr>
              <a:t>SHAN Kexiang, 44231015</a:t>
            </a:r>
          </a:p>
        </p:txBody>
      </p:sp>
      <p:sp>
        <p:nvSpPr>
          <p:cNvPr id="13319" name="Rectangle 3"/>
          <p:cNvSpPr>
            <a:spLocks noGrp="1" noChangeArrowheads="1"/>
          </p:cNvSpPr>
          <p:nvPr>
            <p:ph type="subTitle" idx="1"/>
          </p:nvPr>
        </p:nvSpPr>
        <p:spPr>
          <a:xfrm>
            <a:off x="3810000" y="6002655"/>
            <a:ext cx="4572000" cy="433388"/>
          </a:xfrm>
        </p:spPr>
        <p:txBody>
          <a:bodyPr/>
          <a:lstStyle/>
          <a:p>
            <a:pPr eaLnBrk="1" hangingPunct="1">
              <a:spcBef>
                <a:spcPct val="0"/>
              </a:spcBef>
            </a:pPr>
            <a:r>
              <a:rPr lang="en-US" altLang="zh-CN" sz="1600" b="1">
                <a:solidFill>
                  <a:srgbClr val="7F7F7F"/>
                </a:solidFill>
                <a:latin typeface="Arial" panose="020B0604020202020204" pitchFamily="34" charset="0"/>
                <a:ea typeface="宋体" pitchFamily="2" charset="-122"/>
                <a:cs typeface="Arial" panose="020B0604020202020204" pitchFamily="34" charset="0"/>
              </a:rPr>
              <a:t>Data Engineering</a:t>
            </a:r>
            <a:r>
              <a:rPr lang="zh-CN" altLang="en-US" sz="1600" b="1">
                <a:solidFill>
                  <a:srgbClr val="7F7F7F"/>
                </a:solidFill>
                <a:latin typeface="Arial" panose="020B0604020202020204" pitchFamily="34" charset="0"/>
                <a:ea typeface="宋体" pitchFamily="2" charset="-122"/>
                <a:cs typeface="Arial" panose="020B0604020202020204" pitchFamily="34" charset="0"/>
              </a:rPr>
              <a:t> Lab, IPS, Waseda Univ.</a:t>
            </a:r>
          </a:p>
        </p:txBody>
      </p:sp>
      <p:sp>
        <p:nvSpPr>
          <p:cNvPr id="2" name="灯片编号占位符 1">
            <a:extLst>
              <a:ext uri="{FF2B5EF4-FFF2-40B4-BE49-F238E27FC236}">
                <a16:creationId xmlns:a16="http://schemas.microsoft.com/office/drawing/2014/main" id="{660703B3-F42B-D720-2C27-58E9B097BC5C}"/>
              </a:ext>
            </a:extLst>
          </p:cNvPr>
          <p:cNvSpPr>
            <a:spLocks noGrp="1"/>
          </p:cNvSpPr>
          <p:nvPr>
            <p:ph type="sldNum" sz="quarter" idx="2"/>
          </p:nvPr>
        </p:nvSpPr>
        <p:spPr/>
        <p:txBody>
          <a:bodyPr/>
          <a:lstStyle/>
          <a:p>
            <a:fld id="{86CB4B4D-7CA3-9044-876B-883B54F8677D}" type="slidenum">
              <a:rPr lang="en-US" altLang="zh-CN" smtClean="0"/>
              <a:t>1</a:t>
            </a:fld>
            <a:endParaRPr lang="en-US" altLang="zh-CN"/>
          </a:p>
        </p:txBody>
      </p:sp>
      <p:sp>
        <p:nvSpPr>
          <p:cNvPr id="4" name="テキスト ボックス 3">
            <a:extLst>
              <a:ext uri="{FF2B5EF4-FFF2-40B4-BE49-F238E27FC236}">
                <a16:creationId xmlns:a16="http://schemas.microsoft.com/office/drawing/2014/main" id="{D1B6DBF0-AD41-4D31-CFC5-CD9EA2CA832D}"/>
              </a:ext>
            </a:extLst>
          </p:cNvPr>
          <p:cNvSpPr txBox="1"/>
          <p:nvPr/>
        </p:nvSpPr>
        <p:spPr>
          <a:xfrm>
            <a:off x="5384690" y="4654638"/>
            <a:ext cx="121058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kumimoji="1" lang="en-US" altLang="ja-CN"/>
              <a:t>2024/10/1</a:t>
            </a:r>
          </a:p>
        </p:txBody>
      </p:sp>
      <p:sp>
        <p:nvSpPr>
          <p:cNvPr id="3" name="TextBox 2">
            <a:extLst>
              <a:ext uri="{FF2B5EF4-FFF2-40B4-BE49-F238E27FC236}">
                <a16:creationId xmlns:a16="http://schemas.microsoft.com/office/drawing/2014/main" id="{C0059798-09AE-B27C-ED85-990AAE402728}"/>
              </a:ext>
            </a:extLst>
          </p:cNvPr>
          <p:cNvSpPr txBox="1"/>
          <p:nvPr/>
        </p:nvSpPr>
        <p:spPr>
          <a:xfrm>
            <a:off x="2393858" y="2608931"/>
            <a:ext cx="7404282" cy="83099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sz="2400"/>
              <a:t>Mapping Wikipedia Categories and lists to DBpedia Classes by Utilizing LLMs and Hierarchy Information</a:t>
            </a:r>
            <a:endParaRPr lang="en-JP" sz="2400"/>
          </a:p>
        </p:txBody>
      </p:sp>
    </p:spTree>
  </p:cSld>
  <p:clrMapOvr>
    <a:masterClrMapping/>
  </p:clrMapOvr>
  <p:transition spd="med" advTm="8334"/>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6363A-BD5B-0680-952F-B9937651BF0F}"/>
              </a:ext>
            </a:extLst>
          </p:cNvPr>
          <p:cNvSpPr>
            <a:spLocks noGrp="1"/>
          </p:cNvSpPr>
          <p:nvPr>
            <p:ph type="title"/>
          </p:nvPr>
        </p:nvSpPr>
        <p:spPr/>
        <p:txBody>
          <a:bodyPr>
            <a:normAutofit/>
          </a:bodyPr>
          <a:lstStyle/>
          <a:p>
            <a:r>
              <a:rPr lang="en-US" altLang="zh-CN" sz="4400" b="1">
                <a:solidFill>
                  <a:srgbClr val="800000"/>
                </a:solidFill>
                <a:latin typeface="Arial Black" panose="020B0A04020102020204" pitchFamily="34" charset="0"/>
                <a:cs typeface="Times New Roman" panose="02020603050405020304" pitchFamily="18" charset="0"/>
              </a:rPr>
              <a:t>Problem definition</a:t>
            </a:r>
            <a:endParaRPr lang="en-JP" sz="4400" b="1">
              <a:solidFill>
                <a:srgbClr val="800000"/>
              </a:solidFill>
              <a:latin typeface="Arial Black" panose="020B0A04020102020204" pitchFamily="34" charset="0"/>
            </a:endParaRPr>
          </a:p>
        </p:txBody>
      </p:sp>
      <p:sp>
        <p:nvSpPr>
          <p:cNvPr id="3" name="Text Placeholder 2">
            <a:extLst>
              <a:ext uri="{FF2B5EF4-FFF2-40B4-BE49-F238E27FC236}">
                <a16:creationId xmlns:a16="http://schemas.microsoft.com/office/drawing/2014/main" id="{D74FF184-4EC7-E0A7-6051-406FEC22EEB3}"/>
              </a:ext>
            </a:extLst>
          </p:cNvPr>
          <p:cNvSpPr>
            <a:spLocks noGrp="1"/>
          </p:cNvSpPr>
          <p:nvPr>
            <p:ph type="body" idx="1"/>
          </p:nvPr>
        </p:nvSpPr>
        <p:spPr>
          <a:xfrm>
            <a:off x="609600" y="1142987"/>
            <a:ext cx="10972800" cy="785820"/>
          </a:xfrm>
        </p:spPr>
        <p:txBody>
          <a:bodyPr/>
          <a:lstStyle/>
          <a:p>
            <a:r>
              <a:rPr lang="en-JP"/>
              <a:t> </a:t>
            </a:r>
            <a:r>
              <a:rPr lang="en-US" dirty="0"/>
              <a:t>D</a:t>
            </a:r>
            <a:r>
              <a:rPr lang="en-JP"/>
              <a:t>efinition</a:t>
            </a:r>
          </a:p>
        </p:txBody>
      </p:sp>
      <p:sp>
        <p:nvSpPr>
          <p:cNvPr id="4" name="Slide Number Placeholder 3">
            <a:extLst>
              <a:ext uri="{FF2B5EF4-FFF2-40B4-BE49-F238E27FC236}">
                <a16:creationId xmlns:a16="http://schemas.microsoft.com/office/drawing/2014/main" id="{C8E7D773-D88B-9581-5268-14E15F1D5F22}"/>
              </a:ext>
            </a:extLst>
          </p:cNvPr>
          <p:cNvSpPr>
            <a:spLocks noGrp="1"/>
          </p:cNvSpPr>
          <p:nvPr>
            <p:ph type="sldNum" sz="quarter" idx="2"/>
          </p:nvPr>
        </p:nvSpPr>
        <p:spPr/>
        <p:txBody>
          <a:bodyPr/>
          <a:lstStyle/>
          <a:p>
            <a:fld id="{86CB4B4D-7CA3-9044-876B-883B54F8677D}" type="slidenum">
              <a:rPr lang="en-JP" smtClean="0"/>
              <a:t>10</a:t>
            </a:fld>
            <a:endParaRPr lang="en-JP"/>
          </a:p>
        </p:txBody>
      </p:sp>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2356BB6B-9F42-DCDE-9573-B1A648C0D987}"/>
                  </a:ext>
                </a:extLst>
              </p:cNvPr>
              <p:cNvSpPr txBox="1"/>
              <p:nvPr/>
            </p:nvSpPr>
            <p:spPr>
              <a:xfrm>
                <a:off x="1378284" y="2435373"/>
                <a:ext cx="9478448" cy="153170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𝑂</m:t>
                        </m:r>
                      </m:e>
                    </m:d>
                    <m:r>
                      <a:rPr lang="en-US" i="1">
                        <a:latin typeface="Cambria Math" panose="02040503050406030204" pitchFamily="18" charset="0"/>
                      </a:rPr>
                      <m:t>= </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𝑚</m:t>
                        </m:r>
                        <m:r>
                          <m:rPr>
                            <m:lit/>
                          </m:rPr>
                          <a:rPr lang="en-US" i="1">
                            <a:latin typeface="Cambria Math" panose="02040503050406030204" pitchFamily="18" charset="0"/>
                          </a:rPr>
                          <m:t>}</m:t>
                        </m:r>
                      </m:sub>
                    </m:sSub>
                  </m:oMath>
                </a14:m>
                <a:r>
                  <a:rPr lang="en-JP"/>
                  <a:t> </a:t>
                </a:r>
                <a:r>
                  <a:rPr lang="en-US" dirty="0"/>
                  <a:t>represent the set of classes in the </a:t>
                </a:r>
                <a:r>
                  <a:rPr lang="en-US" dirty="0" err="1"/>
                  <a:t>DBpedia</a:t>
                </a:r>
                <a:r>
                  <a:rPr lang="en-US" dirty="0"/>
                  <a:t> ontology.</a:t>
                </a:r>
              </a:p>
              <a:p>
                <a:pPr marL="285750" indent="-285750" algn="just">
                  <a:buFont typeface="Wingdings" pitchFamily="2" charset="2"/>
                  <a:buChar char="§"/>
                </a:pP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𝐶</m:t>
                        </m:r>
                      </m:e>
                    </m:d>
                    <m:r>
                      <a:rPr lang="en-US" i="1">
                        <a:latin typeface="Cambria Math" panose="02040503050406030204" pitchFamily="18" charset="0"/>
                      </a:rPr>
                      <m:t>= </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r>
                          <m:rPr>
                            <m:lit/>
                          </m:rPr>
                          <a:rPr lang="en-US" i="1">
                            <a:latin typeface="Cambria Math" panose="02040503050406030204" pitchFamily="18" charset="0"/>
                          </a:rPr>
                          <m:t>}</m:t>
                        </m:r>
                      </m:sub>
                    </m:sSub>
                  </m:oMath>
                </a14:m>
                <a:r>
                  <a:rPr lang="en-JP"/>
                  <a:t> </a:t>
                </a:r>
                <a:r>
                  <a:rPr lang="en-US" dirty="0"/>
                  <a:t>represent the set of </a:t>
                </a:r>
                <a:r>
                  <a:rPr lang="en-US" dirty="0" err="1"/>
                  <a:t>CaLiGraph</a:t>
                </a:r>
                <a:r>
                  <a:rPr lang="en-US" dirty="0"/>
                  <a:t> categories and lists.</a:t>
                </a:r>
              </a:p>
              <a:p>
                <a:pPr algn="just"/>
                <a:endParaRPr lang="en-US" dirty="0"/>
              </a:p>
              <a:p>
                <a:pPr marL="285750" indent="-285750" algn="just">
                  <a:buFont typeface="Wingdings" pitchFamily="2" charset="2"/>
                  <a:buChar char="§"/>
                </a:pPr>
                <a:endParaRPr lang="en-JP"/>
              </a:p>
              <a:p>
                <a:pPr marL="285750" indent="-285750" algn="just">
                  <a:buFont typeface="Wingdings" pitchFamily="2" charset="2"/>
                  <a:buChar char="§"/>
                </a:pPr>
                <a:endParaRPr lang="en-JP"/>
              </a:p>
            </p:txBody>
          </p:sp>
        </mc:Choice>
        <mc:Fallback>
          <p:sp>
            <p:nvSpPr>
              <p:cNvPr id="19" name="TextBox 18">
                <a:extLst>
                  <a:ext uri="{FF2B5EF4-FFF2-40B4-BE49-F238E27FC236}">
                    <a16:creationId xmlns:a16="http://schemas.microsoft.com/office/drawing/2014/main" id="{2356BB6B-9F42-DCDE-9573-B1A648C0D987}"/>
                  </a:ext>
                </a:extLst>
              </p:cNvPr>
              <p:cNvSpPr txBox="1">
                <a:spLocks noRot="1" noChangeAspect="1" noMove="1" noResize="1" noEditPoints="1" noAdjustHandles="1" noChangeArrowheads="1" noChangeShapeType="1" noTextEdit="1"/>
              </p:cNvSpPr>
              <p:nvPr/>
            </p:nvSpPr>
            <p:spPr>
              <a:xfrm>
                <a:off x="1378284" y="2435373"/>
                <a:ext cx="9478448" cy="1531701"/>
              </a:xfrm>
              <a:prstGeom prst="rect">
                <a:avLst/>
              </a:prstGeom>
              <a:blipFill>
                <a:blip r:embed="rId3"/>
                <a:stretch>
                  <a:fillRect l="-402" t="-2479"/>
                </a:stretch>
              </a:blipFill>
              <a:ln w="12700" cap="flat">
                <a:noFill/>
                <a:miter lim="400000"/>
              </a:ln>
              <a:effectLst/>
            </p:spPr>
            <p:txBody>
              <a:bodyPr/>
              <a:lstStyle/>
              <a:p>
                <a:r>
                  <a:rPr lang="en-US">
                    <a:noFill/>
                  </a:rPr>
                  <a:t> </a:t>
                </a:r>
              </a:p>
            </p:txBody>
          </p:sp>
        </mc:Fallback>
      </mc:AlternateContent>
      <p:sp>
        <p:nvSpPr>
          <p:cNvPr id="22" name="TextBox 21">
            <a:extLst>
              <a:ext uri="{FF2B5EF4-FFF2-40B4-BE49-F238E27FC236}">
                <a16:creationId xmlns:a16="http://schemas.microsoft.com/office/drawing/2014/main" id="{BF2E09BC-F730-4964-1858-EB009358278F}"/>
              </a:ext>
            </a:extLst>
          </p:cNvPr>
          <p:cNvSpPr txBox="1"/>
          <p:nvPr/>
        </p:nvSpPr>
        <p:spPr>
          <a:xfrm>
            <a:off x="1141681" y="3465723"/>
            <a:ext cx="446789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JP" b="1"/>
              <a:t> Hierarchy Information from CaLiGraph</a:t>
            </a:r>
          </a:p>
        </p:txBody>
      </p:sp>
      <p:sp>
        <p:nvSpPr>
          <p:cNvPr id="23" name="TextBox 22">
            <a:extLst>
              <a:ext uri="{FF2B5EF4-FFF2-40B4-BE49-F238E27FC236}">
                <a16:creationId xmlns:a16="http://schemas.microsoft.com/office/drawing/2014/main" id="{9943D3D8-100B-9013-731A-1D9B5EA94992}"/>
              </a:ext>
            </a:extLst>
          </p:cNvPr>
          <p:cNvSpPr txBox="1"/>
          <p:nvPr/>
        </p:nvSpPr>
        <p:spPr>
          <a:xfrm>
            <a:off x="1141681" y="3972018"/>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64B937D4-7630-4E41-555F-A50EE8592F10}"/>
                  </a:ext>
                </a:extLst>
              </p:cNvPr>
              <p:cNvSpPr txBox="1"/>
              <p:nvPr/>
            </p:nvSpPr>
            <p:spPr>
              <a:xfrm>
                <a:off x="1401384" y="4042351"/>
                <a:ext cx="2443776" cy="2769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lIns="0" tIns="0" rIns="0" bIns="0" rtlCol="0">
                <a:spAutoFit/>
              </a:bodyPr>
              <a:lstStyle/>
              <a:p>
                <a:pPr algn="just"/>
                <a14:m>
                  <m:oMathPara xmlns:m="http://schemas.openxmlformats.org/officeDocument/2006/math">
                    <m:oMathParaPr>
                      <m:jc m:val="left"/>
                    </m:oMathParaPr>
                    <m:oMath xmlns:m="http://schemas.openxmlformats.org/officeDocument/2006/math">
                      <m:r>
                        <a:rPr lang="en-US" i="1" smtClean="0">
                          <a:latin typeface="Cambria Math" panose="02040503050406030204" pitchFamily="18" charset="0"/>
                        </a:rPr>
                        <m:t>𝐻</m:t>
                      </m:r>
                      <m:r>
                        <a:rPr lang="en-US" i="1" smtClean="0">
                          <a:latin typeface="Cambria Math" panose="02040503050406030204" pitchFamily="18" charset="0"/>
                        </a:rPr>
                        <m:t>: </m:t>
                      </m:r>
                      <m:d>
                        <m:dPr>
                          <m:begChr m:val="{"/>
                          <m:endChr m:val="}"/>
                          <m:ctrlPr>
                            <a:rPr lang="en-US" i="1">
                              <a:latin typeface="Cambria Math" panose="02040503050406030204" pitchFamily="18" charset="0"/>
                            </a:rPr>
                          </m:ctrlPr>
                        </m:dPr>
                        <m:e>
                          <m:r>
                            <a:rPr lang="en-US" b="0" i="1" smtClean="0">
                              <a:latin typeface="Cambria Math" panose="02040503050406030204" pitchFamily="18" charset="0"/>
                            </a:rPr>
                            <m:t>𝐶</m:t>
                          </m:r>
                        </m:e>
                      </m:d>
                      <m:r>
                        <a:rPr lang="en-US" i="1" smtClean="0">
                          <a:latin typeface="Cambria Math" panose="02040503050406030204" pitchFamily="18" charset="0"/>
                        </a:rPr>
                        <m:t>→</m:t>
                      </m:r>
                      <m:sSup>
                        <m:sSupPr>
                          <m:ctrlPr>
                            <a:rPr lang="en-US" i="1" smtClean="0">
                              <a:latin typeface="Cambria Math" panose="02040503050406030204" pitchFamily="18" charset="0"/>
                            </a:rPr>
                          </m:ctrlPr>
                        </m:sSupPr>
                        <m:e>
                          <m:d>
                            <m:dPr>
                              <m:begChr m:val="{"/>
                              <m:endChr m:val="}"/>
                              <m:ctrlPr>
                                <a:rPr lang="en-US" i="1">
                                  <a:latin typeface="Cambria Math" panose="02040503050406030204" pitchFamily="18" charset="0"/>
                                </a:rPr>
                              </m:ctrlPr>
                            </m:dPr>
                            <m:e>
                              <m:r>
                                <a:rPr lang="en-US" b="0" i="1" smtClean="0">
                                  <a:latin typeface="Cambria Math" panose="02040503050406030204" pitchFamily="18" charset="0"/>
                                </a:rPr>
                                <m:t>𝑇</m:t>
                              </m:r>
                              <m:r>
                                <a:rPr lang="en-US" b="0" i="1" smtClean="0">
                                  <a:latin typeface="Cambria Math" panose="02040503050406030204" pitchFamily="18" charset="0"/>
                                </a:rPr>
                                <m:t>, </m:t>
                              </m:r>
                              <m:r>
                                <a:rPr lang="en-US" b="0" i="1" smtClean="0">
                                  <a:latin typeface="Cambria Math" panose="02040503050406030204" pitchFamily="18" charset="0"/>
                                </a:rPr>
                                <m:t>𝑃</m:t>
                              </m:r>
                              <m:r>
                                <a:rPr lang="en-US" b="0" i="1" smtClean="0">
                                  <a:latin typeface="Cambria Math" panose="02040503050406030204" pitchFamily="18" charset="0"/>
                                </a:rPr>
                                <m:t>, </m:t>
                              </m:r>
                              <m:r>
                                <a:rPr lang="en-US" b="0" i="1" smtClean="0">
                                  <a:latin typeface="Cambria Math" panose="02040503050406030204" pitchFamily="18" charset="0"/>
                                </a:rPr>
                                <m:t>𝐶</m:t>
                              </m:r>
                              <m:r>
                                <a:rPr lang="en-US" b="0" i="1" smtClean="0">
                                  <a:latin typeface="Cambria Math" panose="02040503050406030204" pitchFamily="18" charset="0"/>
                                </a:rPr>
                                <m:t>, </m:t>
                              </m:r>
                              <m:r>
                                <a:rPr lang="en-US" b="0" i="1" smtClean="0">
                                  <a:latin typeface="Cambria Math" panose="02040503050406030204" pitchFamily="18" charset="0"/>
                                </a:rPr>
                                <m:t>𝑆</m:t>
                              </m:r>
                            </m:e>
                          </m:d>
                        </m:e>
                        <m:sup>
                          <m:r>
                            <a:rPr lang="en-US" b="0" i="1" smtClean="0">
                              <a:latin typeface="Cambria Math" panose="02040503050406030204" pitchFamily="18" charset="0"/>
                            </a:rPr>
                            <m:t> </m:t>
                          </m:r>
                        </m:sup>
                      </m:sSup>
                    </m:oMath>
                  </m:oMathPara>
                </a14:m>
                <a:endParaRPr/>
              </a:p>
            </p:txBody>
          </p:sp>
        </mc:Choice>
        <mc:Fallback>
          <p:sp>
            <p:nvSpPr>
              <p:cNvPr id="24" name="TextBox 23">
                <a:extLst>
                  <a:ext uri="{FF2B5EF4-FFF2-40B4-BE49-F238E27FC236}">
                    <a16:creationId xmlns:a16="http://schemas.microsoft.com/office/drawing/2014/main" id="{64B937D4-7630-4E41-555F-A50EE8592F10}"/>
                  </a:ext>
                </a:extLst>
              </p:cNvPr>
              <p:cNvSpPr txBox="1">
                <a:spLocks noRot="1" noChangeAspect="1" noMove="1" noResize="1" noEditPoints="1" noAdjustHandles="1" noChangeArrowheads="1" noChangeShapeType="1" noTextEdit="1"/>
              </p:cNvSpPr>
              <p:nvPr/>
            </p:nvSpPr>
            <p:spPr>
              <a:xfrm>
                <a:off x="1401384" y="4042351"/>
                <a:ext cx="2443776" cy="276999"/>
              </a:xfrm>
              <a:prstGeom prst="rect">
                <a:avLst/>
              </a:prstGeom>
              <a:blipFill>
                <a:blip r:embed="rId4"/>
                <a:stretch>
                  <a:fillRect l="-3109" t="-17391" b="-34783"/>
                </a:stretch>
              </a:blipFill>
              <a:ln w="12700" cap="flat">
                <a:noFill/>
                <a:miter lim="400000"/>
              </a:ln>
              <a:effectLst/>
            </p:spPr>
            <p:txBody>
              <a:bodyPr/>
              <a:lstStyle/>
              <a:p>
                <a:r>
                  <a:rPr lang="en-US">
                    <a:noFill/>
                  </a:rPr>
                  <a:t> </a:t>
                </a:r>
              </a:p>
            </p:txBody>
          </p:sp>
        </mc:Fallback>
      </mc:AlternateContent>
      <p:sp>
        <p:nvSpPr>
          <p:cNvPr id="34" name="TextBox 33">
            <a:extLst>
              <a:ext uri="{FF2B5EF4-FFF2-40B4-BE49-F238E27FC236}">
                <a16:creationId xmlns:a16="http://schemas.microsoft.com/office/drawing/2014/main" id="{86E2B019-4C0A-5818-33EE-2C66BDBB3E24}"/>
              </a:ext>
            </a:extLst>
          </p:cNvPr>
          <p:cNvSpPr txBox="1"/>
          <p:nvPr/>
        </p:nvSpPr>
        <p:spPr>
          <a:xfrm>
            <a:off x="3049172" y="3247851"/>
            <a:ext cx="612648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JP"/>
              <a:t> </a:t>
            </a:r>
          </a:p>
        </p:txBody>
      </p:sp>
      <p:sp>
        <p:nvSpPr>
          <p:cNvPr id="36" name="TextBox 35">
            <a:extLst>
              <a:ext uri="{FF2B5EF4-FFF2-40B4-BE49-F238E27FC236}">
                <a16:creationId xmlns:a16="http://schemas.microsoft.com/office/drawing/2014/main" id="{AFE8E101-53B4-6DAF-010E-9A2E3B085AD0}"/>
              </a:ext>
            </a:extLst>
          </p:cNvPr>
          <p:cNvSpPr txBox="1"/>
          <p:nvPr/>
        </p:nvSpPr>
        <p:spPr>
          <a:xfrm>
            <a:off x="5968141" y="2975317"/>
            <a:ext cx="288541" cy="2769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lIns="0" tIns="0" rIns="0" bIns="0" rtlCol="0">
            <a:spAutoFit/>
          </a:bodyPr>
          <a:lstStyle/>
          <a:p>
            <a:pPr marL="285750" indent="-285750" algn="just">
              <a:buFont typeface="Wingdings" pitchFamily="2" charset="2"/>
              <a:buChar char="§"/>
            </a:pPr>
            <a:endParaRPr lang="en-JP"/>
          </a:p>
        </p:txBody>
      </p:sp>
      <p:sp>
        <p:nvSpPr>
          <p:cNvPr id="42" name="TextBox 41">
            <a:extLst>
              <a:ext uri="{FF2B5EF4-FFF2-40B4-BE49-F238E27FC236}">
                <a16:creationId xmlns:a16="http://schemas.microsoft.com/office/drawing/2014/main" id="{D093B2A6-2B05-E7A8-F187-3D7F2F5AECEC}"/>
              </a:ext>
            </a:extLst>
          </p:cNvPr>
          <p:cNvSpPr txBox="1"/>
          <p:nvPr/>
        </p:nvSpPr>
        <p:spPr>
          <a:xfrm>
            <a:off x="1173239" y="1990764"/>
            <a:ext cx="5083443"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b="1"/>
              <a:t>Ontology and Category Structures Definition</a:t>
            </a:r>
            <a:endParaRPr lang="en-JP" b="1"/>
          </a:p>
        </p:txBody>
      </p:sp>
      <p:sp>
        <p:nvSpPr>
          <p:cNvPr id="44" name="TextBox 43">
            <a:extLst>
              <a:ext uri="{FF2B5EF4-FFF2-40B4-BE49-F238E27FC236}">
                <a16:creationId xmlns:a16="http://schemas.microsoft.com/office/drawing/2014/main" id="{35D7FE95-EDC9-3F6B-EDD9-D7B9DEACE57B}"/>
              </a:ext>
            </a:extLst>
          </p:cNvPr>
          <p:cNvSpPr txBox="1"/>
          <p:nvPr/>
        </p:nvSpPr>
        <p:spPr>
          <a:xfrm>
            <a:off x="3447749" y="4003265"/>
            <a:ext cx="8581292"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defPPr>
              <a:defRPr lang="zh-CN"/>
            </a:defPPr>
            <a:lvl1pPr algn="just"/>
          </a:lstStyle>
          <a:p>
            <a:r>
              <a:rPr lang="en-US"/>
              <a:t>is a function that provides hierarchical information from CaLiGraph for each class </a:t>
            </a:r>
            <a:endParaRPr lang="en-JP"/>
          </a:p>
        </p:txBody>
      </p:sp>
      <p:sp>
        <p:nvSpPr>
          <p:cNvPr id="10" name="TextBox 9">
            <a:extLst>
              <a:ext uri="{FF2B5EF4-FFF2-40B4-BE49-F238E27FC236}">
                <a16:creationId xmlns:a16="http://schemas.microsoft.com/office/drawing/2014/main" id="{95123856-53BF-CD20-1FDE-A6189E631AC3}"/>
              </a:ext>
            </a:extLst>
          </p:cNvPr>
          <p:cNvSpPr txBox="1"/>
          <p:nvPr/>
        </p:nvSpPr>
        <p:spPr>
          <a:xfrm>
            <a:off x="1276268" y="4588110"/>
            <a:ext cx="6190235" cy="1477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JP" b="1"/>
              <a:t>T</a:t>
            </a:r>
            <a:r>
              <a:rPr lang="en-JP"/>
              <a:t>: Path traced back to </a:t>
            </a:r>
            <a:r>
              <a:rPr lang="en-JP" b="1"/>
              <a:t>Thing</a:t>
            </a:r>
            <a:r>
              <a:rPr lang="en-JP"/>
              <a:t> (root node)</a:t>
            </a:r>
            <a:r>
              <a:rPr lang="en-US" dirty="0"/>
              <a:t> for given node</a:t>
            </a:r>
            <a:endParaRPr lang="en-JP"/>
          </a:p>
          <a:p>
            <a:pPr algn="just"/>
            <a:r>
              <a:rPr lang="en-JP" b="1"/>
              <a:t>P</a:t>
            </a:r>
            <a:r>
              <a:rPr lang="en-JP"/>
              <a:t>:</a:t>
            </a:r>
            <a:r>
              <a:rPr lang="en-US" dirty="0"/>
              <a:t> </a:t>
            </a:r>
            <a:r>
              <a:rPr lang="en-JP"/>
              <a:t>Parent nodes’s neigbors</a:t>
            </a:r>
            <a:r>
              <a:rPr lang="en-US" dirty="0"/>
              <a:t> for given node</a:t>
            </a:r>
            <a:endParaRPr lang="en-JP"/>
          </a:p>
          <a:p>
            <a:pPr algn="just"/>
            <a:r>
              <a:rPr lang="en-JP" b="1"/>
              <a:t>C</a:t>
            </a:r>
            <a:r>
              <a:rPr lang="en-JP"/>
              <a:t>:</a:t>
            </a:r>
            <a:r>
              <a:rPr lang="en-US" dirty="0"/>
              <a:t> </a:t>
            </a:r>
            <a:r>
              <a:rPr lang="en-JP"/>
              <a:t>Children nodes</a:t>
            </a:r>
            <a:r>
              <a:rPr lang="en-US" dirty="0"/>
              <a:t> for given node</a:t>
            </a:r>
            <a:endParaRPr lang="en-JP"/>
          </a:p>
          <a:p>
            <a:pPr algn="just"/>
            <a:r>
              <a:rPr lang="en-JP" b="1"/>
              <a:t>S</a:t>
            </a:r>
            <a:r>
              <a:rPr lang="en-JP"/>
              <a:t>:</a:t>
            </a:r>
            <a:r>
              <a:rPr lang="en-US" dirty="0"/>
              <a:t> </a:t>
            </a:r>
            <a:r>
              <a:rPr lang="en-JP"/>
              <a:t>Neighbors(siblings)</a:t>
            </a:r>
            <a:r>
              <a:rPr lang="en-US" dirty="0"/>
              <a:t> for given node</a:t>
            </a:r>
            <a:endParaRPr lang="en-JP"/>
          </a:p>
          <a:p>
            <a:pPr algn="just"/>
            <a:endParaRPr lang="en-JP"/>
          </a:p>
        </p:txBody>
      </p:sp>
    </p:spTree>
    <p:extLst>
      <p:ext uri="{BB962C8B-B14F-4D97-AF65-F5344CB8AC3E}">
        <p14:creationId xmlns:p14="http://schemas.microsoft.com/office/powerpoint/2010/main" val="41438359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42726-3FFD-7175-1FDE-767BBF7489E1}"/>
              </a:ext>
            </a:extLst>
          </p:cNvPr>
          <p:cNvSpPr>
            <a:spLocks noGrp="1"/>
          </p:cNvSpPr>
          <p:nvPr>
            <p:ph type="title"/>
          </p:nvPr>
        </p:nvSpPr>
        <p:spPr/>
        <p:txBody>
          <a:bodyPr/>
          <a:lstStyle/>
          <a:p>
            <a:r>
              <a:rPr lang="en-US" altLang="zh-CN" sz="3600" b="1">
                <a:solidFill>
                  <a:srgbClr val="800000"/>
                </a:solidFill>
                <a:latin typeface="Arial Black" panose="020B0A04020102020204" pitchFamily="34" charset="0"/>
                <a:cs typeface="Times New Roman" panose="02020603050405020304" pitchFamily="18" charset="0"/>
              </a:rPr>
              <a:t>Problem definition</a:t>
            </a:r>
            <a:endParaRPr lang="en-JP">
              <a:solidFill>
                <a:srgbClr val="800000"/>
              </a:solidFill>
              <a:latin typeface="Arial Black" panose="020B0A04020102020204" pitchFamily="34" charset="0"/>
            </a:endParaRPr>
          </a:p>
        </p:txBody>
      </p:sp>
      <p:sp>
        <p:nvSpPr>
          <p:cNvPr id="4" name="Slide Number Placeholder 3">
            <a:extLst>
              <a:ext uri="{FF2B5EF4-FFF2-40B4-BE49-F238E27FC236}">
                <a16:creationId xmlns:a16="http://schemas.microsoft.com/office/drawing/2014/main" id="{D3CC4BC1-041A-3628-D64C-3839E606C2FF}"/>
              </a:ext>
            </a:extLst>
          </p:cNvPr>
          <p:cNvSpPr>
            <a:spLocks noGrp="1"/>
          </p:cNvSpPr>
          <p:nvPr>
            <p:ph type="sldNum" sz="quarter" idx="2"/>
          </p:nvPr>
        </p:nvSpPr>
        <p:spPr/>
        <p:txBody>
          <a:bodyPr/>
          <a:lstStyle/>
          <a:p>
            <a:fld id="{86CB4B4D-7CA3-9044-876B-883B54F8677D}" type="slidenum">
              <a:rPr lang="en-JP" smtClean="0"/>
              <a:t>11</a:t>
            </a:fld>
            <a:endParaRPr lang="en-JP"/>
          </a:p>
        </p:txBody>
      </p:sp>
      <p:sp>
        <p:nvSpPr>
          <p:cNvPr id="16" name="TextBox 15">
            <a:extLst>
              <a:ext uri="{FF2B5EF4-FFF2-40B4-BE49-F238E27FC236}">
                <a16:creationId xmlns:a16="http://schemas.microsoft.com/office/drawing/2014/main" id="{24410130-73EF-FB88-BD56-556F04EDA3B7}"/>
              </a:ext>
            </a:extLst>
          </p:cNvPr>
          <p:cNvSpPr txBox="1"/>
          <p:nvPr/>
        </p:nvSpPr>
        <p:spPr>
          <a:xfrm>
            <a:off x="3349713" y="2755808"/>
            <a:ext cx="364202"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JP" sz="2400"/>
              <a:t>=</a:t>
            </a:r>
          </a:p>
        </p:txBody>
      </p:sp>
      <p:sp>
        <p:nvSpPr>
          <p:cNvPr id="19" name="TextBox 18">
            <a:extLst>
              <a:ext uri="{FF2B5EF4-FFF2-40B4-BE49-F238E27FC236}">
                <a16:creationId xmlns:a16="http://schemas.microsoft.com/office/drawing/2014/main" id="{10DE3242-E13A-0E3F-2FC0-B3B06CBB1F15}"/>
              </a:ext>
            </a:extLst>
          </p:cNvPr>
          <p:cNvSpPr txBox="1"/>
          <p:nvPr/>
        </p:nvSpPr>
        <p:spPr>
          <a:xfrm>
            <a:off x="1869905" y="4918503"/>
            <a:ext cx="184731"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endParaRPr lang="en-JP"/>
          </a:p>
        </p:txBody>
      </p:sp>
      <p:pic>
        <p:nvPicPr>
          <p:cNvPr id="21" name="Picture 20" descr="A mathematical equation with black text&#10;&#10;Description automatically generated">
            <a:extLst>
              <a:ext uri="{FF2B5EF4-FFF2-40B4-BE49-F238E27FC236}">
                <a16:creationId xmlns:a16="http://schemas.microsoft.com/office/drawing/2014/main" id="{3BB49591-FED7-3C3A-B73E-6D6FE84647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13915" y="2574875"/>
            <a:ext cx="5524500" cy="927100"/>
          </a:xfrm>
          <a:prstGeom prst="rect">
            <a:avLst/>
          </a:prstGeom>
        </p:spPr>
      </p:pic>
      <p:sp>
        <p:nvSpPr>
          <p:cNvPr id="24" name="TextBox 23">
            <a:extLst>
              <a:ext uri="{FF2B5EF4-FFF2-40B4-BE49-F238E27FC236}">
                <a16:creationId xmlns:a16="http://schemas.microsoft.com/office/drawing/2014/main" id="{AF75B2FA-8CAF-E387-592E-1E99F8927253}"/>
              </a:ext>
            </a:extLst>
          </p:cNvPr>
          <p:cNvSpPr txBox="1"/>
          <p:nvPr/>
        </p:nvSpPr>
        <p:spPr>
          <a:xfrm>
            <a:off x="3349713" y="3565128"/>
            <a:ext cx="5050926"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is the combined embedding of the classes and its hierarchy information from CaLiGraph.</a:t>
            </a:r>
            <a:endParaRPr lang="en-JP"/>
          </a:p>
        </p:txBody>
      </p:sp>
      <p:pic>
        <p:nvPicPr>
          <p:cNvPr id="26" name="Picture 25" descr="A black and white text&#10;&#10;Description automatically generated with medium confidence">
            <a:extLst>
              <a:ext uri="{FF2B5EF4-FFF2-40B4-BE49-F238E27FC236}">
                <a16:creationId xmlns:a16="http://schemas.microsoft.com/office/drawing/2014/main" id="{5BAD274A-D15F-0080-6ECA-3B698FFD171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8786" y="3669047"/>
            <a:ext cx="1676400" cy="457200"/>
          </a:xfrm>
          <a:prstGeom prst="rect">
            <a:avLst/>
          </a:prstGeom>
        </p:spPr>
      </p:pic>
      <p:pic>
        <p:nvPicPr>
          <p:cNvPr id="29" name="Picture 28" descr="A black and white logo&#10;&#10;Description automatically generated">
            <a:extLst>
              <a:ext uri="{FF2B5EF4-FFF2-40B4-BE49-F238E27FC236}">
                <a16:creationId xmlns:a16="http://schemas.microsoft.com/office/drawing/2014/main" id="{64131A9E-885D-6DD5-D6EF-59B332B9D5E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59336" y="4494855"/>
            <a:ext cx="495300" cy="381000"/>
          </a:xfrm>
          <a:prstGeom prst="rect">
            <a:avLst/>
          </a:prstGeom>
        </p:spPr>
      </p:pic>
      <p:sp>
        <p:nvSpPr>
          <p:cNvPr id="31" name="TextBox 30">
            <a:extLst>
              <a:ext uri="{FF2B5EF4-FFF2-40B4-BE49-F238E27FC236}">
                <a16:creationId xmlns:a16="http://schemas.microsoft.com/office/drawing/2014/main" id="{62C8D59E-E68E-29C9-6006-EB9D1B293D90}"/>
              </a:ext>
            </a:extLst>
          </p:cNvPr>
          <p:cNvSpPr txBox="1"/>
          <p:nvPr/>
        </p:nvSpPr>
        <p:spPr>
          <a:xfrm>
            <a:off x="3331306" y="4506523"/>
            <a:ext cx="6133380"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JP"/>
              <a:t>is the embedding of the DBpedia ontology class</a:t>
            </a:r>
          </a:p>
        </p:txBody>
      </p:sp>
      <p:pic>
        <p:nvPicPr>
          <p:cNvPr id="33" name="Picture 32" descr="A black letter e with stripes&#10;&#10;Description automatically generated">
            <a:extLst>
              <a:ext uri="{FF2B5EF4-FFF2-40B4-BE49-F238E27FC236}">
                <a16:creationId xmlns:a16="http://schemas.microsoft.com/office/drawing/2014/main" id="{FE4DE18E-D084-5E2D-A62F-C7EB84CD4F5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612142" y="5103169"/>
            <a:ext cx="495300" cy="431800"/>
          </a:xfrm>
          <a:prstGeom prst="rect">
            <a:avLst/>
          </a:prstGeom>
        </p:spPr>
      </p:pic>
      <p:sp>
        <p:nvSpPr>
          <p:cNvPr id="35" name="TextBox 34">
            <a:extLst>
              <a:ext uri="{FF2B5EF4-FFF2-40B4-BE49-F238E27FC236}">
                <a16:creationId xmlns:a16="http://schemas.microsoft.com/office/drawing/2014/main" id="{F02E6284-F6FC-00E0-3FA3-3EFA6BA45D83}"/>
              </a:ext>
            </a:extLst>
          </p:cNvPr>
          <p:cNvSpPr txBox="1"/>
          <p:nvPr/>
        </p:nvSpPr>
        <p:spPr>
          <a:xfrm>
            <a:off x="3349713" y="5186208"/>
            <a:ext cx="395492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a:t>is the norm (magnitude) of the vector</a:t>
            </a:r>
            <a:endParaRPr lang="en-JP"/>
          </a:p>
        </p:txBody>
      </p:sp>
      <p:sp>
        <p:nvSpPr>
          <p:cNvPr id="3" name="TextBox 2">
            <a:extLst>
              <a:ext uri="{FF2B5EF4-FFF2-40B4-BE49-F238E27FC236}">
                <a16:creationId xmlns:a16="http://schemas.microsoft.com/office/drawing/2014/main" id="{66368E47-9E82-1885-C417-3E83F4932DCA}"/>
              </a:ext>
            </a:extLst>
          </p:cNvPr>
          <p:cNvSpPr txBox="1"/>
          <p:nvPr/>
        </p:nvSpPr>
        <p:spPr>
          <a:xfrm>
            <a:off x="571460" y="1613012"/>
            <a:ext cx="613097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JP" b="1"/>
              <a:t>LLM2Vec Embedding Scoring</a:t>
            </a:r>
          </a:p>
        </p:txBody>
      </p:sp>
      <p:sp>
        <p:nvSpPr>
          <p:cNvPr id="5" name="TextBox 4">
            <a:extLst>
              <a:ext uri="{FF2B5EF4-FFF2-40B4-BE49-F238E27FC236}">
                <a16:creationId xmlns:a16="http://schemas.microsoft.com/office/drawing/2014/main" id="{ED35784B-CC85-3E9E-FCD5-796FAFB9FE6F}"/>
              </a:ext>
            </a:extLst>
          </p:cNvPr>
          <p:cNvSpPr txBox="1"/>
          <p:nvPr/>
        </p:nvSpPr>
        <p:spPr>
          <a:xfrm>
            <a:off x="3579040" y="2058827"/>
            <a:ext cx="424994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a:t>is a scoring function using the LLM2Vec</a:t>
            </a:r>
            <a:endParaRPr lang="en-JP"/>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704C7CDF-5118-4B78-314D-F1C3EAFEFC04}"/>
                  </a:ext>
                </a:extLst>
              </p:cNvPr>
              <p:cNvSpPr txBox="1"/>
              <p:nvPr/>
            </p:nvSpPr>
            <p:spPr>
              <a:xfrm>
                <a:off x="1434914" y="2094600"/>
                <a:ext cx="1054712" cy="5539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𝐿𝐿𝑀</m:t>
                          </m:r>
                          <m:r>
                            <a:rPr lang="en-US" b="0" i="1" smtClean="0">
                              <a:latin typeface="Cambria Math" panose="02040503050406030204" pitchFamily="18" charset="0"/>
                            </a:rPr>
                            <m:t>2</m:t>
                          </m:r>
                          <m:r>
                            <a:rPr lang="en-US" b="0" i="1" smtClean="0">
                              <a:latin typeface="Cambria Math" panose="02040503050406030204" pitchFamily="18" charset="0"/>
                            </a:rPr>
                            <m:t>𝑉𝑒𝑐</m:t>
                          </m:r>
                        </m:sub>
                      </m:sSub>
                    </m:oMath>
                  </m:oMathPara>
                </a14:m>
                <a:endParaRPr lang="en-US" b="0"/>
              </a:p>
              <a:p>
                <a:pPr marL="285750" indent="-285750" algn="just">
                  <a:buFont typeface="Wingdings" pitchFamily="2" charset="2"/>
                  <a:buChar char="§"/>
                </a:pPr>
                <a:endParaRPr lang="en-US"/>
              </a:p>
            </p:txBody>
          </p:sp>
        </mc:Choice>
        <mc:Fallback>
          <p:sp>
            <p:nvSpPr>
              <p:cNvPr id="7" name="TextBox 6">
                <a:extLst>
                  <a:ext uri="{FF2B5EF4-FFF2-40B4-BE49-F238E27FC236}">
                    <a16:creationId xmlns:a16="http://schemas.microsoft.com/office/drawing/2014/main" id="{704C7CDF-5118-4B78-314D-F1C3EAFEFC04}"/>
                  </a:ext>
                </a:extLst>
              </p:cNvPr>
              <p:cNvSpPr txBox="1">
                <a:spLocks noRot="1" noChangeAspect="1" noMove="1" noResize="1" noEditPoints="1" noAdjustHandles="1" noChangeArrowheads="1" noChangeShapeType="1" noTextEdit="1"/>
              </p:cNvSpPr>
              <p:nvPr/>
            </p:nvSpPr>
            <p:spPr>
              <a:xfrm>
                <a:off x="1434914" y="2094600"/>
                <a:ext cx="1054712" cy="553998"/>
              </a:xfrm>
              <a:prstGeom prst="rect">
                <a:avLst/>
              </a:prstGeom>
              <a:blipFill>
                <a:blip r:embed="rId7"/>
                <a:stretch>
                  <a:fillRect/>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30E4631E-7383-1BE4-3A28-5333894F83FC}"/>
                  </a:ext>
                </a:extLst>
              </p:cNvPr>
              <p:cNvSpPr txBox="1"/>
              <p:nvPr/>
            </p:nvSpPr>
            <p:spPr>
              <a:xfrm>
                <a:off x="677516" y="2882235"/>
                <a:ext cx="2445926" cy="5797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𝐿𝐿𝑀</m:t>
                          </m:r>
                          <m:r>
                            <a:rPr lang="en-US" b="0" i="1" smtClean="0">
                              <a:latin typeface="Cambria Math" panose="02040503050406030204" pitchFamily="18" charset="0"/>
                            </a:rPr>
                            <m:t>2</m:t>
                          </m:r>
                          <m:r>
                            <a:rPr lang="en-US" b="0" i="1" smtClean="0">
                              <a:latin typeface="Cambria Math" panose="02040503050406030204" pitchFamily="18" charset="0"/>
                            </a:rPr>
                            <m:t>𝑉𝑒𝑐</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H</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m:t>
                      </m:r>
                    </m:oMath>
                  </m:oMathPara>
                </a14:m>
                <a:endParaRPr lang="en-US" b="0"/>
              </a:p>
              <a:p>
                <a:pPr marL="285750" indent="-285750" algn="just">
                  <a:buFont typeface="Wingdings" pitchFamily="2" charset="2"/>
                  <a:buChar char="§"/>
                </a:pPr>
                <a:endParaRPr lang="en-US"/>
              </a:p>
            </p:txBody>
          </p:sp>
        </mc:Choice>
        <mc:Fallback>
          <p:sp>
            <p:nvSpPr>
              <p:cNvPr id="8" name="TextBox 7">
                <a:extLst>
                  <a:ext uri="{FF2B5EF4-FFF2-40B4-BE49-F238E27FC236}">
                    <a16:creationId xmlns:a16="http://schemas.microsoft.com/office/drawing/2014/main" id="{30E4631E-7383-1BE4-3A28-5333894F83FC}"/>
                  </a:ext>
                </a:extLst>
              </p:cNvPr>
              <p:cNvSpPr txBox="1">
                <a:spLocks noRot="1" noChangeAspect="1" noMove="1" noResize="1" noEditPoints="1" noAdjustHandles="1" noChangeArrowheads="1" noChangeShapeType="1" noTextEdit="1"/>
              </p:cNvSpPr>
              <p:nvPr/>
            </p:nvSpPr>
            <p:spPr>
              <a:xfrm>
                <a:off x="677516" y="2882235"/>
                <a:ext cx="2445926" cy="579710"/>
              </a:xfrm>
              <a:prstGeom prst="rect">
                <a:avLst/>
              </a:prstGeom>
              <a:blipFill>
                <a:blip r:embed="rId8"/>
                <a:stretch>
                  <a:fillRect t="-2174"/>
                </a:stretch>
              </a:blipFill>
              <a:ln w="12700" cap="flat">
                <a:noFill/>
                <a:miter lim="400000"/>
              </a:ln>
              <a:effectLst/>
            </p:spPr>
            <p:txBody>
              <a:bodyPr/>
              <a:lstStyle/>
              <a:p>
                <a:r>
                  <a:rPr lang="en-US">
                    <a:noFill/>
                  </a:rPr>
                  <a:t> </a:t>
                </a:r>
              </a:p>
            </p:txBody>
          </p:sp>
        </mc:Fallback>
      </mc:AlternateContent>
    </p:spTree>
    <p:extLst>
      <p:ext uri="{BB962C8B-B14F-4D97-AF65-F5344CB8AC3E}">
        <p14:creationId xmlns:p14="http://schemas.microsoft.com/office/powerpoint/2010/main" val="4169817287"/>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p:txBody>
          <a:bodyPr>
            <a:normAutofit/>
          </a:bodyPr>
          <a:lstStyle/>
          <a:p>
            <a:r>
              <a:rPr lang="en-US" altLang="zh-CN" sz="4400" b="1">
                <a:solidFill>
                  <a:srgbClr val="800000"/>
                </a:solidFill>
                <a:latin typeface="Arial Black" panose="020B0A04020102020204" pitchFamily="34" charset="0"/>
                <a:cs typeface="Times New Roman" panose="02020603050405020304" pitchFamily="18" charset="0"/>
              </a:rPr>
              <a:t>Problem definition</a:t>
            </a:r>
            <a:endParaRPr kumimoji="1" lang="zh-CN" altLang="en-US" sz="4400" b="1">
              <a:solidFill>
                <a:srgbClr val="800000"/>
              </a:solidFill>
              <a:latin typeface="Arial Black" panose="020B0A04020102020204" pitchFamily="34" charset="0"/>
              <a:cs typeface="Times New Roman" panose="02020603050405020304" pitchFamily="18" charset="0"/>
            </a:endParaRPr>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609600" y="1142987"/>
            <a:ext cx="10229636" cy="858650"/>
          </a:xfrm>
        </p:spPr>
        <p:txBody>
          <a:bodyPr>
            <a:normAutofit/>
          </a:bodyPr>
          <a:lstStyle/>
          <a:p>
            <a:pPr marL="457200" indent="-457200" hangingPunct="0">
              <a:lnSpc>
                <a:spcPct val="120000"/>
              </a:lnSpc>
              <a:spcBef>
                <a:spcPts val="0"/>
              </a:spcBef>
              <a:buClrTx/>
              <a:buSzTx/>
              <a:buFont typeface="Arial" panose="020B0604020202020204" pitchFamily="34" charset="0"/>
              <a:buChar char="•"/>
              <a:defRPr/>
            </a:pPr>
            <a:r>
              <a:rPr lang="en-US" altLang="zh-CN" sz="2000" dirty="0" err="1">
                <a:latin typeface="Times New Roman" panose="02020603050405020304" pitchFamily="18" charset="0"/>
                <a:cs typeface="Times New Roman" panose="02020603050405020304" pitchFamily="18" charset="0"/>
                <a:sym typeface="Calibri" panose="020F0502020204030204"/>
              </a:rPr>
              <a:t>CaLiGraph</a:t>
            </a:r>
            <a:r>
              <a:rPr lang="en-US" altLang="zh-CN" sz="2000" dirty="0">
                <a:latin typeface="Times New Roman" panose="02020603050405020304" pitchFamily="18" charset="0"/>
                <a:cs typeface="Times New Roman" panose="02020603050405020304" pitchFamily="18" charset="0"/>
                <a:sym typeface="Calibri" panose="020F0502020204030204"/>
              </a:rPr>
              <a:t> is constructed by Cat2Ax [2]. However, the mapping of Cat2Ax is too general.</a:t>
            </a:r>
          </a:p>
          <a:p>
            <a:pPr marL="457200" indent="-457200" hangingPunct="0">
              <a:lnSpc>
                <a:spcPct val="120000"/>
              </a:lnSpc>
              <a:spcBef>
                <a:spcPts val="0"/>
              </a:spcBef>
              <a:buClrTx/>
              <a:buSzTx/>
              <a:buFont typeface="Arial" panose="020B0604020202020204" pitchFamily="34" charset="0"/>
              <a:buChar char="•"/>
              <a:defRPr/>
            </a:pPr>
            <a:r>
              <a:rPr lang="en-US" altLang="zh-CN" sz="2000" dirty="0">
                <a:latin typeface="Times New Roman" panose="02020603050405020304" pitchFamily="18" charset="0"/>
                <a:cs typeface="Times New Roman" panose="02020603050405020304" pitchFamily="18" charset="0"/>
                <a:sym typeface="Calibri" panose="020F0502020204030204"/>
              </a:rPr>
              <a:t>Our goal is to find the most specific </a:t>
            </a:r>
            <a:r>
              <a:rPr lang="en-US" altLang="zh-CN" sz="2000" dirty="0" err="1">
                <a:latin typeface="Times New Roman" panose="02020603050405020304" pitchFamily="18" charset="0"/>
                <a:cs typeface="Times New Roman" panose="02020603050405020304" pitchFamily="18" charset="0"/>
                <a:sym typeface="Calibri" panose="020F0502020204030204"/>
              </a:rPr>
              <a:t>DBpedia</a:t>
            </a:r>
            <a:r>
              <a:rPr lang="en-US" altLang="zh-CN" sz="2000" dirty="0">
                <a:latin typeface="Times New Roman" panose="02020603050405020304" pitchFamily="18" charset="0"/>
                <a:cs typeface="Times New Roman" panose="02020603050405020304" pitchFamily="18" charset="0"/>
                <a:sym typeface="Calibri" panose="020F0502020204030204"/>
              </a:rPr>
              <a:t> class for each </a:t>
            </a:r>
            <a:r>
              <a:rPr lang="en-US" altLang="zh-CN" sz="2000" dirty="0" err="1">
                <a:latin typeface="Times New Roman" panose="02020603050405020304" pitchFamily="18" charset="0"/>
                <a:cs typeface="Times New Roman" panose="02020603050405020304" pitchFamily="18" charset="0"/>
                <a:sym typeface="Calibri" panose="020F0502020204030204"/>
              </a:rPr>
              <a:t>CaLiGraph</a:t>
            </a:r>
            <a:r>
              <a:rPr lang="en-US" altLang="zh-CN" sz="2000" dirty="0">
                <a:latin typeface="Times New Roman" panose="02020603050405020304" pitchFamily="18" charset="0"/>
                <a:cs typeface="Times New Roman" panose="02020603050405020304" pitchFamily="18" charset="0"/>
                <a:sym typeface="Calibri" panose="020F0502020204030204"/>
              </a:rPr>
              <a:t> class.</a:t>
            </a:r>
          </a:p>
          <a:p>
            <a:pPr marL="457200" indent="-457200" hangingPunct="0">
              <a:lnSpc>
                <a:spcPct val="120000"/>
              </a:lnSpc>
              <a:spcBef>
                <a:spcPts val="0"/>
              </a:spcBef>
              <a:buClrTx/>
              <a:buSzTx/>
              <a:buFont typeface="Arial" panose="020B0604020202020204" pitchFamily="34" charset="0"/>
              <a:buChar char="•"/>
              <a:defRPr/>
            </a:pPr>
            <a:endParaRPr lang="en-US" altLang="zh-CN" sz="20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000" dirty="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a:xfrm>
            <a:off x="11413133" y="6400179"/>
            <a:ext cx="169271" cy="276993"/>
          </a:xfrm>
        </p:spPr>
        <p:txBody>
          <a:bodyPr/>
          <a:lstStyle/>
          <a:p>
            <a:fld id="{86CB4B4D-7CA3-9044-876B-883B54F8677D}" type="slidenum">
              <a:rPr lang="en-US" altLang="zh-CN" smtClean="0"/>
              <a:t>12</a:t>
            </a:fld>
            <a:endParaRPr lang="en-US" altLang="zh-CN"/>
          </a:p>
        </p:txBody>
      </p:sp>
      <p:sp>
        <p:nvSpPr>
          <p:cNvPr id="5" name="文本框 4">
            <a:extLst>
              <a:ext uri="{FF2B5EF4-FFF2-40B4-BE49-F238E27FC236}">
                <a16:creationId xmlns:a16="http://schemas.microsoft.com/office/drawing/2014/main" id="{358B3F55-1326-A7E3-C57D-2F207418B8D9}"/>
              </a:ext>
            </a:extLst>
          </p:cNvPr>
          <p:cNvSpPr txBox="1"/>
          <p:nvPr/>
        </p:nvSpPr>
        <p:spPr>
          <a:xfrm>
            <a:off x="1811338" y="6189129"/>
            <a:ext cx="7499178"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dirty="0">
                <a:solidFill>
                  <a:schemeClr val="tx2">
                    <a:lumMod val="75000"/>
                  </a:schemeClr>
                </a:solidFill>
                <a:latin typeface="Times New Roman" panose="02020603050405020304" pitchFamily="18" charset="0"/>
                <a:cs typeface="Times New Roman" panose="02020603050405020304" pitchFamily="18" charset="0"/>
              </a:rPr>
              <a:t>[2] Nicolas Heist and Heiko </a:t>
            </a:r>
            <a:r>
              <a:rPr lang="en-US" altLang="zh-CN" sz="1600" dirty="0" err="1">
                <a:solidFill>
                  <a:schemeClr val="tx2">
                    <a:lumMod val="75000"/>
                  </a:schemeClr>
                </a:solidFill>
                <a:latin typeface="Times New Roman" panose="02020603050405020304" pitchFamily="18" charset="0"/>
                <a:cs typeface="Times New Roman" panose="02020603050405020304" pitchFamily="18" charset="0"/>
              </a:rPr>
              <a:t>Paulheim</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Uncovering the Semantics of Wikipedia Categories. In </a:t>
            </a:r>
            <a:r>
              <a:rPr lang="en-US" altLang="zh-CN" sz="1600" i="1" dirty="0">
                <a:solidFill>
                  <a:schemeClr val="tx2">
                    <a:lumMod val="75000"/>
                  </a:schemeClr>
                </a:solidFill>
                <a:latin typeface="Times New Roman" panose="02020603050405020304" pitchFamily="18" charset="0"/>
                <a:cs typeface="Times New Roman" panose="02020603050405020304" pitchFamily="18" charset="0"/>
              </a:rPr>
              <a:t>International Semantic Web Conference</a:t>
            </a:r>
            <a:r>
              <a:rPr lang="en-US" altLang="zh-CN" sz="1600" dirty="0">
                <a:solidFill>
                  <a:schemeClr val="tx2">
                    <a:lumMod val="75000"/>
                  </a:schemeClr>
                </a:solidFill>
                <a:latin typeface="Times New Roman" panose="02020603050405020304" pitchFamily="18" charset="0"/>
                <a:cs typeface="Times New Roman" panose="02020603050405020304" pitchFamily="18" charset="0"/>
              </a:rPr>
              <a:t>, pp. 219–236. Springer, 2019.</a:t>
            </a:r>
          </a:p>
          <a:p>
            <a:endParaRPr lang="zh-CN" altLang="en-US" sz="1600" dirty="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7" name="文本框 6">
            <a:extLst>
              <a:ext uri="{FF2B5EF4-FFF2-40B4-BE49-F238E27FC236}">
                <a16:creationId xmlns:a16="http://schemas.microsoft.com/office/drawing/2014/main" id="{6DBA0E31-2F54-61BC-57B9-D18DBA4B5670}"/>
              </a:ext>
            </a:extLst>
          </p:cNvPr>
          <p:cNvSpPr txBox="1"/>
          <p:nvPr/>
        </p:nvSpPr>
        <p:spPr>
          <a:xfrm>
            <a:off x="2112797" y="2288761"/>
            <a:ext cx="2022285" cy="646331"/>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CaLiGraph</a:t>
            </a:r>
            <a:r>
              <a:rPr lang="en-US" altLang="zh-CN" b="1" dirty="0">
                <a:latin typeface="Times New Roman" panose="02020603050405020304" pitchFamily="18" charset="0"/>
                <a:cs typeface="Times New Roman" panose="02020603050405020304" pitchFamily="18" charset="0"/>
              </a:rPr>
              <a:t> Subgraph</a:t>
            </a:r>
            <a:endParaRPr lang="zh-CN" altLang="en-US" b="1" dirty="0">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58BC2E58-B487-4B67-4074-5389AE2292E5}"/>
              </a:ext>
            </a:extLst>
          </p:cNvPr>
          <p:cNvSpPr txBox="1"/>
          <p:nvPr/>
        </p:nvSpPr>
        <p:spPr>
          <a:xfrm rot="20574996">
            <a:off x="5748946" y="3329886"/>
            <a:ext cx="939567" cy="369332"/>
          </a:xfrm>
          <a:prstGeom prst="rect">
            <a:avLst/>
          </a:prstGeom>
          <a:noFill/>
        </p:spPr>
        <p:txBody>
          <a:bodyPr wrap="square" rtlCol="0">
            <a:spAutoFit/>
          </a:bodyPr>
          <a:lstStyle/>
          <a:p>
            <a:r>
              <a:rPr lang="en-US" altLang="zh-CN" dirty="0">
                <a:solidFill>
                  <a:schemeClr val="accent1"/>
                </a:solidFill>
                <a:latin typeface="Times" panose="02020603050405020304" pitchFamily="18" charset="0"/>
                <a:ea typeface="等线" panose="02010600030101010101" pitchFamily="2" charset="-122"/>
                <a:cs typeface="Times" panose="02020603050405020304" pitchFamily="18" charset="0"/>
              </a:rPr>
              <a:t>general</a:t>
            </a:r>
            <a:endParaRPr lang="zh-CN" altLang="en-US" dirty="0">
              <a:solidFill>
                <a:schemeClr val="accent1"/>
              </a:solidFill>
              <a:latin typeface="Times" panose="02020603050405020304" pitchFamily="18" charset="0"/>
              <a:ea typeface="等线" panose="02010600030101010101" pitchFamily="2" charset="-122"/>
              <a:cs typeface="Times" panose="02020603050405020304" pitchFamily="18" charset="0"/>
            </a:endParaRPr>
          </a:p>
        </p:txBody>
      </p:sp>
      <p:sp>
        <p:nvSpPr>
          <p:cNvPr id="12" name="文本框 11">
            <a:extLst>
              <a:ext uri="{FF2B5EF4-FFF2-40B4-BE49-F238E27FC236}">
                <a16:creationId xmlns:a16="http://schemas.microsoft.com/office/drawing/2014/main" id="{B86DFEA2-6A50-027B-B8DC-17A9FEB243DB}"/>
              </a:ext>
            </a:extLst>
          </p:cNvPr>
          <p:cNvSpPr txBox="1"/>
          <p:nvPr/>
        </p:nvSpPr>
        <p:spPr>
          <a:xfrm rot="260195">
            <a:off x="5185328" y="4513703"/>
            <a:ext cx="1676295" cy="338554"/>
          </a:xfrm>
          <a:prstGeom prst="rect">
            <a:avLst/>
          </a:prstGeom>
          <a:noFill/>
        </p:spPr>
        <p:txBody>
          <a:bodyPr wrap="square" rtlCol="0">
            <a:spAutoFit/>
          </a:bodyPr>
          <a:lstStyle/>
          <a:p>
            <a:r>
              <a:rPr lang="en-US" altLang="zh-CN" sz="1600" dirty="0">
                <a:solidFill>
                  <a:srgbClr val="FF0000"/>
                </a:solidFill>
                <a:latin typeface="Times" panose="02020603050405020304" pitchFamily="18" charset="0"/>
                <a:ea typeface="等线" panose="02010600030101010101" pitchFamily="2" charset="-122"/>
                <a:cs typeface="Times" panose="02020603050405020304" pitchFamily="18" charset="0"/>
              </a:rPr>
              <a:t>most specific</a:t>
            </a:r>
            <a:endParaRPr lang="zh-CN" altLang="en-US" sz="1600" dirty="0">
              <a:solidFill>
                <a:srgbClr val="FF0000"/>
              </a:solidFill>
              <a:latin typeface="Times" panose="02020603050405020304" pitchFamily="18" charset="0"/>
              <a:ea typeface="等线" panose="02010600030101010101" pitchFamily="2" charset="-122"/>
              <a:cs typeface="Times" panose="02020603050405020304" pitchFamily="18" charset="0"/>
            </a:endParaRPr>
          </a:p>
        </p:txBody>
      </p:sp>
      <p:sp>
        <p:nvSpPr>
          <p:cNvPr id="14" name="文本框 13">
            <a:extLst>
              <a:ext uri="{FF2B5EF4-FFF2-40B4-BE49-F238E27FC236}">
                <a16:creationId xmlns:a16="http://schemas.microsoft.com/office/drawing/2014/main" id="{23AE0D8A-A3F8-1D98-F983-BD11E90196E9}"/>
              </a:ext>
            </a:extLst>
          </p:cNvPr>
          <p:cNvSpPr txBox="1"/>
          <p:nvPr/>
        </p:nvSpPr>
        <p:spPr>
          <a:xfrm>
            <a:off x="7234798" y="2351169"/>
            <a:ext cx="1644243" cy="646331"/>
          </a:xfrm>
          <a:prstGeom prst="rect">
            <a:avLst/>
          </a:prstGeom>
          <a:noFill/>
        </p:spPr>
        <p:txBody>
          <a:bodyPr wrap="square" rtlCol="0">
            <a:spAutoFit/>
          </a:bodyPr>
          <a:lstStyle/>
          <a:p>
            <a:r>
              <a:rPr lang="en-US" altLang="zh-CN" b="1" dirty="0" err="1">
                <a:latin typeface="Times New Roman" panose="02020603050405020304" pitchFamily="18" charset="0"/>
                <a:cs typeface="Times New Roman" panose="02020603050405020304" pitchFamily="18" charset="0"/>
              </a:rPr>
              <a:t>DBpedia</a:t>
            </a:r>
            <a:r>
              <a:rPr lang="en-US" altLang="zh-CN" b="1" dirty="0">
                <a:latin typeface="Times New Roman" panose="02020603050405020304" pitchFamily="18" charset="0"/>
                <a:cs typeface="Times New Roman" panose="02020603050405020304" pitchFamily="18" charset="0"/>
              </a:rPr>
              <a:t> Ontology Tree</a:t>
            </a:r>
            <a:endParaRPr lang="zh-CN" altLang="en-US" b="1"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AAB5BE70-D5B1-B36E-A799-7CDA26A2C9F8}"/>
              </a:ext>
            </a:extLst>
          </p:cNvPr>
          <p:cNvSpPr txBox="1"/>
          <p:nvPr/>
        </p:nvSpPr>
        <p:spPr>
          <a:xfrm>
            <a:off x="2545947" y="4522314"/>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p>
        </p:txBody>
      </p:sp>
      <p:sp>
        <p:nvSpPr>
          <p:cNvPr id="20" name="任意形状 111">
            <a:extLst>
              <a:ext uri="{FF2B5EF4-FFF2-40B4-BE49-F238E27FC236}">
                <a16:creationId xmlns:a16="http://schemas.microsoft.com/office/drawing/2014/main" id="{6F105177-F23D-78E1-8E10-3D5C027A2496}"/>
              </a:ext>
            </a:extLst>
          </p:cNvPr>
          <p:cNvSpPr/>
          <p:nvPr/>
        </p:nvSpPr>
        <p:spPr>
          <a:xfrm>
            <a:off x="2124138" y="4657960"/>
            <a:ext cx="1276418" cy="253612"/>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alpha val="90000"/>
            </a:srgb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dirty="0"/>
              <a:t>Barack Obama</a:t>
            </a:r>
            <a:endParaRPr lang="zh-CN" altLang="en-US" sz="1200" kern="1200" dirty="0">
              <a:solidFill>
                <a:schemeClr val="tx1"/>
              </a:solidFill>
            </a:endParaRPr>
          </a:p>
        </p:txBody>
      </p:sp>
      <p:sp>
        <p:nvSpPr>
          <p:cNvPr id="21" name="任意形状 111">
            <a:extLst>
              <a:ext uri="{FF2B5EF4-FFF2-40B4-BE49-F238E27FC236}">
                <a16:creationId xmlns:a16="http://schemas.microsoft.com/office/drawing/2014/main" id="{7A226ED7-0A08-FF0D-1DFB-FF3B82D8063E}"/>
              </a:ext>
            </a:extLst>
          </p:cNvPr>
          <p:cNvSpPr/>
          <p:nvPr/>
        </p:nvSpPr>
        <p:spPr>
          <a:xfrm>
            <a:off x="2380767" y="2982085"/>
            <a:ext cx="743172" cy="249175"/>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dirty="0"/>
              <a:t>Person</a:t>
            </a:r>
            <a:endParaRPr lang="zh-CN" altLang="en-US" sz="1200" kern="1200" dirty="0">
              <a:solidFill>
                <a:schemeClr val="tx1"/>
              </a:solidFill>
            </a:endParaRPr>
          </a:p>
        </p:txBody>
      </p:sp>
      <p:sp>
        <p:nvSpPr>
          <p:cNvPr id="22" name="任意形状 111">
            <a:extLst>
              <a:ext uri="{FF2B5EF4-FFF2-40B4-BE49-F238E27FC236}">
                <a16:creationId xmlns:a16="http://schemas.microsoft.com/office/drawing/2014/main" id="{F91544FB-2CC9-43A9-7381-131739038CFA}"/>
              </a:ext>
            </a:extLst>
          </p:cNvPr>
          <p:cNvSpPr/>
          <p:nvPr/>
        </p:nvSpPr>
        <p:spPr>
          <a:xfrm>
            <a:off x="2308501" y="3925616"/>
            <a:ext cx="795506" cy="302369"/>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a:t>President</a:t>
            </a:r>
            <a:endParaRPr lang="zh-CN" altLang="en-US" sz="1200" kern="1200">
              <a:solidFill>
                <a:schemeClr val="tx1"/>
              </a:solidFill>
            </a:endParaRPr>
          </a:p>
        </p:txBody>
      </p:sp>
      <p:sp>
        <p:nvSpPr>
          <p:cNvPr id="33" name="Arrow: Right 32">
            <a:extLst>
              <a:ext uri="{FF2B5EF4-FFF2-40B4-BE49-F238E27FC236}">
                <a16:creationId xmlns:a16="http://schemas.microsoft.com/office/drawing/2014/main" id="{2A85B55A-002B-55C8-139E-3B013755D405}"/>
              </a:ext>
            </a:extLst>
          </p:cNvPr>
          <p:cNvSpPr/>
          <p:nvPr/>
        </p:nvSpPr>
        <p:spPr>
          <a:xfrm rot="20703274">
            <a:off x="4323593" y="3585948"/>
            <a:ext cx="4371596" cy="206567"/>
          </a:xfrm>
          <a:prstGeom prst="rightArrow">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34" name="Arrow: Down 33">
            <a:extLst>
              <a:ext uri="{FF2B5EF4-FFF2-40B4-BE49-F238E27FC236}">
                <a16:creationId xmlns:a16="http://schemas.microsoft.com/office/drawing/2014/main" id="{BE88F157-E3C2-1EC7-589B-86D269FCB4C1}"/>
              </a:ext>
            </a:extLst>
          </p:cNvPr>
          <p:cNvSpPr/>
          <p:nvPr/>
        </p:nvSpPr>
        <p:spPr>
          <a:xfrm rot="16493408">
            <a:off x="5752123" y="3753625"/>
            <a:ext cx="165239" cy="2367218"/>
          </a:xfrm>
          <a:prstGeom prst="downArrow">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35" name="TextBox 34">
            <a:extLst>
              <a:ext uri="{FF2B5EF4-FFF2-40B4-BE49-F238E27FC236}">
                <a16:creationId xmlns:a16="http://schemas.microsoft.com/office/drawing/2014/main" id="{C8C63135-2601-D1CE-2FBC-42450CAF95AD}"/>
              </a:ext>
            </a:extLst>
          </p:cNvPr>
          <p:cNvSpPr txBox="1"/>
          <p:nvPr/>
        </p:nvSpPr>
        <p:spPr>
          <a:xfrm>
            <a:off x="707460" y="4472810"/>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p>
        </p:txBody>
      </p:sp>
      <p:sp>
        <p:nvSpPr>
          <p:cNvPr id="36" name="任意形状 111">
            <a:extLst>
              <a:ext uri="{FF2B5EF4-FFF2-40B4-BE49-F238E27FC236}">
                <a16:creationId xmlns:a16="http://schemas.microsoft.com/office/drawing/2014/main" id="{066FE7C2-D7DC-1648-F4CC-0999A33EA8A3}"/>
              </a:ext>
            </a:extLst>
          </p:cNvPr>
          <p:cNvSpPr/>
          <p:nvPr/>
        </p:nvSpPr>
        <p:spPr>
          <a:xfrm>
            <a:off x="473637" y="4710996"/>
            <a:ext cx="1269098"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dirty="0" err="1">
                <a:latin typeface="+mn-lt"/>
              </a:rPr>
              <a:t>American_liberal</a:t>
            </a:r>
            <a:endParaRPr lang="zh-CN" altLang="en-US" sz="1200" kern="1200" dirty="0">
              <a:solidFill>
                <a:schemeClr val="tx1"/>
              </a:solidFill>
            </a:endParaRPr>
          </a:p>
        </p:txBody>
      </p:sp>
      <p:sp>
        <p:nvSpPr>
          <p:cNvPr id="37" name="任意形状 111">
            <a:extLst>
              <a:ext uri="{FF2B5EF4-FFF2-40B4-BE49-F238E27FC236}">
                <a16:creationId xmlns:a16="http://schemas.microsoft.com/office/drawing/2014/main" id="{5AE68507-296C-41D2-AFEF-6A7185735A71}"/>
              </a:ext>
            </a:extLst>
          </p:cNvPr>
          <p:cNvSpPr/>
          <p:nvPr/>
        </p:nvSpPr>
        <p:spPr>
          <a:xfrm>
            <a:off x="3544321" y="3134667"/>
            <a:ext cx="787837"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dirty="0">
                <a:solidFill>
                  <a:schemeClr val="tx1"/>
                </a:solidFill>
              </a:rPr>
              <a:t>Man</a:t>
            </a:r>
            <a:endParaRPr lang="zh-CN" altLang="en-US" sz="1200" kern="1200" dirty="0">
              <a:solidFill>
                <a:schemeClr val="tx1"/>
              </a:solidFill>
            </a:endParaRPr>
          </a:p>
        </p:txBody>
      </p:sp>
      <p:sp>
        <p:nvSpPr>
          <p:cNvPr id="49" name="Oval 48">
            <a:extLst>
              <a:ext uri="{FF2B5EF4-FFF2-40B4-BE49-F238E27FC236}">
                <a16:creationId xmlns:a16="http://schemas.microsoft.com/office/drawing/2014/main" id="{982781B8-F66E-75F9-48B3-A4346136D1BB}"/>
              </a:ext>
            </a:extLst>
          </p:cNvPr>
          <p:cNvSpPr/>
          <p:nvPr/>
        </p:nvSpPr>
        <p:spPr>
          <a:xfrm>
            <a:off x="9383001" y="2246354"/>
            <a:ext cx="1104472" cy="1106231"/>
          </a:xfrm>
          <a:prstGeom prst="ellipse">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2" name="Oval 51">
            <a:extLst>
              <a:ext uri="{FF2B5EF4-FFF2-40B4-BE49-F238E27FC236}">
                <a16:creationId xmlns:a16="http://schemas.microsoft.com/office/drawing/2014/main" id="{035560BF-5E44-2C50-4E1B-08A5585374DC}"/>
              </a:ext>
            </a:extLst>
          </p:cNvPr>
          <p:cNvSpPr/>
          <p:nvPr/>
        </p:nvSpPr>
        <p:spPr>
          <a:xfrm>
            <a:off x="8512017" y="4221083"/>
            <a:ext cx="1158940" cy="112736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3" name="Oval 52">
            <a:extLst>
              <a:ext uri="{FF2B5EF4-FFF2-40B4-BE49-F238E27FC236}">
                <a16:creationId xmlns:a16="http://schemas.microsoft.com/office/drawing/2014/main" id="{77E88AA4-4F6E-0E51-8ED0-9CD8CF0894B0}"/>
              </a:ext>
            </a:extLst>
          </p:cNvPr>
          <p:cNvSpPr/>
          <p:nvPr/>
        </p:nvSpPr>
        <p:spPr>
          <a:xfrm>
            <a:off x="7197459" y="4251413"/>
            <a:ext cx="1095292" cy="1097036"/>
          </a:xfrm>
          <a:prstGeom prst="ellipse">
            <a:avLst/>
          </a:prstGeom>
          <a:ln/>
        </p:spPr>
        <p:style>
          <a:lnRef idx="2">
            <a:schemeClr val="accent2"/>
          </a:lnRef>
          <a:fillRef idx="1">
            <a:schemeClr val="lt1"/>
          </a:fillRef>
          <a:effectRef idx="0">
            <a:schemeClr val="accent2"/>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60" name="Straight Arrow Connector 59">
            <a:extLst>
              <a:ext uri="{FF2B5EF4-FFF2-40B4-BE49-F238E27FC236}">
                <a16:creationId xmlns:a16="http://schemas.microsoft.com/office/drawing/2014/main" id="{D1717FD1-73FD-285E-C347-8A2603005C06}"/>
              </a:ext>
            </a:extLst>
          </p:cNvPr>
          <p:cNvCxnSpPr>
            <a:cxnSpLocks/>
            <a:stCxn id="49" idx="4"/>
            <a:endCxn id="52" idx="0"/>
          </p:cNvCxnSpPr>
          <p:nvPr/>
        </p:nvCxnSpPr>
        <p:spPr>
          <a:xfrm flipH="1">
            <a:off x="9091487" y="3352585"/>
            <a:ext cx="843750" cy="868498"/>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2" name="Straight Arrow Connector 61">
            <a:extLst>
              <a:ext uri="{FF2B5EF4-FFF2-40B4-BE49-F238E27FC236}">
                <a16:creationId xmlns:a16="http://schemas.microsoft.com/office/drawing/2014/main" id="{1B7E7D50-B62D-C123-841D-1DA31BE7DB9E}"/>
              </a:ext>
            </a:extLst>
          </p:cNvPr>
          <p:cNvCxnSpPr>
            <a:cxnSpLocks/>
            <a:stCxn id="49" idx="3"/>
            <a:endCxn id="53" idx="0"/>
          </p:cNvCxnSpPr>
          <p:nvPr/>
        </p:nvCxnSpPr>
        <p:spPr>
          <a:xfrm flipH="1">
            <a:off x="7745105" y="3190581"/>
            <a:ext cx="1799642" cy="1060832"/>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4" name="Straight Arrow Connector 63">
            <a:extLst>
              <a:ext uri="{FF2B5EF4-FFF2-40B4-BE49-F238E27FC236}">
                <a16:creationId xmlns:a16="http://schemas.microsoft.com/office/drawing/2014/main" id="{B80A2FF4-7B22-389E-BBD3-30FEBFC393BA}"/>
              </a:ext>
            </a:extLst>
          </p:cNvPr>
          <p:cNvCxnSpPr>
            <a:cxnSpLocks/>
            <a:endCxn id="108" idx="0"/>
          </p:cNvCxnSpPr>
          <p:nvPr/>
        </p:nvCxnSpPr>
        <p:spPr>
          <a:xfrm>
            <a:off x="10140891" y="3329204"/>
            <a:ext cx="462282" cy="902154"/>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71" name="TextBox 70">
            <a:extLst>
              <a:ext uri="{FF2B5EF4-FFF2-40B4-BE49-F238E27FC236}">
                <a16:creationId xmlns:a16="http://schemas.microsoft.com/office/drawing/2014/main" id="{E805692A-5A1A-324C-EAEA-E89F8825F98B}"/>
              </a:ext>
            </a:extLst>
          </p:cNvPr>
          <p:cNvSpPr txBox="1"/>
          <p:nvPr/>
        </p:nvSpPr>
        <p:spPr>
          <a:xfrm>
            <a:off x="9383001" y="2640630"/>
            <a:ext cx="110799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Politician</a:t>
            </a:r>
          </a:p>
        </p:txBody>
      </p:sp>
      <p:sp>
        <p:nvSpPr>
          <p:cNvPr id="73" name="TextBox 72">
            <a:extLst>
              <a:ext uri="{FF2B5EF4-FFF2-40B4-BE49-F238E27FC236}">
                <a16:creationId xmlns:a16="http://schemas.microsoft.com/office/drawing/2014/main" id="{DAF68279-1B8B-3429-F6AB-5AE7733845CF}"/>
              </a:ext>
            </a:extLst>
          </p:cNvPr>
          <p:cNvSpPr txBox="1"/>
          <p:nvPr/>
        </p:nvSpPr>
        <p:spPr>
          <a:xfrm>
            <a:off x="7204418" y="4556144"/>
            <a:ext cx="1195198" cy="39574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0" indent="0" hangingPunct="0">
              <a:lnSpc>
                <a:spcPct val="120000"/>
              </a:lnSpc>
              <a:spcBef>
                <a:spcPts val="0"/>
              </a:spcBef>
              <a:buClrTx/>
              <a:buSzTx/>
              <a:buNone/>
              <a:defRPr/>
            </a:pPr>
            <a:r>
              <a:rPr lang="en-US" altLang="zh-CN" sz="1800">
                <a:latin typeface="Times New Roman" panose="02020603050405020304" pitchFamily="18" charset="0"/>
                <a:cs typeface="Times New Roman" panose="02020603050405020304" pitchFamily="18" charset="0"/>
                <a:sym typeface="Calibri" panose="020F0502020204030204"/>
              </a:rPr>
              <a:t>President</a:t>
            </a:r>
          </a:p>
        </p:txBody>
      </p:sp>
      <p:sp>
        <p:nvSpPr>
          <p:cNvPr id="74" name="TextBox 73">
            <a:extLst>
              <a:ext uri="{FF2B5EF4-FFF2-40B4-BE49-F238E27FC236}">
                <a16:creationId xmlns:a16="http://schemas.microsoft.com/office/drawing/2014/main" id="{6B8E4EBE-2437-250D-9FC3-359029AEFD65}"/>
              </a:ext>
            </a:extLst>
          </p:cNvPr>
          <p:cNvSpPr txBox="1"/>
          <p:nvPr/>
        </p:nvSpPr>
        <p:spPr>
          <a:xfrm>
            <a:off x="8595197" y="4593741"/>
            <a:ext cx="99257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Minister</a:t>
            </a:r>
          </a:p>
        </p:txBody>
      </p:sp>
      <p:sp>
        <p:nvSpPr>
          <p:cNvPr id="108" name="Oval 107">
            <a:extLst>
              <a:ext uri="{FF2B5EF4-FFF2-40B4-BE49-F238E27FC236}">
                <a16:creationId xmlns:a16="http://schemas.microsoft.com/office/drawing/2014/main" id="{976F317E-1B91-304A-CA88-3418757ED11B}"/>
              </a:ext>
            </a:extLst>
          </p:cNvPr>
          <p:cNvSpPr/>
          <p:nvPr/>
        </p:nvSpPr>
        <p:spPr>
          <a:xfrm>
            <a:off x="10023703" y="4231358"/>
            <a:ext cx="1158940" cy="112736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10" name="Oval 109">
            <a:extLst>
              <a:ext uri="{FF2B5EF4-FFF2-40B4-BE49-F238E27FC236}">
                <a16:creationId xmlns:a16="http://schemas.microsoft.com/office/drawing/2014/main" id="{DE1FC0F6-49A3-0933-0B14-9415811979CC}"/>
              </a:ext>
            </a:extLst>
          </p:cNvPr>
          <p:cNvSpPr/>
          <p:nvPr/>
        </p:nvSpPr>
        <p:spPr>
          <a:xfrm>
            <a:off x="11484540" y="4293560"/>
            <a:ext cx="1158940" cy="1127366"/>
          </a:xfrm>
          <a:prstGeom prst="ellipse">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20" name="TextBox 119">
            <a:extLst>
              <a:ext uri="{FF2B5EF4-FFF2-40B4-BE49-F238E27FC236}">
                <a16:creationId xmlns:a16="http://schemas.microsoft.com/office/drawing/2014/main" id="{DB3592BB-9B74-60F7-2EFC-602704C1EA5B}"/>
              </a:ext>
            </a:extLst>
          </p:cNvPr>
          <p:cNvSpPr txBox="1"/>
          <p:nvPr/>
        </p:nvSpPr>
        <p:spPr>
          <a:xfrm>
            <a:off x="10144085" y="4513667"/>
            <a:ext cx="932345"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Congressman</a:t>
            </a:r>
          </a:p>
        </p:txBody>
      </p:sp>
      <p:sp>
        <p:nvSpPr>
          <p:cNvPr id="122" name="TextBox 121">
            <a:extLst>
              <a:ext uri="{FF2B5EF4-FFF2-40B4-BE49-F238E27FC236}">
                <a16:creationId xmlns:a16="http://schemas.microsoft.com/office/drawing/2014/main" id="{C7EE76E0-82FF-9224-684C-E1C7D67AE47C}"/>
              </a:ext>
            </a:extLst>
          </p:cNvPr>
          <p:cNvSpPr txBox="1"/>
          <p:nvPr/>
        </p:nvSpPr>
        <p:spPr>
          <a:xfrm>
            <a:off x="11824201" y="4655598"/>
            <a:ext cx="47961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a:t>
            </a:r>
          </a:p>
        </p:txBody>
      </p:sp>
      <p:cxnSp>
        <p:nvCxnSpPr>
          <p:cNvPr id="123" name="Straight Arrow Connector 122">
            <a:extLst>
              <a:ext uri="{FF2B5EF4-FFF2-40B4-BE49-F238E27FC236}">
                <a16:creationId xmlns:a16="http://schemas.microsoft.com/office/drawing/2014/main" id="{A9D0E958-5004-36D6-7A28-B1E766D7D5B1}"/>
              </a:ext>
            </a:extLst>
          </p:cNvPr>
          <p:cNvCxnSpPr>
            <a:cxnSpLocks/>
            <a:stCxn id="49" idx="5"/>
          </p:cNvCxnSpPr>
          <p:nvPr/>
        </p:nvCxnSpPr>
        <p:spPr>
          <a:xfrm>
            <a:off x="10325727" y="3190581"/>
            <a:ext cx="1569038" cy="108974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sp>
        <p:nvSpPr>
          <p:cNvPr id="6" name="任意形状 111">
            <a:extLst>
              <a:ext uri="{FF2B5EF4-FFF2-40B4-BE49-F238E27FC236}">
                <a16:creationId xmlns:a16="http://schemas.microsoft.com/office/drawing/2014/main" id="{43FFA74F-6F6D-761D-A10F-EE74B6A92EC2}"/>
              </a:ext>
            </a:extLst>
          </p:cNvPr>
          <p:cNvSpPr/>
          <p:nvPr/>
        </p:nvSpPr>
        <p:spPr>
          <a:xfrm>
            <a:off x="1730045" y="5427885"/>
            <a:ext cx="1156911" cy="517430"/>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dirty="0">
                <a:solidFill>
                  <a:schemeClr val="tx1"/>
                </a:solidFill>
              </a:rPr>
              <a:t>20</a:t>
            </a:r>
            <a:r>
              <a:rPr lang="en-US" altLang="zh-CN" sz="1200" baseline="30000" dirty="0">
                <a:solidFill>
                  <a:schemeClr val="tx1"/>
                </a:solidFill>
              </a:rPr>
              <a:t>th</a:t>
            </a:r>
            <a:r>
              <a:rPr lang="en-US" altLang="zh-CN" sz="1200" dirty="0">
                <a:solidFill>
                  <a:schemeClr val="tx1"/>
                </a:solidFill>
              </a:rPr>
              <a:t>-centuary_politician</a:t>
            </a:r>
            <a:endParaRPr lang="zh-CN" altLang="en-US" sz="1200" kern="1200" dirty="0">
              <a:solidFill>
                <a:schemeClr val="tx1"/>
              </a:solidFill>
            </a:endParaRPr>
          </a:p>
        </p:txBody>
      </p:sp>
      <p:sp>
        <p:nvSpPr>
          <p:cNvPr id="8" name="任意形状 111">
            <a:extLst>
              <a:ext uri="{FF2B5EF4-FFF2-40B4-BE49-F238E27FC236}">
                <a16:creationId xmlns:a16="http://schemas.microsoft.com/office/drawing/2014/main" id="{A0671339-89AB-909C-EBC3-21B66603EA32}"/>
              </a:ext>
            </a:extLst>
          </p:cNvPr>
          <p:cNvSpPr/>
          <p:nvPr/>
        </p:nvSpPr>
        <p:spPr>
          <a:xfrm>
            <a:off x="1180666" y="3250384"/>
            <a:ext cx="787837"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dirty="0" err="1">
                <a:solidFill>
                  <a:schemeClr val="tx1"/>
                </a:solidFill>
              </a:rPr>
              <a:t>Political_person</a:t>
            </a:r>
            <a:endParaRPr lang="zh-CN" altLang="en-US" sz="1200" kern="1200" dirty="0">
              <a:solidFill>
                <a:schemeClr val="tx1"/>
              </a:solidFill>
            </a:endParaRPr>
          </a:p>
        </p:txBody>
      </p:sp>
      <p:sp>
        <p:nvSpPr>
          <p:cNvPr id="9" name="任意形状 111">
            <a:extLst>
              <a:ext uri="{FF2B5EF4-FFF2-40B4-BE49-F238E27FC236}">
                <a16:creationId xmlns:a16="http://schemas.microsoft.com/office/drawing/2014/main" id="{D90FD4ED-221C-2D4C-3E02-427C8FA16005}"/>
              </a:ext>
            </a:extLst>
          </p:cNvPr>
          <p:cNvSpPr/>
          <p:nvPr/>
        </p:nvSpPr>
        <p:spPr>
          <a:xfrm>
            <a:off x="3653868" y="5348449"/>
            <a:ext cx="1595726"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dirty="0">
                <a:latin typeface="+mn-lt"/>
              </a:rPr>
              <a:t>21st-century_African-American_man</a:t>
            </a:r>
            <a:endParaRPr lang="zh-CN" altLang="en-US" sz="1200" kern="1200" dirty="0">
              <a:solidFill>
                <a:schemeClr val="tx1"/>
              </a:solidFill>
            </a:endParaRPr>
          </a:p>
        </p:txBody>
      </p:sp>
      <p:cxnSp>
        <p:nvCxnSpPr>
          <p:cNvPr id="13" name="Straight Arrow Connector 12">
            <a:extLst>
              <a:ext uri="{FF2B5EF4-FFF2-40B4-BE49-F238E27FC236}">
                <a16:creationId xmlns:a16="http://schemas.microsoft.com/office/drawing/2014/main" id="{4F3F8A35-F8D7-89E1-6844-3EE8DF7F3C5C}"/>
              </a:ext>
            </a:extLst>
          </p:cNvPr>
          <p:cNvCxnSpPr>
            <a:stCxn id="21" idx="3"/>
            <a:endCxn id="37" idx="0"/>
          </p:cNvCxnSpPr>
          <p:nvPr/>
        </p:nvCxnSpPr>
        <p:spPr>
          <a:xfrm>
            <a:off x="3123939" y="3007003"/>
            <a:ext cx="420382" cy="163387"/>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59D8158F-3750-24A8-3226-E06CA28DABAC}"/>
              </a:ext>
            </a:extLst>
          </p:cNvPr>
          <p:cNvCxnSpPr>
            <a:stCxn id="21" idx="7"/>
            <a:endCxn id="8" idx="3"/>
          </p:cNvCxnSpPr>
          <p:nvPr/>
        </p:nvCxnSpPr>
        <p:spPr>
          <a:xfrm flipH="1">
            <a:off x="1968503" y="3206342"/>
            <a:ext cx="412264" cy="79765"/>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9" name="Curved Connector 18">
            <a:extLst>
              <a:ext uri="{FF2B5EF4-FFF2-40B4-BE49-F238E27FC236}">
                <a16:creationId xmlns:a16="http://schemas.microsoft.com/office/drawing/2014/main" id="{2AC720E0-5AB9-C1E9-88D0-6D21BC4FACD3}"/>
              </a:ext>
            </a:extLst>
          </p:cNvPr>
          <p:cNvCxnSpPr/>
          <p:nvPr/>
        </p:nvCxnSpPr>
        <p:spPr>
          <a:xfrm rot="5400000">
            <a:off x="2781609" y="3847747"/>
            <a:ext cx="1123850" cy="439189"/>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4" name="Curved Connector 23">
            <a:extLst>
              <a:ext uri="{FF2B5EF4-FFF2-40B4-BE49-F238E27FC236}">
                <a16:creationId xmlns:a16="http://schemas.microsoft.com/office/drawing/2014/main" id="{E9A13550-C957-B959-936E-00A721431B42}"/>
              </a:ext>
            </a:extLst>
          </p:cNvPr>
          <p:cNvCxnSpPr/>
          <p:nvPr/>
        </p:nvCxnSpPr>
        <p:spPr>
          <a:xfrm rot="5400000">
            <a:off x="2436576" y="3489732"/>
            <a:ext cx="615653" cy="76296"/>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28" name="Curved Connector 27">
            <a:extLst>
              <a:ext uri="{FF2B5EF4-FFF2-40B4-BE49-F238E27FC236}">
                <a16:creationId xmlns:a16="http://schemas.microsoft.com/office/drawing/2014/main" id="{C9F8BCB3-3AC2-C953-D95C-237552E8FE4D}"/>
              </a:ext>
            </a:extLst>
          </p:cNvPr>
          <p:cNvCxnSpPr/>
          <p:nvPr/>
        </p:nvCxnSpPr>
        <p:spPr>
          <a:xfrm rot="5400000">
            <a:off x="815850" y="3938404"/>
            <a:ext cx="1123551" cy="393918"/>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30" name="Curved Connector 29">
            <a:extLst>
              <a:ext uri="{FF2B5EF4-FFF2-40B4-BE49-F238E27FC236}">
                <a16:creationId xmlns:a16="http://schemas.microsoft.com/office/drawing/2014/main" id="{63F9F759-1977-2DC2-CD68-73353B458664}"/>
              </a:ext>
            </a:extLst>
          </p:cNvPr>
          <p:cNvCxnSpPr/>
          <p:nvPr/>
        </p:nvCxnSpPr>
        <p:spPr>
          <a:xfrm rot="5400000">
            <a:off x="2395153" y="4371878"/>
            <a:ext cx="461897" cy="160307"/>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32" name="Curved Connector 31">
            <a:extLst>
              <a:ext uri="{FF2B5EF4-FFF2-40B4-BE49-F238E27FC236}">
                <a16:creationId xmlns:a16="http://schemas.microsoft.com/office/drawing/2014/main" id="{A110AED7-1B1A-D818-582D-A159491B3CA7}"/>
              </a:ext>
            </a:extLst>
          </p:cNvPr>
          <p:cNvCxnSpPr>
            <a:cxnSpLocks/>
          </p:cNvCxnSpPr>
          <p:nvPr/>
        </p:nvCxnSpPr>
        <p:spPr>
          <a:xfrm rot="16200000" flipV="1">
            <a:off x="2252209" y="5126187"/>
            <a:ext cx="457787" cy="79882"/>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40" name="Curved Connector 39">
            <a:extLst>
              <a:ext uri="{FF2B5EF4-FFF2-40B4-BE49-F238E27FC236}">
                <a16:creationId xmlns:a16="http://schemas.microsoft.com/office/drawing/2014/main" id="{9767F7CC-5CC5-1E3D-ED7C-CBA6B2602B45}"/>
              </a:ext>
            </a:extLst>
          </p:cNvPr>
          <p:cNvCxnSpPr/>
          <p:nvPr/>
        </p:nvCxnSpPr>
        <p:spPr>
          <a:xfrm rot="10800000">
            <a:off x="3123940" y="4896540"/>
            <a:ext cx="1011143" cy="399105"/>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43" name="Curved Connector 42">
            <a:extLst>
              <a:ext uri="{FF2B5EF4-FFF2-40B4-BE49-F238E27FC236}">
                <a16:creationId xmlns:a16="http://schemas.microsoft.com/office/drawing/2014/main" id="{393240DE-3831-43D7-DAEC-8D21CB00ED7C}"/>
              </a:ext>
            </a:extLst>
          </p:cNvPr>
          <p:cNvCxnSpPr/>
          <p:nvPr/>
        </p:nvCxnSpPr>
        <p:spPr>
          <a:xfrm rot="16200000" flipH="1">
            <a:off x="3312200" y="4314780"/>
            <a:ext cx="1842841" cy="197076"/>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47" name="Curved Connector 46">
            <a:extLst>
              <a:ext uri="{FF2B5EF4-FFF2-40B4-BE49-F238E27FC236}">
                <a16:creationId xmlns:a16="http://schemas.microsoft.com/office/drawing/2014/main" id="{7CF12611-E97B-F2A9-2807-0992C2729F84}"/>
              </a:ext>
            </a:extLst>
          </p:cNvPr>
          <p:cNvCxnSpPr>
            <a:stCxn id="36" idx="4"/>
          </p:cNvCxnSpPr>
          <p:nvPr/>
        </p:nvCxnSpPr>
        <p:spPr>
          <a:xfrm flipV="1">
            <a:off x="1742735" y="4799931"/>
            <a:ext cx="370062" cy="232573"/>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48" name="任意形状 111">
            <a:extLst>
              <a:ext uri="{FF2B5EF4-FFF2-40B4-BE49-F238E27FC236}">
                <a16:creationId xmlns:a16="http://schemas.microsoft.com/office/drawing/2014/main" id="{1FA59669-3DFA-0C18-F4D2-1C3A947E0C3A}"/>
              </a:ext>
            </a:extLst>
          </p:cNvPr>
          <p:cNvSpPr/>
          <p:nvPr/>
        </p:nvSpPr>
        <p:spPr>
          <a:xfrm>
            <a:off x="450480" y="3795145"/>
            <a:ext cx="787837"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p:spPr>
        <p:style>
          <a:lnRef idx="2">
            <a:schemeClr val="accent2"/>
          </a:lnRef>
          <a:fillRef idx="1">
            <a:schemeClr val="lt1"/>
          </a:fillRef>
          <a:effectRef idx="0">
            <a:schemeClr val="accent2"/>
          </a:effectRef>
          <a:fontRef idx="minor">
            <a:schemeClr val="dk1"/>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dirty="0">
                <a:solidFill>
                  <a:schemeClr val="tx1"/>
                </a:solidFill>
              </a:rPr>
              <a:t>Politician</a:t>
            </a:r>
            <a:endParaRPr lang="zh-CN" altLang="en-US" sz="1200" kern="1200" dirty="0">
              <a:solidFill>
                <a:schemeClr val="tx1"/>
              </a:solidFill>
            </a:endParaRPr>
          </a:p>
        </p:txBody>
      </p:sp>
      <p:cxnSp>
        <p:nvCxnSpPr>
          <p:cNvPr id="51" name="Curved Connector 50">
            <a:extLst>
              <a:ext uri="{FF2B5EF4-FFF2-40B4-BE49-F238E27FC236}">
                <a16:creationId xmlns:a16="http://schemas.microsoft.com/office/drawing/2014/main" id="{4D1031C1-4587-564B-8525-F386DAA8A1AB}"/>
              </a:ext>
            </a:extLst>
          </p:cNvPr>
          <p:cNvCxnSpPr>
            <a:cxnSpLocks/>
            <a:stCxn id="8" idx="7"/>
            <a:endCxn id="48" idx="1"/>
          </p:cNvCxnSpPr>
          <p:nvPr/>
        </p:nvCxnSpPr>
        <p:spPr>
          <a:xfrm flipH="1">
            <a:off x="500508" y="3571892"/>
            <a:ext cx="680158" cy="223253"/>
          </a:xfrm>
          <a:prstGeom prst="curvedConnector3">
            <a:avLst>
              <a:gd name="adj1" fmla="val 137497"/>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58" name="Curved Connector 57">
            <a:extLst>
              <a:ext uri="{FF2B5EF4-FFF2-40B4-BE49-F238E27FC236}">
                <a16:creationId xmlns:a16="http://schemas.microsoft.com/office/drawing/2014/main" id="{B46AC1B4-7DE2-3F66-4DD1-165822293743}"/>
              </a:ext>
            </a:extLst>
          </p:cNvPr>
          <p:cNvCxnSpPr/>
          <p:nvPr/>
        </p:nvCxnSpPr>
        <p:spPr>
          <a:xfrm rot="16200000" flipH="1">
            <a:off x="725303" y="4371135"/>
            <a:ext cx="601642" cy="164123"/>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61" name="Curved Connector 60">
            <a:extLst>
              <a:ext uri="{FF2B5EF4-FFF2-40B4-BE49-F238E27FC236}">
                <a16:creationId xmlns:a16="http://schemas.microsoft.com/office/drawing/2014/main" id="{417C09F9-C5C4-03FE-B15A-4E8B8D8B0BD2}"/>
              </a:ext>
            </a:extLst>
          </p:cNvPr>
          <p:cNvCxnSpPr>
            <a:stCxn id="48" idx="4"/>
          </p:cNvCxnSpPr>
          <p:nvPr/>
        </p:nvCxnSpPr>
        <p:spPr>
          <a:xfrm>
            <a:off x="1238317" y="4116653"/>
            <a:ext cx="1070183" cy="75612"/>
          </a:xfrm>
          <a:prstGeom prst="curvedConnector3">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4034149052"/>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0313" y="1268760"/>
            <a:ext cx="8077872" cy="523220"/>
          </a:xfrm>
          <a:prstGeom prst="rect">
            <a:avLst/>
          </a:prstGeom>
        </p:spPr>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endParaRPr kumimoji="0" lang="en-US" altLang="zh-CN" sz="2800" b="0" i="0" u="none" strike="noStrike" kern="1200" cap="none" spc="0" normalizeH="0" baseline="0" noProof="0">
              <a:ln>
                <a:noFill/>
              </a:ln>
              <a:solidFill>
                <a:srgbClr val="000000"/>
              </a:solidFill>
              <a:effectLst/>
              <a:uLnTx/>
              <a:uFillTx/>
              <a:latin typeface="Calibri" panose="020F0502020204030204"/>
              <a:cs typeface="Arial" panose="020B0604020202020204" pitchFamily="34" charset="0"/>
            </a:endParaRPr>
          </a:p>
        </p:txBody>
      </p:sp>
      <p:sp>
        <p:nvSpPr>
          <p:cNvPr id="20" name="スライド番号プレースホルダ 4"/>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13</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2" name="文本框 1">
            <a:extLst>
              <a:ext uri="{FF2B5EF4-FFF2-40B4-BE49-F238E27FC236}">
                <a16:creationId xmlns:a16="http://schemas.microsoft.com/office/drawing/2014/main" id="{7D1E6534-B416-1538-DE2B-41208342DBCE}"/>
              </a:ext>
            </a:extLst>
          </p:cNvPr>
          <p:cNvSpPr txBox="1"/>
          <p:nvPr/>
        </p:nvSpPr>
        <p:spPr>
          <a:xfrm>
            <a:off x="4615170" y="3044279"/>
            <a:ext cx="4079260"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spcBef>
                <a:spcPts val="600"/>
              </a:spcBef>
              <a:spcAft>
                <a:spcPts val="600"/>
              </a:spcAft>
              <a:buClr>
                <a:srgbClr val="7D2D2D"/>
              </a:buClr>
              <a:buSzPct val="75000"/>
              <a:defRPr/>
            </a:pPr>
            <a:r>
              <a:rPr lang="en-US" altLang="zh-CN" sz="4400" b="1">
                <a:solidFill>
                  <a:srgbClr val="800000"/>
                </a:solidFill>
                <a:latin typeface="Times New Roman" panose="02020603050405020304" pitchFamily="18" charset="0"/>
                <a:cs typeface="Times New Roman" panose="02020603050405020304" pitchFamily="18" charset="0"/>
              </a:rPr>
              <a:t>Approach</a:t>
            </a:r>
          </a:p>
        </p:txBody>
      </p:sp>
    </p:spTree>
    <p:extLst>
      <p:ext uri="{BB962C8B-B14F-4D97-AF65-F5344CB8AC3E}">
        <p14:creationId xmlns:p14="http://schemas.microsoft.com/office/powerpoint/2010/main" val="3920523530"/>
      </p:ext>
    </p:extLst>
  </p:cSld>
  <p:clrMapOvr>
    <a:masterClrMapping/>
  </p:clrMapOvr>
  <p:transition spd="med" advTm="48640"/>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08B940-4C9E-A7C1-29B9-805AA64E81F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0A8EBF-AFC0-21FA-B22D-71C3F2C49B3A}"/>
              </a:ext>
            </a:extLst>
          </p:cNvPr>
          <p:cNvSpPr/>
          <p:nvPr/>
        </p:nvSpPr>
        <p:spPr>
          <a:xfrm>
            <a:off x="605283" y="1195440"/>
            <a:ext cx="7621374" cy="1662852"/>
          </a:xfrm>
          <a:prstGeom prst="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41" name="圆角矩形 39">
            <a:extLst>
              <a:ext uri="{FF2B5EF4-FFF2-40B4-BE49-F238E27FC236}">
                <a16:creationId xmlns:a16="http://schemas.microsoft.com/office/drawing/2014/main" id="{5236CC81-35B6-6761-4951-9221827791FE}"/>
              </a:ext>
            </a:extLst>
          </p:cNvPr>
          <p:cNvSpPr/>
          <p:nvPr/>
        </p:nvSpPr>
        <p:spPr>
          <a:xfrm>
            <a:off x="6284264" y="3693874"/>
            <a:ext cx="2269281"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65" name="肘形连接符 20">
            <a:extLst>
              <a:ext uri="{FF2B5EF4-FFF2-40B4-BE49-F238E27FC236}">
                <a16:creationId xmlns:a16="http://schemas.microsoft.com/office/drawing/2014/main" id="{0BDBB4C9-4823-7B50-0704-68F6D50AA1FA}"/>
              </a:ext>
            </a:extLst>
          </p:cNvPr>
          <p:cNvCxnSpPr>
            <a:cxnSpLocks/>
          </p:cNvCxnSpPr>
          <p:nvPr/>
        </p:nvCxnSpPr>
        <p:spPr>
          <a:xfrm rot="10800000">
            <a:off x="8146832" y="4180159"/>
            <a:ext cx="1546258" cy="979112"/>
          </a:xfrm>
          <a:prstGeom prst="bentConnector3">
            <a:avLst>
              <a:gd name="adj1" fmla="val 99984"/>
            </a:avLst>
          </a:prstGeom>
          <a:ln>
            <a:tailEnd type="triangle"/>
          </a:ln>
        </p:spPr>
        <p:style>
          <a:lnRef idx="2">
            <a:schemeClr val="dk1"/>
          </a:lnRef>
          <a:fillRef idx="0">
            <a:schemeClr val="dk1"/>
          </a:fillRef>
          <a:effectRef idx="1">
            <a:schemeClr val="dk1"/>
          </a:effectRef>
          <a:fontRef idx="minor">
            <a:schemeClr val="tx1"/>
          </a:fontRef>
        </p:style>
      </p:cxnSp>
      <p:sp>
        <p:nvSpPr>
          <p:cNvPr id="32" name="TextBox 31">
            <a:extLst>
              <a:ext uri="{FF2B5EF4-FFF2-40B4-BE49-F238E27FC236}">
                <a16:creationId xmlns:a16="http://schemas.microsoft.com/office/drawing/2014/main" id="{854B8420-90E0-0E05-135A-74E532B28260}"/>
              </a:ext>
            </a:extLst>
          </p:cNvPr>
          <p:cNvSpPr txBox="1"/>
          <p:nvPr/>
        </p:nvSpPr>
        <p:spPr>
          <a:xfrm>
            <a:off x="6658875" y="3710439"/>
            <a:ext cx="1740645"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candidates</a:t>
            </a:r>
          </a:p>
        </p:txBody>
      </p:sp>
      <p:sp>
        <p:nvSpPr>
          <p:cNvPr id="128" name="标题 3">
            <a:extLst>
              <a:ext uri="{FF2B5EF4-FFF2-40B4-BE49-F238E27FC236}">
                <a16:creationId xmlns:a16="http://schemas.microsoft.com/office/drawing/2014/main" id="{1215DD60-39DE-3BED-FD2C-7F7148010CB0}"/>
              </a:ext>
            </a:extLst>
          </p:cNvPr>
          <p:cNvSpPr txBox="1">
            <a:spLocks noGrp="1"/>
          </p:cNvSpPr>
          <p:nvPr>
            <p:ph type="title"/>
          </p:nvPr>
        </p:nvSpPr>
        <p:spPr>
          <a:xfrm>
            <a:off x="219489" y="205809"/>
            <a:ext cx="9716135" cy="786130"/>
          </a:xfrm>
          <a:prstGeom prst="rect">
            <a:avLst/>
          </a:prstGeom>
        </p:spPr>
        <p:txBody>
          <a:bodyPr>
            <a:normAutofit/>
          </a:bodyPr>
          <a:lstStyle/>
          <a:p>
            <a:r>
              <a:rPr lang="en-US" sz="4400" b="1" kern="1200">
                <a:solidFill>
                  <a:srgbClr val="7D2D2D"/>
                </a:solidFill>
                <a:latin typeface="Arial Black" panose="020B0A04020102020204" pitchFamily="34" charset="0"/>
                <a:ea typeface="+mn-ea"/>
                <a:cs typeface="Times New Roman" panose="02020603050405020304" pitchFamily="18" charset="0"/>
              </a:rPr>
              <a:t>Overview</a:t>
            </a:r>
          </a:p>
        </p:txBody>
      </p:sp>
      <p:sp>
        <p:nvSpPr>
          <p:cNvPr id="20" name="スライド番号プレースホルダ 4">
            <a:extLst>
              <a:ext uri="{FF2B5EF4-FFF2-40B4-BE49-F238E27FC236}">
                <a16:creationId xmlns:a16="http://schemas.microsoft.com/office/drawing/2014/main" id="{BECA4186-5725-10E2-B597-E6033AEE1627}"/>
              </a:ext>
            </a:extLst>
          </p:cNvPr>
          <p:cNvSpPr txBox="1">
            <a:spLocks noGrp="1"/>
          </p:cNvSpPr>
          <p:nvPr>
            <p:ph type="sldNum" sz="quarter" idx="2"/>
          </p:nvPr>
        </p:nvSpPr>
        <p:spPr>
          <a:xfrm>
            <a:off x="11478486" y="6163763"/>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14</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pic>
        <p:nvPicPr>
          <p:cNvPr id="36" name="图片 7">
            <a:extLst>
              <a:ext uri="{FF2B5EF4-FFF2-40B4-BE49-F238E27FC236}">
                <a16:creationId xmlns:a16="http://schemas.microsoft.com/office/drawing/2014/main" id="{29A6392C-203D-5430-D493-B8EA509542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26878" y="3443329"/>
            <a:ext cx="965868" cy="925200"/>
          </a:xfrm>
          <a:prstGeom prst="rect">
            <a:avLst/>
          </a:prstGeom>
        </p:spPr>
      </p:pic>
      <p:sp>
        <p:nvSpPr>
          <p:cNvPr id="37" name="圆角矩形 39">
            <a:extLst>
              <a:ext uri="{FF2B5EF4-FFF2-40B4-BE49-F238E27FC236}">
                <a16:creationId xmlns:a16="http://schemas.microsoft.com/office/drawing/2014/main" id="{D3B831BD-AE5A-A8BC-BD8A-F1F9E122B8CA}"/>
              </a:ext>
            </a:extLst>
          </p:cNvPr>
          <p:cNvSpPr/>
          <p:nvPr/>
        </p:nvSpPr>
        <p:spPr>
          <a:xfrm>
            <a:off x="2560708" y="3487954"/>
            <a:ext cx="2102096" cy="91939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j-lt"/>
                <a:ea typeface="+mj-ea"/>
                <a:cs typeface="+mj-cs"/>
                <a:sym typeface="Calibri" panose="020F0502020204030204"/>
              </a:rPr>
              <a:t>Hierarchy Information</a:t>
            </a:r>
          </a:p>
          <a:p>
            <a:pPr marL="0" marR="0" indent="0" algn="ctr" defTabSz="914400" rtl="0" fontAlgn="auto" latinLnBrk="0" hangingPunct="0">
              <a:lnSpc>
                <a:spcPct val="100000"/>
              </a:lnSpc>
              <a:spcBef>
                <a:spcPts val="0"/>
              </a:spcBef>
              <a:spcAft>
                <a:spcPts val="0"/>
              </a:spcAft>
              <a:buClrTx/>
              <a:buSzTx/>
              <a:buFontTx/>
              <a:buNone/>
            </a:pPr>
            <a:r>
              <a:rPr lang="en-US" altLang="zh-CN" sz="1600">
                <a:solidFill>
                  <a:srgbClr val="000000"/>
                </a:solidFill>
                <a:latin typeface="+mj-lt"/>
                <a:ea typeface="+mj-ea"/>
                <a:cs typeface="+mj-cs"/>
                <a:sym typeface="Calibri" panose="020F0502020204030204"/>
              </a:rPr>
              <a:t>From</a:t>
            </a:r>
          </a:p>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err="1">
                <a:ln>
                  <a:noFill/>
                </a:ln>
                <a:solidFill>
                  <a:srgbClr val="000000"/>
                </a:solidFill>
                <a:effectLst/>
                <a:uFillTx/>
                <a:latin typeface="+mj-lt"/>
                <a:ea typeface="+mj-ea"/>
                <a:cs typeface="+mj-cs"/>
                <a:sym typeface="Calibri" panose="020F0502020204030204"/>
              </a:rPr>
              <a:t>CaLiGraph</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33" name="直线箭头连接符 16">
            <a:extLst>
              <a:ext uri="{FF2B5EF4-FFF2-40B4-BE49-F238E27FC236}">
                <a16:creationId xmlns:a16="http://schemas.microsoft.com/office/drawing/2014/main" id="{EA9DA298-D5E4-EFA7-874A-31A44BBEC551}"/>
              </a:ext>
            </a:extLst>
          </p:cNvPr>
          <p:cNvCxnSpPr/>
          <p:nvPr/>
        </p:nvCxnSpPr>
        <p:spPr>
          <a:xfrm>
            <a:off x="10240337" y="3860403"/>
            <a:ext cx="43204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4" name="文本框 19">
            <a:extLst>
              <a:ext uri="{FF2B5EF4-FFF2-40B4-BE49-F238E27FC236}">
                <a16:creationId xmlns:a16="http://schemas.microsoft.com/office/drawing/2014/main" id="{8176A5D5-9F75-E605-64D0-635712F3840F}"/>
              </a:ext>
            </a:extLst>
          </p:cNvPr>
          <p:cNvSpPr txBox="1"/>
          <p:nvPr/>
        </p:nvSpPr>
        <p:spPr>
          <a:xfrm>
            <a:off x="9450557" y="3185769"/>
            <a:ext cx="48506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altLang="zh-CN" sz="1800" b="0" i="0" u="none" strike="noStrike" cap="none" spc="0" normalizeH="0" baseline="0">
                <a:ln>
                  <a:noFill/>
                </a:ln>
                <a:solidFill>
                  <a:srgbClr val="000000"/>
                </a:solidFill>
                <a:effectLst/>
                <a:uFillTx/>
                <a:latin typeface="+mj-lt"/>
                <a:ea typeface="+mj-ea"/>
                <a:cs typeface="+mj-cs"/>
                <a:sym typeface="Calibri" panose="020F0502020204030204"/>
              </a:rPr>
              <a:t>LLM</a:t>
            </a: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35" name="肘形连接符 20">
            <a:extLst>
              <a:ext uri="{FF2B5EF4-FFF2-40B4-BE49-F238E27FC236}">
                <a16:creationId xmlns:a16="http://schemas.microsoft.com/office/drawing/2014/main" id="{55022216-DEF3-10F8-2B81-11EBAEA4461A}"/>
              </a:ext>
            </a:extLst>
          </p:cNvPr>
          <p:cNvCxnSpPr>
            <a:cxnSpLocks/>
          </p:cNvCxnSpPr>
          <p:nvPr/>
        </p:nvCxnSpPr>
        <p:spPr>
          <a:xfrm rot="5400000" flipH="1" flipV="1">
            <a:off x="215149" y="2524747"/>
            <a:ext cx="1610399" cy="450305"/>
          </a:xfrm>
          <a:prstGeom prst="bentConnector3">
            <a:avLst>
              <a:gd name="adj1" fmla="val 100144"/>
            </a:avLst>
          </a:prstGeom>
          <a:ln>
            <a:tailEnd type="triangle"/>
          </a:ln>
        </p:spPr>
        <p:style>
          <a:lnRef idx="2">
            <a:schemeClr val="dk1"/>
          </a:lnRef>
          <a:fillRef idx="0">
            <a:schemeClr val="dk1"/>
          </a:fillRef>
          <a:effectRef idx="1">
            <a:schemeClr val="dk1"/>
          </a:effectRef>
          <a:fontRef idx="minor">
            <a:schemeClr val="tx1"/>
          </a:fontRef>
        </p:style>
      </p:cxnSp>
      <p:sp>
        <p:nvSpPr>
          <p:cNvPr id="136" name="圆角矩形 36">
            <a:extLst>
              <a:ext uri="{FF2B5EF4-FFF2-40B4-BE49-F238E27FC236}">
                <a16:creationId xmlns:a16="http://schemas.microsoft.com/office/drawing/2014/main" id="{1F8923DE-C425-DE32-0893-58ABD49565D2}"/>
              </a:ext>
            </a:extLst>
          </p:cNvPr>
          <p:cNvSpPr/>
          <p:nvPr/>
        </p:nvSpPr>
        <p:spPr>
          <a:xfrm>
            <a:off x="135745" y="3659822"/>
            <a:ext cx="1592853" cy="40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kumimoji="0" lang="en-US" altLang="zh-CN" sz="1800" b="0" i="1" u="none" strike="noStrike" cap="none" spc="0" normalizeH="0" baseline="0" err="1">
                <a:ln>
                  <a:noFill/>
                </a:ln>
                <a:solidFill>
                  <a:srgbClr val="000000"/>
                </a:solidFill>
                <a:effectLst/>
                <a:uFillTx/>
                <a:latin typeface="+mj-lt"/>
                <a:ea typeface="+mj-ea"/>
                <a:cs typeface="+mj-cs"/>
                <a:sym typeface="Calibri" panose="020F0502020204030204"/>
              </a:rPr>
              <a:t>CaLiGraph</a:t>
            </a:r>
            <a:r>
              <a:rPr kumimoji="0" lang="en-US" altLang="zh-CN" sz="1800" b="0" i="1" u="none" strike="noStrike" cap="none" spc="0" normalizeH="0" baseline="0">
                <a:ln>
                  <a:noFill/>
                </a:ln>
                <a:solidFill>
                  <a:srgbClr val="000000"/>
                </a:solidFill>
                <a:effectLst/>
                <a:uFillTx/>
                <a:latin typeface="+mj-lt"/>
                <a:ea typeface="+mj-ea"/>
                <a:cs typeface="+mj-cs"/>
                <a:sym typeface="Calibri" panose="020F0502020204030204"/>
              </a:rPr>
              <a:t> class</a:t>
            </a:r>
            <a:endParaRPr kumimoji="0" lang="zh-CN" altLang="en-US" sz="1800" b="0" i="1"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37" name="圆角矩形 37">
            <a:extLst>
              <a:ext uri="{FF2B5EF4-FFF2-40B4-BE49-F238E27FC236}">
                <a16:creationId xmlns:a16="http://schemas.microsoft.com/office/drawing/2014/main" id="{1DAF9CC6-3EF9-2283-5F64-ECE0492F7B1E}"/>
              </a:ext>
            </a:extLst>
          </p:cNvPr>
          <p:cNvSpPr/>
          <p:nvPr/>
        </p:nvSpPr>
        <p:spPr>
          <a:xfrm>
            <a:off x="10672385" y="3620019"/>
            <a:ext cx="1448837" cy="40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kumimoji="0" lang="en-US" altLang="zh-CN" sz="1800" b="0" i="1" u="none" strike="noStrike" cap="none" spc="0" normalizeH="0" baseline="0">
                <a:ln>
                  <a:noFill/>
                </a:ln>
                <a:solidFill>
                  <a:srgbClr val="000000"/>
                </a:solidFill>
                <a:effectLst/>
                <a:uFillTx/>
                <a:latin typeface="+mj-lt"/>
                <a:ea typeface="+mj-ea"/>
                <a:cs typeface="+mj-cs"/>
                <a:sym typeface="Calibri" panose="020F0502020204030204"/>
              </a:rPr>
              <a:t>DBpedia class</a:t>
            </a:r>
            <a:endParaRPr kumimoji="0" lang="zh-CN" altLang="en-US" sz="1800" b="0" i="1"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38" name="圆角矩形 39">
            <a:extLst>
              <a:ext uri="{FF2B5EF4-FFF2-40B4-BE49-F238E27FC236}">
                <a16:creationId xmlns:a16="http://schemas.microsoft.com/office/drawing/2014/main" id="{EC47F898-601A-B2D5-0646-FEF59BC455CE}"/>
              </a:ext>
            </a:extLst>
          </p:cNvPr>
          <p:cNvSpPr/>
          <p:nvPr/>
        </p:nvSpPr>
        <p:spPr>
          <a:xfrm>
            <a:off x="1523189" y="1250840"/>
            <a:ext cx="2102096"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j-lt"/>
                <a:ea typeface="+mj-ea"/>
                <a:cs typeface="+mj-cs"/>
                <a:sym typeface="Calibri" panose="020F0502020204030204"/>
              </a:rPr>
              <a:t>Root phrase extraction</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39" name="左大括号 40">
            <a:extLst>
              <a:ext uri="{FF2B5EF4-FFF2-40B4-BE49-F238E27FC236}">
                <a16:creationId xmlns:a16="http://schemas.microsoft.com/office/drawing/2014/main" id="{7F1227E2-047A-9E0A-5EB3-642C596AC163}"/>
              </a:ext>
            </a:extLst>
          </p:cNvPr>
          <p:cNvSpPr/>
          <p:nvPr/>
        </p:nvSpPr>
        <p:spPr>
          <a:xfrm>
            <a:off x="1299844" y="1439260"/>
            <a:ext cx="155448" cy="1005840"/>
          </a:xfrm>
          <a:prstGeom prst="leftBrace">
            <a:avLst/>
          </a:prstGeom>
          <a:ln/>
        </p:spPr>
        <p:style>
          <a:lnRef idx="2">
            <a:schemeClr val="dk1"/>
          </a:lnRef>
          <a:fillRef idx="0">
            <a:schemeClr val="dk1"/>
          </a:fillRef>
          <a:effectRef idx="1">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40" name="圆角矩形 41">
            <a:extLst>
              <a:ext uri="{FF2B5EF4-FFF2-40B4-BE49-F238E27FC236}">
                <a16:creationId xmlns:a16="http://schemas.microsoft.com/office/drawing/2014/main" id="{7160A39B-C2C2-5BE6-2259-8FC3A149B7CD}"/>
              </a:ext>
            </a:extLst>
          </p:cNvPr>
          <p:cNvSpPr/>
          <p:nvPr/>
        </p:nvSpPr>
        <p:spPr>
          <a:xfrm>
            <a:off x="1523189" y="1754896"/>
            <a:ext cx="2102096"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lang="en-US" altLang="zh-CN" sz="1600">
                <a:solidFill>
                  <a:srgbClr val="000000"/>
                </a:solidFill>
                <a:latin typeface="+mj-lt"/>
                <a:ea typeface="+mj-ea"/>
                <a:cs typeface="+mj-cs"/>
              </a:rPr>
              <a:t>Sentence embedding</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41" name="圆角矩形 42">
            <a:extLst>
              <a:ext uri="{FF2B5EF4-FFF2-40B4-BE49-F238E27FC236}">
                <a16:creationId xmlns:a16="http://schemas.microsoft.com/office/drawing/2014/main" id="{ABF6F11C-2C55-2FCC-6397-0E213E1FFC17}"/>
              </a:ext>
            </a:extLst>
          </p:cNvPr>
          <p:cNvSpPr/>
          <p:nvPr/>
        </p:nvSpPr>
        <p:spPr>
          <a:xfrm>
            <a:off x="1523189" y="2316432"/>
            <a:ext cx="2102097"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j-lt"/>
                <a:ea typeface="+mj-ea"/>
                <a:cs typeface="+mj-cs"/>
                <a:sym typeface="Calibri" panose="020F0502020204030204"/>
              </a:rPr>
              <a:t>Type inheritance</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42" name="右大括号 43">
            <a:extLst>
              <a:ext uri="{FF2B5EF4-FFF2-40B4-BE49-F238E27FC236}">
                <a16:creationId xmlns:a16="http://schemas.microsoft.com/office/drawing/2014/main" id="{7758C108-0E55-264C-D4F2-D24907DF2927}"/>
              </a:ext>
            </a:extLst>
          </p:cNvPr>
          <p:cNvSpPr/>
          <p:nvPr/>
        </p:nvSpPr>
        <p:spPr>
          <a:xfrm>
            <a:off x="3675518" y="1468000"/>
            <a:ext cx="155448" cy="1005840"/>
          </a:xfrm>
          <a:prstGeom prst="rightBrace">
            <a:avLst/>
          </a:prstGeom>
          <a:ln/>
        </p:spPr>
        <p:style>
          <a:lnRef idx="2">
            <a:schemeClr val="dk1"/>
          </a:lnRef>
          <a:fillRef idx="0">
            <a:schemeClr val="dk1"/>
          </a:fillRef>
          <a:effectRef idx="1">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143" name="直线箭头连接符 45">
            <a:extLst>
              <a:ext uri="{FF2B5EF4-FFF2-40B4-BE49-F238E27FC236}">
                <a16:creationId xmlns:a16="http://schemas.microsoft.com/office/drawing/2014/main" id="{94A25A59-0917-A221-D8C3-E059C6486C30}"/>
              </a:ext>
            </a:extLst>
          </p:cNvPr>
          <p:cNvCxnSpPr>
            <a:cxnSpLocks/>
          </p:cNvCxnSpPr>
          <p:nvPr/>
        </p:nvCxnSpPr>
        <p:spPr>
          <a:xfrm>
            <a:off x="3891542" y="1970920"/>
            <a:ext cx="129614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44" name="文本框 48">
            <a:extLst>
              <a:ext uri="{FF2B5EF4-FFF2-40B4-BE49-F238E27FC236}">
                <a16:creationId xmlns:a16="http://schemas.microsoft.com/office/drawing/2014/main" id="{47AB6DFB-F6DE-39E3-3C21-7AC706D5EF57}"/>
              </a:ext>
            </a:extLst>
          </p:cNvPr>
          <p:cNvSpPr txBox="1"/>
          <p:nvPr/>
        </p:nvSpPr>
        <p:spPr>
          <a:xfrm flipH="1">
            <a:off x="3933216" y="1610880"/>
            <a:ext cx="1182462"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a:t>fine-tuning</a:t>
            </a: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45" name="圆角矩形 51">
            <a:extLst>
              <a:ext uri="{FF2B5EF4-FFF2-40B4-BE49-F238E27FC236}">
                <a16:creationId xmlns:a16="http://schemas.microsoft.com/office/drawing/2014/main" id="{CEB66CD5-FCFA-764C-E133-18FBFF49B9D5}"/>
              </a:ext>
            </a:extLst>
          </p:cNvPr>
          <p:cNvSpPr/>
          <p:nvPr/>
        </p:nvSpPr>
        <p:spPr>
          <a:xfrm>
            <a:off x="5270037" y="1769032"/>
            <a:ext cx="637729"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j-lt"/>
                <a:ea typeface="+mj-ea"/>
                <a:cs typeface="+mj-cs"/>
                <a:sym typeface="Calibri" panose="020F0502020204030204"/>
              </a:rPr>
              <a:t>BERT</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46" name="肘形连接符 52">
            <a:extLst>
              <a:ext uri="{FF2B5EF4-FFF2-40B4-BE49-F238E27FC236}">
                <a16:creationId xmlns:a16="http://schemas.microsoft.com/office/drawing/2014/main" id="{23FA7CF3-E1CD-144D-7967-C8D13D30F757}"/>
              </a:ext>
            </a:extLst>
          </p:cNvPr>
          <p:cNvCxnSpPr>
            <a:cxnSpLocks/>
          </p:cNvCxnSpPr>
          <p:nvPr/>
        </p:nvCxnSpPr>
        <p:spPr>
          <a:xfrm>
            <a:off x="5983295" y="1944699"/>
            <a:ext cx="2028591" cy="1639123"/>
          </a:xfrm>
          <a:prstGeom prst="bentConnector3">
            <a:avLst>
              <a:gd name="adj1" fmla="val 99905"/>
            </a:avLst>
          </a:prstGeom>
          <a:ln>
            <a:tailEnd type="triangle"/>
          </a:ln>
        </p:spPr>
        <p:style>
          <a:lnRef idx="2">
            <a:schemeClr val="dk1"/>
          </a:lnRef>
          <a:fillRef idx="0">
            <a:schemeClr val="dk1"/>
          </a:fillRef>
          <a:effectRef idx="1">
            <a:schemeClr val="dk1"/>
          </a:effectRef>
          <a:fontRef idx="minor">
            <a:schemeClr val="tx1"/>
          </a:fontRef>
        </p:style>
      </p:cxnSp>
      <p:sp>
        <p:nvSpPr>
          <p:cNvPr id="147" name="文本框 57">
            <a:extLst>
              <a:ext uri="{FF2B5EF4-FFF2-40B4-BE49-F238E27FC236}">
                <a16:creationId xmlns:a16="http://schemas.microsoft.com/office/drawing/2014/main" id="{0291C9F5-F9BF-AA40-B6F9-D2A6DBB3936C}"/>
              </a:ext>
            </a:extLst>
          </p:cNvPr>
          <p:cNvSpPr txBox="1"/>
          <p:nvPr/>
        </p:nvSpPr>
        <p:spPr>
          <a:xfrm flipH="1">
            <a:off x="5705958" y="2882274"/>
            <a:ext cx="4966427" cy="369330"/>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pPr>
            <a:r>
              <a:rPr lang="en-US" altLang="zh-CN" b="1"/>
              <a:t>&gt;0.99</a:t>
            </a:r>
            <a:r>
              <a:rPr lang="ja-JP" altLang="en-US" b="1"/>
              <a:t> </a:t>
            </a:r>
            <a:r>
              <a:rPr lang="en-US" altLang="ja-JP" b="1"/>
              <a:t>similarity cosine similarity</a:t>
            </a:r>
            <a:r>
              <a:rPr lang="en-US" altLang="zh-CN"/>
              <a:t> candidates</a:t>
            </a:r>
            <a:endParaRPr kumimoji="0" lang="zh-CN" alt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48" name="直线箭头连接符 12">
            <a:extLst>
              <a:ext uri="{FF2B5EF4-FFF2-40B4-BE49-F238E27FC236}">
                <a16:creationId xmlns:a16="http://schemas.microsoft.com/office/drawing/2014/main" id="{E6D31356-7EAD-2713-FEBF-A9B2757AD59D}"/>
              </a:ext>
            </a:extLst>
          </p:cNvPr>
          <p:cNvCxnSpPr>
            <a:cxnSpLocks/>
          </p:cNvCxnSpPr>
          <p:nvPr/>
        </p:nvCxnSpPr>
        <p:spPr>
          <a:xfrm>
            <a:off x="1915783" y="3891600"/>
            <a:ext cx="5552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2" name="直线箭头连接符 12">
            <a:extLst>
              <a:ext uri="{FF2B5EF4-FFF2-40B4-BE49-F238E27FC236}">
                <a16:creationId xmlns:a16="http://schemas.microsoft.com/office/drawing/2014/main" id="{C6856A3A-EAE2-2100-67A5-1B4A334AD577}"/>
              </a:ext>
            </a:extLst>
          </p:cNvPr>
          <p:cNvCxnSpPr>
            <a:cxnSpLocks/>
          </p:cNvCxnSpPr>
          <p:nvPr/>
        </p:nvCxnSpPr>
        <p:spPr>
          <a:xfrm>
            <a:off x="4963130" y="3869976"/>
            <a:ext cx="102016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54" name="左大括号 40">
            <a:extLst>
              <a:ext uri="{FF2B5EF4-FFF2-40B4-BE49-F238E27FC236}">
                <a16:creationId xmlns:a16="http://schemas.microsoft.com/office/drawing/2014/main" id="{258CAF30-0084-E8E9-F5E8-5F53932948D1}"/>
              </a:ext>
            </a:extLst>
          </p:cNvPr>
          <p:cNvSpPr/>
          <p:nvPr/>
        </p:nvSpPr>
        <p:spPr>
          <a:xfrm>
            <a:off x="1296654" y="4915980"/>
            <a:ext cx="155448" cy="1005840"/>
          </a:xfrm>
          <a:prstGeom prst="leftBrace">
            <a:avLst/>
          </a:prstGeom>
          <a:ln/>
        </p:spPr>
        <p:style>
          <a:lnRef idx="2">
            <a:schemeClr val="dk1"/>
          </a:lnRef>
          <a:fillRef idx="0">
            <a:schemeClr val="dk1"/>
          </a:fillRef>
          <a:effectRef idx="1">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55" name="右大括号 43">
            <a:extLst>
              <a:ext uri="{FF2B5EF4-FFF2-40B4-BE49-F238E27FC236}">
                <a16:creationId xmlns:a16="http://schemas.microsoft.com/office/drawing/2014/main" id="{6EABF285-9892-5518-F909-D32D45F88DF5}"/>
              </a:ext>
            </a:extLst>
          </p:cNvPr>
          <p:cNvSpPr/>
          <p:nvPr/>
        </p:nvSpPr>
        <p:spPr>
          <a:xfrm>
            <a:off x="3755920" y="4915980"/>
            <a:ext cx="155448" cy="1005840"/>
          </a:xfrm>
          <a:prstGeom prst="rightBrace">
            <a:avLst/>
          </a:prstGeom>
          <a:ln/>
        </p:spPr>
        <p:style>
          <a:lnRef idx="2">
            <a:schemeClr val="dk1"/>
          </a:lnRef>
          <a:fillRef idx="0">
            <a:schemeClr val="dk1"/>
          </a:fillRef>
          <a:effectRef idx="1">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56" name="圆角矩形 39">
            <a:extLst>
              <a:ext uri="{FF2B5EF4-FFF2-40B4-BE49-F238E27FC236}">
                <a16:creationId xmlns:a16="http://schemas.microsoft.com/office/drawing/2014/main" id="{9D5C663C-EC05-96DB-2B28-5FA8836EF9CD}"/>
              </a:ext>
            </a:extLst>
          </p:cNvPr>
          <p:cNvSpPr/>
          <p:nvPr/>
        </p:nvSpPr>
        <p:spPr>
          <a:xfrm>
            <a:off x="1540864" y="4910525"/>
            <a:ext cx="2102096"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err="1">
                <a:ln>
                  <a:noFill/>
                </a:ln>
                <a:solidFill>
                  <a:srgbClr val="000000"/>
                </a:solidFill>
                <a:effectLst/>
                <a:uFillTx/>
                <a:latin typeface="+mj-lt"/>
                <a:ea typeface="+mj-ea"/>
                <a:cs typeface="+mj-cs"/>
                <a:sym typeface="Calibri" panose="020F0502020204030204"/>
              </a:rPr>
              <a:t>Dbpedia</a:t>
            </a:r>
            <a:r>
              <a:rPr kumimoji="0" lang="en-US" altLang="zh-CN" sz="1600" b="0" i="0" u="none" strike="noStrike" cap="none" spc="0" normalizeH="0" baseline="0">
                <a:ln>
                  <a:noFill/>
                </a:ln>
                <a:solidFill>
                  <a:srgbClr val="000000"/>
                </a:solidFill>
                <a:effectLst/>
                <a:uFillTx/>
                <a:latin typeface="+mj-lt"/>
                <a:ea typeface="+mj-ea"/>
                <a:cs typeface="+mj-cs"/>
                <a:sym typeface="Calibri" panose="020F0502020204030204"/>
              </a:rPr>
              <a:t> ontologies</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57" name="圆角矩形 39">
            <a:extLst>
              <a:ext uri="{FF2B5EF4-FFF2-40B4-BE49-F238E27FC236}">
                <a16:creationId xmlns:a16="http://schemas.microsoft.com/office/drawing/2014/main" id="{E7B4FD20-2476-8193-A5C2-844C31DA7BC8}"/>
              </a:ext>
            </a:extLst>
          </p:cNvPr>
          <p:cNvSpPr/>
          <p:nvPr/>
        </p:nvSpPr>
        <p:spPr>
          <a:xfrm>
            <a:off x="1550533" y="5515015"/>
            <a:ext cx="2106955" cy="374568"/>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altLang="zh-CN" sz="1600" b="0" i="0" u="none" strike="noStrike" cap="none" spc="0" normalizeH="0" baseline="0">
                <a:ln>
                  <a:noFill/>
                </a:ln>
                <a:solidFill>
                  <a:srgbClr val="000000"/>
                </a:solidFill>
                <a:effectLst/>
                <a:uFillTx/>
                <a:latin typeface="+mj-lt"/>
                <a:ea typeface="+mj-ea"/>
                <a:cs typeface="+mj-cs"/>
                <a:sym typeface="Calibri" panose="020F0502020204030204"/>
              </a:rPr>
              <a:t>CaliGraph classes</a:t>
            </a:r>
            <a:endParaRPr kumimoji="0" lang="zh-CN" altLang="en-US" sz="1600" b="0" i="0" u="none" strike="noStrike" cap="none" spc="0" normalizeH="0" baseline="0">
              <a:ln>
                <a:noFill/>
              </a:ln>
              <a:solidFill>
                <a:srgbClr val="000000"/>
              </a:solidFill>
              <a:effectLst/>
              <a:uFillTx/>
              <a:latin typeface="+mj-lt"/>
              <a:ea typeface="+mj-ea"/>
              <a:cs typeface="+mj-cs"/>
              <a:sym typeface="Calibri" panose="020F0502020204030204"/>
            </a:endParaRPr>
          </a:p>
        </p:txBody>
      </p:sp>
      <p:cxnSp>
        <p:nvCxnSpPr>
          <p:cNvPr id="158" name="肘形连接符 20">
            <a:extLst>
              <a:ext uri="{FF2B5EF4-FFF2-40B4-BE49-F238E27FC236}">
                <a16:creationId xmlns:a16="http://schemas.microsoft.com/office/drawing/2014/main" id="{D6846E04-DBBF-58FA-8BDC-0D29E44A3C69}"/>
              </a:ext>
            </a:extLst>
          </p:cNvPr>
          <p:cNvCxnSpPr>
            <a:cxnSpLocks/>
          </p:cNvCxnSpPr>
          <p:nvPr/>
        </p:nvCxnSpPr>
        <p:spPr>
          <a:xfrm rot="16200000" flipH="1">
            <a:off x="379891" y="4588472"/>
            <a:ext cx="1245736" cy="415123"/>
          </a:xfrm>
          <a:prstGeom prst="bentConnector3">
            <a:avLst>
              <a:gd name="adj1" fmla="val 99858"/>
            </a:avLst>
          </a:prstGeom>
          <a:ln>
            <a:tailEnd type="triangle"/>
          </a:ln>
        </p:spPr>
        <p:style>
          <a:lnRef idx="2">
            <a:schemeClr val="dk1"/>
          </a:lnRef>
          <a:fillRef idx="0">
            <a:schemeClr val="dk1"/>
          </a:fillRef>
          <a:effectRef idx="1">
            <a:schemeClr val="dk1"/>
          </a:effectRef>
          <a:fontRef idx="minor">
            <a:schemeClr val="tx1"/>
          </a:fontRef>
        </p:style>
      </p:cxnSp>
      <p:pic>
        <p:nvPicPr>
          <p:cNvPr id="12" name="Picture 11" descr="A black background with a black square&#10;&#10;Description automatically generated with medium confidence">
            <a:extLst>
              <a:ext uri="{FF2B5EF4-FFF2-40B4-BE49-F238E27FC236}">
                <a16:creationId xmlns:a16="http://schemas.microsoft.com/office/drawing/2014/main" id="{ECF868B6-293D-A802-9A1A-C3FB2F9A00A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70944" y="5025989"/>
            <a:ext cx="555600" cy="785821"/>
          </a:xfrm>
          <a:prstGeom prst="rect">
            <a:avLst/>
          </a:prstGeom>
        </p:spPr>
      </p:pic>
      <p:sp>
        <p:nvSpPr>
          <p:cNvPr id="13" name="TextBox 12">
            <a:extLst>
              <a:ext uri="{FF2B5EF4-FFF2-40B4-BE49-F238E27FC236}">
                <a16:creationId xmlns:a16="http://schemas.microsoft.com/office/drawing/2014/main" id="{02A5445D-FFAA-77F9-21E6-5FE701628423}"/>
              </a:ext>
            </a:extLst>
          </p:cNvPr>
          <p:cNvSpPr txBox="1"/>
          <p:nvPr/>
        </p:nvSpPr>
        <p:spPr>
          <a:xfrm>
            <a:off x="3899071" y="5963705"/>
            <a:ext cx="1839158"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JP"/>
              <a:t>LLM2Vec model</a:t>
            </a:r>
          </a:p>
        </p:txBody>
      </p:sp>
      <p:cxnSp>
        <p:nvCxnSpPr>
          <p:cNvPr id="16" name="直线箭头连接符 12">
            <a:extLst>
              <a:ext uri="{FF2B5EF4-FFF2-40B4-BE49-F238E27FC236}">
                <a16:creationId xmlns:a16="http://schemas.microsoft.com/office/drawing/2014/main" id="{6021062D-CB81-0E43-45C3-626CE7F20114}"/>
              </a:ext>
            </a:extLst>
          </p:cNvPr>
          <p:cNvCxnSpPr>
            <a:cxnSpLocks/>
          </p:cNvCxnSpPr>
          <p:nvPr/>
        </p:nvCxnSpPr>
        <p:spPr>
          <a:xfrm>
            <a:off x="4155434" y="5418900"/>
            <a:ext cx="5210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直线箭头连接符 12">
            <a:extLst>
              <a:ext uri="{FF2B5EF4-FFF2-40B4-BE49-F238E27FC236}">
                <a16:creationId xmlns:a16="http://schemas.microsoft.com/office/drawing/2014/main" id="{B124D875-9713-5704-CC11-D270212FCBD2}"/>
              </a:ext>
            </a:extLst>
          </p:cNvPr>
          <p:cNvCxnSpPr>
            <a:cxnSpLocks/>
          </p:cNvCxnSpPr>
          <p:nvPr/>
        </p:nvCxnSpPr>
        <p:spPr>
          <a:xfrm>
            <a:off x="4662804" y="4459485"/>
            <a:ext cx="187478" cy="449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直线箭头连接符 12">
            <a:extLst>
              <a:ext uri="{FF2B5EF4-FFF2-40B4-BE49-F238E27FC236}">
                <a16:creationId xmlns:a16="http://schemas.microsoft.com/office/drawing/2014/main" id="{A853A3F2-32B7-65C0-517C-83A744BE8F3A}"/>
              </a:ext>
            </a:extLst>
          </p:cNvPr>
          <p:cNvCxnSpPr>
            <a:cxnSpLocks/>
          </p:cNvCxnSpPr>
          <p:nvPr/>
        </p:nvCxnSpPr>
        <p:spPr>
          <a:xfrm>
            <a:off x="5433429" y="5418899"/>
            <a:ext cx="52107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24" name="Picture 23">
            <a:extLst>
              <a:ext uri="{FF2B5EF4-FFF2-40B4-BE49-F238E27FC236}">
                <a16:creationId xmlns:a16="http://schemas.microsoft.com/office/drawing/2014/main" id="{3C032305-7545-E9A2-D7F8-A74A3D79BFE0}"/>
              </a:ext>
            </a:extLst>
          </p:cNvPr>
          <p:cNvPicPr>
            <a:picLocks noChangeAspect="1"/>
          </p:cNvPicPr>
          <p:nvPr/>
        </p:nvPicPr>
        <p:blipFill>
          <a:blip r:embed="rId5"/>
          <a:stretch>
            <a:fillRect/>
          </a:stretch>
        </p:blipFill>
        <p:spPr>
          <a:xfrm>
            <a:off x="5983295" y="5127842"/>
            <a:ext cx="1681876" cy="686683"/>
          </a:xfrm>
          <a:prstGeom prst="rect">
            <a:avLst/>
          </a:prstGeom>
        </p:spPr>
      </p:pic>
      <p:sp>
        <p:nvSpPr>
          <p:cNvPr id="28" name="TextBox 27">
            <a:extLst>
              <a:ext uri="{FF2B5EF4-FFF2-40B4-BE49-F238E27FC236}">
                <a16:creationId xmlns:a16="http://schemas.microsoft.com/office/drawing/2014/main" id="{C51A72B7-7383-5147-D9E3-F61C13462406}"/>
              </a:ext>
            </a:extLst>
          </p:cNvPr>
          <p:cNvSpPr txBox="1"/>
          <p:nvPr/>
        </p:nvSpPr>
        <p:spPr>
          <a:xfrm>
            <a:off x="5954501" y="5939832"/>
            <a:ext cx="1939767"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Text Embeddings</a:t>
            </a:r>
          </a:p>
        </p:txBody>
      </p:sp>
      <p:pic>
        <p:nvPicPr>
          <p:cNvPr id="3" name="Picture 2" descr="metalic hand lens.">
            <a:extLst>
              <a:ext uri="{FF2B5EF4-FFF2-40B4-BE49-F238E27FC236}">
                <a16:creationId xmlns:a16="http://schemas.microsoft.com/office/drawing/2014/main" id="{DFF90554-4E89-2278-0834-C9DB74E1E320}"/>
              </a:ext>
            </a:extLst>
          </p:cNvPr>
          <p:cNvPicPr>
            <a:picLocks noChangeAspect="1"/>
          </p:cNvPicPr>
          <p:nvPr/>
        </p:nvPicPr>
        <p:blipFill>
          <a:blip r:embed="rId6"/>
          <a:stretch>
            <a:fillRect/>
          </a:stretch>
        </p:blipFill>
        <p:spPr>
          <a:xfrm>
            <a:off x="9782397" y="5196432"/>
            <a:ext cx="732669" cy="549502"/>
          </a:xfrm>
          <a:prstGeom prst="rect">
            <a:avLst/>
          </a:prstGeom>
        </p:spPr>
      </p:pic>
      <p:cxnSp>
        <p:nvCxnSpPr>
          <p:cNvPr id="57" name="肘形连接符 20">
            <a:extLst>
              <a:ext uri="{FF2B5EF4-FFF2-40B4-BE49-F238E27FC236}">
                <a16:creationId xmlns:a16="http://schemas.microsoft.com/office/drawing/2014/main" id="{37FEE2A1-75D5-8A0A-49C1-5CF9BA2D4BBE}"/>
              </a:ext>
            </a:extLst>
          </p:cNvPr>
          <p:cNvCxnSpPr>
            <a:cxnSpLocks/>
            <a:stCxn id="24" idx="3"/>
            <a:endCxn id="3" idx="1"/>
          </p:cNvCxnSpPr>
          <p:nvPr/>
        </p:nvCxnSpPr>
        <p:spPr>
          <a:xfrm flipV="1">
            <a:off x="7665171" y="5471183"/>
            <a:ext cx="2117226" cy="1"/>
          </a:xfrm>
          <a:prstGeom prst="bentConnector3">
            <a:avLst>
              <a:gd name="adj1" fmla="val 50000"/>
            </a:avLst>
          </a:prstGeom>
          <a:ln>
            <a:tailEnd type="triangle"/>
          </a:ln>
        </p:spPr>
        <p:style>
          <a:lnRef idx="2">
            <a:schemeClr val="dk1"/>
          </a:lnRef>
          <a:fillRef idx="0">
            <a:schemeClr val="dk1"/>
          </a:fillRef>
          <a:effectRef idx="1">
            <a:schemeClr val="dk1"/>
          </a:effectRef>
          <a:fontRef idx="minor">
            <a:schemeClr val="tx1"/>
          </a:fontRef>
        </p:style>
      </p:cxnSp>
      <p:sp>
        <p:nvSpPr>
          <p:cNvPr id="162" name="TextBox 161">
            <a:extLst>
              <a:ext uri="{FF2B5EF4-FFF2-40B4-BE49-F238E27FC236}">
                <a16:creationId xmlns:a16="http://schemas.microsoft.com/office/drawing/2014/main" id="{5606A743-CD1F-06B5-F7D7-BB353D59D789}"/>
              </a:ext>
            </a:extLst>
          </p:cNvPr>
          <p:cNvSpPr txBox="1"/>
          <p:nvPr/>
        </p:nvSpPr>
        <p:spPr>
          <a:xfrm>
            <a:off x="8746974" y="5921820"/>
            <a:ext cx="3091543"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Candidate Beam Search</a:t>
            </a:r>
          </a:p>
        </p:txBody>
      </p:sp>
      <p:cxnSp>
        <p:nvCxnSpPr>
          <p:cNvPr id="164" name="直线箭头连接符 12">
            <a:extLst>
              <a:ext uri="{FF2B5EF4-FFF2-40B4-BE49-F238E27FC236}">
                <a16:creationId xmlns:a16="http://schemas.microsoft.com/office/drawing/2014/main" id="{B2E83537-3AEB-A685-F3F6-8FF5507E8836}"/>
              </a:ext>
            </a:extLst>
          </p:cNvPr>
          <p:cNvCxnSpPr>
            <a:cxnSpLocks/>
          </p:cNvCxnSpPr>
          <p:nvPr/>
        </p:nvCxnSpPr>
        <p:spPr>
          <a:xfrm>
            <a:off x="8771604" y="3860403"/>
            <a:ext cx="55527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TextBox 3">
            <a:extLst>
              <a:ext uri="{FF2B5EF4-FFF2-40B4-BE49-F238E27FC236}">
                <a16:creationId xmlns:a16="http://schemas.microsoft.com/office/drawing/2014/main" id="{A1ED2459-30C5-25E2-16F9-2CDAFCBD52F9}"/>
              </a:ext>
            </a:extLst>
          </p:cNvPr>
          <p:cNvSpPr txBox="1"/>
          <p:nvPr/>
        </p:nvSpPr>
        <p:spPr>
          <a:xfrm>
            <a:off x="8328907" y="1490862"/>
            <a:ext cx="1018227"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b="1">
                <a:solidFill>
                  <a:srgbClr val="800000"/>
                </a:solidFill>
              </a:rPr>
              <a:t>SLHCat</a:t>
            </a:r>
          </a:p>
        </p:txBody>
      </p:sp>
    </p:spTree>
    <p:extLst>
      <p:ext uri="{BB962C8B-B14F-4D97-AF65-F5344CB8AC3E}">
        <p14:creationId xmlns:p14="http://schemas.microsoft.com/office/powerpoint/2010/main" val="2862394929"/>
      </p:ext>
    </p:extLst>
  </p:cSld>
  <p:clrMapOvr>
    <a:masterClrMapping/>
  </p:clrMapOvr>
  <p:transition spd="med" advTm="48640"/>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4B792-EA2D-1ED7-5FD3-094F7BF52B6C}"/>
              </a:ext>
            </a:extLst>
          </p:cNvPr>
          <p:cNvSpPr>
            <a:spLocks noGrp="1"/>
          </p:cNvSpPr>
          <p:nvPr>
            <p:ph type="title"/>
          </p:nvPr>
        </p:nvSpPr>
        <p:spPr/>
        <p:txBody>
          <a:bodyPr/>
          <a:lstStyle/>
          <a:p>
            <a:r>
              <a:rPr lang="en-US" dirty="0">
                <a:solidFill>
                  <a:srgbClr val="800000"/>
                </a:solidFill>
              </a:rPr>
              <a:t>Overview</a:t>
            </a:r>
          </a:p>
        </p:txBody>
      </p:sp>
      <p:sp>
        <p:nvSpPr>
          <p:cNvPr id="3" name="Text Placeholder 2">
            <a:extLst>
              <a:ext uri="{FF2B5EF4-FFF2-40B4-BE49-F238E27FC236}">
                <a16:creationId xmlns:a16="http://schemas.microsoft.com/office/drawing/2014/main" id="{73461835-A2E1-02B5-BF91-932D8EAF4D2D}"/>
              </a:ext>
            </a:extLst>
          </p:cNvPr>
          <p:cNvSpPr>
            <a:spLocks noGrp="1"/>
          </p:cNvSpPr>
          <p:nvPr>
            <p:ph type="body" idx="1"/>
          </p:nvPr>
        </p:nvSpPr>
        <p:spPr>
          <a:xfrm>
            <a:off x="609600" y="1142987"/>
            <a:ext cx="6843747" cy="4983180"/>
          </a:xfrm>
        </p:spPr>
        <p:txBody>
          <a:bodyPr>
            <a:normAutofit fontScale="92500" lnSpcReduction="10000"/>
          </a:bodyPr>
          <a:lstStyle/>
          <a:p>
            <a:pPr marL="0" indent="0">
              <a:buNone/>
            </a:pPr>
            <a:r>
              <a:rPr lang="en-US" b="1">
                <a:solidFill>
                  <a:srgbClr val="800000"/>
                </a:solidFill>
                <a:latin typeface="+mn-lt"/>
              </a:rPr>
              <a:t>Root phrase extraction</a:t>
            </a:r>
          </a:p>
          <a:p>
            <a:pPr marL="198120" lvl="1" indent="0">
              <a:buNone/>
            </a:pPr>
            <a:r>
              <a:rPr kumimoji="1" lang="en-US" altLang="zh-CN" sz="2200">
                <a:latin typeface="+mn-lt"/>
                <a:cs typeface="Times New Roman" panose="02020603050405020304" pitchFamily="18" charset="0"/>
              </a:rPr>
              <a:t>	</a:t>
            </a:r>
            <a:r>
              <a:rPr kumimoji="1" lang="en-US" altLang="zh-CN" sz="1800" b="1">
                <a:latin typeface="+mn-lt"/>
                <a:cs typeface="Times New Roman" panose="02020603050405020304" pitchFamily="18" charset="0"/>
              </a:rPr>
              <a:t>POS tagging </a:t>
            </a:r>
            <a:r>
              <a:rPr kumimoji="1" lang="en-US" altLang="zh-CN" sz="1800">
                <a:latin typeface="+mn-lt"/>
                <a:cs typeface="Times New Roman" panose="02020603050405020304" pitchFamily="18" charset="0"/>
              </a:rPr>
              <a:t>refers to categorizing the word in a text into a particular part of speech, depending on the definition of the word and its context.</a:t>
            </a:r>
          </a:p>
          <a:p>
            <a:pPr marL="198120" lvl="1" indent="0">
              <a:buNone/>
            </a:pPr>
            <a:r>
              <a:rPr kumimoji="1" lang="en-US" altLang="zh-CN" sz="1800">
                <a:latin typeface="+mn-lt"/>
                <a:cs typeface="Times New Roman" panose="02020603050405020304" pitchFamily="18" charset="0"/>
              </a:rPr>
              <a:t>	</a:t>
            </a:r>
            <a:r>
              <a:rPr kumimoji="1" lang="en-US" altLang="zh-CN" sz="1800" b="1">
                <a:latin typeface="+mn-lt"/>
                <a:cs typeface="Times New Roman" panose="02020603050405020304" pitchFamily="18" charset="0"/>
              </a:rPr>
              <a:t>Dependency parsing </a:t>
            </a:r>
            <a:r>
              <a:rPr kumimoji="1" lang="en-US" altLang="zh-CN" sz="1800">
                <a:latin typeface="+mn-lt"/>
                <a:cs typeface="Times New Roman" panose="02020603050405020304" pitchFamily="18" charset="0"/>
              </a:rPr>
              <a:t>refers to the process of examining the dependencies between the words of a sentence to analyze its grammatical structure.</a:t>
            </a:r>
            <a:endParaRPr lang="en-US" sz="1800">
              <a:latin typeface="+mn-lt"/>
            </a:endParaRPr>
          </a:p>
          <a:p>
            <a:pPr marL="0" indent="0">
              <a:buNone/>
            </a:pPr>
            <a:r>
              <a:rPr lang="en-US" b="1">
                <a:solidFill>
                  <a:srgbClr val="800000"/>
                </a:solidFill>
                <a:latin typeface="+mn-lt"/>
              </a:rPr>
              <a:t>Sentence embedding</a:t>
            </a:r>
          </a:p>
          <a:p>
            <a:pPr marL="198120" lvl="1" indent="0">
              <a:buNone/>
            </a:pPr>
            <a:r>
              <a:rPr kumimoji="1" lang="en-US" altLang="zh-CN" sz="2200">
                <a:latin typeface="+mn-lt"/>
                <a:cs typeface="Times New Roman" panose="02020603050405020304" pitchFamily="18" charset="0"/>
              </a:rPr>
              <a:t>	</a:t>
            </a:r>
            <a:r>
              <a:rPr kumimoji="1" lang="en-US" altLang="zh-CN" sz="1800" b="1">
                <a:latin typeface="+mn-lt"/>
                <a:cs typeface="Times New Roman" panose="02020603050405020304" pitchFamily="18" charset="0"/>
              </a:rPr>
              <a:t>LLM2Vec sentence embedding </a:t>
            </a:r>
            <a:r>
              <a:rPr kumimoji="1" lang="en-US" altLang="zh-CN" sz="1800">
                <a:latin typeface="+mn-lt"/>
                <a:cs typeface="Times New Roman" panose="02020603050405020304" pitchFamily="18" charset="0"/>
              </a:rPr>
              <a:t>can capture semantic relatedness between the CaLiGraph and DBpedia vector representations within the shared vector space.</a:t>
            </a:r>
          </a:p>
          <a:p>
            <a:pPr marL="0" indent="0">
              <a:buNone/>
            </a:pPr>
            <a:r>
              <a:rPr lang="en-US" b="1">
                <a:solidFill>
                  <a:srgbClr val="800000"/>
                </a:solidFill>
                <a:latin typeface="+mn-lt"/>
              </a:rPr>
              <a:t>Type inheritance</a:t>
            </a:r>
          </a:p>
          <a:p>
            <a:pPr marL="198120" lvl="1" indent="0">
              <a:buNone/>
            </a:pPr>
            <a:r>
              <a:rPr lang="en-US" altLang="zh-CN" sz="1800">
                <a:latin typeface="+mn-lt"/>
              </a:rPr>
              <a:t>	</a:t>
            </a:r>
            <a:r>
              <a:rPr lang="en" altLang="zh-CN" sz="1800">
                <a:latin typeface="+mn-lt"/>
              </a:rPr>
              <a:t>CaLiGraph uses DBpedia as an upper-level taxonomy and categorizes general classes of DBpedia into more specific classes. </a:t>
            </a:r>
            <a:r>
              <a:rPr lang="en-US" altLang="zh-CN" sz="1800">
                <a:latin typeface="+mn-lt"/>
              </a:rPr>
              <a:t>As a result, </a:t>
            </a:r>
            <a:r>
              <a:rPr lang="en-US" altLang="zh-CN" sz="1800" b="1">
                <a:solidFill>
                  <a:srgbClr val="800000"/>
                </a:solidFill>
                <a:latin typeface="+mn-lt"/>
              </a:rPr>
              <a:t>each CaLiGraph class has ancestor classes that directly correspond to DBpedia classes</a:t>
            </a:r>
            <a:r>
              <a:rPr lang="en-US" altLang="zh-CN" sz="1800">
                <a:solidFill>
                  <a:srgbClr val="800000"/>
                </a:solidFill>
                <a:latin typeface="+mn-lt"/>
              </a:rPr>
              <a:t>, </a:t>
            </a:r>
            <a:r>
              <a:rPr lang="en" altLang="zh-CN" sz="1800">
                <a:latin typeface="+mn-lt"/>
              </a:rPr>
              <a:t>which exactly match with DBpedia classes</a:t>
            </a:r>
            <a:r>
              <a:rPr lang="en-US" altLang="zh-CN" sz="1800">
                <a:latin typeface="+mn-lt"/>
              </a:rPr>
              <a:t>.</a:t>
            </a:r>
            <a:endParaRPr lang="en-US" altLang="zh-CN" sz="1800">
              <a:latin typeface="+mn-lt"/>
              <a:cs typeface="Times New Roman" panose="02020603050405020304" pitchFamily="18" charset="0"/>
              <a:sym typeface="Calibri" panose="020F0502020204030204"/>
            </a:endParaRPr>
          </a:p>
          <a:p>
            <a:pPr marL="198120" lvl="1" indent="0">
              <a:buNone/>
            </a:pPr>
            <a:endParaRPr lang="en-US" sz="1800">
              <a:latin typeface="+mn-lt"/>
            </a:endParaRPr>
          </a:p>
        </p:txBody>
      </p:sp>
      <p:sp>
        <p:nvSpPr>
          <p:cNvPr id="4" name="Slide Number Placeholder 3">
            <a:extLst>
              <a:ext uri="{FF2B5EF4-FFF2-40B4-BE49-F238E27FC236}">
                <a16:creationId xmlns:a16="http://schemas.microsoft.com/office/drawing/2014/main" id="{DF68976C-FB65-BBA5-8AD5-0FE0F289FF22}"/>
              </a:ext>
            </a:extLst>
          </p:cNvPr>
          <p:cNvSpPr>
            <a:spLocks noGrp="1"/>
          </p:cNvSpPr>
          <p:nvPr>
            <p:ph type="sldNum" sz="quarter" idx="2"/>
          </p:nvPr>
        </p:nvSpPr>
        <p:spPr/>
        <p:txBody>
          <a:bodyPr/>
          <a:lstStyle/>
          <a:p>
            <a:fld id="{86CB4B4D-7CA3-9044-876B-883B54F8677D}" type="slidenum">
              <a:rPr lang="en-US" smtClean="0"/>
              <a:t>15</a:t>
            </a:fld>
            <a:endParaRPr lang="en-US"/>
          </a:p>
        </p:txBody>
      </p:sp>
      <p:pic>
        <p:nvPicPr>
          <p:cNvPr id="5" name="图片 4" descr="表格&#10;&#10;描述已自动生成">
            <a:extLst>
              <a:ext uri="{FF2B5EF4-FFF2-40B4-BE49-F238E27FC236}">
                <a16:creationId xmlns:a16="http://schemas.microsoft.com/office/drawing/2014/main" id="{DD8CE3B0-55D9-3E88-3434-52B784DD7FF9}"/>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3919"/>
          <a:stretch/>
        </p:blipFill>
        <p:spPr bwMode="auto">
          <a:xfrm>
            <a:off x="7684987" y="1352406"/>
            <a:ext cx="3353597" cy="890853"/>
          </a:xfrm>
          <a:prstGeom prst="rect">
            <a:avLst/>
          </a:prstGeom>
          <a:ln>
            <a:noFill/>
          </a:ln>
          <a:extLst>
            <a:ext uri="{53640926-AAD7-44D8-BBD7-CCE9431645EC}">
              <a14:shadowObscured xmlns:a14="http://schemas.microsoft.com/office/drawing/2010/main"/>
            </a:ext>
          </a:extLst>
        </p:spPr>
      </p:pic>
      <p:pic>
        <p:nvPicPr>
          <p:cNvPr id="6" name="图片 5" descr="图示&#10;&#10;描述已自动生成">
            <a:extLst>
              <a:ext uri="{FF2B5EF4-FFF2-40B4-BE49-F238E27FC236}">
                <a16:creationId xmlns:a16="http://schemas.microsoft.com/office/drawing/2014/main" id="{C723B6AD-A017-628D-B056-81946B0F292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56861" y="2412525"/>
            <a:ext cx="3181723" cy="1016475"/>
          </a:xfrm>
          <a:prstGeom prst="rect">
            <a:avLst/>
          </a:prstGeom>
        </p:spPr>
      </p:pic>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92AD32C0-3AA7-139A-96AB-E5A09D6ADF87}"/>
                  </a:ext>
                </a:extLst>
              </p:cNvPr>
              <p:cNvSpPr txBox="1"/>
              <p:nvPr/>
            </p:nvSpPr>
            <p:spPr>
              <a:xfrm>
                <a:off x="7684987" y="3801588"/>
                <a:ext cx="6121216" cy="52116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14:m>
                  <m:oMath xmlns:m="http://schemas.openxmlformats.org/officeDocument/2006/math">
                    <m:sSub>
                      <m:sSubPr>
                        <m:ctrlPr>
                          <a:rPr kumimoji="1" lang="en-US" altLang="zh-CN" sz="1800" b="0" i="1" smtClean="0">
                            <a:latin typeface="Cambria Math" panose="02040503050406030204" pitchFamily="18" charset="0"/>
                            <a:cs typeface="Times New Roman" panose="02020603050405020304" pitchFamily="18" charset="0"/>
                          </a:rPr>
                        </m:ctrlPr>
                      </m:sSubPr>
                      <m:e>
                        <m:r>
                          <a:rPr kumimoji="1" lang="en-US" altLang="zh-CN" sz="1800" b="0" i="1" smtClean="0">
                            <a:latin typeface="Cambria Math" panose="02040503050406030204" pitchFamily="18" charset="0"/>
                            <a:cs typeface="Times New Roman" panose="02020603050405020304" pitchFamily="18" charset="0"/>
                          </a:rPr>
                          <m:t>𝑆</m:t>
                        </m:r>
                      </m:e>
                      <m:sub>
                        <m:r>
                          <a:rPr kumimoji="1" lang="en-US" altLang="zh-CN" sz="1800" b="0" i="1" smtClean="0">
                            <a:latin typeface="Cambria Math" panose="02040503050406030204" pitchFamily="18" charset="0"/>
                            <a:cs typeface="Times New Roman" panose="02020603050405020304" pitchFamily="18" charset="0"/>
                          </a:rPr>
                          <m:t>𝐿𝐿𝑀</m:t>
                        </m:r>
                        <m:r>
                          <a:rPr kumimoji="1" lang="en-US" altLang="zh-CN" sz="1800" b="0" i="1" smtClean="0">
                            <a:latin typeface="Cambria Math" panose="02040503050406030204" pitchFamily="18" charset="0"/>
                            <a:cs typeface="Times New Roman" panose="02020603050405020304" pitchFamily="18" charset="0"/>
                          </a:rPr>
                          <m:t>2</m:t>
                        </m:r>
                        <m:r>
                          <a:rPr kumimoji="1" lang="en-US" altLang="zh-CN" sz="1800" b="0" i="1" smtClean="0">
                            <a:latin typeface="Cambria Math" panose="02040503050406030204" pitchFamily="18" charset="0"/>
                            <a:cs typeface="Times New Roman" panose="02020603050405020304" pitchFamily="18" charset="0"/>
                          </a:rPr>
                          <m:t>𝑉𝑒𝑐</m:t>
                        </m:r>
                      </m:sub>
                    </m:sSub>
                    <m:r>
                      <a:rPr kumimoji="1" lang="en-US" altLang="zh-CN" sz="1800" b="0" i="1" smtClean="0">
                        <a:latin typeface="Cambria Math" panose="02040503050406030204" pitchFamily="18" charset="0"/>
                        <a:cs typeface="Times New Roman" panose="02020603050405020304" pitchFamily="18" charset="0"/>
                      </a:rPr>
                      <m:t>=</m:t>
                    </m:r>
                    <m:r>
                      <m:rPr>
                        <m:sty m:val="p"/>
                      </m:rPr>
                      <a:rPr kumimoji="1" lang="en-US" altLang="zh-CN" sz="1800" b="0" i="0" smtClean="0">
                        <a:latin typeface="Cambria Math" panose="02040503050406030204" pitchFamily="18" charset="0"/>
                        <a:cs typeface="Times New Roman" panose="02020603050405020304" pitchFamily="18" charset="0"/>
                      </a:rPr>
                      <m:t>cos</m:t>
                    </m:r>
                    <m:r>
                      <a:rPr kumimoji="1" lang="en-US" altLang="zh-CN" sz="1800" b="0" i="1" smtClean="0">
                        <a:latin typeface="Cambria Math" panose="02040503050406030204" pitchFamily="18" charset="0"/>
                        <a:cs typeface="Times New Roman" panose="02020603050405020304" pitchFamily="18" charset="0"/>
                      </a:rPr>
                      <m:t>⁡_</m:t>
                    </m:r>
                    <m:r>
                      <a:rPr kumimoji="1" lang="en-US" altLang="zh-CN" sz="1800" b="0" i="1" smtClean="0">
                        <a:latin typeface="Cambria Math" panose="02040503050406030204" pitchFamily="18" charset="0"/>
                        <a:cs typeface="Times New Roman" panose="02020603050405020304" pitchFamily="18" charset="0"/>
                      </a:rPr>
                      <m:t>𝑠𝑖𝑚</m:t>
                    </m:r>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𝑅</m:t>
                    </m:r>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𝑂</m:t>
                    </m:r>
                    <m:r>
                      <a:rPr kumimoji="1" lang="en-US" altLang="zh-CN" sz="1800" b="0" i="1" smtClean="0">
                        <a:latin typeface="Cambria Math" panose="02040503050406030204" pitchFamily="18" charset="0"/>
                        <a:cs typeface="Times New Roman" panose="02020603050405020304" pitchFamily="18" charset="0"/>
                      </a:rPr>
                      <m:t>)</m:t>
                    </m:r>
                  </m:oMath>
                </a14:m>
                <a:r>
                  <a:rPr kumimoji="1" lang="en-US" altLang="zh-CN" sz="1800">
                    <a:latin typeface="Times New Roman" panose="02020603050405020304" pitchFamily="18" charset="0"/>
                    <a:cs typeface="Times New Roman" panose="02020603050405020304" pitchFamily="18" charset="0"/>
                  </a:rPr>
                  <a:t> =  </a:t>
                </a:r>
                <a14:m>
                  <m:oMath xmlns:m="http://schemas.openxmlformats.org/officeDocument/2006/math">
                    <m:f>
                      <m:fPr>
                        <m:ctrlPr>
                          <a:rPr kumimoji="1" lang="en-US" altLang="zh-CN" sz="1800" i="1" smtClean="0">
                            <a:latin typeface="Cambria Math" panose="02040503050406030204" pitchFamily="18" charset="0"/>
                            <a:cs typeface="Times New Roman" panose="02020603050405020304" pitchFamily="18" charset="0"/>
                          </a:rPr>
                        </m:ctrlPr>
                      </m:fPr>
                      <m:num>
                        <m:r>
                          <a:rPr kumimoji="1" lang="en-US" altLang="zh-CN" sz="1800" b="0" i="1" smtClean="0">
                            <a:latin typeface="Cambria Math" panose="02040503050406030204" pitchFamily="18" charset="0"/>
                            <a:cs typeface="Times New Roman" panose="02020603050405020304" pitchFamily="18" charset="0"/>
                          </a:rPr>
                          <m:t>𝑅</m:t>
                        </m:r>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𝑂</m:t>
                        </m:r>
                      </m:num>
                      <m:den>
                        <m:d>
                          <m:dPr>
                            <m:begChr m:val="|"/>
                            <m:endChr m:val="|"/>
                            <m:ctrlPr>
                              <a:rPr kumimoji="1" lang="en-US" altLang="zh-CN" sz="1800" b="0" i="1" smtClean="0">
                                <a:latin typeface="Cambria Math" panose="02040503050406030204" pitchFamily="18" charset="0"/>
                                <a:cs typeface="Times New Roman" panose="02020603050405020304" pitchFamily="18" charset="0"/>
                              </a:rPr>
                            </m:ctrlPr>
                          </m:dPr>
                          <m:e>
                            <m:r>
                              <a:rPr kumimoji="1" lang="en-US" altLang="zh-CN" sz="1800" b="0" i="1" smtClean="0">
                                <a:latin typeface="Cambria Math" panose="02040503050406030204" pitchFamily="18" charset="0"/>
                                <a:cs typeface="Times New Roman" panose="02020603050405020304" pitchFamily="18" charset="0"/>
                              </a:rPr>
                              <m:t>𝑅</m:t>
                            </m:r>
                          </m:e>
                        </m:d>
                        <m:r>
                          <a:rPr kumimoji="1" lang="en-US" altLang="zh-CN" sz="1800" b="0" i="1" smtClean="0">
                            <a:latin typeface="Cambria Math" panose="02040503050406030204" pitchFamily="18" charset="0"/>
                            <a:cs typeface="Times New Roman" panose="02020603050405020304" pitchFamily="18" charset="0"/>
                          </a:rPr>
                          <m:t>|</m:t>
                        </m:r>
                        <m:r>
                          <a:rPr kumimoji="1" lang="en-US" altLang="zh-CN" sz="1800" b="0" i="1" smtClean="0">
                            <a:latin typeface="Cambria Math" panose="02040503050406030204" pitchFamily="18" charset="0"/>
                            <a:cs typeface="Times New Roman" panose="02020603050405020304" pitchFamily="18" charset="0"/>
                          </a:rPr>
                          <m:t>𝑂</m:t>
                        </m:r>
                        <m:r>
                          <a:rPr kumimoji="1" lang="en-US" altLang="zh-CN" sz="1800" b="0" i="1" smtClean="0">
                            <a:latin typeface="Cambria Math" panose="02040503050406030204" pitchFamily="18" charset="0"/>
                            <a:cs typeface="Times New Roman" panose="02020603050405020304" pitchFamily="18" charset="0"/>
                          </a:rPr>
                          <m:t>|</m:t>
                        </m:r>
                      </m:den>
                    </m:f>
                  </m:oMath>
                </a14:m>
                <a:endParaRPr lang="en-US"/>
              </a:p>
            </p:txBody>
          </p:sp>
        </mc:Choice>
        <mc:Fallback>
          <p:sp>
            <p:nvSpPr>
              <p:cNvPr id="8" name="TextBox 7">
                <a:extLst>
                  <a:ext uri="{FF2B5EF4-FFF2-40B4-BE49-F238E27FC236}">
                    <a16:creationId xmlns:a16="http://schemas.microsoft.com/office/drawing/2014/main" id="{92AD32C0-3AA7-139A-96AB-E5A09D6ADF87}"/>
                  </a:ext>
                </a:extLst>
              </p:cNvPr>
              <p:cNvSpPr txBox="1">
                <a:spLocks noRot="1" noChangeAspect="1" noMove="1" noResize="1" noEditPoints="1" noAdjustHandles="1" noChangeArrowheads="1" noChangeShapeType="1" noTextEdit="1"/>
              </p:cNvSpPr>
              <p:nvPr/>
            </p:nvSpPr>
            <p:spPr>
              <a:xfrm>
                <a:off x="7684987" y="3801588"/>
                <a:ext cx="6121216" cy="521168"/>
              </a:xfrm>
              <a:prstGeom prst="rect">
                <a:avLst/>
              </a:prstGeom>
              <a:blipFill>
                <a:blip r:embed="rId5"/>
                <a:stretch>
                  <a:fillRect b="-7143"/>
                </a:stretch>
              </a:blipFill>
              <a:ln w="12700" cap="flat">
                <a:noFill/>
                <a:miter lim="400000"/>
              </a:ln>
              <a:effectLst/>
            </p:spPr>
            <p:txBody>
              <a:bodyPr/>
              <a:lstStyle/>
              <a:p>
                <a:r>
                  <a:rPr lang="en-US">
                    <a:noFill/>
                  </a:rPr>
                  <a:t> </a:t>
                </a:r>
              </a:p>
            </p:txBody>
          </p:sp>
        </mc:Fallback>
      </mc:AlternateContent>
      <p:sp>
        <p:nvSpPr>
          <p:cNvPr id="90" name="文本框 4">
            <a:extLst>
              <a:ext uri="{FF2B5EF4-FFF2-40B4-BE49-F238E27FC236}">
                <a16:creationId xmlns:a16="http://schemas.microsoft.com/office/drawing/2014/main" id="{9B2694C1-EAB7-6900-FD10-ABAA07426D14}"/>
              </a:ext>
            </a:extLst>
          </p:cNvPr>
          <p:cNvSpPr txBox="1"/>
          <p:nvPr/>
        </p:nvSpPr>
        <p:spPr>
          <a:xfrm>
            <a:off x="609596" y="6000067"/>
            <a:ext cx="10586870" cy="1077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a:solidFill>
                  <a:schemeClr val="tx2">
                    <a:lumMod val="75000"/>
                  </a:schemeClr>
                </a:solidFill>
                <a:latin typeface="Times New Roman" panose="02020603050405020304" pitchFamily="18" charset="0"/>
                <a:cs typeface="Times New Roman" panose="02020603050405020304" pitchFamily="18" charset="0"/>
              </a:rPr>
              <a:t>[3]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Zhaoyi</a:t>
            </a:r>
            <a:r>
              <a:rPr lang="en-US" altLang="zh-CN" sz="1600">
                <a:solidFill>
                  <a:schemeClr val="tx2">
                    <a:lumMod val="75000"/>
                  </a:schemeClr>
                </a:solidFill>
                <a:latin typeface="Times New Roman" panose="02020603050405020304" pitchFamily="18" charset="0"/>
                <a:cs typeface="Times New Roman" panose="02020603050405020304" pitchFamily="18" charset="0"/>
              </a:rPr>
              <a:t> Wang,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Zhenyang</a:t>
            </a:r>
            <a:r>
              <a:rPr lang="en-US" altLang="zh-CN" sz="1600">
                <a:solidFill>
                  <a:schemeClr val="tx2">
                    <a:lumMod val="75000"/>
                  </a:schemeClr>
                </a:solidFill>
                <a:latin typeface="Times New Roman" panose="02020603050405020304" pitchFamily="18" charset="0"/>
                <a:cs typeface="Times New Roman" panose="02020603050405020304" pitchFamily="18" charset="0"/>
              </a:rPr>
              <a:t> Zhang,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Jiaxin</a:t>
            </a:r>
            <a:r>
              <a:rPr lang="en-US" altLang="zh-CN" sz="1600">
                <a:solidFill>
                  <a:schemeClr val="tx2">
                    <a:lumMod val="75000"/>
                  </a:schemeClr>
                </a:solidFill>
                <a:latin typeface="Times New Roman" panose="02020603050405020304" pitchFamily="18" charset="0"/>
                <a:cs typeface="Times New Roman" panose="02020603050405020304" pitchFamily="18" charset="0"/>
              </a:rPr>
              <a:t> Qin, and Mizuho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Iwaihara</a:t>
            </a:r>
            <a:r>
              <a:rPr lang="en-US" altLang="zh-CN" sz="1600">
                <a:solidFill>
                  <a:schemeClr val="tx2">
                    <a:lumMod val="75000"/>
                  </a:schemeClr>
                </a:solidFill>
                <a:latin typeface="Times New Roman" panose="02020603050405020304" pitchFamily="18" charset="0"/>
                <a:cs typeface="Times New Roman" panose="02020603050405020304" pitchFamily="18" charset="0"/>
              </a:rPr>
              <a:t>. SLHCat: Mapping Wikipedia Categories and Lists to DBpedia by Leveraging Semantic, Lexical, and Hierarchical Features. In </a:t>
            </a:r>
            <a:r>
              <a:rPr lang="en-US" altLang="zh-CN" sz="1600" i="1">
                <a:solidFill>
                  <a:schemeClr val="tx2">
                    <a:lumMod val="75000"/>
                  </a:schemeClr>
                </a:solidFill>
                <a:latin typeface="Times New Roman" panose="02020603050405020304" pitchFamily="18" charset="0"/>
                <a:cs typeface="Times New Roman" panose="02020603050405020304" pitchFamily="18" charset="0"/>
              </a:rPr>
              <a:t>Proceedings of ICADL 2023</a:t>
            </a:r>
            <a:r>
              <a:rPr lang="en-US" altLang="zh-CN" sz="1600">
                <a:solidFill>
                  <a:schemeClr val="tx2">
                    <a:lumMod val="75000"/>
                  </a:schemeClr>
                </a:solidFill>
                <a:latin typeface="Times New Roman" panose="02020603050405020304" pitchFamily="18" charset="0"/>
                <a:cs typeface="Times New Roman" panose="02020603050405020304" pitchFamily="18" charset="0"/>
              </a:rPr>
              <a:t>, LNCS Vol. 14457, pp. 133-148, 2023.</a:t>
            </a:r>
          </a:p>
          <a:p>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1832340380"/>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a:xfrm>
            <a:off x="533324" y="193297"/>
            <a:ext cx="11049080" cy="785820"/>
          </a:xfrm>
          <a:ln w="12700">
            <a:miter lim="400000"/>
          </a:ln>
        </p:spPr>
        <p:txBody>
          <a:bodyPr lIns="45717" tIns="45717" rIns="45717" bIns="45717" anchor="ctr">
            <a:normAutofit/>
          </a:bodyPr>
          <a:lstStyle/>
          <a:p>
            <a:r>
              <a:rPr lang="en" altLang="zh-CN" sz="4400" b="1">
                <a:solidFill>
                  <a:srgbClr val="800000"/>
                </a:solidFill>
                <a:latin typeface="Arial Black" panose="020B0A04020102020204" pitchFamily="34" charset="0"/>
                <a:cs typeface="Times New Roman" panose="02020603050405020304" pitchFamily="18" charset="0"/>
              </a:rPr>
              <a:t>Distant supervision</a:t>
            </a:r>
            <a:endParaRPr lang="zh-CN" altLang="en-US" sz="4400" b="1">
              <a:solidFill>
                <a:srgbClr val="800000"/>
              </a:solidFill>
              <a:latin typeface="Arial Black" panose="020B0A04020102020204" pitchFamily="34" charset="0"/>
              <a:cs typeface="Times New Roman" panose="02020603050405020304" pitchFamily="18" charset="0"/>
            </a:endParaRPr>
          </a:p>
        </p:txBody>
      </p:sp>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1981200" y="1142988"/>
            <a:ext cx="8004837" cy="4382884"/>
          </a:xfrm>
        </p:spPr>
        <p:txBody>
          <a:bodyPr>
            <a:noAutofit/>
          </a:bodyPr>
          <a:lstStyle/>
          <a:p>
            <a:pPr marL="457200" indent="-457200" algn="just" hangingPunct="0">
              <a:lnSpc>
                <a:spcPct val="120000"/>
              </a:lnSpc>
              <a:spcBef>
                <a:spcPts val="0"/>
              </a:spcBef>
              <a:buClrTx/>
              <a:buSzTx/>
              <a:buFont typeface="Arial" panose="020B0604020202020204" pitchFamily="34" charset="0"/>
              <a:buChar char="•"/>
              <a:defRPr/>
            </a:pPr>
            <a:r>
              <a:rPr kumimoji="1" lang="en-US" altLang="zh-CN" sz="1800">
                <a:latin typeface="Times New Roman" panose="02020603050405020304" pitchFamily="18" charset="0"/>
                <a:cs typeface="Times New Roman" panose="02020603050405020304" pitchFamily="18" charset="0"/>
              </a:rPr>
              <a:t>In previous work, DBpedia class candidates are generated in different ways. The mapping pair with cosine similarity score close to 1 (&gt; 0.99) is considered as confident mapping.</a:t>
            </a:r>
          </a:p>
          <a:p>
            <a:pPr marL="457200" indent="-457200" algn="just" hangingPunct="0">
              <a:lnSpc>
                <a:spcPct val="120000"/>
              </a:lnSpc>
              <a:spcBef>
                <a:spcPts val="0"/>
              </a:spcBef>
              <a:buClrTx/>
              <a:buSzTx/>
              <a:buFont typeface="Arial" panose="020B0604020202020204" pitchFamily="34" charset="0"/>
              <a:buChar char="•"/>
              <a:defRPr/>
            </a:pPr>
            <a:r>
              <a:rPr kumimoji="1" lang="en-US" altLang="zh-CN" sz="1800">
                <a:latin typeface="Times New Roman" panose="02020603050405020304" pitchFamily="18" charset="0"/>
                <a:cs typeface="Times New Roman" panose="02020603050405020304" pitchFamily="18" charset="0"/>
              </a:rPr>
              <a:t>If the cosine similarity score is less than 1, the mapping pair is selected following the rules below:</a:t>
            </a: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0" indent="0" hangingPunct="0">
              <a:lnSpc>
                <a:spcPct val="120000"/>
              </a:lnSpc>
              <a:spcBef>
                <a:spcPts val="0"/>
              </a:spcBef>
              <a:buClrTx/>
              <a:buSzTx/>
              <a:buNone/>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0" indent="0" hangingPunct="0">
              <a:lnSpc>
                <a:spcPct val="120000"/>
              </a:lnSpc>
              <a:spcBef>
                <a:spcPts val="0"/>
              </a:spcBef>
              <a:buClrTx/>
              <a:buSzTx/>
              <a:buNone/>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a:latin typeface="Times New Roman" panose="02020603050405020304" pitchFamily="18" charset="0"/>
              <a:cs typeface="Times New Roman" panose="02020603050405020304" pitchFamily="18" charset="0"/>
            </a:endParaRPr>
          </a:p>
          <a:p>
            <a:pPr marL="0" indent="0">
              <a:buNone/>
            </a:pPr>
            <a:endParaRPr kumimoji="1" lang="zh-CN" altLang="en-US"/>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a:xfrm>
            <a:off x="11336189" y="6400179"/>
            <a:ext cx="246215" cy="276993"/>
          </a:xfrm>
        </p:spPr>
        <p:txBody>
          <a:bodyPr/>
          <a:lstStyle/>
          <a:p>
            <a:fld id="{86CB4B4D-7CA3-9044-876B-883B54F8677D}" type="slidenum">
              <a:rPr lang="en-US" altLang="zh-CN" smtClean="0"/>
              <a:t>16</a:t>
            </a:fld>
            <a:endParaRPr lang="en-US" altLang="zh-CN"/>
          </a:p>
        </p:txBody>
      </p:sp>
      <p:sp>
        <p:nvSpPr>
          <p:cNvPr id="5" name="圆角矩形 4">
            <a:extLst>
              <a:ext uri="{FF2B5EF4-FFF2-40B4-BE49-F238E27FC236}">
                <a16:creationId xmlns:a16="http://schemas.microsoft.com/office/drawing/2014/main" id="{38AB9D95-C24A-6B90-B851-8ECFFED8DA58}"/>
              </a:ext>
            </a:extLst>
          </p:cNvPr>
          <p:cNvSpPr/>
          <p:nvPr/>
        </p:nvSpPr>
        <p:spPr>
          <a:xfrm>
            <a:off x="3431704" y="2972957"/>
            <a:ext cx="792088" cy="40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0000"/>
                </a:solidFill>
                <a:latin typeface="+mj-lt"/>
                <a:ea typeface="+mj-ea"/>
                <a:cs typeface="+mj-cs"/>
                <a:sym typeface="Calibri" panose="020F0502020204030204"/>
              </a:rPr>
              <a:t>Class A</a:t>
            </a:r>
            <a:endParaRPr lang="zh-CN" altLang="en-US">
              <a:solidFill>
                <a:srgbClr val="000000"/>
              </a:solidFill>
              <a:latin typeface="+mj-lt"/>
              <a:ea typeface="+mj-ea"/>
              <a:cs typeface="+mj-cs"/>
              <a:sym typeface="Calibri" panose="020F0502020204030204"/>
            </a:endParaRPr>
          </a:p>
        </p:txBody>
      </p:sp>
      <p:cxnSp>
        <p:nvCxnSpPr>
          <p:cNvPr id="7" name="直线箭头连接符 6">
            <a:extLst>
              <a:ext uri="{FF2B5EF4-FFF2-40B4-BE49-F238E27FC236}">
                <a16:creationId xmlns:a16="http://schemas.microsoft.com/office/drawing/2014/main" id="{FD4C6520-6B3A-E237-DCA5-E302E901F002}"/>
              </a:ext>
            </a:extLst>
          </p:cNvPr>
          <p:cNvCxnSpPr/>
          <p:nvPr/>
        </p:nvCxnSpPr>
        <p:spPr>
          <a:xfrm>
            <a:off x="3863752" y="3370089"/>
            <a:ext cx="0" cy="327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 name="圆角矩形 7">
            <a:extLst>
              <a:ext uri="{FF2B5EF4-FFF2-40B4-BE49-F238E27FC236}">
                <a16:creationId xmlns:a16="http://schemas.microsoft.com/office/drawing/2014/main" id="{21304574-28D7-AB19-A5DB-D690A0834CE2}"/>
              </a:ext>
            </a:extLst>
          </p:cNvPr>
          <p:cNvSpPr/>
          <p:nvPr/>
        </p:nvSpPr>
        <p:spPr>
          <a:xfrm>
            <a:off x="3431704" y="3709317"/>
            <a:ext cx="792088" cy="40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0000"/>
                </a:solidFill>
                <a:latin typeface="+mj-lt"/>
                <a:ea typeface="+mj-ea"/>
                <a:cs typeface="+mj-cs"/>
                <a:sym typeface="Calibri" panose="020F0502020204030204"/>
              </a:rPr>
              <a:t>Class B</a:t>
            </a:r>
            <a:endParaRPr lang="zh-CN" altLang="en-US">
              <a:solidFill>
                <a:srgbClr val="000000"/>
              </a:solidFill>
              <a:latin typeface="+mj-lt"/>
              <a:ea typeface="+mj-ea"/>
              <a:cs typeface="+mj-cs"/>
              <a:sym typeface="Calibri" panose="020F0502020204030204"/>
            </a:endParaRPr>
          </a:p>
        </p:txBody>
      </p:sp>
      <p:cxnSp>
        <p:nvCxnSpPr>
          <p:cNvPr id="9" name="直线箭头连接符 8">
            <a:extLst>
              <a:ext uri="{FF2B5EF4-FFF2-40B4-BE49-F238E27FC236}">
                <a16:creationId xmlns:a16="http://schemas.microsoft.com/office/drawing/2014/main" id="{735B5BE3-D84F-F851-A7C9-08A911CA5B44}"/>
              </a:ext>
            </a:extLst>
          </p:cNvPr>
          <p:cNvCxnSpPr/>
          <p:nvPr/>
        </p:nvCxnSpPr>
        <p:spPr>
          <a:xfrm>
            <a:off x="3863752" y="4132800"/>
            <a:ext cx="0" cy="3277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圆角矩形 10">
            <a:extLst>
              <a:ext uri="{FF2B5EF4-FFF2-40B4-BE49-F238E27FC236}">
                <a16:creationId xmlns:a16="http://schemas.microsoft.com/office/drawing/2014/main" id="{A3452CDB-026E-567C-39A2-8E8FCBFA4D6A}"/>
              </a:ext>
            </a:extLst>
          </p:cNvPr>
          <p:cNvSpPr/>
          <p:nvPr/>
        </p:nvSpPr>
        <p:spPr>
          <a:xfrm>
            <a:off x="3431704" y="4460540"/>
            <a:ext cx="792088" cy="408620"/>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B050"/>
                </a:solidFill>
                <a:latin typeface="+mj-lt"/>
                <a:ea typeface="+mj-ea"/>
                <a:cs typeface="+mj-cs"/>
                <a:sym typeface="Calibri" panose="020F0502020204030204"/>
              </a:rPr>
              <a:t>Class C</a:t>
            </a:r>
            <a:endParaRPr lang="zh-CN" altLang="en-US">
              <a:solidFill>
                <a:srgbClr val="00B050"/>
              </a:solidFill>
              <a:latin typeface="+mj-lt"/>
              <a:ea typeface="+mj-ea"/>
              <a:cs typeface="+mj-cs"/>
              <a:sym typeface="Calibri" panose="020F0502020204030204"/>
            </a:endParaRPr>
          </a:p>
        </p:txBody>
      </p:sp>
      <p:sp>
        <p:nvSpPr>
          <p:cNvPr id="13" name="矩形 12">
            <a:extLst>
              <a:ext uri="{FF2B5EF4-FFF2-40B4-BE49-F238E27FC236}">
                <a16:creationId xmlns:a16="http://schemas.microsoft.com/office/drawing/2014/main" id="{AEECCD87-4925-71B7-0882-3FD9DA2B231C}"/>
              </a:ext>
            </a:extLst>
          </p:cNvPr>
          <p:cNvSpPr/>
          <p:nvPr/>
        </p:nvSpPr>
        <p:spPr>
          <a:xfrm>
            <a:off x="5134236" y="3419710"/>
            <a:ext cx="1080121" cy="36933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0000"/>
                </a:solidFill>
                <a:latin typeface="+mj-lt"/>
                <a:ea typeface="+mj-ea"/>
                <a:cs typeface="+mj-cs"/>
              </a:rPr>
              <a:t>Method 1</a:t>
            </a:r>
            <a:endParaRPr lang="zh-CN" altLang="en-US">
              <a:solidFill>
                <a:srgbClr val="000000"/>
              </a:solidFill>
              <a:latin typeface="+mj-lt"/>
              <a:ea typeface="+mj-ea"/>
              <a:cs typeface="+mj-cs"/>
              <a:sym typeface="Calibri" panose="020F0502020204030204"/>
            </a:endParaRPr>
          </a:p>
        </p:txBody>
      </p:sp>
      <p:sp>
        <p:nvSpPr>
          <p:cNvPr id="14" name="矩形 13">
            <a:extLst>
              <a:ext uri="{FF2B5EF4-FFF2-40B4-BE49-F238E27FC236}">
                <a16:creationId xmlns:a16="http://schemas.microsoft.com/office/drawing/2014/main" id="{8BA6FCAD-11C6-31A1-C3D4-984BBF2C3791}"/>
              </a:ext>
            </a:extLst>
          </p:cNvPr>
          <p:cNvSpPr/>
          <p:nvPr/>
        </p:nvSpPr>
        <p:spPr>
          <a:xfrm>
            <a:off x="6533219" y="3413021"/>
            <a:ext cx="1080121" cy="36933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0000"/>
                </a:solidFill>
                <a:latin typeface="+mj-lt"/>
                <a:ea typeface="+mj-ea"/>
                <a:cs typeface="+mj-cs"/>
              </a:rPr>
              <a:t>Method 2</a:t>
            </a:r>
            <a:endParaRPr lang="zh-CN" altLang="en-US">
              <a:solidFill>
                <a:srgbClr val="000000"/>
              </a:solidFill>
              <a:latin typeface="+mj-lt"/>
              <a:ea typeface="+mj-ea"/>
              <a:cs typeface="+mj-cs"/>
              <a:sym typeface="Calibri" panose="020F0502020204030204"/>
            </a:endParaRPr>
          </a:p>
        </p:txBody>
      </p:sp>
      <p:sp>
        <p:nvSpPr>
          <p:cNvPr id="15" name="矩形 14">
            <a:extLst>
              <a:ext uri="{FF2B5EF4-FFF2-40B4-BE49-F238E27FC236}">
                <a16:creationId xmlns:a16="http://schemas.microsoft.com/office/drawing/2014/main" id="{03F0E264-9F37-AABB-6989-DAACAA9B169E}"/>
              </a:ext>
            </a:extLst>
          </p:cNvPr>
          <p:cNvSpPr/>
          <p:nvPr/>
        </p:nvSpPr>
        <p:spPr>
          <a:xfrm>
            <a:off x="7865368" y="3416879"/>
            <a:ext cx="1080121" cy="369330"/>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0000"/>
                </a:solidFill>
                <a:latin typeface="+mj-lt"/>
                <a:ea typeface="+mj-ea"/>
                <a:cs typeface="+mj-cs"/>
              </a:rPr>
              <a:t>Method 3</a:t>
            </a:r>
            <a:endParaRPr lang="zh-CN" altLang="en-US">
              <a:solidFill>
                <a:srgbClr val="000000"/>
              </a:solidFill>
              <a:latin typeface="+mj-lt"/>
              <a:ea typeface="+mj-ea"/>
              <a:cs typeface="+mj-cs"/>
              <a:sym typeface="Calibri" panose="020F0502020204030204"/>
            </a:endParaRPr>
          </a:p>
        </p:txBody>
      </p:sp>
      <p:sp>
        <p:nvSpPr>
          <p:cNvPr id="16" name="圆角矩形 15">
            <a:extLst>
              <a:ext uri="{FF2B5EF4-FFF2-40B4-BE49-F238E27FC236}">
                <a16:creationId xmlns:a16="http://schemas.microsoft.com/office/drawing/2014/main" id="{0CF2CF04-448B-2125-99C4-ECFE4634C05B}"/>
              </a:ext>
            </a:extLst>
          </p:cNvPr>
          <p:cNvSpPr/>
          <p:nvPr/>
        </p:nvSpPr>
        <p:spPr>
          <a:xfrm>
            <a:off x="5951984" y="4296670"/>
            <a:ext cx="792088" cy="40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0000"/>
                </a:solidFill>
                <a:latin typeface="+mj-lt"/>
                <a:ea typeface="+mj-ea"/>
                <a:cs typeface="+mj-cs"/>
                <a:sym typeface="Calibri" panose="020F0502020204030204"/>
              </a:rPr>
              <a:t>Class A</a:t>
            </a:r>
            <a:endParaRPr lang="zh-CN" altLang="en-US">
              <a:solidFill>
                <a:srgbClr val="000000"/>
              </a:solidFill>
              <a:latin typeface="+mj-lt"/>
              <a:ea typeface="+mj-ea"/>
              <a:cs typeface="+mj-cs"/>
              <a:sym typeface="Calibri" panose="020F0502020204030204"/>
            </a:endParaRPr>
          </a:p>
        </p:txBody>
      </p:sp>
      <p:sp>
        <p:nvSpPr>
          <p:cNvPr id="17" name="圆角矩形 16">
            <a:extLst>
              <a:ext uri="{FF2B5EF4-FFF2-40B4-BE49-F238E27FC236}">
                <a16:creationId xmlns:a16="http://schemas.microsoft.com/office/drawing/2014/main" id="{3856E81C-2F6F-F454-B445-52892355DBAE}"/>
              </a:ext>
            </a:extLst>
          </p:cNvPr>
          <p:cNvSpPr/>
          <p:nvPr/>
        </p:nvSpPr>
        <p:spPr>
          <a:xfrm>
            <a:off x="7274888" y="4290494"/>
            <a:ext cx="792088" cy="408620"/>
          </a:xfrm>
          <a:prstGeom prst="roundRect">
            <a:avLst/>
          </a:prstGeom>
          <a:ln>
            <a:solidFill>
              <a:srgbClr val="00B050"/>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pPr hangingPunct="0"/>
            <a:r>
              <a:rPr lang="en-US" altLang="zh-CN">
                <a:solidFill>
                  <a:srgbClr val="00B050"/>
                </a:solidFill>
                <a:latin typeface="+mj-lt"/>
                <a:ea typeface="+mj-ea"/>
                <a:cs typeface="+mj-cs"/>
                <a:sym typeface="Calibri" panose="020F0502020204030204"/>
              </a:rPr>
              <a:t>Class B</a:t>
            </a:r>
            <a:endParaRPr lang="zh-CN" altLang="en-US">
              <a:solidFill>
                <a:srgbClr val="00B050"/>
              </a:solidFill>
              <a:latin typeface="+mj-lt"/>
              <a:ea typeface="+mj-ea"/>
              <a:cs typeface="+mj-cs"/>
              <a:sym typeface="Calibri" panose="020F0502020204030204"/>
            </a:endParaRPr>
          </a:p>
        </p:txBody>
      </p:sp>
      <p:cxnSp>
        <p:nvCxnSpPr>
          <p:cNvPr id="19" name="直线箭头连接符 18">
            <a:extLst>
              <a:ext uri="{FF2B5EF4-FFF2-40B4-BE49-F238E27FC236}">
                <a16:creationId xmlns:a16="http://schemas.microsoft.com/office/drawing/2014/main" id="{D32131A5-B395-62B7-7A9D-6E72B14964D9}"/>
              </a:ext>
            </a:extLst>
          </p:cNvPr>
          <p:cNvCxnSpPr>
            <a:stCxn id="13" idx="2"/>
            <a:endCxn id="16" idx="0"/>
          </p:cNvCxnSpPr>
          <p:nvPr/>
        </p:nvCxnSpPr>
        <p:spPr>
          <a:xfrm>
            <a:off x="5674296" y="3789040"/>
            <a:ext cx="673732" cy="5076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1" name="直线箭头连接符 20">
            <a:extLst>
              <a:ext uri="{FF2B5EF4-FFF2-40B4-BE49-F238E27FC236}">
                <a16:creationId xmlns:a16="http://schemas.microsoft.com/office/drawing/2014/main" id="{2AA012E7-0EBF-F86F-7846-30DFF4696EAB}"/>
              </a:ext>
            </a:extLst>
          </p:cNvPr>
          <p:cNvCxnSpPr/>
          <p:nvPr/>
        </p:nvCxnSpPr>
        <p:spPr>
          <a:xfrm>
            <a:off x="7073278" y="3789040"/>
            <a:ext cx="411560" cy="50145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3" name="直线箭头连接符 22">
            <a:extLst>
              <a:ext uri="{FF2B5EF4-FFF2-40B4-BE49-F238E27FC236}">
                <a16:creationId xmlns:a16="http://schemas.microsoft.com/office/drawing/2014/main" id="{1DD69379-1EF6-C85C-5679-09D67F081FA4}"/>
              </a:ext>
            </a:extLst>
          </p:cNvPr>
          <p:cNvCxnSpPr>
            <a:stCxn id="15" idx="2"/>
          </p:cNvCxnSpPr>
          <p:nvPr/>
        </p:nvCxnSpPr>
        <p:spPr>
          <a:xfrm flipH="1">
            <a:off x="7826228" y="3786210"/>
            <a:ext cx="579200" cy="5042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4" name="文本框 23">
            <a:extLst>
              <a:ext uri="{FF2B5EF4-FFF2-40B4-BE49-F238E27FC236}">
                <a16:creationId xmlns:a16="http://schemas.microsoft.com/office/drawing/2014/main" id="{E9A12B29-114D-4610-6D43-B6C545941535}"/>
              </a:ext>
            </a:extLst>
          </p:cNvPr>
          <p:cNvSpPr txBox="1"/>
          <p:nvPr/>
        </p:nvSpPr>
        <p:spPr>
          <a:xfrm>
            <a:off x="2632489" y="4958798"/>
            <a:ext cx="2501746" cy="3385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a:solidFill>
                  <a:schemeClr val="tx2">
                    <a:lumMod val="75000"/>
                  </a:schemeClr>
                </a:solidFill>
                <a:latin typeface="Times New Roman" panose="02020603050405020304" pitchFamily="18" charset="0"/>
                <a:cs typeface="Times New Roman" panose="02020603050405020304" pitchFamily="18" charset="0"/>
              </a:rPr>
              <a:t>rule 1: deepest in the path</a:t>
            </a:r>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25" name="文本框 24">
            <a:extLst>
              <a:ext uri="{FF2B5EF4-FFF2-40B4-BE49-F238E27FC236}">
                <a16:creationId xmlns:a16="http://schemas.microsoft.com/office/drawing/2014/main" id="{0645BC3B-DEE0-5CD4-6F20-F9CCFFDA0656}"/>
              </a:ext>
            </a:extLst>
          </p:cNvPr>
          <p:cNvSpPr txBox="1"/>
          <p:nvPr/>
        </p:nvSpPr>
        <p:spPr>
          <a:xfrm>
            <a:off x="6240016" y="4962656"/>
            <a:ext cx="2165412" cy="3385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a:solidFill>
                  <a:schemeClr val="tx2">
                    <a:lumMod val="75000"/>
                  </a:schemeClr>
                </a:solidFill>
                <a:latin typeface="Times New Roman" panose="02020603050405020304" pitchFamily="18" charset="0"/>
                <a:cs typeface="Times New Roman" panose="02020603050405020304" pitchFamily="18" charset="0"/>
              </a:rPr>
              <a:t>rule 2: majority voting</a:t>
            </a:r>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31728722"/>
      </p:ext>
    </p:extLst>
  </p:cSld>
  <p:clrMapOvr>
    <a:overrideClrMapping bg1="lt1" tx1="dk1" bg2="lt2" tx2="dk2" accent1="accent1" accent2="accent2" accent3="accent3" accent4="accent4" accent5="accent5" accent6="accent6" hlink="hlink" folHlink="folHlink"/>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28002A61-5FC6-64BE-1742-627BF88EDBD7}"/>
              </a:ext>
            </a:extLst>
          </p:cNvPr>
          <p:cNvSpPr txBox="1"/>
          <p:nvPr/>
        </p:nvSpPr>
        <p:spPr>
          <a:xfrm>
            <a:off x="703720" y="4418731"/>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p>
        </p:txBody>
      </p:sp>
      <p:sp>
        <p:nvSpPr>
          <p:cNvPr id="89" name="Rounded Rectangle 88">
            <a:extLst>
              <a:ext uri="{FF2B5EF4-FFF2-40B4-BE49-F238E27FC236}">
                <a16:creationId xmlns:a16="http://schemas.microsoft.com/office/drawing/2014/main" id="{74FDCF81-89C7-CDF0-7A02-D6EE15D2BF9D}"/>
              </a:ext>
            </a:extLst>
          </p:cNvPr>
          <p:cNvSpPr/>
          <p:nvPr/>
        </p:nvSpPr>
        <p:spPr>
          <a:xfrm>
            <a:off x="1348424" y="2757916"/>
            <a:ext cx="2894655" cy="3089027"/>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97" name="Rounded Rectangle 96">
            <a:extLst>
              <a:ext uri="{FF2B5EF4-FFF2-40B4-BE49-F238E27FC236}">
                <a16:creationId xmlns:a16="http://schemas.microsoft.com/office/drawing/2014/main" id="{EAAB0A0D-EE4A-D9E3-8921-C2EB1344C6FE}"/>
              </a:ext>
            </a:extLst>
          </p:cNvPr>
          <p:cNvSpPr/>
          <p:nvPr/>
        </p:nvSpPr>
        <p:spPr>
          <a:xfrm>
            <a:off x="4081134" y="3770202"/>
            <a:ext cx="2649774" cy="668943"/>
          </a:xfrm>
          <a:prstGeom prst="roundRect">
            <a:avLst/>
          </a:prstGeom>
          <a:solidFill>
            <a:srgbClr val="FFFFFF"/>
          </a:solidFill>
          <a:ln w="25400" cap="flat">
            <a:solidFill>
              <a:srgbClr val="00B05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00" name="Rounded Rectangle 99">
            <a:extLst>
              <a:ext uri="{FF2B5EF4-FFF2-40B4-BE49-F238E27FC236}">
                <a16:creationId xmlns:a16="http://schemas.microsoft.com/office/drawing/2014/main" id="{C1BB0E71-9D77-DEC5-8F2D-70B4537CBC75}"/>
              </a:ext>
            </a:extLst>
          </p:cNvPr>
          <p:cNvSpPr/>
          <p:nvPr/>
        </p:nvSpPr>
        <p:spPr>
          <a:xfrm>
            <a:off x="4102679" y="4434723"/>
            <a:ext cx="2628229" cy="792302"/>
          </a:xfrm>
          <a:prstGeom prst="roundRect">
            <a:avLst/>
          </a:prstGeom>
          <a:solidFill>
            <a:srgbClr val="FFFFFF"/>
          </a:solidFill>
          <a:ln w="25400" cap="flat">
            <a:solidFill>
              <a:srgbClr val="7030A0"/>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1" name="任意形状 111">
            <a:extLst>
              <a:ext uri="{FF2B5EF4-FFF2-40B4-BE49-F238E27FC236}">
                <a16:creationId xmlns:a16="http://schemas.microsoft.com/office/drawing/2014/main" id="{9C445043-0173-30DA-AA7F-3A3CFF18704F}"/>
              </a:ext>
            </a:extLst>
          </p:cNvPr>
          <p:cNvSpPr/>
          <p:nvPr/>
        </p:nvSpPr>
        <p:spPr>
          <a:xfrm>
            <a:off x="1477286" y="5341752"/>
            <a:ext cx="2462543" cy="3693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rgbClr val="FF0000"/>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a:t>Null</a:t>
            </a:r>
            <a:endParaRPr lang="zh-CN" altLang="en-US" sz="1200" kern="1200">
              <a:solidFill>
                <a:schemeClr val="tx1"/>
              </a:solidFill>
            </a:endParaRPr>
          </a:p>
        </p:txBody>
      </p:sp>
      <p:sp>
        <p:nvSpPr>
          <p:cNvPr id="14" name="任意形状 111">
            <a:extLst>
              <a:ext uri="{FF2B5EF4-FFF2-40B4-BE49-F238E27FC236}">
                <a16:creationId xmlns:a16="http://schemas.microsoft.com/office/drawing/2014/main" id="{02AB13B1-95AB-15D1-F55D-0A7F12E986B2}"/>
              </a:ext>
            </a:extLst>
          </p:cNvPr>
          <p:cNvSpPr/>
          <p:nvPr/>
        </p:nvSpPr>
        <p:spPr>
          <a:xfrm>
            <a:off x="1468444" y="4639635"/>
            <a:ext cx="2462543" cy="3693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alpha val="90000"/>
            </a:srgb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a:t>Barack Obama</a:t>
            </a:r>
            <a:endParaRPr lang="zh-CN" altLang="en-US" sz="1200" kern="1200">
              <a:solidFill>
                <a:schemeClr val="tx1"/>
              </a:solidFill>
            </a:endParaRPr>
          </a:p>
        </p:txBody>
      </p:sp>
      <p:sp>
        <p:nvSpPr>
          <p:cNvPr id="15" name="任意形状 111">
            <a:extLst>
              <a:ext uri="{FF2B5EF4-FFF2-40B4-BE49-F238E27FC236}">
                <a16:creationId xmlns:a16="http://schemas.microsoft.com/office/drawing/2014/main" id="{74A4D65A-01D7-3E21-2A5B-BBF714E5AFD1}"/>
              </a:ext>
            </a:extLst>
          </p:cNvPr>
          <p:cNvSpPr/>
          <p:nvPr/>
        </p:nvSpPr>
        <p:spPr>
          <a:xfrm>
            <a:off x="1513591" y="2986517"/>
            <a:ext cx="2462543" cy="3693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a:t>Thing</a:t>
            </a:r>
            <a:endParaRPr lang="zh-CN" altLang="en-US" sz="1200" kern="1200">
              <a:solidFill>
                <a:schemeClr val="tx1"/>
              </a:solidFill>
            </a:endParaRPr>
          </a:p>
        </p:txBody>
      </p:sp>
      <p:sp>
        <p:nvSpPr>
          <p:cNvPr id="17" name="任意形状 111">
            <a:extLst>
              <a:ext uri="{FF2B5EF4-FFF2-40B4-BE49-F238E27FC236}">
                <a16:creationId xmlns:a16="http://schemas.microsoft.com/office/drawing/2014/main" id="{F264AB12-E94B-BDA8-ED93-C7F16FBE2DA6}"/>
              </a:ext>
            </a:extLst>
          </p:cNvPr>
          <p:cNvSpPr/>
          <p:nvPr/>
        </p:nvSpPr>
        <p:spPr>
          <a:xfrm>
            <a:off x="1479422" y="3913176"/>
            <a:ext cx="2462543" cy="3693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a:t>President</a:t>
            </a:r>
            <a:endParaRPr lang="zh-CN" altLang="en-US" sz="1200" kern="1200">
              <a:solidFill>
                <a:schemeClr val="tx1"/>
              </a:solidFill>
            </a:endParaRPr>
          </a:p>
        </p:txBody>
      </p:sp>
      <p:sp>
        <p:nvSpPr>
          <p:cNvPr id="24" name="任意形状 111">
            <a:extLst>
              <a:ext uri="{FF2B5EF4-FFF2-40B4-BE49-F238E27FC236}">
                <a16:creationId xmlns:a16="http://schemas.microsoft.com/office/drawing/2014/main" id="{D3294E7C-F835-FD50-B02E-24F634589BB8}"/>
              </a:ext>
            </a:extLst>
          </p:cNvPr>
          <p:cNvSpPr/>
          <p:nvPr/>
        </p:nvSpPr>
        <p:spPr>
          <a:xfrm>
            <a:off x="4141697" y="4642592"/>
            <a:ext cx="2462543" cy="3693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a:t>Bill Clinton</a:t>
            </a:r>
            <a:endParaRPr lang="zh-CN" altLang="en-US" sz="1200" kern="1200">
              <a:solidFill>
                <a:schemeClr val="tx1"/>
              </a:solidFill>
            </a:endParaRPr>
          </a:p>
        </p:txBody>
      </p:sp>
      <p:sp>
        <p:nvSpPr>
          <p:cNvPr id="26" name="任意形状 111">
            <a:extLst>
              <a:ext uri="{FF2B5EF4-FFF2-40B4-BE49-F238E27FC236}">
                <a16:creationId xmlns:a16="http://schemas.microsoft.com/office/drawing/2014/main" id="{2C1DF259-B89E-24EA-3456-184AD48F5D2C}"/>
              </a:ext>
            </a:extLst>
          </p:cNvPr>
          <p:cNvSpPr/>
          <p:nvPr/>
        </p:nvSpPr>
        <p:spPr>
          <a:xfrm>
            <a:off x="4155843" y="3937579"/>
            <a:ext cx="2462543" cy="3693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sz="1200" err="1"/>
              <a:t>American_liberal</a:t>
            </a:r>
            <a:endParaRPr lang="zh-CN" altLang="en-US" sz="1200" kern="1200">
              <a:solidFill>
                <a:schemeClr val="tx1"/>
              </a:solidFill>
            </a:endParaRPr>
          </a:p>
        </p:txBody>
      </p:sp>
      <p:sp>
        <p:nvSpPr>
          <p:cNvPr id="43" name="任意形状 111">
            <a:extLst>
              <a:ext uri="{FF2B5EF4-FFF2-40B4-BE49-F238E27FC236}">
                <a16:creationId xmlns:a16="http://schemas.microsoft.com/office/drawing/2014/main" id="{55CBD01B-B5EE-96F5-1682-1344CA404BA0}"/>
              </a:ext>
            </a:extLst>
          </p:cNvPr>
          <p:cNvSpPr/>
          <p:nvPr/>
        </p:nvSpPr>
        <p:spPr>
          <a:xfrm>
            <a:off x="469897" y="4656917"/>
            <a:ext cx="787837"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44" name="任意形状 111">
            <a:extLst>
              <a:ext uri="{FF2B5EF4-FFF2-40B4-BE49-F238E27FC236}">
                <a16:creationId xmlns:a16="http://schemas.microsoft.com/office/drawing/2014/main" id="{F8147BB2-6C54-6479-0C3C-6C1B68FEED1C}"/>
              </a:ext>
            </a:extLst>
          </p:cNvPr>
          <p:cNvSpPr/>
          <p:nvPr/>
        </p:nvSpPr>
        <p:spPr>
          <a:xfrm>
            <a:off x="469896" y="3926059"/>
            <a:ext cx="787837"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cxnSp>
        <p:nvCxnSpPr>
          <p:cNvPr id="56" name="Straight Arrow Connector 55">
            <a:extLst>
              <a:ext uri="{FF2B5EF4-FFF2-40B4-BE49-F238E27FC236}">
                <a16:creationId xmlns:a16="http://schemas.microsoft.com/office/drawing/2014/main" id="{45007820-D9EF-DB14-162E-70F1E1B2CBF6}"/>
              </a:ext>
            </a:extLst>
          </p:cNvPr>
          <p:cNvCxnSpPr>
            <a:cxnSpLocks/>
          </p:cNvCxnSpPr>
          <p:nvPr/>
        </p:nvCxnSpPr>
        <p:spPr>
          <a:xfrm>
            <a:off x="2744862" y="3349259"/>
            <a:ext cx="1" cy="583979"/>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Elbow Connector 56">
            <a:extLst>
              <a:ext uri="{FF2B5EF4-FFF2-40B4-BE49-F238E27FC236}">
                <a16:creationId xmlns:a16="http://schemas.microsoft.com/office/drawing/2014/main" id="{D5D641E4-B667-5206-01B3-B58FD2260930}"/>
              </a:ext>
            </a:extLst>
          </p:cNvPr>
          <p:cNvCxnSpPr>
            <a:cxnSpLocks/>
          </p:cNvCxnSpPr>
          <p:nvPr/>
        </p:nvCxnSpPr>
        <p:spPr>
          <a:xfrm rot="10800000" flipV="1">
            <a:off x="971453" y="3594034"/>
            <a:ext cx="1750551" cy="311508"/>
          </a:xfrm>
          <a:prstGeom prst="bentConnector3">
            <a:avLst>
              <a:gd name="adj1" fmla="val 100159"/>
            </a:avLst>
          </a:prstGeom>
          <a:ln>
            <a:solidFill>
              <a:schemeClr val="tx1"/>
            </a:solidFill>
            <a:prstDash val="lgDashDot"/>
            <a:tailEnd type="triangle"/>
          </a:ln>
        </p:spPr>
        <p:style>
          <a:lnRef idx="1">
            <a:schemeClr val="accent2"/>
          </a:lnRef>
          <a:fillRef idx="0">
            <a:schemeClr val="accent2"/>
          </a:fillRef>
          <a:effectRef idx="0">
            <a:schemeClr val="accent2"/>
          </a:effectRef>
          <a:fontRef idx="minor">
            <a:schemeClr val="tx1"/>
          </a:fontRef>
        </p:style>
      </p:cxnSp>
      <p:cxnSp>
        <p:nvCxnSpPr>
          <p:cNvPr id="58" name="Straight Arrow Connector 57">
            <a:extLst>
              <a:ext uri="{FF2B5EF4-FFF2-40B4-BE49-F238E27FC236}">
                <a16:creationId xmlns:a16="http://schemas.microsoft.com/office/drawing/2014/main" id="{082EDAC4-9158-CC5C-EE67-293DED04970E}"/>
              </a:ext>
            </a:extLst>
          </p:cNvPr>
          <p:cNvCxnSpPr>
            <a:cxnSpLocks/>
          </p:cNvCxnSpPr>
          <p:nvPr/>
        </p:nvCxnSpPr>
        <p:spPr>
          <a:xfrm>
            <a:off x="2744863" y="4280324"/>
            <a:ext cx="0" cy="376593"/>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60" name="Straight Arrow Connector 59">
            <a:extLst>
              <a:ext uri="{FF2B5EF4-FFF2-40B4-BE49-F238E27FC236}">
                <a16:creationId xmlns:a16="http://schemas.microsoft.com/office/drawing/2014/main" id="{9AB9C23E-BC39-A986-B785-097D7005D234}"/>
              </a:ext>
            </a:extLst>
          </p:cNvPr>
          <p:cNvCxnSpPr>
            <a:cxnSpLocks/>
          </p:cNvCxnSpPr>
          <p:nvPr/>
        </p:nvCxnSpPr>
        <p:spPr>
          <a:xfrm>
            <a:off x="2744863" y="5008966"/>
            <a:ext cx="0" cy="326270"/>
          </a:xfrm>
          <a:prstGeom prst="straightConnector1">
            <a:avLst/>
          </a:prstGeom>
          <a:ln>
            <a:solidFill>
              <a:schemeClr val="tx1"/>
            </a:solidFill>
            <a:tailEnd type="triangle"/>
          </a:ln>
        </p:spPr>
        <p:style>
          <a:lnRef idx="1">
            <a:schemeClr val="accent2"/>
          </a:lnRef>
          <a:fillRef idx="0">
            <a:schemeClr val="accent2"/>
          </a:fillRef>
          <a:effectRef idx="0">
            <a:schemeClr val="accent2"/>
          </a:effectRef>
          <a:fontRef idx="minor">
            <a:schemeClr val="tx1"/>
          </a:fontRef>
        </p:style>
      </p:cxnSp>
      <p:cxnSp>
        <p:nvCxnSpPr>
          <p:cNvPr id="73" name="Elbow Connector 72">
            <a:extLst>
              <a:ext uri="{FF2B5EF4-FFF2-40B4-BE49-F238E27FC236}">
                <a16:creationId xmlns:a16="http://schemas.microsoft.com/office/drawing/2014/main" id="{AC3C4FB8-7D76-1A02-06CC-0534C6C87484}"/>
              </a:ext>
            </a:extLst>
          </p:cNvPr>
          <p:cNvCxnSpPr>
            <a:cxnSpLocks/>
          </p:cNvCxnSpPr>
          <p:nvPr/>
        </p:nvCxnSpPr>
        <p:spPr>
          <a:xfrm rot="10800000" flipV="1">
            <a:off x="888959" y="4434723"/>
            <a:ext cx="1833045" cy="233040"/>
          </a:xfrm>
          <a:prstGeom prst="bentConnector3">
            <a:avLst>
              <a:gd name="adj1" fmla="val 100747"/>
            </a:avLst>
          </a:prstGeom>
          <a:ln>
            <a:solidFill>
              <a:schemeClr val="tx1"/>
            </a:solidFill>
            <a:prstDash val="lgDashDot"/>
            <a:tailEnd type="triangle"/>
          </a:ln>
        </p:spPr>
        <p:style>
          <a:lnRef idx="1">
            <a:schemeClr val="accent2"/>
          </a:lnRef>
          <a:fillRef idx="0">
            <a:schemeClr val="accent2"/>
          </a:fillRef>
          <a:effectRef idx="0">
            <a:schemeClr val="accent2"/>
          </a:effectRef>
          <a:fontRef idx="minor">
            <a:schemeClr val="tx1"/>
          </a:fontRef>
        </p:style>
      </p:cxnSp>
      <p:cxnSp>
        <p:nvCxnSpPr>
          <p:cNvPr id="76" name="Elbow Connector 75">
            <a:extLst>
              <a:ext uri="{FF2B5EF4-FFF2-40B4-BE49-F238E27FC236}">
                <a16:creationId xmlns:a16="http://schemas.microsoft.com/office/drawing/2014/main" id="{1925B6AD-393D-693B-7659-980A918460A2}"/>
              </a:ext>
            </a:extLst>
          </p:cNvPr>
          <p:cNvCxnSpPr>
            <a:cxnSpLocks/>
          </p:cNvCxnSpPr>
          <p:nvPr/>
        </p:nvCxnSpPr>
        <p:spPr>
          <a:xfrm rot="10800000" flipV="1">
            <a:off x="875512" y="5110505"/>
            <a:ext cx="1833045" cy="233040"/>
          </a:xfrm>
          <a:prstGeom prst="bentConnector3">
            <a:avLst>
              <a:gd name="adj1" fmla="val 99980"/>
            </a:avLst>
          </a:prstGeom>
          <a:ln>
            <a:solidFill>
              <a:schemeClr val="tx1"/>
            </a:solidFill>
            <a:prstDash val="lgDashDot"/>
            <a:tailEnd type="triangle"/>
          </a:ln>
        </p:spPr>
        <p:style>
          <a:lnRef idx="1">
            <a:schemeClr val="accent2"/>
          </a:lnRef>
          <a:fillRef idx="0">
            <a:schemeClr val="accent2"/>
          </a:fillRef>
          <a:effectRef idx="0">
            <a:schemeClr val="accent2"/>
          </a:effectRef>
          <a:fontRef idx="minor">
            <a:schemeClr val="tx1"/>
          </a:fontRef>
        </p:style>
      </p:cxnSp>
      <p:cxnSp>
        <p:nvCxnSpPr>
          <p:cNvPr id="78" name="Elbow Connector 77">
            <a:extLst>
              <a:ext uri="{FF2B5EF4-FFF2-40B4-BE49-F238E27FC236}">
                <a16:creationId xmlns:a16="http://schemas.microsoft.com/office/drawing/2014/main" id="{1BAD2C43-82CA-92BD-8919-0E578CB6898C}"/>
              </a:ext>
            </a:extLst>
          </p:cNvPr>
          <p:cNvCxnSpPr/>
          <p:nvPr/>
        </p:nvCxnSpPr>
        <p:spPr>
          <a:xfrm>
            <a:off x="2744862" y="3594034"/>
            <a:ext cx="2754255" cy="311509"/>
          </a:xfrm>
          <a:prstGeom prst="bentConnector3">
            <a:avLst>
              <a:gd name="adj1" fmla="val 99995"/>
            </a:avLst>
          </a:prstGeom>
          <a:ln>
            <a:solidFill>
              <a:schemeClr val="tx1"/>
            </a:solidFill>
            <a:prstDash val="lgDashDot"/>
            <a:tailEnd type="triangle"/>
          </a:ln>
        </p:spPr>
        <p:style>
          <a:lnRef idx="1">
            <a:schemeClr val="accent2"/>
          </a:lnRef>
          <a:fillRef idx="0">
            <a:schemeClr val="accent2"/>
          </a:fillRef>
          <a:effectRef idx="0">
            <a:schemeClr val="accent2"/>
          </a:effectRef>
          <a:fontRef idx="minor">
            <a:schemeClr val="tx1"/>
          </a:fontRef>
        </p:style>
      </p:cxnSp>
      <p:cxnSp>
        <p:nvCxnSpPr>
          <p:cNvPr id="80" name="Elbow Connector 79">
            <a:extLst>
              <a:ext uri="{FF2B5EF4-FFF2-40B4-BE49-F238E27FC236}">
                <a16:creationId xmlns:a16="http://schemas.microsoft.com/office/drawing/2014/main" id="{BF6A478F-B498-B664-911B-3D819B6EE635}"/>
              </a:ext>
            </a:extLst>
          </p:cNvPr>
          <p:cNvCxnSpPr>
            <a:cxnSpLocks/>
          </p:cNvCxnSpPr>
          <p:nvPr/>
        </p:nvCxnSpPr>
        <p:spPr>
          <a:xfrm>
            <a:off x="2764569" y="4438236"/>
            <a:ext cx="2831367" cy="189260"/>
          </a:xfrm>
          <a:prstGeom prst="bentConnector3">
            <a:avLst>
              <a:gd name="adj1" fmla="val 99773"/>
            </a:avLst>
          </a:prstGeom>
          <a:ln>
            <a:solidFill>
              <a:schemeClr val="tx1"/>
            </a:solidFill>
            <a:prstDash val="solid"/>
            <a:tailEnd type="triangle"/>
          </a:ln>
        </p:spPr>
        <p:style>
          <a:lnRef idx="1">
            <a:schemeClr val="accent2"/>
          </a:lnRef>
          <a:fillRef idx="0">
            <a:schemeClr val="accent2"/>
          </a:fillRef>
          <a:effectRef idx="0">
            <a:schemeClr val="accent2"/>
          </a:effectRef>
          <a:fontRef idx="minor">
            <a:schemeClr val="tx1"/>
          </a:fontRef>
        </p:style>
      </p:cxnSp>
      <p:sp>
        <p:nvSpPr>
          <p:cNvPr id="31" name="任意形状 111">
            <a:extLst>
              <a:ext uri="{FF2B5EF4-FFF2-40B4-BE49-F238E27FC236}">
                <a16:creationId xmlns:a16="http://schemas.microsoft.com/office/drawing/2014/main" id="{1D7D31FD-075F-D395-037A-2D180BE1124A}"/>
              </a:ext>
            </a:extLst>
          </p:cNvPr>
          <p:cNvSpPr/>
          <p:nvPr/>
        </p:nvSpPr>
        <p:spPr>
          <a:xfrm>
            <a:off x="399992" y="5362165"/>
            <a:ext cx="787837" cy="35723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2" name="Title 1">
            <a:extLst>
              <a:ext uri="{FF2B5EF4-FFF2-40B4-BE49-F238E27FC236}">
                <a16:creationId xmlns:a16="http://schemas.microsoft.com/office/drawing/2014/main" id="{9645404D-F724-5D08-43EA-CA78768796E2}"/>
              </a:ext>
            </a:extLst>
          </p:cNvPr>
          <p:cNvSpPr>
            <a:spLocks noGrp="1"/>
          </p:cNvSpPr>
          <p:nvPr>
            <p:ph type="title"/>
          </p:nvPr>
        </p:nvSpPr>
        <p:spPr/>
        <p:txBody>
          <a:bodyPr>
            <a:normAutofit/>
          </a:bodyPr>
          <a:lstStyle/>
          <a:p>
            <a:r>
              <a:rPr lang="en-JP" sz="4400" b="1">
                <a:solidFill>
                  <a:srgbClr val="800000"/>
                </a:solidFill>
                <a:latin typeface="Arial Black" panose="020B0A04020102020204" pitchFamily="34" charset="0"/>
                <a:cs typeface="Times New Roman" panose="02020603050405020304" pitchFamily="18" charset="0"/>
              </a:rPr>
              <a:t>Hierarchy information in CaLiGraph</a:t>
            </a:r>
          </a:p>
        </p:txBody>
      </p:sp>
      <p:sp>
        <p:nvSpPr>
          <p:cNvPr id="4" name="Slide Number Placeholder 3">
            <a:extLst>
              <a:ext uri="{FF2B5EF4-FFF2-40B4-BE49-F238E27FC236}">
                <a16:creationId xmlns:a16="http://schemas.microsoft.com/office/drawing/2014/main" id="{05B3E743-C9AE-0F67-404B-75241871BFBF}"/>
              </a:ext>
            </a:extLst>
          </p:cNvPr>
          <p:cNvSpPr>
            <a:spLocks noGrp="1"/>
          </p:cNvSpPr>
          <p:nvPr>
            <p:ph type="sldNum" sz="quarter" idx="2"/>
          </p:nvPr>
        </p:nvSpPr>
        <p:spPr/>
        <p:txBody>
          <a:bodyPr/>
          <a:lstStyle/>
          <a:p>
            <a:fld id="{86CB4B4D-7CA3-9044-876B-883B54F8677D}" type="slidenum">
              <a:rPr lang="en-JP" smtClean="0"/>
              <a:t>17</a:t>
            </a:fld>
            <a:endParaRPr lang="en-JP"/>
          </a:p>
        </p:txBody>
      </p:sp>
      <p:sp>
        <p:nvSpPr>
          <p:cNvPr id="5" name="TextBox 4">
            <a:extLst>
              <a:ext uri="{FF2B5EF4-FFF2-40B4-BE49-F238E27FC236}">
                <a16:creationId xmlns:a16="http://schemas.microsoft.com/office/drawing/2014/main" id="{A4DA0AFB-64F3-7FF7-04A8-01AD055CC96C}"/>
              </a:ext>
            </a:extLst>
          </p:cNvPr>
          <p:cNvSpPr txBox="1"/>
          <p:nvPr/>
        </p:nvSpPr>
        <p:spPr>
          <a:xfrm>
            <a:off x="6402622" y="2464124"/>
            <a:ext cx="5955798" cy="1477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342900" indent="-342900" algn="just">
              <a:buFont typeface="+mj-lt"/>
              <a:buAutoNum type="arabicPeriod"/>
            </a:pPr>
            <a:r>
              <a:rPr lang="en-US" b="1">
                <a:solidFill>
                  <a:srgbClr val="00B0F0"/>
                </a:solidFill>
              </a:rPr>
              <a:t>T:  Shortest </a:t>
            </a:r>
            <a:r>
              <a:rPr lang="en-JP">
                <a:solidFill>
                  <a:srgbClr val="00B0F0"/>
                </a:solidFill>
              </a:rPr>
              <a:t>Path traced back to </a:t>
            </a:r>
            <a:r>
              <a:rPr lang="en-JP" b="1">
                <a:solidFill>
                  <a:srgbClr val="00B0F0"/>
                </a:solidFill>
              </a:rPr>
              <a:t>Thing</a:t>
            </a:r>
            <a:r>
              <a:rPr lang="en-JP">
                <a:solidFill>
                  <a:srgbClr val="00B0F0"/>
                </a:solidFill>
              </a:rPr>
              <a:t> (root node)</a:t>
            </a:r>
          </a:p>
          <a:p>
            <a:pPr marL="342900" indent="-342900" algn="just">
              <a:buFont typeface="+mj-lt"/>
              <a:buAutoNum type="arabicPeriod"/>
            </a:pPr>
            <a:r>
              <a:rPr lang="en-US" b="1">
                <a:solidFill>
                  <a:srgbClr val="00B050"/>
                </a:solidFill>
              </a:rPr>
              <a:t>B: </a:t>
            </a:r>
            <a:r>
              <a:rPr lang="en-JP">
                <a:solidFill>
                  <a:srgbClr val="00B050"/>
                </a:solidFill>
              </a:rPr>
              <a:t>Parent nodes</a:t>
            </a:r>
            <a:r>
              <a:rPr lang="en-US">
                <a:solidFill>
                  <a:srgbClr val="00B050"/>
                </a:solidFill>
              </a:rPr>
              <a:t> in </a:t>
            </a:r>
            <a:r>
              <a:rPr lang="en-US">
                <a:solidFill>
                  <a:srgbClr val="00B0F0"/>
                </a:solidFill>
              </a:rPr>
              <a:t>T</a:t>
            </a:r>
            <a:r>
              <a:rPr lang="en-US">
                <a:solidFill>
                  <a:srgbClr val="00B050"/>
                </a:solidFill>
              </a:rPr>
              <a:t>’s </a:t>
            </a:r>
            <a:r>
              <a:rPr lang="en-JP">
                <a:solidFill>
                  <a:srgbClr val="00B050"/>
                </a:solidFill>
              </a:rPr>
              <a:t>neigbors</a:t>
            </a:r>
            <a:r>
              <a:rPr lang="en-US">
                <a:solidFill>
                  <a:srgbClr val="00B050"/>
                </a:solidFill>
              </a:rPr>
              <a:t>: random </a:t>
            </a:r>
            <a:r>
              <a:rPr lang="en-US" b="1">
                <a:solidFill>
                  <a:srgbClr val="00B050"/>
                </a:solidFill>
              </a:rPr>
              <a:t>N</a:t>
            </a:r>
            <a:r>
              <a:rPr lang="en-US">
                <a:solidFill>
                  <a:srgbClr val="00B050"/>
                </a:solidFill>
              </a:rPr>
              <a:t> examples</a:t>
            </a:r>
            <a:endParaRPr lang="en-JP">
              <a:solidFill>
                <a:srgbClr val="00B050"/>
              </a:solidFill>
            </a:endParaRPr>
          </a:p>
          <a:p>
            <a:pPr marL="342900" indent="-342900" algn="just">
              <a:buFont typeface="+mj-lt"/>
              <a:buAutoNum type="arabicPeriod"/>
            </a:pPr>
            <a:r>
              <a:rPr lang="en-US" b="1">
                <a:solidFill>
                  <a:srgbClr val="FF0000"/>
                </a:solidFill>
              </a:rPr>
              <a:t>C: </a:t>
            </a:r>
            <a:r>
              <a:rPr lang="en-JP">
                <a:solidFill>
                  <a:srgbClr val="FF0000"/>
                </a:solidFill>
              </a:rPr>
              <a:t>Children nodes:</a:t>
            </a:r>
            <a:r>
              <a:rPr lang="en-US">
                <a:solidFill>
                  <a:srgbClr val="FF0000"/>
                </a:solidFill>
              </a:rPr>
              <a:t> random </a:t>
            </a:r>
            <a:r>
              <a:rPr lang="en-US" b="1">
                <a:solidFill>
                  <a:srgbClr val="FF0000"/>
                </a:solidFill>
              </a:rPr>
              <a:t>N</a:t>
            </a:r>
            <a:r>
              <a:rPr lang="en-US">
                <a:solidFill>
                  <a:srgbClr val="FF0000"/>
                </a:solidFill>
              </a:rPr>
              <a:t> examples</a:t>
            </a:r>
            <a:endParaRPr lang="en-JP">
              <a:solidFill>
                <a:srgbClr val="FF0000"/>
              </a:solidFill>
            </a:endParaRPr>
          </a:p>
          <a:p>
            <a:pPr marL="342900" indent="-342900" algn="just">
              <a:buFont typeface="+mj-lt"/>
              <a:buAutoNum type="arabicPeriod"/>
            </a:pPr>
            <a:r>
              <a:rPr lang="en-US" b="1">
                <a:solidFill>
                  <a:srgbClr val="7030A0"/>
                </a:solidFill>
              </a:rPr>
              <a:t>S: </a:t>
            </a:r>
            <a:r>
              <a:rPr lang="en-JP">
                <a:solidFill>
                  <a:srgbClr val="7030A0"/>
                </a:solidFill>
              </a:rPr>
              <a:t>Neighbors(siblings):</a:t>
            </a:r>
            <a:r>
              <a:rPr lang="en-US">
                <a:solidFill>
                  <a:srgbClr val="7030A0"/>
                </a:solidFill>
              </a:rPr>
              <a:t> random </a:t>
            </a:r>
            <a:r>
              <a:rPr lang="en-US" b="1">
                <a:solidFill>
                  <a:srgbClr val="7030A0"/>
                </a:solidFill>
              </a:rPr>
              <a:t>N</a:t>
            </a:r>
            <a:r>
              <a:rPr lang="en-US">
                <a:solidFill>
                  <a:srgbClr val="7030A0"/>
                </a:solidFill>
              </a:rPr>
              <a:t> examples</a:t>
            </a:r>
            <a:endParaRPr lang="en-JP">
              <a:solidFill>
                <a:srgbClr val="7030A0"/>
              </a:solidFill>
            </a:endParaRPr>
          </a:p>
          <a:p>
            <a:pPr algn="just"/>
            <a:endParaRPr lang="en-JP"/>
          </a:p>
        </p:txBody>
      </p:sp>
      <p:sp>
        <p:nvSpPr>
          <p:cNvPr id="7" name="TextBox 6">
            <a:extLst>
              <a:ext uri="{FF2B5EF4-FFF2-40B4-BE49-F238E27FC236}">
                <a16:creationId xmlns:a16="http://schemas.microsoft.com/office/drawing/2014/main" id="{12CCA87E-E258-62FA-2F1E-F1690930176C}"/>
              </a:ext>
            </a:extLst>
          </p:cNvPr>
          <p:cNvSpPr txBox="1"/>
          <p:nvPr/>
        </p:nvSpPr>
        <p:spPr>
          <a:xfrm>
            <a:off x="6670715" y="2040489"/>
            <a:ext cx="510267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r>
              <a:rPr lang="en-JP"/>
              <a:t>These are hierarchy information we are using</a:t>
            </a:r>
          </a:p>
        </p:txBody>
      </p:sp>
      <p:sp>
        <p:nvSpPr>
          <p:cNvPr id="9" name="TextBox 8">
            <a:extLst>
              <a:ext uri="{FF2B5EF4-FFF2-40B4-BE49-F238E27FC236}">
                <a16:creationId xmlns:a16="http://schemas.microsoft.com/office/drawing/2014/main" id="{8E8944C9-7746-56F1-F021-B8C3BD1EA504}"/>
              </a:ext>
            </a:extLst>
          </p:cNvPr>
          <p:cNvSpPr txBox="1"/>
          <p:nvPr/>
        </p:nvSpPr>
        <p:spPr>
          <a:xfrm>
            <a:off x="399992" y="1516248"/>
            <a:ext cx="4052315" cy="923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r>
              <a:rPr lang="en-JP">
                <a:solidFill>
                  <a:srgbClr val="800000"/>
                </a:solidFill>
              </a:rPr>
              <a:t>Hierarchy information Examples for </a:t>
            </a:r>
          </a:p>
          <a:p>
            <a:pPr algn="just"/>
            <a:r>
              <a:rPr lang="en-US" sz="1800">
                <a:solidFill>
                  <a:srgbClr val="FFC000"/>
                </a:solidFill>
              </a:rPr>
              <a:t>Barack Obama</a:t>
            </a:r>
            <a:endParaRPr lang="zh-CN" altLang="en-US" sz="1800" kern="1200">
              <a:solidFill>
                <a:srgbClr val="FFC000"/>
              </a:solidFill>
            </a:endParaRPr>
          </a:p>
          <a:p>
            <a:pPr algn="just"/>
            <a:endParaRPr lang="en-JP">
              <a:solidFill>
                <a:srgbClr val="800000"/>
              </a:solidFill>
            </a:endParaRPr>
          </a:p>
        </p:txBody>
      </p:sp>
      <p:sp>
        <p:nvSpPr>
          <p:cNvPr id="6" name="TextBox 5">
            <a:extLst>
              <a:ext uri="{FF2B5EF4-FFF2-40B4-BE49-F238E27FC236}">
                <a16:creationId xmlns:a16="http://schemas.microsoft.com/office/drawing/2014/main" id="{A5F66EAF-EDC1-3F71-1A77-C05BCA1F0D72}"/>
              </a:ext>
            </a:extLst>
          </p:cNvPr>
          <p:cNvSpPr txBox="1"/>
          <p:nvPr/>
        </p:nvSpPr>
        <p:spPr>
          <a:xfrm>
            <a:off x="7028946" y="4627496"/>
            <a:ext cx="4796970" cy="1754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buFont typeface="Wingdings" pitchFamily="2" charset="2"/>
              <a:buChar char="§"/>
            </a:pPr>
            <a:r>
              <a:rPr lang="en-JP"/>
              <a:t>These hierarchy information will be</a:t>
            </a:r>
            <a:endParaRPr lang="en-US"/>
          </a:p>
          <a:p>
            <a:r>
              <a:rPr lang="en-US"/>
              <a:t>1.  Randomly select </a:t>
            </a:r>
            <a:r>
              <a:rPr lang="en-US" b="1"/>
              <a:t>N</a:t>
            </a:r>
            <a:r>
              <a:rPr lang="en-US"/>
              <a:t> node</a:t>
            </a:r>
            <a:endParaRPr lang="en-JP"/>
          </a:p>
          <a:p>
            <a:r>
              <a:rPr lang="en-US"/>
              <a:t>2. </a:t>
            </a:r>
            <a:r>
              <a:rPr lang="en-JP"/>
              <a:t>as part of </a:t>
            </a:r>
            <a:r>
              <a:rPr lang="en-US"/>
              <a:t>class</a:t>
            </a:r>
            <a:r>
              <a:rPr lang="en-JP"/>
              <a:t> embedidng </a:t>
            </a:r>
          </a:p>
          <a:p>
            <a:r>
              <a:rPr lang="en-US"/>
              <a:t>3. </a:t>
            </a:r>
            <a:r>
              <a:rPr lang="en-JP"/>
              <a:t>added into final selection prompt template as auxilary information to select the most specifc ontology </a:t>
            </a:r>
          </a:p>
        </p:txBody>
      </p:sp>
    </p:spTree>
    <p:extLst>
      <p:ext uri="{BB962C8B-B14F-4D97-AF65-F5344CB8AC3E}">
        <p14:creationId xmlns:p14="http://schemas.microsoft.com/office/powerpoint/2010/main" val="2442330544"/>
      </p:ext>
    </p:extLst>
  </p:cSld>
  <p:clrMapOvr>
    <a:overrideClrMapping bg1="lt1" tx1="dk1" bg2="lt2" tx2="dk2" accent1="accent1" accent2="accent2" accent3="accent3" accent4="accent4" accent5="accent5" accent6="accent6" hlink="hlink" folHlink="folHlink"/>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1741C-EBEB-3A42-359A-26C0B0B177DC}"/>
              </a:ext>
            </a:extLst>
          </p:cNvPr>
          <p:cNvSpPr>
            <a:spLocks noGrp="1"/>
          </p:cNvSpPr>
          <p:nvPr>
            <p:ph type="title"/>
          </p:nvPr>
        </p:nvSpPr>
        <p:spPr/>
        <p:txBody>
          <a:bodyPr/>
          <a:lstStyle/>
          <a:p>
            <a:r>
              <a:rPr lang="en-JP" sz="3600" b="1">
                <a:solidFill>
                  <a:srgbClr val="800000"/>
                </a:solidFill>
                <a:latin typeface="Arial Black" panose="020B0A04020102020204" pitchFamily="34" charset="0"/>
                <a:cs typeface="Times New Roman" panose="02020603050405020304" pitchFamily="18" charset="0"/>
              </a:rPr>
              <a:t>Hierarchy information in CaLiGraph</a:t>
            </a:r>
            <a:endParaRPr lang="en-US">
              <a:latin typeface="Arial Black" panose="020B0A04020102020204" pitchFamily="34" charset="0"/>
            </a:endParaRPr>
          </a:p>
        </p:txBody>
      </p:sp>
      <p:sp>
        <p:nvSpPr>
          <p:cNvPr id="4" name="Slide Number Placeholder 3">
            <a:extLst>
              <a:ext uri="{FF2B5EF4-FFF2-40B4-BE49-F238E27FC236}">
                <a16:creationId xmlns:a16="http://schemas.microsoft.com/office/drawing/2014/main" id="{152F7D13-BEBB-441D-56F4-917FC938B280}"/>
              </a:ext>
            </a:extLst>
          </p:cNvPr>
          <p:cNvSpPr>
            <a:spLocks noGrp="1"/>
          </p:cNvSpPr>
          <p:nvPr>
            <p:ph type="sldNum" sz="quarter" idx="2"/>
          </p:nvPr>
        </p:nvSpPr>
        <p:spPr/>
        <p:txBody>
          <a:bodyPr/>
          <a:lstStyle/>
          <a:p>
            <a:fld id="{86CB4B4D-7CA3-9044-876B-883B54F8677D}" type="slidenum">
              <a:rPr lang="en-US" smtClean="0"/>
              <a:t>18</a:t>
            </a:fld>
            <a:endParaRPr lang="en-US"/>
          </a:p>
        </p:txBody>
      </p:sp>
      <mc:AlternateContent xmlns:mc="http://schemas.openxmlformats.org/markup-compatibility/2006">
        <mc:Choice xmlns:a14="http://schemas.microsoft.com/office/drawing/2010/main" Requires="a14">
          <p:sp>
            <p:nvSpPr>
              <p:cNvPr id="21" name="Text Placeholder 20">
                <a:extLst>
                  <a:ext uri="{FF2B5EF4-FFF2-40B4-BE49-F238E27FC236}">
                    <a16:creationId xmlns:a16="http://schemas.microsoft.com/office/drawing/2014/main" id="{546925ED-150E-B28D-FE25-7CD250567EEC}"/>
                  </a:ext>
                </a:extLst>
              </p:cNvPr>
              <p:cNvSpPr txBox="1">
                <a:spLocks noGrp="1"/>
              </p:cNvSpPr>
              <p:nvPr>
                <p:ph type="body" idx="1"/>
              </p:nvPr>
            </p:nvSpPr>
            <p:spPr>
              <a:xfrm>
                <a:off x="473672" y="1257490"/>
                <a:ext cx="10972800" cy="5230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0" indent="0">
                  <a:buNone/>
                </a:pPr>
                <a14:m>
                  <m:oMath xmlns:m="http://schemas.openxmlformats.org/officeDocument/2006/math">
                    <m:r>
                      <a:rPr lang="en-US" sz="2400" b="0" i="1" smtClean="0">
                        <a:latin typeface="Cambria Math" panose="02040503050406030204" pitchFamily="18" charset="0"/>
                        <a:ea typeface="+mn-ea"/>
                      </a:rPr>
                      <m:t>𝐻</m:t>
                    </m:r>
                    <m:d>
                      <m:dPr>
                        <m:ctrlPr>
                          <a:rPr lang="en-US" sz="2400" b="0" i="1" smtClean="0">
                            <a:latin typeface="Cambria Math" panose="02040503050406030204" pitchFamily="18" charset="0"/>
                            <a:ea typeface="+mn-ea"/>
                          </a:rPr>
                        </m:ctrlPr>
                      </m:dPr>
                      <m:e>
                        <m:sSub>
                          <m:sSubPr>
                            <m:ctrlPr>
                              <a:rPr lang="en-US" sz="2400" b="0" i="1" smtClean="0">
                                <a:latin typeface="Cambria Math" panose="02040503050406030204" pitchFamily="18" charset="0"/>
                                <a:ea typeface="+mn-ea"/>
                              </a:rPr>
                            </m:ctrlPr>
                          </m:sSubPr>
                          <m:e>
                            <m:r>
                              <a:rPr lang="en-US" sz="2400" b="0" i="1" smtClean="0">
                                <a:latin typeface="Cambria Math" panose="02040503050406030204" pitchFamily="18" charset="0"/>
                                <a:ea typeface="+mn-ea"/>
                              </a:rPr>
                              <m:t>𝐶</m:t>
                            </m:r>
                          </m:e>
                          <m:sub>
                            <m:r>
                              <a:rPr lang="en-US" sz="2400" b="0" i="1" smtClean="0">
                                <a:latin typeface="Cambria Math" panose="02040503050406030204" pitchFamily="18" charset="0"/>
                                <a:ea typeface="+mn-ea"/>
                              </a:rPr>
                              <m:t>𝑗</m:t>
                            </m:r>
                          </m:sub>
                        </m:sSub>
                      </m:e>
                    </m:d>
                  </m:oMath>
                </a14:m>
                <a:r>
                  <a:rPr lang="en-US" sz="2400">
                    <a:latin typeface="+mn-ea"/>
                    <a:ea typeface="+mn-ea"/>
                  </a:rPr>
                  <a:t>  for </a:t>
                </a:r>
                <a:r>
                  <a:rPr lang="en-US" sz="2400">
                    <a:solidFill>
                      <a:srgbClr val="000000"/>
                    </a:solidFill>
                    <a:latin typeface="+mn-ea"/>
                    <a:ea typeface="+mn-ea"/>
                    <a:sym typeface="Calibri" panose="020F0502020204030204"/>
                  </a:rPr>
                  <a:t>“</a:t>
                </a:r>
                <a:r>
                  <a:rPr lang="en-US" sz="2400">
                    <a:latin typeface="+mn-ea"/>
                    <a:ea typeface="+mn-ea"/>
                    <a:sym typeface="Calibri" panose="020F0502020204030204"/>
                  </a:rPr>
                  <a:t>Barack Obama</a:t>
                </a:r>
                <a:r>
                  <a:rPr lang="en-US" sz="2400">
                    <a:solidFill>
                      <a:srgbClr val="000000"/>
                    </a:solidFill>
                    <a:latin typeface="+mn-ea"/>
                    <a:ea typeface="+mn-ea"/>
                    <a:sym typeface="Calibri" panose="020F0502020204030204"/>
                  </a:rPr>
                  <a:t>” </a:t>
                </a:r>
                <a:r>
                  <a:rPr lang="en-US" sz="2400">
                    <a:latin typeface="+mn-ea"/>
                    <a:ea typeface="+mn-ea"/>
                  </a:rPr>
                  <a:t>: N = 5 </a:t>
                </a:r>
              </a:p>
            </p:txBody>
          </p:sp>
        </mc:Choice>
        <mc:Fallback>
          <p:sp>
            <p:nvSpPr>
              <p:cNvPr id="21" name="Text Placeholder 20">
                <a:extLst>
                  <a:ext uri="{FF2B5EF4-FFF2-40B4-BE49-F238E27FC236}">
                    <a16:creationId xmlns:a16="http://schemas.microsoft.com/office/drawing/2014/main" id="{546925ED-150E-B28D-FE25-7CD250567EEC}"/>
                  </a:ext>
                </a:extLst>
              </p:cNvPr>
              <p:cNvSpPr txBox="1">
                <a:spLocks noGrp="1" noRot="1" noChangeAspect="1" noMove="1" noResize="1" noEditPoints="1" noAdjustHandles="1" noChangeArrowheads="1" noChangeShapeType="1" noTextEdit="1"/>
              </p:cNvSpPr>
              <p:nvPr>
                <p:ph type="body" idx="1"/>
              </p:nvPr>
            </p:nvSpPr>
            <p:spPr>
              <a:xfrm>
                <a:off x="473672" y="1257490"/>
                <a:ext cx="10972800" cy="523086"/>
              </a:xfrm>
              <a:prstGeom prst="rect">
                <a:avLst/>
              </a:prstGeom>
              <a:blipFill>
                <a:blip r:embed="rId3"/>
                <a:stretch>
                  <a:fillRect l="-578" t="-2326" b="-20930"/>
                </a:stretch>
              </a:blipFill>
              <a:ln w="12700" cap="flat">
                <a:noFill/>
                <a:miter lim="400000"/>
              </a:ln>
              <a:effectLst/>
            </p:spPr>
            <p:txBody>
              <a:bodyPr/>
              <a:lstStyle/>
              <a:p>
                <a:r>
                  <a:rPr lang="en-US">
                    <a:noFill/>
                  </a:rPr>
                  <a:t> </a:t>
                </a:r>
              </a:p>
            </p:txBody>
          </p:sp>
        </mc:Fallback>
      </mc:AlternateContent>
      <p:graphicFrame>
        <p:nvGraphicFramePr>
          <p:cNvPr id="9" name="Table 8">
            <a:extLst>
              <a:ext uri="{FF2B5EF4-FFF2-40B4-BE49-F238E27FC236}">
                <a16:creationId xmlns:a16="http://schemas.microsoft.com/office/drawing/2014/main" id="{AA6CD04C-660C-8C82-BFB0-BBD2AE97BB44}"/>
              </a:ext>
            </a:extLst>
          </p:cNvPr>
          <p:cNvGraphicFramePr>
            <a:graphicFrameLocks noGrp="1"/>
          </p:cNvGraphicFramePr>
          <p:nvPr>
            <p:extLst>
              <p:ext uri="{D42A27DB-BD31-4B8C-83A1-F6EECF244321}">
                <p14:modId xmlns:p14="http://schemas.microsoft.com/office/powerpoint/2010/main" val="2112698281"/>
              </p:ext>
            </p:extLst>
          </p:nvPr>
        </p:nvGraphicFramePr>
        <p:xfrm>
          <a:off x="657887" y="2299191"/>
          <a:ext cx="10652654" cy="3090573"/>
        </p:xfrm>
        <a:graphic>
          <a:graphicData uri="http://schemas.openxmlformats.org/drawingml/2006/table">
            <a:tbl>
              <a:tblPr firstRow="1" bandRow="1">
                <a:tableStyleId>{5940675A-B579-460E-94D1-54222C63F5DA}</a:tableStyleId>
              </a:tblPr>
              <a:tblGrid>
                <a:gridCol w="5326327">
                  <a:extLst>
                    <a:ext uri="{9D8B030D-6E8A-4147-A177-3AD203B41FA5}">
                      <a16:colId xmlns:a16="http://schemas.microsoft.com/office/drawing/2014/main" val="2813522655"/>
                    </a:ext>
                  </a:extLst>
                </a:gridCol>
                <a:gridCol w="5326327">
                  <a:extLst>
                    <a:ext uri="{9D8B030D-6E8A-4147-A177-3AD203B41FA5}">
                      <a16:colId xmlns:a16="http://schemas.microsoft.com/office/drawing/2014/main" val="3091902039"/>
                    </a:ext>
                  </a:extLst>
                </a:gridCol>
              </a:tblGrid>
              <a:tr h="839228">
                <a:tc>
                  <a:txBody>
                    <a:bodyPr/>
                    <a:lstStyle/>
                    <a:p>
                      <a:pPr marL="0" indent="0" algn="just">
                        <a:buFont typeface="+mj-lt"/>
                        <a:buNone/>
                      </a:pPr>
                      <a:r>
                        <a:rPr lang="en-US" sz="1400" b="1" dirty="0">
                          <a:solidFill>
                            <a:srgbClr val="00B0F0"/>
                          </a:solidFill>
                          <a:latin typeface="+mn-lt"/>
                        </a:rPr>
                        <a:t>T:  Shortest </a:t>
                      </a:r>
                      <a:r>
                        <a:rPr lang="en-JP" sz="1400">
                          <a:solidFill>
                            <a:srgbClr val="00B0F0"/>
                          </a:solidFill>
                          <a:latin typeface="+mn-lt"/>
                        </a:rPr>
                        <a:t>Path traced back to </a:t>
                      </a:r>
                      <a:r>
                        <a:rPr lang="en-JP" sz="1400" b="1">
                          <a:solidFill>
                            <a:srgbClr val="00B0F0"/>
                          </a:solidFill>
                          <a:latin typeface="+mn-lt"/>
                        </a:rPr>
                        <a:t>Thing</a:t>
                      </a:r>
                      <a:r>
                        <a:rPr lang="en-JP" sz="1400">
                          <a:solidFill>
                            <a:srgbClr val="00B0F0"/>
                          </a:solidFill>
                          <a:latin typeface="+mn-lt"/>
                        </a:rPr>
                        <a:t> (root node)</a:t>
                      </a:r>
                    </a:p>
                  </a:txBody>
                  <a:tcPr/>
                </a:tc>
                <a:tc>
                  <a:txBody>
                    <a:bodyPr/>
                    <a:lstStyle/>
                    <a:p>
                      <a:pPr marL="0" indent="0" algn="l">
                        <a:buNone/>
                      </a:pPr>
                      <a:r>
                        <a:rPr lang="en-US" sz="1400" dirty="0">
                          <a:latin typeface="+mn-lt"/>
                        </a:rPr>
                        <a:t>[‘Thing’, ‘Species’, “’Eukaryote‘, ‘Person’, …,</a:t>
                      </a:r>
                      <a:r>
                        <a:rPr lang="en-US" altLang="zh-CN" sz="1400" dirty="0">
                          <a:latin typeface="+mn-lt"/>
                        </a:rPr>
                        <a:t>omit node …</a:t>
                      </a:r>
                      <a:r>
                        <a:rPr lang="en-US" sz="1400" dirty="0">
                          <a:latin typeface="+mn-lt"/>
                        </a:rPr>
                        <a:t> ‘</a:t>
                      </a:r>
                      <a:r>
                        <a:rPr lang="en-US" sz="1400" dirty="0" err="1">
                          <a:latin typeface="+mn-lt"/>
                        </a:rPr>
                        <a:t>President_of_the_United_States_by_other_offices_held</a:t>
                      </a:r>
                      <a:r>
                        <a:rPr lang="en-US" sz="1400" dirty="0">
                          <a:latin typeface="+mn-lt"/>
                        </a:rPr>
                        <a:t>’, “</a:t>
                      </a:r>
                      <a:r>
                        <a:rPr lang="en-US" altLang="zh-CN" sz="1400" dirty="0">
                          <a:latin typeface="+mn-lt"/>
                        </a:rPr>
                        <a:t>Barack</a:t>
                      </a:r>
                      <a:r>
                        <a:rPr lang="zh-CN" altLang="en-US" sz="1400" dirty="0">
                          <a:latin typeface="+mn-lt"/>
                        </a:rPr>
                        <a:t> </a:t>
                      </a:r>
                      <a:r>
                        <a:rPr lang="en-US" altLang="zh-CN" sz="1400" dirty="0">
                          <a:latin typeface="+mn-lt"/>
                        </a:rPr>
                        <a:t>Obama</a:t>
                      </a:r>
                      <a:r>
                        <a:rPr lang="en-US" sz="1400" dirty="0">
                          <a:latin typeface="+mn-lt"/>
                        </a:rPr>
                        <a:t>”]"</a:t>
                      </a:r>
                    </a:p>
                    <a:p>
                      <a:pPr algn="l"/>
                      <a:endParaRPr lang="en-US" sz="1400" dirty="0">
                        <a:latin typeface="+mn-lt"/>
                      </a:endParaRPr>
                    </a:p>
                  </a:txBody>
                  <a:tcPr/>
                </a:tc>
                <a:extLst>
                  <a:ext uri="{0D108BD9-81ED-4DB2-BD59-A6C34878D82A}">
                    <a16:rowId xmlns:a16="http://schemas.microsoft.com/office/drawing/2014/main" val="3650066966"/>
                  </a:ext>
                </a:extLst>
              </a:tr>
              <a:tr h="1229567">
                <a:tc>
                  <a:txBody>
                    <a:bodyPr/>
                    <a:lstStyle/>
                    <a:p>
                      <a:pPr marL="0" indent="0" algn="just">
                        <a:buFont typeface="+mj-lt"/>
                        <a:buNone/>
                      </a:pPr>
                      <a:r>
                        <a:rPr lang="en-US" sz="1400" b="1">
                          <a:solidFill>
                            <a:srgbClr val="00B050"/>
                          </a:solidFill>
                          <a:latin typeface="+mn-lt"/>
                        </a:rPr>
                        <a:t>B: </a:t>
                      </a:r>
                      <a:r>
                        <a:rPr lang="en-JP" sz="1400">
                          <a:solidFill>
                            <a:srgbClr val="00B050"/>
                          </a:solidFill>
                          <a:latin typeface="+mn-lt"/>
                        </a:rPr>
                        <a:t>Parent nodes</a:t>
                      </a:r>
                      <a:r>
                        <a:rPr lang="en-US" sz="1400">
                          <a:solidFill>
                            <a:srgbClr val="00B050"/>
                          </a:solidFill>
                          <a:latin typeface="+mn-lt"/>
                        </a:rPr>
                        <a:t> in </a:t>
                      </a:r>
                      <a:r>
                        <a:rPr lang="en-US" sz="1400">
                          <a:solidFill>
                            <a:srgbClr val="00B0F0"/>
                          </a:solidFill>
                          <a:latin typeface="+mn-lt"/>
                        </a:rPr>
                        <a:t>T</a:t>
                      </a:r>
                      <a:r>
                        <a:rPr lang="en-US" sz="1400">
                          <a:solidFill>
                            <a:srgbClr val="00B050"/>
                          </a:solidFill>
                          <a:latin typeface="+mn-lt"/>
                        </a:rPr>
                        <a:t>’s </a:t>
                      </a:r>
                      <a:r>
                        <a:rPr lang="en-JP" sz="1400">
                          <a:solidFill>
                            <a:srgbClr val="00B050"/>
                          </a:solidFill>
                          <a:latin typeface="+mn-lt"/>
                        </a:rPr>
                        <a:t>neigbors</a:t>
                      </a:r>
                      <a:r>
                        <a:rPr lang="en-US" sz="1400">
                          <a:solidFill>
                            <a:srgbClr val="00B050"/>
                          </a:solidFill>
                          <a:latin typeface="+mn-lt"/>
                        </a:rPr>
                        <a:t>: random </a:t>
                      </a:r>
                      <a:r>
                        <a:rPr lang="en-US" sz="1400" b="1">
                          <a:solidFill>
                            <a:srgbClr val="00B050"/>
                          </a:solidFill>
                          <a:latin typeface="+mn-lt"/>
                        </a:rPr>
                        <a:t>N</a:t>
                      </a:r>
                      <a:r>
                        <a:rPr lang="en-US" sz="1400">
                          <a:solidFill>
                            <a:srgbClr val="00B050"/>
                          </a:solidFill>
                          <a:latin typeface="+mn-lt"/>
                        </a:rPr>
                        <a:t> examples</a:t>
                      </a:r>
                      <a:endParaRPr lang="en-JP" sz="1400">
                        <a:solidFill>
                          <a:srgbClr val="00B050"/>
                        </a:solidFill>
                        <a:latin typeface="+mn-lt"/>
                      </a:endParaRPr>
                    </a:p>
                  </a:txBody>
                  <a:tcPr/>
                </a:tc>
                <a:tc>
                  <a:txBody>
                    <a:bodyPr/>
                    <a:lstStyle/>
                    <a:p>
                      <a:pPr marL="0" indent="0" algn="l">
                        <a:buNone/>
                      </a:pPr>
                      <a:r>
                        <a:rPr lang="en-US" sz="1400" dirty="0">
                          <a:latin typeface="+mn-lt"/>
                        </a:rPr>
                        <a:t>[“</a:t>
                      </a:r>
                      <a:r>
                        <a:rPr lang="en-US" sz="1400" dirty="0" err="1">
                          <a:latin typeface="+mn-lt"/>
                        </a:rPr>
                        <a:t>American_liberal</a:t>
                      </a:r>
                      <a:r>
                        <a:rPr lang="en-US" sz="1400" dirty="0">
                          <a:latin typeface="+mn-lt"/>
                        </a:rPr>
                        <a:t>”, “</a:t>
                      </a:r>
                      <a:r>
                        <a:rPr lang="en-US" sz="1400" dirty="0" err="1">
                          <a:latin typeface="+mn-lt"/>
                        </a:rPr>
                        <a:t>Living_person</a:t>
                      </a:r>
                      <a:r>
                        <a:rPr lang="en-US" sz="1400" dirty="0">
                          <a:latin typeface="+mn-lt"/>
                        </a:rPr>
                        <a:t>”, “</a:t>
                      </a:r>
                      <a:r>
                        <a:rPr lang="en-US" sz="1400" dirty="0" err="1">
                          <a:latin typeface="+mn-lt"/>
                        </a:rPr>
                        <a:t>United_States_Democratic_Party_presidential_candidate</a:t>
                      </a:r>
                      <a:r>
                        <a:rPr lang="en-US" sz="1400" dirty="0">
                          <a:latin typeface="+mn-lt"/>
                        </a:rPr>
                        <a:t>”, “21st-century_African-American_man”, “</a:t>
                      </a:r>
                      <a:r>
                        <a:rPr lang="en-US" sz="1400" dirty="0" err="1">
                          <a:latin typeface="+mn-lt"/>
                        </a:rPr>
                        <a:t>President_of_the_United_States_by_other_offices_held</a:t>
                      </a:r>
                      <a:r>
                        <a:rPr lang="en-US" sz="1400" dirty="0">
                          <a:latin typeface="+mn-lt"/>
                        </a:rPr>
                        <a:t>”]</a:t>
                      </a:r>
                    </a:p>
                  </a:txBody>
                  <a:tcPr/>
                </a:tc>
                <a:extLst>
                  <a:ext uri="{0D108BD9-81ED-4DB2-BD59-A6C34878D82A}">
                    <a16:rowId xmlns:a16="http://schemas.microsoft.com/office/drawing/2014/main" val="2496599418"/>
                  </a:ext>
                </a:extLst>
              </a:tr>
              <a:tr h="397966">
                <a:tc>
                  <a:txBody>
                    <a:bodyPr/>
                    <a:lstStyle/>
                    <a:p>
                      <a:pPr marL="0" indent="0" algn="just">
                        <a:buFont typeface="+mj-lt"/>
                        <a:buNone/>
                      </a:pPr>
                      <a:r>
                        <a:rPr lang="en-US" sz="1400" b="1">
                          <a:solidFill>
                            <a:srgbClr val="FF0000"/>
                          </a:solidFill>
                          <a:latin typeface="+mn-lt"/>
                        </a:rPr>
                        <a:t>C: </a:t>
                      </a:r>
                      <a:r>
                        <a:rPr lang="en-JP" sz="1400">
                          <a:solidFill>
                            <a:srgbClr val="FF0000"/>
                          </a:solidFill>
                          <a:latin typeface="+mn-lt"/>
                        </a:rPr>
                        <a:t>Children nodes:</a:t>
                      </a:r>
                      <a:r>
                        <a:rPr lang="en-US" sz="1400">
                          <a:solidFill>
                            <a:srgbClr val="FF0000"/>
                          </a:solidFill>
                          <a:latin typeface="+mn-lt"/>
                        </a:rPr>
                        <a:t> random </a:t>
                      </a:r>
                      <a:r>
                        <a:rPr lang="en-US" sz="1400" b="1">
                          <a:solidFill>
                            <a:srgbClr val="FF0000"/>
                          </a:solidFill>
                          <a:latin typeface="+mn-lt"/>
                        </a:rPr>
                        <a:t>N</a:t>
                      </a:r>
                      <a:r>
                        <a:rPr lang="en-US" sz="1400">
                          <a:solidFill>
                            <a:srgbClr val="FF0000"/>
                          </a:solidFill>
                          <a:latin typeface="+mn-lt"/>
                        </a:rPr>
                        <a:t> examples</a:t>
                      </a:r>
                      <a:endParaRPr lang="en-JP" sz="1400">
                        <a:solidFill>
                          <a:srgbClr val="FF0000"/>
                        </a:solidFill>
                        <a:latin typeface="+mn-lt"/>
                      </a:endParaRPr>
                    </a:p>
                  </a:txBody>
                  <a:tcPr/>
                </a:tc>
                <a:tc>
                  <a:txBody>
                    <a:bodyPr/>
                    <a:lstStyle/>
                    <a:p>
                      <a:pPr algn="l"/>
                      <a:r>
                        <a:rPr lang="en-US" sz="1400">
                          <a:latin typeface="+mn-lt"/>
                        </a:rPr>
                        <a:t>Null</a:t>
                      </a:r>
                    </a:p>
                  </a:txBody>
                  <a:tcPr/>
                </a:tc>
                <a:extLst>
                  <a:ext uri="{0D108BD9-81ED-4DB2-BD59-A6C34878D82A}">
                    <a16:rowId xmlns:a16="http://schemas.microsoft.com/office/drawing/2014/main" val="3592057237"/>
                  </a:ext>
                </a:extLst>
              </a:tr>
              <a:tr h="44888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solidFill>
                            <a:srgbClr val="7030A0"/>
                          </a:solidFill>
                          <a:latin typeface="+mn-lt"/>
                        </a:rPr>
                        <a:t>S: </a:t>
                      </a:r>
                      <a:r>
                        <a:rPr lang="en-JP" sz="1400">
                          <a:solidFill>
                            <a:srgbClr val="7030A0"/>
                          </a:solidFill>
                          <a:latin typeface="+mn-lt"/>
                        </a:rPr>
                        <a:t>Neighbors(siblings):</a:t>
                      </a:r>
                      <a:r>
                        <a:rPr lang="en-US" sz="1400">
                          <a:solidFill>
                            <a:srgbClr val="7030A0"/>
                          </a:solidFill>
                          <a:latin typeface="+mn-lt"/>
                        </a:rPr>
                        <a:t> random </a:t>
                      </a:r>
                      <a:r>
                        <a:rPr lang="en-US" sz="1400" b="1">
                          <a:solidFill>
                            <a:srgbClr val="7030A0"/>
                          </a:solidFill>
                          <a:latin typeface="+mn-lt"/>
                        </a:rPr>
                        <a:t>N</a:t>
                      </a:r>
                      <a:r>
                        <a:rPr lang="en-US" sz="1400">
                          <a:solidFill>
                            <a:srgbClr val="7030A0"/>
                          </a:solidFill>
                          <a:latin typeface="+mn-lt"/>
                        </a:rPr>
                        <a:t> examples</a:t>
                      </a:r>
                      <a:endParaRPr lang="en-JP" sz="1400">
                        <a:solidFill>
                          <a:srgbClr val="7030A0"/>
                        </a:solidFill>
                        <a:latin typeface="+mn-lt"/>
                      </a:endParaRPr>
                    </a:p>
                  </a:txBody>
                  <a:tcPr/>
                </a:tc>
                <a:tc>
                  <a:txBody>
                    <a:bodyPr/>
                    <a:lstStyle/>
                    <a:p>
                      <a:pPr marL="0" indent="0" algn="l">
                        <a:buNone/>
                      </a:pPr>
                      <a:r>
                        <a:rPr lang="en-US" sz="1400" dirty="0">
                          <a:latin typeface="+mn-lt"/>
                        </a:rPr>
                        <a:t>[“</a:t>
                      </a:r>
                      <a:r>
                        <a:rPr lang="en-US" sz="1400" dirty="0" err="1">
                          <a:latin typeface="+mn-lt"/>
                        </a:rPr>
                        <a:t>Bill_Clinton</a:t>
                      </a:r>
                      <a:r>
                        <a:rPr lang="en-US" sz="1400" dirty="0">
                          <a:latin typeface="+mn-lt"/>
                        </a:rPr>
                        <a:t>”, “</a:t>
                      </a:r>
                      <a:r>
                        <a:rPr lang="en-US" sz="1400" dirty="0" err="1">
                          <a:latin typeface="+mn-lt"/>
                        </a:rPr>
                        <a:t>William_Mckinley</a:t>
                      </a:r>
                      <a:r>
                        <a:rPr lang="en-US" sz="1400" dirty="0">
                          <a:latin typeface="+mn-lt"/>
                        </a:rPr>
                        <a:t>”, “</a:t>
                      </a:r>
                      <a:r>
                        <a:rPr lang="en-US" sz="1400" dirty="0" err="1">
                          <a:latin typeface="+mn-lt"/>
                        </a:rPr>
                        <a:t>George_Washington</a:t>
                      </a:r>
                      <a:r>
                        <a:rPr lang="en-US" sz="1400" dirty="0">
                          <a:latin typeface="+mn-lt"/>
                        </a:rPr>
                        <a:t>”, “</a:t>
                      </a:r>
                      <a:r>
                        <a:rPr lang="en-US" sz="1400" dirty="0" err="1">
                          <a:latin typeface="+mn-lt"/>
                        </a:rPr>
                        <a:t>James_a._</a:t>
                      </a:r>
                      <a:r>
                        <a:rPr lang="en-US" altLang="zh-CN" sz="1400" dirty="0" err="1">
                          <a:latin typeface="+mn-lt"/>
                        </a:rPr>
                        <a:t>Garfield</a:t>
                      </a:r>
                      <a:r>
                        <a:rPr lang="en-US" altLang="zh-CN" sz="1400" dirty="0">
                          <a:latin typeface="+mn-lt"/>
                        </a:rPr>
                        <a:t>”, “</a:t>
                      </a:r>
                      <a:r>
                        <a:rPr lang="en-US" altLang="zh-CN" sz="1400" dirty="0" err="1">
                          <a:latin typeface="+mn-lt"/>
                        </a:rPr>
                        <a:t>Gerald_Ford</a:t>
                      </a:r>
                      <a:r>
                        <a:rPr lang="en-US" altLang="zh-CN" sz="1400" dirty="0">
                          <a:latin typeface="+mn-lt"/>
                        </a:rPr>
                        <a:t>”</a:t>
                      </a:r>
                      <a:r>
                        <a:rPr lang="en-US" sz="1400" dirty="0">
                          <a:latin typeface="+mn-lt"/>
                        </a:rPr>
                        <a:t>]</a:t>
                      </a:r>
                    </a:p>
                  </a:txBody>
                  <a:tcPr/>
                </a:tc>
                <a:extLst>
                  <a:ext uri="{0D108BD9-81ED-4DB2-BD59-A6C34878D82A}">
                    <a16:rowId xmlns:a16="http://schemas.microsoft.com/office/drawing/2014/main" val="2540787620"/>
                  </a:ext>
                </a:extLst>
              </a:tr>
            </a:tbl>
          </a:graphicData>
        </a:graphic>
      </p:graphicFrame>
    </p:spTree>
    <p:extLst>
      <p:ext uri="{BB962C8B-B14F-4D97-AF65-F5344CB8AC3E}">
        <p14:creationId xmlns:p14="http://schemas.microsoft.com/office/powerpoint/2010/main" val="929521084"/>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9FCDC-3C98-8DC2-7829-9A03D488AC98}"/>
              </a:ext>
            </a:extLst>
          </p:cNvPr>
          <p:cNvSpPr>
            <a:spLocks noGrp="1"/>
          </p:cNvSpPr>
          <p:nvPr>
            <p:ph type="title"/>
          </p:nvPr>
        </p:nvSpPr>
        <p:spPr/>
        <p:txBody>
          <a:bodyPr>
            <a:normAutofit/>
          </a:bodyPr>
          <a:lstStyle/>
          <a:p>
            <a:r>
              <a:rPr lang="en-JP" sz="4400" b="1">
                <a:solidFill>
                  <a:srgbClr val="800000"/>
                </a:solidFill>
                <a:latin typeface="Times New Roman" panose="02020603050405020304" pitchFamily="18" charset="0"/>
                <a:cs typeface="Times New Roman" panose="02020603050405020304" pitchFamily="18" charset="0"/>
              </a:rPr>
              <a:t>Approach: LLM2Vec embedding</a:t>
            </a:r>
          </a:p>
        </p:txBody>
      </p:sp>
      <p:sp>
        <p:nvSpPr>
          <p:cNvPr id="35" name="Rounded Rectangle 34">
            <a:extLst>
              <a:ext uri="{FF2B5EF4-FFF2-40B4-BE49-F238E27FC236}">
                <a16:creationId xmlns:a16="http://schemas.microsoft.com/office/drawing/2014/main" id="{80211B72-4898-0201-12DD-F5F810D293A5}"/>
              </a:ext>
            </a:extLst>
          </p:cNvPr>
          <p:cNvSpPr/>
          <p:nvPr/>
        </p:nvSpPr>
        <p:spPr>
          <a:xfrm>
            <a:off x="571460" y="2327369"/>
            <a:ext cx="2119982" cy="1861081"/>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8" name="Rounded Rectangle 7">
            <a:extLst>
              <a:ext uri="{FF2B5EF4-FFF2-40B4-BE49-F238E27FC236}">
                <a16:creationId xmlns:a16="http://schemas.microsoft.com/office/drawing/2014/main" id="{741ADC87-3281-6D03-AAF1-CE374F0A65AB}"/>
              </a:ext>
            </a:extLst>
          </p:cNvPr>
          <p:cNvSpPr/>
          <p:nvPr/>
        </p:nvSpPr>
        <p:spPr>
          <a:xfrm>
            <a:off x="707818" y="3349388"/>
            <a:ext cx="1779916"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ea typeface="+mj-ea"/>
                <a:cs typeface="+mj-cs"/>
                <a:sym typeface="Calibri" panose="020F0502020204030204"/>
              </a:rPr>
              <a:t>C</a:t>
            </a:r>
            <a:r>
              <a:rPr kumimoji="0" lang="en-JP" sz="1800" b="0" i="0" u="none" strike="noStrike" cap="none" spc="0" normalizeH="0" baseline="0">
                <a:ln>
                  <a:noFill/>
                </a:ln>
                <a:solidFill>
                  <a:srgbClr val="000000"/>
                </a:solidFill>
                <a:effectLst/>
                <a:uFillTx/>
                <a:ea typeface="+mj-ea"/>
                <a:cs typeface="+mj-cs"/>
                <a:sym typeface="Calibri" panose="020F0502020204030204"/>
              </a:rPr>
              <a:t>lasses from Caligraph</a:t>
            </a:r>
          </a:p>
        </p:txBody>
      </p:sp>
      <p:sp>
        <p:nvSpPr>
          <p:cNvPr id="34" name="Rounded Rectangle 33">
            <a:extLst>
              <a:ext uri="{FF2B5EF4-FFF2-40B4-BE49-F238E27FC236}">
                <a16:creationId xmlns:a16="http://schemas.microsoft.com/office/drawing/2014/main" id="{A838F0B6-60DA-E141-F448-67C7075E0E9E}"/>
              </a:ext>
            </a:extLst>
          </p:cNvPr>
          <p:cNvSpPr/>
          <p:nvPr/>
        </p:nvSpPr>
        <p:spPr>
          <a:xfrm>
            <a:off x="7815530" y="5791453"/>
            <a:ext cx="4123426" cy="408620"/>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31" name="Rounded Rectangle 30">
            <a:extLst>
              <a:ext uri="{FF2B5EF4-FFF2-40B4-BE49-F238E27FC236}">
                <a16:creationId xmlns:a16="http://schemas.microsoft.com/office/drawing/2014/main" id="{D40CEF6B-C216-404D-964E-51261818CA2A}"/>
              </a:ext>
            </a:extLst>
          </p:cNvPr>
          <p:cNvSpPr/>
          <p:nvPr/>
        </p:nvSpPr>
        <p:spPr>
          <a:xfrm>
            <a:off x="7815532" y="5156292"/>
            <a:ext cx="4123426"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“Person”: </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{[2.25515, 2.44875 …, 2.3906]} </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3" name="Rounded Rectangle 22">
            <a:extLst>
              <a:ext uri="{FF2B5EF4-FFF2-40B4-BE49-F238E27FC236}">
                <a16:creationId xmlns:a16="http://schemas.microsoft.com/office/drawing/2014/main" id="{09087780-3F56-8DA5-984A-A0C444C48874}"/>
              </a:ext>
            </a:extLst>
          </p:cNvPr>
          <p:cNvSpPr/>
          <p:nvPr/>
        </p:nvSpPr>
        <p:spPr>
          <a:xfrm>
            <a:off x="7815532" y="4627746"/>
            <a:ext cx="4123426"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“Activity”: </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{[-3.203115, -4.96875 …, -2.3906]} </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33" name="Rounded Rectangle 32">
            <a:extLst>
              <a:ext uri="{FF2B5EF4-FFF2-40B4-BE49-F238E27FC236}">
                <a16:creationId xmlns:a16="http://schemas.microsoft.com/office/drawing/2014/main" id="{A747ACA0-6F56-C065-B9B3-8AFB07616FEB}"/>
              </a:ext>
            </a:extLst>
          </p:cNvPr>
          <p:cNvSpPr/>
          <p:nvPr/>
        </p:nvSpPr>
        <p:spPr>
          <a:xfrm>
            <a:off x="7815530" y="3191471"/>
            <a:ext cx="4123426" cy="408620"/>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4" name="Rounded Rectangle 23">
            <a:extLst>
              <a:ext uri="{FF2B5EF4-FFF2-40B4-BE49-F238E27FC236}">
                <a16:creationId xmlns:a16="http://schemas.microsoft.com/office/drawing/2014/main" id="{7CAF5B03-4E61-1BA3-1EBF-83A1D251BC1F}"/>
              </a:ext>
            </a:extLst>
          </p:cNvPr>
          <p:cNvSpPr/>
          <p:nvPr/>
        </p:nvSpPr>
        <p:spPr>
          <a:xfrm>
            <a:off x="7815532" y="2542823"/>
            <a:ext cx="4123425"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“131706 disestablishment in England”: </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{[0.243125, -3.632855 …, -1.6334]} </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21" name="Rounded Rectangle 20">
            <a:extLst>
              <a:ext uri="{FF2B5EF4-FFF2-40B4-BE49-F238E27FC236}">
                <a16:creationId xmlns:a16="http://schemas.microsoft.com/office/drawing/2014/main" id="{E5532223-7C92-FCEA-19B7-59F4302B40DC}"/>
              </a:ext>
            </a:extLst>
          </p:cNvPr>
          <p:cNvSpPr/>
          <p:nvPr/>
        </p:nvSpPr>
        <p:spPr>
          <a:xfrm>
            <a:off x="7815532" y="2000536"/>
            <a:ext cx="4123427"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“1320s establishment in France”: </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{[-0.203125, 2.671875 …, -2.5625]} </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7" name="Rounded Rectangle 16">
            <a:extLst>
              <a:ext uri="{FF2B5EF4-FFF2-40B4-BE49-F238E27FC236}">
                <a16:creationId xmlns:a16="http://schemas.microsoft.com/office/drawing/2014/main" id="{7A3BDB37-E2FD-E2B7-9F9E-4DA8153E543A}"/>
              </a:ext>
            </a:extLst>
          </p:cNvPr>
          <p:cNvSpPr/>
          <p:nvPr/>
        </p:nvSpPr>
        <p:spPr>
          <a:xfrm>
            <a:off x="776681" y="4820265"/>
            <a:ext cx="1779916" cy="657831"/>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1" name="Rounded Rectangle 10">
            <a:extLst>
              <a:ext uri="{FF2B5EF4-FFF2-40B4-BE49-F238E27FC236}">
                <a16:creationId xmlns:a16="http://schemas.microsoft.com/office/drawing/2014/main" id="{8095A992-C03F-9421-4612-94DA9B3EEB45}"/>
              </a:ext>
            </a:extLst>
          </p:cNvPr>
          <p:cNvSpPr/>
          <p:nvPr/>
        </p:nvSpPr>
        <p:spPr>
          <a:xfrm>
            <a:off x="4405824" y="2874703"/>
            <a:ext cx="1996241" cy="2420078"/>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TextBox 4">
            <a:extLst>
              <a:ext uri="{FF2B5EF4-FFF2-40B4-BE49-F238E27FC236}">
                <a16:creationId xmlns:a16="http://schemas.microsoft.com/office/drawing/2014/main" id="{46F19C31-AB97-A39F-7A09-51803D523D33}"/>
              </a:ext>
            </a:extLst>
          </p:cNvPr>
          <p:cNvSpPr txBox="1"/>
          <p:nvPr/>
        </p:nvSpPr>
        <p:spPr>
          <a:xfrm>
            <a:off x="4757622" y="4246918"/>
            <a:ext cx="1292643" cy="923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a:t>LLM2Vec</a:t>
            </a:r>
          </a:p>
          <a:p>
            <a:pPr algn="ctr"/>
            <a:endParaRPr lang="en-US"/>
          </a:p>
          <a:p>
            <a:pPr algn="ctr"/>
            <a:r>
              <a:rPr lang="en-US"/>
              <a:t>Model</a:t>
            </a:r>
            <a:endParaRPr lang="en-JP"/>
          </a:p>
        </p:txBody>
      </p:sp>
      <p:pic>
        <p:nvPicPr>
          <p:cNvPr id="7" name="Picture 6" descr="A black background with a black square&#10;&#10;Description automatically generated with medium confidence">
            <a:extLst>
              <a:ext uri="{FF2B5EF4-FFF2-40B4-BE49-F238E27FC236}">
                <a16:creationId xmlns:a16="http://schemas.microsoft.com/office/drawing/2014/main" id="{D3979046-ABC7-99D1-DEAF-4AA880CF058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67843" y="3194403"/>
            <a:ext cx="555600" cy="785821"/>
          </a:xfrm>
          <a:prstGeom prst="rect">
            <a:avLst/>
          </a:prstGeom>
        </p:spPr>
      </p:pic>
      <p:cxnSp>
        <p:nvCxnSpPr>
          <p:cNvPr id="9" name="直线箭头连接符 12">
            <a:extLst>
              <a:ext uri="{FF2B5EF4-FFF2-40B4-BE49-F238E27FC236}">
                <a16:creationId xmlns:a16="http://schemas.microsoft.com/office/drawing/2014/main" id="{B54DA434-C4BA-8CF9-3507-2360B55039A4}"/>
              </a:ext>
            </a:extLst>
          </p:cNvPr>
          <p:cNvCxnSpPr>
            <a:cxnSpLocks/>
          </p:cNvCxnSpPr>
          <p:nvPr/>
        </p:nvCxnSpPr>
        <p:spPr>
          <a:xfrm>
            <a:off x="2824021" y="3208593"/>
            <a:ext cx="1264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12">
            <a:extLst>
              <a:ext uri="{FF2B5EF4-FFF2-40B4-BE49-F238E27FC236}">
                <a16:creationId xmlns:a16="http://schemas.microsoft.com/office/drawing/2014/main" id="{AD418364-728E-4BB6-C848-41EE5B3FC14D}"/>
              </a:ext>
            </a:extLst>
          </p:cNvPr>
          <p:cNvCxnSpPr>
            <a:cxnSpLocks/>
          </p:cNvCxnSpPr>
          <p:nvPr/>
        </p:nvCxnSpPr>
        <p:spPr>
          <a:xfrm>
            <a:off x="6447412" y="3178336"/>
            <a:ext cx="105757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 name="Slide Number Placeholder 3">
            <a:extLst>
              <a:ext uri="{FF2B5EF4-FFF2-40B4-BE49-F238E27FC236}">
                <a16:creationId xmlns:a16="http://schemas.microsoft.com/office/drawing/2014/main" id="{F2987AF6-B61C-9073-8456-4F0EC9807024}"/>
              </a:ext>
            </a:extLst>
          </p:cNvPr>
          <p:cNvSpPr>
            <a:spLocks noGrp="1"/>
          </p:cNvSpPr>
          <p:nvPr>
            <p:ph type="sldNum" sz="quarter" idx="2"/>
          </p:nvPr>
        </p:nvSpPr>
        <p:spPr/>
        <p:txBody>
          <a:bodyPr/>
          <a:lstStyle/>
          <a:p>
            <a:fld id="{86CB4B4D-7CA3-9044-876B-883B54F8677D}" type="slidenum">
              <a:rPr lang="en-JP" smtClean="0"/>
              <a:t>19</a:t>
            </a:fld>
            <a:endParaRPr lang="en-JP"/>
          </a:p>
        </p:txBody>
      </p:sp>
      <p:sp>
        <p:nvSpPr>
          <p:cNvPr id="14" name="TextBox 13">
            <a:extLst>
              <a:ext uri="{FF2B5EF4-FFF2-40B4-BE49-F238E27FC236}">
                <a16:creationId xmlns:a16="http://schemas.microsoft.com/office/drawing/2014/main" id="{630087AD-6A8B-0950-2E93-2DA99033727C}"/>
              </a:ext>
            </a:extLst>
          </p:cNvPr>
          <p:cNvSpPr txBox="1"/>
          <p:nvPr/>
        </p:nvSpPr>
        <p:spPr>
          <a:xfrm>
            <a:off x="745352" y="4833126"/>
            <a:ext cx="1779916"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ctr"/>
            <a:r>
              <a:rPr lang="en-US"/>
              <a:t>O</a:t>
            </a:r>
            <a:r>
              <a:rPr lang="en-JP"/>
              <a:t>ntologies from DBpedia</a:t>
            </a:r>
          </a:p>
        </p:txBody>
      </p:sp>
      <p:cxnSp>
        <p:nvCxnSpPr>
          <p:cNvPr id="18" name="直线箭头连接符 12">
            <a:extLst>
              <a:ext uri="{FF2B5EF4-FFF2-40B4-BE49-F238E27FC236}">
                <a16:creationId xmlns:a16="http://schemas.microsoft.com/office/drawing/2014/main" id="{DD796946-623C-52A0-4BF1-9E61524857AE}"/>
              </a:ext>
            </a:extLst>
          </p:cNvPr>
          <p:cNvCxnSpPr>
            <a:cxnSpLocks/>
          </p:cNvCxnSpPr>
          <p:nvPr/>
        </p:nvCxnSpPr>
        <p:spPr>
          <a:xfrm>
            <a:off x="2824021" y="5061024"/>
            <a:ext cx="126490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直线箭头连接符 12">
            <a:extLst>
              <a:ext uri="{FF2B5EF4-FFF2-40B4-BE49-F238E27FC236}">
                <a16:creationId xmlns:a16="http://schemas.microsoft.com/office/drawing/2014/main" id="{9D7A5E84-0C30-C44D-B8F3-29E712B4FEEA}"/>
              </a:ext>
            </a:extLst>
          </p:cNvPr>
          <p:cNvCxnSpPr>
            <a:cxnSpLocks/>
          </p:cNvCxnSpPr>
          <p:nvPr/>
        </p:nvCxnSpPr>
        <p:spPr>
          <a:xfrm>
            <a:off x="6637192" y="5061024"/>
            <a:ext cx="867790"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5" name="TextBox 24">
            <a:extLst>
              <a:ext uri="{FF2B5EF4-FFF2-40B4-BE49-F238E27FC236}">
                <a16:creationId xmlns:a16="http://schemas.microsoft.com/office/drawing/2014/main" id="{69F5E87E-E62E-A8D7-5939-62BA03A058A8}"/>
              </a:ext>
            </a:extLst>
          </p:cNvPr>
          <p:cNvSpPr txBox="1"/>
          <p:nvPr/>
        </p:nvSpPr>
        <p:spPr>
          <a:xfrm>
            <a:off x="6153783" y="1148824"/>
            <a:ext cx="6551801"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r>
              <a:rPr lang="en-US" err="1"/>
              <a:t>Caligraph</a:t>
            </a:r>
            <a:r>
              <a:rPr lang="en-US"/>
              <a:t> class embedding with hierarchy </a:t>
            </a:r>
            <a:r>
              <a:rPr lang="en-US" err="1"/>
              <a:t>infomation</a:t>
            </a:r>
            <a:endParaRPr lang="en-US"/>
          </a:p>
          <a:p>
            <a:pPr marL="285750" indent="-285750" algn="just">
              <a:buFont typeface="Wingdings" pitchFamily="2" charset="2"/>
              <a:buChar char="§"/>
            </a:pPr>
            <a:r>
              <a:rPr lang="en-US"/>
              <a:t>Each Vector  s</a:t>
            </a:r>
            <a:r>
              <a:rPr lang="en-JP"/>
              <a:t>ize: 1x4096 Tensor</a:t>
            </a:r>
          </a:p>
        </p:txBody>
      </p:sp>
      <p:sp>
        <p:nvSpPr>
          <p:cNvPr id="29" name="TextBox 28">
            <a:extLst>
              <a:ext uri="{FF2B5EF4-FFF2-40B4-BE49-F238E27FC236}">
                <a16:creationId xmlns:a16="http://schemas.microsoft.com/office/drawing/2014/main" id="{B617F514-5F7C-104E-680C-A386D2162A33}"/>
              </a:ext>
            </a:extLst>
          </p:cNvPr>
          <p:cNvSpPr txBox="1"/>
          <p:nvPr/>
        </p:nvSpPr>
        <p:spPr>
          <a:xfrm>
            <a:off x="6691502" y="3876088"/>
            <a:ext cx="3867790"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r>
              <a:rPr lang="en-US"/>
              <a:t>DBpedia O</a:t>
            </a:r>
            <a:r>
              <a:rPr lang="en-JP"/>
              <a:t>ntology embedding</a:t>
            </a:r>
          </a:p>
          <a:p>
            <a:pPr marL="285750" indent="-285750" algn="just">
              <a:buFont typeface="Wingdings" pitchFamily="2" charset="2"/>
              <a:buChar char="§"/>
            </a:pPr>
            <a:r>
              <a:rPr lang="en-JP"/>
              <a:t>Each Vector Size: 1x4096 Tensor</a:t>
            </a:r>
          </a:p>
        </p:txBody>
      </p:sp>
      <p:sp>
        <p:nvSpPr>
          <p:cNvPr id="36" name="Rounded Rectangle 35">
            <a:extLst>
              <a:ext uri="{FF2B5EF4-FFF2-40B4-BE49-F238E27FC236}">
                <a16:creationId xmlns:a16="http://schemas.microsoft.com/office/drawing/2014/main" id="{996A5508-939D-3F80-F38B-E537896720E0}"/>
              </a:ext>
            </a:extLst>
          </p:cNvPr>
          <p:cNvSpPr/>
          <p:nvPr/>
        </p:nvSpPr>
        <p:spPr>
          <a:xfrm>
            <a:off x="707355" y="2504300"/>
            <a:ext cx="1779916"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ea typeface="+mj-ea"/>
                <a:cs typeface="+mj-cs"/>
                <a:sym typeface="Calibri" panose="020F0502020204030204"/>
              </a:rPr>
              <a:t>Hierarchy Information</a:t>
            </a:r>
            <a:endParaRPr kumimoji="0" lang="en-JP" sz="1800" b="0" i="0" u="none" strike="noStrike" cap="none" spc="0" normalizeH="0" baseline="0">
              <a:ln>
                <a:noFill/>
              </a:ln>
              <a:solidFill>
                <a:srgbClr val="000000"/>
              </a:solidFill>
              <a:effectLst/>
              <a:uFillTx/>
              <a:ea typeface="+mj-ea"/>
              <a:cs typeface="+mj-cs"/>
              <a:sym typeface="Calibri" panose="020F0502020204030204"/>
            </a:endParaRPr>
          </a:p>
        </p:txBody>
      </p:sp>
      <p:pic>
        <p:nvPicPr>
          <p:cNvPr id="44" name="Picture 43" descr="A black and white logo&#10;&#10;Description automatically generated">
            <a:extLst>
              <a:ext uri="{FF2B5EF4-FFF2-40B4-BE49-F238E27FC236}">
                <a16:creationId xmlns:a16="http://schemas.microsoft.com/office/drawing/2014/main" id="{B822E9D3-FD1D-EF6F-5616-01DC25709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47412" y="6061469"/>
            <a:ext cx="495300" cy="381000"/>
          </a:xfrm>
          <a:prstGeom prst="rect">
            <a:avLst/>
          </a:prstGeom>
        </p:spPr>
      </p:pic>
      <p:pic>
        <p:nvPicPr>
          <p:cNvPr id="49" name="Picture 48" descr="A black and white text&#10;&#10;Description automatically generated with medium confidence">
            <a:extLst>
              <a:ext uri="{FF2B5EF4-FFF2-40B4-BE49-F238E27FC236}">
                <a16:creationId xmlns:a16="http://schemas.microsoft.com/office/drawing/2014/main" id="{B70F357F-6161-9F97-01C7-23715C18E2E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909561" y="2176952"/>
            <a:ext cx="1701800" cy="457200"/>
          </a:xfrm>
          <a:prstGeom prst="rect">
            <a:avLst/>
          </a:prstGeom>
        </p:spPr>
      </p:pic>
      <p:sp>
        <p:nvSpPr>
          <p:cNvPr id="3" name="TextBox 2">
            <a:extLst>
              <a:ext uri="{FF2B5EF4-FFF2-40B4-BE49-F238E27FC236}">
                <a16:creationId xmlns:a16="http://schemas.microsoft.com/office/drawing/2014/main" id="{9E12D16F-DF04-FF43-CE04-2BC47AC6B19D}"/>
              </a:ext>
            </a:extLst>
          </p:cNvPr>
          <p:cNvSpPr txBox="1"/>
          <p:nvPr/>
        </p:nvSpPr>
        <p:spPr>
          <a:xfrm>
            <a:off x="5697449" y="1815870"/>
            <a:ext cx="361506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Embedding Vectors</a:t>
            </a:r>
          </a:p>
        </p:txBody>
      </p:sp>
      <p:sp>
        <p:nvSpPr>
          <p:cNvPr id="6" name="TextBox 5">
            <a:extLst>
              <a:ext uri="{FF2B5EF4-FFF2-40B4-BE49-F238E27FC236}">
                <a16:creationId xmlns:a16="http://schemas.microsoft.com/office/drawing/2014/main" id="{22E8122F-E2B9-0ECC-AA60-BB31BEE993B1}"/>
              </a:ext>
            </a:extLst>
          </p:cNvPr>
          <p:cNvSpPr txBox="1"/>
          <p:nvPr/>
        </p:nvSpPr>
        <p:spPr>
          <a:xfrm>
            <a:off x="776681" y="1812630"/>
            <a:ext cx="2708031"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Combined Text</a:t>
            </a:r>
          </a:p>
        </p:txBody>
      </p:sp>
      <p:sp>
        <p:nvSpPr>
          <p:cNvPr id="12" name="TextBox 11">
            <a:extLst>
              <a:ext uri="{FF2B5EF4-FFF2-40B4-BE49-F238E27FC236}">
                <a16:creationId xmlns:a16="http://schemas.microsoft.com/office/drawing/2014/main" id="{286BF00E-1E51-169A-1AC5-60B903A4A846}"/>
              </a:ext>
            </a:extLst>
          </p:cNvPr>
          <p:cNvSpPr txBox="1"/>
          <p:nvPr/>
        </p:nvSpPr>
        <p:spPr>
          <a:xfrm>
            <a:off x="5445643" y="5567081"/>
            <a:ext cx="361506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a:t>Embedding Vectors</a:t>
            </a:r>
          </a:p>
        </p:txBody>
      </p:sp>
    </p:spTree>
    <p:extLst>
      <p:ext uri="{BB962C8B-B14F-4D97-AF65-F5344CB8AC3E}">
        <p14:creationId xmlns:p14="http://schemas.microsoft.com/office/powerpoint/2010/main" val="3025306503"/>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标题 3"/>
          <p:cNvSpPr txBox="1">
            <a:spLocks noGrp="1"/>
          </p:cNvSpPr>
          <p:nvPr>
            <p:ph type="title"/>
          </p:nvPr>
        </p:nvSpPr>
        <p:spPr>
          <a:xfrm>
            <a:off x="311150" y="227965"/>
            <a:ext cx="9716135" cy="786130"/>
          </a:xfrm>
          <a:prstGeom prst="rect">
            <a:avLst/>
          </a:prstGeom>
        </p:spPr>
        <p:txBody>
          <a:bodyPr>
            <a:normAutofit/>
          </a:bodyPr>
          <a:lstStyle/>
          <a:p>
            <a:r>
              <a:rPr lang="en-US" sz="4400" b="1" kern="1200">
                <a:solidFill>
                  <a:srgbClr val="7D2D2D"/>
                </a:solidFill>
                <a:latin typeface="Times New Roman" panose="02020603050405020304" pitchFamily="18" charset="0"/>
                <a:ea typeface="+mn-ea"/>
                <a:cs typeface="Times New Roman" panose="02020603050405020304" pitchFamily="18" charset="0"/>
              </a:rPr>
              <a:t>Outline</a:t>
            </a:r>
          </a:p>
        </p:txBody>
      </p:sp>
      <p:sp>
        <p:nvSpPr>
          <p:cNvPr id="3" name="矩形 2"/>
          <p:cNvSpPr/>
          <p:nvPr/>
        </p:nvSpPr>
        <p:spPr>
          <a:xfrm>
            <a:off x="1950313" y="1268760"/>
            <a:ext cx="8077872" cy="523220"/>
          </a:xfrm>
          <a:prstGeom prst="rect">
            <a:avLst/>
          </a:prstGeom>
        </p:spPr>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endParaRPr kumimoji="0" lang="en-US" altLang="zh-CN" sz="2800" b="0" i="0" u="none" strike="noStrike" kern="1200" cap="none" spc="0" normalizeH="0" baseline="0" noProof="0">
              <a:ln>
                <a:noFill/>
              </a:ln>
              <a:solidFill>
                <a:srgbClr val="000000"/>
              </a:solidFill>
              <a:effectLst/>
              <a:uLnTx/>
              <a:uFillTx/>
              <a:latin typeface="Calibri" panose="020F0502020204030204"/>
              <a:cs typeface="Arial" panose="020B0604020202020204" pitchFamily="34" charset="0"/>
            </a:endParaRPr>
          </a:p>
        </p:txBody>
      </p:sp>
      <p:sp>
        <p:nvSpPr>
          <p:cNvPr id="20" name="スライド番号プレースホルダ 4"/>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2</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2" name="文本框 1">
            <a:extLst>
              <a:ext uri="{FF2B5EF4-FFF2-40B4-BE49-F238E27FC236}">
                <a16:creationId xmlns:a16="http://schemas.microsoft.com/office/drawing/2014/main" id="{7D1E6534-B416-1538-DE2B-41208342DBCE}"/>
              </a:ext>
            </a:extLst>
          </p:cNvPr>
          <p:cNvSpPr txBox="1"/>
          <p:nvPr/>
        </p:nvSpPr>
        <p:spPr>
          <a:xfrm>
            <a:off x="5169217" y="2290225"/>
            <a:ext cx="5905183" cy="344709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342900" indent="-342900">
              <a:spcBef>
                <a:spcPts val="600"/>
              </a:spcBef>
              <a:spcAft>
                <a:spcPts val="600"/>
              </a:spcAft>
              <a:buClr>
                <a:srgbClr val="7D2D2D"/>
              </a:buClr>
              <a:buSzPct val="75000"/>
              <a:buFont typeface="Wingdings" panose="05000000000000000000" pitchFamily="2" charset="2"/>
              <a:buChar char="u"/>
              <a:defRPr/>
            </a:pPr>
            <a:r>
              <a:rPr lang="en-US" altLang="zh-CN" sz="2800" b="1">
                <a:solidFill>
                  <a:srgbClr val="800000"/>
                </a:solidFill>
                <a:latin typeface="Times New Roman" panose="02020603050405020304" pitchFamily="18" charset="0"/>
                <a:cs typeface="Times New Roman" panose="02020603050405020304" pitchFamily="18" charset="0"/>
              </a:rPr>
              <a:t>Abstract</a:t>
            </a:r>
          </a:p>
          <a:p>
            <a:pPr marL="342900" indent="-342900">
              <a:spcBef>
                <a:spcPts val="600"/>
              </a:spcBef>
              <a:spcAft>
                <a:spcPts val="600"/>
              </a:spcAft>
              <a:buClr>
                <a:srgbClr val="7D2D2D"/>
              </a:buClr>
              <a:buSzPct val="75000"/>
              <a:buFont typeface="Wingdings" panose="05000000000000000000" pitchFamily="2" charset="2"/>
              <a:buChar char="u"/>
              <a:defRPr/>
            </a:pPr>
            <a:r>
              <a:rPr lang="en-US" altLang="zh-CN" sz="2800" b="1">
                <a:solidFill>
                  <a:srgbClr val="800000"/>
                </a:solidFill>
                <a:latin typeface="Times New Roman" panose="02020603050405020304" pitchFamily="18" charset="0"/>
                <a:cs typeface="Times New Roman" panose="02020603050405020304" pitchFamily="18" charset="0"/>
              </a:rPr>
              <a:t>Background</a:t>
            </a:r>
          </a:p>
          <a:p>
            <a:pPr marL="342900" indent="-342900">
              <a:spcBef>
                <a:spcPts val="600"/>
              </a:spcBef>
              <a:spcAft>
                <a:spcPts val="600"/>
              </a:spcAft>
              <a:buClr>
                <a:srgbClr val="7D2D2D"/>
              </a:buClr>
              <a:buSzPct val="75000"/>
              <a:buFont typeface="Wingdings" panose="05000000000000000000" pitchFamily="2" charset="2"/>
              <a:buChar char="u"/>
              <a:defRPr/>
            </a:pPr>
            <a:r>
              <a:rPr lang="en-US" altLang="zh-CN" sz="2800" b="1">
                <a:solidFill>
                  <a:srgbClr val="800000"/>
                </a:solidFill>
                <a:latin typeface="Times New Roman" panose="02020603050405020304" pitchFamily="18" charset="0"/>
                <a:cs typeface="Times New Roman" panose="02020603050405020304" pitchFamily="18" charset="0"/>
              </a:rPr>
              <a:t>Problem definition</a:t>
            </a:r>
          </a:p>
          <a:p>
            <a:pPr marL="342900" indent="-342900">
              <a:spcBef>
                <a:spcPts val="600"/>
              </a:spcBef>
              <a:spcAft>
                <a:spcPts val="600"/>
              </a:spcAft>
              <a:buClr>
                <a:srgbClr val="7D2D2D"/>
              </a:buClr>
              <a:buSzPct val="75000"/>
              <a:buFont typeface="Wingdings" panose="05000000000000000000" pitchFamily="2" charset="2"/>
              <a:buChar char="u"/>
              <a:defRPr/>
            </a:pPr>
            <a:r>
              <a:rPr lang="en-US" altLang="zh-CN" sz="2800" b="1">
                <a:solidFill>
                  <a:srgbClr val="800000"/>
                </a:solidFill>
                <a:latin typeface="Times New Roman" panose="02020603050405020304" pitchFamily="18" charset="0"/>
                <a:cs typeface="Times New Roman" panose="02020603050405020304" pitchFamily="18" charset="0"/>
              </a:rPr>
              <a:t>Methodology</a:t>
            </a:r>
          </a:p>
          <a:p>
            <a:pPr marL="342900" indent="-342900">
              <a:spcBef>
                <a:spcPts val="600"/>
              </a:spcBef>
              <a:spcAft>
                <a:spcPts val="600"/>
              </a:spcAft>
              <a:buClr>
                <a:srgbClr val="7D2D2D"/>
              </a:buClr>
              <a:buSzPct val="75000"/>
              <a:buFont typeface="Wingdings" panose="05000000000000000000" pitchFamily="2" charset="2"/>
              <a:buChar char="u"/>
              <a:defRPr/>
            </a:pPr>
            <a:r>
              <a:rPr lang="en-US" altLang="zh-CN" sz="2800" b="1">
                <a:solidFill>
                  <a:srgbClr val="800000"/>
                </a:solidFill>
                <a:latin typeface="Times New Roman" panose="02020603050405020304" pitchFamily="18" charset="0"/>
                <a:cs typeface="Times New Roman" panose="02020603050405020304" pitchFamily="18" charset="0"/>
              </a:rPr>
              <a:t>Experiment</a:t>
            </a:r>
          </a:p>
          <a:p>
            <a:pPr marL="342900" indent="-342900">
              <a:spcBef>
                <a:spcPts val="600"/>
              </a:spcBef>
              <a:spcAft>
                <a:spcPts val="600"/>
              </a:spcAft>
              <a:buClr>
                <a:srgbClr val="7D2D2D"/>
              </a:buClr>
              <a:buSzPct val="75000"/>
              <a:buFont typeface="Wingdings" panose="05000000000000000000" pitchFamily="2" charset="2"/>
              <a:buChar char="u"/>
              <a:defRPr/>
            </a:pPr>
            <a:r>
              <a:rPr lang="en-US" altLang="zh-CN" sz="2800" b="1">
                <a:solidFill>
                  <a:srgbClr val="800000"/>
                </a:solidFill>
                <a:latin typeface="Times New Roman" panose="02020603050405020304" pitchFamily="18" charset="0"/>
                <a:cs typeface="Times New Roman" panose="02020603050405020304" pitchFamily="18" charset="0"/>
              </a:rPr>
              <a:t>Future Work</a:t>
            </a:r>
          </a:p>
        </p:txBody>
      </p:sp>
      <p:sp>
        <p:nvSpPr>
          <p:cNvPr id="4" name="文本框 3">
            <a:extLst>
              <a:ext uri="{FF2B5EF4-FFF2-40B4-BE49-F238E27FC236}">
                <a16:creationId xmlns:a16="http://schemas.microsoft.com/office/drawing/2014/main" id="{7B3018C6-C8C7-981B-6767-6963D6EEDCDE}"/>
              </a:ext>
            </a:extLst>
          </p:cNvPr>
          <p:cNvSpPr txBox="1"/>
          <p:nvPr/>
        </p:nvSpPr>
        <p:spPr>
          <a:xfrm>
            <a:off x="1950313" y="3105834"/>
            <a:ext cx="1672253"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r>
              <a:rPr lang="en-US" altLang="zh-CN" sz="3600" b="1">
                <a:solidFill>
                  <a:srgbClr val="7D2D2D"/>
                </a:solidFill>
                <a:latin typeface="Times New Roman" panose="02020603050405020304" pitchFamily="18" charset="0"/>
                <a:cs typeface="Times New Roman" panose="02020603050405020304" pitchFamily="18" charset="0"/>
                <a:sym typeface="Arial Black" panose="020B0A04020102020204"/>
              </a:rPr>
              <a:t>Outline</a:t>
            </a:r>
            <a:endParaRPr lang="zh-CN" altLang="en-US" sz="3600" b="1">
              <a:solidFill>
                <a:srgbClr val="7D2D2D"/>
              </a:solidFill>
              <a:latin typeface="Times New Roman" panose="02020603050405020304" pitchFamily="18" charset="0"/>
              <a:cs typeface="Times New Roman" panose="02020603050405020304" pitchFamily="18" charset="0"/>
              <a:sym typeface="Arial Black" panose="020B0A04020102020204"/>
            </a:endParaRPr>
          </a:p>
        </p:txBody>
      </p:sp>
    </p:spTree>
    <p:extLst>
      <p:ext uri="{BB962C8B-B14F-4D97-AF65-F5344CB8AC3E}">
        <p14:creationId xmlns:p14="http://schemas.microsoft.com/office/powerpoint/2010/main" val="834712120"/>
      </p:ext>
    </p:extLst>
  </p:cSld>
  <p:clrMapOvr>
    <a:masterClrMapping/>
  </p:clrMapOvr>
  <p:transition spd="med" advTm="4864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468903-D9FF-650E-DE63-D52911D0F8DF}"/>
              </a:ext>
            </a:extLst>
          </p:cNvPr>
          <p:cNvSpPr>
            <a:spLocks noGrp="1"/>
          </p:cNvSpPr>
          <p:nvPr>
            <p:ph type="title"/>
          </p:nvPr>
        </p:nvSpPr>
        <p:spPr/>
        <p:txBody>
          <a:bodyPr/>
          <a:lstStyle/>
          <a:p>
            <a:r>
              <a:rPr lang="en-JP" sz="3600" b="1">
                <a:solidFill>
                  <a:srgbClr val="800000"/>
                </a:solidFill>
                <a:latin typeface="Times New Roman" panose="02020603050405020304" pitchFamily="18" charset="0"/>
                <a:cs typeface="Times New Roman" panose="02020603050405020304" pitchFamily="18" charset="0"/>
              </a:rPr>
              <a:t>Approach: LLM2Vec </a:t>
            </a:r>
            <a:r>
              <a:rPr lang="en-US" altLang="zh-CN" b="1">
                <a:solidFill>
                  <a:srgbClr val="800000"/>
                </a:solidFill>
                <a:latin typeface="Times New Roman" panose="02020603050405020304" pitchFamily="18" charset="0"/>
                <a:cs typeface="Times New Roman" panose="02020603050405020304" pitchFamily="18" charset="0"/>
              </a:rPr>
              <a:t>E</a:t>
            </a:r>
            <a:r>
              <a:rPr lang="en-JP" sz="3600" b="1">
                <a:solidFill>
                  <a:srgbClr val="800000"/>
                </a:solidFill>
                <a:latin typeface="Times New Roman" panose="02020603050405020304" pitchFamily="18" charset="0"/>
                <a:cs typeface="Times New Roman" panose="02020603050405020304" pitchFamily="18" charset="0"/>
              </a:rPr>
              <a:t>mbedding</a:t>
            </a:r>
            <a:r>
              <a:rPr lang="en-US" sz="3600" b="1">
                <a:solidFill>
                  <a:srgbClr val="800000"/>
                </a:solidFill>
                <a:latin typeface="Times New Roman" panose="02020603050405020304" pitchFamily="18" charset="0"/>
                <a:cs typeface="Times New Roman" panose="02020603050405020304" pitchFamily="18" charset="0"/>
              </a:rPr>
              <a:t> </a:t>
            </a:r>
            <a:r>
              <a:rPr lang="en-US" altLang="zh-CN" b="1">
                <a:solidFill>
                  <a:srgbClr val="800000"/>
                </a:solidFill>
                <a:latin typeface="Times New Roman" panose="02020603050405020304" pitchFamily="18" charset="0"/>
                <a:cs typeface="Times New Roman" panose="02020603050405020304" pitchFamily="18" charset="0"/>
              </a:rPr>
              <a:t>C</a:t>
            </a:r>
            <a:r>
              <a:rPr lang="en-US" sz="3600" b="1">
                <a:solidFill>
                  <a:srgbClr val="800000"/>
                </a:solidFill>
                <a:latin typeface="Times New Roman" panose="02020603050405020304" pitchFamily="18" charset="0"/>
                <a:cs typeface="Times New Roman" panose="02020603050405020304" pitchFamily="18" charset="0"/>
              </a:rPr>
              <a:t>alculation</a:t>
            </a:r>
            <a:endParaRPr lang="en-US"/>
          </a:p>
        </p:txBody>
      </p:sp>
      <p:sp>
        <p:nvSpPr>
          <p:cNvPr id="4" name="Slide Number Placeholder 3">
            <a:extLst>
              <a:ext uri="{FF2B5EF4-FFF2-40B4-BE49-F238E27FC236}">
                <a16:creationId xmlns:a16="http://schemas.microsoft.com/office/drawing/2014/main" id="{B228031A-E0EF-3313-C56C-6CDBCCE10A74}"/>
              </a:ext>
            </a:extLst>
          </p:cNvPr>
          <p:cNvSpPr>
            <a:spLocks noGrp="1"/>
          </p:cNvSpPr>
          <p:nvPr>
            <p:ph type="sldNum" sz="quarter" idx="2"/>
          </p:nvPr>
        </p:nvSpPr>
        <p:spPr/>
        <p:txBody>
          <a:bodyPr/>
          <a:lstStyle/>
          <a:p>
            <a:fld id="{86CB4B4D-7CA3-9044-876B-883B54F8677D}" type="slidenum">
              <a:rPr lang="en-US" smtClean="0"/>
              <a:t>20</a:t>
            </a:fld>
            <a:endParaRPr lang="en-US"/>
          </a:p>
        </p:txBody>
      </p:sp>
      <p:sp>
        <p:nvSpPr>
          <p:cNvPr id="7" name="Rounded Rectangle 22">
            <a:extLst>
              <a:ext uri="{FF2B5EF4-FFF2-40B4-BE49-F238E27FC236}">
                <a16:creationId xmlns:a16="http://schemas.microsoft.com/office/drawing/2014/main" id="{67BFF2D8-6586-491E-DB80-8AC956EFCC0B}"/>
              </a:ext>
            </a:extLst>
          </p:cNvPr>
          <p:cNvSpPr/>
          <p:nvPr/>
        </p:nvSpPr>
        <p:spPr>
          <a:xfrm>
            <a:off x="8068574" y="3224882"/>
            <a:ext cx="4123426"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“Activity” embedding: </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latin typeface="+mj-lt"/>
                <a:ea typeface="+mj-ea"/>
                <a:cs typeface="+mj-cs"/>
                <a:sym typeface="Calibri" panose="020F0502020204030204"/>
              </a:rPr>
              <a:t>{[-3.203115, -4.96875 …, -2.3906]} </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8" name="TextBox 7">
            <a:extLst>
              <a:ext uri="{FF2B5EF4-FFF2-40B4-BE49-F238E27FC236}">
                <a16:creationId xmlns:a16="http://schemas.microsoft.com/office/drawing/2014/main" id="{48C96036-C460-A9FB-85F0-D81ECFCFFDF4}"/>
              </a:ext>
            </a:extLst>
          </p:cNvPr>
          <p:cNvSpPr txBox="1"/>
          <p:nvPr/>
        </p:nvSpPr>
        <p:spPr>
          <a:xfrm>
            <a:off x="3442901" y="4434298"/>
            <a:ext cx="364202"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JP" sz="2400"/>
              <a:t>=</a:t>
            </a:r>
          </a:p>
        </p:txBody>
      </p:sp>
      <p:pic>
        <p:nvPicPr>
          <p:cNvPr id="9" name="Picture 8" descr="A mathematical equation with black text&#10;&#10;Description automatically generated">
            <a:extLst>
              <a:ext uri="{FF2B5EF4-FFF2-40B4-BE49-F238E27FC236}">
                <a16:creationId xmlns:a16="http://schemas.microsoft.com/office/drawing/2014/main" id="{40DC0665-A637-F7C3-14F7-2DBBB95CA52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33374" y="4215955"/>
            <a:ext cx="5524500" cy="927100"/>
          </a:xfrm>
          <a:prstGeom prst="rect">
            <a:avLst/>
          </a:prstGeom>
        </p:spPr>
      </p:pic>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E1316E0B-C96C-C6BB-C936-6DD027CD61B7}"/>
                  </a:ext>
                </a:extLst>
              </p:cNvPr>
              <p:cNvSpPr txBox="1"/>
              <p:nvPr/>
            </p:nvSpPr>
            <p:spPr>
              <a:xfrm>
                <a:off x="996974" y="4471005"/>
                <a:ext cx="2445926" cy="57971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lIns="0" tIns="0" rIns="0" bIns="0" rtlCol="0">
                <a:spAutoFit/>
              </a:bodyPr>
              <a:lstStyle/>
              <a:p>
                <a:pPr algn="just"/>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𝐿𝐿𝑀</m:t>
                          </m:r>
                          <m:r>
                            <a:rPr lang="en-US" b="0" i="1" smtClean="0">
                              <a:latin typeface="Cambria Math" panose="02040503050406030204" pitchFamily="18" charset="0"/>
                            </a:rPr>
                            <m:t>2</m:t>
                          </m:r>
                          <m:r>
                            <a:rPr lang="en-US" b="0" i="1" smtClean="0">
                              <a:latin typeface="Cambria Math" panose="02040503050406030204" pitchFamily="18" charset="0"/>
                            </a:rPr>
                            <m:t>𝑉𝑒𝑐</m:t>
                          </m:r>
                        </m:sub>
                      </m:sSub>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O</m:t>
                          </m:r>
                        </m:e>
                        <m:sub>
                          <m:r>
                            <m:rPr>
                              <m:sty m:val="p"/>
                            </m:rPr>
                            <a:rPr lang="en-US" b="0" i="0" smtClean="0">
                              <a:latin typeface="Cambria Math" panose="02040503050406030204" pitchFamily="18" charset="0"/>
                            </a:rPr>
                            <m:t>i</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H</m:t>
                      </m:r>
                      <m:r>
                        <a:rPr lang="en-US" b="0" i="0" smtClean="0">
                          <a:latin typeface="Cambria Math" panose="02040503050406030204" pitchFamily="18" charset="0"/>
                        </a:rPr>
                        <m:t>(</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m:t>
                          </m:r>
                        </m:e>
                        <m:sub>
                          <m:r>
                            <m:rPr>
                              <m:sty m:val="p"/>
                            </m:rPr>
                            <a:rPr lang="en-US" b="0" i="0" smtClean="0">
                              <a:latin typeface="Cambria Math" panose="02040503050406030204" pitchFamily="18" charset="0"/>
                            </a:rPr>
                            <m:t>j</m:t>
                          </m:r>
                        </m:sub>
                      </m:sSub>
                      <m:r>
                        <a:rPr lang="en-US" b="0" i="0" smtClean="0">
                          <a:latin typeface="Cambria Math" panose="02040503050406030204" pitchFamily="18" charset="0"/>
                        </a:rPr>
                        <m:t>))</m:t>
                      </m:r>
                    </m:oMath>
                  </m:oMathPara>
                </a14:m>
                <a:endParaRPr lang="en-US" b="0"/>
              </a:p>
              <a:p>
                <a:pPr marL="285750" indent="-285750" algn="just">
                  <a:buFont typeface="Wingdings" pitchFamily="2" charset="2"/>
                  <a:buChar char="§"/>
                </a:pPr>
                <a:endParaRPr lang="en-US"/>
              </a:p>
            </p:txBody>
          </p:sp>
        </mc:Choice>
        <mc:Fallback>
          <p:sp>
            <p:nvSpPr>
              <p:cNvPr id="10" name="TextBox 9">
                <a:extLst>
                  <a:ext uri="{FF2B5EF4-FFF2-40B4-BE49-F238E27FC236}">
                    <a16:creationId xmlns:a16="http://schemas.microsoft.com/office/drawing/2014/main" id="{E1316E0B-C96C-C6BB-C936-6DD027CD61B7}"/>
                  </a:ext>
                </a:extLst>
              </p:cNvPr>
              <p:cNvSpPr txBox="1">
                <a:spLocks noRot="1" noChangeAspect="1" noMove="1" noResize="1" noEditPoints="1" noAdjustHandles="1" noChangeArrowheads="1" noChangeShapeType="1" noTextEdit="1"/>
              </p:cNvSpPr>
              <p:nvPr/>
            </p:nvSpPr>
            <p:spPr>
              <a:xfrm>
                <a:off x="996974" y="4471005"/>
                <a:ext cx="2445926" cy="579710"/>
              </a:xfrm>
              <a:prstGeom prst="rect">
                <a:avLst/>
              </a:prstGeom>
              <a:blipFill>
                <a:blip r:embed="rId4"/>
                <a:stretch>
                  <a:fillRect/>
                </a:stretch>
              </a:blipFill>
              <a:ln w="12700" cap="flat">
                <a:noFill/>
                <a:miter lim="400000"/>
              </a:ln>
              <a:effectLst/>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37948C1-7303-F30A-5559-7E217EB70639}"/>
              </a:ext>
            </a:extLst>
          </p:cNvPr>
          <p:cNvCxnSpPr>
            <a:cxnSpLocks/>
          </p:cNvCxnSpPr>
          <p:nvPr/>
        </p:nvCxnSpPr>
        <p:spPr>
          <a:xfrm>
            <a:off x="5532381" y="3921129"/>
            <a:ext cx="1900050" cy="294826"/>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Arrow Connector 13">
            <a:extLst>
              <a:ext uri="{FF2B5EF4-FFF2-40B4-BE49-F238E27FC236}">
                <a16:creationId xmlns:a16="http://schemas.microsoft.com/office/drawing/2014/main" id="{9F27771B-3C7E-099E-BFD0-F189DA53B5CD}"/>
              </a:ext>
            </a:extLst>
          </p:cNvPr>
          <p:cNvCxnSpPr>
            <a:cxnSpLocks/>
          </p:cNvCxnSpPr>
          <p:nvPr/>
        </p:nvCxnSpPr>
        <p:spPr>
          <a:xfrm flipH="1">
            <a:off x="8956431" y="4151303"/>
            <a:ext cx="1383323" cy="178864"/>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cxnSp>
        <p:nvCxnSpPr>
          <p:cNvPr id="16" name="Straight Arrow Connector 15">
            <a:extLst>
              <a:ext uri="{FF2B5EF4-FFF2-40B4-BE49-F238E27FC236}">
                <a16:creationId xmlns:a16="http://schemas.microsoft.com/office/drawing/2014/main" id="{3E88BCBD-7405-0DD4-28ED-33402C9CACEF}"/>
              </a:ext>
            </a:extLst>
          </p:cNvPr>
          <p:cNvCxnSpPr>
            <a:cxnSpLocks/>
          </p:cNvCxnSpPr>
          <p:nvPr/>
        </p:nvCxnSpPr>
        <p:spPr>
          <a:xfrm>
            <a:off x="7326923" y="5140435"/>
            <a:ext cx="0" cy="977940"/>
          </a:xfrm>
          <a:prstGeom prst="straightConnector1">
            <a:avLst/>
          </a:prstGeom>
          <a:ln>
            <a:solidFill>
              <a:srgbClr val="C00000"/>
            </a:solidFill>
            <a:tailEnd type="triangle"/>
          </a:ln>
        </p:spPr>
        <p:style>
          <a:lnRef idx="1">
            <a:schemeClr val="accent2"/>
          </a:lnRef>
          <a:fillRef idx="0">
            <a:schemeClr val="accent2"/>
          </a:fillRef>
          <a:effectRef idx="0">
            <a:schemeClr val="accent2"/>
          </a:effectRef>
          <a:fontRef idx="minor">
            <a:schemeClr val="tx1"/>
          </a:fontRef>
        </p:style>
      </p:cxnSp>
      <p:sp>
        <p:nvSpPr>
          <p:cNvPr id="17" name="TextBox 16">
            <a:extLst>
              <a:ext uri="{FF2B5EF4-FFF2-40B4-BE49-F238E27FC236}">
                <a16:creationId xmlns:a16="http://schemas.microsoft.com/office/drawing/2014/main" id="{6C0BDAE9-8416-ED01-745E-80E780592F56}"/>
              </a:ext>
            </a:extLst>
          </p:cNvPr>
          <p:cNvSpPr txBox="1"/>
          <p:nvPr/>
        </p:nvSpPr>
        <p:spPr>
          <a:xfrm>
            <a:off x="5990627" y="6307840"/>
            <a:ext cx="2672591"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b="1"/>
              <a:t>LLM2Vec Score: 0.348 </a:t>
            </a:r>
          </a:p>
        </p:txBody>
      </p:sp>
      <mc:AlternateContent xmlns:mc="http://schemas.openxmlformats.org/markup-compatibility/2006">
        <mc:Choice xmlns:a14="http://schemas.microsoft.com/office/drawing/2010/main" Requires="a14">
          <p:sp>
            <p:nvSpPr>
              <p:cNvPr id="18" name="Rounded Rectangle 20">
                <a:extLst>
                  <a:ext uri="{FF2B5EF4-FFF2-40B4-BE49-F238E27FC236}">
                    <a16:creationId xmlns:a16="http://schemas.microsoft.com/office/drawing/2014/main" id="{3268C128-F5CC-6EDA-35BA-B7B961A8FEFC}"/>
                  </a:ext>
                </a:extLst>
              </p:cNvPr>
              <p:cNvSpPr/>
              <p:nvPr/>
            </p:nvSpPr>
            <p:spPr>
              <a:xfrm>
                <a:off x="1381186" y="3212209"/>
                <a:ext cx="4123427" cy="739775"/>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mj-lt"/>
                    <a:ea typeface="+mj-ea"/>
                    <a:cs typeface="+mj-cs"/>
                    <a:sym typeface="Calibri" panose="020F0502020204030204"/>
                  </a:rPr>
                  <a:t>“</a:t>
                </a:r>
                <a:r>
                  <a:rPr kumimoji="0" lang="en-US" sz="1800" b="0" i="0" u="none" strike="noStrike" cap="none" spc="0" normalizeH="0" baseline="0" dirty="0" err="1">
                    <a:ln>
                      <a:noFill/>
                    </a:ln>
                    <a:solidFill>
                      <a:srgbClr val="000000"/>
                    </a:solidFill>
                    <a:effectLst/>
                    <a:uFillTx/>
                    <a:latin typeface="+mj-lt"/>
                    <a:ea typeface="+mj-ea"/>
                    <a:cs typeface="+mj-cs"/>
                    <a:sym typeface="Calibri" panose="020F0502020204030204"/>
                  </a:rPr>
                  <a:t>Brack</a:t>
                </a:r>
                <a:r>
                  <a:rPr kumimoji="0" lang="en-US" sz="1800" b="0" i="0" u="none" strike="noStrike" cap="none" spc="0" normalizeH="0" baseline="0" dirty="0">
                    <a:ln>
                      <a:noFill/>
                    </a:ln>
                    <a:solidFill>
                      <a:srgbClr val="000000"/>
                    </a:solidFill>
                    <a:effectLst/>
                    <a:uFillTx/>
                    <a:latin typeface="+mj-lt"/>
                    <a:ea typeface="+mj-ea"/>
                    <a:cs typeface="+mj-cs"/>
                    <a:sym typeface="Calibri" panose="020F0502020204030204"/>
                  </a:rPr>
                  <a:t> Obama”+ </a:t>
                </a:r>
                <a14:m>
                  <m:oMath xmlns:m="http://schemas.openxmlformats.org/officeDocument/2006/math">
                    <m:r>
                      <a:rPr kumimoji="0" lang="en-US"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𝐻</m:t>
                    </m:r>
                    <m:r>
                      <a:rPr kumimoji="0" lang="en-US"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m:t>
                    </m:r>
                    <m:r>
                      <a:rPr kumimoji="0" lang="en-US"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𝐵𝑎𝑟𝑎𝑐𝑘</m:t>
                    </m:r>
                    <m:r>
                      <a:rPr kumimoji="0" lang="en-US"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 </m:t>
                    </m:r>
                    <m:r>
                      <a:rPr kumimoji="0" lang="en-US"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𝑂𝑏𝑎𝑚𝑎</m:t>
                    </m:r>
                    <m:r>
                      <a:rPr kumimoji="0" lang="en-US" sz="1800" b="0" i="1" u="none" strike="noStrike" cap="none" spc="0" normalizeH="0" baseline="0" smtClean="0">
                        <a:ln>
                          <a:noFill/>
                        </a:ln>
                        <a:solidFill>
                          <a:srgbClr val="000000"/>
                        </a:solidFill>
                        <a:effectLst/>
                        <a:uFillTx/>
                        <a:latin typeface="Cambria Math" panose="02040503050406030204" pitchFamily="18" charset="0"/>
                        <a:ea typeface="+mj-ea"/>
                        <a:cs typeface="+mj-cs"/>
                        <a:sym typeface="Calibri" panose="020F0502020204030204"/>
                      </a:rPr>
                      <m:t>”)</m:t>
                    </m:r>
                  </m:oMath>
                </a14:m>
                <a:r>
                  <a:rPr kumimoji="0" lang="en-US" sz="1800" b="0" i="0" u="none" strike="noStrike" cap="none" spc="0" normalizeH="0" baseline="0" dirty="0">
                    <a:ln>
                      <a:noFill/>
                    </a:ln>
                    <a:solidFill>
                      <a:srgbClr val="000000"/>
                    </a:solidFill>
                    <a:effectLst/>
                    <a:uFillTx/>
                    <a:latin typeface="+mj-lt"/>
                    <a:ea typeface="+mj-ea"/>
                    <a:cs typeface="+mj-cs"/>
                    <a:sym typeface="Calibri" panose="020F0502020204030204"/>
                  </a:rPr>
                  <a:t>: </a:t>
                </a:r>
              </a:p>
              <a:p>
                <a:pPr marL="0" marR="0" indent="0" algn="l"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dirty="0">
                    <a:ln>
                      <a:noFill/>
                    </a:ln>
                    <a:solidFill>
                      <a:srgbClr val="000000"/>
                    </a:solidFill>
                    <a:effectLst/>
                    <a:uFillTx/>
                    <a:latin typeface="+mj-lt"/>
                    <a:ea typeface="+mj-ea"/>
                    <a:cs typeface="+mj-cs"/>
                    <a:sym typeface="Calibri" panose="020F0502020204030204"/>
                  </a:rPr>
                  <a:t>{[-0.203125, 2.671875 …, -2.5625]} </a:t>
                </a:r>
                <a:endParaRPr kumimoji="0" lang="en-JP" sz="1800" b="0" i="0" u="none" strike="noStrike" cap="none" spc="0" normalizeH="0" baseline="0">
                  <a:ln>
                    <a:noFill/>
                  </a:ln>
                  <a:solidFill>
                    <a:srgbClr val="000000"/>
                  </a:solidFill>
                  <a:effectLst/>
                  <a:uFillTx/>
                  <a:latin typeface="+mj-lt"/>
                  <a:ea typeface="+mj-ea"/>
                  <a:cs typeface="+mj-cs"/>
                  <a:sym typeface="Calibri" panose="020F0502020204030204"/>
                </a:endParaRPr>
              </a:p>
            </p:txBody>
          </p:sp>
        </mc:Choice>
        <mc:Fallback>
          <p:sp>
            <p:nvSpPr>
              <p:cNvPr id="18" name="Rounded Rectangle 20">
                <a:extLst>
                  <a:ext uri="{FF2B5EF4-FFF2-40B4-BE49-F238E27FC236}">
                    <a16:creationId xmlns:a16="http://schemas.microsoft.com/office/drawing/2014/main" id="{3268C128-F5CC-6EDA-35BA-B7B961A8FEFC}"/>
                  </a:ext>
                </a:extLst>
              </p:cNvPr>
              <p:cNvSpPr>
                <a:spLocks noRot="1" noChangeAspect="1" noMove="1" noResize="1" noEditPoints="1" noAdjustHandles="1" noChangeArrowheads="1" noChangeShapeType="1" noTextEdit="1"/>
              </p:cNvSpPr>
              <p:nvPr/>
            </p:nvSpPr>
            <p:spPr>
              <a:xfrm>
                <a:off x="1381186" y="3212209"/>
                <a:ext cx="4123427" cy="739775"/>
              </a:xfrm>
              <a:prstGeom prst="roundRect">
                <a:avLst/>
              </a:prstGeom>
              <a:blipFill>
                <a:blip r:embed="rId5"/>
                <a:stretch>
                  <a:fillRect/>
                </a:stretch>
              </a:blipFill>
              <a:ln w="25400" cap="flat">
                <a:solidFill>
                  <a:schemeClr val="tx1"/>
                </a:solidFill>
                <a:prstDash val="solid"/>
                <a:round/>
              </a:ln>
              <a:effectLst>
                <a:outerShdw blurRad="38100" dist="23000" dir="5400000" rotWithShape="0">
                  <a:srgbClr val="000000">
                    <a:alpha val="35000"/>
                  </a:srgbClr>
                </a:outerShdw>
              </a:effectLst>
            </p:spPr>
            <p:txBody>
              <a:bodyPr/>
              <a:lstStyle/>
              <a:p>
                <a:r>
                  <a:rPr lang="en-US">
                    <a:noFill/>
                  </a:rPr>
                  <a:t> </a:t>
                </a:r>
              </a:p>
            </p:txBody>
          </p:sp>
        </mc:Fallback>
      </mc:AlternateContent>
      <p:pic>
        <p:nvPicPr>
          <p:cNvPr id="13" name="Picture 12">
            <a:extLst>
              <a:ext uri="{FF2B5EF4-FFF2-40B4-BE49-F238E27FC236}">
                <a16:creationId xmlns:a16="http://schemas.microsoft.com/office/drawing/2014/main" id="{E490130E-EB83-07E1-75CF-858AF44DE139}"/>
              </a:ext>
            </a:extLst>
          </p:cNvPr>
          <p:cNvPicPr>
            <a:picLocks noChangeAspect="1"/>
          </p:cNvPicPr>
          <p:nvPr/>
        </p:nvPicPr>
        <p:blipFill>
          <a:blip r:embed="rId6"/>
          <a:stretch>
            <a:fillRect/>
          </a:stretch>
        </p:blipFill>
        <p:spPr>
          <a:xfrm>
            <a:off x="2771421" y="1654590"/>
            <a:ext cx="2760960" cy="1316462"/>
          </a:xfrm>
          <a:prstGeom prst="rect">
            <a:avLst/>
          </a:prstGeom>
        </p:spPr>
      </p:pic>
    </p:spTree>
    <p:extLst>
      <p:ext uri="{BB962C8B-B14F-4D97-AF65-F5344CB8AC3E}">
        <p14:creationId xmlns:p14="http://schemas.microsoft.com/office/powerpoint/2010/main" val="2174008808"/>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10789-BA23-C95A-37B5-A1293AE4EBF9}"/>
              </a:ext>
            </a:extLst>
          </p:cNvPr>
          <p:cNvSpPr>
            <a:spLocks noGrp="1"/>
          </p:cNvSpPr>
          <p:nvPr>
            <p:ph type="title"/>
          </p:nvPr>
        </p:nvSpPr>
        <p:spPr/>
        <p:txBody>
          <a:bodyPr>
            <a:normAutofit/>
          </a:bodyPr>
          <a:lstStyle/>
          <a:p>
            <a:r>
              <a:rPr lang="en-US" sz="4400">
                <a:solidFill>
                  <a:srgbClr val="800000"/>
                </a:solidFill>
              </a:rPr>
              <a:t>Beam Search</a:t>
            </a:r>
          </a:p>
        </p:txBody>
      </p:sp>
      <p:sp>
        <p:nvSpPr>
          <p:cNvPr id="4" name="Slide Number Placeholder 3">
            <a:extLst>
              <a:ext uri="{FF2B5EF4-FFF2-40B4-BE49-F238E27FC236}">
                <a16:creationId xmlns:a16="http://schemas.microsoft.com/office/drawing/2014/main" id="{5A6F6AF6-075A-B385-6508-6B9751DCDA64}"/>
              </a:ext>
            </a:extLst>
          </p:cNvPr>
          <p:cNvSpPr>
            <a:spLocks noGrp="1"/>
          </p:cNvSpPr>
          <p:nvPr>
            <p:ph type="sldNum" sz="quarter" idx="2"/>
          </p:nvPr>
        </p:nvSpPr>
        <p:spPr/>
        <p:txBody>
          <a:bodyPr/>
          <a:lstStyle/>
          <a:p>
            <a:fld id="{86CB4B4D-7CA3-9044-876B-883B54F8677D}" type="slidenum">
              <a:rPr lang="en-US" smtClean="0"/>
              <a:t>21</a:t>
            </a:fld>
            <a:endParaRPr lang="en-US"/>
          </a:p>
        </p:txBody>
      </p:sp>
      <p:pic>
        <p:nvPicPr>
          <p:cNvPr id="1026" name="Picture 2" descr="undefined">
            <a:extLst>
              <a:ext uri="{FF2B5EF4-FFF2-40B4-BE49-F238E27FC236}">
                <a16:creationId xmlns:a16="http://schemas.microsoft.com/office/drawing/2014/main" id="{B848C337-F164-9C2C-66B5-76A3A27D2DF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993" y="1690757"/>
            <a:ext cx="5784239" cy="382853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4A1DBB70-A28E-BDD4-185F-E0AEF6DF2D2D}"/>
              </a:ext>
            </a:extLst>
          </p:cNvPr>
          <p:cNvSpPr txBox="1"/>
          <p:nvPr/>
        </p:nvSpPr>
        <p:spPr>
          <a:xfrm>
            <a:off x="6685031" y="1690757"/>
            <a:ext cx="5182148" cy="2862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b="1"/>
              <a:t>Mechanism</a:t>
            </a:r>
            <a:r>
              <a:rPr lang="en-US"/>
              <a:t>:</a:t>
            </a:r>
          </a:p>
          <a:p>
            <a:pPr>
              <a:buFont typeface="Arial" panose="020B0604020202020204" pitchFamily="34" charset="0"/>
              <a:buChar char="•"/>
            </a:pPr>
            <a:r>
              <a:rPr lang="en-US" b="1">
                <a:solidFill>
                  <a:srgbClr val="800000"/>
                </a:solidFill>
              </a:rPr>
              <a:t>Exploration: </a:t>
            </a:r>
            <a:r>
              <a:rPr lang="en-US"/>
              <a:t>At each step, multiple potential sequences are evaluated.</a:t>
            </a:r>
          </a:p>
          <a:p>
            <a:pPr>
              <a:buFont typeface="Arial" panose="020B0604020202020204" pitchFamily="34" charset="0"/>
              <a:buChar char="•"/>
            </a:pPr>
            <a:r>
              <a:rPr lang="en-US" b="1">
                <a:solidFill>
                  <a:srgbClr val="800000"/>
                </a:solidFill>
              </a:rPr>
              <a:t>Beam Width (K)</a:t>
            </a:r>
            <a:r>
              <a:rPr lang="en-US">
                <a:solidFill>
                  <a:srgbClr val="800000"/>
                </a:solidFill>
              </a:rPr>
              <a:t>: </a:t>
            </a:r>
            <a:r>
              <a:rPr lang="en-US"/>
              <a:t>Only the top-k highest scoring candidates are kept.</a:t>
            </a:r>
          </a:p>
          <a:p>
            <a:pPr>
              <a:buFont typeface="Arial" panose="020B0604020202020204" pitchFamily="34" charset="0"/>
              <a:buChar char="•"/>
            </a:pPr>
            <a:r>
              <a:rPr lang="en-US" b="1">
                <a:solidFill>
                  <a:srgbClr val="800000"/>
                </a:solidFill>
              </a:rPr>
              <a:t>Search Space Limitation</a:t>
            </a:r>
            <a:r>
              <a:rPr lang="en-US"/>
              <a:t>: It balances between </a:t>
            </a:r>
            <a:r>
              <a:rPr lang="en-US">
                <a:solidFill>
                  <a:srgbClr val="800000"/>
                </a:solidFill>
              </a:rPr>
              <a:t>considering multiple possibilities </a:t>
            </a:r>
            <a:r>
              <a:rPr lang="en-US"/>
              <a:t>and computational efficiency </a:t>
            </a:r>
            <a:r>
              <a:rPr lang="en-US">
                <a:solidFill>
                  <a:srgbClr val="800000"/>
                </a:solidFill>
              </a:rPr>
              <a:t>by restricting the number of candidates.</a:t>
            </a:r>
          </a:p>
          <a:p>
            <a:pPr>
              <a:buFont typeface="Arial" panose="020B0604020202020204" pitchFamily="34" charset="0"/>
              <a:buChar char="•"/>
            </a:pPr>
            <a:r>
              <a:rPr lang="en-US" b="1">
                <a:solidFill>
                  <a:srgbClr val="800000"/>
                </a:solidFill>
              </a:rPr>
              <a:t>Narrow down</a:t>
            </a:r>
          </a:p>
        </p:txBody>
      </p:sp>
    </p:spTree>
    <p:extLst>
      <p:ext uri="{BB962C8B-B14F-4D97-AF65-F5344CB8AC3E}">
        <p14:creationId xmlns:p14="http://schemas.microsoft.com/office/powerpoint/2010/main" val="3111580817"/>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D3B88-45FD-453F-9951-6DE773A37E6E}"/>
              </a:ext>
            </a:extLst>
          </p:cNvPr>
          <p:cNvSpPr>
            <a:spLocks noGrp="1"/>
          </p:cNvSpPr>
          <p:nvPr>
            <p:ph type="title"/>
          </p:nvPr>
        </p:nvSpPr>
        <p:spPr/>
        <p:txBody>
          <a:bodyPr/>
          <a:lstStyle/>
          <a:p>
            <a:r>
              <a:rPr lang="en-US" altLang="ja-CN" sz="3600" b="1" kern="0">
                <a:solidFill>
                  <a:srgbClr val="800000"/>
                </a:solidFill>
                <a:latin typeface="Arial Black" panose="020B0A04020102020204" pitchFamily="34" charset="0"/>
                <a:cs typeface="Times New Roman" panose="02020603050405020304" pitchFamily="18" charset="0"/>
              </a:rPr>
              <a:t>Approach: Candidate Beam </a:t>
            </a:r>
            <a:r>
              <a:rPr lang="en-US" altLang="ja-CN" b="1">
                <a:solidFill>
                  <a:srgbClr val="800000"/>
                </a:solidFill>
                <a:latin typeface="Arial Black" panose="020B0A04020102020204" pitchFamily="34" charset="0"/>
                <a:cs typeface="Times New Roman" panose="02020603050405020304" pitchFamily="18" charset="0"/>
              </a:rPr>
              <a:t>S</a:t>
            </a:r>
            <a:r>
              <a:rPr lang="en-US" altLang="ja-CN" sz="3600" b="1" kern="0">
                <a:solidFill>
                  <a:srgbClr val="800000"/>
                </a:solidFill>
                <a:latin typeface="Arial Black" panose="020B0A04020102020204" pitchFamily="34" charset="0"/>
                <a:cs typeface="Times New Roman" panose="02020603050405020304" pitchFamily="18" charset="0"/>
              </a:rPr>
              <a:t>earch</a:t>
            </a:r>
            <a:endParaRPr lang="en-US">
              <a:latin typeface="Arial Black" panose="020B0A04020102020204" pitchFamily="34" charset="0"/>
            </a:endParaRPr>
          </a:p>
        </p:txBody>
      </p:sp>
      <p:sp>
        <p:nvSpPr>
          <p:cNvPr id="4" name="Slide Number Placeholder 3">
            <a:extLst>
              <a:ext uri="{FF2B5EF4-FFF2-40B4-BE49-F238E27FC236}">
                <a16:creationId xmlns:a16="http://schemas.microsoft.com/office/drawing/2014/main" id="{7D432940-089A-1E74-39F0-30F931080DE2}"/>
              </a:ext>
            </a:extLst>
          </p:cNvPr>
          <p:cNvSpPr>
            <a:spLocks noGrp="1"/>
          </p:cNvSpPr>
          <p:nvPr>
            <p:ph type="sldNum" sz="quarter" idx="2"/>
          </p:nvPr>
        </p:nvSpPr>
        <p:spPr/>
        <p:txBody>
          <a:bodyPr/>
          <a:lstStyle/>
          <a:p>
            <a:fld id="{86CB4B4D-7CA3-9044-876B-883B54F8677D}" type="slidenum">
              <a:rPr lang="en-US" smtClean="0"/>
              <a:t>22</a:t>
            </a:fld>
            <a:endParaRPr lang="en-US"/>
          </a:p>
        </p:txBody>
      </p:sp>
      <mc:AlternateContent xmlns:mc="http://schemas.openxmlformats.org/markup-compatibility/2006">
        <mc:Choice xmlns:a14="http://schemas.microsoft.com/office/drawing/2010/main" Requires="a14">
          <p:graphicFrame>
            <p:nvGraphicFramePr>
              <p:cNvPr id="5" name="Table 4">
                <a:extLst>
                  <a:ext uri="{FF2B5EF4-FFF2-40B4-BE49-F238E27FC236}">
                    <a16:creationId xmlns:a16="http://schemas.microsoft.com/office/drawing/2014/main" id="{90298D8A-D2C6-F3A6-FF0D-7F75BAEE96AE}"/>
                  </a:ext>
                </a:extLst>
              </p:cNvPr>
              <p:cNvGraphicFramePr>
                <a:graphicFrameLocks noGrp="1"/>
              </p:cNvGraphicFramePr>
              <p:nvPr>
                <p:extLst>
                  <p:ext uri="{D42A27DB-BD31-4B8C-83A1-F6EECF244321}">
                    <p14:modId xmlns:p14="http://schemas.microsoft.com/office/powerpoint/2010/main" val="2273556709"/>
                  </p:ext>
                </p:extLst>
              </p:nvPr>
            </p:nvGraphicFramePr>
            <p:xfrm>
              <a:off x="243784" y="1174085"/>
              <a:ext cx="6769266" cy="6090444"/>
            </p:xfrm>
            <a:graphic>
              <a:graphicData uri="http://schemas.openxmlformats.org/drawingml/2006/table">
                <a:tbl>
                  <a:tblPr firstRow="1" bandRow="1">
                    <a:tableStyleId>{9D7B26C5-4107-4FEC-AEDC-1716B250A1EF}</a:tableStyleId>
                  </a:tblPr>
                  <a:tblGrid>
                    <a:gridCol w="6769266">
                      <a:extLst>
                        <a:ext uri="{9D8B030D-6E8A-4147-A177-3AD203B41FA5}">
                          <a16:colId xmlns:a16="http://schemas.microsoft.com/office/drawing/2014/main" val="3816328974"/>
                        </a:ext>
                      </a:extLst>
                    </a:gridCol>
                  </a:tblGrid>
                  <a:tr h="294542">
                    <a:tc>
                      <a:txBody>
                        <a:bodyPr/>
                        <a:lstStyle/>
                        <a:p>
                          <a:pPr algn="l"/>
                          <a:r>
                            <a:rPr lang="en-JP">
                              <a:solidFill>
                                <a:schemeClr val="tx1"/>
                              </a:solidFill>
                              <a:latin typeface="Times New Roman" panose="02020603050405020304" pitchFamily="18" charset="0"/>
                              <a:cs typeface="Times New Roman" panose="02020603050405020304" pitchFamily="18" charset="0"/>
                            </a:rPr>
                            <a:t>Algroithm</a:t>
                          </a:r>
                          <a:r>
                            <a:rPr lang="en-US">
                              <a:solidFill>
                                <a:schemeClr val="tx1"/>
                              </a:solidFill>
                              <a:latin typeface="Times New Roman" panose="02020603050405020304" pitchFamily="18" charset="0"/>
                              <a:cs typeface="Times New Roman" panose="02020603050405020304" pitchFamily="18" charset="0"/>
                            </a:rPr>
                            <a:t>: Candidate</a:t>
                          </a:r>
                          <a:r>
                            <a:rPr lang="en-JP">
                              <a:solidFill>
                                <a:schemeClr val="tx1"/>
                              </a:solidFill>
                              <a:latin typeface="Times New Roman" panose="02020603050405020304" pitchFamily="18" charset="0"/>
                              <a:cs typeface="Times New Roman" panose="02020603050405020304" pitchFamily="18" charset="0"/>
                            </a:rPr>
                            <a:t> Beam Search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3282258"/>
                      </a:ext>
                    </a:extLst>
                  </a:tr>
                  <a:tr h="4562279">
                    <a:tc>
                      <a:txBody>
                        <a:bodyPr/>
                        <a:lstStyle/>
                        <a:p>
                          <a:pPr algn="l"/>
                          <a:r>
                            <a:rPr lang="en-US" b="1">
                              <a:solidFill>
                                <a:schemeClr val="tx1"/>
                              </a:solidFill>
                              <a:latin typeface="Times New Roman" panose="02020603050405020304" pitchFamily="18" charset="0"/>
                              <a:cs typeface="Times New Roman" panose="02020603050405020304" pitchFamily="18" charset="0"/>
                            </a:rPr>
                            <a:t>Input:</a:t>
                          </a:r>
                        </a:p>
                        <a:p>
                          <a:pPr algn="l"/>
                          <a:r>
                            <a:rPr lang="en-US">
                              <a:latin typeface="Times New Roman" panose="02020603050405020304" pitchFamily="18" charset="0"/>
                              <a:cs typeface="Times New Roman" panose="02020603050405020304" pitchFamily="18" charset="0"/>
                            </a:rPr>
                            <a:t>     The set of </a:t>
                          </a:r>
                          <a:r>
                            <a:rPr lang="en-US" err="1">
                              <a:latin typeface="Times New Roman" panose="02020603050405020304" pitchFamily="18" charset="0"/>
                              <a:cs typeface="Times New Roman" panose="02020603050405020304" pitchFamily="18" charset="0"/>
                            </a:rPr>
                            <a:t>CaliGraph</a:t>
                          </a:r>
                          <a:r>
                            <a:rPr lang="en-US">
                              <a:latin typeface="Times New Roman" panose="02020603050405020304" pitchFamily="18" charset="0"/>
                              <a:cs typeface="Times New Roman" panose="02020603050405020304" pitchFamily="18" charset="0"/>
                            </a:rPr>
                            <a:t> categories and lists, </a:t>
                          </a: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𝐶</m:t>
                                  </m:r>
                                </m:e>
                              </m:d>
                              <m:r>
                                <a:rPr lang="en-US" i="1">
                                  <a:latin typeface="Cambria Math" panose="02040503050406030204" pitchFamily="18" charset="0"/>
                                </a:rPr>
                                <m:t>= </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𝐶</m:t>
                                  </m:r>
                                </m:e>
                                <m:sub>
                                  <m:r>
                                    <a:rPr lang="en-US" i="1">
                                      <a:latin typeface="Cambria Math" panose="02040503050406030204" pitchFamily="18" charset="0"/>
                                    </a:rPr>
                                    <m:t>𝑛</m:t>
                                  </m:r>
                                  <m:r>
                                    <a:rPr lang="en-US" b="0" i="1" smtClean="0">
                                      <a:latin typeface="Cambria Math" panose="02040503050406030204" pitchFamily="18" charset="0"/>
                                    </a:rPr>
                                    <m:t>} </m:t>
                                  </m:r>
                                </m:sub>
                              </m:sSub>
                            </m:oMath>
                          </a14:m>
                          <a:r>
                            <a:rPr lang="en-JP">
                              <a:latin typeface="Times New Roman" panose="02020603050405020304" pitchFamily="18" charset="0"/>
                              <a:cs typeface="Times New Roman" panose="02020603050405020304" pitchFamily="18" charset="0"/>
                            </a:rPr>
                            <a:t> </a:t>
                          </a:r>
                          <a:endParaRPr lang="en-US">
                            <a:solidFill>
                              <a:schemeClr val="tx1"/>
                            </a:solidFill>
                            <a:latin typeface="Times New Roman" panose="02020603050405020304" pitchFamily="18" charset="0"/>
                            <a:cs typeface="Times New Roman" panose="02020603050405020304" pitchFamily="18" charset="0"/>
                          </a:endParaRPr>
                        </a:p>
                        <a:p>
                          <a:pPr algn="l"/>
                          <a:r>
                            <a:rPr lang="en-US">
                              <a:solidFill>
                                <a:schemeClr val="tx1"/>
                              </a:solidFill>
                              <a:latin typeface="Times New Roman" panose="02020603050405020304" pitchFamily="18" charset="0"/>
                              <a:cs typeface="Times New Roman" panose="02020603050405020304" pitchFamily="18" charset="0"/>
                            </a:rPr>
                            <a:t>     The tree of ontology of DBpedia, </a:t>
                          </a: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rPr>
                                    <m:t>𝑂</m:t>
                                  </m:r>
                                </m:e>
                              </m:d>
                              <m:r>
                                <a:rPr lang="en-US" i="1">
                                  <a:latin typeface="Cambria Math" panose="02040503050406030204" pitchFamily="18" charset="0"/>
                                </a:rPr>
                                <m:t>= </m:t>
                              </m:r>
                              <m:r>
                                <m:rPr>
                                  <m:lit/>
                                </m:rP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1</m:t>
                                  </m:r>
                                </m:sub>
                              </m:sSub>
                              <m:r>
                                <a:rPr lang="en-US" i="1">
                                  <a:latin typeface="Cambria Math" panose="020405030504060302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2</m:t>
                                  </m:r>
                                </m:sub>
                              </m:sSub>
                              <m:r>
                                <a:rPr lang="en-US" i="1">
                                  <a:latin typeface="Cambria Math" panose="02040503050406030204" pitchFamily="18" charset="0"/>
                                </a:rPr>
                                <m:t>, …, </m:t>
                              </m:r>
                              <m:sSub>
                                <m:sSubPr>
                                  <m:ctrlPr>
                                    <a:rPr lang="en-US" i="1">
                                      <a:latin typeface="Cambria Math" panose="02040503050406030204" pitchFamily="18" charset="0"/>
                                    </a:rPr>
                                  </m:ctrlPr>
                                </m:sSubPr>
                                <m:e>
                                  <m:r>
                                    <a:rPr lang="en-US" i="1">
                                      <a:latin typeface="Cambria Math" panose="02040503050406030204" pitchFamily="18" charset="0"/>
                                    </a:rPr>
                                    <m:t>𝑂</m:t>
                                  </m:r>
                                </m:e>
                                <m:sub>
                                  <m:r>
                                    <a:rPr lang="en-US" i="1">
                                      <a:latin typeface="Cambria Math" panose="02040503050406030204" pitchFamily="18" charset="0"/>
                                    </a:rPr>
                                    <m:t>𝑚</m:t>
                                  </m:r>
                                  <m:r>
                                    <m:rPr>
                                      <m:lit/>
                                    </m:rPr>
                                    <a:rPr lang="en-US" i="1">
                                      <a:latin typeface="Cambria Math" panose="02040503050406030204" pitchFamily="18" charset="0"/>
                                    </a:rPr>
                                    <m:t>}</m:t>
                                  </m:r>
                                </m:sub>
                              </m:sSub>
                            </m:oMath>
                          </a14:m>
                          <a:endParaRPr lang="en-US">
                            <a:solidFill>
                              <a:schemeClr val="tx1"/>
                            </a:solidFill>
                            <a:latin typeface="Times New Roman" panose="02020603050405020304" pitchFamily="18" charset="0"/>
                            <a:cs typeface="Times New Roman" panose="02020603050405020304" pitchFamily="18" charset="0"/>
                          </a:endParaRPr>
                        </a:p>
                        <a:p>
                          <a:pPr algn="l"/>
                          <a:r>
                            <a:rPr lang="en-US">
                              <a:solidFill>
                                <a:schemeClr val="tx1"/>
                              </a:solidFill>
                              <a:latin typeface="Times New Roman" panose="02020603050405020304" pitchFamily="18" charset="0"/>
                              <a:cs typeface="Times New Roman" panose="02020603050405020304" pitchFamily="18" charset="0"/>
                            </a:rPr>
                            <a:t>     The </a:t>
                          </a:r>
                          <a:r>
                            <a:rPr lang="en-US">
                              <a:latin typeface="Times New Roman" panose="02020603050405020304" pitchFamily="18" charset="0"/>
                              <a:cs typeface="Times New Roman" panose="02020603050405020304" pitchFamily="18" charset="0"/>
                            </a:rPr>
                            <a:t>function that provides hierarchical information from CaLiGraph for each class, </a:t>
                          </a:r>
                          <a14:m>
                            <m:oMath xmlns:m="http://schemas.openxmlformats.org/officeDocument/2006/math">
                              <m:r>
                                <a:rPr lang="en-US" b="0" i="1" smtClean="0">
                                  <a:latin typeface="Cambria Math" panose="02040503050406030204" pitchFamily="18" charset="0"/>
                                </a:rPr>
                                <m:t>𝐻</m:t>
                              </m:r>
                            </m:oMath>
                          </a14:m>
                          <a:r>
                            <a:rPr lang="en-US">
                              <a:latin typeface="Times New Roman" panose="02020603050405020304" pitchFamily="18" charset="0"/>
                              <a:cs typeface="Times New Roman" panose="02020603050405020304" pitchFamily="18" charset="0"/>
                            </a:rPr>
                            <a:t>  </a:t>
                          </a:r>
                          <a:endParaRPr lang="en-US">
                            <a:solidFill>
                              <a:schemeClr val="tx1"/>
                            </a:solidFill>
                            <a:latin typeface="Times New Roman" panose="02020603050405020304" pitchFamily="18" charset="0"/>
                            <a:cs typeface="Times New Roman" panose="02020603050405020304" pitchFamily="18" charset="0"/>
                          </a:endParaRPr>
                        </a:p>
                        <a:p>
                          <a:pPr algn="l"/>
                          <a:r>
                            <a:rPr lang="en-US">
                              <a:solidFill>
                                <a:schemeClr val="tx1"/>
                              </a:solidFill>
                              <a:latin typeface="Times New Roman" panose="02020603050405020304" pitchFamily="18" charset="0"/>
                              <a:cs typeface="Times New Roman" panose="02020603050405020304" pitchFamily="18" charset="0"/>
                            </a:rPr>
                            <a:t>     The cosine</a:t>
                          </a:r>
                          <a:r>
                            <a:rPr lang="en-US" baseline="0">
                              <a:solidFill>
                                <a:schemeClr val="tx1"/>
                              </a:solidFill>
                              <a:latin typeface="Times New Roman" panose="02020603050405020304" pitchFamily="18" charset="0"/>
                              <a:cs typeface="Times New Roman" panose="02020603050405020304" pitchFamily="18" charset="0"/>
                            </a:rPr>
                            <a:t> similarity score function from LLM2Vec</a:t>
                          </a:r>
                          <a:r>
                            <a:rPr lang="en-US">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1200" b="0" i="1" u="none" strike="noStrike" cap="none" spc="0" baseline="0" smtClean="0">
                                      <a:ln>
                                        <a:noFill/>
                                      </a:ln>
                                      <a:solidFill>
                                        <a:schemeClr val="tx1"/>
                                      </a:solidFill>
                                      <a:effectLst/>
                                      <a:uFillTx/>
                                      <a:latin typeface="Cambria Math" panose="02040503050406030204" pitchFamily="18" charset="0"/>
                                      <a:ea typeface="+mn-ea"/>
                                      <a:cs typeface="+mn-cs"/>
                                      <a:sym typeface="Times New Roman" panose="02020603050405020304"/>
                                    </a:rPr>
                                  </m:ctrlPr>
                                </m:sSubPr>
                                <m:e>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𝑆</m:t>
                                  </m:r>
                                </m:e>
                                <m: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𝐿𝐿𝑀</m:t>
                                  </m:r>
                                </m:sub>
                              </m:sSub>
                            </m:oMath>
                          </a14:m>
                          <a:r>
                            <a:rPr lang="en-US" sz="1200" b="0" i="0" u="none" strike="noStrike" cap="none" spc="0" baseline="0">
                              <a:ln>
                                <a:noFill/>
                              </a:ln>
                              <a:solidFill>
                                <a:schemeClr val="tx1"/>
                              </a:solidFill>
                              <a:effectLst/>
                              <a:uFillTx/>
                              <a:latin typeface="Times New Roman" panose="02020603050405020304" pitchFamily="18" charset="0"/>
                              <a:ea typeface="+mn-ea"/>
                              <a:cs typeface="Times New Roman" panose="02020603050405020304" pitchFamily="18" charset="0"/>
                              <a:sym typeface="Times New Roman" panose="02020603050405020304"/>
                            </a:rPr>
                            <a:t>.</a:t>
                          </a:r>
                        </a:p>
                        <a:p>
                          <a:pPr algn="l"/>
                          <a:r>
                            <a:rPr lang="en-US" sz="1200" b="0" i="0" u="none" strike="noStrike" cap="none" spc="0" baseline="0">
                              <a:ln>
                                <a:noFill/>
                              </a:ln>
                              <a:solidFill>
                                <a:schemeClr val="tx1"/>
                              </a:solidFill>
                              <a:effectLst/>
                              <a:uFillTx/>
                              <a:latin typeface="Times New Roman" panose="02020603050405020304" pitchFamily="18" charset="0"/>
                              <a:ea typeface="+mn-ea"/>
                              <a:cs typeface="Times New Roman" panose="02020603050405020304" pitchFamily="18" charset="0"/>
                              <a:sym typeface="Times New Roman" panose="02020603050405020304"/>
                            </a:rPr>
                            <a:t>     The number of candidates to expand: </a:t>
                          </a:r>
                          <a:r>
                            <a:rPr lang="en-US" sz="1200" b="1" i="0" u="none" strike="noStrike" cap="none" spc="0" baseline="0">
                              <a:ln>
                                <a:noFill/>
                              </a:ln>
                              <a:solidFill>
                                <a:schemeClr val="tx1"/>
                              </a:solidFill>
                              <a:effectLst/>
                              <a:uFillTx/>
                              <a:latin typeface="Times New Roman" panose="02020603050405020304" pitchFamily="18" charset="0"/>
                              <a:ea typeface="+mn-ea"/>
                              <a:cs typeface="Times New Roman" panose="02020603050405020304" pitchFamily="18" charset="0"/>
                              <a:sym typeface="Times New Roman" panose="02020603050405020304"/>
                            </a:rPr>
                            <a:t>N</a:t>
                          </a:r>
                        </a:p>
                        <a:p>
                          <a:pPr algn="l"/>
                          <a:r>
                            <a:rPr lang="en-US">
                              <a:solidFill>
                                <a:schemeClr val="tx1"/>
                              </a:solidFill>
                              <a:latin typeface="Times New Roman" panose="02020603050405020304" pitchFamily="18" charset="0"/>
                              <a:cs typeface="Times New Roman" panose="02020603050405020304" pitchFamily="18" charset="0"/>
                            </a:rPr>
                            <a:t>     Number of top candidates to select per level: </a:t>
                          </a:r>
                          <a:r>
                            <a:rPr lang="en-US" b="1">
                              <a:solidFill>
                                <a:schemeClr val="tx1"/>
                              </a:solidFill>
                              <a:latin typeface="Times New Roman" panose="02020603050405020304" pitchFamily="18" charset="0"/>
                              <a:cs typeface="Times New Roman" panose="02020603050405020304" pitchFamily="18" charset="0"/>
                            </a:rPr>
                            <a:t>K</a:t>
                          </a:r>
                          <a:r>
                            <a:rPr lang="en-US">
                              <a:solidFill>
                                <a:schemeClr val="tx1"/>
                              </a:solidFill>
                              <a:latin typeface="Times New Roman" panose="02020603050405020304" pitchFamily="18" charset="0"/>
                              <a:cs typeface="Times New Roman" panose="02020603050405020304" pitchFamily="18" charset="0"/>
                            </a:rPr>
                            <a:t> (beam width)</a:t>
                          </a:r>
                        </a:p>
                        <a:p>
                          <a:pPr algn="l"/>
                          <a:endParaRPr lang="en-US">
                            <a:solidFill>
                              <a:schemeClr val="tx1"/>
                            </a:solidFill>
                            <a:latin typeface="Times New Roman" panose="02020603050405020304" pitchFamily="18" charset="0"/>
                            <a:cs typeface="Times New Roman" panose="02020603050405020304" pitchFamily="18" charset="0"/>
                          </a:endParaRPr>
                        </a:p>
                        <a:p>
                          <a:pPr algn="l"/>
                          <a:r>
                            <a:rPr lang="en-US" b="1">
                              <a:solidFill>
                                <a:schemeClr val="tx1"/>
                              </a:solidFill>
                              <a:latin typeface="Times New Roman" panose="02020603050405020304" pitchFamily="18" charset="0"/>
                              <a:cs typeface="Times New Roman" panose="02020603050405020304" pitchFamily="18" charset="0"/>
                            </a:rPr>
                            <a:t>Output:</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Final candidates: The top N candidates for the target </a:t>
                          </a:r>
                          <a:r>
                            <a:rPr lang="en-US" err="1">
                              <a:solidFill>
                                <a:schemeClr val="tx1"/>
                              </a:solidFill>
                              <a:latin typeface="Times New Roman" panose="02020603050405020304" pitchFamily="18" charset="0"/>
                              <a:cs typeface="Times New Roman" panose="02020603050405020304" pitchFamily="18" charset="0"/>
                            </a:rPr>
                            <a:t>Caligraph</a:t>
                          </a:r>
                          <a:r>
                            <a:rPr lang="en-US">
                              <a:solidFill>
                                <a:schemeClr val="tx1"/>
                              </a:solidFill>
                              <a:latin typeface="Times New Roman" panose="02020603050405020304" pitchFamily="18" charset="0"/>
                              <a:cs typeface="Times New Roman" panose="02020603050405020304" pitchFamily="18" charset="0"/>
                            </a:rPr>
                            <a:t> ontology</a:t>
                          </a:r>
                        </a:p>
                        <a:p>
                          <a:pPr marL="0" indent="0" algn="l">
                            <a:buFontTx/>
                            <a:buNone/>
                          </a:pPr>
                          <a:endParaRPr lang="en-US">
                            <a:solidFill>
                              <a:schemeClr val="tx1"/>
                            </a:solidFill>
                            <a:latin typeface="Times New Roman" panose="02020603050405020304" pitchFamily="18" charset="0"/>
                            <a:cs typeface="Times New Roman" panose="02020603050405020304" pitchFamily="18" charset="0"/>
                          </a:endParaRPr>
                        </a:p>
                        <a:p>
                          <a:pPr marL="0" indent="0" algn="l">
                            <a:buFontTx/>
                            <a:buNone/>
                          </a:pPr>
                          <a:r>
                            <a:rPr lang="en-US">
                              <a:solidFill>
                                <a:schemeClr val="tx1"/>
                              </a:solidFill>
                              <a:latin typeface="Times New Roman" panose="02020603050405020304" pitchFamily="18" charset="0"/>
                              <a:cs typeface="Times New Roman" panose="02020603050405020304" pitchFamily="18" charset="0"/>
                            </a:rPr>
                            <a:t>Initialize </a:t>
                          </a:r>
                          <a:r>
                            <a:rPr lang="en-US" err="1">
                              <a:solidFill>
                                <a:schemeClr val="tx1"/>
                              </a:solidFill>
                              <a:latin typeface="Times New Roman" panose="02020603050405020304" pitchFamily="18" charset="0"/>
                              <a:cs typeface="Times New Roman" panose="02020603050405020304" pitchFamily="18" charset="0"/>
                            </a:rPr>
                            <a:t>current_candidates</a:t>
                          </a:r>
                          <a:r>
                            <a:rPr lang="en-US">
                              <a:solidFill>
                                <a:schemeClr val="tx1"/>
                              </a:solidFill>
                              <a:latin typeface="Times New Roman" panose="02020603050405020304" pitchFamily="18" charset="0"/>
                              <a:cs typeface="Times New Roman" panose="02020603050405020304" pitchFamily="18" charset="0"/>
                            </a:rPr>
                            <a:t> ← </a:t>
                          </a:r>
                          <a:r>
                            <a:rPr lang="en-JP">
                              <a:latin typeface="Times New Roman" panose="02020603050405020304" pitchFamily="18" charset="0"/>
                              <a:cs typeface="Times New Roman" panose="02020603050405020304" pitchFamily="18" charset="0"/>
                            </a:rPr>
                            <a:t>[</a:t>
                          </a:r>
                          <a:r>
                            <a:rPr lang="en-US">
                              <a:latin typeface="Times New Roman" panose="02020603050405020304" pitchFamily="18" charset="0"/>
                              <a:cs typeface="Times New Roman" panose="02020603050405020304" pitchFamily="18" charset="0"/>
                            </a:rPr>
                            <a:t>"Place", "Person", "Species", "Work", "Organisation"</a:t>
                          </a:r>
                          <a:r>
                            <a:rPr lang="en-JP">
                              <a:latin typeface="Times New Roman" panose="02020603050405020304" pitchFamily="18" charset="0"/>
                              <a:cs typeface="Times New Roman" panose="02020603050405020304" pitchFamily="18" charset="0"/>
                            </a:rPr>
                            <a:t>]</a:t>
                          </a:r>
                          <a:endParaRPr lang="en-US">
                            <a:latin typeface="Times New Roman" panose="02020603050405020304" pitchFamily="18" charset="0"/>
                            <a:cs typeface="Times New Roman" panose="02020603050405020304" pitchFamily="18" charset="0"/>
                          </a:endParaRPr>
                        </a:p>
                        <a:p>
                          <a:pPr marL="0" indent="0" algn="l">
                            <a:buFontTx/>
                            <a:buNone/>
                          </a:pPr>
                          <a:r>
                            <a:rPr lang="en-US">
                              <a:solidFill>
                                <a:schemeClr val="tx1"/>
                              </a:solidFill>
                              <a:latin typeface="Times New Roman" panose="02020603050405020304" pitchFamily="18" charset="0"/>
                              <a:cs typeface="Times New Roman" panose="02020603050405020304" pitchFamily="18" charset="0"/>
                            </a:rPr>
                            <a:t>Initialize </a:t>
                          </a:r>
                          <a:r>
                            <a:rPr lang="en-US" err="1">
                              <a:solidFill>
                                <a:schemeClr val="tx1"/>
                              </a:solidFill>
                              <a:latin typeface="Times New Roman" panose="02020603050405020304" pitchFamily="18" charset="0"/>
                              <a:cs typeface="Times New Roman" panose="02020603050405020304" pitchFamily="18" charset="0"/>
                            </a:rPr>
                            <a:t>all_candidates</a:t>
                          </a:r>
                          <a:r>
                            <a:rPr lang="en-US">
                              <a:solidFill>
                                <a:schemeClr val="tx1"/>
                              </a:solidFill>
                              <a:latin typeface="Times New Roman" panose="02020603050405020304" pitchFamily="18" charset="0"/>
                              <a:cs typeface="Times New Roman" panose="02020603050405020304" pitchFamily="18" charset="0"/>
                            </a:rPr>
                            <a:t> ← []</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Initialize target CaLiGraph</a:t>
                          </a:r>
                          <a:r>
                            <a:rPr lang="en-US" baseline="0">
                              <a:solidFill>
                                <a:schemeClr val="tx1"/>
                              </a:solidFill>
                              <a:latin typeface="Times New Roman" panose="02020603050405020304" pitchFamily="18" charset="0"/>
                              <a:cs typeface="Times New Roman" panose="02020603050405020304" pitchFamily="18" charset="0"/>
                            </a:rPr>
                            <a:t> ontology</a:t>
                          </a:r>
                          <a14:m>
                            <m:oMath xmlns:m="http://schemas.openxmlformats.org/officeDocument/2006/math">
                              <m:r>
                                <a:rPr lang="en-US" b="0" i="0" baseline="0" smtClean="0">
                                  <a:solidFill>
                                    <a:schemeClr val="tx1"/>
                                  </a:solidFill>
                                  <a:latin typeface="Cambria Math" panose="02040503050406030204" pitchFamily="18" charset="0"/>
                                </a:rPr>
                                <m:t> </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𝐶</m:t>
                                  </m:r>
                                </m:e>
                                <m:sub>
                                  <m:r>
                                    <a:rPr lang="en-US" b="0" i="1" smtClean="0">
                                      <a:solidFill>
                                        <a:schemeClr val="tx1"/>
                                      </a:solidFill>
                                      <a:latin typeface="Cambria Math" panose="02040503050406030204" pitchFamily="18" charset="0"/>
                                    </a:rPr>
                                    <m:t>𝑗</m:t>
                                  </m:r>
                                </m:sub>
                              </m:sSub>
                            </m:oMath>
                          </a14:m>
                          <a:r>
                            <a:rPr lang="en-US" b="0">
                              <a:solidFill>
                                <a:schemeClr val="tx1"/>
                              </a:solidFill>
                              <a:latin typeface="Times New Roman" panose="02020603050405020304" pitchFamily="18" charset="0"/>
                              <a:cs typeface="Times New Roman" panose="02020603050405020304" pitchFamily="18" charset="0"/>
                            </a:rPr>
                            <a:t> </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Until reach the leave nodes:</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i="1" dirty="0" smtClean="0">
                                  <a:solidFill>
                                    <a:schemeClr val="tx1"/>
                                  </a:solidFill>
                                  <a:latin typeface="Cambria Math" panose="02040503050406030204" pitchFamily="18" charset="0"/>
                                </a:rPr>
                                <m:t>𝑂𝑗</m:t>
                              </m:r>
                            </m:oMath>
                          </a14:m>
                          <a:r>
                            <a:rPr lang="en-US">
                              <a:solidFill>
                                <a:schemeClr val="tx1"/>
                              </a:solidFill>
                              <a:latin typeface="Times New Roman" panose="02020603050405020304" pitchFamily="18" charset="0"/>
                              <a:cs typeface="Times New Roman" panose="02020603050405020304" pitchFamily="18" charset="0"/>
                            </a:rPr>
                            <a:t> </a:t>
                          </a:r>
                          <a:r>
                            <a:rPr lang="en-US" baseline="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a:t>
                          </a:r>
                          <a:r>
                            <a:rPr lang="en-US" baseline="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current candidates ontologies</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a:t>
                          </a:r>
                          <a14:m>
                            <m:oMath xmlns:m="http://schemas.openxmlformats.org/officeDocument/2006/math">
                              <m:r>
                                <a:rPr lang="en-US" b="0" i="1" smtClean="0">
                                  <a:solidFill>
                                    <a:schemeClr val="tx1"/>
                                  </a:solidFill>
                                  <a:latin typeface="Cambria Math" panose="02040503050406030204" pitchFamily="18" charset="0"/>
                                </a:rPr>
                                <m:t>𝐻</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𝐶</m:t>
                                  </m:r>
                                </m:e>
                                <m:sub>
                                  <m:r>
                                    <a:rPr lang="en-US" b="0" i="1" smtClean="0">
                                      <a:solidFill>
                                        <a:schemeClr val="tx1"/>
                                      </a:solidFill>
                                      <a:latin typeface="Cambria Math" panose="02040503050406030204" pitchFamily="18" charset="0"/>
                                    </a:rPr>
                                    <m:t>𝑗</m:t>
                                  </m:r>
                                </m:sub>
                              </m:sSub>
                              <m:r>
                                <a:rPr lang="en-US" b="0" i="1" smtClean="0">
                                  <a:solidFill>
                                    <a:schemeClr val="tx1"/>
                                  </a:solidFill>
                                  <a:latin typeface="Cambria Math" panose="02040503050406030204" pitchFamily="18" charset="0"/>
                                </a:rPr>
                                <m:t>)</m:t>
                              </m:r>
                            </m:oMath>
                          </a14:m>
                          <a:r>
                            <a:rPr lang="en-US">
                              <a:solidFill>
                                <a:schemeClr val="tx1"/>
                              </a:solidFill>
                              <a:latin typeface="Times New Roman" panose="02020603050405020304" pitchFamily="18" charset="0"/>
                              <a:cs typeface="Times New Roman" panose="02020603050405020304" pitchFamily="18" charset="0"/>
                            </a:rPr>
                            <a:t> ← get hierarchy</a:t>
                          </a:r>
                          <a:r>
                            <a:rPr lang="en-US" baseline="0">
                              <a:solidFill>
                                <a:schemeClr val="tx1"/>
                              </a:solidFill>
                              <a:latin typeface="Times New Roman" panose="02020603050405020304" pitchFamily="18" charset="0"/>
                              <a:cs typeface="Times New Roman" panose="02020603050405020304" pitchFamily="18" charset="0"/>
                            </a:rPr>
                            <a:t> information from </a:t>
                          </a:r>
                          <a:r>
                            <a:rPr lang="en-US" baseline="0" err="1">
                              <a:solidFill>
                                <a:schemeClr val="tx1"/>
                              </a:solidFill>
                              <a:latin typeface="Times New Roman" panose="02020603050405020304" pitchFamily="18" charset="0"/>
                              <a:cs typeface="Times New Roman" panose="02020603050405020304" pitchFamily="18" charset="0"/>
                            </a:rPr>
                            <a:t>CaliGraph</a:t>
                          </a:r>
                          <a:endParaRPr lang="en-US">
                            <a:solidFill>
                              <a:schemeClr val="tx1"/>
                            </a:solidFill>
                            <a:latin typeface="Times New Roman" panose="02020603050405020304" pitchFamily="18" charset="0"/>
                            <a:cs typeface="Times New Roman" panose="02020603050405020304" pitchFamily="18" charset="0"/>
                          </a:endParaRP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Compute similarity scores </a:t>
                          </a:r>
                          <a:r>
                            <a:rPr lang="en-US" b="1" err="1">
                              <a:solidFill>
                                <a:schemeClr val="tx1"/>
                              </a:solidFill>
                              <a:latin typeface="Times New Roman" panose="02020603050405020304" pitchFamily="18" charset="0"/>
                              <a:cs typeface="Times New Roman" panose="02020603050405020304" pitchFamily="18" charset="0"/>
                            </a:rPr>
                            <a:t>scores</a:t>
                          </a:r>
                          <a:r>
                            <a:rPr lang="en-US">
                              <a:solidFill>
                                <a:schemeClr val="tx1"/>
                              </a:solidFill>
                              <a:latin typeface="Times New Roman" panose="02020603050405020304" pitchFamily="18" charset="0"/>
                              <a:cs typeface="Times New Roman" panose="02020603050405020304" pitchFamily="18" charset="0"/>
                            </a:rPr>
                            <a:t> ←  </a:t>
                          </a:r>
                          <a14:m>
                            <m:oMath xmlns:m="http://schemas.openxmlformats.org/officeDocument/2006/math">
                              <m:sSub>
                                <m:sSubPr>
                                  <m:ctrlPr>
                                    <a:rPr lang="en-US" sz="1200" b="0" i="1" u="none" strike="noStrike" cap="none" spc="0" baseline="0" smtClean="0">
                                      <a:ln>
                                        <a:noFill/>
                                      </a:ln>
                                      <a:solidFill>
                                        <a:schemeClr val="tx1"/>
                                      </a:solidFill>
                                      <a:effectLst/>
                                      <a:uFillTx/>
                                      <a:latin typeface="Cambria Math" panose="02040503050406030204" pitchFamily="18" charset="0"/>
                                      <a:ea typeface="+mn-ea"/>
                                      <a:cs typeface="+mn-cs"/>
                                      <a:sym typeface="Times New Roman" panose="02020603050405020304"/>
                                    </a:rPr>
                                  </m:ctrlPr>
                                </m:sSubPr>
                                <m:e>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𝑆</m:t>
                                  </m:r>
                                </m:e>
                                <m: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𝐿𝐿𝑀</m:t>
                                  </m:r>
                                </m:sub>
                              </m:s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m:t>
                              </m:r>
                              <m:sSub>
                                <m:sSubPr>
                                  <m:ctrlP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ctrlPr>
                                </m:sSubPr>
                                <m:e>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𝐶</m:t>
                                  </m:r>
                                </m:e>
                                <m: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𝑗</m:t>
                                  </m:r>
                                </m:sub>
                              </m:s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 </m:t>
                              </m:r>
                              <m:sSub>
                                <m:sSubPr>
                                  <m:ctrlP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ctrlPr>
                                </m:sSubPr>
                                <m:e>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𝑂</m:t>
                                  </m:r>
                                </m:e>
                                <m: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𝑗</m:t>
                                  </m:r>
                                </m:sub>
                              </m:s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m:t>
                              </m:r>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𝐻</m:t>
                              </m:r>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m:t>
                              </m:r>
                              <m:sSub>
                                <m:sSubPr>
                                  <m:ctrlP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ctrlPr>
                                </m:sSubPr>
                                <m:e>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𝐶</m:t>
                                  </m:r>
                                </m:e>
                                <m: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𝑗</m:t>
                                  </m:r>
                                </m:sub>
                              </m:sSub>
                              <m:r>
                                <a:rPr lang="en-US" sz="1200" b="0" i="1" u="none" strike="noStrike" cap="none" spc="0" baseline="0">
                                  <a:ln>
                                    <a:noFill/>
                                  </a:ln>
                                  <a:solidFill>
                                    <a:schemeClr val="tx1"/>
                                  </a:solidFill>
                                  <a:effectLst/>
                                  <a:uFillTx/>
                                  <a:latin typeface="Cambria Math" panose="02040503050406030204" pitchFamily="18" charset="0"/>
                                  <a:ea typeface="+mn-ea"/>
                                  <a:cs typeface="+mn-cs"/>
                                  <a:sym typeface="Times New Roman" panose="02020603050405020304"/>
                                </a:rPr>
                                <m:t>)) </m:t>
                              </m:r>
                            </m:oMath>
                          </a14:m>
                          <a:endParaRPr lang="en-US">
                            <a:solidFill>
                              <a:schemeClr val="tx1"/>
                            </a:solidFill>
                            <a:latin typeface="Times New Roman" panose="02020603050405020304" pitchFamily="18" charset="0"/>
                            <a:cs typeface="Times New Roman" panose="02020603050405020304" pitchFamily="18" charset="0"/>
                          </a:endParaRP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Sort </a:t>
                          </a:r>
                          <a:r>
                            <a:rPr lang="en-US" b="1" err="1">
                              <a:solidFill>
                                <a:schemeClr val="tx1"/>
                              </a:solidFill>
                              <a:latin typeface="Times New Roman" panose="02020603050405020304" pitchFamily="18" charset="0"/>
                              <a:cs typeface="Times New Roman" panose="02020603050405020304" pitchFamily="18" charset="0"/>
                            </a:rPr>
                            <a:t>current_candidates</a:t>
                          </a:r>
                          <a:r>
                            <a:rPr lang="en-US" b="1">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by </a:t>
                          </a:r>
                          <a:r>
                            <a:rPr lang="en-US" b="1">
                              <a:solidFill>
                                <a:schemeClr val="tx1"/>
                              </a:solidFill>
                              <a:latin typeface="Times New Roman" panose="02020603050405020304" pitchFamily="18" charset="0"/>
                              <a:cs typeface="Times New Roman" panose="02020603050405020304" pitchFamily="18" charset="0"/>
                            </a:rPr>
                            <a:t>score</a:t>
                          </a:r>
                          <a:r>
                            <a:rPr lang="en-US">
                              <a:solidFill>
                                <a:schemeClr val="tx1"/>
                              </a:solidFill>
                              <a:latin typeface="Times New Roman" panose="02020603050405020304" pitchFamily="18" charset="0"/>
                              <a:cs typeface="Times New Roman" panose="02020603050405020304" pitchFamily="18" charset="0"/>
                            </a:rPr>
                            <a:t> in descending order</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Keep top </a:t>
                          </a:r>
                          <a:r>
                            <a:rPr lang="en-US" b="1">
                              <a:solidFill>
                                <a:schemeClr val="tx1"/>
                              </a:solidFill>
                              <a:latin typeface="Times New Roman" panose="02020603050405020304" pitchFamily="18" charset="0"/>
                              <a:cs typeface="Times New Roman" panose="02020603050405020304" pitchFamily="18" charset="0"/>
                            </a:rPr>
                            <a:t>K</a:t>
                          </a:r>
                          <a:r>
                            <a:rPr lang="en-US">
                              <a:solidFill>
                                <a:schemeClr val="tx1"/>
                              </a:solidFill>
                              <a:latin typeface="Times New Roman" panose="02020603050405020304" pitchFamily="18" charset="0"/>
                              <a:cs typeface="Times New Roman" panose="02020603050405020304" pitchFamily="18" charset="0"/>
                            </a:rPr>
                            <a:t> current candidates</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Expand </a:t>
                          </a:r>
                          <a:r>
                            <a:rPr lang="en-US" err="1">
                              <a:solidFill>
                                <a:schemeClr val="tx1"/>
                              </a:solidFill>
                              <a:latin typeface="Times New Roman" panose="02020603050405020304" pitchFamily="18" charset="0"/>
                              <a:cs typeface="Times New Roman" panose="02020603050405020304" pitchFamily="18" charset="0"/>
                            </a:rPr>
                            <a:t>current_candidates</a:t>
                          </a:r>
                          <a:r>
                            <a:rPr lang="en-US">
                              <a:solidFill>
                                <a:schemeClr val="tx1"/>
                              </a:solidFill>
                              <a:latin typeface="Times New Roman" panose="02020603050405020304" pitchFamily="18" charset="0"/>
                              <a:cs typeface="Times New Roman" panose="02020603050405020304" pitchFamily="18" charset="0"/>
                            </a:rPr>
                            <a:t> ← get</a:t>
                          </a:r>
                          <a:r>
                            <a:rPr lang="en-US" baseline="0">
                              <a:solidFill>
                                <a:schemeClr val="tx1"/>
                              </a:solidFill>
                              <a:latin typeface="Times New Roman" panose="02020603050405020304" pitchFamily="18" charset="0"/>
                              <a:cs typeface="Times New Roman" panose="02020603050405020304" pitchFamily="18" charset="0"/>
                            </a:rPr>
                            <a:t> </a:t>
                          </a:r>
                          <a:r>
                            <a:rPr lang="en-US">
                              <a:solidFill>
                                <a:schemeClr val="tx1"/>
                              </a:solidFill>
                              <a:latin typeface="Times New Roman" panose="02020603050405020304" pitchFamily="18" charset="0"/>
                              <a:cs typeface="Times New Roman" panose="02020603050405020304" pitchFamily="18" charset="0"/>
                            </a:rPr>
                            <a:t>children ontologies from top </a:t>
                          </a:r>
                          <a:r>
                            <a:rPr lang="en-US" b="1">
                              <a:solidFill>
                                <a:schemeClr val="tx1"/>
                              </a:solidFill>
                              <a:latin typeface="Times New Roman" panose="02020603050405020304" pitchFamily="18" charset="0"/>
                              <a:cs typeface="Times New Roman" panose="02020603050405020304" pitchFamily="18" charset="0"/>
                            </a:rPr>
                            <a:t>N </a:t>
                          </a:r>
                          <a:r>
                            <a:rPr lang="en-US">
                              <a:solidFill>
                                <a:schemeClr val="tx1"/>
                              </a:solidFill>
                              <a:latin typeface="Times New Roman" panose="02020603050405020304" pitchFamily="18" charset="0"/>
                              <a:cs typeface="Times New Roman" panose="02020603050405020304" pitchFamily="18" charset="0"/>
                            </a:rPr>
                            <a:t>candidates in tree </a:t>
                          </a:r>
                          <a14:m>
                            <m:oMath xmlns:m="http://schemas.openxmlformats.org/officeDocument/2006/math">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𝑂</m:t>
                              </m:r>
                              <m:r>
                                <a:rPr lang="en-US" b="0" i="1" smtClean="0">
                                  <a:solidFill>
                                    <a:schemeClr val="tx1"/>
                                  </a:solidFill>
                                  <a:latin typeface="Cambria Math" panose="02040503050406030204" pitchFamily="18" charset="0"/>
                                </a:rPr>
                                <m:t>}</m:t>
                              </m:r>
                            </m:oMath>
                          </a14:m>
                          <a:endParaRPr lang="en-US">
                            <a:solidFill>
                              <a:schemeClr val="tx1"/>
                            </a:solidFill>
                            <a:latin typeface="Times New Roman" panose="02020603050405020304" pitchFamily="18" charset="0"/>
                            <a:cs typeface="Times New Roman" panose="02020603050405020304" pitchFamily="18" charset="0"/>
                          </a:endParaRPr>
                        </a:p>
                        <a:p>
                          <a:pPr marL="0" indent="0" algn="l">
                            <a:buFontTx/>
                            <a:buNone/>
                          </a:pPr>
                          <a:r>
                            <a:rPr lang="en-US">
                              <a:solidFill>
                                <a:schemeClr val="tx1"/>
                              </a:solidFill>
                              <a:latin typeface="Times New Roman" panose="02020603050405020304" pitchFamily="18" charset="0"/>
                              <a:cs typeface="Times New Roman" panose="02020603050405020304" pitchFamily="18" charset="0"/>
                            </a:rPr>
                            <a:t>    </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Sort </a:t>
                          </a:r>
                          <a:r>
                            <a:rPr lang="en-US" err="1">
                              <a:solidFill>
                                <a:schemeClr val="tx1"/>
                              </a:solidFill>
                              <a:latin typeface="Times New Roman" panose="02020603050405020304" pitchFamily="18" charset="0"/>
                              <a:cs typeface="Times New Roman" panose="02020603050405020304" pitchFamily="18" charset="0"/>
                            </a:rPr>
                            <a:t>all_candidates</a:t>
                          </a:r>
                          <a:r>
                            <a:rPr lang="en-US">
                              <a:solidFill>
                                <a:schemeClr val="tx1"/>
                              </a:solidFill>
                              <a:latin typeface="Times New Roman" panose="02020603050405020304" pitchFamily="18" charset="0"/>
                              <a:cs typeface="Times New Roman" panose="02020603050405020304" pitchFamily="18" charset="0"/>
                            </a:rPr>
                            <a:t> by score in descending order</a:t>
                          </a:r>
                        </a:p>
                        <a:p>
                          <a:pPr marL="0" indent="0" algn="l">
                            <a:buFontTx/>
                            <a:buNone/>
                          </a:pPr>
                          <a:r>
                            <a:rPr lang="en-US">
                              <a:solidFill>
                                <a:schemeClr val="tx1"/>
                              </a:solidFill>
                              <a:latin typeface="Times New Roman" panose="02020603050405020304" pitchFamily="18" charset="0"/>
                              <a:cs typeface="Times New Roman" panose="02020603050405020304" pitchFamily="18" charset="0"/>
                            </a:rPr>
                            <a:t>Set </a:t>
                          </a:r>
                          <a:r>
                            <a:rPr lang="en-US" err="1">
                              <a:solidFill>
                                <a:schemeClr val="tx1"/>
                              </a:solidFill>
                              <a:latin typeface="Times New Roman" panose="02020603050405020304" pitchFamily="18" charset="0"/>
                              <a:cs typeface="Times New Roman" panose="02020603050405020304" pitchFamily="18" charset="0"/>
                            </a:rPr>
                            <a:t>final_candidates</a:t>
                          </a:r>
                          <a:r>
                            <a:rPr lang="en-US">
                              <a:solidFill>
                                <a:schemeClr val="tx1"/>
                              </a:solidFill>
                              <a:latin typeface="Times New Roman" panose="02020603050405020304" pitchFamily="18" charset="0"/>
                              <a:cs typeface="Times New Roman" panose="02020603050405020304" pitchFamily="18" charset="0"/>
                            </a:rPr>
                            <a:t> ← Top </a:t>
                          </a:r>
                          <a:r>
                            <a:rPr lang="en-US" b="1">
                              <a:solidFill>
                                <a:schemeClr val="tx1"/>
                              </a:solidFill>
                              <a:latin typeface="Times New Roman" panose="02020603050405020304" pitchFamily="18" charset="0"/>
                              <a:cs typeface="Times New Roman" panose="02020603050405020304" pitchFamily="18" charset="0"/>
                            </a:rPr>
                            <a:t>K</a:t>
                          </a:r>
                          <a:r>
                            <a:rPr lang="en-US">
                              <a:solidFill>
                                <a:schemeClr val="tx1"/>
                              </a:solidFill>
                              <a:latin typeface="Times New Roman" panose="02020603050405020304" pitchFamily="18" charset="0"/>
                              <a:cs typeface="Times New Roman" panose="02020603050405020304" pitchFamily="18" charset="0"/>
                            </a:rPr>
                            <a:t> </a:t>
                          </a:r>
                          <a:r>
                            <a:rPr lang="en-US" err="1">
                              <a:solidFill>
                                <a:schemeClr val="tx1"/>
                              </a:solidFill>
                              <a:latin typeface="Times New Roman" panose="02020603050405020304" pitchFamily="18" charset="0"/>
                              <a:cs typeface="Times New Roman" panose="02020603050405020304" pitchFamily="18" charset="0"/>
                            </a:rPr>
                            <a:t>all_candidates</a:t>
                          </a:r>
                          <a:endParaRPr lang="en-US">
                            <a:solidFill>
                              <a:schemeClr val="tx1"/>
                            </a:solidFill>
                            <a:latin typeface="Times New Roman" panose="02020603050405020304" pitchFamily="18" charset="0"/>
                            <a:cs typeface="Times New Roman" panose="02020603050405020304" pitchFamily="18" charset="0"/>
                          </a:endParaRPr>
                        </a:p>
                        <a:p>
                          <a:pPr marL="0" indent="0" algn="l">
                            <a:buFontTx/>
                            <a:buNone/>
                          </a:pPr>
                          <a:endParaRPr lang="en-US">
                            <a:solidFill>
                              <a:schemeClr val="tx1"/>
                            </a:solidFill>
                            <a:latin typeface="Times New Roman" panose="02020603050405020304" pitchFamily="18" charset="0"/>
                            <a:cs typeface="Times New Roman" panose="02020603050405020304" pitchFamily="18" charset="0"/>
                          </a:endParaRPr>
                        </a:p>
                        <a:p>
                          <a:pPr marL="0" indent="0" algn="l">
                            <a:buFontTx/>
                            <a:buNone/>
                          </a:pPr>
                          <a:r>
                            <a:rPr lang="en-US">
                              <a:solidFill>
                                <a:schemeClr val="tx1"/>
                              </a:solidFill>
                              <a:latin typeface="Times New Roman" panose="02020603050405020304" pitchFamily="18" charset="0"/>
                              <a:cs typeface="Times New Roman" panose="02020603050405020304" pitchFamily="18" charset="0"/>
                            </a:rPr>
                            <a:t>Return </a:t>
                          </a:r>
                          <a:r>
                            <a:rPr lang="en-US" err="1">
                              <a:solidFill>
                                <a:schemeClr val="tx1"/>
                              </a:solidFill>
                              <a:latin typeface="Times New Roman" panose="02020603050405020304" pitchFamily="18" charset="0"/>
                              <a:cs typeface="Times New Roman" panose="02020603050405020304" pitchFamily="18" charset="0"/>
                            </a:rPr>
                            <a:t>final_candidates</a:t>
                          </a:r>
                          <a:endParaRPr lang="en-US">
                            <a:solidFill>
                              <a:schemeClr val="tx1"/>
                            </a:solidFill>
                            <a:latin typeface="Times New Roman" panose="02020603050405020304" pitchFamily="18" charset="0"/>
                            <a:cs typeface="Times New Roman" panose="02020603050405020304" pitchFamily="18" charset="0"/>
                          </a:endParaRPr>
                        </a:p>
                        <a:p>
                          <a:endParaRPr lang="en-JP">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15473870"/>
                      </a:ext>
                    </a:extLst>
                  </a:tr>
                  <a:tr h="686692">
                    <a:tc>
                      <a:txBody>
                        <a:bodyPr/>
                        <a:lstStyle/>
                        <a:p>
                          <a:endParaRPr lang="en-JP">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438336"/>
                      </a:ext>
                    </a:extLst>
                  </a:tr>
                </a:tbl>
              </a:graphicData>
            </a:graphic>
          </p:graphicFrame>
        </mc:Choice>
        <mc:Fallback>
          <p:graphicFrame>
            <p:nvGraphicFramePr>
              <p:cNvPr id="5" name="Table 4">
                <a:extLst>
                  <a:ext uri="{FF2B5EF4-FFF2-40B4-BE49-F238E27FC236}">
                    <a16:creationId xmlns:a16="http://schemas.microsoft.com/office/drawing/2014/main" id="{90298D8A-D2C6-F3A6-FF0D-7F75BAEE96AE}"/>
                  </a:ext>
                </a:extLst>
              </p:cNvPr>
              <p:cNvGraphicFramePr>
                <a:graphicFrameLocks noGrp="1"/>
              </p:cNvGraphicFramePr>
              <p:nvPr>
                <p:extLst>
                  <p:ext uri="{D42A27DB-BD31-4B8C-83A1-F6EECF244321}">
                    <p14:modId xmlns:p14="http://schemas.microsoft.com/office/powerpoint/2010/main" val="2273556709"/>
                  </p:ext>
                </p:extLst>
              </p:nvPr>
            </p:nvGraphicFramePr>
            <p:xfrm>
              <a:off x="243784" y="1174085"/>
              <a:ext cx="6769266" cy="6090444"/>
            </p:xfrm>
            <a:graphic>
              <a:graphicData uri="http://schemas.openxmlformats.org/drawingml/2006/table">
                <a:tbl>
                  <a:tblPr firstRow="1" bandRow="1">
                    <a:tableStyleId>{9D7B26C5-4107-4FEC-AEDC-1716B250A1EF}</a:tableStyleId>
                  </a:tblPr>
                  <a:tblGrid>
                    <a:gridCol w="6769266">
                      <a:extLst>
                        <a:ext uri="{9D8B030D-6E8A-4147-A177-3AD203B41FA5}">
                          <a16:colId xmlns:a16="http://schemas.microsoft.com/office/drawing/2014/main" val="3816328974"/>
                        </a:ext>
                      </a:extLst>
                    </a:gridCol>
                  </a:tblGrid>
                  <a:tr h="294542">
                    <a:tc>
                      <a:txBody>
                        <a:bodyPr/>
                        <a:lstStyle/>
                        <a:p>
                          <a:pPr algn="l"/>
                          <a:r>
                            <a:rPr lang="en-JP">
                              <a:solidFill>
                                <a:schemeClr val="tx1"/>
                              </a:solidFill>
                              <a:latin typeface="Times New Roman" panose="02020603050405020304" pitchFamily="18" charset="0"/>
                              <a:cs typeface="Times New Roman" panose="02020603050405020304" pitchFamily="18" charset="0"/>
                            </a:rPr>
                            <a:t>Algroithm</a:t>
                          </a:r>
                          <a:r>
                            <a:rPr lang="en-US">
                              <a:solidFill>
                                <a:schemeClr val="tx1"/>
                              </a:solidFill>
                              <a:latin typeface="Times New Roman" panose="02020603050405020304" pitchFamily="18" charset="0"/>
                              <a:cs typeface="Times New Roman" panose="02020603050405020304" pitchFamily="18" charset="0"/>
                            </a:rPr>
                            <a:t>: Candidate</a:t>
                          </a:r>
                          <a:r>
                            <a:rPr lang="en-JP">
                              <a:solidFill>
                                <a:schemeClr val="tx1"/>
                              </a:solidFill>
                              <a:latin typeface="Times New Roman" panose="02020603050405020304" pitchFamily="18" charset="0"/>
                              <a:cs typeface="Times New Roman" panose="02020603050405020304" pitchFamily="18" charset="0"/>
                            </a:rPr>
                            <a:t> Beam Search</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43282258"/>
                      </a:ext>
                    </a:extLst>
                  </a:tr>
                  <a:tr h="5109210">
                    <a:tc>
                      <a:txBody>
                        <a:bodyPr/>
                        <a:lstStyle/>
                        <a:p>
                          <a:endParaRPr lang="en-US"/>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3"/>
                          <a:stretch>
                            <a:fillRect l="-187" t="-5941" b="-13366"/>
                          </a:stretch>
                        </a:blipFill>
                      </a:tcPr>
                    </a:tc>
                    <a:extLst>
                      <a:ext uri="{0D108BD9-81ED-4DB2-BD59-A6C34878D82A}">
                        <a16:rowId xmlns:a16="http://schemas.microsoft.com/office/drawing/2014/main" val="915473870"/>
                      </a:ext>
                    </a:extLst>
                  </a:tr>
                  <a:tr h="686692">
                    <a:tc>
                      <a:txBody>
                        <a:bodyPr/>
                        <a:lstStyle/>
                        <a:p>
                          <a:endParaRPr lang="en-JP">
                            <a:solidFill>
                              <a:schemeClr val="tx1"/>
                            </a:solidFill>
                            <a:latin typeface="Times New Roman" panose="02020603050405020304" pitchFamily="18" charset="0"/>
                            <a:cs typeface="Times New Roman" panose="020206030504050203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8438336"/>
                      </a:ext>
                    </a:extLst>
                  </a:tr>
                </a:tbl>
              </a:graphicData>
            </a:graphic>
          </p:graphicFrame>
        </mc:Fallback>
      </mc:AlternateContent>
      <p:sp>
        <p:nvSpPr>
          <p:cNvPr id="11" name="Rectangle 1">
            <a:extLst>
              <a:ext uri="{FF2B5EF4-FFF2-40B4-BE49-F238E27FC236}">
                <a16:creationId xmlns:a16="http://schemas.microsoft.com/office/drawing/2014/main" id="{E94E891E-DF38-CC2D-BB1C-A96CDA89BE54}"/>
              </a:ext>
            </a:extLst>
          </p:cNvPr>
          <p:cNvSpPr>
            <a:spLocks noChangeArrowheads="1"/>
          </p:cNvSpPr>
          <p:nvPr/>
        </p:nvSpPr>
        <p:spPr bwMode="auto">
          <a:xfrm>
            <a:off x="7391697" y="1637279"/>
            <a:ext cx="455651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a:t>We implemented a </a:t>
            </a:r>
            <a:r>
              <a:rPr lang="en-US" b="1">
                <a:solidFill>
                  <a:srgbClr val="800000"/>
                </a:solidFill>
              </a:rPr>
              <a:t>modified beam search to search candidates </a:t>
            </a:r>
            <a:r>
              <a:rPr lang="en-US"/>
              <a:t>with the following steps and changes:</a:t>
            </a:r>
          </a:p>
          <a:p>
            <a:endParaRPr lang="en-US"/>
          </a:p>
          <a:p>
            <a:r>
              <a:rPr lang="en-US"/>
              <a:t>1. </a:t>
            </a:r>
            <a:r>
              <a:rPr lang="en-US" b="1"/>
              <a:t>Initial Candidates</a:t>
            </a:r>
            <a:r>
              <a:rPr lang="en-US"/>
              <a:t>: We start by </a:t>
            </a:r>
            <a:r>
              <a:rPr lang="en-US" b="1">
                <a:solidFill>
                  <a:srgbClr val="800000"/>
                </a:solidFill>
              </a:rPr>
              <a:t>selecting a set of major nodes</a:t>
            </a:r>
            <a:r>
              <a:rPr lang="en-US" b="1"/>
              <a:t> </a:t>
            </a:r>
            <a:r>
              <a:rPr lang="en-US"/>
              <a:t>rather than root node.</a:t>
            </a:r>
          </a:p>
          <a:p>
            <a:r>
              <a:rPr lang="en-US"/>
              <a:t>2. </a:t>
            </a:r>
            <a:r>
              <a:rPr lang="en-US" b="1"/>
              <a:t>Scoring and Selection</a:t>
            </a:r>
            <a:r>
              <a:rPr lang="en-US"/>
              <a:t>: During each iteration, the current candidates are scored and ranked, followed by selecting the top </a:t>
            </a:r>
            <a:r>
              <a:rPr lang="en-US" b="1"/>
              <a:t>K</a:t>
            </a:r>
            <a:r>
              <a:rPr lang="en-US"/>
              <a:t> candidates.</a:t>
            </a:r>
          </a:p>
          <a:p>
            <a:r>
              <a:rPr lang="en-US"/>
              <a:t>3. </a:t>
            </a:r>
            <a:r>
              <a:rPr lang="en-US" b="1"/>
              <a:t>Expansion: </a:t>
            </a:r>
            <a:r>
              <a:rPr lang="en-US"/>
              <a:t>The top candidates are then expanded and add their children node to current candidates set</a:t>
            </a:r>
          </a:p>
          <a:p>
            <a:r>
              <a:rPr lang="en-US"/>
              <a:t>4. </a:t>
            </a:r>
            <a:r>
              <a:rPr lang="en-US" b="1"/>
              <a:t>Termination Condition: </a:t>
            </a:r>
            <a:r>
              <a:rPr lang="en-US"/>
              <a:t>This process continues </a:t>
            </a:r>
            <a:r>
              <a:rPr lang="en-US" b="1"/>
              <a:t>until reach leave node</a:t>
            </a:r>
          </a:p>
        </p:txBody>
      </p:sp>
    </p:spTree>
    <p:extLst>
      <p:ext uri="{BB962C8B-B14F-4D97-AF65-F5344CB8AC3E}">
        <p14:creationId xmlns:p14="http://schemas.microsoft.com/office/powerpoint/2010/main" val="2897055954"/>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D14-DAF8-22C0-0819-A27A5600F7D6}"/>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87AB83B9-CA4C-8E90-1611-0D926ECE8415}"/>
              </a:ext>
            </a:extLst>
          </p:cNvPr>
          <p:cNvSpPr txBox="1">
            <a:spLocks noGrp="1"/>
          </p:cNvSpPr>
          <p:nvPr>
            <p:ph type="title"/>
          </p:nvPr>
        </p:nvSpPr>
        <p:spPr>
          <a:xfrm>
            <a:off x="453797" y="195557"/>
            <a:ext cx="10502819" cy="786130"/>
          </a:xfrm>
          <a:prstGeom prst="rect">
            <a:avLst/>
          </a:prstGeom>
        </p:spPr>
        <p:txBody>
          <a:bodyPr>
            <a:normAutofit fontScale="90000"/>
          </a:bodyPr>
          <a:lstStyle/>
          <a:p>
            <a:r>
              <a:rPr lang="en-US" altLang="ja-CN" sz="4400" b="1" kern="0">
                <a:solidFill>
                  <a:srgbClr val="800000"/>
                </a:solidFill>
                <a:latin typeface="Arial Black" panose="020B0A04020102020204" pitchFamily="34" charset="0"/>
                <a:cs typeface="Times New Roman" panose="02020603050405020304" pitchFamily="18" charset="0"/>
              </a:rPr>
              <a:t>Approach: Candidate Beam Search</a:t>
            </a:r>
          </a:p>
        </p:txBody>
      </p:sp>
      <p:sp>
        <p:nvSpPr>
          <p:cNvPr id="20" name="スライド番号プレースホルダ 4">
            <a:extLst>
              <a:ext uri="{FF2B5EF4-FFF2-40B4-BE49-F238E27FC236}">
                <a16:creationId xmlns:a16="http://schemas.microsoft.com/office/drawing/2014/main" id="{2E98B1AF-2281-D394-BF5F-335BC9C88ACA}"/>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23</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63" name="テキスト ボックス 62">
            <a:extLst>
              <a:ext uri="{FF2B5EF4-FFF2-40B4-BE49-F238E27FC236}">
                <a16:creationId xmlns:a16="http://schemas.microsoft.com/office/drawing/2014/main" id="{CE76FB06-FA4D-CE74-FBDA-C997421A339B}"/>
              </a:ext>
            </a:extLst>
          </p:cNvPr>
          <p:cNvSpPr txBox="1"/>
          <p:nvPr/>
        </p:nvSpPr>
        <p:spPr>
          <a:xfrm>
            <a:off x="865183" y="5496295"/>
            <a:ext cx="10184920"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r>
              <a:rPr kumimoji="1" lang="en-US" altLang="ja-CN"/>
              <a:t>The ontology </a:t>
            </a:r>
            <a:r>
              <a:rPr kumimoji="1" lang="en-US" altLang="ja-CN">
                <a:solidFill>
                  <a:srgbClr val="FFC000"/>
                </a:solidFill>
              </a:rPr>
              <a:t>colored as yellow </a:t>
            </a:r>
            <a:r>
              <a:rPr kumimoji="1" lang="en-US" altLang="ja-CN"/>
              <a:t>is </a:t>
            </a:r>
            <a:r>
              <a:rPr kumimoji="1" lang="en-US" altLang="ja-CN" b="1"/>
              <a:t>current candidates, The ontology colored </a:t>
            </a:r>
            <a:r>
              <a:rPr kumimoji="1" lang="en-US" altLang="ja-CN" b="1">
                <a:solidFill>
                  <a:schemeClr val="accent6"/>
                </a:solidFill>
              </a:rPr>
              <a:t>as red has higher score</a:t>
            </a:r>
            <a:endParaRPr kumimoji="1" lang="en-US" altLang="ja-CN">
              <a:solidFill>
                <a:schemeClr val="accent6"/>
              </a:solidFill>
            </a:endParaRPr>
          </a:p>
          <a:p>
            <a:pPr marL="285750" indent="-285750" algn="just">
              <a:buFont typeface="Wingdings" pitchFamily="2" charset="2"/>
              <a:buChar char="§"/>
            </a:pPr>
            <a:r>
              <a:rPr kumimoji="1" lang="en-US" altLang="ja-CN">
                <a:solidFill>
                  <a:schemeClr val="accent6"/>
                </a:solidFill>
              </a:rPr>
              <a:t>Person</a:t>
            </a:r>
            <a:r>
              <a:rPr kumimoji="1" lang="en-US" altLang="ja-CN"/>
              <a:t> and </a:t>
            </a:r>
            <a:r>
              <a:rPr kumimoji="1" lang="en-US" altLang="ja-CN">
                <a:solidFill>
                  <a:schemeClr val="accent6"/>
                </a:solidFill>
              </a:rPr>
              <a:t>Work</a:t>
            </a:r>
            <a:r>
              <a:rPr kumimoji="1" lang="en-US" altLang="ja-CN"/>
              <a:t> has the highe</a:t>
            </a:r>
            <a:r>
              <a:rPr kumimoji="1" lang="en-US" altLang="zh-CN"/>
              <a:t>r</a:t>
            </a:r>
            <a:r>
              <a:rPr kumimoji="1" lang="en-US" altLang="ja-CN"/>
              <a:t> score in the </a:t>
            </a:r>
            <a:r>
              <a:rPr kumimoji="1" lang="en-US" altLang="ja-CN" b="1"/>
              <a:t>current candidates thus we are going to expand to add to current candidates set</a:t>
            </a:r>
          </a:p>
        </p:txBody>
      </p:sp>
      <p:sp>
        <p:nvSpPr>
          <p:cNvPr id="4" name="任意形状 105">
            <a:extLst>
              <a:ext uri="{FF2B5EF4-FFF2-40B4-BE49-F238E27FC236}">
                <a16:creationId xmlns:a16="http://schemas.microsoft.com/office/drawing/2014/main" id="{A6FE6A65-0452-F9E0-3890-D3E3A4BE1C18}"/>
              </a:ext>
            </a:extLst>
          </p:cNvPr>
          <p:cNvSpPr/>
          <p:nvPr/>
        </p:nvSpPr>
        <p:spPr>
          <a:xfrm>
            <a:off x="2358943" y="478632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President</a:t>
            </a:r>
            <a:endParaRPr lang="zh-CN" altLang="en-US" sz="1200" kern="1200">
              <a:solidFill>
                <a:schemeClr val="tx1"/>
              </a:solidFill>
            </a:endParaRPr>
          </a:p>
        </p:txBody>
      </p:sp>
      <p:sp>
        <p:nvSpPr>
          <p:cNvPr id="6" name="任意形状 97">
            <a:extLst>
              <a:ext uri="{FF2B5EF4-FFF2-40B4-BE49-F238E27FC236}">
                <a16:creationId xmlns:a16="http://schemas.microsoft.com/office/drawing/2014/main" id="{3E6D0E1C-C708-95FB-F439-2F5FEC671C00}"/>
              </a:ext>
            </a:extLst>
          </p:cNvPr>
          <p:cNvSpPr/>
          <p:nvPr/>
        </p:nvSpPr>
        <p:spPr>
          <a:xfrm>
            <a:off x="3761054" y="274513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chemeClr val="accent6">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Person</a:t>
            </a:r>
            <a:endParaRPr lang="zh-CN" altLang="en-US" sz="1200" kern="1200">
              <a:solidFill>
                <a:schemeClr val="tx1"/>
              </a:solidFill>
            </a:endParaRPr>
          </a:p>
        </p:txBody>
      </p:sp>
      <p:sp>
        <p:nvSpPr>
          <p:cNvPr id="7" name="任意形状 86">
            <a:extLst>
              <a:ext uri="{FF2B5EF4-FFF2-40B4-BE49-F238E27FC236}">
                <a16:creationId xmlns:a16="http://schemas.microsoft.com/office/drawing/2014/main" id="{B9389410-47AF-5BCF-79B3-E0C3E01D014C}"/>
              </a:ext>
            </a:extLst>
          </p:cNvPr>
          <p:cNvSpPr/>
          <p:nvPr/>
        </p:nvSpPr>
        <p:spPr>
          <a:xfrm>
            <a:off x="6634708" y="2421178"/>
            <a:ext cx="2314974" cy="314776"/>
          </a:xfrm>
          <a:custGeom>
            <a:avLst/>
            <a:gdLst/>
            <a:ahLst/>
            <a:cxnLst/>
            <a:rect l="0" t="0" r="0" b="0"/>
            <a:pathLst>
              <a:path>
                <a:moveTo>
                  <a:pt x="0" y="0"/>
                </a:moveTo>
                <a:lnTo>
                  <a:pt x="0" y="214510"/>
                </a:lnTo>
                <a:lnTo>
                  <a:pt x="2314974" y="214510"/>
                </a:lnTo>
                <a:lnTo>
                  <a:pt x="2314974"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8" name="任意形状 88">
            <a:extLst>
              <a:ext uri="{FF2B5EF4-FFF2-40B4-BE49-F238E27FC236}">
                <a16:creationId xmlns:a16="http://schemas.microsoft.com/office/drawing/2014/main" id="{109DADF7-5992-80EF-E549-37B6715F050A}"/>
              </a:ext>
            </a:extLst>
          </p:cNvPr>
          <p:cNvSpPr/>
          <p:nvPr/>
        </p:nvSpPr>
        <p:spPr>
          <a:xfrm>
            <a:off x="6634708" y="2421178"/>
            <a:ext cx="992131" cy="314776"/>
          </a:xfrm>
          <a:custGeom>
            <a:avLst/>
            <a:gdLst/>
            <a:ahLst/>
            <a:cxnLst/>
            <a:rect l="0" t="0" r="0" b="0"/>
            <a:pathLst>
              <a:path>
                <a:moveTo>
                  <a:pt x="0" y="0"/>
                </a:moveTo>
                <a:lnTo>
                  <a:pt x="0" y="214510"/>
                </a:lnTo>
                <a:lnTo>
                  <a:pt x="992131" y="214510"/>
                </a:lnTo>
                <a:lnTo>
                  <a:pt x="992131"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0" name="任意形状 90">
            <a:extLst>
              <a:ext uri="{FF2B5EF4-FFF2-40B4-BE49-F238E27FC236}">
                <a16:creationId xmlns:a16="http://schemas.microsoft.com/office/drawing/2014/main" id="{ED370B3F-2624-DE4A-5532-7EAF4B6D9DAA}"/>
              </a:ext>
            </a:extLst>
          </p:cNvPr>
          <p:cNvSpPr/>
          <p:nvPr/>
        </p:nvSpPr>
        <p:spPr>
          <a:xfrm>
            <a:off x="4319734" y="3423231"/>
            <a:ext cx="661421" cy="314776"/>
          </a:xfrm>
          <a:custGeom>
            <a:avLst/>
            <a:gdLst/>
            <a:ahLst/>
            <a:cxnLst/>
            <a:rect l="0" t="0" r="0" b="0"/>
            <a:pathLst>
              <a:path>
                <a:moveTo>
                  <a:pt x="0" y="0"/>
                </a:moveTo>
                <a:lnTo>
                  <a:pt x="0" y="214510"/>
                </a:lnTo>
                <a:lnTo>
                  <a:pt x="661421" y="214510"/>
                </a:lnTo>
                <a:lnTo>
                  <a:pt x="661421"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1" name="任意形状 91">
            <a:extLst>
              <a:ext uri="{FF2B5EF4-FFF2-40B4-BE49-F238E27FC236}">
                <a16:creationId xmlns:a16="http://schemas.microsoft.com/office/drawing/2014/main" id="{929EED96-6234-CC45-1ACE-43F6F3826D3D}"/>
              </a:ext>
            </a:extLst>
          </p:cNvPr>
          <p:cNvSpPr/>
          <p:nvPr/>
        </p:nvSpPr>
        <p:spPr>
          <a:xfrm>
            <a:off x="3658312" y="3423231"/>
            <a:ext cx="661421" cy="314776"/>
          </a:xfrm>
          <a:custGeom>
            <a:avLst/>
            <a:gdLst/>
            <a:ahLst/>
            <a:cxnLst/>
            <a:rect l="0" t="0" r="0" b="0"/>
            <a:pathLst>
              <a:path>
                <a:moveTo>
                  <a:pt x="661421" y="0"/>
                </a:moveTo>
                <a:lnTo>
                  <a:pt x="661421" y="214510"/>
                </a:lnTo>
                <a:lnTo>
                  <a:pt x="0" y="214510"/>
                </a:lnTo>
                <a:lnTo>
                  <a:pt x="0"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2" name="任意形状 92">
            <a:extLst>
              <a:ext uri="{FF2B5EF4-FFF2-40B4-BE49-F238E27FC236}">
                <a16:creationId xmlns:a16="http://schemas.microsoft.com/office/drawing/2014/main" id="{0459C612-F532-2C6B-8D73-72A8E662BDEA}"/>
              </a:ext>
            </a:extLst>
          </p:cNvPr>
          <p:cNvSpPr/>
          <p:nvPr/>
        </p:nvSpPr>
        <p:spPr>
          <a:xfrm>
            <a:off x="2335470" y="3423231"/>
            <a:ext cx="1984263" cy="314776"/>
          </a:xfrm>
          <a:custGeom>
            <a:avLst/>
            <a:gdLst/>
            <a:ahLst/>
            <a:cxnLst/>
            <a:rect l="0" t="0" r="0" b="0"/>
            <a:pathLst>
              <a:path>
                <a:moveTo>
                  <a:pt x="1984263" y="0"/>
                </a:moveTo>
                <a:lnTo>
                  <a:pt x="1984263" y="214510"/>
                </a:lnTo>
                <a:lnTo>
                  <a:pt x="0" y="214510"/>
                </a:lnTo>
                <a:lnTo>
                  <a:pt x="0"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2" name="任意形状 93">
            <a:extLst>
              <a:ext uri="{FF2B5EF4-FFF2-40B4-BE49-F238E27FC236}">
                <a16:creationId xmlns:a16="http://schemas.microsoft.com/office/drawing/2014/main" id="{7ECF8886-A2FA-59F3-A60B-525A94FDE6A5}"/>
              </a:ext>
            </a:extLst>
          </p:cNvPr>
          <p:cNvSpPr/>
          <p:nvPr/>
        </p:nvSpPr>
        <p:spPr>
          <a:xfrm>
            <a:off x="4319734" y="2421178"/>
            <a:ext cx="2314974" cy="314776"/>
          </a:xfrm>
          <a:custGeom>
            <a:avLst/>
            <a:gdLst/>
            <a:ahLst/>
            <a:cxnLst/>
            <a:rect l="0" t="0" r="0" b="0"/>
            <a:pathLst>
              <a:path>
                <a:moveTo>
                  <a:pt x="2314974" y="0"/>
                </a:moveTo>
                <a:lnTo>
                  <a:pt x="2314974" y="214510"/>
                </a:lnTo>
                <a:lnTo>
                  <a:pt x="0" y="214510"/>
                </a:lnTo>
                <a:lnTo>
                  <a:pt x="0"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3" name="任意形状 95">
            <a:extLst>
              <a:ext uri="{FF2B5EF4-FFF2-40B4-BE49-F238E27FC236}">
                <a16:creationId xmlns:a16="http://schemas.microsoft.com/office/drawing/2014/main" id="{0D7074CD-921D-D93E-7D92-025507D31ADE}"/>
              </a:ext>
            </a:extLst>
          </p:cNvPr>
          <p:cNvSpPr/>
          <p:nvPr/>
        </p:nvSpPr>
        <p:spPr>
          <a:xfrm>
            <a:off x="6096000" y="173390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Thing</a:t>
            </a:r>
            <a:endParaRPr lang="zh-CN" altLang="en-US" sz="1200" kern="1200">
              <a:solidFill>
                <a:schemeClr val="tx1"/>
              </a:solidFill>
            </a:endParaRPr>
          </a:p>
        </p:txBody>
      </p:sp>
      <p:sp>
        <p:nvSpPr>
          <p:cNvPr id="34" name="任意形状 99">
            <a:extLst>
              <a:ext uri="{FF2B5EF4-FFF2-40B4-BE49-F238E27FC236}">
                <a16:creationId xmlns:a16="http://schemas.microsoft.com/office/drawing/2014/main" id="{075BFD4A-3842-B5B7-AA96-F4A2F2D8B717}"/>
              </a:ext>
            </a:extLst>
          </p:cNvPr>
          <p:cNvSpPr/>
          <p:nvPr/>
        </p:nvSpPr>
        <p:spPr>
          <a:xfrm>
            <a:off x="1666763" y="3738007"/>
            <a:ext cx="1330127"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Writer</a:t>
            </a:r>
            <a:endParaRPr lang="zh-CN" altLang="en-US" sz="1200" kern="1200">
              <a:solidFill>
                <a:schemeClr val="tx1"/>
              </a:solidFill>
            </a:endParaRPr>
          </a:p>
        </p:txBody>
      </p:sp>
      <p:sp>
        <p:nvSpPr>
          <p:cNvPr id="35" name="任意形状 101">
            <a:extLst>
              <a:ext uri="{FF2B5EF4-FFF2-40B4-BE49-F238E27FC236}">
                <a16:creationId xmlns:a16="http://schemas.microsoft.com/office/drawing/2014/main" id="{6165D19D-9A22-DB92-BBAF-43F4BE2532ED}"/>
              </a:ext>
            </a:extLst>
          </p:cNvPr>
          <p:cNvSpPr/>
          <p:nvPr/>
        </p:nvSpPr>
        <p:spPr>
          <a:xfrm>
            <a:off x="3103902" y="3738007"/>
            <a:ext cx="1215831" cy="687275"/>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Americanleader</a:t>
            </a:r>
            <a:endParaRPr lang="zh-CN" altLang="en-US" sz="1200" kern="1200">
              <a:solidFill>
                <a:schemeClr val="tx1"/>
              </a:solidFill>
            </a:endParaRPr>
          </a:p>
        </p:txBody>
      </p:sp>
      <p:sp>
        <p:nvSpPr>
          <p:cNvPr id="36" name="任意形状 103">
            <a:extLst>
              <a:ext uri="{FF2B5EF4-FFF2-40B4-BE49-F238E27FC236}">
                <a16:creationId xmlns:a16="http://schemas.microsoft.com/office/drawing/2014/main" id="{6275B594-46DC-DC73-A7AE-EF408468B1E6}"/>
              </a:ext>
            </a:extLst>
          </p:cNvPr>
          <p:cNvSpPr/>
          <p:nvPr/>
        </p:nvSpPr>
        <p:spPr>
          <a:xfrm>
            <a:off x="4428469" y="3738007"/>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Politician</a:t>
            </a:r>
            <a:endParaRPr lang="zh-CN" altLang="en-US" sz="1200" kern="1200">
              <a:solidFill>
                <a:schemeClr val="tx1"/>
              </a:solidFill>
            </a:endParaRPr>
          </a:p>
        </p:txBody>
      </p:sp>
      <p:sp>
        <p:nvSpPr>
          <p:cNvPr id="38" name="任意形状 107">
            <a:extLst>
              <a:ext uri="{FF2B5EF4-FFF2-40B4-BE49-F238E27FC236}">
                <a16:creationId xmlns:a16="http://schemas.microsoft.com/office/drawing/2014/main" id="{A3BAE000-BEDC-E634-F8BD-ADD8B29E8194}"/>
              </a:ext>
            </a:extLst>
          </p:cNvPr>
          <p:cNvSpPr/>
          <p:nvPr/>
        </p:nvSpPr>
        <p:spPr>
          <a:xfrm>
            <a:off x="6882106" y="2766233"/>
            <a:ext cx="1072676" cy="66607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Activity</a:t>
            </a:r>
            <a:endParaRPr lang="zh-CN" altLang="en-US" sz="1200" kern="1200">
              <a:solidFill>
                <a:schemeClr val="tx1"/>
              </a:solidFill>
            </a:endParaRPr>
          </a:p>
        </p:txBody>
      </p:sp>
      <p:sp>
        <p:nvSpPr>
          <p:cNvPr id="42" name="任意形状 105">
            <a:extLst>
              <a:ext uri="{FF2B5EF4-FFF2-40B4-BE49-F238E27FC236}">
                <a16:creationId xmlns:a16="http://schemas.microsoft.com/office/drawing/2014/main" id="{E4FD735A-2436-C1BA-C37F-0556675CAFA2}"/>
              </a:ext>
            </a:extLst>
          </p:cNvPr>
          <p:cNvSpPr/>
          <p:nvPr/>
        </p:nvSpPr>
        <p:spPr>
          <a:xfrm>
            <a:off x="6432026" y="4799945"/>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43" name="任意形状 89">
            <a:extLst>
              <a:ext uri="{FF2B5EF4-FFF2-40B4-BE49-F238E27FC236}">
                <a16:creationId xmlns:a16="http://schemas.microsoft.com/office/drawing/2014/main" id="{3D271251-079A-16F2-5719-67DA11AC32CF}"/>
              </a:ext>
            </a:extLst>
          </p:cNvPr>
          <p:cNvSpPr/>
          <p:nvPr/>
        </p:nvSpPr>
        <p:spPr>
          <a:xfrm>
            <a:off x="4979350" y="4456306"/>
            <a:ext cx="978293" cy="687277"/>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44" name="任意形状 89">
            <a:extLst>
              <a:ext uri="{FF2B5EF4-FFF2-40B4-BE49-F238E27FC236}">
                <a16:creationId xmlns:a16="http://schemas.microsoft.com/office/drawing/2014/main" id="{94FA254F-B258-E20B-05E4-294C029F1008}"/>
              </a:ext>
            </a:extLst>
          </p:cNvPr>
          <p:cNvSpPr/>
          <p:nvPr/>
        </p:nvSpPr>
        <p:spPr>
          <a:xfrm flipH="1">
            <a:off x="4773408" y="4464777"/>
            <a:ext cx="205942" cy="457821"/>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 name="TextBox 2">
            <a:extLst>
              <a:ext uri="{FF2B5EF4-FFF2-40B4-BE49-F238E27FC236}">
                <a16:creationId xmlns:a16="http://schemas.microsoft.com/office/drawing/2014/main" id="{62AE5B6A-242F-33F2-6D78-179588E88C6B}"/>
              </a:ext>
            </a:extLst>
          </p:cNvPr>
          <p:cNvSpPr txBox="1"/>
          <p:nvPr/>
        </p:nvSpPr>
        <p:spPr>
          <a:xfrm>
            <a:off x="287987" y="1154333"/>
            <a:ext cx="10047753"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buFont typeface="Wingdings" pitchFamily="2" charset="2"/>
              <a:buChar char="§"/>
            </a:pPr>
            <a:r>
              <a:rPr lang="en-JP"/>
              <a:t>Search can from from major nodes [</a:t>
            </a:r>
            <a:r>
              <a:rPr lang="en-US"/>
              <a:t>"Place", "Person", "Species", "Work", "Organisation"</a:t>
            </a:r>
            <a:r>
              <a:rPr lang="en-JP"/>
              <a:t>]</a:t>
            </a:r>
            <a:endParaRPr lang="en-US"/>
          </a:p>
          <a:p>
            <a:pPr marL="285750" indent="-285750">
              <a:buFont typeface="Wingdings" pitchFamily="2" charset="2"/>
              <a:buChar char="§"/>
            </a:pPr>
            <a:r>
              <a:rPr lang="en-US"/>
              <a:t>N = 2, M (Beam width) = 5</a:t>
            </a:r>
          </a:p>
        </p:txBody>
      </p:sp>
      <p:sp>
        <p:nvSpPr>
          <p:cNvPr id="2" name="任意形状 97">
            <a:extLst>
              <a:ext uri="{FF2B5EF4-FFF2-40B4-BE49-F238E27FC236}">
                <a16:creationId xmlns:a16="http://schemas.microsoft.com/office/drawing/2014/main" id="{71889345-F482-D519-1803-8C0746E3D725}"/>
              </a:ext>
            </a:extLst>
          </p:cNvPr>
          <p:cNvSpPr/>
          <p:nvPr/>
        </p:nvSpPr>
        <p:spPr>
          <a:xfrm>
            <a:off x="5204154" y="275563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Species</a:t>
            </a:r>
            <a:endParaRPr lang="zh-CN" altLang="en-US" sz="1200" kern="1200">
              <a:solidFill>
                <a:schemeClr val="tx1"/>
              </a:solidFill>
            </a:endParaRPr>
          </a:p>
        </p:txBody>
      </p:sp>
      <p:sp>
        <p:nvSpPr>
          <p:cNvPr id="13" name="任意形状 97">
            <a:extLst>
              <a:ext uri="{FF2B5EF4-FFF2-40B4-BE49-F238E27FC236}">
                <a16:creationId xmlns:a16="http://schemas.microsoft.com/office/drawing/2014/main" id="{D8120CAB-53B4-DA9F-36E0-7A554AD30D41}"/>
              </a:ext>
            </a:extLst>
          </p:cNvPr>
          <p:cNvSpPr/>
          <p:nvPr/>
        </p:nvSpPr>
        <p:spPr>
          <a:xfrm>
            <a:off x="8381544" y="2761218"/>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chemeClr val="accent6"/>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Work</a:t>
            </a:r>
            <a:endParaRPr lang="zh-CN" altLang="en-US" sz="1200" kern="1200">
              <a:solidFill>
                <a:schemeClr val="tx1"/>
              </a:solidFill>
            </a:endParaRPr>
          </a:p>
        </p:txBody>
      </p:sp>
      <p:sp>
        <p:nvSpPr>
          <p:cNvPr id="14" name="任意形状 97">
            <a:extLst>
              <a:ext uri="{FF2B5EF4-FFF2-40B4-BE49-F238E27FC236}">
                <a16:creationId xmlns:a16="http://schemas.microsoft.com/office/drawing/2014/main" id="{43E423C5-B092-5BE6-1016-8F081AB1C586}"/>
              </a:ext>
            </a:extLst>
          </p:cNvPr>
          <p:cNvSpPr/>
          <p:nvPr/>
        </p:nvSpPr>
        <p:spPr>
          <a:xfrm>
            <a:off x="9789109" y="275563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Organisation</a:t>
            </a:r>
            <a:endParaRPr lang="zh-CN" altLang="en-US" sz="1200" kern="1200">
              <a:solidFill>
                <a:schemeClr val="tx1"/>
              </a:solidFill>
            </a:endParaRPr>
          </a:p>
        </p:txBody>
      </p:sp>
      <p:sp>
        <p:nvSpPr>
          <p:cNvPr id="15" name="任意形状 97">
            <a:extLst>
              <a:ext uri="{FF2B5EF4-FFF2-40B4-BE49-F238E27FC236}">
                <a16:creationId xmlns:a16="http://schemas.microsoft.com/office/drawing/2014/main" id="{50DA0945-2502-465F-79EC-C48B459197C4}"/>
              </a:ext>
            </a:extLst>
          </p:cNvPr>
          <p:cNvSpPr/>
          <p:nvPr/>
        </p:nvSpPr>
        <p:spPr>
          <a:xfrm>
            <a:off x="2257455" y="273442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Place</a:t>
            </a:r>
            <a:endParaRPr lang="zh-CN" altLang="en-US" sz="1200" kern="1200">
              <a:solidFill>
                <a:schemeClr val="tx1"/>
              </a:solidFill>
            </a:endParaRPr>
          </a:p>
        </p:txBody>
      </p:sp>
      <p:cxnSp>
        <p:nvCxnSpPr>
          <p:cNvPr id="24" name="Connector: Elbow 23">
            <a:extLst>
              <a:ext uri="{FF2B5EF4-FFF2-40B4-BE49-F238E27FC236}">
                <a16:creationId xmlns:a16="http://schemas.microsoft.com/office/drawing/2014/main" id="{CBBF1B3F-471C-A43A-1EB2-A9B9D58148BD}"/>
              </a:ext>
            </a:extLst>
          </p:cNvPr>
          <p:cNvCxnSpPr>
            <a:cxnSpLocks/>
          </p:cNvCxnSpPr>
          <p:nvPr/>
        </p:nvCxnSpPr>
        <p:spPr>
          <a:xfrm>
            <a:off x="8911352" y="2637099"/>
            <a:ext cx="1380589" cy="118532"/>
          </a:xfrm>
          <a:prstGeom prst="bentConnector3">
            <a:avLst>
              <a:gd name="adj1" fmla="val 99250"/>
            </a:avLst>
          </a:prstGeom>
          <a:ln/>
          <a:effectLst/>
        </p:spPr>
        <p:style>
          <a:lnRef idx="2">
            <a:schemeClr val="dk1"/>
          </a:lnRef>
          <a:fillRef idx="0">
            <a:schemeClr val="dk1"/>
          </a:fillRef>
          <a:effectRef idx="1">
            <a:schemeClr val="dk1"/>
          </a:effectRef>
          <a:fontRef idx="minor">
            <a:schemeClr val="tx1"/>
          </a:fontRef>
        </p:style>
      </p:cxnSp>
      <p:sp>
        <p:nvSpPr>
          <p:cNvPr id="31" name="任意形状 105">
            <a:extLst>
              <a:ext uri="{FF2B5EF4-FFF2-40B4-BE49-F238E27FC236}">
                <a16:creationId xmlns:a16="http://schemas.microsoft.com/office/drawing/2014/main" id="{D9BBC5A5-6750-9747-5E6B-0518046786BC}"/>
              </a:ext>
            </a:extLst>
          </p:cNvPr>
          <p:cNvSpPr/>
          <p:nvPr/>
        </p:nvSpPr>
        <p:spPr>
          <a:xfrm>
            <a:off x="11050103" y="2766233"/>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cxnSp>
        <p:nvCxnSpPr>
          <p:cNvPr id="41" name="Connector: Elbow 40">
            <a:extLst>
              <a:ext uri="{FF2B5EF4-FFF2-40B4-BE49-F238E27FC236}">
                <a16:creationId xmlns:a16="http://schemas.microsoft.com/office/drawing/2014/main" id="{8A259461-2A98-6A76-5486-5D35CCAC9008}"/>
              </a:ext>
            </a:extLst>
          </p:cNvPr>
          <p:cNvCxnSpPr>
            <a:cxnSpLocks/>
          </p:cNvCxnSpPr>
          <p:nvPr/>
        </p:nvCxnSpPr>
        <p:spPr>
          <a:xfrm>
            <a:off x="10291941" y="2637099"/>
            <a:ext cx="1457250" cy="97327"/>
          </a:xfrm>
          <a:prstGeom prst="bentConnector3">
            <a:avLst>
              <a:gd name="adj1" fmla="val 100681"/>
            </a:avLst>
          </a:prstGeom>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1CC48843-0268-2057-715E-DC375792A7CD}"/>
              </a:ext>
            </a:extLst>
          </p:cNvPr>
          <p:cNvSpPr txBox="1"/>
          <p:nvPr/>
        </p:nvSpPr>
        <p:spPr>
          <a:xfrm>
            <a:off x="1021243" y="1839970"/>
            <a:ext cx="886781"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sz="2400" b="1"/>
              <a:t>Start</a:t>
            </a:r>
          </a:p>
        </p:txBody>
      </p:sp>
      <p:cxnSp>
        <p:nvCxnSpPr>
          <p:cNvPr id="17" name="Straight Connector 16">
            <a:extLst>
              <a:ext uri="{FF2B5EF4-FFF2-40B4-BE49-F238E27FC236}">
                <a16:creationId xmlns:a16="http://schemas.microsoft.com/office/drawing/2014/main" id="{3AF8AE72-D772-43B3-D6A6-7CE13228D464}"/>
              </a:ext>
            </a:extLst>
          </p:cNvPr>
          <p:cNvCxnSpPr>
            <a:cxnSpLocks/>
          </p:cNvCxnSpPr>
          <p:nvPr/>
        </p:nvCxnSpPr>
        <p:spPr>
          <a:xfrm flipH="1">
            <a:off x="5734476" y="2637099"/>
            <a:ext cx="10840" cy="129134"/>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336429F5-14BC-FA45-D23D-26262608CB19}"/>
              </a:ext>
            </a:extLst>
          </p:cNvPr>
          <p:cNvCxnSpPr>
            <a:cxnSpLocks/>
          </p:cNvCxnSpPr>
          <p:nvPr/>
        </p:nvCxnSpPr>
        <p:spPr>
          <a:xfrm rot="10800000" flipV="1">
            <a:off x="2871663" y="2637099"/>
            <a:ext cx="1448071" cy="38566"/>
          </a:xfrm>
          <a:prstGeom prst="bentConnector3">
            <a:avLst>
              <a:gd name="adj1" fmla="val 100193"/>
            </a:avLst>
          </a:prstGeom>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857C32F-DFAE-BD78-1772-4779F55E214F}"/>
              </a:ext>
            </a:extLst>
          </p:cNvPr>
          <p:cNvSpPr txBox="1"/>
          <p:nvPr/>
        </p:nvSpPr>
        <p:spPr>
          <a:xfrm>
            <a:off x="2238693" y="1886229"/>
            <a:ext cx="283923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a:t> Example: “</a:t>
            </a:r>
            <a:r>
              <a:rPr lang="en-US" err="1"/>
              <a:t>Brack</a:t>
            </a:r>
            <a:r>
              <a:rPr lang="en-US"/>
              <a:t> Obama”</a:t>
            </a:r>
          </a:p>
        </p:txBody>
      </p:sp>
      <p:sp>
        <p:nvSpPr>
          <p:cNvPr id="18" name="任意形状 105">
            <a:extLst>
              <a:ext uri="{FF2B5EF4-FFF2-40B4-BE49-F238E27FC236}">
                <a16:creationId xmlns:a16="http://schemas.microsoft.com/office/drawing/2014/main" id="{F7B12E97-6F26-AF85-907D-E34DACDAFA3A}"/>
              </a:ext>
            </a:extLst>
          </p:cNvPr>
          <p:cNvSpPr/>
          <p:nvPr/>
        </p:nvSpPr>
        <p:spPr>
          <a:xfrm>
            <a:off x="5824550"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19" name="任意形状 105">
            <a:extLst>
              <a:ext uri="{FF2B5EF4-FFF2-40B4-BE49-F238E27FC236}">
                <a16:creationId xmlns:a16="http://schemas.microsoft.com/office/drawing/2014/main" id="{E8A5A899-1214-98E4-2EEF-941CEA9CA65B}"/>
              </a:ext>
            </a:extLst>
          </p:cNvPr>
          <p:cNvSpPr/>
          <p:nvPr/>
        </p:nvSpPr>
        <p:spPr>
          <a:xfrm>
            <a:off x="10589238"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22" name="任意形状 89">
            <a:extLst>
              <a:ext uri="{FF2B5EF4-FFF2-40B4-BE49-F238E27FC236}">
                <a16:creationId xmlns:a16="http://schemas.microsoft.com/office/drawing/2014/main" id="{51BDC056-34EE-7E1A-5A32-5262B0E4712E}"/>
              </a:ext>
            </a:extLst>
          </p:cNvPr>
          <p:cNvSpPr/>
          <p:nvPr/>
        </p:nvSpPr>
        <p:spPr>
          <a:xfrm>
            <a:off x="4319734" y="3423231"/>
            <a:ext cx="1984263" cy="314776"/>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23" name="任意形状 105">
            <a:extLst>
              <a:ext uri="{FF2B5EF4-FFF2-40B4-BE49-F238E27FC236}">
                <a16:creationId xmlns:a16="http://schemas.microsoft.com/office/drawing/2014/main" id="{A3C20E32-B320-A513-427B-B60D62260F6D}"/>
              </a:ext>
            </a:extLst>
          </p:cNvPr>
          <p:cNvSpPr/>
          <p:nvPr/>
        </p:nvSpPr>
        <p:spPr>
          <a:xfrm>
            <a:off x="7734979"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err="1">
                <a:solidFill>
                  <a:schemeClr val="tx1"/>
                </a:solidFill>
              </a:rPr>
              <a:t>WrittenWork</a:t>
            </a:r>
            <a:endParaRPr lang="zh-CN" altLang="en-US" sz="1200" kern="1200">
              <a:solidFill>
                <a:schemeClr val="tx1"/>
              </a:solidFill>
            </a:endParaRPr>
          </a:p>
        </p:txBody>
      </p:sp>
      <p:sp>
        <p:nvSpPr>
          <p:cNvPr id="26" name="任意形状 105">
            <a:extLst>
              <a:ext uri="{FF2B5EF4-FFF2-40B4-BE49-F238E27FC236}">
                <a16:creationId xmlns:a16="http://schemas.microsoft.com/office/drawing/2014/main" id="{0502B818-3AC0-1169-8310-1945ECC113EF}"/>
              </a:ext>
            </a:extLst>
          </p:cNvPr>
          <p:cNvSpPr/>
          <p:nvPr/>
        </p:nvSpPr>
        <p:spPr>
          <a:xfrm>
            <a:off x="9209616" y="3758732"/>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Document</a:t>
            </a:r>
            <a:endParaRPr lang="zh-CN" altLang="en-US" sz="1200" kern="1200">
              <a:solidFill>
                <a:schemeClr val="tx1"/>
              </a:solidFill>
            </a:endParaRPr>
          </a:p>
        </p:txBody>
      </p:sp>
      <p:sp>
        <p:nvSpPr>
          <p:cNvPr id="28" name="任意形状 86">
            <a:extLst>
              <a:ext uri="{FF2B5EF4-FFF2-40B4-BE49-F238E27FC236}">
                <a16:creationId xmlns:a16="http://schemas.microsoft.com/office/drawing/2014/main" id="{A15BD26D-2ED3-E58A-B395-2CC77AEACA8F}"/>
              </a:ext>
            </a:extLst>
          </p:cNvPr>
          <p:cNvSpPr/>
          <p:nvPr/>
        </p:nvSpPr>
        <p:spPr>
          <a:xfrm>
            <a:off x="8963331" y="3429000"/>
            <a:ext cx="2314974" cy="314776"/>
          </a:xfrm>
          <a:custGeom>
            <a:avLst/>
            <a:gdLst/>
            <a:ahLst/>
            <a:cxnLst/>
            <a:rect l="0" t="0" r="0" b="0"/>
            <a:pathLst>
              <a:path>
                <a:moveTo>
                  <a:pt x="0" y="0"/>
                </a:moveTo>
                <a:lnTo>
                  <a:pt x="0" y="214510"/>
                </a:lnTo>
                <a:lnTo>
                  <a:pt x="2314974" y="214510"/>
                </a:lnTo>
                <a:lnTo>
                  <a:pt x="2314974"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cxnSp>
        <p:nvCxnSpPr>
          <p:cNvPr id="40" name="Connector: Elbow 39">
            <a:extLst>
              <a:ext uri="{FF2B5EF4-FFF2-40B4-BE49-F238E27FC236}">
                <a16:creationId xmlns:a16="http://schemas.microsoft.com/office/drawing/2014/main" id="{26F5734E-A054-52AB-0344-5B89E98D242A}"/>
              </a:ext>
            </a:extLst>
          </p:cNvPr>
          <p:cNvCxnSpPr/>
          <p:nvPr/>
        </p:nvCxnSpPr>
        <p:spPr>
          <a:xfrm rot="10800000" flipV="1">
            <a:off x="8276141" y="3631286"/>
            <a:ext cx="687190" cy="106720"/>
          </a:xfrm>
          <a:prstGeom prst="bentConnector3">
            <a:avLst>
              <a:gd name="adj1" fmla="val 103608"/>
            </a:avLst>
          </a:prstGeom>
          <a:ln/>
          <a:effectLst/>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43C565E0-78A5-3058-FA53-1FE1C2B2B8C5}"/>
              </a:ext>
            </a:extLst>
          </p:cNvPr>
          <p:cNvCxnSpPr>
            <a:cxnSpLocks/>
          </p:cNvCxnSpPr>
          <p:nvPr/>
        </p:nvCxnSpPr>
        <p:spPr>
          <a:xfrm>
            <a:off x="9750778" y="3631286"/>
            <a:ext cx="0" cy="121564"/>
          </a:xfrm>
          <a:prstGeom prst="line">
            <a:avLst/>
          </a:prstGeom>
          <a:ln/>
          <a:effectLst/>
        </p:spPr>
        <p:style>
          <a:lnRef idx="2">
            <a:schemeClr val="dk1"/>
          </a:lnRef>
          <a:fillRef idx="0">
            <a:schemeClr val="dk1"/>
          </a:fillRef>
          <a:effectRef idx="1">
            <a:schemeClr val="dk1"/>
          </a:effectRef>
          <a:fontRef idx="minor">
            <a:schemeClr val="tx1"/>
          </a:fontRef>
        </p:style>
      </p:cxnSp>
      <p:sp>
        <p:nvSpPr>
          <p:cNvPr id="59" name="任意形状 105">
            <a:extLst>
              <a:ext uri="{FF2B5EF4-FFF2-40B4-BE49-F238E27FC236}">
                <a16:creationId xmlns:a16="http://schemas.microsoft.com/office/drawing/2014/main" id="{1BC67239-6064-D98D-0CBC-5E9A8BCD7537}"/>
              </a:ext>
            </a:extLst>
          </p:cNvPr>
          <p:cNvSpPr/>
          <p:nvPr/>
        </p:nvSpPr>
        <p:spPr>
          <a:xfrm>
            <a:off x="4438187" y="480901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err="1">
                <a:solidFill>
                  <a:schemeClr val="tx1"/>
                </a:solidFill>
              </a:rPr>
              <a:t>VicePresident</a:t>
            </a:r>
            <a:endParaRPr lang="zh-CN" altLang="en-US" sz="1200" kern="1200">
              <a:solidFill>
                <a:schemeClr val="tx1"/>
              </a:solidFill>
            </a:endParaRPr>
          </a:p>
        </p:txBody>
      </p:sp>
      <p:cxnSp>
        <p:nvCxnSpPr>
          <p:cNvPr id="61" name="Straight Connector 60">
            <a:extLst>
              <a:ext uri="{FF2B5EF4-FFF2-40B4-BE49-F238E27FC236}">
                <a16:creationId xmlns:a16="http://schemas.microsoft.com/office/drawing/2014/main" id="{85E4F981-4CB0-4B5F-1BCA-D5057AEB69EE}"/>
              </a:ext>
            </a:extLst>
          </p:cNvPr>
          <p:cNvCxnSpPr>
            <a:cxnSpLocks/>
          </p:cNvCxnSpPr>
          <p:nvPr/>
        </p:nvCxnSpPr>
        <p:spPr>
          <a:xfrm>
            <a:off x="4979350" y="4689453"/>
            <a:ext cx="0" cy="119566"/>
          </a:xfrm>
          <a:prstGeom prst="line">
            <a:avLst/>
          </a:prstGeom>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025640681"/>
      </p:ext>
    </p:extLst>
  </p:cSld>
  <p:clrMapOvr>
    <a:masterClrMapping/>
  </p:clrMapOvr>
  <p:transition spd="med" advTm="48640"/>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D14-DAF8-22C0-0819-A27A5600F7D6}"/>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87AB83B9-CA4C-8E90-1611-0D926ECE8415}"/>
              </a:ext>
            </a:extLst>
          </p:cNvPr>
          <p:cNvSpPr txBox="1">
            <a:spLocks noGrp="1"/>
          </p:cNvSpPr>
          <p:nvPr>
            <p:ph type="title"/>
          </p:nvPr>
        </p:nvSpPr>
        <p:spPr>
          <a:xfrm>
            <a:off x="453797" y="195557"/>
            <a:ext cx="10596306" cy="786130"/>
          </a:xfrm>
          <a:prstGeom prst="rect">
            <a:avLst/>
          </a:prstGeom>
        </p:spPr>
        <p:txBody>
          <a:bodyPr>
            <a:normAutofit fontScale="90000"/>
          </a:bodyPr>
          <a:lstStyle/>
          <a:p>
            <a:r>
              <a:rPr lang="en-US" altLang="ja-CN" sz="4400" b="1" kern="0">
                <a:solidFill>
                  <a:srgbClr val="800000"/>
                </a:solidFill>
                <a:latin typeface="Arial Black" panose="020B0A04020102020204" pitchFamily="34" charset="0"/>
                <a:cs typeface="Times New Roman" panose="02020603050405020304" pitchFamily="18" charset="0"/>
              </a:rPr>
              <a:t>Approach: Candidate Beam Search</a:t>
            </a:r>
          </a:p>
        </p:txBody>
      </p:sp>
      <p:sp>
        <p:nvSpPr>
          <p:cNvPr id="20" name="スライド番号プレースホルダ 4">
            <a:extLst>
              <a:ext uri="{FF2B5EF4-FFF2-40B4-BE49-F238E27FC236}">
                <a16:creationId xmlns:a16="http://schemas.microsoft.com/office/drawing/2014/main" id="{2E98B1AF-2281-D394-BF5F-335BC9C88ACA}"/>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24</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63" name="テキスト ボックス 62">
            <a:extLst>
              <a:ext uri="{FF2B5EF4-FFF2-40B4-BE49-F238E27FC236}">
                <a16:creationId xmlns:a16="http://schemas.microsoft.com/office/drawing/2014/main" id="{CE76FB06-FA4D-CE74-FBDA-C997421A339B}"/>
              </a:ext>
            </a:extLst>
          </p:cNvPr>
          <p:cNvSpPr txBox="1"/>
          <p:nvPr/>
        </p:nvSpPr>
        <p:spPr>
          <a:xfrm>
            <a:off x="865183" y="5496295"/>
            <a:ext cx="10184920" cy="1200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r>
              <a:rPr kumimoji="1" lang="en-US" altLang="ja-CN"/>
              <a:t>The ontology </a:t>
            </a:r>
            <a:r>
              <a:rPr kumimoji="1" lang="en-US" altLang="ja-CN">
                <a:solidFill>
                  <a:srgbClr val="FFC000"/>
                </a:solidFill>
              </a:rPr>
              <a:t>colored as yellow </a:t>
            </a:r>
            <a:r>
              <a:rPr kumimoji="1" lang="en-US" altLang="ja-CN"/>
              <a:t>is </a:t>
            </a:r>
            <a:r>
              <a:rPr kumimoji="1" lang="en-US" altLang="ja-CN" b="1"/>
              <a:t>current candidates, The ontology colored </a:t>
            </a:r>
            <a:r>
              <a:rPr kumimoji="1" lang="en-US" altLang="ja-CN" b="1">
                <a:solidFill>
                  <a:schemeClr val="accent6"/>
                </a:solidFill>
              </a:rPr>
              <a:t>as red has higher score</a:t>
            </a:r>
            <a:endParaRPr kumimoji="1" lang="en-US" altLang="ja-CN">
              <a:solidFill>
                <a:schemeClr val="accent6"/>
              </a:solidFill>
            </a:endParaRPr>
          </a:p>
          <a:p>
            <a:pPr marL="285750" indent="-285750" algn="just">
              <a:buFont typeface="Wingdings" pitchFamily="2" charset="2"/>
              <a:buChar char="§"/>
            </a:pPr>
            <a:r>
              <a:rPr kumimoji="1" lang="en-US" altLang="ja-CN">
                <a:solidFill>
                  <a:schemeClr val="accent6"/>
                </a:solidFill>
              </a:rPr>
              <a:t>American</a:t>
            </a:r>
            <a:r>
              <a:rPr kumimoji="1" lang="en-US" altLang="ja-CN"/>
              <a:t> and </a:t>
            </a:r>
            <a:r>
              <a:rPr kumimoji="1" lang="en-US" altLang="ja-CN">
                <a:solidFill>
                  <a:schemeClr val="accent6"/>
                </a:solidFill>
              </a:rPr>
              <a:t>Politician</a:t>
            </a:r>
            <a:r>
              <a:rPr kumimoji="1" lang="en-US" altLang="ja-CN"/>
              <a:t> has the highe</a:t>
            </a:r>
            <a:r>
              <a:rPr kumimoji="1" lang="en-US" altLang="zh-CN"/>
              <a:t>r</a:t>
            </a:r>
            <a:r>
              <a:rPr kumimoji="1" lang="en-US" altLang="ja-CN"/>
              <a:t> score and Politician is not leaf node in the </a:t>
            </a:r>
            <a:r>
              <a:rPr kumimoji="1" lang="en-US" altLang="ja-CN" b="1"/>
              <a:t>current candidates thus we are going to expand to add to current candidates set.</a:t>
            </a:r>
          </a:p>
        </p:txBody>
      </p:sp>
      <p:sp>
        <p:nvSpPr>
          <p:cNvPr id="4" name="任意形状 105">
            <a:extLst>
              <a:ext uri="{FF2B5EF4-FFF2-40B4-BE49-F238E27FC236}">
                <a16:creationId xmlns:a16="http://schemas.microsoft.com/office/drawing/2014/main" id="{A6FE6A65-0452-F9E0-3890-D3E3A4BE1C18}"/>
              </a:ext>
            </a:extLst>
          </p:cNvPr>
          <p:cNvSpPr/>
          <p:nvPr/>
        </p:nvSpPr>
        <p:spPr>
          <a:xfrm>
            <a:off x="2360929" y="4809018"/>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President</a:t>
            </a:r>
            <a:endParaRPr lang="zh-CN" altLang="en-US" sz="1200" kern="1200">
              <a:solidFill>
                <a:schemeClr val="tx1"/>
              </a:solidFill>
            </a:endParaRPr>
          </a:p>
        </p:txBody>
      </p:sp>
      <p:sp>
        <p:nvSpPr>
          <p:cNvPr id="6" name="任意形状 97">
            <a:extLst>
              <a:ext uri="{FF2B5EF4-FFF2-40B4-BE49-F238E27FC236}">
                <a16:creationId xmlns:a16="http://schemas.microsoft.com/office/drawing/2014/main" id="{3E6D0E1C-C708-95FB-F439-2F5FEC671C00}"/>
              </a:ext>
            </a:extLst>
          </p:cNvPr>
          <p:cNvSpPr/>
          <p:nvPr/>
        </p:nvSpPr>
        <p:spPr>
          <a:xfrm>
            <a:off x="3761054" y="274513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alpha val="90000"/>
            </a:srgb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Person</a:t>
            </a:r>
            <a:endParaRPr lang="zh-CN" altLang="en-US" sz="1200" kern="1200">
              <a:solidFill>
                <a:schemeClr val="tx1"/>
              </a:solidFill>
            </a:endParaRPr>
          </a:p>
        </p:txBody>
      </p:sp>
      <p:sp>
        <p:nvSpPr>
          <p:cNvPr id="7" name="任意形状 86">
            <a:extLst>
              <a:ext uri="{FF2B5EF4-FFF2-40B4-BE49-F238E27FC236}">
                <a16:creationId xmlns:a16="http://schemas.microsoft.com/office/drawing/2014/main" id="{B9389410-47AF-5BCF-79B3-E0C3E01D014C}"/>
              </a:ext>
            </a:extLst>
          </p:cNvPr>
          <p:cNvSpPr/>
          <p:nvPr/>
        </p:nvSpPr>
        <p:spPr>
          <a:xfrm>
            <a:off x="6634708" y="2421178"/>
            <a:ext cx="2314974" cy="314776"/>
          </a:xfrm>
          <a:custGeom>
            <a:avLst/>
            <a:gdLst/>
            <a:ahLst/>
            <a:cxnLst/>
            <a:rect l="0" t="0" r="0" b="0"/>
            <a:pathLst>
              <a:path>
                <a:moveTo>
                  <a:pt x="0" y="0"/>
                </a:moveTo>
                <a:lnTo>
                  <a:pt x="0" y="214510"/>
                </a:lnTo>
                <a:lnTo>
                  <a:pt x="2314974" y="214510"/>
                </a:lnTo>
                <a:lnTo>
                  <a:pt x="2314974"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8" name="任意形状 88">
            <a:extLst>
              <a:ext uri="{FF2B5EF4-FFF2-40B4-BE49-F238E27FC236}">
                <a16:creationId xmlns:a16="http://schemas.microsoft.com/office/drawing/2014/main" id="{109DADF7-5992-80EF-E549-37B6715F050A}"/>
              </a:ext>
            </a:extLst>
          </p:cNvPr>
          <p:cNvSpPr/>
          <p:nvPr/>
        </p:nvSpPr>
        <p:spPr>
          <a:xfrm>
            <a:off x="6634708" y="2421178"/>
            <a:ext cx="992131" cy="314776"/>
          </a:xfrm>
          <a:custGeom>
            <a:avLst/>
            <a:gdLst/>
            <a:ahLst/>
            <a:cxnLst/>
            <a:rect l="0" t="0" r="0" b="0"/>
            <a:pathLst>
              <a:path>
                <a:moveTo>
                  <a:pt x="0" y="0"/>
                </a:moveTo>
                <a:lnTo>
                  <a:pt x="0" y="214510"/>
                </a:lnTo>
                <a:lnTo>
                  <a:pt x="992131" y="214510"/>
                </a:lnTo>
                <a:lnTo>
                  <a:pt x="992131"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0" name="任意形状 90">
            <a:extLst>
              <a:ext uri="{FF2B5EF4-FFF2-40B4-BE49-F238E27FC236}">
                <a16:creationId xmlns:a16="http://schemas.microsoft.com/office/drawing/2014/main" id="{ED370B3F-2624-DE4A-5532-7EAF4B6D9DAA}"/>
              </a:ext>
            </a:extLst>
          </p:cNvPr>
          <p:cNvSpPr/>
          <p:nvPr/>
        </p:nvSpPr>
        <p:spPr>
          <a:xfrm>
            <a:off x="4319734" y="3423231"/>
            <a:ext cx="661421" cy="314776"/>
          </a:xfrm>
          <a:custGeom>
            <a:avLst/>
            <a:gdLst/>
            <a:ahLst/>
            <a:cxnLst/>
            <a:rect l="0" t="0" r="0" b="0"/>
            <a:pathLst>
              <a:path>
                <a:moveTo>
                  <a:pt x="0" y="0"/>
                </a:moveTo>
                <a:lnTo>
                  <a:pt x="0" y="214510"/>
                </a:lnTo>
                <a:lnTo>
                  <a:pt x="661421" y="214510"/>
                </a:lnTo>
                <a:lnTo>
                  <a:pt x="661421"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1" name="任意形状 91">
            <a:extLst>
              <a:ext uri="{FF2B5EF4-FFF2-40B4-BE49-F238E27FC236}">
                <a16:creationId xmlns:a16="http://schemas.microsoft.com/office/drawing/2014/main" id="{929EED96-6234-CC45-1ACE-43F6F3826D3D}"/>
              </a:ext>
            </a:extLst>
          </p:cNvPr>
          <p:cNvSpPr/>
          <p:nvPr/>
        </p:nvSpPr>
        <p:spPr>
          <a:xfrm>
            <a:off x="3658312" y="3423231"/>
            <a:ext cx="661421" cy="314776"/>
          </a:xfrm>
          <a:custGeom>
            <a:avLst/>
            <a:gdLst/>
            <a:ahLst/>
            <a:cxnLst/>
            <a:rect l="0" t="0" r="0" b="0"/>
            <a:pathLst>
              <a:path>
                <a:moveTo>
                  <a:pt x="661421" y="0"/>
                </a:moveTo>
                <a:lnTo>
                  <a:pt x="661421" y="214510"/>
                </a:lnTo>
                <a:lnTo>
                  <a:pt x="0" y="214510"/>
                </a:lnTo>
                <a:lnTo>
                  <a:pt x="0"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2" name="任意形状 92">
            <a:extLst>
              <a:ext uri="{FF2B5EF4-FFF2-40B4-BE49-F238E27FC236}">
                <a16:creationId xmlns:a16="http://schemas.microsoft.com/office/drawing/2014/main" id="{0459C612-F532-2C6B-8D73-72A8E662BDEA}"/>
              </a:ext>
            </a:extLst>
          </p:cNvPr>
          <p:cNvSpPr/>
          <p:nvPr/>
        </p:nvSpPr>
        <p:spPr>
          <a:xfrm>
            <a:off x="2335470" y="3423231"/>
            <a:ext cx="1984263" cy="314776"/>
          </a:xfrm>
          <a:custGeom>
            <a:avLst/>
            <a:gdLst/>
            <a:ahLst/>
            <a:cxnLst/>
            <a:rect l="0" t="0" r="0" b="0"/>
            <a:pathLst>
              <a:path>
                <a:moveTo>
                  <a:pt x="1984263" y="0"/>
                </a:moveTo>
                <a:lnTo>
                  <a:pt x="1984263" y="214510"/>
                </a:lnTo>
                <a:lnTo>
                  <a:pt x="0" y="214510"/>
                </a:lnTo>
                <a:lnTo>
                  <a:pt x="0"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2" name="任意形状 93">
            <a:extLst>
              <a:ext uri="{FF2B5EF4-FFF2-40B4-BE49-F238E27FC236}">
                <a16:creationId xmlns:a16="http://schemas.microsoft.com/office/drawing/2014/main" id="{7ECF8886-A2FA-59F3-A60B-525A94FDE6A5}"/>
              </a:ext>
            </a:extLst>
          </p:cNvPr>
          <p:cNvSpPr/>
          <p:nvPr/>
        </p:nvSpPr>
        <p:spPr>
          <a:xfrm>
            <a:off x="4319734" y="2421178"/>
            <a:ext cx="2314974" cy="314776"/>
          </a:xfrm>
          <a:custGeom>
            <a:avLst/>
            <a:gdLst/>
            <a:ahLst/>
            <a:cxnLst/>
            <a:rect l="0" t="0" r="0" b="0"/>
            <a:pathLst>
              <a:path>
                <a:moveTo>
                  <a:pt x="2314974" y="0"/>
                </a:moveTo>
                <a:lnTo>
                  <a:pt x="2314974" y="214510"/>
                </a:lnTo>
                <a:lnTo>
                  <a:pt x="0" y="214510"/>
                </a:lnTo>
                <a:lnTo>
                  <a:pt x="0"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3" name="任意形状 95">
            <a:extLst>
              <a:ext uri="{FF2B5EF4-FFF2-40B4-BE49-F238E27FC236}">
                <a16:creationId xmlns:a16="http://schemas.microsoft.com/office/drawing/2014/main" id="{0D7074CD-921D-D93E-7D92-025507D31ADE}"/>
              </a:ext>
            </a:extLst>
          </p:cNvPr>
          <p:cNvSpPr/>
          <p:nvPr/>
        </p:nvSpPr>
        <p:spPr>
          <a:xfrm>
            <a:off x="6096000" y="173390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Thing</a:t>
            </a:r>
            <a:endParaRPr lang="zh-CN" altLang="en-US" sz="1200" kern="1200">
              <a:solidFill>
                <a:schemeClr val="tx1"/>
              </a:solidFill>
            </a:endParaRPr>
          </a:p>
        </p:txBody>
      </p:sp>
      <p:sp>
        <p:nvSpPr>
          <p:cNvPr id="34" name="任意形状 99">
            <a:extLst>
              <a:ext uri="{FF2B5EF4-FFF2-40B4-BE49-F238E27FC236}">
                <a16:creationId xmlns:a16="http://schemas.microsoft.com/office/drawing/2014/main" id="{075BFD4A-3842-B5B7-AA96-F4A2F2D8B717}"/>
              </a:ext>
            </a:extLst>
          </p:cNvPr>
          <p:cNvSpPr/>
          <p:nvPr/>
        </p:nvSpPr>
        <p:spPr>
          <a:xfrm>
            <a:off x="1666763" y="3738007"/>
            <a:ext cx="1330127"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alpha val="90000"/>
            </a:srgb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Writer</a:t>
            </a:r>
            <a:endParaRPr lang="zh-CN" altLang="en-US" sz="1200" kern="1200">
              <a:solidFill>
                <a:schemeClr val="tx1"/>
              </a:solidFill>
            </a:endParaRPr>
          </a:p>
        </p:txBody>
      </p:sp>
      <p:sp>
        <p:nvSpPr>
          <p:cNvPr id="35" name="任意形状 101">
            <a:extLst>
              <a:ext uri="{FF2B5EF4-FFF2-40B4-BE49-F238E27FC236}">
                <a16:creationId xmlns:a16="http://schemas.microsoft.com/office/drawing/2014/main" id="{6165D19D-9A22-DB92-BBAF-43F4BE2532ED}"/>
              </a:ext>
            </a:extLst>
          </p:cNvPr>
          <p:cNvSpPr/>
          <p:nvPr/>
        </p:nvSpPr>
        <p:spPr>
          <a:xfrm>
            <a:off x="3103902" y="3738007"/>
            <a:ext cx="1215831" cy="687275"/>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chemeClr val="accent6"/>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Americanleader</a:t>
            </a:r>
            <a:endParaRPr lang="zh-CN" altLang="en-US" sz="1200" kern="1200">
              <a:solidFill>
                <a:schemeClr val="tx1"/>
              </a:solidFill>
            </a:endParaRPr>
          </a:p>
        </p:txBody>
      </p:sp>
      <p:sp>
        <p:nvSpPr>
          <p:cNvPr id="36" name="任意形状 103">
            <a:extLst>
              <a:ext uri="{FF2B5EF4-FFF2-40B4-BE49-F238E27FC236}">
                <a16:creationId xmlns:a16="http://schemas.microsoft.com/office/drawing/2014/main" id="{6275B594-46DC-DC73-A7AE-EF408468B1E6}"/>
              </a:ext>
            </a:extLst>
          </p:cNvPr>
          <p:cNvSpPr/>
          <p:nvPr/>
        </p:nvSpPr>
        <p:spPr>
          <a:xfrm>
            <a:off x="4428469" y="3738007"/>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chemeClr val="accent6"/>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Politician</a:t>
            </a:r>
            <a:endParaRPr lang="zh-CN" altLang="en-US" sz="1200" kern="1200">
              <a:solidFill>
                <a:schemeClr val="tx1"/>
              </a:solidFill>
            </a:endParaRPr>
          </a:p>
        </p:txBody>
      </p:sp>
      <p:sp>
        <p:nvSpPr>
          <p:cNvPr id="38" name="任意形状 107">
            <a:extLst>
              <a:ext uri="{FF2B5EF4-FFF2-40B4-BE49-F238E27FC236}">
                <a16:creationId xmlns:a16="http://schemas.microsoft.com/office/drawing/2014/main" id="{A3BAE000-BEDC-E634-F8BD-ADD8B29E8194}"/>
              </a:ext>
            </a:extLst>
          </p:cNvPr>
          <p:cNvSpPr/>
          <p:nvPr/>
        </p:nvSpPr>
        <p:spPr>
          <a:xfrm>
            <a:off x="6882106" y="2766233"/>
            <a:ext cx="1072676" cy="66607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Activity</a:t>
            </a:r>
            <a:endParaRPr lang="zh-CN" altLang="en-US" sz="1200" kern="1200">
              <a:solidFill>
                <a:schemeClr val="tx1"/>
              </a:solidFill>
            </a:endParaRPr>
          </a:p>
        </p:txBody>
      </p:sp>
      <p:sp>
        <p:nvSpPr>
          <p:cNvPr id="42" name="任意形状 105">
            <a:extLst>
              <a:ext uri="{FF2B5EF4-FFF2-40B4-BE49-F238E27FC236}">
                <a16:creationId xmlns:a16="http://schemas.microsoft.com/office/drawing/2014/main" id="{E4FD735A-2436-C1BA-C37F-0556675CAFA2}"/>
              </a:ext>
            </a:extLst>
          </p:cNvPr>
          <p:cNvSpPr/>
          <p:nvPr/>
        </p:nvSpPr>
        <p:spPr>
          <a:xfrm>
            <a:off x="6432026" y="4799945"/>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43" name="任意形状 89">
            <a:extLst>
              <a:ext uri="{FF2B5EF4-FFF2-40B4-BE49-F238E27FC236}">
                <a16:creationId xmlns:a16="http://schemas.microsoft.com/office/drawing/2014/main" id="{3D271251-079A-16F2-5719-67DA11AC32CF}"/>
              </a:ext>
            </a:extLst>
          </p:cNvPr>
          <p:cNvSpPr/>
          <p:nvPr/>
        </p:nvSpPr>
        <p:spPr>
          <a:xfrm>
            <a:off x="4969631" y="4465380"/>
            <a:ext cx="978293" cy="687277"/>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44" name="任意形状 89">
            <a:extLst>
              <a:ext uri="{FF2B5EF4-FFF2-40B4-BE49-F238E27FC236}">
                <a16:creationId xmlns:a16="http://schemas.microsoft.com/office/drawing/2014/main" id="{94FA254F-B258-E20B-05E4-294C029F1008}"/>
              </a:ext>
            </a:extLst>
          </p:cNvPr>
          <p:cNvSpPr/>
          <p:nvPr/>
        </p:nvSpPr>
        <p:spPr>
          <a:xfrm flipH="1">
            <a:off x="4773408" y="4464777"/>
            <a:ext cx="205942" cy="457821"/>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 name="TextBox 2">
            <a:extLst>
              <a:ext uri="{FF2B5EF4-FFF2-40B4-BE49-F238E27FC236}">
                <a16:creationId xmlns:a16="http://schemas.microsoft.com/office/drawing/2014/main" id="{62AE5B6A-242F-33F2-6D78-179588E88C6B}"/>
              </a:ext>
            </a:extLst>
          </p:cNvPr>
          <p:cNvSpPr txBox="1"/>
          <p:nvPr/>
        </p:nvSpPr>
        <p:spPr>
          <a:xfrm>
            <a:off x="287987" y="1154333"/>
            <a:ext cx="10047753"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buFont typeface="Wingdings" pitchFamily="2" charset="2"/>
              <a:buChar char="§"/>
            </a:pPr>
            <a:r>
              <a:rPr lang="en-JP"/>
              <a:t>Search can from from major nodes [</a:t>
            </a:r>
            <a:r>
              <a:rPr lang="en-US"/>
              <a:t>"Place", "Person", "Species", "Work", "Organisation"</a:t>
            </a:r>
            <a:r>
              <a:rPr lang="en-JP"/>
              <a:t>]</a:t>
            </a:r>
            <a:endParaRPr lang="en-US"/>
          </a:p>
          <a:p>
            <a:pPr marL="285750" indent="-285750">
              <a:buFont typeface="Wingdings" pitchFamily="2" charset="2"/>
              <a:buChar char="§"/>
            </a:pPr>
            <a:r>
              <a:rPr lang="en-US"/>
              <a:t>N = 2, M (Beam width) = 5</a:t>
            </a:r>
          </a:p>
        </p:txBody>
      </p:sp>
      <p:sp>
        <p:nvSpPr>
          <p:cNvPr id="2" name="任意形状 97">
            <a:extLst>
              <a:ext uri="{FF2B5EF4-FFF2-40B4-BE49-F238E27FC236}">
                <a16:creationId xmlns:a16="http://schemas.microsoft.com/office/drawing/2014/main" id="{71889345-F482-D519-1803-8C0746E3D725}"/>
              </a:ext>
            </a:extLst>
          </p:cNvPr>
          <p:cNvSpPr/>
          <p:nvPr/>
        </p:nvSpPr>
        <p:spPr>
          <a:xfrm>
            <a:off x="5204154" y="275563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Species</a:t>
            </a:r>
            <a:endParaRPr lang="zh-CN" altLang="en-US" sz="1200" kern="1200">
              <a:solidFill>
                <a:schemeClr val="tx1"/>
              </a:solidFill>
            </a:endParaRPr>
          </a:p>
        </p:txBody>
      </p:sp>
      <p:sp>
        <p:nvSpPr>
          <p:cNvPr id="13" name="任意形状 97">
            <a:extLst>
              <a:ext uri="{FF2B5EF4-FFF2-40B4-BE49-F238E27FC236}">
                <a16:creationId xmlns:a16="http://schemas.microsoft.com/office/drawing/2014/main" id="{D8120CAB-53B4-DA9F-36E0-7A554AD30D41}"/>
              </a:ext>
            </a:extLst>
          </p:cNvPr>
          <p:cNvSpPr/>
          <p:nvPr/>
        </p:nvSpPr>
        <p:spPr>
          <a:xfrm>
            <a:off x="8381544" y="2761218"/>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Work</a:t>
            </a:r>
            <a:endParaRPr lang="zh-CN" altLang="en-US" sz="1200" kern="1200">
              <a:solidFill>
                <a:schemeClr val="tx1"/>
              </a:solidFill>
            </a:endParaRPr>
          </a:p>
        </p:txBody>
      </p:sp>
      <p:sp>
        <p:nvSpPr>
          <p:cNvPr id="14" name="任意形状 97">
            <a:extLst>
              <a:ext uri="{FF2B5EF4-FFF2-40B4-BE49-F238E27FC236}">
                <a16:creationId xmlns:a16="http://schemas.microsoft.com/office/drawing/2014/main" id="{43E423C5-B092-5BE6-1016-8F081AB1C586}"/>
              </a:ext>
            </a:extLst>
          </p:cNvPr>
          <p:cNvSpPr/>
          <p:nvPr/>
        </p:nvSpPr>
        <p:spPr>
          <a:xfrm>
            <a:off x="9789109" y="275563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Organisation</a:t>
            </a:r>
            <a:endParaRPr lang="zh-CN" altLang="en-US" sz="1200" kern="1200">
              <a:solidFill>
                <a:schemeClr val="tx1"/>
              </a:solidFill>
            </a:endParaRPr>
          </a:p>
        </p:txBody>
      </p:sp>
      <p:sp>
        <p:nvSpPr>
          <p:cNvPr id="15" name="任意形状 97">
            <a:extLst>
              <a:ext uri="{FF2B5EF4-FFF2-40B4-BE49-F238E27FC236}">
                <a16:creationId xmlns:a16="http://schemas.microsoft.com/office/drawing/2014/main" id="{50DA0945-2502-465F-79EC-C48B459197C4}"/>
              </a:ext>
            </a:extLst>
          </p:cNvPr>
          <p:cNvSpPr/>
          <p:nvPr/>
        </p:nvSpPr>
        <p:spPr>
          <a:xfrm>
            <a:off x="2257455" y="273442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Place</a:t>
            </a:r>
            <a:endParaRPr lang="zh-CN" altLang="en-US" sz="1200" kern="1200">
              <a:solidFill>
                <a:schemeClr val="tx1"/>
              </a:solidFill>
            </a:endParaRPr>
          </a:p>
        </p:txBody>
      </p:sp>
      <p:cxnSp>
        <p:nvCxnSpPr>
          <p:cNvPr id="24" name="Connector: Elbow 23">
            <a:extLst>
              <a:ext uri="{FF2B5EF4-FFF2-40B4-BE49-F238E27FC236}">
                <a16:creationId xmlns:a16="http://schemas.microsoft.com/office/drawing/2014/main" id="{CBBF1B3F-471C-A43A-1EB2-A9B9D58148BD}"/>
              </a:ext>
            </a:extLst>
          </p:cNvPr>
          <p:cNvCxnSpPr>
            <a:cxnSpLocks/>
          </p:cNvCxnSpPr>
          <p:nvPr/>
        </p:nvCxnSpPr>
        <p:spPr>
          <a:xfrm>
            <a:off x="8911352" y="2637099"/>
            <a:ext cx="1380589" cy="118532"/>
          </a:xfrm>
          <a:prstGeom prst="bentConnector3">
            <a:avLst>
              <a:gd name="adj1" fmla="val 99250"/>
            </a:avLst>
          </a:prstGeom>
          <a:ln/>
          <a:effectLst/>
        </p:spPr>
        <p:style>
          <a:lnRef idx="2">
            <a:schemeClr val="dk1"/>
          </a:lnRef>
          <a:fillRef idx="0">
            <a:schemeClr val="dk1"/>
          </a:fillRef>
          <a:effectRef idx="1">
            <a:schemeClr val="dk1"/>
          </a:effectRef>
          <a:fontRef idx="minor">
            <a:schemeClr val="tx1"/>
          </a:fontRef>
        </p:style>
      </p:cxnSp>
      <p:sp>
        <p:nvSpPr>
          <p:cNvPr id="31" name="任意形状 105">
            <a:extLst>
              <a:ext uri="{FF2B5EF4-FFF2-40B4-BE49-F238E27FC236}">
                <a16:creationId xmlns:a16="http://schemas.microsoft.com/office/drawing/2014/main" id="{D9BBC5A5-6750-9747-5E6B-0518046786BC}"/>
              </a:ext>
            </a:extLst>
          </p:cNvPr>
          <p:cNvSpPr/>
          <p:nvPr/>
        </p:nvSpPr>
        <p:spPr>
          <a:xfrm>
            <a:off x="11050103" y="2766233"/>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cxnSp>
        <p:nvCxnSpPr>
          <p:cNvPr id="41" name="Connector: Elbow 40">
            <a:extLst>
              <a:ext uri="{FF2B5EF4-FFF2-40B4-BE49-F238E27FC236}">
                <a16:creationId xmlns:a16="http://schemas.microsoft.com/office/drawing/2014/main" id="{8A259461-2A98-6A76-5486-5D35CCAC9008}"/>
              </a:ext>
            </a:extLst>
          </p:cNvPr>
          <p:cNvCxnSpPr>
            <a:cxnSpLocks/>
          </p:cNvCxnSpPr>
          <p:nvPr/>
        </p:nvCxnSpPr>
        <p:spPr>
          <a:xfrm>
            <a:off x="10291941" y="2637099"/>
            <a:ext cx="1457250" cy="97327"/>
          </a:xfrm>
          <a:prstGeom prst="bentConnector3">
            <a:avLst>
              <a:gd name="adj1" fmla="val 100681"/>
            </a:avLst>
          </a:prstGeom>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1CC48843-0268-2057-715E-DC375792A7CD}"/>
              </a:ext>
            </a:extLst>
          </p:cNvPr>
          <p:cNvSpPr txBox="1"/>
          <p:nvPr/>
        </p:nvSpPr>
        <p:spPr>
          <a:xfrm>
            <a:off x="1021243" y="1839970"/>
            <a:ext cx="886781"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sz="2400" b="1"/>
              <a:t>Start</a:t>
            </a:r>
          </a:p>
        </p:txBody>
      </p:sp>
      <p:cxnSp>
        <p:nvCxnSpPr>
          <p:cNvPr id="17" name="Straight Connector 16">
            <a:extLst>
              <a:ext uri="{FF2B5EF4-FFF2-40B4-BE49-F238E27FC236}">
                <a16:creationId xmlns:a16="http://schemas.microsoft.com/office/drawing/2014/main" id="{3AF8AE72-D772-43B3-D6A6-7CE13228D464}"/>
              </a:ext>
            </a:extLst>
          </p:cNvPr>
          <p:cNvCxnSpPr>
            <a:cxnSpLocks/>
          </p:cNvCxnSpPr>
          <p:nvPr/>
        </p:nvCxnSpPr>
        <p:spPr>
          <a:xfrm flipH="1">
            <a:off x="5734476" y="2637099"/>
            <a:ext cx="10840" cy="129134"/>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336429F5-14BC-FA45-D23D-26262608CB19}"/>
              </a:ext>
            </a:extLst>
          </p:cNvPr>
          <p:cNvCxnSpPr>
            <a:cxnSpLocks/>
          </p:cNvCxnSpPr>
          <p:nvPr/>
        </p:nvCxnSpPr>
        <p:spPr>
          <a:xfrm rot="10800000" flipV="1">
            <a:off x="2871663" y="2637099"/>
            <a:ext cx="1448071" cy="38566"/>
          </a:xfrm>
          <a:prstGeom prst="bentConnector3">
            <a:avLst>
              <a:gd name="adj1" fmla="val 100193"/>
            </a:avLst>
          </a:prstGeom>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857C32F-DFAE-BD78-1772-4779F55E214F}"/>
              </a:ext>
            </a:extLst>
          </p:cNvPr>
          <p:cNvSpPr txBox="1"/>
          <p:nvPr/>
        </p:nvSpPr>
        <p:spPr>
          <a:xfrm>
            <a:off x="2238693" y="1886229"/>
            <a:ext cx="283923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a:t> Example: “</a:t>
            </a:r>
            <a:r>
              <a:rPr lang="en-US" err="1"/>
              <a:t>Brack</a:t>
            </a:r>
            <a:r>
              <a:rPr lang="en-US"/>
              <a:t> Obama”</a:t>
            </a:r>
          </a:p>
        </p:txBody>
      </p:sp>
      <p:sp>
        <p:nvSpPr>
          <p:cNvPr id="18" name="任意形状 105">
            <a:extLst>
              <a:ext uri="{FF2B5EF4-FFF2-40B4-BE49-F238E27FC236}">
                <a16:creationId xmlns:a16="http://schemas.microsoft.com/office/drawing/2014/main" id="{F7B12E97-6F26-AF85-907D-E34DACDAFA3A}"/>
              </a:ext>
            </a:extLst>
          </p:cNvPr>
          <p:cNvSpPr/>
          <p:nvPr/>
        </p:nvSpPr>
        <p:spPr>
          <a:xfrm>
            <a:off x="5824550"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19" name="任意形状 105">
            <a:extLst>
              <a:ext uri="{FF2B5EF4-FFF2-40B4-BE49-F238E27FC236}">
                <a16:creationId xmlns:a16="http://schemas.microsoft.com/office/drawing/2014/main" id="{E8A5A899-1214-98E4-2EEF-941CEA9CA65B}"/>
              </a:ext>
            </a:extLst>
          </p:cNvPr>
          <p:cNvSpPr/>
          <p:nvPr/>
        </p:nvSpPr>
        <p:spPr>
          <a:xfrm>
            <a:off x="10589238"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22" name="任意形状 89">
            <a:extLst>
              <a:ext uri="{FF2B5EF4-FFF2-40B4-BE49-F238E27FC236}">
                <a16:creationId xmlns:a16="http://schemas.microsoft.com/office/drawing/2014/main" id="{51BDC056-34EE-7E1A-5A32-5262B0E4712E}"/>
              </a:ext>
            </a:extLst>
          </p:cNvPr>
          <p:cNvSpPr/>
          <p:nvPr/>
        </p:nvSpPr>
        <p:spPr>
          <a:xfrm>
            <a:off x="4319734" y="3423231"/>
            <a:ext cx="1984263" cy="314776"/>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23" name="任意形状 105">
            <a:extLst>
              <a:ext uri="{FF2B5EF4-FFF2-40B4-BE49-F238E27FC236}">
                <a16:creationId xmlns:a16="http://schemas.microsoft.com/office/drawing/2014/main" id="{A3C20E32-B320-A513-427B-B60D62260F6D}"/>
              </a:ext>
            </a:extLst>
          </p:cNvPr>
          <p:cNvSpPr/>
          <p:nvPr/>
        </p:nvSpPr>
        <p:spPr>
          <a:xfrm>
            <a:off x="7734979"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err="1">
                <a:solidFill>
                  <a:schemeClr val="tx1"/>
                </a:solidFill>
              </a:rPr>
              <a:t>WrittenWork</a:t>
            </a:r>
            <a:endParaRPr lang="zh-CN" altLang="en-US" sz="1200" kern="1200">
              <a:solidFill>
                <a:schemeClr val="tx1"/>
              </a:solidFill>
            </a:endParaRPr>
          </a:p>
        </p:txBody>
      </p:sp>
      <p:sp>
        <p:nvSpPr>
          <p:cNvPr id="26" name="任意形状 105">
            <a:extLst>
              <a:ext uri="{FF2B5EF4-FFF2-40B4-BE49-F238E27FC236}">
                <a16:creationId xmlns:a16="http://schemas.microsoft.com/office/drawing/2014/main" id="{0502B818-3AC0-1169-8310-1945ECC113EF}"/>
              </a:ext>
            </a:extLst>
          </p:cNvPr>
          <p:cNvSpPr/>
          <p:nvPr/>
        </p:nvSpPr>
        <p:spPr>
          <a:xfrm>
            <a:off x="9209616" y="3758732"/>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Document</a:t>
            </a:r>
            <a:endParaRPr lang="zh-CN" altLang="en-US" sz="1200" kern="1200">
              <a:solidFill>
                <a:schemeClr val="tx1"/>
              </a:solidFill>
            </a:endParaRPr>
          </a:p>
        </p:txBody>
      </p:sp>
      <p:sp>
        <p:nvSpPr>
          <p:cNvPr id="28" name="任意形状 86">
            <a:extLst>
              <a:ext uri="{FF2B5EF4-FFF2-40B4-BE49-F238E27FC236}">
                <a16:creationId xmlns:a16="http://schemas.microsoft.com/office/drawing/2014/main" id="{A15BD26D-2ED3-E58A-B395-2CC77AEACA8F}"/>
              </a:ext>
            </a:extLst>
          </p:cNvPr>
          <p:cNvSpPr/>
          <p:nvPr/>
        </p:nvSpPr>
        <p:spPr>
          <a:xfrm>
            <a:off x="8963331" y="3429000"/>
            <a:ext cx="2314974" cy="314776"/>
          </a:xfrm>
          <a:custGeom>
            <a:avLst/>
            <a:gdLst/>
            <a:ahLst/>
            <a:cxnLst/>
            <a:rect l="0" t="0" r="0" b="0"/>
            <a:pathLst>
              <a:path>
                <a:moveTo>
                  <a:pt x="0" y="0"/>
                </a:moveTo>
                <a:lnTo>
                  <a:pt x="0" y="214510"/>
                </a:lnTo>
                <a:lnTo>
                  <a:pt x="2314974" y="214510"/>
                </a:lnTo>
                <a:lnTo>
                  <a:pt x="2314974"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cxnSp>
        <p:nvCxnSpPr>
          <p:cNvPr id="40" name="Connector: Elbow 39">
            <a:extLst>
              <a:ext uri="{FF2B5EF4-FFF2-40B4-BE49-F238E27FC236}">
                <a16:creationId xmlns:a16="http://schemas.microsoft.com/office/drawing/2014/main" id="{26F5734E-A054-52AB-0344-5B89E98D242A}"/>
              </a:ext>
            </a:extLst>
          </p:cNvPr>
          <p:cNvCxnSpPr/>
          <p:nvPr/>
        </p:nvCxnSpPr>
        <p:spPr>
          <a:xfrm rot="10800000" flipV="1">
            <a:off x="8276141" y="3631286"/>
            <a:ext cx="687190" cy="106720"/>
          </a:xfrm>
          <a:prstGeom prst="bentConnector3">
            <a:avLst>
              <a:gd name="adj1" fmla="val 103608"/>
            </a:avLst>
          </a:prstGeom>
          <a:ln/>
          <a:effectLst/>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43C565E0-78A5-3058-FA53-1FE1C2B2B8C5}"/>
              </a:ext>
            </a:extLst>
          </p:cNvPr>
          <p:cNvCxnSpPr>
            <a:cxnSpLocks/>
          </p:cNvCxnSpPr>
          <p:nvPr/>
        </p:nvCxnSpPr>
        <p:spPr>
          <a:xfrm>
            <a:off x="9750778" y="3631286"/>
            <a:ext cx="0" cy="121564"/>
          </a:xfrm>
          <a:prstGeom prst="line">
            <a:avLst/>
          </a:prstGeom>
          <a:ln/>
          <a:effectLst/>
        </p:spPr>
        <p:style>
          <a:lnRef idx="2">
            <a:schemeClr val="dk1"/>
          </a:lnRef>
          <a:fillRef idx="0">
            <a:schemeClr val="dk1"/>
          </a:fillRef>
          <a:effectRef idx="1">
            <a:schemeClr val="dk1"/>
          </a:effectRef>
          <a:fontRef idx="minor">
            <a:schemeClr val="tx1"/>
          </a:fontRef>
        </p:style>
      </p:cxnSp>
      <p:sp>
        <p:nvSpPr>
          <p:cNvPr id="16" name="任意形状 105">
            <a:extLst>
              <a:ext uri="{FF2B5EF4-FFF2-40B4-BE49-F238E27FC236}">
                <a16:creationId xmlns:a16="http://schemas.microsoft.com/office/drawing/2014/main" id="{9E4F1147-E905-B1AD-F635-4583C3511869}"/>
              </a:ext>
            </a:extLst>
          </p:cNvPr>
          <p:cNvSpPr/>
          <p:nvPr/>
        </p:nvSpPr>
        <p:spPr>
          <a:xfrm>
            <a:off x="4438187" y="480901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err="1">
                <a:solidFill>
                  <a:schemeClr val="tx1"/>
                </a:solidFill>
              </a:rPr>
              <a:t>VicePresident</a:t>
            </a:r>
            <a:endParaRPr lang="zh-CN" altLang="en-US" sz="1200" kern="1200">
              <a:solidFill>
                <a:schemeClr val="tx1"/>
              </a:solidFill>
            </a:endParaRPr>
          </a:p>
        </p:txBody>
      </p:sp>
      <p:cxnSp>
        <p:nvCxnSpPr>
          <p:cNvPr id="25" name="Straight Connector 24">
            <a:extLst>
              <a:ext uri="{FF2B5EF4-FFF2-40B4-BE49-F238E27FC236}">
                <a16:creationId xmlns:a16="http://schemas.microsoft.com/office/drawing/2014/main" id="{AA904B58-F559-556C-264F-9C3780955E07}"/>
              </a:ext>
            </a:extLst>
          </p:cNvPr>
          <p:cNvCxnSpPr>
            <a:cxnSpLocks/>
          </p:cNvCxnSpPr>
          <p:nvPr/>
        </p:nvCxnSpPr>
        <p:spPr>
          <a:xfrm>
            <a:off x="4979350" y="4689453"/>
            <a:ext cx="0" cy="119566"/>
          </a:xfrm>
          <a:prstGeom prst="line">
            <a:avLst/>
          </a:prstGeom>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450528162"/>
      </p:ext>
    </p:extLst>
  </p:cSld>
  <p:clrMapOvr>
    <a:masterClrMapping/>
  </p:clrMapOvr>
  <p:transition spd="med" advTm="48640"/>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F7D14-DAF8-22C0-0819-A27A5600F7D6}"/>
            </a:ext>
          </a:extLst>
        </p:cNvPr>
        <p:cNvGrpSpPr/>
        <p:nvPr/>
      </p:nvGrpSpPr>
      <p:grpSpPr>
        <a:xfrm>
          <a:off x="0" y="0"/>
          <a:ext cx="0" cy="0"/>
          <a:chOff x="0" y="0"/>
          <a:chExt cx="0" cy="0"/>
        </a:xfrm>
      </p:grpSpPr>
      <p:sp>
        <p:nvSpPr>
          <p:cNvPr id="128" name="标题 3">
            <a:extLst>
              <a:ext uri="{FF2B5EF4-FFF2-40B4-BE49-F238E27FC236}">
                <a16:creationId xmlns:a16="http://schemas.microsoft.com/office/drawing/2014/main" id="{87AB83B9-CA4C-8E90-1611-0D926ECE8415}"/>
              </a:ext>
            </a:extLst>
          </p:cNvPr>
          <p:cNvSpPr txBox="1">
            <a:spLocks noGrp="1"/>
          </p:cNvSpPr>
          <p:nvPr>
            <p:ph type="title"/>
          </p:nvPr>
        </p:nvSpPr>
        <p:spPr>
          <a:xfrm>
            <a:off x="453797" y="195557"/>
            <a:ext cx="10664660" cy="786130"/>
          </a:xfrm>
          <a:prstGeom prst="rect">
            <a:avLst/>
          </a:prstGeom>
        </p:spPr>
        <p:txBody>
          <a:bodyPr>
            <a:normAutofit fontScale="90000"/>
          </a:bodyPr>
          <a:lstStyle/>
          <a:p>
            <a:r>
              <a:rPr lang="en-US" altLang="ja-CN" sz="4400" b="1" kern="0">
                <a:solidFill>
                  <a:srgbClr val="800000"/>
                </a:solidFill>
                <a:latin typeface="Arial Black" panose="020B0A04020102020204" pitchFamily="34" charset="0"/>
                <a:cs typeface="Times New Roman" panose="02020603050405020304" pitchFamily="18" charset="0"/>
              </a:rPr>
              <a:t>Approach: Candidate Beam Search</a:t>
            </a:r>
          </a:p>
        </p:txBody>
      </p:sp>
      <p:sp>
        <p:nvSpPr>
          <p:cNvPr id="20" name="スライド番号プレースホルダ 4">
            <a:extLst>
              <a:ext uri="{FF2B5EF4-FFF2-40B4-BE49-F238E27FC236}">
                <a16:creationId xmlns:a16="http://schemas.microsoft.com/office/drawing/2014/main" id="{2E98B1AF-2281-D394-BF5F-335BC9C88ACA}"/>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25</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63" name="テキスト ボックス 62">
            <a:extLst>
              <a:ext uri="{FF2B5EF4-FFF2-40B4-BE49-F238E27FC236}">
                <a16:creationId xmlns:a16="http://schemas.microsoft.com/office/drawing/2014/main" id="{CE76FB06-FA4D-CE74-FBDA-C997421A339B}"/>
              </a:ext>
            </a:extLst>
          </p:cNvPr>
          <p:cNvSpPr txBox="1"/>
          <p:nvPr/>
        </p:nvSpPr>
        <p:spPr>
          <a:xfrm>
            <a:off x="865183" y="5496295"/>
            <a:ext cx="10184920" cy="147732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r>
              <a:rPr kumimoji="1" lang="en-US" altLang="ja-CN"/>
              <a:t>The ontology </a:t>
            </a:r>
            <a:r>
              <a:rPr kumimoji="1" lang="en-US" altLang="ja-CN">
                <a:solidFill>
                  <a:srgbClr val="FFC000"/>
                </a:solidFill>
              </a:rPr>
              <a:t>colored as yellow </a:t>
            </a:r>
            <a:r>
              <a:rPr kumimoji="1" lang="en-US" altLang="ja-CN"/>
              <a:t>is </a:t>
            </a:r>
            <a:r>
              <a:rPr kumimoji="1" lang="en-US" altLang="ja-CN" b="1"/>
              <a:t>current candidates, The ontology colored </a:t>
            </a:r>
            <a:r>
              <a:rPr kumimoji="1" lang="en-US" altLang="ja-CN" b="1">
                <a:solidFill>
                  <a:schemeClr val="accent6"/>
                </a:solidFill>
              </a:rPr>
              <a:t>as red has higher score</a:t>
            </a:r>
            <a:endParaRPr kumimoji="1" lang="en-US" altLang="ja-CN">
              <a:solidFill>
                <a:schemeClr val="accent6"/>
              </a:solidFill>
            </a:endParaRPr>
          </a:p>
          <a:p>
            <a:pPr marL="285750" indent="-285750" algn="just">
              <a:buFont typeface="Wingdings" pitchFamily="2" charset="2"/>
              <a:buChar char="§"/>
            </a:pPr>
            <a:r>
              <a:rPr kumimoji="1" lang="en-US" altLang="ja-CN">
                <a:solidFill>
                  <a:schemeClr val="accent6"/>
                </a:solidFill>
              </a:rPr>
              <a:t>President</a:t>
            </a:r>
            <a:r>
              <a:rPr kumimoji="1" lang="en-US" altLang="ja-CN"/>
              <a:t> and </a:t>
            </a:r>
            <a:r>
              <a:rPr kumimoji="1" lang="en-US" altLang="ja-CN" err="1">
                <a:solidFill>
                  <a:schemeClr val="accent6"/>
                </a:solidFill>
              </a:rPr>
              <a:t>VicePresident</a:t>
            </a:r>
            <a:r>
              <a:rPr kumimoji="1" lang="en-US" altLang="ja-CN"/>
              <a:t> has the highe</a:t>
            </a:r>
            <a:r>
              <a:rPr kumimoji="1" lang="en-US" altLang="zh-CN"/>
              <a:t>r</a:t>
            </a:r>
            <a:r>
              <a:rPr kumimoji="1" lang="en-US" altLang="ja-CN"/>
              <a:t> score and both </a:t>
            </a:r>
            <a:r>
              <a:rPr kumimoji="1" lang="en-US" altLang="ja-CN">
                <a:solidFill>
                  <a:schemeClr val="accent6"/>
                </a:solidFill>
              </a:rPr>
              <a:t>President</a:t>
            </a:r>
            <a:r>
              <a:rPr kumimoji="1" lang="en-US" altLang="ja-CN"/>
              <a:t> and </a:t>
            </a:r>
            <a:r>
              <a:rPr kumimoji="1" lang="en-US" altLang="ja-CN" err="1">
                <a:solidFill>
                  <a:schemeClr val="accent6"/>
                </a:solidFill>
              </a:rPr>
              <a:t>VicePresident</a:t>
            </a:r>
            <a:r>
              <a:rPr kumimoji="1" lang="en-US" altLang="ja-CN"/>
              <a:t> are leave node </a:t>
            </a:r>
            <a:r>
              <a:rPr kumimoji="1" lang="en-US" altLang="ja-CN" b="1"/>
              <a:t>current candidates thus we are going to expand to add to current candidates set.</a:t>
            </a:r>
          </a:p>
        </p:txBody>
      </p:sp>
      <p:sp>
        <p:nvSpPr>
          <p:cNvPr id="4" name="任意形状 105">
            <a:extLst>
              <a:ext uri="{FF2B5EF4-FFF2-40B4-BE49-F238E27FC236}">
                <a16:creationId xmlns:a16="http://schemas.microsoft.com/office/drawing/2014/main" id="{A6FE6A65-0452-F9E0-3890-D3E3A4BE1C18}"/>
              </a:ext>
            </a:extLst>
          </p:cNvPr>
          <p:cNvSpPr/>
          <p:nvPr/>
        </p:nvSpPr>
        <p:spPr>
          <a:xfrm>
            <a:off x="2360929" y="4809018"/>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chemeClr val="accent6"/>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President</a:t>
            </a:r>
            <a:endParaRPr lang="zh-CN" altLang="en-US" sz="1200" kern="1200">
              <a:solidFill>
                <a:schemeClr val="tx1"/>
              </a:solidFill>
            </a:endParaRPr>
          </a:p>
        </p:txBody>
      </p:sp>
      <p:sp>
        <p:nvSpPr>
          <p:cNvPr id="6" name="任意形状 97">
            <a:extLst>
              <a:ext uri="{FF2B5EF4-FFF2-40B4-BE49-F238E27FC236}">
                <a16:creationId xmlns:a16="http://schemas.microsoft.com/office/drawing/2014/main" id="{3E6D0E1C-C708-95FB-F439-2F5FEC671C00}"/>
              </a:ext>
            </a:extLst>
          </p:cNvPr>
          <p:cNvSpPr/>
          <p:nvPr/>
        </p:nvSpPr>
        <p:spPr>
          <a:xfrm>
            <a:off x="3761054" y="274513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alpha val="90000"/>
            </a:srgb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Person</a:t>
            </a:r>
            <a:endParaRPr lang="zh-CN" altLang="en-US" sz="1200" kern="1200">
              <a:solidFill>
                <a:schemeClr val="tx1"/>
              </a:solidFill>
            </a:endParaRPr>
          </a:p>
        </p:txBody>
      </p:sp>
      <p:sp>
        <p:nvSpPr>
          <p:cNvPr id="7" name="任意形状 86">
            <a:extLst>
              <a:ext uri="{FF2B5EF4-FFF2-40B4-BE49-F238E27FC236}">
                <a16:creationId xmlns:a16="http://schemas.microsoft.com/office/drawing/2014/main" id="{B9389410-47AF-5BCF-79B3-E0C3E01D014C}"/>
              </a:ext>
            </a:extLst>
          </p:cNvPr>
          <p:cNvSpPr/>
          <p:nvPr/>
        </p:nvSpPr>
        <p:spPr>
          <a:xfrm>
            <a:off x="6634708" y="2421178"/>
            <a:ext cx="2314974" cy="314776"/>
          </a:xfrm>
          <a:custGeom>
            <a:avLst/>
            <a:gdLst/>
            <a:ahLst/>
            <a:cxnLst/>
            <a:rect l="0" t="0" r="0" b="0"/>
            <a:pathLst>
              <a:path>
                <a:moveTo>
                  <a:pt x="0" y="0"/>
                </a:moveTo>
                <a:lnTo>
                  <a:pt x="0" y="214510"/>
                </a:lnTo>
                <a:lnTo>
                  <a:pt x="2314974" y="214510"/>
                </a:lnTo>
                <a:lnTo>
                  <a:pt x="2314974"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8" name="任意形状 88">
            <a:extLst>
              <a:ext uri="{FF2B5EF4-FFF2-40B4-BE49-F238E27FC236}">
                <a16:creationId xmlns:a16="http://schemas.microsoft.com/office/drawing/2014/main" id="{109DADF7-5992-80EF-E549-37B6715F050A}"/>
              </a:ext>
            </a:extLst>
          </p:cNvPr>
          <p:cNvSpPr/>
          <p:nvPr/>
        </p:nvSpPr>
        <p:spPr>
          <a:xfrm>
            <a:off x="6634708" y="2421178"/>
            <a:ext cx="992131" cy="314776"/>
          </a:xfrm>
          <a:custGeom>
            <a:avLst/>
            <a:gdLst/>
            <a:ahLst/>
            <a:cxnLst/>
            <a:rect l="0" t="0" r="0" b="0"/>
            <a:pathLst>
              <a:path>
                <a:moveTo>
                  <a:pt x="0" y="0"/>
                </a:moveTo>
                <a:lnTo>
                  <a:pt x="0" y="214510"/>
                </a:lnTo>
                <a:lnTo>
                  <a:pt x="992131" y="214510"/>
                </a:lnTo>
                <a:lnTo>
                  <a:pt x="992131"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0" name="任意形状 90">
            <a:extLst>
              <a:ext uri="{FF2B5EF4-FFF2-40B4-BE49-F238E27FC236}">
                <a16:creationId xmlns:a16="http://schemas.microsoft.com/office/drawing/2014/main" id="{ED370B3F-2624-DE4A-5532-7EAF4B6D9DAA}"/>
              </a:ext>
            </a:extLst>
          </p:cNvPr>
          <p:cNvSpPr/>
          <p:nvPr/>
        </p:nvSpPr>
        <p:spPr>
          <a:xfrm>
            <a:off x="4319734" y="3423231"/>
            <a:ext cx="661421" cy="314776"/>
          </a:xfrm>
          <a:custGeom>
            <a:avLst/>
            <a:gdLst/>
            <a:ahLst/>
            <a:cxnLst/>
            <a:rect l="0" t="0" r="0" b="0"/>
            <a:pathLst>
              <a:path>
                <a:moveTo>
                  <a:pt x="0" y="0"/>
                </a:moveTo>
                <a:lnTo>
                  <a:pt x="0" y="214510"/>
                </a:lnTo>
                <a:lnTo>
                  <a:pt x="661421" y="214510"/>
                </a:lnTo>
                <a:lnTo>
                  <a:pt x="661421"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1" name="任意形状 91">
            <a:extLst>
              <a:ext uri="{FF2B5EF4-FFF2-40B4-BE49-F238E27FC236}">
                <a16:creationId xmlns:a16="http://schemas.microsoft.com/office/drawing/2014/main" id="{929EED96-6234-CC45-1ACE-43F6F3826D3D}"/>
              </a:ext>
            </a:extLst>
          </p:cNvPr>
          <p:cNvSpPr/>
          <p:nvPr/>
        </p:nvSpPr>
        <p:spPr>
          <a:xfrm>
            <a:off x="3658312" y="3423231"/>
            <a:ext cx="661421" cy="314776"/>
          </a:xfrm>
          <a:custGeom>
            <a:avLst/>
            <a:gdLst/>
            <a:ahLst/>
            <a:cxnLst/>
            <a:rect l="0" t="0" r="0" b="0"/>
            <a:pathLst>
              <a:path>
                <a:moveTo>
                  <a:pt x="661421" y="0"/>
                </a:moveTo>
                <a:lnTo>
                  <a:pt x="661421" y="214510"/>
                </a:lnTo>
                <a:lnTo>
                  <a:pt x="0" y="214510"/>
                </a:lnTo>
                <a:lnTo>
                  <a:pt x="0"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12" name="任意形状 92">
            <a:extLst>
              <a:ext uri="{FF2B5EF4-FFF2-40B4-BE49-F238E27FC236}">
                <a16:creationId xmlns:a16="http://schemas.microsoft.com/office/drawing/2014/main" id="{0459C612-F532-2C6B-8D73-72A8E662BDEA}"/>
              </a:ext>
            </a:extLst>
          </p:cNvPr>
          <p:cNvSpPr/>
          <p:nvPr/>
        </p:nvSpPr>
        <p:spPr>
          <a:xfrm>
            <a:off x="2335470" y="3423231"/>
            <a:ext cx="1984263" cy="314776"/>
          </a:xfrm>
          <a:custGeom>
            <a:avLst/>
            <a:gdLst/>
            <a:ahLst/>
            <a:cxnLst/>
            <a:rect l="0" t="0" r="0" b="0"/>
            <a:pathLst>
              <a:path>
                <a:moveTo>
                  <a:pt x="1984263" y="0"/>
                </a:moveTo>
                <a:lnTo>
                  <a:pt x="1984263" y="214510"/>
                </a:lnTo>
                <a:lnTo>
                  <a:pt x="0" y="214510"/>
                </a:lnTo>
                <a:lnTo>
                  <a:pt x="0"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2" name="任意形状 93">
            <a:extLst>
              <a:ext uri="{FF2B5EF4-FFF2-40B4-BE49-F238E27FC236}">
                <a16:creationId xmlns:a16="http://schemas.microsoft.com/office/drawing/2014/main" id="{7ECF8886-A2FA-59F3-A60B-525A94FDE6A5}"/>
              </a:ext>
            </a:extLst>
          </p:cNvPr>
          <p:cNvSpPr/>
          <p:nvPr/>
        </p:nvSpPr>
        <p:spPr>
          <a:xfrm>
            <a:off x="4319734" y="2421178"/>
            <a:ext cx="2314974" cy="314776"/>
          </a:xfrm>
          <a:custGeom>
            <a:avLst/>
            <a:gdLst/>
            <a:ahLst/>
            <a:cxnLst/>
            <a:rect l="0" t="0" r="0" b="0"/>
            <a:pathLst>
              <a:path>
                <a:moveTo>
                  <a:pt x="2314974" y="0"/>
                </a:moveTo>
                <a:lnTo>
                  <a:pt x="2314974" y="214510"/>
                </a:lnTo>
                <a:lnTo>
                  <a:pt x="0" y="214510"/>
                </a:lnTo>
                <a:lnTo>
                  <a:pt x="0"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3" name="任意形状 95">
            <a:extLst>
              <a:ext uri="{FF2B5EF4-FFF2-40B4-BE49-F238E27FC236}">
                <a16:creationId xmlns:a16="http://schemas.microsoft.com/office/drawing/2014/main" id="{0D7074CD-921D-D93E-7D92-025507D31ADE}"/>
              </a:ext>
            </a:extLst>
          </p:cNvPr>
          <p:cNvSpPr/>
          <p:nvPr/>
        </p:nvSpPr>
        <p:spPr>
          <a:xfrm>
            <a:off x="6096000" y="173390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Thing</a:t>
            </a:r>
            <a:endParaRPr lang="zh-CN" altLang="en-US" sz="1200" kern="1200">
              <a:solidFill>
                <a:schemeClr val="tx1"/>
              </a:solidFill>
            </a:endParaRPr>
          </a:p>
        </p:txBody>
      </p:sp>
      <p:sp>
        <p:nvSpPr>
          <p:cNvPr id="34" name="任意形状 99">
            <a:extLst>
              <a:ext uri="{FF2B5EF4-FFF2-40B4-BE49-F238E27FC236}">
                <a16:creationId xmlns:a16="http://schemas.microsoft.com/office/drawing/2014/main" id="{075BFD4A-3842-B5B7-AA96-F4A2F2D8B717}"/>
              </a:ext>
            </a:extLst>
          </p:cNvPr>
          <p:cNvSpPr/>
          <p:nvPr/>
        </p:nvSpPr>
        <p:spPr>
          <a:xfrm>
            <a:off x="1666763" y="3738007"/>
            <a:ext cx="1330127"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Writer</a:t>
            </a:r>
            <a:endParaRPr lang="zh-CN" altLang="en-US" sz="1200" kern="1200">
              <a:solidFill>
                <a:schemeClr val="tx1"/>
              </a:solidFill>
            </a:endParaRPr>
          </a:p>
        </p:txBody>
      </p:sp>
      <p:sp>
        <p:nvSpPr>
          <p:cNvPr id="35" name="任意形状 101">
            <a:extLst>
              <a:ext uri="{FF2B5EF4-FFF2-40B4-BE49-F238E27FC236}">
                <a16:creationId xmlns:a16="http://schemas.microsoft.com/office/drawing/2014/main" id="{6165D19D-9A22-DB92-BBAF-43F4BE2532ED}"/>
              </a:ext>
            </a:extLst>
          </p:cNvPr>
          <p:cNvSpPr/>
          <p:nvPr/>
        </p:nvSpPr>
        <p:spPr>
          <a:xfrm>
            <a:off x="3103902" y="3738007"/>
            <a:ext cx="1215831" cy="687275"/>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Americanleader</a:t>
            </a:r>
            <a:endParaRPr lang="zh-CN" altLang="en-US" sz="1200" kern="1200">
              <a:solidFill>
                <a:schemeClr val="tx1"/>
              </a:solidFill>
            </a:endParaRPr>
          </a:p>
        </p:txBody>
      </p:sp>
      <p:sp>
        <p:nvSpPr>
          <p:cNvPr id="36" name="任意形状 103">
            <a:extLst>
              <a:ext uri="{FF2B5EF4-FFF2-40B4-BE49-F238E27FC236}">
                <a16:creationId xmlns:a16="http://schemas.microsoft.com/office/drawing/2014/main" id="{6275B594-46DC-DC73-A7AE-EF408468B1E6}"/>
              </a:ext>
            </a:extLst>
          </p:cNvPr>
          <p:cNvSpPr/>
          <p:nvPr/>
        </p:nvSpPr>
        <p:spPr>
          <a:xfrm>
            <a:off x="4428469" y="3738007"/>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rgbClr val="FFC000"/>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Politician</a:t>
            </a:r>
            <a:endParaRPr lang="zh-CN" altLang="en-US" sz="1200" kern="1200">
              <a:solidFill>
                <a:schemeClr val="tx1"/>
              </a:solidFill>
            </a:endParaRPr>
          </a:p>
        </p:txBody>
      </p:sp>
      <p:sp>
        <p:nvSpPr>
          <p:cNvPr id="38" name="任意形状 107">
            <a:extLst>
              <a:ext uri="{FF2B5EF4-FFF2-40B4-BE49-F238E27FC236}">
                <a16:creationId xmlns:a16="http://schemas.microsoft.com/office/drawing/2014/main" id="{A3BAE000-BEDC-E634-F8BD-ADD8B29E8194}"/>
              </a:ext>
            </a:extLst>
          </p:cNvPr>
          <p:cNvSpPr/>
          <p:nvPr/>
        </p:nvSpPr>
        <p:spPr>
          <a:xfrm>
            <a:off x="6882106" y="2766233"/>
            <a:ext cx="1072676" cy="666071"/>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Activity</a:t>
            </a:r>
            <a:endParaRPr lang="zh-CN" altLang="en-US" sz="1200" kern="1200">
              <a:solidFill>
                <a:schemeClr val="tx1"/>
              </a:solidFill>
            </a:endParaRPr>
          </a:p>
        </p:txBody>
      </p:sp>
      <p:sp>
        <p:nvSpPr>
          <p:cNvPr id="42" name="任意形状 105">
            <a:extLst>
              <a:ext uri="{FF2B5EF4-FFF2-40B4-BE49-F238E27FC236}">
                <a16:creationId xmlns:a16="http://schemas.microsoft.com/office/drawing/2014/main" id="{E4FD735A-2436-C1BA-C37F-0556675CAFA2}"/>
              </a:ext>
            </a:extLst>
          </p:cNvPr>
          <p:cNvSpPr/>
          <p:nvPr/>
        </p:nvSpPr>
        <p:spPr>
          <a:xfrm>
            <a:off x="6432026" y="4799945"/>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43" name="任意形状 89">
            <a:extLst>
              <a:ext uri="{FF2B5EF4-FFF2-40B4-BE49-F238E27FC236}">
                <a16:creationId xmlns:a16="http://schemas.microsoft.com/office/drawing/2014/main" id="{3D271251-079A-16F2-5719-67DA11AC32CF}"/>
              </a:ext>
            </a:extLst>
          </p:cNvPr>
          <p:cNvSpPr/>
          <p:nvPr/>
        </p:nvSpPr>
        <p:spPr>
          <a:xfrm>
            <a:off x="4969631" y="4465380"/>
            <a:ext cx="978293" cy="687277"/>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44" name="任意形状 89">
            <a:extLst>
              <a:ext uri="{FF2B5EF4-FFF2-40B4-BE49-F238E27FC236}">
                <a16:creationId xmlns:a16="http://schemas.microsoft.com/office/drawing/2014/main" id="{94FA254F-B258-E20B-05E4-294C029F1008}"/>
              </a:ext>
            </a:extLst>
          </p:cNvPr>
          <p:cNvSpPr/>
          <p:nvPr/>
        </p:nvSpPr>
        <p:spPr>
          <a:xfrm flipH="1">
            <a:off x="4773408" y="4464777"/>
            <a:ext cx="205942" cy="457821"/>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3" name="TextBox 2">
            <a:extLst>
              <a:ext uri="{FF2B5EF4-FFF2-40B4-BE49-F238E27FC236}">
                <a16:creationId xmlns:a16="http://schemas.microsoft.com/office/drawing/2014/main" id="{62AE5B6A-242F-33F2-6D78-179588E88C6B}"/>
              </a:ext>
            </a:extLst>
          </p:cNvPr>
          <p:cNvSpPr txBox="1"/>
          <p:nvPr/>
        </p:nvSpPr>
        <p:spPr>
          <a:xfrm>
            <a:off x="287987" y="1154333"/>
            <a:ext cx="10047753" cy="64633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buFont typeface="Wingdings" pitchFamily="2" charset="2"/>
              <a:buChar char="§"/>
            </a:pPr>
            <a:r>
              <a:rPr lang="en-JP"/>
              <a:t>Search can from from major nodes [</a:t>
            </a:r>
            <a:r>
              <a:rPr lang="en-US"/>
              <a:t>"Place", "Person", "Species", "Work", "Organisation"</a:t>
            </a:r>
            <a:r>
              <a:rPr lang="en-JP"/>
              <a:t>]</a:t>
            </a:r>
            <a:endParaRPr lang="en-US"/>
          </a:p>
          <a:p>
            <a:pPr marL="285750" indent="-285750">
              <a:buFont typeface="Wingdings" pitchFamily="2" charset="2"/>
              <a:buChar char="§"/>
            </a:pPr>
            <a:r>
              <a:rPr lang="en-US"/>
              <a:t>N = 2, M (Beam width) = 5</a:t>
            </a:r>
          </a:p>
        </p:txBody>
      </p:sp>
      <p:sp>
        <p:nvSpPr>
          <p:cNvPr id="2" name="任意形状 97">
            <a:extLst>
              <a:ext uri="{FF2B5EF4-FFF2-40B4-BE49-F238E27FC236}">
                <a16:creationId xmlns:a16="http://schemas.microsoft.com/office/drawing/2014/main" id="{71889345-F482-D519-1803-8C0746E3D725}"/>
              </a:ext>
            </a:extLst>
          </p:cNvPr>
          <p:cNvSpPr/>
          <p:nvPr/>
        </p:nvSpPr>
        <p:spPr>
          <a:xfrm>
            <a:off x="5204154" y="275563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Species</a:t>
            </a:r>
            <a:endParaRPr lang="zh-CN" altLang="en-US" sz="1200" kern="1200">
              <a:solidFill>
                <a:schemeClr val="tx1"/>
              </a:solidFill>
            </a:endParaRPr>
          </a:p>
        </p:txBody>
      </p:sp>
      <p:sp>
        <p:nvSpPr>
          <p:cNvPr id="13" name="任意形状 97">
            <a:extLst>
              <a:ext uri="{FF2B5EF4-FFF2-40B4-BE49-F238E27FC236}">
                <a16:creationId xmlns:a16="http://schemas.microsoft.com/office/drawing/2014/main" id="{D8120CAB-53B4-DA9F-36E0-7A554AD30D41}"/>
              </a:ext>
            </a:extLst>
          </p:cNvPr>
          <p:cNvSpPr/>
          <p:nvPr/>
        </p:nvSpPr>
        <p:spPr>
          <a:xfrm>
            <a:off x="8381544" y="2761218"/>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Work</a:t>
            </a:r>
            <a:endParaRPr lang="zh-CN" altLang="en-US" sz="1200" kern="1200">
              <a:solidFill>
                <a:schemeClr val="tx1"/>
              </a:solidFill>
            </a:endParaRPr>
          </a:p>
        </p:txBody>
      </p:sp>
      <p:sp>
        <p:nvSpPr>
          <p:cNvPr id="14" name="任意形状 97">
            <a:extLst>
              <a:ext uri="{FF2B5EF4-FFF2-40B4-BE49-F238E27FC236}">
                <a16:creationId xmlns:a16="http://schemas.microsoft.com/office/drawing/2014/main" id="{43E423C5-B092-5BE6-1016-8F081AB1C586}"/>
              </a:ext>
            </a:extLst>
          </p:cNvPr>
          <p:cNvSpPr/>
          <p:nvPr/>
        </p:nvSpPr>
        <p:spPr>
          <a:xfrm>
            <a:off x="9789109" y="2755631"/>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Organisation</a:t>
            </a:r>
            <a:endParaRPr lang="zh-CN" altLang="en-US" sz="1200" kern="1200">
              <a:solidFill>
                <a:schemeClr val="tx1"/>
              </a:solidFill>
            </a:endParaRPr>
          </a:p>
        </p:txBody>
      </p:sp>
      <p:sp>
        <p:nvSpPr>
          <p:cNvPr id="15" name="任意形状 97">
            <a:extLst>
              <a:ext uri="{FF2B5EF4-FFF2-40B4-BE49-F238E27FC236}">
                <a16:creationId xmlns:a16="http://schemas.microsoft.com/office/drawing/2014/main" id="{50DA0945-2502-465F-79EC-C48B459197C4}"/>
              </a:ext>
            </a:extLst>
          </p:cNvPr>
          <p:cNvSpPr/>
          <p:nvPr/>
        </p:nvSpPr>
        <p:spPr>
          <a:xfrm>
            <a:off x="2257455" y="273442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no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Place</a:t>
            </a:r>
            <a:endParaRPr lang="zh-CN" altLang="en-US" sz="1200" kern="1200">
              <a:solidFill>
                <a:schemeClr val="tx1"/>
              </a:solidFill>
            </a:endParaRPr>
          </a:p>
        </p:txBody>
      </p:sp>
      <p:cxnSp>
        <p:nvCxnSpPr>
          <p:cNvPr id="24" name="Connector: Elbow 23">
            <a:extLst>
              <a:ext uri="{FF2B5EF4-FFF2-40B4-BE49-F238E27FC236}">
                <a16:creationId xmlns:a16="http://schemas.microsoft.com/office/drawing/2014/main" id="{CBBF1B3F-471C-A43A-1EB2-A9B9D58148BD}"/>
              </a:ext>
            </a:extLst>
          </p:cNvPr>
          <p:cNvCxnSpPr>
            <a:cxnSpLocks/>
          </p:cNvCxnSpPr>
          <p:nvPr/>
        </p:nvCxnSpPr>
        <p:spPr>
          <a:xfrm>
            <a:off x="8911352" y="2637099"/>
            <a:ext cx="1380589" cy="118532"/>
          </a:xfrm>
          <a:prstGeom prst="bentConnector3">
            <a:avLst>
              <a:gd name="adj1" fmla="val 99250"/>
            </a:avLst>
          </a:prstGeom>
          <a:ln/>
          <a:effectLst/>
        </p:spPr>
        <p:style>
          <a:lnRef idx="2">
            <a:schemeClr val="dk1"/>
          </a:lnRef>
          <a:fillRef idx="0">
            <a:schemeClr val="dk1"/>
          </a:fillRef>
          <a:effectRef idx="1">
            <a:schemeClr val="dk1"/>
          </a:effectRef>
          <a:fontRef idx="minor">
            <a:schemeClr val="tx1"/>
          </a:fontRef>
        </p:style>
      </p:cxnSp>
      <p:sp>
        <p:nvSpPr>
          <p:cNvPr id="31" name="任意形状 105">
            <a:extLst>
              <a:ext uri="{FF2B5EF4-FFF2-40B4-BE49-F238E27FC236}">
                <a16:creationId xmlns:a16="http://schemas.microsoft.com/office/drawing/2014/main" id="{D9BBC5A5-6750-9747-5E6B-0518046786BC}"/>
              </a:ext>
            </a:extLst>
          </p:cNvPr>
          <p:cNvSpPr/>
          <p:nvPr/>
        </p:nvSpPr>
        <p:spPr>
          <a:xfrm>
            <a:off x="11050103" y="2766233"/>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cxnSp>
        <p:nvCxnSpPr>
          <p:cNvPr id="41" name="Connector: Elbow 40">
            <a:extLst>
              <a:ext uri="{FF2B5EF4-FFF2-40B4-BE49-F238E27FC236}">
                <a16:creationId xmlns:a16="http://schemas.microsoft.com/office/drawing/2014/main" id="{8A259461-2A98-6A76-5486-5D35CCAC9008}"/>
              </a:ext>
            </a:extLst>
          </p:cNvPr>
          <p:cNvCxnSpPr>
            <a:cxnSpLocks/>
          </p:cNvCxnSpPr>
          <p:nvPr/>
        </p:nvCxnSpPr>
        <p:spPr>
          <a:xfrm>
            <a:off x="10291941" y="2637099"/>
            <a:ext cx="1457250" cy="97327"/>
          </a:xfrm>
          <a:prstGeom prst="bentConnector3">
            <a:avLst>
              <a:gd name="adj1" fmla="val 100681"/>
            </a:avLst>
          </a:prstGeom>
          <a:ln/>
          <a:effectLst/>
        </p:spPr>
        <p:style>
          <a:lnRef idx="2">
            <a:schemeClr val="dk1"/>
          </a:lnRef>
          <a:fillRef idx="0">
            <a:schemeClr val="dk1"/>
          </a:fillRef>
          <a:effectRef idx="1">
            <a:schemeClr val="dk1"/>
          </a:effectRef>
          <a:fontRef idx="minor">
            <a:schemeClr val="tx1"/>
          </a:fontRef>
        </p:style>
      </p:cxnSp>
      <p:sp>
        <p:nvSpPr>
          <p:cNvPr id="5" name="TextBox 4">
            <a:extLst>
              <a:ext uri="{FF2B5EF4-FFF2-40B4-BE49-F238E27FC236}">
                <a16:creationId xmlns:a16="http://schemas.microsoft.com/office/drawing/2014/main" id="{1CC48843-0268-2057-715E-DC375792A7CD}"/>
              </a:ext>
            </a:extLst>
          </p:cNvPr>
          <p:cNvSpPr txBox="1"/>
          <p:nvPr/>
        </p:nvSpPr>
        <p:spPr>
          <a:xfrm>
            <a:off x="1021243" y="1839970"/>
            <a:ext cx="886781"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sz="2400" b="1"/>
              <a:t>Start</a:t>
            </a:r>
          </a:p>
        </p:txBody>
      </p:sp>
      <p:cxnSp>
        <p:nvCxnSpPr>
          <p:cNvPr id="17" name="Straight Connector 16">
            <a:extLst>
              <a:ext uri="{FF2B5EF4-FFF2-40B4-BE49-F238E27FC236}">
                <a16:creationId xmlns:a16="http://schemas.microsoft.com/office/drawing/2014/main" id="{3AF8AE72-D772-43B3-D6A6-7CE13228D464}"/>
              </a:ext>
            </a:extLst>
          </p:cNvPr>
          <p:cNvCxnSpPr>
            <a:cxnSpLocks/>
          </p:cNvCxnSpPr>
          <p:nvPr/>
        </p:nvCxnSpPr>
        <p:spPr>
          <a:xfrm flipH="1">
            <a:off x="5734476" y="2637099"/>
            <a:ext cx="10840" cy="129134"/>
          </a:xfrm>
          <a:prstGeom prst="line">
            <a:avLst/>
          </a:prstGeom>
          <a:ln/>
          <a:effectLst/>
        </p:spPr>
        <p:style>
          <a:lnRef idx="2">
            <a:schemeClr val="dk1"/>
          </a:lnRef>
          <a:fillRef idx="0">
            <a:schemeClr val="dk1"/>
          </a:fillRef>
          <a:effectRef idx="1">
            <a:schemeClr val="dk1"/>
          </a:effectRef>
          <a:fontRef idx="minor">
            <a:schemeClr val="tx1"/>
          </a:fontRef>
        </p:style>
      </p:cxnSp>
      <p:cxnSp>
        <p:nvCxnSpPr>
          <p:cNvPr id="21" name="Connector: Elbow 20">
            <a:extLst>
              <a:ext uri="{FF2B5EF4-FFF2-40B4-BE49-F238E27FC236}">
                <a16:creationId xmlns:a16="http://schemas.microsoft.com/office/drawing/2014/main" id="{336429F5-14BC-FA45-D23D-26262608CB19}"/>
              </a:ext>
            </a:extLst>
          </p:cNvPr>
          <p:cNvCxnSpPr>
            <a:cxnSpLocks/>
          </p:cNvCxnSpPr>
          <p:nvPr/>
        </p:nvCxnSpPr>
        <p:spPr>
          <a:xfrm rot="10800000" flipV="1">
            <a:off x="2871663" y="2637099"/>
            <a:ext cx="1448071" cy="38566"/>
          </a:xfrm>
          <a:prstGeom prst="bentConnector3">
            <a:avLst>
              <a:gd name="adj1" fmla="val 100193"/>
            </a:avLst>
          </a:prstGeom>
          <a:ln/>
          <a:effectLst/>
        </p:spPr>
        <p:style>
          <a:lnRef idx="2">
            <a:schemeClr val="dk1"/>
          </a:lnRef>
          <a:fillRef idx="0">
            <a:schemeClr val="dk1"/>
          </a:fillRef>
          <a:effectRef idx="1">
            <a:schemeClr val="dk1"/>
          </a:effectRef>
          <a:fontRef idx="minor">
            <a:schemeClr val="tx1"/>
          </a:fontRef>
        </p:style>
      </p:cxnSp>
      <p:sp>
        <p:nvSpPr>
          <p:cNvPr id="27" name="TextBox 26">
            <a:extLst>
              <a:ext uri="{FF2B5EF4-FFF2-40B4-BE49-F238E27FC236}">
                <a16:creationId xmlns:a16="http://schemas.microsoft.com/office/drawing/2014/main" id="{9857C32F-DFAE-BD78-1772-4779F55E214F}"/>
              </a:ext>
            </a:extLst>
          </p:cNvPr>
          <p:cNvSpPr txBox="1"/>
          <p:nvPr/>
        </p:nvSpPr>
        <p:spPr>
          <a:xfrm>
            <a:off x="2238693" y="1886229"/>
            <a:ext cx="283923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a:t> Example: “</a:t>
            </a:r>
            <a:r>
              <a:rPr lang="en-US" err="1"/>
              <a:t>Brack</a:t>
            </a:r>
            <a:r>
              <a:rPr lang="en-US"/>
              <a:t> Obama”</a:t>
            </a:r>
          </a:p>
        </p:txBody>
      </p:sp>
      <p:sp>
        <p:nvSpPr>
          <p:cNvPr id="18" name="任意形状 105">
            <a:extLst>
              <a:ext uri="{FF2B5EF4-FFF2-40B4-BE49-F238E27FC236}">
                <a16:creationId xmlns:a16="http://schemas.microsoft.com/office/drawing/2014/main" id="{F7B12E97-6F26-AF85-907D-E34DACDAFA3A}"/>
              </a:ext>
            </a:extLst>
          </p:cNvPr>
          <p:cNvSpPr/>
          <p:nvPr/>
        </p:nvSpPr>
        <p:spPr>
          <a:xfrm>
            <a:off x="5824550"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19" name="任意形状 105">
            <a:extLst>
              <a:ext uri="{FF2B5EF4-FFF2-40B4-BE49-F238E27FC236}">
                <a16:creationId xmlns:a16="http://schemas.microsoft.com/office/drawing/2014/main" id="{E8A5A899-1214-98E4-2EEF-941CEA9CA65B}"/>
              </a:ext>
            </a:extLst>
          </p:cNvPr>
          <p:cNvSpPr/>
          <p:nvPr/>
        </p:nvSpPr>
        <p:spPr>
          <a:xfrm>
            <a:off x="10589238"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a:t>
            </a:r>
            <a:endParaRPr lang="zh-CN" altLang="en-US" sz="1200" kern="1200">
              <a:solidFill>
                <a:schemeClr val="tx1"/>
              </a:solidFill>
            </a:endParaRPr>
          </a:p>
        </p:txBody>
      </p:sp>
      <p:sp>
        <p:nvSpPr>
          <p:cNvPr id="22" name="任意形状 89">
            <a:extLst>
              <a:ext uri="{FF2B5EF4-FFF2-40B4-BE49-F238E27FC236}">
                <a16:creationId xmlns:a16="http://schemas.microsoft.com/office/drawing/2014/main" id="{51BDC056-34EE-7E1A-5A32-5262B0E4712E}"/>
              </a:ext>
            </a:extLst>
          </p:cNvPr>
          <p:cNvSpPr/>
          <p:nvPr/>
        </p:nvSpPr>
        <p:spPr>
          <a:xfrm>
            <a:off x="4319734" y="3423231"/>
            <a:ext cx="1984263" cy="314776"/>
          </a:xfrm>
          <a:custGeom>
            <a:avLst/>
            <a:gdLst/>
            <a:ahLst/>
            <a:cxnLst/>
            <a:rect l="0" t="0" r="0" b="0"/>
            <a:pathLst>
              <a:path>
                <a:moveTo>
                  <a:pt x="0" y="0"/>
                </a:moveTo>
                <a:lnTo>
                  <a:pt x="0" y="214510"/>
                </a:lnTo>
                <a:lnTo>
                  <a:pt x="1984263" y="214510"/>
                </a:lnTo>
                <a:lnTo>
                  <a:pt x="1984263" y="314776"/>
                </a:lnTo>
              </a:path>
            </a:pathLst>
          </a:custGeom>
          <a:noFill/>
          <a:ln>
            <a:solidFill>
              <a:schemeClr val="tx1"/>
            </a:solidFill>
          </a:ln>
        </p:spPr>
        <p:style>
          <a:lnRef idx="2">
            <a:schemeClr val="accent1">
              <a:shade val="8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sp>
        <p:nvSpPr>
          <p:cNvPr id="23" name="任意形状 105">
            <a:extLst>
              <a:ext uri="{FF2B5EF4-FFF2-40B4-BE49-F238E27FC236}">
                <a16:creationId xmlns:a16="http://schemas.microsoft.com/office/drawing/2014/main" id="{A3C20E32-B320-A513-427B-B60D62260F6D}"/>
              </a:ext>
            </a:extLst>
          </p:cNvPr>
          <p:cNvSpPr/>
          <p:nvPr/>
        </p:nvSpPr>
        <p:spPr>
          <a:xfrm>
            <a:off x="7734979" y="3738006"/>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err="1">
                <a:solidFill>
                  <a:schemeClr val="tx1"/>
                </a:solidFill>
              </a:rPr>
              <a:t>WrittenWork</a:t>
            </a:r>
            <a:endParaRPr lang="zh-CN" altLang="en-US" sz="1200" kern="1200">
              <a:solidFill>
                <a:schemeClr val="tx1"/>
              </a:solidFill>
            </a:endParaRPr>
          </a:p>
        </p:txBody>
      </p:sp>
      <p:sp>
        <p:nvSpPr>
          <p:cNvPr id="26" name="任意形状 105">
            <a:extLst>
              <a:ext uri="{FF2B5EF4-FFF2-40B4-BE49-F238E27FC236}">
                <a16:creationId xmlns:a16="http://schemas.microsoft.com/office/drawing/2014/main" id="{0502B818-3AC0-1169-8310-1945ECC113EF}"/>
              </a:ext>
            </a:extLst>
          </p:cNvPr>
          <p:cNvSpPr/>
          <p:nvPr/>
        </p:nvSpPr>
        <p:spPr>
          <a:xfrm>
            <a:off x="9209616" y="3758732"/>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a:solidFill>
                  <a:schemeClr val="tx1"/>
                </a:solidFill>
              </a:rPr>
              <a:t>Document</a:t>
            </a:r>
            <a:endParaRPr lang="zh-CN" altLang="en-US" sz="1200" kern="1200">
              <a:solidFill>
                <a:schemeClr val="tx1"/>
              </a:solidFill>
            </a:endParaRPr>
          </a:p>
        </p:txBody>
      </p:sp>
      <p:sp>
        <p:nvSpPr>
          <p:cNvPr id="28" name="任意形状 86">
            <a:extLst>
              <a:ext uri="{FF2B5EF4-FFF2-40B4-BE49-F238E27FC236}">
                <a16:creationId xmlns:a16="http://schemas.microsoft.com/office/drawing/2014/main" id="{A15BD26D-2ED3-E58A-B395-2CC77AEACA8F}"/>
              </a:ext>
            </a:extLst>
          </p:cNvPr>
          <p:cNvSpPr/>
          <p:nvPr/>
        </p:nvSpPr>
        <p:spPr>
          <a:xfrm>
            <a:off x="8963331" y="3429000"/>
            <a:ext cx="2314974" cy="314776"/>
          </a:xfrm>
          <a:custGeom>
            <a:avLst/>
            <a:gdLst/>
            <a:ahLst/>
            <a:cxnLst/>
            <a:rect l="0" t="0" r="0" b="0"/>
            <a:pathLst>
              <a:path>
                <a:moveTo>
                  <a:pt x="0" y="0"/>
                </a:moveTo>
                <a:lnTo>
                  <a:pt x="0" y="214510"/>
                </a:lnTo>
                <a:lnTo>
                  <a:pt x="2314974" y="214510"/>
                </a:lnTo>
                <a:lnTo>
                  <a:pt x="2314974" y="314776"/>
                </a:lnTo>
              </a:path>
            </a:pathLst>
          </a:custGeom>
          <a:noFill/>
          <a:ln>
            <a:solidFill>
              <a:schemeClr val="tx1"/>
            </a:solidFill>
          </a:ln>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en-JP"/>
          </a:p>
        </p:txBody>
      </p:sp>
      <p:cxnSp>
        <p:nvCxnSpPr>
          <p:cNvPr id="40" name="Connector: Elbow 39">
            <a:extLst>
              <a:ext uri="{FF2B5EF4-FFF2-40B4-BE49-F238E27FC236}">
                <a16:creationId xmlns:a16="http://schemas.microsoft.com/office/drawing/2014/main" id="{26F5734E-A054-52AB-0344-5B89E98D242A}"/>
              </a:ext>
            </a:extLst>
          </p:cNvPr>
          <p:cNvCxnSpPr/>
          <p:nvPr/>
        </p:nvCxnSpPr>
        <p:spPr>
          <a:xfrm rot="10800000" flipV="1">
            <a:off x="8276141" y="3631286"/>
            <a:ext cx="687190" cy="106720"/>
          </a:xfrm>
          <a:prstGeom prst="bentConnector3">
            <a:avLst>
              <a:gd name="adj1" fmla="val 103608"/>
            </a:avLst>
          </a:prstGeom>
          <a:ln/>
          <a:effectLst/>
        </p:spPr>
        <p:style>
          <a:lnRef idx="2">
            <a:schemeClr val="dk1"/>
          </a:lnRef>
          <a:fillRef idx="0">
            <a:schemeClr val="dk1"/>
          </a:fillRef>
          <a:effectRef idx="1">
            <a:schemeClr val="dk1"/>
          </a:effectRef>
          <a:fontRef idx="minor">
            <a:schemeClr val="tx1"/>
          </a:fontRef>
        </p:style>
      </p:cxnSp>
      <p:cxnSp>
        <p:nvCxnSpPr>
          <p:cNvPr id="57" name="Straight Connector 56">
            <a:extLst>
              <a:ext uri="{FF2B5EF4-FFF2-40B4-BE49-F238E27FC236}">
                <a16:creationId xmlns:a16="http://schemas.microsoft.com/office/drawing/2014/main" id="{43C565E0-78A5-3058-FA53-1FE1C2B2B8C5}"/>
              </a:ext>
            </a:extLst>
          </p:cNvPr>
          <p:cNvCxnSpPr>
            <a:cxnSpLocks/>
          </p:cNvCxnSpPr>
          <p:nvPr/>
        </p:nvCxnSpPr>
        <p:spPr>
          <a:xfrm>
            <a:off x="9750778" y="3631286"/>
            <a:ext cx="0" cy="121564"/>
          </a:xfrm>
          <a:prstGeom prst="line">
            <a:avLst/>
          </a:prstGeom>
          <a:ln/>
          <a:effectLst/>
        </p:spPr>
        <p:style>
          <a:lnRef idx="2">
            <a:schemeClr val="dk1"/>
          </a:lnRef>
          <a:fillRef idx="0">
            <a:schemeClr val="dk1"/>
          </a:fillRef>
          <a:effectRef idx="1">
            <a:schemeClr val="dk1"/>
          </a:effectRef>
          <a:fontRef idx="minor">
            <a:schemeClr val="tx1"/>
          </a:fontRef>
        </p:style>
      </p:cxnSp>
      <p:sp>
        <p:nvSpPr>
          <p:cNvPr id="9" name="任意形状 105">
            <a:extLst>
              <a:ext uri="{FF2B5EF4-FFF2-40B4-BE49-F238E27FC236}">
                <a16:creationId xmlns:a16="http://schemas.microsoft.com/office/drawing/2014/main" id="{A8016745-2673-8956-10D0-02AF4C0D8C6F}"/>
              </a:ext>
            </a:extLst>
          </p:cNvPr>
          <p:cNvSpPr/>
          <p:nvPr/>
        </p:nvSpPr>
        <p:spPr>
          <a:xfrm>
            <a:off x="4438187" y="4809019"/>
            <a:ext cx="1082325" cy="687276"/>
          </a:xfrm>
          <a:custGeom>
            <a:avLst/>
            <a:gdLst>
              <a:gd name="connsiteX0" fmla="*/ 0 w 1082325"/>
              <a:gd name="connsiteY0" fmla="*/ 68728 h 687276"/>
              <a:gd name="connsiteX1" fmla="*/ 68728 w 1082325"/>
              <a:gd name="connsiteY1" fmla="*/ 0 h 687276"/>
              <a:gd name="connsiteX2" fmla="*/ 1013597 w 1082325"/>
              <a:gd name="connsiteY2" fmla="*/ 0 h 687276"/>
              <a:gd name="connsiteX3" fmla="*/ 1082325 w 1082325"/>
              <a:gd name="connsiteY3" fmla="*/ 68728 h 687276"/>
              <a:gd name="connsiteX4" fmla="*/ 1082325 w 1082325"/>
              <a:gd name="connsiteY4" fmla="*/ 618548 h 687276"/>
              <a:gd name="connsiteX5" fmla="*/ 1013597 w 1082325"/>
              <a:gd name="connsiteY5" fmla="*/ 687276 h 687276"/>
              <a:gd name="connsiteX6" fmla="*/ 68728 w 1082325"/>
              <a:gd name="connsiteY6" fmla="*/ 687276 h 687276"/>
              <a:gd name="connsiteX7" fmla="*/ 0 w 1082325"/>
              <a:gd name="connsiteY7" fmla="*/ 618548 h 687276"/>
              <a:gd name="connsiteX8" fmla="*/ 0 w 1082325"/>
              <a:gd name="connsiteY8" fmla="*/ 68728 h 6872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2325" h="687276">
                <a:moveTo>
                  <a:pt x="0" y="68728"/>
                </a:moveTo>
                <a:cubicBezTo>
                  <a:pt x="0" y="30771"/>
                  <a:pt x="30771" y="0"/>
                  <a:pt x="68728" y="0"/>
                </a:cubicBezTo>
                <a:lnTo>
                  <a:pt x="1013597" y="0"/>
                </a:lnTo>
                <a:cubicBezTo>
                  <a:pt x="1051554" y="0"/>
                  <a:pt x="1082325" y="30771"/>
                  <a:pt x="1082325" y="68728"/>
                </a:cubicBezTo>
                <a:lnTo>
                  <a:pt x="1082325" y="618548"/>
                </a:lnTo>
                <a:cubicBezTo>
                  <a:pt x="1082325" y="656505"/>
                  <a:pt x="1051554" y="687276"/>
                  <a:pt x="1013597" y="687276"/>
                </a:cubicBezTo>
                <a:lnTo>
                  <a:pt x="68728" y="687276"/>
                </a:lnTo>
                <a:cubicBezTo>
                  <a:pt x="30771" y="687276"/>
                  <a:pt x="0" y="656505"/>
                  <a:pt x="0" y="618548"/>
                </a:cubicBezTo>
                <a:lnTo>
                  <a:pt x="0" y="68728"/>
                </a:lnTo>
                <a:close/>
              </a:path>
            </a:pathLst>
          </a:custGeom>
          <a:solidFill>
            <a:schemeClr val="accent6">
              <a:alpha val="90000"/>
            </a:schemeClr>
          </a:solidFill>
          <a:ln>
            <a:solidFill>
              <a:schemeClr val="tx1"/>
            </a:solidFill>
          </a:ln>
        </p:spPr>
        <p:style>
          <a:lnRef idx="2">
            <a:schemeClr val="accent1">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65850" tIns="65850" rIns="65850" bIns="65850" numCol="1" spcCol="1270" anchor="ctr" anchorCtr="0">
            <a:noAutofit/>
          </a:bodyPr>
          <a:lstStyle/>
          <a:p>
            <a:pPr marL="0" lvl="0" indent="0" algn="ctr" defTabSz="533400">
              <a:lnSpc>
                <a:spcPct val="90000"/>
              </a:lnSpc>
              <a:spcBef>
                <a:spcPct val="0"/>
              </a:spcBef>
              <a:spcAft>
                <a:spcPct val="35000"/>
              </a:spcAft>
              <a:buNone/>
            </a:pPr>
            <a:r>
              <a:rPr lang="en-US" altLang="zh-CN" sz="1200" kern="1200" err="1">
                <a:solidFill>
                  <a:schemeClr val="tx1"/>
                </a:solidFill>
              </a:rPr>
              <a:t>VicePresident</a:t>
            </a:r>
            <a:endParaRPr lang="zh-CN" altLang="en-US" sz="1200" kern="1200">
              <a:solidFill>
                <a:schemeClr val="tx1"/>
              </a:solidFill>
            </a:endParaRPr>
          </a:p>
        </p:txBody>
      </p:sp>
      <p:cxnSp>
        <p:nvCxnSpPr>
          <p:cNvPr id="16" name="Straight Connector 15">
            <a:extLst>
              <a:ext uri="{FF2B5EF4-FFF2-40B4-BE49-F238E27FC236}">
                <a16:creationId xmlns:a16="http://schemas.microsoft.com/office/drawing/2014/main" id="{4F544F30-10E6-56B0-039F-0528C5E92F2A}"/>
              </a:ext>
            </a:extLst>
          </p:cNvPr>
          <p:cNvCxnSpPr>
            <a:cxnSpLocks/>
          </p:cNvCxnSpPr>
          <p:nvPr/>
        </p:nvCxnSpPr>
        <p:spPr>
          <a:xfrm>
            <a:off x="4979350" y="4689453"/>
            <a:ext cx="0" cy="119566"/>
          </a:xfrm>
          <a:prstGeom prst="line">
            <a:avLst/>
          </a:prstGeom>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894729250"/>
      </p:ext>
    </p:extLst>
  </p:cSld>
  <p:clrMapOvr>
    <a:masterClrMapping/>
  </p:clrMapOvr>
  <p:transition spd="med" advTm="48640"/>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ounded Rectangle 2">
            <a:extLst>
              <a:ext uri="{FF2B5EF4-FFF2-40B4-BE49-F238E27FC236}">
                <a16:creationId xmlns:a16="http://schemas.microsoft.com/office/drawing/2014/main" id="{BBA3E409-D850-76E1-8715-8CECA35055FF}"/>
              </a:ext>
            </a:extLst>
          </p:cNvPr>
          <p:cNvSpPr/>
          <p:nvPr/>
        </p:nvSpPr>
        <p:spPr>
          <a:xfrm>
            <a:off x="4307798" y="2499939"/>
            <a:ext cx="7199572" cy="2737388"/>
          </a:xfrm>
          <a:prstGeom prst="roundRect">
            <a:avLst/>
          </a:prstGeom>
          <a:solidFill>
            <a:srgbClr val="FFFFFF"/>
          </a:solidFill>
          <a:ln w="25400" cap="flat">
            <a:solidFill>
              <a:schemeClr val="accent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5" name="TextBox 4">
            <a:extLst>
              <a:ext uri="{FF2B5EF4-FFF2-40B4-BE49-F238E27FC236}">
                <a16:creationId xmlns:a16="http://schemas.microsoft.com/office/drawing/2014/main" id="{7B21D115-535F-7AB8-EB04-A019EA2852EB}"/>
              </a:ext>
            </a:extLst>
          </p:cNvPr>
          <p:cNvSpPr txBox="1"/>
          <p:nvPr/>
        </p:nvSpPr>
        <p:spPr>
          <a:xfrm>
            <a:off x="4609050" y="2771766"/>
            <a:ext cx="6757100" cy="203132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JP"/>
              <a:t>Given the candidate DBpedia ontology classes for the </a:t>
            </a:r>
            <a:r>
              <a:rPr lang="en-US"/>
              <a:t>class</a:t>
            </a:r>
            <a:r>
              <a:rPr lang="en-JP"/>
              <a:t>: </a:t>
            </a:r>
          </a:p>
          <a:p>
            <a:endParaRPr lang="en-JP"/>
          </a:p>
          <a:p>
            <a:r>
              <a:rPr lang="en-JP"/>
              <a:t>{</a:t>
            </a:r>
            <a:r>
              <a:rPr lang="en-JP">
                <a:solidFill>
                  <a:srgbClr val="800000"/>
                </a:solidFill>
              </a:rPr>
              <a:t>candidate_class</a:t>
            </a:r>
            <a:r>
              <a:rPr lang="en-JP"/>
              <a:t>}  and hierarchy information from CaLIgraph for the entity {</a:t>
            </a:r>
            <a:r>
              <a:rPr lang="en-JP">
                <a:solidFill>
                  <a:srgbClr val="800000"/>
                </a:solidFill>
              </a:rPr>
              <a:t>hierarchy_info</a:t>
            </a:r>
            <a:r>
              <a:rPr lang="en-JP"/>
              <a:t>}</a:t>
            </a:r>
          </a:p>
          <a:p>
            <a:r>
              <a:rPr lang="en-JP"/>
              <a:t> </a:t>
            </a:r>
          </a:p>
          <a:p>
            <a:r>
              <a:rPr lang="en-JP"/>
              <a:t>Please select the most appropriate ontology class from the candidate list as the final ontology for the </a:t>
            </a:r>
            <a:r>
              <a:rPr lang="en-US"/>
              <a:t>class</a:t>
            </a:r>
            <a:r>
              <a:rPr lang="en-JP"/>
              <a:t> [{</a:t>
            </a:r>
            <a:r>
              <a:rPr lang="en-US"/>
              <a:t>class</a:t>
            </a:r>
            <a:r>
              <a:rPr lang="en-JP"/>
              <a:t>}].</a:t>
            </a:r>
          </a:p>
        </p:txBody>
      </p:sp>
      <p:cxnSp>
        <p:nvCxnSpPr>
          <p:cNvPr id="8" name="直线箭头连接符 12">
            <a:extLst>
              <a:ext uri="{FF2B5EF4-FFF2-40B4-BE49-F238E27FC236}">
                <a16:creationId xmlns:a16="http://schemas.microsoft.com/office/drawing/2014/main" id="{C6939029-1FA5-72CF-CC8B-49AEC606BA90}"/>
              </a:ext>
            </a:extLst>
          </p:cNvPr>
          <p:cNvCxnSpPr>
            <a:cxnSpLocks/>
          </p:cNvCxnSpPr>
          <p:nvPr/>
        </p:nvCxnSpPr>
        <p:spPr>
          <a:xfrm>
            <a:off x="2925565" y="4340211"/>
            <a:ext cx="11911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12">
            <a:extLst>
              <a:ext uri="{FF2B5EF4-FFF2-40B4-BE49-F238E27FC236}">
                <a16:creationId xmlns:a16="http://schemas.microsoft.com/office/drawing/2014/main" id="{38FFE97C-241A-C1A1-13DE-1E594BBB85FD}"/>
              </a:ext>
            </a:extLst>
          </p:cNvPr>
          <p:cNvCxnSpPr>
            <a:cxnSpLocks/>
          </p:cNvCxnSpPr>
          <p:nvPr/>
        </p:nvCxnSpPr>
        <p:spPr>
          <a:xfrm>
            <a:off x="2925566" y="3242332"/>
            <a:ext cx="119116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 name="Title 1">
            <a:extLst>
              <a:ext uri="{FF2B5EF4-FFF2-40B4-BE49-F238E27FC236}">
                <a16:creationId xmlns:a16="http://schemas.microsoft.com/office/drawing/2014/main" id="{21D8DEA1-8A08-5837-AC65-542C571FACB2}"/>
              </a:ext>
            </a:extLst>
          </p:cNvPr>
          <p:cNvSpPr>
            <a:spLocks noGrp="1"/>
          </p:cNvSpPr>
          <p:nvPr>
            <p:ph type="title"/>
          </p:nvPr>
        </p:nvSpPr>
        <p:spPr/>
        <p:txBody>
          <a:bodyPr/>
          <a:lstStyle/>
          <a:p>
            <a:r>
              <a:rPr lang="en-JP">
                <a:solidFill>
                  <a:srgbClr val="800000"/>
                </a:solidFill>
              </a:rPr>
              <a:t>Prompt Template</a:t>
            </a:r>
          </a:p>
        </p:txBody>
      </p:sp>
      <p:sp>
        <p:nvSpPr>
          <p:cNvPr id="4" name="Slide Number Placeholder 3">
            <a:extLst>
              <a:ext uri="{FF2B5EF4-FFF2-40B4-BE49-F238E27FC236}">
                <a16:creationId xmlns:a16="http://schemas.microsoft.com/office/drawing/2014/main" id="{A5488CAF-FC0C-AF54-F99D-63812D2169CF}"/>
              </a:ext>
            </a:extLst>
          </p:cNvPr>
          <p:cNvSpPr>
            <a:spLocks noGrp="1"/>
          </p:cNvSpPr>
          <p:nvPr>
            <p:ph type="sldNum" sz="quarter" idx="2"/>
          </p:nvPr>
        </p:nvSpPr>
        <p:spPr/>
        <p:txBody>
          <a:bodyPr/>
          <a:lstStyle/>
          <a:p>
            <a:fld id="{86CB4B4D-7CA3-9044-876B-883B54F8677D}" type="slidenum">
              <a:rPr lang="en-JP" smtClean="0"/>
              <a:t>26</a:t>
            </a:fld>
            <a:endParaRPr lang="en-JP"/>
          </a:p>
        </p:txBody>
      </p:sp>
      <p:sp>
        <p:nvSpPr>
          <p:cNvPr id="6" name="Rounded Rectangle 5">
            <a:extLst>
              <a:ext uri="{FF2B5EF4-FFF2-40B4-BE49-F238E27FC236}">
                <a16:creationId xmlns:a16="http://schemas.microsoft.com/office/drawing/2014/main" id="{52A2A30D-2CC4-DD23-E089-ECCEA5B564FF}"/>
              </a:ext>
            </a:extLst>
          </p:cNvPr>
          <p:cNvSpPr/>
          <p:nvPr/>
        </p:nvSpPr>
        <p:spPr>
          <a:xfrm>
            <a:off x="911145" y="3889131"/>
            <a:ext cx="2014421"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ea typeface="+mj-ea"/>
                <a:cs typeface="+mj-cs"/>
                <a:sym typeface="Calibri" panose="020F0502020204030204"/>
              </a:rPr>
              <a:t>Hierarchy Information</a:t>
            </a:r>
            <a:endParaRPr kumimoji="0" lang="en-JP" sz="1800" b="0" i="0" u="none" strike="noStrike" cap="none" spc="0" normalizeH="0" baseline="0">
              <a:ln>
                <a:noFill/>
              </a:ln>
              <a:solidFill>
                <a:srgbClr val="000000"/>
              </a:solidFill>
              <a:effectLst/>
              <a:uFillTx/>
              <a:ea typeface="+mj-ea"/>
              <a:cs typeface="+mj-cs"/>
              <a:sym typeface="Calibri" panose="020F0502020204030204"/>
            </a:endParaRPr>
          </a:p>
        </p:txBody>
      </p:sp>
      <p:sp>
        <p:nvSpPr>
          <p:cNvPr id="7" name="Rounded Rectangle 6">
            <a:extLst>
              <a:ext uri="{FF2B5EF4-FFF2-40B4-BE49-F238E27FC236}">
                <a16:creationId xmlns:a16="http://schemas.microsoft.com/office/drawing/2014/main" id="{797CC9FB-22A9-116A-311C-F0A282962472}"/>
              </a:ext>
            </a:extLst>
          </p:cNvPr>
          <p:cNvSpPr/>
          <p:nvPr/>
        </p:nvSpPr>
        <p:spPr>
          <a:xfrm>
            <a:off x="911145" y="2968869"/>
            <a:ext cx="2014421" cy="408620"/>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ea typeface="+mj-ea"/>
                <a:cs typeface="+mj-cs"/>
                <a:sym typeface="Calibri" panose="020F0502020204030204"/>
              </a:rPr>
              <a:t>Candidates </a:t>
            </a:r>
            <a:endParaRPr kumimoji="0" lang="en-JP" sz="1800" b="0" i="0" u="none" strike="noStrike" cap="none" spc="0" normalizeH="0" baseline="0">
              <a:ln>
                <a:noFill/>
              </a:ln>
              <a:solidFill>
                <a:srgbClr val="000000"/>
              </a:solidFill>
              <a:effectLst/>
              <a:uFillTx/>
              <a:ea typeface="+mj-ea"/>
              <a:cs typeface="+mj-cs"/>
              <a:sym typeface="Calibri" panose="020F0502020204030204"/>
            </a:endParaRPr>
          </a:p>
        </p:txBody>
      </p:sp>
      <p:sp>
        <p:nvSpPr>
          <p:cNvPr id="9" name="TextBox 8">
            <a:extLst>
              <a:ext uri="{FF2B5EF4-FFF2-40B4-BE49-F238E27FC236}">
                <a16:creationId xmlns:a16="http://schemas.microsoft.com/office/drawing/2014/main" id="{6E0A7623-13B1-6F00-27C3-2A94D2CBAF02}"/>
              </a:ext>
            </a:extLst>
          </p:cNvPr>
          <p:cNvSpPr txBox="1"/>
          <p:nvPr/>
        </p:nvSpPr>
        <p:spPr>
          <a:xfrm>
            <a:off x="795988" y="2022775"/>
            <a:ext cx="3019494" cy="923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r>
              <a:rPr lang="en-US"/>
              <a:t>{</a:t>
            </a:r>
            <a:r>
              <a:rPr lang="en-US" err="1"/>
              <a:t>Person,AmericanLeader</a:t>
            </a:r>
            <a:r>
              <a:rPr lang="en-US"/>
              <a:t>, </a:t>
            </a:r>
            <a:r>
              <a:rPr lang="en-US" err="1"/>
              <a:t>Politician,President</a:t>
            </a:r>
            <a:r>
              <a:rPr lang="en-US"/>
              <a:t>, </a:t>
            </a:r>
            <a:r>
              <a:rPr lang="en-US" err="1"/>
              <a:t>VicePresident</a:t>
            </a:r>
            <a:r>
              <a:rPr lang="en-US"/>
              <a:t>}</a:t>
            </a:r>
          </a:p>
        </p:txBody>
      </p:sp>
    </p:spTree>
    <p:extLst>
      <p:ext uri="{BB962C8B-B14F-4D97-AF65-F5344CB8AC3E}">
        <p14:creationId xmlns:p14="http://schemas.microsoft.com/office/powerpoint/2010/main" val="358414812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0B96A-1118-918E-D500-C97E4FF3DFDC}"/>
              </a:ext>
            </a:extLst>
          </p:cNvPr>
          <p:cNvSpPr>
            <a:spLocks noGrp="1"/>
          </p:cNvSpPr>
          <p:nvPr>
            <p:ph type="title"/>
          </p:nvPr>
        </p:nvSpPr>
        <p:spPr/>
        <p:txBody>
          <a:bodyPr/>
          <a:lstStyle/>
          <a:p>
            <a:r>
              <a:rPr lang="en-JP">
                <a:solidFill>
                  <a:srgbClr val="800000"/>
                </a:solidFill>
              </a:rPr>
              <a:t>Final</a:t>
            </a:r>
            <a:r>
              <a:rPr lang="en-JP"/>
              <a:t> </a:t>
            </a:r>
            <a:r>
              <a:rPr lang="en-JP">
                <a:solidFill>
                  <a:srgbClr val="800000"/>
                </a:solidFill>
              </a:rPr>
              <a:t>Selection</a:t>
            </a:r>
          </a:p>
        </p:txBody>
      </p:sp>
      <p:sp>
        <p:nvSpPr>
          <p:cNvPr id="4" name="Slide Number Placeholder 3">
            <a:extLst>
              <a:ext uri="{FF2B5EF4-FFF2-40B4-BE49-F238E27FC236}">
                <a16:creationId xmlns:a16="http://schemas.microsoft.com/office/drawing/2014/main" id="{9B0A8E69-77FF-1BB2-A565-E47983EE09FB}"/>
              </a:ext>
            </a:extLst>
          </p:cNvPr>
          <p:cNvSpPr>
            <a:spLocks noGrp="1"/>
          </p:cNvSpPr>
          <p:nvPr>
            <p:ph type="sldNum" sz="quarter" idx="2"/>
          </p:nvPr>
        </p:nvSpPr>
        <p:spPr/>
        <p:txBody>
          <a:bodyPr/>
          <a:lstStyle/>
          <a:p>
            <a:fld id="{86CB4B4D-7CA3-9044-876B-883B54F8677D}" type="slidenum">
              <a:rPr lang="en-JP" smtClean="0"/>
              <a:t>27</a:t>
            </a:fld>
            <a:endParaRPr lang="en-JP"/>
          </a:p>
        </p:txBody>
      </p:sp>
      <p:pic>
        <p:nvPicPr>
          <p:cNvPr id="5" name="图片 7">
            <a:extLst>
              <a:ext uri="{FF2B5EF4-FFF2-40B4-BE49-F238E27FC236}">
                <a16:creationId xmlns:a16="http://schemas.microsoft.com/office/drawing/2014/main" id="{6B0B5C3E-ACF8-8FFE-1006-85279D92808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92106" y="2998142"/>
            <a:ext cx="965868" cy="925200"/>
          </a:xfrm>
          <a:prstGeom prst="rect">
            <a:avLst/>
          </a:prstGeom>
        </p:spPr>
      </p:pic>
      <p:sp>
        <p:nvSpPr>
          <p:cNvPr id="7" name="Rounded Rectangle 6">
            <a:extLst>
              <a:ext uri="{FF2B5EF4-FFF2-40B4-BE49-F238E27FC236}">
                <a16:creationId xmlns:a16="http://schemas.microsoft.com/office/drawing/2014/main" id="{F5E24609-0289-2D98-5FFD-026B74B26195}"/>
              </a:ext>
            </a:extLst>
          </p:cNvPr>
          <p:cNvSpPr/>
          <p:nvPr/>
        </p:nvSpPr>
        <p:spPr>
          <a:xfrm>
            <a:off x="692152" y="3717020"/>
            <a:ext cx="2014421" cy="408620"/>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ea typeface="+mj-ea"/>
                <a:cs typeface="+mj-cs"/>
                <a:sym typeface="Calibri" panose="020F0502020204030204"/>
              </a:rPr>
              <a:t>Candidates </a:t>
            </a:r>
            <a:endParaRPr kumimoji="0" lang="en-JP" sz="1800" b="0" i="0" u="none" strike="noStrike" cap="none" spc="0" normalizeH="0" baseline="0">
              <a:ln>
                <a:noFill/>
              </a:ln>
              <a:solidFill>
                <a:srgbClr val="000000"/>
              </a:solidFill>
              <a:effectLst/>
              <a:uFillTx/>
              <a:ea typeface="+mj-ea"/>
              <a:cs typeface="+mj-cs"/>
              <a:sym typeface="Calibri" panose="020F0502020204030204"/>
            </a:endParaRPr>
          </a:p>
        </p:txBody>
      </p:sp>
      <p:sp>
        <p:nvSpPr>
          <p:cNvPr id="8" name="Rounded Rectangle 7">
            <a:extLst>
              <a:ext uri="{FF2B5EF4-FFF2-40B4-BE49-F238E27FC236}">
                <a16:creationId xmlns:a16="http://schemas.microsoft.com/office/drawing/2014/main" id="{95A04402-8FF1-4E5E-5F3B-DCACD96D3966}"/>
              </a:ext>
            </a:extLst>
          </p:cNvPr>
          <p:cNvSpPr/>
          <p:nvPr/>
        </p:nvSpPr>
        <p:spPr>
          <a:xfrm>
            <a:off x="691689" y="2718699"/>
            <a:ext cx="2014421" cy="715087"/>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pPr>
            <a:r>
              <a:rPr kumimoji="0" lang="en-US" sz="1800" b="0" i="0" u="none" strike="noStrike" cap="none" spc="0" normalizeH="0" baseline="0">
                <a:ln>
                  <a:noFill/>
                </a:ln>
                <a:solidFill>
                  <a:srgbClr val="000000"/>
                </a:solidFill>
                <a:effectLst/>
                <a:uFillTx/>
                <a:ea typeface="+mj-ea"/>
                <a:cs typeface="+mj-cs"/>
                <a:sym typeface="Calibri" panose="020F0502020204030204"/>
              </a:rPr>
              <a:t>Hierarchy Information</a:t>
            </a:r>
            <a:endParaRPr kumimoji="0" lang="en-JP" sz="1800" b="0" i="0" u="none" strike="noStrike" cap="none" spc="0" normalizeH="0" baseline="0">
              <a:ln>
                <a:noFill/>
              </a:ln>
              <a:solidFill>
                <a:srgbClr val="000000"/>
              </a:solidFill>
              <a:effectLst/>
              <a:uFillTx/>
              <a:ea typeface="+mj-ea"/>
              <a:cs typeface="+mj-cs"/>
              <a:sym typeface="Calibri" panose="020F0502020204030204"/>
            </a:endParaRPr>
          </a:p>
        </p:txBody>
      </p:sp>
      <p:cxnSp>
        <p:nvCxnSpPr>
          <p:cNvPr id="10" name="直线箭头连接符 12">
            <a:extLst>
              <a:ext uri="{FF2B5EF4-FFF2-40B4-BE49-F238E27FC236}">
                <a16:creationId xmlns:a16="http://schemas.microsoft.com/office/drawing/2014/main" id="{A7256788-651F-CFD2-FE6A-0F1BDF8FE421}"/>
              </a:ext>
            </a:extLst>
          </p:cNvPr>
          <p:cNvCxnSpPr>
            <a:cxnSpLocks/>
          </p:cNvCxnSpPr>
          <p:nvPr/>
        </p:nvCxnSpPr>
        <p:spPr>
          <a:xfrm>
            <a:off x="6763109" y="3469539"/>
            <a:ext cx="1130078"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2">
            <a:extLst>
              <a:ext uri="{FF2B5EF4-FFF2-40B4-BE49-F238E27FC236}">
                <a16:creationId xmlns:a16="http://schemas.microsoft.com/office/drawing/2014/main" id="{7E47F93B-1A6D-41A0-6624-DE0466529A80}"/>
              </a:ext>
            </a:extLst>
          </p:cNvPr>
          <p:cNvCxnSpPr>
            <a:cxnSpLocks/>
          </p:cNvCxnSpPr>
          <p:nvPr/>
        </p:nvCxnSpPr>
        <p:spPr>
          <a:xfrm>
            <a:off x="9155811" y="3442583"/>
            <a:ext cx="868085"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3" name="圆角矩形 37">
            <a:extLst>
              <a:ext uri="{FF2B5EF4-FFF2-40B4-BE49-F238E27FC236}">
                <a16:creationId xmlns:a16="http://schemas.microsoft.com/office/drawing/2014/main" id="{A5401B9D-EA76-E128-2F40-3A21381CAF87}"/>
              </a:ext>
            </a:extLst>
          </p:cNvPr>
          <p:cNvSpPr/>
          <p:nvPr/>
        </p:nvSpPr>
        <p:spPr>
          <a:xfrm>
            <a:off x="10221733" y="3238273"/>
            <a:ext cx="1448837" cy="408620"/>
          </a:xfrm>
          <a:prstGeom prst="round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ctr">
            <a:spAutoFit/>
          </a:bodyPr>
          <a:lstStyle/>
          <a:p>
            <a:r>
              <a:rPr kumimoji="0" lang="en-US" altLang="zh-CN" sz="1800" b="0" i="1" u="none" strike="noStrike" cap="none" spc="0" normalizeH="0" baseline="0">
                <a:ln>
                  <a:noFill/>
                </a:ln>
                <a:solidFill>
                  <a:srgbClr val="000000"/>
                </a:solidFill>
                <a:effectLst/>
                <a:uFillTx/>
                <a:latin typeface="+mj-lt"/>
                <a:ea typeface="+mj-ea"/>
                <a:cs typeface="+mj-cs"/>
                <a:sym typeface="Calibri" panose="020F0502020204030204"/>
              </a:rPr>
              <a:t>DBpedia class</a:t>
            </a:r>
            <a:endParaRPr kumimoji="0" lang="zh-CN" altLang="en-US" sz="1800" b="0" i="1" u="none" strike="noStrike" cap="none" spc="0" normalizeH="0" baseline="0">
              <a:ln>
                <a:noFill/>
              </a:ln>
              <a:solidFill>
                <a:srgbClr val="000000"/>
              </a:solidFill>
              <a:effectLst/>
              <a:uFillTx/>
              <a:latin typeface="+mj-lt"/>
              <a:ea typeface="+mj-ea"/>
              <a:cs typeface="+mj-cs"/>
              <a:sym typeface="Calibri" panose="020F0502020204030204"/>
            </a:endParaRPr>
          </a:p>
        </p:txBody>
      </p:sp>
      <p:sp>
        <p:nvSpPr>
          <p:cNvPr id="15" name="TextBox 14">
            <a:extLst>
              <a:ext uri="{FF2B5EF4-FFF2-40B4-BE49-F238E27FC236}">
                <a16:creationId xmlns:a16="http://schemas.microsoft.com/office/drawing/2014/main" id="{C24B6B13-1205-E85A-0B9B-43D9447B78C4}"/>
              </a:ext>
            </a:extLst>
          </p:cNvPr>
          <p:cNvSpPr txBox="1"/>
          <p:nvPr/>
        </p:nvSpPr>
        <p:spPr>
          <a:xfrm>
            <a:off x="7678350" y="4160619"/>
            <a:ext cx="3326552" cy="175432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US"/>
              <a:t>Using LLM to do final selection</a:t>
            </a:r>
          </a:p>
          <a:p>
            <a:pPr algn="just"/>
            <a:r>
              <a:rPr lang="en-US"/>
              <a:t>LLM:</a:t>
            </a:r>
          </a:p>
          <a:p>
            <a:pPr lvl="1" algn="just"/>
            <a:r>
              <a:rPr lang="en-US"/>
              <a:t>Llama3.1 8B</a:t>
            </a:r>
          </a:p>
          <a:p>
            <a:pPr lvl="1" algn="just"/>
            <a:r>
              <a:rPr lang="en-US"/>
              <a:t>Qwen2.0 7B</a:t>
            </a:r>
          </a:p>
          <a:p>
            <a:pPr marL="742950" lvl="1" indent="-285750" algn="just">
              <a:buFont typeface="Wingdings" pitchFamily="2" charset="2"/>
              <a:buChar char="§"/>
            </a:pPr>
            <a:endParaRPr lang="en-US"/>
          </a:p>
          <a:p>
            <a:pPr marL="742950" lvl="1" indent="-285750" algn="just">
              <a:buFont typeface="Wingdings" pitchFamily="2" charset="2"/>
              <a:buChar char="§"/>
            </a:pPr>
            <a:endParaRPr lang="en-US"/>
          </a:p>
        </p:txBody>
      </p:sp>
      <p:sp>
        <p:nvSpPr>
          <p:cNvPr id="16" name="左大括号 40">
            <a:extLst>
              <a:ext uri="{FF2B5EF4-FFF2-40B4-BE49-F238E27FC236}">
                <a16:creationId xmlns:a16="http://schemas.microsoft.com/office/drawing/2014/main" id="{3CCAE1F5-AE05-3B50-2C2A-5F52E98A5E2F}"/>
              </a:ext>
            </a:extLst>
          </p:cNvPr>
          <p:cNvSpPr/>
          <p:nvPr/>
        </p:nvSpPr>
        <p:spPr>
          <a:xfrm>
            <a:off x="391108" y="2681359"/>
            <a:ext cx="173823" cy="1495282"/>
          </a:xfrm>
          <a:prstGeom prst="leftBrace">
            <a:avLst/>
          </a:prstGeom>
          <a:ln/>
        </p:spPr>
        <p:style>
          <a:lnRef idx="2">
            <a:schemeClr val="dk1"/>
          </a:lnRef>
          <a:fillRef idx="0">
            <a:schemeClr val="dk1"/>
          </a:fillRef>
          <a:effectRef idx="1">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sp>
        <p:nvSpPr>
          <p:cNvPr id="17" name="右大括号 43">
            <a:extLst>
              <a:ext uri="{FF2B5EF4-FFF2-40B4-BE49-F238E27FC236}">
                <a16:creationId xmlns:a16="http://schemas.microsoft.com/office/drawing/2014/main" id="{261644CB-C3A4-805A-DA2D-F3B4ECBBD19E}"/>
              </a:ext>
            </a:extLst>
          </p:cNvPr>
          <p:cNvSpPr/>
          <p:nvPr/>
        </p:nvSpPr>
        <p:spPr>
          <a:xfrm>
            <a:off x="2850374" y="2735713"/>
            <a:ext cx="155448" cy="1424906"/>
          </a:xfrm>
          <a:prstGeom prst="rightBrace">
            <a:avLst/>
          </a:prstGeom>
          <a:ln/>
        </p:spPr>
        <p:style>
          <a:lnRef idx="2">
            <a:schemeClr val="dk1"/>
          </a:lnRef>
          <a:fillRef idx="0">
            <a:schemeClr val="dk1"/>
          </a:fillRef>
          <a:effectRef idx="1">
            <a:schemeClr val="dk1"/>
          </a:effectRef>
          <a:fontRef idx="minor">
            <a:schemeClr val="tx1"/>
          </a:fontRef>
        </p:style>
        <p:txBody>
          <a:bodyPr rot="0" spcFirstLastPara="1" vertOverflow="overflow" horzOverflow="overflow" vert="horz" wrap="square" lIns="91439" tIns="45719" rIns="91439" bIns="45719" numCol="1" spcCol="38100" rtlCol="0" anchor="t">
            <a:noAutofit/>
          </a:bodyPr>
          <a:lstStyle/>
          <a:p>
            <a:pPr marL="0" marR="0" indent="0" algn="l" defTabSz="914400" rtl="0" fontAlgn="auto" latinLnBrk="1" hangingPunct="0">
              <a:lnSpc>
                <a:spcPct val="100000"/>
              </a:lnSpc>
              <a:spcBef>
                <a:spcPts val="0"/>
              </a:spcBef>
              <a:spcAft>
                <a:spcPts val="0"/>
              </a:spcAft>
              <a:buClrTx/>
              <a:buSzTx/>
              <a:buFontTx/>
              <a:buNone/>
            </a:pPr>
            <a:endParaRPr kumimoji="0" lang="zh-CN" altLang="en-US" sz="1800" b="0" i="0" u="none" strike="noStrike" cap="none" spc="0" normalizeH="0" baseline="0">
              <a:ln>
                <a:noFill/>
              </a:ln>
              <a:solidFill>
                <a:srgbClr val="000000"/>
              </a:solidFill>
              <a:effectLst/>
              <a:uFillTx/>
            </a:endParaRPr>
          </a:p>
        </p:txBody>
      </p:sp>
      <p:cxnSp>
        <p:nvCxnSpPr>
          <p:cNvPr id="23" name="直线箭头连接符 12">
            <a:extLst>
              <a:ext uri="{FF2B5EF4-FFF2-40B4-BE49-F238E27FC236}">
                <a16:creationId xmlns:a16="http://schemas.microsoft.com/office/drawing/2014/main" id="{B311F1B1-B47E-3958-6E70-8EDCDA768342}"/>
              </a:ext>
            </a:extLst>
          </p:cNvPr>
          <p:cNvCxnSpPr>
            <a:cxnSpLocks/>
          </p:cNvCxnSpPr>
          <p:nvPr/>
        </p:nvCxnSpPr>
        <p:spPr>
          <a:xfrm>
            <a:off x="3162236" y="3442583"/>
            <a:ext cx="1083099"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4" name="Rounded Rectangle 23">
            <a:extLst>
              <a:ext uri="{FF2B5EF4-FFF2-40B4-BE49-F238E27FC236}">
                <a16:creationId xmlns:a16="http://schemas.microsoft.com/office/drawing/2014/main" id="{46B1F120-6213-CA0B-D85E-E75E380941FD}"/>
              </a:ext>
            </a:extLst>
          </p:cNvPr>
          <p:cNvSpPr/>
          <p:nvPr/>
        </p:nvSpPr>
        <p:spPr>
          <a:xfrm>
            <a:off x="4616679" y="3256432"/>
            <a:ext cx="1764569" cy="408620"/>
          </a:xfrm>
          <a:prstGeom prst="roundRect">
            <a:avLst/>
          </a:prstGeom>
          <a:solidFill>
            <a:srgbClr val="FFFFFF"/>
          </a:solidFill>
          <a:ln w="25400" cap="flat">
            <a:solidFill>
              <a:schemeClr val="tx1"/>
            </a:solidFill>
            <a:prstDash val="solid"/>
            <a:round/>
          </a:ln>
          <a:effectLst>
            <a:outerShdw blurRad="38100" dist="23000" dir="5400000" rotWithShape="0">
              <a:srgbClr val="000000">
                <a:alpha val="35000"/>
              </a:srgbClr>
            </a:outerShdw>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r>
              <a:rPr kumimoji="0" lang="en-JP" sz="1800" b="0" i="0" u="none" strike="noStrike" cap="none" spc="0" normalizeH="0" baseline="0">
                <a:ln>
                  <a:noFill/>
                </a:ln>
                <a:solidFill>
                  <a:srgbClr val="000000"/>
                </a:solidFill>
                <a:effectLst/>
                <a:uFillTx/>
                <a:latin typeface="+mj-lt"/>
                <a:ea typeface="+mj-ea"/>
                <a:cs typeface="+mj-cs"/>
                <a:sym typeface="Calibri" panose="020F0502020204030204"/>
              </a:rPr>
              <a:t>Prompt template</a:t>
            </a:r>
          </a:p>
        </p:txBody>
      </p:sp>
      <p:sp>
        <p:nvSpPr>
          <p:cNvPr id="27" name="TextBox 26">
            <a:extLst>
              <a:ext uri="{FF2B5EF4-FFF2-40B4-BE49-F238E27FC236}">
                <a16:creationId xmlns:a16="http://schemas.microsoft.com/office/drawing/2014/main" id="{BA442CC6-ACE5-2C5F-53CD-5FD222146AD6}"/>
              </a:ext>
            </a:extLst>
          </p:cNvPr>
          <p:cNvSpPr txBox="1"/>
          <p:nvPr/>
        </p:nvSpPr>
        <p:spPr>
          <a:xfrm>
            <a:off x="3162236" y="2932981"/>
            <a:ext cx="1197764"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JP"/>
              <a:t>Insert into</a:t>
            </a:r>
          </a:p>
        </p:txBody>
      </p:sp>
    </p:spTree>
    <p:extLst>
      <p:ext uri="{BB962C8B-B14F-4D97-AF65-F5344CB8AC3E}">
        <p14:creationId xmlns:p14="http://schemas.microsoft.com/office/powerpoint/2010/main" val="338671604"/>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0313" y="1268760"/>
            <a:ext cx="8077872" cy="523220"/>
          </a:xfrm>
          <a:prstGeom prst="rect">
            <a:avLst/>
          </a:prstGeom>
        </p:spPr>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endParaRPr kumimoji="0" lang="en-US" altLang="zh-CN" sz="2800" b="0" i="0" u="none" strike="noStrike" kern="1200" cap="none" spc="0" normalizeH="0" baseline="0" noProof="0">
              <a:ln>
                <a:noFill/>
              </a:ln>
              <a:solidFill>
                <a:srgbClr val="000000"/>
              </a:solidFill>
              <a:effectLst/>
              <a:uLnTx/>
              <a:uFillTx/>
              <a:latin typeface="Calibri" panose="020F0502020204030204"/>
              <a:cs typeface="Arial" panose="020B0604020202020204" pitchFamily="34" charset="0"/>
            </a:endParaRPr>
          </a:p>
        </p:txBody>
      </p:sp>
      <p:sp>
        <p:nvSpPr>
          <p:cNvPr id="2" name="文本框 1">
            <a:extLst>
              <a:ext uri="{FF2B5EF4-FFF2-40B4-BE49-F238E27FC236}">
                <a16:creationId xmlns:a16="http://schemas.microsoft.com/office/drawing/2014/main" id="{7D1E6534-B416-1538-DE2B-41208342DBCE}"/>
              </a:ext>
            </a:extLst>
          </p:cNvPr>
          <p:cNvSpPr txBox="1"/>
          <p:nvPr/>
        </p:nvSpPr>
        <p:spPr>
          <a:xfrm>
            <a:off x="2831504" y="3044279"/>
            <a:ext cx="7384275"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spcBef>
                <a:spcPts val="600"/>
              </a:spcBef>
              <a:spcAft>
                <a:spcPts val="600"/>
              </a:spcAft>
              <a:buClr>
                <a:srgbClr val="7D2D2D"/>
              </a:buClr>
              <a:buSzPct val="75000"/>
              <a:defRPr/>
            </a:pPr>
            <a:r>
              <a:rPr lang="en-US" altLang="zh-CN" sz="4400" b="1">
                <a:solidFill>
                  <a:srgbClr val="800000"/>
                </a:solidFill>
                <a:latin typeface="Times New Roman" panose="02020603050405020304" pitchFamily="18" charset="0"/>
                <a:cs typeface="Times New Roman" panose="02020603050405020304" pitchFamily="18" charset="0"/>
              </a:rPr>
              <a:t>Current Progress Report</a:t>
            </a:r>
          </a:p>
        </p:txBody>
      </p:sp>
      <p:sp>
        <p:nvSpPr>
          <p:cNvPr id="4" name="スライド番号プレースホルダ 4">
            <a:extLst>
              <a:ext uri="{FF2B5EF4-FFF2-40B4-BE49-F238E27FC236}">
                <a16:creationId xmlns:a16="http://schemas.microsoft.com/office/drawing/2014/main" id="{B253E443-4F44-1230-BDA5-27315E561DD4}"/>
              </a:ext>
            </a:extLst>
          </p:cNvPr>
          <p:cNvSpPr txBox="1">
            <a:spLocks/>
          </p:cNvSpPr>
          <p:nvPr/>
        </p:nvSpPr>
        <p:spPr>
          <a:xfrm>
            <a:off x="11685315" y="6300727"/>
            <a:ext cx="194920" cy="338548"/>
          </a:xfrm>
          <a:prstGeom prst="rect">
            <a:avLst/>
          </a:prstGeom>
          <a:ln w="12700">
            <a:miter lim="400000"/>
          </a:ln>
        </p:spPr>
        <p:txBody>
          <a:bodyPr wrap="none" lIns="45717" tIns="45717" rIns="45717" bIns="45717" anchor="ctr">
            <a:spAutoFit/>
          </a:bodyPr>
          <a:lstStyle>
            <a:defPPr>
              <a:defRPr lang="zh-CN"/>
            </a:defPPr>
            <a:lvl1pPr marL="0" algn="r" defTabSz="914400" rtl="0" eaLnBrk="1" latinLnBrk="0" hangingPunct="1">
              <a:defRPr sz="1200" kern="1200">
                <a:solidFill>
                  <a:srgbClr val="888888"/>
                </a:solidFill>
                <a:latin typeface="Times New Roman" panose="02020603050405020304"/>
                <a:ea typeface="Times New Roman" panose="02020603050405020304"/>
                <a:cs typeface="Times New Roman" panose="02020603050405020304"/>
                <a:sym typeface="Times New Roman" panose="02020603050405020304"/>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35756B90-72FF-4556-B5A1-8837E643D342}" type="slidenum">
              <a:rPr lang="en-US" altLang="zh-CN" sz="1600" smtClean="0">
                <a:solidFill>
                  <a:srgbClr val="000000">
                    <a:lumMod val="85000"/>
                    <a:lumOff val="15000"/>
                  </a:srgbClr>
                </a:solidFill>
              </a:rPr>
              <a:pPr>
                <a:defRPr/>
              </a:pPr>
              <a:t>28</a:t>
            </a:fld>
            <a:endParaRPr lang="en-US" sz="1600">
              <a:solidFill>
                <a:srgbClr val="000000">
                  <a:lumMod val="85000"/>
                  <a:lumOff val="15000"/>
                </a:srgbClr>
              </a:solidFill>
            </a:endParaRPr>
          </a:p>
        </p:txBody>
      </p:sp>
    </p:spTree>
    <p:extLst>
      <p:ext uri="{BB962C8B-B14F-4D97-AF65-F5344CB8AC3E}">
        <p14:creationId xmlns:p14="http://schemas.microsoft.com/office/powerpoint/2010/main" val="1060605643"/>
      </p:ext>
    </p:extLst>
  </p:cSld>
  <p:clrMapOvr>
    <a:masterClrMapping/>
  </p:clrMapOvr>
  <p:transition spd="med" advTm="48640"/>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C8C676-41D1-456B-A8F7-6EC0F95FADA7}"/>
              </a:ext>
            </a:extLst>
          </p:cNvPr>
          <p:cNvSpPr txBox="1"/>
          <p:nvPr/>
        </p:nvSpPr>
        <p:spPr>
          <a:xfrm>
            <a:off x="6699999" y="3045074"/>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latin typeface="Times New Roman" panose="02020603050405020304" pitchFamily="18" charset="0"/>
              <a:cs typeface="Times New Roman" panose="02020603050405020304" pitchFamily="18" charset="0"/>
            </a:endParaRPr>
          </a:p>
        </p:txBody>
      </p:sp>
      <p:sp>
        <p:nvSpPr>
          <p:cNvPr id="10" name="标题 3">
            <a:extLst>
              <a:ext uri="{FF2B5EF4-FFF2-40B4-BE49-F238E27FC236}">
                <a16:creationId xmlns:a16="http://schemas.microsoft.com/office/drawing/2014/main" id="{72FDE98E-6BDE-C5C1-7110-E491AA8D6EC0}"/>
              </a:ext>
            </a:extLst>
          </p:cNvPr>
          <p:cNvSpPr txBox="1">
            <a:spLocks/>
          </p:cNvSpPr>
          <p:nvPr/>
        </p:nvSpPr>
        <p:spPr>
          <a:xfrm>
            <a:off x="311032" y="227916"/>
            <a:ext cx="11801945" cy="785820"/>
          </a:xfrm>
          <a:prstGeom prst="rect">
            <a:avLst/>
          </a:prstGeom>
          <a:ln w="12700">
            <a:miter lim="400000"/>
          </a:ln>
        </p:spPr>
        <p:txBody>
          <a:bodyPr lIns="45717" tIns="45717" rIns="45717" bIns="45717" anchor="ctr">
            <a:normAutofit/>
          </a:bodyPr>
          <a:lst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lang="en-US" sz="4000" b="1" kern="0">
                <a:solidFill>
                  <a:srgbClr val="800000"/>
                </a:solidFill>
                <a:latin typeface="Arial Black" panose="020B0A04020102020204" pitchFamily="34" charset="0"/>
                <a:cs typeface="Times New Roman" panose="02020603050405020304" pitchFamily="18" charset="0"/>
              </a:rPr>
              <a:t>Experimental Setting</a:t>
            </a:r>
          </a:p>
        </p:txBody>
      </p:sp>
      <p:sp>
        <p:nvSpPr>
          <p:cNvPr id="5" name="テキスト ボックス 4">
            <a:extLst>
              <a:ext uri="{FF2B5EF4-FFF2-40B4-BE49-F238E27FC236}">
                <a16:creationId xmlns:a16="http://schemas.microsoft.com/office/drawing/2014/main" id="{655C68AC-5125-3A5C-A143-B9D588C5E2D5}"/>
              </a:ext>
            </a:extLst>
          </p:cNvPr>
          <p:cNvSpPr txBox="1"/>
          <p:nvPr/>
        </p:nvSpPr>
        <p:spPr>
          <a:xfrm>
            <a:off x="5213188" y="2887682"/>
            <a:ext cx="5480170" cy="341632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kumimoji="1" lang="en-US" altLang="ja-CN" b="1"/>
              <a:t>Final Selection Model:</a:t>
            </a:r>
          </a:p>
          <a:p>
            <a:pPr algn="just"/>
            <a:endParaRPr kumimoji="1" lang="en-US" altLang="ja-CN"/>
          </a:p>
          <a:p>
            <a:pPr marL="285750" indent="-285750" algn="just">
              <a:buFont typeface="Wingdings" pitchFamily="2" charset="2"/>
              <a:buChar char="§"/>
            </a:pPr>
            <a:r>
              <a:rPr kumimoji="1" lang="en-US" altLang="ja-CN"/>
              <a:t>llama3.1:8b-instruct-q8_0</a:t>
            </a:r>
          </a:p>
          <a:p>
            <a:pPr algn="just"/>
            <a:r>
              <a:rPr lang="en-US" altLang="ja-CN" b="0">
                <a:solidFill>
                  <a:srgbClr val="953800"/>
                </a:solidFill>
                <a:effectLst/>
                <a:highlight>
                  <a:srgbClr val="FFFFFF"/>
                </a:highlight>
                <a:latin typeface="Menlo" panose="020B0609030804020204" pitchFamily="49" charset="0"/>
              </a:rPr>
              <a:t>	seed</a:t>
            </a:r>
            <a:r>
              <a:rPr lang="en-US" altLang="ja-CN" b="0">
                <a:solidFill>
                  <a:srgbClr val="CF222E"/>
                </a:solidFill>
                <a:effectLst/>
                <a:highlight>
                  <a:srgbClr val="FFFFFF"/>
                </a:highlight>
                <a:latin typeface="Menlo" panose="020B0609030804020204" pitchFamily="49" charset="0"/>
              </a:rPr>
              <a:t>=</a:t>
            </a:r>
            <a:r>
              <a:rPr lang="en-US" altLang="ja-CN" b="0">
                <a:solidFill>
                  <a:srgbClr val="0550AE"/>
                </a:solidFill>
                <a:effectLst/>
                <a:highlight>
                  <a:srgbClr val="FFFFFF"/>
                </a:highlight>
                <a:latin typeface="Menlo" panose="020B0609030804020204" pitchFamily="49" charset="0"/>
              </a:rPr>
              <a:t>0</a:t>
            </a:r>
            <a:r>
              <a:rPr lang="en-US" altLang="ja-CN" b="0">
                <a:solidFill>
                  <a:srgbClr val="1F2328"/>
                </a:solidFill>
                <a:effectLst/>
                <a:highlight>
                  <a:srgbClr val="FFFFFF"/>
                </a:highlight>
                <a:latin typeface="Menlo" panose="020B0609030804020204" pitchFamily="49" charset="0"/>
              </a:rPr>
              <a:t>,</a:t>
            </a:r>
          </a:p>
          <a:p>
            <a:r>
              <a:rPr lang="en-US" altLang="ja-CN" b="0">
                <a:solidFill>
                  <a:srgbClr val="953800"/>
                </a:solidFill>
                <a:effectLst/>
                <a:highlight>
                  <a:srgbClr val="FFFFFF"/>
                </a:highlight>
                <a:latin typeface="Menlo" panose="020B0609030804020204" pitchFamily="49" charset="0"/>
              </a:rPr>
              <a:t>	temperature</a:t>
            </a:r>
            <a:r>
              <a:rPr lang="en-US" altLang="ja-CN" b="0">
                <a:solidFill>
                  <a:srgbClr val="CF222E"/>
                </a:solidFill>
                <a:effectLst/>
                <a:highlight>
                  <a:srgbClr val="FFFFFF"/>
                </a:highlight>
                <a:latin typeface="Menlo" panose="020B0609030804020204" pitchFamily="49" charset="0"/>
              </a:rPr>
              <a:t>=</a:t>
            </a:r>
            <a:r>
              <a:rPr lang="en-US" altLang="ja-CN" b="0">
                <a:solidFill>
                  <a:srgbClr val="0550AE"/>
                </a:solidFill>
                <a:effectLst/>
                <a:highlight>
                  <a:srgbClr val="FFFFFF"/>
                </a:highlight>
                <a:latin typeface="Menlo" panose="020B0609030804020204" pitchFamily="49" charset="0"/>
              </a:rPr>
              <a:t>0.0</a:t>
            </a:r>
            <a:r>
              <a:rPr lang="en-US" altLang="ja-CN" b="0">
                <a:solidFill>
                  <a:srgbClr val="1F2328"/>
                </a:solidFill>
                <a:effectLst/>
                <a:highlight>
                  <a:srgbClr val="FFFFFF"/>
                </a:highlight>
                <a:latin typeface="Menlo" panose="020B0609030804020204" pitchFamily="49" charset="0"/>
              </a:rPr>
              <a:t>,</a:t>
            </a:r>
          </a:p>
          <a:p>
            <a:endParaRPr lang="en-US" altLang="ja-CN">
              <a:solidFill>
                <a:srgbClr val="1F2328"/>
              </a:solidFill>
              <a:highlight>
                <a:srgbClr val="FFFFFF"/>
              </a:highlight>
              <a:latin typeface="Menlo" panose="020B0609030804020204" pitchFamily="49" charset="0"/>
            </a:endParaRPr>
          </a:p>
          <a:p>
            <a:r>
              <a:rPr lang="en-US" altLang="ja-CN" b="0">
                <a:solidFill>
                  <a:srgbClr val="1F2328"/>
                </a:solidFill>
                <a:effectLst/>
                <a:highlight>
                  <a:srgbClr val="FFFFFF"/>
                </a:highlight>
                <a:latin typeface="Menlo" panose="020B0609030804020204" pitchFamily="49" charset="0"/>
              </a:rPr>
              <a:t>Or </a:t>
            </a:r>
          </a:p>
          <a:p>
            <a:endParaRPr lang="en-US" altLang="ja-CN">
              <a:solidFill>
                <a:srgbClr val="1F2328"/>
              </a:solidFill>
              <a:highlight>
                <a:srgbClr val="FFFFFF"/>
              </a:highlight>
              <a:latin typeface="Menlo" panose="020B0609030804020204" pitchFamily="49" charset="0"/>
            </a:endParaRPr>
          </a:p>
          <a:p>
            <a:pPr marL="285750" indent="-285750">
              <a:buFont typeface="Arial" panose="020B0604020202020204" pitchFamily="34" charset="0"/>
              <a:buChar char="•"/>
            </a:pPr>
            <a:r>
              <a:rPr lang="en-US" altLang="ja-CN">
                <a:solidFill>
                  <a:srgbClr val="1F2328"/>
                </a:solidFill>
                <a:highlight>
                  <a:srgbClr val="FFFFFF"/>
                </a:highlight>
                <a:latin typeface="Menlo" panose="020B0609030804020204" pitchFamily="49" charset="0"/>
              </a:rPr>
              <a:t>Qwen2:8B</a:t>
            </a:r>
          </a:p>
          <a:p>
            <a:pPr algn="just"/>
            <a:r>
              <a:rPr lang="en-US" altLang="ja-CN" b="0">
                <a:solidFill>
                  <a:srgbClr val="953800"/>
                </a:solidFill>
                <a:effectLst/>
                <a:highlight>
                  <a:srgbClr val="FFFFFF"/>
                </a:highlight>
                <a:latin typeface="Menlo" panose="020B0609030804020204" pitchFamily="49" charset="0"/>
              </a:rPr>
              <a:t>	seed</a:t>
            </a:r>
            <a:r>
              <a:rPr lang="en-US" altLang="ja-CN" b="0">
                <a:solidFill>
                  <a:srgbClr val="CF222E"/>
                </a:solidFill>
                <a:effectLst/>
                <a:highlight>
                  <a:srgbClr val="FFFFFF"/>
                </a:highlight>
                <a:latin typeface="Menlo" panose="020B0609030804020204" pitchFamily="49" charset="0"/>
              </a:rPr>
              <a:t>=</a:t>
            </a:r>
            <a:r>
              <a:rPr lang="en-US" altLang="ja-CN" b="0">
                <a:solidFill>
                  <a:srgbClr val="0550AE"/>
                </a:solidFill>
                <a:effectLst/>
                <a:highlight>
                  <a:srgbClr val="FFFFFF"/>
                </a:highlight>
                <a:latin typeface="Menlo" panose="020B0609030804020204" pitchFamily="49" charset="0"/>
              </a:rPr>
              <a:t>0</a:t>
            </a:r>
            <a:r>
              <a:rPr lang="en-US" altLang="ja-CN" b="0">
                <a:solidFill>
                  <a:srgbClr val="1F2328"/>
                </a:solidFill>
                <a:effectLst/>
                <a:highlight>
                  <a:srgbClr val="FFFFFF"/>
                </a:highlight>
                <a:latin typeface="Menlo" panose="020B0609030804020204" pitchFamily="49" charset="0"/>
              </a:rPr>
              <a:t>,</a:t>
            </a:r>
          </a:p>
          <a:p>
            <a:r>
              <a:rPr lang="en-US" altLang="ja-CN" b="0">
                <a:solidFill>
                  <a:srgbClr val="953800"/>
                </a:solidFill>
                <a:effectLst/>
                <a:highlight>
                  <a:srgbClr val="FFFFFF"/>
                </a:highlight>
                <a:latin typeface="Menlo" panose="020B0609030804020204" pitchFamily="49" charset="0"/>
              </a:rPr>
              <a:t>	temperature</a:t>
            </a:r>
            <a:r>
              <a:rPr lang="en-US" altLang="ja-CN" b="0">
                <a:solidFill>
                  <a:srgbClr val="CF222E"/>
                </a:solidFill>
                <a:effectLst/>
                <a:highlight>
                  <a:srgbClr val="FFFFFF"/>
                </a:highlight>
                <a:latin typeface="Menlo" panose="020B0609030804020204" pitchFamily="49" charset="0"/>
              </a:rPr>
              <a:t>=</a:t>
            </a:r>
            <a:r>
              <a:rPr lang="en-US" altLang="ja-CN" b="0">
                <a:solidFill>
                  <a:srgbClr val="0550AE"/>
                </a:solidFill>
                <a:effectLst/>
                <a:highlight>
                  <a:srgbClr val="FFFFFF"/>
                </a:highlight>
                <a:latin typeface="Menlo" panose="020B0609030804020204" pitchFamily="49" charset="0"/>
              </a:rPr>
              <a:t>0.0</a:t>
            </a:r>
            <a:r>
              <a:rPr lang="en-US" altLang="ja-CN" b="0">
                <a:solidFill>
                  <a:srgbClr val="1F2328"/>
                </a:solidFill>
                <a:effectLst/>
                <a:highlight>
                  <a:srgbClr val="FFFFFF"/>
                </a:highlight>
                <a:latin typeface="Menlo" panose="020B0609030804020204" pitchFamily="49" charset="0"/>
              </a:rPr>
              <a:t>,</a:t>
            </a:r>
          </a:p>
          <a:p>
            <a:pPr marL="285750" indent="-285750">
              <a:buFont typeface="Arial" panose="020B0604020202020204" pitchFamily="34" charset="0"/>
              <a:buChar char="•"/>
            </a:pPr>
            <a:endParaRPr lang="en-US" altLang="ja-CN" b="0">
              <a:solidFill>
                <a:srgbClr val="1F2328"/>
              </a:solidFill>
              <a:effectLst/>
              <a:highlight>
                <a:srgbClr val="FFFFFF"/>
              </a:highlight>
              <a:latin typeface="Menlo" panose="020B0609030804020204" pitchFamily="49" charset="0"/>
            </a:endParaRPr>
          </a:p>
        </p:txBody>
      </p:sp>
      <p:pic>
        <p:nvPicPr>
          <p:cNvPr id="2" name="图片 7">
            <a:extLst>
              <a:ext uri="{FF2B5EF4-FFF2-40B4-BE49-F238E27FC236}">
                <a16:creationId xmlns:a16="http://schemas.microsoft.com/office/drawing/2014/main" id="{FAFA3D88-957D-6F89-17A3-BF2F43A5B9A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75436" y="3952066"/>
            <a:ext cx="1859110" cy="1780831"/>
          </a:xfrm>
          <a:prstGeom prst="rect">
            <a:avLst/>
          </a:prstGeom>
        </p:spPr>
      </p:pic>
      <p:pic>
        <p:nvPicPr>
          <p:cNvPr id="9" name="Picture 8" descr="A black background with a black square&#10;&#10;Description automatically generated with medium confidence">
            <a:extLst>
              <a:ext uri="{FF2B5EF4-FFF2-40B4-BE49-F238E27FC236}">
                <a16:creationId xmlns:a16="http://schemas.microsoft.com/office/drawing/2014/main" id="{BE52C336-733C-7E52-A04B-ADB02718557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54765" y="1714761"/>
            <a:ext cx="900452" cy="1273567"/>
          </a:xfrm>
          <a:prstGeom prst="rect">
            <a:avLst/>
          </a:prstGeom>
        </p:spPr>
      </p:pic>
      <p:sp>
        <p:nvSpPr>
          <p:cNvPr id="12" name="TextBox 11">
            <a:extLst>
              <a:ext uri="{FF2B5EF4-FFF2-40B4-BE49-F238E27FC236}">
                <a16:creationId xmlns:a16="http://schemas.microsoft.com/office/drawing/2014/main" id="{E72E3FE5-B305-4353-9B9E-732CDB5B4AA1}"/>
              </a:ext>
            </a:extLst>
          </p:cNvPr>
          <p:cNvSpPr txBox="1"/>
          <p:nvPr/>
        </p:nvSpPr>
        <p:spPr>
          <a:xfrm>
            <a:off x="5138045" y="1247488"/>
            <a:ext cx="1915909"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JP" b="1"/>
              <a:t>LLM2vec model</a:t>
            </a:r>
          </a:p>
        </p:txBody>
      </p:sp>
      <p:sp>
        <p:nvSpPr>
          <p:cNvPr id="15" name="TextBox 14">
            <a:extLst>
              <a:ext uri="{FF2B5EF4-FFF2-40B4-BE49-F238E27FC236}">
                <a16:creationId xmlns:a16="http://schemas.microsoft.com/office/drawing/2014/main" id="{1C80278F-2482-3D39-8A74-6961AE1FE58A}"/>
              </a:ext>
            </a:extLst>
          </p:cNvPr>
          <p:cNvSpPr txBox="1"/>
          <p:nvPr/>
        </p:nvSpPr>
        <p:spPr>
          <a:xfrm>
            <a:off x="5213188" y="2080203"/>
            <a:ext cx="5883413"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JP"/>
              <a:t>Meta-Llama-3-8B-Instruct-mntp-unsup-simcse</a:t>
            </a:r>
          </a:p>
        </p:txBody>
      </p:sp>
      <p:sp>
        <p:nvSpPr>
          <p:cNvPr id="18" name="TextBox 17">
            <a:extLst>
              <a:ext uri="{FF2B5EF4-FFF2-40B4-BE49-F238E27FC236}">
                <a16:creationId xmlns:a16="http://schemas.microsoft.com/office/drawing/2014/main" id="{21000C94-1862-4D78-A1F5-ADF183DEBA55}"/>
              </a:ext>
            </a:extLst>
          </p:cNvPr>
          <p:cNvSpPr txBox="1"/>
          <p:nvPr/>
        </p:nvSpPr>
        <p:spPr>
          <a:xfrm>
            <a:off x="2373425" y="6196280"/>
            <a:ext cx="7445148" cy="707886"/>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285750" indent="-285750" algn="just">
              <a:buFont typeface="Wingdings" pitchFamily="2" charset="2"/>
              <a:buChar char="§"/>
            </a:pPr>
            <a:r>
              <a:rPr kumimoji="1" lang="en-US" altLang="zh-CN" sz="2000">
                <a:cs typeface="Times New Roman" panose="02020603050405020304" pitchFamily="18" charset="0"/>
              </a:rPr>
              <a:t>top-k candidates by searching from LLM2Vec: 10</a:t>
            </a:r>
            <a:endParaRPr lang="en-US" sz="2000"/>
          </a:p>
          <a:p>
            <a:pPr marL="285750" indent="-285750" algn="just">
              <a:buFont typeface="Wingdings" pitchFamily="2" charset="2"/>
              <a:buChar char="§"/>
            </a:pPr>
            <a:endParaRPr lang="en-JP" sz="2000"/>
          </a:p>
        </p:txBody>
      </p:sp>
    </p:spTree>
    <p:extLst>
      <p:ext uri="{BB962C8B-B14F-4D97-AF65-F5344CB8AC3E}">
        <p14:creationId xmlns:p14="http://schemas.microsoft.com/office/powerpoint/2010/main" val="3000435482"/>
      </p:ext>
    </p:extLst>
  </p:cSld>
  <p:clrMapOvr>
    <a:masterClrMapping/>
  </p:clrMapOvr>
  <p:transition spd="med" advTm="116633"/>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E9A57-2FE8-248C-C26D-BF7575097E14}"/>
              </a:ext>
            </a:extLst>
          </p:cNvPr>
          <p:cNvSpPr>
            <a:spLocks noGrp="1"/>
          </p:cNvSpPr>
          <p:nvPr>
            <p:ph type="title"/>
          </p:nvPr>
        </p:nvSpPr>
        <p:spPr/>
        <p:txBody>
          <a:bodyPr>
            <a:normAutofit/>
          </a:bodyPr>
          <a:lstStyle/>
          <a:p>
            <a:r>
              <a:rPr lang="en-JP">
                <a:solidFill>
                  <a:srgbClr val="800000"/>
                </a:solidFill>
              </a:rPr>
              <a:t>Abstract</a:t>
            </a:r>
          </a:p>
        </p:txBody>
      </p:sp>
      <p:sp>
        <p:nvSpPr>
          <p:cNvPr id="3" name="Text Placeholder 2">
            <a:extLst>
              <a:ext uri="{FF2B5EF4-FFF2-40B4-BE49-F238E27FC236}">
                <a16:creationId xmlns:a16="http://schemas.microsoft.com/office/drawing/2014/main" id="{755A653B-C559-CC23-C37E-B0BA36E2ABEF}"/>
              </a:ext>
            </a:extLst>
          </p:cNvPr>
          <p:cNvSpPr>
            <a:spLocks noGrp="1"/>
          </p:cNvSpPr>
          <p:nvPr>
            <p:ph type="body" idx="1"/>
          </p:nvPr>
        </p:nvSpPr>
        <p:spPr>
          <a:xfrm>
            <a:off x="960852" y="1257292"/>
            <a:ext cx="9463308" cy="5419879"/>
          </a:xfrm>
        </p:spPr>
        <p:txBody>
          <a:bodyPr>
            <a:noAutofit/>
          </a:bodyPr>
          <a:lstStyle/>
          <a:p>
            <a:endParaRPr lang="en-US" sz="1400" dirty="0"/>
          </a:p>
          <a:p>
            <a:r>
              <a:rPr lang="en-US" sz="2000" dirty="0">
                <a:latin typeface="Times New Roman" panose="02020603050405020304" pitchFamily="18" charset="0"/>
                <a:cs typeface="Times New Roman" panose="02020603050405020304" pitchFamily="18" charset="0"/>
              </a:rPr>
              <a:t>We introduce a method for mapping Wikipedia categories and lists to </a:t>
            </a:r>
            <a:r>
              <a:rPr lang="en-US" sz="2000" dirty="0" err="1">
                <a:latin typeface="Times New Roman" panose="02020603050405020304" pitchFamily="18" charset="0"/>
                <a:cs typeface="Times New Roman" panose="02020603050405020304" pitchFamily="18" charset="0"/>
              </a:rPr>
              <a:t>DBpedia</a:t>
            </a:r>
            <a:r>
              <a:rPr lang="en-US" sz="2000" dirty="0">
                <a:latin typeface="Times New Roman" panose="02020603050405020304" pitchFamily="18" charset="0"/>
                <a:cs typeface="Times New Roman" panose="02020603050405020304" pitchFamily="18" charset="0"/>
              </a:rPr>
              <a:t> ontology using LLMs and hierarchical data from </a:t>
            </a:r>
            <a:r>
              <a:rPr lang="en-US" sz="2000" dirty="0" err="1">
                <a:latin typeface="Times New Roman" panose="02020603050405020304" pitchFamily="18" charset="0"/>
                <a:cs typeface="Times New Roman" panose="02020603050405020304" pitchFamily="18" charset="0"/>
              </a:rPr>
              <a:t>CaLiGraph</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By using the LLM2Vec model to generate embeddings that rank class candidates we can traverse the </a:t>
            </a:r>
            <a:r>
              <a:rPr lang="en-US" sz="2000" dirty="0" err="1">
                <a:latin typeface="Times New Roman" panose="02020603050405020304" pitchFamily="18" charset="0"/>
                <a:cs typeface="Times New Roman" panose="02020603050405020304" pitchFamily="18" charset="0"/>
              </a:rPr>
              <a:t>DBpedia</a:t>
            </a:r>
            <a:r>
              <a:rPr lang="en-US" sz="2000" dirty="0">
                <a:latin typeface="Times New Roman" panose="02020603050405020304" pitchFamily="18" charset="0"/>
                <a:cs typeface="Times New Roman" panose="02020603050405020304" pitchFamily="18" charset="0"/>
              </a:rPr>
              <a:t> ontology tree </a:t>
            </a:r>
          </a:p>
          <a:p>
            <a:r>
              <a:rPr lang="en-US" sz="2000" dirty="0">
                <a:latin typeface="Times New Roman" panose="02020603050405020304" pitchFamily="18" charset="0"/>
                <a:cs typeface="Times New Roman" panose="02020603050405020304" pitchFamily="18" charset="0"/>
              </a:rPr>
              <a:t>Hierarchical structure from </a:t>
            </a:r>
            <a:r>
              <a:rPr lang="en-US" sz="2000" dirty="0" err="1">
                <a:latin typeface="Times New Roman" panose="02020603050405020304" pitchFamily="18" charset="0"/>
                <a:cs typeface="Times New Roman" panose="02020603050405020304" pitchFamily="18" charset="0"/>
              </a:rPr>
              <a:t>CaLiGraph</a:t>
            </a:r>
            <a:r>
              <a:rPr lang="en-US" sz="2000" dirty="0">
                <a:latin typeface="Times New Roman" panose="02020603050405020304" pitchFamily="18" charset="0"/>
                <a:cs typeface="Times New Roman" panose="02020603050405020304" pitchFamily="18" charset="0"/>
              </a:rPr>
              <a:t> refines the algorithm's focus, selecting relevant classes at each level for more accurate mapping.</a:t>
            </a:r>
          </a:p>
          <a:p>
            <a:r>
              <a:rPr lang="en-US" sz="2000" dirty="0">
                <a:latin typeface="Times New Roman" panose="02020603050405020304" pitchFamily="18" charset="0"/>
                <a:cs typeface="Times New Roman" panose="02020603050405020304" pitchFamily="18" charset="0"/>
              </a:rPr>
              <a:t>The result is selected from candidates by LLM and hierarchy information.</a:t>
            </a:r>
          </a:p>
          <a:p>
            <a:r>
              <a:rPr lang="en-US" sz="2000" dirty="0">
                <a:latin typeface="Times New Roman" panose="02020603050405020304" pitchFamily="18" charset="0"/>
                <a:cs typeface="Times New Roman" panose="02020603050405020304" pitchFamily="18" charset="0"/>
              </a:rPr>
              <a:t>The result is tested on a benchmark dataset of 3000 annotated </a:t>
            </a:r>
            <a:r>
              <a:rPr lang="en-US" sz="2000" dirty="0" err="1">
                <a:latin typeface="Times New Roman" panose="02020603050405020304" pitchFamily="18" charset="0"/>
                <a:cs typeface="Times New Roman" panose="02020603050405020304" pitchFamily="18" charset="0"/>
              </a:rPr>
              <a:t>CaLiGraph-DBpedia</a:t>
            </a:r>
            <a:r>
              <a:rPr lang="en-US" sz="2000" dirty="0">
                <a:latin typeface="Times New Roman" panose="02020603050405020304" pitchFamily="18" charset="0"/>
                <a:cs typeface="Times New Roman" panose="02020603050405020304" pitchFamily="18" charset="0"/>
              </a:rPr>
              <a:t> pairs, this model outperforms the baseline by 60% in accuracy, proving effective for large-scale mapping.</a:t>
            </a:r>
          </a:p>
        </p:txBody>
      </p:sp>
      <p:sp>
        <p:nvSpPr>
          <p:cNvPr id="4" name="Slide Number Placeholder 3">
            <a:extLst>
              <a:ext uri="{FF2B5EF4-FFF2-40B4-BE49-F238E27FC236}">
                <a16:creationId xmlns:a16="http://schemas.microsoft.com/office/drawing/2014/main" id="{283E6DB7-78C4-478B-9341-44E25082A6BB}"/>
              </a:ext>
            </a:extLst>
          </p:cNvPr>
          <p:cNvSpPr>
            <a:spLocks noGrp="1"/>
          </p:cNvSpPr>
          <p:nvPr>
            <p:ph type="sldNum" sz="quarter" idx="2"/>
          </p:nvPr>
        </p:nvSpPr>
        <p:spPr/>
        <p:txBody>
          <a:bodyPr/>
          <a:lstStyle/>
          <a:p>
            <a:fld id="{86CB4B4D-7CA3-9044-876B-883B54F8677D}" type="slidenum">
              <a:rPr lang="en-JP" smtClean="0"/>
              <a:t>3</a:t>
            </a:fld>
            <a:endParaRPr lang="en-JP"/>
          </a:p>
        </p:txBody>
      </p:sp>
    </p:spTree>
    <p:extLst>
      <p:ext uri="{BB962C8B-B14F-4D97-AF65-F5344CB8AC3E}">
        <p14:creationId xmlns:p14="http://schemas.microsoft.com/office/powerpoint/2010/main" val="2579159599"/>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normAutofit/>
          </a:bodyPr>
          <a:lstStyle/>
          <a:p>
            <a:r>
              <a:rPr kumimoji="1" lang="en" altLang="zh-CN" sz="4400" b="1">
                <a:solidFill>
                  <a:srgbClr val="800000"/>
                </a:solidFill>
                <a:latin typeface="Arial Black" panose="020B0A04020102020204" pitchFamily="34" charset="0"/>
              </a:rPr>
              <a:t>Dataset</a:t>
            </a:r>
            <a:endParaRPr kumimoji="1" lang="zh-CN" altLang="en-US" sz="4400" b="1">
              <a:solidFill>
                <a:srgbClr val="800000"/>
              </a:solidFill>
              <a:latin typeface="Arial Black" panose="020B0A04020102020204" pitchFamily="34" charset="0"/>
            </a:endParaRPr>
          </a:p>
        </p:txBody>
      </p:sp>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1981200" y="1142987"/>
            <a:ext cx="8229600" cy="5500725"/>
          </a:xfrm>
        </p:spPr>
        <p:txBody>
          <a:bodyPr>
            <a:noAutofit/>
          </a:bodyPr>
          <a:lstStyle/>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a:latin typeface="Times New Roman" panose="02020603050405020304" pitchFamily="18" charset="0"/>
              <a:cs typeface="Times New Roman" panose="02020603050405020304" pitchFamily="18" charset="0"/>
            </a:endParaRPr>
          </a:p>
          <a:p>
            <a:pPr marL="457200" indent="-457200" algn="just" hangingPunct="0">
              <a:lnSpc>
                <a:spcPct val="120000"/>
              </a:lnSpc>
              <a:spcBef>
                <a:spcPts val="0"/>
              </a:spcBef>
              <a:buClrTx/>
              <a:buSzTx/>
              <a:buFont typeface="Arial" panose="020B0604020202020204" pitchFamily="34" charset="0"/>
              <a:buChar char="•"/>
              <a:defRPr/>
            </a:pPr>
            <a:r>
              <a:rPr kumimoji="1" lang="en-US" altLang="zh-CN" sz="1800">
                <a:latin typeface="Times New Roman" panose="02020603050405020304" pitchFamily="18" charset="0"/>
                <a:cs typeface="Times New Roman" panose="02020603050405020304" pitchFamily="18" charset="0"/>
              </a:rPr>
              <a:t>For fine-tuning the BERT classifier, 3000 CaLiGraph classes were randomly sampled. Then distant supervision was used to construct mapping pairs [4]. We also extract few-shot examples from these mappings.</a:t>
            </a:r>
          </a:p>
          <a:p>
            <a:pPr marL="457200" indent="-457200" algn="just" hangingPunct="0">
              <a:lnSpc>
                <a:spcPct val="120000"/>
              </a:lnSpc>
              <a:spcBef>
                <a:spcPts val="0"/>
              </a:spcBef>
              <a:buClrTx/>
              <a:buSzTx/>
              <a:buFont typeface="Arial" panose="020B0604020202020204" pitchFamily="34" charset="0"/>
              <a:buChar char="•"/>
              <a:defRPr/>
            </a:pPr>
            <a:r>
              <a:rPr kumimoji="1" lang="en-US" altLang="zh-CN" sz="1800">
                <a:latin typeface="Times New Roman" panose="02020603050405020304" pitchFamily="18" charset="0"/>
                <a:cs typeface="Times New Roman" panose="02020603050405020304" pitchFamily="18" charset="0"/>
              </a:rPr>
              <a:t>The 3000 test samples, which are disjoint from training samples, are labeled and cross-checked by three annotators.</a:t>
            </a:r>
          </a:p>
          <a:p>
            <a:pPr marL="457200" indent="-457200" hangingPunct="0">
              <a:lnSpc>
                <a:spcPct val="120000"/>
              </a:lnSpc>
              <a:spcBef>
                <a:spcPts val="0"/>
              </a:spcBef>
              <a:buClrTx/>
              <a:buSzTx/>
              <a:buFont typeface="Arial" panose="020B0604020202020204" pitchFamily="34" charset="0"/>
              <a:buChar char="•"/>
              <a:defRPr/>
            </a:pPr>
            <a:endParaRPr kumimoji="1" lang="en-US" altLang="zh-CN" sz="20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0" indent="0" hangingPunct="0">
              <a:lnSpc>
                <a:spcPct val="120000"/>
              </a:lnSpc>
              <a:spcBef>
                <a:spcPts val="0"/>
              </a:spcBef>
              <a:buClrTx/>
              <a:buSzTx/>
              <a:buNone/>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a:latin typeface="Times New Roman" panose="02020603050405020304" pitchFamily="18" charset="0"/>
              <a:cs typeface="Times New Roman" panose="02020603050405020304" pitchFamily="18" charset="0"/>
            </a:endParaRPr>
          </a:p>
          <a:p>
            <a:pPr marL="0" indent="0">
              <a:buNone/>
            </a:pPr>
            <a:endParaRPr kumimoji="1" lang="zh-CN" altLang="en-US"/>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a:xfrm>
            <a:off x="11336189" y="6400179"/>
            <a:ext cx="246215" cy="276993"/>
          </a:xfrm>
        </p:spPr>
        <p:txBody>
          <a:bodyPr/>
          <a:lstStyle/>
          <a:p>
            <a:fld id="{86CB4B4D-7CA3-9044-876B-883B54F8677D}" type="slidenum">
              <a:rPr lang="en-US" altLang="zh-CN" smtClean="0"/>
              <a:t>30</a:t>
            </a:fld>
            <a:endParaRPr lang="en-US" altLang="zh-CN"/>
          </a:p>
        </p:txBody>
      </p:sp>
      <p:graphicFrame>
        <p:nvGraphicFramePr>
          <p:cNvPr id="5" name="表格 10">
            <a:extLst>
              <a:ext uri="{FF2B5EF4-FFF2-40B4-BE49-F238E27FC236}">
                <a16:creationId xmlns:a16="http://schemas.microsoft.com/office/drawing/2014/main" id="{A6DC6B25-8947-911C-37A4-3B3BD2E19C2F}"/>
              </a:ext>
            </a:extLst>
          </p:cNvPr>
          <p:cNvGraphicFramePr>
            <a:graphicFrameLocks noGrp="1"/>
          </p:cNvGraphicFramePr>
          <p:nvPr/>
        </p:nvGraphicFramePr>
        <p:xfrm>
          <a:off x="2279577" y="1469648"/>
          <a:ext cx="7560841" cy="1754294"/>
        </p:xfrm>
        <a:graphic>
          <a:graphicData uri="http://schemas.openxmlformats.org/drawingml/2006/table">
            <a:tbl>
              <a:tblPr firstRow="1" bandRow="1">
                <a:tableStyleId>{2D5ABB26-0587-4C30-8999-92F81FD0307C}</a:tableStyleId>
              </a:tblPr>
              <a:tblGrid>
                <a:gridCol w="2532183">
                  <a:extLst>
                    <a:ext uri="{9D8B030D-6E8A-4147-A177-3AD203B41FA5}">
                      <a16:colId xmlns:a16="http://schemas.microsoft.com/office/drawing/2014/main" val="93100609"/>
                    </a:ext>
                  </a:extLst>
                </a:gridCol>
                <a:gridCol w="1488053">
                  <a:extLst>
                    <a:ext uri="{9D8B030D-6E8A-4147-A177-3AD203B41FA5}">
                      <a16:colId xmlns:a16="http://schemas.microsoft.com/office/drawing/2014/main" val="2042974756"/>
                    </a:ext>
                  </a:extLst>
                </a:gridCol>
                <a:gridCol w="1777661">
                  <a:extLst>
                    <a:ext uri="{9D8B030D-6E8A-4147-A177-3AD203B41FA5}">
                      <a16:colId xmlns:a16="http://schemas.microsoft.com/office/drawing/2014/main" val="249516055"/>
                    </a:ext>
                  </a:extLst>
                </a:gridCol>
                <a:gridCol w="1762944">
                  <a:extLst>
                    <a:ext uri="{9D8B030D-6E8A-4147-A177-3AD203B41FA5}">
                      <a16:colId xmlns:a16="http://schemas.microsoft.com/office/drawing/2014/main" val="570607298"/>
                    </a:ext>
                  </a:extLst>
                </a:gridCol>
              </a:tblGrid>
              <a:tr h="557107">
                <a:tc rowSpan="2">
                  <a:txBody>
                    <a:bodyPr/>
                    <a:lstStyle/>
                    <a:p>
                      <a:pPr algn="ctr"/>
                      <a:r>
                        <a:rPr lang="en-US" altLang="zh-CN" sz="1800" b="1">
                          <a:latin typeface="Times New Roman" panose="02020603050405020304" pitchFamily="18" charset="0"/>
                          <a:cs typeface="Times New Roman" panose="02020603050405020304" pitchFamily="18" charset="0"/>
                        </a:rPr>
                        <a:t>Dataset</a:t>
                      </a:r>
                      <a:endParaRPr lang="zh-CN" altLang="en-US" sz="18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r>
                        <a:rPr lang="en-US" altLang="zh-CN" sz="1800" b="1">
                          <a:latin typeface="Times New Roman" panose="02020603050405020304" pitchFamily="18" charset="0"/>
                          <a:cs typeface="Times New Roman" panose="02020603050405020304" pitchFamily="18" charset="0"/>
                        </a:rPr>
                        <a:t>BERT classifier</a:t>
                      </a:r>
                      <a:endParaRPr lang="zh-CN" altLang="en-US" sz="18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zh-CN" altLang="en-US"/>
                    </a:p>
                  </a:txBody>
                  <a:tcPr/>
                </a:tc>
                <a:tc rowSpan="2">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anose="02020603050405020304" pitchFamily="18" charset="0"/>
                          <a:cs typeface="Times New Roman" panose="02020603050405020304" pitchFamily="18" charset="0"/>
                        </a:rPr>
                        <a:t>Test set</a:t>
                      </a:r>
                      <a:endParaRPr lang="zh-CN" altLang="en-US" sz="18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27163197"/>
                  </a:ext>
                </a:extLst>
              </a:tr>
              <a:tr h="557107">
                <a:tc vMerge="1">
                  <a:txBody>
                    <a:bodyPr/>
                    <a:lstStyle/>
                    <a:p>
                      <a:endParaRPr lang="zh-CN" altLang="en-US"/>
                    </a:p>
                  </a:txBody>
                  <a:tcPr>
                    <a:lnT w="12700" cap="flat" cmpd="sng" algn="ctr">
                      <a:solidFill>
                        <a:schemeClr val="tx1"/>
                      </a:solidFill>
                      <a:prstDash val="solid"/>
                      <a:round/>
                      <a:headEnd type="none" w="med" len="med"/>
                      <a:tailEnd type="none" w="med" len="med"/>
                    </a:lnT>
                  </a:tcPr>
                </a:tc>
                <a:tc>
                  <a:txBody>
                    <a:bodyPr/>
                    <a:lstStyle/>
                    <a:p>
                      <a:pPr algn="ctr"/>
                      <a:r>
                        <a:rPr lang="en-US" altLang="zh-CN" sz="1800" b="1">
                          <a:latin typeface="Times New Roman" panose="02020603050405020304" pitchFamily="18" charset="0"/>
                          <a:cs typeface="Times New Roman" panose="02020603050405020304" pitchFamily="18" charset="0"/>
                        </a:rPr>
                        <a:t>Training set</a:t>
                      </a:r>
                      <a:endParaRPr lang="zh-CN" altLang="en-US" sz="18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b="1">
                          <a:latin typeface="Times New Roman" panose="02020603050405020304" pitchFamily="18" charset="0"/>
                          <a:cs typeface="Times New Roman" panose="02020603050405020304" pitchFamily="18" charset="0"/>
                        </a:rPr>
                        <a:t>Validation set</a:t>
                      </a:r>
                      <a:endParaRPr lang="zh-CN" altLang="en-US" sz="18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vMerge="1">
                  <a:txBody>
                    <a:bodyPr/>
                    <a:lstStyle/>
                    <a:p>
                      <a:endParaRPr lang="zh-CN" altLang="en-US"/>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3152228720"/>
                  </a:ext>
                </a:extLst>
              </a:tr>
              <a:tr h="557107">
                <a:tc>
                  <a:txBody>
                    <a:bodyPr/>
                    <a:lstStyle/>
                    <a:p>
                      <a:pPr algn="ctr"/>
                      <a:r>
                        <a:rPr lang="en-US" altLang="zh-CN" sz="1800" err="1">
                          <a:latin typeface="Times New Roman" panose="02020603050405020304" pitchFamily="18" charset="0"/>
                          <a:cs typeface="Times New Roman" panose="02020603050405020304" pitchFamily="18" charset="0"/>
                        </a:rPr>
                        <a:t>CaLiGraph</a:t>
                      </a:r>
                      <a:r>
                        <a:rPr lang="en-US" altLang="zh-CN" sz="1800">
                          <a:latin typeface="Times New Roman" panose="02020603050405020304" pitchFamily="18" charset="0"/>
                          <a:cs typeface="Times New Roman" panose="02020603050405020304" pitchFamily="18" charset="0"/>
                        </a:rPr>
                        <a:t>–DBpedia mapping pairs </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a:latin typeface="Times New Roman" panose="02020603050405020304" pitchFamily="18" charset="0"/>
                          <a:cs typeface="Times New Roman" panose="02020603050405020304" pitchFamily="18" charset="0"/>
                        </a:rPr>
                        <a:t>2700</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a:latin typeface="Times New Roman" panose="02020603050405020304" pitchFamily="18" charset="0"/>
                          <a:cs typeface="Times New Roman" panose="02020603050405020304" pitchFamily="18" charset="0"/>
                        </a:rPr>
                        <a:t>300</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altLang="zh-CN" sz="1800">
                          <a:latin typeface="Times New Roman" panose="02020603050405020304" pitchFamily="18" charset="0"/>
                          <a:cs typeface="Times New Roman" panose="02020603050405020304" pitchFamily="18" charset="0"/>
                        </a:rPr>
                        <a:t>3000</a:t>
                      </a:r>
                      <a:endParaRPr lang="zh-CN" altLang="en-US" sz="18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65716659"/>
                  </a:ext>
                </a:extLst>
              </a:tr>
            </a:tbl>
          </a:graphicData>
        </a:graphic>
      </p:graphicFrame>
      <p:sp>
        <p:nvSpPr>
          <p:cNvPr id="6" name="文本框 5">
            <a:extLst>
              <a:ext uri="{FF2B5EF4-FFF2-40B4-BE49-F238E27FC236}">
                <a16:creationId xmlns:a16="http://schemas.microsoft.com/office/drawing/2014/main" id="{598CB626-8ADE-C46B-BBBC-9EE487FA8669}"/>
              </a:ext>
            </a:extLst>
          </p:cNvPr>
          <p:cNvSpPr txBox="1"/>
          <p:nvPr/>
        </p:nvSpPr>
        <p:spPr>
          <a:xfrm>
            <a:off x="2140297" y="5780784"/>
            <a:ext cx="7839399" cy="1077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dist"/>
            <a:r>
              <a:rPr lang="en-US" altLang="zh-CN" sz="1600">
                <a:solidFill>
                  <a:schemeClr val="tx2">
                    <a:lumMod val="75000"/>
                  </a:schemeClr>
                </a:solidFill>
                <a:latin typeface="Times New Roman" panose="02020603050405020304" pitchFamily="18" charset="0"/>
                <a:cs typeface="Times New Roman" panose="02020603050405020304" pitchFamily="18" charset="0"/>
              </a:rPr>
              <a:t>[3]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Zhaoyi</a:t>
            </a:r>
            <a:r>
              <a:rPr lang="en-US" altLang="zh-CN" sz="1600">
                <a:solidFill>
                  <a:schemeClr val="tx2">
                    <a:lumMod val="75000"/>
                  </a:schemeClr>
                </a:solidFill>
                <a:latin typeface="Times New Roman" panose="02020603050405020304" pitchFamily="18" charset="0"/>
                <a:cs typeface="Times New Roman" panose="02020603050405020304" pitchFamily="18" charset="0"/>
              </a:rPr>
              <a:t> Wang,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Zhenyang</a:t>
            </a:r>
            <a:r>
              <a:rPr lang="en-US" altLang="zh-CN" sz="1600">
                <a:solidFill>
                  <a:schemeClr val="tx2">
                    <a:lumMod val="75000"/>
                  </a:schemeClr>
                </a:solidFill>
                <a:latin typeface="Times New Roman" panose="02020603050405020304" pitchFamily="18" charset="0"/>
                <a:cs typeface="Times New Roman" panose="02020603050405020304" pitchFamily="18" charset="0"/>
              </a:rPr>
              <a:t> Zhang,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Jiaxin</a:t>
            </a:r>
            <a:r>
              <a:rPr lang="en-US" altLang="zh-CN" sz="1600">
                <a:solidFill>
                  <a:schemeClr val="tx2">
                    <a:lumMod val="75000"/>
                  </a:schemeClr>
                </a:solidFill>
                <a:latin typeface="Times New Roman" panose="02020603050405020304" pitchFamily="18" charset="0"/>
                <a:cs typeface="Times New Roman" panose="02020603050405020304" pitchFamily="18" charset="0"/>
              </a:rPr>
              <a:t> Qin, and Mizuho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Iwaihara</a:t>
            </a:r>
            <a:r>
              <a:rPr lang="en-US" altLang="zh-CN" sz="1600">
                <a:solidFill>
                  <a:schemeClr val="tx2">
                    <a:lumMod val="75000"/>
                  </a:schemeClr>
                </a:solidFill>
                <a:latin typeface="Times New Roman" panose="02020603050405020304" pitchFamily="18" charset="0"/>
                <a:cs typeface="Times New Roman" panose="02020603050405020304" pitchFamily="18" charset="0"/>
              </a:rPr>
              <a:t>. SLHCat: Mapping Wikipedia Categories and Lists to DBpedia by Leveraging Semantic, Lexical, and Hierarchical Features. In </a:t>
            </a:r>
            <a:r>
              <a:rPr lang="en-US" altLang="zh-CN" sz="1600" i="1">
                <a:solidFill>
                  <a:schemeClr val="tx2">
                    <a:lumMod val="75000"/>
                  </a:schemeClr>
                </a:solidFill>
                <a:latin typeface="Times New Roman" panose="02020603050405020304" pitchFamily="18" charset="0"/>
                <a:cs typeface="Times New Roman" panose="02020603050405020304" pitchFamily="18" charset="0"/>
              </a:rPr>
              <a:t>Proceedings of ICADL 2023</a:t>
            </a:r>
            <a:r>
              <a:rPr lang="en-US" altLang="zh-CN" sz="1600">
                <a:solidFill>
                  <a:schemeClr val="tx2">
                    <a:lumMod val="75000"/>
                  </a:schemeClr>
                </a:solidFill>
                <a:latin typeface="Times New Roman" panose="02020603050405020304" pitchFamily="18" charset="0"/>
                <a:cs typeface="Times New Roman" panose="02020603050405020304" pitchFamily="18" charset="0"/>
              </a:rPr>
              <a:t>, LNCS Vol. 14457, pp. 133-148, 2023.</a:t>
            </a:r>
          </a:p>
          <a:p>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3593308202"/>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C8C676-41D1-456B-A8F7-6EC0F95FADA7}"/>
              </a:ext>
            </a:extLst>
          </p:cNvPr>
          <p:cNvSpPr txBox="1"/>
          <p:nvPr/>
        </p:nvSpPr>
        <p:spPr>
          <a:xfrm>
            <a:off x="1853421" y="1906447"/>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latin typeface="Times New Roman" panose="02020603050405020304" pitchFamily="18" charset="0"/>
              <a:cs typeface="Times New Roman" panose="02020603050405020304" pitchFamily="18" charset="0"/>
            </a:endParaRPr>
          </a:p>
        </p:txBody>
      </p:sp>
      <p:sp>
        <p:nvSpPr>
          <p:cNvPr id="10" name="标题 3">
            <a:extLst>
              <a:ext uri="{FF2B5EF4-FFF2-40B4-BE49-F238E27FC236}">
                <a16:creationId xmlns:a16="http://schemas.microsoft.com/office/drawing/2014/main" id="{72FDE98E-6BDE-C5C1-7110-E491AA8D6EC0}"/>
              </a:ext>
            </a:extLst>
          </p:cNvPr>
          <p:cNvSpPr txBox="1">
            <a:spLocks/>
          </p:cNvSpPr>
          <p:nvPr/>
        </p:nvSpPr>
        <p:spPr>
          <a:xfrm>
            <a:off x="311032" y="227916"/>
            <a:ext cx="11801945" cy="785820"/>
          </a:xfrm>
          <a:prstGeom prst="rect">
            <a:avLst/>
          </a:prstGeom>
          <a:ln w="12700">
            <a:miter lim="400000"/>
          </a:ln>
        </p:spPr>
        <p:txBody>
          <a:bodyPr lIns="45717" tIns="45717" rIns="45717" bIns="45717" anchor="ctr">
            <a:normAutofit/>
          </a:bodyPr>
          <a:lst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kumimoji="1" lang="en" altLang="zh-CN" sz="4000" b="1">
                <a:solidFill>
                  <a:srgbClr val="800000"/>
                </a:solidFill>
                <a:latin typeface="Arial Black" panose="020B0A04020102020204" pitchFamily="34" charset="0"/>
                <a:cs typeface="Times New Roman" panose="02020603050405020304" pitchFamily="18" charset="0"/>
              </a:rPr>
              <a:t>Results of selection from candidates</a:t>
            </a:r>
            <a:endParaRPr lang="en-US" sz="4000" b="1" kern="0">
              <a:solidFill>
                <a:srgbClr val="800000"/>
              </a:solidFill>
              <a:latin typeface="Arial Black" panose="020B0A04020102020204" pitchFamily="34" charset="0"/>
              <a:cs typeface="Times New Roman" panose="02020603050405020304" pitchFamily="18" charset="0"/>
            </a:endParaRPr>
          </a:p>
        </p:txBody>
      </p:sp>
      <p:graphicFrame>
        <p:nvGraphicFramePr>
          <p:cNvPr id="2" name="表格 9">
            <a:extLst>
              <a:ext uri="{FF2B5EF4-FFF2-40B4-BE49-F238E27FC236}">
                <a16:creationId xmlns:a16="http://schemas.microsoft.com/office/drawing/2014/main" id="{B001AC7F-95EE-746B-49D4-C795F49920D7}"/>
              </a:ext>
            </a:extLst>
          </p:cNvPr>
          <p:cNvGraphicFramePr>
            <a:graphicFrameLocks noGrp="1"/>
          </p:cNvGraphicFramePr>
          <p:nvPr>
            <p:extLst>
              <p:ext uri="{D42A27DB-BD31-4B8C-83A1-F6EECF244321}">
                <p14:modId xmlns:p14="http://schemas.microsoft.com/office/powerpoint/2010/main" val="2515110142"/>
              </p:ext>
            </p:extLst>
          </p:nvPr>
        </p:nvGraphicFramePr>
        <p:xfrm>
          <a:off x="819819" y="1144989"/>
          <a:ext cx="9345261" cy="5659120"/>
        </p:xfrm>
        <a:graphic>
          <a:graphicData uri="http://schemas.openxmlformats.org/drawingml/2006/table">
            <a:tbl>
              <a:tblPr firstRow="1" bandRow="1">
                <a:tableStyleId>{5940675A-B579-460E-94D1-54222C63F5DA}</a:tableStyleId>
              </a:tblPr>
              <a:tblGrid>
                <a:gridCol w="2395221">
                  <a:extLst>
                    <a:ext uri="{9D8B030D-6E8A-4147-A177-3AD203B41FA5}">
                      <a16:colId xmlns:a16="http://schemas.microsoft.com/office/drawing/2014/main" val="2165820179"/>
                    </a:ext>
                  </a:extLst>
                </a:gridCol>
                <a:gridCol w="1021056">
                  <a:extLst>
                    <a:ext uri="{9D8B030D-6E8A-4147-A177-3AD203B41FA5}">
                      <a16:colId xmlns:a16="http://schemas.microsoft.com/office/drawing/2014/main" val="3078399183"/>
                    </a:ext>
                  </a:extLst>
                </a:gridCol>
                <a:gridCol w="1031496">
                  <a:extLst>
                    <a:ext uri="{9D8B030D-6E8A-4147-A177-3AD203B41FA5}">
                      <a16:colId xmlns:a16="http://schemas.microsoft.com/office/drawing/2014/main" val="3802382226"/>
                    </a:ext>
                  </a:extLst>
                </a:gridCol>
                <a:gridCol w="842156">
                  <a:extLst>
                    <a:ext uri="{9D8B030D-6E8A-4147-A177-3AD203B41FA5}">
                      <a16:colId xmlns:a16="http://schemas.microsoft.com/office/drawing/2014/main" val="1699091281"/>
                    </a:ext>
                  </a:extLst>
                </a:gridCol>
                <a:gridCol w="972685">
                  <a:extLst>
                    <a:ext uri="{9D8B030D-6E8A-4147-A177-3AD203B41FA5}">
                      <a16:colId xmlns:a16="http://schemas.microsoft.com/office/drawing/2014/main" val="3815171317"/>
                    </a:ext>
                  </a:extLst>
                </a:gridCol>
                <a:gridCol w="867966">
                  <a:extLst>
                    <a:ext uri="{9D8B030D-6E8A-4147-A177-3AD203B41FA5}">
                      <a16:colId xmlns:a16="http://schemas.microsoft.com/office/drawing/2014/main" val="692717706"/>
                    </a:ext>
                  </a:extLst>
                </a:gridCol>
                <a:gridCol w="867966">
                  <a:extLst>
                    <a:ext uri="{9D8B030D-6E8A-4147-A177-3AD203B41FA5}">
                      <a16:colId xmlns:a16="http://schemas.microsoft.com/office/drawing/2014/main" val="952737838"/>
                    </a:ext>
                  </a:extLst>
                </a:gridCol>
                <a:gridCol w="236299">
                  <a:extLst>
                    <a:ext uri="{9D8B030D-6E8A-4147-A177-3AD203B41FA5}">
                      <a16:colId xmlns:a16="http://schemas.microsoft.com/office/drawing/2014/main" val="2496388375"/>
                    </a:ext>
                  </a:extLst>
                </a:gridCol>
                <a:gridCol w="1110416">
                  <a:extLst>
                    <a:ext uri="{9D8B030D-6E8A-4147-A177-3AD203B41FA5}">
                      <a16:colId xmlns:a16="http://schemas.microsoft.com/office/drawing/2014/main" val="663545534"/>
                    </a:ext>
                  </a:extLst>
                </a:gridCol>
              </a:tblGrid>
              <a:tr h="488631">
                <a:tc>
                  <a:txBody>
                    <a:bodyPr/>
                    <a:lstStyle/>
                    <a:p>
                      <a:pPr algn="ctr"/>
                      <a:r>
                        <a:rPr lang="en-US" altLang="zh-CN" sz="1400" b="1">
                          <a:latin typeface="Times New Roman" panose="02020603050405020304" pitchFamily="18" charset="0"/>
                          <a:cs typeface="Times New Roman" panose="02020603050405020304" pitchFamily="18" charset="0"/>
                        </a:rPr>
                        <a:t>Model</a:t>
                      </a:r>
                      <a:endParaRPr lang="zh-CN" altLang="en-US" sz="1400" b="1">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T w="19050" cap="flat" cmpd="sng" algn="ctr">
                      <a:solidFill>
                        <a:schemeClr val="tx1"/>
                      </a:solidFill>
                      <a:prstDash val="solid"/>
                      <a:round/>
                      <a:headEnd type="none" w="med" len="med"/>
                      <a:tailEnd type="none" w="med" len="med"/>
                    </a:lnT>
                  </a:tcPr>
                </a:tc>
                <a:tc>
                  <a:txBody>
                    <a:bodyPr/>
                    <a:lstStyle/>
                    <a:p>
                      <a:pPr algn="ctr"/>
                      <a:r>
                        <a:rPr lang="en-US" altLang="zh-CN" sz="1400" b="1">
                          <a:latin typeface="Times New Roman" panose="02020603050405020304" pitchFamily="18" charset="0"/>
                          <a:cs typeface="Times New Roman" panose="02020603050405020304" pitchFamily="18" charset="0"/>
                        </a:rPr>
                        <a:t>Macro-Precision</a:t>
                      </a:r>
                      <a:endParaRPr lang="zh-CN" altLang="en-US" sz="1400" b="1">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tcPr>
                </a:tc>
                <a:tc>
                  <a:txBody>
                    <a:bodyPr/>
                    <a:lstStyle/>
                    <a:p>
                      <a:pPr algn="ctr"/>
                      <a:r>
                        <a:rPr lang="en-US" altLang="zh-CN" sz="1400" b="1">
                          <a:latin typeface="Times New Roman" panose="02020603050405020304" pitchFamily="18" charset="0"/>
                          <a:cs typeface="Times New Roman" panose="02020603050405020304" pitchFamily="18" charset="0"/>
                        </a:rPr>
                        <a:t>Macro-Recall</a:t>
                      </a:r>
                      <a:endParaRPr lang="zh-CN" altLang="en-US" sz="1400" b="1">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tcPr>
                </a:tc>
                <a:tc>
                  <a:txBody>
                    <a:bodyPr/>
                    <a:lstStyle/>
                    <a:p>
                      <a:pPr algn="ctr"/>
                      <a:r>
                        <a:rPr lang="en-US" altLang="zh-CN" sz="1400" b="1">
                          <a:latin typeface="Times New Roman" panose="02020603050405020304" pitchFamily="18" charset="0"/>
                          <a:cs typeface="Times New Roman" panose="02020603050405020304" pitchFamily="18" charset="0"/>
                        </a:rPr>
                        <a:t>Macro-F1</a:t>
                      </a:r>
                      <a:endParaRPr lang="zh-CN" altLang="en-US" sz="1400" b="1">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tcPr>
                </a:tc>
                <a:tc>
                  <a:txBody>
                    <a:bodyPr/>
                    <a:lstStyle/>
                    <a:p>
                      <a:pPr algn="ctr"/>
                      <a:r>
                        <a:rPr lang="en-US" altLang="zh-CN" sz="1400" b="1">
                          <a:latin typeface="Times New Roman" panose="02020603050405020304" pitchFamily="18" charset="0"/>
                          <a:cs typeface="Times New Roman" panose="02020603050405020304" pitchFamily="18" charset="0"/>
                        </a:rPr>
                        <a:t>Micro-Precision</a:t>
                      </a:r>
                      <a:endParaRPr lang="zh-CN" altLang="en-US" sz="1400" b="1">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tcPr>
                </a:tc>
                <a:tc>
                  <a:txBody>
                    <a:bodyPr/>
                    <a:lstStyle/>
                    <a:p>
                      <a:pPr algn="ctr"/>
                      <a:r>
                        <a:rPr lang="en-US" altLang="zh-CN" sz="1400" b="1">
                          <a:latin typeface="Times New Roman" panose="02020603050405020304" pitchFamily="18" charset="0"/>
                          <a:cs typeface="Times New Roman" panose="02020603050405020304" pitchFamily="18" charset="0"/>
                        </a:rPr>
                        <a:t>Micro-Recall</a:t>
                      </a:r>
                      <a:endParaRPr lang="zh-CN" altLang="en-US" sz="1400" b="1">
                        <a:latin typeface="Times New Roman" panose="02020603050405020304" pitchFamily="18" charset="0"/>
                        <a:cs typeface="Times New Roman" panose="02020603050405020304" pitchFamily="18" charset="0"/>
                      </a:endParaRPr>
                    </a:p>
                  </a:txBody>
                  <a:tcPr anchor="ctr">
                    <a:lnT w="19050" cap="flat" cmpd="sng" algn="ctr">
                      <a:solidFill>
                        <a:schemeClr val="tx1"/>
                      </a:solidFill>
                      <a:prstDash val="solid"/>
                      <a:round/>
                      <a:headEnd type="none" w="med" len="med"/>
                      <a:tailEnd type="none" w="med" len="med"/>
                    </a:lnT>
                  </a:tcPr>
                </a:tc>
                <a:tc>
                  <a:txBody>
                    <a:bodyPr/>
                    <a:lstStyle/>
                    <a:p>
                      <a:pPr algn="ctr"/>
                      <a:r>
                        <a:rPr lang="en-US" altLang="zh-CN" sz="1400" b="1">
                          <a:latin typeface="Times New Roman" panose="02020603050405020304" pitchFamily="18" charset="0"/>
                          <a:cs typeface="Times New Roman" panose="02020603050405020304" pitchFamily="18" charset="0"/>
                        </a:rPr>
                        <a:t>Micro-F1</a:t>
                      </a:r>
                      <a:endParaRPr lang="zh-CN" altLang="en-US" sz="1400" b="1">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tcPr>
                </a:tc>
                <a:tc gridSpan="2">
                  <a:txBody>
                    <a:bodyPr/>
                    <a:lstStyle/>
                    <a:p>
                      <a:pPr algn="ctr"/>
                      <a:r>
                        <a:rPr lang="en-US" altLang="zh-CN" sz="1400" b="1">
                          <a:latin typeface="Times New Roman" panose="02020603050405020304" pitchFamily="18" charset="0"/>
                          <a:cs typeface="Times New Roman" panose="02020603050405020304" pitchFamily="18" charset="0"/>
                        </a:rPr>
                        <a:t>Accuracy</a:t>
                      </a:r>
                      <a:endParaRPr lang="zh-CN" altLang="en-US" sz="14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9050" cap="flat" cmpd="sng" algn="ctr">
                      <a:solidFill>
                        <a:schemeClr val="tx1"/>
                      </a:solidFill>
                      <a:prstDash val="solid"/>
                      <a:round/>
                      <a:headEnd type="none" w="med" len="med"/>
                      <a:tailEnd type="none" w="med" len="med"/>
                    </a:lnT>
                  </a:tcPr>
                </a:tc>
                <a:tc hMerge="1">
                  <a:txBody>
                    <a:bodyPr/>
                    <a:lstStyle/>
                    <a:p>
                      <a:endParaRPr lang="en-JP"/>
                    </a:p>
                  </a:txBody>
                  <a:tcPr/>
                </a:tc>
                <a:extLst>
                  <a:ext uri="{0D108BD9-81ED-4DB2-BD59-A6C34878D82A}">
                    <a16:rowId xmlns:a16="http://schemas.microsoft.com/office/drawing/2014/main" val="3198986975"/>
                  </a:ext>
                </a:extLst>
              </a:tr>
              <a:tr h="271845">
                <a:tc>
                  <a:txBody>
                    <a:bodyPr/>
                    <a:lstStyle/>
                    <a:p>
                      <a:pPr algn="ctr"/>
                      <a:r>
                        <a:rPr lang="en-US" altLang="zh-CN" sz="1400" b="1">
                          <a:latin typeface="Times New Roman" panose="02020603050405020304" pitchFamily="18" charset="0"/>
                          <a:cs typeface="Times New Roman" panose="02020603050405020304" pitchFamily="18" charset="0"/>
                        </a:rPr>
                        <a:t>Cat2Ax (base line)</a:t>
                      </a:r>
                      <a:endParaRPr lang="zh-CN" altLang="en-US" sz="1400" b="1">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tcPr>
                </a:tc>
                <a:tc>
                  <a:txBody>
                    <a:bodyPr/>
                    <a:lstStyle/>
                    <a:p>
                      <a:pPr algn="ctr"/>
                      <a:r>
                        <a:rPr lang="en-US" altLang="zh-CN" sz="1400">
                          <a:latin typeface="Times New Roman" panose="02020603050405020304" pitchFamily="18" charset="0"/>
                          <a:cs typeface="Times New Roman" panose="02020603050405020304" pitchFamily="18" charset="0"/>
                        </a:rPr>
                        <a:t>0.342</a:t>
                      </a:r>
                      <a:endParaRPr lang="zh-CN" altLang="en-US" sz="14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a:latin typeface="Times New Roman" panose="02020603050405020304" pitchFamily="18" charset="0"/>
                          <a:cs typeface="Times New Roman" panose="02020603050405020304" pitchFamily="18" charset="0"/>
                        </a:rPr>
                        <a:t>0.335</a:t>
                      </a:r>
                      <a:endParaRPr lang="zh-CN" altLang="en-US" sz="14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a:latin typeface="Times New Roman" panose="02020603050405020304" pitchFamily="18" charset="0"/>
                          <a:cs typeface="Times New Roman" panose="02020603050405020304" pitchFamily="18" charset="0"/>
                        </a:rPr>
                        <a:t>0.321</a:t>
                      </a:r>
                      <a:endParaRPr lang="zh-CN" altLang="en-US" sz="14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a:latin typeface="Times New Roman" panose="02020603050405020304" pitchFamily="18" charset="0"/>
                          <a:cs typeface="Times New Roman" panose="02020603050405020304" pitchFamily="18" charset="0"/>
                        </a:rPr>
                        <a:t>0.528</a:t>
                      </a:r>
                      <a:endParaRPr lang="zh-CN" altLang="en-US" sz="14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a:latin typeface="Times New Roman" panose="02020603050405020304" pitchFamily="18" charset="0"/>
                          <a:cs typeface="Times New Roman" panose="02020603050405020304" pitchFamily="18" charset="0"/>
                        </a:rPr>
                        <a:t>0.492</a:t>
                      </a:r>
                      <a:endParaRPr lang="zh-CN" altLang="en-US" sz="1400">
                        <a:latin typeface="Times New Roman" panose="02020603050405020304" pitchFamily="18" charset="0"/>
                        <a:cs typeface="Times New Roman" panose="02020603050405020304" pitchFamily="18" charset="0"/>
                      </a:endParaRPr>
                    </a:p>
                  </a:txBody>
                  <a:tcPr anchor="ctr"/>
                </a:tc>
                <a:tc>
                  <a:txBody>
                    <a:bodyPr/>
                    <a:lstStyle/>
                    <a:p>
                      <a:pPr algn="ctr"/>
                      <a:r>
                        <a:rPr lang="en-US" altLang="zh-CN" sz="1400">
                          <a:latin typeface="Times New Roman" panose="02020603050405020304" pitchFamily="18" charset="0"/>
                          <a:cs typeface="Times New Roman" panose="02020603050405020304" pitchFamily="18" charset="0"/>
                        </a:rPr>
                        <a:t>0.509</a:t>
                      </a:r>
                      <a:endParaRPr lang="zh-CN" altLang="en-US" sz="140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tcPr>
                </a:tc>
                <a:tc gridSpan="2">
                  <a:txBody>
                    <a:bodyPr/>
                    <a:lstStyle/>
                    <a:p>
                      <a:pPr algn="ctr"/>
                      <a:r>
                        <a:rPr lang="en-US" altLang="zh-CN" sz="1400">
                          <a:latin typeface="Times New Roman" panose="02020603050405020304" pitchFamily="18" charset="0"/>
                          <a:cs typeface="Times New Roman" panose="02020603050405020304" pitchFamily="18" charset="0"/>
                        </a:rPr>
                        <a:t>0.492</a:t>
                      </a:r>
                      <a:endParaRPr lang="zh-CN" alt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en-JP"/>
                    </a:p>
                  </a:txBody>
                  <a:tcPr/>
                </a:tc>
                <a:extLst>
                  <a:ext uri="{0D108BD9-81ED-4DB2-BD59-A6C34878D82A}">
                    <a16:rowId xmlns:a16="http://schemas.microsoft.com/office/drawing/2014/main" val="1970682986"/>
                  </a:ext>
                </a:extLst>
              </a:tr>
              <a:tr h="271845">
                <a:tc>
                  <a:txBody>
                    <a:bodyPr/>
                    <a:lstStyle/>
                    <a:p>
                      <a:pPr algn="ctr"/>
                      <a:r>
                        <a:rPr kumimoji="0" lang="en-US" altLang="zh-CN" sz="1400" b="1" i="0" u="none" strike="noStrike" kern="0" cap="none" spc="0" normalizeH="0" baseline="0" noProof="0">
                          <a:ln>
                            <a:noFill/>
                          </a:ln>
                          <a:solidFill>
                            <a:srgbClr val="000000"/>
                          </a:solidFill>
                          <a:effectLst/>
                          <a:uLnTx/>
                          <a:uFillTx/>
                          <a:latin typeface="Times New Roman" panose="02020603050405020304" pitchFamily="18" charset="0"/>
                          <a:cs typeface="Times New Roman" panose="02020603050405020304" pitchFamily="18" charset="0"/>
                          <a:sym typeface="Times New Roman" panose="02020603050405020304"/>
                        </a:rPr>
                        <a:t>SLHCat</a:t>
                      </a: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B w="12700" cap="flat" cmpd="sng" algn="ctr">
                      <a:solidFill>
                        <a:schemeClr val="tx1"/>
                      </a:solidFill>
                      <a:prstDash val="solid"/>
                      <a:round/>
                      <a:headEnd type="none" w="med" len="med"/>
                      <a:tailEnd type="none" w="med" len="med"/>
                    </a:lnB>
                  </a:tcPr>
                </a:tc>
                <a:tc>
                  <a:txBody>
                    <a:bodyPr/>
                    <a:lstStyle/>
                    <a:p>
                      <a:pPr algn="ctr"/>
                      <a:r>
                        <a:rPr lang="en-US" altLang="zh-CN" sz="1400">
                          <a:latin typeface="Times New Roman" panose="02020603050405020304" pitchFamily="18" charset="0"/>
                          <a:cs typeface="Times New Roman" panose="02020603050405020304" pitchFamily="18" charset="0"/>
                        </a:rPr>
                        <a:t>0.625</a:t>
                      </a:r>
                      <a:endParaRPr lang="zh-CN" altLang="en-US" sz="140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0">
                          <a:latin typeface="Times New Roman" panose="02020603050405020304" pitchFamily="18" charset="0"/>
                          <a:cs typeface="Times New Roman" panose="02020603050405020304" pitchFamily="18" charset="0"/>
                        </a:rPr>
                        <a:t>0.658</a:t>
                      </a:r>
                      <a:endParaRPr lang="zh-CN" altLang="en-US" sz="1400" b="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Times New Roman" panose="02020603050405020304" pitchFamily="18" charset="0"/>
                          <a:cs typeface="Times New Roman" panose="02020603050405020304" pitchFamily="18" charset="0"/>
                        </a:rPr>
                        <a:t>0.608</a:t>
                      </a:r>
                      <a:endParaRPr lang="zh-CN" altLang="en-US" sz="140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0">
                          <a:latin typeface="Times New Roman" panose="02020603050405020304" pitchFamily="18" charset="0"/>
                          <a:cs typeface="Times New Roman" panose="02020603050405020304" pitchFamily="18" charset="0"/>
                        </a:rPr>
                        <a:t>0.774</a:t>
                      </a:r>
                      <a:endParaRPr lang="zh-CN" altLang="en-US" sz="1400" b="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0">
                          <a:latin typeface="Times New Roman" panose="02020603050405020304" pitchFamily="18" charset="0"/>
                          <a:cs typeface="Times New Roman" panose="02020603050405020304" pitchFamily="18" charset="0"/>
                        </a:rPr>
                        <a:t>0.743</a:t>
                      </a:r>
                      <a:endParaRPr lang="zh-CN" altLang="en-US" sz="1400" b="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a:latin typeface="Times New Roman" panose="02020603050405020304" pitchFamily="18" charset="0"/>
                          <a:cs typeface="Times New Roman" panose="02020603050405020304" pitchFamily="18" charset="0"/>
                        </a:rPr>
                        <a:t>0.758</a:t>
                      </a:r>
                      <a:endParaRPr lang="zh-CN" altLang="en-US" sz="140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US" altLang="zh-CN" sz="1400">
                          <a:latin typeface="Times New Roman" panose="02020603050405020304" pitchFamily="18" charset="0"/>
                          <a:cs typeface="Times New Roman" panose="02020603050405020304" pitchFamily="18" charset="0"/>
                        </a:rPr>
                        <a:t>0.743</a:t>
                      </a:r>
                      <a:endParaRPr lang="zh-CN" altLang="en-US" sz="140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en-JP"/>
                    </a:p>
                  </a:txBody>
                  <a:tcPr/>
                </a:tc>
                <a:extLst>
                  <a:ext uri="{0D108BD9-81ED-4DB2-BD59-A6C34878D82A}">
                    <a16:rowId xmlns:a16="http://schemas.microsoft.com/office/drawing/2014/main" val="387891122"/>
                  </a:ext>
                </a:extLst>
              </a:tr>
              <a:tr h="271845">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b="1" i="0" baseline="30000" dirty="0">
                          <a:effectLst/>
                          <a:latin typeface="Times New Roman" panose="02020603050405020304" pitchFamily="18" charset="0"/>
                          <a:ea typeface="Times New Roman" panose="02020603050405020304" pitchFamily="18" charset="0"/>
                          <a:cs typeface="Times New Roman" panose="02020603050405020304" pitchFamily="18" charset="0"/>
                        </a:rPr>
                        <a:t>Previous work from Zou</a:t>
                      </a:r>
                      <a:endParaRPr lang="zh-CN" altLang="en-US" sz="2000" b="1" i="0" baseline="300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tc hMerge="1">
                  <a:txBody>
                    <a:bodyPr/>
                    <a:lstStyle/>
                    <a:p>
                      <a:endParaRPr lang="en-JP"/>
                    </a:p>
                  </a:txBody>
                  <a:tcPr/>
                </a:tc>
                <a:extLst>
                  <a:ext uri="{0D108BD9-81ED-4DB2-BD59-A6C34878D82A}">
                    <a16:rowId xmlns:a16="http://schemas.microsoft.com/office/drawing/2014/main" val="1715517092"/>
                  </a:ext>
                </a:extLst>
              </a:tr>
              <a:tr h="4077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t>ChatGPT + candidates + few-shot examples</a:t>
                      </a:r>
                      <a:endParaRPr lang="zh-CN" altLang="en-US" sz="1200">
                        <a:ln>
                          <a:noFill/>
                        </a:ln>
                        <a:effectLst/>
                        <a:latin typeface="Times New Roman" panose="02020603050405020304" pitchFamily="18" charset="0"/>
                        <a:ea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0.758</a:t>
                      </a:r>
                      <a:endParaRPr lang="en-JP">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0.738</a:t>
                      </a:r>
                      <a:endParaRPr lang="en-JP">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0.723</a:t>
                      </a:r>
                      <a:endParaRPr lang="en-JP" b="0">
                        <a:ln>
                          <a:noFill/>
                        </a:ln>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0.827</a:t>
                      </a:r>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t>0.803 </a:t>
                      </a:r>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a:r>
                        <a:rPr lang="en-US"/>
                        <a:t>0.815</a:t>
                      </a:r>
                      <a:endParaRPr lang="en-JP"/>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JP"/>
                    </a:p>
                  </a:txBody>
                  <a:tcPr/>
                </a:tc>
                <a:tc>
                  <a:txBody>
                    <a:bodyPr/>
                    <a:lstStyle/>
                    <a:p>
                      <a:pPr algn="ctr"/>
                      <a:r>
                        <a:rPr lang="en-US" sz="1400"/>
                        <a:t>0.803</a:t>
                      </a:r>
                      <a:endParaRPr lang="zh-CN" altLang="en-US" sz="1400" b="0">
                        <a:ln>
                          <a:noFill/>
                        </a:ln>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866176196"/>
                  </a:ext>
                </a:extLst>
              </a:tr>
              <a:tr h="40776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a:ln>
                            <a:noFill/>
                          </a:ln>
                          <a:effectLst/>
                          <a:latin typeface="+mn-lt"/>
                          <a:ea typeface="Times New Roman" panose="02020603050405020304" pitchFamily="18" charset="0"/>
                          <a:cs typeface="Times New Roman" panose="02020603050405020304" pitchFamily="18" charset="0"/>
                        </a:rPr>
                        <a:t>Llama2-7B</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a:ln>
                            <a:noFill/>
                          </a:ln>
                          <a:effectLst/>
                          <a:latin typeface="+mn-lt"/>
                          <a:ea typeface="Times New Roman" panose="02020603050405020304" pitchFamily="18" charset="0"/>
                          <a:cs typeface="Times New Roman" panose="02020603050405020304" pitchFamily="18" charset="0"/>
                        </a:rPr>
                        <a:t>with few-shot examples labeled by human annotators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b="0">
                          <a:latin typeface="Times New Roman" panose="02020603050405020304" pitchFamily="18" charset="0"/>
                          <a:cs typeface="Times New Roman" panose="02020603050405020304" pitchFamily="18" charset="0"/>
                        </a:rPr>
                        <a:t>0.742</a:t>
                      </a:r>
                      <a:endParaRPr lang="zh-CN" altLang="en-US" sz="12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b="0">
                          <a:latin typeface="Times New Roman" panose="02020603050405020304" pitchFamily="18" charset="0"/>
                          <a:cs typeface="Times New Roman" panose="02020603050405020304" pitchFamily="18" charset="0"/>
                        </a:rPr>
                        <a:t>0.742</a:t>
                      </a:r>
                      <a:endParaRPr lang="zh-CN" altLang="en-US" sz="12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b="0">
                          <a:latin typeface="Times New Roman" panose="02020603050405020304" pitchFamily="18" charset="0"/>
                          <a:cs typeface="Times New Roman" panose="02020603050405020304" pitchFamily="18" charset="0"/>
                        </a:rPr>
                        <a:t>0.723</a:t>
                      </a:r>
                      <a:endParaRPr lang="zh-CN" altLang="en-US" sz="12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US" altLang="zh-CN" sz="1200" b="0">
                          <a:latin typeface="Times New Roman" panose="02020603050405020304" pitchFamily="18" charset="0"/>
                          <a:cs typeface="Times New Roman" panose="02020603050405020304" pitchFamily="18" charset="0"/>
                        </a:rPr>
                        <a:t>0.859</a:t>
                      </a:r>
                      <a:endParaRPr lang="zh-CN" altLang="en-US" sz="12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a:r>
                        <a:rPr lang="en-JP" b="0"/>
                        <a:t>0.829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gridSpan="2">
                  <a:txBody>
                    <a:bodyPr/>
                    <a:lstStyle/>
                    <a:p>
                      <a:pPr algn="ctr"/>
                      <a:r>
                        <a:rPr lang="en-US" altLang="zh-CN" sz="1200" b="0">
                          <a:latin typeface="Times New Roman" panose="02020603050405020304" pitchFamily="18" charset="0"/>
                          <a:cs typeface="Times New Roman" panose="02020603050405020304" pitchFamily="18" charset="0"/>
                        </a:rPr>
                        <a:t>0.844</a:t>
                      </a:r>
                      <a:endParaRPr lang="zh-CN" altLang="en-US" sz="12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hMerge="1">
                  <a:txBody>
                    <a:bodyPr/>
                    <a:lstStyle/>
                    <a:p>
                      <a:endParaRPr lang="en-JP"/>
                    </a:p>
                  </a:txBody>
                  <a:tcPr/>
                </a:tc>
                <a:tc>
                  <a:txBody>
                    <a:bodyPr/>
                    <a:lstStyle/>
                    <a:p>
                      <a:pPr algn="ctr"/>
                      <a:r>
                        <a:rPr lang="en-US" altLang="zh-CN" sz="1400" b="0">
                          <a:latin typeface="Times New Roman" panose="02020603050405020304" pitchFamily="18" charset="0"/>
                          <a:cs typeface="Times New Roman" panose="02020603050405020304" pitchFamily="18" charset="0"/>
                        </a:rPr>
                        <a:t>0.829</a:t>
                      </a:r>
                      <a:endParaRPr lang="zh-CN" altLang="en-US" sz="14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240335640"/>
                  </a:ext>
                </a:extLst>
              </a:tr>
              <a:tr h="271845">
                <a:tc gridSpan="9">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a:latin typeface="Times New Roman" panose="02020603050405020304" pitchFamily="18" charset="0"/>
                          <a:cs typeface="Times New Roman" panose="02020603050405020304" pitchFamily="18" charset="0"/>
                        </a:rPr>
                        <a:t>Our Approach</a:t>
                      </a:r>
                      <a:endParaRPr lang="en-JP" sz="14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60539667"/>
                  </a:ext>
                </a:extLst>
              </a:tr>
              <a:tr h="271845">
                <a:tc gridSpan="9">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1">
                          <a:latin typeface="Times New Roman" panose="02020603050405020304" pitchFamily="18" charset="0"/>
                          <a:cs typeface="Times New Roman" panose="02020603050405020304" pitchFamily="18" charset="0"/>
                        </a:rPr>
                        <a:t>        SimCSE model: </a:t>
                      </a:r>
                      <a:r>
                        <a:rPr lang="en-US" sz="1400" b="0" i="0" u="none" strike="noStrike" cap="none" spc="0" baseline="0">
                          <a:ln>
                            <a:noFill/>
                          </a:ln>
                          <a:solidFill>
                            <a:schemeClr val="tx1"/>
                          </a:solidFill>
                          <a:effectLst/>
                          <a:uFillTx/>
                          <a:latin typeface="+mn-lt"/>
                          <a:ea typeface="+mn-ea"/>
                          <a:cs typeface="+mn-cs"/>
                          <a:sym typeface="Times New Roman" panose="02020603050405020304"/>
                        </a:rPr>
                        <a:t>sup-</a:t>
                      </a:r>
                      <a:r>
                        <a:rPr lang="en-US" sz="1400" b="0" i="0" u="none" strike="noStrike" cap="none" spc="0" baseline="0" err="1">
                          <a:ln>
                            <a:noFill/>
                          </a:ln>
                          <a:solidFill>
                            <a:schemeClr val="tx1"/>
                          </a:solidFill>
                          <a:effectLst/>
                          <a:uFillTx/>
                          <a:latin typeface="+mn-lt"/>
                          <a:ea typeface="+mn-ea"/>
                          <a:cs typeface="+mn-cs"/>
                          <a:sym typeface="Times New Roman" panose="02020603050405020304"/>
                        </a:rPr>
                        <a:t>simcse</a:t>
                      </a:r>
                      <a:r>
                        <a:rPr lang="en-US" sz="1400" b="0" i="0" u="none" strike="noStrike" cap="none" spc="0" baseline="0">
                          <a:ln>
                            <a:noFill/>
                          </a:ln>
                          <a:solidFill>
                            <a:schemeClr val="tx1"/>
                          </a:solidFill>
                          <a:effectLst/>
                          <a:uFillTx/>
                          <a:latin typeface="+mn-lt"/>
                          <a:ea typeface="+mn-ea"/>
                          <a:cs typeface="+mn-cs"/>
                          <a:sym typeface="Times New Roman" panose="02020603050405020304"/>
                        </a:rPr>
                        <a:t>-</a:t>
                      </a:r>
                      <a:r>
                        <a:rPr lang="en-US" sz="1400" b="0" i="0" u="none" strike="noStrike" cap="none" spc="0" baseline="0" err="1">
                          <a:ln>
                            <a:noFill/>
                          </a:ln>
                          <a:solidFill>
                            <a:schemeClr val="tx1"/>
                          </a:solidFill>
                          <a:effectLst/>
                          <a:uFillTx/>
                          <a:latin typeface="+mn-lt"/>
                          <a:ea typeface="+mn-ea"/>
                          <a:cs typeface="+mn-cs"/>
                          <a:sym typeface="Times New Roman" panose="02020603050405020304"/>
                        </a:rPr>
                        <a:t>bert</a:t>
                      </a:r>
                      <a:r>
                        <a:rPr lang="en-US" sz="1400" b="0" i="0" u="none" strike="noStrike" cap="none" spc="0" baseline="0">
                          <a:ln>
                            <a:noFill/>
                          </a:ln>
                          <a:solidFill>
                            <a:schemeClr val="tx1"/>
                          </a:solidFill>
                          <a:effectLst/>
                          <a:uFillTx/>
                          <a:latin typeface="+mn-lt"/>
                          <a:ea typeface="+mn-ea"/>
                          <a:cs typeface="+mn-cs"/>
                          <a:sym typeface="Times New Roman" panose="02020603050405020304"/>
                        </a:rPr>
                        <a:t>-base-uncased</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en-JP"/>
                    </a:p>
                  </a:txBody>
                  <a:tcPr>
                    <a:lnL w="12700" cmpd="sng">
                      <a:noFill/>
                    </a:lnL>
                    <a:lnT w="12700" cap="flat" cmpd="sng" algn="ctr">
                      <a:solidFill>
                        <a:schemeClr val="tx1"/>
                      </a:solidFill>
                      <a:prstDash val="solid"/>
                      <a:round/>
                      <a:headEnd type="none" w="med" len="med"/>
                      <a:tailEnd type="none" w="med" len="med"/>
                    </a:lnT>
                  </a:tcPr>
                </a:tc>
                <a:tc hMerge="1">
                  <a:txBody>
                    <a:bodyPr/>
                    <a:lstStyle/>
                    <a:p>
                      <a:endParaRPr lang="en-JP"/>
                    </a:p>
                  </a:txBody>
                  <a:tcPr>
                    <a:lnL w="12700" cmpd="sng">
                      <a:noFill/>
                    </a:lnL>
                  </a:tcPr>
                </a:tc>
                <a:tc hMerge="1">
                  <a:txBody>
                    <a:bodyPr/>
                    <a:lstStyle/>
                    <a:p>
                      <a:endParaRPr lang="en-JP"/>
                    </a:p>
                  </a:txBody>
                  <a:tcPr>
                    <a:lnL w="12700" cmpd="sng">
                      <a:noFill/>
                    </a:lnL>
                  </a:tcPr>
                </a:tc>
                <a:tc hMerge="1">
                  <a:txBody>
                    <a:bodyPr/>
                    <a:lstStyle/>
                    <a:p>
                      <a:endParaRPr lang="en-JP"/>
                    </a:p>
                  </a:txBody>
                  <a:tcPr>
                    <a:lnL w="12700" cmpd="sng">
                      <a:noFill/>
                    </a:lnL>
                  </a:tcPr>
                </a:tc>
                <a:tc hMerge="1">
                  <a:txBody>
                    <a:bodyPr/>
                    <a:lstStyle/>
                    <a:p>
                      <a:endParaRPr lang="en-JP"/>
                    </a:p>
                  </a:txBody>
                  <a:tcPr>
                    <a:lnL w="12700" cmpd="sng">
                      <a:noFill/>
                    </a:lnL>
                  </a:tcPr>
                </a:tc>
                <a:tc hMerge="1">
                  <a:txBody>
                    <a:bodyPr/>
                    <a:lstStyle/>
                    <a:p>
                      <a:endParaRPr lang="en-JP"/>
                    </a:p>
                  </a:txBody>
                  <a:tcPr>
                    <a:lnL w="12700" cmpd="sng">
                      <a:noFill/>
                    </a:lnL>
                  </a:tcPr>
                </a:tc>
                <a:tc hMerge="1">
                  <a:txBody>
                    <a:bodyPr/>
                    <a:lstStyle/>
                    <a:p>
                      <a:endParaRPr lang="en-JP"/>
                    </a:p>
                  </a:txBody>
                  <a:tcPr/>
                </a:tc>
                <a:tc hMerge="1">
                  <a:txBody>
                    <a:bodyPr/>
                    <a:lstStyle/>
                    <a:p>
                      <a:endParaRPr lang="en-JP"/>
                    </a:p>
                  </a:txBody>
                  <a:tcPr/>
                </a:tc>
                <a:extLst>
                  <a:ext uri="{0D108BD9-81ED-4DB2-BD59-A6C34878D82A}">
                    <a16:rowId xmlns:a16="http://schemas.microsoft.com/office/drawing/2014/main" val="3070373986"/>
                  </a:ext>
                </a:extLst>
              </a:tr>
              <a:tr h="244661">
                <a:tc>
                  <a:txBody>
                    <a:bodyPr/>
                    <a:lstStyle/>
                    <a:p>
                      <a:pPr algn="ctr"/>
                      <a:r>
                        <a:rPr lang="en-US" sz="1200" b="0" i="0" u="none" strike="noStrike" cap="none" spc="0" baseline="0" err="1">
                          <a:ln>
                            <a:noFill/>
                          </a:ln>
                          <a:solidFill>
                            <a:schemeClr val="tx1"/>
                          </a:solidFill>
                          <a:effectLst/>
                          <a:uFillTx/>
                          <a:latin typeface="+mn-lt"/>
                          <a:ea typeface="+mn-ea"/>
                          <a:cs typeface="+mn-cs"/>
                          <a:sym typeface="Times New Roman" panose="02020603050405020304"/>
                        </a:rPr>
                        <a:t>Zeroshot</a:t>
                      </a:r>
                      <a:endParaRPr lang="en-US" sz="1200" b="0" i="0" u="none" strike="noStrike" cap="none" spc="0" baseline="0">
                        <a:ln>
                          <a:noFill/>
                        </a:ln>
                        <a:solidFill>
                          <a:schemeClr val="tx1"/>
                        </a:solidFill>
                        <a:effectLst/>
                        <a:uFillTx/>
                        <a:latin typeface="+mn-lt"/>
                        <a:ea typeface="+mn-ea"/>
                        <a:cs typeface="+mn-cs"/>
                        <a:sym typeface="Times New Roman" panose="02020603050405020304"/>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0.599</a:t>
                      </a:r>
                      <a:endParaRPr lang="zh-CN" altLang="en-US" sz="14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0.567</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0.551</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0.728</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0.571</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0.64</a:t>
                      </a:r>
                      <a:endParaRPr lang="zh-CN" altLang="en-US" sz="1400" b="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2">
                  <a:txBody>
                    <a:bodyPr/>
                    <a:lstStyle/>
                    <a:p>
                      <a:pPr algn="ctr"/>
                      <a:r>
                        <a:rPr lang="en-US" sz="1200" b="0" i="0" u="none" strike="noStrike" cap="none" spc="0" baseline="0">
                          <a:ln>
                            <a:noFill/>
                          </a:ln>
                          <a:solidFill>
                            <a:schemeClr val="tx1"/>
                          </a:solidFill>
                          <a:effectLst/>
                          <a:uFillTx/>
                          <a:latin typeface="+mn-lt"/>
                          <a:ea typeface="+mn-ea"/>
                          <a:cs typeface="+mn-cs"/>
                          <a:sym typeface="Times New Roman" panose="02020603050405020304"/>
                        </a:rPr>
                        <a:t>0.571</a:t>
                      </a:r>
                      <a:endParaRPr lang="zh-CN" altLang="en-US" sz="14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hMerge="1">
                  <a:txBody>
                    <a:bodyPr/>
                    <a:lstStyle/>
                    <a:p>
                      <a:endParaRPr lang="en-JP"/>
                    </a:p>
                  </a:txBody>
                  <a:tcPr/>
                </a:tc>
                <a:extLst>
                  <a:ext uri="{0D108BD9-81ED-4DB2-BD59-A6C34878D82A}">
                    <a16:rowId xmlns:a16="http://schemas.microsoft.com/office/drawing/2014/main" val="3907386241"/>
                  </a:ext>
                </a:extLst>
              </a:tr>
              <a:tr h="271845">
                <a:tc>
                  <a:txBody>
                    <a:bodyPr/>
                    <a:lstStyle/>
                    <a:p>
                      <a:pPr algn="ctr"/>
                      <a:r>
                        <a:rPr lang="en-US" altLang="zh-CN" sz="1400" b="1">
                          <a:latin typeface="Times New Roman" panose="02020603050405020304" pitchFamily="18" charset="0"/>
                          <a:cs typeface="Times New Roman" panose="02020603050405020304" pitchFamily="18" charset="0"/>
                        </a:rPr>
                        <a:t>Llama-3.1-8B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gridSpan="8">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latin typeface="Times New Roman" panose="02020603050405020304" pitchFamily="18" charset="0"/>
                          <a:cs typeface="Times New Roman" panose="02020603050405020304" pitchFamily="18" charset="0"/>
                        </a:rPr>
                        <a:t>with</a:t>
                      </a:r>
                      <a:r>
                        <a:rPr lang="zh-CN" altLang="en-US" sz="1400">
                          <a:latin typeface="Times New Roman" panose="02020603050405020304" pitchFamily="18" charset="0"/>
                          <a:cs typeface="Times New Roman" panose="02020603050405020304" pitchFamily="18" charset="0"/>
                        </a:rPr>
                        <a:t> </a:t>
                      </a:r>
                      <a:r>
                        <a:rPr lang="en-US" altLang="zh-CN" sz="1400">
                          <a:latin typeface="Times New Roman" panose="02020603050405020304" pitchFamily="18" charset="0"/>
                          <a:cs typeface="Times New Roman" panose="02020603050405020304" pitchFamily="18" charset="0"/>
                        </a:rPr>
                        <a:t>LLM2Vec model: </a:t>
                      </a:r>
                      <a:r>
                        <a:rPr lang="en-JP" sz="1400"/>
                        <a:t>Meta-Llama-3-8B-Instruct-mntp-unsup-simcse</a:t>
                      </a: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pPr algn="ct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en-JP"/>
                    </a:p>
                  </a:txBody>
                  <a:tcPr/>
                </a:tc>
                <a:extLst>
                  <a:ext uri="{0D108BD9-81ED-4DB2-BD59-A6C34878D82A}">
                    <a16:rowId xmlns:a16="http://schemas.microsoft.com/office/drawing/2014/main" val="4065737001"/>
                  </a:ext>
                </a:extLst>
              </a:tr>
              <a:tr h="271845">
                <a:tc>
                  <a:txBody>
                    <a:bodyPr/>
                    <a:lstStyle/>
                    <a:p>
                      <a:pPr algn="ctr"/>
                      <a:r>
                        <a:rPr lang="en-US" altLang="zh-CN" sz="1400" err="1">
                          <a:latin typeface="Times New Roman" panose="02020603050405020304" pitchFamily="18" charset="0"/>
                          <a:cs typeface="Times New Roman" panose="02020603050405020304" pitchFamily="18" charset="0"/>
                        </a:rPr>
                        <a:t>zeroshot</a:t>
                      </a: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T w="12700" cap="flat" cmpd="sng" algn="ctr">
                      <a:solidFill>
                        <a:schemeClr val="tx1"/>
                      </a:solidFill>
                      <a:prstDash val="solid"/>
                      <a:round/>
                      <a:headEnd type="none" w="med" len="med"/>
                      <a:tailEnd type="none" w="med" len="med"/>
                    </a:lnT>
                  </a:tcPr>
                </a:tc>
                <a:tc>
                  <a:txBody>
                    <a:bodyPr/>
                    <a:lstStyle/>
                    <a:p>
                      <a:pPr algn="ctr"/>
                      <a:r>
                        <a:rPr lang="en-US" altLang="zh-CN" sz="1400" b="0">
                          <a:latin typeface="Times New Roman" panose="02020603050405020304" pitchFamily="18" charset="0"/>
                          <a:cs typeface="Times New Roman" panose="02020603050405020304" pitchFamily="18" charset="0"/>
                        </a:rPr>
                        <a:t>0.603</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b="0">
                          <a:latin typeface="Times New Roman" panose="02020603050405020304" pitchFamily="18" charset="0"/>
                          <a:cs typeface="Times New Roman" panose="02020603050405020304" pitchFamily="18" charset="0"/>
                        </a:rPr>
                        <a:t>0.541</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b="0">
                          <a:latin typeface="Times New Roman" panose="02020603050405020304" pitchFamily="18" charset="0"/>
                          <a:cs typeface="Times New Roman" panose="02020603050405020304" pitchFamily="18" charset="0"/>
                        </a:rPr>
                        <a:t>0.542</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b="0">
                          <a:latin typeface="Times New Roman" panose="02020603050405020304" pitchFamily="18" charset="0"/>
                          <a:cs typeface="Times New Roman" panose="02020603050405020304" pitchFamily="18" charset="0"/>
                        </a:rPr>
                        <a:t>0.744</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b="0">
                          <a:latin typeface="Times New Roman" panose="02020603050405020304" pitchFamily="18" charset="0"/>
                          <a:cs typeface="Times New Roman" panose="02020603050405020304" pitchFamily="18" charset="0"/>
                        </a:rPr>
                        <a:t>0.603</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r>
                        <a:rPr lang="en-US" altLang="zh-CN" sz="1400" b="0">
                          <a:latin typeface="Times New Roman" panose="02020603050405020304" pitchFamily="18" charset="0"/>
                          <a:cs typeface="Times New Roman" panose="02020603050405020304" pitchFamily="18" charset="0"/>
                        </a:rPr>
                        <a:t>0.666</a:t>
                      </a:r>
                      <a:endParaRPr lang="zh-CN" altLang="en-US" sz="1400" b="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tcPr>
                </a:tc>
                <a:tc gridSpan="2">
                  <a:txBody>
                    <a:bodyPr/>
                    <a:lstStyle/>
                    <a:p>
                      <a:pPr algn="ctr"/>
                      <a:r>
                        <a:rPr lang="en-US" altLang="zh-CN" sz="1400" b="0">
                          <a:latin typeface="Times New Roman" panose="02020603050405020304" pitchFamily="18" charset="0"/>
                          <a:cs typeface="Times New Roman" panose="02020603050405020304" pitchFamily="18" charset="0"/>
                        </a:rPr>
                        <a:t>0.674</a:t>
                      </a:r>
                      <a:endParaRPr lang="zh-CN" altLang="en-US" sz="14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en-JP"/>
                    </a:p>
                  </a:txBody>
                  <a:tcPr/>
                </a:tc>
                <a:extLst>
                  <a:ext uri="{0D108BD9-81ED-4DB2-BD59-A6C34878D82A}">
                    <a16:rowId xmlns:a16="http://schemas.microsoft.com/office/drawing/2014/main" val="345238765"/>
                  </a:ext>
                </a:extLst>
              </a:tr>
              <a:tr h="4621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latin typeface="Times New Roman" panose="02020603050405020304" pitchFamily="18" charset="0"/>
                          <a:cs typeface="Times New Roman" panose="02020603050405020304" pitchFamily="18" charset="0"/>
                        </a:rPr>
                        <a:t>zero shot with hierarchy information</a:t>
                      </a:r>
                      <a:endParaRPr lang="zh-CN" altLang="en-US" sz="140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tcPr>
                </a:tc>
                <a:tc>
                  <a:txBody>
                    <a:bodyPr/>
                    <a:lstStyle/>
                    <a:p>
                      <a:pPr algn="ctr"/>
                      <a:r>
                        <a:rPr lang="en-US" altLang="zh-CN" sz="1400" b="1">
                          <a:latin typeface="Times New Roman" panose="02020603050405020304" pitchFamily="18" charset="0"/>
                          <a:cs typeface="Times New Roman" panose="02020603050405020304" pitchFamily="18" charset="0"/>
                        </a:rPr>
                        <a:t>0.658</a:t>
                      </a:r>
                      <a:endParaRPr lang="zh-CN" altLang="en-US" sz="1400" b="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1">
                          <a:latin typeface="Times New Roman" panose="02020603050405020304" pitchFamily="18" charset="0"/>
                          <a:cs typeface="Times New Roman" panose="02020603050405020304" pitchFamily="18" charset="0"/>
                        </a:rPr>
                        <a:t>0.656</a:t>
                      </a:r>
                      <a:endParaRPr lang="zh-CN" altLang="en-US" sz="1400" b="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1">
                          <a:latin typeface="Times New Roman" panose="02020603050405020304" pitchFamily="18" charset="0"/>
                          <a:cs typeface="Times New Roman" panose="02020603050405020304" pitchFamily="18" charset="0"/>
                        </a:rPr>
                        <a:t>0.63</a:t>
                      </a:r>
                      <a:endParaRPr lang="zh-CN" altLang="en-US" sz="1400" b="1">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0">
                          <a:latin typeface="Times New Roman" panose="02020603050405020304" pitchFamily="18" charset="0"/>
                          <a:cs typeface="Times New Roman" panose="02020603050405020304" pitchFamily="18" charset="0"/>
                        </a:rPr>
                        <a:t>0.763</a:t>
                      </a:r>
                      <a:endParaRPr lang="zh-CN" altLang="en-US" sz="1400" b="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sz="1400" b="1" dirty="0">
                          <a:latin typeface="Times New Roman" panose="02020603050405020304" pitchFamily="18" charset="0"/>
                          <a:cs typeface="Times New Roman" panose="02020603050405020304" pitchFamily="18" charset="0"/>
                        </a:rPr>
                        <a:t>0.676</a:t>
                      </a:r>
                      <a:endParaRPr lang="zh-CN" altLang="en-US" sz="1400" b="1" dirty="0">
                        <a:latin typeface="Times New Roman" panose="02020603050405020304" pitchFamily="18" charset="0"/>
                        <a:cs typeface="Times New Roman" panose="02020603050405020304" pitchFamily="18" charset="0"/>
                      </a:endParaRPr>
                    </a:p>
                  </a:txBody>
                  <a:tcPr anchor="ctr">
                    <a:lnB w="12700" cap="flat" cmpd="sng" algn="ctr">
                      <a:solidFill>
                        <a:schemeClr val="tx1"/>
                      </a:solidFill>
                      <a:prstDash val="solid"/>
                      <a:round/>
                      <a:headEnd type="none" w="med" len="med"/>
                      <a:tailEnd type="none" w="med" len="med"/>
                    </a:lnB>
                  </a:tcPr>
                </a:tc>
                <a:tc>
                  <a:txBody>
                    <a:bodyPr/>
                    <a:lstStyle/>
                    <a:p>
                      <a:pPr algn="ctr"/>
                      <a:r>
                        <a:rPr lang="en-US" altLang="zh-CN"/>
                        <a:t>0.717</a:t>
                      </a:r>
                      <a:endParaRPr lang="zh-CN" altLang="en-US" sz="1400" b="1">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tcPr>
                </a:tc>
                <a:tc gridSpan="2">
                  <a:txBody>
                    <a:bodyPr/>
                    <a:lstStyle/>
                    <a:p>
                      <a:pPr algn="ctr"/>
                      <a:r>
                        <a:rPr lang="en-US" altLang="zh-CN" sz="1400" b="1">
                          <a:latin typeface="Times New Roman" panose="02020603050405020304" pitchFamily="18" charset="0"/>
                          <a:cs typeface="Times New Roman" panose="02020603050405020304" pitchFamily="18" charset="0"/>
                        </a:rPr>
                        <a:t>0.808</a:t>
                      </a:r>
                      <a:endParaRPr lang="zh-CN" altLang="en-US" sz="1400"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tcPr>
                </a:tc>
                <a:tc hMerge="1">
                  <a:txBody>
                    <a:bodyPr/>
                    <a:lstStyle/>
                    <a:p>
                      <a:endParaRPr lang="en-JP"/>
                    </a:p>
                  </a:txBody>
                  <a:tcPr/>
                </a:tc>
                <a:extLst>
                  <a:ext uri="{0D108BD9-81ED-4DB2-BD59-A6C34878D82A}">
                    <a16:rowId xmlns:a16="http://schemas.microsoft.com/office/drawing/2014/main" val="1742934183"/>
                  </a:ext>
                </a:extLst>
              </a:tr>
              <a:tr h="2718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1">
                          <a:latin typeface="Times New Roman" panose="02020603050405020304" pitchFamily="18" charset="0"/>
                          <a:cs typeface="Times New Roman" panose="02020603050405020304" pitchFamily="18" charset="0"/>
                        </a:rPr>
                        <a:t>Qwen2-7B</a:t>
                      </a:r>
                      <a:endParaRPr lang="zh-CN" altLang="en-US" sz="1400" b="1">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noFill/>
                  </a:tcPr>
                </a:tc>
                <a:tc gridSpan="8">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noFill/>
                  </a:tcPr>
                </a:tc>
                <a:tc hMerge="1">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noFill/>
                  </a:tcPr>
                </a:tc>
                <a:tc hMerge="1">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noFill/>
                  </a:tcPr>
                </a:tc>
                <a:tc hMerge="1">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noFill/>
                  </a:tcPr>
                </a:tc>
                <a:tc hMerge="1">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noFill/>
                  </a:tcPr>
                </a:tc>
                <a:tc hMerge="1">
                  <a:txBody>
                    <a:bodyPr/>
                    <a:lstStyle/>
                    <a:p>
                      <a:pPr algn="ctr"/>
                      <a:endParaRPr lang="zh-CN" altLang="en-US" sz="1400" b="0">
                        <a:latin typeface="Times New Roman" panose="02020603050405020304" pitchFamily="18" charset="0"/>
                        <a:cs typeface="Times New Roman" panose="02020603050405020304" pitchFamily="18" charset="0"/>
                      </a:endParaRPr>
                    </a:p>
                  </a:txBody>
                  <a:tcPr anchor="ctr">
                    <a:lnR w="12700" cap="flat" cmpd="sng" algn="ctr">
                      <a:noFill/>
                      <a:prstDash val="solid"/>
                      <a:round/>
                      <a:headEnd type="none" w="med" len="med"/>
                      <a:tailEnd type="none" w="med" len="med"/>
                    </a:lnR>
                    <a:noFill/>
                  </a:tcPr>
                </a:tc>
                <a:tc hMerge="1">
                  <a:txBody>
                    <a:bodyPr/>
                    <a:lstStyle/>
                    <a:p>
                      <a:endParaRPr lang="en-JP"/>
                    </a:p>
                  </a:txBody>
                  <a:tcPr/>
                </a:tc>
                <a:extLst>
                  <a:ext uri="{0D108BD9-81ED-4DB2-BD59-A6C34878D82A}">
                    <a16:rowId xmlns:a16="http://schemas.microsoft.com/office/drawing/2014/main" val="3517724504"/>
                  </a:ext>
                </a:extLst>
              </a:tr>
              <a:tr h="27184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b="0" err="1">
                          <a:latin typeface="Times New Roman" panose="02020603050405020304" pitchFamily="18" charset="0"/>
                          <a:cs typeface="Times New Roman" panose="02020603050405020304" pitchFamily="18" charset="0"/>
                        </a:rPr>
                        <a:t>zeroshot</a:t>
                      </a:r>
                      <a:endParaRPr lang="zh-CN" altLang="en-US" sz="1400" b="0">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noFill/>
                  </a:tcPr>
                </a:tc>
                <a:tc>
                  <a:txBody>
                    <a:bodyPr/>
                    <a:lstStyle/>
                    <a:p>
                      <a:pPr algn="ctr"/>
                      <a:r>
                        <a:rPr lang="en-US" altLang="zh-CN" sz="1400" b="0">
                          <a:latin typeface="Times New Roman" panose="02020603050405020304" pitchFamily="18" charset="0"/>
                          <a:cs typeface="Times New Roman" panose="02020603050405020304" pitchFamily="18" charset="0"/>
                        </a:rPr>
                        <a:t>0.596</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400" b="0">
                          <a:latin typeface="Times New Roman" panose="02020603050405020304" pitchFamily="18" charset="0"/>
                          <a:cs typeface="Times New Roman" panose="02020603050405020304" pitchFamily="18" charset="0"/>
                        </a:rPr>
                        <a:t>0.538</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400" b="0">
                          <a:latin typeface="Times New Roman" panose="02020603050405020304" pitchFamily="18" charset="0"/>
                          <a:cs typeface="Times New Roman" panose="02020603050405020304" pitchFamily="18" charset="0"/>
                        </a:rPr>
                        <a:t>0.537</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400" b="0" dirty="0">
                          <a:latin typeface="Times New Roman" panose="02020603050405020304" pitchFamily="18" charset="0"/>
                          <a:cs typeface="Times New Roman" panose="02020603050405020304" pitchFamily="18" charset="0"/>
                        </a:rPr>
                        <a:t>0.748</a:t>
                      </a:r>
                      <a:endParaRPr lang="zh-CN" altLang="en-US" sz="1400" b="0" dirty="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400" b="0">
                          <a:latin typeface="Times New Roman" panose="02020603050405020304" pitchFamily="18" charset="0"/>
                          <a:cs typeface="Times New Roman" panose="02020603050405020304" pitchFamily="18" charset="0"/>
                        </a:rPr>
                        <a:t>0.576</a:t>
                      </a:r>
                      <a:endParaRPr lang="zh-CN" altLang="en-US" sz="1400" b="0">
                        <a:latin typeface="Times New Roman" panose="02020603050405020304" pitchFamily="18"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noFill/>
                  </a:tcPr>
                </a:tc>
                <a:tc>
                  <a:txBody>
                    <a:bodyPr/>
                    <a:lstStyle/>
                    <a:p>
                      <a:pPr algn="ctr"/>
                      <a:r>
                        <a:rPr lang="en-US" altLang="zh-CN" sz="1400" b="0">
                          <a:latin typeface="Times New Roman" panose="02020603050405020304" pitchFamily="18" charset="0"/>
                          <a:cs typeface="Times New Roman" panose="02020603050405020304" pitchFamily="18" charset="0"/>
                        </a:rPr>
                        <a:t>0.651</a:t>
                      </a:r>
                      <a:endParaRPr lang="zh-CN" altLang="en-US" sz="1400" b="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noFill/>
                  </a:tcPr>
                </a:tc>
                <a:tc gridSpan="2">
                  <a:txBody>
                    <a:bodyPr/>
                    <a:lstStyle/>
                    <a:p>
                      <a:pPr algn="ctr"/>
                      <a:r>
                        <a:rPr lang="en-US" altLang="zh-CN" sz="1400" b="0" dirty="0">
                          <a:latin typeface="Times New Roman" panose="02020603050405020304" pitchFamily="18" charset="0"/>
                          <a:cs typeface="Times New Roman" panose="02020603050405020304" pitchFamily="18" charset="0"/>
                        </a:rPr>
                        <a:t>0.677</a:t>
                      </a:r>
                      <a:endParaRPr lang="zh-CN" alt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noFill/>
                  </a:tcPr>
                </a:tc>
                <a:tc hMerge="1">
                  <a:txBody>
                    <a:bodyPr/>
                    <a:lstStyle/>
                    <a:p>
                      <a:endParaRPr lang="en-JP"/>
                    </a:p>
                  </a:txBody>
                  <a:tcPr/>
                </a:tc>
                <a:extLst>
                  <a:ext uri="{0D108BD9-81ED-4DB2-BD59-A6C34878D82A}">
                    <a16:rowId xmlns:a16="http://schemas.microsoft.com/office/drawing/2014/main" val="2587302568"/>
                  </a:ext>
                </a:extLst>
              </a:tr>
              <a:tr h="462137">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400">
                          <a:latin typeface="Times New Roman" panose="02020603050405020304" pitchFamily="18" charset="0"/>
                          <a:cs typeface="Times New Roman" panose="02020603050405020304" pitchFamily="18" charset="0"/>
                        </a:rPr>
                        <a:t>zero shot with hierarchy information</a:t>
                      </a:r>
                      <a:r>
                        <a:rPr lang="en-US" altLang="zh-CN" sz="1400" b="1">
                          <a:latin typeface="Times New Roman" panose="02020603050405020304" pitchFamily="18" charset="0"/>
                          <a:cs typeface="Times New Roman" panose="02020603050405020304" pitchFamily="18" charset="0"/>
                        </a:rPr>
                        <a:t> </a:t>
                      </a:r>
                      <a:endParaRPr lang="zh-CN" altLang="en-US" sz="1400" b="1">
                        <a:latin typeface="Times New Roman" panose="02020603050405020304" pitchFamily="18" charset="0"/>
                        <a:cs typeface="Times New Roman" panose="02020603050405020304" pitchFamily="18" charset="0"/>
                      </a:endParaRPr>
                    </a:p>
                  </a:txBody>
                  <a:tcPr anchor="ctr">
                    <a:lnL w="12700" cap="flat" cmpd="sng" algn="ctr">
                      <a:noFill/>
                      <a:prstDash val="solid"/>
                      <a:round/>
                      <a:headEnd type="none" w="med" len="med"/>
                      <a:tailEnd type="none" w="med" len="med"/>
                    </a:lnL>
                    <a:lnB w="19050" cap="flat" cmpd="sng" algn="ctr">
                      <a:solidFill>
                        <a:schemeClr val="tx1"/>
                      </a:solidFill>
                      <a:prstDash val="solid"/>
                      <a:round/>
                      <a:headEnd type="none" w="med" len="med"/>
                      <a:tailEnd type="none" w="med" len="med"/>
                    </a:lnB>
                    <a:noFill/>
                  </a:tcPr>
                </a:tc>
                <a:tc>
                  <a:txBody>
                    <a:bodyPr/>
                    <a:lstStyle/>
                    <a:p>
                      <a:pPr algn="ctr"/>
                      <a:r>
                        <a:rPr lang="en-US" altLang="zh-CN" sz="1400" b="0">
                          <a:latin typeface="Times New Roman" panose="02020603050405020304" pitchFamily="18" charset="0"/>
                          <a:cs typeface="Times New Roman" panose="02020603050405020304" pitchFamily="18" charset="0"/>
                        </a:rPr>
                        <a:t>0.656</a:t>
                      </a:r>
                      <a:endParaRPr lang="zh-CN" altLang="en-US" sz="1400" b="0">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1400" b="0">
                          <a:latin typeface="Times New Roman" panose="02020603050405020304" pitchFamily="18" charset="0"/>
                          <a:cs typeface="Times New Roman" panose="02020603050405020304" pitchFamily="18" charset="0"/>
                        </a:rPr>
                        <a:t>0.579</a:t>
                      </a:r>
                      <a:endParaRPr lang="zh-CN" altLang="en-US" sz="1400" b="0">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1400" b="0">
                          <a:latin typeface="Times New Roman" panose="02020603050405020304" pitchFamily="18" charset="0"/>
                          <a:cs typeface="Times New Roman" panose="02020603050405020304" pitchFamily="18" charset="0"/>
                        </a:rPr>
                        <a:t>0.592</a:t>
                      </a:r>
                      <a:endParaRPr lang="zh-CN" altLang="en-US" sz="1400" b="0">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1400" b="1">
                          <a:latin typeface="Times New Roman" panose="02020603050405020304" pitchFamily="18" charset="0"/>
                          <a:cs typeface="Times New Roman" panose="02020603050405020304" pitchFamily="18" charset="0"/>
                        </a:rPr>
                        <a:t>0.856</a:t>
                      </a:r>
                      <a:endParaRPr lang="zh-CN" altLang="en-US" sz="1400" b="1">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1400" b="0" dirty="0">
                          <a:latin typeface="Times New Roman" panose="02020603050405020304" pitchFamily="18" charset="0"/>
                          <a:cs typeface="Times New Roman" panose="02020603050405020304" pitchFamily="18" charset="0"/>
                        </a:rPr>
                        <a:t>0.612</a:t>
                      </a:r>
                      <a:endParaRPr lang="zh-CN" altLang="en-US" sz="1400" b="0" dirty="0">
                        <a:latin typeface="Times New Roman" panose="02020603050405020304" pitchFamily="18" charset="0"/>
                        <a:cs typeface="Times New Roman" panose="02020603050405020304" pitchFamily="18" charset="0"/>
                      </a:endParaRPr>
                    </a:p>
                  </a:txBody>
                  <a:tcPr anchor="ctr">
                    <a:lnB w="19050" cap="flat" cmpd="sng" algn="ctr">
                      <a:solidFill>
                        <a:schemeClr val="tx1"/>
                      </a:solidFill>
                      <a:prstDash val="solid"/>
                      <a:round/>
                      <a:headEnd type="none" w="med" len="med"/>
                      <a:tailEnd type="none" w="med" len="med"/>
                    </a:lnB>
                    <a:noFill/>
                  </a:tcPr>
                </a:tc>
                <a:tc>
                  <a:txBody>
                    <a:bodyPr/>
                    <a:lstStyle/>
                    <a:p>
                      <a:pPr algn="ctr"/>
                      <a:r>
                        <a:rPr lang="en-US" altLang="zh-CN" sz="1400" b="0" dirty="0">
                          <a:latin typeface="Times New Roman" panose="02020603050405020304" pitchFamily="18" charset="0"/>
                          <a:cs typeface="Times New Roman" panose="02020603050405020304" pitchFamily="18" charset="0"/>
                        </a:rPr>
                        <a:t>0.714</a:t>
                      </a:r>
                      <a:endParaRPr lang="zh-CN" altLang="en-US" sz="1400" b="0" dirty="0">
                        <a:latin typeface="Times New Roman" panose="02020603050405020304" pitchFamily="18" charset="0"/>
                        <a:cs typeface="Times New Roman" panose="02020603050405020304" pitchFamily="18" charset="0"/>
                      </a:endParaRPr>
                    </a:p>
                  </a:txBody>
                  <a:tcPr anchor="ctr">
                    <a:lnR w="12700" cap="flat" cmpd="sng" algn="ctr">
                      <a:solidFill>
                        <a:schemeClr val="tx1"/>
                      </a:solid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gridSpan="2">
                  <a:txBody>
                    <a:bodyPr/>
                    <a:lstStyle/>
                    <a:p>
                      <a:pPr algn="ctr"/>
                      <a:r>
                        <a:rPr lang="en-US" altLang="zh-CN" sz="1400" b="0" dirty="0">
                          <a:latin typeface="Times New Roman" panose="02020603050405020304" pitchFamily="18" charset="0"/>
                          <a:cs typeface="Times New Roman" panose="02020603050405020304" pitchFamily="18" charset="0"/>
                        </a:rPr>
                        <a:t>0.73</a:t>
                      </a:r>
                      <a:endParaRPr lang="zh-CN" altLang="en-US" sz="1400" b="0"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B w="19050" cap="flat" cmpd="sng" algn="ctr">
                      <a:solidFill>
                        <a:schemeClr val="tx1"/>
                      </a:solidFill>
                      <a:prstDash val="solid"/>
                      <a:round/>
                      <a:headEnd type="none" w="med" len="med"/>
                      <a:tailEnd type="none" w="med" len="med"/>
                    </a:lnB>
                    <a:noFill/>
                  </a:tcPr>
                </a:tc>
                <a:tc hMerge="1">
                  <a:txBody>
                    <a:bodyPr/>
                    <a:lstStyle/>
                    <a:p>
                      <a:endParaRPr lang="en-JP"/>
                    </a:p>
                  </a:txBody>
                  <a:tcPr/>
                </a:tc>
                <a:extLst>
                  <a:ext uri="{0D108BD9-81ED-4DB2-BD59-A6C34878D82A}">
                    <a16:rowId xmlns:a16="http://schemas.microsoft.com/office/drawing/2014/main" val="586629094"/>
                  </a:ext>
                </a:extLst>
              </a:tr>
            </a:tbl>
          </a:graphicData>
        </a:graphic>
      </p:graphicFrame>
      <p:sp>
        <p:nvSpPr>
          <p:cNvPr id="4" name="TextBox 3">
            <a:extLst>
              <a:ext uri="{FF2B5EF4-FFF2-40B4-BE49-F238E27FC236}">
                <a16:creationId xmlns:a16="http://schemas.microsoft.com/office/drawing/2014/main" id="{D73978B0-5A91-C62D-7AED-32B90AC9D841}"/>
              </a:ext>
            </a:extLst>
          </p:cNvPr>
          <p:cNvSpPr txBox="1"/>
          <p:nvPr/>
        </p:nvSpPr>
        <p:spPr>
          <a:xfrm>
            <a:off x="898841" y="6905709"/>
            <a:ext cx="11293159" cy="27699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JP" sz="1200">
                <a:solidFill>
                  <a:schemeClr val="bg2"/>
                </a:solidFill>
              </a:rPr>
              <a:t>[5] Mapping Wikipedia Categories and Lists to DBpedia Ontology with Large Language Models, July 2024</a:t>
            </a:r>
          </a:p>
        </p:txBody>
      </p:sp>
    </p:spTree>
    <p:extLst>
      <p:ext uri="{BB962C8B-B14F-4D97-AF65-F5344CB8AC3E}">
        <p14:creationId xmlns:p14="http://schemas.microsoft.com/office/powerpoint/2010/main" val="2266732957"/>
      </p:ext>
    </p:extLst>
  </p:cSld>
  <p:clrMapOvr>
    <a:masterClrMapping/>
  </p:clrMapOvr>
  <p:transition spd="med" advTm="116633"/>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B2033D-EC69-CA56-F4B4-7A4002B2C360}"/>
              </a:ext>
            </a:extLst>
          </p:cNvPr>
          <p:cNvSpPr>
            <a:spLocks noGrp="1"/>
          </p:cNvSpPr>
          <p:nvPr>
            <p:ph type="title"/>
          </p:nvPr>
        </p:nvSpPr>
        <p:spPr>
          <a:xfrm>
            <a:off x="500932" y="214289"/>
            <a:ext cx="11119608" cy="785820"/>
          </a:xfrm>
        </p:spPr>
        <p:txBody>
          <a:bodyPr>
            <a:normAutofit/>
          </a:bodyPr>
          <a:lstStyle/>
          <a:p>
            <a:r>
              <a:rPr lang="en-US" sz="2800" b="1">
                <a:solidFill>
                  <a:srgbClr val="800000"/>
                </a:solidFill>
                <a:latin typeface="Arial Black" panose="020B0A04020102020204" pitchFamily="34" charset="0"/>
                <a:ea typeface="+mn-ea"/>
                <a:cs typeface="Times New Roman" panose="02020603050405020304" pitchFamily="18" charset="0"/>
              </a:rPr>
              <a:t>Reasons for Suboptimal Performance of Our Approach</a:t>
            </a:r>
          </a:p>
        </p:txBody>
      </p:sp>
      <p:sp>
        <p:nvSpPr>
          <p:cNvPr id="3" name="Text Placeholder 2">
            <a:extLst>
              <a:ext uri="{FF2B5EF4-FFF2-40B4-BE49-F238E27FC236}">
                <a16:creationId xmlns:a16="http://schemas.microsoft.com/office/drawing/2014/main" id="{4C862DA1-2BE6-971A-00C8-C21BA8C63416}"/>
              </a:ext>
            </a:extLst>
          </p:cNvPr>
          <p:cNvSpPr>
            <a:spLocks noGrp="1"/>
          </p:cNvSpPr>
          <p:nvPr>
            <p:ph type="body" idx="1"/>
          </p:nvPr>
        </p:nvSpPr>
        <p:spPr>
          <a:xfrm>
            <a:off x="500932" y="1221897"/>
            <a:ext cx="11119608" cy="5575413"/>
          </a:xfrm>
        </p:spPr>
        <p:txBody>
          <a:bodyPr>
            <a:noAutofit/>
          </a:bodyPr>
          <a:lstStyle/>
          <a:p>
            <a:pPr marL="0" indent="0">
              <a:buNone/>
            </a:pPr>
            <a:r>
              <a:rPr lang="en-US" sz="2400" b="1" dirty="0">
                <a:solidFill>
                  <a:srgbClr val="800000"/>
                </a:solidFill>
                <a:latin typeface="+mn-lt"/>
              </a:rPr>
              <a:t>Compared with the </a:t>
            </a:r>
          </a:p>
          <a:p>
            <a:r>
              <a:rPr lang="en-US" sz="2400" b="1" dirty="0">
                <a:solidFill>
                  <a:srgbClr val="800000"/>
                </a:solidFill>
                <a:latin typeface="+mn-lt"/>
              </a:rPr>
              <a:t>Lack of Few-Shot Learning Examples in Final Selection Process</a:t>
            </a:r>
            <a:r>
              <a:rPr lang="en-US" sz="2400" dirty="0">
                <a:solidFill>
                  <a:srgbClr val="800000"/>
                </a:solidFill>
                <a:latin typeface="+mn-lt"/>
              </a:rPr>
              <a:t>:</a:t>
            </a:r>
          </a:p>
          <a:p>
            <a:pPr lvl="1"/>
            <a:endParaRPr lang="en-US" sz="1800" dirty="0">
              <a:latin typeface="+mn-lt"/>
            </a:endParaRPr>
          </a:p>
          <a:p>
            <a:r>
              <a:rPr lang="en-US" altLang="ja-CN" sz="2400" b="1" dirty="0">
                <a:solidFill>
                  <a:srgbClr val="800000"/>
                </a:solidFill>
              </a:rPr>
              <a:t>Part of hierarchy information is irrelevant with mapping</a:t>
            </a:r>
          </a:p>
          <a:p>
            <a:pPr lvl="1"/>
            <a:endParaRPr lang="en-US" sz="1800" dirty="0">
              <a:latin typeface="+mn-lt"/>
            </a:endParaRPr>
          </a:p>
          <a:p>
            <a:r>
              <a:rPr lang="en-US" sz="2400" b="1" dirty="0">
                <a:solidFill>
                  <a:srgbClr val="800000"/>
                </a:solidFill>
                <a:latin typeface="+mn-lt"/>
              </a:rPr>
              <a:t>Lack of Fine-Tuning for the Specific Mapping Task</a:t>
            </a:r>
            <a:r>
              <a:rPr lang="en-US" sz="2400" dirty="0">
                <a:solidFill>
                  <a:srgbClr val="800000"/>
                </a:solidFill>
                <a:latin typeface="+mn-lt"/>
              </a:rPr>
              <a:t>:</a:t>
            </a:r>
          </a:p>
          <a:p>
            <a:pPr lvl="1"/>
            <a:endParaRPr lang="en-US" sz="1800" dirty="0">
              <a:latin typeface="+mn-lt"/>
            </a:endParaRPr>
          </a:p>
          <a:p>
            <a:r>
              <a:rPr lang="en-US" sz="2400" b="1" dirty="0">
                <a:solidFill>
                  <a:srgbClr val="800000"/>
                </a:solidFill>
                <a:latin typeface="+mn-lt"/>
              </a:rPr>
              <a:t>Limited Capability of the Open Source Model Compared to State-of-the-Art Models such as ChatGPT</a:t>
            </a:r>
            <a:r>
              <a:rPr lang="en-US" sz="2400" dirty="0">
                <a:solidFill>
                  <a:srgbClr val="800000"/>
                </a:solidFill>
                <a:latin typeface="+mn-lt"/>
              </a:rPr>
              <a:t>:</a:t>
            </a:r>
          </a:p>
          <a:p>
            <a:pPr lvl="1"/>
            <a:endParaRPr lang="en-US" sz="2400" dirty="0">
              <a:latin typeface="+mn-lt"/>
            </a:endParaRPr>
          </a:p>
          <a:p>
            <a:pPr lvl="1"/>
            <a:endParaRPr lang="en-US" sz="1800" dirty="0">
              <a:latin typeface="+mn-lt"/>
            </a:endParaRPr>
          </a:p>
        </p:txBody>
      </p:sp>
      <p:sp>
        <p:nvSpPr>
          <p:cNvPr id="4" name="Slide Number Placeholder 3">
            <a:extLst>
              <a:ext uri="{FF2B5EF4-FFF2-40B4-BE49-F238E27FC236}">
                <a16:creationId xmlns:a16="http://schemas.microsoft.com/office/drawing/2014/main" id="{3ABA4938-5810-509A-E992-B0AE21A202F7}"/>
              </a:ext>
            </a:extLst>
          </p:cNvPr>
          <p:cNvSpPr>
            <a:spLocks noGrp="1"/>
          </p:cNvSpPr>
          <p:nvPr>
            <p:ph type="sldNum" sz="quarter" idx="2"/>
          </p:nvPr>
        </p:nvSpPr>
        <p:spPr/>
        <p:txBody>
          <a:bodyPr/>
          <a:lstStyle/>
          <a:p>
            <a:fld id="{86CB4B4D-7CA3-9044-876B-883B54F8677D}" type="slidenum">
              <a:rPr lang="en-US" smtClean="0"/>
              <a:t>32</a:t>
            </a:fld>
            <a:endParaRPr lang="en-US"/>
          </a:p>
        </p:txBody>
      </p:sp>
    </p:spTree>
    <p:extLst>
      <p:ext uri="{BB962C8B-B14F-4D97-AF65-F5344CB8AC3E}">
        <p14:creationId xmlns:p14="http://schemas.microsoft.com/office/powerpoint/2010/main" val="3861402509"/>
      </p:ext>
    </p:extLst>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0313" y="1268760"/>
            <a:ext cx="8077872" cy="523220"/>
          </a:xfrm>
          <a:prstGeom prst="rect">
            <a:avLst/>
          </a:prstGeom>
        </p:spPr>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endParaRPr kumimoji="0" lang="en-US" altLang="zh-CN" sz="2800" b="0" i="0" u="none" strike="noStrike" kern="1200" cap="none" spc="0" normalizeH="0" baseline="0" noProof="0">
              <a:ln>
                <a:noFill/>
              </a:ln>
              <a:solidFill>
                <a:srgbClr val="000000"/>
              </a:solidFill>
              <a:effectLst/>
              <a:uLnTx/>
              <a:uFillTx/>
              <a:latin typeface="Calibri" panose="020F0502020204030204"/>
              <a:cs typeface="Arial" panose="020B0604020202020204" pitchFamily="34" charset="0"/>
            </a:endParaRPr>
          </a:p>
        </p:txBody>
      </p:sp>
      <p:sp>
        <p:nvSpPr>
          <p:cNvPr id="2" name="文本框 1">
            <a:extLst>
              <a:ext uri="{FF2B5EF4-FFF2-40B4-BE49-F238E27FC236}">
                <a16:creationId xmlns:a16="http://schemas.microsoft.com/office/drawing/2014/main" id="{7D1E6534-B416-1538-DE2B-41208342DBCE}"/>
              </a:ext>
            </a:extLst>
          </p:cNvPr>
          <p:cNvSpPr txBox="1"/>
          <p:nvPr/>
        </p:nvSpPr>
        <p:spPr>
          <a:xfrm>
            <a:off x="4549215" y="3044279"/>
            <a:ext cx="7178620"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spcBef>
                <a:spcPts val="600"/>
              </a:spcBef>
              <a:spcAft>
                <a:spcPts val="600"/>
              </a:spcAft>
              <a:buClr>
                <a:srgbClr val="7D2D2D"/>
              </a:buClr>
              <a:buSzPct val="75000"/>
              <a:defRPr/>
            </a:pPr>
            <a:r>
              <a:rPr lang="en-US" altLang="zh-CN" sz="4400" b="1">
                <a:solidFill>
                  <a:srgbClr val="800000"/>
                </a:solidFill>
                <a:latin typeface="Times New Roman" panose="02020603050405020304" pitchFamily="18" charset="0"/>
                <a:cs typeface="Times New Roman" panose="02020603050405020304" pitchFamily="18" charset="0"/>
              </a:rPr>
              <a:t>Conclusion</a:t>
            </a:r>
          </a:p>
        </p:txBody>
      </p:sp>
      <p:sp>
        <p:nvSpPr>
          <p:cNvPr id="4" name="スライド番号プレースホルダ 4">
            <a:extLst>
              <a:ext uri="{FF2B5EF4-FFF2-40B4-BE49-F238E27FC236}">
                <a16:creationId xmlns:a16="http://schemas.microsoft.com/office/drawing/2014/main" id="{0F57A30F-BFE3-11CA-E63B-121D07322BC9}"/>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33</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Tree>
    <p:extLst>
      <p:ext uri="{BB962C8B-B14F-4D97-AF65-F5344CB8AC3E}">
        <p14:creationId xmlns:p14="http://schemas.microsoft.com/office/powerpoint/2010/main" val="3004585208"/>
      </p:ext>
    </p:extLst>
  </p:cSld>
  <p:clrMapOvr>
    <a:masterClrMapping/>
  </p:clrMapOvr>
  <p:transition spd="med" advTm="48640"/>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7C8C676-41D1-456B-A8F7-6EC0F95FADA7}"/>
              </a:ext>
            </a:extLst>
          </p:cNvPr>
          <p:cNvSpPr txBox="1"/>
          <p:nvPr/>
        </p:nvSpPr>
        <p:spPr>
          <a:xfrm>
            <a:off x="1960101" y="1281607"/>
            <a:ext cx="473206" cy="36933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endParaRPr lang="en-JP">
              <a:latin typeface="Times New Roman" panose="02020603050405020304" pitchFamily="18" charset="0"/>
              <a:cs typeface="Times New Roman" panose="02020603050405020304" pitchFamily="18" charset="0"/>
            </a:endParaRPr>
          </a:p>
        </p:txBody>
      </p:sp>
      <p:sp>
        <p:nvSpPr>
          <p:cNvPr id="10" name="标题 3">
            <a:extLst>
              <a:ext uri="{FF2B5EF4-FFF2-40B4-BE49-F238E27FC236}">
                <a16:creationId xmlns:a16="http://schemas.microsoft.com/office/drawing/2014/main" id="{72FDE98E-6BDE-C5C1-7110-E491AA8D6EC0}"/>
              </a:ext>
            </a:extLst>
          </p:cNvPr>
          <p:cNvSpPr txBox="1">
            <a:spLocks/>
          </p:cNvSpPr>
          <p:nvPr/>
        </p:nvSpPr>
        <p:spPr>
          <a:xfrm>
            <a:off x="311032" y="227916"/>
            <a:ext cx="11801945" cy="785820"/>
          </a:xfrm>
          <a:prstGeom prst="rect">
            <a:avLst/>
          </a:prstGeom>
          <a:ln w="12700">
            <a:miter lim="400000"/>
          </a:ln>
        </p:spPr>
        <p:txBody>
          <a:bodyPr lIns="45717" tIns="45717" rIns="45717" bIns="45717" anchor="ctr">
            <a:normAutofit/>
          </a:bodyPr>
          <a:lstStyle>
            <a:lvl1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1pPr>
            <a:lvl2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2pPr>
            <a:lvl3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3pPr>
            <a:lvl4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4pPr>
            <a:lvl5pPr marL="0" marR="0" indent="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5pPr>
            <a:lvl6pPr marL="0" marR="0" indent="4572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6pPr>
            <a:lvl7pPr marL="0" marR="0" indent="9144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7pPr>
            <a:lvl8pPr marL="0" marR="0" indent="13716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8pPr>
            <a:lvl9pPr marL="0" marR="0" indent="1828800" algn="l" defTabSz="914400" rtl="0" latinLnBrk="0">
              <a:lnSpc>
                <a:spcPct val="100000"/>
              </a:lnSpc>
              <a:spcBef>
                <a:spcPts val="0"/>
              </a:spcBef>
              <a:spcAft>
                <a:spcPts val="0"/>
              </a:spcAft>
              <a:buClrTx/>
              <a:buSzTx/>
              <a:buFontTx/>
              <a:buNone/>
              <a:defRPr sz="3600" b="0" i="0" u="none" strike="noStrike" cap="none" spc="0" baseline="0">
                <a:ln>
                  <a:noFill/>
                </a:ln>
                <a:solidFill>
                  <a:srgbClr val="000000"/>
                </a:solidFill>
                <a:uFillTx/>
                <a:latin typeface="Arial Black" panose="020B0A04020102020204"/>
                <a:ea typeface="Arial Black" panose="020B0A04020102020204"/>
                <a:cs typeface="Arial Black" panose="020B0A04020102020204"/>
                <a:sym typeface="Arial Black" panose="020B0A04020102020204"/>
              </a:defRPr>
            </a:lvl9pPr>
          </a:lstStyle>
          <a:p>
            <a:r>
              <a:rPr lang="en-US" sz="4000" b="1" kern="0">
                <a:solidFill>
                  <a:srgbClr val="800000"/>
                </a:solidFill>
                <a:latin typeface="Arial Black" panose="020B0A04020102020204" pitchFamily="34" charset="0"/>
                <a:cs typeface="Times New Roman" panose="02020603050405020304" pitchFamily="18" charset="0"/>
              </a:rPr>
              <a:t>Future work</a:t>
            </a:r>
          </a:p>
        </p:txBody>
      </p:sp>
      <p:sp>
        <p:nvSpPr>
          <p:cNvPr id="2" name="スライド番号プレースホルダ 4">
            <a:extLst>
              <a:ext uri="{FF2B5EF4-FFF2-40B4-BE49-F238E27FC236}">
                <a16:creationId xmlns:a16="http://schemas.microsoft.com/office/drawing/2014/main" id="{EADE65A3-0F58-3938-D515-9B0F6EB4AE56}"/>
              </a:ext>
            </a:extLst>
          </p:cNvPr>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34</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7" name="テキスト ボックス 6">
            <a:extLst>
              <a:ext uri="{FF2B5EF4-FFF2-40B4-BE49-F238E27FC236}">
                <a16:creationId xmlns:a16="http://schemas.microsoft.com/office/drawing/2014/main" id="{F6270A2F-F714-D7CD-9915-2CE05ED488CD}"/>
              </a:ext>
            </a:extLst>
          </p:cNvPr>
          <p:cNvSpPr txBox="1"/>
          <p:nvPr/>
        </p:nvSpPr>
        <p:spPr>
          <a:xfrm>
            <a:off x="1212546" y="2065605"/>
            <a:ext cx="8900446" cy="304698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marL="342900" indent="-342900">
              <a:buFont typeface="+mj-lt"/>
              <a:buAutoNum type="arabicPeriod"/>
            </a:pPr>
            <a:endParaRPr lang="en-US" altLang="ja-CN" sz="2400" b="1" dirty="0">
              <a:solidFill>
                <a:srgbClr val="800000"/>
              </a:solidFill>
            </a:endParaRPr>
          </a:p>
          <a:p>
            <a:pPr marL="342900" indent="-342900">
              <a:buFont typeface="+mj-lt"/>
              <a:buAutoNum type="arabicPeriod"/>
            </a:pPr>
            <a:r>
              <a:rPr lang="en-US" altLang="ja-CN" sz="2400" b="1" dirty="0">
                <a:solidFill>
                  <a:srgbClr val="800000"/>
                </a:solidFill>
                <a:effectLst/>
              </a:rPr>
              <a:t>Using the description of the </a:t>
            </a:r>
            <a:r>
              <a:rPr lang="en-US" altLang="ja-CN" sz="2400" b="1" dirty="0" err="1">
                <a:solidFill>
                  <a:srgbClr val="800000"/>
                </a:solidFill>
                <a:effectLst/>
              </a:rPr>
              <a:t>DBped</a:t>
            </a:r>
            <a:r>
              <a:rPr lang="en-US" altLang="ja-CN" sz="2400" b="1" dirty="0" err="1">
                <a:solidFill>
                  <a:srgbClr val="800000"/>
                </a:solidFill>
              </a:rPr>
              <a:t>i</a:t>
            </a:r>
            <a:r>
              <a:rPr lang="en-US" altLang="ja-CN" sz="2400" b="1" dirty="0" err="1">
                <a:solidFill>
                  <a:srgbClr val="800000"/>
                </a:solidFill>
                <a:effectLst/>
              </a:rPr>
              <a:t>a</a:t>
            </a:r>
            <a:r>
              <a:rPr lang="en-US" altLang="ja-CN" sz="2400" b="1" dirty="0">
                <a:solidFill>
                  <a:srgbClr val="800000"/>
                </a:solidFill>
                <a:effectLst/>
              </a:rPr>
              <a:t> ontology Tree</a:t>
            </a:r>
          </a:p>
          <a:p>
            <a:pPr marL="342900" indent="-342900">
              <a:buFont typeface="+mj-lt"/>
              <a:buAutoNum type="arabicPeriod"/>
            </a:pPr>
            <a:endParaRPr lang="en-US" altLang="ja-CN" sz="2400" b="1" dirty="0">
              <a:solidFill>
                <a:srgbClr val="800000"/>
              </a:solidFill>
              <a:effectLst/>
            </a:endParaRPr>
          </a:p>
          <a:p>
            <a:pPr marL="342900" indent="-342900">
              <a:buFont typeface="+mj-lt"/>
              <a:buAutoNum type="arabicPeriod"/>
            </a:pPr>
            <a:r>
              <a:rPr lang="en-US" altLang="ja-CN" sz="2400" b="1" dirty="0">
                <a:solidFill>
                  <a:srgbClr val="800000"/>
                </a:solidFill>
              </a:rPr>
              <a:t>D</a:t>
            </a:r>
            <a:r>
              <a:rPr lang="en-US" altLang="ja-CN" sz="2400" b="1" dirty="0">
                <a:solidFill>
                  <a:srgbClr val="800000"/>
                </a:solidFill>
                <a:latin typeface="+mn-lt"/>
              </a:rPr>
              <a:t>esign a better way to select hierarchy information</a:t>
            </a:r>
          </a:p>
          <a:p>
            <a:pPr marL="342900" indent="-342900">
              <a:buFont typeface="+mj-lt"/>
              <a:buAutoNum type="arabicPeriod"/>
            </a:pPr>
            <a:endParaRPr lang="en-US" altLang="ja-CN" sz="2400" b="1" dirty="0">
              <a:solidFill>
                <a:srgbClr val="800000"/>
              </a:solidFill>
              <a:effectLst/>
            </a:endParaRPr>
          </a:p>
          <a:p>
            <a:pPr marL="342900" indent="-342900">
              <a:buAutoNum type="arabicPeriod" startAt="3"/>
            </a:pPr>
            <a:r>
              <a:rPr lang="en-US" altLang="ja-CN" sz="2400" b="1" dirty="0">
                <a:solidFill>
                  <a:srgbClr val="800000"/>
                </a:solidFill>
              </a:rPr>
              <a:t>Finetune the LLM2Vec with the knowledge graph data</a:t>
            </a:r>
          </a:p>
          <a:p>
            <a:pPr marL="342900" indent="-342900">
              <a:buAutoNum type="arabicPeriod" startAt="3"/>
            </a:pPr>
            <a:endParaRPr lang="en-US" altLang="ja-CN" sz="2400" b="1" dirty="0">
              <a:solidFill>
                <a:srgbClr val="800000"/>
              </a:solidFill>
              <a:effectLst/>
            </a:endParaRPr>
          </a:p>
          <a:p>
            <a:pPr marL="342900" indent="-342900">
              <a:buAutoNum type="arabicPeriod" startAt="3"/>
            </a:pPr>
            <a:r>
              <a:rPr lang="en-US" sz="2400" b="1" dirty="0">
                <a:solidFill>
                  <a:srgbClr val="800000"/>
                </a:solidFill>
              </a:rPr>
              <a:t>Ablation Analysis on Different Hierarchical Information</a:t>
            </a:r>
            <a:endParaRPr lang="en-US" altLang="ja-CN" sz="2400" b="1" dirty="0">
              <a:solidFill>
                <a:srgbClr val="800000"/>
              </a:solidFill>
              <a:effectLst/>
            </a:endParaRPr>
          </a:p>
        </p:txBody>
      </p:sp>
      <p:sp>
        <p:nvSpPr>
          <p:cNvPr id="8" name="テキスト ボックス 7">
            <a:extLst>
              <a:ext uri="{FF2B5EF4-FFF2-40B4-BE49-F238E27FC236}">
                <a16:creationId xmlns:a16="http://schemas.microsoft.com/office/drawing/2014/main" id="{4606810E-59B1-94C7-F1A8-8A7B7090E199}"/>
              </a:ext>
            </a:extLst>
          </p:cNvPr>
          <p:cNvSpPr txBox="1"/>
          <p:nvPr/>
        </p:nvSpPr>
        <p:spPr>
          <a:xfrm>
            <a:off x="722511" y="1283743"/>
            <a:ext cx="7045518"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marL="285750" indent="-285750" algn="just">
              <a:buFont typeface="Wingdings" pitchFamily="2" charset="2"/>
              <a:buChar char="§"/>
            </a:pPr>
            <a:r>
              <a:rPr kumimoji="1" lang="en-US" altLang="ja-CN" sz="2400" dirty="0"/>
              <a:t>There are something we need to do in the future</a:t>
            </a:r>
            <a:endParaRPr kumimoji="1" lang="ja-CN" altLang="en-US" sz="2400"/>
          </a:p>
        </p:txBody>
      </p:sp>
    </p:spTree>
    <p:extLst>
      <p:ext uri="{BB962C8B-B14F-4D97-AF65-F5344CB8AC3E}">
        <p14:creationId xmlns:p14="http://schemas.microsoft.com/office/powerpoint/2010/main" val="443404256"/>
      </p:ext>
    </p:extLst>
  </p:cSld>
  <p:clrMapOvr>
    <a:masterClrMapping/>
  </p:clrMapOvr>
  <p:transition spd="med" advTm="116633"/>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1950313" y="1268760"/>
            <a:ext cx="8077872" cy="523220"/>
          </a:xfrm>
          <a:prstGeom prst="rect">
            <a:avLst/>
          </a:prstGeom>
        </p:spPr>
        <p:txBody>
          <a:bodyPr wrap="square">
            <a:spAutoFit/>
          </a:bodyPr>
          <a:lstStyle/>
          <a:p>
            <a:pPr marL="342900" marR="0" lvl="0" indent="-342900" algn="l" defTabSz="914400" rtl="0" eaLnBrk="1" fontAlgn="auto" latinLnBrk="0" hangingPunct="1">
              <a:lnSpc>
                <a:spcPct val="100000"/>
              </a:lnSpc>
              <a:spcBef>
                <a:spcPts val="1200"/>
              </a:spcBef>
              <a:spcAft>
                <a:spcPts val="1200"/>
              </a:spcAft>
              <a:buClr>
                <a:srgbClr val="7D2D2D"/>
              </a:buClr>
              <a:buSzPct val="75000"/>
              <a:buFont typeface="Wingdings" panose="05000000000000000000" pitchFamily="2" charset="2"/>
              <a:buChar char="u"/>
              <a:defRPr/>
            </a:pPr>
            <a:endParaRPr kumimoji="0" lang="en-US" altLang="zh-CN" sz="2800" b="0" i="0" u="none" strike="noStrike" kern="1200" cap="none" spc="0" normalizeH="0" baseline="0" noProof="0">
              <a:ln>
                <a:noFill/>
              </a:ln>
              <a:solidFill>
                <a:srgbClr val="000000"/>
              </a:solidFill>
              <a:effectLst/>
              <a:uLnTx/>
              <a:uFillTx/>
              <a:latin typeface="Calibri" panose="020F0502020204030204"/>
              <a:cs typeface="Arial" panose="020B0604020202020204" pitchFamily="34" charset="0"/>
            </a:endParaRPr>
          </a:p>
        </p:txBody>
      </p:sp>
      <p:sp>
        <p:nvSpPr>
          <p:cNvPr id="20" name="スライド番号プレースホルダ 4"/>
          <p:cNvSpPr txBox="1">
            <a:spLocks noGrp="1"/>
          </p:cNvSpPr>
          <p:nvPr>
            <p:ph type="sldNum" sz="quarter" idx="2"/>
          </p:nvPr>
        </p:nvSpPr>
        <p:spPr>
          <a:xfrm>
            <a:off x="11532915" y="6148327"/>
            <a:ext cx="194920" cy="338548"/>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5756B90-72FF-4556-B5A1-8837E643D342}" type="slidenum">
              <a:rPr kumimoji="0" lang="en-US" altLang="zh-CN"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rPr>
              <a:t>4</a:t>
            </a:fld>
            <a:endParaRPr kumimoji="0" sz="1600" b="0" i="0" u="none" strike="noStrike" kern="1200" cap="none" spc="0" normalizeH="0" baseline="0" noProof="0">
              <a:ln>
                <a:noFill/>
              </a:ln>
              <a:solidFill>
                <a:srgbClr val="000000">
                  <a:lumMod val="85000"/>
                  <a:lumOff val="15000"/>
                </a:srgbClr>
              </a:solidFill>
              <a:effectLst/>
              <a:uLnTx/>
              <a:uFillTx/>
              <a:latin typeface="Times New Roman" panose="02020603050405020304"/>
              <a:cs typeface="Times New Roman" panose="02020603050405020304"/>
              <a:sym typeface="Times New Roman" panose="02020603050405020304"/>
            </a:endParaRPr>
          </a:p>
        </p:txBody>
      </p:sp>
      <p:sp>
        <p:nvSpPr>
          <p:cNvPr id="2" name="文本框 1">
            <a:extLst>
              <a:ext uri="{FF2B5EF4-FFF2-40B4-BE49-F238E27FC236}">
                <a16:creationId xmlns:a16="http://schemas.microsoft.com/office/drawing/2014/main" id="{7D1E6534-B416-1538-DE2B-41208342DBCE}"/>
              </a:ext>
            </a:extLst>
          </p:cNvPr>
          <p:cNvSpPr txBox="1"/>
          <p:nvPr/>
        </p:nvSpPr>
        <p:spPr>
          <a:xfrm>
            <a:off x="4481688" y="3044279"/>
            <a:ext cx="3228623" cy="76944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spcBef>
                <a:spcPts val="600"/>
              </a:spcBef>
              <a:spcAft>
                <a:spcPts val="600"/>
              </a:spcAft>
              <a:buClr>
                <a:srgbClr val="7D2D2D"/>
              </a:buClr>
              <a:buSzPct val="75000"/>
              <a:defRPr/>
            </a:pPr>
            <a:r>
              <a:rPr lang="en-US" altLang="zh-CN" sz="4400" b="1">
                <a:solidFill>
                  <a:srgbClr val="800000"/>
                </a:solidFill>
                <a:latin typeface="Times New Roman" panose="02020603050405020304" pitchFamily="18" charset="0"/>
                <a:cs typeface="Times New Roman" panose="02020603050405020304" pitchFamily="18" charset="0"/>
              </a:rPr>
              <a:t>Background</a:t>
            </a:r>
          </a:p>
        </p:txBody>
      </p:sp>
    </p:spTree>
    <p:extLst>
      <p:ext uri="{BB962C8B-B14F-4D97-AF65-F5344CB8AC3E}">
        <p14:creationId xmlns:p14="http://schemas.microsoft.com/office/powerpoint/2010/main" val="1280781693"/>
      </p:ext>
    </p:extLst>
  </p:cSld>
  <p:clrMapOvr>
    <a:masterClrMapping/>
  </p:clrMapOvr>
  <p:transition spd="med" advTm="48640"/>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p:txBody>
          <a:bodyPr>
            <a:normAutofit/>
          </a:bodyPr>
          <a:lstStyle/>
          <a:p>
            <a:r>
              <a:rPr lang="en-US" altLang="zh-CN" sz="4400" b="1">
                <a:solidFill>
                  <a:srgbClr val="800000"/>
                </a:solidFill>
                <a:latin typeface="Arial Black" panose="020B0A04020102020204" pitchFamily="34" charset="0"/>
                <a:cs typeface="Times New Roman" panose="02020603050405020304" pitchFamily="18" charset="0"/>
              </a:rPr>
              <a:t>DBpedia</a:t>
            </a:r>
            <a:endParaRPr kumimoji="1" lang="zh-CN" altLang="en-US" sz="4400" b="1">
              <a:solidFill>
                <a:srgbClr val="800000"/>
              </a:solidFill>
              <a:latin typeface="Arial Black" panose="020B0A04020102020204" pitchFamily="34" charset="0"/>
              <a:cs typeface="Times New Roman" panose="02020603050405020304" pitchFamily="18" charset="0"/>
            </a:endParaRPr>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1981200" y="1326140"/>
            <a:ext cx="7859216" cy="1569460"/>
          </a:xfrm>
        </p:spPr>
        <p:txBody>
          <a:bodyPr>
            <a:normAutofit/>
          </a:bodyPr>
          <a:lstStyle/>
          <a:p>
            <a:pPr marL="457200" indent="-457200" hangingPunct="0">
              <a:lnSpc>
                <a:spcPct val="120000"/>
              </a:lnSpc>
              <a:spcBef>
                <a:spcPts val="0"/>
              </a:spcBef>
              <a:buClrTx/>
              <a:buSzTx/>
              <a:buFont typeface="Arial" panose="020B0604020202020204" pitchFamily="34" charset="0"/>
              <a:buChar char="•"/>
              <a:defRPr/>
            </a:pPr>
            <a:r>
              <a:rPr lang="en" altLang="zh-CN" sz="2000" b="1">
                <a:latin typeface="TimesNewRomanPSMT"/>
              </a:rPr>
              <a:t>DBpedia</a:t>
            </a:r>
            <a:r>
              <a:rPr lang="en" altLang="zh-CN" sz="2000">
                <a:latin typeface="TimesNewRomanPSMT"/>
              </a:rPr>
              <a:t> is a project aiming to extract structured information from Wikipedia articles. The DBpedia ontology is a structured representation which defines a set of classes, properties and relationships to describe and organize the information.</a:t>
            </a:r>
          </a:p>
          <a:p>
            <a:pPr marL="457200" indent="-457200" hangingPunct="0">
              <a:lnSpc>
                <a:spcPct val="120000"/>
              </a:lnSpc>
              <a:spcBef>
                <a:spcPts val="0"/>
              </a:spcBef>
              <a:buClrTx/>
              <a:buSzTx/>
              <a:buFont typeface="Arial" panose="020B0604020202020204" pitchFamily="34" charset="0"/>
              <a:buChar char="•"/>
              <a:defRPr/>
            </a:pPr>
            <a:endParaRPr lang="en" altLang="zh-CN" sz="2000">
              <a:latin typeface="TimesNewRomanPSMT"/>
            </a:endParaRPr>
          </a:p>
          <a:p>
            <a:pPr marL="457200" indent="-457200" hangingPunct="0">
              <a:lnSpc>
                <a:spcPct val="120000"/>
              </a:lnSpc>
              <a:spcBef>
                <a:spcPts val="0"/>
              </a:spcBef>
              <a:buClrTx/>
              <a:buSzTx/>
              <a:buFont typeface="Arial" panose="020B0604020202020204" pitchFamily="34" charset="0"/>
              <a:buChar char="•"/>
              <a:defRPr/>
            </a:pPr>
            <a:endParaRPr lang="en" altLang="zh-CN" sz="2000">
              <a:latin typeface="TimesNewRomanPSMT"/>
            </a:endParaRPr>
          </a:p>
          <a:p>
            <a:pPr marL="457200" indent="-457200" hangingPunct="0">
              <a:lnSpc>
                <a:spcPct val="120000"/>
              </a:lnSpc>
              <a:spcBef>
                <a:spcPts val="0"/>
              </a:spcBef>
              <a:buClrTx/>
              <a:buSzTx/>
              <a:buFont typeface="Arial" panose="020B0604020202020204" pitchFamily="34" charset="0"/>
              <a:buChar char="•"/>
              <a:defRPr/>
            </a:pPr>
            <a:endParaRPr lang="en-US" altLang="zh-CN" sz="18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180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200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a:xfrm>
            <a:off x="11413133" y="6400179"/>
            <a:ext cx="169271" cy="276993"/>
          </a:xfrm>
        </p:spPr>
        <p:txBody>
          <a:bodyPr/>
          <a:lstStyle/>
          <a:p>
            <a:fld id="{86CB4B4D-7CA3-9044-876B-883B54F8677D}" type="slidenum">
              <a:rPr lang="en-US" altLang="zh-CN" smtClean="0"/>
              <a:t>5</a:t>
            </a:fld>
            <a:endParaRPr lang="en-US" altLang="zh-CN"/>
          </a:p>
        </p:txBody>
      </p:sp>
      <p:pic>
        <p:nvPicPr>
          <p:cNvPr id="5" name="图片 4">
            <a:extLst>
              <a:ext uri="{FF2B5EF4-FFF2-40B4-BE49-F238E27FC236}">
                <a16:creationId xmlns:a16="http://schemas.microsoft.com/office/drawing/2014/main" id="{C4596840-B50A-F828-D5ED-4A9083B80702}"/>
              </a:ext>
            </a:extLst>
          </p:cNvPr>
          <p:cNvPicPr>
            <a:picLocks noChangeAspect="1"/>
          </p:cNvPicPr>
          <p:nvPr/>
        </p:nvPicPr>
        <p:blipFill>
          <a:blip r:embed="rId3"/>
          <a:stretch>
            <a:fillRect/>
          </a:stretch>
        </p:blipFill>
        <p:spPr>
          <a:xfrm>
            <a:off x="1847528" y="3068960"/>
            <a:ext cx="8319094" cy="2808312"/>
          </a:xfrm>
          <a:prstGeom prst="rect">
            <a:avLst/>
          </a:prstGeom>
        </p:spPr>
      </p:pic>
      <p:sp>
        <p:nvSpPr>
          <p:cNvPr id="6" name="文本框 5">
            <a:extLst>
              <a:ext uri="{FF2B5EF4-FFF2-40B4-BE49-F238E27FC236}">
                <a16:creationId xmlns:a16="http://schemas.microsoft.com/office/drawing/2014/main" id="{96E0E284-DD84-6B36-086B-9CA16A2B5D39}"/>
              </a:ext>
            </a:extLst>
          </p:cNvPr>
          <p:cNvSpPr txBox="1"/>
          <p:nvPr/>
        </p:nvSpPr>
        <p:spPr>
          <a:xfrm>
            <a:off x="3867100" y="6061627"/>
            <a:ext cx="4279950" cy="3385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a:solidFill>
                  <a:schemeClr val="tx2">
                    <a:lumMod val="75000"/>
                  </a:schemeClr>
                </a:solidFill>
                <a:latin typeface="Times New Roman" panose="02020603050405020304" pitchFamily="18" charset="0"/>
                <a:cs typeface="Times New Roman" panose="02020603050405020304" pitchFamily="18" charset="0"/>
              </a:rPr>
              <a:t>https://</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www.dbpedia.org</a:t>
            </a:r>
            <a:r>
              <a:rPr lang="en-US" altLang="zh-CN" sz="1600">
                <a:solidFill>
                  <a:schemeClr val="tx2">
                    <a:lumMod val="75000"/>
                  </a:schemeClr>
                </a:solidFill>
                <a:latin typeface="Times New Roman" panose="02020603050405020304" pitchFamily="18" charset="0"/>
                <a:cs typeface="Times New Roman" panose="02020603050405020304" pitchFamily="18" charset="0"/>
              </a:rPr>
              <a:t>/resources/ontology/</a:t>
            </a:r>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575834606"/>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14BD8ED-63ED-6D91-14E0-CD2ED371633C}"/>
              </a:ext>
            </a:extLst>
          </p:cNvPr>
          <p:cNvSpPr>
            <a:spLocks noGrp="1"/>
          </p:cNvSpPr>
          <p:nvPr>
            <p:ph type="title"/>
          </p:nvPr>
        </p:nvSpPr>
        <p:spPr/>
        <p:txBody>
          <a:bodyPr>
            <a:normAutofit/>
          </a:bodyPr>
          <a:lstStyle/>
          <a:p>
            <a:r>
              <a:rPr kumimoji="1" lang="en-US" altLang="ja-CN" sz="4400" b="1">
                <a:solidFill>
                  <a:srgbClr val="800000"/>
                </a:solidFill>
                <a:latin typeface="Arial Black" panose="020B0A04020102020204" pitchFamily="34" charset="0"/>
                <a:cs typeface="Times New Roman" panose="02020603050405020304" pitchFamily="18" charset="0"/>
              </a:rPr>
              <a:t>D</a:t>
            </a:r>
            <a:r>
              <a:rPr kumimoji="1" lang="en-US" altLang="zh-CN" sz="4400" b="1">
                <a:solidFill>
                  <a:srgbClr val="800000"/>
                </a:solidFill>
                <a:latin typeface="Arial Black" panose="020B0A04020102020204" pitchFamily="34" charset="0"/>
                <a:cs typeface="Times New Roman" panose="02020603050405020304" pitchFamily="18" charset="0"/>
              </a:rPr>
              <a:t>B</a:t>
            </a:r>
            <a:r>
              <a:rPr kumimoji="1" lang="en-US" altLang="ja-CN" sz="4400" b="1">
                <a:solidFill>
                  <a:srgbClr val="800000"/>
                </a:solidFill>
                <a:latin typeface="Arial Black" panose="020B0A04020102020204" pitchFamily="34" charset="0"/>
                <a:cs typeface="Times New Roman" panose="02020603050405020304" pitchFamily="18" charset="0"/>
              </a:rPr>
              <a:t>pedia Ontology</a:t>
            </a:r>
            <a:endParaRPr kumimoji="1" lang="ja-CN" altLang="en-US" sz="4400" b="1">
              <a:solidFill>
                <a:srgbClr val="800000"/>
              </a:solidFill>
              <a:latin typeface="Arial Black" panose="020B0A04020102020204" pitchFamily="34" charset="0"/>
              <a:cs typeface="Times New Roman" panose="02020603050405020304" pitchFamily="18" charset="0"/>
            </a:endParaRPr>
          </a:p>
        </p:txBody>
      </p:sp>
      <p:sp>
        <p:nvSpPr>
          <p:cNvPr id="4" name="スライド番号プレースホルダー 3">
            <a:extLst>
              <a:ext uri="{FF2B5EF4-FFF2-40B4-BE49-F238E27FC236}">
                <a16:creationId xmlns:a16="http://schemas.microsoft.com/office/drawing/2014/main" id="{652F00EB-A2CC-A258-2808-F1B106D4963D}"/>
              </a:ext>
            </a:extLst>
          </p:cNvPr>
          <p:cNvSpPr>
            <a:spLocks noGrp="1"/>
          </p:cNvSpPr>
          <p:nvPr>
            <p:ph type="sldNum" sz="quarter" idx="2"/>
          </p:nvPr>
        </p:nvSpPr>
        <p:spPr/>
        <p:txBody>
          <a:bodyPr/>
          <a:lstStyle/>
          <a:p>
            <a:fld id="{86CB4B4D-7CA3-9044-876B-883B54F8677D}" type="slidenum">
              <a:rPr lang="en-US" altLang="ja-CN" smtClean="0"/>
              <a:t>6</a:t>
            </a:fld>
            <a:endParaRPr lang="en-US" altLang="ja-CN"/>
          </a:p>
        </p:txBody>
      </p:sp>
      <p:pic>
        <p:nvPicPr>
          <p:cNvPr id="5" name="図 4">
            <a:extLst>
              <a:ext uri="{FF2B5EF4-FFF2-40B4-BE49-F238E27FC236}">
                <a16:creationId xmlns:a16="http://schemas.microsoft.com/office/drawing/2014/main" id="{57E551D8-0D61-BA2E-4CCB-0749EB259FEA}"/>
              </a:ext>
            </a:extLst>
          </p:cNvPr>
          <p:cNvPicPr>
            <a:picLocks noChangeAspect="1"/>
          </p:cNvPicPr>
          <p:nvPr/>
        </p:nvPicPr>
        <p:blipFill>
          <a:blip r:embed="rId3"/>
          <a:stretch>
            <a:fillRect/>
          </a:stretch>
        </p:blipFill>
        <p:spPr>
          <a:xfrm>
            <a:off x="1374912" y="1394157"/>
            <a:ext cx="8837447" cy="5006022"/>
          </a:xfrm>
          <a:prstGeom prst="rect">
            <a:avLst/>
          </a:prstGeom>
        </p:spPr>
      </p:pic>
      <p:sp>
        <p:nvSpPr>
          <p:cNvPr id="7" name="テキスト プレースホルダー 6">
            <a:extLst>
              <a:ext uri="{FF2B5EF4-FFF2-40B4-BE49-F238E27FC236}">
                <a16:creationId xmlns:a16="http://schemas.microsoft.com/office/drawing/2014/main" id="{0CD8E8BE-19A3-EF40-8DB5-35B9038C3E45}"/>
              </a:ext>
            </a:extLst>
          </p:cNvPr>
          <p:cNvSpPr>
            <a:spLocks noGrp="1"/>
          </p:cNvSpPr>
          <p:nvPr>
            <p:ph type="body" idx="1"/>
          </p:nvPr>
        </p:nvSpPr>
        <p:spPr>
          <a:xfrm>
            <a:off x="5206139" y="2634551"/>
            <a:ext cx="6586330" cy="5257192"/>
          </a:xfrm>
        </p:spPr>
        <p:txBody>
          <a:bodyPr/>
          <a:lstStyle/>
          <a:p>
            <a:r>
              <a:rPr lang="en-US" altLang="ja-CN" b="0" i="0">
                <a:solidFill>
                  <a:srgbClr val="002A43"/>
                </a:solidFill>
                <a:effectLst/>
                <a:highlight>
                  <a:srgbClr val="FFFFFF"/>
                </a:highlight>
                <a:latin typeface="Roboto" panose="02000000000000000000" pitchFamily="2" charset="0"/>
              </a:rPr>
              <a:t> </a:t>
            </a:r>
            <a:r>
              <a:rPr lang="en-US" altLang="ja-CN">
                <a:solidFill>
                  <a:srgbClr val="002A43"/>
                </a:solidFill>
                <a:highlight>
                  <a:srgbClr val="FFFFFF"/>
                </a:highlight>
                <a:latin typeface="Roboto" panose="02000000000000000000" pitchFamily="2" charset="0"/>
              </a:rPr>
              <a:t>A hierarchy Ontology Tree</a:t>
            </a:r>
            <a:endParaRPr lang="en-US" altLang="ja-CN" b="0" i="0">
              <a:solidFill>
                <a:srgbClr val="002A43"/>
              </a:solidFill>
              <a:effectLst/>
              <a:highlight>
                <a:srgbClr val="FFFFFF"/>
              </a:highlight>
              <a:latin typeface="Roboto" panose="02000000000000000000" pitchFamily="2" charset="0"/>
            </a:endParaRPr>
          </a:p>
          <a:p>
            <a:r>
              <a:rPr lang="en-US" altLang="ja-CN" b="0" i="0">
                <a:solidFill>
                  <a:srgbClr val="002A43"/>
                </a:solidFill>
                <a:effectLst/>
                <a:highlight>
                  <a:srgbClr val="FFFFFF"/>
                </a:highlight>
                <a:latin typeface="Roboto" panose="02000000000000000000" pitchFamily="2" charset="0"/>
              </a:rPr>
              <a:t> Numbers:788 </a:t>
            </a:r>
            <a:r>
              <a:rPr lang="en-US" altLang="ja-CN">
                <a:solidFill>
                  <a:srgbClr val="002A43"/>
                </a:solidFill>
                <a:highlight>
                  <a:srgbClr val="FFFFFF"/>
                </a:highlight>
                <a:latin typeface="Roboto" panose="02000000000000000000" pitchFamily="2" charset="0"/>
              </a:rPr>
              <a:t>ontologies</a:t>
            </a:r>
          </a:p>
          <a:p>
            <a:r>
              <a:rPr lang="en-US" altLang="ja-CN">
                <a:solidFill>
                  <a:srgbClr val="002A43"/>
                </a:solidFill>
                <a:highlight>
                  <a:srgbClr val="FFFFFF"/>
                </a:highlight>
                <a:latin typeface="Roboto" panose="02000000000000000000" pitchFamily="2" charset="0"/>
              </a:rPr>
              <a:t> Max Levels: 8</a:t>
            </a:r>
            <a:endParaRPr lang="ja-CN" altLang="en-US"/>
          </a:p>
        </p:txBody>
      </p:sp>
      <p:sp>
        <p:nvSpPr>
          <p:cNvPr id="3" name="Rectangle 2">
            <a:extLst>
              <a:ext uri="{FF2B5EF4-FFF2-40B4-BE49-F238E27FC236}">
                <a16:creationId xmlns:a16="http://schemas.microsoft.com/office/drawing/2014/main" id="{6B853B2D-1E15-5F2C-E140-7A83B182680F}"/>
              </a:ext>
            </a:extLst>
          </p:cNvPr>
          <p:cNvSpPr/>
          <p:nvPr/>
        </p:nvSpPr>
        <p:spPr>
          <a:xfrm>
            <a:off x="9812747" y="2031166"/>
            <a:ext cx="1004341" cy="906905"/>
          </a:xfrm>
          <a:prstGeom prst="rect">
            <a:avLst/>
          </a:prstGeom>
          <a:solidFill>
            <a:srgbClr val="FFFFFF"/>
          </a:solidFill>
          <a:ln w="25400" cap="flat">
            <a:noFill/>
            <a:prstDash val="solid"/>
            <a:round/>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pPr>
            <a:endParaRPr kumimoji="0" lang="en-US" sz="1800" b="0" i="0" u="none" strike="noStrike" cap="none" spc="0" normalizeH="0" baseline="0">
              <a:ln>
                <a:noFill/>
              </a:ln>
              <a:solidFill>
                <a:srgbClr val="000000"/>
              </a:solidFill>
              <a:effectLst/>
              <a:uFillTx/>
              <a:latin typeface="+mj-lt"/>
              <a:ea typeface="+mj-ea"/>
              <a:cs typeface="+mj-cs"/>
              <a:sym typeface="Calibri" panose="020F0502020204030204"/>
            </a:endParaRPr>
          </a:p>
        </p:txBody>
      </p:sp>
    </p:spTree>
    <p:extLst>
      <p:ext uri="{BB962C8B-B14F-4D97-AF65-F5344CB8AC3E}">
        <p14:creationId xmlns:p14="http://schemas.microsoft.com/office/powerpoint/2010/main" val="310152932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F792AD-9390-0C11-628E-15298263C570}"/>
              </a:ext>
            </a:extLst>
          </p:cNvPr>
          <p:cNvSpPr>
            <a:spLocks noGrp="1"/>
          </p:cNvSpPr>
          <p:nvPr>
            <p:ph type="title"/>
          </p:nvPr>
        </p:nvSpPr>
        <p:spPr/>
        <p:txBody>
          <a:bodyPr>
            <a:normAutofit/>
          </a:bodyPr>
          <a:lstStyle/>
          <a:p>
            <a:r>
              <a:rPr lang="en-US" altLang="zh-CN" sz="4400" b="1">
                <a:solidFill>
                  <a:srgbClr val="800000"/>
                </a:solidFill>
                <a:latin typeface="Arial Black" panose="020B0A04020102020204" pitchFamily="34" charset="0"/>
                <a:cs typeface="Times New Roman" panose="02020603050405020304" pitchFamily="18" charset="0"/>
              </a:rPr>
              <a:t>CaLiGraph</a:t>
            </a:r>
            <a:endParaRPr kumimoji="1" lang="zh-CN" altLang="en-US" sz="4400" b="1">
              <a:solidFill>
                <a:srgbClr val="800000"/>
              </a:solidFill>
              <a:latin typeface="Arial Black" panose="020B0A04020102020204" pitchFamily="34" charset="0"/>
              <a:cs typeface="Times New Roman" panose="02020603050405020304" pitchFamily="18" charset="0"/>
            </a:endParaRPr>
          </a:p>
        </p:txBody>
      </p:sp>
      <p:sp>
        <p:nvSpPr>
          <p:cNvPr id="3" name="文本占位符 2">
            <a:extLst>
              <a:ext uri="{FF2B5EF4-FFF2-40B4-BE49-F238E27FC236}">
                <a16:creationId xmlns:a16="http://schemas.microsoft.com/office/drawing/2014/main" id="{932DC511-A45C-0C25-714A-1FEE07C12A50}"/>
              </a:ext>
            </a:extLst>
          </p:cNvPr>
          <p:cNvSpPr>
            <a:spLocks noGrp="1"/>
          </p:cNvSpPr>
          <p:nvPr>
            <p:ph type="body" idx="1"/>
          </p:nvPr>
        </p:nvSpPr>
        <p:spPr>
          <a:xfrm>
            <a:off x="365760" y="1142987"/>
            <a:ext cx="11254780" cy="990613"/>
          </a:xfrm>
        </p:spPr>
        <p:txBody>
          <a:bodyPr>
            <a:normAutofit/>
          </a:bodyPr>
          <a:lstStyle/>
          <a:p>
            <a:pPr marL="457200" indent="-457200" hangingPunct="0">
              <a:lnSpc>
                <a:spcPct val="120000"/>
              </a:lnSpc>
              <a:spcBef>
                <a:spcPts val="0"/>
              </a:spcBef>
              <a:buClrTx/>
              <a:buSzTx/>
              <a:buFont typeface="Arial" panose="020B0604020202020204" pitchFamily="34" charset="0"/>
              <a:buChar char="•"/>
              <a:defRPr/>
            </a:pPr>
            <a:r>
              <a:rPr lang="en-US" altLang="zh-CN" sz="1800" b="1" dirty="0" err="1">
                <a:latin typeface="Times New Roman" panose="02020603050405020304" pitchFamily="18" charset="0"/>
                <a:cs typeface="Times New Roman" panose="02020603050405020304" pitchFamily="18" charset="0"/>
                <a:sym typeface="Calibri" panose="020F0502020204030204"/>
              </a:rPr>
              <a:t>CaLiGraph</a:t>
            </a:r>
            <a:r>
              <a:rPr lang="en-US" altLang="zh-CN" sz="1800" dirty="0">
                <a:latin typeface="Times New Roman" panose="02020603050405020304" pitchFamily="18" charset="0"/>
                <a:cs typeface="Times New Roman" panose="02020603050405020304" pitchFamily="18" charset="0"/>
                <a:sym typeface="Calibri" panose="020F0502020204030204"/>
              </a:rPr>
              <a:t> is a large knowledge graph compiled from the </a:t>
            </a:r>
            <a:r>
              <a:rPr lang="en-US" altLang="zh-CN" sz="1800" dirty="0" err="1">
                <a:latin typeface="Times New Roman" panose="02020603050405020304" pitchFamily="18" charset="0"/>
                <a:cs typeface="Times New Roman" panose="02020603050405020304" pitchFamily="18" charset="0"/>
                <a:sym typeface="Calibri" panose="020F0502020204030204"/>
              </a:rPr>
              <a:t>DBpedia</a:t>
            </a:r>
            <a:r>
              <a:rPr lang="en-US" altLang="zh-CN" sz="1800" dirty="0">
                <a:latin typeface="Times New Roman" panose="02020603050405020304" pitchFamily="18" charset="0"/>
                <a:cs typeface="Times New Roman" panose="02020603050405020304" pitchFamily="18" charset="0"/>
                <a:sym typeface="Calibri" panose="020F0502020204030204"/>
              </a:rPr>
              <a:t> ontology and Wikipedia categories &amp; list pages, enriching </a:t>
            </a:r>
            <a:r>
              <a:rPr lang="en-US" altLang="zh-CN" sz="1800" dirty="0" err="1">
                <a:latin typeface="Times New Roman" panose="02020603050405020304" pitchFamily="18" charset="0"/>
                <a:cs typeface="Times New Roman" panose="02020603050405020304" pitchFamily="18" charset="0"/>
                <a:sym typeface="Calibri" panose="020F0502020204030204"/>
              </a:rPr>
              <a:t>DBpedia</a:t>
            </a:r>
            <a:r>
              <a:rPr lang="en-US" altLang="zh-CN" sz="1800" dirty="0">
                <a:latin typeface="Times New Roman" panose="02020603050405020304" pitchFamily="18" charset="0"/>
                <a:cs typeface="Times New Roman" panose="02020603050405020304" pitchFamily="18" charset="0"/>
                <a:sym typeface="Calibri" panose="020F0502020204030204"/>
              </a:rPr>
              <a:t> with additional information of entities.</a:t>
            </a:r>
          </a:p>
          <a:p>
            <a:pPr marL="457200" indent="-457200" hangingPunct="0">
              <a:lnSpc>
                <a:spcPct val="120000"/>
              </a:lnSpc>
              <a:spcBef>
                <a:spcPts val="0"/>
              </a:spcBef>
              <a:buClrTx/>
              <a:buSzTx/>
              <a:buFont typeface="Arial" panose="020B0604020202020204" pitchFamily="34" charset="0"/>
              <a:buChar char="•"/>
              <a:defRPr/>
            </a:pPr>
            <a:endParaRPr lang="en-US" altLang="zh-CN" sz="20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0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18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1800" dirty="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2000" dirty="0">
              <a:latin typeface="Times New Roman" panose="02020603050405020304" pitchFamily="18" charset="0"/>
              <a:cs typeface="Times New Roman" panose="02020603050405020304" pitchFamily="18" charset="0"/>
              <a:sym typeface="Calibri" panose="020F0502020204030204"/>
            </a:endParaRPr>
          </a:p>
          <a:p>
            <a:pPr marL="0" indent="0" hangingPunct="0">
              <a:lnSpc>
                <a:spcPct val="120000"/>
              </a:lnSpc>
              <a:spcBef>
                <a:spcPts val="0"/>
              </a:spcBef>
              <a:buClrTx/>
              <a:buSzTx/>
              <a:buNone/>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lang="en-US" altLang="zh-CN" sz="2400" dirty="0">
              <a:latin typeface="Times New Roman" panose="02020603050405020304" pitchFamily="18" charset="0"/>
              <a:cs typeface="Times New Roman" panose="02020603050405020304" pitchFamily="18" charset="0"/>
              <a:sym typeface="Calibri" panose="020F0502020204030204"/>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dirty="0"/>
          </a:p>
        </p:txBody>
      </p:sp>
      <p:sp>
        <p:nvSpPr>
          <p:cNvPr id="4" name="灯片编号占位符 3">
            <a:extLst>
              <a:ext uri="{FF2B5EF4-FFF2-40B4-BE49-F238E27FC236}">
                <a16:creationId xmlns:a16="http://schemas.microsoft.com/office/drawing/2014/main" id="{B3D9D7C4-2CCC-E6A0-957B-2E625E33DBC5}"/>
              </a:ext>
            </a:extLst>
          </p:cNvPr>
          <p:cNvSpPr>
            <a:spLocks noGrp="1"/>
          </p:cNvSpPr>
          <p:nvPr>
            <p:ph type="sldNum" sz="quarter" idx="2"/>
          </p:nvPr>
        </p:nvSpPr>
        <p:spPr>
          <a:xfrm>
            <a:off x="11413133" y="6400179"/>
            <a:ext cx="169271" cy="276993"/>
          </a:xfrm>
        </p:spPr>
        <p:txBody>
          <a:bodyPr/>
          <a:lstStyle/>
          <a:p>
            <a:fld id="{86CB4B4D-7CA3-9044-876B-883B54F8677D}" type="slidenum">
              <a:rPr lang="en-US" altLang="zh-CN" smtClean="0"/>
              <a:t>7</a:t>
            </a:fld>
            <a:endParaRPr lang="en-US" altLang="zh-CN"/>
          </a:p>
        </p:txBody>
      </p:sp>
      <p:pic>
        <p:nvPicPr>
          <p:cNvPr id="6" name="图片 5">
            <a:extLst>
              <a:ext uri="{FF2B5EF4-FFF2-40B4-BE49-F238E27FC236}">
                <a16:creationId xmlns:a16="http://schemas.microsoft.com/office/drawing/2014/main" id="{F3A1E8E8-5E90-468D-9B61-328FE288914F}"/>
              </a:ext>
            </a:extLst>
          </p:cNvPr>
          <p:cNvPicPr>
            <a:picLocks noChangeAspect="1"/>
          </p:cNvPicPr>
          <p:nvPr/>
        </p:nvPicPr>
        <p:blipFill>
          <a:blip r:embed="rId3"/>
          <a:stretch>
            <a:fillRect/>
          </a:stretch>
        </p:blipFill>
        <p:spPr>
          <a:xfrm>
            <a:off x="1849403" y="1895281"/>
            <a:ext cx="3881384" cy="3615214"/>
          </a:xfrm>
          <a:prstGeom prst="rect">
            <a:avLst/>
          </a:prstGeom>
        </p:spPr>
      </p:pic>
      <p:sp>
        <p:nvSpPr>
          <p:cNvPr id="9" name="文本框 8">
            <a:extLst>
              <a:ext uri="{FF2B5EF4-FFF2-40B4-BE49-F238E27FC236}">
                <a16:creationId xmlns:a16="http://schemas.microsoft.com/office/drawing/2014/main" id="{F73C60C5-BC9B-BEC5-2BB0-9FDC0998C55C}"/>
              </a:ext>
            </a:extLst>
          </p:cNvPr>
          <p:cNvSpPr txBox="1"/>
          <p:nvPr/>
        </p:nvSpPr>
        <p:spPr>
          <a:xfrm>
            <a:off x="3719736" y="5754744"/>
            <a:ext cx="4824536" cy="338552"/>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err="1">
                <a:solidFill>
                  <a:schemeClr val="tx2">
                    <a:lumMod val="75000"/>
                  </a:schemeClr>
                </a:solidFill>
                <a:latin typeface="Times New Roman" panose="02020603050405020304" pitchFamily="18" charset="0"/>
                <a:cs typeface="Times New Roman" panose="02020603050405020304" pitchFamily="18" charset="0"/>
              </a:rPr>
              <a:t>CaLiGraph’s</a:t>
            </a:r>
            <a:r>
              <a:rPr lang="en-US" altLang="zh-CN" sz="1600">
                <a:solidFill>
                  <a:schemeClr val="tx2">
                    <a:lumMod val="75000"/>
                  </a:schemeClr>
                </a:solidFill>
                <a:latin typeface="Times New Roman" panose="02020603050405020304" pitchFamily="18" charset="0"/>
                <a:cs typeface="Times New Roman" panose="02020603050405020304" pitchFamily="18" charset="0"/>
              </a:rPr>
              <a:t> </a:t>
            </a:r>
            <a:r>
              <a:rPr lang="en" altLang="zh-CN" sz="1600">
                <a:solidFill>
                  <a:schemeClr val="tx2">
                    <a:lumMod val="75000"/>
                  </a:schemeClr>
                </a:solidFill>
                <a:latin typeface="Times New Roman" panose="02020603050405020304" pitchFamily="18" charset="0"/>
                <a:cs typeface="Times New Roman" panose="02020603050405020304" pitchFamily="18" charset="0"/>
              </a:rPr>
              <a:t>taxonomy with DBpedia as a backbone. [1]</a:t>
            </a:r>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
        <p:nvSpPr>
          <p:cNvPr id="5" name="文本框 4">
            <a:extLst>
              <a:ext uri="{FF2B5EF4-FFF2-40B4-BE49-F238E27FC236}">
                <a16:creationId xmlns:a16="http://schemas.microsoft.com/office/drawing/2014/main" id="{F24E204F-7EA8-C5EB-29D4-266D1825D590}"/>
              </a:ext>
            </a:extLst>
          </p:cNvPr>
          <p:cNvSpPr txBox="1"/>
          <p:nvPr/>
        </p:nvSpPr>
        <p:spPr>
          <a:xfrm>
            <a:off x="1981198" y="6123177"/>
            <a:ext cx="7499178" cy="830995"/>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r>
              <a:rPr lang="en-US" altLang="zh-CN" sz="1600">
                <a:solidFill>
                  <a:schemeClr val="tx2">
                    <a:lumMod val="75000"/>
                  </a:schemeClr>
                </a:solidFill>
                <a:latin typeface="Times New Roman" panose="02020603050405020304" pitchFamily="18" charset="0"/>
                <a:cs typeface="Times New Roman" panose="02020603050405020304" pitchFamily="18" charset="0"/>
              </a:rPr>
              <a:t>[1] Nicolas Heist and Heiko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Paulheim</a:t>
            </a:r>
            <a:r>
              <a:rPr lang="en-US" altLang="zh-CN" sz="1600">
                <a:solidFill>
                  <a:schemeClr val="tx2">
                    <a:lumMod val="75000"/>
                  </a:schemeClr>
                </a:solidFill>
                <a:latin typeface="Times New Roman" panose="02020603050405020304" pitchFamily="18" charset="0"/>
                <a:cs typeface="Times New Roman" panose="02020603050405020304" pitchFamily="18" charset="0"/>
              </a:rPr>
              <a:t>. Entity Extraction from Wikipedia List Pages. </a:t>
            </a:r>
          </a:p>
          <a:p>
            <a:r>
              <a:rPr lang="en-US" altLang="zh-CN" sz="1600">
                <a:solidFill>
                  <a:schemeClr val="tx2">
                    <a:lumMod val="75000"/>
                  </a:schemeClr>
                </a:solidFill>
                <a:latin typeface="Times New Roman" panose="02020603050405020304" pitchFamily="18" charset="0"/>
                <a:cs typeface="Times New Roman" panose="02020603050405020304" pitchFamily="18" charset="0"/>
              </a:rPr>
              <a:t>In </a:t>
            </a:r>
            <a:r>
              <a:rPr lang="en-US" altLang="zh-CN" sz="1600" i="1">
                <a:solidFill>
                  <a:schemeClr val="tx2">
                    <a:lumMod val="75000"/>
                  </a:schemeClr>
                </a:solidFill>
                <a:latin typeface="Times New Roman" panose="02020603050405020304" pitchFamily="18" charset="0"/>
                <a:cs typeface="Times New Roman" panose="02020603050405020304" pitchFamily="18" charset="0"/>
              </a:rPr>
              <a:t>Extended Semantic Web Conference</a:t>
            </a:r>
            <a:r>
              <a:rPr lang="en-US" altLang="zh-CN" sz="1600">
                <a:solidFill>
                  <a:schemeClr val="tx2">
                    <a:lumMod val="75000"/>
                  </a:schemeClr>
                </a:solidFill>
                <a:latin typeface="Times New Roman" panose="02020603050405020304" pitchFamily="18" charset="0"/>
                <a:cs typeface="Times New Roman" panose="02020603050405020304" pitchFamily="18" charset="0"/>
              </a:rPr>
              <a:t>. Springer, 327–342, 2020.</a:t>
            </a:r>
          </a:p>
          <a:p>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pic>
        <p:nvPicPr>
          <p:cNvPr id="8" name="図 7" descr="グラフィカル ユーザー インターフェイス, テキスト, アプリケーション, メール&#10;&#10;自動的に生成された説明">
            <a:extLst>
              <a:ext uri="{FF2B5EF4-FFF2-40B4-BE49-F238E27FC236}">
                <a16:creationId xmlns:a16="http://schemas.microsoft.com/office/drawing/2014/main" id="{5B2642D5-C24D-EC7B-63CA-7F17F27C5C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32004" y="1857970"/>
            <a:ext cx="3107777" cy="3689836"/>
          </a:xfrm>
          <a:prstGeom prst="rect">
            <a:avLst/>
          </a:prstGeom>
        </p:spPr>
      </p:pic>
    </p:spTree>
    <p:extLst>
      <p:ext uri="{BB962C8B-B14F-4D97-AF65-F5344CB8AC3E}">
        <p14:creationId xmlns:p14="http://schemas.microsoft.com/office/powerpoint/2010/main" val="214099546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1AC0F-2A26-1E36-09C3-4B4C789DACD6}"/>
              </a:ext>
            </a:extLst>
          </p:cNvPr>
          <p:cNvSpPr>
            <a:spLocks noGrp="1"/>
          </p:cNvSpPr>
          <p:nvPr>
            <p:ph type="title"/>
          </p:nvPr>
        </p:nvSpPr>
        <p:spPr>
          <a:xfrm>
            <a:off x="533324" y="261498"/>
            <a:ext cx="11049080" cy="785820"/>
          </a:xfrm>
        </p:spPr>
        <p:txBody>
          <a:bodyPr>
            <a:normAutofit/>
          </a:bodyPr>
          <a:lstStyle/>
          <a:p>
            <a:r>
              <a:rPr lang="en-JP" sz="4000" b="1">
                <a:solidFill>
                  <a:srgbClr val="800000"/>
                </a:solidFill>
                <a:latin typeface="Arial Black" panose="020B0A04020102020204" pitchFamily="34" charset="0"/>
              </a:rPr>
              <a:t>LLM2Vec</a:t>
            </a:r>
          </a:p>
        </p:txBody>
      </p:sp>
      <p:sp>
        <p:nvSpPr>
          <p:cNvPr id="4" name="Slide Number Placeholder 3">
            <a:extLst>
              <a:ext uri="{FF2B5EF4-FFF2-40B4-BE49-F238E27FC236}">
                <a16:creationId xmlns:a16="http://schemas.microsoft.com/office/drawing/2014/main" id="{EC80C24A-F7BF-2608-D12F-DA4C66E417AE}"/>
              </a:ext>
            </a:extLst>
          </p:cNvPr>
          <p:cNvSpPr>
            <a:spLocks noGrp="1"/>
          </p:cNvSpPr>
          <p:nvPr>
            <p:ph type="sldNum" sz="quarter" idx="2"/>
          </p:nvPr>
        </p:nvSpPr>
        <p:spPr/>
        <p:txBody>
          <a:bodyPr/>
          <a:lstStyle/>
          <a:p>
            <a:fld id="{86CB4B4D-7CA3-9044-876B-883B54F8677D}" type="slidenum">
              <a:rPr lang="en-JP" smtClean="0"/>
              <a:t>8</a:t>
            </a:fld>
            <a:endParaRPr lang="en-JP"/>
          </a:p>
        </p:txBody>
      </p:sp>
      <p:sp>
        <p:nvSpPr>
          <p:cNvPr id="5" name="TextBox 4">
            <a:extLst>
              <a:ext uri="{FF2B5EF4-FFF2-40B4-BE49-F238E27FC236}">
                <a16:creationId xmlns:a16="http://schemas.microsoft.com/office/drawing/2014/main" id="{FE15CD61-0637-0DFF-E456-FB2E036E7ECB}"/>
              </a:ext>
            </a:extLst>
          </p:cNvPr>
          <p:cNvSpPr txBox="1"/>
          <p:nvPr/>
        </p:nvSpPr>
        <p:spPr>
          <a:xfrm>
            <a:off x="718767" y="1471951"/>
            <a:ext cx="3781044" cy="91307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JP" sz="3200" b="1"/>
              <a:t>LLM2Vec</a:t>
            </a:r>
            <a:r>
              <a:rPr lang="en-JP" sz="3200" b="1" baseline="30000"/>
              <a:t>[3]</a:t>
            </a:r>
          </a:p>
          <a:p>
            <a:pPr algn="just"/>
            <a:endParaRPr lang="en-JP" sz="3200" b="1" baseline="30000"/>
          </a:p>
        </p:txBody>
      </p:sp>
      <p:sp>
        <p:nvSpPr>
          <p:cNvPr id="9" name="TextBox 8">
            <a:extLst>
              <a:ext uri="{FF2B5EF4-FFF2-40B4-BE49-F238E27FC236}">
                <a16:creationId xmlns:a16="http://schemas.microsoft.com/office/drawing/2014/main" id="{0FF64C75-0EA1-2334-D679-BAC32BD6ECC1}"/>
              </a:ext>
            </a:extLst>
          </p:cNvPr>
          <p:cNvSpPr txBox="1"/>
          <p:nvPr/>
        </p:nvSpPr>
        <p:spPr>
          <a:xfrm>
            <a:off x="718767" y="2109145"/>
            <a:ext cx="4514970" cy="2862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dirty="0"/>
              <a:t>Is a method approach that </a:t>
            </a:r>
            <a:r>
              <a:rPr lang="en-US" dirty="0">
                <a:solidFill>
                  <a:srgbClr val="800000"/>
                </a:solidFill>
              </a:rPr>
              <a:t>can transform any decoder-only LLM into a strong text encoder</a:t>
            </a:r>
          </a:p>
          <a:p>
            <a:pPr algn="just"/>
            <a:endParaRPr lang="en-US" dirty="0"/>
          </a:p>
          <a:p>
            <a:pPr algn="just"/>
            <a:r>
              <a:rPr lang="en-US" dirty="0"/>
              <a:t>Core idea:</a:t>
            </a:r>
          </a:p>
          <a:p>
            <a:pPr marL="285750" indent="-285750" algn="just">
              <a:buFont typeface="Wingdings" pitchFamily="2" charset="2"/>
              <a:buChar char="§"/>
            </a:pPr>
            <a:r>
              <a:rPr lang="en-US" dirty="0"/>
              <a:t>1)Enabling bidirectional attention, </a:t>
            </a:r>
          </a:p>
          <a:p>
            <a:pPr marL="285750" indent="-285750" algn="just">
              <a:buFont typeface="Wingdings" pitchFamily="2" charset="2"/>
              <a:buChar char="§"/>
            </a:pPr>
            <a:r>
              <a:rPr lang="en-US" dirty="0"/>
              <a:t>2)Training with masked next token prediction </a:t>
            </a:r>
          </a:p>
          <a:p>
            <a:pPr marL="285750" indent="-285750" algn="just">
              <a:buFont typeface="Wingdings" pitchFamily="2" charset="2"/>
              <a:buChar char="§"/>
            </a:pPr>
            <a:r>
              <a:rPr lang="en-US" dirty="0"/>
              <a:t>3) Unsupervised contrastive learning.</a:t>
            </a:r>
          </a:p>
          <a:p>
            <a:pPr marL="285750" indent="-285750" algn="just">
              <a:buFont typeface="Wingdings" pitchFamily="2" charset="2"/>
              <a:buChar char="§"/>
            </a:pPr>
            <a:endParaRPr lang="en-US" dirty="0"/>
          </a:p>
        </p:txBody>
      </p:sp>
      <p:sp>
        <p:nvSpPr>
          <p:cNvPr id="11" name="TextBox 10">
            <a:extLst>
              <a:ext uri="{FF2B5EF4-FFF2-40B4-BE49-F238E27FC236}">
                <a16:creationId xmlns:a16="http://schemas.microsoft.com/office/drawing/2014/main" id="{3F3E4D3E-5966-BFA4-D925-9B3AD935A984}"/>
              </a:ext>
            </a:extLst>
          </p:cNvPr>
          <p:cNvSpPr txBox="1"/>
          <p:nvPr/>
        </p:nvSpPr>
        <p:spPr>
          <a:xfrm>
            <a:off x="1354663" y="6396335"/>
            <a:ext cx="8126960"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rtlCol="0">
            <a:spAutoFit/>
          </a:bodyPr>
          <a:lstStyle/>
          <a:p>
            <a:pPr algn="just"/>
            <a:r>
              <a:rPr lang="en-US" sz="1200">
                <a:solidFill>
                  <a:schemeClr val="tx2"/>
                </a:solidFill>
              </a:rPr>
              <a:t>[2] </a:t>
            </a:r>
            <a:r>
              <a:rPr lang="en-US" sz="1200" err="1">
                <a:solidFill>
                  <a:schemeClr val="tx2"/>
                </a:solidFill>
              </a:rPr>
              <a:t>BehnamGhader</a:t>
            </a:r>
            <a:r>
              <a:rPr lang="en-US" sz="1200">
                <a:solidFill>
                  <a:schemeClr val="tx2"/>
                </a:solidFill>
              </a:rPr>
              <a:t>, Parishad, et al. "Llm2vec: Large language models are secretly powerful text encoders." </a:t>
            </a:r>
            <a:r>
              <a:rPr lang="en-US" sz="1200" err="1">
                <a:solidFill>
                  <a:schemeClr val="tx2"/>
                </a:solidFill>
              </a:rPr>
              <a:t>arXiv</a:t>
            </a:r>
            <a:r>
              <a:rPr lang="en-US" sz="1200">
                <a:solidFill>
                  <a:schemeClr val="tx2"/>
                </a:solidFill>
              </a:rPr>
              <a:t> preprint arXiv:2404.05961 (2024).</a:t>
            </a:r>
            <a:r>
              <a:rPr lang="en-JP" sz="1200">
                <a:solidFill>
                  <a:schemeClr val="tx2"/>
                </a:solidFill>
              </a:rPr>
              <a:t> </a:t>
            </a:r>
          </a:p>
        </p:txBody>
      </p:sp>
      <p:sp>
        <p:nvSpPr>
          <p:cNvPr id="14" name="TextBox 13">
            <a:extLst>
              <a:ext uri="{FF2B5EF4-FFF2-40B4-BE49-F238E27FC236}">
                <a16:creationId xmlns:a16="http://schemas.microsoft.com/office/drawing/2014/main" id="{D4C22047-FAE0-DD2D-10D8-E8D315C090DB}"/>
              </a:ext>
            </a:extLst>
          </p:cNvPr>
          <p:cNvSpPr txBox="1"/>
          <p:nvPr/>
        </p:nvSpPr>
        <p:spPr>
          <a:xfrm>
            <a:off x="5458332" y="2117057"/>
            <a:ext cx="6124072" cy="286232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285750" indent="-285750">
              <a:buFont typeface="Wingdings" pitchFamily="2" charset="2"/>
              <a:buChar char="§"/>
            </a:pPr>
            <a:r>
              <a:rPr lang="en-US" dirty="0"/>
              <a:t>LLM2Vec has the capacity </a:t>
            </a:r>
            <a:r>
              <a:rPr lang="en-US" b="1" dirty="0">
                <a:solidFill>
                  <a:srgbClr val="800000"/>
                </a:solidFill>
              </a:rPr>
              <a:t>to handle substantially larger amounts of</a:t>
            </a:r>
            <a:r>
              <a:rPr lang="en-US" dirty="0"/>
              <a:t> contextual information compared to other sentence embedding methods, offering a clear advantage over alternative techniques.</a:t>
            </a:r>
          </a:p>
          <a:p>
            <a:endParaRPr lang="en-US" dirty="0"/>
          </a:p>
          <a:p>
            <a:pPr marL="285750" indent="-285750">
              <a:buFont typeface="Wingdings" pitchFamily="2" charset="2"/>
              <a:buChar char="§"/>
            </a:pPr>
            <a:r>
              <a:rPr lang="en-US" dirty="0"/>
              <a:t>Thus, we can </a:t>
            </a:r>
            <a:r>
              <a:rPr lang="en-US" b="1" dirty="0">
                <a:solidFill>
                  <a:srgbClr val="800000"/>
                </a:solidFill>
              </a:rPr>
              <a:t>incorporate large auxiliary information (Hierarchy Information)</a:t>
            </a:r>
            <a:r>
              <a:rPr lang="en-US" b="1" dirty="0"/>
              <a:t> </a:t>
            </a:r>
            <a:r>
              <a:rPr lang="en-US" dirty="0"/>
              <a:t>to enhance embedding.</a:t>
            </a:r>
          </a:p>
          <a:p>
            <a:r>
              <a:rPr lang="en-US" dirty="0"/>
              <a:t> </a:t>
            </a:r>
          </a:p>
          <a:p>
            <a:pPr marL="285750" indent="-285750">
              <a:buFont typeface="Wingdings" pitchFamily="2" charset="2"/>
              <a:buChar char="§"/>
            </a:pPr>
            <a:r>
              <a:rPr lang="en-US" dirty="0"/>
              <a:t>We can leverage the </a:t>
            </a:r>
            <a:r>
              <a:rPr lang="en-US" b="1" dirty="0">
                <a:solidFill>
                  <a:srgbClr val="800000"/>
                </a:solidFill>
              </a:rPr>
              <a:t>base knowledge </a:t>
            </a:r>
            <a:r>
              <a:rPr lang="en-US" dirty="0"/>
              <a:t>from the large language model</a:t>
            </a:r>
          </a:p>
        </p:txBody>
      </p:sp>
      <p:sp>
        <p:nvSpPr>
          <p:cNvPr id="15" name="TextBox 14">
            <a:extLst>
              <a:ext uri="{FF2B5EF4-FFF2-40B4-BE49-F238E27FC236}">
                <a16:creationId xmlns:a16="http://schemas.microsoft.com/office/drawing/2014/main" id="{86313EBF-0E52-8525-55CF-107EB75B3B9A}"/>
              </a:ext>
            </a:extLst>
          </p:cNvPr>
          <p:cNvSpPr txBox="1"/>
          <p:nvPr/>
        </p:nvSpPr>
        <p:spPr>
          <a:xfrm>
            <a:off x="5458332" y="1471951"/>
            <a:ext cx="4628960" cy="46166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none" rtlCol="0">
            <a:spAutoFit/>
          </a:bodyPr>
          <a:lstStyle/>
          <a:p>
            <a:pPr algn="just"/>
            <a:r>
              <a:rPr lang="en-JP" sz="2400" b="1"/>
              <a:t>Advantages of using LLM2Vec</a:t>
            </a:r>
          </a:p>
        </p:txBody>
      </p:sp>
    </p:spTree>
    <p:extLst>
      <p:ext uri="{BB962C8B-B14F-4D97-AF65-F5344CB8AC3E}">
        <p14:creationId xmlns:p14="http://schemas.microsoft.com/office/powerpoint/2010/main" val="3659187442"/>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E7F092-36C0-E058-E950-196442FBE911}"/>
              </a:ext>
            </a:extLst>
          </p:cNvPr>
          <p:cNvSpPr>
            <a:spLocks noGrp="1"/>
          </p:cNvSpPr>
          <p:nvPr>
            <p:ph type="title"/>
          </p:nvPr>
        </p:nvSpPr>
        <p:spPr/>
        <p:txBody>
          <a:bodyPr>
            <a:normAutofit/>
          </a:bodyPr>
          <a:lstStyle/>
          <a:p>
            <a:r>
              <a:rPr kumimoji="1" lang="en" altLang="zh-CN" sz="4400" b="1">
                <a:solidFill>
                  <a:srgbClr val="800000"/>
                </a:solidFill>
                <a:latin typeface="Arial Black" panose="020B0A04020102020204" pitchFamily="34" charset="0"/>
                <a:cs typeface="Times New Roman" panose="02020603050405020304" pitchFamily="18" charset="0"/>
              </a:rPr>
              <a:t>Related work</a:t>
            </a:r>
            <a:endParaRPr kumimoji="1" lang="zh-CN" altLang="en-US" sz="4400" b="1">
              <a:solidFill>
                <a:srgbClr val="800000"/>
              </a:solidFill>
              <a:latin typeface="Arial Black" panose="020B0A04020102020204" pitchFamily="34" charset="0"/>
              <a:cs typeface="Times New Roman" panose="02020603050405020304" pitchFamily="18" charset="0"/>
            </a:endParaRPr>
          </a:p>
        </p:txBody>
      </p:sp>
      <p:sp>
        <p:nvSpPr>
          <p:cNvPr id="3" name="文本占位符 2">
            <a:extLst>
              <a:ext uri="{FF2B5EF4-FFF2-40B4-BE49-F238E27FC236}">
                <a16:creationId xmlns:a16="http://schemas.microsoft.com/office/drawing/2014/main" id="{00C1ABAD-0C2A-2D76-11C3-4783FE51CAC8}"/>
              </a:ext>
            </a:extLst>
          </p:cNvPr>
          <p:cNvSpPr>
            <a:spLocks noGrp="1"/>
          </p:cNvSpPr>
          <p:nvPr>
            <p:ph type="body" idx="1"/>
          </p:nvPr>
        </p:nvSpPr>
        <p:spPr>
          <a:xfrm>
            <a:off x="1698328" y="1176447"/>
            <a:ext cx="8363272" cy="5500725"/>
          </a:xfrm>
        </p:spPr>
        <p:txBody>
          <a:bodyPr>
            <a:noAutofit/>
          </a:bodyPr>
          <a:lstStyle/>
          <a:p>
            <a:pPr marL="457200" indent="-457200" algn="just" hangingPunct="0">
              <a:lnSpc>
                <a:spcPct val="120000"/>
              </a:lnSpc>
              <a:spcBef>
                <a:spcPts val="0"/>
              </a:spcBef>
              <a:buClrTx/>
              <a:buSzTx/>
              <a:buFont typeface="Arial" panose="020B0604020202020204" pitchFamily="34" charset="0"/>
              <a:buChar char="•"/>
              <a:defRPr/>
            </a:pPr>
            <a:r>
              <a:rPr kumimoji="1" lang="en-US" altLang="zh-CN" sz="1800" b="1" dirty="0">
                <a:latin typeface="Times New Roman" panose="02020603050405020304" pitchFamily="18" charset="0"/>
                <a:cs typeface="Times New Roman" panose="02020603050405020304" pitchFamily="18" charset="0"/>
              </a:rPr>
              <a:t>Pre-trained language models (PLMs)</a:t>
            </a:r>
            <a:r>
              <a:rPr kumimoji="1" lang="en-US" altLang="zh-CN" sz="1800" dirty="0">
                <a:latin typeface="Times New Roman" panose="02020603050405020304" pitchFamily="18" charset="0"/>
                <a:cs typeface="Times New Roman" panose="02020603050405020304" pitchFamily="18" charset="0"/>
              </a:rPr>
              <a:t> such as BERT are pre-trained on a large-scale corpus through unsupervised learning, which can be applied to a wide range of downstream NLP tasks and can be fine-tuned to fit a specific task.</a:t>
            </a:r>
          </a:p>
          <a:p>
            <a:pPr marL="457200" indent="-457200" algn="just" hangingPunct="0">
              <a:lnSpc>
                <a:spcPct val="120000"/>
              </a:lnSpc>
              <a:spcBef>
                <a:spcPts val="0"/>
              </a:spcBef>
              <a:buClrTx/>
              <a:buSzTx/>
              <a:buFont typeface="Arial" panose="020B0604020202020204" pitchFamily="34" charset="0"/>
              <a:buChar char="•"/>
              <a:defRPr/>
            </a:pPr>
            <a:endParaRPr kumimoji="1" lang="en-US" altLang="zh-CN" sz="1800" dirty="0">
              <a:latin typeface="Times New Roman" panose="02020603050405020304" pitchFamily="18" charset="0"/>
              <a:cs typeface="Times New Roman" panose="02020603050405020304" pitchFamily="18" charset="0"/>
            </a:endParaRPr>
          </a:p>
          <a:p>
            <a:pPr marL="457200" indent="-457200" algn="just" hangingPunct="0">
              <a:lnSpc>
                <a:spcPct val="120000"/>
              </a:lnSpc>
              <a:spcBef>
                <a:spcPts val="0"/>
              </a:spcBef>
              <a:buClrTx/>
              <a:buSzTx/>
              <a:buFont typeface="Arial" panose="020B0604020202020204" pitchFamily="34" charset="0"/>
              <a:buChar char="•"/>
              <a:defRPr/>
            </a:pPr>
            <a:r>
              <a:rPr kumimoji="1" lang="en-US" altLang="zh-CN" sz="1800" b="1" dirty="0">
                <a:latin typeface="Times New Roman" panose="02020603050405020304" pitchFamily="18" charset="0"/>
                <a:cs typeface="Times New Roman" panose="02020603050405020304" pitchFamily="18" charset="0"/>
              </a:rPr>
              <a:t>Distant supervision</a:t>
            </a:r>
            <a:r>
              <a:rPr kumimoji="1" lang="en-US" altLang="zh-CN" sz="1800" dirty="0">
                <a:latin typeface="Times New Roman" panose="02020603050405020304" pitchFamily="18" charset="0"/>
                <a:cs typeface="Times New Roman" panose="02020603050405020304" pitchFamily="18" charset="0"/>
              </a:rPr>
              <a:t> is a strategy </a:t>
            </a:r>
            <a:r>
              <a:rPr lang="en" altLang="zh-CN" sz="1800" dirty="0">
                <a:latin typeface="TimesNewRomanPSMT"/>
              </a:rPr>
              <a:t>in which training samples are labeled automatically based on certain rules.</a:t>
            </a:r>
          </a:p>
          <a:p>
            <a:pPr marL="457200" indent="-457200" algn="just" hangingPunct="0">
              <a:lnSpc>
                <a:spcPct val="120000"/>
              </a:lnSpc>
              <a:spcBef>
                <a:spcPts val="0"/>
              </a:spcBef>
              <a:buClrTx/>
              <a:buSzTx/>
              <a:buFont typeface="Arial" panose="020B0604020202020204" pitchFamily="34" charset="0"/>
              <a:buChar char="•"/>
              <a:defRPr/>
            </a:pPr>
            <a:endParaRPr lang="en" altLang="zh-CN" sz="1200" dirty="0"/>
          </a:p>
          <a:p>
            <a:pPr marL="457200" indent="-457200" algn="just" hangingPunct="0">
              <a:lnSpc>
                <a:spcPct val="120000"/>
              </a:lnSpc>
              <a:spcBef>
                <a:spcPts val="0"/>
              </a:spcBef>
              <a:buClrTx/>
              <a:buSzTx/>
              <a:buFont typeface="Arial" panose="020B0604020202020204" pitchFamily="34" charset="0"/>
              <a:buChar char="•"/>
              <a:defRPr/>
            </a:pPr>
            <a:r>
              <a:rPr kumimoji="1" lang="en-US" altLang="zh-CN" sz="1800" b="1" dirty="0" err="1">
                <a:latin typeface="Times New Roman" panose="02020603050405020304" pitchFamily="18" charset="0"/>
                <a:cs typeface="Times New Roman" panose="02020603050405020304" pitchFamily="18" charset="0"/>
              </a:rPr>
              <a:t>SLHCat</a:t>
            </a:r>
            <a:r>
              <a:rPr kumimoji="1" lang="en-US" altLang="zh-CN" sz="1800" dirty="0">
                <a:latin typeface="Times New Roman" panose="02020603050405020304" pitchFamily="18" charset="0"/>
                <a:cs typeface="Times New Roman" panose="02020603050405020304" pitchFamily="18" charset="0"/>
              </a:rPr>
              <a:t> [4] </a:t>
            </a:r>
            <a:r>
              <a:rPr lang="en-US" altLang="zh-CN" sz="1800" kern="100" dirty="0">
                <a:latin typeface="Times New Roman" panose="02020603050405020304" pitchFamily="18" charset="0"/>
                <a:ea typeface="MS Mincho" panose="02020609040205080304" pitchFamily="49" charset="-128"/>
              </a:rPr>
              <a:t>utilized distant supervision to fine-tune a BERT classifier for ontology mapping, while the accuracy still needs to be improved.</a:t>
            </a:r>
            <a:endParaRPr lang="zh-CN" altLang="zh-CN" sz="1800" kern="100" dirty="0">
              <a:latin typeface="Times New Roman" panose="02020603050405020304" pitchFamily="18" charset="0"/>
              <a:ea typeface="MS Mincho" panose="02020609040205080304" pitchFamily="49" charset="-128"/>
            </a:endParaRPr>
          </a:p>
          <a:p>
            <a:pPr marL="0" indent="0" algn="just" hangingPunct="0">
              <a:lnSpc>
                <a:spcPct val="120000"/>
              </a:lnSpc>
              <a:spcBef>
                <a:spcPts val="0"/>
              </a:spcBef>
              <a:buClrTx/>
              <a:buSzTx/>
              <a:buNone/>
              <a:defRPr/>
            </a:pPr>
            <a:endParaRPr kumimoji="1" lang="en-US" altLang="zh-CN" sz="1800" b="1" dirty="0">
              <a:latin typeface="Times New Roman" panose="02020603050405020304" pitchFamily="18" charset="0"/>
              <a:cs typeface="Times New Roman" panose="02020603050405020304" pitchFamily="18" charset="0"/>
            </a:endParaRPr>
          </a:p>
          <a:p>
            <a:pPr marL="457200" indent="-457200" algn="just" hangingPunct="0">
              <a:lnSpc>
                <a:spcPct val="120000"/>
              </a:lnSpc>
              <a:spcBef>
                <a:spcPts val="0"/>
              </a:spcBef>
              <a:buClrTx/>
              <a:buSzTx/>
              <a:buFont typeface="Arial" panose="020B0604020202020204" pitchFamily="34" charset="0"/>
              <a:buChar char="•"/>
              <a:defRPr/>
            </a:pPr>
            <a:r>
              <a:rPr kumimoji="1" lang="en-US" altLang="zh-CN" sz="1800" b="1" dirty="0">
                <a:latin typeface="Times New Roman" panose="02020603050405020304" pitchFamily="18" charset="0"/>
                <a:cs typeface="Times New Roman" panose="02020603050405020304" pitchFamily="18" charset="0"/>
              </a:rPr>
              <a:t>LLM2Vec </a:t>
            </a:r>
            <a:r>
              <a:rPr kumimoji="1" lang="en-US" altLang="zh-CN" sz="1800" dirty="0">
                <a:latin typeface="Times New Roman" panose="02020603050405020304" pitchFamily="18" charset="0"/>
                <a:cs typeface="Times New Roman" panose="02020603050405020304" pitchFamily="18" charset="0"/>
              </a:rPr>
              <a:t>a simple unsupervised approach that can transform any decoder-only LLM into a strong text encoder</a:t>
            </a:r>
          </a:p>
          <a:p>
            <a:pPr marL="457200" indent="-457200" hangingPunct="0">
              <a:lnSpc>
                <a:spcPct val="120000"/>
              </a:lnSpc>
              <a:spcBef>
                <a:spcPts val="0"/>
              </a:spcBef>
              <a:buClrTx/>
              <a:buSzTx/>
              <a:buFont typeface="Arial" panose="020B0604020202020204" pitchFamily="34" charset="0"/>
              <a:buChar char="•"/>
              <a:defRPr/>
            </a:pPr>
            <a:endParaRPr kumimoji="1" lang="en-US" altLang="zh-CN" sz="1800" b="1" dirty="0">
              <a:latin typeface="Times New Roman" panose="02020603050405020304" pitchFamily="18" charset="0"/>
              <a:cs typeface="Times New Roman" panose="02020603050405020304" pitchFamily="18" charset="0"/>
            </a:endParaRPr>
          </a:p>
          <a:p>
            <a:pPr marL="0" indent="0" hangingPunct="0">
              <a:lnSpc>
                <a:spcPct val="120000"/>
              </a:lnSpc>
              <a:spcBef>
                <a:spcPts val="0"/>
              </a:spcBef>
              <a:buClrTx/>
              <a:buSzTx/>
              <a:buNone/>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1800" dirty="0">
              <a:latin typeface="Times New Roman" panose="02020603050405020304" pitchFamily="18" charset="0"/>
              <a:cs typeface="Times New Roman" panose="02020603050405020304" pitchFamily="18" charset="0"/>
            </a:endParaRPr>
          </a:p>
          <a:p>
            <a:pPr marL="457200" indent="-457200" hangingPunct="0">
              <a:lnSpc>
                <a:spcPct val="120000"/>
              </a:lnSpc>
              <a:spcBef>
                <a:spcPts val="0"/>
              </a:spcBef>
              <a:buClrTx/>
              <a:buSzTx/>
              <a:buFont typeface="Arial" panose="020B0604020202020204" pitchFamily="34" charset="0"/>
              <a:buChar char="•"/>
              <a:defRPr/>
            </a:pPr>
            <a:endParaRPr kumimoji="1" lang="en-US" altLang="zh-CN" sz="2000" dirty="0">
              <a:latin typeface="Times New Roman" panose="02020603050405020304" pitchFamily="18" charset="0"/>
              <a:cs typeface="Times New Roman" panose="02020603050405020304" pitchFamily="18" charset="0"/>
            </a:endParaRPr>
          </a:p>
          <a:p>
            <a:pPr marL="0" indent="0">
              <a:buNone/>
            </a:pPr>
            <a:endParaRPr kumimoji="1" lang="zh-CN" altLang="en-US" dirty="0"/>
          </a:p>
        </p:txBody>
      </p:sp>
      <p:sp>
        <p:nvSpPr>
          <p:cNvPr id="4" name="灯片编号占位符 3">
            <a:extLst>
              <a:ext uri="{FF2B5EF4-FFF2-40B4-BE49-F238E27FC236}">
                <a16:creationId xmlns:a16="http://schemas.microsoft.com/office/drawing/2014/main" id="{CD1EDD33-7635-CB8A-C745-B6FF98C45395}"/>
              </a:ext>
            </a:extLst>
          </p:cNvPr>
          <p:cNvSpPr>
            <a:spLocks noGrp="1"/>
          </p:cNvSpPr>
          <p:nvPr>
            <p:ph type="sldNum" sz="quarter" idx="2"/>
          </p:nvPr>
        </p:nvSpPr>
        <p:spPr>
          <a:xfrm>
            <a:off x="11413133" y="6400179"/>
            <a:ext cx="169271" cy="276993"/>
          </a:xfrm>
        </p:spPr>
        <p:txBody>
          <a:bodyPr/>
          <a:lstStyle/>
          <a:p>
            <a:fld id="{86CB4B4D-7CA3-9044-876B-883B54F8677D}" type="slidenum">
              <a:rPr lang="en-US" altLang="zh-CN" smtClean="0"/>
              <a:t>9</a:t>
            </a:fld>
            <a:endParaRPr lang="en-US" altLang="zh-CN"/>
          </a:p>
        </p:txBody>
      </p:sp>
      <p:sp>
        <p:nvSpPr>
          <p:cNvPr id="5" name="文本框 4">
            <a:extLst>
              <a:ext uri="{FF2B5EF4-FFF2-40B4-BE49-F238E27FC236}">
                <a16:creationId xmlns:a16="http://schemas.microsoft.com/office/drawing/2014/main" id="{C559B118-5DD3-57B9-AD51-858365D8D0FD}"/>
              </a:ext>
            </a:extLst>
          </p:cNvPr>
          <p:cNvSpPr txBox="1"/>
          <p:nvPr/>
        </p:nvSpPr>
        <p:spPr>
          <a:xfrm>
            <a:off x="1847528" y="5461459"/>
            <a:ext cx="7839399" cy="1077216"/>
          </a:xfrm>
          <a:prstGeom prst="rect">
            <a:avLst/>
          </a:prstGeom>
          <a:noFill/>
          <a:ln w="12700" cap="flat">
            <a:noFill/>
            <a:miter lim="400000"/>
          </a:ln>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algn="dist"/>
            <a:r>
              <a:rPr lang="en-US" altLang="zh-CN" sz="1600">
                <a:solidFill>
                  <a:schemeClr val="tx2">
                    <a:lumMod val="75000"/>
                  </a:schemeClr>
                </a:solidFill>
                <a:latin typeface="Times New Roman" panose="02020603050405020304" pitchFamily="18" charset="0"/>
                <a:cs typeface="Times New Roman" panose="02020603050405020304" pitchFamily="18" charset="0"/>
              </a:rPr>
              <a:t>[3]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Zhaoyi</a:t>
            </a:r>
            <a:r>
              <a:rPr lang="en-US" altLang="zh-CN" sz="1600">
                <a:solidFill>
                  <a:schemeClr val="tx2">
                    <a:lumMod val="75000"/>
                  </a:schemeClr>
                </a:solidFill>
                <a:latin typeface="Times New Roman" panose="02020603050405020304" pitchFamily="18" charset="0"/>
                <a:cs typeface="Times New Roman" panose="02020603050405020304" pitchFamily="18" charset="0"/>
              </a:rPr>
              <a:t> Wang,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Zhenyang</a:t>
            </a:r>
            <a:r>
              <a:rPr lang="en-US" altLang="zh-CN" sz="1600">
                <a:solidFill>
                  <a:schemeClr val="tx2">
                    <a:lumMod val="75000"/>
                  </a:schemeClr>
                </a:solidFill>
                <a:latin typeface="Times New Roman" panose="02020603050405020304" pitchFamily="18" charset="0"/>
                <a:cs typeface="Times New Roman" panose="02020603050405020304" pitchFamily="18" charset="0"/>
              </a:rPr>
              <a:t> Zhang,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Jiaxin</a:t>
            </a:r>
            <a:r>
              <a:rPr lang="en-US" altLang="zh-CN" sz="1600">
                <a:solidFill>
                  <a:schemeClr val="tx2">
                    <a:lumMod val="75000"/>
                  </a:schemeClr>
                </a:solidFill>
                <a:latin typeface="Times New Roman" panose="02020603050405020304" pitchFamily="18" charset="0"/>
                <a:cs typeface="Times New Roman" panose="02020603050405020304" pitchFamily="18" charset="0"/>
              </a:rPr>
              <a:t> Qin, and Mizuho </a:t>
            </a:r>
            <a:r>
              <a:rPr lang="en-US" altLang="zh-CN" sz="1600" err="1">
                <a:solidFill>
                  <a:schemeClr val="tx2">
                    <a:lumMod val="75000"/>
                  </a:schemeClr>
                </a:solidFill>
                <a:latin typeface="Times New Roman" panose="02020603050405020304" pitchFamily="18" charset="0"/>
                <a:cs typeface="Times New Roman" panose="02020603050405020304" pitchFamily="18" charset="0"/>
              </a:rPr>
              <a:t>Iwaihara</a:t>
            </a:r>
            <a:r>
              <a:rPr lang="en-US" altLang="zh-CN" sz="1600">
                <a:solidFill>
                  <a:schemeClr val="tx2">
                    <a:lumMod val="75000"/>
                  </a:schemeClr>
                </a:solidFill>
                <a:latin typeface="Times New Roman" panose="02020603050405020304" pitchFamily="18" charset="0"/>
                <a:cs typeface="Times New Roman" panose="02020603050405020304" pitchFamily="18" charset="0"/>
              </a:rPr>
              <a:t>. SLHCat: Mapping Wikipedia Categories and Lists to DBpedia by Leveraging Semantic, Lexical, and Hierarchical Features. In </a:t>
            </a:r>
            <a:r>
              <a:rPr lang="en-US" altLang="zh-CN" sz="1600" i="1">
                <a:solidFill>
                  <a:schemeClr val="tx2">
                    <a:lumMod val="75000"/>
                  </a:schemeClr>
                </a:solidFill>
                <a:latin typeface="Times New Roman" panose="02020603050405020304" pitchFamily="18" charset="0"/>
                <a:cs typeface="Times New Roman" panose="02020603050405020304" pitchFamily="18" charset="0"/>
              </a:rPr>
              <a:t>Proceedings of ICADL 2023</a:t>
            </a:r>
            <a:r>
              <a:rPr lang="en-US" altLang="zh-CN" sz="1600">
                <a:solidFill>
                  <a:schemeClr val="tx2">
                    <a:lumMod val="75000"/>
                  </a:schemeClr>
                </a:solidFill>
                <a:latin typeface="Times New Roman" panose="02020603050405020304" pitchFamily="18" charset="0"/>
                <a:cs typeface="Times New Roman" panose="02020603050405020304" pitchFamily="18" charset="0"/>
              </a:rPr>
              <a:t>, LNCS Vol. 14457, pp. 133-148, 2023.</a:t>
            </a:r>
          </a:p>
          <a:p>
            <a:endParaRPr lang="zh-CN" altLang="en-US" sz="1600">
              <a:solidFill>
                <a:schemeClr val="tx2">
                  <a:lumMod val="75000"/>
                </a:schemeClr>
              </a:solidFill>
              <a:latin typeface="Times New Roman" panose="02020603050405020304" pitchFamily="18" charset="0"/>
              <a:cs typeface="Times New Roman" panose="02020603050405020304" pitchFamily="18" charset="0"/>
              <a:sym typeface="Calibri" panose="020F0502020204030204"/>
            </a:endParaRPr>
          </a:p>
        </p:txBody>
      </p:sp>
    </p:spTree>
    <p:extLst>
      <p:ext uri="{BB962C8B-B14F-4D97-AF65-F5344CB8AC3E}">
        <p14:creationId xmlns:p14="http://schemas.microsoft.com/office/powerpoint/2010/main" val="2666818080"/>
      </p:ext>
    </p:extLst>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j-lt"/>
            <a:ea typeface="+mj-ea"/>
            <a:cs typeface="+mj-cs"/>
            <a:sym typeface="Calibri" panose="020F0502020204030204"/>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ln>
          <a:solidFill>
            <a:srgbClr val="C00000"/>
          </a:solidFill>
        </a:ln>
      </a:spPr>
      <a:bodyPr/>
      <a:lstStyle/>
      <a:style>
        <a:lnRef idx="1">
          <a:schemeClr val="accent2"/>
        </a:lnRef>
        <a:fillRef idx="0">
          <a:schemeClr val="accent2"/>
        </a:fillRef>
        <a:effectRef idx="0">
          <a:schemeClr val="accent2"/>
        </a:effectRef>
        <a:fontRef idx="minor">
          <a:schemeClr val="tx1"/>
        </a:fontRef>
      </a:style>
    </a:lnDef>
    <a:txDef>
      <a:spPr>
        <a:noFill/>
        <a:ln w="12700" cap="flat">
          <a:noFill/>
          <a:miter lim="400000"/>
        </a:ln>
        <a:effectLst/>
      </a:spPr>
      <a:bodyPr wrap="square">
        <a:spAutoFit/>
      </a:bodyPr>
      <a:lstStyle>
        <a:defPPr marL="285750" indent="-285750" algn="just">
          <a:buFont typeface="Wingdings" pitchFamily="2" charset="2"/>
          <a:buChar char="§"/>
          <a:defRPr dirty="0"/>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waseda_presentation" id="{6A32692C-73C3-334D-93CA-FDE356CD1E54}" vid="{D62D83EF-3A27-2440-ABCE-5C990556CC7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ppt/theme/themeOverride2.xml><?xml version="1.0" encoding="utf-8"?>
<a:themeOverride xmlns:a="http://schemas.openxmlformats.org/drawingml/2006/main">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themeOverride>
</file>

<file path=docProps/app.xml><?xml version="1.0" encoding="utf-8"?>
<Properties xmlns="http://schemas.openxmlformats.org/officeDocument/2006/extended-properties" xmlns:vt="http://schemas.openxmlformats.org/officeDocument/2006/docPropsVTypes">
  <Template>Office 主题</Template>
  <TotalTime>0</TotalTime>
  <Words>4889</Words>
  <Application>Microsoft Macintosh PowerPoint</Application>
  <PresentationFormat>Widescreen</PresentationFormat>
  <Paragraphs>749</Paragraphs>
  <Slides>34</Slides>
  <Notes>34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34</vt:i4>
      </vt:variant>
    </vt:vector>
  </HeadingPairs>
  <TitlesOfParts>
    <vt:vector size="48" baseType="lpstr">
      <vt:lpstr>.SF NS</vt:lpstr>
      <vt:lpstr>Times</vt:lpstr>
      <vt:lpstr>TimesNewRomanPSMT</vt:lpstr>
      <vt:lpstr>Arial</vt:lpstr>
      <vt:lpstr>Arial Black</vt:lpstr>
      <vt:lpstr>Calibri</vt:lpstr>
      <vt:lpstr>Cambria Math</vt:lpstr>
      <vt:lpstr>Century</vt:lpstr>
      <vt:lpstr>Helvetica</vt:lpstr>
      <vt:lpstr>Menlo</vt:lpstr>
      <vt:lpstr>Roboto</vt:lpstr>
      <vt:lpstr>Times New Roman</vt:lpstr>
      <vt:lpstr>Wingdings</vt:lpstr>
      <vt:lpstr>Office Theme</vt:lpstr>
      <vt:lpstr>PowerPoint Presentation</vt:lpstr>
      <vt:lpstr>Outline</vt:lpstr>
      <vt:lpstr>Abstract</vt:lpstr>
      <vt:lpstr>PowerPoint Presentation</vt:lpstr>
      <vt:lpstr>DBpedia</vt:lpstr>
      <vt:lpstr>DBpedia Ontology</vt:lpstr>
      <vt:lpstr>CaLiGraph</vt:lpstr>
      <vt:lpstr>LLM2Vec</vt:lpstr>
      <vt:lpstr>Related work</vt:lpstr>
      <vt:lpstr>Problem definition</vt:lpstr>
      <vt:lpstr>Problem definition</vt:lpstr>
      <vt:lpstr>Problem definition</vt:lpstr>
      <vt:lpstr>PowerPoint Presentation</vt:lpstr>
      <vt:lpstr>Overview</vt:lpstr>
      <vt:lpstr>Overview</vt:lpstr>
      <vt:lpstr>Distant supervision</vt:lpstr>
      <vt:lpstr>Hierarchy information in CaLiGraph</vt:lpstr>
      <vt:lpstr>Hierarchy information in CaLiGraph</vt:lpstr>
      <vt:lpstr>Approach: LLM2Vec embedding</vt:lpstr>
      <vt:lpstr>Approach: LLM2Vec Embedding Calculation</vt:lpstr>
      <vt:lpstr>Beam Search</vt:lpstr>
      <vt:lpstr>Approach: Candidate Beam Search</vt:lpstr>
      <vt:lpstr>Approach: Candidate Beam Search</vt:lpstr>
      <vt:lpstr>Approach: Candidate Beam Search</vt:lpstr>
      <vt:lpstr>Approach: Candidate Beam Search</vt:lpstr>
      <vt:lpstr>Prompt Template</vt:lpstr>
      <vt:lpstr>Final Selection</vt:lpstr>
      <vt:lpstr>PowerPoint Presentation</vt:lpstr>
      <vt:lpstr>PowerPoint Presentation</vt:lpstr>
      <vt:lpstr>Dataset</vt:lpstr>
      <vt:lpstr>PowerPoint Presentation</vt:lpstr>
      <vt:lpstr>Reasons for Suboptimal Performance of Our Approach</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柯翔 单</dc:creator>
  <cp:lastModifiedBy>柯翔 单</cp:lastModifiedBy>
  <cp:revision>1</cp:revision>
  <dcterms:created xsi:type="dcterms:W3CDTF">2023-10-16T02:24:43Z</dcterms:created>
  <dcterms:modified xsi:type="dcterms:W3CDTF">2024-10-01T03:08:28Z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mondata">
    <vt:lpwstr>eyJoZGlkIjoiZmRlYzIzNzllOWIzMzc2MDAyYjNiYTYxMzA5MTdjNzYifQ==</vt:lpwstr>
  </property>
  <property fmtid="{D5CDD505-2E9C-101B-9397-08002B2CF9AE}" pid="3" name="ICV">
    <vt:lpwstr>363D21B15FCB4074BCBE0D0C673C3BAD</vt:lpwstr>
  </property>
  <property fmtid="{D5CDD505-2E9C-101B-9397-08002B2CF9AE}" pid="4" name="KSOProductBuildVer">
    <vt:lpwstr>1033-4.2.2.6882</vt:lpwstr>
  </property>
</Properties>
</file>