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7200900" cy="10440988"/>
  <p:notesSz cx="6735763" cy="9866313"/>
  <p:defaultTextStyle>
    <a:defPPr>
      <a:defRPr lang="ja-JP"/>
    </a:defPPr>
    <a:lvl1pPr marL="0" algn="l" defTabSz="1008015" rtl="0" eaLnBrk="1" latinLnBrk="0" hangingPunct="1">
      <a:defRPr kumimoji="1" sz="2000" kern="1200">
        <a:solidFill>
          <a:schemeClr val="tx1"/>
        </a:solidFill>
        <a:latin typeface="+mn-lt"/>
        <a:ea typeface="+mn-ea"/>
        <a:cs typeface="+mn-cs"/>
      </a:defRPr>
    </a:lvl1pPr>
    <a:lvl2pPr marL="504007" algn="l" defTabSz="1008015" rtl="0" eaLnBrk="1" latinLnBrk="0" hangingPunct="1">
      <a:defRPr kumimoji="1" sz="2000" kern="1200">
        <a:solidFill>
          <a:schemeClr val="tx1"/>
        </a:solidFill>
        <a:latin typeface="+mn-lt"/>
        <a:ea typeface="+mn-ea"/>
        <a:cs typeface="+mn-cs"/>
      </a:defRPr>
    </a:lvl2pPr>
    <a:lvl3pPr marL="1008015" algn="l" defTabSz="1008015" rtl="0" eaLnBrk="1" latinLnBrk="0" hangingPunct="1">
      <a:defRPr kumimoji="1" sz="2000" kern="1200">
        <a:solidFill>
          <a:schemeClr val="tx1"/>
        </a:solidFill>
        <a:latin typeface="+mn-lt"/>
        <a:ea typeface="+mn-ea"/>
        <a:cs typeface="+mn-cs"/>
      </a:defRPr>
    </a:lvl3pPr>
    <a:lvl4pPr marL="1512022" algn="l" defTabSz="1008015" rtl="0" eaLnBrk="1" latinLnBrk="0" hangingPunct="1">
      <a:defRPr kumimoji="1" sz="2000" kern="1200">
        <a:solidFill>
          <a:schemeClr val="tx1"/>
        </a:solidFill>
        <a:latin typeface="+mn-lt"/>
        <a:ea typeface="+mn-ea"/>
        <a:cs typeface="+mn-cs"/>
      </a:defRPr>
    </a:lvl4pPr>
    <a:lvl5pPr marL="2016030" algn="l" defTabSz="1008015" rtl="0" eaLnBrk="1" latinLnBrk="0" hangingPunct="1">
      <a:defRPr kumimoji="1" sz="2000" kern="1200">
        <a:solidFill>
          <a:schemeClr val="tx1"/>
        </a:solidFill>
        <a:latin typeface="+mn-lt"/>
        <a:ea typeface="+mn-ea"/>
        <a:cs typeface="+mn-cs"/>
      </a:defRPr>
    </a:lvl5pPr>
    <a:lvl6pPr marL="2520037" algn="l" defTabSz="1008015" rtl="0" eaLnBrk="1" latinLnBrk="0" hangingPunct="1">
      <a:defRPr kumimoji="1" sz="2000" kern="1200">
        <a:solidFill>
          <a:schemeClr val="tx1"/>
        </a:solidFill>
        <a:latin typeface="+mn-lt"/>
        <a:ea typeface="+mn-ea"/>
        <a:cs typeface="+mn-cs"/>
      </a:defRPr>
    </a:lvl6pPr>
    <a:lvl7pPr marL="3024045" algn="l" defTabSz="1008015" rtl="0" eaLnBrk="1" latinLnBrk="0" hangingPunct="1">
      <a:defRPr kumimoji="1" sz="2000" kern="1200">
        <a:solidFill>
          <a:schemeClr val="tx1"/>
        </a:solidFill>
        <a:latin typeface="+mn-lt"/>
        <a:ea typeface="+mn-ea"/>
        <a:cs typeface="+mn-cs"/>
      </a:defRPr>
    </a:lvl7pPr>
    <a:lvl8pPr marL="3528052" algn="l" defTabSz="1008015" rtl="0" eaLnBrk="1" latinLnBrk="0" hangingPunct="1">
      <a:defRPr kumimoji="1" sz="2000" kern="1200">
        <a:solidFill>
          <a:schemeClr val="tx1"/>
        </a:solidFill>
        <a:latin typeface="+mn-lt"/>
        <a:ea typeface="+mn-ea"/>
        <a:cs typeface="+mn-cs"/>
      </a:defRPr>
    </a:lvl8pPr>
    <a:lvl9pPr marL="4032060" algn="l" defTabSz="1008015" rtl="0" eaLnBrk="1" latinLnBrk="0" hangingPunct="1">
      <a:defRPr kumimoji="1"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4607" autoAdjust="0"/>
  </p:normalViewPr>
  <p:slideViewPr>
    <p:cSldViewPr>
      <p:cViewPr>
        <p:scale>
          <a:sx n="146" d="100"/>
          <a:sy n="146" d="100"/>
        </p:scale>
        <p:origin x="-1428" y="-72"/>
      </p:cViewPr>
      <p:guideLst>
        <p:guide orient="horz" pos="3290"/>
        <p:guide pos="22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40069" y="3243476"/>
            <a:ext cx="6120765" cy="2238044"/>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080135" y="5916562"/>
            <a:ext cx="5040630" cy="2668252"/>
          </a:xfrm>
        </p:spPr>
        <p:txBody>
          <a:bodyPr/>
          <a:lstStyle>
            <a:lvl1pPr marL="0" indent="0" algn="ctr">
              <a:buNone/>
              <a:defRPr>
                <a:solidFill>
                  <a:schemeClr val="tx1">
                    <a:tint val="75000"/>
                  </a:schemeClr>
                </a:solidFill>
              </a:defRPr>
            </a:lvl1pPr>
            <a:lvl2pPr marL="504007" indent="0" algn="ctr">
              <a:buNone/>
              <a:defRPr>
                <a:solidFill>
                  <a:schemeClr val="tx1">
                    <a:tint val="75000"/>
                  </a:schemeClr>
                </a:solidFill>
              </a:defRPr>
            </a:lvl2pPr>
            <a:lvl3pPr marL="1008015" indent="0" algn="ctr">
              <a:buNone/>
              <a:defRPr>
                <a:solidFill>
                  <a:schemeClr val="tx1">
                    <a:tint val="75000"/>
                  </a:schemeClr>
                </a:solidFill>
              </a:defRPr>
            </a:lvl3pPr>
            <a:lvl4pPr marL="1512022" indent="0" algn="ctr">
              <a:buNone/>
              <a:defRPr>
                <a:solidFill>
                  <a:schemeClr val="tx1">
                    <a:tint val="75000"/>
                  </a:schemeClr>
                </a:solidFill>
              </a:defRPr>
            </a:lvl4pPr>
            <a:lvl5pPr marL="2016030" indent="0" algn="ctr">
              <a:buNone/>
              <a:defRPr>
                <a:solidFill>
                  <a:schemeClr val="tx1">
                    <a:tint val="75000"/>
                  </a:schemeClr>
                </a:solidFill>
              </a:defRPr>
            </a:lvl5pPr>
            <a:lvl6pPr marL="2520037" indent="0" algn="ctr">
              <a:buNone/>
              <a:defRPr>
                <a:solidFill>
                  <a:schemeClr val="tx1">
                    <a:tint val="75000"/>
                  </a:schemeClr>
                </a:solidFill>
              </a:defRPr>
            </a:lvl6pPr>
            <a:lvl7pPr marL="3024045" indent="0" algn="ctr">
              <a:buNone/>
              <a:defRPr>
                <a:solidFill>
                  <a:schemeClr val="tx1">
                    <a:tint val="75000"/>
                  </a:schemeClr>
                </a:solidFill>
              </a:defRPr>
            </a:lvl7pPr>
            <a:lvl8pPr marL="3528052" indent="0" algn="ctr">
              <a:buNone/>
              <a:defRPr>
                <a:solidFill>
                  <a:schemeClr val="tx1">
                    <a:tint val="75000"/>
                  </a:schemeClr>
                </a:solidFill>
              </a:defRPr>
            </a:lvl8pPr>
            <a:lvl9pPr marL="403206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3098139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282425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220663" y="418128"/>
            <a:ext cx="1620203" cy="890867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360046" y="418128"/>
            <a:ext cx="4740593" cy="890867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136596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296216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68823" y="6709307"/>
            <a:ext cx="6120765" cy="2073697"/>
          </a:xfrm>
        </p:spPr>
        <p:txBody>
          <a:bodyPr anchor="t"/>
          <a:lstStyle>
            <a:lvl1pPr algn="l">
              <a:defRPr sz="44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68823" y="4425341"/>
            <a:ext cx="6120765" cy="2283964"/>
          </a:xfrm>
        </p:spPr>
        <p:txBody>
          <a:bodyPr anchor="b"/>
          <a:lstStyle>
            <a:lvl1pPr marL="0" indent="0">
              <a:buNone/>
              <a:defRPr sz="2200">
                <a:solidFill>
                  <a:schemeClr val="tx1">
                    <a:tint val="75000"/>
                  </a:schemeClr>
                </a:solidFill>
              </a:defRPr>
            </a:lvl1pPr>
            <a:lvl2pPr marL="504007" indent="0">
              <a:buNone/>
              <a:defRPr sz="2000">
                <a:solidFill>
                  <a:schemeClr val="tx1">
                    <a:tint val="75000"/>
                  </a:schemeClr>
                </a:solidFill>
              </a:defRPr>
            </a:lvl2pPr>
            <a:lvl3pPr marL="1008015" indent="0">
              <a:buNone/>
              <a:defRPr sz="1800">
                <a:solidFill>
                  <a:schemeClr val="tx1">
                    <a:tint val="75000"/>
                  </a:schemeClr>
                </a:solidFill>
              </a:defRPr>
            </a:lvl3pPr>
            <a:lvl4pPr marL="1512022" indent="0">
              <a:buNone/>
              <a:defRPr sz="1500">
                <a:solidFill>
                  <a:schemeClr val="tx1">
                    <a:tint val="75000"/>
                  </a:schemeClr>
                </a:solidFill>
              </a:defRPr>
            </a:lvl4pPr>
            <a:lvl5pPr marL="2016030" indent="0">
              <a:buNone/>
              <a:defRPr sz="1500">
                <a:solidFill>
                  <a:schemeClr val="tx1">
                    <a:tint val="75000"/>
                  </a:schemeClr>
                </a:solidFill>
              </a:defRPr>
            </a:lvl5pPr>
            <a:lvl6pPr marL="2520037" indent="0">
              <a:buNone/>
              <a:defRPr sz="1500">
                <a:solidFill>
                  <a:schemeClr val="tx1">
                    <a:tint val="75000"/>
                  </a:schemeClr>
                </a:solidFill>
              </a:defRPr>
            </a:lvl6pPr>
            <a:lvl7pPr marL="3024045" indent="0">
              <a:buNone/>
              <a:defRPr sz="1500">
                <a:solidFill>
                  <a:schemeClr val="tx1">
                    <a:tint val="75000"/>
                  </a:schemeClr>
                </a:solidFill>
              </a:defRPr>
            </a:lvl7pPr>
            <a:lvl8pPr marL="3528052" indent="0">
              <a:buNone/>
              <a:defRPr sz="1500">
                <a:solidFill>
                  <a:schemeClr val="tx1">
                    <a:tint val="75000"/>
                  </a:schemeClr>
                </a:solidFill>
              </a:defRPr>
            </a:lvl8pPr>
            <a:lvl9pPr marL="4032060" indent="0">
              <a:buNone/>
              <a:defRPr sz="1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240489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360045" y="2436237"/>
            <a:ext cx="3180398" cy="6890569"/>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3660457" y="2436237"/>
            <a:ext cx="3180398" cy="6890569"/>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262516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60050" y="2337141"/>
            <a:ext cx="3181648" cy="974008"/>
          </a:xfrm>
        </p:spPr>
        <p:txBody>
          <a:bodyPr anchor="b"/>
          <a:lstStyle>
            <a:lvl1pPr marL="0" indent="0">
              <a:buNone/>
              <a:defRPr sz="2700" b="1"/>
            </a:lvl1pPr>
            <a:lvl2pPr marL="504007" indent="0">
              <a:buNone/>
              <a:defRPr sz="2200" b="1"/>
            </a:lvl2pPr>
            <a:lvl3pPr marL="1008015" indent="0">
              <a:buNone/>
              <a:defRPr sz="2000" b="1"/>
            </a:lvl3pPr>
            <a:lvl4pPr marL="1512022" indent="0">
              <a:buNone/>
              <a:defRPr sz="1800" b="1"/>
            </a:lvl4pPr>
            <a:lvl5pPr marL="2016030" indent="0">
              <a:buNone/>
              <a:defRPr sz="1800" b="1"/>
            </a:lvl5pPr>
            <a:lvl6pPr marL="2520037" indent="0">
              <a:buNone/>
              <a:defRPr sz="1800" b="1"/>
            </a:lvl6pPr>
            <a:lvl7pPr marL="3024045" indent="0">
              <a:buNone/>
              <a:defRPr sz="1800" b="1"/>
            </a:lvl7pPr>
            <a:lvl8pPr marL="3528052" indent="0">
              <a:buNone/>
              <a:defRPr sz="1800" b="1"/>
            </a:lvl8pPr>
            <a:lvl9pPr marL="4032060" indent="0">
              <a:buNone/>
              <a:defRPr sz="18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360050" y="3311148"/>
            <a:ext cx="3181648" cy="6015653"/>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657968" y="2337141"/>
            <a:ext cx="3182898" cy="974008"/>
          </a:xfrm>
        </p:spPr>
        <p:txBody>
          <a:bodyPr anchor="b"/>
          <a:lstStyle>
            <a:lvl1pPr marL="0" indent="0">
              <a:buNone/>
              <a:defRPr sz="2700" b="1"/>
            </a:lvl1pPr>
            <a:lvl2pPr marL="504007" indent="0">
              <a:buNone/>
              <a:defRPr sz="2200" b="1"/>
            </a:lvl2pPr>
            <a:lvl3pPr marL="1008015" indent="0">
              <a:buNone/>
              <a:defRPr sz="2000" b="1"/>
            </a:lvl3pPr>
            <a:lvl4pPr marL="1512022" indent="0">
              <a:buNone/>
              <a:defRPr sz="1800" b="1"/>
            </a:lvl4pPr>
            <a:lvl5pPr marL="2016030" indent="0">
              <a:buNone/>
              <a:defRPr sz="1800" b="1"/>
            </a:lvl5pPr>
            <a:lvl6pPr marL="2520037" indent="0">
              <a:buNone/>
              <a:defRPr sz="1800" b="1"/>
            </a:lvl6pPr>
            <a:lvl7pPr marL="3024045" indent="0">
              <a:buNone/>
              <a:defRPr sz="1800" b="1"/>
            </a:lvl7pPr>
            <a:lvl8pPr marL="3528052" indent="0">
              <a:buNone/>
              <a:defRPr sz="1800" b="1"/>
            </a:lvl8pPr>
            <a:lvl9pPr marL="4032060" indent="0">
              <a:buNone/>
              <a:defRPr sz="18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657968" y="3311148"/>
            <a:ext cx="3182898" cy="6015653"/>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265837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153276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275279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0046" y="415709"/>
            <a:ext cx="2369047" cy="1769168"/>
          </a:xfrm>
        </p:spPr>
        <p:txBody>
          <a:bodyPr anchor="b"/>
          <a:lstStyle>
            <a:lvl1pPr algn="l">
              <a:defRPr sz="22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815362" y="415709"/>
            <a:ext cx="4025504" cy="8911095"/>
          </a:xfrm>
        </p:spPr>
        <p:txBody>
          <a:bodyPr/>
          <a:lstStyle>
            <a:lvl1pPr>
              <a:defRPr sz="35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360046" y="2184881"/>
            <a:ext cx="2369047" cy="7141927"/>
          </a:xfrm>
        </p:spPr>
        <p:txBody>
          <a:bodyPr/>
          <a:lstStyle>
            <a:lvl1pPr marL="0" indent="0">
              <a:buNone/>
              <a:defRPr sz="1500"/>
            </a:lvl1pPr>
            <a:lvl2pPr marL="504007" indent="0">
              <a:buNone/>
              <a:defRPr sz="1300"/>
            </a:lvl2pPr>
            <a:lvl3pPr marL="1008015" indent="0">
              <a:buNone/>
              <a:defRPr sz="1100"/>
            </a:lvl3pPr>
            <a:lvl4pPr marL="1512022" indent="0">
              <a:buNone/>
              <a:defRPr sz="1000"/>
            </a:lvl4pPr>
            <a:lvl5pPr marL="2016030" indent="0">
              <a:buNone/>
              <a:defRPr sz="1000"/>
            </a:lvl5pPr>
            <a:lvl6pPr marL="2520037" indent="0">
              <a:buNone/>
              <a:defRPr sz="1000"/>
            </a:lvl6pPr>
            <a:lvl7pPr marL="3024045" indent="0">
              <a:buNone/>
              <a:defRPr sz="1000"/>
            </a:lvl7pPr>
            <a:lvl8pPr marL="3528052" indent="0">
              <a:buNone/>
              <a:defRPr sz="1000"/>
            </a:lvl8pPr>
            <a:lvl9pPr marL="403206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194373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11427" y="7308699"/>
            <a:ext cx="4320540" cy="862833"/>
          </a:xfrm>
        </p:spPr>
        <p:txBody>
          <a:bodyPr anchor="b"/>
          <a:lstStyle>
            <a:lvl1pPr algn="l">
              <a:defRPr sz="22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411427" y="932927"/>
            <a:ext cx="4320540" cy="6264593"/>
          </a:xfrm>
        </p:spPr>
        <p:txBody>
          <a:bodyPr/>
          <a:lstStyle>
            <a:lvl1pPr marL="0" indent="0">
              <a:buNone/>
              <a:defRPr sz="3500"/>
            </a:lvl1pPr>
            <a:lvl2pPr marL="504007" indent="0">
              <a:buNone/>
              <a:defRPr sz="3100"/>
            </a:lvl2pPr>
            <a:lvl3pPr marL="1008015" indent="0">
              <a:buNone/>
              <a:defRPr sz="2700"/>
            </a:lvl3pPr>
            <a:lvl4pPr marL="1512022" indent="0">
              <a:buNone/>
              <a:defRPr sz="2200"/>
            </a:lvl4pPr>
            <a:lvl5pPr marL="2016030" indent="0">
              <a:buNone/>
              <a:defRPr sz="2200"/>
            </a:lvl5pPr>
            <a:lvl6pPr marL="2520037" indent="0">
              <a:buNone/>
              <a:defRPr sz="2200"/>
            </a:lvl6pPr>
            <a:lvl7pPr marL="3024045" indent="0">
              <a:buNone/>
              <a:defRPr sz="2200"/>
            </a:lvl7pPr>
            <a:lvl8pPr marL="3528052" indent="0">
              <a:buNone/>
              <a:defRPr sz="2200"/>
            </a:lvl8pPr>
            <a:lvl9pPr marL="4032060" indent="0">
              <a:buNone/>
              <a:defRPr sz="22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411427" y="8171526"/>
            <a:ext cx="4320540" cy="1225366"/>
          </a:xfrm>
        </p:spPr>
        <p:txBody>
          <a:bodyPr/>
          <a:lstStyle>
            <a:lvl1pPr marL="0" indent="0">
              <a:buNone/>
              <a:defRPr sz="1500"/>
            </a:lvl1pPr>
            <a:lvl2pPr marL="504007" indent="0">
              <a:buNone/>
              <a:defRPr sz="1300"/>
            </a:lvl2pPr>
            <a:lvl3pPr marL="1008015" indent="0">
              <a:buNone/>
              <a:defRPr sz="1100"/>
            </a:lvl3pPr>
            <a:lvl4pPr marL="1512022" indent="0">
              <a:buNone/>
              <a:defRPr sz="1000"/>
            </a:lvl4pPr>
            <a:lvl5pPr marL="2016030" indent="0">
              <a:buNone/>
              <a:defRPr sz="1000"/>
            </a:lvl5pPr>
            <a:lvl6pPr marL="2520037" indent="0">
              <a:buNone/>
              <a:defRPr sz="1000"/>
            </a:lvl6pPr>
            <a:lvl7pPr marL="3024045" indent="0">
              <a:buNone/>
              <a:defRPr sz="1000"/>
            </a:lvl7pPr>
            <a:lvl8pPr marL="3528052" indent="0">
              <a:buNone/>
              <a:defRPr sz="1000"/>
            </a:lvl8pPr>
            <a:lvl9pPr marL="403206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A26DF16-7525-422B-87F4-094CDA04A3FC}" type="datetimeFigureOut">
              <a:rPr kumimoji="1" lang="ja-JP" altLang="en-US" smtClean="0"/>
              <a:t>2016/10/7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104693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60050" y="418125"/>
            <a:ext cx="6480810" cy="1740164"/>
          </a:xfrm>
          <a:prstGeom prst="rect">
            <a:avLst/>
          </a:prstGeom>
        </p:spPr>
        <p:txBody>
          <a:bodyPr vert="horz" lIns="100801" tIns="50401" rIns="100801" bIns="50401"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60050" y="2436237"/>
            <a:ext cx="6480810" cy="6890569"/>
          </a:xfrm>
          <a:prstGeom prst="rect">
            <a:avLst/>
          </a:prstGeom>
        </p:spPr>
        <p:txBody>
          <a:bodyPr vert="horz" lIns="100801" tIns="50401" rIns="100801" bIns="50401"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60055" y="9677256"/>
            <a:ext cx="1680210" cy="555885"/>
          </a:xfrm>
          <a:prstGeom prst="rect">
            <a:avLst/>
          </a:prstGeom>
        </p:spPr>
        <p:txBody>
          <a:bodyPr vert="horz" lIns="100801" tIns="50401" rIns="100801" bIns="50401" rtlCol="0" anchor="ctr"/>
          <a:lstStyle>
            <a:lvl1pPr algn="l">
              <a:defRPr sz="1300">
                <a:solidFill>
                  <a:schemeClr val="tx1">
                    <a:tint val="75000"/>
                  </a:schemeClr>
                </a:solidFill>
              </a:defRPr>
            </a:lvl1pPr>
          </a:lstStyle>
          <a:p>
            <a:fld id="{CA26DF16-7525-422B-87F4-094CDA04A3FC}" type="datetimeFigureOut">
              <a:rPr kumimoji="1" lang="ja-JP" altLang="en-US" smtClean="0"/>
              <a:t>2016/10/7</a:t>
            </a:fld>
            <a:endParaRPr kumimoji="1" lang="ja-JP" altLang="en-US"/>
          </a:p>
        </p:txBody>
      </p:sp>
      <p:sp>
        <p:nvSpPr>
          <p:cNvPr id="5" name="フッター プレースホルダー 4"/>
          <p:cNvSpPr>
            <a:spLocks noGrp="1"/>
          </p:cNvSpPr>
          <p:nvPr>
            <p:ph type="ftr" sz="quarter" idx="3"/>
          </p:nvPr>
        </p:nvSpPr>
        <p:spPr>
          <a:xfrm>
            <a:off x="2460309" y="9677256"/>
            <a:ext cx="2280285" cy="555885"/>
          </a:xfrm>
          <a:prstGeom prst="rect">
            <a:avLst/>
          </a:prstGeom>
        </p:spPr>
        <p:txBody>
          <a:bodyPr vert="horz" lIns="100801" tIns="50401" rIns="100801" bIns="50401" rtlCol="0" anchor="ctr"/>
          <a:lstStyle>
            <a:lvl1pPr algn="ctr">
              <a:defRPr sz="13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5160655" y="9677256"/>
            <a:ext cx="1680210" cy="555885"/>
          </a:xfrm>
          <a:prstGeom prst="rect">
            <a:avLst/>
          </a:prstGeom>
        </p:spPr>
        <p:txBody>
          <a:bodyPr vert="horz" lIns="100801" tIns="50401" rIns="100801" bIns="50401" rtlCol="0" anchor="ctr"/>
          <a:lstStyle>
            <a:lvl1pPr algn="r">
              <a:defRPr sz="1300">
                <a:solidFill>
                  <a:schemeClr val="tx1">
                    <a:tint val="75000"/>
                  </a:schemeClr>
                </a:solidFill>
              </a:defRPr>
            </a:lvl1pPr>
          </a:lstStyle>
          <a:p>
            <a:fld id="{973FA57C-AB59-4833-AF31-95C44D5249F2}" type="slidenum">
              <a:rPr kumimoji="1" lang="ja-JP" altLang="en-US" smtClean="0"/>
              <a:t>‹#›</a:t>
            </a:fld>
            <a:endParaRPr kumimoji="1" lang="ja-JP" altLang="en-US"/>
          </a:p>
        </p:txBody>
      </p:sp>
    </p:spTree>
    <p:extLst>
      <p:ext uri="{BB962C8B-B14F-4D97-AF65-F5344CB8AC3E}">
        <p14:creationId xmlns:p14="http://schemas.microsoft.com/office/powerpoint/2010/main" val="104905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08015" rtl="0" eaLnBrk="1" latinLnBrk="0" hangingPunct="1">
        <a:spcBef>
          <a:spcPct val="0"/>
        </a:spcBef>
        <a:buNone/>
        <a:defRPr kumimoji="1" sz="4900" kern="1200">
          <a:solidFill>
            <a:schemeClr val="tx1"/>
          </a:solidFill>
          <a:latin typeface="+mj-lt"/>
          <a:ea typeface="+mj-ea"/>
          <a:cs typeface="+mj-cs"/>
        </a:defRPr>
      </a:lvl1pPr>
    </p:titleStyle>
    <p:bodyStyle>
      <a:lvl1pPr marL="378006" indent="-378006" algn="l" defTabSz="1008015" rtl="0" eaLnBrk="1" latinLnBrk="0" hangingPunct="1">
        <a:spcBef>
          <a:spcPct val="20000"/>
        </a:spcBef>
        <a:buFont typeface="Arial" pitchFamily="34" charset="0"/>
        <a:buChar char="•"/>
        <a:defRPr kumimoji="1" sz="3500" kern="1200">
          <a:solidFill>
            <a:schemeClr val="tx1"/>
          </a:solidFill>
          <a:latin typeface="+mn-lt"/>
          <a:ea typeface="+mn-ea"/>
          <a:cs typeface="+mn-cs"/>
        </a:defRPr>
      </a:lvl1pPr>
      <a:lvl2pPr marL="819012" indent="-315004" algn="l" defTabSz="1008015" rtl="0" eaLnBrk="1" latinLnBrk="0" hangingPunct="1">
        <a:spcBef>
          <a:spcPct val="20000"/>
        </a:spcBef>
        <a:buFont typeface="Arial" pitchFamily="34" charset="0"/>
        <a:buChar char="–"/>
        <a:defRPr kumimoji="1" sz="3100" kern="1200">
          <a:solidFill>
            <a:schemeClr val="tx1"/>
          </a:solidFill>
          <a:latin typeface="+mn-lt"/>
          <a:ea typeface="+mn-ea"/>
          <a:cs typeface="+mn-cs"/>
        </a:defRPr>
      </a:lvl2pPr>
      <a:lvl3pPr marL="1260019" indent="-252004" algn="l" defTabSz="1008015" rtl="0" eaLnBrk="1" latinLnBrk="0" hangingPunct="1">
        <a:spcBef>
          <a:spcPct val="20000"/>
        </a:spcBef>
        <a:buFont typeface="Arial" pitchFamily="34" charset="0"/>
        <a:buChar char="•"/>
        <a:defRPr kumimoji="1" sz="2700" kern="1200">
          <a:solidFill>
            <a:schemeClr val="tx1"/>
          </a:solidFill>
          <a:latin typeface="+mn-lt"/>
          <a:ea typeface="+mn-ea"/>
          <a:cs typeface="+mn-cs"/>
        </a:defRPr>
      </a:lvl3pPr>
      <a:lvl4pPr marL="1764026" indent="-252004" algn="l" defTabSz="1008015" rtl="0" eaLnBrk="1" latinLnBrk="0" hangingPunct="1">
        <a:spcBef>
          <a:spcPct val="20000"/>
        </a:spcBef>
        <a:buFont typeface="Arial" pitchFamily="34" charset="0"/>
        <a:buChar char="–"/>
        <a:defRPr kumimoji="1" sz="2200" kern="1200">
          <a:solidFill>
            <a:schemeClr val="tx1"/>
          </a:solidFill>
          <a:latin typeface="+mn-lt"/>
          <a:ea typeface="+mn-ea"/>
          <a:cs typeface="+mn-cs"/>
        </a:defRPr>
      </a:lvl4pPr>
      <a:lvl5pPr marL="2268034" indent="-252004" algn="l" defTabSz="1008015" rtl="0" eaLnBrk="1" latinLnBrk="0" hangingPunct="1">
        <a:spcBef>
          <a:spcPct val="20000"/>
        </a:spcBef>
        <a:buFont typeface="Arial" pitchFamily="34" charset="0"/>
        <a:buChar char="»"/>
        <a:defRPr kumimoji="1" sz="2200" kern="1200">
          <a:solidFill>
            <a:schemeClr val="tx1"/>
          </a:solidFill>
          <a:latin typeface="+mn-lt"/>
          <a:ea typeface="+mn-ea"/>
          <a:cs typeface="+mn-cs"/>
        </a:defRPr>
      </a:lvl5pPr>
      <a:lvl6pPr marL="2772041" indent="-252004" algn="l" defTabSz="1008015" rtl="0" eaLnBrk="1" latinLnBrk="0" hangingPunct="1">
        <a:spcBef>
          <a:spcPct val="20000"/>
        </a:spcBef>
        <a:buFont typeface="Arial" pitchFamily="34" charset="0"/>
        <a:buChar char="•"/>
        <a:defRPr kumimoji="1" sz="2200" kern="1200">
          <a:solidFill>
            <a:schemeClr val="tx1"/>
          </a:solidFill>
          <a:latin typeface="+mn-lt"/>
          <a:ea typeface="+mn-ea"/>
          <a:cs typeface="+mn-cs"/>
        </a:defRPr>
      </a:lvl6pPr>
      <a:lvl7pPr marL="3276048" indent="-252004" algn="l" defTabSz="1008015" rtl="0" eaLnBrk="1" latinLnBrk="0" hangingPunct="1">
        <a:spcBef>
          <a:spcPct val="20000"/>
        </a:spcBef>
        <a:buFont typeface="Arial" pitchFamily="34" charset="0"/>
        <a:buChar char="•"/>
        <a:defRPr kumimoji="1" sz="2200" kern="1200">
          <a:solidFill>
            <a:schemeClr val="tx1"/>
          </a:solidFill>
          <a:latin typeface="+mn-lt"/>
          <a:ea typeface="+mn-ea"/>
          <a:cs typeface="+mn-cs"/>
        </a:defRPr>
      </a:lvl7pPr>
      <a:lvl8pPr marL="3780056" indent="-252004" algn="l" defTabSz="1008015" rtl="0" eaLnBrk="1" latinLnBrk="0" hangingPunct="1">
        <a:spcBef>
          <a:spcPct val="20000"/>
        </a:spcBef>
        <a:buFont typeface="Arial" pitchFamily="34" charset="0"/>
        <a:buChar char="•"/>
        <a:defRPr kumimoji="1" sz="2200" kern="1200">
          <a:solidFill>
            <a:schemeClr val="tx1"/>
          </a:solidFill>
          <a:latin typeface="+mn-lt"/>
          <a:ea typeface="+mn-ea"/>
          <a:cs typeface="+mn-cs"/>
        </a:defRPr>
      </a:lvl8pPr>
      <a:lvl9pPr marL="4284063" indent="-252004" algn="l" defTabSz="1008015" rtl="0" eaLnBrk="1" latinLnBrk="0" hangingPunct="1">
        <a:spcBef>
          <a:spcPct val="20000"/>
        </a:spcBef>
        <a:buFont typeface="Arial" pitchFamily="34" charset="0"/>
        <a:buChar char="•"/>
        <a:defRPr kumimoji="1" sz="2200" kern="1200">
          <a:solidFill>
            <a:schemeClr val="tx1"/>
          </a:solidFill>
          <a:latin typeface="+mn-lt"/>
          <a:ea typeface="+mn-ea"/>
          <a:cs typeface="+mn-cs"/>
        </a:defRPr>
      </a:lvl9pPr>
    </p:bodyStyle>
    <p:otherStyle>
      <a:defPPr>
        <a:defRPr lang="ja-JP"/>
      </a:defPPr>
      <a:lvl1pPr marL="0" algn="l" defTabSz="1008015" rtl="0" eaLnBrk="1" latinLnBrk="0" hangingPunct="1">
        <a:defRPr kumimoji="1" sz="2000" kern="1200">
          <a:solidFill>
            <a:schemeClr val="tx1"/>
          </a:solidFill>
          <a:latin typeface="+mn-lt"/>
          <a:ea typeface="+mn-ea"/>
          <a:cs typeface="+mn-cs"/>
        </a:defRPr>
      </a:lvl1pPr>
      <a:lvl2pPr marL="504007" algn="l" defTabSz="1008015" rtl="0" eaLnBrk="1" latinLnBrk="0" hangingPunct="1">
        <a:defRPr kumimoji="1" sz="2000" kern="1200">
          <a:solidFill>
            <a:schemeClr val="tx1"/>
          </a:solidFill>
          <a:latin typeface="+mn-lt"/>
          <a:ea typeface="+mn-ea"/>
          <a:cs typeface="+mn-cs"/>
        </a:defRPr>
      </a:lvl2pPr>
      <a:lvl3pPr marL="1008015" algn="l" defTabSz="1008015" rtl="0" eaLnBrk="1" latinLnBrk="0" hangingPunct="1">
        <a:defRPr kumimoji="1" sz="2000" kern="1200">
          <a:solidFill>
            <a:schemeClr val="tx1"/>
          </a:solidFill>
          <a:latin typeface="+mn-lt"/>
          <a:ea typeface="+mn-ea"/>
          <a:cs typeface="+mn-cs"/>
        </a:defRPr>
      </a:lvl3pPr>
      <a:lvl4pPr marL="1512022" algn="l" defTabSz="1008015" rtl="0" eaLnBrk="1" latinLnBrk="0" hangingPunct="1">
        <a:defRPr kumimoji="1" sz="2000" kern="1200">
          <a:solidFill>
            <a:schemeClr val="tx1"/>
          </a:solidFill>
          <a:latin typeface="+mn-lt"/>
          <a:ea typeface="+mn-ea"/>
          <a:cs typeface="+mn-cs"/>
        </a:defRPr>
      </a:lvl4pPr>
      <a:lvl5pPr marL="2016030" algn="l" defTabSz="1008015" rtl="0" eaLnBrk="1" latinLnBrk="0" hangingPunct="1">
        <a:defRPr kumimoji="1" sz="2000" kern="1200">
          <a:solidFill>
            <a:schemeClr val="tx1"/>
          </a:solidFill>
          <a:latin typeface="+mn-lt"/>
          <a:ea typeface="+mn-ea"/>
          <a:cs typeface="+mn-cs"/>
        </a:defRPr>
      </a:lvl5pPr>
      <a:lvl6pPr marL="2520037" algn="l" defTabSz="1008015" rtl="0" eaLnBrk="1" latinLnBrk="0" hangingPunct="1">
        <a:defRPr kumimoji="1" sz="2000" kern="1200">
          <a:solidFill>
            <a:schemeClr val="tx1"/>
          </a:solidFill>
          <a:latin typeface="+mn-lt"/>
          <a:ea typeface="+mn-ea"/>
          <a:cs typeface="+mn-cs"/>
        </a:defRPr>
      </a:lvl6pPr>
      <a:lvl7pPr marL="3024045" algn="l" defTabSz="1008015" rtl="0" eaLnBrk="1" latinLnBrk="0" hangingPunct="1">
        <a:defRPr kumimoji="1" sz="2000" kern="1200">
          <a:solidFill>
            <a:schemeClr val="tx1"/>
          </a:solidFill>
          <a:latin typeface="+mn-lt"/>
          <a:ea typeface="+mn-ea"/>
          <a:cs typeface="+mn-cs"/>
        </a:defRPr>
      </a:lvl7pPr>
      <a:lvl8pPr marL="3528052" algn="l" defTabSz="1008015" rtl="0" eaLnBrk="1" latinLnBrk="0" hangingPunct="1">
        <a:defRPr kumimoji="1" sz="2000" kern="1200">
          <a:solidFill>
            <a:schemeClr val="tx1"/>
          </a:solidFill>
          <a:latin typeface="+mn-lt"/>
          <a:ea typeface="+mn-ea"/>
          <a:cs typeface="+mn-cs"/>
        </a:defRPr>
      </a:lvl8pPr>
      <a:lvl9pPr marL="4032060" algn="l" defTabSz="1008015" rtl="0" eaLnBrk="1" latinLnBrk="0" hangingPunct="1">
        <a:defRPr kumimoji="1"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2.jpeg"/><Relationship Id="rId7" Type="http://schemas.openxmlformats.org/officeDocument/2006/relationships/hyperlink" Target="mailto:cie-staff@list.waseda.jp"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mladbin.mext.go.jp/mb/cgi-bin/index.cgi/download/hPlYS9EIOqaRCksu-vsmAQ/w0M4g8WATn-cDbeHW0Z8hQ/"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楕円 9"/>
          <p:cNvSpPr/>
          <p:nvPr/>
        </p:nvSpPr>
        <p:spPr>
          <a:xfrm>
            <a:off x="3528442" y="107926"/>
            <a:ext cx="547315" cy="50405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0801" tIns="50401" rIns="100801" bIns="50401" rtlCol="0" anchor="ctr"/>
          <a:lstStyle/>
          <a:p>
            <a:pPr algn="ctr"/>
            <a:endParaRPr kumimoji="1" lang="ja-JP" altLang="en-US"/>
          </a:p>
        </p:txBody>
      </p:sp>
      <p:sp>
        <p:nvSpPr>
          <p:cNvPr id="20" name="テキスト ボックス 19"/>
          <p:cNvSpPr txBox="1"/>
          <p:nvPr/>
        </p:nvSpPr>
        <p:spPr>
          <a:xfrm>
            <a:off x="144067" y="145828"/>
            <a:ext cx="7388438" cy="378785"/>
          </a:xfrm>
          <a:prstGeom prst="rect">
            <a:avLst/>
          </a:prstGeom>
          <a:noFill/>
        </p:spPr>
        <p:txBody>
          <a:bodyPr wrap="square" lIns="100801" tIns="50401" rIns="100801" bIns="50401" rtlCol="0">
            <a:spAutoFit/>
          </a:bodyPr>
          <a:lstStyle/>
          <a:p>
            <a:r>
              <a:rPr lang="en-US" altLang="ja-JP" sz="1800" dirty="0" smtClean="0">
                <a:latin typeface="+mj-lt"/>
              </a:rPr>
              <a:t>Call for applications: Presenters for </a:t>
            </a:r>
            <a:r>
              <a:rPr lang="en-US" altLang="ja-JP" sz="1800" b="1" dirty="0" smtClean="0">
                <a:solidFill>
                  <a:schemeClr val="bg1"/>
                </a:solidFill>
                <a:latin typeface="+mj-lt"/>
              </a:rPr>
              <a:t>Japan</a:t>
            </a:r>
            <a:r>
              <a:rPr lang="en-US" altLang="ja-JP" sz="1800" dirty="0" smtClean="0">
                <a:latin typeface="+mj-lt"/>
              </a:rPr>
              <a:t> Heritage International Forum!</a:t>
            </a:r>
            <a:endParaRPr lang="ja-JP" altLang="en-US" sz="1800" dirty="0">
              <a:latin typeface="+mj-lt"/>
            </a:endParaRPr>
          </a:p>
        </p:txBody>
      </p:sp>
      <p:sp>
        <p:nvSpPr>
          <p:cNvPr id="21" name="テキスト ボックス 20"/>
          <p:cNvSpPr txBox="1"/>
          <p:nvPr/>
        </p:nvSpPr>
        <p:spPr>
          <a:xfrm>
            <a:off x="-11155" y="593237"/>
            <a:ext cx="7598336" cy="348008"/>
          </a:xfrm>
          <a:prstGeom prst="rect">
            <a:avLst/>
          </a:prstGeom>
          <a:noFill/>
        </p:spPr>
        <p:txBody>
          <a:bodyPr wrap="square" lIns="100801" tIns="50401" rIns="100801" bIns="50401" rtlCol="0">
            <a:spAutoFit/>
          </a:bodyPr>
          <a:lstStyle/>
          <a:p>
            <a:r>
              <a:rPr lang="en-US" altLang="ja-JP" sz="1600" b="1" dirty="0" smtClean="0"/>
              <a:t>Would you like to experience Japanese culture and convey its appeal to the world?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66" y="1908126"/>
            <a:ext cx="2304256" cy="1673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0330" y="1908126"/>
            <a:ext cx="2232248" cy="1673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4586" y="1908126"/>
            <a:ext cx="2232248" cy="1673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6276" y="4198092"/>
            <a:ext cx="925287" cy="1434643"/>
          </a:xfrm>
          <a:prstGeom prst="rect">
            <a:avLst/>
          </a:prstGeom>
        </p:spPr>
      </p:pic>
      <p:sp>
        <p:nvSpPr>
          <p:cNvPr id="4" name="テキスト ボックス 3"/>
          <p:cNvSpPr txBox="1"/>
          <p:nvPr/>
        </p:nvSpPr>
        <p:spPr>
          <a:xfrm>
            <a:off x="37921" y="3780334"/>
            <a:ext cx="7040520" cy="600164"/>
          </a:xfrm>
          <a:prstGeom prst="rect">
            <a:avLst/>
          </a:prstGeom>
          <a:noFill/>
        </p:spPr>
        <p:txBody>
          <a:bodyPr wrap="square" rtlCol="0">
            <a:spAutoFit/>
          </a:bodyPr>
          <a:lstStyle/>
          <a:p>
            <a:r>
              <a:rPr kumimoji="1" lang="ja-JP" altLang="en-US" sz="1100" dirty="0" smtClean="0"/>
              <a:t>◆ </a:t>
            </a:r>
            <a:r>
              <a:rPr kumimoji="1" lang="en-US" altLang="ja-JP" sz="1100" dirty="0" smtClean="0"/>
              <a:t>Preferred training region</a:t>
            </a:r>
            <a:r>
              <a:rPr kumimoji="1" lang="ja-JP" altLang="en-US" sz="1100" dirty="0" smtClean="0"/>
              <a:t>： </a:t>
            </a:r>
            <a:r>
              <a:rPr lang="en-US" altLang="ja-JP" sz="1100" dirty="0" smtClean="0"/>
              <a:t>You can download the file from the below URL.  Password: </a:t>
            </a:r>
            <a:r>
              <a:rPr lang="en-US" altLang="ja-JP" sz="1100" dirty="0"/>
              <a:t>eich9Zu`</a:t>
            </a:r>
            <a:endParaRPr lang="ja-JP" altLang="ja-JP" sz="1100" dirty="0"/>
          </a:p>
          <a:p>
            <a:r>
              <a:rPr lang="en-US" altLang="ja-JP" sz="1100" u="sng" dirty="0" smtClean="0">
                <a:hlinkClick r:id="rId6"/>
              </a:rPr>
              <a:t>https</a:t>
            </a:r>
            <a:r>
              <a:rPr lang="en-US" altLang="ja-JP" sz="1100" u="sng" dirty="0">
                <a:hlinkClick r:id="rId6"/>
              </a:rPr>
              <a:t>://</a:t>
            </a:r>
            <a:r>
              <a:rPr lang="en-US" altLang="ja-JP" sz="1100" u="sng" dirty="0" smtClean="0">
                <a:hlinkClick r:id="rId6"/>
              </a:rPr>
              <a:t>mladbin.mext.go.jp/mb/cgi-bin/index.cgi/download/hPlYS9EIOqaRCksu-vsmAQ/w0M4g8WATn-cDbeHW0Z8hQ</a:t>
            </a:r>
            <a:r>
              <a:rPr lang="en-US" altLang="ja-JP" sz="1100" u="sng" dirty="0">
                <a:hlinkClick r:id="rId6"/>
              </a:rPr>
              <a:t>/</a:t>
            </a:r>
            <a:endParaRPr lang="ja-JP" altLang="ja-JP" sz="1100" dirty="0"/>
          </a:p>
          <a:p>
            <a:r>
              <a:rPr lang="en-US" altLang="ja-JP" sz="1100" dirty="0" smtClean="0"/>
              <a:t> </a:t>
            </a:r>
            <a:endParaRPr kumimoji="1" lang="en-US" altLang="ja-JP" sz="1100" dirty="0" smtClean="0"/>
          </a:p>
        </p:txBody>
      </p:sp>
      <p:sp>
        <p:nvSpPr>
          <p:cNvPr id="5" name="正方形/長方形 4"/>
          <p:cNvSpPr/>
          <p:nvPr/>
        </p:nvSpPr>
        <p:spPr>
          <a:xfrm>
            <a:off x="47925" y="5220494"/>
            <a:ext cx="2616421" cy="261610"/>
          </a:xfrm>
          <a:prstGeom prst="rect">
            <a:avLst/>
          </a:prstGeom>
        </p:spPr>
        <p:txBody>
          <a:bodyPr wrap="square">
            <a:spAutoFit/>
          </a:bodyPr>
          <a:lstStyle/>
          <a:p>
            <a:r>
              <a:rPr lang="ja-JP" altLang="en-US" sz="1100" dirty="0" smtClean="0"/>
              <a:t>◆</a:t>
            </a:r>
            <a:r>
              <a:rPr lang="en-US" altLang="ja-JP" sz="1100" dirty="0" smtClean="0"/>
              <a:t>Number of students sought: 3</a:t>
            </a:r>
          </a:p>
        </p:txBody>
      </p:sp>
      <p:sp>
        <p:nvSpPr>
          <p:cNvPr id="17" name="正方形/長方形 16"/>
          <p:cNvSpPr/>
          <p:nvPr/>
        </p:nvSpPr>
        <p:spPr>
          <a:xfrm>
            <a:off x="37921" y="4199895"/>
            <a:ext cx="7090921" cy="1107996"/>
          </a:xfrm>
          <a:prstGeom prst="rect">
            <a:avLst/>
          </a:prstGeom>
        </p:spPr>
        <p:txBody>
          <a:bodyPr wrap="square">
            <a:spAutoFit/>
          </a:bodyPr>
          <a:lstStyle/>
          <a:p>
            <a:r>
              <a:rPr lang="ja-JP" altLang="en-US" sz="1100" dirty="0" smtClean="0"/>
              <a:t>◆</a:t>
            </a:r>
            <a:r>
              <a:rPr lang="en-US" altLang="ja-JP" sz="1100" dirty="0" smtClean="0"/>
              <a:t>Eligibility</a:t>
            </a:r>
          </a:p>
          <a:p>
            <a:r>
              <a:rPr lang="ja-JP" altLang="en-US" sz="1100" dirty="0"/>
              <a:t> </a:t>
            </a:r>
            <a:r>
              <a:rPr lang="ja-JP" altLang="en-US" sz="1100" dirty="0" smtClean="0"/>
              <a:t> ・ </a:t>
            </a:r>
            <a:r>
              <a:rPr lang="en-US" altLang="ja-JP" sz="1100" dirty="0" smtClean="0"/>
              <a:t>Students who study in Japan and are from Australia, the U.S., Canada, the U.K., France, Germany</a:t>
            </a:r>
          </a:p>
          <a:p>
            <a:r>
              <a:rPr lang="ja-JP" altLang="en-US" sz="1100" dirty="0" smtClean="0"/>
              <a:t>  ・ </a:t>
            </a:r>
            <a:r>
              <a:rPr lang="en-US" altLang="ja-JP" sz="1100" dirty="0" smtClean="0"/>
              <a:t>Those with conversation-level Japanese proficiency are preferred (English proficiency is required)</a:t>
            </a:r>
          </a:p>
          <a:p>
            <a:r>
              <a:rPr lang="ja-JP" altLang="en-US" sz="1100" dirty="0" smtClean="0"/>
              <a:t>  ・ </a:t>
            </a:r>
            <a:r>
              <a:rPr lang="en-US" altLang="ja-JP" sz="1100" dirty="0" smtClean="0"/>
              <a:t>Those who can give a presentation in English on the results of training at the Japan Heritage </a:t>
            </a:r>
          </a:p>
          <a:p>
            <a:r>
              <a:rPr lang="en-US" altLang="ja-JP" sz="1100" dirty="0" smtClean="0"/>
              <a:t>      International </a:t>
            </a:r>
            <a:r>
              <a:rPr lang="en-US" altLang="ja-JP" sz="1100" dirty="0" smtClean="0"/>
              <a:t>Forum to be held separately</a:t>
            </a:r>
          </a:p>
          <a:p>
            <a:r>
              <a:rPr lang="en-US" altLang="ja-JP" sz="1100" dirty="0"/>
              <a:t> </a:t>
            </a:r>
            <a:r>
              <a:rPr lang="ja-JP" altLang="en-US" sz="1100" dirty="0" smtClean="0"/>
              <a:t> ・ </a:t>
            </a:r>
            <a:r>
              <a:rPr lang="en-US" altLang="ja-JP" sz="1100" dirty="0" smtClean="0"/>
              <a:t>Those who are able to attend all the events in the schedule below</a:t>
            </a:r>
            <a:endParaRPr lang="ja-JP" altLang="en-US" sz="1100" dirty="0"/>
          </a:p>
        </p:txBody>
      </p:sp>
      <p:sp>
        <p:nvSpPr>
          <p:cNvPr id="18" name="正方形/長方形 17"/>
          <p:cNvSpPr/>
          <p:nvPr/>
        </p:nvSpPr>
        <p:spPr>
          <a:xfrm>
            <a:off x="37919" y="6444630"/>
            <a:ext cx="6874899" cy="1107996"/>
          </a:xfrm>
          <a:prstGeom prst="rect">
            <a:avLst/>
          </a:prstGeom>
        </p:spPr>
        <p:txBody>
          <a:bodyPr wrap="square">
            <a:spAutoFit/>
          </a:bodyPr>
          <a:lstStyle/>
          <a:p>
            <a:r>
              <a:rPr lang="ja-JP" altLang="en-US" sz="1100" dirty="0" smtClean="0"/>
              <a:t>◆ </a:t>
            </a:r>
            <a:r>
              <a:rPr lang="en-US" altLang="ja-JP" sz="1100" dirty="0" smtClean="0"/>
              <a:t>Schedule</a:t>
            </a:r>
          </a:p>
          <a:p>
            <a:r>
              <a:rPr lang="ja-JP" altLang="en-US" sz="1100" dirty="0" smtClean="0"/>
              <a:t>   </a:t>
            </a:r>
            <a:r>
              <a:rPr lang="en-US" altLang="ja-JP" sz="1100" dirty="0" smtClean="0"/>
              <a:t>December or January   Prior briefing (with interpreting)</a:t>
            </a:r>
          </a:p>
          <a:p>
            <a:r>
              <a:rPr lang="ja-JP" altLang="en-US" sz="1100" dirty="0"/>
              <a:t>　</a:t>
            </a:r>
            <a:r>
              <a:rPr lang="ja-JP" altLang="en-US" sz="1100" dirty="0" smtClean="0"/>
              <a:t>　 </a:t>
            </a:r>
            <a:r>
              <a:rPr lang="en-US" altLang="ja-JP" sz="1100" dirty="0" smtClean="0"/>
              <a:t>	</a:t>
            </a:r>
            <a:r>
              <a:rPr lang="ja-JP" altLang="en-US" sz="1100" dirty="0" smtClean="0"/>
              <a:t> </a:t>
            </a:r>
            <a:r>
              <a:rPr lang="en-US" altLang="ja-JP" sz="1100" dirty="0" smtClean="0"/>
              <a:t>(We will contact you later with the date, time and venue)</a:t>
            </a:r>
          </a:p>
          <a:p>
            <a:r>
              <a:rPr lang="ja-JP" altLang="en-US" sz="1100" dirty="0"/>
              <a:t>　</a:t>
            </a:r>
            <a:r>
              <a:rPr lang="en-US" altLang="ja-JP" sz="1100" dirty="0" smtClean="0"/>
              <a:t>January, February   Japan heritage workshops (day trip or overnight)</a:t>
            </a:r>
          </a:p>
          <a:p>
            <a:r>
              <a:rPr lang="ja-JP" altLang="en-US" sz="1100" dirty="0" smtClean="0"/>
              <a:t>   </a:t>
            </a:r>
            <a:r>
              <a:rPr lang="en-US" altLang="ja-JP" sz="1100" dirty="0" smtClean="0"/>
              <a:t>February 	      Drawing up presentation materials for the Japan Heritage International Forum</a:t>
            </a:r>
            <a:r>
              <a:rPr lang="ja-JP" altLang="en-US" sz="1100" dirty="0"/>
              <a:t>　</a:t>
            </a:r>
            <a:endParaRPr lang="en-US" altLang="ja-JP" sz="1100" dirty="0" smtClean="0"/>
          </a:p>
          <a:p>
            <a:r>
              <a:rPr lang="ja-JP" altLang="en-US" sz="1100" dirty="0"/>
              <a:t>　</a:t>
            </a:r>
            <a:r>
              <a:rPr lang="en-US" altLang="ja-JP" sz="1100" dirty="0" smtClean="0"/>
              <a:t>March 7 	      Japan Heritage International Forum (report on training results/simultaneous interpreting)</a:t>
            </a:r>
          </a:p>
        </p:txBody>
      </p:sp>
      <p:sp>
        <p:nvSpPr>
          <p:cNvPr id="19" name="正方形/長方形 18"/>
          <p:cNvSpPr/>
          <p:nvPr/>
        </p:nvSpPr>
        <p:spPr>
          <a:xfrm>
            <a:off x="37921" y="7668766"/>
            <a:ext cx="7162979" cy="1615827"/>
          </a:xfrm>
          <a:prstGeom prst="rect">
            <a:avLst/>
          </a:prstGeom>
        </p:spPr>
        <p:txBody>
          <a:bodyPr wrap="square">
            <a:spAutoFit/>
          </a:bodyPr>
          <a:lstStyle/>
          <a:p>
            <a:r>
              <a:rPr lang="ja-JP" altLang="en-US" sz="1100" dirty="0" smtClean="0">
                <a:latin typeface="+mj-lt"/>
              </a:rPr>
              <a:t>◆ </a:t>
            </a:r>
            <a:r>
              <a:rPr lang="en-US" altLang="ja-JP" sz="1100" dirty="0" smtClean="0">
                <a:latin typeface="+mj-lt"/>
              </a:rPr>
              <a:t>Japan Heritage International Forum (Tokyo International Forum)</a:t>
            </a:r>
          </a:p>
          <a:p>
            <a:r>
              <a:rPr lang="ja-JP" altLang="en-US" sz="1100" dirty="0">
                <a:latin typeface="+mj-lt"/>
              </a:rPr>
              <a:t>　</a:t>
            </a:r>
            <a:r>
              <a:rPr lang="ja-JP" altLang="en-US" sz="1100" dirty="0" smtClean="0">
                <a:latin typeface="+mj-lt"/>
              </a:rPr>
              <a:t>＜ </a:t>
            </a:r>
            <a:r>
              <a:rPr lang="en-US" altLang="ja-JP" sz="1100" dirty="0" smtClean="0">
                <a:latin typeface="+mj-lt"/>
              </a:rPr>
              <a:t>Program</a:t>
            </a:r>
            <a:r>
              <a:rPr lang="ja-JP" altLang="en-US" sz="1100" dirty="0" smtClean="0">
                <a:latin typeface="+mj-lt"/>
              </a:rPr>
              <a:t>＞</a:t>
            </a:r>
            <a:endParaRPr lang="en-US" altLang="ja-JP" sz="1100" dirty="0">
              <a:latin typeface="+mj-lt"/>
            </a:endParaRPr>
          </a:p>
          <a:p>
            <a:r>
              <a:rPr lang="ja-JP" altLang="en-US" sz="1100" dirty="0" smtClean="0">
                <a:latin typeface="+mj-lt"/>
              </a:rPr>
              <a:t>  ・ </a:t>
            </a:r>
            <a:r>
              <a:rPr lang="en-US" altLang="ja-JP" sz="1100" dirty="0" smtClean="0">
                <a:latin typeface="+mj-lt"/>
              </a:rPr>
              <a:t>Keynote address:   David Atkinson (Member of the Japan Heritage Screening Committee)</a:t>
            </a:r>
          </a:p>
          <a:p>
            <a:r>
              <a:rPr lang="ja-JP" altLang="en-US" sz="1100" dirty="0" smtClean="0">
                <a:latin typeface="+mj-lt"/>
              </a:rPr>
              <a:t>  ・ </a:t>
            </a:r>
            <a:r>
              <a:rPr lang="en-US" altLang="ja-JP" sz="1100" dirty="0" smtClean="0">
                <a:latin typeface="+mj-lt"/>
              </a:rPr>
              <a:t>Japan heritage research presentation</a:t>
            </a:r>
          </a:p>
          <a:p>
            <a:r>
              <a:rPr lang="en-US" altLang="ja-JP" sz="1100" dirty="0">
                <a:latin typeface="+mj-lt"/>
              </a:rPr>
              <a:t> </a:t>
            </a:r>
            <a:r>
              <a:rPr lang="en-US" altLang="ja-JP" sz="1100" dirty="0" smtClean="0">
                <a:latin typeface="+mj-lt"/>
              </a:rPr>
              <a:t>        Presentation of results of the Japan heritage workshops (group presentation by all three presenters)</a:t>
            </a:r>
          </a:p>
          <a:p>
            <a:r>
              <a:rPr lang="ja-JP" altLang="en-US" sz="1100" dirty="0" smtClean="0">
                <a:latin typeface="+mj-lt"/>
              </a:rPr>
              <a:t>  ・ </a:t>
            </a:r>
            <a:r>
              <a:rPr lang="en-US" altLang="ja-JP" sz="1100" dirty="0" smtClean="0">
                <a:latin typeface="+mj-lt"/>
              </a:rPr>
              <a:t>Panel discussion</a:t>
            </a:r>
          </a:p>
          <a:p>
            <a:r>
              <a:rPr lang="en-US" altLang="ja-JP" sz="1100" dirty="0">
                <a:latin typeface="+mj-lt"/>
              </a:rPr>
              <a:t> </a:t>
            </a:r>
            <a:r>
              <a:rPr lang="en-US" altLang="ja-JP" sz="1100" dirty="0" smtClean="0">
                <a:latin typeface="+mj-lt"/>
              </a:rPr>
              <a:t>        Exchange of views among overseas travel agencies, overseas journalists, members of the Japan Heritage Screening Committee, government officials and others</a:t>
            </a:r>
            <a:endParaRPr lang="en-US" altLang="ja-JP" sz="1100" spc="-20" dirty="0" smtClean="0">
              <a:latin typeface="+mj-lt"/>
            </a:endParaRPr>
          </a:p>
          <a:p>
            <a:r>
              <a:rPr lang="ja-JP" altLang="en-US" sz="1100" dirty="0" smtClean="0">
                <a:latin typeface="+mj-lt"/>
              </a:rPr>
              <a:t>  ・ </a:t>
            </a:r>
            <a:r>
              <a:rPr lang="en-US" altLang="ja-JP" sz="1100" dirty="0" smtClean="0">
                <a:latin typeface="+mj-lt"/>
              </a:rPr>
              <a:t>Reception</a:t>
            </a:r>
            <a:r>
              <a:rPr lang="ja-JP" altLang="en-US" sz="1100" dirty="0">
                <a:latin typeface="+mj-lt"/>
              </a:rPr>
              <a:t>　</a:t>
            </a:r>
            <a:r>
              <a:rPr lang="ja-JP" altLang="en-US" sz="1100" dirty="0" smtClean="0">
                <a:latin typeface="+mj-lt"/>
              </a:rPr>
              <a:t>　　</a:t>
            </a:r>
            <a:r>
              <a:rPr lang="en-US" altLang="ja-JP" sz="1100" dirty="0" smtClean="0">
                <a:latin typeface="+mj-lt"/>
              </a:rPr>
              <a:t>Exchange of views among participants</a:t>
            </a:r>
            <a:r>
              <a:rPr lang="ja-JP" altLang="en-US" sz="1100" dirty="0" smtClean="0">
                <a:latin typeface="+mj-lt"/>
              </a:rPr>
              <a:t> </a:t>
            </a:r>
            <a:endParaRPr lang="en-US" altLang="ja-JP" sz="1100" dirty="0" smtClean="0">
              <a:latin typeface="+mj-lt"/>
            </a:endParaRPr>
          </a:p>
        </p:txBody>
      </p:sp>
      <p:sp>
        <p:nvSpPr>
          <p:cNvPr id="24" name="正方形/長方形 23"/>
          <p:cNvSpPr/>
          <p:nvPr/>
        </p:nvSpPr>
        <p:spPr>
          <a:xfrm>
            <a:off x="37920" y="5940574"/>
            <a:ext cx="7090922" cy="600164"/>
          </a:xfrm>
          <a:prstGeom prst="rect">
            <a:avLst/>
          </a:prstGeom>
        </p:spPr>
        <p:txBody>
          <a:bodyPr wrap="square">
            <a:spAutoFit/>
          </a:bodyPr>
          <a:lstStyle/>
          <a:p>
            <a:r>
              <a:rPr lang="ja-JP" altLang="en-US" sz="1100" dirty="0" smtClean="0"/>
              <a:t>◆ </a:t>
            </a:r>
            <a:r>
              <a:rPr lang="en-US" altLang="ja-JP" sz="1100" dirty="0" smtClean="0"/>
              <a:t>Selection method</a:t>
            </a:r>
            <a:r>
              <a:rPr lang="ja-JP" altLang="en-US" sz="1100" dirty="0" smtClean="0"/>
              <a:t>　</a:t>
            </a:r>
            <a:endParaRPr lang="en-US" altLang="ja-JP" sz="1100" dirty="0" smtClean="0"/>
          </a:p>
          <a:p>
            <a:r>
              <a:rPr lang="ja-JP" altLang="en-US" sz="1100" dirty="0"/>
              <a:t>　 </a:t>
            </a:r>
            <a:r>
              <a:rPr lang="en-US" altLang="ja-JP" sz="1100" dirty="0" smtClean="0"/>
              <a:t>Applications will be screened based on the details of the application form on the back of this document.  Applicants will be notified of the result by email around mid-November.</a:t>
            </a:r>
          </a:p>
        </p:txBody>
      </p:sp>
      <p:sp>
        <p:nvSpPr>
          <p:cNvPr id="25" name="正方形/長方形 24"/>
          <p:cNvSpPr/>
          <p:nvPr/>
        </p:nvSpPr>
        <p:spPr>
          <a:xfrm>
            <a:off x="37871" y="5436518"/>
            <a:ext cx="7234987" cy="600164"/>
          </a:xfrm>
          <a:prstGeom prst="rect">
            <a:avLst/>
          </a:prstGeom>
        </p:spPr>
        <p:txBody>
          <a:bodyPr wrap="square">
            <a:spAutoFit/>
          </a:bodyPr>
          <a:lstStyle/>
          <a:p>
            <a:r>
              <a:rPr lang="ja-JP" altLang="en-US" sz="1100" dirty="0" smtClean="0"/>
              <a:t>◆</a:t>
            </a:r>
            <a:r>
              <a:rPr lang="en-US" altLang="ja-JP" sz="1100" dirty="0" smtClean="0"/>
              <a:t>Application method (please send the application materials by e-mail)</a:t>
            </a:r>
          </a:p>
          <a:p>
            <a:r>
              <a:rPr lang="ja-JP" altLang="en-US" sz="1100" dirty="0"/>
              <a:t>　 </a:t>
            </a:r>
            <a:r>
              <a:rPr lang="en-US" altLang="ja-JP" sz="1100" dirty="0" smtClean="0"/>
              <a:t>Please fill out the required information on the attached application form and submit it to </a:t>
            </a:r>
            <a:r>
              <a:rPr lang="en-US" altLang="ja-JP" sz="1100" dirty="0" smtClean="0">
                <a:hlinkClick r:id="rId7"/>
              </a:rPr>
              <a:t>cie-staff@list.waseda.jp</a:t>
            </a:r>
            <a:r>
              <a:rPr lang="en-US" altLang="ja-JP" sz="1100" dirty="0" smtClean="0"/>
              <a:t> by   </a:t>
            </a:r>
            <a:r>
              <a:rPr lang="en-US" altLang="ja-JP" sz="1100" dirty="0" smtClean="0"/>
              <a:t>     October </a:t>
            </a:r>
            <a:r>
              <a:rPr lang="en-US" altLang="ja-JP" sz="1100" dirty="0" smtClean="0"/>
              <a:t>31, 2016    (for the contact information, please see below). </a:t>
            </a:r>
          </a:p>
        </p:txBody>
      </p:sp>
      <p:sp>
        <p:nvSpPr>
          <p:cNvPr id="26" name="テキスト ボックス 25"/>
          <p:cNvSpPr txBox="1"/>
          <p:nvPr/>
        </p:nvSpPr>
        <p:spPr>
          <a:xfrm>
            <a:off x="104351" y="972022"/>
            <a:ext cx="6974090" cy="948172"/>
          </a:xfrm>
          <a:prstGeom prst="rect">
            <a:avLst/>
          </a:prstGeom>
          <a:noFill/>
        </p:spPr>
        <p:txBody>
          <a:bodyPr wrap="square" lIns="100801" tIns="50401" rIns="100801" bIns="50401" rtlCol="0">
            <a:spAutoFit/>
          </a:bodyPr>
          <a:lstStyle/>
          <a:p>
            <a:r>
              <a:rPr lang="en-US" altLang="ja-JP" sz="1100" dirty="0" smtClean="0">
                <a:latin typeface="+mj-lt"/>
              </a:rPr>
              <a:t>The Agency for Cultural Affairs recognizes as </a:t>
            </a:r>
            <a:r>
              <a:rPr lang="en-US" altLang="ja-JP" sz="1100" i="1" dirty="0" smtClean="0">
                <a:latin typeface="+mj-lt"/>
              </a:rPr>
              <a:t>Japan heritage</a:t>
            </a:r>
            <a:r>
              <a:rPr lang="en-US" altLang="ja-JP" sz="1100" dirty="0" smtClean="0">
                <a:latin typeface="+mj-lt"/>
              </a:rPr>
              <a:t> the stories of Japan’s culture/traditions told through the historical appeal and distinct features of regions.  During this current fiscal year, the agency will hold a forum dedicated to conveying Japan’s heritage mainly to countries in Europe </a:t>
            </a:r>
            <a:r>
              <a:rPr lang="en-US" altLang="ja-JP" sz="1100" dirty="0"/>
              <a:t>and</a:t>
            </a:r>
            <a:r>
              <a:rPr lang="en-US" altLang="ja-JP" sz="1100" dirty="0" smtClean="0">
                <a:latin typeface="+mj-lt"/>
              </a:rPr>
              <a:t> the U.S.  We seek foreign students studying in Japan who are willing to learn Japanese culture in Japan heritage workshops and report the results at the forum.  We also plan interviews in the media of the students’ home countries.</a:t>
            </a:r>
          </a:p>
        </p:txBody>
      </p:sp>
      <p:pic>
        <p:nvPicPr>
          <p:cNvPr id="9" name="図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25899" y="9925872"/>
            <a:ext cx="822823" cy="263174"/>
          </a:xfrm>
          <a:prstGeom prst="rect">
            <a:avLst/>
          </a:prstGeom>
        </p:spPr>
      </p:pic>
      <p:sp>
        <p:nvSpPr>
          <p:cNvPr id="7" name="正方形/長方形 6"/>
          <p:cNvSpPr/>
          <p:nvPr/>
        </p:nvSpPr>
        <p:spPr>
          <a:xfrm>
            <a:off x="40676" y="34026"/>
            <a:ext cx="7101440" cy="1031673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100801" tIns="50401" rIns="100801" bIns="50401" rtlCol="0" anchor="ctr"/>
          <a:lstStyle/>
          <a:p>
            <a:pPr algn="ctr"/>
            <a:endParaRPr kumimoji="1" lang="ja-JP" altLang="en-US"/>
          </a:p>
        </p:txBody>
      </p:sp>
      <p:sp>
        <p:nvSpPr>
          <p:cNvPr id="27" name="正方形/長方形 26"/>
          <p:cNvSpPr/>
          <p:nvPr/>
        </p:nvSpPr>
        <p:spPr>
          <a:xfrm>
            <a:off x="137707" y="9212422"/>
            <a:ext cx="3806178" cy="600164"/>
          </a:xfrm>
          <a:prstGeom prst="rect">
            <a:avLst/>
          </a:prstGeom>
        </p:spPr>
        <p:txBody>
          <a:bodyPr wrap="square">
            <a:spAutoFit/>
          </a:bodyPr>
          <a:lstStyle/>
          <a:p>
            <a:r>
              <a:rPr lang="ja-JP" altLang="en-US" sz="1100" dirty="0" smtClean="0"/>
              <a:t>◆ </a:t>
            </a:r>
            <a:r>
              <a:rPr lang="en-US" altLang="ja-JP" sz="1100" dirty="0" smtClean="0"/>
              <a:t>Transportation and other costs</a:t>
            </a:r>
            <a:r>
              <a:rPr lang="ja-JP" altLang="en-US" sz="1100" dirty="0" smtClean="0"/>
              <a:t>　</a:t>
            </a:r>
            <a:endParaRPr lang="en-US" altLang="ja-JP" sz="1100" dirty="0" smtClean="0"/>
          </a:p>
          <a:p>
            <a:r>
              <a:rPr lang="ja-JP" altLang="en-US" sz="1100" dirty="0" smtClean="0"/>
              <a:t> ・</a:t>
            </a:r>
            <a:r>
              <a:rPr lang="en-US" altLang="ja-JP" sz="1100" dirty="0" smtClean="0"/>
              <a:t>Transportation:</a:t>
            </a:r>
            <a:r>
              <a:rPr lang="ja-JP" altLang="en-US" sz="1100" dirty="0" smtClean="0"/>
              <a:t>　</a:t>
            </a:r>
            <a:r>
              <a:rPr lang="en-US" altLang="ja-JP" sz="1100" dirty="0" smtClean="0"/>
              <a:t>We will cover actual transportation costs</a:t>
            </a:r>
          </a:p>
          <a:p>
            <a:r>
              <a:rPr lang="ja-JP" altLang="en-US" sz="1100" dirty="0" smtClean="0"/>
              <a:t> ・ </a:t>
            </a:r>
            <a:r>
              <a:rPr lang="en-US" altLang="ja-JP" sz="1100" dirty="0" smtClean="0"/>
              <a:t>Honorarium:     To be paid</a:t>
            </a:r>
          </a:p>
        </p:txBody>
      </p:sp>
      <p:sp>
        <p:nvSpPr>
          <p:cNvPr id="28" name="テキスト ボックス 27"/>
          <p:cNvSpPr txBox="1"/>
          <p:nvPr/>
        </p:nvSpPr>
        <p:spPr>
          <a:xfrm>
            <a:off x="2808362" y="3564310"/>
            <a:ext cx="1872208" cy="276999"/>
          </a:xfrm>
          <a:prstGeom prst="rect">
            <a:avLst/>
          </a:prstGeom>
          <a:noFill/>
        </p:spPr>
        <p:txBody>
          <a:bodyPr wrap="square" rtlCol="0">
            <a:spAutoFit/>
          </a:bodyPr>
          <a:lstStyle/>
          <a:p>
            <a:r>
              <a:rPr lang="en-US" altLang="ja-JP" sz="1200" dirty="0" smtClean="0"/>
              <a:t>Implementation Overview</a:t>
            </a:r>
            <a:endParaRPr kumimoji="1" lang="en-US" altLang="ja-JP" sz="1200" dirty="0" smtClean="0"/>
          </a:p>
        </p:txBody>
      </p:sp>
      <p:sp>
        <p:nvSpPr>
          <p:cNvPr id="6" name="テキスト ボックス 5"/>
          <p:cNvSpPr txBox="1"/>
          <p:nvPr/>
        </p:nvSpPr>
        <p:spPr>
          <a:xfrm>
            <a:off x="56826" y="9725676"/>
            <a:ext cx="6855992" cy="415498"/>
          </a:xfrm>
          <a:prstGeom prst="rect">
            <a:avLst/>
          </a:prstGeom>
          <a:noFill/>
        </p:spPr>
        <p:txBody>
          <a:bodyPr wrap="square" rtlCol="0">
            <a:spAutoFit/>
          </a:bodyPr>
          <a:lstStyle/>
          <a:p>
            <a:r>
              <a:rPr kumimoji="1" lang="en-US" altLang="ja-JP" sz="1050" dirty="0" smtClean="0">
                <a:latin typeface="+mj-lt"/>
              </a:rPr>
              <a:t>【</a:t>
            </a:r>
            <a:r>
              <a:rPr kumimoji="1" lang="en-US" altLang="ja-JP" sz="1050" dirty="0" smtClean="0">
                <a:latin typeface="+mj-lt"/>
              </a:rPr>
              <a:t>Contact</a:t>
            </a:r>
            <a:r>
              <a:rPr lang="en-US" altLang="ja-JP" sz="1050" dirty="0">
                <a:latin typeface="+mj-lt"/>
              </a:rPr>
              <a:t>】</a:t>
            </a:r>
            <a:r>
              <a:rPr kumimoji="1" lang="en-US" altLang="ja-JP" sz="1050" dirty="0" smtClean="0">
                <a:latin typeface="+mj-lt"/>
              </a:rPr>
              <a:t>:   </a:t>
            </a:r>
            <a:r>
              <a:rPr kumimoji="1" lang="en-US" altLang="ja-JP" sz="1050" dirty="0" smtClean="0">
                <a:latin typeface="+mj-lt"/>
              </a:rPr>
              <a:t>Monuments and Sites Division at Agency for Cultural Affairs / Email: japan- heritage@bunka.go.jp</a:t>
            </a:r>
          </a:p>
          <a:p>
            <a:r>
              <a:rPr kumimoji="1" lang="en-US" altLang="ja-JP" sz="1050" dirty="0" smtClean="0">
                <a:latin typeface="+mj-lt"/>
              </a:rPr>
              <a:t>Center for International Education at </a:t>
            </a:r>
            <a:r>
              <a:rPr kumimoji="1" lang="en-US" altLang="ja-JP" sz="1050" dirty="0" err="1" smtClean="0">
                <a:latin typeface="+mj-lt"/>
              </a:rPr>
              <a:t>Waseda</a:t>
            </a:r>
            <a:r>
              <a:rPr kumimoji="1" lang="en-US" altLang="ja-JP" sz="1050" dirty="0" smtClean="0">
                <a:latin typeface="+mj-lt"/>
              </a:rPr>
              <a:t> University</a:t>
            </a:r>
            <a:r>
              <a:rPr kumimoji="1" lang="ja-JP" altLang="en-US" sz="1050" dirty="0" smtClean="0">
                <a:latin typeface="+mj-lt"/>
              </a:rPr>
              <a:t>　</a:t>
            </a:r>
            <a:r>
              <a:rPr kumimoji="1" lang="en-US" altLang="ja-JP" sz="1050" dirty="0" smtClean="0">
                <a:latin typeface="+mj-lt"/>
              </a:rPr>
              <a:t>E-mail: </a:t>
            </a:r>
            <a:r>
              <a:rPr kumimoji="1" lang="en-US" altLang="ja-JP" sz="1050" dirty="0" err="1" smtClean="0">
                <a:latin typeface="+mj-lt"/>
              </a:rPr>
              <a:t>cie</a:t>
            </a:r>
            <a:r>
              <a:rPr kumimoji="1" lang="en-US" altLang="ja-JP" sz="1050" dirty="0" smtClean="0">
                <a:latin typeface="+mj-lt"/>
              </a:rPr>
              <a:t>-staff</a:t>
            </a:r>
            <a:r>
              <a:rPr kumimoji="1" lang="ja-JP" altLang="en-US" sz="1050" dirty="0" smtClean="0">
                <a:latin typeface="+mj-lt"/>
              </a:rPr>
              <a:t>＠</a:t>
            </a:r>
            <a:r>
              <a:rPr kumimoji="1" lang="en-US" altLang="ja-JP" sz="1050" dirty="0" smtClean="0">
                <a:latin typeface="+mj-lt"/>
              </a:rPr>
              <a:t>list.waseda.jp】</a:t>
            </a:r>
            <a:endParaRPr kumimoji="1" lang="ja-JP" altLang="en-US" sz="1050" dirty="0">
              <a:latin typeface="+mj-lt"/>
            </a:endParaRPr>
          </a:p>
        </p:txBody>
      </p:sp>
      <p:sp>
        <p:nvSpPr>
          <p:cNvPr id="2" name="テキスト ボックス 1"/>
          <p:cNvSpPr txBox="1"/>
          <p:nvPr/>
        </p:nvSpPr>
        <p:spPr>
          <a:xfrm>
            <a:off x="5133255" y="9327838"/>
            <a:ext cx="1894564" cy="369332"/>
          </a:xfrm>
          <a:prstGeom prst="rect">
            <a:avLst/>
          </a:prstGeom>
          <a:solidFill>
            <a:schemeClr val="bg1"/>
          </a:solidFill>
        </p:spPr>
        <p:txBody>
          <a:bodyPr wrap="square" rtlCol="0">
            <a:spAutoFit/>
          </a:bodyPr>
          <a:lstStyle/>
          <a:p>
            <a:r>
              <a:rPr lang="en-US" altLang="ja-JP" sz="900" dirty="0" smtClean="0"/>
              <a:t>Agency </a:t>
            </a:r>
            <a:r>
              <a:rPr lang="en-US" altLang="ja-JP" sz="900" dirty="0"/>
              <a:t>for Cultural </a:t>
            </a:r>
            <a:r>
              <a:rPr lang="en-US" altLang="ja-JP" sz="900" dirty="0" smtClean="0"/>
              <a:t>Affairs,</a:t>
            </a:r>
          </a:p>
          <a:p>
            <a:r>
              <a:rPr lang="en-US" altLang="ja-JP" sz="900" dirty="0" smtClean="0"/>
              <a:t>Government of Japan</a:t>
            </a:r>
            <a:endParaRPr kumimoji="1" lang="ja-JP" altLang="en-US" sz="900" dirty="0"/>
          </a:p>
        </p:txBody>
      </p:sp>
      <p:sp>
        <p:nvSpPr>
          <p:cNvPr id="3" name="テキスト ボックス 2"/>
          <p:cNvSpPr txBox="1"/>
          <p:nvPr/>
        </p:nvSpPr>
        <p:spPr>
          <a:xfrm>
            <a:off x="4629198" y="9332733"/>
            <a:ext cx="1008112" cy="276999"/>
          </a:xfrm>
          <a:prstGeom prst="rect">
            <a:avLst/>
          </a:prstGeom>
          <a:noFill/>
        </p:spPr>
        <p:txBody>
          <a:bodyPr wrap="square" rtlCol="0">
            <a:spAutoFit/>
          </a:bodyPr>
          <a:lstStyle/>
          <a:p>
            <a:r>
              <a:rPr kumimoji="1" lang="en-US" altLang="ja-JP" sz="1200" dirty="0" smtClean="0"/>
              <a:t>Host:</a:t>
            </a:r>
            <a:endParaRPr kumimoji="1" lang="ja-JP" altLang="en-US" sz="1200" dirty="0"/>
          </a:p>
        </p:txBody>
      </p:sp>
    </p:spTree>
    <p:extLst>
      <p:ext uri="{BB962C8B-B14F-4D97-AF65-F5344CB8AC3E}">
        <p14:creationId xmlns:p14="http://schemas.microsoft.com/office/powerpoint/2010/main" val="3955012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468424350"/>
              </p:ext>
            </p:extLst>
          </p:nvPr>
        </p:nvGraphicFramePr>
        <p:xfrm>
          <a:off x="144066" y="35917"/>
          <a:ext cx="6980880" cy="10261732"/>
        </p:xfrm>
        <a:graphic>
          <a:graphicData uri="http://schemas.openxmlformats.org/drawingml/2006/table">
            <a:tbl>
              <a:tblPr/>
              <a:tblGrid>
                <a:gridCol w="1131864"/>
                <a:gridCol w="536144"/>
                <a:gridCol w="513806"/>
                <a:gridCol w="536144"/>
                <a:gridCol w="513806"/>
                <a:gridCol w="536144"/>
                <a:gridCol w="513806"/>
                <a:gridCol w="536144"/>
                <a:gridCol w="513806"/>
                <a:gridCol w="569481"/>
                <a:gridCol w="491465"/>
                <a:gridCol w="588270"/>
              </a:tblGrid>
              <a:tr h="564632">
                <a:tc gridSpan="12">
                  <a:txBody>
                    <a:bodyPr/>
                    <a:lstStyle/>
                    <a:p>
                      <a:pPr algn="ctr" fontAlgn="ctr"/>
                      <a:r>
                        <a:rPr lang="en-US" altLang="ja-JP" sz="2400" b="1" i="0" u="none" strike="noStrike" dirty="0" smtClean="0">
                          <a:solidFill>
                            <a:srgbClr val="000000"/>
                          </a:solidFill>
                          <a:effectLst/>
                          <a:latin typeface="+mj-lt"/>
                        </a:rPr>
                        <a:t>Application</a:t>
                      </a:r>
                      <a:endParaRPr lang="ja-JP" altLang="en-US" sz="2400" b="1" i="0" u="none" strike="noStrike" dirty="0">
                        <a:solidFill>
                          <a:srgbClr val="000000"/>
                        </a:solidFill>
                        <a:effectLst/>
                        <a:latin typeface="+mj-lt"/>
                      </a:endParaRPr>
                    </a:p>
                  </a:txBody>
                  <a:tcPr marL="6134" marR="6134" marT="613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407276">
                <a:tc>
                  <a:txBody>
                    <a:bodyPr/>
                    <a:lstStyle/>
                    <a:p>
                      <a:pPr algn="ctr" fontAlgn="ctr"/>
                      <a:r>
                        <a:rPr lang="en-US" altLang="ja-JP" sz="800" b="0" i="0" u="none" strike="noStrike" dirty="0" smtClean="0">
                          <a:solidFill>
                            <a:srgbClr val="000000"/>
                          </a:solidFill>
                          <a:effectLst/>
                          <a:latin typeface="+mj-lt"/>
                        </a:rPr>
                        <a:t>Furigana</a:t>
                      </a:r>
                      <a:endParaRPr lang="ja-JP" altLang="en-US" sz="8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gridSpan="4">
                  <a:txBody>
                    <a:bodyPr/>
                    <a:lstStyle/>
                    <a:p>
                      <a:pPr algn="l" fontAlgn="ctr"/>
                      <a:r>
                        <a:rPr lang="ja-JP" altLang="en-US" sz="800" b="0" i="0" u="none" strike="noStrike">
                          <a:solidFill>
                            <a:srgbClr val="000000"/>
                          </a:solidFill>
                          <a:effectLst/>
                          <a:latin typeface="+mj-lt"/>
                        </a:rPr>
                        <a:t>　</a:t>
                      </a: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l" fontAlgn="ctr"/>
                      <a:r>
                        <a:rPr lang="ja-JP" altLang="en-US" sz="800" b="0" i="0" u="none" strike="noStrike">
                          <a:solidFill>
                            <a:srgbClr val="000000"/>
                          </a:solidFill>
                          <a:effectLst/>
                          <a:latin typeface="+mj-lt"/>
                        </a:rPr>
                        <a:t>　</a:t>
                      </a: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en-US" altLang="ja-JP" sz="1100" b="0" i="0" u="none" strike="noStrike" dirty="0" smtClean="0">
                          <a:solidFill>
                            <a:srgbClr val="000000"/>
                          </a:solidFill>
                          <a:effectLst/>
                          <a:latin typeface="+mj-lt"/>
                        </a:rPr>
                        <a:t>Gender</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rowSpan="2" gridSpan="2">
                  <a:txBody>
                    <a:bodyPr/>
                    <a:lstStyle/>
                    <a:p>
                      <a:pPr algn="ctr" fontAlgn="ctr"/>
                      <a:r>
                        <a:rPr lang="en-US" altLang="ja-JP" sz="1100" b="0" i="0" u="none" strike="noStrike" dirty="0" smtClean="0">
                          <a:solidFill>
                            <a:srgbClr val="000000"/>
                          </a:solidFill>
                          <a:effectLst/>
                          <a:latin typeface="+mj-lt"/>
                        </a:rPr>
                        <a:t>(Photo)</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kumimoji="1" lang="ja-JP" altLang="en-US"/>
                    </a:p>
                  </a:txBody>
                  <a:tcPr/>
                </a:tc>
              </a:tr>
              <a:tr h="899113">
                <a:tc>
                  <a:txBody>
                    <a:bodyPr/>
                    <a:lstStyle/>
                    <a:p>
                      <a:pPr algn="ctr" fontAlgn="ctr"/>
                      <a:r>
                        <a:rPr lang="en-US" altLang="ja-JP" sz="1100" b="0" i="0" u="none" strike="noStrike" dirty="0" smtClean="0">
                          <a:solidFill>
                            <a:srgbClr val="000000"/>
                          </a:solidFill>
                          <a:effectLst/>
                          <a:latin typeface="+mj-lt"/>
                        </a:rPr>
                        <a:t>Name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fontAlgn="ctr"/>
                      <a:r>
                        <a:rPr lang="en-US" altLang="ja-JP" sz="1100" b="0" i="0" u="none" strike="noStrike" dirty="0" smtClean="0">
                          <a:solidFill>
                            <a:srgbClr val="000000"/>
                          </a:solidFill>
                          <a:effectLst/>
                          <a:latin typeface="+mj-lt"/>
                        </a:rPr>
                        <a:t>(Surname)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4">
                  <a:txBody>
                    <a:bodyPr/>
                    <a:lstStyle/>
                    <a:p>
                      <a:pPr algn="l" fontAlgn="ctr"/>
                      <a:r>
                        <a:rPr lang="en-US" altLang="ja-JP" sz="1100" b="0" i="0" u="none" strike="noStrike" dirty="0" smtClean="0">
                          <a:solidFill>
                            <a:srgbClr val="000000"/>
                          </a:solidFill>
                          <a:effectLst/>
                          <a:latin typeface="+mj-lt"/>
                        </a:rPr>
                        <a:t>(Given name)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en-US" altLang="ja-JP" sz="1050" b="0" i="0" u="none" strike="noStrike" dirty="0" smtClean="0">
                          <a:solidFill>
                            <a:srgbClr val="000000"/>
                          </a:solidFill>
                          <a:effectLst/>
                          <a:latin typeface="+mj-lt"/>
                        </a:rPr>
                        <a:t>M   F</a:t>
                      </a:r>
                      <a:endParaRPr lang="ja-JP" altLang="en-US" sz="105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gridSpan="2" vMerge="1">
                  <a:txBody>
                    <a:bodyPr/>
                    <a:lstStyle/>
                    <a:p>
                      <a:endParaRPr kumimoji="1" lang="ja-JP" altLang="en-US"/>
                    </a:p>
                  </a:txBody>
                  <a:tcPr/>
                </a:tc>
                <a:tc hMerge="1" vMerge="1">
                  <a:txBody>
                    <a:bodyPr/>
                    <a:lstStyle/>
                    <a:p>
                      <a:endParaRPr kumimoji="1" lang="ja-JP" altLang="en-US"/>
                    </a:p>
                  </a:txBody>
                  <a:tcPr/>
                </a:tc>
              </a:tr>
              <a:tr h="523885">
                <a:tc>
                  <a:txBody>
                    <a:bodyPr/>
                    <a:lstStyle/>
                    <a:p>
                      <a:pPr algn="ctr" fontAlgn="ctr"/>
                      <a:r>
                        <a:rPr lang="en-US" altLang="ja-JP" sz="1100" b="0" i="0" u="none" strike="noStrike" dirty="0" smtClean="0">
                          <a:solidFill>
                            <a:srgbClr val="000000"/>
                          </a:solidFill>
                          <a:effectLst/>
                          <a:latin typeface="+mj-lt"/>
                        </a:rPr>
                        <a:t>Date</a:t>
                      </a:r>
                      <a:r>
                        <a:rPr lang="en-US" altLang="ja-JP" sz="1100" b="0" i="0" u="none" strike="noStrike" baseline="0" dirty="0" smtClean="0">
                          <a:solidFill>
                            <a:srgbClr val="000000"/>
                          </a:solidFill>
                          <a:effectLst/>
                          <a:latin typeface="+mj-lt"/>
                        </a:rPr>
                        <a:t> of Birth</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effectLst/>
                          <a:latin typeface="+mj-lt"/>
                        </a:rPr>
                        <a:t>　</a:t>
                      </a:r>
                    </a:p>
                  </a:txBody>
                  <a:tcPr marL="6134" marR="6134" marT="61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smtClean="0">
                          <a:solidFill>
                            <a:srgbClr val="000000"/>
                          </a:solidFill>
                          <a:effectLst/>
                          <a:latin typeface="+mj-lt"/>
                        </a:rPr>
                        <a:t>Year</a:t>
                      </a:r>
                      <a:endParaRPr lang="ja-JP" altLang="en-US" sz="1100" b="0" i="0" u="none" strike="noStrike" dirty="0">
                        <a:solidFill>
                          <a:srgbClr val="000000"/>
                        </a:solidFill>
                        <a:effectLst/>
                        <a:latin typeface="+mj-lt"/>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dirty="0">
                          <a:solidFill>
                            <a:srgbClr val="000000"/>
                          </a:solidFill>
                          <a:effectLst/>
                          <a:latin typeface="+mj-lt"/>
                        </a:rPr>
                        <a:t>　</a:t>
                      </a:r>
                    </a:p>
                  </a:txBody>
                  <a:tcPr marL="6134" marR="6134" marT="61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smtClean="0">
                          <a:solidFill>
                            <a:srgbClr val="000000"/>
                          </a:solidFill>
                          <a:effectLst/>
                          <a:latin typeface="+mj-lt"/>
                        </a:rPr>
                        <a:t>Month</a:t>
                      </a:r>
                      <a:endParaRPr lang="ja-JP" altLang="en-US" sz="1100" b="0" i="0" u="none" strike="noStrike" dirty="0">
                        <a:solidFill>
                          <a:srgbClr val="000000"/>
                        </a:solidFill>
                        <a:effectLst/>
                        <a:latin typeface="+mj-lt"/>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dirty="0">
                          <a:solidFill>
                            <a:srgbClr val="000000"/>
                          </a:solidFill>
                          <a:effectLst/>
                          <a:latin typeface="+mj-lt"/>
                        </a:rPr>
                        <a:t>　</a:t>
                      </a:r>
                    </a:p>
                  </a:txBody>
                  <a:tcPr marL="6134" marR="6134" marT="61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dirty="0" smtClean="0">
                          <a:solidFill>
                            <a:srgbClr val="000000"/>
                          </a:solidFill>
                          <a:effectLst/>
                          <a:latin typeface="+mj-lt"/>
                        </a:rPr>
                        <a:t>Day</a:t>
                      </a:r>
                      <a:endParaRPr lang="ja-JP" altLang="en-US" sz="1100" b="0" i="0" u="none" strike="noStrike" dirty="0">
                        <a:solidFill>
                          <a:srgbClr val="000000"/>
                        </a:solidFill>
                        <a:effectLst/>
                        <a:latin typeface="+mj-lt"/>
                      </a:endParaRPr>
                    </a:p>
                  </a:txBody>
                  <a:tcPr marL="6134" marR="6134" marT="6134"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US" altLang="ja-JP" sz="1100" b="0" i="0" u="none" strike="noStrike" dirty="0" smtClean="0">
                          <a:solidFill>
                            <a:srgbClr val="000000"/>
                          </a:solidFill>
                          <a:effectLst/>
                          <a:latin typeface="+mj-lt"/>
                        </a:rPr>
                        <a:t>Home</a:t>
                      </a:r>
                      <a:r>
                        <a:rPr lang="en-US" altLang="ja-JP" sz="1100" b="0" i="0" u="none" strike="noStrike" baseline="0" dirty="0" smtClean="0">
                          <a:solidFill>
                            <a:srgbClr val="000000"/>
                          </a:solidFill>
                          <a:effectLst/>
                          <a:latin typeface="+mj-lt"/>
                        </a:rPr>
                        <a:t> Country</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3">
                  <a:txBody>
                    <a:bodyPr/>
                    <a:lstStyle/>
                    <a:p>
                      <a:pPr algn="l" fontAlgn="ctr"/>
                      <a:r>
                        <a:rPr lang="ja-JP" altLang="en-US" sz="800" b="0" i="0" u="none" strike="noStrike">
                          <a:solidFill>
                            <a:srgbClr val="000000"/>
                          </a:solidFill>
                          <a:effectLst/>
                          <a:latin typeface="+mj-lt"/>
                        </a:rPr>
                        <a:t>　</a:t>
                      </a: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r>
              <a:tr h="449044">
                <a:tc>
                  <a:txBody>
                    <a:bodyPr/>
                    <a:lstStyle/>
                    <a:p>
                      <a:pPr algn="ctr" fontAlgn="ctr"/>
                      <a:r>
                        <a:rPr lang="en-US" altLang="ja-JP" sz="1200" b="0" i="0" u="none" strike="noStrike" dirty="0" smtClean="0">
                          <a:solidFill>
                            <a:srgbClr val="000000"/>
                          </a:solidFill>
                          <a:effectLst/>
                          <a:latin typeface="+mj-lt"/>
                        </a:rPr>
                        <a:t>Phone</a:t>
                      </a:r>
                      <a:r>
                        <a:rPr lang="en-US" altLang="ja-JP" sz="1200" b="0" i="0" u="none" strike="noStrike" baseline="0" dirty="0" smtClean="0">
                          <a:solidFill>
                            <a:srgbClr val="000000"/>
                          </a:solidFill>
                          <a:effectLst/>
                          <a:latin typeface="+mj-lt"/>
                        </a:rPr>
                        <a:t> Number</a:t>
                      </a:r>
                      <a:endParaRPr lang="ja-JP" altLang="en-US" sz="12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ctr"/>
                      <a:r>
                        <a:rPr lang="ja-JP" altLang="en-US" sz="800" b="0" i="0" u="none" strike="noStrike" dirty="0">
                          <a:solidFill>
                            <a:srgbClr val="000000"/>
                          </a:solidFill>
                          <a:effectLst/>
                          <a:latin typeface="+mj-lt"/>
                        </a:rPr>
                        <a:t>　</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2">
                  <a:txBody>
                    <a:bodyPr/>
                    <a:lstStyle/>
                    <a:p>
                      <a:pPr algn="ctr" fontAlgn="ctr"/>
                      <a:r>
                        <a:rPr lang="en-US" altLang="ja-JP" sz="1100" b="0" i="0" u="none" strike="noStrike" dirty="0" smtClean="0">
                          <a:solidFill>
                            <a:srgbClr val="000000"/>
                          </a:solidFill>
                          <a:effectLst/>
                          <a:latin typeface="+mj-lt"/>
                        </a:rPr>
                        <a:t>Email address</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3">
                  <a:txBody>
                    <a:bodyPr/>
                    <a:lstStyle/>
                    <a:p>
                      <a:pPr algn="l" fontAlgn="ctr"/>
                      <a:r>
                        <a:rPr lang="ja-JP" altLang="en-US" sz="800" b="0" i="0" u="none" strike="noStrike" dirty="0">
                          <a:solidFill>
                            <a:srgbClr val="000000"/>
                          </a:solidFill>
                          <a:effectLst/>
                          <a:latin typeface="+mj-lt"/>
                        </a:rPr>
                        <a:t>　</a:t>
                      </a: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r>
              <a:tr h="999673">
                <a:tc>
                  <a:txBody>
                    <a:bodyPr/>
                    <a:lstStyle/>
                    <a:p>
                      <a:pPr algn="ctr" fontAlgn="ctr"/>
                      <a:r>
                        <a:rPr lang="en-US" altLang="ja-JP" sz="1100" b="0" i="0" u="none" strike="noStrike" dirty="0" smtClean="0">
                          <a:solidFill>
                            <a:srgbClr val="000000"/>
                          </a:solidFill>
                          <a:effectLst/>
                          <a:latin typeface="+mj-lt"/>
                        </a:rPr>
                        <a:t>Language</a:t>
                      </a:r>
                      <a:r>
                        <a:rPr lang="en-US" altLang="ja-JP" sz="1100" b="0" i="0" u="none" strike="noStrike" baseline="0" dirty="0" smtClean="0">
                          <a:solidFill>
                            <a:srgbClr val="000000"/>
                          </a:solidFill>
                          <a:effectLst/>
                          <a:latin typeface="+mj-lt"/>
                        </a:rPr>
                        <a:t> Proficiency</a:t>
                      </a:r>
                      <a:endParaRPr lang="ja-JP" altLang="en-US" sz="10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smtClean="0">
                          <a:solidFill>
                            <a:srgbClr val="000000"/>
                          </a:solidFill>
                          <a:effectLst/>
                          <a:latin typeface="+mj-lt"/>
                        </a:rPr>
                        <a:t>Japanese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800" b="0" i="0" u="none" strike="noStrike" dirty="0">
                          <a:solidFill>
                            <a:srgbClr val="000000"/>
                          </a:solidFill>
                          <a:effectLst/>
                          <a:latin typeface="+mj-lt"/>
                        </a:rPr>
                        <a:t>　</a:t>
                      </a:r>
                      <a:r>
                        <a:rPr lang="en-US" altLang="ja-JP" sz="1100" b="0" i="0" u="none" strike="noStrike" dirty="0" smtClean="0">
                          <a:solidFill>
                            <a:srgbClr val="000000"/>
                          </a:solidFill>
                          <a:effectLst/>
                          <a:latin typeface="+mj-lt"/>
                        </a:rPr>
                        <a:t>1. Conversation level</a:t>
                      </a:r>
                    </a:p>
                    <a:p>
                      <a:pPr algn="l" fontAlgn="ctr"/>
                      <a:r>
                        <a:rPr lang="ja-JP" altLang="en-US" sz="1100" b="0" i="0" u="none" strike="noStrike" baseline="0" dirty="0" smtClean="0">
                          <a:solidFill>
                            <a:srgbClr val="000000"/>
                          </a:solidFill>
                          <a:effectLst/>
                          <a:latin typeface="+mj-lt"/>
                        </a:rPr>
                        <a:t>  </a:t>
                      </a:r>
                      <a:r>
                        <a:rPr lang="en-US" altLang="ja-JP" sz="1100" b="0" i="0" u="none" strike="noStrike" baseline="0" dirty="0" smtClean="0">
                          <a:solidFill>
                            <a:srgbClr val="000000"/>
                          </a:solidFill>
                          <a:effectLst/>
                          <a:latin typeface="+mj-lt"/>
                        </a:rPr>
                        <a:t>2.  Below conversation level</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en-US" altLang="ja-JP" sz="1100" b="0" i="0" u="none" strike="noStrike" dirty="0" smtClean="0">
                          <a:solidFill>
                            <a:srgbClr val="000000"/>
                          </a:solidFill>
                          <a:effectLst/>
                          <a:latin typeface="+mj-lt"/>
                        </a:rPr>
                        <a:t>Qualifications</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800" b="0" i="0" u="none" strike="noStrike" dirty="0">
                          <a:solidFill>
                            <a:srgbClr val="000000"/>
                          </a:solidFill>
                          <a:effectLst/>
                          <a:latin typeface="+mj-lt"/>
                        </a:rPr>
                        <a:t>　</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2">
                  <a:txBody>
                    <a:bodyPr/>
                    <a:lstStyle/>
                    <a:p>
                      <a:pPr algn="ctr" fontAlgn="ctr"/>
                      <a:r>
                        <a:rPr lang="en-US" altLang="ja-JP" sz="1100" b="0" i="0" u="none" strike="noStrike" dirty="0" smtClean="0">
                          <a:solidFill>
                            <a:srgbClr val="000000"/>
                          </a:solidFill>
                          <a:effectLst/>
                          <a:latin typeface="+mj-lt"/>
                        </a:rPr>
                        <a:t>Major</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gridSpan="3">
                  <a:txBody>
                    <a:bodyPr/>
                    <a:lstStyle/>
                    <a:p>
                      <a:endParaRPr lang="ja-JP" altLang="en-US" sz="1100" dirty="0">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ja-JP" altLang="en-US" dirty="0"/>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ja-JP" altLang="en-US" dirty="0"/>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21028">
                <a:tc>
                  <a:txBody>
                    <a:bodyPr/>
                    <a:lstStyle/>
                    <a:p>
                      <a:pPr algn="ctr" fontAlgn="ctr"/>
                      <a:r>
                        <a:rPr lang="en-US" altLang="ja-JP" sz="1100" b="0" i="0" u="none" strike="noStrike" dirty="0" smtClean="0">
                          <a:solidFill>
                            <a:srgbClr val="000000"/>
                          </a:solidFill>
                          <a:effectLst/>
                          <a:latin typeface="+mj-lt"/>
                        </a:rPr>
                        <a:t>Preferred</a:t>
                      </a:r>
                      <a:r>
                        <a:rPr lang="en-US" altLang="ja-JP" sz="1100" b="0" i="0" u="none" strike="noStrike" baseline="0" dirty="0" smtClean="0">
                          <a:solidFill>
                            <a:srgbClr val="000000"/>
                          </a:solidFill>
                          <a:effectLst/>
                          <a:latin typeface="+mj-lt"/>
                        </a:rPr>
                        <a:t> region to visit (choose from attached sheet and fill in the number)</a:t>
                      </a:r>
                      <a:r>
                        <a:rPr lang="ja-JP" altLang="en-US" sz="1000" b="0" i="0" u="none" strike="noStrike" dirty="0" smtClean="0">
                          <a:solidFill>
                            <a:srgbClr val="000000"/>
                          </a:solidFill>
                          <a:effectLst/>
                          <a:latin typeface="+mj-lt"/>
                        </a:rPr>
                        <a:t>（</a:t>
                      </a:r>
                      <a:r>
                        <a:rPr lang="en-US" altLang="ja-JP" sz="1000" b="0" i="0" u="none" strike="noStrike" dirty="0" smtClean="0">
                          <a:solidFill>
                            <a:srgbClr val="000000"/>
                          </a:solidFill>
                          <a:effectLst/>
                          <a:latin typeface="+mj-lt"/>
                        </a:rPr>
                        <a:t>※</a:t>
                      </a:r>
                      <a:r>
                        <a:rPr lang="ja-JP" altLang="en-US" sz="1000" b="0" i="0" u="none" strike="noStrike" dirty="0" smtClean="0">
                          <a:solidFill>
                            <a:srgbClr val="000000"/>
                          </a:solidFill>
                          <a:effectLst/>
                          <a:latin typeface="+mj-lt"/>
                        </a:rPr>
                        <a:t>）</a:t>
                      </a:r>
                      <a:endParaRPr lang="ja-JP" altLang="en-US" sz="10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smtClean="0">
                          <a:solidFill>
                            <a:srgbClr val="000000"/>
                          </a:solidFill>
                          <a:effectLst/>
                          <a:latin typeface="+mj-lt"/>
                        </a:rPr>
                        <a:t>First</a:t>
                      </a:r>
                      <a:r>
                        <a:rPr lang="en-US" altLang="ja-JP" sz="1100" b="0" i="0" u="none" strike="noStrike" baseline="0" dirty="0" smtClean="0">
                          <a:solidFill>
                            <a:srgbClr val="000000"/>
                          </a:solidFill>
                          <a:effectLst/>
                          <a:latin typeface="+mj-lt"/>
                        </a:rPr>
                        <a:t> Choice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solidFill>
                            <a:srgbClr val="000000"/>
                          </a:solidFill>
                          <a:effectLst/>
                          <a:latin typeface="+mj-lt"/>
                        </a:rPr>
                        <a:t>　</a:t>
                      </a: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smtClean="0">
                          <a:solidFill>
                            <a:srgbClr val="000000"/>
                          </a:solidFill>
                          <a:effectLst/>
                          <a:latin typeface="+mj-lt"/>
                        </a:rPr>
                        <a:t>Second Choice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mj-lt"/>
                        </a:rPr>
                        <a:t>　</a:t>
                      </a: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smtClean="0">
                          <a:solidFill>
                            <a:srgbClr val="000000"/>
                          </a:solidFill>
                          <a:effectLst/>
                          <a:latin typeface="+mj-lt"/>
                        </a:rPr>
                        <a:t>Third</a:t>
                      </a:r>
                      <a:r>
                        <a:rPr lang="en-US" altLang="ja-JP" sz="1100" b="0" i="0" u="none" strike="noStrike" baseline="0" dirty="0" smtClean="0">
                          <a:solidFill>
                            <a:srgbClr val="000000"/>
                          </a:solidFill>
                          <a:effectLst/>
                          <a:latin typeface="+mj-lt"/>
                        </a:rPr>
                        <a:t> Choice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mj-lt"/>
                        </a:rPr>
                        <a:t>　</a:t>
                      </a: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smtClean="0">
                          <a:solidFill>
                            <a:srgbClr val="000000"/>
                          </a:solidFill>
                          <a:effectLst/>
                          <a:latin typeface="+mj-lt"/>
                        </a:rPr>
                        <a:t>Fourth Choice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dirty="0">
                          <a:solidFill>
                            <a:srgbClr val="000000"/>
                          </a:solidFill>
                          <a:effectLst/>
                          <a:latin typeface="+mj-lt"/>
                        </a:rPr>
                        <a:t>　</a:t>
                      </a: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smtClean="0">
                          <a:solidFill>
                            <a:srgbClr val="000000"/>
                          </a:solidFill>
                          <a:effectLst/>
                          <a:latin typeface="+mj-lt"/>
                        </a:rPr>
                        <a:t>Fifth Choice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mj-lt"/>
                        </a:rPr>
                        <a:t>　</a:t>
                      </a:r>
                    </a:p>
                  </a:txBody>
                  <a:tcPr marL="6134" marR="6134" marT="6134" marB="0" anchor="ctr">
                    <a:lnL w="6350" cap="flat" cmpd="sng" algn="ctr">
                      <a:solidFill>
                        <a:srgbClr val="000000"/>
                      </a:solidFill>
                      <a:prstDash val="dot"/>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mj-lt"/>
                        </a:rPr>
                        <a:t>　</a:t>
                      </a:r>
                    </a:p>
                  </a:txBody>
                  <a:tcPr marL="6134" marR="6134" marT="613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8038">
                <a:tc>
                  <a:txBody>
                    <a:bodyPr/>
                    <a:lstStyle/>
                    <a:p>
                      <a:pPr algn="ctr" fontAlgn="ctr"/>
                      <a:r>
                        <a:rPr lang="en-US" altLang="ja-JP" sz="1100" b="0" i="0" u="none" strike="noStrike" dirty="0" smtClean="0">
                          <a:solidFill>
                            <a:srgbClr val="000000"/>
                          </a:solidFill>
                          <a:effectLst/>
                          <a:latin typeface="+mj-lt"/>
                        </a:rPr>
                        <a:t>Objective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1">
                  <a:txBody>
                    <a:bodyPr/>
                    <a:lstStyle/>
                    <a:p>
                      <a:pPr algn="l" fontAlgn="ctr"/>
                      <a:r>
                        <a:rPr lang="ja-JP" altLang="en-US" sz="700" b="0" i="0" u="none" strike="noStrike" dirty="0">
                          <a:solidFill>
                            <a:srgbClr val="000000"/>
                          </a:solidFill>
                          <a:effectLst/>
                          <a:latin typeface="+mj-lt"/>
                        </a:rPr>
                        <a:t>　</a:t>
                      </a: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296144">
                <a:tc>
                  <a:txBody>
                    <a:bodyPr/>
                    <a:lstStyle/>
                    <a:p>
                      <a:pPr algn="ctr" fontAlgn="ctr"/>
                      <a:r>
                        <a:rPr lang="en-US" sz="1100" b="0" i="0" u="none" strike="noStrike" dirty="0" smtClean="0">
                          <a:solidFill>
                            <a:srgbClr val="000000"/>
                          </a:solidFill>
                          <a:effectLst/>
                          <a:latin typeface="+mj-lt"/>
                        </a:rPr>
                        <a:t>Self-PR</a:t>
                      </a:r>
                      <a:endParaRPr 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1">
                  <a:txBody>
                    <a:bodyPr/>
                    <a:lstStyle/>
                    <a:p>
                      <a:pPr algn="l" fontAlgn="ctr"/>
                      <a:r>
                        <a:rPr lang="ja-JP" altLang="en-US" sz="700" b="0" i="0" u="none" strike="noStrike" dirty="0">
                          <a:solidFill>
                            <a:srgbClr val="000000"/>
                          </a:solidFill>
                          <a:effectLst/>
                          <a:latin typeface="+mj-lt"/>
                        </a:rPr>
                        <a:t>　</a:t>
                      </a: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296144">
                <a:tc>
                  <a:txBody>
                    <a:bodyPr/>
                    <a:lstStyle/>
                    <a:p>
                      <a:pPr algn="ctr" fontAlgn="ctr"/>
                      <a:r>
                        <a:rPr lang="en-US" altLang="ja-JP" sz="1100" b="0" i="0" u="none" strike="noStrike" dirty="0" smtClean="0">
                          <a:solidFill>
                            <a:srgbClr val="000000"/>
                          </a:solidFill>
                          <a:effectLst/>
                          <a:latin typeface="+mj-lt"/>
                        </a:rPr>
                        <a:t>Please state your thinking on how to make Japanese heritage sites attractive.</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1">
                  <a:txBody>
                    <a:bodyPr/>
                    <a:lstStyle/>
                    <a:p>
                      <a:pPr algn="l" fontAlgn="ctr"/>
                      <a:r>
                        <a:rPr lang="ja-JP" altLang="en-US" sz="700" b="0" i="0" u="none" strike="noStrike" dirty="0">
                          <a:solidFill>
                            <a:srgbClr val="000000"/>
                          </a:solidFill>
                          <a:effectLst/>
                          <a:latin typeface="+mj-lt"/>
                        </a:rPr>
                        <a:t>　</a:t>
                      </a:r>
                      <a:endParaRPr lang="en-US" altLang="ja-JP" sz="700" b="0" i="0" u="none" strike="noStrike" dirty="0" smtClean="0">
                        <a:solidFill>
                          <a:srgbClr val="000000"/>
                        </a:solidFill>
                        <a:effectLst/>
                        <a:latin typeface="+mj-lt"/>
                      </a:endParaRPr>
                    </a:p>
                    <a:p>
                      <a:pPr algn="l" fontAlgn="ctr"/>
                      <a:endParaRPr lang="en-US" altLang="ja-JP" sz="700" b="0" i="0" u="none" strike="noStrike" dirty="0" smtClean="0">
                        <a:solidFill>
                          <a:srgbClr val="000000"/>
                        </a:solidFill>
                        <a:effectLst/>
                        <a:latin typeface="+mj-lt"/>
                      </a:endParaRPr>
                    </a:p>
                    <a:p>
                      <a:pPr algn="l" fontAlgn="ctr"/>
                      <a:endParaRPr lang="ja-JP" altLang="en-US" sz="7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296144">
                <a:tc>
                  <a:txBody>
                    <a:bodyPr/>
                    <a:lstStyle/>
                    <a:p>
                      <a:pPr algn="ctr" fontAlgn="ctr"/>
                      <a:r>
                        <a:rPr lang="en-US" altLang="ja-JP" sz="1100" b="0" i="0" u="none" strike="noStrike" dirty="0" smtClean="0">
                          <a:solidFill>
                            <a:srgbClr val="000000"/>
                          </a:solidFill>
                          <a:effectLst/>
                          <a:latin typeface="+mj-lt"/>
                        </a:rPr>
                        <a:t>Other comments or opinions</a:t>
                      </a:r>
                      <a:endParaRPr lang="ja-JP" altLang="en-US" sz="11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1">
                  <a:txBody>
                    <a:bodyPr/>
                    <a:lstStyle/>
                    <a:p>
                      <a:pPr algn="l" fontAlgn="ctr"/>
                      <a:endParaRPr lang="ja-JP" altLang="en-US" sz="700" b="0" i="0" u="none" strike="noStrike" dirty="0">
                        <a:solidFill>
                          <a:srgbClr val="000000"/>
                        </a:solidFill>
                        <a:effectLst/>
                        <a:latin typeface="+mj-lt"/>
                      </a:endParaRPr>
                    </a:p>
                  </a:txBody>
                  <a:tcPr marL="6134" marR="6134" marT="6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80611">
                <a:tc gridSpan="12">
                  <a:txBody>
                    <a:bodyPr/>
                    <a:lstStyle/>
                    <a:p>
                      <a:pPr algn="l" fontAlgn="ctr"/>
                      <a:r>
                        <a:rPr lang="en-US" altLang="ja-JP" sz="1100" b="0" i="0" u="none" strike="noStrike" dirty="0">
                          <a:solidFill>
                            <a:srgbClr val="000000"/>
                          </a:solidFill>
                          <a:effectLst/>
                          <a:latin typeface="+mj-lt"/>
                        </a:rPr>
                        <a:t>※</a:t>
                      </a:r>
                      <a:r>
                        <a:rPr lang="ja-JP" altLang="en-US" sz="1100" b="0" i="0" u="none" strike="noStrike" dirty="0">
                          <a:solidFill>
                            <a:srgbClr val="000000"/>
                          </a:solidFill>
                          <a:effectLst/>
                          <a:latin typeface="+mj-lt"/>
                        </a:rPr>
                        <a:t>　</a:t>
                      </a:r>
                      <a:r>
                        <a:rPr lang="en-US" altLang="ja-JP" sz="1100" b="0" i="0" u="none" strike="noStrike" dirty="0" smtClean="0">
                          <a:solidFill>
                            <a:srgbClr val="000000"/>
                          </a:solidFill>
                          <a:effectLst/>
                          <a:latin typeface="+mj-lt"/>
                        </a:rPr>
                        <a:t>Please understand that we</a:t>
                      </a:r>
                      <a:r>
                        <a:rPr lang="en-US" altLang="ja-JP" sz="1100" b="0" i="0" u="none" strike="noStrike" baseline="0" dirty="0" smtClean="0">
                          <a:solidFill>
                            <a:srgbClr val="000000"/>
                          </a:solidFill>
                          <a:effectLst/>
                          <a:latin typeface="+mj-lt"/>
                        </a:rPr>
                        <a:t> may not be able to meet your preference.</a:t>
                      </a:r>
                      <a:endParaRPr lang="ja-JP" altLang="en-US" sz="1100" b="0" i="0" u="none" strike="noStrike" dirty="0">
                        <a:solidFill>
                          <a:srgbClr val="000000"/>
                        </a:solidFill>
                        <a:effectLst/>
                        <a:latin typeface="+mj-lt"/>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l" fontAlgn="ctr"/>
                      <a:endParaRPr lang="ja-JP" altLang="en-US" sz="700" b="0" i="0" u="none" strike="noStrike" dirty="0">
                        <a:solidFill>
                          <a:srgbClr val="000000"/>
                        </a:solidFill>
                        <a:effectLst/>
                        <a:latin typeface="ＭＳ Ｐゴシック"/>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ctr"/>
                      <a:endParaRPr lang="ja-JP" altLang="en-US" sz="700" b="0" i="0" u="none" strike="noStrike" dirty="0">
                        <a:solidFill>
                          <a:srgbClr val="000000"/>
                        </a:solidFill>
                        <a:effectLst/>
                        <a:latin typeface="ＭＳ Ｐゴシック"/>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ctr"/>
                      <a:endParaRPr lang="ja-JP" altLang="en-US" sz="700" b="0" i="0" u="none" strike="noStrike" dirty="0">
                        <a:solidFill>
                          <a:srgbClr val="000000"/>
                        </a:solidFill>
                        <a:effectLst/>
                        <a:latin typeface="ＭＳ Ｐゴシック"/>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ctr"/>
                      <a:endParaRPr lang="ja-JP" altLang="en-US" sz="700" b="0" i="0" u="none" strike="noStrike" dirty="0">
                        <a:solidFill>
                          <a:srgbClr val="000000"/>
                        </a:solidFill>
                        <a:effectLst/>
                        <a:latin typeface="ＭＳ Ｐゴシック"/>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ctr"/>
                      <a:endParaRPr lang="ja-JP" altLang="en-US" sz="700" b="0" i="0" u="none" strike="noStrike" dirty="0">
                        <a:solidFill>
                          <a:srgbClr val="000000"/>
                        </a:solidFill>
                        <a:effectLst/>
                        <a:latin typeface="ＭＳ Ｐゴシック"/>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ctr"/>
                      <a:endParaRPr lang="ja-JP" altLang="en-US" sz="700" b="0" i="0" u="none" strike="noStrike" dirty="0">
                        <a:solidFill>
                          <a:srgbClr val="000000"/>
                        </a:solidFill>
                        <a:effectLst/>
                        <a:latin typeface="ＭＳ Ｐゴシック"/>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ctr"/>
                      <a:endParaRPr lang="ja-JP" altLang="en-US" sz="700" b="0" i="0" u="none" strike="noStrike" dirty="0">
                        <a:solidFill>
                          <a:srgbClr val="000000"/>
                        </a:solidFill>
                        <a:effectLst/>
                        <a:latin typeface="ＭＳ Ｐゴシック"/>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ctr"/>
                      <a:endParaRPr lang="ja-JP" altLang="en-US" sz="700" b="0" i="0" u="none" strike="noStrike" dirty="0">
                        <a:solidFill>
                          <a:srgbClr val="000000"/>
                        </a:solidFill>
                        <a:effectLst/>
                        <a:latin typeface="ＭＳ Ｐゴシック"/>
                      </a:endParaRPr>
                    </a:p>
                  </a:txBody>
                  <a:tcPr marL="6134" marR="6134" marT="6134" marB="0" anchor="ctr">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376266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1777</TotalTime>
  <Words>388</Words>
  <Application>Microsoft Office PowerPoint</Application>
  <PresentationFormat>ユーザー設定</PresentationFormat>
  <Paragraphs>90</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blank</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文部科学省</dc:creator>
  <cp:lastModifiedBy>山田　英貴</cp:lastModifiedBy>
  <cp:revision>110</cp:revision>
  <cp:lastPrinted>2016-10-04T11:12:12Z</cp:lastPrinted>
  <dcterms:created xsi:type="dcterms:W3CDTF">2015-05-22T11:35:22Z</dcterms:created>
  <dcterms:modified xsi:type="dcterms:W3CDTF">2016-10-07T05:23:13Z</dcterms:modified>
</cp:coreProperties>
</file>