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2305" r:id="rId3"/>
    <p:sldId id="2346" r:id="rId4"/>
    <p:sldId id="2347" r:id="rId5"/>
    <p:sldId id="2348" r:id="rId6"/>
    <p:sldId id="2349" r:id="rId7"/>
    <p:sldId id="2354" r:id="rId8"/>
    <p:sldId id="2356" r:id="rId9"/>
    <p:sldId id="2350" r:id="rId10"/>
    <p:sldId id="235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B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5026" autoAdjust="0"/>
  </p:normalViewPr>
  <p:slideViewPr>
    <p:cSldViewPr snapToGrid="0" snapToObjects="1">
      <p:cViewPr varScale="1">
        <p:scale>
          <a:sx n="78" d="100"/>
          <a:sy n="78" d="100"/>
        </p:scale>
        <p:origin x="7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0F7DBD-9825-4AE5-8A16-85FFFC03FC1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2B44B2A-363C-4E4B-B611-B4389F397256}">
      <dgm:prSet phldrT="[文本]"/>
      <dgm:spPr/>
      <dgm:t>
        <a:bodyPr/>
        <a:lstStyle/>
        <a:p>
          <a:r>
            <a:rPr lang="ja-JP" altLang="en-US" dirty="0">
              <a:latin typeface="Yu Gothic" panose="020B0400000000000000" pitchFamily="34" charset="-128"/>
              <a:ea typeface="Yu Gothic" panose="020B0400000000000000" pitchFamily="34" charset="-128"/>
            </a:rPr>
            <a:t>床の小物を片づける</a:t>
          </a:r>
          <a:endParaRPr lang="zh-CN" altLang="en-US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1A5E0639-5F68-4C3B-BA25-075D63A4EF39}" type="parTrans" cxnId="{431682C2-FB85-47C1-8A4A-E6410B413A9D}">
      <dgm:prSet/>
      <dgm:spPr/>
      <dgm:t>
        <a:bodyPr/>
        <a:lstStyle/>
        <a:p>
          <a:endParaRPr lang="zh-CN" altLang="en-US"/>
        </a:p>
      </dgm:t>
    </dgm:pt>
    <dgm:pt modelId="{34E373B4-B01F-437A-808C-AD4B354D8399}" type="sibTrans" cxnId="{431682C2-FB85-47C1-8A4A-E6410B413A9D}">
      <dgm:prSet/>
      <dgm:spPr/>
      <dgm:t>
        <a:bodyPr/>
        <a:lstStyle/>
        <a:p>
          <a:endParaRPr lang="zh-CN" altLang="en-US"/>
        </a:p>
      </dgm:t>
    </dgm:pt>
    <dgm:pt modelId="{2ABB84AE-E330-46F7-8555-5CFAB9B519EA}">
      <dgm:prSet phldrT="[文本]"/>
      <dgm:spPr/>
      <dgm:t>
        <a:bodyPr/>
        <a:lstStyle/>
        <a:p>
          <a:r>
            <a:rPr lang="zh-CN" altLang="en-US" dirty="0">
              <a:latin typeface="Yu Gothic" panose="020B0400000000000000" pitchFamily="34" charset="-128"/>
              <a:ea typeface="Yu Gothic" panose="020B0400000000000000" pitchFamily="34" charset="-128"/>
            </a:rPr>
            <a:t>手持</a:t>
          </a:r>
          <a:r>
            <a:rPr lang="ja-JP" altLang="en-US" dirty="0">
              <a:latin typeface="Yu Gothic" panose="020B0400000000000000" pitchFamily="34" charset="-128"/>
              <a:ea typeface="Yu Gothic" panose="020B0400000000000000" pitchFamily="34" charset="-128"/>
            </a:rPr>
            <a:t>ち</a:t>
          </a:r>
          <a:r>
            <a:rPr lang="en-US" altLang="en-US" dirty="0">
              <a:latin typeface="Yu Gothic" panose="020B0400000000000000" pitchFamily="34" charset="-128"/>
              <a:ea typeface="Yu Gothic" panose="020B0400000000000000" pitchFamily="34" charset="-128"/>
            </a:rPr>
            <a:t>or</a:t>
          </a:r>
          <a:r>
            <a:rPr lang="zh-CN" altLang="en-US" dirty="0">
              <a:latin typeface="Yu Gothic" panose="020B0400000000000000" pitchFamily="34" charset="-128"/>
              <a:ea typeface="Yu Gothic" panose="020B0400000000000000" pitchFamily="34" charset="-128"/>
            </a:rPr>
            <a:t>低機能</a:t>
          </a:r>
          <a:r>
            <a:rPr lang="ja-JP" altLang="en-US" dirty="0">
              <a:latin typeface="Yu Gothic" panose="020B0400000000000000" pitchFamily="34" charset="-128"/>
              <a:ea typeface="Yu Gothic" panose="020B0400000000000000" pitchFamily="34" charset="-128"/>
            </a:rPr>
            <a:t>ロボ掃除機で掃除</a:t>
          </a:r>
          <a:endParaRPr lang="zh-CN" altLang="en-US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5A30EB86-8501-4D1C-9406-A3DF1EC1B338}" type="parTrans" cxnId="{281B7967-5377-4D6F-A8F6-DCEB40EE9AB9}">
      <dgm:prSet/>
      <dgm:spPr/>
      <dgm:t>
        <a:bodyPr/>
        <a:lstStyle/>
        <a:p>
          <a:endParaRPr lang="zh-CN" altLang="en-US"/>
        </a:p>
      </dgm:t>
    </dgm:pt>
    <dgm:pt modelId="{57D0FF86-872D-455C-B8CA-A3B17EC76F82}" type="sibTrans" cxnId="{281B7967-5377-4D6F-A8F6-DCEB40EE9AB9}">
      <dgm:prSet/>
      <dgm:spPr/>
      <dgm:t>
        <a:bodyPr/>
        <a:lstStyle/>
        <a:p>
          <a:endParaRPr lang="zh-CN" altLang="en-US"/>
        </a:p>
      </dgm:t>
    </dgm:pt>
    <dgm:pt modelId="{DF2F26DB-41AA-48F8-AB03-C342D2938E59}">
      <dgm:prSet phldrT="[文本]"/>
      <dgm:spPr/>
      <dgm:t>
        <a:bodyPr/>
        <a:lstStyle/>
        <a:p>
          <a:r>
            <a:rPr lang="ja-JP" altLang="en-US" dirty="0">
              <a:latin typeface="Yu Gothic" panose="020B0400000000000000" pitchFamily="34" charset="-128"/>
              <a:ea typeface="Yu Gothic" panose="020B0400000000000000" pitchFamily="34" charset="-128"/>
            </a:rPr>
            <a:t>ダストボックスを手動で空ける</a:t>
          </a:r>
          <a:endParaRPr lang="zh-CN" altLang="en-US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495E5818-1F7D-49B0-9DA8-67733C2D83D2}" type="parTrans" cxnId="{4AB3C246-7F31-4C8A-A139-564D027ECA65}">
      <dgm:prSet/>
      <dgm:spPr/>
      <dgm:t>
        <a:bodyPr/>
        <a:lstStyle/>
        <a:p>
          <a:endParaRPr lang="zh-CN" altLang="en-US"/>
        </a:p>
      </dgm:t>
    </dgm:pt>
    <dgm:pt modelId="{E243EA3B-1CE4-4725-9AF9-C91C5A4819C8}" type="sibTrans" cxnId="{4AB3C246-7F31-4C8A-A139-564D027ECA65}">
      <dgm:prSet/>
      <dgm:spPr/>
      <dgm:t>
        <a:bodyPr/>
        <a:lstStyle/>
        <a:p>
          <a:endParaRPr lang="zh-CN" altLang="en-US"/>
        </a:p>
      </dgm:t>
    </dgm:pt>
    <dgm:pt modelId="{5E556F4A-12D2-4B69-B7B6-2D209E571B5D}">
      <dgm:prSet phldrT="[文本]"/>
      <dgm:spPr/>
      <dgm:t>
        <a:bodyPr/>
        <a:lstStyle/>
        <a:p>
          <a:r>
            <a:rPr lang="ja-JP" altLang="en-US" dirty="0">
              <a:latin typeface="Yu Gothic" panose="020B0400000000000000" pitchFamily="34" charset="-128"/>
              <a:ea typeface="Yu Gothic" panose="020B0400000000000000" pitchFamily="34" charset="-128"/>
            </a:rPr>
            <a:t>コーナー・家具下をハンディで追い掃除</a:t>
          </a:r>
          <a:endParaRPr lang="zh-CN" altLang="en-US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EDE72387-D80E-42E0-90E1-FC0F0975588A}" type="parTrans" cxnId="{55C1BF03-98FF-4F31-A0F9-E91B11EFBCA3}">
      <dgm:prSet/>
      <dgm:spPr/>
      <dgm:t>
        <a:bodyPr/>
        <a:lstStyle/>
        <a:p>
          <a:endParaRPr lang="zh-CN" altLang="en-US"/>
        </a:p>
      </dgm:t>
    </dgm:pt>
    <dgm:pt modelId="{19B57D98-6B8B-4046-8094-5DD83354ACCB}" type="sibTrans" cxnId="{55C1BF03-98FF-4F31-A0F9-E91B11EFBCA3}">
      <dgm:prSet/>
      <dgm:spPr/>
      <dgm:t>
        <a:bodyPr/>
        <a:lstStyle/>
        <a:p>
          <a:endParaRPr lang="zh-CN" altLang="en-US"/>
        </a:p>
      </dgm:t>
    </dgm:pt>
    <dgm:pt modelId="{C9ED9D88-1339-4F79-A3A7-DDCC855B8B56}" type="pres">
      <dgm:prSet presAssocID="{A20F7DBD-9825-4AE5-8A16-85FFFC03FC19}" presName="Name0" presStyleCnt="0">
        <dgm:presLayoutVars>
          <dgm:dir/>
          <dgm:resizeHandles val="exact"/>
        </dgm:presLayoutVars>
      </dgm:prSet>
      <dgm:spPr/>
    </dgm:pt>
    <dgm:pt modelId="{D2212CBD-068B-4798-AB4A-8246AE9FB1D7}" type="pres">
      <dgm:prSet presAssocID="{32B44B2A-363C-4E4B-B611-B4389F397256}" presName="node" presStyleLbl="node1" presStyleIdx="0" presStyleCnt="4">
        <dgm:presLayoutVars>
          <dgm:bulletEnabled val="1"/>
        </dgm:presLayoutVars>
      </dgm:prSet>
      <dgm:spPr/>
    </dgm:pt>
    <dgm:pt modelId="{DE82CE27-FFF8-4510-8922-662A665C4155}" type="pres">
      <dgm:prSet presAssocID="{34E373B4-B01F-437A-808C-AD4B354D8399}" presName="sibTrans" presStyleLbl="sibTrans2D1" presStyleIdx="0" presStyleCnt="3"/>
      <dgm:spPr/>
    </dgm:pt>
    <dgm:pt modelId="{9575605D-3143-4430-94B4-7287D5126055}" type="pres">
      <dgm:prSet presAssocID="{34E373B4-B01F-437A-808C-AD4B354D8399}" presName="connectorText" presStyleLbl="sibTrans2D1" presStyleIdx="0" presStyleCnt="3"/>
      <dgm:spPr/>
    </dgm:pt>
    <dgm:pt modelId="{6C2F05A8-EC0D-4768-84D3-D0FA56676B9A}" type="pres">
      <dgm:prSet presAssocID="{2ABB84AE-E330-46F7-8555-5CFAB9B519EA}" presName="node" presStyleLbl="node1" presStyleIdx="1" presStyleCnt="4">
        <dgm:presLayoutVars>
          <dgm:bulletEnabled val="1"/>
        </dgm:presLayoutVars>
      </dgm:prSet>
      <dgm:spPr/>
    </dgm:pt>
    <dgm:pt modelId="{92482E22-3502-4170-BCA5-7358F48A2E9D}" type="pres">
      <dgm:prSet presAssocID="{57D0FF86-872D-455C-B8CA-A3B17EC76F82}" presName="sibTrans" presStyleLbl="sibTrans2D1" presStyleIdx="1" presStyleCnt="3"/>
      <dgm:spPr/>
    </dgm:pt>
    <dgm:pt modelId="{6E482B9B-CEC5-41A0-897A-E98E3F7C4BC2}" type="pres">
      <dgm:prSet presAssocID="{57D0FF86-872D-455C-B8CA-A3B17EC76F82}" presName="connectorText" presStyleLbl="sibTrans2D1" presStyleIdx="1" presStyleCnt="3"/>
      <dgm:spPr/>
    </dgm:pt>
    <dgm:pt modelId="{C81D714B-270E-449C-B99C-E34ED2B21906}" type="pres">
      <dgm:prSet presAssocID="{DF2F26DB-41AA-48F8-AB03-C342D2938E59}" presName="node" presStyleLbl="node1" presStyleIdx="2" presStyleCnt="4">
        <dgm:presLayoutVars>
          <dgm:bulletEnabled val="1"/>
        </dgm:presLayoutVars>
      </dgm:prSet>
      <dgm:spPr/>
    </dgm:pt>
    <dgm:pt modelId="{6C094CAC-3083-4CB5-8EA2-0557AA1C7CDA}" type="pres">
      <dgm:prSet presAssocID="{E243EA3B-1CE4-4725-9AF9-C91C5A4819C8}" presName="sibTrans" presStyleLbl="sibTrans2D1" presStyleIdx="2" presStyleCnt="3"/>
      <dgm:spPr/>
    </dgm:pt>
    <dgm:pt modelId="{E2F5358E-BCE8-49B7-82C4-3A51C4F7B7F2}" type="pres">
      <dgm:prSet presAssocID="{E243EA3B-1CE4-4725-9AF9-C91C5A4819C8}" presName="connectorText" presStyleLbl="sibTrans2D1" presStyleIdx="2" presStyleCnt="3"/>
      <dgm:spPr/>
    </dgm:pt>
    <dgm:pt modelId="{1C56FAC3-C545-44F9-AB39-BE40BD330934}" type="pres">
      <dgm:prSet presAssocID="{5E556F4A-12D2-4B69-B7B6-2D209E571B5D}" presName="node" presStyleLbl="node1" presStyleIdx="3" presStyleCnt="4">
        <dgm:presLayoutVars>
          <dgm:bulletEnabled val="1"/>
        </dgm:presLayoutVars>
      </dgm:prSet>
      <dgm:spPr/>
    </dgm:pt>
  </dgm:ptLst>
  <dgm:cxnLst>
    <dgm:cxn modelId="{A9C9A600-0EA5-4036-8BDB-FCF1A4B9D447}" type="presOf" srcId="{A20F7DBD-9825-4AE5-8A16-85FFFC03FC19}" destId="{C9ED9D88-1339-4F79-A3A7-DDCC855B8B56}" srcOrd="0" destOrd="0" presId="urn:microsoft.com/office/officeart/2005/8/layout/process1"/>
    <dgm:cxn modelId="{55C1BF03-98FF-4F31-A0F9-E91B11EFBCA3}" srcId="{A20F7DBD-9825-4AE5-8A16-85FFFC03FC19}" destId="{5E556F4A-12D2-4B69-B7B6-2D209E571B5D}" srcOrd="3" destOrd="0" parTransId="{EDE72387-D80E-42E0-90E1-FC0F0975588A}" sibTransId="{19B57D98-6B8B-4046-8094-5DD83354ACCB}"/>
    <dgm:cxn modelId="{84BD8308-D437-4745-A40A-BC32E5B17535}" type="presOf" srcId="{32B44B2A-363C-4E4B-B611-B4389F397256}" destId="{D2212CBD-068B-4798-AB4A-8246AE9FB1D7}" srcOrd="0" destOrd="0" presId="urn:microsoft.com/office/officeart/2005/8/layout/process1"/>
    <dgm:cxn modelId="{8755191D-99EE-49DB-BC0D-0F7BCB47CBF6}" type="presOf" srcId="{34E373B4-B01F-437A-808C-AD4B354D8399}" destId="{9575605D-3143-4430-94B4-7287D5126055}" srcOrd="1" destOrd="0" presId="urn:microsoft.com/office/officeart/2005/8/layout/process1"/>
    <dgm:cxn modelId="{F20E8833-7B03-4675-9B95-A9D67AD5BCC7}" type="presOf" srcId="{34E373B4-B01F-437A-808C-AD4B354D8399}" destId="{DE82CE27-FFF8-4510-8922-662A665C4155}" srcOrd="0" destOrd="0" presId="urn:microsoft.com/office/officeart/2005/8/layout/process1"/>
    <dgm:cxn modelId="{4AB3C246-7F31-4C8A-A139-564D027ECA65}" srcId="{A20F7DBD-9825-4AE5-8A16-85FFFC03FC19}" destId="{DF2F26DB-41AA-48F8-AB03-C342D2938E59}" srcOrd="2" destOrd="0" parTransId="{495E5818-1F7D-49B0-9DA8-67733C2D83D2}" sibTransId="{E243EA3B-1CE4-4725-9AF9-C91C5A4819C8}"/>
    <dgm:cxn modelId="{281B7967-5377-4D6F-A8F6-DCEB40EE9AB9}" srcId="{A20F7DBD-9825-4AE5-8A16-85FFFC03FC19}" destId="{2ABB84AE-E330-46F7-8555-5CFAB9B519EA}" srcOrd="1" destOrd="0" parTransId="{5A30EB86-8501-4D1C-9406-A3DF1EC1B338}" sibTransId="{57D0FF86-872D-455C-B8CA-A3B17EC76F82}"/>
    <dgm:cxn modelId="{01682889-B1DA-4C5C-8DDF-D35748E11A0A}" type="presOf" srcId="{57D0FF86-872D-455C-B8CA-A3B17EC76F82}" destId="{6E482B9B-CEC5-41A0-897A-E98E3F7C4BC2}" srcOrd="1" destOrd="0" presId="urn:microsoft.com/office/officeart/2005/8/layout/process1"/>
    <dgm:cxn modelId="{B9799098-A159-4673-AB42-F2479410360D}" type="presOf" srcId="{57D0FF86-872D-455C-B8CA-A3B17EC76F82}" destId="{92482E22-3502-4170-BCA5-7358F48A2E9D}" srcOrd="0" destOrd="0" presId="urn:microsoft.com/office/officeart/2005/8/layout/process1"/>
    <dgm:cxn modelId="{920CA19A-01AA-40BE-A297-6C2E9D8C957A}" type="presOf" srcId="{2ABB84AE-E330-46F7-8555-5CFAB9B519EA}" destId="{6C2F05A8-EC0D-4768-84D3-D0FA56676B9A}" srcOrd="0" destOrd="0" presId="urn:microsoft.com/office/officeart/2005/8/layout/process1"/>
    <dgm:cxn modelId="{613C7DB2-3064-4011-BB10-60B2E9EC2C96}" type="presOf" srcId="{E243EA3B-1CE4-4725-9AF9-C91C5A4819C8}" destId="{E2F5358E-BCE8-49B7-82C4-3A51C4F7B7F2}" srcOrd="1" destOrd="0" presId="urn:microsoft.com/office/officeart/2005/8/layout/process1"/>
    <dgm:cxn modelId="{431682C2-FB85-47C1-8A4A-E6410B413A9D}" srcId="{A20F7DBD-9825-4AE5-8A16-85FFFC03FC19}" destId="{32B44B2A-363C-4E4B-B611-B4389F397256}" srcOrd="0" destOrd="0" parTransId="{1A5E0639-5F68-4C3B-BA25-075D63A4EF39}" sibTransId="{34E373B4-B01F-437A-808C-AD4B354D8399}"/>
    <dgm:cxn modelId="{F5EA7ECA-4C9B-4BC1-82FF-99A68E6214EB}" type="presOf" srcId="{5E556F4A-12D2-4B69-B7B6-2D209E571B5D}" destId="{1C56FAC3-C545-44F9-AB39-BE40BD330934}" srcOrd="0" destOrd="0" presId="urn:microsoft.com/office/officeart/2005/8/layout/process1"/>
    <dgm:cxn modelId="{84EB66D6-D58F-498E-A390-78FB64B04E83}" type="presOf" srcId="{E243EA3B-1CE4-4725-9AF9-C91C5A4819C8}" destId="{6C094CAC-3083-4CB5-8EA2-0557AA1C7CDA}" srcOrd="0" destOrd="0" presId="urn:microsoft.com/office/officeart/2005/8/layout/process1"/>
    <dgm:cxn modelId="{F07D48EB-CA11-4947-92F4-5A3B0F25024F}" type="presOf" srcId="{DF2F26DB-41AA-48F8-AB03-C342D2938E59}" destId="{C81D714B-270E-449C-B99C-E34ED2B21906}" srcOrd="0" destOrd="0" presId="urn:microsoft.com/office/officeart/2005/8/layout/process1"/>
    <dgm:cxn modelId="{4A9D4AF7-F990-4045-9C5B-354C65039CDD}" type="presParOf" srcId="{C9ED9D88-1339-4F79-A3A7-DDCC855B8B56}" destId="{D2212CBD-068B-4798-AB4A-8246AE9FB1D7}" srcOrd="0" destOrd="0" presId="urn:microsoft.com/office/officeart/2005/8/layout/process1"/>
    <dgm:cxn modelId="{0CD1089E-86A8-4BB4-8A83-15FDB59F50BF}" type="presParOf" srcId="{C9ED9D88-1339-4F79-A3A7-DDCC855B8B56}" destId="{DE82CE27-FFF8-4510-8922-662A665C4155}" srcOrd="1" destOrd="0" presId="urn:microsoft.com/office/officeart/2005/8/layout/process1"/>
    <dgm:cxn modelId="{E81D7DAB-ADC4-46D0-9C6A-EAD9863E2A11}" type="presParOf" srcId="{DE82CE27-FFF8-4510-8922-662A665C4155}" destId="{9575605D-3143-4430-94B4-7287D5126055}" srcOrd="0" destOrd="0" presId="urn:microsoft.com/office/officeart/2005/8/layout/process1"/>
    <dgm:cxn modelId="{BC124211-F381-4886-AA11-24285B7EFBD6}" type="presParOf" srcId="{C9ED9D88-1339-4F79-A3A7-DDCC855B8B56}" destId="{6C2F05A8-EC0D-4768-84D3-D0FA56676B9A}" srcOrd="2" destOrd="0" presId="urn:microsoft.com/office/officeart/2005/8/layout/process1"/>
    <dgm:cxn modelId="{0CFF4FA8-B89C-4E0C-8019-EA9ADF391A21}" type="presParOf" srcId="{C9ED9D88-1339-4F79-A3A7-DDCC855B8B56}" destId="{92482E22-3502-4170-BCA5-7358F48A2E9D}" srcOrd="3" destOrd="0" presId="urn:microsoft.com/office/officeart/2005/8/layout/process1"/>
    <dgm:cxn modelId="{EEDFB6FB-23FB-45DA-BD4F-2337F4152E85}" type="presParOf" srcId="{92482E22-3502-4170-BCA5-7358F48A2E9D}" destId="{6E482B9B-CEC5-41A0-897A-E98E3F7C4BC2}" srcOrd="0" destOrd="0" presId="urn:microsoft.com/office/officeart/2005/8/layout/process1"/>
    <dgm:cxn modelId="{F1748876-CEEF-40A9-ABAF-BB46D5FA738B}" type="presParOf" srcId="{C9ED9D88-1339-4F79-A3A7-DDCC855B8B56}" destId="{C81D714B-270E-449C-B99C-E34ED2B21906}" srcOrd="4" destOrd="0" presId="urn:microsoft.com/office/officeart/2005/8/layout/process1"/>
    <dgm:cxn modelId="{82D6AE9C-95F8-4298-B266-E05F5FA45736}" type="presParOf" srcId="{C9ED9D88-1339-4F79-A3A7-DDCC855B8B56}" destId="{6C094CAC-3083-4CB5-8EA2-0557AA1C7CDA}" srcOrd="5" destOrd="0" presId="urn:microsoft.com/office/officeart/2005/8/layout/process1"/>
    <dgm:cxn modelId="{5E1FD6F5-9962-4CD6-B346-6FBC57B53652}" type="presParOf" srcId="{6C094CAC-3083-4CB5-8EA2-0557AA1C7CDA}" destId="{E2F5358E-BCE8-49B7-82C4-3A51C4F7B7F2}" srcOrd="0" destOrd="0" presId="urn:microsoft.com/office/officeart/2005/8/layout/process1"/>
    <dgm:cxn modelId="{57538CA9-9F41-4EDB-9B4D-31F79F4A158A}" type="presParOf" srcId="{C9ED9D88-1339-4F79-A3A7-DDCC855B8B56}" destId="{1C56FAC3-C545-44F9-AB39-BE40BD33093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12CBD-068B-4798-AB4A-8246AE9FB1D7}">
      <dsp:nvSpPr>
        <dsp:cNvPr id="0" name=""/>
        <dsp:cNvSpPr/>
      </dsp:nvSpPr>
      <dsp:spPr>
        <a:xfrm>
          <a:off x="4142" y="471481"/>
          <a:ext cx="1811279" cy="1647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800" kern="1200" dirty="0">
              <a:latin typeface="Yu Gothic" panose="020B0400000000000000" pitchFamily="34" charset="-128"/>
              <a:ea typeface="Yu Gothic" panose="020B0400000000000000" pitchFamily="34" charset="-128"/>
            </a:rPr>
            <a:t>床の小物を片づける</a:t>
          </a:r>
          <a:endParaRPr lang="zh-CN" altLang="en-US" sz="18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>
        <a:off x="52385" y="519724"/>
        <a:ext cx="1714793" cy="1550646"/>
      </dsp:txXfrm>
    </dsp:sp>
    <dsp:sp modelId="{DE82CE27-FFF8-4510-8922-662A665C4155}">
      <dsp:nvSpPr>
        <dsp:cNvPr id="0" name=""/>
        <dsp:cNvSpPr/>
      </dsp:nvSpPr>
      <dsp:spPr>
        <a:xfrm>
          <a:off x="1996549" y="1070449"/>
          <a:ext cx="383991" cy="4491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1996549" y="1160288"/>
        <a:ext cx="268794" cy="269519"/>
      </dsp:txXfrm>
    </dsp:sp>
    <dsp:sp modelId="{6C2F05A8-EC0D-4768-84D3-D0FA56676B9A}">
      <dsp:nvSpPr>
        <dsp:cNvPr id="0" name=""/>
        <dsp:cNvSpPr/>
      </dsp:nvSpPr>
      <dsp:spPr>
        <a:xfrm>
          <a:off x="2539933" y="471481"/>
          <a:ext cx="1811279" cy="1647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Yu Gothic" panose="020B0400000000000000" pitchFamily="34" charset="-128"/>
              <a:ea typeface="Yu Gothic" panose="020B0400000000000000" pitchFamily="34" charset="-128"/>
            </a:rPr>
            <a:t>手持</a:t>
          </a:r>
          <a:r>
            <a:rPr lang="ja-JP" altLang="en-US" sz="1800" kern="1200" dirty="0">
              <a:latin typeface="Yu Gothic" panose="020B0400000000000000" pitchFamily="34" charset="-128"/>
              <a:ea typeface="Yu Gothic" panose="020B0400000000000000" pitchFamily="34" charset="-128"/>
            </a:rPr>
            <a:t>ち</a:t>
          </a:r>
          <a:r>
            <a:rPr lang="en-US" altLang="en-US" sz="1800" kern="1200" dirty="0">
              <a:latin typeface="Yu Gothic" panose="020B0400000000000000" pitchFamily="34" charset="-128"/>
              <a:ea typeface="Yu Gothic" panose="020B0400000000000000" pitchFamily="34" charset="-128"/>
            </a:rPr>
            <a:t>or</a:t>
          </a:r>
          <a:r>
            <a:rPr lang="zh-CN" altLang="en-US" sz="1800" kern="1200" dirty="0">
              <a:latin typeface="Yu Gothic" panose="020B0400000000000000" pitchFamily="34" charset="-128"/>
              <a:ea typeface="Yu Gothic" panose="020B0400000000000000" pitchFamily="34" charset="-128"/>
            </a:rPr>
            <a:t>低機能</a:t>
          </a:r>
          <a:r>
            <a:rPr lang="ja-JP" altLang="en-US" sz="1800" kern="1200" dirty="0">
              <a:latin typeface="Yu Gothic" panose="020B0400000000000000" pitchFamily="34" charset="-128"/>
              <a:ea typeface="Yu Gothic" panose="020B0400000000000000" pitchFamily="34" charset="-128"/>
            </a:rPr>
            <a:t>ロボ掃除機で掃除</a:t>
          </a:r>
          <a:endParaRPr lang="zh-CN" altLang="en-US" sz="18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>
        <a:off x="2588176" y="519724"/>
        <a:ext cx="1714793" cy="1550646"/>
      </dsp:txXfrm>
    </dsp:sp>
    <dsp:sp modelId="{92482E22-3502-4170-BCA5-7358F48A2E9D}">
      <dsp:nvSpPr>
        <dsp:cNvPr id="0" name=""/>
        <dsp:cNvSpPr/>
      </dsp:nvSpPr>
      <dsp:spPr>
        <a:xfrm>
          <a:off x="4532341" y="1070449"/>
          <a:ext cx="383991" cy="4491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4532341" y="1160288"/>
        <a:ext cx="268794" cy="269519"/>
      </dsp:txXfrm>
    </dsp:sp>
    <dsp:sp modelId="{C81D714B-270E-449C-B99C-E34ED2B21906}">
      <dsp:nvSpPr>
        <dsp:cNvPr id="0" name=""/>
        <dsp:cNvSpPr/>
      </dsp:nvSpPr>
      <dsp:spPr>
        <a:xfrm>
          <a:off x="5075724" y="471481"/>
          <a:ext cx="1811279" cy="1647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800" kern="1200" dirty="0">
              <a:latin typeface="Yu Gothic" panose="020B0400000000000000" pitchFamily="34" charset="-128"/>
              <a:ea typeface="Yu Gothic" panose="020B0400000000000000" pitchFamily="34" charset="-128"/>
            </a:rPr>
            <a:t>ダストボックスを手動で空ける</a:t>
          </a:r>
          <a:endParaRPr lang="zh-CN" altLang="en-US" sz="18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>
        <a:off x="5123967" y="519724"/>
        <a:ext cx="1714793" cy="1550646"/>
      </dsp:txXfrm>
    </dsp:sp>
    <dsp:sp modelId="{6C094CAC-3083-4CB5-8EA2-0557AA1C7CDA}">
      <dsp:nvSpPr>
        <dsp:cNvPr id="0" name=""/>
        <dsp:cNvSpPr/>
      </dsp:nvSpPr>
      <dsp:spPr>
        <a:xfrm>
          <a:off x="7068132" y="1070449"/>
          <a:ext cx="383991" cy="4491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7068132" y="1160288"/>
        <a:ext cx="268794" cy="269519"/>
      </dsp:txXfrm>
    </dsp:sp>
    <dsp:sp modelId="{1C56FAC3-C545-44F9-AB39-BE40BD330934}">
      <dsp:nvSpPr>
        <dsp:cNvPr id="0" name=""/>
        <dsp:cNvSpPr/>
      </dsp:nvSpPr>
      <dsp:spPr>
        <a:xfrm>
          <a:off x="7611515" y="471481"/>
          <a:ext cx="1811279" cy="1647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800" kern="1200" dirty="0">
              <a:latin typeface="Yu Gothic" panose="020B0400000000000000" pitchFamily="34" charset="-128"/>
              <a:ea typeface="Yu Gothic" panose="020B0400000000000000" pitchFamily="34" charset="-128"/>
            </a:rPr>
            <a:t>コーナー・家具下をハンディで追い掃除</a:t>
          </a:r>
          <a:endParaRPr lang="zh-CN" altLang="en-US" sz="18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>
        <a:off x="7659758" y="519724"/>
        <a:ext cx="1714793" cy="1550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B8999-55F2-7440-BFDD-89200AE23123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6957E-2B29-8144-A635-68423D1143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63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15EF95-FCB7-5D32-1647-CBC4B5214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ABC68E0-3754-C964-6F3D-0419DF338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3925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1C3F7D-FEBD-3967-0DE5-681AEC12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A323-3B50-7848-BBDE-FE55AB6D89FD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4A5C09-95B1-2BB9-B5CF-BD3CF748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1C7650-DD89-D82B-E4F1-067733272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DE39-3658-7446-8984-38721BDD9A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43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F2E3EA-CA13-BE45-894E-D7913330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83AD33-30E6-46D4-D334-11A5ED68A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FB2B1E-D7B1-2216-28ED-B107A6FE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A323-3B50-7848-BBDE-FE55AB6D89FD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0D75A8-7FBE-9F17-95A4-22791531F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1F178C-CE3E-2FDA-81AB-7131FD11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DE39-3658-7446-8984-38721BDD9A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17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77111EF-D66E-C33B-8D26-890B8BB19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478AC6-E7FB-FA7B-67AB-577E22888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43AAF6-28AA-56AD-89D8-CD0FFF123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A323-3B50-7848-BBDE-FE55AB6D89FD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CA2A85-3366-34B6-94A8-7D4157A8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DCF759-3183-B531-1E78-EB37EC31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DE39-3658-7446-8984-38721BDD9A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8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2832F1-A593-9D7D-DC57-00902EC72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94F413-B041-18C1-3F56-3A64718D3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0862F9-C069-5BFD-6F84-6757069AF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A323-3B50-7848-BBDE-FE55AB6D89FD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156589-B8AA-83BA-3936-22CC5F22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BBF7A7-0FD2-C92C-E31E-DC0ACDE5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DE39-3658-7446-8984-38721BDD9A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43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7DCFB5-452B-E4CC-1F06-A30A8F21C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1C8B83-1CDE-4242-32B9-FCD049A0D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BC934-E1E6-0444-B9F1-116A58F8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A323-3B50-7848-BBDE-FE55AB6D89FD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DFF495-F127-54F8-ED5D-C12F5367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A72BE9-6B1C-C43B-1A9F-A4536436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DE39-3658-7446-8984-38721BDD9A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72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94066-561E-7C01-193C-1DD735442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DF3134-A49D-8EFE-7E32-7A9B0DED7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AB67BC-A90D-F88F-801D-EA0528F0D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D7D2DA-91CC-797B-89BA-41C6A3B7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A323-3B50-7848-BBDE-FE55AB6D89FD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D4E259-6697-B1B5-19EC-AB47A55AD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9C93AF-A708-5D77-C35B-5FD023CF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DE39-3658-7446-8984-38721BDD9A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274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9C0676-E1A1-D8E8-94AB-2B4B28CD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6893F2-0CF5-0F65-2AD9-98147AD00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3E1CA2-5C31-E79D-1BBA-8A231C80D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325875D-BDFB-A617-71BE-E9040477C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F2C45FB-8F09-C38E-993E-B4D950E06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244C9EE-F86D-A7DD-0DAA-3FF2A03C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A323-3B50-7848-BBDE-FE55AB6D89FD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896546-6075-BCFE-498C-43CE5E76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A5FF295-8A1F-C904-A2F8-AFEE771D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DE39-3658-7446-8984-38721BDD9A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952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2492B7-D419-AAD5-BAE1-4A29FAC1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516FA7E-1388-1B3C-AA60-38BC9ECA0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A323-3B50-7848-BBDE-FE55AB6D89FD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8A57F49-868C-D527-4EAB-DD0FA908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7AC433F-B6D2-3FA8-FDDD-38AB5F3C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DE39-3658-7446-8984-38721BDD9A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46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8A3C76C-EBEB-5652-D4A8-40A35DD60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A323-3B50-7848-BBDE-FE55AB6D89FD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287E7A-869A-47EC-820C-8862755F5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356205-2B8C-DC88-1DA6-07823504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DE39-3658-7446-8984-38721BDD9A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54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367B65-9B8E-84EE-E29B-D0AEDE22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CF2622-90BA-D8A3-9E99-A80278DBE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DFADBE-2E09-A8D2-DFF5-15BAF1AFD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6F5F11-06E5-90D1-8464-7F2357D0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A323-3B50-7848-BBDE-FE55AB6D89FD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327D2E-9047-FAC7-93FF-D62A038A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3EDCFA-4EE7-C3CE-D8DC-D32BCE9F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DE39-3658-7446-8984-38721BDD9A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7956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902EBF-D3F5-6016-AA75-7431DD023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97AA6C5-94B5-FF67-C5F8-84BE44B91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AC7697-1D28-3E0C-24F4-49108A31C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C012A6-FD2A-25A3-F57D-14B9563F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A323-3B50-7848-BBDE-FE55AB6D89FD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13E143-4861-FE9D-FB55-FD192708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1E7A3F-45A6-777A-141D-4317D684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DE39-3658-7446-8984-38721BDD9A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16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AF02EF3-3ECD-3758-659C-EC9DE334C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A3848B-133D-A15A-1A81-E73C758BC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3B5D9F-E237-49F5-A445-F3D171AE0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5A323-3B50-7848-BBDE-FE55AB6D89FD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0A47F2-3409-96C7-FAB5-1D70ACFF9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F5217C-31D5-AFD9-E713-D772FA5E0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CDE39-3658-7446-8984-38721BDD9A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61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372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kumimoji="1"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336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300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00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300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xia-ag.co.jp/knowledge/heikin-jikyu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sosparkling.ng/blog/2024-global-house-cleaning-statistics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asonic.jp/life/housework/100071.html" TargetMode="External"/><Relationship Id="rId5" Type="http://schemas.openxmlformats.org/officeDocument/2006/relationships/hyperlink" Target="https://prtimes.jp/main/html/rd/p/000000094.000017926.html" TargetMode="External"/><Relationship Id="rId4" Type="http://schemas.openxmlformats.org/officeDocument/2006/relationships/hyperlink" Target="https://www.yumesolar.jp/column/soujiki-electricity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BADC3C-6629-6D44-9618-0AF90B8BD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58024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製品企画提案</a:t>
            </a:r>
            <a:br>
              <a:rPr kumimoji="1" lang="en-US" altLang="ja-JP" sz="44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</a:br>
            <a:br>
              <a:rPr kumimoji="1" lang="en-US" altLang="ja-JP" sz="4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</a:br>
            <a:r>
              <a:rPr kumimoji="1" lang="ja-JP" altLang="en-US" sz="48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ロボット掃除機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2E9334-8D9B-0142-B6D4-F23188FAE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4542" y="6025479"/>
            <a:ext cx="9144000" cy="434031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　　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44251043    ZHANG YILONG    2025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年</a:t>
            </a:r>
            <a:r>
              <a:rPr lang="en-US" altLang="ja-JP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5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月</a:t>
            </a:r>
            <a:r>
              <a:rPr lang="en-US" altLang="ja-JP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20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1C96DB5-1F1B-DC87-D70E-1A4D45B8713B}"/>
              </a:ext>
            </a:extLst>
          </p:cNvPr>
          <p:cNvSpPr txBox="1"/>
          <p:nvPr/>
        </p:nvSpPr>
        <p:spPr>
          <a:xfrm>
            <a:off x="5706319" y="-231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759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FCC79-7068-A21A-3B1C-9D4E2FFC2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97D5DE-27BB-2D50-BB07-7FF9CCA4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tx2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B59130-8BEE-18FF-9A56-CF6BC53D4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445"/>
            <a:ext cx="10515600" cy="4257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市場は高成長</a:t>
            </a:r>
            <a:endParaRPr lang="en-US" altLang="ja-JP" sz="2400" dirty="0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低価格 </a:t>
            </a:r>
            <a:r>
              <a:rPr lang="en-US" altLang="ja-JP" sz="20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× </a:t>
            </a:r>
            <a:r>
              <a:rPr lang="ja-JP" altLang="en-US" sz="20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高知能 セグメントが未開拓で、大きなチャンス</a:t>
            </a:r>
            <a:endParaRPr lang="en-US" altLang="ja-JP" sz="2000" dirty="0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0" indent="0">
              <a:buNone/>
            </a:pPr>
            <a:endParaRPr lang="en-US" altLang="ja-JP" sz="2400" dirty="0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0" indent="0">
              <a:buNone/>
            </a:pPr>
            <a:endParaRPr lang="en-US" altLang="ja-JP" sz="2400" dirty="0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To-Be</a:t>
            </a:r>
            <a:r>
              <a:rPr lang="zh-CN" altLang="en-US" sz="24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案</a:t>
            </a:r>
            <a:r>
              <a:rPr lang="ja-JP" altLang="en-US" sz="24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の</a:t>
            </a:r>
            <a:r>
              <a:rPr lang="zh-CN" altLang="en-US" sz="24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魅力</a:t>
            </a:r>
            <a:endParaRPr lang="en-US" altLang="zh-CN" sz="2400" dirty="0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投資回収 </a:t>
            </a:r>
            <a:r>
              <a:rPr lang="en-US" altLang="ja-JP" sz="20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1 </a:t>
            </a:r>
            <a:r>
              <a:rPr lang="ja-JP" altLang="en-US" sz="20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年以内</a:t>
            </a:r>
            <a:endParaRPr lang="en-US" altLang="ja-JP" sz="2000" dirty="0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コストパフォーマンスが高く、導入ハードルが低い</a:t>
            </a:r>
            <a:endParaRPr lang="en-US" altLang="ja-JP" sz="2000" dirty="0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256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19559F-110A-9046-A9E0-AF4E0531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tx2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市場分析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4FA3CB-7569-E642-9ACA-FFDB25511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39"/>
            <a:ext cx="10515600" cy="493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市場規模（世界・中国・日本）</a:t>
            </a:r>
            <a:endParaRPr lang="en-US" altLang="ja-JP" sz="2400" dirty="0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BC48987-350B-F667-3727-BDB86949C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61" y="1971035"/>
            <a:ext cx="3900948" cy="306998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C974A44-8B7F-AF25-4F49-3251B4798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509" y="1971033"/>
            <a:ext cx="3637936" cy="306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25B55DA-FB29-E545-E514-F316C58D7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445" y="1971035"/>
            <a:ext cx="3559279" cy="3072581"/>
          </a:xfrm>
          <a:prstGeom prst="rect">
            <a:avLst/>
          </a:prstGeom>
        </p:spPr>
      </p:pic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8E03CEDA-80C5-FAE5-47CA-580D095E73E9}"/>
              </a:ext>
            </a:extLst>
          </p:cNvPr>
          <p:cNvSpPr txBox="1">
            <a:spLocks/>
          </p:cNvSpPr>
          <p:nvPr/>
        </p:nvSpPr>
        <p:spPr>
          <a:xfrm>
            <a:off x="838200" y="5041019"/>
            <a:ext cx="3645309" cy="1469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72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5"/>
              </a:buBlip>
              <a:defRPr kumimoji="1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ja-JP" altLang="en-US" sz="18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世界</a:t>
            </a:r>
            <a:endParaRPr lang="en-US" altLang="ja-JP" sz="1800" dirty="0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0" indent="0">
              <a:buFontTx/>
              <a:buNone/>
            </a:pPr>
            <a:r>
              <a:rPr lang="en-US" altLang="ja-JP" sz="18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2021: $4,479.8</a:t>
            </a:r>
          </a:p>
          <a:p>
            <a:pPr marL="0" indent="0">
              <a:buFontTx/>
              <a:buNone/>
            </a:pPr>
            <a:r>
              <a:rPr lang="en-US" altLang="ja-JP" sz="18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2030: $29,824.5</a:t>
            </a:r>
          </a:p>
          <a:p>
            <a:pPr marL="0" indent="0">
              <a:buFontTx/>
              <a:buNone/>
            </a:pPr>
            <a:r>
              <a:rPr lang="en-US" altLang="ja-JP" sz="18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CAGR: 23.4%</a:t>
            </a:r>
          </a:p>
          <a:p>
            <a:pPr marL="0" indent="0">
              <a:buFontTx/>
              <a:buNone/>
            </a:pPr>
            <a:endParaRPr lang="en-US" altLang="ja-JP" sz="1800" dirty="0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8B397EC2-B4B5-BEA8-CB5F-CE930811C5FE}"/>
              </a:ext>
            </a:extLst>
          </p:cNvPr>
          <p:cNvSpPr txBox="1">
            <a:spLocks/>
          </p:cNvSpPr>
          <p:nvPr/>
        </p:nvSpPr>
        <p:spPr>
          <a:xfrm>
            <a:off x="4635909" y="5041018"/>
            <a:ext cx="3645309" cy="1469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72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5"/>
              </a:buBlip>
              <a:defRPr kumimoji="1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中国</a:t>
            </a:r>
            <a:endParaRPr lang="en-US" altLang="ja-JP" sz="1800" dirty="0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0" indent="0">
              <a:buFontTx/>
              <a:buNone/>
            </a:pPr>
            <a:r>
              <a:rPr lang="en-US" altLang="ja-JP" sz="18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2021: $1,034.0</a:t>
            </a:r>
          </a:p>
          <a:p>
            <a:pPr marL="0" indent="0">
              <a:buFontTx/>
              <a:buNone/>
            </a:pPr>
            <a:r>
              <a:rPr lang="en-US" altLang="ja-JP" sz="18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2030: $8,072.1</a:t>
            </a:r>
          </a:p>
          <a:p>
            <a:pPr marL="0" indent="0">
              <a:buFontTx/>
              <a:buNone/>
            </a:pPr>
            <a:r>
              <a:rPr lang="en-US" altLang="ja-JP" sz="18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CAGR: 25.7%</a:t>
            </a:r>
          </a:p>
          <a:p>
            <a:pPr marL="0" indent="0">
              <a:buFontTx/>
              <a:buNone/>
            </a:pPr>
            <a:endParaRPr lang="en-US" altLang="ja-JP" sz="1800" dirty="0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50DD2A71-620B-1D9A-6919-1BDA8238FF43}"/>
              </a:ext>
            </a:extLst>
          </p:cNvPr>
          <p:cNvSpPr txBox="1">
            <a:spLocks/>
          </p:cNvSpPr>
          <p:nvPr/>
        </p:nvSpPr>
        <p:spPr>
          <a:xfrm>
            <a:off x="8273845" y="5038419"/>
            <a:ext cx="3645309" cy="1469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72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5"/>
              </a:buBlip>
              <a:defRPr kumimoji="1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日本</a:t>
            </a:r>
            <a:endParaRPr lang="en-US" altLang="ja-JP" sz="1800" dirty="0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0" indent="0">
              <a:buFontTx/>
              <a:buNone/>
            </a:pPr>
            <a:r>
              <a:rPr lang="en-US" altLang="ja-JP" sz="18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2021: $351.0</a:t>
            </a:r>
          </a:p>
          <a:p>
            <a:pPr marL="0" indent="0">
              <a:buFontTx/>
              <a:buNone/>
            </a:pPr>
            <a:r>
              <a:rPr lang="en-US" altLang="ja-JP" sz="18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2030: $2,</a:t>
            </a:r>
            <a:r>
              <a:rPr lang="en-US" altLang="zh-CN" sz="18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641</a:t>
            </a:r>
            <a:r>
              <a:rPr lang="en-US" altLang="ja-JP" sz="18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.5</a:t>
            </a:r>
          </a:p>
          <a:p>
            <a:pPr marL="0" indent="0">
              <a:buFontTx/>
              <a:buNone/>
            </a:pPr>
            <a:r>
              <a:rPr lang="en-US" altLang="ja-JP" sz="18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CAGR: 25.1%</a:t>
            </a:r>
          </a:p>
          <a:p>
            <a:pPr marL="0" indent="0">
              <a:buFontTx/>
              <a:buNone/>
            </a:pPr>
            <a:endParaRPr lang="en-US" altLang="ja-JP" sz="1800" dirty="0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831FECCD-5CDB-8182-382A-D3912BBE9725}"/>
              </a:ext>
            </a:extLst>
          </p:cNvPr>
          <p:cNvSpPr txBox="1">
            <a:spLocks/>
          </p:cNvSpPr>
          <p:nvPr/>
        </p:nvSpPr>
        <p:spPr>
          <a:xfrm>
            <a:off x="582561" y="6605290"/>
            <a:ext cx="10515600" cy="2527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372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5"/>
              </a:buBlip>
              <a:defRPr kumimoji="1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ja-JP" altLang="en-US" sz="12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データソース</a:t>
            </a:r>
            <a:r>
              <a:rPr lang="zh-CN" altLang="en-US" sz="12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：</a:t>
            </a:r>
            <a:r>
              <a:rPr lang="en-US" altLang="ja-JP" sz="12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https://www.grandviewresearch.com/horizon/</a:t>
            </a:r>
          </a:p>
        </p:txBody>
      </p:sp>
    </p:spTree>
    <p:extLst>
      <p:ext uri="{BB962C8B-B14F-4D97-AF65-F5344CB8AC3E}">
        <p14:creationId xmlns:p14="http://schemas.microsoft.com/office/powerpoint/2010/main" val="294609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C4055-379E-1089-61F0-38081F46A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4C48D5-94DB-9E88-F5BA-DCE52A81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tx2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市場分析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6A3C67-8F29-34F1-3367-C50B78346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39"/>
            <a:ext cx="10515600" cy="493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STP</a:t>
            </a:r>
            <a:r>
              <a:rPr lang="zh-CN" altLang="en-US" sz="24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分析</a:t>
            </a:r>
            <a:endParaRPr lang="en-US" altLang="ja-JP" sz="2400" dirty="0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F3F43D4F-5921-3B4C-1DED-27D76713750C}"/>
              </a:ext>
            </a:extLst>
          </p:cNvPr>
          <p:cNvSpPr txBox="1">
            <a:spLocks/>
          </p:cNvSpPr>
          <p:nvPr/>
        </p:nvSpPr>
        <p:spPr>
          <a:xfrm>
            <a:off x="838200" y="2454933"/>
            <a:ext cx="3645309" cy="31171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372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kumimoji="1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sz="18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Segmentation</a:t>
            </a:r>
          </a:p>
          <a:p>
            <a:pPr marL="0" indent="0"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高</a:t>
            </a:r>
            <a:r>
              <a:rPr lang="ja-JP" altLang="en-US" sz="18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・低知能、高・低価格</a:t>
            </a:r>
            <a:endParaRPr lang="en-US" altLang="ja-JP" sz="1800" dirty="0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0" indent="0">
              <a:buFontTx/>
              <a:buNone/>
            </a:pPr>
            <a:endParaRPr lang="en-US" altLang="ja-JP" sz="1800" dirty="0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0" indent="0">
              <a:buFontTx/>
              <a:buNone/>
            </a:pPr>
            <a:r>
              <a:rPr lang="en-US" altLang="ja-JP" sz="18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Targeting</a:t>
            </a:r>
          </a:p>
          <a:p>
            <a:pPr marL="0" indent="0">
              <a:buFontTx/>
              <a:buNone/>
            </a:pPr>
            <a:r>
              <a:rPr lang="ja-JP" altLang="en-US" sz="18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左上の「高知能低価格」</a:t>
            </a:r>
            <a:endParaRPr lang="en-US" altLang="ja-JP" sz="1800" dirty="0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0" indent="0">
              <a:buFontTx/>
              <a:buNone/>
            </a:pPr>
            <a:endParaRPr lang="en-US" altLang="ja-JP" sz="1800" dirty="0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0" indent="0">
              <a:buFontTx/>
              <a:buNone/>
            </a:pPr>
            <a:r>
              <a:rPr lang="en-US" altLang="ja-JP" sz="18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Positioning</a:t>
            </a:r>
          </a:p>
          <a:p>
            <a:pPr marL="0" indent="0">
              <a:buFontTx/>
              <a:buNone/>
            </a:pPr>
            <a:r>
              <a:rPr lang="en-US" altLang="ja-JP" sz="18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Concept</a:t>
            </a:r>
            <a:r>
              <a:rPr lang="ja-JP" altLang="en-US" sz="18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より価格が低く、</a:t>
            </a:r>
            <a:endParaRPr lang="en-US" altLang="ja-JP" sz="1800" dirty="0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0" indent="0">
              <a:buFontTx/>
              <a:buNone/>
            </a:pPr>
            <a:r>
              <a:rPr lang="ja-JP" altLang="en-US" sz="18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知能が高い</a:t>
            </a:r>
            <a:endParaRPr lang="en-US" altLang="ja-JP" sz="1800" dirty="0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0" indent="0">
              <a:buFontTx/>
              <a:buNone/>
            </a:pPr>
            <a:endParaRPr lang="en-US" altLang="ja-JP" sz="1800" dirty="0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pic>
        <p:nvPicPr>
          <p:cNvPr id="15" name="图片 14" descr="图表, 散点图&#10;&#10;AI 生成的内容可能不正确。">
            <a:extLst>
              <a:ext uri="{FF2B5EF4-FFF2-40B4-BE49-F238E27FC236}">
                <a16:creationId xmlns:a16="http://schemas.microsoft.com/office/drawing/2014/main" id="{E929C7BF-9985-B94F-235D-DB9AEDD8A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990" y="1623602"/>
            <a:ext cx="7381097" cy="5035061"/>
          </a:xfrm>
          <a:prstGeom prst="rect">
            <a:avLst/>
          </a:prstGeom>
        </p:spPr>
      </p:pic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966A5F25-D418-4C59-A5E2-4A27EB099CE8}"/>
              </a:ext>
            </a:extLst>
          </p:cNvPr>
          <p:cNvSpPr txBox="1">
            <a:spLocks/>
          </p:cNvSpPr>
          <p:nvPr/>
        </p:nvSpPr>
        <p:spPr>
          <a:xfrm>
            <a:off x="6096000" y="2306805"/>
            <a:ext cx="1011820" cy="493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72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kumimoji="1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×</a:t>
            </a:r>
            <a:r>
              <a:rPr lang="zh-CN" altLang="en-US" sz="18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自社</a:t>
            </a:r>
            <a:endParaRPr lang="en-US" altLang="ja-JP" sz="1800" dirty="0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293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85C68-185A-64AF-7FD9-EA616E375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05A33F-0B00-059A-9A81-E2EAB084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tx2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As-Is </a:t>
            </a:r>
            <a:r>
              <a:rPr kumimoji="1" lang="ja-JP" altLang="en-US" dirty="0">
                <a:solidFill>
                  <a:schemeClr val="tx2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モデルの分析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C33B2F-8BBA-90F7-ABD5-3FD6CF650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39"/>
            <a:ext cx="10515600" cy="493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現状の掃除プロセス</a:t>
            </a:r>
            <a:endParaRPr lang="en-US" altLang="ja-JP" sz="2400" dirty="0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E7E0B01C-204F-8E2A-9DB1-711F8A810E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6340104"/>
              </p:ext>
            </p:extLst>
          </p:nvPr>
        </p:nvGraphicFramePr>
        <p:xfrm>
          <a:off x="1036576" y="1646239"/>
          <a:ext cx="9426938" cy="2590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AF4136C0-C1DB-CD4C-7FCC-64F2BFCE03A5}"/>
              </a:ext>
            </a:extLst>
          </p:cNvPr>
          <p:cNvSpPr txBox="1">
            <a:spLocks/>
          </p:cNvSpPr>
          <p:nvPr/>
        </p:nvSpPr>
        <p:spPr>
          <a:xfrm>
            <a:off x="838200" y="4710504"/>
            <a:ext cx="9960980" cy="2037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72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7"/>
              </a:buBlip>
              <a:defRPr kumimoji="1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7"/>
              </a:buBlip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7"/>
              </a:buBlip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7"/>
              </a:buBlip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7"/>
              </a:buBlip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週あたり平均掃除時間：約</a:t>
            </a:r>
            <a:r>
              <a:rPr lang="en-US" altLang="ja-JP" sz="20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6h</a:t>
            </a:r>
          </a:p>
          <a:p>
            <a:r>
              <a:rPr lang="ja-JP" altLang="en-US" sz="20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日本の若年・共働き層の</a:t>
            </a:r>
            <a:r>
              <a:rPr lang="en-US" altLang="ja-JP" sz="20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50.3%</a:t>
            </a:r>
            <a:r>
              <a:rPr lang="ja-JP" altLang="en-US" sz="20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が「手間と時間をかけず掃除したい」</a:t>
            </a:r>
            <a:endParaRPr lang="en-US" altLang="ja-JP" sz="2000" dirty="0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r>
              <a:rPr lang="ja-JP" altLang="en-US" sz="20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ロボ所有者の不満</a:t>
            </a:r>
            <a:endParaRPr lang="en-US" altLang="ja-JP" sz="2000" dirty="0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lvl="1"/>
            <a:r>
              <a:rPr lang="ja-JP" altLang="en-US" sz="16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「隅まで掃除しない」</a:t>
            </a:r>
            <a:r>
              <a:rPr lang="en-US" altLang="ja-JP" sz="16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56.2%</a:t>
            </a:r>
          </a:p>
          <a:p>
            <a:pPr lvl="1"/>
            <a:r>
              <a:rPr lang="ja-JP" altLang="en-US" sz="16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「運転音がうるさい」</a:t>
            </a:r>
            <a:r>
              <a:rPr lang="en-US" altLang="ja-JP" sz="16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62%</a:t>
            </a:r>
          </a:p>
          <a:p>
            <a:pPr marL="349200" lvl="1" indent="0">
              <a:buFontTx/>
              <a:buNone/>
            </a:pPr>
            <a:endParaRPr lang="en-US" altLang="ja-JP" sz="2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437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CF779-A3A8-369F-9A8A-08805439F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F1626C-7F13-3B37-40FC-FE483093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tx2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As-Is </a:t>
            </a:r>
            <a:r>
              <a:rPr kumimoji="1" lang="ja-JP" altLang="en-US" dirty="0">
                <a:solidFill>
                  <a:schemeClr val="tx2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モデルの分析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3C02A2-CF8C-9C08-B06D-1FB18CE2A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39"/>
            <a:ext cx="10515600" cy="493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As-Is</a:t>
            </a:r>
            <a:r>
              <a:rPr lang="ja-JP" altLang="en-US" sz="24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定量表（ターゲット：都市部</a:t>
            </a:r>
            <a:r>
              <a:rPr lang="en-US" altLang="ja-JP" sz="24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25-40</a:t>
            </a:r>
            <a:r>
              <a:rPr lang="ja-JP" altLang="en-US" sz="24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歳共働き世帯）</a:t>
            </a:r>
            <a:endParaRPr lang="en-US" altLang="ja-JP" sz="2400" dirty="0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82CD3D1-BD73-8F6B-20D4-8D4EA3515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930997"/>
              </p:ext>
            </p:extLst>
          </p:nvPr>
        </p:nvGraphicFramePr>
        <p:xfrm>
          <a:off x="1099595" y="1929797"/>
          <a:ext cx="9815332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023">
                  <a:extLst>
                    <a:ext uri="{9D8B030D-6E8A-4147-A177-3AD203B41FA5}">
                      <a16:colId xmlns:a16="http://schemas.microsoft.com/office/drawing/2014/main" val="1102474405"/>
                    </a:ext>
                  </a:extLst>
                </a:gridCol>
                <a:gridCol w="2498103">
                  <a:extLst>
                    <a:ext uri="{9D8B030D-6E8A-4147-A177-3AD203B41FA5}">
                      <a16:colId xmlns:a16="http://schemas.microsoft.com/office/drawing/2014/main" val="3265692305"/>
                    </a:ext>
                  </a:extLst>
                </a:gridCol>
                <a:gridCol w="2498103">
                  <a:extLst>
                    <a:ext uri="{9D8B030D-6E8A-4147-A177-3AD203B41FA5}">
                      <a16:colId xmlns:a16="http://schemas.microsoft.com/office/drawing/2014/main" val="462092642"/>
                    </a:ext>
                  </a:extLst>
                </a:gridCol>
                <a:gridCol w="2498103">
                  <a:extLst>
                    <a:ext uri="{9D8B030D-6E8A-4147-A177-3AD203B41FA5}">
                      <a16:colId xmlns:a16="http://schemas.microsoft.com/office/drawing/2014/main" val="895653076"/>
                    </a:ext>
                  </a:extLst>
                </a:gridCol>
              </a:tblGrid>
              <a:tr h="300142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指標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現状値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金額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・時間</a:t>
                      </a:r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換算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出典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53993"/>
                  </a:ext>
                </a:extLst>
              </a:tr>
              <a:tr h="750355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掃除頻度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3</a:t>
                      </a:r>
                      <a:r>
                        <a:rPr lang="zh-TW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回</a:t>
                      </a:r>
                      <a:r>
                        <a:rPr lang="en-US" altLang="zh-TW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/</a:t>
                      </a:r>
                      <a:r>
                        <a:rPr lang="zh-TW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週</a:t>
                      </a:r>
                      <a:r>
                        <a:rPr lang="en-US" altLang="zh-TW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×30</a:t>
                      </a:r>
                      <a:r>
                        <a:rPr lang="zh-TW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分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年</a:t>
                      </a:r>
                      <a:r>
                        <a:rPr lang="en-US" altLang="zh-CN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78h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hlinkClick r:id="rId2"/>
                        </a:rPr>
                        <a:t>Statista 5–7h/</a:t>
                      </a:r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hlinkClick r:id="rId2"/>
                        </a:rPr>
                        <a:t>週平均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hlinkClick r:id="rId2"/>
                        </a:rPr>
                        <a:t>を</a:t>
                      </a:r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hlinkClick r:id="rId2"/>
                        </a:rPr>
                        <a:t>日本時短派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hlinkClick r:id="rId2"/>
                        </a:rPr>
                        <a:t>に</a:t>
                      </a:r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hlinkClick r:id="rId2"/>
                        </a:rPr>
                        <a:t>合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hlinkClick r:id="rId2"/>
                        </a:rPr>
                        <a:t>わせ</a:t>
                      </a:r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hlinkClick r:id="rId2"/>
                        </a:rPr>
                        <a:t>補正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596248"/>
                  </a:ext>
                </a:extLst>
              </a:tr>
              <a:tr h="525248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時間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コスト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¥99,300/</a:t>
                      </a:r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年（</a:t>
                      </a:r>
                      <a:r>
                        <a:rPr lang="en-US" altLang="zh-CN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78h×</a:t>
                      </a:r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平均時給</a:t>
                      </a:r>
                      <a:r>
                        <a:rPr lang="en-US" altLang="zh-CN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¥1,274</a:t>
                      </a:r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hlinkClick r:id="rId3"/>
                        </a:rPr>
                        <a:t>全国平均時給</a:t>
                      </a:r>
                      <a:r>
                        <a:rPr lang="en-US" altLang="zh-TW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hlinkClick r:id="rId3"/>
                        </a:rPr>
                        <a:t>1,274</a:t>
                      </a:r>
                      <a:r>
                        <a:rPr lang="zh-TW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hlinkClick r:id="rId3"/>
                        </a:rPr>
                        <a:t>円（</a:t>
                      </a:r>
                      <a:r>
                        <a:rPr lang="en-US" altLang="zh-TW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hlinkClick r:id="rId3"/>
                        </a:rPr>
                        <a:t>2025-04</a:t>
                      </a:r>
                      <a:r>
                        <a:rPr lang="zh-TW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hlinkClick r:id="rId3"/>
                        </a:rPr>
                        <a:t>）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736841"/>
                  </a:ext>
                </a:extLst>
              </a:tr>
              <a:tr h="525248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電気代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600W×78h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¥1,450/</a:t>
                      </a:r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年（</a:t>
                      </a:r>
                      <a:r>
                        <a:rPr lang="en-US" altLang="zh-CN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31</a:t>
                      </a:r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円</a:t>
                      </a:r>
                      <a:r>
                        <a:rPr lang="en-US" altLang="zh-CN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/kWh</a:t>
                      </a:r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hlinkClick r:id="rId4"/>
                        </a:rPr>
                        <a:t>家庭向け単価例</a:t>
                      </a:r>
                      <a:r>
                        <a:rPr lang="en-US" altLang="ja-JP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hlinkClick r:id="rId4"/>
                        </a:rPr>
                        <a:t>31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hlinkClick r:id="rId4"/>
                        </a:rPr>
                        <a:t>円</a:t>
                      </a:r>
                      <a:r>
                        <a:rPr lang="en-US" altLang="ja-JP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hlinkClick r:id="rId4"/>
                        </a:rPr>
                        <a:t>&amp;600W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hlinkClick r:id="rId4"/>
                        </a:rPr>
                        <a:t>試算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54646"/>
                  </a:ext>
                </a:extLst>
              </a:tr>
              <a:tr h="186970"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清掃抜け漏れ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窓際・家具下</a:t>
                      </a:r>
                      <a:endParaRPr lang="en-US" altLang="ja-JP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  <a:p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約</a:t>
                      </a:r>
                      <a:r>
                        <a:rPr lang="en-US" altLang="ja-JP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15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％残塵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hlinkClick r:id="rId5"/>
                        </a:rPr>
                        <a:t>エコバックス意識調査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471931"/>
                  </a:ext>
                </a:extLst>
              </a:tr>
              <a:tr h="525248"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騒音ストレス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音が気になる在宅者</a:t>
                      </a:r>
                      <a:r>
                        <a:rPr lang="en-US" altLang="ja-JP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62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％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hlinkClick r:id="rId6"/>
                        </a:rPr>
                        <a:t>パナソニック在宅ワーク調査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672193"/>
                  </a:ext>
                </a:extLst>
              </a:tr>
            </a:tbl>
          </a:graphicData>
        </a:graphic>
      </p:graphicFrame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CDB4AB46-8746-3567-6578-A9FE498C1B8B}"/>
              </a:ext>
            </a:extLst>
          </p:cNvPr>
          <p:cNvSpPr txBox="1">
            <a:spLocks/>
          </p:cNvSpPr>
          <p:nvPr/>
        </p:nvSpPr>
        <p:spPr>
          <a:xfrm>
            <a:off x="838200" y="5924629"/>
            <a:ext cx="10515600" cy="826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72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7"/>
              </a:buBlip>
              <a:defRPr kumimoji="1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7"/>
              </a:buBlip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7"/>
              </a:buBlip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7"/>
              </a:buBlip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7"/>
              </a:buBlip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「時間</a:t>
            </a:r>
            <a:r>
              <a:rPr lang="en-US" altLang="ja-JP" sz="20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×</a:t>
            </a:r>
            <a:r>
              <a:rPr lang="ja-JP" altLang="en-US" sz="20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体力」ロス：年間約</a:t>
            </a:r>
            <a:r>
              <a:rPr lang="en-US" altLang="ja-JP" sz="20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100</a:t>
            </a:r>
            <a:r>
              <a:rPr lang="ja-JP" altLang="en-US" sz="20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時間・</a:t>
            </a:r>
            <a:r>
              <a:rPr lang="en-US" altLang="ja-JP" sz="20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10</a:t>
            </a:r>
            <a:r>
              <a:rPr lang="ja-JP" altLang="en-US" sz="20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万円相当</a:t>
            </a:r>
            <a:endParaRPr lang="en-US" altLang="ja-JP" sz="2000" dirty="0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r>
              <a:rPr lang="ja-JP" altLang="en-US" sz="20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騒音・取り残しで満足度低下</a:t>
            </a:r>
            <a:endParaRPr lang="en-US" altLang="ja-JP" sz="2000" dirty="0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689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4B756-9A11-FF8E-5010-B5C6A8CE4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5D8B0-3F72-C45E-05BA-6539EC83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tx2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To-Be</a:t>
            </a:r>
            <a:r>
              <a:rPr kumimoji="1" lang="ja-JP" altLang="en-US" dirty="0">
                <a:solidFill>
                  <a:schemeClr val="tx2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モデルの提案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6AA82B-B7A8-E8F2-FF8C-BFDE91F3A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39"/>
            <a:ext cx="10515600" cy="493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コーナー残塵ゼロ化プラン</a:t>
            </a:r>
            <a:endParaRPr lang="en-US" altLang="ja-JP" sz="2400" dirty="0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A20F461-8272-587C-9F29-638A35671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69628"/>
              </p:ext>
            </p:extLst>
          </p:nvPr>
        </p:nvGraphicFramePr>
        <p:xfrm>
          <a:off x="943979" y="2010080"/>
          <a:ext cx="10127143" cy="4399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5998">
                  <a:extLst>
                    <a:ext uri="{9D8B030D-6E8A-4147-A177-3AD203B41FA5}">
                      <a16:colId xmlns:a16="http://schemas.microsoft.com/office/drawing/2014/main" val="3837187420"/>
                    </a:ext>
                  </a:extLst>
                </a:gridCol>
                <a:gridCol w="7971145">
                  <a:extLst>
                    <a:ext uri="{9D8B030D-6E8A-4147-A177-3AD203B41FA5}">
                      <a16:colId xmlns:a16="http://schemas.microsoft.com/office/drawing/2014/main" val="4175386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082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導入目的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壁際・</a:t>
                      </a:r>
                      <a:r>
                        <a:rPr lang="en-US" altLang="ja-JP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90°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コーナーの清掃率を</a:t>
                      </a:r>
                      <a:r>
                        <a:rPr lang="en-US" altLang="ja-JP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85%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から</a:t>
                      </a:r>
                      <a:r>
                        <a:rPr lang="en-US" altLang="ja-JP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95%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以上に向上し、二度拭き不要の環境を実現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77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主要技術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D 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字型シャーシ＋全幅ローラーブラシ</a:t>
                      </a:r>
                      <a:endParaRPr lang="en-US" altLang="ja-JP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伸縮式サイドブラシ</a:t>
                      </a:r>
                      <a:r>
                        <a:rPr lang="en-US" altLang="ja-JP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/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サイドダクト（壁検知で</a:t>
                      </a:r>
                      <a:r>
                        <a:rPr lang="en-US" altLang="ja-JP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15–20mm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伸長し高速回転）</a:t>
                      </a:r>
                      <a:endParaRPr lang="en-US" altLang="ja-JP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高精度</a:t>
                      </a:r>
                      <a:r>
                        <a:rPr lang="en-US" altLang="ja-JP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LiDAR + Edge-Follow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アルゴリズム（</a:t>
                      </a:r>
                      <a:r>
                        <a:rPr lang="en-US" altLang="ja-JP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1 cm 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級マップと隅低速再走行）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908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実装方法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前端 </a:t>
                      </a:r>
                      <a:r>
                        <a:rPr lang="en-US" altLang="ja-JP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D 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字と電動伸縮ユニットを一体設計</a:t>
                      </a:r>
                      <a:endParaRPr lang="en-US" altLang="ja-JP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SLAM 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が壁接近を検知すると「</a:t>
                      </a:r>
                      <a:r>
                        <a:rPr lang="en-US" altLang="ja-JP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Corner Boost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」モードへ自動切替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9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期待効果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コーナー残塵を約</a:t>
                      </a:r>
                      <a:r>
                        <a:rPr lang="en-US" altLang="ja-JP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60%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削減</a:t>
                      </a:r>
                      <a:endParaRPr lang="en-US" altLang="ja-JP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人手の追い掃除を週 </a:t>
                      </a:r>
                      <a:r>
                        <a:rPr lang="en-US" altLang="ja-JP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3 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回からゼロへ（年間</a:t>
                      </a:r>
                      <a:r>
                        <a:rPr lang="en-US" altLang="ja-JP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26h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節約）</a:t>
                      </a:r>
                      <a:endParaRPr lang="en-US" altLang="ja-JP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時間価値換算約</a:t>
                      </a:r>
                      <a:r>
                        <a:rPr lang="en-US" altLang="ja-JP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¥3.3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万</a:t>
                      </a:r>
                      <a:r>
                        <a:rPr lang="en-US" altLang="ja-JP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/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年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追加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コスト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約</a:t>
                      </a:r>
                      <a:r>
                        <a:rPr lang="en-US" altLang="ja-JP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¥2,000/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台（サイドブラシ機構と筐体改良）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129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61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BAE6A-DCF7-7946-C7C1-E3A7EA568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AD9E2B-D18A-18C0-D30C-01B0F2BD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tx2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To-Be</a:t>
            </a:r>
            <a:r>
              <a:rPr kumimoji="1" lang="ja-JP" altLang="en-US" dirty="0">
                <a:solidFill>
                  <a:schemeClr val="tx2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モデルの提案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683E81-8084-7A99-037B-D59060DDC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39"/>
            <a:ext cx="10515600" cy="493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55dB</a:t>
            </a:r>
            <a:r>
              <a:rPr lang="ja-JP" altLang="en-US" sz="24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静音化プラン</a:t>
            </a:r>
            <a:endParaRPr lang="en-US" altLang="ja-JP" sz="2400" dirty="0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0CDD7BA-5502-4349-195E-797396D28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216908"/>
              </p:ext>
            </p:extLst>
          </p:nvPr>
        </p:nvGraphicFramePr>
        <p:xfrm>
          <a:off x="943979" y="2010080"/>
          <a:ext cx="10127143" cy="4124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5998">
                  <a:extLst>
                    <a:ext uri="{9D8B030D-6E8A-4147-A177-3AD203B41FA5}">
                      <a16:colId xmlns:a16="http://schemas.microsoft.com/office/drawing/2014/main" val="3837187420"/>
                    </a:ext>
                  </a:extLst>
                </a:gridCol>
                <a:gridCol w="7971145">
                  <a:extLst>
                    <a:ext uri="{9D8B030D-6E8A-4147-A177-3AD203B41FA5}">
                      <a16:colId xmlns:a16="http://schemas.microsoft.com/office/drawing/2014/main" val="4175386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082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導入目的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運転音を</a:t>
                      </a:r>
                      <a:r>
                        <a:rPr lang="en-US" altLang="ja-JP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65dB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未満から</a:t>
                      </a:r>
                      <a:r>
                        <a:rPr lang="en-US" altLang="ja-JP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55dB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以下 に抑え、在宅ワークや夜間稼働でも快適な環境を提供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77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主要技術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無刷 </a:t>
                      </a:r>
                      <a:r>
                        <a:rPr lang="en-US" altLang="ja-JP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DC 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高速ファン＋螺旋風道</a:t>
                      </a:r>
                      <a:endParaRPr lang="en-US" altLang="ja-JP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スマート変頻吸引（</a:t>
                      </a:r>
                      <a:r>
                        <a:rPr lang="en-US" altLang="ja-JP" dirty="0" err="1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BoostIQ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）</a:t>
                      </a:r>
                      <a:endParaRPr lang="en-US" altLang="ja-JP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TPU 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防振サスペンション＋二重吸音材</a:t>
                      </a:r>
                      <a:endParaRPr lang="en-US" altLang="ja-JP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ゼロタングルローラーブラシ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908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実装方法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粒子／負圧センサーでファン回転数をリアルタイム制御</a:t>
                      </a:r>
                      <a:endParaRPr lang="en-US" altLang="ja-JP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モーター室を吸音材で包み、シャーシは</a:t>
                      </a:r>
                      <a:r>
                        <a:rPr lang="en-US" altLang="ja-JP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TPU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で浮動支持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9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期待効果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通常モード騒音</a:t>
                      </a:r>
                      <a:r>
                        <a:rPr lang="en-US" altLang="ja-JP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55dB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以下（音エネルギーを約</a:t>
                      </a:r>
                      <a:r>
                        <a:rPr lang="en-US" altLang="ja-JP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60%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低減）</a:t>
                      </a:r>
                      <a:endParaRPr lang="en-US" altLang="ja-JP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騒音クレームを約</a:t>
                      </a:r>
                      <a:r>
                        <a:rPr lang="en-US" altLang="ja-JP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70%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減少</a:t>
                      </a:r>
                      <a:endParaRPr lang="en-US" altLang="ja-JP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夜間自動清掃率を</a:t>
                      </a:r>
                      <a:r>
                        <a:rPr lang="en-US" altLang="ja-JP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35%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向上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18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追加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コスト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約</a:t>
                      </a:r>
                      <a:r>
                        <a:rPr lang="en-US" altLang="ja-JP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¥3,000/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台（無刷ファン、吸音・防振パーツ）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129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939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BFE2F-BA92-879F-7D68-FACD18EA1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59ED8E-4F3E-45D5-DB2F-A7A00AC28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tx2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価格設定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BD5876-5B97-DBF6-F04B-D57E53E8E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39"/>
            <a:ext cx="10515600" cy="493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コスト</a:t>
            </a:r>
            <a:r>
              <a:rPr lang="en-US" altLang="ja-JP" sz="24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&amp;</a:t>
            </a:r>
            <a:r>
              <a:rPr lang="ja-JP" altLang="en-US" sz="24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定価</a:t>
            </a:r>
            <a:endParaRPr lang="en-US" altLang="ja-JP" sz="2400" dirty="0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1633E3A-D432-9BF3-7087-4BD4E28DA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23501"/>
              </p:ext>
            </p:extLst>
          </p:nvPr>
        </p:nvGraphicFramePr>
        <p:xfrm>
          <a:off x="1048773" y="1968436"/>
          <a:ext cx="9343923" cy="2966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114641">
                  <a:extLst>
                    <a:ext uri="{9D8B030D-6E8A-4147-A177-3AD203B41FA5}">
                      <a16:colId xmlns:a16="http://schemas.microsoft.com/office/drawing/2014/main" val="901066435"/>
                    </a:ext>
                  </a:extLst>
                </a:gridCol>
                <a:gridCol w="3114641">
                  <a:extLst>
                    <a:ext uri="{9D8B030D-6E8A-4147-A177-3AD203B41FA5}">
                      <a16:colId xmlns:a16="http://schemas.microsoft.com/office/drawing/2014/main" val="466164819"/>
                    </a:ext>
                  </a:extLst>
                </a:gridCol>
                <a:gridCol w="3114641">
                  <a:extLst>
                    <a:ext uri="{9D8B030D-6E8A-4147-A177-3AD203B41FA5}">
                      <a16:colId xmlns:a16="http://schemas.microsoft.com/office/drawing/2014/main" val="2487261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コスト</a:t>
                      </a:r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内訳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金額（円</a:t>
                      </a:r>
                      <a:r>
                        <a:rPr lang="en-US" altLang="zh-TW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/</a:t>
                      </a:r>
                      <a:r>
                        <a:rPr lang="zh-TW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台）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08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主要電子部品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LiDAR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、</a:t>
                      </a:r>
                      <a:r>
                        <a:rPr lang="en-US" altLang="ja-JP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SoC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、バッテリー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18,000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52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シャーシ</a:t>
                      </a:r>
                      <a:r>
                        <a:rPr lang="en-US" altLang="ja-JP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&amp;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伸縮ブラシ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D 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字筐体、電動ユニット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4,000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298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センサー・小物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赤外</a:t>
                      </a:r>
                      <a:r>
                        <a:rPr lang="en-US" altLang="ja-JP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/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圧力センサー、配線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3,000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46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組立・検査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国内最終組立ライン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4,000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84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物流・保険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倉庫～ユーザー宅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2,000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470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マーケティング・</a:t>
                      </a:r>
                      <a:r>
                        <a:rPr lang="en-US" altLang="ja-JP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EC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手数料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広告、プラットフォーム料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3,000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69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総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コスト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30,000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811109"/>
                  </a:ext>
                </a:extLst>
              </a:tr>
            </a:tbl>
          </a:graphicData>
        </a:graphic>
      </p:graphicFrame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C0CC2F34-A1C9-F7B5-2F3E-2913E5B93400}"/>
              </a:ext>
            </a:extLst>
          </p:cNvPr>
          <p:cNvSpPr txBox="1">
            <a:spLocks/>
          </p:cNvSpPr>
          <p:nvPr/>
        </p:nvSpPr>
        <p:spPr>
          <a:xfrm>
            <a:off x="838200" y="5136362"/>
            <a:ext cx="10515600" cy="1480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72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kumimoji="1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価値ベース価格決定</a:t>
            </a:r>
            <a:endParaRPr lang="en-US" altLang="ja-JP" sz="2000" dirty="0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lvl="1"/>
            <a:r>
              <a:rPr lang="ja-JP" altLang="en-US" sz="16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顧客</a:t>
            </a:r>
            <a:r>
              <a:rPr lang="en-US" altLang="ja-JP" sz="16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3</a:t>
            </a:r>
            <a:r>
              <a:rPr lang="ja-JP" altLang="en-US" sz="16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年間の便益（時間節約など）≈</a:t>
            </a:r>
            <a:r>
              <a:rPr lang="en-US" altLang="ja-JP" sz="16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100,000</a:t>
            </a:r>
            <a:r>
              <a:rPr lang="ja-JP" altLang="en-US" sz="16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円 </a:t>
            </a:r>
            <a:endParaRPr lang="en-US" altLang="ja-JP" sz="1600" dirty="0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lvl="1"/>
            <a:r>
              <a:rPr lang="ja-JP" altLang="en-US" sz="16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価値シェア</a:t>
            </a:r>
            <a:r>
              <a:rPr lang="en-US" altLang="ja-JP" sz="16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40%</a:t>
            </a:r>
            <a:r>
              <a:rPr lang="ja-JP" altLang="en-US" sz="16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を自社取り分と設定 </a:t>
            </a:r>
            <a:endParaRPr lang="en-US" altLang="ja-JP" sz="1600" dirty="0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lvl="1"/>
            <a:r>
              <a:rPr lang="ja-JP" altLang="en-US" sz="16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販売価格</a:t>
            </a:r>
            <a:r>
              <a:rPr lang="en-US" altLang="ja-JP" sz="16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: 40,000 </a:t>
            </a:r>
            <a:r>
              <a:rPr lang="ja-JP" altLang="en-US" sz="16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円（税別） → 粗利</a:t>
            </a:r>
            <a:r>
              <a:rPr lang="en-US" altLang="ja-JP" sz="16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10,000</a:t>
            </a:r>
            <a:r>
              <a:rPr lang="ja-JP" altLang="en-US" sz="16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円</a:t>
            </a:r>
            <a:r>
              <a:rPr lang="en-US" altLang="ja-JP" sz="16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/</a:t>
            </a:r>
            <a:r>
              <a:rPr lang="ja-JP" altLang="en-US" sz="16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台（マージン</a:t>
            </a:r>
            <a:r>
              <a:rPr lang="en-US" altLang="ja-JP" sz="16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25%</a:t>
            </a:r>
            <a:r>
              <a:rPr lang="ja-JP" altLang="en-US" sz="16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）</a:t>
            </a:r>
            <a:endParaRPr lang="en-US" altLang="ja-JP" sz="2000" dirty="0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116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1B3E7-FDB7-0CBC-C686-DB98A1543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3F07A-A037-7567-2B43-AEFC5CC0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tx2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価格設定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646472-F399-5664-B484-59F8F142B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39"/>
            <a:ext cx="10515600" cy="493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ROI&amp;</a:t>
            </a:r>
            <a:r>
              <a:rPr lang="ja-JP" altLang="en-US" sz="24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投資回収</a:t>
            </a:r>
            <a:endParaRPr lang="en-US" altLang="ja-JP" sz="2400" dirty="0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407B415-B6F3-896E-91E5-22D2F1EBB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402392"/>
              </p:ext>
            </p:extLst>
          </p:nvPr>
        </p:nvGraphicFramePr>
        <p:xfrm>
          <a:off x="838199" y="2307374"/>
          <a:ext cx="981996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014">
                  <a:extLst>
                    <a:ext uri="{9D8B030D-6E8A-4147-A177-3AD203B41FA5}">
                      <a16:colId xmlns:a16="http://schemas.microsoft.com/office/drawing/2014/main" val="1339545414"/>
                    </a:ext>
                  </a:extLst>
                </a:gridCol>
                <a:gridCol w="3136489">
                  <a:extLst>
                    <a:ext uri="{9D8B030D-6E8A-4147-A177-3AD203B41FA5}">
                      <a16:colId xmlns:a16="http://schemas.microsoft.com/office/drawing/2014/main" val="2203641105"/>
                    </a:ext>
                  </a:extLst>
                </a:gridCol>
                <a:gridCol w="4896466">
                  <a:extLst>
                    <a:ext uri="{9D8B030D-6E8A-4147-A177-3AD203B41FA5}">
                      <a16:colId xmlns:a16="http://schemas.microsoft.com/office/drawing/2014/main" val="426452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指標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数値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7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初期投資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40,000</a:t>
                      </a:r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本体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65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年間便益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zh-CN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78h × 1,274</a:t>
                      </a:r>
                      <a:r>
                        <a:rPr lang="zh-CN" altLang="pt-BR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円 ≒ </a:t>
                      </a:r>
                      <a:r>
                        <a:rPr lang="pt-BR" altLang="zh-CN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99,000</a:t>
                      </a:r>
                      <a:r>
                        <a:rPr lang="zh-CN" altLang="pt-BR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円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掃除時間削減（</a:t>
                      </a:r>
                      <a:r>
                        <a:rPr lang="en-US" altLang="zh-CN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1.5h/</a:t>
                      </a:r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週 → </a:t>
                      </a:r>
                      <a:r>
                        <a:rPr lang="en-US" altLang="zh-CN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0.5h/</a:t>
                      </a:r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週）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7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回収期間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約</a:t>
                      </a:r>
                      <a:r>
                        <a:rPr lang="en-US" altLang="zh-CN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0.4</a:t>
                      </a:r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40,000 ÷ 99,000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822153"/>
                  </a:ext>
                </a:extLst>
              </a:tr>
            </a:tbl>
          </a:graphicData>
        </a:graphic>
      </p:graphicFrame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5C03B1D2-0814-99C6-0E58-F5DB17ADF979}"/>
              </a:ext>
            </a:extLst>
          </p:cNvPr>
          <p:cNvSpPr txBox="1">
            <a:spLocks/>
          </p:cNvSpPr>
          <p:nvPr/>
        </p:nvSpPr>
        <p:spPr>
          <a:xfrm>
            <a:off x="838200" y="1989301"/>
            <a:ext cx="10515600" cy="493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72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kumimoji="1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顧客視点</a:t>
            </a:r>
            <a:endParaRPr lang="en-US" altLang="ja-JP" sz="2000" dirty="0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80F0FB1A-20B2-E759-D4D6-88FA2E5D4392}"/>
              </a:ext>
            </a:extLst>
          </p:cNvPr>
          <p:cNvSpPr txBox="1">
            <a:spLocks/>
          </p:cNvSpPr>
          <p:nvPr/>
        </p:nvSpPr>
        <p:spPr>
          <a:xfrm>
            <a:off x="838200" y="4149314"/>
            <a:ext cx="10515600" cy="493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72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kumimoji="1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300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自社視点</a:t>
            </a:r>
            <a:endParaRPr lang="en-US" altLang="ja-JP" sz="2000" dirty="0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6109AF5-13FA-ADDF-8B54-E4E6653D6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569592"/>
              </p:ext>
            </p:extLst>
          </p:nvPr>
        </p:nvGraphicFramePr>
        <p:xfrm>
          <a:off x="838200" y="4442532"/>
          <a:ext cx="981996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845">
                  <a:extLst>
                    <a:ext uri="{9D8B030D-6E8A-4147-A177-3AD203B41FA5}">
                      <a16:colId xmlns:a16="http://schemas.microsoft.com/office/drawing/2014/main" val="727985253"/>
                    </a:ext>
                  </a:extLst>
                </a:gridCol>
                <a:gridCol w="3126658">
                  <a:extLst>
                    <a:ext uri="{9D8B030D-6E8A-4147-A177-3AD203B41FA5}">
                      <a16:colId xmlns:a16="http://schemas.microsoft.com/office/drawing/2014/main" val="4237911086"/>
                    </a:ext>
                  </a:extLst>
                </a:gridCol>
                <a:gridCol w="4896466">
                  <a:extLst>
                    <a:ext uri="{9D8B030D-6E8A-4147-A177-3AD203B41FA5}">
                      <a16:colId xmlns:a16="http://schemas.microsoft.com/office/drawing/2014/main" val="3571849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指標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数値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07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1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台あたり粗利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10,000</a:t>
                      </a:r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販売価格</a:t>
                      </a:r>
                      <a:r>
                        <a:rPr lang="en-US" altLang="ja-JP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40,000 − 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総コスト</a:t>
                      </a:r>
                      <a:r>
                        <a:rPr lang="en-US" altLang="ja-JP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30,000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33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開発費用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100,000,000</a:t>
                      </a:r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ハード・ソフト</a:t>
                      </a:r>
                      <a:r>
                        <a:rPr lang="en-US" altLang="ja-JP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R&amp;D</a:t>
                      </a:r>
                      <a:r>
                        <a:rPr lang="ja-JP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、一括計上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580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損益分岐点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10,000</a:t>
                      </a:r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10,000</a:t>
                      </a:r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円 </a:t>
                      </a:r>
                      <a:r>
                        <a:rPr lang="en-US" altLang="zh-CN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× 10,000</a:t>
                      </a:r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台 </a:t>
                      </a:r>
                      <a:r>
                        <a:rPr lang="en-US" altLang="zh-CN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= 100M</a:t>
                      </a:r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22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年間販売目標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50,000</a:t>
                      </a:r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国内</a:t>
                      </a:r>
                      <a:r>
                        <a:rPr lang="en-US" altLang="zh-CN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EC + </a:t>
                      </a:r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量販店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96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営業利益（</a:t>
                      </a:r>
                      <a:r>
                        <a:rPr lang="en-US" altLang="zh-TW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1</a:t>
                      </a:r>
                      <a:r>
                        <a:rPr lang="zh-TW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年）</a:t>
                      </a:r>
                      <a:endParaRPr lang="zh-CN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500,000,000</a:t>
                      </a:r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10,000</a:t>
                      </a:r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円 </a:t>
                      </a:r>
                      <a:r>
                        <a:rPr lang="en-US" altLang="zh-CN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× 50,000</a:t>
                      </a:r>
                      <a:r>
                        <a:rPr lang="zh-CN" altLang="en-US" dirty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289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900232"/>
      </p:ext>
    </p:extLst>
  </p:cSld>
  <p:clrMapOvr>
    <a:masterClrMapping/>
  </p:clrMapOvr>
</p:sld>
</file>

<file path=ppt/theme/theme1.xml><?xml version="1.0" encoding="utf-8"?>
<a:theme xmlns:a="http://schemas.openxmlformats.org/drawingml/2006/main" name="lab2023">
  <a:themeElements>
    <a:clrScheme name="ユーザー定義 8">
      <a:dk1>
        <a:srgbClr val="000000"/>
      </a:dk1>
      <a:lt1>
        <a:srgbClr val="FFFFFF"/>
      </a:lt1>
      <a:dk2>
        <a:srgbClr val="2F481D"/>
      </a:dk2>
      <a:lt2>
        <a:srgbClr val="E5E5E5"/>
      </a:lt2>
      <a:accent1>
        <a:srgbClr val="FEA7AE"/>
      </a:accent1>
      <a:accent2>
        <a:srgbClr val="B9D5A5"/>
      </a:accent2>
      <a:accent3>
        <a:srgbClr val="B998CE"/>
      </a:accent3>
      <a:accent4>
        <a:srgbClr val="FFC70A"/>
      </a:accent4>
      <a:accent5>
        <a:srgbClr val="FEA7AE"/>
      </a:accent5>
      <a:accent6>
        <a:srgbClr val="B8D4A4"/>
      </a:accent6>
      <a:hlink>
        <a:srgbClr val="B997CD"/>
      </a:hlink>
      <a:folHlink>
        <a:srgbClr val="246D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b2023" id="{E6CEBF07-DC5D-FF41-A8E2-71607FBB376F}" vid="{EB71F42A-E983-2946-BCA6-555642D62412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lab2023</Template>
  <TotalTime>12346</TotalTime>
  <Words>922</Words>
  <Application>Microsoft Office PowerPoint</Application>
  <PresentationFormat>宽屏</PresentationFormat>
  <Paragraphs>180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Yu Gothic</vt:lpstr>
      <vt:lpstr>Yu Gothic</vt:lpstr>
      <vt:lpstr>Yu Gothic Medium</vt:lpstr>
      <vt:lpstr>Arial</vt:lpstr>
      <vt:lpstr>Calibri</vt:lpstr>
      <vt:lpstr>lab2023</vt:lpstr>
      <vt:lpstr>製品企画提案  ロボット掃除機</vt:lpstr>
      <vt:lpstr>市場分析</vt:lpstr>
      <vt:lpstr>市場分析</vt:lpstr>
      <vt:lpstr>As-Is モデルの分析</vt:lpstr>
      <vt:lpstr>As-Is モデルの分析</vt:lpstr>
      <vt:lpstr>To-Beモデルの提案</vt:lpstr>
      <vt:lpstr>To-Beモデルの提案</vt:lpstr>
      <vt:lpstr>価格設定</vt:lpstr>
      <vt:lpstr>価格設定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2022年度  研究室運営ミーティング</dc:title>
  <dc:creator>村上 陽平(yohei)</dc:creator>
  <cp:lastModifiedBy>t14885</cp:lastModifiedBy>
  <cp:revision>203</cp:revision>
  <cp:lastPrinted>2022-04-04T08:37:51Z</cp:lastPrinted>
  <dcterms:created xsi:type="dcterms:W3CDTF">2022-03-31T04:46:08Z</dcterms:created>
  <dcterms:modified xsi:type="dcterms:W3CDTF">2025-05-19T10:04:13Z</dcterms:modified>
</cp:coreProperties>
</file>