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7"/>
  </p:notesMasterIdLst>
  <p:sldIdLst>
    <p:sldId id="256" r:id="rId3"/>
    <p:sldId id="263" r:id="rId4"/>
    <p:sldId id="279" r:id="rId5"/>
    <p:sldId id="30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FE6"/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660" y="348"/>
      </p:cViewPr>
      <p:guideLst>
        <p:guide orient="horz" pos="1642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DAAC2-3404-4325-BA90-11E1B8950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6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1907704" y="5025070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518"/>
            <a:ext cx="7772400" cy="11020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962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571"/>
            <a:ext cx="2895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淘宝店chenying0907 36"/>
            <p:cNvSpPr/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" name="淘宝店chenying0907 37"/>
            <p:cNvSpPr/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7" name="淘宝店chenying0907 38"/>
            <p:cNvSpPr/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8" name="淘宝店chenying0907 39"/>
            <p:cNvSpPr/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9" name="淘宝店chenying0907 40"/>
            <p:cNvSpPr/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0" name="淘宝店chenying0907 41"/>
            <p:cNvSpPr/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PA_淘宝店chenying0907 11"/>
          <p:cNvSpPr/>
          <p:nvPr>
            <p:custDataLst>
              <p:tags r:id="rId2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PA_文本框 42"/>
          <p:cNvSpPr txBox="1"/>
          <p:nvPr>
            <p:custDataLst>
              <p:tags r:id="rId3"/>
            </p:custDataLst>
          </p:nvPr>
        </p:nvSpPr>
        <p:spPr>
          <a:xfrm>
            <a:off x="1620009" y="1851881"/>
            <a:ext cx="5904656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cs typeface="+mn-ea"/>
                <a:sym typeface="+mn-lt"/>
              </a:rPr>
              <a:t>ロボット掃除機</a:t>
            </a: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製品企画提案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DB8645-C290-497A-B25D-0427C98DD849}"/>
              </a:ext>
            </a:extLst>
          </p:cNvPr>
          <p:cNvGrpSpPr/>
          <p:nvPr/>
        </p:nvGrpSpPr>
        <p:grpSpPr>
          <a:xfrm>
            <a:off x="2723015" y="2571750"/>
            <a:ext cx="4065635" cy="246221"/>
            <a:chOff x="3020965" y="3077700"/>
            <a:chExt cx="4065635" cy="246221"/>
          </a:xfrm>
        </p:grpSpPr>
        <p:grpSp>
          <p:nvGrpSpPr>
            <p:cNvPr id="47" name="PA_淘宝店chenying0907 46"/>
            <p:cNvGrpSpPr/>
            <p:nvPr>
              <p:custDataLst>
                <p:tags r:id="rId10"/>
              </p:custDataLst>
            </p:nvPr>
          </p:nvGrpSpPr>
          <p:grpSpPr>
            <a:xfrm>
              <a:off x="3020965" y="3131185"/>
              <a:ext cx="117790" cy="133898"/>
              <a:chOff x="860980" y="3583766"/>
              <a:chExt cx="100336" cy="114060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淘宝店chenying0907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淘宝店chenying0907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5" name="PA_文本框 1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04641" y="3077700"/>
              <a:ext cx="38819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MIAO PEI-CHI </a:t>
              </a:r>
              <a:r>
                <a:rPr lang="ja-JP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ミャオ　ペイチー  学籍番号：</a:t>
              </a:r>
              <a:r>
                <a:rPr lang="en-US" altLang="ja-JP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44251061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517E81-4FAD-5EDF-E1B3-ED3CA57E7891}"/>
              </a:ext>
            </a:extLst>
          </p:cNvPr>
          <p:cNvGrpSpPr/>
          <p:nvPr/>
        </p:nvGrpSpPr>
        <p:grpSpPr>
          <a:xfrm>
            <a:off x="2725391" y="2867765"/>
            <a:ext cx="4065635" cy="246221"/>
            <a:chOff x="3020965" y="3077700"/>
            <a:chExt cx="4065635" cy="246221"/>
          </a:xfrm>
        </p:grpSpPr>
        <p:grpSp>
          <p:nvGrpSpPr>
            <p:cNvPr id="6" name="PA_淘宝店chenying0907 46">
              <a:extLst>
                <a:ext uri="{FF2B5EF4-FFF2-40B4-BE49-F238E27FC236}">
                  <a16:creationId xmlns:a16="http://schemas.microsoft.com/office/drawing/2014/main" id="{3DED0948-79B8-74EA-23B8-46B8A98BEE10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020965" y="3131185"/>
              <a:ext cx="117790" cy="133898"/>
              <a:chOff x="860980" y="3583766"/>
              <a:chExt cx="100336" cy="114060"/>
            </a:xfrm>
            <a:solidFill>
              <a:schemeClr val="bg1">
                <a:lumMod val="65000"/>
              </a:schemeClr>
            </a:solidFill>
          </p:grpSpPr>
          <p:sp>
            <p:nvSpPr>
              <p:cNvPr id="8" name="淘宝店chenying0907 12">
                <a:extLst>
                  <a:ext uri="{FF2B5EF4-FFF2-40B4-BE49-F238E27FC236}">
                    <a16:creationId xmlns:a16="http://schemas.microsoft.com/office/drawing/2014/main" id="{0956C0A9-D77C-7B90-2BB0-F9865EE48B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淘宝店chenying0907 13">
                <a:extLst>
                  <a:ext uri="{FF2B5EF4-FFF2-40B4-BE49-F238E27FC236}">
                    <a16:creationId xmlns:a16="http://schemas.microsoft.com/office/drawing/2014/main" id="{682D9082-30D8-AB76-2153-7F8EE0916EE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PA_文本框 19">
              <a:extLst>
                <a:ext uri="{FF2B5EF4-FFF2-40B4-BE49-F238E27FC236}">
                  <a16:creationId xmlns:a16="http://schemas.microsoft.com/office/drawing/2014/main" id="{80F96E60-A670-C98C-7A76-D70F415A3BB2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04641" y="3077700"/>
              <a:ext cx="38819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MIAO PEI-CHI </a:t>
              </a:r>
              <a:r>
                <a:rPr lang="ja-JP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ミャオ　ペイチー  学籍番号：</a:t>
              </a:r>
              <a:r>
                <a:rPr lang="en-US" altLang="ja-JP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44251061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EE2EA8-778A-9493-EA18-01350B5FAEB7}"/>
              </a:ext>
            </a:extLst>
          </p:cNvPr>
          <p:cNvGrpSpPr/>
          <p:nvPr/>
        </p:nvGrpSpPr>
        <p:grpSpPr>
          <a:xfrm>
            <a:off x="2725391" y="3164941"/>
            <a:ext cx="4065635" cy="246221"/>
            <a:chOff x="3020965" y="3077700"/>
            <a:chExt cx="4065635" cy="246221"/>
          </a:xfrm>
        </p:grpSpPr>
        <p:grpSp>
          <p:nvGrpSpPr>
            <p:cNvPr id="11" name="PA_淘宝店chenying0907 46">
              <a:extLst>
                <a:ext uri="{FF2B5EF4-FFF2-40B4-BE49-F238E27FC236}">
                  <a16:creationId xmlns:a16="http://schemas.microsoft.com/office/drawing/2014/main" id="{656C2251-884B-B8A5-8378-A22A2355AB29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020965" y="3131185"/>
              <a:ext cx="117790" cy="133898"/>
              <a:chOff x="860980" y="3583766"/>
              <a:chExt cx="100336" cy="114060"/>
            </a:xfrm>
            <a:solidFill>
              <a:schemeClr val="bg1">
                <a:lumMod val="65000"/>
              </a:schemeClr>
            </a:solidFill>
          </p:grpSpPr>
          <p:sp>
            <p:nvSpPr>
              <p:cNvPr id="14" name="淘宝店chenying0907 12">
                <a:extLst>
                  <a:ext uri="{FF2B5EF4-FFF2-40B4-BE49-F238E27FC236}">
                    <a16:creationId xmlns:a16="http://schemas.microsoft.com/office/drawing/2014/main" id="{0151C412-896F-C24C-5898-AF542D3713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淘宝店chenying0907 13">
                <a:extLst>
                  <a:ext uri="{FF2B5EF4-FFF2-40B4-BE49-F238E27FC236}">
                    <a16:creationId xmlns:a16="http://schemas.microsoft.com/office/drawing/2014/main" id="{7132557D-D2A9-BA49-45C9-355275BC7235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PA_文本框 19">
              <a:extLst>
                <a:ext uri="{FF2B5EF4-FFF2-40B4-BE49-F238E27FC236}">
                  <a16:creationId xmlns:a16="http://schemas.microsoft.com/office/drawing/2014/main" id="{308B7A27-88C9-4F91-70E5-40C6ED5BBF18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04641" y="3077700"/>
              <a:ext cx="38819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MIAO PEI-CHI </a:t>
              </a:r>
              <a:r>
                <a:rPr lang="ja-JP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ミャオ　ペイチー  学籍番号：</a:t>
              </a:r>
              <a:r>
                <a:rPr lang="en-US" altLang="ja-JP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44251061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C428A4-1E44-88F3-975D-B986EFFFEEA9}"/>
              </a:ext>
            </a:extLst>
          </p:cNvPr>
          <p:cNvGrpSpPr/>
          <p:nvPr/>
        </p:nvGrpSpPr>
        <p:grpSpPr>
          <a:xfrm>
            <a:off x="2722271" y="3477657"/>
            <a:ext cx="4065635" cy="246221"/>
            <a:chOff x="3020965" y="3077700"/>
            <a:chExt cx="4065635" cy="246221"/>
          </a:xfrm>
        </p:grpSpPr>
        <p:grpSp>
          <p:nvGrpSpPr>
            <p:cNvPr id="17" name="PA_淘宝店chenying0907 46">
              <a:extLst>
                <a:ext uri="{FF2B5EF4-FFF2-40B4-BE49-F238E27FC236}">
                  <a16:creationId xmlns:a16="http://schemas.microsoft.com/office/drawing/2014/main" id="{E8E62256-04F1-02D4-60A2-375532204170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020965" y="3131185"/>
              <a:ext cx="117790" cy="133898"/>
              <a:chOff x="860980" y="3583766"/>
              <a:chExt cx="100336" cy="114060"/>
            </a:xfrm>
            <a:solidFill>
              <a:schemeClr val="bg1">
                <a:lumMod val="65000"/>
              </a:schemeClr>
            </a:solidFill>
          </p:grpSpPr>
          <p:sp>
            <p:nvSpPr>
              <p:cNvPr id="19" name="淘宝店chenying0907 12">
                <a:extLst>
                  <a:ext uri="{FF2B5EF4-FFF2-40B4-BE49-F238E27FC236}">
                    <a16:creationId xmlns:a16="http://schemas.microsoft.com/office/drawing/2014/main" id="{6DAEEBC2-3500-C4F5-00FC-EF17318E30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淘宝店chenying0907 13">
                <a:extLst>
                  <a:ext uri="{FF2B5EF4-FFF2-40B4-BE49-F238E27FC236}">
                    <a16:creationId xmlns:a16="http://schemas.microsoft.com/office/drawing/2014/main" id="{409BC378-D372-A17C-A5C3-C4C38DC68DEB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40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PA_文本框 19">
              <a:extLst>
                <a:ext uri="{FF2B5EF4-FFF2-40B4-BE49-F238E27FC236}">
                  <a16:creationId xmlns:a16="http://schemas.microsoft.com/office/drawing/2014/main" id="{87CFBF87-FB0F-AFC8-C154-0DBC4C9A535C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04641" y="3077700"/>
              <a:ext cx="38819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MIAO PEI-CHI </a:t>
              </a:r>
              <a:r>
                <a:rPr lang="ja-JP" altLang="en-US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ミャオ　ペイチー  学籍番号：</a:t>
              </a:r>
              <a:r>
                <a:rPr lang="en-US" altLang="ja-JP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44251061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_淘宝店chenying0907 24"/>
          <p:cNvGrpSpPr/>
          <p:nvPr>
            <p:custDataLst>
              <p:tags r:id="rId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淘宝店chenying0907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淘宝店chenying0907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淘宝店chenying0907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PA_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804" y="195767"/>
            <a:ext cx="1808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Arial" panose="020B0604020202090204" pitchFamily="34" charset="0"/>
              <a:buNone/>
            </a:pPr>
            <a:r>
              <a:rPr lang="zh-CN" altLang="en-US" sz="3200" dirty="0">
                <a:solidFill>
                  <a:schemeClr val="accent3"/>
                </a:solidFill>
                <a:cs typeface="+mn-ea"/>
                <a:sym typeface="+mn-lt"/>
              </a:rPr>
              <a:t>市場分析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BD90225-B185-E398-F61E-F3A2FC3E46C8}"/>
              </a:ext>
            </a:extLst>
          </p:cNvPr>
          <p:cNvSpPr txBox="1">
            <a:spLocks/>
          </p:cNvSpPr>
          <p:nvPr/>
        </p:nvSpPr>
        <p:spPr>
          <a:xfrm>
            <a:off x="838200" y="776007"/>
            <a:ext cx="10515600" cy="4935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endParaRPr lang="en-US" altLang="ja-JP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C5D9BB-7232-81DC-7A27-544CD7879879}"/>
              </a:ext>
            </a:extLst>
          </p:cNvPr>
          <p:cNvGrpSpPr/>
          <p:nvPr/>
        </p:nvGrpSpPr>
        <p:grpSpPr>
          <a:xfrm>
            <a:off x="582561" y="295910"/>
            <a:ext cx="10515600" cy="4943539"/>
            <a:chOff x="582561" y="295910"/>
            <a:chExt cx="10515600" cy="4943539"/>
          </a:xfrm>
        </p:grpSpPr>
        <p:sp>
          <p:nvSpPr>
            <p:cNvPr id="2" name="文本框 1"/>
            <p:cNvSpPr txBox="1"/>
            <p:nvPr/>
          </p:nvSpPr>
          <p:spPr>
            <a:xfrm>
              <a:off x="2484120" y="295910"/>
              <a:ext cx="457200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ja-JP" altLang="en-US" sz="2000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市場規模（世界・日本）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66CF05E-409E-255A-F3B6-768B290185C0}"/>
                </a:ext>
              </a:extLst>
            </p:cNvPr>
            <p:cNvGrpSpPr/>
            <p:nvPr/>
          </p:nvGrpSpPr>
          <p:grpSpPr>
            <a:xfrm>
              <a:off x="582561" y="699542"/>
              <a:ext cx="10515600" cy="4539907"/>
              <a:chOff x="582561" y="699542"/>
              <a:chExt cx="10515600" cy="453990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AD58302-4984-9791-79C5-DA53ADFDA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61" y="699542"/>
                <a:ext cx="3900948" cy="306998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4D3E337-1DA8-A802-B6E2-556728AA5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4008" y="699542"/>
                <a:ext cx="3559279" cy="3072581"/>
              </a:xfrm>
              <a:prstGeom prst="rect">
                <a:avLst/>
              </a:prstGeom>
            </p:spPr>
          </p:pic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01F827C3-BC63-BCF1-C466-575002632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69526"/>
                <a:ext cx="3645309" cy="1469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372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7"/>
                  </a:buBlip>
                  <a:defRPr kumimoji="1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世界</a:t>
                </a:r>
                <a:endParaRPr lang="en-US" altLang="ja-JP" sz="14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 marL="0" indent="0">
                  <a:buFontTx/>
                  <a:buNone/>
                </a:pP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2021: $4,479.8</a:t>
                </a:r>
              </a:p>
              <a:p>
                <a:pPr marL="0" indent="0">
                  <a:buFontTx/>
                  <a:buNone/>
                </a:pP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2030: $29,824.5</a:t>
                </a:r>
              </a:p>
              <a:p>
                <a:pPr marL="0" indent="0">
                  <a:buFontTx/>
                  <a:buNone/>
                </a:pP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CAGR: 23.4%</a:t>
                </a:r>
              </a:p>
              <a:p>
                <a:pPr marL="0" indent="0">
                  <a:buFontTx/>
                  <a:buNone/>
                </a:pPr>
                <a:endParaRPr lang="en-US" altLang="ja-JP" sz="14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  <p:sp>
            <p:nvSpPr>
              <p:cNvPr id="10" name="コンテンツ プレースホルダー 2">
                <a:extLst>
                  <a:ext uri="{FF2B5EF4-FFF2-40B4-BE49-F238E27FC236}">
                    <a16:creationId xmlns:a16="http://schemas.microsoft.com/office/drawing/2014/main" id="{5C89A5E9-3771-A9AA-4C38-B2C72C35E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6408" y="3766926"/>
                <a:ext cx="3645309" cy="1469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372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7"/>
                  </a:buBlip>
                  <a:defRPr kumimoji="1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日本</a:t>
                </a:r>
                <a:endParaRPr lang="en-US" altLang="ja-JP" sz="14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 marL="0" indent="0">
                  <a:buFontTx/>
                  <a:buNone/>
                </a:pP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2021: $351.0</a:t>
                </a:r>
              </a:p>
              <a:p>
                <a:pPr marL="0" indent="0">
                  <a:buFontTx/>
                  <a:buNone/>
                </a:pP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2030: $2,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641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.5</a:t>
                </a:r>
              </a:p>
              <a:p>
                <a:pPr marL="0" indent="0">
                  <a:buFontTx/>
                  <a:buNone/>
                </a:pPr>
                <a:r>
                  <a:rPr lang="en-US" altLang="ja-JP" sz="14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CAGR: 25.1%</a:t>
                </a:r>
              </a:p>
              <a:p>
                <a:pPr marL="0" indent="0">
                  <a:buFontTx/>
                  <a:buNone/>
                </a:pPr>
                <a:endParaRPr lang="en-US" altLang="ja-JP" sz="1400" dirty="0">
                  <a:solidFill>
                    <a:schemeClr val="tx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87140405-3DA9-AC41-718A-D674D99BA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561" y="4948014"/>
                <a:ext cx="10515600" cy="252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372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7"/>
                  </a:buBlip>
                  <a:defRPr kumimoji="1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300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7"/>
                  </a:buBlip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ja-JP" altLang="en-US" sz="12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データソース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：</a:t>
                </a:r>
                <a:r>
                  <a:rPr lang="en-US" altLang="ja-JP" sz="1200" dirty="0">
                    <a:solidFill>
                      <a:schemeClr val="tx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https://www.grandviewresearch.com/horizon/</a:t>
                </a: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PA_淘宝店chenying0907 32"/>
          <p:cNvGrpSpPr/>
          <p:nvPr>
            <p:custDataLst>
              <p:tags r:id="rId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4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PA_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5359" y="4083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市場分析</a:t>
            </a:r>
          </a:p>
        </p:txBody>
      </p:sp>
      <p:sp>
        <p:nvSpPr>
          <p:cNvPr id="38" name="PA_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5359" y="365924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ブランド分析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C5E7EE-54D0-2249-7748-9AF491B65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90" y="627534"/>
            <a:ext cx="9144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876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_淘宝店chenying0907 24"/>
          <p:cNvGrpSpPr/>
          <p:nvPr>
            <p:custDataLst>
              <p:tags r:id="rId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淘宝店chenying0907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淘宝店chenying0907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淘宝店chenying0907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PA_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804" y="195767"/>
            <a:ext cx="1605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Arial" panose="020B0604020202090204" pitchFamily="34" charset="0"/>
              <a:buNone/>
            </a:pPr>
            <a:r>
              <a:rPr lang="zh-CN" altLang="en-US" sz="2800" dirty="0">
                <a:solidFill>
                  <a:schemeClr val="accent3"/>
                </a:solidFill>
                <a:cs typeface="+mn-ea"/>
                <a:sym typeface="+mn-lt"/>
              </a:rPr>
              <a:t>市場分析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9975" y="288290"/>
            <a:ext cx="36664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</a:rPr>
              <a:t>STP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cs typeface="+mn-ea"/>
              </a:rPr>
              <a:t>分析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38FCD25-6A3B-5EAF-8A10-AF257902A5DD}"/>
              </a:ext>
            </a:extLst>
          </p:cNvPr>
          <p:cNvGrpSpPr/>
          <p:nvPr/>
        </p:nvGrpSpPr>
        <p:grpSpPr>
          <a:xfrm>
            <a:off x="312790" y="854330"/>
            <a:ext cx="8006445" cy="3547677"/>
            <a:chOff x="953730" y="1371600"/>
            <a:chExt cx="9896523" cy="445979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16AA9E0-C1C9-F319-880F-6EF894B75723}"/>
                </a:ext>
              </a:extLst>
            </p:cNvPr>
            <p:cNvSpPr/>
            <p:nvPr/>
          </p:nvSpPr>
          <p:spPr>
            <a:xfrm>
              <a:off x="953730" y="1371601"/>
              <a:ext cx="3055804" cy="4459794"/>
            </a:xfrm>
            <a:prstGeom prst="roundRect">
              <a:avLst>
                <a:gd name="adj" fmla="val 1772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3E2C97-46B8-16EC-29EF-01B33BBD814F}"/>
                </a:ext>
              </a:extLst>
            </p:cNvPr>
            <p:cNvSpPr/>
            <p:nvPr/>
          </p:nvSpPr>
          <p:spPr>
            <a:xfrm>
              <a:off x="4374089" y="1371601"/>
              <a:ext cx="3055804" cy="4459794"/>
            </a:xfrm>
            <a:prstGeom prst="roundRect">
              <a:avLst>
                <a:gd name="adj" fmla="val 1772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CC27B56-F1BB-8445-30AF-7A2C0436F030}"/>
                </a:ext>
              </a:extLst>
            </p:cNvPr>
            <p:cNvSpPr/>
            <p:nvPr/>
          </p:nvSpPr>
          <p:spPr>
            <a:xfrm>
              <a:off x="7794449" y="1371600"/>
              <a:ext cx="3055804" cy="4459793"/>
            </a:xfrm>
            <a:prstGeom prst="roundRect">
              <a:avLst>
                <a:gd name="adj" fmla="val 1772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E5AC4AD-72FA-6EDD-5307-0D74A5D869C3}"/>
                </a:ext>
              </a:extLst>
            </p:cNvPr>
            <p:cNvSpPr/>
            <p:nvPr/>
          </p:nvSpPr>
          <p:spPr>
            <a:xfrm>
              <a:off x="1200039" y="1635560"/>
              <a:ext cx="2618688" cy="989334"/>
            </a:xfrm>
            <a:prstGeom prst="roundRect">
              <a:avLst>
                <a:gd name="adj" fmla="val 429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 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セグメンテーション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C889491-4B17-654C-A70F-34D9546EABEC}"/>
                </a:ext>
              </a:extLst>
            </p:cNvPr>
            <p:cNvSpPr/>
            <p:nvPr/>
          </p:nvSpPr>
          <p:spPr>
            <a:xfrm>
              <a:off x="4620401" y="1647435"/>
              <a:ext cx="2618688" cy="989334"/>
            </a:xfrm>
            <a:prstGeom prst="roundRect">
              <a:avLst>
                <a:gd name="adj" fmla="val 429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ターゲティング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F6E5192-274C-6FF1-CEE9-829781CE289C}"/>
                </a:ext>
              </a:extLst>
            </p:cNvPr>
            <p:cNvSpPr/>
            <p:nvPr/>
          </p:nvSpPr>
          <p:spPr>
            <a:xfrm>
              <a:off x="8040760" y="1629623"/>
              <a:ext cx="2618688" cy="989334"/>
            </a:xfrm>
            <a:prstGeom prst="roundRect">
              <a:avLst>
                <a:gd name="adj" fmla="val 429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ポジショニング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C37BFB5-C384-295F-0992-8D7310F6B990}"/>
                </a:ext>
              </a:extLst>
            </p:cNvPr>
            <p:cNvSpPr/>
            <p:nvPr/>
          </p:nvSpPr>
          <p:spPr>
            <a:xfrm>
              <a:off x="1200039" y="2713427"/>
              <a:ext cx="2618688" cy="2860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グローバル市場の成長性</a:t>
              </a:r>
              <a:endParaRPr lang="en-US" altLang="ja-JP" sz="1200" b="1" dirty="0"/>
            </a:p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アジア太平洋地域：市場シェア </a:t>
              </a:r>
              <a:r>
                <a:rPr lang="en-US" altLang="ja-JP" sz="1200" b="1" dirty="0"/>
                <a:t>40.8%</a:t>
              </a:r>
              <a:r>
                <a:rPr lang="ja-JP" altLang="en-US" sz="1200" b="1" dirty="0"/>
                <a:t>（最大）。人口集中・都市化が進み、需要が旺盛。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北米・西ヨーロッパ：高価格帯・高機能製品が中心</a:t>
              </a:r>
            </a:p>
            <a:p>
              <a:pPr>
                <a:lnSpc>
                  <a:spcPct val="150000"/>
                </a:lnSpc>
              </a:pPr>
              <a:endParaRPr lang="ja-JP" altLang="en-US" sz="1200" b="1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3B551FA-FA50-7C14-07A5-E1BD290F9EF7}"/>
                </a:ext>
              </a:extLst>
            </p:cNvPr>
            <p:cNvSpPr/>
            <p:nvPr/>
          </p:nvSpPr>
          <p:spPr>
            <a:xfrm>
              <a:off x="4620398" y="2713427"/>
              <a:ext cx="2618688" cy="2860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共働き世帯（掃除時間の短縮を求める）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高齢者（手軽で操作が簡単な製品を希望）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ペットを飼っている家庭</a:t>
              </a:r>
              <a:r>
                <a:rPr lang="zh-CN" altLang="en-US" sz="1200" b="1" dirty="0"/>
                <a:t>（</a:t>
              </a:r>
              <a:r>
                <a:rPr lang="ja-JP" altLang="en-US" sz="1200" b="1" dirty="0"/>
                <a:t>抜け毛の掃除が日常的な課題</a:t>
              </a:r>
              <a:r>
                <a:rPr lang="zh-CN" altLang="en-US" sz="1200" b="1" dirty="0"/>
                <a:t>）</a:t>
              </a:r>
              <a:endParaRPr lang="ja-JP" altLang="en-US" sz="1200" b="1" dirty="0"/>
            </a:p>
            <a:p>
              <a:pPr>
                <a:lnSpc>
                  <a:spcPct val="150000"/>
                </a:lnSpc>
              </a:pPr>
              <a:endParaRPr lang="ja-JP" altLang="en-US" sz="1200" b="1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3D04F46-DDE0-1D1C-FD4B-7C0CAE285064}"/>
                </a:ext>
              </a:extLst>
            </p:cNvPr>
            <p:cNvSpPr/>
            <p:nvPr/>
          </p:nvSpPr>
          <p:spPr>
            <a:xfrm>
              <a:off x="8040760" y="2713427"/>
              <a:ext cx="2618688" cy="1816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200" b="1" dirty="0"/>
                <a:t>- </a:t>
              </a:r>
              <a:r>
                <a:rPr lang="ja-JP" altLang="en-US" sz="1200" b="1" dirty="0"/>
                <a:t>高性能製品（段差対応・静音・自動ゴミ収集）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ja-JP" altLang="en-US" sz="1200" b="1" dirty="0"/>
                <a:t>コストパフォーマンスが高い</a:t>
              </a:r>
              <a:endParaRPr lang="en-US" altLang="ja-JP" sz="1200" b="1" dirty="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ja-JP" altLang="en-US" sz="1200" b="1" dirty="0"/>
                <a:t>高知能低価格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8D101206-B5EC-BCCA-BEAF-04CED66E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39" y="1216418"/>
            <a:ext cx="5999603" cy="285530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034DBE-0661-7360-9E59-DF30E8768CA0}"/>
              </a:ext>
            </a:extLst>
          </p:cNvPr>
          <p:cNvGrpSpPr/>
          <p:nvPr/>
        </p:nvGrpSpPr>
        <p:grpSpPr>
          <a:xfrm>
            <a:off x="1115616" y="826949"/>
            <a:ext cx="6596079" cy="4116928"/>
            <a:chOff x="2234013" y="1676400"/>
            <a:chExt cx="7179673" cy="4678343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ED3D045-4D5C-2CF0-7BB4-A2722C69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4013" y="1676400"/>
              <a:ext cx="7179673" cy="4237882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5EFB2E4-BD5D-06E4-58D1-0EE0D45A0CBC}"/>
                </a:ext>
              </a:extLst>
            </p:cNvPr>
            <p:cNvSpPr txBox="1"/>
            <p:nvPr/>
          </p:nvSpPr>
          <p:spPr>
            <a:xfrm>
              <a:off x="2409398" y="598541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0000"/>
                  </a:solidFill>
                  <a:effectLst/>
                  <a:latin typeface="CIDFont"/>
                </a:rPr>
                <a:t>出典：労働政策研究</a:t>
              </a:r>
              <a:endParaRPr lang="zh-CN" altLang="en-US" dirty="0"/>
            </a:p>
          </p:txBody>
        </p:sp>
      </p:grpSp>
      <p:pic>
        <p:nvPicPr>
          <p:cNvPr id="40" name="图片 39" descr="图表, 散点图&#10;&#10;AI 生成的内容可能不正确。">
            <a:extLst>
              <a:ext uri="{FF2B5EF4-FFF2-40B4-BE49-F238E27FC236}">
                <a16:creationId xmlns:a16="http://schemas.microsoft.com/office/drawing/2014/main" id="{510E6F33-FA78-FEDA-B463-4969D8831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402" y="741493"/>
            <a:ext cx="6440506" cy="43934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yowzfd4g">
      <a:majorFont>
        <a:latin typeface="微软雅黑"/>
        <a:ea typeface="微软雅黑 Light"/>
        <a:cs typeface=""/>
      </a:majorFont>
      <a:minorFont>
        <a:latin typeface="微软雅黑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264</Words>
  <Application>Microsoft Office PowerPoint</Application>
  <PresentationFormat>全屏显示(16:9)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CIDFont</vt:lpstr>
      <vt:lpstr>Yu Gothic Medium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粉色极简多边形</dc:title>
  <dc:creator>第一PPT</dc:creator>
  <cp:keywords>www.1ppt.com</cp:keywords>
  <dc:description>www.1ppt.com</dc:description>
  <cp:lastModifiedBy>jia hui huang</cp:lastModifiedBy>
  <cp:revision>91</cp:revision>
  <dcterms:created xsi:type="dcterms:W3CDTF">2025-05-20T04:19:36Z</dcterms:created>
  <dcterms:modified xsi:type="dcterms:W3CDTF">2025-05-23T08:55:29Z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F8BBAAEC88F4103904FA2A68C31AFAB4_42</vt:lpwstr>
  </property>
  <property fmtid="{D5CDD505-2E9C-101B-9397-08002B2CF9AE}" pid="3" name="KSOProductBuildVer">
    <vt:lpwstr>2052-6.5.2.8766</vt:lpwstr>
  </property>
</Properties>
</file>