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6" r:id="rId11"/>
    <p:sldId id="287" r:id="rId12"/>
    <p:sldId id="264" r:id="rId13"/>
    <p:sldId id="265" r:id="rId14"/>
    <p:sldId id="266" r:id="rId15"/>
    <p:sldId id="288" r:id="rId16"/>
    <p:sldId id="267" r:id="rId17"/>
    <p:sldId id="273" r:id="rId18"/>
    <p:sldId id="268" r:id="rId19"/>
    <p:sldId id="269" r:id="rId20"/>
    <p:sldId id="289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95E29-9D2E-41B5-B43C-4FF71D22B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52631A-E4FB-4ABD-B25A-2AED5F15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6F1BB-E453-4DB2-8D00-B07818F6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766FCD-ABBB-406A-8DBF-7FD8476C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E80DF-3CC2-4E91-B451-692C2339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9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4FC7B-8DCC-4342-AF2E-83270DA7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3E0450-B7A7-4319-8D72-EC821983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A09BD-D673-4D6D-A6AB-DFFC71F7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DDF3D-7FF0-47CB-AD41-18D2240E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F441E-D621-4CC4-8921-11701BEB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09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D23856-D216-4144-BFB0-2197A85C8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BF1723-D75F-48A1-B60B-0D9151600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2CAACE-8430-4DF9-8707-A4481868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340E4-FD9E-44E3-A6D3-501D48A4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040B3B-F573-4075-9294-A02F26F1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1A3E-C4B7-4006-B88D-C93043F5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19426-AECC-483D-B0A8-A47B4E8A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092CC0-8264-456A-8079-CA365B9F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20EB3-731D-4FDE-A374-33878E1C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E2AD90-A384-4C4E-A0CE-9540CE21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FE9D8-41F7-4B8C-962B-A30BAC8C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A5926-ED51-497D-B37C-176110EA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58AA67-F879-4AD2-B160-1558E962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A3AA0-85E1-47F8-839E-CFCA30F1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584812-5B75-4117-9DA6-05668895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5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DFC59-E2DE-4D64-8F1C-F234C528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B1B851-6CBA-4E6C-8373-214E279B6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E36763-FA27-464E-9240-3C381EBD2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F4835E-47BE-4D6A-80C3-B6073CED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863D85-B004-4FDC-9D5C-C802F2A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4B737-0E3F-4C40-A3C1-5EB09A4B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0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EBED3-2633-440A-8C88-26F7F716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06B66D-97A2-4E94-9BA0-3FC991334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402E3D-DBCF-4A3C-9D9F-BE3D7639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029B3-B665-44D9-8047-04B69F361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331CD4-0FE0-4DAF-9E96-DD3AE935E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0C54A0-1739-4C8A-A76A-ABAA021D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250D04-E609-4115-9A80-45BD4ACD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A59A2F-14F3-46FE-8569-8F9C2781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C2324-4DE3-4B2E-BBF2-48CB66B1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48A837-E87F-4D0D-94A0-ACC23BAF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6EECF1-62FF-4EAB-8FF5-7935DBCE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4E42BC-F2F6-486A-A1CE-3F8E97F4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01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5D102E-F8E7-4323-B1DC-E753A343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FAF2B7-3939-4B77-A5D9-F3F125E5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B0D7CD-2C75-419B-AD4B-DE5FF4A7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7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80702-1655-4B10-802F-401F6872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66802-D138-4F6B-8684-63DA47DD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868792-6966-4584-95EE-50A94E75F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833FE8-67AC-4037-B00C-10AAEEDF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865F89-665F-43C2-A3BC-11AC20E7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07297E-922E-4D52-BDA9-F5FC5830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7871C-24FE-43FA-A361-DAF6DB5C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1E8752-ADB8-4FD1-95E5-7FEF91AEC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3D5687-F550-4F11-A3B4-6CF59C24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13142D-78C3-4C67-802A-0306D38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5575E-28FB-4E6C-9276-774F2754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E4446-D945-413C-A9E0-102FA755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3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EFC1BE-5F9C-4E62-961E-8A4F8DB7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2EDFBC-E059-4D7E-AA61-22AAC466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53841-939E-4FD8-A236-4A19BAAE6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B1AB-C619-4D8E-9ADF-2E24E2711134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4A4606-232D-4620-B1CF-ED0F6F076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B32E48-0029-4C01-A2BE-DE8DAFF81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3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F0DD0-3ACF-451B-8342-BE8E572CC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Data structure of logic programming and reasoning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202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19CC3-5021-4822-9C93-55890F21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Previously on CPT(Constraint Processing Theory)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B2894-2DA3-4998-BA72-F16C4F6E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16"/>
            <a:ext cx="11158728" cy="516453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There are two types of predicate expression: fact and rule</a:t>
            </a:r>
          </a:p>
          <a:p>
            <a:r>
              <a:rPr lang="en-US" altLang="ja-JP" dirty="0"/>
              <a:t>Fact: predicate(arg1, arg2, …, </a:t>
            </a:r>
            <a:r>
              <a:rPr lang="en-US" altLang="ja-JP" dirty="0" err="1"/>
              <a:t>arg</a:t>
            </a:r>
            <a:r>
              <a:rPr lang="en-US" altLang="ja-JP" dirty="0"/>
              <a:t> n).</a:t>
            </a:r>
            <a:br>
              <a:rPr lang="en-US" altLang="ja-JP" dirty="0"/>
            </a:br>
            <a:r>
              <a:rPr lang="en-US" altLang="ja-JP" dirty="0"/>
              <a:t>Rule: head(</a:t>
            </a:r>
            <a:r>
              <a:rPr lang="en-US" altLang="ja-JP" dirty="0" err="1"/>
              <a:t>args</a:t>
            </a:r>
            <a:r>
              <a:rPr lang="en-US" altLang="ja-JP" dirty="0"/>
              <a:t>) :- body1(</a:t>
            </a:r>
            <a:r>
              <a:rPr lang="en-US" altLang="ja-JP" dirty="0" err="1"/>
              <a:t>args</a:t>
            </a:r>
            <a:r>
              <a:rPr lang="en-US" altLang="ja-JP" dirty="0"/>
              <a:t>), body2(</a:t>
            </a:r>
            <a:r>
              <a:rPr lang="en-US" altLang="ja-JP" dirty="0" err="1"/>
              <a:t>args</a:t>
            </a:r>
            <a:r>
              <a:rPr lang="en-US" altLang="ja-JP" dirty="0"/>
              <a:t>), …, </a:t>
            </a:r>
            <a:r>
              <a:rPr lang="en-US" altLang="ja-JP" dirty="0" err="1"/>
              <a:t>bodym</a:t>
            </a:r>
            <a:r>
              <a:rPr lang="en-US" altLang="ja-JP" dirty="0"/>
              <a:t>(</a:t>
            </a:r>
            <a:r>
              <a:rPr lang="en-US" altLang="ja-JP" dirty="0" err="1"/>
              <a:t>args</a:t>
            </a:r>
            <a:r>
              <a:rPr lang="en-US" altLang="ja-JP" dirty="0"/>
              <a:t>).</a:t>
            </a:r>
          </a:p>
          <a:p>
            <a:r>
              <a:rPr lang="en-US" altLang="ja-JP" dirty="0"/>
              <a:t>Pattern matching between your question and the facts &amp; rules in the program is a fundamental mechanism. (test.pl)</a:t>
            </a:r>
          </a:p>
          <a:p>
            <a:r>
              <a:rPr lang="en-US" altLang="ja-JP" dirty="0"/>
              <a:t>Facts and rules can be regarded as the definition of new predicates.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4000" dirty="0"/>
              <a:t>Today we learn</a:t>
            </a:r>
          </a:p>
          <a:p>
            <a:r>
              <a:rPr kumimoji="1" lang="en-US" altLang="ja-JP" dirty="0"/>
              <a:t>Intrinsic predicates – member, append, is, =. (test3.pl)</a:t>
            </a:r>
          </a:p>
          <a:p>
            <a:r>
              <a:rPr kumimoji="1" lang="en-US" altLang="ja-JP" dirty="0"/>
              <a:t>Data structure “list”</a:t>
            </a:r>
          </a:p>
          <a:p>
            <a:r>
              <a:rPr lang="en-US" altLang="ja-JP" dirty="0" err="1"/>
              <a:t>Sendmoremoney</a:t>
            </a:r>
            <a:r>
              <a:rPr lang="en-US" altLang="ja-JP" dirty="0"/>
              <a:t> program (sendmoremoney.pl)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57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6CABC8-6043-4549-B86B-D1C4CA725E29}"/>
              </a:ext>
            </a:extLst>
          </p:cNvPr>
          <p:cNvSpPr txBox="1"/>
          <p:nvPr/>
        </p:nvSpPr>
        <p:spPr>
          <a:xfrm>
            <a:off x="2787091" y="1887322"/>
            <a:ext cx="4637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   SEND</a:t>
            </a:r>
          </a:p>
          <a:p>
            <a:r>
              <a:rPr lang="en-US" altLang="ja-JP" sz="6000" dirty="0"/>
              <a:t>+ MORE</a:t>
            </a:r>
          </a:p>
          <a:p>
            <a:r>
              <a:rPr kumimoji="1" lang="en-US" altLang="ja-JP" sz="6000" dirty="0"/>
              <a:t>   MONEY</a:t>
            </a:r>
            <a:endParaRPr kumimoji="1" lang="ja-JP" altLang="en-US" sz="60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B4B5F9D-DDEB-4CAA-9D00-D4CEC7BF41D8}"/>
              </a:ext>
            </a:extLst>
          </p:cNvPr>
          <p:cNvCxnSpPr/>
          <p:nvPr/>
        </p:nvCxnSpPr>
        <p:spPr>
          <a:xfrm>
            <a:off x="2940710" y="3752698"/>
            <a:ext cx="425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1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26D9E63-898B-4AAC-9374-4C603C3D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341116"/>
            <a:ext cx="4996872" cy="3381139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Intrinsic (built-in) predicates</a:t>
            </a:r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system(‘DOS command’).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>
                <a:solidFill>
                  <a:srgbClr val="FF0000"/>
                </a:solidFill>
              </a:rPr>
              <a:t>onsult(‘program file’).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listing.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member(‘element’, ‘list’).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25FB83-5905-46B4-B84E-8FA24DEABB5F}"/>
              </a:ext>
            </a:extLst>
          </p:cNvPr>
          <p:cNvSpPr txBox="1"/>
          <p:nvPr/>
        </p:nvSpPr>
        <p:spPr>
          <a:xfrm>
            <a:off x="95361" y="3749457"/>
            <a:ext cx="11628582" cy="310854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member(1, [1,2,3]).    is true.</a:t>
            </a:r>
          </a:p>
          <a:p>
            <a:r>
              <a:rPr lang="en-US" altLang="ja-JP" sz="2800" dirty="0"/>
              <a:t>m</a:t>
            </a:r>
            <a:r>
              <a:rPr kumimoji="1" lang="en-US" altLang="ja-JP" sz="2800" dirty="0"/>
              <a:t>ember(4, [1,2,3</a:t>
            </a:r>
            <a:r>
              <a:rPr lang="en-US" altLang="ja-JP" sz="2800" dirty="0"/>
              <a:t>]).    is false.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?- member(X, [1,2,3]).     …what is the answer?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?- member(X,[1,2,3]), member(Y,[4,5]). …what is the answer?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930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6498"/>
            <a:ext cx="11233727" cy="2619137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test2.pl</a:t>
            </a:r>
          </a:p>
          <a:p>
            <a:pPr marL="0" indent="0">
              <a:buNone/>
            </a:pPr>
            <a:r>
              <a:rPr lang="en-US" altLang="ja-JP" dirty="0" err="1"/>
              <a:t>family_yoshie</a:t>
            </a:r>
            <a:r>
              <a:rPr lang="en-US" altLang="ja-JP" dirty="0"/>
              <a:t>([</a:t>
            </a:r>
            <a:r>
              <a:rPr lang="en-US" altLang="ja-JP" dirty="0" err="1"/>
              <a:t>takuji</a:t>
            </a:r>
            <a:r>
              <a:rPr lang="en-US" altLang="ja-JP" dirty="0"/>
              <a:t>, 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, </a:t>
            </a:r>
            <a:r>
              <a:rPr lang="en-US" altLang="ja-JP" dirty="0" err="1"/>
              <a:t>kyoko</a:t>
            </a:r>
            <a:r>
              <a:rPr lang="en-US" altLang="ja-JP" dirty="0"/>
              <a:t>]).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200" y="3232100"/>
            <a:ext cx="8887691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161F71-8132-4056-A476-2D4AAAEFC6A6}"/>
              </a:ext>
            </a:extLst>
          </p:cNvPr>
          <p:cNvSpPr txBox="1"/>
          <p:nvPr/>
        </p:nvSpPr>
        <p:spPr>
          <a:xfrm>
            <a:off x="1199249" y="3569402"/>
            <a:ext cx="7963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?- </a:t>
            </a:r>
            <a:r>
              <a:rPr kumimoji="1" lang="en-US" altLang="ja-JP" sz="2800" dirty="0" err="1">
                <a:solidFill>
                  <a:schemeClr val="bg1"/>
                </a:solidFill>
              </a:rPr>
              <a:t>family_yoshie</a:t>
            </a:r>
            <a:r>
              <a:rPr kumimoji="1" lang="en-US" altLang="ja-JP" sz="2800" dirty="0">
                <a:solidFill>
                  <a:schemeClr val="bg1"/>
                </a:solidFill>
              </a:rPr>
              <a:t>(Family), member(P, Family).</a:t>
            </a:r>
            <a:endParaRPr lang="en-US" altLang="ja-JP" sz="2800" dirty="0">
              <a:solidFill>
                <a:schemeClr val="bg1"/>
              </a:solidFill>
            </a:endParaRPr>
          </a:p>
          <a:p>
            <a:endParaRPr kumimoji="1" lang="en-US" altLang="ja-JP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8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6498"/>
            <a:ext cx="11233727" cy="3672084"/>
          </a:xfrm>
          <a:solidFill>
            <a:srgbClr val="FFC000"/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test3.pl</a:t>
            </a:r>
          </a:p>
          <a:p>
            <a:pPr marL="0" indent="0">
              <a:buNone/>
            </a:pPr>
            <a:r>
              <a:rPr lang="en-US" altLang="ja-JP" dirty="0" err="1"/>
              <a:t>domain_of_X</a:t>
            </a:r>
            <a:r>
              <a:rPr lang="en-US" altLang="ja-JP" dirty="0"/>
              <a:t>([-2,-1,0,1,2]).</a:t>
            </a:r>
          </a:p>
          <a:p>
            <a:pPr marL="0" indent="0">
              <a:buNone/>
            </a:pPr>
            <a:r>
              <a:rPr lang="en-US" altLang="ja-JP" dirty="0" err="1"/>
              <a:t>domain_of_Y</a:t>
            </a:r>
            <a:r>
              <a:rPr lang="en-US" altLang="ja-JP" dirty="0"/>
              <a:t>([-2,-1,0,1,2, 100,101,102]).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solve_equation</a:t>
            </a:r>
            <a:r>
              <a:rPr lang="en-US" altLang="ja-JP" dirty="0"/>
              <a:t>(X,Y) :-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domain_of_X</a:t>
            </a:r>
            <a:r>
              <a:rPr lang="en-US" altLang="ja-JP" dirty="0"/>
              <a:t>(Dx), </a:t>
            </a:r>
            <a:r>
              <a:rPr lang="en-US" altLang="ja-JP" dirty="0" err="1"/>
              <a:t>domain_of_Y</a:t>
            </a:r>
            <a:r>
              <a:rPr lang="en-US" altLang="ja-JP" dirty="0"/>
              <a:t>(Dy),</a:t>
            </a:r>
          </a:p>
          <a:p>
            <a:pPr marL="0" indent="0">
              <a:buNone/>
            </a:pPr>
            <a:r>
              <a:rPr lang="en-US" altLang="ja-JP" dirty="0"/>
              <a:t>	member(</a:t>
            </a:r>
            <a:r>
              <a:rPr lang="en-US" altLang="ja-JP" dirty="0" err="1"/>
              <a:t>X,Dx</a:t>
            </a:r>
            <a:r>
              <a:rPr lang="en-US" altLang="ja-JP" dirty="0"/>
              <a:t>), member(</a:t>
            </a:r>
            <a:r>
              <a:rPr lang="en-US" altLang="ja-JP" dirty="0" err="1"/>
              <a:t>Y,Dy</a:t>
            </a:r>
            <a:r>
              <a:rPr lang="en-US" altLang="ja-JP" dirty="0"/>
              <a:t>),</a:t>
            </a:r>
          </a:p>
          <a:p>
            <a:pPr marL="0" indent="0">
              <a:buNone/>
            </a:pPr>
            <a:r>
              <a:rPr lang="en-US" altLang="ja-JP" dirty="0"/>
              <a:t>	Z is X+Y, Z == 0.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198" y="4197353"/>
            <a:ext cx="8887691" cy="2619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161F71-8132-4056-A476-2D4AAAEFC6A6}"/>
              </a:ext>
            </a:extLst>
          </p:cNvPr>
          <p:cNvSpPr txBox="1"/>
          <p:nvPr/>
        </p:nvSpPr>
        <p:spPr>
          <a:xfrm>
            <a:off x="1300432" y="4770129"/>
            <a:ext cx="7963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?- </a:t>
            </a:r>
            <a:r>
              <a:rPr kumimoji="1" lang="en-US" altLang="ja-JP" sz="2800" dirty="0" err="1">
                <a:solidFill>
                  <a:schemeClr val="bg1"/>
                </a:solidFill>
              </a:rPr>
              <a:t>solve_equation</a:t>
            </a:r>
            <a:r>
              <a:rPr kumimoji="1" lang="en-US" altLang="ja-JP" sz="2800" dirty="0">
                <a:solidFill>
                  <a:schemeClr val="bg1"/>
                </a:solidFill>
              </a:rPr>
              <a:t>(X,Y).</a:t>
            </a:r>
            <a:endParaRPr lang="en-US" altLang="ja-JP" sz="2800" dirty="0">
              <a:solidFill>
                <a:schemeClr val="bg1"/>
              </a:solidFill>
            </a:endParaRPr>
          </a:p>
          <a:p>
            <a:endParaRPr kumimoji="1" lang="en-US" altLang="ja-JP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9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9F655208-51FF-4FCA-9286-57EE7D69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0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Previously on CPT</a:t>
            </a:r>
            <a:endParaRPr kumimoji="1" lang="ja-JP" altLang="en-US" b="1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D984E60-0085-4701-BDE1-B0F2B0DE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16"/>
            <a:ext cx="11158728" cy="516453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Built-in predicates : we can use without defining them</a:t>
            </a:r>
            <a:br>
              <a:rPr kumimoji="1" lang="en-US" altLang="ja-JP" dirty="0"/>
            </a:br>
            <a:r>
              <a:rPr kumimoji="1" lang="en-US" altLang="ja-JP" dirty="0"/>
              <a:t>member, append, is, =. (test3.pl)</a:t>
            </a:r>
          </a:p>
          <a:p>
            <a:r>
              <a:rPr lang="en-US" altLang="ja-JP" dirty="0"/>
              <a:t>Data structure “list”</a:t>
            </a:r>
          </a:p>
          <a:p>
            <a:r>
              <a:rPr lang="en-US" altLang="ja-JP" dirty="0"/>
              <a:t>Reasoning(search) by </a:t>
            </a:r>
            <a:r>
              <a:rPr lang="en-US" altLang="ja-JP" dirty="0" err="1"/>
              <a:t>Bprolog</a:t>
            </a:r>
            <a:r>
              <a:rPr lang="en-US" altLang="ja-JP" dirty="0"/>
              <a:t> is depth-first.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4000" dirty="0"/>
              <a:t>Today we do</a:t>
            </a:r>
          </a:p>
          <a:p>
            <a:r>
              <a:rPr kumimoji="1" lang="en-US" altLang="ja-JP" dirty="0"/>
              <a:t>Intrinsic predicates –Data structure “list”</a:t>
            </a:r>
          </a:p>
          <a:p>
            <a:r>
              <a:rPr lang="en-US" altLang="ja-JP" dirty="0"/>
              <a:t>Recursion</a:t>
            </a:r>
          </a:p>
          <a:p>
            <a:r>
              <a:rPr lang="en-US" altLang="ja-JP" dirty="0"/>
              <a:t>exercise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726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C4B42-BFDF-482E-AD8B-0D723999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361"/>
          </a:xfrm>
        </p:spPr>
        <p:txBody>
          <a:bodyPr>
            <a:normAutofit fontScale="90000"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Reasoning(search) in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Bprolog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depth-first.</a:t>
            </a:r>
            <a:b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618B7D-667F-4901-937C-81A58156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0975"/>
            <a:ext cx="4871132" cy="374538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83DAC7-1781-437B-93F9-DF2D6FCAA4FF}"/>
              </a:ext>
            </a:extLst>
          </p:cNvPr>
          <p:cNvSpPr txBox="1"/>
          <p:nvPr/>
        </p:nvSpPr>
        <p:spPr>
          <a:xfrm>
            <a:off x="7190841" y="1521562"/>
            <a:ext cx="356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ember(X, [-2, -1, 0, 1, 2])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CC2113-9B00-4273-A55D-D61E393DDE69}"/>
              </a:ext>
            </a:extLst>
          </p:cNvPr>
          <p:cNvSpPr txBox="1"/>
          <p:nvPr/>
        </p:nvSpPr>
        <p:spPr>
          <a:xfrm>
            <a:off x="7204253" y="1878785"/>
            <a:ext cx="47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ember(Y, [-2, -1, 0, 1, 2, 100, 101, 102])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4AE3D9-FF67-4160-B12C-F27CA512ED58}"/>
              </a:ext>
            </a:extLst>
          </p:cNvPr>
          <p:cNvSpPr txBox="1"/>
          <p:nvPr/>
        </p:nvSpPr>
        <p:spPr>
          <a:xfrm flipH="1">
            <a:off x="6958583" y="3321101"/>
            <a:ext cx="9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 = -2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BEA26A-057D-40E7-AFFD-E86E60047B28}"/>
              </a:ext>
            </a:extLst>
          </p:cNvPr>
          <p:cNvSpPr txBox="1"/>
          <p:nvPr/>
        </p:nvSpPr>
        <p:spPr>
          <a:xfrm flipH="1">
            <a:off x="7849818" y="3308992"/>
            <a:ext cx="9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 = -1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DBC0F9-544E-40EA-9EE1-7FC3B6D7DE69}"/>
              </a:ext>
            </a:extLst>
          </p:cNvPr>
          <p:cNvSpPr txBox="1"/>
          <p:nvPr/>
        </p:nvSpPr>
        <p:spPr>
          <a:xfrm flipH="1">
            <a:off x="8741053" y="3321101"/>
            <a:ext cx="90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 = 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451259-264B-4BF5-9C2A-566D37D76AC0}"/>
              </a:ext>
            </a:extLst>
          </p:cNvPr>
          <p:cNvSpPr txBox="1"/>
          <p:nvPr/>
        </p:nvSpPr>
        <p:spPr>
          <a:xfrm flipH="1">
            <a:off x="6364832" y="4236066"/>
            <a:ext cx="9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 = -2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622168-49A6-4ADE-88C1-DC5C145C336A}"/>
              </a:ext>
            </a:extLst>
          </p:cNvPr>
          <p:cNvSpPr txBox="1"/>
          <p:nvPr/>
        </p:nvSpPr>
        <p:spPr>
          <a:xfrm flipH="1">
            <a:off x="7204253" y="4236066"/>
            <a:ext cx="9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 = -1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5A1A32-4DC3-4302-B533-47EAD65E7425}"/>
              </a:ext>
            </a:extLst>
          </p:cNvPr>
          <p:cNvSpPr txBox="1"/>
          <p:nvPr/>
        </p:nvSpPr>
        <p:spPr>
          <a:xfrm flipH="1">
            <a:off x="8046019" y="4236066"/>
            <a:ext cx="7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 = 0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ECC9D6-C5D7-46C3-AE14-E85737644A30}"/>
              </a:ext>
            </a:extLst>
          </p:cNvPr>
          <p:cNvSpPr txBox="1"/>
          <p:nvPr/>
        </p:nvSpPr>
        <p:spPr>
          <a:xfrm flipH="1">
            <a:off x="8748185" y="4236066"/>
            <a:ext cx="102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 = …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117013D-F5C5-439F-B95E-E0623E759307}"/>
              </a:ext>
            </a:extLst>
          </p:cNvPr>
          <p:cNvCxnSpPr>
            <a:endCxn id="7" idx="0"/>
          </p:cNvCxnSpPr>
          <p:nvPr/>
        </p:nvCxnSpPr>
        <p:spPr>
          <a:xfrm flipH="1">
            <a:off x="7444130" y="2728570"/>
            <a:ext cx="675742" cy="59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97E91C8-050D-4DB1-95C9-089F63DA36C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6850379" y="3690433"/>
            <a:ext cx="593751" cy="54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620F5FF-62B9-4162-A21C-1664C3374C0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7444130" y="3690433"/>
            <a:ext cx="245670" cy="54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E35D978-D28A-43C7-9822-E84B61E9312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7444130" y="3690433"/>
            <a:ext cx="989335" cy="54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C10CA94-0DD2-4D9C-8652-9D9CFE6BFFE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7444130" y="3690433"/>
            <a:ext cx="1816515" cy="54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5D51E1E-237F-4F4D-9FBD-3434E4EB370A}"/>
              </a:ext>
            </a:extLst>
          </p:cNvPr>
          <p:cNvCxnSpPr>
            <a:endCxn id="8" idx="0"/>
          </p:cNvCxnSpPr>
          <p:nvPr/>
        </p:nvCxnSpPr>
        <p:spPr>
          <a:xfrm>
            <a:off x="8119872" y="2728570"/>
            <a:ext cx="215493" cy="58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5DD0F2D-1BDC-4D62-8889-A9EF48C8F5D2}"/>
              </a:ext>
            </a:extLst>
          </p:cNvPr>
          <p:cNvCxnSpPr>
            <a:endCxn id="9" idx="0"/>
          </p:cNvCxnSpPr>
          <p:nvPr/>
        </p:nvCxnSpPr>
        <p:spPr>
          <a:xfrm>
            <a:off x="8119872" y="2728570"/>
            <a:ext cx="1071371" cy="59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2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3F925-0A7B-4AF6-8E7D-47E71F54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" y="228885"/>
            <a:ext cx="7019188" cy="6375115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Send more money</a:t>
            </a:r>
            <a:r>
              <a:rPr kumimoji="1" lang="en-US" altLang="ja-JP" dirty="0"/>
              <a:t> puzzle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7F2A74-C723-4790-AD3A-4E8AFF5F862B}"/>
              </a:ext>
            </a:extLst>
          </p:cNvPr>
          <p:cNvSpPr txBox="1"/>
          <p:nvPr/>
        </p:nvSpPr>
        <p:spPr>
          <a:xfrm>
            <a:off x="7796326" y="3687480"/>
            <a:ext cx="4295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?- </a:t>
            </a:r>
            <a:r>
              <a:rPr lang="en-US" altLang="ja-JP" sz="2800" dirty="0">
                <a:solidFill>
                  <a:schemeClr val="bg1"/>
                </a:solidFill>
              </a:rPr>
              <a:t>factorial(2, X)</a:t>
            </a:r>
            <a:r>
              <a:rPr kumimoji="1" lang="en-US" altLang="ja-JP" sz="2800" dirty="0">
                <a:solidFill>
                  <a:schemeClr val="bg1"/>
                </a:solidFill>
              </a:rPr>
              <a:t>.</a:t>
            </a:r>
            <a:endParaRPr lang="en-US" altLang="ja-JP" sz="2800" dirty="0">
              <a:solidFill>
                <a:schemeClr val="bg1"/>
              </a:solidFill>
            </a:endParaRPr>
          </a:p>
          <a:p>
            <a:endParaRPr kumimoji="1"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399CB8-92BC-40EC-AF52-DF9BFB2D38FB}"/>
              </a:ext>
            </a:extLst>
          </p:cNvPr>
          <p:cNvSpPr txBox="1"/>
          <p:nvPr/>
        </p:nvSpPr>
        <p:spPr>
          <a:xfrm>
            <a:off x="2568784" y="2457907"/>
            <a:ext cx="163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MORE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1E15F4-2451-4443-A4F5-34EAA2F65364}"/>
              </a:ext>
            </a:extLst>
          </p:cNvPr>
          <p:cNvSpPr txBox="1"/>
          <p:nvPr/>
        </p:nvSpPr>
        <p:spPr>
          <a:xfrm>
            <a:off x="2568784" y="1908048"/>
            <a:ext cx="202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SEND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DCA8FD-8ECF-4C14-9E47-34009D93F99F}"/>
              </a:ext>
            </a:extLst>
          </p:cNvPr>
          <p:cNvSpPr txBox="1"/>
          <p:nvPr/>
        </p:nvSpPr>
        <p:spPr>
          <a:xfrm>
            <a:off x="2209190" y="3041149"/>
            <a:ext cx="222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MONEY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24A3B9-4E81-44B8-A02E-4924E8C9699D}"/>
              </a:ext>
            </a:extLst>
          </p:cNvPr>
          <p:cNvSpPr txBox="1"/>
          <p:nvPr/>
        </p:nvSpPr>
        <p:spPr>
          <a:xfrm>
            <a:off x="1609917" y="2457907"/>
            <a:ext cx="51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+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7FADFE-0A3F-435A-8BAE-145E2CB74A8D}"/>
              </a:ext>
            </a:extLst>
          </p:cNvPr>
          <p:cNvSpPr txBox="1"/>
          <p:nvPr/>
        </p:nvSpPr>
        <p:spPr>
          <a:xfrm>
            <a:off x="1609917" y="3041149"/>
            <a:ext cx="51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=</a:t>
            </a:r>
            <a:endParaRPr kumimoji="1" lang="ja-JP" altLang="en-US" sz="3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72A9865-5632-4AA6-A97D-FED732019208}"/>
              </a:ext>
            </a:extLst>
          </p:cNvPr>
          <p:cNvCxnSpPr/>
          <p:nvPr/>
        </p:nvCxnSpPr>
        <p:spPr>
          <a:xfrm>
            <a:off x="1453218" y="3041149"/>
            <a:ext cx="32431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1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3F925-0A7B-4AF6-8E7D-47E71F54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92" y="484917"/>
            <a:ext cx="10515600" cy="4351338"/>
          </a:xfrm>
          <a:solidFill>
            <a:schemeClr val="accent4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Factorial of n:</a:t>
            </a:r>
          </a:p>
          <a:p>
            <a:pPr marL="0" indent="0">
              <a:buNone/>
            </a:pPr>
            <a:r>
              <a:rPr lang="en-US" altLang="ja-JP" dirty="0"/>
              <a:t>  n! = n(n-1)(n-2)…1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Factorial of 3 = 3*2*1=6</a:t>
            </a:r>
          </a:p>
          <a:p>
            <a:pPr marL="0" indent="0">
              <a:buNone/>
            </a:pPr>
            <a:r>
              <a:rPr kumimoji="1" lang="en-US" altLang="ja-JP" dirty="0"/>
              <a:t>Factorial of 0 = 1 (0!=1)</a:t>
            </a:r>
          </a:p>
          <a:p>
            <a:pPr marL="0" indent="0">
              <a:buNone/>
            </a:pPr>
            <a:r>
              <a:rPr lang="en-US" altLang="ja-JP" dirty="0"/>
              <a:t>-----</a:t>
            </a:r>
          </a:p>
          <a:p>
            <a:pPr marL="0" indent="0">
              <a:buNone/>
            </a:pPr>
            <a:r>
              <a:rPr kumimoji="1" lang="en-US" altLang="ja-JP" dirty="0"/>
              <a:t>Factorial of n = n*Factorial(n-1)</a:t>
            </a:r>
          </a:p>
          <a:p>
            <a:pPr marL="0" indent="0">
              <a:buNone/>
            </a:pPr>
            <a:r>
              <a:rPr kumimoji="1" lang="en-US" altLang="ja-JP" dirty="0"/>
              <a:t>-----</a:t>
            </a:r>
          </a:p>
          <a:p>
            <a:pPr marL="0" indent="0">
              <a:buNone/>
            </a:pPr>
            <a:r>
              <a:rPr lang="en-US" altLang="ja-JP" dirty="0"/>
              <a:t>factorial(N, Result) :- N1 is N-1, factorial(N1, A), Result is A*N.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Recursion : coming back to itself, defining using itself.</a:t>
            </a:r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6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3F925-0A7B-4AF6-8E7D-47E71F54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4" y="228885"/>
            <a:ext cx="10924839" cy="3099531"/>
          </a:xfrm>
          <a:solidFill>
            <a:schemeClr val="accent4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Factorial of n:</a:t>
            </a:r>
          </a:p>
          <a:p>
            <a:pPr marL="0" indent="0">
              <a:buNone/>
            </a:pPr>
            <a:r>
              <a:rPr lang="en-US" altLang="ja-JP" dirty="0"/>
              <a:t>  n! = n(n-1)(n-2)…1</a:t>
            </a:r>
          </a:p>
          <a:p>
            <a:pPr marL="0" indent="0">
              <a:buNone/>
            </a:pPr>
            <a:r>
              <a:rPr lang="en-US" altLang="ja-JP" dirty="0"/>
              <a:t>---</a:t>
            </a:r>
          </a:p>
          <a:p>
            <a:pPr marL="0" indent="0">
              <a:buNone/>
            </a:pPr>
            <a:r>
              <a:rPr kumimoji="1" lang="en-US" altLang="ja-JP" dirty="0"/>
              <a:t>Factorial of n = n*Factorial(n-1)</a:t>
            </a:r>
          </a:p>
          <a:p>
            <a:pPr marL="0" indent="0">
              <a:buNone/>
            </a:pPr>
            <a:r>
              <a:rPr lang="en-US" altLang="ja-JP" dirty="0"/>
              <a:t>---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factorial(N, Result) :- N1 is N-1, factorial(N1, A), Result is A*N.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Recursion : coming back to itself, defining using itself.</a:t>
            </a:r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0B6FD2-9499-465F-9456-6E318BF547E5}"/>
              </a:ext>
            </a:extLst>
          </p:cNvPr>
          <p:cNvSpPr txBox="1"/>
          <p:nvPr/>
        </p:nvSpPr>
        <p:spPr>
          <a:xfrm>
            <a:off x="1476660" y="3429000"/>
            <a:ext cx="5928558" cy="26776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factorial(0,1).    % sentinel</a:t>
            </a:r>
          </a:p>
          <a:p>
            <a:r>
              <a:rPr lang="en-US" altLang="ja-JP" sz="2800" dirty="0"/>
              <a:t>factorial(N, Result):-</a:t>
            </a:r>
          </a:p>
          <a:p>
            <a:r>
              <a:rPr kumimoji="1" lang="en-US" altLang="ja-JP" sz="2800" dirty="0"/>
              <a:t>	N1 is N-1,</a:t>
            </a:r>
          </a:p>
          <a:p>
            <a:r>
              <a:rPr lang="en-US" altLang="ja-JP" sz="2800" dirty="0"/>
              <a:t>	factorial(N1, A),</a:t>
            </a:r>
          </a:p>
          <a:p>
            <a:r>
              <a:rPr kumimoji="1" lang="en-US" altLang="ja-JP" sz="2800" dirty="0"/>
              <a:t>	Result is A*N.</a:t>
            </a:r>
          </a:p>
          <a:p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38BA028-2D21-40A8-ACC5-87834DCC1107}"/>
              </a:ext>
            </a:extLst>
          </p:cNvPr>
          <p:cNvSpPr/>
          <p:nvPr/>
        </p:nvSpPr>
        <p:spPr>
          <a:xfrm>
            <a:off x="7751062" y="3429000"/>
            <a:ext cx="4055671" cy="19093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7F2A74-C723-4790-AD3A-4E8AFF5F862B}"/>
              </a:ext>
            </a:extLst>
          </p:cNvPr>
          <p:cNvSpPr txBox="1"/>
          <p:nvPr/>
        </p:nvSpPr>
        <p:spPr>
          <a:xfrm>
            <a:off x="7796326" y="3687480"/>
            <a:ext cx="4295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?- </a:t>
            </a:r>
            <a:r>
              <a:rPr lang="en-US" altLang="ja-JP" sz="2800" dirty="0">
                <a:solidFill>
                  <a:schemeClr val="bg1"/>
                </a:solidFill>
              </a:rPr>
              <a:t>factorial(2, X)</a:t>
            </a:r>
            <a:r>
              <a:rPr kumimoji="1" lang="en-US" altLang="ja-JP" sz="2800" dirty="0">
                <a:solidFill>
                  <a:schemeClr val="bg1"/>
                </a:solidFill>
              </a:rPr>
              <a:t>.</a:t>
            </a:r>
            <a:endParaRPr lang="en-US" altLang="ja-JP" sz="2800" dirty="0">
              <a:solidFill>
                <a:schemeClr val="bg1"/>
              </a:solidFill>
            </a:endParaRPr>
          </a:p>
          <a:p>
            <a:endParaRPr kumimoji="1"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2BD6011-12AF-4881-880E-7D77484B92B0}"/>
              </a:ext>
            </a:extLst>
          </p:cNvPr>
          <p:cNvSpPr txBox="1"/>
          <p:nvPr/>
        </p:nvSpPr>
        <p:spPr>
          <a:xfrm>
            <a:off x="8226550" y="4265117"/>
            <a:ext cx="3097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C000"/>
                </a:solidFill>
              </a:rPr>
              <a:t>?- </a:t>
            </a:r>
            <a:r>
              <a:rPr lang="en-US" altLang="ja-JP" sz="2800" dirty="0">
                <a:solidFill>
                  <a:srgbClr val="FFC000"/>
                </a:solidFill>
              </a:rPr>
              <a:t>factorial(1, X’)</a:t>
            </a:r>
            <a:r>
              <a:rPr kumimoji="1" lang="en-US" altLang="ja-JP" sz="2800" dirty="0">
                <a:solidFill>
                  <a:srgbClr val="FFC000"/>
                </a:solidFill>
              </a:rPr>
              <a:t>.</a:t>
            </a:r>
            <a:endParaRPr lang="en-US" altLang="ja-JP" sz="2800" dirty="0">
              <a:solidFill>
                <a:srgbClr val="FFC000"/>
              </a:solidFill>
            </a:endParaRPr>
          </a:p>
          <a:p>
            <a:endParaRPr kumimoji="1" lang="en-US" altLang="ja-JP" sz="2800" dirty="0">
              <a:solidFill>
                <a:srgbClr val="FFC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CFE41C-1F49-4E89-9105-D59E2BFF8710}"/>
              </a:ext>
            </a:extLst>
          </p:cNvPr>
          <p:cNvSpPr txBox="1"/>
          <p:nvPr/>
        </p:nvSpPr>
        <p:spPr>
          <a:xfrm>
            <a:off x="8561830" y="4790593"/>
            <a:ext cx="3097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C000"/>
                </a:solidFill>
              </a:rPr>
              <a:t>?- </a:t>
            </a:r>
            <a:r>
              <a:rPr lang="en-US" altLang="ja-JP" sz="2800" dirty="0">
                <a:solidFill>
                  <a:srgbClr val="FFC000"/>
                </a:solidFill>
              </a:rPr>
              <a:t>factorial(0, X’’)</a:t>
            </a:r>
            <a:r>
              <a:rPr kumimoji="1" lang="en-US" altLang="ja-JP" sz="2800" dirty="0">
                <a:solidFill>
                  <a:srgbClr val="FFC000"/>
                </a:solidFill>
              </a:rPr>
              <a:t>.</a:t>
            </a:r>
            <a:endParaRPr lang="en-US" altLang="ja-JP" sz="2800" dirty="0">
              <a:solidFill>
                <a:srgbClr val="FFC000"/>
              </a:solidFill>
            </a:endParaRPr>
          </a:p>
          <a:p>
            <a:endParaRPr kumimoji="1" lang="en-US" altLang="ja-JP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8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0B65B85-E5FF-44C9-A33E-9D4F1C75F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6" y="0"/>
            <a:ext cx="10339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2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A3F7E-21F7-4A28-9D97-9E7C0540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Usage of data structure “list”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2F3BC2-6657-4C2B-8367-FCD1673D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46510" cy="4351338"/>
          </a:xfrm>
        </p:spPr>
        <p:txBody>
          <a:bodyPr/>
          <a:lstStyle/>
          <a:p>
            <a:r>
              <a:rPr kumimoji="1" lang="en-US" altLang="ja-JP" dirty="0"/>
              <a:t>An example of list: [1,2,3,4,5]</a:t>
            </a:r>
          </a:p>
          <a:p>
            <a:r>
              <a:rPr lang="en-US" altLang="ja-JP" dirty="0"/>
              <a:t>[A,B,C] = [1,2,3]  &lt;= true</a:t>
            </a:r>
          </a:p>
          <a:p>
            <a:r>
              <a:rPr kumimoji="1" lang="en-US" altLang="ja-JP" dirty="0"/>
              <a:t>[A,B,C] = [1,2]  &lt;= false</a:t>
            </a:r>
          </a:p>
          <a:p>
            <a:r>
              <a:rPr lang="en-US" altLang="ja-JP" dirty="0"/>
              <a:t>[H | Rest] = [1,2,3,4,5,6,7,8,9]  &lt;=  H=1, Rest=[2,3,4,5,6,7,8,9]</a:t>
            </a:r>
          </a:p>
          <a:p>
            <a:r>
              <a:rPr lang="en-US" altLang="ja-JP" dirty="0"/>
              <a:t>[H1,H2| Rest] = [1,2,3,4,5,6,7,8,9] &lt;= H1=1, H2=2, Rest=[3,…,9]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append(List1, List2, List23)</a:t>
            </a:r>
          </a:p>
          <a:p>
            <a:r>
              <a:rPr lang="en-US" altLang="ja-JP" dirty="0"/>
              <a:t>member</a:t>
            </a:r>
            <a:r>
              <a:rPr lang="en-US" altLang="ja-JP"/>
              <a:t>(Element, List)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156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19CC3-5021-4822-9C93-55890F21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Previously on CPT(Constraint Processing Theory)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B2894-2DA3-4998-BA72-F16C4F6E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 use logic to build a model of the target problem.</a:t>
            </a:r>
          </a:p>
          <a:p>
            <a:r>
              <a:rPr lang="en-US" altLang="ja-JP" dirty="0"/>
              <a:t>There is a programming paradigm called “logic programming.”</a:t>
            </a:r>
          </a:p>
          <a:p>
            <a:r>
              <a:rPr lang="en-US" altLang="ja-JP" dirty="0" err="1"/>
              <a:t>Bprolog</a:t>
            </a:r>
            <a:r>
              <a:rPr lang="en-US" altLang="ja-JP" dirty="0"/>
              <a:t> is our programming language.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4000" dirty="0"/>
              <a:t>Today we learn</a:t>
            </a:r>
          </a:p>
          <a:p>
            <a:r>
              <a:rPr kumimoji="1" lang="en-US" altLang="ja-JP" dirty="0"/>
              <a:t>What we do in </a:t>
            </a:r>
            <a:r>
              <a:rPr kumimoji="1" lang="en-US" altLang="ja-JP" dirty="0" err="1"/>
              <a:t>Bprolog</a:t>
            </a:r>
            <a:r>
              <a:rPr kumimoji="1" lang="en-US" altLang="ja-JP" dirty="0"/>
              <a:t> is having a session</a:t>
            </a:r>
            <a:r>
              <a:rPr lang="en-US" altLang="ja-JP" dirty="0"/>
              <a:t>, which is comprised of question by the user and answer from </a:t>
            </a:r>
            <a:r>
              <a:rPr lang="en-US" altLang="ja-JP" dirty="0" err="1"/>
              <a:t>Bprolog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96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1CB65-7820-4F30-B401-B286CEB1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irst-order predicate logic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F22776-6D20-40AD-BAA1-4EE5241B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986"/>
            <a:ext cx="4038600" cy="1563015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takuji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).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F857C0B-8F3C-4385-B82A-747201FD51A6}"/>
              </a:ext>
            </a:extLst>
          </p:cNvPr>
          <p:cNvSpPr/>
          <p:nvPr/>
        </p:nvSpPr>
        <p:spPr>
          <a:xfrm>
            <a:off x="838200" y="3204058"/>
            <a:ext cx="5113325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FBEAD0-602E-4AA4-8C5D-91ECC5D7048E}"/>
              </a:ext>
            </a:extLst>
          </p:cNvPr>
          <p:cNvSpPr txBox="1"/>
          <p:nvPr/>
        </p:nvSpPr>
        <p:spPr>
          <a:xfrm>
            <a:off x="1060705" y="3563345"/>
            <a:ext cx="309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?- consult(‘test.pl’).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11786D-5377-428E-A546-50E9EBA20590}"/>
              </a:ext>
            </a:extLst>
          </p:cNvPr>
          <p:cNvSpPr txBox="1"/>
          <p:nvPr/>
        </p:nvSpPr>
        <p:spPr>
          <a:xfrm>
            <a:off x="6634886" y="1938528"/>
            <a:ext cx="487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father</a:t>
            </a:r>
            <a:r>
              <a:rPr lang="en-US" altLang="ja-JP" sz="3200" dirty="0"/>
              <a:t>(</a:t>
            </a:r>
            <a:r>
              <a:rPr lang="en-US" altLang="ja-JP" sz="3200" dirty="0" err="1"/>
              <a:t>kiyoshi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osamu</a:t>
            </a:r>
            <a:r>
              <a:rPr lang="en-US" altLang="ja-JP" sz="3200" dirty="0"/>
              <a:t>).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42C991-6D1E-4CD0-B3CB-979AB2DA406C}"/>
              </a:ext>
            </a:extLst>
          </p:cNvPr>
          <p:cNvSpPr txBox="1"/>
          <p:nvPr/>
        </p:nvSpPr>
        <p:spPr>
          <a:xfrm>
            <a:off x="7237143" y="3048001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predicate name</a:t>
            </a:r>
            <a:endParaRPr kumimoji="1" lang="ja-JP" altLang="en-US" sz="2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C53F7B-29C8-41D3-BD6E-13CD34843087}"/>
              </a:ext>
            </a:extLst>
          </p:cNvPr>
          <p:cNvCxnSpPr>
            <a:stCxn id="7" idx="1"/>
          </p:cNvCxnSpPr>
          <p:nvPr/>
        </p:nvCxnSpPr>
        <p:spPr>
          <a:xfrm flipV="1">
            <a:off x="7237143" y="2435962"/>
            <a:ext cx="0" cy="84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7434D0-33EE-4C0B-A836-FDAA7C8E719E}"/>
              </a:ext>
            </a:extLst>
          </p:cNvPr>
          <p:cNvSpPr txBox="1"/>
          <p:nvPr/>
        </p:nvSpPr>
        <p:spPr>
          <a:xfrm>
            <a:off x="8431540" y="566241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argument</a:t>
            </a:r>
            <a:endParaRPr kumimoji="1" lang="ja-JP" altLang="en-US" sz="2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B5316CD-C601-44AB-9892-C3F02BE538A0}"/>
              </a:ext>
            </a:extLst>
          </p:cNvPr>
          <p:cNvCxnSpPr>
            <a:stCxn id="10" idx="2"/>
          </p:cNvCxnSpPr>
          <p:nvPr/>
        </p:nvCxnSpPr>
        <p:spPr>
          <a:xfrm flipH="1">
            <a:off x="8566099" y="1027906"/>
            <a:ext cx="635043" cy="9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999437C-2127-46AD-80B9-DE80B2D6DAD2}"/>
              </a:ext>
            </a:extLst>
          </p:cNvPr>
          <p:cNvCxnSpPr/>
          <p:nvPr/>
        </p:nvCxnSpPr>
        <p:spPr>
          <a:xfrm>
            <a:off x="9353343" y="103863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4EF411-BF63-4679-B8CE-36351616CAFA}"/>
              </a:ext>
            </a:extLst>
          </p:cNvPr>
          <p:cNvSpPr txBox="1"/>
          <p:nvPr/>
        </p:nvSpPr>
        <p:spPr>
          <a:xfrm>
            <a:off x="10162358" y="2815545"/>
            <a:ext cx="143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father/2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84BA09A-C4EF-496D-8E47-31ADE4B5F0A9}"/>
              </a:ext>
            </a:extLst>
          </p:cNvPr>
          <p:cNvSpPr txBox="1"/>
          <p:nvPr/>
        </p:nvSpPr>
        <p:spPr>
          <a:xfrm>
            <a:off x="6096000" y="3917288"/>
            <a:ext cx="5930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father</a:t>
            </a:r>
            <a:r>
              <a:rPr lang="en-US" altLang="ja-JP" sz="3200" dirty="0"/>
              <a:t>(yoshie, </a:t>
            </a:r>
            <a:r>
              <a:rPr lang="en-US" altLang="ja-JP" sz="3200" dirty="0" err="1"/>
              <a:t>kiyoshi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osamu</a:t>
            </a:r>
            <a:r>
              <a:rPr lang="en-US" altLang="ja-JP" sz="3200" dirty="0"/>
              <a:t>).</a:t>
            </a:r>
            <a:endParaRPr kumimoji="1" lang="ja-JP" altLang="en-US" sz="3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2D6920A-61C9-473C-BA61-DA65B2667415}"/>
              </a:ext>
            </a:extLst>
          </p:cNvPr>
          <p:cNvSpPr txBox="1"/>
          <p:nvPr/>
        </p:nvSpPr>
        <p:spPr>
          <a:xfrm>
            <a:off x="10256238" y="4584602"/>
            <a:ext cx="143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father/3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170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99"/>
            <a:ext cx="4038600" cy="1563015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takuji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).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200" y="2055571"/>
            <a:ext cx="5113325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035F7-B09E-4DAB-8CEC-234F0F426BD9}"/>
              </a:ext>
            </a:extLst>
          </p:cNvPr>
          <p:cNvSpPr txBox="1"/>
          <p:nvPr/>
        </p:nvSpPr>
        <p:spPr>
          <a:xfrm>
            <a:off x="1060705" y="2414858"/>
            <a:ext cx="3099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?- father(</a:t>
            </a:r>
            <a:r>
              <a:rPr kumimoji="1" lang="en-US" altLang="ja-JP" dirty="0" err="1">
                <a:solidFill>
                  <a:schemeClr val="bg1"/>
                </a:solidFill>
              </a:rPr>
              <a:t>kiyoshi</a:t>
            </a:r>
            <a:r>
              <a:rPr kumimoji="1" lang="en-US" altLang="ja-JP" dirty="0">
                <a:solidFill>
                  <a:schemeClr val="bg1"/>
                </a:solidFill>
              </a:rPr>
              <a:t>, </a:t>
            </a:r>
            <a:r>
              <a:rPr kumimoji="1" lang="en-US" altLang="ja-JP" dirty="0" err="1">
                <a:solidFill>
                  <a:schemeClr val="bg1"/>
                </a:solidFill>
              </a:rPr>
              <a:t>osamu</a:t>
            </a:r>
            <a:r>
              <a:rPr kumimoji="1" lang="en-US" altLang="ja-JP" dirty="0">
                <a:solidFill>
                  <a:schemeClr val="bg1"/>
                </a:solidFill>
              </a:rPr>
              <a:t>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yes</a:t>
            </a:r>
          </a:p>
          <a:p>
            <a:endParaRPr kumimoji="1" lang="en-US" altLang="ja-JP" dirty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?- father(taro, </a:t>
            </a:r>
            <a:r>
              <a:rPr kumimoji="1" lang="en-US" altLang="ja-JP" dirty="0" err="1">
                <a:solidFill>
                  <a:schemeClr val="bg1"/>
                </a:solidFill>
              </a:rPr>
              <a:t>osamu</a:t>
            </a:r>
            <a:r>
              <a:rPr kumimoji="1" lang="en-US" altLang="ja-JP" dirty="0">
                <a:solidFill>
                  <a:schemeClr val="bg1"/>
                </a:solidFill>
              </a:rPr>
              <a:t>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2B11CA-1791-49C4-8681-DBE56850FA5D}"/>
              </a:ext>
            </a:extLst>
          </p:cNvPr>
          <p:cNvSpPr txBox="1"/>
          <p:nvPr/>
        </p:nvSpPr>
        <p:spPr>
          <a:xfrm>
            <a:off x="6096000" y="1294790"/>
            <a:ext cx="59521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If </a:t>
            </a:r>
            <a:r>
              <a:rPr kumimoji="1" lang="en-US" altLang="ja-JP" sz="2800" dirty="0" err="1"/>
              <a:t>Bprolog</a:t>
            </a:r>
            <a:r>
              <a:rPr kumimoji="1" lang="en-US" altLang="ja-JP" sz="2800" dirty="0"/>
              <a:t> can find a complete pattern matching between user’s question and a statement in the program, the answer is yes(true), otherwise no(false).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280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99"/>
            <a:ext cx="4038600" cy="1563015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takuji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).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200" y="2055571"/>
            <a:ext cx="5113325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035F7-B09E-4DAB-8CEC-234F0F426BD9}"/>
              </a:ext>
            </a:extLst>
          </p:cNvPr>
          <p:cNvSpPr txBox="1"/>
          <p:nvPr/>
        </p:nvSpPr>
        <p:spPr>
          <a:xfrm>
            <a:off x="1060705" y="2414858"/>
            <a:ext cx="3099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?- father(X, </a:t>
            </a:r>
            <a:r>
              <a:rPr kumimoji="1" lang="en-US" altLang="ja-JP" dirty="0" err="1">
                <a:solidFill>
                  <a:schemeClr val="bg1"/>
                </a:solidFill>
              </a:rPr>
              <a:t>osamu</a:t>
            </a:r>
            <a:r>
              <a:rPr kumimoji="1" lang="en-US" altLang="ja-JP" dirty="0">
                <a:solidFill>
                  <a:schemeClr val="bg1"/>
                </a:solidFill>
              </a:rPr>
              <a:t>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X = </a:t>
            </a:r>
            <a:r>
              <a:rPr lang="en-US" altLang="ja-JP" dirty="0" err="1">
                <a:solidFill>
                  <a:schemeClr val="bg1"/>
                </a:solidFill>
              </a:rPr>
              <a:t>kiyoshi</a:t>
            </a:r>
            <a:endParaRPr lang="en-US" altLang="ja-JP" dirty="0">
              <a:solidFill>
                <a:schemeClr val="bg1"/>
              </a:solidFill>
            </a:endParaRPr>
          </a:p>
          <a:p>
            <a:endParaRPr kumimoji="1" lang="en-US" altLang="ja-JP" dirty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?- father(</a:t>
            </a:r>
            <a:r>
              <a:rPr kumimoji="1" lang="en-US" altLang="ja-JP" dirty="0" err="1">
                <a:solidFill>
                  <a:schemeClr val="bg1"/>
                </a:solidFill>
              </a:rPr>
              <a:t>takuji</a:t>
            </a:r>
            <a:r>
              <a:rPr kumimoji="1" lang="en-US" altLang="ja-JP" dirty="0">
                <a:solidFill>
                  <a:schemeClr val="bg1"/>
                </a:solidFill>
              </a:rPr>
              <a:t>, Child).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Child = </a:t>
            </a:r>
            <a:r>
              <a:rPr lang="en-US" altLang="ja-JP" dirty="0" err="1">
                <a:solidFill>
                  <a:schemeClr val="bg1"/>
                </a:solidFill>
              </a:rPr>
              <a:t>kiyoshi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2B11CA-1791-49C4-8681-DBE56850FA5D}"/>
              </a:ext>
            </a:extLst>
          </p:cNvPr>
          <p:cNvSpPr txBox="1"/>
          <p:nvPr/>
        </p:nvSpPr>
        <p:spPr>
          <a:xfrm>
            <a:off x="5951525" y="1294790"/>
            <a:ext cx="6240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Variable:</a:t>
            </a:r>
          </a:p>
          <a:p>
            <a:r>
              <a:rPr lang="en-US" altLang="ja-JP" sz="2800" dirty="0"/>
              <a:t>    its name begins with capital letter</a:t>
            </a:r>
          </a:p>
          <a:p>
            <a:r>
              <a:rPr kumimoji="1" lang="en-US" altLang="ja-JP" sz="2800" dirty="0"/>
              <a:t>    or _</a:t>
            </a:r>
            <a:endParaRPr kumimoji="1" lang="ja-JP" altLang="en-US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9C3A5E-FF91-453C-8810-63B72D29745C}"/>
              </a:ext>
            </a:extLst>
          </p:cNvPr>
          <p:cNvSpPr txBox="1"/>
          <p:nvPr/>
        </p:nvSpPr>
        <p:spPr>
          <a:xfrm>
            <a:off x="6671462" y="3116275"/>
            <a:ext cx="5288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Who (X) is the father of ‘</a:t>
            </a:r>
            <a:r>
              <a:rPr kumimoji="1" lang="en-US" altLang="ja-JP" sz="2400" dirty="0" err="1"/>
              <a:t>osamu</a:t>
            </a:r>
            <a:r>
              <a:rPr lang="en-US" altLang="ja-JP" sz="2400" dirty="0"/>
              <a:t>’ ?</a:t>
            </a:r>
            <a:endParaRPr kumimoji="1" lang="ja-JP" altLang="en-US" sz="2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3CEFAAA-287A-4F4A-A9B8-66EECE73CB9E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408884" y="2604212"/>
            <a:ext cx="3262578" cy="7428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65D61AC-676D-40DF-816E-48B1D50EAE14}"/>
              </a:ext>
            </a:extLst>
          </p:cNvPr>
          <p:cNvSpPr txBox="1"/>
          <p:nvPr/>
        </p:nvSpPr>
        <p:spPr>
          <a:xfrm>
            <a:off x="6823862" y="3802685"/>
            <a:ext cx="269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unification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B0FA0D6-6BB4-4B57-A204-5E8E49A4CFE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779776" y="2972619"/>
            <a:ext cx="4044086" cy="11224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4D632E1-2E3E-4886-BB62-4398876C859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256484" y="3964839"/>
            <a:ext cx="3567378" cy="130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3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99"/>
            <a:ext cx="4038600" cy="1563015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kyoko</a:t>
            </a:r>
            <a:r>
              <a:rPr kumimoji="1" lang="en-US" altLang="ja-JP" dirty="0"/>
              <a:t>).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200" y="2055571"/>
            <a:ext cx="5113325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035F7-B09E-4DAB-8CEC-234F0F426BD9}"/>
              </a:ext>
            </a:extLst>
          </p:cNvPr>
          <p:cNvSpPr txBox="1"/>
          <p:nvPr/>
        </p:nvSpPr>
        <p:spPr>
          <a:xfrm>
            <a:off x="1199250" y="2396385"/>
            <a:ext cx="439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?- father(</a:t>
            </a:r>
            <a:r>
              <a:rPr kumimoji="1" lang="en-US" altLang="ja-JP" dirty="0" err="1">
                <a:solidFill>
                  <a:schemeClr val="bg1"/>
                </a:solidFill>
              </a:rPr>
              <a:t>kiyoshi</a:t>
            </a:r>
            <a:r>
              <a:rPr kumimoji="1" lang="en-US" altLang="ja-JP" dirty="0">
                <a:solidFill>
                  <a:schemeClr val="bg1"/>
                </a:solidFill>
              </a:rPr>
              <a:t>, </a:t>
            </a:r>
            <a:r>
              <a:rPr kumimoji="1" lang="en-US" altLang="ja-JP" dirty="0" err="1">
                <a:solidFill>
                  <a:schemeClr val="bg1"/>
                </a:solidFill>
              </a:rPr>
              <a:t>Son_or_daughter</a:t>
            </a:r>
            <a:r>
              <a:rPr kumimoji="1" lang="en-US" altLang="ja-JP" dirty="0">
                <a:solidFill>
                  <a:schemeClr val="bg1"/>
                </a:solidFill>
              </a:rPr>
              <a:t>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</a:t>
            </a:r>
            <a:r>
              <a:rPr lang="en-US" altLang="ja-JP" dirty="0" err="1">
                <a:solidFill>
                  <a:schemeClr val="bg1"/>
                </a:solidFill>
              </a:rPr>
              <a:t>Son_or_daughter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 err="1">
                <a:solidFill>
                  <a:schemeClr val="bg1"/>
                </a:solidFill>
              </a:rPr>
              <a:t>osamu</a:t>
            </a:r>
            <a:r>
              <a:rPr lang="en-US" altLang="ja-JP" dirty="0">
                <a:solidFill>
                  <a:schemeClr val="bg1"/>
                </a:solidFill>
              </a:rPr>
              <a:t> ;</a:t>
            </a:r>
          </a:p>
          <a:p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2B11CA-1791-49C4-8681-DBE56850FA5D}"/>
              </a:ext>
            </a:extLst>
          </p:cNvPr>
          <p:cNvSpPr txBox="1"/>
          <p:nvPr/>
        </p:nvSpPr>
        <p:spPr>
          <a:xfrm>
            <a:off x="5951525" y="1294790"/>
            <a:ext cx="6240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Variable:</a:t>
            </a:r>
          </a:p>
          <a:p>
            <a:r>
              <a:rPr lang="en-US" altLang="ja-JP" sz="2800" dirty="0"/>
              <a:t>    its name begins with capital letter</a:t>
            </a:r>
          </a:p>
          <a:p>
            <a:r>
              <a:rPr kumimoji="1" lang="en-US" altLang="ja-JP" sz="2800" dirty="0"/>
              <a:t>    or _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3684C5-DDF3-447B-AB61-E0C720B52C8D}"/>
              </a:ext>
            </a:extLst>
          </p:cNvPr>
          <p:cNvSpPr txBox="1"/>
          <p:nvPr/>
        </p:nvSpPr>
        <p:spPr>
          <a:xfrm>
            <a:off x="6823862" y="3802685"/>
            <a:ext cx="269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backtracking</a:t>
            </a:r>
            <a:endParaRPr kumimoji="1" lang="ja-JP" altLang="en-US" sz="32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832B2F-707B-4BC9-85D6-D3E1C94AFFBF}"/>
              </a:ext>
            </a:extLst>
          </p:cNvPr>
          <p:cNvCxnSpPr>
            <a:cxnSpLocks/>
          </p:cNvCxnSpPr>
          <p:nvPr/>
        </p:nvCxnSpPr>
        <p:spPr>
          <a:xfrm flipH="1" flipV="1">
            <a:off x="4627418" y="3055315"/>
            <a:ext cx="2196444" cy="10397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98"/>
            <a:ext cx="4038600" cy="2619137"/>
          </a:xfrm>
          <a:solidFill>
            <a:srgbClr val="FFC000"/>
          </a:solid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kyoko</a:t>
            </a:r>
            <a:r>
              <a:rPr kumimoji="1" lang="en-US" altLang="ja-JP" dirty="0"/>
              <a:t>).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brother(X,Y) :-</a:t>
            </a:r>
          </a:p>
          <a:p>
            <a:pPr marL="0" indent="0">
              <a:buNone/>
            </a:pPr>
            <a:r>
              <a:rPr lang="en-US" altLang="ja-JP" dirty="0"/>
              <a:t>     father(F, X),</a:t>
            </a:r>
          </a:p>
          <a:p>
            <a:pPr marL="0" indent="0">
              <a:buNone/>
            </a:pPr>
            <a:r>
              <a:rPr kumimoji="1" lang="ja-JP" altLang="en-US" dirty="0"/>
              <a:t>     </a:t>
            </a:r>
            <a:r>
              <a:rPr kumimoji="1" lang="en-US" altLang="ja-JP" dirty="0"/>
              <a:t>father(F, Y).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200" y="3232100"/>
            <a:ext cx="5113325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2B11CA-1791-49C4-8681-DBE56850FA5D}"/>
              </a:ext>
            </a:extLst>
          </p:cNvPr>
          <p:cNvSpPr txBox="1"/>
          <p:nvPr/>
        </p:nvSpPr>
        <p:spPr>
          <a:xfrm>
            <a:off x="6219379" y="1294790"/>
            <a:ext cx="62404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Facts and rules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father(</a:t>
            </a:r>
            <a:r>
              <a:rPr kumimoji="1" lang="en-US" altLang="ja-JP" sz="2800" dirty="0" err="1"/>
              <a:t>kiyoshi</a:t>
            </a:r>
            <a:r>
              <a:rPr kumimoji="1" lang="en-US" altLang="ja-JP" sz="2800" dirty="0"/>
              <a:t>, </a:t>
            </a:r>
            <a:r>
              <a:rPr kumimoji="1" lang="en-US" altLang="ja-JP" sz="2800" dirty="0" err="1"/>
              <a:t>osamu</a:t>
            </a:r>
            <a:r>
              <a:rPr kumimoji="1" lang="en-US" altLang="ja-JP" sz="2800" dirty="0"/>
              <a:t>).       </a:t>
            </a:r>
            <a:r>
              <a:rPr lang="en-US" altLang="ja-JP" sz="2800" dirty="0"/>
              <a:t>f</a:t>
            </a:r>
            <a:r>
              <a:rPr kumimoji="1" lang="en-US" altLang="ja-JP" sz="2800" dirty="0"/>
              <a:t>act</a:t>
            </a:r>
          </a:p>
          <a:p>
            <a:endParaRPr lang="en-US" altLang="ja-JP" sz="2800" dirty="0"/>
          </a:p>
          <a:p>
            <a:r>
              <a:rPr kumimoji="1" lang="en-US" altLang="ja-JP" sz="2800" dirty="0"/>
              <a:t>Head :- body1, body2, … .   rule</a:t>
            </a:r>
          </a:p>
          <a:p>
            <a:r>
              <a:rPr lang="en-US" altLang="ja-JP" sz="2800" dirty="0"/>
              <a:t> where ‘,’ means ‘and’.</a:t>
            </a:r>
            <a:endParaRPr kumimoji="1"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161F71-8132-4056-A476-2D4AAAEFC6A6}"/>
              </a:ext>
            </a:extLst>
          </p:cNvPr>
          <p:cNvSpPr txBox="1"/>
          <p:nvPr/>
        </p:nvSpPr>
        <p:spPr>
          <a:xfrm>
            <a:off x="1199250" y="3569402"/>
            <a:ext cx="439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?- brother(A,B).</a:t>
            </a:r>
            <a:endParaRPr lang="en-US" altLang="ja-JP" dirty="0">
              <a:solidFill>
                <a:schemeClr val="bg1"/>
              </a:solidFill>
            </a:endParaRPr>
          </a:p>
          <a:p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9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26D9E63-898B-4AAC-9374-4C603C3D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341116"/>
            <a:ext cx="4038600" cy="2619137"/>
          </a:xfrm>
          <a:solidFill>
            <a:srgbClr val="FFC000"/>
          </a:solid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kyoko</a:t>
            </a:r>
            <a:r>
              <a:rPr kumimoji="1" lang="en-US" altLang="ja-JP" dirty="0"/>
              <a:t>).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brother(X,Y) :-</a:t>
            </a:r>
          </a:p>
          <a:p>
            <a:pPr marL="0" indent="0">
              <a:buNone/>
            </a:pPr>
            <a:r>
              <a:rPr lang="en-US" altLang="ja-JP" dirty="0"/>
              <a:t>     father(F, X), …</a:t>
            </a:r>
            <a:r>
              <a:rPr lang="ja-JP" altLang="en-US" dirty="0"/>
              <a:t>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     </a:t>
            </a:r>
            <a:r>
              <a:rPr kumimoji="1" lang="en-US" altLang="ja-JP" dirty="0"/>
              <a:t>father(F, Y). …</a:t>
            </a:r>
            <a:r>
              <a:rPr kumimoji="1" lang="ja-JP" altLang="en-US" dirty="0"/>
              <a:t>▲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25FB83-5905-46B4-B84E-8FA24DEABB5F}"/>
              </a:ext>
            </a:extLst>
          </p:cNvPr>
          <p:cNvSpPr txBox="1"/>
          <p:nvPr/>
        </p:nvSpPr>
        <p:spPr>
          <a:xfrm>
            <a:off x="221674" y="3093553"/>
            <a:ext cx="11628582" cy="48320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en-US" altLang="ja-JP" sz="2800" dirty="0"/>
          </a:p>
          <a:p>
            <a:r>
              <a:rPr lang="en-US" altLang="ja-JP" sz="2800" dirty="0"/>
              <a:t>                                        </a:t>
            </a:r>
            <a:r>
              <a:rPr lang="ja-JP" altLang="en-US" sz="2800" dirty="0"/>
              <a:t>△</a:t>
            </a:r>
            <a:r>
              <a:rPr lang="en-US" altLang="ja-JP" sz="2800" dirty="0"/>
              <a:t>father(F,X)</a:t>
            </a:r>
            <a:r>
              <a:rPr lang="ja-JP" altLang="en-US" sz="2800" dirty="0"/>
              <a:t>　　▲</a:t>
            </a:r>
            <a:r>
              <a:rPr lang="en-US" altLang="ja-JP" sz="2800" dirty="0"/>
              <a:t>father(F,Y)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father(</a:t>
            </a:r>
            <a:r>
              <a:rPr lang="en-US" altLang="ja-JP" sz="2800" dirty="0" err="1"/>
              <a:t>kiyoshi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osamu</a:t>
            </a:r>
            <a:r>
              <a:rPr lang="en-US" altLang="ja-JP" sz="2800" dirty="0"/>
              <a:t>).             F=</a:t>
            </a:r>
            <a:r>
              <a:rPr lang="en-US" altLang="ja-JP" sz="2800" dirty="0" err="1"/>
              <a:t>kiyoshi</a:t>
            </a:r>
            <a:r>
              <a:rPr lang="en-US" altLang="ja-JP" sz="2800" dirty="0"/>
              <a:t>                 </a:t>
            </a:r>
          </a:p>
          <a:p>
            <a:r>
              <a:rPr lang="en-US" altLang="ja-JP" sz="2800" dirty="0"/>
              <a:t>                                                  X=</a:t>
            </a:r>
            <a:r>
              <a:rPr lang="en-US" altLang="ja-JP" sz="2800" dirty="0" err="1"/>
              <a:t>osamu</a:t>
            </a:r>
            <a:r>
              <a:rPr lang="en-US" altLang="ja-JP" sz="2800" dirty="0"/>
              <a:t>               Y=</a:t>
            </a:r>
            <a:r>
              <a:rPr lang="en-US" altLang="ja-JP" sz="2800" dirty="0" err="1"/>
              <a:t>osamu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father(</a:t>
            </a:r>
            <a:r>
              <a:rPr lang="en-US" altLang="ja-JP" sz="2800" dirty="0" err="1"/>
              <a:t>kiyoshi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kyoko</a:t>
            </a:r>
            <a:r>
              <a:rPr lang="en-US" altLang="ja-JP" sz="2800" dirty="0"/>
              <a:t>).                                              Y=</a:t>
            </a:r>
            <a:r>
              <a:rPr lang="en-US" altLang="ja-JP" sz="2800" dirty="0" err="1"/>
              <a:t>kyoko</a:t>
            </a:r>
            <a:r>
              <a:rPr lang="en-US" altLang="ja-JP" sz="2800" dirty="0"/>
              <a:t>  </a:t>
            </a:r>
          </a:p>
          <a:p>
            <a:endParaRPr kumimoji="1" lang="en-US" altLang="ja-JP" sz="2800" dirty="0"/>
          </a:p>
          <a:p>
            <a:endParaRPr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DEB046-DFDE-44D6-9FAC-4F25B1699D24}"/>
              </a:ext>
            </a:extLst>
          </p:cNvPr>
          <p:cNvSpPr txBox="1"/>
          <p:nvPr/>
        </p:nvSpPr>
        <p:spPr>
          <a:xfrm>
            <a:off x="5107709" y="341116"/>
            <a:ext cx="6502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To prove brother (X, Y) is true,</a:t>
            </a:r>
          </a:p>
          <a:p>
            <a:r>
              <a:rPr lang="en-US" altLang="ja-JP" sz="2800" dirty="0"/>
              <a:t>p</a:t>
            </a:r>
            <a:r>
              <a:rPr kumimoji="1" lang="en-US" altLang="ja-JP" sz="2800" dirty="0"/>
              <a:t>rove </a:t>
            </a:r>
            <a:r>
              <a:rPr kumimoji="1" lang="ja-JP" altLang="en-US" sz="2800" dirty="0"/>
              <a:t>△ </a:t>
            </a:r>
            <a:r>
              <a:rPr kumimoji="1" lang="en-US" altLang="ja-JP" sz="2800" dirty="0"/>
              <a:t>and </a:t>
            </a:r>
            <a:r>
              <a:rPr kumimoji="1" lang="ja-JP" altLang="en-US" sz="2800" dirty="0"/>
              <a:t>▲</a:t>
            </a:r>
            <a:r>
              <a:rPr kumimoji="1" lang="en-US" altLang="ja-JP" sz="2800" dirty="0"/>
              <a:t>.</a:t>
            </a:r>
          </a:p>
          <a:p>
            <a:endParaRPr lang="en-US" altLang="ja-JP" sz="2800" dirty="0"/>
          </a:p>
          <a:p>
            <a:r>
              <a:rPr kumimoji="1" lang="en-US" altLang="ja-JP" sz="2800" dirty="0"/>
              <a:t>P1 </a:t>
            </a:r>
            <a:r>
              <a:rPr kumimoji="1" lang="ja-JP" altLang="en-US" sz="2800" dirty="0"/>
              <a:t>⋀ </a:t>
            </a:r>
            <a:r>
              <a:rPr kumimoji="1" lang="en-US" altLang="ja-JP" sz="2800" dirty="0"/>
              <a:t>P2  </a:t>
            </a:r>
            <a:r>
              <a:rPr kumimoji="1" lang="ja-JP" altLang="en-US" sz="2800" dirty="0"/>
              <a:t>→　</a:t>
            </a:r>
            <a:r>
              <a:rPr kumimoji="1" lang="en-US" altLang="ja-JP" sz="2800" dirty="0"/>
              <a:t>Q     (mathematics)</a:t>
            </a:r>
          </a:p>
          <a:p>
            <a:r>
              <a:rPr lang="en-US" altLang="ja-JP" sz="2800" dirty="0"/>
              <a:t>Q :- P1, P2           (</a:t>
            </a:r>
            <a:r>
              <a:rPr lang="en-US" altLang="ja-JP" sz="2800" dirty="0" err="1"/>
              <a:t>Bprolog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2594156-55F2-48D7-BFAA-CEBFF9BE655D}"/>
              </a:ext>
            </a:extLst>
          </p:cNvPr>
          <p:cNvCxnSpPr/>
          <p:nvPr/>
        </p:nvCxnSpPr>
        <p:spPr>
          <a:xfrm>
            <a:off x="5107710" y="4156364"/>
            <a:ext cx="0" cy="480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B8D472E-6F3A-4572-9149-F15AE6E077E9}"/>
              </a:ext>
            </a:extLst>
          </p:cNvPr>
          <p:cNvCxnSpPr/>
          <p:nvPr/>
        </p:nvCxnSpPr>
        <p:spPr>
          <a:xfrm>
            <a:off x="8178806" y="4142515"/>
            <a:ext cx="0" cy="480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CC69678-7BB5-4C86-A921-A51AB92130F4}"/>
              </a:ext>
            </a:extLst>
          </p:cNvPr>
          <p:cNvCxnSpPr/>
          <p:nvPr/>
        </p:nvCxnSpPr>
        <p:spPr>
          <a:xfrm>
            <a:off x="8192664" y="5938986"/>
            <a:ext cx="0" cy="480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56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1213</Words>
  <Application>Microsoft Office PowerPoint</Application>
  <PresentationFormat>ワイド画面</PresentationFormat>
  <Paragraphs>187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Times New Roman</vt:lpstr>
      <vt:lpstr>Office テーマ</vt:lpstr>
      <vt:lpstr>Data structure of logic programming and reasoning</vt:lpstr>
      <vt:lpstr>PowerPoint プレゼンテーション</vt:lpstr>
      <vt:lpstr>Previously on CPT(Constraint Processing Theory)</vt:lpstr>
      <vt:lpstr>First-order predicate logic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Previously on CPT(Constraint Processing Theory)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Previously on CPT</vt:lpstr>
      <vt:lpstr>Reasoning(search) in Bprolog is depth-first. </vt:lpstr>
      <vt:lpstr>PowerPoint プレゼンテーション</vt:lpstr>
      <vt:lpstr>PowerPoint プレゼンテーション</vt:lpstr>
      <vt:lpstr>PowerPoint プレゼンテーション</vt:lpstr>
      <vt:lpstr>Usage of data structure “list”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of logic programming and reasoning</dc:title>
  <dc:creator>吉江 修</dc:creator>
  <cp:lastModifiedBy>吉江 修</cp:lastModifiedBy>
  <cp:revision>62</cp:revision>
  <dcterms:created xsi:type="dcterms:W3CDTF">2020-05-20T12:49:02Z</dcterms:created>
  <dcterms:modified xsi:type="dcterms:W3CDTF">2022-05-12T07:17:19Z</dcterms:modified>
</cp:coreProperties>
</file>