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86" r:id="rId10"/>
    <p:sldId id="287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18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D95E29-9D2E-41B5-B43C-4FF71D22B3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652631A-E4FB-4ABD-B25A-2AED5F150F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926F1BB-E453-4DB2-8D00-B07818F67E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2766FCD-ABBB-406A-8DBF-7FD8476CA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B3E80DF-3CC2-4E91-B451-692C2339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69647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404FC7B-8DCC-4342-AF2E-83270DA785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D3E0450-B7A7-4319-8D72-EC821983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EDA09BD-D673-4D6D-A6AB-DFFC71F7B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92DDF3D-7FF0-47CB-AD41-18D2240EC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2F441E-D621-4CC4-8921-11701BEB94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790937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F6D23856-D216-4144-BFB0-2197A85C85C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BF1723-D75F-48A1-B60B-0D91516000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2CAACE-8430-4DF9-8707-A44818681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6340E4-FD9E-44E3-A6D3-501D48A44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B040B3B-F573-4075-9294-A02F26F164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6398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5071A3E-C4B7-4006-B88D-C93043F59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819426-AECC-483D-B0A8-A47B4E8A04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8092CC0-8264-456A-8079-CA365B9F27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7120EB3-731D-4FDE-A374-33878E1C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BE2AD90-A384-4C4E-A0CE-9540CE21A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053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98FE9D8-41F7-4B8C-962B-A30BAC8C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5DA5926-ED51-497D-B37C-176110EAF3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658AA67-F879-4AD2-B160-1558E962FB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2A3AA0-85E1-47F8-839E-CFCA30F1C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5584812-5B75-4117-9DA6-05668895A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4573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3DFC59-E2DE-4D64-8F1C-F234C528F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B1B851-6CBA-4E6C-8373-214E279B6F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CE36763-FA27-464E-9240-3C381EBD28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8F4835E-47BE-4D6A-80C3-B6073CEDF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B863D85-B004-4FDC-9D5C-C802F2A7E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D64B737-0E3F-4C40-A3C1-5EB09A4B1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72073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EBED3-2633-440A-8C88-26F7F7169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E06B66D-97A2-4E94-9BA0-3FC9913345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2B402E3D-DBCF-4A3C-9D9F-BE3D76397B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7B029B3-B665-44D9-8047-04B69F361B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F331CD4-0FE0-4DAF-9E96-DD3AE935EA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10C54A0-1739-4C8A-A76A-ABAA021D2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A250D04-E609-4115-9A80-45BD4ACD9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5A59A2F-14F3-46FE-8569-8F9C27811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04177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2CC2324-4DE3-4B2E-BBF2-48CB66B1E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048A837-E87F-4D0D-94A0-ACC23BAF0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16EECF1-62FF-4EAB-8FF5-7935DBCEA9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04E42BC-F2F6-486A-A1CE-3F8E97F49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1016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C5D102E-F8E7-4323-B1DC-E753A3435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8FAF2B7-3939-4B77-A5D9-F3F125E50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2B0D7CD-2C75-419B-AD4B-DE5FF4A7F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8795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4880702-1655-4B10-802F-401F68727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C66802-D138-4F6B-8684-63DA47DD3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11868792-6966-4584-95EE-50A94E75F1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E833FE8-67AC-4037-B00C-10AAEEDF11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7865F89-665F-43C2-A3BC-11AC20E77F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407297E-922E-4D52-BDA9-F5FC58309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61472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EB7871C-24FE-43FA-A361-DAF6DB5C9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71E8752-ADB8-4FD1-95E5-7FEF91AECF0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33D5687-F550-4F11-A3B4-6CF59C242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213142D-78C3-4C67-802A-0306D382A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1C5575E-28FB-4E6C-9276-774F275499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2E4446-D945-413C-A9E0-102FA7552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82936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9EFC1BE-5F9C-4E62-961E-8A4F8DB772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A2EDFBC-E059-4D7E-AA61-22AAC466D9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6E53841-939E-4FD8-A236-4A19BAAE6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EBB1AB-C619-4D8E-9ADF-2E24E2711134}" type="datetimeFigureOut">
              <a:rPr kumimoji="1" lang="ja-JP" altLang="en-US" smtClean="0"/>
              <a:t>2024/4/25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4A4606-232D-4620-B1CF-ED0F6F0769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32E48-0029-4C01-A2BE-DE8DAFF81B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9C5D56-0276-44EF-95C9-0FCB05D39DC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832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5F0DD0-3ACF-451B-8342-BE8E572CCDB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Data structure of logic programming and reasoning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4520262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F56CABC8-6043-4549-B86B-D1C4CA725E29}"/>
              </a:ext>
            </a:extLst>
          </p:cNvPr>
          <p:cNvSpPr txBox="1"/>
          <p:nvPr/>
        </p:nvSpPr>
        <p:spPr>
          <a:xfrm>
            <a:off x="2787091" y="1887322"/>
            <a:ext cx="463783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6000" dirty="0"/>
              <a:t>   SEND</a:t>
            </a:r>
          </a:p>
          <a:p>
            <a:r>
              <a:rPr lang="en-US" altLang="ja-JP" sz="6000" dirty="0"/>
              <a:t>+ MORE</a:t>
            </a:r>
          </a:p>
          <a:p>
            <a:r>
              <a:rPr kumimoji="1" lang="en-US" altLang="ja-JP" sz="6000" dirty="0"/>
              <a:t>   MONEY</a:t>
            </a:r>
            <a:endParaRPr kumimoji="1" lang="ja-JP" altLang="en-US" sz="6000" dirty="0"/>
          </a:p>
        </p:txBody>
      </p: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CB4B5F9D-DDEB-4CAA-9D00-D4CEC7BF41D8}"/>
              </a:ext>
            </a:extLst>
          </p:cNvPr>
          <p:cNvCxnSpPr/>
          <p:nvPr/>
        </p:nvCxnSpPr>
        <p:spPr>
          <a:xfrm>
            <a:off x="2940710" y="3752698"/>
            <a:ext cx="425744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015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26D9E63-898B-4AAC-9374-4C603C3D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341116"/>
            <a:ext cx="4996872" cy="3381139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Intrinsic (built-in) predicates</a:t>
            </a:r>
          </a:p>
          <a:p>
            <a:pPr marL="0" indent="0">
              <a:buNone/>
            </a:pPr>
            <a:endParaRPr kumimoji="1" lang="en-US" altLang="ja-JP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system(‘DOS command’).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c</a:t>
            </a:r>
            <a:r>
              <a:rPr kumimoji="1" lang="en-US" altLang="ja-JP" dirty="0">
                <a:solidFill>
                  <a:srgbClr val="FF0000"/>
                </a:solidFill>
              </a:rPr>
              <a:t>onsult(‘program file’).</a:t>
            </a:r>
          </a:p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listing.</a:t>
            </a:r>
          </a:p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member(‘element’, ‘list’).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25FB83-5905-46B4-B84E-8FA24DEABB5F}"/>
              </a:ext>
            </a:extLst>
          </p:cNvPr>
          <p:cNvSpPr txBox="1"/>
          <p:nvPr/>
        </p:nvSpPr>
        <p:spPr>
          <a:xfrm>
            <a:off x="95361" y="3749457"/>
            <a:ext cx="11628582" cy="310854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en-US" altLang="ja-JP" sz="2800" dirty="0"/>
              <a:t>member(1, [1,2,3]).    is true.</a:t>
            </a:r>
          </a:p>
          <a:p>
            <a:r>
              <a:rPr lang="en-US" altLang="ja-JP" sz="2800" dirty="0"/>
              <a:t>m</a:t>
            </a:r>
            <a:r>
              <a:rPr kumimoji="1" lang="en-US" altLang="ja-JP" sz="2800" dirty="0"/>
              <a:t>ember(4, [1,2,3</a:t>
            </a:r>
            <a:r>
              <a:rPr lang="en-US" altLang="ja-JP" sz="2800" dirty="0"/>
              <a:t>]).    is false.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?- member(X, [1,2,3]).     …what is the answer?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?- member(X,[1,2,3]), member(Y,[4,5]). …what is the answer?</a:t>
            </a:r>
          </a:p>
          <a:p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5093023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6498"/>
            <a:ext cx="11233727" cy="2619137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test2.pl</a:t>
            </a:r>
          </a:p>
          <a:p>
            <a:pPr marL="0" indent="0">
              <a:buNone/>
            </a:pPr>
            <a:r>
              <a:rPr lang="en-US" altLang="ja-JP" dirty="0" err="1"/>
              <a:t>family_yoshie</a:t>
            </a:r>
            <a:r>
              <a:rPr lang="en-US" altLang="ja-JP" dirty="0"/>
              <a:t>([</a:t>
            </a:r>
            <a:r>
              <a:rPr lang="en-US" altLang="ja-JP" dirty="0" err="1"/>
              <a:t>takuji</a:t>
            </a:r>
            <a:r>
              <a:rPr lang="en-US" altLang="ja-JP" dirty="0"/>
              <a:t>, 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, </a:t>
            </a:r>
            <a:r>
              <a:rPr lang="en-US" altLang="ja-JP" dirty="0" err="1"/>
              <a:t>kyoko</a:t>
            </a:r>
            <a:r>
              <a:rPr lang="en-US" altLang="ja-JP" dirty="0"/>
              <a:t>]).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3232100"/>
            <a:ext cx="8887691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199249" y="3569402"/>
            <a:ext cx="7963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family_yoshie</a:t>
            </a:r>
            <a:r>
              <a:rPr kumimoji="1" lang="en-US" altLang="ja-JP" sz="2800" dirty="0">
                <a:solidFill>
                  <a:schemeClr val="bg1"/>
                </a:solidFill>
              </a:rPr>
              <a:t>(Family), member(P, Family).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55858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336498"/>
            <a:ext cx="11233727" cy="3672084"/>
          </a:xfrm>
          <a:solidFill>
            <a:srgbClr val="FFC000"/>
          </a:solidFill>
          <a:ln>
            <a:noFill/>
          </a:ln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test3.pl</a:t>
            </a:r>
          </a:p>
          <a:p>
            <a:pPr marL="0" indent="0">
              <a:buNone/>
            </a:pPr>
            <a:r>
              <a:rPr lang="en-US" altLang="ja-JP" dirty="0" err="1"/>
              <a:t>domain_of_X</a:t>
            </a:r>
            <a:r>
              <a:rPr lang="en-US" altLang="ja-JP" dirty="0"/>
              <a:t>([-2,-1,0,1,2]).</a:t>
            </a:r>
          </a:p>
          <a:p>
            <a:pPr marL="0" indent="0">
              <a:buNone/>
            </a:pPr>
            <a:r>
              <a:rPr lang="en-US" altLang="ja-JP" dirty="0" err="1"/>
              <a:t>domain_of_Y</a:t>
            </a:r>
            <a:r>
              <a:rPr lang="en-US" altLang="ja-JP" dirty="0"/>
              <a:t>([-2,-1,0,1,2, 100,101,102]).</a:t>
            </a:r>
          </a:p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dirty="0" err="1"/>
              <a:t>solve_equation</a:t>
            </a:r>
            <a:r>
              <a:rPr lang="en-US" altLang="ja-JP" dirty="0"/>
              <a:t>(X,Y) :-</a:t>
            </a:r>
          </a:p>
          <a:p>
            <a:pPr marL="0" indent="0">
              <a:buNone/>
            </a:pPr>
            <a:r>
              <a:rPr lang="en-US" altLang="ja-JP" dirty="0"/>
              <a:t>	</a:t>
            </a:r>
            <a:r>
              <a:rPr lang="en-US" altLang="ja-JP" dirty="0" err="1"/>
              <a:t>domain_of_X</a:t>
            </a:r>
            <a:r>
              <a:rPr lang="en-US" altLang="ja-JP" dirty="0"/>
              <a:t>(Dx), </a:t>
            </a:r>
            <a:r>
              <a:rPr lang="en-US" altLang="ja-JP" dirty="0" err="1"/>
              <a:t>domain_of_Y</a:t>
            </a:r>
            <a:r>
              <a:rPr lang="en-US" altLang="ja-JP" dirty="0"/>
              <a:t>(Dy),</a:t>
            </a:r>
          </a:p>
          <a:p>
            <a:pPr marL="0" indent="0">
              <a:buNone/>
            </a:pPr>
            <a:r>
              <a:rPr lang="en-US" altLang="ja-JP" dirty="0"/>
              <a:t>	member(</a:t>
            </a:r>
            <a:r>
              <a:rPr lang="en-US" altLang="ja-JP" dirty="0" err="1"/>
              <a:t>X,Dx</a:t>
            </a:r>
            <a:r>
              <a:rPr lang="en-US" altLang="ja-JP" dirty="0"/>
              <a:t>), member(</a:t>
            </a:r>
            <a:r>
              <a:rPr lang="en-US" altLang="ja-JP" dirty="0" err="1"/>
              <a:t>Y,Dy</a:t>
            </a:r>
            <a:r>
              <a:rPr lang="en-US" altLang="ja-JP" dirty="0"/>
              <a:t>),</a:t>
            </a:r>
          </a:p>
          <a:p>
            <a:pPr marL="0" indent="0">
              <a:buNone/>
            </a:pPr>
            <a:r>
              <a:rPr lang="en-US" altLang="ja-JP" dirty="0"/>
              <a:t>	Z is X+Y, Z == 0.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198" y="4197353"/>
            <a:ext cx="8887691" cy="261913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300432" y="4770129"/>
            <a:ext cx="79632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bg1"/>
                </a:solidFill>
              </a:rPr>
              <a:t>?- </a:t>
            </a:r>
            <a:r>
              <a:rPr kumimoji="1" lang="en-US" altLang="ja-JP" sz="2800" dirty="0" err="1">
                <a:solidFill>
                  <a:schemeClr val="bg1"/>
                </a:solidFill>
              </a:rPr>
              <a:t>solve_equation</a:t>
            </a:r>
            <a:r>
              <a:rPr kumimoji="1" lang="en-US" altLang="ja-JP" sz="2800" dirty="0">
                <a:solidFill>
                  <a:schemeClr val="bg1"/>
                </a:solidFill>
              </a:rPr>
              <a:t>(X,Y).</a:t>
            </a:r>
            <a:endParaRPr lang="en-US" altLang="ja-JP" sz="2800" dirty="0">
              <a:solidFill>
                <a:schemeClr val="bg1"/>
              </a:solidFill>
            </a:endParaRPr>
          </a:p>
          <a:p>
            <a:endParaRPr kumimoji="1" lang="en-US" altLang="ja-JP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289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9CC3-5021-4822-9C93-55890F21C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Previously on CPT(Constraint Processing Theory)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B2894-2DA3-4998-BA72-F16C4F6E3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We use logic to build a model of the target problem.</a:t>
            </a:r>
          </a:p>
          <a:p>
            <a:r>
              <a:rPr lang="en-US" altLang="ja-JP" dirty="0"/>
              <a:t>There is a programming paradigm called “logic programming.”</a:t>
            </a:r>
          </a:p>
          <a:p>
            <a:r>
              <a:rPr lang="en-US" altLang="ja-JP" dirty="0" err="1"/>
              <a:t>Bprolog</a:t>
            </a:r>
            <a:r>
              <a:rPr lang="en-US" altLang="ja-JP" dirty="0"/>
              <a:t> is our programming language.</a:t>
            </a:r>
            <a:endParaRPr lang="en-US" altLang="ja-JP" sz="4000" dirty="0"/>
          </a:p>
          <a:p>
            <a:r>
              <a:rPr kumimoji="1" lang="en-US" altLang="ja-JP" dirty="0"/>
              <a:t>What we do in </a:t>
            </a:r>
            <a:r>
              <a:rPr kumimoji="1" lang="en-US" altLang="ja-JP" dirty="0" err="1"/>
              <a:t>Bprolog</a:t>
            </a:r>
            <a:r>
              <a:rPr kumimoji="1" lang="en-US" altLang="ja-JP" dirty="0"/>
              <a:t> is having a session</a:t>
            </a:r>
            <a:r>
              <a:rPr lang="en-US" altLang="ja-JP" dirty="0"/>
              <a:t>, which is comprised of question by the user and answer from </a:t>
            </a:r>
            <a:r>
              <a:rPr lang="en-US" altLang="ja-JP" dirty="0" err="1"/>
              <a:t>Bprolog</a:t>
            </a:r>
            <a:r>
              <a:rPr lang="en-US" altLang="ja-JP" dirty="0"/>
              <a:t>.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6649668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0D1CB65-7820-4F30-B401-B286CEB1F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F</a:t>
            </a:r>
            <a:r>
              <a:rPr kumimoji="1" lang="en-US" altLang="ja-JP" dirty="0"/>
              <a:t>irst-order predicate logic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EF22776-6D20-40AD-BAA1-4EE5241B6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4986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F857C0B-8F3C-4385-B82A-747201FD51A6}"/>
              </a:ext>
            </a:extLst>
          </p:cNvPr>
          <p:cNvSpPr/>
          <p:nvPr/>
        </p:nvSpPr>
        <p:spPr>
          <a:xfrm>
            <a:off x="838200" y="3204058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6FFBEAD0-602E-4AA4-8C5D-91ECC5D7048E}"/>
              </a:ext>
            </a:extLst>
          </p:cNvPr>
          <p:cNvSpPr txBox="1"/>
          <p:nvPr/>
        </p:nvSpPr>
        <p:spPr>
          <a:xfrm>
            <a:off x="1060705" y="3563345"/>
            <a:ext cx="3099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consult(‘test.pl’).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yes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711786D-5377-428E-A546-50E9EBA20590}"/>
              </a:ext>
            </a:extLst>
          </p:cNvPr>
          <p:cNvSpPr txBox="1"/>
          <p:nvPr/>
        </p:nvSpPr>
        <p:spPr>
          <a:xfrm>
            <a:off x="6634886" y="1938528"/>
            <a:ext cx="487923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father</a:t>
            </a:r>
            <a:r>
              <a:rPr lang="en-US" altLang="ja-JP" sz="3200" dirty="0"/>
              <a:t>(</a:t>
            </a:r>
            <a:r>
              <a:rPr lang="en-US" altLang="ja-JP" sz="3200" dirty="0" err="1"/>
              <a:t>kiyoshi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osamu</a:t>
            </a:r>
            <a:r>
              <a:rPr lang="en-US" altLang="ja-JP" sz="3200" dirty="0"/>
              <a:t>).</a:t>
            </a:r>
            <a:endParaRPr kumimoji="1" lang="ja-JP" altLang="en-US" sz="32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642C991-6D1E-4CD0-B3CB-979AB2DA406C}"/>
              </a:ext>
            </a:extLst>
          </p:cNvPr>
          <p:cNvSpPr txBox="1"/>
          <p:nvPr/>
        </p:nvSpPr>
        <p:spPr>
          <a:xfrm>
            <a:off x="7237143" y="3048001"/>
            <a:ext cx="23887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predicate name</a:t>
            </a:r>
            <a:endParaRPr kumimoji="1" lang="ja-JP" altLang="en-US" sz="2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7AC53F7B-29C8-41D3-BD6E-13CD34843087}"/>
              </a:ext>
            </a:extLst>
          </p:cNvPr>
          <p:cNvCxnSpPr>
            <a:stCxn id="7" idx="1"/>
          </p:cNvCxnSpPr>
          <p:nvPr/>
        </p:nvCxnSpPr>
        <p:spPr>
          <a:xfrm flipV="1">
            <a:off x="7237143" y="2435962"/>
            <a:ext cx="0" cy="8428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37434D0-33EE-4C0B-A836-FDAA7C8E719E}"/>
              </a:ext>
            </a:extLst>
          </p:cNvPr>
          <p:cNvSpPr txBox="1"/>
          <p:nvPr/>
        </p:nvSpPr>
        <p:spPr>
          <a:xfrm>
            <a:off x="8431540" y="566241"/>
            <a:ext cx="15392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/>
              <a:t>argument</a:t>
            </a:r>
            <a:endParaRPr kumimoji="1" lang="ja-JP" altLang="en-US" sz="24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BB5316CD-C601-44AB-9892-C3F02BE538A0}"/>
              </a:ext>
            </a:extLst>
          </p:cNvPr>
          <p:cNvCxnSpPr>
            <a:stCxn id="10" idx="2"/>
          </p:cNvCxnSpPr>
          <p:nvPr/>
        </p:nvCxnSpPr>
        <p:spPr>
          <a:xfrm flipH="1">
            <a:off x="8566099" y="1027906"/>
            <a:ext cx="635043" cy="910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999437C-2127-46AD-80B9-DE80B2D6DAD2}"/>
              </a:ext>
            </a:extLst>
          </p:cNvPr>
          <p:cNvCxnSpPr/>
          <p:nvPr/>
        </p:nvCxnSpPr>
        <p:spPr>
          <a:xfrm>
            <a:off x="9353343" y="1038637"/>
            <a:ext cx="9144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54EF411-BF63-4679-B8CE-36351616CAFA}"/>
              </a:ext>
            </a:extLst>
          </p:cNvPr>
          <p:cNvSpPr txBox="1"/>
          <p:nvPr/>
        </p:nvSpPr>
        <p:spPr>
          <a:xfrm>
            <a:off x="10162358" y="2815545"/>
            <a:ext cx="143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father/2</a:t>
            </a:r>
            <a:endParaRPr kumimoji="1" lang="ja-JP" altLang="en-US" sz="2400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84BA09A-C4EF-496D-8E47-31ADE4B5F0A9}"/>
              </a:ext>
            </a:extLst>
          </p:cNvPr>
          <p:cNvSpPr txBox="1"/>
          <p:nvPr/>
        </p:nvSpPr>
        <p:spPr>
          <a:xfrm>
            <a:off x="6096000" y="3917288"/>
            <a:ext cx="5930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father</a:t>
            </a:r>
            <a:r>
              <a:rPr lang="en-US" altLang="ja-JP" sz="3200" dirty="0"/>
              <a:t>(yoshie, </a:t>
            </a:r>
            <a:r>
              <a:rPr lang="en-US" altLang="ja-JP" sz="3200" dirty="0" err="1"/>
              <a:t>kiyoshi</a:t>
            </a:r>
            <a:r>
              <a:rPr lang="en-US" altLang="ja-JP" sz="3200" dirty="0"/>
              <a:t>, </a:t>
            </a:r>
            <a:r>
              <a:rPr lang="en-US" altLang="ja-JP" sz="3200" dirty="0" err="1"/>
              <a:t>osamu</a:t>
            </a:r>
            <a:r>
              <a:rPr lang="en-US" altLang="ja-JP" sz="3200" dirty="0"/>
              <a:t>).</a:t>
            </a:r>
            <a:endParaRPr kumimoji="1" lang="ja-JP" altLang="en-US" sz="3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C2D6920A-61C9-473C-BA61-DA65B2667415}"/>
              </a:ext>
            </a:extLst>
          </p:cNvPr>
          <p:cNvSpPr txBox="1"/>
          <p:nvPr/>
        </p:nvSpPr>
        <p:spPr>
          <a:xfrm>
            <a:off x="10256238" y="4584602"/>
            <a:ext cx="14366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father/3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8117015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060705" y="2414858"/>
            <a:ext cx="309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kiyoshi</a:t>
            </a:r>
            <a:r>
              <a:rPr kumimoji="1" lang="en-US" altLang="ja-JP" dirty="0">
                <a:solidFill>
                  <a:schemeClr val="bg1"/>
                </a:solidFill>
              </a:rPr>
              <a:t>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yes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?- father(taro,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no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6096000" y="1294790"/>
            <a:ext cx="595213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If </a:t>
            </a:r>
            <a:r>
              <a:rPr kumimoji="1" lang="en-US" altLang="ja-JP" sz="2800" dirty="0" err="1"/>
              <a:t>Bprolog</a:t>
            </a:r>
            <a:r>
              <a:rPr kumimoji="1" lang="en-US" altLang="ja-JP" sz="2800" dirty="0"/>
              <a:t> can find a complete pattern matching between user’s question and a statement in the program, the answer is yes(true), otherwise no(false).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5828076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takuji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060705" y="2414858"/>
            <a:ext cx="309920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father(X, </a:t>
            </a:r>
            <a:r>
              <a:rPr kumimoji="1" lang="en-US" altLang="ja-JP" dirty="0" err="1">
                <a:solidFill>
                  <a:schemeClr val="bg1"/>
                </a:solidFill>
              </a:rPr>
              <a:t>osamu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X = </a:t>
            </a:r>
            <a:r>
              <a:rPr lang="en-US" altLang="ja-JP" dirty="0" err="1">
                <a:solidFill>
                  <a:schemeClr val="bg1"/>
                </a:solidFill>
              </a:rPr>
              <a:t>kiyoshi</a:t>
            </a:r>
            <a:endParaRPr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  <a:p>
            <a:endParaRPr lang="en-US" altLang="ja-JP" dirty="0">
              <a:solidFill>
                <a:schemeClr val="bg1"/>
              </a:solidFill>
            </a:endParaRPr>
          </a:p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takuji</a:t>
            </a:r>
            <a:r>
              <a:rPr kumimoji="1" lang="en-US" altLang="ja-JP" dirty="0">
                <a:solidFill>
                  <a:schemeClr val="bg1"/>
                </a:solidFill>
              </a:rPr>
              <a:t>, Child).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Child = </a:t>
            </a:r>
            <a:r>
              <a:rPr lang="en-US" altLang="ja-JP" dirty="0" err="1">
                <a:solidFill>
                  <a:schemeClr val="bg1"/>
                </a:solidFill>
              </a:rPr>
              <a:t>kiyoshi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5951525" y="1294790"/>
            <a:ext cx="624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Variable:</a:t>
            </a:r>
          </a:p>
          <a:p>
            <a:r>
              <a:rPr lang="en-US" altLang="ja-JP" sz="2800" dirty="0"/>
              <a:t>    its name begins with capital letter</a:t>
            </a:r>
          </a:p>
          <a:p>
            <a:r>
              <a:rPr kumimoji="1" lang="en-US" altLang="ja-JP" sz="2800" dirty="0"/>
              <a:t>    or _</a:t>
            </a:r>
            <a:endParaRPr kumimoji="1" lang="ja-JP" altLang="en-US" sz="28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4B9C3A5E-FF91-453C-8810-63B72D29745C}"/>
              </a:ext>
            </a:extLst>
          </p:cNvPr>
          <p:cNvSpPr txBox="1"/>
          <p:nvPr/>
        </p:nvSpPr>
        <p:spPr>
          <a:xfrm>
            <a:off x="6671462" y="3116275"/>
            <a:ext cx="52888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Who (X) is the father of ‘</a:t>
            </a:r>
            <a:r>
              <a:rPr kumimoji="1" lang="en-US" altLang="ja-JP" sz="2400" dirty="0" err="1"/>
              <a:t>osamu</a:t>
            </a:r>
            <a:r>
              <a:rPr lang="en-US" altLang="ja-JP" sz="2400" dirty="0"/>
              <a:t>’ ?</a:t>
            </a:r>
            <a:endParaRPr kumimoji="1" lang="ja-JP" altLang="en-US" sz="24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E3CEFAAA-287A-4F4A-A9B8-66EECE73CB9E}"/>
              </a:ext>
            </a:extLst>
          </p:cNvPr>
          <p:cNvCxnSpPr>
            <a:cxnSpLocks/>
            <a:stCxn id="2" idx="1"/>
          </p:cNvCxnSpPr>
          <p:nvPr/>
        </p:nvCxnSpPr>
        <p:spPr>
          <a:xfrm flipH="1" flipV="1">
            <a:off x="3408884" y="2604212"/>
            <a:ext cx="3262578" cy="74289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A65D61AC-676D-40DF-816E-48B1D50EAE14}"/>
              </a:ext>
            </a:extLst>
          </p:cNvPr>
          <p:cNvSpPr txBox="1"/>
          <p:nvPr/>
        </p:nvSpPr>
        <p:spPr>
          <a:xfrm>
            <a:off x="6823862" y="3802685"/>
            <a:ext cx="269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200" dirty="0"/>
              <a:t>unification</a:t>
            </a:r>
            <a:endParaRPr kumimoji="1" lang="ja-JP" altLang="en-US" sz="3200" dirty="0"/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0B0FA0D6-6BB4-4B57-A204-5E8E49A4CFED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2779776" y="2972619"/>
            <a:ext cx="4044086" cy="112245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4D632E1-2E3E-4886-BB62-4398876C8592}"/>
              </a:ext>
            </a:extLst>
          </p:cNvPr>
          <p:cNvCxnSpPr>
            <a:cxnSpLocks/>
            <a:stCxn id="11" idx="1"/>
          </p:cNvCxnSpPr>
          <p:nvPr/>
        </p:nvCxnSpPr>
        <p:spPr>
          <a:xfrm flipH="1" flipV="1">
            <a:off x="3256484" y="3964839"/>
            <a:ext cx="3567378" cy="13023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9733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9"/>
            <a:ext cx="4038600" cy="1563015"/>
          </a:xfrm>
          <a:solidFill>
            <a:srgbClr val="FFC000"/>
          </a:solidFill>
          <a:ln>
            <a:noFill/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2055571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ED035F7-B09E-4DAB-8CEC-234F0F426BD9}"/>
              </a:ext>
            </a:extLst>
          </p:cNvPr>
          <p:cNvSpPr txBox="1"/>
          <p:nvPr/>
        </p:nvSpPr>
        <p:spPr>
          <a:xfrm>
            <a:off x="1199250" y="2396385"/>
            <a:ext cx="439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father(</a:t>
            </a:r>
            <a:r>
              <a:rPr kumimoji="1" lang="en-US" altLang="ja-JP" dirty="0" err="1">
                <a:solidFill>
                  <a:schemeClr val="bg1"/>
                </a:solidFill>
              </a:rPr>
              <a:t>kiyoshi</a:t>
            </a:r>
            <a:r>
              <a:rPr kumimoji="1" lang="en-US" altLang="ja-JP" dirty="0">
                <a:solidFill>
                  <a:schemeClr val="bg1"/>
                </a:solidFill>
              </a:rPr>
              <a:t>, </a:t>
            </a:r>
            <a:r>
              <a:rPr kumimoji="1" lang="en-US" altLang="ja-JP" dirty="0" err="1">
                <a:solidFill>
                  <a:schemeClr val="bg1"/>
                </a:solidFill>
              </a:rPr>
              <a:t>Son_or_daughter</a:t>
            </a:r>
            <a:r>
              <a:rPr kumimoji="1" lang="en-US" altLang="ja-JP" dirty="0">
                <a:solidFill>
                  <a:schemeClr val="bg1"/>
                </a:solidFill>
              </a:rPr>
              <a:t>).</a:t>
            </a:r>
          </a:p>
          <a:p>
            <a:r>
              <a:rPr lang="en-US" altLang="ja-JP" dirty="0">
                <a:solidFill>
                  <a:schemeClr val="bg1"/>
                </a:solidFill>
              </a:rPr>
              <a:t>     </a:t>
            </a:r>
            <a:r>
              <a:rPr lang="en-US" altLang="ja-JP" dirty="0" err="1">
                <a:solidFill>
                  <a:schemeClr val="bg1"/>
                </a:solidFill>
              </a:rPr>
              <a:t>Son_or_daughter</a:t>
            </a:r>
            <a:r>
              <a:rPr lang="en-US" altLang="ja-JP" dirty="0">
                <a:solidFill>
                  <a:schemeClr val="bg1"/>
                </a:solidFill>
              </a:rPr>
              <a:t> = </a:t>
            </a:r>
            <a:r>
              <a:rPr lang="en-US" altLang="ja-JP" dirty="0" err="1">
                <a:solidFill>
                  <a:schemeClr val="bg1"/>
                </a:solidFill>
              </a:rPr>
              <a:t>osamu</a:t>
            </a:r>
            <a:r>
              <a:rPr lang="en-US" altLang="ja-JP" dirty="0">
                <a:solidFill>
                  <a:schemeClr val="bg1"/>
                </a:solidFill>
              </a:rPr>
              <a:t> ;</a:t>
            </a:r>
          </a:p>
          <a:p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5951525" y="1294790"/>
            <a:ext cx="624047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Variable:</a:t>
            </a:r>
          </a:p>
          <a:p>
            <a:r>
              <a:rPr lang="en-US" altLang="ja-JP" sz="2800" dirty="0"/>
              <a:t>    its name begins with capital letter</a:t>
            </a:r>
          </a:p>
          <a:p>
            <a:r>
              <a:rPr kumimoji="1" lang="en-US" altLang="ja-JP" sz="2800" dirty="0"/>
              <a:t>    or _</a:t>
            </a:r>
            <a:endParaRPr kumimoji="1" lang="ja-JP" altLang="en-US" sz="28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73684C5-DDF3-447B-AB61-E0C720B52C8D}"/>
              </a:ext>
            </a:extLst>
          </p:cNvPr>
          <p:cNvSpPr txBox="1"/>
          <p:nvPr/>
        </p:nvSpPr>
        <p:spPr>
          <a:xfrm>
            <a:off x="6823862" y="3802685"/>
            <a:ext cx="269882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3200" dirty="0"/>
              <a:t>backtracking</a:t>
            </a:r>
            <a:endParaRPr kumimoji="1" lang="ja-JP" altLang="en-US" sz="3200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C0832B2F-707B-4BC9-85D6-D3E1C94AFFBF}"/>
              </a:ext>
            </a:extLst>
          </p:cNvPr>
          <p:cNvCxnSpPr>
            <a:cxnSpLocks/>
          </p:cNvCxnSpPr>
          <p:nvPr/>
        </p:nvCxnSpPr>
        <p:spPr>
          <a:xfrm flipH="1" flipV="1">
            <a:off x="4627418" y="3055315"/>
            <a:ext cx="2196444" cy="1039758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15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7FFBB15B-DBF4-4063-B573-EFF8418003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36498"/>
            <a:ext cx="4038600" cy="2619137"/>
          </a:xfrm>
          <a:solidFill>
            <a:srgbClr val="FFC000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brother(X,Y) :-</a:t>
            </a:r>
          </a:p>
          <a:p>
            <a:pPr marL="0" indent="0">
              <a:buNone/>
            </a:pPr>
            <a:r>
              <a:rPr lang="en-US" altLang="ja-JP" dirty="0"/>
              <a:t>     father(F, X),</a:t>
            </a:r>
          </a:p>
          <a:p>
            <a:pPr marL="0" indent="0">
              <a:buNone/>
            </a:pPr>
            <a:r>
              <a:rPr kumimoji="1" lang="ja-JP" altLang="en-US" dirty="0"/>
              <a:t>     </a:t>
            </a:r>
            <a:r>
              <a:rPr kumimoji="1" lang="en-US" altLang="ja-JP" dirty="0"/>
              <a:t>father(F, Y).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0ADF630-BF3D-4D62-8A9E-C7AFD6C49C72}"/>
              </a:ext>
            </a:extLst>
          </p:cNvPr>
          <p:cNvSpPr/>
          <p:nvPr/>
        </p:nvSpPr>
        <p:spPr>
          <a:xfrm>
            <a:off x="838200" y="3232100"/>
            <a:ext cx="5113325" cy="345277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C2B11CA-1791-49C4-8681-DBE56850FA5D}"/>
              </a:ext>
            </a:extLst>
          </p:cNvPr>
          <p:cNvSpPr txBox="1"/>
          <p:nvPr/>
        </p:nvSpPr>
        <p:spPr>
          <a:xfrm>
            <a:off x="6219379" y="1294790"/>
            <a:ext cx="624047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Facts and rules</a:t>
            </a:r>
          </a:p>
          <a:p>
            <a:endParaRPr kumimoji="1" lang="en-US" altLang="ja-JP" sz="2800" dirty="0"/>
          </a:p>
          <a:p>
            <a:r>
              <a:rPr kumimoji="1" lang="en-US" altLang="ja-JP" sz="2800" dirty="0"/>
              <a:t>father(</a:t>
            </a:r>
            <a:r>
              <a:rPr kumimoji="1" lang="en-US" altLang="ja-JP" sz="2800" dirty="0" err="1"/>
              <a:t>kiyoshi</a:t>
            </a:r>
            <a:r>
              <a:rPr kumimoji="1" lang="en-US" altLang="ja-JP" sz="2800" dirty="0"/>
              <a:t>, </a:t>
            </a:r>
            <a:r>
              <a:rPr kumimoji="1" lang="en-US" altLang="ja-JP" sz="2800" dirty="0" err="1"/>
              <a:t>osamu</a:t>
            </a:r>
            <a:r>
              <a:rPr kumimoji="1" lang="en-US" altLang="ja-JP" sz="2800" dirty="0"/>
              <a:t>).       </a:t>
            </a:r>
            <a:r>
              <a:rPr lang="en-US" altLang="ja-JP" sz="2800" dirty="0"/>
              <a:t>f</a:t>
            </a:r>
            <a:r>
              <a:rPr kumimoji="1" lang="en-US" altLang="ja-JP" sz="2800" dirty="0"/>
              <a:t>act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Head :- body1, body2, … .   rule</a:t>
            </a:r>
          </a:p>
          <a:p>
            <a:r>
              <a:rPr lang="en-US" altLang="ja-JP" sz="2800" dirty="0"/>
              <a:t> where ‘,’ means ‘and’.</a:t>
            </a:r>
            <a:endParaRPr kumimoji="1"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0161F71-8132-4056-A476-2D4AAAEFC6A6}"/>
              </a:ext>
            </a:extLst>
          </p:cNvPr>
          <p:cNvSpPr txBox="1"/>
          <p:nvPr/>
        </p:nvSpPr>
        <p:spPr>
          <a:xfrm>
            <a:off x="1199250" y="3569402"/>
            <a:ext cx="439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bg1"/>
                </a:solidFill>
              </a:rPr>
              <a:t>?- brother(A,B).</a:t>
            </a:r>
            <a:endParaRPr lang="en-US" altLang="ja-JP" dirty="0">
              <a:solidFill>
                <a:schemeClr val="bg1"/>
              </a:solidFill>
            </a:endParaRPr>
          </a:p>
          <a:p>
            <a:endParaRPr kumimoji="1" lang="en-US" altLang="ja-JP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4599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B26D9E63-898B-4AAC-9374-4C603C3DEE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1673" y="341116"/>
            <a:ext cx="4038600" cy="2619137"/>
          </a:xfrm>
          <a:solidFill>
            <a:srgbClr val="FFC000"/>
          </a:solidFill>
          <a:ln>
            <a:noFill/>
          </a:ln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altLang="ja-JP" dirty="0">
                <a:solidFill>
                  <a:srgbClr val="FF0000"/>
                </a:solidFill>
              </a:rPr>
              <a:t>test.pl</a:t>
            </a:r>
          </a:p>
          <a:p>
            <a:pPr marL="0" indent="0">
              <a:buNone/>
            </a:pPr>
            <a:r>
              <a:rPr lang="en-US" altLang="ja-JP" dirty="0"/>
              <a:t>father(</a:t>
            </a:r>
            <a:r>
              <a:rPr lang="en-US" altLang="ja-JP" dirty="0" err="1"/>
              <a:t>kiyoshi</a:t>
            </a:r>
            <a:r>
              <a:rPr lang="en-US" altLang="ja-JP" dirty="0"/>
              <a:t>, </a:t>
            </a:r>
            <a:r>
              <a:rPr lang="en-US" altLang="ja-JP" dirty="0" err="1"/>
              <a:t>osamu</a:t>
            </a:r>
            <a:r>
              <a:rPr lang="en-US" altLang="ja-JP" dirty="0"/>
              <a:t>).</a:t>
            </a:r>
          </a:p>
          <a:p>
            <a:pPr marL="0" indent="0">
              <a:buNone/>
            </a:pPr>
            <a:r>
              <a:rPr kumimoji="1" lang="en-US" altLang="ja-JP" dirty="0"/>
              <a:t>father(</a:t>
            </a:r>
            <a:r>
              <a:rPr kumimoji="1" lang="en-US" altLang="ja-JP" dirty="0" err="1"/>
              <a:t>kiyoshi</a:t>
            </a:r>
            <a:r>
              <a:rPr kumimoji="1" lang="en-US" altLang="ja-JP" dirty="0"/>
              <a:t>, </a:t>
            </a:r>
            <a:r>
              <a:rPr kumimoji="1" lang="en-US" altLang="ja-JP" dirty="0" err="1"/>
              <a:t>kyoko</a:t>
            </a:r>
            <a:r>
              <a:rPr kumimoji="1" lang="en-US" altLang="ja-JP" dirty="0"/>
              <a:t>).</a:t>
            </a:r>
          </a:p>
          <a:p>
            <a:pPr marL="0" indent="0">
              <a:buNone/>
            </a:pP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brother(X,Y) :-</a:t>
            </a:r>
          </a:p>
          <a:p>
            <a:pPr marL="0" indent="0">
              <a:buNone/>
            </a:pPr>
            <a:r>
              <a:rPr lang="en-US" altLang="ja-JP" dirty="0"/>
              <a:t>     father(F, X), …</a:t>
            </a:r>
            <a:r>
              <a:rPr lang="ja-JP" altLang="en-US" dirty="0"/>
              <a:t>△</a:t>
            </a:r>
            <a:endParaRPr lang="en-US" altLang="ja-JP" dirty="0"/>
          </a:p>
          <a:p>
            <a:pPr marL="0" indent="0">
              <a:buNone/>
            </a:pPr>
            <a:r>
              <a:rPr kumimoji="1" lang="ja-JP" altLang="en-US" dirty="0"/>
              <a:t>     </a:t>
            </a:r>
            <a:r>
              <a:rPr kumimoji="1" lang="en-US" altLang="ja-JP" dirty="0"/>
              <a:t>father(F, Y). …</a:t>
            </a:r>
            <a:r>
              <a:rPr kumimoji="1" lang="ja-JP" altLang="en-US" dirty="0"/>
              <a:t>▲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925FB83-5905-46B4-B84E-8FA24DEABB5F}"/>
              </a:ext>
            </a:extLst>
          </p:cNvPr>
          <p:cNvSpPr txBox="1"/>
          <p:nvPr/>
        </p:nvSpPr>
        <p:spPr>
          <a:xfrm>
            <a:off x="221674" y="3093553"/>
            <a:ext cx="11628582" cy="4832092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endParaRPr kumimoji="1" lang="en-US" altLang="ja-JP" sz="2800" dirty="0"/>
          </a:p>
          <a:p>
            <a:r>
              <a:rPr lang="en-US" altLang="ja-JP" sz="2800" dirty="0"/>
              <a:t>                                        </a:t>
            </a:r>
            <a:r>
              <a:rPr lang="ja-JP" altLang="en-US" sz="2800" dirty="0"/>
              <a:t>△</a:t>
            </a:r>
            <a:r>
              <a:rPr lang="en-US" altLang="ja-JP" sz="2800" dirty="0"/>
              <a:t>father(F,X)</a:t>
            </a:r>
            <a:r>
              <a:rPr lang="ja-JP" altLang="en-US" sz="2800" dirty="0"/>
              <a:t>　　▲</a:t>
            </a:r>
            <a:r>
              <a:rPr lang="en-US" altLang="ja-JP" sz="2800" dirty="0"/>
              <a:t>father(F,Y)</a:t>
            </a:r>
          </a:p>
          <a:p>
            <a:endParaRPr kumimoji="1" lang="en-US" altLang="ja-JP" sz="2800" dirty="0"/>
          </a:p>
          <a:p>
            <a:r>
              <a:rPr lang="en-US" altLang="ja-JP" sz="2800" dirty="0"/>
              <a:t>father(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osamu</a:t>
            </a:r>
            <a:r>
              <a:rPr lang="en-US" altLang="ja-JP" sz="2800" dirty="0"/>
              <a:t>).             F=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                 </a:t>
            </a:r>
          </a:p>
          <a:p>
            <a:r>
              <a:rPr lang="en-US" altLang="ja-JP" sz="2800" dirty="0"/>
              <a:t>                                                  X=</a:t>
            </a:r>
            <a:r>
              <a:rPr lang="en-US" altLang="ja-JP" sz="2800" dirty="0" err="1"/>
              <a:t>osamu</a:t>
            </a:r>
            <a:r>
              <a:rPr lang="en-US" altLang="ja-JP" sz="2800" dirty="0"/>
              <a:t>               Y=</a:t>
            </a:r>
            <a:r>
              <a:rPr lang="en-US" altLang="ja-JP" sz="2800" dirty="0" err="1"/>
              <a:t>osamu</a:t>
            </a:r>
            <a:endParaRPr lang="en-US" altLang="ja-JP" sz="2800" dirty="0"/>
          </a:p>
          <a:p>
            <a:endParaRPr lang="en-US" altLang="ja-JP" sz="2800" dirty="0"/>
          </a:p>
          <a:p>
            <a:endParaRPr lang="en-US" altLang="ja-JP" sz="2800" dirty="0"/>
          </a:p>
          <a:p>
            <a:r>
              <a:rPr lang="en-US" altLang="ja-JP" sz="2800" dirty="0"/>
              <a:t>father(</a:t>
            </a:r>
            <a:r>
              <a:rPr lang="en-US" altLang="ja-JP" sz="2800" dirty="0" err="1"/>
              <a:t>kiyoshi</a:t>
            </a:r>
            <a:r>
              <a:rPr lang="en-US" altLang="ja-JP" sz="2800" dirty="0"/>
              <a:t>, </a:t>
            </a:r>
            <a:r>
              <a:rPr lang="en-US" altLang="ja-JP" sz="2800" dirty="0" err="1"/>
              <a:t>kyoko</a:t>
            </a:r>
            <a:r>
              <a:rPr lang="en-US" altLang="ja-JP" sz="2800" dirty="0"/>
              <a:t>).                                              Y=</a:t>
            </a:r>
            <a:r>
              <a:rPr lang="en-US" altLang="ja-JP" sz="2800" dirty="0" err="1"/>
              <a:t>kyoko</a:t>
            </a:r>
            <a:r>
              <a:rPr lang="en-US" altLang="ja-JP" sz="2800" dirty="0"/>
              <a:t>  </a:t>
            </a:r>
          </a:p>
          <a:p>
            <a:endParaRPr kumimoji="1" lang="en-US" altLang="ja-JP" sz="2800" dirty="0"/>
          </a:p>
          <a:p>
            <a:endParaRPr lang="en-US" altLang="ja-JP" sz="2800" dirty="0"/>
          </a:p>
          <a:p>
            <a:endParaRPr kumimoji="1" lang="ja-JP" altLang="en-US" sz="28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D7DEB046-DFDE-44D6-9FAC-4F25B1699D24}"/>
              </a:ext>
            </a:extLst>
          </p:cNvPr>
          <p:cNvSpPr txBox="1"/>
          <p:nvPr/>
        </p:nvSpPr>
        <p:spPr>
          <a:xfrm>
            <a:off x="5107709" y="341116"/>
            <a:ext cx="6502399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To prove brother (X, Y) is true,</a:t>
            </a:r>
          </a:p>
          <a:p>
            <a:r>
              <a:rPr lang="en-US" altLang="ja-JP" sz="2800" dirty="0"/>
              <a:t>p</a:t>
            </a:r>
            <a:r>
              <a:rPr kumimoji="1" lang="en-US" altLang="ja-JP" sz="2800" dirty="0"/>
              <a:t>rove </a:t>
            </a:r>
            <a:r>
              <a:rPr kumimoji="1" lang="ja-JP" altLang="en-US" sz="2800" dirty="0"/>
              <a:t>△ </a:t>
            </a:r>
            <a:r>
              <a:rPr kumimoji="1" lang="en-US" altLang="ja-JP" sz="2800" dirty="0"/>
              <a:t>and </a:t>
            </a:r>
            <a:r>
              <a:rPr kumimoji="1" lang="ja-JP" altLang="en-US" sz="2800" dirty="0"/>
              <a:t>▲</a:t>
            </a:r>
            <a:r>
              <a:rPr kumimoji="1" lang="en-US" altLang="ja-JP" sz="2800" dirty="0"/>
              <a:t>.</a:t>
            </a:r>
          </a:p>
          <a:p>
            <a:endParaRPr lang="en-US" altLang="ja-JP" sz="2800" dirty="0"/>
          </a:p>
          <a:p>
            <a:r>
              <a:rPr kumimoji="1" lang="en-US" altLang="ja-JP" sz="2800" dirty="0"/>
              <a:t>P1 </a:t>
            </a:r>
            <a:r>
              <a:rPr kumimoji="1" lang="ja-JP" altLang="en-US" sz="2800" dirty="0"/>
              <a:t>⋀ </a:t>
            </a:r>
            <a:r>
              <a:rPr kumimoji="1" lang="en-US" altLang="ja-JP" sz="2800" dirty="0"/>
              <a:t>P2  </a:t>
            </a:r>
            <a:r>
              <a:rPr kumimoji="1" lang="ja-JP" altLang="en-US" sz="2800" dirty="0"/>
              <a:t>→　</a:t>
            </a:r>
            <a:r>
              <a:rPr kumimoji="1" lang="en-US" altLang="ja-JP" sz="2800" dirty="0"/>
              <a:t>Q     (mathematics)</a:t>
            </a:r>
          </a:p>
          <a:p>
            <a:r>
              <a:rPr lang="en-US" altLang="ja-JP" sz="2800" dirty="0"/>
              <a:t>Q :- P1, P2           (</a:t>
            </a:r>
            <a:r>
              <a:rPr lang="en-US" altLang="ja-JP" sz="2800" dirty="0" err="1"/>
              <a:t>Bprolog</a:t>
            </a:r>
            <a:r>
              <a:rPr lang="en-US" altLang="ja-JP" sz="2800" dirty="0"/>
              <a:t>)</a:t>
            </a:r>
            <a:endParaRPr kumimoji="1" lang="ja-JP" altLang="en-US" sz="2800" dirty="0"/>
          </a:p>
        </p:txBody>
      </p:sp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02594156-55F2-48D7-BFAA-CEBFF9BE655D}"/>
              </a:ext>
            </a:extLst>
          </p:cNvPr>
          <p:cNvCxnSpPr/>
          <p:nvPr/>
        </p:nvCxnSpPr>
        <p:spPr>
          <a:xfrm>
            <a:off x="5107710" y="4156364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8B8D472E-6F3A-4572-9149-F15AE6E077E9}"/>
              </a:ext>
            </a:extLst>
          </p:cNvPr>
          <p:cNvCxnSpPr/>
          <p:nvPr/>
        </p:nvCxnSpPr>
        <p:spPr>
          <a:xfrm>
            <a:off x="8178806" y="4142515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CCC69678-7BB5-4C86-A921-A51AB92130F4}"/>
              </a:ext>
            </a:extLst>
          </p:cNvPr>
          <p:cNvCxnSpPr/>
          <p:nvPr/>
        </p:nvCxnSpPr>
        <p:spPr>
          <a:xfrm>
            <a:off x="8192664" y="5938986"/>
            <a:ext cx="0" cy="48029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95623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C19CC3-5021-4822-9C93-55890F21C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6140"/>
            <a:ext cx="10515600" cy="1325563"/>
          </a:xfrm>
        </p:spPr>
        <p:txBody>
          <a:bodyPr/>
          <a:lstStyle/>
          <a:p>
            <a:r>
              <a:rPr kumimoji="1" lang="en-US" altLang="ja-JP" dirty="0"/>
              <a:t>Summary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37B2894-2DA3-4998-BA72-F16C4F6E3A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5916"/>
            <a:ext cx="11158728" cy="5164531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ja-JP" dirty="0"/>
              <a:t>There are two types of predicate expression: fact and rule</a:t>
            </a:r>
          </a:p>
          <a:p>
            <a:r>
              <a:rPr lang="en-US" altLang="ja-JP" dirty="0"/>
              <a:t>Fact: predicate(arg1, arg2, …, </a:t>
            </a:r>
            <a:r>
              <a:rPr lang="en-US" altLang="ja-JP" dirty="0" err="1"/>
              <a:t>arg</a:t>
            </a:r>
            <a:r>
              <a:rPr lang="en-US" altLang="ja-JP" dirty="0"/>
              <a:t> n).</a:t>
            </a:r>
            <a:br>
              <a:rPr lang="en-US" altLang="ja-JP" dirty="0"/>
            </a:br>
            <a:r>
              <a:rPr lang="en-US" altLang="ja-JP" dirty="0"/>
              <a:t>Rule: head(</a:t>
            </a:r>
            <a:r>
              <a:rPr lang="en-US" altLang="ja-JP" dirty="0" err="1"/>
              <a:t>args</a:t>
            </a:r>
            <a:r>
              <a:rPr lang="en-US" altLang="ja-JP" dirty="0"/>
              <a:t>) :- body1(</a:t>
            </a:r>
            <a:r>
              <a:rPr lang="en-US" altLang="ja-JP" dirty="0" err="1"/>
              <a:t>args</a:t>
            </a:r>
            <a:r>
              <a:rPr lang="en-US" altLang="ja-JP" dirty="0"/>
              <a:t>), body2(</a:t>
            </a:r>
            <a:r>
              <a:rPr lang="en-US" altLang="ja-JP" dirty="0" err="1"/>
              <a:t>args</a:t>
            </a:r>
            <a:r>
              <a:rPr lang="en-US" altLang="ja-JP" dirty="0"/>
              <a:t>), …, </a:t>
            </a:r>
            <a:r>
              <a:rPr lang="en-US" altLang="ja-JP" dirty="0" err="1"/>
              <a:t>bodym</a:t>
            </a:r>
            <a:r>
              <a:rPr lang="en-US" altLang="ja-JP" dirty="0"/>
              <a:t>(</a:t>
            </a:r>
            <a:r>
              <a:rPr lang="en-US" altLang="ja-JP" dirty="0" err="1"/>
              <a:t>args</a:t>
            </a:r>
            <a:r>
              <a:rPr lang="en-US" altLang="ja-JP" dirty="0"/>
              <a:t>).</a:t>
            </a:r>
          </a:p>
          <a:p>
            <a:r>
              <a:rPr lang="en-US" altLang="ja-JP" dirty="0"/>
              <a:t>Pattern matching between your question and the facts &amp; rules in the program is a fundamental mechanism.</a:t>
            </a:r>
          </a:p>
          <a:p>
            <a:r>
              <a:rPr lang="en-US" altLang="ja-JP" dirty="0"/>
              <a:t>Facts and rules can be regarded as the definition of new predicates.</a:t>
            </a:r>
          </a:p>
          <a:p>
            <a:pPr marL="0" indent="0">
              <a:buNone/>
            </a:pPr>
            <a:endParaRPr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lang="en-US" altLang="ja-JP" sz="4000" dirty="0"/>
              <a:t>What we learn more:</a:t>
            </a:r>
          </a:p>
          <a:p>
            <a:r>
              <a:rPr kumimoji="1" lang="en-US" altLang="ja-JP" dirty="0"/>
              <a:t>Intrinsic predicates – member, append, is, =. (test3.pl)</a:t>
            </a:r>
          </a:p>
          <a:p>
            <a:r>
              <a:rPr kumimoji="1" lang="en-US" altLang="ja-JP" dirty="0"/>
              <a:t>Data structure “list” -&gt; example) [1,2,3,4], [</a:t>
            </a:r>
            <a:r>
              <a:rPr kumimoji="1" lang="en-US" altLang="ja-JP" dirty="0" err="1"/>
              <a:t>a,b,c</a:t>
            </a:r>
            <a:r>
              <a:rPr kumimoji="1" lang="en-US" altLang="ja-JP"/>
              <a:t>], …</a:t>
            </a:r>
            <a:endParaRPr kumimoji="1" lang="en-US" altLang="ja-JP" dirty="0"/>
          </a:p>
          <a:p>
            <a:r>
              <a:rPr lang="en-US" altLang="ja-JP" dirty="0" err="1"/>
              <a:t>Sendmoremoney</a:t>
            </a:r>
            <a:r>
              <a:rPr lang="en-US" altLang="ja-JP" dirty="0"/>
              <a:t> program (sendmoremoney.pl)</a:t>
            </a:r>
          </a:p>
          <a:p>
            <a:pPr marL="0" indent="0">
              <a:buNone/>
            </a:pP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3515785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4451</TotalTime>
  <Words>787</Words>
  <Application>Microsoft Office PowerPoint</Application>
  <PresentationFormat>ワイド画面</PresentationFormat>
  <Paragraphs>124</Paragraphs>
  <Slides>13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17" baseType="lpstr">
      <vt:lpstr>游ゴシック</vt:lpstr>
      <vt:lpstr>游ゴシック Light</vt:lpstr>
      <vt:lpstr>Arial</vt:lpstr>
      <vt:lpstr>Office テーマ</vt:lpstr>
      <vt:lpstr>Data structure of logic programming and reasoning</vt:lpstr>
      <vt:lpstr>Previously on CPT(Constraint Processing Theory)</vt:lpstr>
      <vt:lpstr>First-order predicate logic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Summary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 of logic programming and reasoning</dc:title>
  <dc:creator>吉江 修</dc:creator>
  <cp:lastModifiedBy>修 吉江</cp:lastModifiedBy>
  <cp:revision>63</cp:revision>
  <dcterms:created xsi:type="dcterms:W3CDTF">2020-05-20T12:49:02Z</dcterms:created>
  <dcterms:modified xsi:type="dcterms:W3CDTF">2024-04-25T00:38:56Z</dcterms:modified>
</cp:coreProperties>
</file>