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1"/>
  </p:notesMasterIdLst>
  <p:handoutMasterIdLst>
    <p:handoutMasterId r:id="rId2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3" autoAdjust="0"/>
    <p:restoredTop sz="94605" autoAdjust="0"/>
  </p:normalViewPr>
  <p:slideViewPr>
    <p:cSldViewPr>
      <p:cViewPr varScale="1">
        <p:scale>
          <a:sx n="94" d="100"/>
          <a:sy n="94" d="100"/>
        </p:scale>
        <p:origin x="88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6142B0B7-DA9A-FD1D-7594-72CA1817B4D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890E7045-2ECF-86F5-4BE0-A27057FFF8A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7652" name="Rectangle 4">
            <a:extLst>
              <a:ext uri="{FF2B5EF4-FFF2-40B4-BE49-F238E27FC236}">
                <a16:creationId xmlns:a16="http://schemas.microsoft.com/office/drawing/2014/main" id="{7140FBE5-28A4-EA69-638A-E2466D4F1CD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7653" name="Rectangle 5">
            <a:extLst>
              <a:ext uri="{FF2B5EF4-FFF2-40B4-BE49-F238E27FC236}">
                <a16:creationId xmlns:a16="http://schemas.microsoft.com/office/drawing/2014/main" id="{92BD6632-402E-E519-95E9-C874E6E507E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BF31ED20-A316-4047-B618-3C664DD8386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429ABAD-88C0-2FAE-BE85-EFDD04C0163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DFAF8BF-2EB5-38D9-AB8A-9BE97849A29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790BF80-A273-DE6F-D270-9EE44C0800F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1D51112-87E3-D3EE-CE90-AB07427FCE7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9F988C6A-5558-41C4-6FBB-2F0D9A8EEBE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Times New Roman" pitchFamily="18" charset="0"/>
                <a:ea typeface="ＭＳ Ｐゴシック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B6F11031-5E48-EF0E-142A-8D62D6BCF5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Times New Roman" panose="02020603050405020304" pitchFamily="18" charset="0"/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2233D029-2F76-45A8-83C7-63EA157B668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ＭＳ Ｐ明朝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E14E3A1B-22CA-1529-F2B7-F6C44D71BC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487E1E54-CD79-4E2E-8BC5-533F64D66710}" type="slidenum">
              <a:rPr lang="en-US" altLang="ja-JP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>
              <a:ea typeface="ＭＳ Ｐゴシック" panose="020B0600070205080204" pitchFamily="34" charset="-128"/>
            </a:endParaRP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CC0C1AFA-3065-7324-4267-E34404FA30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9E797100-FCE2-62EC-027E-169934118A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ea typeface="ＭＳ Ｐ明朝" panose="02020600040205080304" pitchFamily="18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85656D98-7B29-8429-2D56-CE2FD8ABA5F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F9934137-D0C7-4001-A4FE-F8CDFCBD9E2C}" type="slidenum">
              <a:rPr lang="en-US" altLang="ja-JP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10</a:t>
            </a:fld>
            <a:endParaRPr lang="en-US" altLang="ja-JP">
              <a:ea typeface="ＭＳ Ｐゴシック" panose="020B0600070205080204" pitchFamily="34" charset="-128"/>
            </a:endParaRPr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BF8B574D-9C9E-A851-8432-36DEA79ADBA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2CE0AB33-88B2-B247-44B0-6354D1D2D8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ea typeface="ＭＳ Ｐ明朝" panose="02020600040205080304" pitchFamily="18" charset="-128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9FF214AE-63FD-88F1-1C35-2DA175C29AE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F2B386F1-72AC-416A-ACA4-B5E89D3BF711}" type="slidenum">
              <a:rPr lang="en-US" altLang="ja-JP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11</a:t>
            </a:fld>
            <a:endParaRPr lang="en-US" altLang="ja-JP">
              <a:ea typeface="ＭＳ Ｐゴシック" panose="020B0600070205080204" pitchFamily="34" charset="-128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BB6A3862-75D8-3C92-4835-253063053A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9D9CFB7E-D18D-D779-3FFB-20212E3D50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ea typeface="ＭＳ Ｐ明朝" panose="02020600040205080304" pitchFamily="18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1AFD6D82-6CB3-E77D-220A-398606B341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90131A8B-C987-4C97-91EC-4FC2C404E044}" type="slidenum">
              <a:rPr lang="en-US" altLang="ja-JP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>
              <a:ea typeface="ＭＳ Ｐゴシック" panose="020B0600070205080204" pitchFamily="34" charset="-128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8904CBA0-A358-828F-1B52-13AAC82845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27B268EA-EF51-B521-E031-03997A50FA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ea typeface="ＭＳ Ｐ明朝" panose="02020600040205080304" pitchFamily="18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0B6B1CA5-8000-DF72-C866-BA69703350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74B5988D-B44E-44D6-A0B6-F52AD50632B3}" type="slidenum">
              <a:rPr lang="en-US" altLang="ja-JP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>
              <a:ea typeface="ＭＳ Ｐゴシック" panose="020B0600070205080204" pitchFamily="34" charset="-128"/>
            </a:endParaRPr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A94187CF-D442-AB8F-2406-ABAD2AC163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DCDD91F-B2E6-D305-A2FD-6064949167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ea typeface="ＭＳ Ｐ明朝" panose="02020600040205080304" pitchFamily="18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55210A84-38D1-858B-122B-89B0DAC7EE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98D8F9A1-34B7-4418-B256-87173DE2005A}" type="slidenum">
              <a:rPr lang="en-US" altLang="ja-JP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>
              <a:ea typeface="ＭＳ Ｐゴシック" panose="020B0600070205080204" pitchFamily="34" charset="-128"/>
            </a:endParaRPr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7659E403-FE5C-D785-5EA6-A1BB72FC9A3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C2073A14-D7FE-F0D5-41DA-FB1C38B463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ea typeface="ＭＳ Ｐ明朝" panose="02020600040205080304" pitchFamily="18" charset="-128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BF58C70E-4841-EFF7-4E71-ACC7DE64DC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038A68D4-50DE-4270-A952-E8A03F5AAEB7}" type="slidenum">
              <a:rPr lang="en-US" altLang="ja-JP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>
              <a:ea typeface="ＭＳ Ｐゴシック" panose="020B0600070205080204" pitchFamily="34" charset="-128"/>
            </a:endParaRPr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25093575-E3E1-F268-035C-DB180718725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0F3EA3F5-ACAB-1C8A-29C3-9CC0C18E7A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ea typeface="ＭＳ Ｐ明朝" panose="02020600040205080304" pitchFamily="18" charset="-128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C9C2CBAF-7309-30BC-8023-09F87E896B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E815B6A3-BAF9-44DC-B988-DE7824889512}" type="slidenum">
              <a:rPr lang="en-US" altLang="ja-JP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>
              <a:ea typeface="ＭＳ Ｐゴシック" panose="020B0600070205080204" pitchFamily="34" charset="-128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18007F77-A911-757F-D164-B4F2D5F4F6F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C1285470-7A19-9B33-2CED-069313821B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ea typeface="ＭＳ Ｐ明朝" panose="02020600040205080304" pitchFamily="18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1ACFE16D-906B-2CC3-FAED-84638A98C30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FBD5B210-D3C5-440E-8A03-771C0A4E65D1}" type="slidenum">
              <a:rPr lang="en-US" altLang="ja-JP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7</a:t>
            </a:fld>
            <a:endParaRPr lang="en-US" altLang="ja-JP">
              <a:ea typeface="ＭＳ Ｐゴシック" panose="020B0600070205080204" pitchFamily="34" charset="-128"/>
            </a:endParaRPr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8BC703B6-2F67-7B86-7A29-80F69CE64A5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id="{019D6F22-B3AA-245A-AA69-E04E3068A8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ea typeface="ＭＳ Ｐ明朝" panose="02020600040205080304" pitchFamily="18" charset="-128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BBC5E196-7D2F-A705-4775-32CFF92D2F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2A418D12-083D-4A60-9B8A-C9A3E4FD1C6B}" type="slidenum">
              <a:rPr lang="en-US" altLang="ja-JP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8</a:t>
            </a:fld>
            <a:endParaRPr lang="en-US" altLang="ja-JP">
              <a:ea typeface="ＭＳ Ｐゴシック" panose="020B0600070205080204" pitchFamily="34" charset="-128"/>
            </a:endParaRPr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DEF60F04-EA0D-B57C-1C79-2F2BF684E5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4CEC8778-BDB5-3DDA-D488-B8D7BC7A09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ea typeface="ＭＳ Ｐ明朝" panose="02020600040205080304" pitchFamily="18" charset="-128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5962DF26-65A7-69AE-3A4B-A0F20D8C2B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Times New Roman" panose="02020603050405020304" pitchFamily="18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ABEBB196-8055-488A-9E5D-27AD749D7CF8}" type="slidenum">
              <a:rPr lang="en-US" altLang="ja-JP">
                <a:ea typeface="ＭＳ Ｐゴシック" panose="020B0600070205080204" pitchFamily="34" charset="-128"/>
              </a:rPr>
              <a:pPr>
                <a:spcBef>
                  <a:spcPct val="0"/>
                </a:spcBef>
              </a:pPr>
              <a:t>9</a:t>
            </a:fld>
            <a:endParaRPr lang="en-US" altLang="ja-JP">
              <a:ea typeface="ＭＳ Ｐゴシック" panose="020B0600070205080204" pitchFamily="34" charset="-128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B79725AD-87B7-E6A0-CC2F-EFDD458748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id="{C6664391-BDAD-E75D-E94F-33A8AC549C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>
              <a:ea typeface="ＭＳ Ｐ明朝" panose="02020600040205080304" pitchFamily="18" charset="-128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073FF61-DD8F-AA31-AA30-2EC6F5F8C78D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01F45CC0-E11B-2B1B-6299-43F85CF60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ja-JP" altLang="ja-JP" sz="2400">
                <a:latin typeface="Times New Roman" panose="02020603050405020304" pitchFamily="18" charset="0"/>
              </a:endParaRPr>
            </a:p>
          </p:txBody>
        </p:sp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5A798D33-8905-26B7-C651-5A58C40DE8E8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432" y="624"/>
              <a:ext cx="3264" cy="1200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/>
              <a:endParaRPr lang="ja-JP" altLang="ja-JP" sz="240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09F26B9D-9EB0-805B-A507-B60F2BCE2276}"/>
              </a:ext>
            </a:extLst>
          </p:cNvPr>
          <p:cNvGrpSpPr>
            <a:grpSpLocks/>
          </p:cNvGrpSpPr>
          <p:nvPr/>
        </p:nvGrpSpPr>
        <p:grpSpPr bwMode="auto">
          <a:xfrm>
            <a:off x="3632200" y="4889500"/>
            <a:ext cx="4876800" cy="319088"/>
            <a:chOff x="2288" y="3080"/>
            <a:chExt cx="3072" cy="201"/>
          </a:xfrm>
        </p:grpSpPr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E77B3B3C-E1BC-AB74-10A4-82D2B88796D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2288" y="3080"/>
              <a:ext cx="2914" cy="200"/>
            </a:xfrm>
            <a:prstGeom prst="roundRect">
              <a:avLst>
                <a:gd name="adj" fmla="val 0"/>
              </a:avLst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5B2D7A3A-F2E4-F7E6-86D5-79FF56A20E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hangingPunct="1"/>
              <a:endParaRPr lang="ja-JP" altLang="en-US"/>
            </a:p>
          </p:txBody>
        </p:sp>
      </p:grpSp>
      <p:sp>
        <p:nvSpPr>
          <p:cNvPr id="43016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4673600" y="2927350"/>
            <a:ext cx="4013200" cy="1822450"/>
          </a:xfrm>
        </p:spPr>
        <p:txBody>
          <a:bodyPr anchor="b"/>
          <a:lstStyle>
            <a:lvl1pPr marL="0" indent="0">
              <a:buFont typeface="Wingdings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3020" name="AutoShape 1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990600"/>
            <a:ext cx="8229600" cy="1905000"/>
          </a:xfrm>
          <a:prstGeom prst="roundRect">
            <a:avLst>
              <a:gd name="adj" fmla="val 50000"/>
            </a:avLst>
          </a:prstGeo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663881D4-63A0-7678-12FD-06081A0EFB1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4B60F27-5229-4996-A351-4216FEC38908}" type="datetime1">
              <a:rPr lang="ja-JP" altLang="en-US"/>
              <a:pPr>
                <a:defRPr/>
              </a:pPr>
              <a:t>2023/6/15</a:t>
            </a:fld>
            <a:endParaRPr lang="en-US" altLang="ja-JP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F182F1AC-C2DE-9764-32A4-6AFB322CDF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pPr>
              <a:defRPr/>
            </a:pPr>
            <a:r>
              <a:rPr lang="en-US" altLang="ja-JP"/>
              <a:t>Simplification of Constraint</a:t>
            </a: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AE7992F7-CCC7-B283-83D1-028A9A3138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76200" y="6248400"/>
            <a:ext cx="587375" cy="488950"/>
          </a:xfrm>
        </p:spPr>
        <p:txBody>
          <a:bodyPr anchorCtr="0"/>
          <a:lstStyle>
            <a:lvl1pPr>
              <a:defRPr smtClean="0"/>
            </a:lvl1pPr>
          </a:lstStyle>
          <a:p>
            <a:pPr>
              <a:defRPr/>
            </a:pPr>
            <a:fld id="{CCCE102F-678A-4984-B2DC-5D0F901D683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77171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ECA40E7-BD33-5273-B44F-2516AA0A440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A33F2A-4B16-416C-94FA-867E73A306C4}" type="datetime1">
              <a:rPr lang="ja-JP" altLang="en-US"/>
              <a:pPr>
                <a:defRPr/>
              </a:pPr>
              <a:t>2023/6/15</a:t>
            </a:fld>
            <a:endParaRPr lang="en-US" altLang="ja-JP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4D56605-BA01-84DB-2BF3-30B03D1EB81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Simplification of Constraint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24FA1B8-EA58-1153-2A93-01CDBF0BA3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EA60F-E889-4BA6-8FC9-790F5D740FA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631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705600" y="762000"/>
            <a:ext cx="1981200" cy="532447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762000" y="762000"/>
            <a:ext cx="5791200" cy="532447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380B7F6-CB79-D88E-F1B5-378D102C00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22001B-3FBA-4046-B1D6-96FAD2B63B14}" type="datetime1">
              <a:rPr lang="ja-JP" altLang="en-US"/>
              <a:pPr>
                <a:defRPr/>
              </a:pPr>
              <a:t>2023/6/15</a:t>
            </a:fld>
            <a:endParaRPr lang="en-US" altLang="ja-JP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0737327-3C32-E3EE-9DBE-BF07B77C4D4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Simplification of Constraint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72D9529-6E25-9EB4-6445-8B366ECBC8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443B4C-DEE3-4607-B81B-4E69742A5BA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62162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132F4D2-F8BA-8648-4078-BEEE3E9A66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DA54F7-24C9-4DE1-878D-667034E5DC5D}" type="datetime1">
              <a:rPr lang="ja-JP" altLang="en-US"/>
              <a:pPr>
                <a:defRPr/>
              </a:pPr>
              <a:t>2023/6/15</a:t>
            </a:fld>
            <a:endParaRPr lang="en-US" altLang="ja-JP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8F3CF84-8C88-539F-8F41-F9B5BD9BC75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Simplification of Constraint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6934A98-E746-DD2A-634F-2E097C568C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3E53BF-3C72-4424-99F6-36D8D3E4F16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4173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FBDAC94-CEFC-3128-660C-EF0DAACAC64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7F80C-992A-4828-9749-0BAE2A0C00F7}" type="datetime1">
              <a:rPr lang="ja-JP" altLang="en-US"/>
              <a:pPr>
                <a:defRPr/>
              </a:pPr>
              <a:t>2023/6/15</a:t>
            </a:fld>
            <a:endParaRPr lang="en-US" altLang="ja-JP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A02A3A3-B11C-831E-6FDB-B6FCADA2ED0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Simplification of Constraint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E6A4BA0E-18A4-CB2B-C728-4FFECE80F2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87C10-6102-47E9-B3C4-88D9B0E689B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67896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838200" y="2362200"/>
            <a:ext cx="3770313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760913" y="2362200"/>
            <a:ext cx="3770312" cy="37242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3B0C1EC-6BD1-EF42-8B19-D59B739BAA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C72E9-B484-4C03-82A9-86D25A956E87}" type="datetime1">
              <a:rPr lang="ja-JP" altLang="en-US"/>
              <a:pPr>
                <a:defRPr/>
              </a:pPr>
              <a:t>2023/6/15</a:t>
            </a:fld>
            <a:endParaRPr lang="en-US" altLang="ja-JP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4B79E2B4-79BA-9A33-E30C-4C8D98F32D6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Simplification of Constraint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7D1B13CA-CA30-0CC2-7EA2-766C732FD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695CF3-530E-46CA-A28D-04D6507A55D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16950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4110F38-BB9D-0FA7-1846-C5D58C20A9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198C45-297E-42D1-B1A0-35C1CFEF71DF}" type="datetime1">
              <a:rPr lang="ja-JP" altLang="en-US"/>
              <a:pPr>
                <a:defRPr/>
              </a:pPr>
              <a:t>2023/6/15</a:t>
            </a:fld>
            <a:endParaRPr lang="en-US" altLang="ja-JP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46AEB395-98B8-C4EE-962B-C003BF535C4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Simplification of Constraint</a:t>
            </a:r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4446B2C5-334B-EBBB-5499-6E471E6E8B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C35833-11E0-448B-9141-0F42A6AC228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45784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085F1EEB-1498-CEBD-EC01-0A3612CDDA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98E87-6829-4D32-9826-A1C4F6AC8579}" type="datetime1">
              <a:rPr lang="ja-JP" altLang="en-US"/>
              <a:pPr>
                <a:defRPr/>
              </a:pPr>
              <a:t>2023/6/15</a:t>
            </a:fld>
            <a:endParaRPr lang="en-US" altLang="ja-JP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19E3E50B-B467-7EDD-D6C4-4B1882819C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Simplification of Constraint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F673060D-7FA4-D978-5FE3-B616C32645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00EA48-5222-4680-96AD-56A9F78ABE4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751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D1CB6CA-F888-5EAA-D126-1784DB05BC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4EE8BC-B326-4FCC-BCA4-055AB35EBE82}" type="datetime1">
              <a:rPr lang="ja-JP" altLang="en-US"/>
              <a:pPr>
                <a:defRPr/>
              </a:pPr>
              <a:t>2023/6/15</a:t>
            </a:fld>
            <a:endParaRPr lang="en-US" altLang="ja-JP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59807AEA-6042-16E6-562C-0531D37EBE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Simplification of Constraint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4B0F05FE-12E7-B60B-B207-6A7367CF58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FD406-B125-4F87-88F4-058128BCD70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27632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C779344-3842-2515-2A43-B6B3D70CFCA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A6F1F4-F96E-463F-969C-BF1C4BECA2DB}" type="datetime1">
              <a:rPr lang="ja-JP" altLang="en-US"/>
              <a:pPr>
                <a:defRPr/>
              </a:pPr>
              <a:t>2023/6/15</a:t>
            </a:fld>
            <a:endParaRPr lang="en-US" altLang="ja-JP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CB28295-2762-F3C3-57BA-8675ADFE60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Simplification of Constraint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B31EF17-B926-8995-30C8-835AED9184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54E47A-FD34-409D-832D-3389B276A121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1238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DF464F9-8609-34AB-76FE-0629E9513C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48F79D-A35B-4443-948E-779D647B7B08}" type="datetime1">
              <a:rPr lang="ja-JP" altLang="en-US"/>
              <a:pPr>
                <a:defRPr/>
              </a:pPr>
              <a:t>2023/6/15</a:t>
            </a:fld>
            <a:endParaRPr lang="en-US" altLang="ja-JP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07C72E5-BDDC-989B-6AE3-600D507E25C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ja-JP"/>
              <a:t>Simplification of Constraint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03A16152-97A9-1CD4-3059-6A751D898C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5B925-63B9-4002-81F8-A9344D78210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94220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BF59D970-ABBA-35B8-412C-0CC131DA0016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1032" name="Group 3">
              <a:extLst>
                <a:ext uri="{FF2B5EF4-FFF2-40B4-BE49-F238E27FC236}">
                  <a16:creationId xmlns:a16="http://schemas.microsoft.com/office/drawing/2014/main" id="{AA31E322-C353-F342-B001-F9EF70E53AEB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1036" name="Rectangle 4">
                <a:extLst>
                  <a:ext uri="{FF2B5EF4-FFF2-40B4-BE49-F238E27FC236}">
                    <a16:creationId xmlns:a16="http://schemas.microsoft.com/office/drawing/2014/main" id="{77F88B2B-E93F-218A-ECF4-BCFD88A2DF25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1037" name="Freeform 5">
                <a:extLst>
                  <a:ext uri="{FF2B5EF4-FFF2-40B4-BE49-F238E27FC236}">
                    <a16:creationId xmlns:a16="http://schemas.microsoft.com/office/drawing/2014/main" id="{D99040DC-9896-4C76-1298-0AE86FD726E2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288" y="0"/>
                <a:ext cx="1728" cy="735"/>
              </a:xfrm>
              <a:custGeom>
                <a:avLst/>
                <a:gdLst>
                  <a:gd name="T0" fmla="*/ 1728 w 1728"/>
                  <a:gd name="T1" fmla="*/ 0 h 735"/>
                  <a:gd name="T2" fmla="*/ 1728 w 1728"/>
                  <a:gd name="T3" fmla="*/ 480 h 735"/>
                  <a:gd name="T4" fmla="*/ 380 w 1728"/>
                  <a:gd name="T5" fmla="*/ 482 h 735"/>
                  <a:gd name="T6" fmla="*/ 354 w 1728"/>
                  <a:gd name="T7" fmla="*/ 480 h 735"/>
                  <a:gd name="T8" fmla="*/ 308 w 1728"/>
                  <a:gd name="T9" fmla="*/ 489 h 735"/>
                  <a:gd name="T10" fmla="*/ 246 w 1728"/>
                  <a:gd name="T11" fmla="*/ 531 h 735"/>
                  <a:gd name="T12" fmla="*/ 206 w 1728"/>
                  <a:gd name="T13" fmla="*/ 597 h 735"/>
                  <a:gd name="T14" fmla="*/ 192 w 1728"/>
                  <a:gd name="T15" fmla="*/ 666 h 735"/>
                  <a:gd name="T16" fmla="*/ 192 w 1728"/>
                  <a:gd name="T17" fmla="*/ 735 h 735"/>
                  <a:gd name="T18" fmla="*/ 0 w 1728"/>
                  <a:gd name="T19" fmla="*/ 735 h 735"/>
                  <a:gd name="T20" fmla="*/ 0 w 1728"/>
                  <a:gd name="T21" fmla="*/ 480 h 735"/>
                  <a:gd name="T22" fmla="*/ 0 w 1728"/>
                  <a:gd name="T23" fmla="*/ 0 h 735"/>
                  <a:gd name="T24" fmla="*/ 1728 w 1728"/>
                  <a:gd name="T25" fmla="*/ 0 h 73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1728" h="735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33" name="Group 6">
              <a:extLst>
                <a:ext uri="{FF2B5EF4-FFF2-40B4-BE49-F238E27FC236}">
                  <a16:creationId xmlns:a16="http://schemas.microsoft.com/office/drawing/2014/main" id="{CFFD529C-4A17-B6BA-2840-38423DA892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034" name="AutoShape 7">
                <a:extLst>
                  <a:ext uri="{FF2B5EF4-FFF2-40B4-BE49-F238E27FC236}">
                    <a16:creationId xmlns:a16="http://schemas.microsoft.com/office/drawing/2014/main" id="{E67CFC4B-E1B9-81CB-0C83-71715C5043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" y="1248"/>
                <a:ext cx="4416" cy="200"/>
              </a:xfrm>
              <a:prstGeom prst="roundRect">
                <a:avLst>
                  <a:gd name="adj" fmla="val 0"/>
                </a:avLst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  <p:sp>
            <p:nvSpPr>
              <p:cNvPr id="1035" name="AutoShape 8">
                <a:extLst>
                  <a:ext uri="{FF2B5EF4-FFF2-40B4-BE49-F238E27FC236}">
                    <a16:creationId xmlns:a16="http://schemas.microsoft.com/office/drawing/2014/main" id="{43FFC543-ED17-DEB3-9F88-295AA277D8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hangingPunct="1"/>
                <a:endParaRPr lang="ja-JP" altLang="en-US"/>
              </a:p>
            </p:txBody>
          </p:sp>
        </p:grpSp>
      </p:grpSp>
      <p:sp>
        <p:nvSpPr>
          <p:cNvPr id="1027" name="AutoShape 9">
            <a:extLst>
              <a:ext uri="{FF2B5EF4-FFF2-40B4-BE49-F238E27FC236}">
                <a16:creationId xmlns:a16="http://schemas.microsoft.com/office/drawing/2014/main" id="{050E5A5A-9A01-8303-DFBB-70CA15FF4F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762000"/>
            <a:ext cx="7924800" cy="1143000"/>
          </a:xfrm>
          <a:prstGeom prst="roundRect">
            <a:avLst>
              <a:gd name="adj" fmla="val 21667"/>
            </a:avLst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10">
            <a:extLst>
              <a:ext uri="{FF2B5EF4-FFF2-40B4-BE49-F238E27FC236}">
                <a16:creationId xmlns:a16="http://schemas.microsoft.com/office/drawing/2014/main" id="{7371D8DB-E7D9-4A02-C007-BEAC69306B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1995" name="Rectangle 11">
            <a:extLst>
              <a:ext uri="{FF2B5EF4-FFF2-40B4-BE49-F238E27FC236}">
                <a16:creationId xmlns:a16="http://schemas.microsoft.com/office/drawing/2014/main" id="{F4A7FB6D-BC9C-123C-0851-D1714055133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438400" y="6248400"/>
            <a:ext cx="2130425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73F3E62-F1BF-48C9-95BF-3D1BE4686825}" type="datetime1">
              <a:rPr lang="ja-JP" altLang="en-US"/>
              <a:pPr>
                <a:defRPr/>
              </a:pPr>
              <a:t>2023/6/15</a:t>
            </a:fld>
            <a:endParaRPr lang="en-US" altLang="ja-JP"/>
          </a:p>
        </p:txBody>
      </p:sp>
      <p:sp>
        <p:nvSpPr>
          <p:cNvPr id="41996" name="Rectangle 12">
            <a:extLst>
              <a:ext uri="{FF2B5EF4-FFF2-40B4-BE49-F238E27FC236}">
                <a16:creationId xmlns:a16="http://schemas.microsoft.com/office/drawing/2014/main" id="{76D8C20E-AC7B-2D49-758D-C3388C39389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91200" y="6248400"/>
            <a:ext cx="2897188" cy="474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r>
              <a:rPr lang="en-US" altLang="ja-JP"/>
              <a:t>Simplification of Constraint</a:t>
            </a:r>
          </a:p>
        </p:txBody>
      </p:sp>
      <p:sp>
        <p:nvSpPr>
          <p:cNvPr id="41997" name="Rectangle 13">
            <a:extLst>
              <a:ext uri="{FF2B5EF4-FFF2-40B4-BE49-F238E27FC236}">
                <a16:creationId xmlns:a16="http://schemas.microsoft.com/office/drawing/2014/main" id="{893D1C21-1449-8E7A-101B-2639D7C45BE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138" y="6242050"/>
            <a:ext cx="587375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1" compatLnSpc="1">
            <a:prstTxWarp prst="textNoShape">
              <a:avLst/>
            </a:prstTxWarp>
          </a:bodyPr>
          <a:lstStyle>
            <a:lvl1pPr eaLnBrk="1" hangingPunct="1">
              <a:defRPr kumimoji="0" sz="2600" b="1" smtClean="0">
                <a:solidFill>
                  <a:schemeClr val="bg1"/>
                </a:solidFill>
                <a:ea typeface="ＭＳ Ｐゴシック" panose="020B0600070205080204" pitchFamily="50" charset="-128"/>
              </a:defRPr>
            </a:lvl1pPr>
          </a:lstStyle>
          <a:p>
            <a:pPr>
              <a:defRPr/>
            </a:pPr>
            <a:fld id="{6A3680B9-00D2-45C4-B671-C8773D0C6337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ＭＳ Ｐゴシック" charset="-128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ＭＳ Ｐゴシック" charset="-128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ＭＳ Ｐゴシック" charset="-128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itchFamily="2" charset="2"/>
        <a:buChar char="l"/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">
            <a:extLst>
              <a:ext uri="{FF2B5EF4-FFF2-40B4-BE49-F238E27FC236}">
                <a16:creationId xmlns:a16="http://schemas.microsoft.com/office/drawing/2014/main" id="{FE316FC2-3B97-94C7-8E4E-5AB979892CE2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6F9CCF7-FE3F-4FDD-AD0E-E85E788A0B8B}" type="datetime1">
              <a:rPr kumimoji="0" lang="ja-JP" altLang="en-US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2023/6/15</a:t>
            </a:fld>
            <a:endParaRPr kumimoji="0" lang="en-US" altLang="ja-JP" sz="1400">
              <a:solidFill>
                <a:schemeClr val="bg1"/>
              </a:solidFill>
            </a:endParaRPr>
          </a:p>
        </p:txBody>
      </p:sp>
      <p:sp>
        <p:nvSpPr>
          <p:cNvPr id="5123" name="Rectangle 10">
            <a:extLst>
              <a:ext uri="{FF2B5EF4-FFF2-40B4-BE49-F238E27FC236}">
                <a16:creationId xmlns:a16="http://schemas.microsoft.com/office/drawing/2014/main" id="{E25C465C-D5FE-754F-0D71-B13014245C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Simplification of Constraint</a:t>
            </a:r>
          </a:p>
        </p:txBody>
      </p:sp>
      <p:sp>
        <p:nvSpPr>
          <p:cNvPr id="5124" name="Rectangle 11">
            <a:extLst>
              <a:ext uri="{FF2B5EF4-FFF2-40B4-BE49-F238E27FC236}">
                <a16:creationId xmlns:a16="http://schemas.microsoft.com/office/drawing/2014/main" id="{A7E6B97E-F973-5F0C-183F-4DD6735915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D9198B-8EC4-4EF8-BFB8-7FBF6ECA349F}" type="slidenum">
              <a:rPr kumimoji="0" lang="en-US" altLang="ja-JP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kumimoji="0" lang="en-US" altLang="ja-JP" sz="2600">
              <a:solidFill>
                <a:schemeClr val="bg1"/>
              </a:solidFill>
            </a:endParaRPr>
          </a:p>
        </p:txBody>
      </p:sp>
      <p:sp>
        <p:nvSpPr>
          <p:cNvPr id="5125" name="AutoShape 2">
            <a:extLst>
              <a:ext uri="{FF2B5EF4-FFF2-40B4-BE49-F238E27FC236}">
                <a16:creationId xmlns:a16="http://schemas.microsoft.com/office/drawing/2014/main" id="{21762285-55DB-349B-7160-460BFF31028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Calculation on</a:t>
            </a:r>
            <a:br>
              <a:rPr lang="en-US" altLang="ja-JP"/>
            </a:br>
            <a:r>
              <a:rPr lang="en-US" altLang="ja-JP"/>
              <a:t>domain and constraint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日付プレースホルダ 3">
            <a:extLst>
              <a:ext uri="{FF2B5EF4-FFF2-40B4-BE49-F238E27FC236}">
                <a16:creationId xmlns:a16="http://schemas.microsoft.com/office/drawing/2014/main" id="{F76FC799-E5C6-80E9-863F-7F790FA760F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90CA581-85ED-4E53-A5F8-CCEA0C17478D}" type="datetime1">
              <a:rPr kumimoji="0" lang="ja-JP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2023/6/15</a:t>
            </a:fld>
            <a:endParaRPr kumimoji="0" lang="en-US" altLang="ja-JP" sz="1400"/>
          </a:p>
        </p:txBody>
      </p:sp>
      <p:sp>
        <p:nvSpPr>
          <p:cNvPr id="23555" name="フッター プレースホルダ 4">
            <a:extLst>
              <a:ext uri="{FF2B5EF4-FFF2-40B4-BE49-F238E27FC236}">
                <a16:creationId xmlns:a16="http://schemas.microsoft.com/office/drawing/2014/main" id="{8E260491-AABA-8FFA-AB13-C5D51167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Simplification of Constraint</a:t>
            </a:r>
          </a:p>
        </p:txBody>
      </p:sp>
      <p:sp>
        <p:nvSpPr>
          <p:cNvPr id="23556" name="スライド番号プレースホルダ 5">
            <a:extLst>
              <a:ext uri="{FF2B5EF4-FFF2-40B4-BE49-F238E27FC236}">
                <a16:creationId xmlns:a16="http://schemas.microsoft.com/office/drawing/2014/main" id="{D17F8001-42F2-FAB9-3D07-1C1F2AB63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AB54CE-C7E5-4BB4-B8D3-E45A74C88DD8}" type="slidenum">
              <a:rPr kumimoji="0" lang="en-US" altLang="ja-JP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kumimoji="0" lang="en-US" altLang="ja-JP" sz="2600">
              <a:solidFill>
                <a:schemeClr val="bg1"/>
              </a:solidFill>
            </a:endParaRPr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1B210DD7-F075-D112-E98E-7EA54031A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2600325"/>
            <a:ext cx="7164388" cy="34575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23558" name="AutoShape 2">
            <a:extLst>
              <a:ext uri="{FF2B5EF4-FFF2-40B4-BE49-F238E27FC236}">
                <a16:creationId xmlns:a16="http://schemas.microsoft.com/office/drawing/2014/main" id="{14D90F4C-B56F-C968-1C51-524FED2B91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Fourier Elimination (2)</a:t>
            </a:r>
          </a:p>
        </p:txBody>
      </p:sp>
      <p:sp>
        <p:nvSpPr>
          <p:cNvPr id="23559" name="Rectangle 5">
            <a:extLst>
              <a:ext uri="{FF2B5EF4-FFF2-40B4-BE49-F238E27FC236}">
                <a16:creationId xmlns:a16="http://schemas.microsoft.com/office/drawing/2014/main" id="{9AFF81CB-A3D3-852A-C5F2-7D96BD3D1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600" y="2420938"/>
            <a:ext cx="2555875" cy="36036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23560" name="Rectangle 3">
            <a:extLst>
              <a:ext uri="{FF2B5EF4-FFF2-40B4-BE49-F238E27FC236}">
                <a16:creationId xmlns:a16="http://schemas.microsoft.com/office/drawing/2014/main" id="{B0DB7F4D-ADB8-8907-3388-9240B83A94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/>
              <a:t>fourier_eliminate(C,y)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/>
              <a:t>	let Co be those inequalities in C not involving 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/>
              <a:t>	 let C+ be those inequalities in C which can be written t≦y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/>
              <a:t>	 let C- be those inequalities in C which can be written y≦t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/>
              <a:t>	for each t</a:t>
            </a:r>
            <a:r>
              <a:rPr lang="en-US" altLang="ja-JP" sz="1600"/>
              <a:t>1</a:t>
            </a:r>
            <a:r>
              <a:rPr lang="en-US" altLang="ja-JP" sz="2000"/>
              <a:t>≦y∈C+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/>
              <a:t>		for each y≦t</a:t>
            </a:r>
            <a:r>
              <a:rPr lang="en-US" altLang="ja-JP" sz="1600"/>
              <a:t>2</a:t>
            </a:r>
            <a:r>
              <a:rPr lang="en-US" altLang="ja-JP" sz="2000"/>
              <a:t>∈C-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/>
              <a:t>			Co := Co ∪ { t</a:t>
            </a:r>
            <a:r>
              <a:rPr lang="en-US" altLang="ja-JP" sz="1600"/>
              <a:t>1</a:t>
            </a:r>
            <a:r>
              <a:rPr lang="en-US" altLang="ja-JP" sz="2000"/>
              <a:t>≦t</a:t>
            </a:r>
            <a:r>
              <a:rPr lang="en-US" altLang="ja-JP" sz="1600"/>
              <a:t>2 </a:t>
            </a:r>
            <a:r>
              <a:rPr lang="en-US" altLang="ja-JP" sz="2000"/>
              <a:t>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/>
              <a:t>		endfor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/>
              <a:t>	endfor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/>
              <a:t>	return Co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日付プレースホルダ 3">
            <a:extLst>
              <a:ext uri="{FF2B5EF4-FFF2-40B4-BE49-F238E27FC236}">
                <a16:creationId xmlns:a16="http://schemas.microsoft.com/office/drawing/2014/main" id="{458E293F-8211-F09B-D6EB-2AD9BD27A6A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E41B58-92BD-4607-B154-771524BA0C55}" type="datetime1">
              <a:rPr kumimoji="0" lang="ja-JP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2023/6/15</a:t>
            </a:fld>
            <a:endParaRPr kumimoji="0" lang="en-US" altLang="ja-JP" sz="1400"/>
          </a:p>
        </p:txBody>
      </p:sp>
      <p:sp>
        <p:nvSpPr>
          <p:cNvPr id="25603" name="フッター プレースホルダ 4">
            <a:extLst>
              <a:ext uri="{FF2B5EF4-FFF2-40B4-BE49-F238E27FC236}">
                <a16:creationId xmlns:a16="http://schemas.microsoft.com/office/drawing/2014/main" id="{8BBFF35B-74D2-9DE1-4C81-8ED8DA8E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Simplification of Constraint</a:t>
            </a:r>
          </a:p>
        </p:txBody>
      </p:sp>
      <p:sp>
        <p:nvSpPr>
          <p:cNvPr id="25604" name="スライド番号プレースホルダ 5">
            <a:extLst>
              <a:ext uri="{FF2B5EF4-FFF2-40B4-BE49-F238E27FC236}">
                <a16:creationId xmlns:a16="http://schemas.microsoft.com/office/drawing/2014/main" id="{335DDFC0-2E43-5291-B132-232A2054A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311561-289D-4AD3-907E-A1BE1A6047FE}" type="slidenum">
              <a:rPr kumimoji="0" lang="en-US" altLang="ja-JP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kumimoji="0" lang="en-US" altLang="ja-JP" sz="2600">
              <a:solidFill>
                <a:schemeClr val="bg1"/>
              </a:solidFill>
            </a:endParaRPr>
          </a:p>
        </p:txBody>
      </p:sp>
      <p:sp>
        <p:nvSpPr>
          <p:cNvPr id="25605" name="AutoShape 2">
            <a:extLst>
              <a:ext uri="{FF2B5EF4-FFF2-40B4-BE49-F238E27FC236}">
                <a16:creationId xmlns:a16="http://schemas.microsoft.com/office/drawing/2014/main" id="{20DE2686-7337-99C4-2118-96668BB012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Features of CLP</a:t>
            </a:r>
          </a:p>
        </p:txBody>
      </p:sp>
      <p:sp>
        <p:nvSpPr>
          <p:cNvPr id="25606" name="Rectangle 3">
            <a:extLst>
              <a:ext uri="{FF2B5EF4-FFF2-40B4-BE49-F238E27FC236}">
                <a16:creationId xmlns:a16="http://schemas.microsoft.com/office/drawing/2014/main" id="{8987AEB2-E458-D365-4562-DAC00EC4F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ja-JP" sz="2600"/>
              <a:t>Declarative programming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600"/>
              <a:t>Programming in logic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600"/>
              <a:t>Pruning of search tree using constraints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ja-JP" sz="2600"/>
              <a:t>Constraint processing systems nowadays provide various built-in procedures for search control and optimization. 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タイトル 1">
            <a:extLst>
              <a:ext uri="{FF2B5EF4-FFF2-40B4-BE49-F238E27FC236}">
                <a16:creationId xmlns:a16="http://schemas.microsoft.com/office/drawing/2014/main" id="{5D58E84A-2152-7132-4371-4821E3248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Constraint Satisfaction Problems</a:t>
            </a:r>
            <a:endParaRPr lang="ja-JP" altLang="en-US"/>
          </a:p>
        </p:txBody>
      </p:sp>
      <p:sp>
        <p:nvSpPr>
          <p:cNvPr id="27651" name="コンテンツ プレースホルダ 2">
            <a:extLst>
              <a:ext uri="{FF2B5EF4-FFF2-40B4-BE49-F238E27FC236}">
                <a16:creationId xmlns:a16="http://schemas.microsoft.com/office/drawing/2014/main" id="{0B41C6D8-7492-FB29-BA48-44AEB43C71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A </a:t>
            </a:r>
            <a:r>
              <a:rPr lang="en-US" altLang="ja-JP" i="1"/>
              <a:t>CSP</a:t>
            </a:r>
            <a:r>
              <a:rPr lang="en-US" altLang="ja-JP"/>
              <a:t> consists of a constraint C over variables x</a:t>
            </a:r>
            <a:r>
              <a:rPr lang="en-US" altLang="ja-JP" sz="1400"/>
              <a:t>1</a:t>
            </a:r>
            <a:r>
              <a:rPr lang="en-US" altLang="ja-JP"/>
              <a:t>,…,x</a:t>
            </a:r>
            <a:r>
              <a:rPr lang="en-US" altLang="ja-JP" sz="1400"/>
              <a:t>n</a:t>
            </a:r>
            <a:r>
              <a:rPr lang="en-US" altLang="ja-JP"/>
              <a:t> and a </a:t>
            </a:r>
            <a:r>
              <a:rPr lang="en-US" altLang="ja-JP" i="1"/>
              <a:t>domain</a:t>
            </a:r>
            <a:r>
              <a:rPr lang="en-US" altLang="ja-JP"/>
              <a:t> D that maps each variable x</a:t>
            </a:r>
            <a:r>
              <a:rPr lang="en-US" altLang="ja-JP" sz="1400"/>
              <a:t>i</a:t>
            </a:r>
            <a:r>
              <a:rPr lang="en-US" altLang="ja-JP"/>
              <a:t> to a finite set of values, written D(x</a:t>
            </a:r>
            <a:r>
              <a:rPr lang="en-US" altLang="ja-JP" sz="1400"/>
              <a:t>i</a:t>
            </a:r>
            <a:r>
              <a:rPr lang="en-US" altLang="ja-JP"/>
              <a:t>), which it is allowed to take. The CSP is understood to represent the constraint C</a:t>
            </a:r>
            <a:r>
              <a:rPr lang="ja-JP" altLang="en-US"/>
              <a:t>∧</a:t>
            </a:r>
            <a:r>
              <a:rPr lang="en-US" altLang="ja-JP"/>
              <a:t>x</a:t>
            </a:r>
            <a:r>
              <a:rPr lang="en-US" altLang="ja-JP" sz="1400"/>
              <a:t>1</a:t>
            </a:r>
            <a:r>
              <a:rPr lang="ja-JP" altLang="en-US"/>
              <a:t>∊</a:t>
            </a:r>
            <a:r>
              <a:rPr lang="en-US" altLang="ja-JP"/>
              <a:t>D(x</a:t>
            </a:r>
            <a:r>
              <a:rPr lang="en-US" altLang="ja-JP" sz="1400"/>
              <a:t>1</a:t>
            </a:r>
            <a:r>
              <a:rPr lang="en-US" altLang="ja-JP"/>
              <a:t>)</a:t>
            </a:r>
            <a:r>
              <a:rPr lang="ja-JP" altLang="en-US"/>
              <a:t>∧</a:t>
            </a:r>
            <a:r>
              <a:rPr lang="en-US" altLang="ja-JP"/>
              <a:t>…</a:t>
            </a:r>
            <a:r>
              <a:rPr lang="ja-JP" altLang="en-US"/>
              <a:t>∧</a:t>
            </a:r>
            <a:r>
              <a:rPr lang="en-US" altLang="ja-JP"/>
              <a:t>x</a:t>
            </a:r>
            <a:r>
              <a:rPr lang="en-US" altLang="ja-JP" sz="1400"/>
              <a:t>n</a:t>
            </a:r>
            <a:r>
              <a:rPr lang="ja-JP" altLang="en-US"/>
              <a:t>∊</a:t>
            </a:r>
            <a:r>
              <a:rPr lang="en-US" altLang="ja-JP"/>
              <a:t>D(x</a:t>
            </a:r>
            <a:r>
              <a:rPr lang="en-US" altLang="ja-JP" sz="1400"/>
              <a:t>n</a:t>
            </a:r>
            <a:r>
              <a:rPr lang="en-US" altLang="ja-JP"/>
              <a:t>).</a:t>
            </a:r>
            <a:endParaRPr lang="ja-JP" altLang="en-US"/>
          </a:p>
        </p:txBody>
      </p:sp>
      <p:sp>
        <p:nvSpPr>
          <p:cNvPr id="27652" name="日付プレースホルダ 3">
            <a:extLst>
              <a:ext uri="{FF2B5EF4-FFF2-40B4-BE49-F238E27FC236}">
                <a16:creationId xmlns:a16="http://schemas.microsoft.com/office/drawing/2014/main" id="{65EDDDC8-0663-651C-D08A-9CA3F5B2A2E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7BBA5D9-ECBA-4890-8C35-2E4D54E9BEEA}" type="datetime1">
              <a:rPr kumimoji="0" lang="ja-JP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2023/6/15</a:t>
            </a:fld>
            <a:endParaRPr kumimoji="0" lang="en-US" altLang="ja-JP" sz="1400"/>
          </a:p>
        </p:txBody>
      </p:sp>
      <p:sp>
        <p:nvSpPr>
          <p:cNvPr id="27653" name="フッター プレースホルダ 4">
            <a:extLst>
              <a:ext uri="{FF2B5EF4-FFF2-40B4-BE49-F238E27FC236}">
                <a16:creationId xmlns:a16="http://schemas.microsoft.com/office/drawing/2014/main" id="{2D01FCA6-7BE8-531A-D7D5-516D2E3F0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Simplification of Constraint</a:t>
            </a:r>
          </a:p>
        </p:txBody>
      </p:sp>
      <p:sp>
        <p:nvSpPr>
          <p:cNvPr id="27654" name="スライド番号プレースホルダ 5">
            <a:extLst>
              <a:ext uri="{FF2B5EF4-FFF2-40B4-BE49-F238E27FC236}">
                <a16:creationId xmlns:a16="http://schemas.microsoft.com/office/drawing/2014/main" id="{E0D2AB34-8026-F70A-CD58-107CF286C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A58ADB1-20C9-47EF-8E34-CAFA4556AC2E}" type="slidenum">
              <a:rPr kumimoji="0" lang="en-US" altLang="ja-JP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kumimoji="0" lang="en-US" altLang="ja-JP" sz="2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タイトル 1">
            <a:extLst>
              <a:ext uri="{FF2B5EF4-FFF2-40B4-BE49-F238E27FC236}">
                <a16:creationId xmlns:a16="http://schemas.microsoft.com/office/drawing/2014/main" id="{0FC51B99-2260-4D27-DE7C-C945DF81D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An example of CSP</a:t>
            </a:r>
            <a:endParaRPr lang="ja-JP" altLang="en-US"/>
          </a:p>
        </p:txBody>
      </p:sp>
      <p:sp>
        <p:nvSpPr>
          <p:cNvPr id="28675" name="コンテンツ プレースホルダ 2">
            <a:extLst>
              <a:ext uri="{FF2B5EF4-FFF2-40B4-BE49-F238E27FC236}">
                <a16:creationId xmlns:a16="http://schemas.microsoft.com/office/drawing/2014/main" id="{6FF8BA64-11D6-D12F-AFC8-7558DB63168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7693025" cy="1687513"/>
          </a:xfrm>
        </p:spPr>
        <p:txBody>
          <a:bodyPr/>
          <a:lstStyle/>
          <a:p>
            <a:pPr eaLnBrk="1" hangingPunct="1"/>
            <a:r>
              <a:rPr lang="en-US" altLang="ja-JP"/>
              <a:t>Map colouring problem</a:t>
            </a:r>
          </a:p>
          <a:p>
            <a:pPr eaLnBrk="1" hangingPunct="1"/>
            <a:r>
              <a:rPr lang="en-US" altLang="ja-JP"/>
              <a:t>N-queens problem</a:t>
            </a:r>
          </a:p>
          <a:p>
            <a:pPr eaLnBrk="1" hangingPunct="1"/>
            <a:r>
              <a:rPr lang="en-US" altLang="ja-JP"/>
              <a:t>And many other problems</a:t>
            </a:r>
            <a:endParaRPr lang="ja-JP" altLang="en-US"/>
          </a:p>
        </p:txBody>
      </p:sp>
      <p:sp>
        <p:nvSpPr>
          <p:cNvPr id="28676" name="日付プレースホルダ 3">
            <a:extLst>
              <a:ext uri="{FF2B5EF4-FFF2-40B4-BE49-F238E27FC236}">
                <a16:creationId xmlns:a16="http://schemas.microsoft.com/office/drawing/2014/main" id="{93DB3D7F-E41C-127F-CE65-74513720CDF6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363D7B-BDAC-4974-910A-48FDB4842FE2}" type="datetime1">
              <a:rPr kumimoji="0" lang="ja-JP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2023/6/15</a:t>
            </a:fld>
            <a:endParaRPr kumimoji="0" lang="en-US" altLang="ja-JP" sz="1400"/>
          </a:p>
        </p:txBody>
      </p:sp>
      <p:sp>
        <p:nvSpPr>
          <p:cNvPr id="28677" name="フッター プレースホルダ 4">
            <a:extLst>
              <a:ext uri="{FF2B5EF4-FFF2-40B4-BE49-F238E27FC236}">
                <a16:creationId xmlns:a16="http://schemas.microsoft.com/office/drawing/2014/main" id="{39E3951C-FC18-769C-FC25-5F523F15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Simplification of Constraint</a:t>
            </a:r>
          </a:p>
        </p:txBody>
      </p:sp>
      <p:sp>
        <p:nvSpPr>
          <p:cNvPr id="28678" name="スライド番号プレースホルダ 5">
            <a:extLst>
              <a:ext uri="{FF2B5EF4-FFF2-40B4-BE49-F238E27FC236}">
                <a16:creationId xmlns:a16="http://schemas.microsoft.com/office/drawing/2014/main" id="{EF15C243-DCAB-3E29-F195-CE5BCA2C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4A414A-F44B-449D-858B-C3C8999EC89D}" type="slidenum">
              <a:rPr kumimoji="0" lang="en-US" altLang="ja-JP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kumimoji="0" lang="en-US" altLang="ja-JP" sz="2600">
              <a:solidFill>
                <a:schemeClr val="bg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7B416AA-0B02-138A-A015-AD56E85FF105}"/>
              </a:ext>
            </a:extLst>
          </p:cNvPr>
          <p:cNvSpPr/>
          <p:nvPr/>
        </p:nvSpPr>
        <p:spPr>
          <a:xfrm>
            <a:off x="5886450" y="3721100"/>
            <a:ext cx="2190750" cy="2190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9373C05-20EB-83EF-E51E-95BA805B3E46}"/>
              </a:ext>
            </a:extLst>
          </p:cNvPr>
          <p:cNvCxnSpPr>
            <a:stCxn id="7" idx="1"/>
            <a:endCxn id="7" idx="3"/>
          </p:cNvCxnSpPr>
          <p:nvPr/>
        </p:nvCxnSpPr>
        <p:spPr>
          <a:xfrm rot="10800000" flipH="1">
            <a:off x="5886450" y="4816475"/>
            <a:ext cx="21907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1975E5A2-1DD9-CBC9-92F0-03E7142AB2F9}"/>
              </a:ext>
            </a:extLst>
          </p:cNvPr>
          <p:cNvCxnSpPr/>
          <p:nvPr/>
        </p:nvCxnSpPr>
        <p:spPr>
          <a:xfrm rot="10800000" flipH="1">
            <a:off x="5886450" y="5326063"/>
            <a:ext cx="21907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C89EDBA-FF9B-8466-E4CF-EF3997C136B6}"/>
              </a:ext>
            </a:extLst>
          </p:cNvPr>
          <p:cNvCxnSpPr/>
          <p:nvPr/>
        </p:nvCxnSpPr>
        <p:spPr>
          <a:xfrm rot="10800000" flipH="1">
            <a:off x="5886450" y="4230688"/>
            <a:ext cx="2190750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69BC0BA-B5A7-6867-351A-B805BB33A3A5}"/>
              </a:ext>
            </a:extLst>
          </p:cNvPr>
          <p:cNvCxnSpPr>
            <a:stCxn id="7" idx="0"/>
            <a:endCxn id="7" idx="2"/>
          </p:cNvCxnSpPr>
          <p:nvPr/>
        </p:nvCxnSpPr>
        <p:spPr>
          <a:xfrm rot="16200000" flipH="1">
            <a:off x="5887244" y="4817269"/>
            <a:ext cx="21907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A4E0261-98A1-7A8C-9819-E4991F80FB88}"/>
              </a:ext>
            </a:extLst>
          </p:cNvPr>
          <p:cNvCxnSpPr/>
          <p:nvPr/>
        </p:nvCxnSpPr>
        <p:spPr>
          <a:xfrm rot="16200000" flipH="1">
            <a:off x="6433344" y="4815681"/>
            <a:ext cx="21907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D5B1147-2D9E-6F1A-03FE-02EDC10D7479}"/>
              </a:ext>
            </a:extLst>
          </p:cNvPr>
          <p:cNvCxnSpPr/>
          <p:nvPr/>
        </p:nvCxnSpPr>
        <p:spPr>
          <a:xfrm rot="16200000" flipH="1">
            <a:off x="5303044" y="4815681"/>
            <a:ext cx="219075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86" name="テキスト ボックス 17">
            <a:extLst>
              <a:ext uri="{FF2B5EF4-FFF2-40B4-BE49-F238E27FC236}">
                <a16:creationId xmlns:a16="http://schemas.microsoft.com/office/drawing/2014/main" id="{C030832D-4D86-3DB3-B4D1-D3C53A5A4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363" y="3830638"/>
            <a:ext cx="363537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/>
              <a:t>Q</a:t>
            </a:r>
            <a:endParaRPr lang="ja-JP" altLang="en-US" sz="1800"/>
          </a:p>
        </p:txBody>
      </p:sp>
      <p:sp>
        <p:nvSpPr>
          <p:cNvPr id="28687" name="テキスト ボックス 18">
            <a:extLst>
              <a:ext uri="{FF2B5EF4-FFF2-40B4-BE49-F238E27FC236}">
                <a16:creationId xmlns:a16="http://schemas.microsoft.com/office/drawing/2014/main" id="{D62BC5C0-50ED-2880-B38D-E8ADB47F1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9475" y="4337050"/>
            <a:ext cx="363538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/>
              <a:t>Q</a:t>
            </a:r>
            <a:endParaRPr lang="ja-JP" altLang="en-US" sz="1800"/>
          </a:p>
        </p:txBody>
      </p:sp>
      <p:sp>
        <p:nvSpPr>
          <p:cNvPr id="28688" name="テキスト ボックス 19">
            <a:extLst>
              <a:ext uri="{FF2B5EF4-FFF2-40B4-BE49-F238E27FC236}">
                <a16:creationId xmlns:a16="http://schemas.microsoft.com/office/drawing/2014/main" id="{60CDCFA9-84A6-24DB-5C09-2EE6B72B7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25" y="4921250"/>
            <a:ext cx="363538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/>
              <a:t>Q</a:t>
            </a:r>
            <a:endParaRPr lang="ja-JP" altLang="en-US" sz="1800"/>
          </a:p>
        </p:txBody>
      </p:sp>
      <p:sp>
        <p:nvSpPr>
          <p:cNvPr id="28689" name="テキスト ボックス 20">
            <a:extLst>
              <a:ext uri="{FF2B5EF4-FFF2-40B4-BE49-F238E27FC236}">
                <a16:creationId xmlns:a16="http://schemas.microsoft.com/office/drawing/2014/main" id="{06797192-DCD5-C52B-DA95-7C414F61B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8750" y="5432425"/>
            <a:ext cx="363538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/>
              <a:t>Q</a:t>
            </a:r>
            <a:endParaRPr lang="ja-JP" altLang="en-US" sz="1800"/>
          </a:p>
        </p:txBody>
      </p:sp>
      <p:sp>
        <p:nvSpPr>
          <p:cNvPr id="28690" name="テキスト ボックス 21">
            <a:extLst>
              <a:ext uri="{FF2B5EF4-FFF2-40B4-BE49-F238E27FC236}">
                <a16:creationId xmlns:a16="http://schemas.microsoft.com/office/drawing/2014/main" id="{8FF16B87-FA29-20BA-3481-68CE6CFBB7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5413" y="4560888"/>
            <a:ext cx="4259262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/>
              <a:t>R1</a:t>
            </a:r>
            <a:r>
              <a:rPr lang="ja-JP" altLang="en-US" sz="1800"/>
              <a:t>≠</a:t>
            </a:r>
            <a:r>
              <a:rPr lang="en-US" altLang="ja-JP" sz="1800"/>
              <a:t>R2</a:t>
            </a:r>
            <a:r>
              <a:rPr lang="ja-JP" altLang="en-US" sz="1800"/>
              <a:t>∧</a:t>
            </a:r>
            <a:r>
              <a:rPr lang="en-US" altLang="ja-JP" sz="1800"/>
              <a:t>R1</a:t>
            </a:r>
            <a:r>
              <a:rPr lang="ja-JP" altLang="en-US" sz="1800"/>
              <a:t>≠</a:t>
            </a:r>
            <a:r>
              <a:rPr lang="en-US" altLang="ja-JP" sz="1800"/>
              <a:t>R3</a:t>
            </a:r>
            <a:r>
              <a:rPr lang="ja-JP" altLang="en-US" sz="1800"/>
              <a:t>∧</a:t>
            </a:r>
            <a:r>
              <a:rPr lang="en-US" altLang="ja-JP" sz="1800"/>
              <a:t>R1</a:t>
            </a:r>
            <a:r>
              <a:rPr lang="ja-JP" altLang="en-US" sz="1800"/>
              <a:t>≠</a:t>
            </a:r>
            <a:r>
              <a:rPr lang="en-US" altLang="ja-JP" sz="1800"/>
              <a:t>R4</a:t>
            </a:r>
            <a:r>
              <a:rPr lang="ja-JP" altLang="en-US" sz="1800"/>
              <a:t>∧</a:t>
            </a:r>
            <a:r>
              <a:rPr lang="en-US" altLang="ja-JP" sz="1800"/>
              <a:t>…</a:t>
            </a:r>
            <a:r>
              <a:rPr lang="ja-JP" altLang="en-US" sz="1800"/>
              <a:t>∧</a:t>
            </a:r>
            <a:endParaRPr lang="en-US" altLang="ja-JP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/>
              <a:t>C1</a:t>
            </a:r>
            <a:r>
              <a:rPr lang="ja-JP" altLang="en-US" sz="1800"/>
              <a:t>≠</a:t>
            </a:r>
            <a:r>
              <a:rPr lang="en-US" altLang="ja-JP" sz="1800"/>
              <a:t>C2</a:t>
            </a:r>
            <a:r>
              <a:rPr lang="ja-JP" altLang="en-US" sz="1800"/>
              <a:t>∧</a:t>
            </a:r>
            <a:r>
              <a:rPr lang="en-US" altLang="ja-JP" sz="1800"/>
              <a:t>C1</a:t>
            </a:r>
            <a:r>
              <a:rPr lang="ja-JP" altLang="en-US" sz="1800"/>
              <a:t>≠</a:t>
            </a:r>
            <a:r>
              <a:rPr lang="en-US" altLang="ja-JP" sz="1800"/>
              <a:t>C3</a:t>
            </a:r>
            <a:r>
              <a:rPr lang="ja-JP" altLang="en-US" sz="1800"/>
              <a:t>∧</a:t>
            </a:r>
            <a:r>
              <a:rPr lang="en-US" altLang="ja-JP" sz="1800"/>
              <a:t>C1</a:t>
            </a:r>
            <a:r>
              <a:rPr lang="ja-JP" altLang="en-US" sz="1800"/>
              <a:t>≠</a:t>
            </a:r>
            <a:r>
              <a:rPr lang="en-US" altLang="ja-JP" sz="1800"/>
              <a:t>C4</a:t>
            </a:r>
            <a:r>
              <a:rPr lang="ja-JP" altLang="en-US" sz="1800"/>
              <a:t>∧</a:t>
            </a:r>
            <a:r>
              <a:rPr lang="en-US" altLang="ja-JP" sz="1800"/>
              <a:t>…</a:t>
            </a:r>
            <a:r>
              <a:rPr lang="ja-JP" altLang="en-US" sz="1800"/>
              <a:t>∧</a:t>
            </a:r>
            <a:endParaRPr lang="en-US" altLang="ja-JP" sz="1800"/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/>
              <a:t>C1-R1</a:t>
            </a:r>
            <a:r>
              <a:rPr lang="ja-JP" altLang="en-US" sz="1800"/>
              <a:t>≠</a:t>
            </a:r>
            <a:r>
              <a:rPr lang="en-US" altLang="ja-JP" sz="1800"/>
              <a:t>C2-R2</a:t>
            </a:r>
            <a:r>
              <a:rPr lang="ja-JP" altLang="en-US" sz="1800"/>
              <a:t>∧</a:t>
            </a:r>
            <a:r>
              <a:rPr lang="en-US" altLang="ja-JP" sz="1800"/>
              <a:t>C1-R1</a:t>
            </a:r>
            <a:r>
              <a:rPr lang="ja-JP" altLang="en-US" sz="1800"/>
              <a:t>≠</a:t>
            </a:r>
            <a:r>
              <a:rPr lang="en-US" altLang="ja-JP" sz="1800"/>
              <a:t>C3-R3</a:t>
            </a:r>
            <a:r>
              <a:rPr lang="ja-JP" altLang="en-US" sz="1800"/>
              <a:t>∧</a:t>
            </a:r>
            <a:r>
              <a:rPr lang="en-US" altLang="ja-JP" sz="1800"/>
              <a:t>…</a:t>
            </a:r>
            <a:r>
              <a:rPr lang="ja-JP" altLang="en-US" sz="1800"/>
              <a:t>∧</a:t>
            </a:r>
            <a:r>
              <a:rPr lang="en-US" altLang="ja-JP" sz="1800"/>
              <a:t>…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/>
              <a:t>C1+R1</a:t>
            </a:r>
            <a:r>
              <a:rPr lang="ja-JP" altLang="en-US" sz="1800"/>
              <a:t>≠</a:t>
            </a:r>
            <a:r>
              <a:rPr lang="en-US" altLang="ja-JP" sz="1800"/>
              <a:t>C2+R2</a:t>
            </a:r>
            <a:r>
              <a:rPr lang="ja-JP" altLang="en-US" sz="1800"/>
              <a:t>∧</a:t>
            </a:r>
            <a:r>
              <a:rPr lang="en-US" altLang="ja-JP" sz="1800"/>
              <a:t>C1+R1</a:t>
            </a:r>
            <a:r>
              <a:rPr lang="ja-JP" altLang="en-US" sz="1800"/>
              <a:t>≠</a:t>
            </a:r>
            <a:r>
              <a:rPr lang="en-US" altLang="ja-JP" sz="1800"/>
              <a:t>C3+R3</a:t>
            </a:r>
            <a:r>
              <a:rPr lang="ja-JP" altLang="en-US" sz="1800"/>
              <a:t>∧</a:t>
            </a:r>
            <a:r>
              <a:rPr lang="en-US" altLang="ja-JP" sz="1800"/>
              <a:t>…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タイトル 1">
            <a:extLst>
              <a:ext uri="{FF2B5EF4-FFF2-40B4-BE49-F238E27FC236}">
                <a16:creationId xmlns:a16="http://schemas.microsoft.com/office/drawing/2014/main" id="{6F183B27-4F41-A340-5DE5-2EFFECCCBF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A simple backtracking solver</a:t>
            </a:r>
            <a:endParaRPr lang="ja-JP" altLang="en-US"/>
          </a:p>
        </p:txBody>
      </p:sp>
      <p:sp>
        <p:nvSpPr>
          <p:cNvPr id="29699" name="コンテンツ プレースホルダ 2">
            <a:extLst>
              <a:ext uri="{FF2B5EF4-FFF2-40B4-BE49-F238E27FC236}">
                <a16:creationId xmlns:a16="http://schemas.microsoft.com/office/drawing/2014/main" id="{C3507FB5-30CB-7814-D663-6622FADBEA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A complete solver for CSPs which has exponential time complexity.</a:t>
            </a:r>
          </a:p>
          <a:p>
            <a:pPr eaLnBrk="1" hangingPunct="1"/>
            <a:r>
              <a:rPr lang="en-US" altLang="ja-JP"/>
              <a:t>Algorithm</a:t>
            </a:r>
            <a:br>
              <a:rPr lang="en-US" altLang="ja-JP"/>
            </a:br>
            <a:r>
              <a:rPr lang="en-US" altLang="ja-JP"/>
              <a:t>Input: A CSP with constraint C and domain D</a:t>
            </a:r>
            <a:br>
              <a:rPr lang="en-US" altLang="ja-JP"/>
            </a:br>
            <a:r>
              <a:rPr lang="en-US" altLang="ja-JP"/>
              <a:t>Output: Returns true if C is satisfiable, otherwise false</a:t>
            </a:r>
            <a:br>
              <a:rPr lang="en-US" altLang="ja-JP"/>
            </a:br>
            <a:r>
              <a:rPr lang="en-US" altLang="ja-JP"/>
              <a:t>Method: Shown in the next page</a:t>
            </a:r>
            <a:endParaRPr lang="ja-JP" altLang="en-US"/>
          </a:p>
        </p:txBody>
      </p:sp>
      <p:sp>
        <p:nvSpPr>
          <p:cNvPr id="29700" name="日付プレースホルダ 3">
            <a:extLst>
              <a:ext uri="{FF2B5EF4-FFF2-40B4-BE49-F238E27FC236}">
                <a16:creationId xmlns:a16="http://schemas.microsoft.com/office/drawing/2014/main" id="{2D601AE3-6D8A-F629-3042-FBFC6BAFC5A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008584F-7993-4815-8175-DF95400E864F}" type="datetime1">
              <a:rPr kumimoji="0" lang="ja-JP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2023/6/15</a:t>
            </a:fld>
            <a:endParaRPr kumimoji="0" lang="en-US" altLang="ja-JP" sz="1400"/>
          </a:p>
        </p:txBody>
      </p:sp>
      <p:sp>
        <p:nvSpPr>
          <p:cNvPr id="29701" name="フッター プレースホルダ 4">
            <a:extLst>
              <a:ext uri="{FF2B5EF4-FFF2-40B4-BE49-F238E27FC236}">
                <a16:creationId xmlns:a16="http://schemas.microsoft.com/office/drawing/2014/main" id="{F64AC611-41E9-229B-5061-E3C893227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Simplification of Constraint</a:t>
            </a:r>
          </a:p>
        </p:txBody>
      </p:sp>
      <p:sp>
        <p:nvSpPr>
          <p:cNvPr id="29702" name="スライド番号プレースホルダ 5">
            <a:extLst>
              <a:ext uri="{FF2B5EF4-FFF2-40B4-BE49-F238E27FC236}">
                <a16:creationId xmlns:a16="http://schemas.microsoft.com/office/drawing/2014/main" id="{0B3F04C5-91E7-EF38-CD11-D726C2F2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E3252DC-399A-4211-89E0-C3538ED915C6}" type="slidenum">
              <a:rPr kumimoji="0" lang="en-US" altLang="ja-JP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kumimoji="0" lang="en-US" altLang="ja-JP" sz="2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日付プレースホルダ 3">
            <a:extLst>
              <a:ext uri="{FF2B5EF4-FFF2-40B4-BE49-F238E27FC236}">
                <a16:creationId xmlns:a16="http://schemas.microsoft.com/office/drawing/2014/main" id="{68D752FE-B036-2925-0C33-3CD6AE4B533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E464627-4DBF-46E4-BA39-873766B4F9BE}" type="datetime1">
              <a:rPr kumimoji="0" lang="ja-JP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2023/6/15</a:t>
            </a:fld>
            <a:endParaRPr kumimoji="0" lang="en-US" altLang="ja-JP" sz="1400"/>
          </a:p>
        </p:txBody>
      </p:sp>
      <p:sp>
        <p:nvSpPr>
          <p:cNvPr id="30723" name="フッター プレースホルダ 4">
            <a:extLst>
              <a:ext uri="{FF2B5EF4-FFF2-40B4-BE49-F238E27FC236}">
                <a16:creationId xmlns:a16="http://schemas.microsoft.com/office/drawing/2014/main" id="{D2F15E27-B34C-F9BA-E659-A4BF45AB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Simplification of Constraint</a:t>
            </a:r>
          </a:p>
        </p:txBody>
      </p:sp>
      <p:sp>
        <p:nvSpPr>
          <p:cNvPr id="30724" name="スライド番号プレースホルダ 5">
            <a:extLst>
              <a:ext uri="{FF2B5EF4-FFF2-40B4-BE49-F238E27FC236}">
                <a16:creationId xmlns:a16="http://schemas.microsoft.com/office/drawing/2014/main" id="{0A92023D-6B31-3F4F-7F7B-ECA2409F5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9EAA34-4D3D-4641-9FD8-B9A12F68A793}" type="slidenum">
              <a:rPr kumimoji="0" lang="en-US" altLang="ja-JP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kumimoji="0" lang="en-US" altLang="ja-JP" sz="2600">
              <a:solidFill>
                <a:schemeClr val="bg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881A5243-B6F4-5AA7-A8E0-CF3EFD7F14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3" y="30163"/>
            <a:ext cx="8535987" cy="68278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ja-JP" sz="1600" kern="0" dirty="0">
                <a:latin typeface="+mn-lt"/>
                <a:ea typeface="+mn-ea"/>
              </a:rPr>
              <a:t>C and C1 are constraints;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ja-JP" sz="1600" kern="0" dirty="0">
                <a:latin typeface="+mn-lt"/>
                <a:ea typeface="+mn-ea"/>
              </a:rPr>
              <a:t>c1,…,</a:t>
            </a:r>
            <a:r>
              <a:rPr lang="en-US" altLang="ja-JP" sz="1600" kern="0" dirty="0" err="1">
                <a:latin typeface="+mn-lt"/>
                <a:ea typeface="+mn-ea"/>
              </a:rPr>
              <a:t>cn</a:t>
            </a:r>
            <a:r>
              <a:rPr lang="en-US" altLang="ja-JP" sz="1600" kern="0" dirty="0">
                <a:latin typeface="+mn-lt"/>
                <a:ea typeface="+mn-ea"/>
              </a:rPr>
              <a:t> are primitive constraints;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ja-JP" sz="1600" kern="0" dirty="0">
                <a:latin typeface="+mn-lt"/>
                <a:ea typeface="+mn-ea"/>
              </a:rPr>
              <a:t>D is a domain;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ja-JP" sz="1600" kern="0" dirty="0">
                <a:latin typeface="+mn-lt"/>
                <a:ea typeface="+mn-ea"/>
              </a:rPr>
              <a:t>x is a variable;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endParaRPr lang="en-US" altLang="ja-JP" sz="2000" kern="0" dirty="0">
              <a:latin typeface="+mn-lt"/>
              <a:ea typeface="+mn-ea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ja-JP" kern="0" dirty="0" err="1">
                <a:latin typeface="+mn-lt"/>
                <a:ea typeface="+mn-ea"/>
              </a:rPr>
              <a:t>back_solve</a:t>
            </a:r>
            <a:r>
              <a:rPr lang="en-US" altLang="ja-JP" kern="0" dirty="0">
                <a:latin typeface="+mn-lt"/>
                <a:ea typeface="+mn-ea"/>
              </a:rPr>
              <a:t>(C,D)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ja-JP" kern="0" dirty="0">
                <a:latin typeface="+mn-lt"/>
                <a:ea typeface="+mn-ea"/>
              </a:rPr>
              <a:t>	if </a:t>
            </a:r>
            <a:r>
              <a:rPr lang="en-US" altLang="ja-JP" kern="0" dirty="0" err="1">
                <a:latin typeface="+mn-lt"/>
                <a:ea typeface="+mn-ea"/>
              </a:rPr>
              <a:t>vars</a:t>
            </a:r>
            <a:r>
              <a:rPr lang="en-US" altLang="ja-JP" kern="0" dirty="0">
                <a:latin typeface="+mn-lt"/>
                <a:ea typeface="+mn-ea"/>
              </a:rPr>
              <a:t>(C)</a:t>
            </a:r>
            <a:r>
              <a:rPr lang="ja-JP" altLang="en-US" kern="0" dirty="0">
                <a:latin typeface="+mn-lt"/>
                <a:ea typeface="+mn-ea"/>
              </a:rPr>
              <a:t>≡</a:t>
            </a:r>
            <a:r>
              <a:rPr lang="en-US" altLang="ja-JP" kern="0" dirty="0">
                <a:latin typeface="+mn-lt"/>
                <a:ea typeface="+mn-ea"/>
              </a:rPr>
              <a:t>Φ then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ja-JP" kern="0" dirty="0">
                <a:latin typeface="+mn-lt"/>
                <a:ea typeface="+mn-ea"/>
              </a:rPr>
              <a:t>            return </a:t>
            </a:r>
            <a:r>
              <a:rPr lang="en-US" altLang="ja-JP" kern="0" dirty="0" err="1">
                <a:latin typeface="+mn-lt"/>
                <a:ea typeface="+mn-ea"/>
              </a:rPr>
              <a:t>partial_satisfiable</a:t>
            </a:r>
            <a:r>
              <a:rPr lang="en-US" altLang="ja-JP" kern="0" dirty="0">
                <a:latin typeface="+mn-lt"/>
                <a:ea typeface="+mn-ea"/>
              </a:rPr>
              <a:t>(C)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ja-JP" kern="0" dirty="0">
                <a:latin typeface="+mn-lt"/>
                <a:ea typeface="+mn-ea"/>
              </a:rPr>
              <a:t>     else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ja-JP" kern="0" dirty="0">
                <a:latin typeface="+mn-lt"/>
                <a:ea typeface="+mn-ea"/>
              </a:rPr>
              <a:t>            choose </a:t>
            </a:r>
            <a:r>
              <a:rPr lang="en-US" altLang="ja-JP" kern="0" dirty="0" err="1">
                <a:latin typeface="+mn-lt"/>
                <a:ea typeface="+mn-ea"/>
              </a:rPr>
              <a:t>x</a:t>
            </a:r>
            <a:r>
              <a:rPr lang="en-US" altLang="ja-JP" kern="0" dirty="0">
                <a:latin typeface="+mn-lt"/>
                <a:ea typeface="+mn-ea"/>
              </a:rPr>
              <a:t>∈</a:t>
            </a:r>
            <a:r>
              <a:rPr lang="en-US" altLang="ja-JP" kern="0" dirty="0" err="1">
                <a:latin typeface="+mn-lt"/>
                <a:ea typeface="+mn-ea"/>
              </a:rPr>
              <a:t>vars</a:t>
            </a:r>
            <a:r>
              <a:rPr lang="en-US" altLang="ja-JP" kern="0" dirty="0">
                <a:latin typeface="+mn-lt"/>
                <a:ea typeface="+mn-ea"/>
              </a:rPr>
              <a:t>(C)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ja-JP" kern="0" dirty="0">
                <a:latin typeface="+mn-lt"/>
                <a:ea typeface="+mn-ea"/>
              </a:rPr>
              <a:t>	        for each value d</a:t>
            </a:r>
            <a:r>
              <a:rPr lang="ja-JP" altLang="en-US" kern="0" dirty="0">
                <a:latin typeface="+mn-lt"/>
                <a:ea typeface="+mn-ea"/>
              </a:rPr>
              <a:t>∈</a:t>
            </a:r>
            <a:r>
              <a:rPr lang="en-US" altLang="ja-JP" kern="0" dirty="0">
                <a:latin typeface="+mn-lt"/>
                <a:ea typeface="+mn-ea"/>
              </a:rPr>
              <a:t>D(X) do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ja-JP" kern="0" dirty="0">
                <a:latin typeface="+mn-lt"/>
                <a:ea typeface="+mn-ea"/>
              </a:rPr>
              <a:t>                  let C1 be obtained from C by replacing x by d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ja-JP" kern="0" dirty="0">
                <a:latin typeface="+mn-lt"/>
                <a:ea typeface="+mn-ea"/>
              </a:rPr>
              <a:t>                  if </a:t>
            </a:r>
            <a:r>
              <a:rPr lang="en-US" altLang="ja-JP" kern="0" dirty="0" err="1">
                <a:latin typeface="+mn-lt"/>
                <a:ea typeface="+mn-ea"/>
              </a:rPr>
              <a:t>partial_satisfiable</a:t>
            </a:r>
            <a:r>
              <a:rPr lang="en-US" altLang="ja-JP" kern="0" dirty="0">
                <a:latin typeface="+mn-lt"/>
                <a:ea typeface="+mn-ea"/>
              </a:rPr>
              <a:t>(C1) then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ja-JP" kern="0" dirty="0">
                <a:latin typeface="+mn-lt"/>
                <a:ea typeface="+mn-ea"/>
              </a:rPr>
              <a:t>                         if </a:t>
            </a:r>
            <a:r>
              <a:rPr lang="en-US" altLang="ja-JP" kern="0" dirty="0" err="1">
                <a:latin typeface="+mn-lt"/>
                <a:ea typeface="+mn-ea"/>
              </a:rPr>
              <a:t>back_solve</a:t>
            </a:r>
            <a:r>
              <a:rPr lang="en-US" altLang="ja-JP" kern="0" dirty="0">
                <a:latin typeface="+mn-lt"/>
                <a:ea typeface="+mn-ea"/>
              </a:rPr>
              <a:t>(C1,D) then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ja-JP" kern="0" dirty="0">
                <a:latin typeface="+mn-lt"/>
                <a:ea typeface="+mn-ea"/>
              </a:rPr>
              <a:t>                                return 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ja-JP" kern="0" dirty="0">
                <a:latin typeface="+mn-lt"/>
                <a:ea typeface="+mn-ea"/>
              </a:rPr>
              <a:t>                         </a:t>
            </a:r>
            <a:r>
              <a:rPr lang="en-US" altLang="ja-JP" kern="0" dirty="0" err="1">
                <a:latin typeface="+mn-lt"/>
                <a:ea typeface="+mn-ea"/>
              </a:rPr>
              <a:t>endif</a:t>
            </a:r>
            <a:endParaRPr lang="en-US" altLang="ja-JP" kern="0" dirty="0">
              <a:latin typeface="+mn-lt"/>
              <a:ea typeface="+mn-ea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ja-JP" kern="0" dirty="0">
                <a:latin typeface="+mn-lt"/>
                <a:ea typeface="+mn-ea"/>
              </a:rPr>
              <a:t>                  </a:t>
            </a:r>
            <a:r>
              <a:rPr lang="en-US" altLang="ja-JP" kern="0" dirty="0" err="1">
                <a:latin typeface="+mn-lt"/>
                <a:ea typeface="+mn-ea"/>
              </a:rPr>
              <a:t>endif</a:t>
            </a:r>
            <a:endParaRPr lang="en-US" altLang="ja-JP" kern="0" dirty="0">
              <a:latin typeface="+mn-lt"/>
              <a:ea typeface="+mn-ea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ja-JP" kern="0" dirty="0">
                <a:latin typeface="+mn-lt"/>
                <a:ea typeface="+mn-ea"/>
              </a:rPr>
              <a:t>              </a:t>
            </a:r>
            <a:r>
              <a:rPr lang="en-US" altLang="ja-JP" kern="0" dirty="0" err="1">
                <a:latin typeface="+mn-lt"/>
                <a:ea typeface="+mn-ea"/>
              </a:rPr>
              <a:t>endfor</a:t>
            </a:r>
            <a:endParaRPr lang="en-US" altLang="ja-JP" kern="0" dirty="0">
              <a:latin typeface="+mn-lt"/>
              <a:ea typeface="+mn-ea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ja-JP" kern="0" dirty="0">
                <a:latin typeface="+mn-lt"/>
                <a:ea typeface="+mn-ea"/>
              </a:rPr>
              <a:t>	          return false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ja-JP" kern="0" dirty="0">
                <a:latin typeface="+mn-lt"/>
                <a:ea typeface="+mn-ea"/>
              </a:rPr>
              <a:t>       </a:t>
            </a:r>
            <a:r>
              <a:rPr lang="en-US" altLang="ja-JP" kern="0" dirty="0" err="1">
                <a:latin typeface="+mn-lt"/>
                <a:ea typeface="+mn-ea"/>
              </a:rPr>
              <a:t>endif</a:t>
            </a:r>
            <a:endParaRPr lang="en-US" altLang="ja-JP" kern="0" dirty="0"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日付プレースホルダ 3">
            <a:extLst>
              <a:ext uri="{FF2B5EF4-FFF2-40B4-BE49-F238E27FC236}">
                <a16:creationId xmlns:a16="http://schemas.microsoft.com/office/drawing/2014/main" id="{D84CCD69-01DF-6EFF-B537-C3ADE8E28C0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38D51AA-4542-4224-8894-7FA7C802ADDB}" type="datetime1">
              <a:rPr kumimoji="0" lang="ja-JP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2023/6/15</a:t>
            </a:fld>
            <a:endParaRPr kumimoji="0" lang="en-US" altLang="ja-JP" sz="1400"/>
          </a:p>
        </p:txBody>
      </p:sp>
      <p:sp>
        <p:nvSpPr>
          <p:cNvPr id="31747" name="フッター プレースホルダ 4">
            <a:extLst>
              <a:ext uri="{FF2B5EF4-FFF2-40B4-BE49-F238E27FC236}">
                <a16:creationId xmlns:a16="http://schemas.microsoft.com/office/drawing/2014/main" id="{17F2BB7A-AD88-ABBD-F443-DDFD5DD5C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Simplification of Constraint</a:t>
            </a:r>
          </a:p>
        </p:txBody>
      </p:sp>
      <p:sp>
        <p:nvSpPr>
          <p:cNvPr id="31748" name="スライド番号プレースホルダ 5">
            <a:extLst>
              <a:ext uri="{FF2B5EF4-FFF2-40B4-BE49-F238E27FC236}">
                <a16:creationId xmlns:a16="http://schemas.microsoft.com/office/drawing/2014/main" id="{4A4BF3F2-99F3-7237-60D1-39317C8C0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B0A3919-BD4E-40C3-8008-FA7D9897715D}" type="slidenum">
              <a:rPr kumimoji="0" lang="en-US" altLang="ja-JP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kumimoji="0" lang="en-US" altLang="ja-JP" sz="2600">
              <a:solidFill>
                <a:schemeClr val="bg1"/>
              </a:solidFill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124B3E5C-04E3-C61A-841F-E3123F8C73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3" y="30163"/>
            <a:ext cx="8535987" cy="682783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endParaRPr lang="en-US" altLang="ja-JP" sz="2000" kern="0" dirty="0">
              <a:latin typeface="+mn-lt"/>
              <a:ea typeface="+mn-ea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ja-JP" kern="0" dirty="0">
                <a:latin typeface="+mn-lt"/>
                <a:ea typeface="+mn-ea"/>
              </a:rPr>
              <a:t>p</a:t>
            </a:r>
            <a:r>
              <a:rPr lang="en-US" altLang="ja-JP" kern="0" dirty="0" err="1">
                <a:latin typeface="+mn-lt"/>
                <a:ea typeface="+mn-ea"/>
              </a:rPr>
              <a:t>artial_satisfiable</a:t>
            </a:r>
            <a:r>
              <a:rPr lang="en-US" altLang="ja-JP" kern="0" dirty="0">
                <a:latin typeface="+mn-lt"/>
                <a:ea typeface="+mn-ea"/>
              </a:rPr>
              <a:t>(C)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ja-JP" kern="0" dirty="0">
                <a:latin typeface="+mn-lt"/>
                <a:ea typeface="+mn-ea"/>
              </a:rPr>
              <a:t>	let C be of the form c1</a:t>
            </a:r>
            <a:r>
              <a:rPr lang="ja-JP" altLang="en-US" kern="0" dirty="0">
                <a:latin typeface="+mn-lt"/>
                <a:ea typeface="+mn-ea"/>
              </a:rPr>
              <a:t>∧</a:t>
            </a:r>
            <a:r>
              <a:rPr lang="en-US" altLang="ja-JP" kern="0" dirty="0">
                <a:latin typeface="+mn-lt"/>
                <a:ea typeface="+mn-ea"/>
              </a:rPr>
              <a:t>…</a:t>
            </a:r>
            <a:r>
              <a:rPr lang="ja-JP" altLang="en-US" kern="0" dirty="0">
                <a:latin typeface="+mn-lt"/>
                <a:ea typeface="+mn-ea"/>
              </a:rPr>
              <a:t>∧</a:t>
            </a:r>
            <a:r>
              <a:rPr lang="en-US" altLang="ja-JP" kern="0" dirty="0">
                <a:latin typeface="+mn-lt"/>
                <a:ea typeface="+mn-ea"/>
              </a:rPr>
              <a:t>…</a:t>
            </a:r>
            <a:r>
              <a:rPr lang="en-US" altLang="ja-JP" kern="0" dirty="0" err="1">
                <a:latin typeface="+mn-lt"/>
                <a:ea typeface="+mn-ea"/>
              </a:rPr>
              <a:t>cn</a:t>
            </a:r>
            <a:endParaRPr lang="en-US" altLang="ja-JP" kern="0" dirty="0">
              <a:latin typeface="+mn-lt"/>
              <a:ea typeface="+mn-ea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ja-JP" kern="0" dirty="0">
                <a:latin typeface="+mn-lt"/>
                <a:ea typeface="+mn-ea"/>
              </a:rPr>
              <a:t>      for </a:t>
            </a:r>
            <a:r>
              <a:rPr lang="en-US" altLang="ja-JP" kern="0" dirty="0" err="1">
                <a:latin typeface="+mn-lt"/>
                <a:ea typeface="+mn-ea"/>
              </a:rPr>
              <a:t>i</a:t>
            </a:r>
            <a:r>
              <a:rPr lang="en-US" altLang="ja-JP" kern="0" dirty="0">
                <a:latin typeface="+mn-lt"/>
                <a:ea typeface="+mn-ea"/>
              </a:rPr>
              <a:t>:=1 to n do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ja-JP" kern="0" dirty="0">
                <a:latin typeface="+mn-lt"/>
                <a:ea typeface="+mn-ea"/>
              </a:rPr>
              <a:t>           if </a:t>
            </a:r>
            <a:r>
              <a:rPr lang="en-US" altLang="ja-JP" kern="0" dirty="0" err="1">
                <a:latin typeface="+mn-lt"/>
                <a:ea typeface="+mn-ea"/>
              </a:rPr>
              <a:t>vars</a:t>
            </a:r>
            <a:r>
              <a:rPr lang="en-US" altLang="ja-JP" kern="0" dirty="0">
                <a:latin typeface="+mn-lt"/>
                <a:ea typeface="+mn-ea"/>
              </a:rPr>
              <a:t>(</a:t>
            </a:r>
            <a:r>
              <a:rPr lang="en-US" altLang="ja-JP" kern="0" dirty="0" err="1">
                <a:latin typeface="+mn-lt"/>
                <a:ea typeface="+mn-ea"/>
              </a:rPr>
              <a:t>ci</a:t>
            </a:r>
            <a:r>
              <a:rPr lang="en-US" altLang="ja-JP" kern="0" dirty="0">
                <a:latin typeface="+mn-lt"/>
                <a:ea typeface="+mn-ea"/>
              </a:rPr>
              <a:t>)</a:t>
            </a:r>
            <a:r>
              <a:rPr lang="ja-JP" altLang="en-US" kern="0" dirty="0">
                <a:latin typeface="+mn-lt"/>
                <a:ea typeface="+mn-ea"/>
              </a:rPr>
              <a:t>≡</a:t>
            </a:r>
            <a:r>
              <a:rPr lang="en-US" altLang="ja-JP" kern="0" dirty="0">
                <a:latin typeface="+mn-lt"/>
                <a:ea typeface="+mn-ea"/>
              </a:rPr>
              <a:t>Φ then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ja-JP" kern="0" dirty="0">
                <a:latin typeface="+mn-lt"/>
                <a:ea typeface="+mn-ea"/>
              </a:rPr>
              <a:t>                if </a:t>
            </a:r>
            <a:r>
              <a:rPr lang="en-US" altLang="ja-JP" kern="0" dirty="0" err="1">
                <a:latin typeface="+mn-lt"/>
                <a:ea typeface="+mn-ea"/>
              </a:rPr>
              <a:t>satisfiable</a:t>
            </a:r>
            <a:r>
              <a:rPr lang="en-US" altLang="ja-JP" kern="0" dirty="0">
                <a:latin typeface="+mn-lt"/>
                <a:ea typeface="+mn-ea"/>
              </a:rPr>
              <a:t>(</a:t>
            </a:r>
            <a:r>
              <a:rPr lang="en-US" altLang="ja-JP" kern="0" dirty="0" err="1">
                <a:latin typeface="+mn-lt"/>
                <a:ea typeface="+mn-ea"/>
              </a:rPr>
              <a:t>ci</a:t>
            </a:r>
            <a:r>
              <a:rPr lang="en-US" altLang="ja-JP" kern="0" dirty="0">
                <a:latin typeface="+mn-lt"/>
                <a:ea typeface="+mn-ea"/>
              </a:rPr>
              <a:t>)</a:t>
            </a:r>
            <a:r>
              <a:rPr lang="ja-JP" altLang="en-US" kern="0" dirty="0">
                <a:latin typeface="+mn-lt"/>
                <a:ea typeface="+mn-ea"/>
              </a:rPr>
              <a:t>≡</a:t>
            </a:r>
            <a:r>
              <a:rPr lang="en-US" altLang="ja-JP" kern="0" dirty="0">
                <a:latin typeface="+mn-lt"/>
                <a:ea typeface="+mn-ea"/>
              </a:rPr>
              <a:t>false then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ja-JP" kern="0" dirty="0">
                <a:latin typeface="+mn-lt"/>
                <a:ea typeface="+mn-ea"/>
              </a:rPr>
              <a:t>                       return false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ja-JP" kern="0" dirty="0">
                <a:latin typeface="+mn-lt"/>
                <a:ea typeface="+mn-ea"/>
              </a:rPr>
              <a:t>                </a:t>
            </a:r>
            <a:r>
              <a:rPr lang="en-US" altLang="ja-JP" kern="0" dirty="0" err="1">
                <a:latin typeface="+mn-lt"/>
                <a:ea typeface="+mn-ea"/>
              </a:rPr>
              <a:t>endif</a:t>
            </a:r>
            <a:endParaRPr lang="en-US" altLang="ja-JP" kern="0" dirty="0">
              <a:latin typeface="+mn-lt"/>
              <a:ea typeface="+mn-ea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ja-JP" kern="0" dirty="0">
                <a:latin typeface="+mn-lt"/>
                <a:ea typeface="+mn-ea"/>
              </a:rPr>
              <a:t>           </a:t>
            </a:r>
            <a:r>
              <a:rPr lang="en-US" altLang="ja-JP" kern="0" dirty="0" err="1">
                <a:latin typeface="+mn-lt"/>
                <a:ea typeface="+mn-ea"/>
              </a:rPr>
              <a:t>endif</a:t>
            </a:r>
            <a:endParaRPr lang="en-US" altLang="ja-JP" kern="0" dirty="0">
              <a:latin typeface="+mn-lt"/>
              <a:ea typeface="+mn-ea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ja-JP" kern="0" dirty="0">
                <a:latin typeface="+mn-lt"/>
                <a:ea typeface="+mn-ea"/>
              </a:rPr>
              <a:t>       </a:t>
            </a:r>
            <a:r>
              <a:rPr lang="en-US" altLang="ja-JP" kern="0" dirty="0" err="1">
                <a:latin typeface="+mn-lt"/>
                <a:ea typeface="+mn-ea"/>
              </a:rPr>
              <a:t>endfor</a:t>
            </a:r>
            <a:endParaRPr lang="en-US" altLang="ja-JP" kern="0" dirty="0">
              <a:latin typeface="+mn-lt"/>
              <a:ea typeface="+mn-ea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ja-JP" kern="0" dirty="0">
                <a:latin typeface="+mn-lt"/>
                <a:ea typeface="+mn-ea"/>
              </a:rPr>
              <a:t>       return true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endParaRPr lang="en-US" altLang="ja-JP" kern="0" dirty="0">
              <a:latin typeface="+mn-lt"/>
              <a:ea typeface="+mn-ea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endParaRPr lang="en-US" altLang="ja-JP" kern="0" dirty="0">
              <a:latin typeface="+mn-lt"/>
              <a:ea typeface="+mn-ea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ja-JP" kern="0" dirty="0">
                <a:latin typeface="+mn-lt"/>
                <a:ea typeface="+mn-ea"/>
              </a:rPr>
              <a:t>※</a:t>
            </a:r>
            <a:r>
              <a:rPr lang="en-US" altLang="ja-JP" kern="0" dirty="0" err="1">
                <a:latin typeface="+mn-lt"/>
                <a:ea typeface="+mn-ea"/>
              </a:rPr>
              <a:t>satisfiable</a:t>
            </a:r>
            <a:r>
              <a:rPr lang="en-US" altLang="ja-JP" kern="0" dirty="0">
                <a:latin typeface="+mn-lt"/>
                <a:ea typeface="+mn-ea"/>
              </a:rPr>
              <a:t>(c) is a function which takes a primitive constraint c that involves no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5000"/>
              <a:buFont typeface="Wingdings" pitchFamily="2" charset="2"/>
              <a:buNone/>
              <a:defRPr/>
            </a:pPr>
            <a:r>
              <a:rPr lang="en-US" altLang="ja-JP" kern="0" dirty="0">
                <a:latin typeface="+mn-lt"/>
                <a:ea typeface="+mn-ea"/>
              </a:rPr>
              <a:t>    variables and returns true or false indicating whether c is </a:t>
            </a:r>
            <a:r>
              <a:rPr lang="en-US" altLang="ja-JP" kern="0" dirty="0" err="1">
                <a:latin typeface="+mn-lt"/>
                <a:ea typeface="+mn-ea"/>
              </a:rPr>
              <a:t>satisfiable</a:t>
            </a:r>
            <a:r>
              <a:rPr lang="en-US" altLang="ja-JP" kern="0" dirty="0">
                <a:latin typeface="+mn-lt"/>
                <a:ea typeface="+mn-ea"/>
              </a:rPr>
              <a:t> or not.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タイトル 1">
            <a:extLst>
              <a:ext uri="{FF2B5EF4-FFF2-40B4-BE49-F238E27FC236}">
                <a16:creationId xmlns:a16="http://schemas.microsoft.com/office/drawing/2014/main" id="{5093C2C3-6ED7-D48D-0E32-AED1BE4204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Node consistency for binary CSPs</a:t>
            </a:r>
            <a:endParaRPr lang="ja-JP" altLang="en-US"/>
          </a:p>
        </p:txBody>
      </p:sp>
      <p:sp>
        <p:nvSpPr>
          <p:cNvPr id="32771" name="コンテンツ プレースホルダ 2">
            <a:extLst>
              <a:ext uri="{FF2B5EF4-FFF2-40B4-BE49-F238E27FC236}">
                <a16:creationId xmlns:a16="http://schemas.microsoft.com/office/drawing/2014/main" id="{D1ADE0B9-61C8-18C7-29CC-8D0B04E22A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A primitive constraint c is </a:t>
            </a:r>
            <a:r>
              <a:rPr lang="en-US" altLang="ja-JP" i="1"/>
              <a:t>node consistent </a:t>
            </a:r>
            <a:r>
              <a:rPr lang="en-US" altLang="ja-JP"/>
              <a:t>with domain D if either |vars(c)|</a:t>
            </a:r>
            <a:r>
              <a:rPr lang="ja-JP" altLang="en-US"/>
              <a:t>≠</a:t>
            </a:r>
            <a:r>
              <a:rPr lang="en-US" altLang="ja-JP"/>
              <a:t>1 or, if vars(c)={x}, then for each d</a:t>
            </a:r>
            <a:r>
              <a:rPr lang="ja-JP" altLang="en-US"/>
              <a:t>∈</a:t>
            </a:r>
            <a:r>
              <a:rPr lang="en-US" altLang="ja-JP"/>
              <a:t>D(x),{x</a:t>
            </a:r>
            <a:r>
              <a:rPr lang="ja-JP" altLang="en-US"/>
              <a:t>→</a:t>
            </a:r>
            <a:r>
              <a:rPr lang="en-US" altLang="ja-JP"/>
              <a:t>d} is a solution of c.</a:t>
            </a:r>
            <a:br>
              <a:rPr lang="en-US" altLang="ja-JP"/>
            </a:br>
            <a:r>
              <a:rPr lang="en-US" altLang="ja-JP"/>
              <a:t>A CSP with constraint c1</a:t>
            </a:r>
            <a:r>
              <a:rPr lang="ja-JP" altLang="en-US"/>
              <a:t>∧</a:t>
            </a:r>
            <a:r>
              <a:rPr lang="en-US" altLang="ja-JP"/>
              <a:t>…</a:t>
            </a:r>
            <a:r>
              <a:rPr lang="ja-JP" altLang="en-US"/>
              <a:t>∧</a:t>
            </a:r>
            <a:r>
              <a:rPr lang="en-US" altLang="ja-JP"/>
              <a:t>cn and domain D </a:t>
            </a:r>
            <a:r>
              <a:rPr lang="en-US" altLang="ja-JP" i="1"/>
              <a:t>is node consistent </a:t>
            </a:r>
            <a:r>
              <a:rPr lang="en-US" altLang="ja-JP"/>
              <a:t>if each primitive constraint ci is node consistent with D for 1</a:t>
            </a:r>
            <a:r>
              <a:rPr lang="ja-JP" altLang="en-US"/>
              <a:t>≦</a:t>
            </a:r>
            <a:r>
              <a:rPr lang="en-US" altLang="ja-JP"/>
              <a:t>i</a:t>
            </a:r>
            <a:r>
              <a:rPr lang="ja-JP" altLang="en-US"/>
              <a:t>≦</a:t>
            </a:r>
            <a:r>
              <a:rPr lang="en-US" altLang="ja-JP"/>
              <a:t>n.</a:t>
            </a:r>
          </a:p>
        </p:txBody>
      </p:sp>
      <p:sp>
        <p:nvSpPr>
          <p:cNvPr id="32772" name="日付プレースホルダ 3">
            <a:extLst>
              <a:ext uri="{FF2B5EF4-FFF2-40B4-BE49-F238E27FC236}">
                <a16:creationId xmlns:a16="http://schemas.microsoft.com/office/drawing/2014/main" id="{1EE250DC-470C-7C8D-34BB-A02A570C3BCF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ACBFFF-5F11-4427-AEC8-F3726B51ACAB}" type="datetime1">
              <a:rPr kumimoji="0" lang="ja-JP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2023/6/15</a:t>
            </a:fld>
            <a:endParaRPr kumimoji="0" lang="en-US" altLang="ja-JP" sz="1400"/>
          </a:p>
        </p:txBody>
      </p:sp>
      <p:sp>
        <p:nvSpPr>
          <p:cNvPr id="32773" name="フッター プレースホルダ 4">
            <a:extLst>
              <a:ext uri="{FF2B5EF4-FFF2-40B4-BE49-F238E27FC236}">
                <a16:creationId xmlns:a16="http://schemas.microsoft.com/office/drawing/2014/main" id="{E317FF6B-2B3B-8B15-8015-6BF18761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Simplification of Constraint</a:t>
            </a:r>
          </a:p>
        </p:txBody>
      </p:sp>
      <p:sp>
        <p:nvSpPr>
          <p:cNvPr id="32774" name="スライド番号プレースホルダ 5">
            <a:extLst>
              <a:ext uri="{FF2B5EF4-FFF2-40B4-BE49-F238E27FC236}">
                <a16:creationId xmlns:a16="http://schemas.microsoft.com/office/drawing/2014/main" id="{0B895418-729D-1F9D-61C6-5BDCE4DF1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F0E51D2-BC29-4A60-A460-1C2B157166E9}" type="slidenum">
              <a:rPr kumimoji="0" lang="en-US" altLang="ja-JP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kumimoji="0" lang="en-US" altLang="ja-JP" sz="2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タイトル 1">
            <a:extLst>
              <a:ext uri="{FF2B5EF4-FFF2-40B4-BE49-F238E27FC236}">
                <a16:creationId xmlns:a16="http://schemas.microsoft.com/office/drawing/2014/main" id="{134DE571-59B3-35AA-70F8-3120DED0FA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Arc consistency for binary CSPs</a:t>
            </a:r>
            <a:endParaRPr lang="ja-JP" altLang="en-US"/>
          </a:p>
        </p:txBody>
      </p:sp>
      <p:sp>
        <p:nvSpPr>
          <p:cNvPr id="33795" name="コンテンツ プレースホルダ 2">
            <a:extLst>
              <a:ext uri="{FF2B5EF4-FFF2-40B4-BE49-F238E27FC236}">
                <a16:creationId xmlns:a16="http://schemas.microsoft.com/office/drawing/2014/main" id="{132148B4-CB56-6608-4B65-3E69A245A8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8078788" cy="3724275"/>
          </a:xfrm>
        </p:spPr>
        <p:txBody>
          <a:bodyPr/>
          <a:lstStyle/>
          <a:p>
            <a:pPr eaLnBrk="1" hangingPunct="1"/>
            <a:r>
              <a:rPr lang="en-US" altLang="ja-JP"/>
              <a:t>A primitive constraint c is </a:t>
            </a:r>
            <a:r>
              <a:rPr lang="en-US" altLang="ja-JP" i="1"/>
              <a:t>arc consistent </a:t>
            </a:r>
            <a:r>
              <a:rPr lang="en-US" altLang="ja-JP"/>
              <a:t>with domain D if either |vars(c)|</a:t>
            </a:r>
            <a:r>
              <a:rPr lang="ja-JP" altLang="en-US"/>
              <a:t>≠</a:t>
            </a:r>
            <a:r>
              <a:rPr lang="en-US" altLang="ja-JP"/>
              <a:t>2 or, if vars(c)={x,y}, then for each dx</a:t>
            </a:r>
            <a:r>
              <a:rPr lang="ja-JP" altLang="en-US"/>
              <a:t>∈</a:t>
            </a:r>
            <a:r>
              <a:rPr lang="en-US" altLang="ja-JP"/>
              <a:t>D(x), there is some dy</a:t>
            </a:r>
            <a:r>
              <a:rPr lang="ja-JP" altLang="en-US"/>
              <a:t>∈</a:t>
            </a:r>
            <a:r>
              <a:rPr lang="en-US" altLang="ja-JP"/>
              <a:t>D(y) such that {x</a:t>
            </a:r>
            <a:r>
              <a:rPr lang="ja-JP" altLang="en-US"/>
              <a:t>→</a:t>
            </a:r>
            <a:r>
              <a:rPr lang="en-US" altLang="ja-JP"/>
              <a:t>dx,y</a:t>
            </a:r>
            <a:r>
              <a:rPr lang="ja-JP" altLang="en-US"/>
              <a:t>→</a:t>
            </a:r>
            <a:r>
              <a:rPr lang="en-US" altLang="ja-JP"/>
              <a:t>dy} is a solution of c and for each dy</a:t>
            </a:r>
            <a:r>
              <a:rPr lang="ja-JP" altLang="en-US"/>
              <a:t>∈</a:t>
            </a:r>
            <a:r>
              <a:rPr lang="en-US" altLang="ja-JP"/>
              <a:t>D(y), there is some dx</a:t>
            </a:r>
            <a:r>
              <a:rPr lang="ja-JP" altLang="en-US"/>
              <a:t>∈</a:t>
            </a:r>
            <a:r>
              <a:rPr lang="en-US" altLang="ja-JP"/>
              <a:t>D(x) such that {x</a:t>
            </a:r>
            <a:r>
              <a:rPr lang="ja-JP" altLang="en-US"/>
              <a:t>→</a:t>
            </a:r>
            <a:r>
              <a:rPr lang="en-US" altLang="ja-JP"/>
              <a:t>dx,y</a:t>
            </a:r>
            <a:r>
              <a:rPr lang="ja-JP" altLang="en-US"/>
              <a:t>→</a:t>
            </a:r>
            <a:r>
              <a:rPr lang="en-US" altLang="ja-JP"/>
              <a:t>dy} is a solution of c.</a:t>
            </a:r>
            <a:br>
              <a:rPr lang="en-US" altLang="ja-JP"/>
            </a:br>
            <a:r>
              <a:rPr lang="en-US" altLang="ja-JP"/>
              <a:t>A CSP with constraint c1</a:t>
            </a:r>
            <a:r>
              <a:rPr lang="ja-JP" altLang="en-US"/>
              <a:t>∧</a:t>
            </a:r>
            <a:r>
              <a:rPr lang="en-US" altLang="ja-JP"/>
              <a:t>…</a:t>
            </a:r>
            <a:r>
              <a:rPr lang="ja-JP" altLang="en-US"/>
              <a:t>∧</a:t>
            </a:r>
            <a:r>
              <a:rPr lang="en-US" altLang="ja-JP"/>
              <a:t>cn and domain D </a:t>
            </a:r>
            <a:r>
              <a:rPr lang="en-US" altLang="ja-JP" i="1"/>
              <a:t>is arc consistent </a:t>
            </a:r>
            <a:r>
              <a:rPr lang="en-US" altLang="ja-JP"/>
              <a:t>if each primitive constraint ci is arc consistent with D for 1</a:t>
            </a:r>
            <a:r>
              <a:rPr lang="ja-JP" altLang="en-US"/>
              <a:t>≦</a:t>
            </a:r>
            <a:r>
              <a:rPr lang="en-US" altLang="ja-JP"/>
              <a:t>i</a:t>
            </a:r>
            <a:r>
              <a:rPr lang="ja-JP" altLang="en-US"/>
              <a:t>≦</a:t>
            </a:r>
            <a:r>
              <a:rPr lang="en-US" altLang="ja-JP"/>
              <a:t>n.</a:t>
            </a:r>
          </a:p>
          <a:p>
            <a:pPr eaLnBrk="1" hangingPunct="1"/>
            <a:endParaRPr lang="ja-JP" altLang="en-US"/>
          </a:p>
        </p:txBody>
      </p:sp>
      <p:sp>
        <p:nvSpPr>
          <p:cNvPr id="33796" name="日付プレースホルダ 3">
            <a:extLst>
              <a:ext uri="{FF2B5EF4-FFF2-40B4-BE49-F238E27FC236}">
                <a16:creationId xmlns:a16="http://schemas.microsoft.com/office/drawing/2014/main" id="{CD7CD78B-524F-C7CA-3171-CDA2E2EB06F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95C4B36-C8A5-4C98-9911-926F1B42F716}" type="datetime1">
              <a:rPr kumimoji="0" lang="ja-JP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2023/6/15</a:t>
            </a:fld>
            <a:endParaRPr kumimoji="0" lang="en-US" altLang="ja-JP" sz="1400"/>
          </a:p>
        </p:txBody>
      </p:sp>
      <p:sp>
        <p:nvSpPr>
          <p:cNvPr id="33797" name="フッター プレースホルダ 4">
            <a:extLst>
              <a:ext uri="{FF2B5EF4-FFF2-40B4-BE49-F238E27FC236}">
                <a16:creationId xmlns:a16="http://schemas.microsoft.com/office/drawing/2014/main" id="{410FCEA0-0534-CBD8-B75E-C176EA386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Simplification of Constraint</a:t>
            </a:r>
          </a:p>
        </p:txBody>
      </p:sp>
      <p:sp>
        <p:nvSpPr>
          <p:cNvPr id="33798" name="スライド番号プレースホルダ 5">
            <a:extLst>
              <a:ext uri="{FF2B5EF4-FFF2-40B4-BE49-F238E27FC236}">
                <a16:creationId xmlns:a16="http://schemas.microsoft.com/office/drawing/2014/main" id="{27379537-C23D-1609-0618-D7793D18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934136-E508-497C-8AB0-2D7345146909}" type="slidenum">
              <a:rPr kumimoji="0" lang="en-US" altLang="ja-JP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kumimoji="0" lang="en-US" altLang="ja-JP" sz="2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タイトル 1">
            <a:extLst>
              <a:ext uri="{FF2B5EF4-FFF2-40B4-BE49-F238E27FC236}">
                <a16:creationId xmlns:a16="http://schemas.microsoft.com/office/drawing/2014/main" id="{27E4C274-6BF1-2661-1B12-E1444B2A35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An example</a:t>
            </a:r>
            <a:endParaRPr lang="ja-JP" altLang="en-US"/>
          </a:p>
        </p:txBody>
      </p:sp>
      <p:sp>
        <p:nvSpPr>
          <p:cNvPr id="34819" name="コンテンツ プレースホルダ 2">
            <a:extLst>
              <a:ext uri="{FF2B5EF4-FFF2-40B4-BE49-F238E27FC236}">
                <a16:creationId xmlns:a16="http://schemas.microsoft.com/office/drawing/2014/main" id="{A22BFF05-196B-7A71-1B12-FB17B8C0CFF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2362200"/>
            <a:ext cx="8305800" cy="37242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ja-JP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/>
              <a:t> X&lt;Y </a:t>
            </a:r>
            <a:r>
              <a:rPr lang="ja-JP" altLang="en-US"/>
              <a:t>∧</a:t>
            </a:r>
            <a:r>
              <a:rPr lang="en-US" altLang="ja-JP"/>
              <a:t> Y&lt;Z </a:t>
            </a:r>
            <a:r>
              <a:rPr lang="ja-JP" altLang="en-US"/>
              <a:t>∧ </a:t>
            </a:r>
            <a:r>
              <a:rPr lang="en-US" altLang="ja-JP"/>
              <a:t>Z</a:t>
            </a:r>
            <a:r>
              <a:rPr lang="ja-JP" altLang="en-US"/>
              <a:t>≦</a:t>
            </a:r>
            <a:r>
              <a:rPr lang="en-US" altLang="ja-JP"/>
              <a:t>2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/>
              <a:t>with the domain D where D(X)=D(Y)=D(Z)={1,2,3}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ja-JP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/>
              <a:t>Is this node consistent? Or arc consistent?</a:t>
            </a:r>
            <a:endParaRPr lang="ja-JP" altLang="en-US"/>
          </a:p>
        </p:txBody>
      </p:sp>
      <p:sp>
        <p:nvSpPr>
          <p:cNvPr id="34820" name="日付プレースホルダ 3">
            <a:extLst>
              <a:ext uri="{FF2B5EF4-FFF2-40B4-BE49-F238E27FC236}">
                <a16:creationId xmlns:a16="http://schemas.microsoft.com/office/drawing/2014/main" id="{CED9E58F-83F2-155A-9BF1-8F118440E39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05D5456-A8FC-42CA-865A-ECFF6753786A}" type="datetime1">
              <a:rPr kumimoji="0" lang="ja-JP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2023/6/15</a:t>
            </a:fld>
            <a:endParaRPr kumimoji="0" lang="en-US" altLang="ja-JP" sz="1400"/>
          </a:p>
        </p:txBody>
      </p:sp>
      <p:sp>
        <p:nvSpPr>
          <p:cNvPr id="34821" name="フッター プレースホルダ 4">
            <a:extLst>
              <a:ext uri="{FF2B5EF4-FFF2-40B4-BE49-F238E27FC236}">
                <a16:creationId xmlns:a16="http://schemas.microsoft.com/office/drawing/2014/main" id="{F23F0DDE-C235-C921-A346-29EB7641F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Simplification of Constraint</a:t>
            </a:r>
          </a:p>
        </p:txBody>
      </p:sp>
      <p:sp>
        <p:nvSpPr>
          <p:cNvPr id="34822" name="スライド番号プレースホルダ 5">
            <a:extLst>
              <a:ext uri="{FF2B5EF4-FFF2-40B4-BE49-F238E27FC236}">
                <a16:creationId xmlns:a16="http://schemas.microsoft.com/office/drawing/2014/main" id="{DE68A578-3AFC-11A4-CD94-2DBBCBAE0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8BC4090-A530-46B0-9A30-0FE43DADDBA6}" type="slidenum">
              <a:rPr kumimoji="0" lang="en-US" altLang="ja-JP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kumimoji="0" lang="en-US" altLang="ja-JP" sz="2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日付プレースホルダ 3">
            <a:extLst>
              <a:ext uri="{FF2B5EF4-FFF2-40B4-BE49-F238E27FC236}">
                <a16:creationId xmlns:a16="http://schemas.microsoft.com/office/drawing/2014/main" id="{BA22CA93-CDF6-F9D6-0EAA-88E13BCC0CC0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8BC9854-D1FA-4C81-A4B0-BA4F0356652B}" type="datetime1">
              <a:rPr kumimoji="0" lang="ja-JP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2023/6/15</a:t>
            </a:fld>
            <a:endParaRPr kumimoji="0" lang="en-US" altLang="ja-JP" sz="1400"/>
          </a:p>
        </p:txBody>
      </p:sp>
      <p:sp>
        <p:nvSpPr>
          <p:cNvPr id="7171" name="フッター プレースホルダ 4">
            <a:extLst>
              <a:ext uri="{FF2B5EF4-FFF2-40B4-BE49-F238E27FC236}">
                <a16:creationId xmlns:a16="http://schemas.microsoft.com/office/drawing/2014/main" id="{DF0FE39C-E5D9-E585-62AE-112B1FE6C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Simplification of Constraint</a:t>
            </a:r>
          </a:p>
        </p:txBody>
      </p:sp>
      <p:sp>
        <p:nvSpPr>
          <p:cNvPr id="7172" name="スライド番号プレースホルダ 5">
            <a:extLst>
              <a:ext uri="{FF2B5EF4-FFF2-40B4-BE49-F238E27FC236}">
                <a16:creationId xmlns:a16="http://schemas.microsoft.com/office/drawing/2014/main" id="{73A2E391-0176-AD22-956B-096AC89DB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DD7C064-9D48-485C-A7C7-FD3745B8151D}" type="slidenum">
              <a:rPr kumimoji="0" lang="en-US" altLang="ja-JP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kumimoji="0" lang="en-US" altLang="ja-JP" sz="2600">
              <a:solidFill>
                <a:schemeClr val="bg1"/>
              </a:solidFill>
            </a:endParaRPr>
          </a:p>
        </p:txBody>
      </p:sp>
      <p:sp>
        <p:nvSpPr>
          <p:cNvPr id="7173" name="AutoShape 2">
            <a:extLst>
              <a:ext uri="{FF2B5EF4-FFF2-40B4-BE49-F238E27FC236}">
                <a16:creationId xmlns:a16="http://schemas.microsoft.com/office/drawing/2014/main" id="{A4247B5A-0589-16E8-C050-0293354269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Elements of CLP</a:t>
            </a:r>
          </a:p>
        </p:txBody>
      </p:sp>
      <p:sp>
        <p:nvSpPr>
          <p:cNvPr id="7174" name="Rectangle 4">
            <a:extLst>
              <a:ext uri="{FF2B5EF4-FFF2-40B4-BE49-F238E27FC236}">
                <a16:creationId xmlns:a16="http://schemas.microsoft.com/office/drawing/2014/main" id="{8E87C244-CBB8-F08A-E43B-38FF3999E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8538" y="2781300"/>
            <a:ext cx="4824412" cy="30607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/>
              <a:t>Variables, domains and constraints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/>
              <a:t>Description of the problem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ja-JP" sz="1800"/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/>
              <a:t>Optimization</a:t>
            </a:r>
          </a:p>
        </p:txBody>
      </p:sp>
      <p:sp>
        <p:nvSpPr>
          <p:cNvPr id="7175" name="Line 6">
            <a:extLst>
              <a:ext uri="{FF2B5EF4-FFF2-40B4-BE49-F238E27FC236}">
                <a16:creationId xmlns:a16="http://schemas.microsoft.com/office/drawing/2014/main" id="{E8A60CEE-1804-B8C9-D961-6138DD883C8F}"/>
              </a:ext>
            </a:extLst>
          </p:cNvPr>
          <p:cNvSpPr>
            <a:spLocks noChangeShapeType="1"/>
          </p:cNvSpPr>
          <p:nvPr/>
        </p:nvSpPr>
        <p:spPr bwMode="auto">
          <a:xfrm>
            <a:off x="5400675" y="3752850"/>
            <a:ext cx="194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76" name="Text Box 7">
            <a:extLst>
              <a:ext uri="{FF2B5EF4-FFF2-40B4-BE49-F238E27FC236}">
                <a16:creationId xmlns:a16="http://schemas.microsoft.com/office/drawing/2014/main" id="{88DDA4EC-AFAF-3FA3-7B75-B41C80FC6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3592513"/>
            <a:ext cx="1530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ja-JP" sz="1800"/>
              <a:t>Simplification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日付プレースホルダ 3">
            <a:extLst>
              <a:ext uri="{FF2B5EF4-FFF2-40B4-BE49-F238E27FC236}">
                <a16:creationId xmlns:a16="http://schemas.microsoft.com/office/drawing/2014/main" id="{46B8F4BC-27BB-0A35-C6E0-F7CB25660C37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868E867-5FD3-4655-BE7B-A77D8699B98F}" type="datetime1">
              <a:rPr kumimoji="0" lang="ja-JP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2023/6/15</a:t>
            </a:fld>
            <a:endParaRPr kumimoji="0" lang="en-US" altLang="ja-JP" sz="1400"/>
          </a:p>
        </p:txBody>
      </p:sp>
      <p:sp>
        <p:nvSpPr>
          <p:cNvPr id="9219" name="フッター プレースホルダ 4">
            <a:extLst>
              <a:ext uri="{FF2B5EF4-FFF2-40B4-BE49-F238E27FC236}">
                <a16:creationId xmlns:a16="http://schemas.microsoft.com/office/drawing/2014/main" id="{3D29D42B-08FB-EF5C-DDF2-F43DB7F8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Simplification of Constraint</a:t>
            </a:r>
          </a:p>
        </p:txBody>
      </p:sp>
      <p:sp>
        <p:nvSpPr>
          <p:cNvPr id="9220" name="スライド番号プレースホルダ 5">
            <a:extLst>
              <a:ext uri="{FF2B5EF4-FFF2-40B4-BE49-F238E27FC236}">
                <a16:creationId xmlns:a16="http://schemas.microsoft.com/office/drawing/2014/main" id="{8CEDB275-B204-6E67-DB47-6E7AC33F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BD4744-0DEC-4533-B482-95D6D014CC7F}" type="slidenum">
              <a:rPr kumimoji="0" lang="en-US" altLang="ja-JP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kumimoji="0" lang="en-US" altLang="ja-JP" sz="2600">
              <a:solidFill>
                <a:schemeClr val="bg1"/>
              </a:solidFill>
            </a:endParaRPr>
          </a:p>
        </p:txBody>
      </p:sp>
      <p:sp>
        <p:nvSpPr>
          <p:cNvPr id="9221" name="AutoShape 2">
            <a:extLst>
              <a:ext uri="{FF2B5EF4-FFF2-40B4-BE49-F238E27FC236}">
                <a16:creationId xmlns:a16="http://schemas.microsoft.com/office/drawing/2014/main" id="{5B8BA52C-9381-14F4-DB54-AA870ADB27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An Example of Simplification</a:t>
            </a:r>
          </a:p>
        </p:txBody>
      </p:sp>
      <p:sp>
        <p:nvSpPr>
          <p:cNvPr id="9222" name="Rectangle 3">
            <a:extLst>
              <a:ext uri="{FF2B5EF4-FFF2-40B4-BE49-F238E27FC236}">
                <a16:creationId xmlns:a16="http://schemas.microsoft.com/office/drawing/2014/main" id="{095D73A9-500E-4A15-9144-CD33335918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600"/>
              <a:t>The constraint C 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600"/>
              <a:t>X+Y≦1 ∧ X-Y≦1 ∧ -X+Y≦1 ∧ -X-Y≦1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ja-JP" sz="26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600"/>
              <a:t>Suppose we are interested in only the range of X.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600"/>
              <a:t>Then we can get 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600"/>
              <a:t>                 -1≦X ∧ X≦1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600"/>
              <a:t>                            ↑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600"/>
              <a:t>       Projection of C onto variable 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日付プレースホルダ 3">
            <a:extLst>
              <a:ext uri="{FF2B5EF4-FFF2-40B4-BE49-F238E27FC236}">
                <a16:creationId xmlns:a16="http://schemas.microsoft.com/office/drawing/2014/main" id="{2841D4A1-C5DD-A567-6752-32AD3F0E25D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FCD55A8-63DE-4D2D-8D13-01119355215D}" type="datetime1">
              <a:rPr kumimoji="0" lang="ja-JP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2023/6/15</a:t>
            </a:fld>
            <a:endParaRPr kumimoji="0" lang="en-US" altLang="ja-JP" sz="1400"/>
          </a:p>
        </p:txBody>
      </p:sp>
      <p:sp>
        <p:nvSpPr>
          <p:cNvPr id="11267" name="フッター プレースホルダ 4">
            <a:extLst>
              <a:ext uri="{FF2B5EF4-FFF2-40B4-BE49-F238E27FC236}">
                <a16:creationId xmlns:a16="http://schemas.microsoft.com/office/drawing/2014/main" id="{C4C00B8E-11E1-7E8A-1EDF-34688970A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Simplification of Constraint</a:t>
            </a:r>
          </a:p>
        </p:txBody>
      </p:sp>
      <p:sp>
        <p:nvSpPr>
          <p:cNvPr id="11268" name="スライド番号プレースホルダ 5">
            <a:extLst>
              <a:ext uri="{FF2B5EF4-FFF2-40B4-BE49-F238E27FC236}">
                <a16:creationId xmlns:a16="http://schemas.microsoft.com/office/drawing/2014/main" id="{A3830548-0C95-D00F-123E-81A0CCF6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1370266-992D-4B5D-AF07-B5280C23C927}" type="slidenum">
              <a:rPr kumimoji="0" lang="en-US" altLang="ja-JP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kumimoji="0" lang="en-US" altLang="ja-JP" sz="2600">
              <a:solidFill>
                <a:schemeClr val="bg1"/>
              </a:solidFill>
            </a:endParaRPr>
          </a:p>
        </p:txBody>
      </p:sp>
      <p:sp>
        <p:nvSpPr>
          <p:cNvPr id="11269" name="AutoShape 2">
            <a:extLst>
              <a:ext uri="{FF2B5EF4-FFF2-40B4-BE49-F238E27FC236}">
                <a16:creationId xmlns:a16="http://schemas.microsoft.com/office/drawing/2014/main" id="{CD3A82F4-7662-24CF-43E1-FEA580C552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Definition of Projection</a:t>
            </a:r>
          </a:p>
        </p:txBody>
      </p:sp>
      <p:sp>
        <p:nvSpPr>
          <p:cNvPr id="11270" name="Rectangle 3">
            <a:extLst>
              <a:ext uri="{FF2B5EF4-FFF2-40B4-BE49-F238E27FC236}">
                <a16:creationId xmlns:a16="http://schemas.microsoft.com/office/drawing/2014/main" id="{E0D15B88-8307-A508-2A90-D0F14EC6FD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054975" cy="3724275"/>
          </a:xfrm>
        </p:spPr>
        <p:txBody>
          <a:bodyPr/>
          <a:lstStyle/>
          <a:p>
            <a:pPr eaLnBrk="1" hangingPunct="1"/>
            <a:r>
              <a:rPr lang="en-US" altLang="ja-JP" sz="2600"/>
              <a:t>The </a:t>
            </a:r>
            <a:r>
              <a:rPr lang="en-US" altLang="ja-JP" sz="2600" i="1"/>
              <a:t>projection</a:t>
            </a:r>
            <a:r>
              <a:rPr lang="en-US" altLang="ja-JP" sz="2600"/>
              <a:t> of a constraint C</a:t>
            </a:r>
            <a:r>
              <a:rPr lang="en-US" altLang="ja-JP" sz="1800"/>
              <a:t>1</a:t>
            </a:r>
            <a:r>
              <a:rPr lang="en-US" altLang="ja-JP" sz="2600"/>
              <a:t> onto variable set V, where V⊆vars(C</a:t>
            </a:r>
            <a:r>
              <a:rPr lang="en-US" altLang="ja-JP" sz="1800"/>
              <a:t>1</a:t>
            </a:r>
            <a:r>
              <a:rPr lang="en-US" altLang="ja-JP" sz="2600"/>
              <a:t>), is a constraint C</a:t>
            </a:r>
            <a:r>
              <a:rPr lang="en-US" altLang="ja-JP" sz="1800"/>
              <a:t>2</a:t>
            </a:r>
            <a:r>
              <a:rPr lang="en-US" altLang="ja-JP" sz="2600"/>
              <a:t> involving only variables in V such that 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600"/>
              <a:t>	(a) if θ is a solution of C</a:t>
            </a:r>
            <a:r>
              <a:rPr lang="en-US" altLang="ja-JP" sz="1800"/>
              <a:t>1</a:t>
            </a:r>
            <a:r>
              <a:rPr lang="en-US" altLang="ja-JP" sz="2600"/>
              <a:t>, then it is a solution of 	C</a:t>
            </a:r>
            <a:r>
              <a:rPr lang="en-US" altLang="ja-JP" sz="1800"/>
              <a:t>2</a:t>
            </a:r>
            <a:r>
              <a:rPr lang="en-US" altLang="ja-JP" sz="2600"/>
              <a:t> ; and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600"/>
              <a:t>	(b) if θ is a </a:t>
            </a:r>
            <a:r>
              <a:rPr lang="en-US" altLang="ja-JP" sz="2600" i="1"/>
              <a:t>valuation</a:t>
            </a:r>
            <a:r>
              <a:rPr lang="en-US" altLang="ja-JP" sz="2600"/>
              <a:t> over V which is a solution of 	C</a:t>
            </a:r>
            <a:r>
              <a:rPr lang="en-US" altLang="ja-JP" sz="1800"/>
              <a:t>2</a:t>
            </a:r>
            <a:r>
              <a:rPr lang="en-US" altLang="ja-JP" sz="2600"/>
              <a:t>, then it is a </a:t>
            </a:r>
            <a:r>
              <a:rPr lang="en-US" altLang="ja-JP" sz="2600" i="1"/>
              <a:t>partial solution</a:t>
            </a:r>
            <a:r>
              <a:rPr lang="en-US" altLang="ja-JP" sz="2600"/>
              <a:t> of C</a:t>
            </a:r>
            <a:r>
              <a:rPr lang="en-US" altLang="ja-JP" sz="1800"/>
              <a:t>1</a:t>
            </a:r>
            <a:r>
              <a:rPr lang="en-US" altLang="ja-JP" sz="2600"/>
              <a:t> 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日付プレースホルダ 3">
            <a:extLst>
              <a:ext uri="{FF2B5EF4-FFF2-40B4-BE49-F238E27FC236}">
                <a16:creationId xmlns:a16="http://schemas.microsoft.com/office/drawing/2014/main" id="{4FFCFC42-2844-C6A3-5462-A4DD1C760B5C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A95F9DB-7058-4C4B-8B57-96166CDEF31C}" type="datetime1">
              <a:rPr kumimoji="0" lang="ja-JP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2023/6/15</a:t>
            </a:fld>
            <a:endParaRPr kumimoji="0" lang="en-US" altLang="ja-JP" sz="1400"/>
          </a:p>
        </p:txBody>
      </p:sp>
      <p:sp>
        <p:nvSpPr>
          <p:cNvPr id="13315" name="フッター プレースホルダ 4">
            <a:extLst>
              <a:ext uri="{FF2B5EF4-FFF2-40B4-BE49-F238E27FC236}">
                <a16:creationId xmlns:a16="http://schemas.microsoft.com/office/drawing/2014/main" id="{1DC29DA5-2741-9113-5560-2FDB5205E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Simplification of Constraint</a:t>
            </a:r>
          </a:p>
        </p:txBody>
      </p:sp>
      <p:sp>
        <p:nvSpPr>
          <p:cNvPr id="13316" name="スライド番号プレースホルダ 5">
            <a:extLst>
              <a:ext uri="{FF2B5EF4-FFF2-40B4-BE49-F238E27FC236}">
                <a16:creationId xmlns:a16="http://schemas.microsoft.com/office/drawing/2014/main" id="{B7235274-D6A9-4E4C-FDA4-60F4C428E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323B882-56FE-4AED-B19D-236415CFECBD}" type="slidenum">
              <a:rPr kumimoji="0" lang="en-US" altLang="ja-JP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kumimoji="0" lang="en-US" altLang="ja-JP" sz="2600">
              <a:solidFill>
                <a:schemeClr val="bg1"/>
              </a:solidFill>
            </a:endParaRPr>
          </a:p>
        </p:txBody>
      </p:sp>
      <p:sp>
        <p:nvSpPr>
          <p:cNvPr id="13317" name="AutoShape 2">
            <a:extLst>
              <a:ext uri="{FF2B5EF4-FFF2-40B4-BE49-F238E27FC236}">
                <a16:creationId xmlns:a16="http://schemas.microsoft.com/office/drawing/2014/main" id="{8E581411-ED98-F8E6-BAFE-90DFC265E0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Supplementary Definitions</a:t>
            </a:r>
          </a:p>
        </p:txBody>
      </p:sp>
      <p:sp>
        <p:nvSpPr>
          <p:cNvPr id="13318" name="Rectangle 3">
            <a:extLst>
              <a:ext uri="{FF2B5EF4-FFF2-40B4-BE49-F238E27FC236}">
                <a16:creationId xmlns:a16="http://schemas.microsoft.com/office/drawing/2014/main" id="{690F2D18-222D-0895-AF78-1AD9896562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42703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ja-JP" sz="2600"/>
              <a:t>A </a:t>
            </a:r>
            <a:r>
              <a:rPr lang="en-US" altLang="ja-JP" sz="2600" i="1"/>
              <a:t>valuation</a:t>
            </a:r>
            <a:r>
              <a:rPr lang="en-US" altLang="ja-JP" sz="2600"/>
              <a:t> θ for a set V of variables is an assignment of values from the constraint domain to the variables in V.  Suppose V={X</a:t>
            </a:r>
            <a:r>
              <a:rPr lang="en-US" altLang="ja-JP" sz="1800"/>
              <a:t>1</a:t>
            </a:r>
            <a:r>
              <a:rPr lang="en-US" altLang="ja-JP" sz="2600"/>
              <a:t>,…,X</a:t>
            </a:r>
            <a:r>
              <a:rPr lang="en-US" altLang="ja-JP" sz="1800"/>
              <a:t>n</a:t>
            </a:r>
            <a:r>
              <a:rPr lang="en-US" altLang="ja-JP" sz="2600"/>
              <a:t>} then θ may be written {X</a:t>
            </a:r>
            <a:r>
              <a:rPr lang="en-US" altLang="ja-JP" sz="1800"/>
              <a:t>1</a:t>
            </a:r>
            <a:r>
              <a:rPr lang="en-US" altLang="ja-JP" sz="2600"/>
              <a:t>→d</a:t>
            </a:r>
            <a:r>
              <a:rPr lang="ja-JP" altLang="en-US" sz="1800"/>
              <a:t>１</a:t>
            </a:r>
            <a:r>
              <a:rPr lang="en-US" altLang="ja-JP" sz="2600"/>
              <a:t>,…,X</a:t>
            </a:r>
            <a:r>
              <a:rPr lang="en-US" altLang="ja-JP" sz="1800"/>
              <a:t>n</a:t>
            </a:r>
            <a:r>
              <a:rPr lang="en-US" altLang="ja-JP" sz="2600"/>
              <a:t>→d</a:t>
            </a:r>
            <a:r>
              <a:rPr lang="en-US" altLang="ja-JP" sz="1800"/>
              <a:t>n</a:t>
            </a:r>
            <a:r>
              <a:rPr lang="en-US" altLang="ja-JP" sz="2600"/>
              <a:t>} indicating that each X</a:t>
            </a:r>
            <a:r>
              <a:rPr lang="en-US" altLang="ja-JP" sz="1800"/>
              <a:t>i</a:t>
            </a:r>
            <a:r>
              <a:rPr lang="en-US" altLang="ja-JP" sz="2600"/>
              <a:t> is assigned the value d</a:t>
            </a:r>
            <a:r>
              <a:rPr lang="en-US" altLang="ja-JP" sz="1800"/>
              <a:t>i</a:t>
            </a:r>
            <a:r>
              <a:rPr lang="en-US" altLang="ja-JP" sz="260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ja-JP" sz="2600"/>
              <a:t>If θ is a valuation of the form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ja-JP" sz="2600"/>
              <a:t>	{X</a:t>
            </a:r>
            <a:r>
              <a:rPr lang="en-US" altLang="ja-JP" sz="1800"/>
              <a:t>1</a:t>
            </a:r>
            <a:r>
              <a:rPr lang="en-US" altLang="ja-JP" sz="2600"/>
              <a:t>→d</a:t>
            </a:r>
            <a:r>
              <a:rPr lang="ja-JP" altLang="en-US" sz="1800"/>
              <a:t>１</a:t>
            </a:r>
            <a:r>
              <a:rPr lang="en-US" altLang="ja-JP" sz="2600"/>
              <a:t>,…,X</a:t>
            </a:r>
            <a:r>
              <a:rPr lang="en-US" altLang="ja-JP" sz="1800"/>
              <a:t>m</a:t>
            </a:r>
            <a:r>
              <a:rPr lang="en-US" altLang="ja-JP" sz="2600"/>
              <a:t>→d</a:t>
            </a:r>
            <a:r>
              <a:rPr lang="en-US" altLang="ja-JP" sz="1800"/>
              <a:t>m</a:t>
            </a:r>
            <a:r>
              <a:rPr lang="en-US" altLang="ja-JP" sz="2600"/>
              <a:t>} then α is an </a:t>
            </a:r>
            <a:r>
              <a:rPr lang="en-US" altLang="ja-JP" sz="2600" i="1"/>
              <a:t>extension</a:t>
            </a:r>
            <a:r>
              <a:rPr lang="en-US" altLang="ja-JP" sz="2600"/>
              <a:t> of θ if it is of the form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ja-JP" sz="2600"/>
              <a:t>	 {X</a:t>
            </a:r>
            <a:r>
              <a:rPr lang="en-US" altLang="ja-JP" sz="1800"/>
              <a:t>1</a:t>
            </a:r>
            <a:r>
              <a:rPr lang="en-US" altLang="ja-JP" sz="2600"/>
              <a:t>→d</a:t>
            </a:r>
            <a:r>
              <a:rPr lang="ja-JP" altLang="en-US" sz="1800"/>
              <a:t>１</a:t>
            </a:r>
            <a:r>
              <a:rPr lang="en-US" altLang="ja-JP" sz="2600"/>
              <a:t>,…,X</a:t>
            </a:r>
            <a:r>
              <a:rPr lang="en-US" altLang="ja-JP" sz="1800"/>
              <a:t>m</a:t>
            </a:r>
            <a:r>
              <a:rPr lang="en-US" altLang="ja-JP" sz="2600"/>
              <a:t>→d</a:t>
            </a:r>
            <a:r>
              <a:rPr lang="en-US" altLang="ja-JP" sz="1800"/>
              <a:t>m</a:t>
            </a:r>
            <a:r>
              <a:rPr lang="en-US" altLang="ja-JP" sz="2600"/>
              <a:t>,X</a:t>
            </a:r>
            <a:r>
              <a:rPr lang="en-US" altLang="ja-JP" sz="1800"/>
              <a:t>m+1</a:t>
            </a:r>
            <a:r>
              <a:rPr lang="en-US" altLang="ja-JP" sz="2600"/>
              <a:t>→d</a:t>
            </a:r>
            <a:r>
              <a:rPr lang="en-US" altLang="ja-JP" sz="1800"/>
              <a:t>m+</a:t>
            </a:r>
            <a:r>
              <a:rPr lang="ja-JP" altLang="en-US" sz="1800"/>
              <a:t>１</a:t>
            </a:r>
            <a:r>
              <a:rPr lang="en-US" altLang="ja-JP" sz="2600"/>
              <a:t>,…,X</a:t>
            </a:r>
            <a:r>
              <a:rPr lang="en-US" altLang="ja-JP" sz="1800"/>
              <a:t>n</a:t>
            </a:r>
            <a:r>
              <a:rPr lang="en-US" altLang="ja-JP" sz="2600"/>
              <a:t>→d</a:t>
            </a:r>
            <a:r>
              <a:rPr lang="en-US" altLang="ja-JP" sz="1800"/>
              <a:t>n</a:t>
            </a:r>
            <a:r>
              <a:rPr lang="en-US" altLang="ja-JP" sz="2600"/>
              <a:t>} .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ja-JP" sz="2600"/>
              <a:t>	 θ is a </a:t>
            </a:r>
            <a:r>
              <a:rPr lang="en-US" altLang="ja-JP" sz="2600" i="1"/>
              <a:t>partial solution</a:t>
            </a:r>
            <a:r>
              <a:rPr lang="en-US" altLang="ja-JP" sz="2600"/>
              <a:t> of C if there exists an extension of θ which is a solution of 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日付プレースホルダ 3">
            <a:extLst>
              <a:ext uri="{FF2B5EF4-FFF2-40B4-BE49-F238E27FC236}">
                <a16:creationId xmlns:a16="http://schemas.microsoft.com/office/drawing/2014/main" id="{0C325F84-5DF2-321E-AB1B-012D48AECA41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278F8C9-9FAB-4DD0-A6D8-EE51726599C5}" type="datetime1">
              <a:rPr kumimoji="0" lang="ja-JP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2023/6/15</a:t>
            </a:fld>
            <a:endParaRPr kumimoji="0" lang="en-US" altLang="ja-JP" sz="1400"/>
          </a:p>
        </p:txBody>
      </p:sp>
      <p:sp>
        <p:nvSpPr>
          <p:cNvPr id="15363" name="フッター プレースホルダ 4">
            <a:extLst>
              <a:ext uri="{FF2B5EF4-FFF2-40B4-BE49-F238E27FC236}">
                <a16:creationId xmlns:a16="http://schemas.microsoft.com/office/drawing/2014/main" id="{4CF5C2B9-C497-E5F5-BCF4-B12BA5151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Simplification of Constraint</a:t>
            </a:r>
          </a:p>
        </p:txBody>
      </p:sp>
      <p:sp>
        <p:nvSpPr>
          <p:cNvPr id="15364" name="スライド番号プレースホルダ 5">
            <a:extLst>
              <a:ext uri="{FF2B5EF4-FFF2-40B4-BE49-F238E27FC236}">
                <a16:creationId xmlns:a16="http://schemas.microsoft.com/office/drawing/2014/main" id="{BFD9405A-2DB2-B643-C5C2-F8FCF32D0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C2E3216-0C0F-4C0B-94D9-26ADDF7FC7AA}" type="slidenum">
              <a:rPr kumimoji="0" lang="en-US" altLang="ja-JP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kumimoji="0" lang="en-US" altLang="ja-JP" sz="2600">
              <a:solidFill>
                <a:schemeClr val="bg1"/>
              </a:solidFill>
            </a:endParaRPr>
          </a:p>
        </p:txBody>
      </p:sp>
      <p:sp>
        <p:nvSpPr>
          <p:cNvPr id="15365" name="AutoShape 2">
            <a:extLst>
              <a:ext uri="{FF2B5EF4-FFF2-40B4-BE49-F238E27FC236}">
                <a16:creationId xmlns:a16="http://schemas.microsoft.com/office/drawing/2014/main" id="{92CF5DD8-049D-E0FC-18F8-88270DC5B9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Calculation of Projection (1)</a:t>
            </a:r>
          </a:p>
        </p:txBody>
      </p:sp>
      <p:sp>
        <p:nvSpPr>
          <p:cNvPr id="15366" name="Rectangle 3">
            <a:extLst>
              <a:ext uri="{FF2B5EF4-FFF2-40B4-BE49-F238E27FC236}">
                <a16:creationId xmlns:a16="http://schemas.microsoft.com/office/drawing/2014/main" id="{F59D7CCD-14AD-CDE6-A97D-55A4B7C99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7693025" cy="37306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3000"/>
              <a:t>The constraint C 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3000"/>
              <a:t>X+Y≦1 ∧ X-Y≦1 ∧ -X+Y≦1 ∧ -X-Y≦1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ja-JP" sz="30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ja-JP" sz="30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3000"/>
              <a:t>			Co = { 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3000"/>
              <a:t>			C- = {X-1≦Y, -1-X≦Y}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3000"/>
              <a:t>			C+ = {Y≦1-X, Y≦1+X}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ja-JP" sz="3000"/>
          </a:p>
        </p:txBody>
      </p:sp>
      <p:sp>
        <p:nvSpPr>
          <p:cNvPr id="15367" name="AutoShape 5">
            <a:extLst>
              <a:ext uri="{FF2B5EF4-FFF2-40B4-BE49-F238E27FC236}">
                <a16:creationId xmlns:a16="http://schemas.microsoft.com/office/drawing/2014/main" id="{C24A215A-29DA-28E6-29EE-D0C2FB90D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03688" y="3536950"/>
            <a:ext cx="576262" cy="50482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日付プレースホルダ 3">
            <a:extLst>
              <a:ext uri="{FF2B5EF4-FFF2-40B4-BE49-F238E27FC236}">
                <a16:creationId xmlns:a16="http://schemas.microsoft.com/office/drawing/2014/main" id="{E6B8DB1D-C33F-D4B7-93F0-5AC11B1C1099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C8420B-AEB0-42D7-A872-8FA7E4CAF852}" type="datetime1">
              <a:rPr kumimoji="0" lang="ja-JP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2023/6/15</a:t>
            </a:fld>
            <a:endParaRPr kumimoji="0" lang="en-US" altLang="ja-JP" sz="1400"/>
          </a:p>
        </p:txBody>
      </p:sp>
      <p:sp>
        <p:nvSpPr>
          <p:cNvPr id="17411" name="フッター プレースホルダ 4">
            <a:extLst>
              <a:ext uri="{FF2B5EF4-FFF2-40B4-BE49-F238E27FC236}">
                <a16:creationId xmlns:a16="http://schemas.microsoft.com/office/drawing/2014/main" id="{0611AF38-F321-176D-762A-62BC4EC21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Simplification of Constraint</a:t>
            </a:r>
          </a:p>
        </p:txBody>
      </p:sp>
      <p:sp>
        <p:nvSpPr>
          <p:cNvPr id="17412" name="スライド番号プレースホルダ 5">
            <a:extLst>
              <a:ext uri="{FF2B5EF4-FFF2-40B4-BE49-F238E27FC236}">
                <a16:creationId xmlns:a16="http://schemas.microsoft.com/office/drawing/2014/main" id="{ABEBE19E-075B-30D2-704B-4DB8C0386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05DA80A-4D22-4A9E-9BF6-8242F387E30A}" type="slidenum">
              <a:rPr kumimoji="0" lang="en-US" altLang="ja-JP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kumimoji="0" lang="en-US" altLang="ja-JP" sz="2600">
              <a:solidFill>
                <a:schemeClr val="bg1"/>
              </a:solidFill>
            </a:endParaRPr>
          </a:p>
        </p:txBody>
      </p:sp>
      <p:sp>
        <p:nvSpPr>
          <p:cNvPr id="17413" name="AutoShape 2">
            <a:extLst>
              <a:ext uri="{FF2B5EF4-FFF2-40B4-BE49-F238E27FC236}">
                <a16:creationId xmlns:a16="http://schemas.microsoft.com/office/drawing/2014/main" id="{B1BF17C3-8F8A-C4EC-BE13-D56DD6BAAB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Calculation of Projection (2)</a:t>
            </a:r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FBBA2596-0C1E-CF48-4765-264FDB121C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2362200"/>
            <a:ext cx="8054975" cy="40195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600"/>
              <a:t>We pair each inequality if C- with each C+ 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600"/>
              <a:t>	 X-1≦Y together with Y≦1-X gives X ≦ 1,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600"/>
              <a:t>	 X-1≦Y together with Y≦1+X gives 0 ≦ 2,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600"/>
              <a:t>	 -1-X≦Y together with Y≦1-X gives 0 ≦ 2, and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600"/>
              <a:t>	 -1-X≦Y together with Y≦1+X gives -1 ≦ X 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ja-JP" sz="26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ja-JP" sz="260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ja-JP" sz="2600"/>
              <a:t>	Projection of the original constraint onto the variable set {X} is X≦1 ∧ -1≦X.</a:t>
            </a:r>
          </a:p>
        </p:txBody>
      </p:sp>
      <p:sp>
        <p:nvSpPr>
          <p:cNvPr id="17415" name="AutoShape 4">
            <a:extLst>
              <a:ext uri="{FF2B5EF4-FFF2-40B4-BE49-F238E27FC236}">
                <a16:creationId xmlns:a16="http://schemas.microsoft.com/office/drawing/2014/main" id="{158FEA0F-AFA0-5321-0CFB-2007402DF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6713" y="4760913"/>
            <a:ext cx="576262" cy="504825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日付プレースホルダ 3">
            <a:extLst>
              <a:ext uri="{FF2B5EF4-FFF2-40B4-BE49-F238E27FC236}">
                <a16:creationId xmlns:a16="http://schemas.microsoft.com/office/drawing/2014/main" id="{A29064B1-45A8-949A-B6F0-2E315C503F55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9805171-EE66-4409-8EDD-C231DBB3D3E4}" type="datetime1">
              <a:rPr kumimoji="0" lang="ja-JP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2023/6/15</a:t>
            </a:fld>
            <a:endParaRPr kumimoji="0" lang="en-US" altLang="ja-JP" sz="1400"/>
          </a:p>
        </p:txBody>
      </p:sp>
      <p:sp>
        <p:nvSpPr>
          <p:cNvPr id="19459" name="フッター プレースホルダ 4">
            <a:extLst>
              <a:ext uri="{FF2B5EF4-FFF2-40B4-BE49-F238E27FC236}">
                <a16:creationId xmlns:a16="http://schemas.microsoft.com/office/drawing/2014/main" id="{D11A9FAD-86B6-65DA-86D3-EDF8EC279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Simplification of Constraint</a:t>
            </a:r>
          </a:p>
        </p:txBody>
      </p:sp>
      <p:sp>
        <p:nvSpPr>
          <p:cNvPr id="19460" name="スライド番号プレースホルダ 5">
            <a:extLst>
              <a:ext uri="{FF2B5EF4-FFF2-40B4-BE49-F238E27FC236}">
                <a16:creationId xmlns:a16="http://schemas.microsoft.com/office/drawing/2014/main" id="{CF4B06C3-145C-DAB9-C897-055B90B4A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F1688D-DE15-41C2-B728-462D9084B955}" type="slidenum">
              <a:rPr kumimoji="0" lang="en-US" altLang="ja-JP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kumimoji="0" lang="en-US" altLang="ja-JP" sz="2600">
              <a:solidFill>
                <a:schemeClr val="bg1"/>
              </a:solidFill>
            </a:endParaRPr>
          </a:p>
        </p:txBody>
      </p:sp>
      <p:sp>
        <p:nvSpPr>
          <p:cNvPr id="19461" name="AutoShape 2">
            <a:extLst>
              <a:ext uri="{FF2B5EF4-FFF2-40B4-BE49-F238E27FC236}">
                <a16:creationId xmlns:a16="http://schemas.microsoft.com/office/drawing/2014/main" id="{36019FCB-176E-92D8-6251-D65F08F65A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Linear Inequality Simplifier</a:t>
            </a:r>
          </a:p>
        </p:txBody>
      </p:sp>
      <p:sp>
        <p:nvSpPr>
          <p:cNvPr id="19462" name="Rectangle 3">
            <a:extLst>
              <a:ext uri="{FF2B5EF4-FFF2-40B4-BE49-F238E27FC236}">
                <a16:creationId xmlns:a16="http://schemas.microsoft.com/office/drawing/2014/main" id="{030B7272-9184-F90B-95C4-457BDBE184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ja-JP" sz="2600"/>
              <a:t>INPUT: A set of linear inequalities, C, and a set of variables, V.</a:t>
            </a:r>
          </a:p>
          <a:p>
            <a:pPr eaLnBrk="1" hangingPunct="1"/>
            <a:r>
              <a:rPr lang="en-US" altLang="ja-JP" sz="2600"/>
              <a:t>OUTPUT: A set of linear inequalities, which is the projection of C onto V.</a:t>
            </a:r>
          </a:p>
          <a:p>
            <a:pPr eaLnBrk="1" hangingPunct="1"/>
            <a:r>
              <a:rPr lang="en-US" altLang="ja-JP" sz="2600"/>
              <a:t>METHOD: The algorithm is given on the next page…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日付プレースホルダ 3">
            <a:extLst>
              <a:ext uri="{FF2B5EF4-FFF2-40B4-BE49-F238E27FC236}">
                <a16:creationId xmlns:a16="http://schemas.microsoft.com/office/drawing/2014/main" id="{D604002F-BCE3-023C-333E-E6B73776AAAE}"/>
              </a:ext>
            </a:extLst>
          </p:cNvPr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E368CC1-D26B-48ED-9B4C-B5D124D3E05F}" type="datetime1">
              <a:rPr kumimoji="0" lang="ja-JP" altLang="en-US" sz="1400" smtClean="0"/>
              <a:pPr>
                <a:spcBef>
                  <a:spcPct val="0"/>
                </a:spcBef>
                <a:buClrTx/>
                <a:buSzTx/>
                <a:buFontTx/>
                <a:buNone/>
              </a:pPr>
              <a:t>2023/6/15</a:t>
            </a:fld>
            <a:endParaRPr kumimoji="0" lang="en-US" altLang="ja-JP" sz="1400"/>
          </a:p>
        </p:txBody>
      </p:sp>
      <p:sp>
        <p:nvSpPr>
          <p:cNvPr id="21507" name="フッター プレースホルダ 4">
            <a:extLst>
              <a:ext uri="{FF2B5EF4-FFF2-40B4-BE49-F238E27FC236}">
                <a16:creationId xmlns:a16="http://schemas.microsoft.com/office/drawing/2014/main" id="{F7C2AB03-304B-2FED-72A3-BC84D4E7D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ja-JP" sz="1400"/>
              <a:t>Simplification of Constraint</a:t>
            </a:r>
          </a:p>
        </p:txBody>
      </p:sp>
      <p:sp>
        <p:nvSpPr>
          <p:cNvPr id="21508" name="スライド番号プレースホルダ 5">
            <a:extLst>
              <a:ext uri="{FF2B5EF4-FFF2-40B4-BE49-F238E27FC236}">
                <a16:creationId xmlns:a16="http://schemas.microsoft.com/office/drawing/2014/main" id="{E0CBB5A0-8DD6-F874-F914-384105B2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4514637-6C5F-4A90-9410-891BF9015A0D}" type="slidenum">
              <a:rPr kumimoji="0" lang="en-US" altLang="ja-JP" sz="2600">
                <a:solidFill>
                  <a:schemeClr val="bg1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kumimoji="0" lang="en-US" altLang="ja-JP" sz="2600">
              <a:solidFill>
                <a:schemeClr val="bg1"/>
              </a:solidFill>
            </a:endParaRPr>
          </a:p>
        </p:txBody>
      </p:sp>
      <p:sp>
        <p:nvSpPr>
          <p:cNvPr id="21509" name="Rectangle 25">
            <a:extLst>
              <a:ext uri="{FF2B5EF4-FFF2-40B4-BE49-F238E27FC236}">
                <a16:creationId xmlns:a16="http://schemas.microsoft.com/office/drawing/2014/main" id="{5C074BCF-3822-DA42-FB5A-724481FB3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400550"/>
            <a:ext cx="4573587" cy="20161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21510" name="AutoShape 2">
            <a:extLst>
              <a:ext uri="{FF2B5EF4-FFF2-40B4-BE49-F238E27FC236}">
                <a16:creationId xmlns:a16="http://schemas.microsoft.com/office/drawing/2014/main" id="{9718990A-2C61-11B7-B9E8-85F7868334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ja-JP"/>
              <a:t>Fourier Elimination (1)</a:t>
            </a:r>
          </a:p>
        </p:txBody>
      </p:sp>
      <p:sp>
        <p:nvSpPr>
          <p:cNvPr id="21511" name="Rectangle 26">
            <a:extLst>
              <a:ext uri="{FF2B5EF4-FFF2-40B4-BE49-F238E27FC236}">
                <a16:creationId xmlns:a16="http://schemas.microsoft.com/office/drawing/2014/main" id="{356F2C02-641D-E4C0-5E2A-D732120EA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257675"/>
            <a:ext cx="2449512" cy="3238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5000"/>
              <a:buChar char="–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5000"/>
              <a:buFont typeface="Wingdings" panose="05000000000000000000" pitchFamily="2" charset="2"/>
              <a:buChar char="l"/>
              <a:defRPr kumimoji="1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ja-JP" altLang="en-US" sz="1800"/>
          </a:p>
        </p:txBody>
      </p:sp>
      <p:sp>
        <p:nvSpPr>
          <p:cNvPr id="21512" name="Rectangle 3">
            <a:extLst>
              <a:ext uri="{FF2B5EF4-FFF2-40B4-BE49-F238E27FC236}">
                <a16:creationId xmlns:a16="http://schemas.microsoft.com/office/drawing/2014/main" id="{B9EECB5B-6F62-53F0-CE1A-4898ABFD4A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2362200"/>
            <a:ext cx="8316912" cy="31908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/>
              <a:t>y is a variable;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/>
              <a:t>t, t1 and t2 are linear arithmetic terms not including y;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/>
              <a:t>C,Co,C+ and C- are sets of linear inequalities;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/>
              <a:t>V is a set of variables.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ja-JP" sz="200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/>
              <a:t>fourier_simplify(C,V)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/>
              <a:t>	while vars(C) – V is not empty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/>
              <a:t>		choose y∈vars(C)-V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/>
              <a:t>		C := fourier_eliminate(C,y)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/>
              <a:t>	endwhile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ja-JP" sz="2000"/>
              <a:t>	return 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apsules">
  <a:themeElements>
    <a:clrScheme name="Capsules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Capsules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sules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sules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sules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Capsules</Template>
  <TotalTime>216</TotalTime>
  <Words>1508</Words>
  <Application>Microsoft Office PowerPoint</Application>
  <PresentationFormat>画面に合わせる (4:3)</PresentationFormat>
  <Paragraphs>206</Paragraphs>
  <Slides>19</Slides>
  <Notes>11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0" baseType="lpstr">
      <vt:lpstr>Capsules</vt:lpstr>
      <vt:lpstr>Calculation on domain and constraint</vt:lpstr>
      <vt:lpstr>Elements of CLP</vt:lpstr>
      <vt:lpstr>An Example of Simplification</vt:lpstr>
      <vt:lpstr>Definition of Projection</vt:lpstr>
      <vt:lpstr>Supplementary Definitions</vt:lpstr>
      <vt:lpstr>Calculation of Projection (1)</vt:lpstr>
      <vt:lpstr>Calculation of Projection (2)</vt:lpstr>
      <vt:lpstr>Linear Inequality Simplifier</vt:lpstr>
      <vt:lpstr>Fourier Elimination (1)</vt:lpstr>
      <vt:lpstr>Fourier Elimination (2)</vt:lpstr>
      <vt:lpstr>Features of CLP</vt:lpstr>
      <vt:lpstr>Constraint Satisfaction Problems</vt:lpstr>
      <vt:lpstr>An example of CSP</vt:lpstr>
      <vt:lpstr>A simple backtracking solver</vt:lpstr>
      <vt:lpstr>PowerPoint プレゼンテーション</vt:lpstr>
      <vt:lpstr>PowerPoint プレゼンテーション</vt:lpstr>
      <vt:lpstr>Node consistency for binary CSPs</vt:lpstr>
      <vt:lpstr>Arc consistency for binary CSPs</vt:lpstr>
      <vt:lpstr>An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YOSHIE Osamu</cp:lastModifiedBy>
  <cp:revision>38</cp:revision>
  <cp:lastPrinted>1601-01-01T00:00:00Z</cp:lastPrinted>
  <dcterms:created xsi:type="dcterms:W3CDTF">1601-01-01T00:00:00Z</dcterms:created>
  <dcterms:modified xsi:type="dcterms:W3CDTF">2023-06-15T04:43:03Z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LCID">
    <vt:i4>1041</vt:i4>
  </property>
</Properties>
</file>