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11"/>
  </p:notesMasterIdLst>
  <p:handoutMasterIdLst>
    <p:handoutMasterId r:id="rId12"/>
  </p:handoutMasterIdLst>
  <p:sldIdLst>
    <p:sldId id="379" r:id="rId2"/>
    <p:sldId id="662" r:id="rId3"/>
    <p:sldId id="651" r:id="rId4"/>
    <p:sldId id="666" r:id="rId5"/>
    <p:sldId id="665" r:id="rId6"/>
    <p:sldId id="667" r:id="rId7"/>
    <p:sldId id="663" r:id="rId8"/>
    <p:sldId id="668" r:id="rId9"/>
    <p:sldId id="6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 Shi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FF"/>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78212" autoAdjust="0"/>
  </p:normalViewPr>
  <p:slideViewPr>
    <p:cSldViewPr snapToGrid="0">
      <p:cViewPr varScale="1">
        <p:scale>
          <a:sx n="88" d="100"/>
          <a:sy n="88" d="100"/>
        </p:scale>
        <p:origin x="896" y="72"/>
      </p:cViewPr>
      <p:guideLst/>
    </p:cSldViewPr>
  </p:slideViewPr>
  <p:notesTextViewPr>
    <p:cViewPr>
      <p:scale>
        <a:sx n="1" d="1"/>
        <a:sy n="1" d="1"/>
      </p:scale>
      <p:origin x="0" y="0"/>
    </p:cViewPr>
  </p:notesTextViewPr>
  <p:notesViewPr>
    <p:cSldViewPr snapToGrid="0">
      <p:cViewPr varScale="1">
        <p:scale>
          <a:sx n="85" d="100"/>
          <a:sy n="85" d="100"/>
        </p:scale>
        <p:origin x="324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BD77A97-15CB-38FA-3EF3-FC71BA6E4E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EE1DDD2-014D-BA22-570B-F57A9A0D07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7EAAB-06D6-4837-9108-B19D524A4E7F}" type="datetimeFigureOut">
              <a:rPr lang="zh-CN" altLang="en-US" smtClean="0"/>
              <a:t>2025/7/18</a:t>
            </a:fld>
            <a:endParaRPr lang="zh-CN" altLang="en-US"/>
          </a:p>
        </p:txBody>
      </p:sp>
      <p:sp>
        <p:nvSpPr>
          <p:cNvPr id="4" name="页脚占位符 3">
            <a:extLst>
              <a:ext uri="{FF2B5EF4-FFF2-40B4-BE49-F238E27FC236}">
                <a16:creationId xmlns:a16="http://schemas.microsoft.com/office/drawing/2014/main" id="{4A64C5EE-8C34-BC97-8EC6-223565A882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F73E53A-BEB9-1E88-A85D-AEAED27364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B4CF5-3114-48EA-BE32-0CC18F651723}" type="slidenum">
              <a:rPr lang="zh-CN" altLang="en-US" smtClean="0"/>
              <a:t>‹#›</a:t>
            </a:fld>
            <a:endParaRPr lang="zh-CN" altLang="en-US"/>
          </a:p>
        </p:txBody>
      </p:sp>
    </p:spTree>
    <p:extLst>
      <p:ext uri="{BB962C8B-B14F-4D97-AF65-F5344CB8AC3E}">
        <p14:creationId xmlns:p14="http://schemas.microsoft.com/office/powerpoint/2010/main" val="883214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n-US" altLang="zh-CN" dirty="0"/>
              <a:t>Today, I will present an introduction to Convolutional Neural Networks</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BE1C7-AB1F-1BF1-1E3D-37E8B7D22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614A7-D182-9688-EDCF-40F77203F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F0D7E-7727-5F52-91A1-8D4826C01A28}"/>
              </a:ext>
            </a:extLst>
          </p:cNvPr>
          <p:cNvSpPr>
            <a:spLocks noGrp="1"/>
          </p:cNvSpPr>
          <p:nvPr>
            <p:ph type="body" idx="1"/>
          </p:nvPr>
        </p:nvSpPr>
        <p:spPr/>
        <p:txBody>
          <a:bodyPr/>
          <a:lstStyle/>
          <a:p>
            <a:r>
              <a:rPr lang="en-US" altLang="zh-CN" dirty="0"/>
              <a:t>CNNs are a type of feedforward neural network that can learn features automatically through filter optimization. </a:t>
            </a:r>
          </a:p>
          <a:p>
            <a:r>
              <a:rPr lang="en-US" altLang="zh-CN" dirty="0"/>
              <a:t>They are especially effective at analyzing three-dimensional data, like RGB images. By performing convolution operations, CNNs are able to extract local features and patterns from input data.</a:t>
            </a:r>
          </a:p>
        </p:txBody>
      </p:sp>
      <p:sp>
        <p:nvSpPr>
          <p:cNvPr id="4" name="Slide Number Placeholder 3">
            <a:extLst>
              <a:ext uri="{FF2B5EF4-FFF2-40B4-BE49-F238E27FC236}">
                <a16:creationId xmlns:a16="http://schemas.microsoft.com/office/drawing/2014/main" id="{E19E3E34-22E2-A57C-91B5-49A2A5247D91}"/>
              </a:ext>
            </a:extLst>
          </p:cNvPr>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72861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CNNs are composed of three key layers: convolutional layers, pooling layers, and fully connected layers. </a:t>
            </a:r>
          </a:p>
          <a:p>
            <a:r>
              <a:rPr lang="en-US" altLang="zh-CN" dirty="0"/>
              <a:t>Each layer plays a unique role in feature extraction, dimension reduction, and final classification.</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54647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CEB82-87B8-A45B-6946-FE56BE874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305ACA-0718-F43B-7B05-1D422F0D09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08184-E1DE-E353-422C-677220329041}"/>
              </a:ext>
            </a:extLst>
          </p:cNvPr>
          <p:cNvSpPr>
            <a:spLocks noGrp="1"/>
          </p:cNvSpPr>
          <p:nvPr>
            <p:ph type="body" idx="1"/>
          </p:nvPr>
        </p:nvSpPr>
        <p:spPr/>
        <p:txBody>
          <a:bodyPr/>
          <a:lstStyle/>
          <a:p>
            <a:endParaRPr lang="en-US" altLang="zh-CN" dirty="0"/>
          </a:p>
        </p:txBody>
      </p:sp>
      <p:sp>
        <p:nvSpPr>
          <p:cNvPr id="4" name="Slide Number Placeholder 3">
            <a:extLst>
              <a:ext uri="{FF2B5EF4-FFF2-40B4-BE49-F238E27FC236}">
                <a16:creationId xmlns:a16="http://schemas.microsoft.com/office/drawing/2014/main" id="{4F1D8064-0708-E7A6-AF10-A6CB4A450F3E}"/>
              </a:ext>
            </a:extLst>
          </p:cNvPr>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002914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946BC-8FB4-705F-40A6-7586F0E98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A50196-9A30-30F1-FFC1-6AC64B157E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E7D6C-DE9A-CA29-A0EE-D70F0DEDD724}"/>
              </a:ext>
            </a:extLst>
          </p:cNvPr>
          <p:cNvSpPr>
            <a:spLocks noGrp="1"/>
          </p:cNvSpPr>
          <p:nvPr>
            <p:ph type="body" idx="1"/>
          </p:nvPr>
        </p:nvSpPr>
        <p:spPr/>
        <p:txBody>
          <a:bodyPr/>
          <a:lstStyle/>
          <a:p>
            <a:endParaRPr lang="en-US" altLang="zh-CN" dirty="0"/>
          </a:p>
        </p:txBody>
      </p:sp>
      <p:sp>
        <p:nvSpPr>
          <p:cNvPr id="4" name="Slide Number Placeholder 3">
            <a:extLst>
              <a:ext uri="{FF2B5EF4-FFF2-40B4-BE49-F238E27FC236}">
                <a16:creationId xmlns:a16="http://schemas.microsoft.com/office/drawing/2014/main" id="{F57E1AF4-84A4-40EC-66E3-38777D55E4A9}"/>
              </a:ext>
            </a:extLst>
          </p:cNvPr>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56778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2A32B-1DCD-C420-1ED6-45860D0B43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78886-BCE5-BC01-6B31-8D7C84A456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3DEC45-935C-8D52-B0BB-25601AF7B2E0}"/>
              </a:ext>
            </a:extLst>
          </p:cNvPr>
          <p:cNvSpPr>
            <a:spLocks noGrp="1"/>
          </p:cNvSpPr>
          <p:nvPr>
            <p:ph type="body" idx="1"/>
          </p:nvPr>
        </p:nvSpPr>
        <p:spPr/>
        <p:txBody>
          <a:bodyPr/>
          <a:lstStyle/>
          <a:p>
            <a:pPr fontAlgn="base"/>
            <a:r>
              <a:rPr lang="en-US" altLang="zh-CN" sz="1200" b="0" i="0" kern="1200" dirty="0">
                <a:solidFill>
                  <a:schemeClr val="tx1"/>
                </a:solidFill>
                <a:effectLst/>
                <a:latin typeface="+mn-lt"/>
                <a:ea typeface="+mn-ea"/>
                <a:cs typeface="+mn-cs"/>
              </a:rPr>
              <a:t>The name of the full-connected layer aptly describes itself. </a:t>
            </a:r>
          </a:p>
          <a:p>
            <a:pPr fontAlgn="base"/>
            <a:r>
              <a:rPr lang="en-US" altLang="zh-CN" sz="1200" b="0" i="0" kern="1200" dirty="0">
                <a:solidFill>
                  <a:schemeClr val="tx1"/>
                </a:solidFill>
                <a:effectLst/>
                <a:latin typeface="+mn-lt"/>
                <a:ea typeface="+mn-ea"/>
                <a:cs typeface="+mn-cs"/>
              </a:rPr>
              <a:t>As mentioned earlier, the pixel values of the input image are not directly connected to the output layer in partially connected layers. </a:t>
            </a:r>
          </a:p>
          <a:p>
            <a:pPr fontAlgn="base"/>
            <a:r>
              <a:rPr lang="en-US" altLang="zh-CN" sz="1200" b="0" i="0" kern="1200" dirty="0">
                <a:solidFill>
                  <a:schemeClr val="tx1"/>
                </a:solidFill>
                <a:effectLst/>
                <a:latin typeface="+mn-lt"/>
                <a:ea typeface="+mn-ea"/>
                <a:cs typeface="+mn-cs"/>
              </a:rPr>
              <a:t>However, in the fully-connected layer, each node in the output layer connects directly to a node in the previous layer.</a:t>
            </a:r>
          </a:p>
          <a:p>
            <a:pPr fontAlgn="base"/>
            <a:r>
              <a:rPr lang="en-US" altLang="zh-CN" sz="1200" b="0" i="0" kern="1200" dirty="0">
                <a:solidFill>
                  <a:schemeClr val="tx1"/>
                </a:solidFill>
                <a:effectLst/>
                <a:latin typeface="+mn-lt"/>
                <a:ea typeface="+mn-ea"/>
                <a:cs typeface="+mn-cs"/>
              </a:rPr>
              <a:t>This layer performs the task of classification based on the features extracted through the previous layers and their different filters. </a:t>
            </a:r>
          </a:p>
          <a:p>
            <a:pPr fontAlgn="base"/>
            <a:r>
              <a:rPr lang="en-US" altLang="zh-CN" sz="1200" b="0" i="0" kern="1200" dirty="0">
                <a:solidFill>
                  <a:schemeClr val="tx1"/>
                </a:solidFill>
                <a:effectLst/>
                <a:latin typeface="+mn-lt"/>
                <a:ea typeface="+mn-ea"/>
                <a:cs typeface="+mn-cs"/>
              </a:rPr>
              <a:t>While convolutional and pooling layers tend to use ReLu functions, FC layers usually leverage a </a:t>
            </a:r>
            <a:r>
              <a:rPr lang="en-US" altLang="zh-CN" sz="1200" b="0" i="0" kern="1200" dirty="0" err="1">
                <a:solidFill>
                  <a:schemeClr val="tx1"/>
                </a:solidFill>
                <a:effectLst/>
                <a:latin typeface="+mn-lt"/>
                <a:ea typeface="+mn-ea"/>
                <a:cs typeface="+mn-cs"/>
              </a:rPr>
              <a:t>softmax</a:t>
            </a:r>
            <a:r>
              <a:rPr lang="en-US" altLang="zh-CN" sz="1200" b="0" i="0" kern="1200" dirty="0">
                <a:solidFill>
                  <a:schemeClr val="tx1"/>
                </a:solidFill>
                <a:effectLst/>
                <a:latin typeface="+mn-lt"/>
                <a:ea typeface="+mn-ea"/>
                <a:cs typeface="+mn-cs"/>
              </a:rPr>
              <a:t> activation function to classify inputs appropriately, producing a probability from 0 to 1.</a:t>
            </a:r>
          </a:p>
        </p:txBody>
      </p:sp>
      <p:sp>
        <p:nvSpPr>
          <p:cNvPr id="4" name="Slide Number Placeholder 3">
            <a:extLst>
              <a:ext uri="{FF2B5EF4-FFF2-40B4-BE49-F238E27FC236}">
                <a16:creationId xmlns:a16="http://schemas.microsoft.com/office/drawing/2014/main" id="{51D3C5B4-1A42-2901-76C6-D73FCA323806}"/>
              </a:ext>
            </a:extLst>
          </p:cNvPr>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372520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1844E-81A9-3201-76D4-8A8252931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42E66-419F-DDD9-4543-9ABD47EB4C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8FD3AF-CAF7-172E-4F01-5E138BAB8320}"/>
              </a:ext>
            </a:extLst>
          </p:cNvPr>
          <p:cNvSpPr>
            <a:spLocks noGrp="1"/>
          </p:cNvSpPr>
          <p:nvPr>
            <p:ph type="body" idx="1"/>
          </p:nvPr>
        </p:nvSpPr>
        <p:spPr/>
        <p:txBody>
          <a:bodyPr/>
          <a:lstStyle/>
          <a:p>
            <a:r>
              <a:rPr lang="en-US" altLang="zh-CN" dirty="0"/>
              <a:t>To apply this method to large real-world problems, some improvements are needed.</a:t>
            </a:r>
            <a:br>
              <a:rPr lang="en-US" altLang="zh-CN" dirty="0"/>
            </a:br>
            <a:r>
              <a:rPr lang="en-US" altLang="zh-CN" dirty="0"/>
              <a:t>First, improving the quality of the lower bound is critical. A tighter bound means more pruning and faster search.</a:t>
            </a:r>
            <a:br>
              <a:rPr lang="en-US" altLang="zh-CN" dirty="0"/>
            </a:br>
            <a:r>
              <a:rPr lang="en-US" altLang="zh-CN" dirty="0"/>
              <a:t>Second, using best-first search and priority rules helps focus on the most promising branches.</a:t>
            </a:r>
            <a:br>
              <a:rPr lang="en-US" altLang="zh-CN" dirty="0"/>
            </a:br>
            <a:r>
              <a:rPr lang="en-US" altLang="zh-CN" dirty="0"/>
              <a:t>Third, we can parallelize the process and explore multiple branches at the same time.</a:t>
            </a:r>
            <a:br>
              <a:rPr lang="en-US" altLang="zh-CN" dirty="0"/>
            </a:br>
            <a:r>
              <a:rPr lang="en-US" altLang="zh-CN" dirty="0"/>
              <a:t>Finally, combining this method with metaheuristics like genetic algorithms or local search improves both speed and solution quality.</a:t>
            </a:r>
          </a:p>
          <a:p>
            <a:r>
              <a:rPr lang="zh-CN" altLang="en-US" dirty="0"/>
              <a:t>最后：</a:t>
            </a:r>
            <a:r>
              <a:rPr lang="en-US" altLang="zh-CN" dirty="0"/>
              <a:t>These hybrid approaches allow the algorithm to quickly find high-quality solutions and then </a:t>
            </a:r>
            <a:r>
              <a:rPr lang="en-US" altLang="zh-CN" b="1" dirty="0"/>
              <a:t>focus the exact branch-and-bound process</a:t>
            </a:r>
            <a:r>
              <a:rPr lang="en-US" altLang="zh-CN" dirty="0"/>
              <a:t> on only the most promising subspaces.</a:t>
            </a:r>
          </a:p>
        </p:txBody>
      </p:sp>
      <p:sp>
        <p:nvSpPr>
          <p:cNvPr id="4" name="Slide Number Placeholder 3">
            <a:extLst>
              <a:ext uri="{FF2B5EF4-FFF2-40B4-BE49-F238E27FC236}">
                <a16:creationId xmlns:a16="http://schemas.microsoft.com/office/drawing/2014/main" id="{11863B14-FD67-5E70-AD34-F59178ECFF33}"/>
              </a:ext>
            </a:extLst>
          </p:cNvPr>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69946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5B3A5-3755-9F9E-0207-3B174B839C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1E25B0-11D9-66CB-2E1A-27F746DA88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C6CB2-2153-D0AF-C5BD-D7CE9291266C}"/>
              </a:ext>
            </a:extLst>
          </p:cNvPr>
          <p:cNvSpPr>
            <a:spLocks noGrp="1"/>
          </p:cNvSpPr>
          <p:nvPr>
            <p:ph type="body" idx="1"/>
          </p:nvPr>
        </p:nvSpPr>
        <p:spPr/>
        <p:txBody>
          <a:bodyPr/>
          <a:lstStyle/>
          <a:p>
            <a:pPr fontAlgn="base"/>
            <a:r>
              <a:rPr lang="en-US" altLang="zh-CN" dirty="0"/>
              <a:t>CNNs are widely used in real-world tasks. Applications include image classification, object detection, medical image analysis, facial recognition, and autonomous driving systems. </a:t>
            </a:r>
          </a:p>
          <a:p>
            <a:pPr fontAlgn="base"/>
            <a:r>
              <a:rPr lang="en-US" altLang="zh-CN" dirty="0"/>
              <a:t>Their ability to automatically extract features makes them ideal for visual data.</a:t>
            </a:r>
            <a:endParaRPr lang="en-US" altLang="zh-CN"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032DE3D8-C332-7862-762B-A0CEFE94B5EA}"/>
              </a:ext>
            </a:extLst>
          </p:cNvPr>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9907611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5383-775F-42D8-D94C-FF14F71DD717}"/>
            </a:ext>
          </a:extLst>
        </p:cNvPr>
        <p:cNvGrpSpPr/>
        <p:nvPr/>
      </p:nvGrpSpPr>
      <p:grpSpPr>
        <a:xfrm>
          <a:off x="0" y="0"/>
          <a:ext cx="0" cy="0"/>
          <a:chOff x="0" y="0"/>
          <a:chExt cx="0" cy="0"/>
        </a:xfrm>
      </p:grpSpPr>
      <p:sp>
        <p:nvSpPr>
          <p:cNvPr id="121" name="Shape 121">
            <a:extLst>
              <a:ext uri="{FF2B5EF4-FFF2-40B4-BE49-F238E27FC236}">
                <a16:creationId xmlns:a16="http://schemas.microsoft.com/office/drawing/2014/main" id="{27C3115D-BA8B-0F6F-4B97-0EA0DBADD7EA}"/>
              </a:ext>
            </a:extLst>
          </p:cNvPr>
          <p:cNvSpPr>
            <a:spLocks noGrp="1" noRot="1" noChangeAspect="1"/>
          </p:cNvSpPr>
          <p:nvPr>
            <p:ph type="sldImg"/>
          </p:nvPr>
        </p:nvSpPr>
        <p:spPr>
          <a:prstGeom prst="rect">
            <a:avLst/>
          </a:prstGeom>
        </p:spPr>
        <p:txBody>
          <a:bodyPr/>
          <a:lstStyle/>
          <a:p>
            <a:endParaRPr/>
          </a:p>
        </p:txBody>
      </p:sp>
      <p:sp>
        <p:nvSpPr>
          <p:cNvPr id="122" name="Shape 122">
            <a:extLst>
              <a:ext uri="{FF2B5EF4-FFF2-40B4-BE49-F238E27FC236}">
                <a16:creationId xmlns:a16="http://schemas.microsoft.com/office/drawing/2014/main" id="{AB28D4AB-E0E8-B4AE-6C97-A10FC3E1A23F}"/>
              </a:ext>
            </a:extLst>
          </p:cNvPr>
          <p:cNvSpPr>
            <a:spLocks noGrp="1"/>
          </p:cNvSpPr>
          <p:nvPr>
            <p:ph type="body" sz="quarter" idx="1"/>
          </p:nvPr>
        </p:nvSpPr>
        <p:spPr>
          <a:prstGeom prst="rect">
            <a:avLst/>
          </a:prstGeom>
        </p:spPr>
        <p:txBody>
          <a:bodyPr/>
          <a:lstStyle/>
          <a:p>
            <a:r>
              <a:rPr lang="en-US" altLang="zh-CN" dirty="0"/>
              <a:t>Thank you very much for listening.</a:t>
            </a:r>
            <a:endParaRPr dirty="0"/>
          </a:p>
        </p:txBody>
      </p:sp>
    </p:spTree>
    <p:extLst>
      <p:ext uri="{BB962C8B-B14F-4D97-AF65-F5344CB8AC3E}">
        <p14:creationId xmlns:p14="http://schemas.microsoft.com/office/powerpoint/2010/main" val="3677008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38"/>
          <p:cNvSpPr/>
          <p:nvPr/>
        </p:nvSpPr>
        <p:spPr>
          <a:xfrm>
            <a:off x="0" y="1"/>
            <a:ext cx="12192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pic>
        <p:nvPicPr>
          <p:cNvPr id="13" name="Picture 6" descr="Picture 6"/>
          <p:cNvPicPr>
            <a:picLocks noChangeAspect="1"/>
          </p:cNvPicPr>
          <p:nvPr/>
        </p:nvPicPr>
        <p:blipFill>
          <a:blip r:embed="rId2"/>
          <a:stretch>
            <a:fillRect/>
          </a:stretch>
        </p:blipFill>
        <p:spPr>
          <a:xfrm>
            <a:off x="10572752" y="71440"/>
            <a:ext cx="1005841" cy="508635"/>
          </a:xfrm>
          <a:prstGeom prst="rect">
            <a:avLst/>
          </a:prstGeom>
          <a:ln w="12700">
            <a:miter lim="400000"/>
            <a:headEnd/>
            <a:tailEnd/>
          </a:ln>
        </p:spPr>
      </p:pic>
      <p:sp>
        <p:nvSpPr>
          <p:cNvPr id="14" name="Rectangle 41"/>
          <p:cNvSpPr/>
          <p:nvPr/>
        </p:nvSpPr>
        <p:spPr>
          <a:xfrm>
            <a:off x="0" y="6429376"/>
            <a:ext cx="12192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sp>
        <p:nvSpPr>
          <p:cNvPr id="15" name="TextBox 42"/>
          <p:cNvSpPr txBox="1"/>
          <p:nvPr/>
        </p:nvSpPr>
        <p:spPr>
          <a:xfrm>
            <a:off x="2095500" y="842962"/>
            <a:ext cx="5905501" cy="523214"/>
          </a:xfrm>
          <a:prstGeom prst="rect">
            <a:avLst/>
          </a:prstGeom>
          <a:ln w="12700">
            <a:miter lim="400000"/>
          </a:ln>
        </p:spPr>
        <p:txBody>
          <a:bodyPr lIns="45717" tIns="45717" rIns="45717" bIns="45717">
            <a:spAutoFit/>
          </a:bodyPr>
          <a:lstStyle/>
          <a:p>
            <a:pPr>
              <a:defRPr sz="1400"/>
            </a:pPr>
            <a:r>
              <a:rPr sz="1400"/>
              <a:t>WASEDA University</a:t>
            </a:r>
          </a:p>
          <a:p>
            <a:pPr>
              <a:defRPr sz="1400" b="1"/>
            </a:pPr>
            <a:r>
              <a:rPr sz="1400"/>
              <a:t>Graduate School of Information, Production and Systems</a:t>
            </a:r>
          </a:p>
        </p:txBody>
      </p:sp>
      <p:pic>
        <p:nvPicPr>
          <p:cNvPr id="16" name="Picture 2" descr="Picture 2"/>
          <p:cNvPicPr>
            <a:picLocks noChangeAspect="1"/>
          </p:cNvPicPr>
          <p:nvPr/>
        </p:nvPicPr>
        <p:blipFill>
          <a:blip r:embed="rId3"/>
          <a:stretch>
            <a:fillRect/>
          </a:stretch>
        </p:blipFill>
        <p:spPr>
          <a:xfrm>
            <a:off x="190501" y="771525"/>
            <a:ext cx="1714500" cy="838613"/>
          </a:xfrm>
          <a:prstGeom prst="rect">
            <a:avLst/>
          </a:prstGeom>
          <a:ln w="12700">
            <a:miter lim="400000"/>
            <a:headEnd/>
            <a:tailEnd/>
          </a:ln>
        </p:spPr>
      </p:pic>
      <p:sp>
        <p:nvSpPr>
          <p:cNvPr id="17" name="标题文本"/>
          <p:cNvSpPr txBox="1">
            <a:spLocks noGrp="1"/>
          </p:cNvSpPr>
          <p:nvPr>
            <p:ph type="title" hasCustomPrompt="1"/>
          </p:nvPr>
        </p:nvSpPr>
        <p:spPr>
          <a:xfrm>
            <a:off x="914400" y="2130429"/>
            <a:ext cx="10363200" cy="1470026"/>
          </a:xfrm>
          <a:prstGeom prst="rect">
            <a:avLst/>
          </a:prstGeom>
        </p:spPr>
        <p:txBody>
          <a:bodyPr/>
          <a:lstStyle/>
          <a:p>
            <a:r>
              <a:t>标题文本</a:t>
            </a:r>
          </a:p>
        </p:txBody>
      </p:sp>
      <p:sp>
        <p:nvSpPr>
          <p:cNvPr id="18" name="正文级别 1…"/>
          <p:cNvSpPr txBox="1">
            <a:spLocks noGrp="1"/>
          </p:cNvSpPr>
          <p:nvPr>
            <p:ph type="body" sz="quarter" idx="1" hasCustomPrompt="1"/>
          </p:nvPr>
        </p:nvSpPr>
        <p:spPr>
          <a:xfrm>
            <a:off x="1828800" y="3886200"/>
            <a:ext cx="85344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lvl1pPr>
              <a:defRPr>
                <a:solidFill>
                  <a:srgbClr val="898989"/>
                </a:solidFill>
              </a:defRPr>
            </a:lvl1p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98"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99" name="正文级别 1…"/>
          <p:cNvSpPr txBox="1">
            <a:spLocks noGrp="1"/>
          </p:cNvSpPr>
          <p:nvPr>
            <p:ph type="body" idx="1" hasCustomPrompt="1"/>
          </p:nvPr>
        </p:nvSpPr>
        <p:spPr>
          <a:xfrm>
            <a:off x="609600" y="1600200"/>
            <a:ext cx="10972800" cy="4526280"/>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07" name="标题文本"/>
          <p:cNvSpPr txBox="1">
            <a:spLocks noGrp="1"/>
          </p:cNvSpPr>
          <p:nvPr>
            <p:ph type="title" hasCustomPrompt="1"/>
          </p:nvPr>
        </p:nvSpPr>
        <p:spPr>
          <a:xfrm>
            <a:off x="8839200" y="274638"/>
            <a:ext cx="2743200" cy="5851526"/>
          </a:xfrm>
          <a:prstGeom prst="rect">
            <a:avLst/>
          </a:prstGeom>
        </p:spPr>
        <p:txBody>
          <a:bodyPr/>
          <a:lstStyle/>
          <a:p>
            <a:r>
              <a:t>标题文本</a:t>
            </a:r>
          </a:p>
        </p:txBody>
      </p:sp>
      <p:sp>
        <p:nvSpPr>
          <p:cNvPr id="108" name="正文级别 1…"/>
          <p:cNvSpPr txBox="1">
            <a:spLocks noGrp="1"/>
          </p:cNvSpPr>
          <p:nvPr>
            <p:ph type="body" idx="1" hasCustomPrompt="1"/>
          </p:nvPr>
        </p:nvSpPr>
        <p:spPr>
          <a:xfrm>
            <a:off x="609602" y="274638"/>
            <a:ext cx="8026401" cy="5851526"/>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标题文本"/>
          <p:cNvSpPr txBox="1">
            <a:spLocks noGrp="1"/>
          </p:cNvSpPr>
          <p:nvPr>
            <p:ph type="title" hasCustomPrompt="1"/>
          </p:nvPr>
        </p:nvSpPr>
        <p:spPr>
          <a:xfrm>
            <a:off x="963084" y="4406903"/>
            <a:ext cx="10363201" cy="1362076"/>
          </a:xfrm>
          <a:prstGeom prst="rect">
            <a:avLst/>
          </a:prstGeom>
        </p:spPr>
        <p:txBody>
          <a:bodyPr anchor="t"/>
          <a:lstStyle>
            <a:lvl1pPr>
              <a:defRPr sz="4000" cap="all"/>
            </a:lvl1pPr>
          </a:lstStyle>
          <a:p>
            <a:r>
              <a:t>标题文本</a:t>
            </a:r>
          </a:p>
        </p:txBody>
      </p:sp>
      <p:sp>
        <p:nvSpPr>
          <p:cNvPr id="36" name="正文级别 1…"/>
          <p:cNvSpPr txBox="1">
            <a:spLocks noGrp="1"/>
          </p:cNvSpPr>
          <p:nvPr>
            <p:ph type="body" sz="quarter" idx="1" hasCustomPrompt="1"/>
          </p:nvPr>
        </p:nvSpPr>
        <p:spPr>
          <a:xfrm>
            <a:off x="963084" y="2906716"/>
            <a:ext cx="10363201" cy="1500189"/>
          </a:xfrm>
          <a:prstGeom prst="rect">
            <a:avLst/>
          </a:prstGeom>
        </p:spPr>
        <p:txBody>
          <a:bodyPr anchor="b"/>
          <a:lstStyle>
            <a:lvl1pPr marL="0" indent="0">
              <a:buClrTx/>
              <a:buSzTx/>
              <a:buNone/>
              <a:defRPr sz="2000">
                <a:solidFill>
                  <a:srgbClr val="888888"/>
                </a:solidFill>
              </a:defRPr>
            </a:lvl1pPr>
            <a:lvl2pPr marL="0" indent="457200">
              <a:buClrTx/>
              <a:buSzTx/>
              <a:buNone/>
              <a:defRPr sz="2000">
                <a:solidFill>
                  <a:srgbClr val="888888"/>
                </a:solidFill>
              </a:defRPr>
            </a:lvl2pPr>
            <a:lvl3pPr marL="0" indent="914400">
              <a:buClrTx/>
              <a:buSzTx/>
              <a:buNone/>
              <a:defRPr sz="2000">
                <a:solidFill>
                  <a:srgbClr val="888888"/>
                </a:solidFill>
              </a:defRPr>
            </a:lvl3pPr>
            <a:lvl4pPr marL="0" indent="1371600">
              <a:buClrTx/>
              <a:buSzTx/>
              <a:buNone/>
              <a:defRPr sz="2000">
                <a:solidFill>
                  <a:srgbClr val="888888"/>
                </a:solidFill>
              </a:defRPr>
            </a:lvl4pPr>
            <a:lvl5pPr marL="0" indent="1828800">
              <a:buClrTx/>
              <a:buSz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45" name="正文级别 1…"/>
          <p:cNvSpPr txBox="1">
            <a:spLocks noGrp="1"/>
          </p:cNvSpPr>
          <p:nvPr>
            <p:ph type="body" sz="half" idx="1" hasCustomPrompt="1"/>
          </p:nvPr>
        </p:nvSpPr>
        <p:spPr>
          <a:xfrm>
            <a:off x="609600" y="1600201"/>
            <a:ext cx="5384800" cy="4525963"/>
          </a:xfrm>
          <a:prstGeom prst="rect">
            <a:avLst/>
          </a:prstGeom>
        </p:spPr>
        <p:txBody>
          <a:bodyPr/>
          <a:lstStyle>
            <a:lvl1pPr>
              <a:buClr>
                <a:srgbClr val="640000"/>
              </a:buClr>
              <a:buSzPct val="80000"/>
            </a:lvl1pPr>
            <a:lvl2pPr marL="586105" indent="-331470">
              <a:buClr>
                <a:srgbClr val="640000"/>
              </a:buClr>
              <a:buSzPct val="68000"/>
            </a:lvl2pPr>
            <a:lvl3pPr marL="1062355" indent="-318135">
              <a:buClr>
                <a:srgbClr val="640000"/>
              </a:buClr>
            </a:lvl3pPr>
            <a:lvl4pPr marL="1725295" indent="-353695">
              <a:buClr>
                <a:srgbClr val="640000"/>
              </a:buClr>
            </a:lvl4pPr>
            <a:lvl5pPr marL="2182495" indent="-353695">
              <a:buClr>
                <a:srgbClr val="640000"/>
              </a:buClr>
            </a:lvl5pPr>
          </a:lstStyle>
          <a:p>
            <a:r>
              <a:t>正文级别 1</a:t>
            </a:r>
          </a:p>
          <a:p>
            <a:pPr lvl="1"/>
            <a:r>
              <a:t>正文级别 2</a:t>
            </a:r>
          </a:p>
          <a:p>
            <a:pPr lvl="2"/>
            <a:r>
              <a:t>正文级别 3</a:t>
            </a:r>
          </a:p>
          <a:p>
            <a:pPr lvl="3"/>
            <a:r>
              <a:t>正文级别 4</a:t>
            </a:r>
          </a:p>
          <a:p>
            <a:pPr lvl="4"/>
            <a:r>
              <a:t>正文级别 5</a:t>
            </a:r>
          </a:p>
        </p:txBody>
      </p:sp>
      <p:sp>
        <p:nvSpPr>
          <p:cNvPr id="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609600" y="1535112"/>
            <a:ext cx="5386917"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6193371" y="1535112"/>
            <a:ext cx="5389035" cy="639763"/>
          </a:xfrm>
          <a:prstGeom prst="rect">
            <a:avLst/>
          </a:prstGeom>
        </p:spPr>
        <p:txBody>
          <a:bodyPr anchor="b"/>
          <a:lstStyle>
            <a:lvl1pPr marL="0" indent="0">
              <a:buClrTx/>
              <a:buSzTx/>
              <a:buNone/>
              <a:defRPr sz="2400" b="1"/>
            </a:lvl1pPr>
          </a:lstStyle>
          <a:p>
            <a:pPr marL="0" indent="0">
              <a:buClrTx/>
              <a:buSzTx/>
              <a:buNone/>
              <a:defRPr sz="2400" b="1"/>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609606" y="273054"/>
            <a:ext cx="4011085"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4766733" y="273054"/>
            <a:ext cx="6815667"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609605" y="1435101"/>
            <a:ext cx="4011087" cy="4691063"/>
          </a:xfrm>
          <a:prstGeom prst="rect">
            <a:avLst/>
          </a:prstGeom>
        </p:spPr>
        <p:txBody>
          <a:bodyPr/>
          <a:lstStyle>
            <a:lvl1pPr marL="0" indent="0">
              <a:buClrTx/>
              <a:buSzTx/>
              <a:buNone/>
              <a:defRPr sz="1400"/>
            </a:lvl1pPr>
          </a:lstStyle>
          <a:p>
            <a:pPr marL="0" indent="0">
              <a:buClrTx/>
              <a:buSzTx/>
              <a:buNone/>
              <a:defRPr sz="1400"/>
            </a:pPr>
            <a:endParaRP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2389718" y="4800602"/>
            <a:ext cx="73152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2389718" y="612775"/>
            <a:ext cx="7315201" cy="4114800"/>
          </a:xfrm>
          <a:prstGeom prst="rect">
            <a:avLst/>
          </a:prstGeom>
        </p:spPr>
        <p:txBody>
          <a:bodyPr lIns="91439" tIns="45719" rIns="91439" bIns="45719">
            <a:noAutofit/>
          </a:bodyPr>
          <a:lstStyle/>
          <a:p>
            <a:endParaRPr/>
          </a:p>
        </p:txBody>
      </p:sp>
      <p:sp>
        <p:nvSpPr>
          <p:cNvPr id="90" name="正文级别 1…"/>
          <p:cNvSpPr txBox="1">
            <a:spLocks noGrp="1"/>
          </p:cNvSpPr>
          <p:nvPr>
            <p:ph type="body" sz="quarter" idx="1" hasCustomPrompt="1"/>
          </p:nvPr>
        </p:nvSpPr>
        <p:spPr>
          <a:xfrm>
            <a:off x="2389718" y="5367340"/>
            <a:ext cx="73152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12192001" cy="1428"/>
          </a:xfrm>
          <a:prstGeom prst="line">
            <a:avLst/>
          </a:prstGeom>
          <a:ln w="101600">
            <a:solidFill>
              <a:srgbClr val="7D2D2D"/>
            </a:solidFill>
          </a:ln>
        </p:spPr>
        <p:txBody>
          <a:bodyPr lIns="45719" rIns="45719"/>
          <a:lstStyle/>
          <a:p>
            <a:endParaRPr sz="1800"/>
          </a:p>
        </p:txBody>
      </p:sp>
      <p:sp>
        <p:nvSpPr>
          <p:cNvPr id="3" name="标题文本"/>
          <p:cNvSpPr txBox="1">
            <a:spLocks noGrp="1"/>
          </p:cNvSpPr>
          <p:nvPr>
            <p:ph type="title"/>
          </p:nvPr>
        </p:nvSpPr>
        <p:spPr>
          <a:xfrm>
            <a:off x="571460" y="214289"/>
            <a:ext cx="1104908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609600" y="1142987"/>
            <a:ext cx="109728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310541" y="6400179"/>
            <a:ext cx="271863" cy="276993"/>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hf hdr="0" dt="0"/>
  <p:txStyles>
    <p:title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2"/>
          <p:cNvSpPr txBox="1"/>
          <p:nvPr/>
        </p:nvSpPr>
        <p:spPr>
          <a:xfrm>
            <a:off x="779342" y="3731432"/>
            <a:ext cx="10421283" cy="631701"/>
          </a:xfrm>
          <a:prstGeom prst="rect">
            <a:avLst/>
          </a:prstGeom>
          <a:ln w="12700">
            <a:miter lim="400000"/>
          </a:ln>
        </p:spPr>
        <p:txBody>
          <a:bodyPr wrap="square" lIns="45715" tIns="45715" rIns="45715" bIns="45715">
            <a:spAutoFit/>
          </a:bodyPr>
          <a:lstStyle>
            <a:lvl1pPr algn="ctr">
              <a:defRPr sz="3200"/>
            </a:lvl1pPr>
          </a:lstStyle>
          <a:p>
            <a:pPr marL="0" marR="0" lvl="0" indent="0" algn="ctr" defTabSz="914400" rtl="0" eaLnBrk="1" fontAlgn="auto" latinLnBrk="0" hangingPunct="0">
              <a:lnSpc>
                <a:spcPct val="120000"/>
              </a:lnSpc>
              <a:spcBef>
                <a:spcPts val="0"/>
              </a:spcBef>
              <a:spcAft>
                <a:spcPts val="0"/>
              </a:spcAft>
              <a:buClrTx/>
              <a:buSzTx/>
              <a:buFontTx/>
              <a:buNone/>
              <a:tabLst/>
              <a:defRPr/>
            </a:pPr>
            <a:endParaRPr lang="en-US" altLang="zh-CN" kern="0" dirty="0">
              <a:solidFill>
                <a:srgbClr val="000000"/>
              </a:solidFill>
              <a:latin typeface="Times New Roman" panose="02020603050405020304" pitchFamily="18" charset="0"/>
              <a:cs typeface="Times New Roman" panose="02020603050405020304" pitchFamily="18" charset="0"/>
              <a:sym typeface="Calibri" panose="020F0502020204030204"/>
            </a:endParaRPr>
          </a:p>
        </p:txBody>
      </p:sp>
      <p:sp>
        <p:nvSpPr>
          <p:cNvPr id="119" name="テキスト ボックス 4"/>
          <p:cNvSpPr txBox="1"/>
          <p:nvPr/>
        </p:nvSpPr>
        <p:spPr>
          <a:xfrm>
            <a:off x="1417984" y="5454135"/>
            <a:ext cx="9144000" cy="395676"/>
          </a:xfrm>
          <a:prstGeom prst="rect">
            <a:avLst/>
          </a:prstGeom>
          <a:ln w="12700">
            <a:miter lim="400000"/>
          </a:ln>
        </p:spPr>
        <p:txBody>
          <a:bodyPr wrap="square" lIns="45715" tIns="45715" rIns="45715" bIns="45715">
            <a:spAutoFit/>
          </a:bodyPr>
          <a:lstStyle/>
          <a:p>
            <a:pPr marL="0" marR="0" lvl="0" indent="0" algn="ctr" defTabSz="914400" rtl="0" eaLnBrk="1" fontAlgn="auto" latinLnBrk="0" hangingPunct="0">
              <a:lnSpc>
                <a:spcPct val="120000"/>
              </a:lnSpc>
              <a:spcBef>
                <a:spcPts val="0"/>
              </a:spcBef>
              <a:spcAft>
                <a:spcPts val="0"/>
              </a:spcAft>
              <a:buClrTx/>
              <a:buSzTx/>
              <a:buFontTx/>
              <a:buNone/>
              <a:defRPr sz="2000">
                <a:latin typeface="Arial" panose="020B0604020202020204"/>
                <a:ea typeface="Arial" panose="020B0604020202020204"/>
                <a:cs typeface="Arial" panose="020B0604020202020204"/>
                <a:sym typeface="Arial" panose="020B0604020202020204"/>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HUANG Jiahui, 44251017</a:t>
            </a:r>
          </a:p>
        </p:txBody>
      </p:sp>
      <p:sp>
        <p:nvSpPr>
          <p:cNvPr id="2" name="灯片编号占位符 1">
            <a:extLst>
              <a:ext uri="{FF2B5EF4-FFF2-40B4-BE49-F238E27FC236}">
                <a16:creationId xmlns:a16="http://schemas.microsoft.com/office/drawing/2014/main" id="{660703B3-F42B-D720-2C27-58E9B097BC5C}"/>
              </a:ext>
            </a:extLst>
          </p:cNvPr>
          <p:cNvSpPr>
            <a:spLocks noGrp="1"/>
          </p:cNvSpPr>
          <p:nvPr>
            <p:ph type="sldNum" sz="quarter" idx="2"/>
          </p:nvPr>
        </p:nvSpPr>
        <p:spPr/>
        <p:txBody>
          <a:bodyPr/>
          <a:lstStyle/>
          <a:p>
            <a:fld id="{86CB4B4D-7CA3-9044-876B-883B54F8677D}" type="slidenum">
              <a:rPr lang="en-US" altLang="zh-CN" smtClean="0"/>
              <a:t>1</a:t>
            </a:fld>
            <a:endParaRPr lang="en-US" altLang="zh-CN"/>
          </a:p>
        </p:txBody>
      </p:sp>
      <p:sp>
        <p:nvSpPr>
          <p:cNvPr id="4" name="テキスト ボックス 3">
            <a:extLst>
              <a:ext uri="{FF2B5EF4-FFF2-40B4-BE49-F238E27FC236}">
                <a16:creationId xmlns:a16="http://schemas.microsoft.com/office/drawing/2014/main" id="{D1B6DBF0-AD41-4D31-CFC5-CD9EA2CA832D}"/>
              </a:ext>
            </a:extLst>
          </p:cNvPr>
          <p:cNvSpPr txBox="1"/>
          <p:nvPr/>
        </p:nvSpPr>
        <p:spPr>
          <a:xfrm>
            <a:off x="5320570" y="4654638"/>
            <a:ext cx="133882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kumimoji="1" lang="en-US" altLang="ja-CN" dirty="0"/>
              <a:t>2025/07/18</a:t>
            </a:r>
          </a:p>
        </p:txBody>
      </p:sp>
      <p:sp>
        <p:nvSpPr>
          <p:cNvPr id="3" name="TextBox 2">
            <a:extLst>
              <a:ext uri="{FF2B5EF4-FFF2-40B4-BE49-F238E27FC236}">
                <a16:creationId xmlns:a16="http://schemas.microsoft.com/office/drawing/2014/main" id="{C0059798-09AE-B27C-ED85-990AAE402728}"/>
              </a:ext>
            </a:extLst>
          </p:cNvPr>
          <p:cNvSpPr txBox="1"/>
          <p:nvPr/>
        </p:nvSpPr>
        <p:spPr>
          <a:xfrm>
            <a:off x="2191657" y="2608931"/>
            <a:ext cx="7606483" cy="7078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4000" b="1" dirty="0"/>
              <a:t>Convolutional Neural Network</a:t>
            </a:r>
            <a:endParaRPr lang="en-JP" sz="4000" b="1" dirty="0"/>
          </a:p>
        </p:txBody>
      </p:sp>
    </p:spTree>
  </p:cSld>
  <p:clrMapOvr>
    <a:masterClrMapping/>
  </p:clrMapOvr>
  <p:transition spd="med" advTm="833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68E16-1132-959C-8D04-A48C2ECFAFD5}"/>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FB3FDFE7-F2FB-3D18-68D2-52A48E0A82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5421454" y="2082800"/>
            <a:ext cx="6089813" cy="3425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885A36-FC16-0B4A-0106-898D672A77AA}"/>
              </a:ext>
            </a:extLst>
          </p:cNvPr>
          <p:cNvSpPr>
            <a:spLocks noGrp="1"/>
          </p:cNvSpPr>
          <p:nvPr>
            <p:ph type="title"/>
          </p:nvPr>
        </p:nvSpPr>
        <p:spPr/>
        <p:txBody>
          <a:bodyPr>
            <a:normAutofit/>
          </a:bodyPr>
          <a:lstStyle/>
          <a:p>
            <a:r>
              <a:rPr lang="en-US" altLang="zh-CN" dirty="0">
                <a:solidFill>
                  <a:srgbClr val="800000"/>
                </a:solidFill>
              </a:rPr>
              <a:t>What Are Convolutional Neural Networks?</a:t>
            </a:r>
            <a:endParaRPr lang="en-JP" dirty="0">
              <a:solidFill>
                <a:srgbClr val="800000"/>
              </a:solidFill>
            </a:endParaRPr>
          </a:p>
        </p:txBody>
      </p:sp>
      <p:sp>
        <p:nvSpPr>
          <p:cNvPr id="3" name="Text Placeholder 2">
            <a:extLst>
              <a:ext uri="{FF2B5EF4-FFF2-40B4-BE49-F238E27FC236}">
                <a16:creationId xmlns:a16="http://schemas.microsoft.com/office/drawing/2014/main" id="{532FF7D6-C8B6-EAE8-A0B7-EDB0D274D579}"/>
              </a:ext>
            </a:extLst>
          </p:cNvPr>
          <p:cNvSpPr>
            <a:spLocks noGrp="1"/>
          </p:cNvSpPr>
          <p:nvPr>
            <p:ph type="body" idx="1"/>
          </p:nvPr>
        </p:nvSpPr>
        <p:spPr>
          <a:xfrm>
            <a:off x="365433" y="1205011"/>
            <a:ext cx="5012110" cy="5244747"/>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A convolutional neural network (CNN) is a type of feedforward neural network that learns features via filter (or kernel) optimization. </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Convolutional neural networks use three-dimensional data for image classification and object recognition tasks.</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Use convolution operations to extract local features.</a:t>
            </a:r>
          </a:p>
        </p:txBody>
      </p:sp>
      <p:sp>
        <p:nvSpPr>
          <p:cNvPr id="4" name="Slide Number Placeholder 3">
            <a:extLst>
              <a:ext uri="{FF2B5EF4-FFF2-40B4-BE49-F238E27FC236}">
                <a16:creationId xmlns:a16="http://schemas.microsoft.com/office/drawing/2014/main" id="{BBB20224-F030-1954-DDF9-B604507EE80D}"/>
              </a:ext>
            </a:extLst>
          </p:cNvPr>
          <p:cNvSpPr>
            <a:spLocks noGrp="1"/>
          </p:cNvSpPr>
          <p:nvPr>
            <p:ph type="sldNum" sz="quarter" idx="2"/>
          </p:nvPr>
        </p:nvSpPr>
        <p:spPr/>
        <p:txBody>
          <a:bodyPr/>
          <a:lstStyle/>
          <a:p>
            <a:fld id="{86CB4B4D-7CA3-9044-876B-883B54F8677D}" type="slidenum">
              <a:rPr lang="en-JP" smtClean="0"/>
              <a:t>2</a:t>
            </a:fld>
            <a:endParaRPr lang="en-JP"/>
          </a:p>
        </p:txBody>
      </p:sp>
    </p:spTree>
    <p:extLst>
      <p:ext uri="{BB962C8B-B14F-4D97-AF65-F5344CB8AC3E}">
        <p14:creationId xmlns:p14="http://schemas.microsoft.com/office/powerpoint/2010/main" val="41283492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nsor Flow Tutorial - Convolutional Neural Networks and their Applications">
            <a:extLst>
              <a:ext uri="{FF2B5EF4-FFF2-40B4-BE49-F238E27FC236}">
                <a16:creationId xmlns:a16="http://schemas.microsoft.com/office/drawing/2014/main" id="{53667261-F710-8EC4-4D2F-A486439F8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841" y="2082800"/>
            <a:ext cx="6851040" cy="3425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94E9A57-2FE8-248C-C26D-BF7575097E14}"/>
              </a:ext>
            </a:extLst>
          </p:cNvPr>
          <p:cNvSpPr>
            <a:spLocks noGrp="1"/>
          </p:cNvSpPr>
          <p:nvPr>
            <p:ph type="title"/>
          </p:nvPr>
        </p:nvSpPr>
        <p:spPr/>
        <p:txBody>
          <a:bodyPr>
            <a:normAutofit/>
          </a:bodyPr>
          <a:lstStyle/>
          <a:p>
            <a:r>
              <a:rPr lang="en-US" altLang="zh-CN" dirty="0">
                <a:solidFill>
                  <a:srgbClr val="800000"/>
                </a:solidFill>
              </a:rPr>
              <a:t>Key Layers in CNN </a:t>
            </a:r>
            <a:endParaRPr lang="en-JP" dirty="0">
              <a:solidFill>
                <a:srgbClr val="800000"/>
              </a:solidFill>
            </a:endParaRPr>
          </a:p>
        </p:txBody>
      </p:sp>
      <p:sp>
        <p:nvSpPr>
          <p:cNvPr id="3" name="Text Placeholder 2">
            <a:extLst>
              <a:ext uri="{FF2B5EF4-FFF2-40B4-BE49-F238E27FC236}">
                <a16:creationId xmlns:a16="http://schemas.microsoft.com/office/drawing/2014/main" id="{755A653B-C559-CC23-C37E-B0BA36E2ABEF}"/>
              </a:ext>
            </a:extLst>
          </p:cNvPr>
          <p:cNvSpPr>
            <a:spLocks noGrp="1"/>
          </p:cNvSpPr>
          <p:nvPr>
            <p:ph type="body" idx="1"/>
          </p:nvPr>
        </p:nvSpPr>
        <p:spPr>
          <a:xfrm>
            <a:off x="653139" y="2518233"/>
            <a:ext cx="5649437" cy="2394853"/>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Convolutional layer</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Pooling layer</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Fully-connected (FC) layer</a:t>
            </a:r>
          </a:p>
        </p:txBody>
      </p:sp>
      <p:sp>
        <p:nvSpPr>
          <p:cNvPr id="4" name="Slide Number Placeholder 3">
            <a:extLst>
              <a:ext uri="{FF2B5EF4-FFF2-40B4-BE49-F238E27FC236}">
                <a16:creationId xmlns:a16="http://schemas.microsoft.com/office/drawing/2014/main" id="{283E6DB7-78C4-478B-9341-44E25082A6BB}"/>
              </a:ext>
            </a:extLst>
          </p:cNvPr>
          <p:cNvSpPr>
            <a:spLocks noGrp="1"/>
          </p:cNvSpPr>
          <p:nvPr>
            <p:ph type="sldNum" sz="quarter" idx="2"/>
          </p:nvPr>
        </p:nvSpPr>
        <p:spPr/>
        <p:txBody>
          <a:bodyPr/>
          <a:lstStyle/>
          <a:p>
            <a:fld id="{86CB4B4D-7CA3-9044-876B-883B54F8677D}" type="slidenum">
              <a:rPr lang="en-JP" smtClean="0"/>
              <a:t>3</a:t>
            </a:fld>
            <a:endParaRPr lang="en-JP"/>
          </a:p>
        </p:txBody>
      </p:sp>
      <p:sp>
        <p:nvSpPr>
          <p:cNvPr id="15" name="Text Placeholder 2">
            <a:extLst>
              <a:ext uri="{FF2B5EF4-FFF2-40B4-BE49-F238E27FC236}">
                <a16:creationId xmlns:a16="http://schemas.microsoft.com/office/drawing/2014/main" id="{F6DEDBBB-E33F-791C-766D-268AE13C2E7A}"/>
              </a:ext>
            </a:extLst>
          </p:cNvPr>
          <p:cNvSpPr txBox="1">
            <a:spLocks/>
          </p:cNvSpPr>
          <p:nvPr/>
        </p:nvSpPr>
        <p:spPr>
          <a:xfrm>
            <a:off x="571460" y="1051940"/>
            <a:ext cx="6294474" cy="1328404"/>
          </a:xfrm>
          <a:prstGeom prst="rect">
            <a:avLst/>
          </a:prstGeom>
          <a:ln w="12700">
            <a:miter lim="400000"/>
          </a:ln>
        </p:spPr>
        <p:txBody>
          <a:bodyPr lIns="45717" tIns="45717" rIns="45717" bIns="45717">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endParaRPr lang="en-US" sz="1600" b="1" kern="0" dirty="0">
              <a:solidFill>
                <a:srgbClr val="800000"/>
              </a:solidFill>
            </a:endParaRPr>
          </a:p>
          <a:p>
            <a:pPr marL="0" indent="0">
              <a:buNone/>
            </a:pPr>
            <a:r>
              <a:rPr lang="en-US" sz="2000" b="1" kern="0" dirty="0">
                <a:solidFill>
                  <a:srgbClr val="800000"/>
                </a:solidFill>
                <a:latin typeface="Times New Roman" panose="02020603050405020304" pitchFamily="18" charset="0"/>
                <a:cs typeface="Times New Roman" panose="02020603050405020304" pitchFamily="18" charset="0"/>
              </a:rPr>
              <a:t>Convolutional neural networks are distinguished from other neural networks by their superior performance with image, speech or audio signal inputs. They have three main types of layers, which are:</a:t>
            </a:r>
            <a:endParaRPr lang="en-US" altLang="zh-CN" sz="2000" b="1" kern="0" dirty="0">
              <a:solidFill>
                <a:srgbClr val="8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1595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3224-DDC6-5C16-4ACD-A7C9C811148F}"/>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B5E1234E-781D-86DA-463C-5BD74D434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96000" y="2271485"/>
            <a:ext cx="5988088" cy="33736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3CBF11-FA36-55B1-544D-28CAC1A88B5A}"/>
              </a:ext>
            </a:extLst>
          </p:cNvPr>
          <p:cNvSpPr>
            <a:spLocks noGrp="1"/>
          </p:cNvSpPr>
          <p:nvPr>
            <p:ph type="title"/>
          </p:nvPr>
        </p:nvSpPr>
        <p:spPr/>
        <p:txBody>
          <a:bodyPr>
            <a:normAutofit/>
          </a:bodyPr>
          <a:lstStyle/>
          <a:p>
            <a:r>
              <a:rPr lang="en-JP" altLang="zh-CN" dirty="0">
                <a:solidFill>
                  <a:srgbClr val="800000"/>
                </a:solidFill>
              </a:rPr>
              <a:t>Convolutional </a:t>
            </a:r>
            <a:r>
              <a:rPr lang="en-US" altLang="zh-CN" dirty="0">
                <a:solidFill>
                  <a:srgbClr val="800000"/>
                </a:solidFill>
              </a:rPr>
              <a:t>L</a:t>
            </a:r>
            <a:r>
              <a:rPr lang="en-JP" altLang="zh-CN" dirty="0">
                <a:solidFill>
                  <a:srgbClr val="800000"/>
                </a:solidFill>
              </a:rPr>
              <a:t>ayer</a:t>
            </a:r>
            <a:endParaRPr lang="en-JP" dirty="0">
              <a:solidFill>
                <a:srgbClr val="800000"/>
              </a:solidFill>
            </a:endParaRPr>
          </a:p>
        </p:txBody>
      </p:sp>
      <p:sp>
        <p:nvSpPr>
          <p:cNvPr id="3" name="Text Placeholder 2">
            <a:extLst>
              <a:ext uri="{FF2B5EF4-FFF2-40B4-BE49-F238E27FC236}">
                <a16:creationId xmlns:a16="http://schemas.microsoft.com/office/drawing/2014/main" id="{DB86EBFB-8596-8890-16C7-E44C01D43942}"/>
              </a:ext>
            </a:extLst>
          </p:cNvPr>
          <p:cNvSpPr>
            <a:spLocks noGrp="1"/>
          </p:cNvSpPr>
          <p:nvPr>
            <p:ph type="body" idx="1"/>
          </p:nvPr>
        </p:nvSpPr>
        <p:spPr>
          <a:xfrm>
            <a:off x="248067" y="951614"/>
            <a:ext cx="5988088" cy="5244747"/>
          </a:xfrm>
        </p:spPr>
        <p:txBody>
          <a:bodyPr>
            <a:noAutofit/>
          </a:bodyPr>
          <a:lstStyle/>
          <a:p>
            <a:endParaRPr lang="en-US" sz="1200" dirty="0"/>
          </a:p>
          <a:p>
            <a:r>
              <a:rPr lang="en-US" sz="1800" b="1" dirty="0">
                <a:latin typeface="Times New Roman" panose="02020603050405020304" pitchFamily="18" charset="0"/>
                <a:cs typeface="Times New Roman" panose="02020603050405020304" pitchFamily="18" charset="0"/>
              </a:rPr>
              <a:t>The convolutional layer is the core building block of a CNN, and it is where the majority of computation occurs. It requires a few components, which are input data, a filter and a feature map.</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Let’s assume that the input will be a color image, which is made up of a matrix of pixels in 3D. This means that the input will have three dimensions—a height, width and depth—which correspond to RGB in an image.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We also have a feature detector, also known as a kernel or a filter, which will move across the receptive fields of the image, checking if the feature is present. This process is known as a convolution.</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After each convolution operation, a CNN applies a Rectified Linear Unit (ReLU) transformation to the feature map, introducing nonlinearity to the model.</a:t>
            </a:r>
          </a:p>
        </p:txBody>
      </p:sp>
      <p:sp>
        <p:nvSpPr>
          <p:cNvPr id="4" name="Slide Number Placeholder 3">
            <a:extLst>
              <a:ext uri="{FF2B5EF4-FFF2-40B4-BE49-F238E27FC236}">
                <a16:creationId xmlns:a16="http://schemas.microsoft.com/office/drawing/2014/main" id="{49613C2E-A92C-E8B1-988F-F0B32F85B23E}"/>
              </a:ext>
            </a:extLst>
          </p:cNvPr>
          <p:cNvSpPr>
            <a:spLocks noGrp="1"/>
          </p:cNvSpPr>
          <p:nvPr>
            <p:ph type="sldNum" sz="quarter" idx="2"/>
          </p:nvPr>
        </p:nvSpPr>
        <p:spPr/>
        <p:txBody>
          <a:bodyPr/>
          <a:lstStyle/>
          <a:p>
            <a:fld id="{86CB4B4D-7CA3-9044-876B-883B54F8677D}" type="slidenum">
              <a:rPr lang="en-JP" smtClean="0"/>
              <a:t>4</a:t>
            </a:fld>
            <a:endParaRPr lang="en-JP"/>
          </a:p>
        </p:txBody>
      </p:sp>
    </p:spTree>
    <p:extLst>
      <p:ext uri="{BB962C8B-B14F-4D97-AF65-F5344CB8AC3E}">
        <p14:creationId xmlns:p14="http://schemas.microsoft.com/office/powerpoint/2010/main" val="151322751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5EEC9-A3EE-C63D-0C80-9F78C4D095ED}"/>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40BB324D-3852-1E51-943A-15F7DBB34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594706" y="2263154"/>
            <a:ext cx="4833503" cy="342552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D5E2602-5BC8-0922-FA49-830E499D0C93}"/>
              </a:ext>
            </a:extLst>
          </p:cNvPr>
          <p:cNvSpPr>
            <a:spLocks noGrp="1"/>
          </p:cNvSpPr>
          <p:nvPr>
            <p:ph type="title"/>
          </p:nvPr>
        </p:nvSpPr>
        <p:spPr/>
        <p:txBody>
          <a:bodyPr>
            <a:normAutofit/>
          </a:bodyPr>
          <a:lstStyle/>
          <a:p>
            <a:r>
              <a:rPr lang="en-JP" altLang="zh-CN" dirty="0">
                <a:solidFill>
                  <a:srgbClr val="800000"/>
                </a:solidFill>
              </a:rPr>
              <a:t>Pooling </a:t>
            </a:r>
            <a:r>
              <a:rPr lang="en-US" altLang="zh-CN" dirty="0">
                <a:solidFill>
                  <a:srgbClr val="800000"/>
                </a:solidFill>
              </a:rPr>
              <a:t>L</a:t>
            </a:r>
            <a:r>
              <a:rPr lang="en-JP" altLang="zh-CN" dirty="0">
                <a:solidFill>
                  <a:srgbClr val="800000"/>
                </a:solidFill>
              </a:rPr>
              <a:t>ayer</a:t>
            </a:r>
            <a:endParaRPr lang="en-JP" dirty="0">
              <a:solidFill>
                <a:srgbClr val="800000"/>
              </a:solidFill>
            </a:endParaRPr>
          </a:p>
        </p:txBody>
      </p:sp>
      <p:sp>
        <p:nvSpPr>
          <p:cNvPr id="3" name="Text Placeholder 2">
            <a:extLst>
              <a:ext uri="{FF2B5EF4-FFF2-40B4-BE49-F238E27FC236}">
                <a16:creationId xmlns:a16="http://schemas.microsoft.com/office/drawing/2014/main" id="{22A6C92D-0D7C-E5F7-F81A-18935996B392}"/>
              </a:ext>
            </a:extLst>
          </p:cNvPr>
          <p:cNvSpPr>
            <a:spLocks noGrp="1"/>
          </p:cNvSpPr>
          <p:nvPr>
            <p:ph type="body" idx="1"/>
          </p:nvPr>
        </p:nvSpPr>
        <p:spPr>
          <a:xfrm>
            <a:off x="336404" y="1053214"/>
            <a:ext cx="5759596" cy="5244747"/>
          </a:xfrm>
        </p:spPr>
        <p:txBody>
          <a:bodyPr>
            <a:noAutofit/>
          </a:bodyPr>
          <a:lstStyle/>
          <a:p>
            <a:endParaRPr lang="en-US" sz="1200" dirty="0"/>
          </a:p>
          <a:p>
            <a:r>
              <a:rPr lang="en-US" sz="1800" b="1" dirty="0">
                <a:latin typeface="Times New Roman" panose="02020603050405020304" pitchFamily="18" charset="0"/>
                <a:cs typeface="Times New Roman" panose="02020603050405020304" pitchFamily="18" charset="0"/>
              </a:rPr>
              <a:t>Pooling layers, also known as </a:t>
            </a:r>
            <a:r>
              <a:rPr lang="en-US" sz="1800" b="1" dirty="0" err="1">
                <a:latin typeface="Times New Roman" panose="02020603050405020304" pitchFamily="18" charset="0"/>
                <a:cs typeface="Times New Roman" panose="02020603050405020304" pitchFamily="18" charset="0"/>
              </a:rPr>
              <a:t>downsampling</a:t>
            </a:r>
            <a:r>
              <a:rPr lang="en-US" sz="1800" b="1" dirty="0">
                <a:latin typeface="Times New Roman" panose="02020603050405020304" pitchFamily="18" charset="0"/>
                <a:cs typeface="Times New Roman" panose="02020603050405020304" pitchFamily="18" charset="0"/>
              </a:rPr>
              <a:t>, conducts dimensionality reduction, reducing the number of parameters in the input.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Similar to the convolutional layer, the pooling operation sweeps a filter across the entire input, but the difference is that this filter does not have any weights. Instead, the kernel applies an aggregation function to the values within the receptive field, populating the output array.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There are two main types of pooling:</a:t>
            </a:r>
          </a:p>
          <a:p>
            <a:pPr lvl="1"/>
            <a:r>
              <a:rPr lang="en-US" sz="1800" b="1" dirty="0">
                <a:latin typeface="Times New Roman" panose="02020603050405020304" pitchFamily="18" charset="0"/>
                <a:cs typeface="Times New Roman" panose="02020603050405020304" pitchFamily="18" charset="0"/>
              </a:rPr>
              <a:t>Max pooling</a:t>
            </a:r>
          </a:p>
          <a:p>
            <a:pPr lvl="2"/>
            <a:r>
              <a:rPr lang="en-US" sz="1400" dirty="0">
                <a:latin typeface="Times New Roman" panose="02020603050405020304" pitchFamily="18" charset="0"/>
                <a:cs typeface="Times New Roman" panose="02020603050405020304" pitchFamily="18" charset="0"/>
              </a:rPr>
              <a:t>As the filter moves across the input, it selects the pixel with the maximum value to send to the output array.</a:t>
            </a:r>
          </a:p>
          <a:p>
            <a:pPr lvl="1"/>
            <a:r>
              <a:rPr lang="en-US" sz="1800" b="1" dirty="0">
                <a:latin typeface="Times New Roman" panose="02020603050405020304" pitchFamily="18" charset="0"/>
                <a:cs typeface="Times New Roman" panose="02020603050405020304" pitchFamily="18" charset="0"/>
              </a:rPr>
              <a:t>Average pooling</a:t>
            </a:r>
          </a:p>
          <a:p>
            <a:pPr lvl="2"/>
            <a:r>
              <a:rPr lang="en-US" sz="1400" dirty="0">
                <a:latin typeface="Times New Roman" panose="02020603050405020304" pitchFamily="18" charset="0"/>
                <a:cs typeface="Times New Roman" panose="02020603050405020304" pitchFamily="18" charset="0"/>
              </a:rPr>
              <a:t>As the filter moves across the input, it calculates the average value within the receptive field to send to the output array.</a:t>
            </a:r>
          </a:p>
        </p:txBody>
      </p:sp>
      <p:sp>
        <p:nvSpPr>
          <p:cNvPr id="4" name="Slide Number Placeholder 3">
            <a:extLst>
              <a:ext uri="{FF2B5EF4-FFF2-40B4-BE49-F238E27FC236}">
                <a16:creationId xmlns:a16="http://schemas.microsoft.com/office/drawing/2014/main" id="{6A2C11CA-C0F3-C581-645A-A12C68E5D842}"/>
              </a:ext>
            </a:extLst>
          </p:cNvPr>
          <p:cNvSpPr>
            <a:spLocks noGrp="1"/>
          </p:cNvSpPr>
          <p:nvPr>
            <p:ph type="sldNum" sz="quarter" idx="2"/>
          </p:nvPr>
        </p:nvSpPr>
        <p:spPr/>
        <p:txBody>
          <a:bodyPr/>
          <a:lstStyle/>
          <a:p>
            <a:fld id="{86CB4B4D-7CA3-9044-876B-883B54F8677D}" type="slidenum">
              <a:rPr lang="en-JP" smtClean="0"/>
              <a:t>5</a:t>
            </a:fld>
            <a:endParaRPr lang="en-JP"/>
          </a:p>
        </p:txBody>
      </p:sp>
    </p:spTree>
    <p:extLst>
      <p:ext uri="{BB962C8B-B14F-4D97-AF65-F5344CB8AC3E}">
        <p14:creationId xmlns:p14="http://schemas.microsoft.com/office/powerpoint/2010/main" val="7360581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008A9-9738-B300-D00A-C66F251EF28E}"/>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550A0C12-8842-6422-16EC-F836CC968A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690902" y="2060029"/>
            <a:ext cx="6113690" cy="328022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7F1AB7F-0316-A1F0-C961-64F3E74FDCC3}"/>
              </a:ext>
            </a:extLst>
          </p:cNvPr>
          <p:cNvSpPr>
            <a:spLocks noGrp="1"/>
          </p:cNvSpPr>
          <p:nvPr>
            <p:ph type="title"/>
          </p:nvPr>
        </p:nvSpPr>
        <p:spPr/>
        <p:txBody>
          <a:bodyPr>
            <a:normAutofit/>
          </a:bodyPr>
          <a:lstStyle/>
          <a:p>
            <a:r>
              <a:rPr lang="en-JP" altLang="zh-CN" dirty="0">
                <a:solidFill>
                  <a:srgbClr val="800000"/>
                </a:solidFill>
              </a:rPr>
              <a:t>Fully-connected </a:t>
            </a:r>
            <a:r>
              <a:rPr lang="en-US" altLang="zh-CN" dirty="0">
                <a:solidFill>
                  <a:srgbClr val="800000"/>
                </a:solidFill>
              </a:rPr>
              <a:t>L</a:t>
            </a:r>
            <a:r>
              <a:rPr lang="en-JP" altLang="zh-CN" dirty="0">
                <a:solidFill>
                  <a:srgbClr val="800000"/>
                </a:solidFill>
              </a:rPr>
              <a:t>ayer</a:t>
            </a:r>
            <a:endParaRPr lang="en-JP" dirty="0">
              <a:solidFill>
                <a:srgbClr val="800000"/>
              </a:solidFill>
            </a:endParaRPr>
          </a:p>
        </p:txBody>
      </p:sp>
      <p:sp>
        <p:nvSpPr>
          <p:cNvPr id="3" name="Text Placeholder 2">
            <a:extLst>
              <a:ext uri="{FF2B5EF4-FFF2-40B4-BE49-F238E27FC236}">
                <a16:creationId xmlns:a16="http://schemas.microsoft.com/office/drawing/2014/main" id="{A4271DF9-9375-A9D7-9CB3-2CE75A7ED57B}"/>
              </a:ext>
            </a:extLst>
          </p:cNvPr>
          <p:cNvSpPr>
            <a:spLocks noGrp="1"/>
          </p:cNvSpPr>
          <p:nvPr>
            <p:ph type="body" idx="1"/>
          </p:nvPr>
        </p:nvSpPr>
        <p:spPr>
          <a:xfrm>
            <a:off x="336404" y="1053214"/>
            <a:ext cx="5077425" cy="5244747"/>
          </a:xfrm>
        </p:spPr>
        <p:txBody>
          <a:bodyPr>
            <a:noAutofit/>
          </a:bodyPr>
          <a:lstStyle/>
          <a:p>
            <a:endParaRPr lang="en-US" sz="1200" dirty="0"/>
          </a:p>
          <a:p>
            <a:r>
              <a:rPr lang="en-US" sz="1800" b="1" dirty="0">
                <a:latin typeface="Times New Roman" panose="02020603050405020304" pitchFamily="18" charset="0"/>
                <a:cs typeface="Times New Roman" panose="02020603050405020304" pitchFamily="18" charset="0"/>
              </a:rPr>
              <a:t>In the fully-connected layer, each node in the output layer connects directly to a node in the previous layer.</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Fully-connected layer performs the task of classification based on the features extracted through the previous layers and their different filters. </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While convolutional and pooling layers tend to use ReLu functions, FC layers usually leverage a </a:t>
            </a:r>
            <a:r>
              <a:rPr lang="en-US" sz="1800" b="1" dirty="0" err="1">
                <a:latin typeface="Times New Roman" panose="02020603050405020304" pitchFamily="18" charset="0"/>
                <a:cs typeface="Times New Roman" panose="02020603050405020304" pitchFamily="18" charset="0"/>
              </a:rPr>
              <a:t>softmax</a:t>
            </a:r>
            <a:r>
              <a:rPr lang="en-US" sz="1800" b="1" dirty="0">
                <a:latin typeface="Times New Roman" panose="02020603050405020304" pitchFamily="18" charset="0"/>
                <a:cs typeface="Times New Roman" panose="02020603050405020304" pitchFamily="18" charset="0"/>
              </a:rPr>
              <a:t> activation function to classify inputs appropriately, producing a probability from 0 to 1.</a:t>
            </a:r>
          </a:p>
        </p:txBody>
      </p:sp>
      <p:sp>
        <p:nvSpPr>
          <p:cNvPr id="4" name="Slide Number Placeholder 3">
            <a:extLst>
              <a:ext uri="{FF2B5EF4-FFF2-40B4-BE49-F238E27FC236}">
                <a16:creationId xmlns:a16="http://schemas.microsoft.com/office/drawing/2014/main" id="{BCE9AF6F-401E-6B78-4C0D-6DB88CC3FFB4}"/>
              </a:ext>
            </a:extLst>
          </p:cNvPr>
          <p:cNvSpPr>
            <a:spLocks noGrp="1"/>
          </p:cNvSpPr>
          <p:nvPr>
            <p:ph type="sldNum" sz="quarter" idx="2"/>
          </p:nvPr>
        </p:nvSpPr>
        <p:spPr/>
        <p:txBody>
          <a:bodyPr/>
          <a:lstStyle/>
          <a:p>
            <a:fld id="{86CB4B4D-7CA3-9044-876B-883B54F8677D}" type="slidenum">
              <a:rPr lang="en-JP" smtClean="0"/>
              <a:t>6</a:t>
            </a:fld>
            <a:endParaRPr lang="en-JP"/>
          </a:p>
        </p:txBody>
      </p:sp>
    </p:spTree>
    <p:extLst>
      <p:ext uri="{BB962C8B-B14F-4D97-AF65-F5344CB8AC3E}">
        <p14:creationId xmlns:p14="http://schemas.microsoft.com/office/powerpoint/2010/main" val="47587130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5E462-BEFE-85D0-08A5-10D3B9994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13E26-B910-34EB-3887-13945CCE80AC}"/>
              </a:ext>
            </a:extLst>
          </p:cNvPr>
          <p:cNvSpPr>
            <a:spLocks noGrp="1"/>
          </p:cNvSpPr>
          <p:nvPr>
            <p:ph type="title"/>
          </p:nvPr>
        </p:nvSpPr>
        <p:spPr/>
        <p:txBody>
          <a:bodyPr>
            <a:normAutofit/>
          </a:bodyPr>
          <a:lstStyle/>
          <a:p>
            <a:r>
              <a:rPr lang="en-US" altLang="zh-CN" dirty="0">
                <a:solidFill>
                  <a:srgbClr val="800000"/>
                </a:solidFill>
              </a:rPr>
              <a:t>Types of Convolutional Neural Networks</a:t>
            </a:r>
            <a:endParaRPr lang="en-JP" dirty="0">
              <a:solidFill>
                <a:srgbClr val="800000"/>
              </a:solidFill>
            </a:endParaRPr>
          </a:p>
        </p:txBody>
      </p:sp>
      <p:sp>
        <p:nvSpPr>
          <p:cNvPr id="3" name="Text Placeholder 2">
            <a:extLst>
              <a:ext uri="{FF2B5EF4-FFF2-40B4-BE49-F238E27FC236}">
                <a16:creationId xmlns:a16="http://schemas.microsoft.com/office/drawing/2014/main" id="{50DBBC53-6363-3485-9BAB-2AC250808BDA}"/>
              </a:ext>
            </a:extLst>
          </p:cNvPr>
          <p:cNvSpPr>
            <a:spLocks noGrp="1"/>
          </p:cNvSpPr>
          <p:nvPr>
            <p:ph type="body" idx="1"/>
          </p:nvPr>
        </p:nvSpPr>
        <p:spPr>
          <a:xfrm>
            <a:off x="365899" y="1077770"/>
            <a:ext cx="10944642" cy="5565941"/>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Kunihiko Fukushima and Yann LeCun laid the foundation of research around convolutional neural networks in their work in 1980</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Yann LeCun continue his research with his team throughout the 1990s, culminating with “LeNet-5”, which applied the same principles of prior research to document recognition.</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Since then, a number of variant CNN architectures have emerged with the introduction of new datasets, such as MNIST and CIFAR-10, and competitions, similar to ImageNet Large Scale Visual Recognition Challenge (ILSVRC). Some of these other architectures include:</a:t>
            </a:r>
          </a:p>
          <a:p>
            <a:pPr lvl="2"/>
            <a:r>
              <a:rPr lang="en-US" sz="1800" dirty="0" err="1">
                <a:latin typeface="Times New Roman" panose="02020603050405020304" pitchFamily="18" charset="0"/>
                <a:cs typeface="Times New Roman" panose="02020603050405020304" pitchFamily="18" charset="0"/>
              </a:rPr>
              <a:t>AlexNet</a:t>
            </a:r>
            <a:endParaRPr lang="en-US" sz="1800" dirty="0">
              <a:latin typeface="Times New Roman" panose="02020603050405020304" pitchFamily="18" charset="0"/>
              <a:cs typeface="Times New Roman" panose="02020603050405020304" pitchFamily="18" charset="0"/>
            </a:endParaRPr>
          </a:p>
          <a:p>
            <a:pPr lvl="2"/>
            <a:r>
              <a:rPr lang="en-US" sz="1800" dirty="0" err="1">
                <a:latin typeface="Times New Roman" panose="02020603050405020304" pitchFamily="18" charset="0"/>
                <a:cs typeface="Times New Roman" panose="02020603050405020304" pitchFamily="18" charset="0"/>
              </a:rPr>
              <a:t>VGGNet</a:t>
            </a:r>
            <a:endParaRPr lang="en-US" sz="1800" dirty="0">
              <a:latin typeface="Times New Roman" panose="02020603050405020304" pitchFamily="18" charset="0"/>
              <a:cs typeface="Times New Roman" panose="02020603050405020304" pitchFamily="18" charset="0"/>
            </a:endParaRPr>
          </a:p>
          <a:p>
            <a:pPr lvl="2"/>
            <a:r>
              <a:rPr lang="en-US" sz="1800" dirty="0" err="1">
                <a:latin typeface="Times New Roman" panose="02020603050405020304" pitchFamily="18" charset="0"/>
                <a:cs typeface="Times New Roman" panose="02020603050405020304" pitchFamily="18" charset="0"/>
              </a:rPr>
              <a:t>GoogLeNet</a:t>
            </a:r>
            <a:endParaRPr lang="en-US" sz="1800" dirty="0">
              <a:latin typeface="Times New Roman" panose="02020603050405020304" pitchFamily="18" charset="0"/>
              <a:cs typeface="Times New Roman" panose="02020603050405020304" pitchFamily="18" charset="0"/>
            </a:endParaRPr>
          </a:p>
          <a:p>
            <a:pPr lvl="2"/>
            <a:r>
              <a:rPr lang="en-US" sz="1800" dirty="0" err="1">
                <a:latin typeface="Times New Roman" panose="02020603050405020304" pitchFamily="18" charset="0"/>
                <a:cs typeface="Times New Roman" panose="02020603050405020304" pitchFamily="18" charset="0"/>
              </a:rPr>
              <a:t>ResNet</a:t>
            </a:r>
            <a:endParaRPr lang="en-US" sz="1800" dirty="0">
              <a:latin typeface="Times New Roman" panose="02020603050405020304" pitchFamily="18" charset="0"/>
              <a:cs typeface="Times New Roman" panose="02020603050405020304" pitchFamily="18" charset="0"/>
            </a:endParaRPr>
          </a:p>
          <a:p>
            <a:pPr lvl="2"/>
            <a:r>
              <a:rPr lang="en-US" sz="1800" dirty="0" err="1">
                <a:latin typeface="Times New Roman" panose="02020603050405020304" pitchFamily="18" charset="0"/>
                <a:cs typeface="Times New Roman" panose="02020603050405020304" pitchFamily="18" charset="0"/>
              </a:rPr>
              <a:t>ZFNet</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532FEDA-3327-6CA6-D51C-77F93FD1FC5C}"/>
              </a:ext>
            </a:extLst>
          </p:cNvPr>
          <p:cNvSpPr>
            <a:spLocks noGrp="1"/>
          </p:cNvSpPr>
          <p:nvPr>
            <p:ph type="sldNum" sz="quarter" idx="2"/>
          </p:nvPr>
        </p:nvSpPr>
        <p:spPr/>
        <p:txBody>
          <a:bodyPr/>
          <a:lstStyle/>
          <a:p>
            <a:fld id="{86CB4B4D-7CA3-9044-876B-883B54F8677D}" type="slidenum">
              <a:rPr lang="en-JP" smtClean="0"/>
              <a:t>7</a:t>
            </a:fld>
            <a:endParaRPr lang="en-JP"/>
          </a:p>
        </p:txBody>
      </p:sp>
    </p:spTree>
    <p:extLst>
      <p:ext uri="{BB962C8B-B14F-4D97-AF65-F5344CB8AC3E}">
        <p14:creationId xmlns:p14="http://schemas.microsoft.com/office/powerpoint/2010/main" val="139592472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EDD0-F637-17D0-C1A4-99898B0D9E04}"/>
            </a:ext>
          </a:extLst>
        </p:cNvPr>
        <p:cNvGrpSpPr/>
        <p:nvPr/>
      </p:nvGrpSpPr>
      <p:grpSpPr>
        <a:xfrm>
          <a:off x="0" y="0"/>
          <a:ext cx="0" cy="0"/>
          <a:chOff x="0" y="0"/>
          <a:chExt cx="0" cy="0"/>
        </a:xfrm>
      </p:grpSpPr>
      <p:pic>
        <p:nvPicPr>
          <p:cNvPr id="1028" name="Picture 4">
            <a:extLst>
              <a:ext uri="{FF2B5EF4-FFF2-40B4-BE49-F238E27FC236}">
                <a16:creationId xmlns:a16="http://schemas.microsoft.com/office/drawing/2014/main" id="{F26ECF40-D540-F5C9-A2BC-6202AB0C1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412904" y="1596877"/>
            <a:ext cx="9366192" cy="44366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19262C-25DA-362F-0F8C-F2B603D0D04A}"/>
              </a:ext>
            </a:extLst>
          </p:cNvPr>
          <p:cNvSpPr>
            <a:spLocks noGrp="1"/>
          </p:cNvSpPr>
          <p:nvPr>
            <p:ph type="title"/>
          </p:nvPr>
        </p:nvSpPr>
        <p:spPr/>
        <p:txBody>
          <a:bodyPr>
            <a:normAutofit/>
          </a:bodyPr>
          <a:lstStyle/>
          <a:p>
            <a:r>
              <a:rPr lang="en-JP" altLang="zh-CN" dirty="0">
                <a:solidFill>
                  <a:srgbClr val="800000"/>
                </a:solidFill>
              </a:rPr>
              <a:t>Applications of CNN</a:t>
            </a:r>
            <a:endParaRPr lang="en-JP" dirty="0">
              <a:solidFill>
                <a:srgbClr val="800000"/>
              </a:solidFill>
            </a:endParaRPr>
          </a:p>
        </p:txBody>
      </p:sp>
      <p:sp>
        <p:nvSpPr>
          <p:cNvPr id="4" name="Slide Number Placeholder 3">
            <a:extLst>
              <a:ext uri="{FF2B5EF4-FFF2-40B4-BE49-F238E27FC236}">
                <a16:creationId xmlns:a16="http://schemas.microsoft.com/office/drawing/2014/main" id="{04A94355-AF6D-222A-2A16-5057FBDF13D9}"/>
              </a:ext>
            </a:extLst>
          </p:cNvPr>
          <p:cNvSpPr>
            <a:spLocks noGrp="1"/>
          </p:cNvSpPr>
          <p:nvPr>
            <p:ph type="sldNum" sz="quarter" idx="2"/>
          </p:nvPr>
        </p:nvSpPr>
        <p:spPr/>
        <p:txBody>
          <a:bodyPr/>
          <a:lstStyle/>
          <a:p>
            <a:fld id="{86CB4B4D-7CA3-9044-876B-883B54F8677D}" type="slidenum">
              <a:rPr lang="en-JP" smtClean="0"/>
              <a:t>8</a:t>
            </a:fld>
            <a:endParaRPr lang="en-JP"/>
          </a:p>
        </p:txBody>
      </p:sp>
    </p:spTree>
    <p:extLst>
      <p:ext uri="{BB962C8B-B14F-4D97-AF65-F5344CB8AC3E}">
        <p14:creationId xmlns:p14="http://schemas.microsoft.com/office/powerpoint/2010/main" val="177033320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488C-B3A5-637F-356F-985CEB1CCB33}"/>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F382F7-55CD-4A0B-4725-75DD2112C209}"/>
              </a:ext>
            </a:extLst>
          </p:cNvPr>
          <p:cNvSpPr>
            <a:spLocks noGrp="1"/>
          </p:cNvSpPr>
          <p:nvPr>
            <p:ph type="sldNum" sz="quarter" idx="2"/>
          </p:nvPr>
        </p:nvSpPr>
        <p:spPr/>
        <p:txBody>
          <a:bodyPr/>
          <a:lstStyle/>
          <a:p>
            <a:fld id="{86CB4B4D-7CA3-9044-876B-883B54F8677D}" type="slidenum">
              <a:rPr lang="en-US" altLang="zh-CN" smtClean="0"/>
              <a:t>9</a:t>
            </a:fld>
            <a:endParaRPr lang="en-US" altLang="zh-CN"/>
          </a:p>
        </p:txBody>
      </p:sp>
      <p:sp>
        <p:nvSpPr>
          <p:cNvPr id="3" name="TextBox 2">
            <a:extLst>
              <a:ext uri="{FF2B5EF4-FFF2-40B4-BE49-F238E27FC236}">
                <a16:creationId xmlns:a16="http://schemas.microsoft.com/office/drawing/2014/main" id="{9D018B02-AD01-1ED2-CF1A-DE63286C87A5}"/>
              </a:ext>
            </a:extLst>
          </p:cNvPr>
          <p:cNvSpPr txBox="1"/>
          <p:nvPr/>
        </p:nvSpPr>
        <p:spPr>
          <a:xfrm>
            <a:off x="2393858" y="2608931"/>
            <a:ext cx="7404282"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7200" b="1" dirty="0"/>
              <a:t>T</a:t>
            </a:r>
            <a:r>
              <a:rPr lang="en-US" altLang="zh-CN" sz="7200" b="1" dirty="0"/>
              <a:t>hank You</a:t>
            </a:r>
            <a:endParaRPr lang="en-JP" sz="7200" b="1" dirty="0"/>
          </a:p>
        </p:txBody>
      </p:sp>
    </p:spTree>
    <p:extLst>
      <p:ext uri="{BB962C8B-B14F-4D97-AF65-F5344CB8AC3E}">
        <p14:creationId xmlns:p14="http://schemas.microsoft.com/office/powerpoint/2010/main" val="1660099805"/>
      </p:ext>
    </p:extLst>
  </p:cSld>
  <p:clrMapOvr>
    <a:masterClrMapping/>
  </p:clrMapOvr>
  <p:transition spd="med" advTm="8334"/>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solidFill>
            <a:srgbClr val="C00000"/>
          </a:solidFill>
        </a:ln>
      </a:spPr>
      <a:bodyPr/>
      <a:lstStyle/>
      <a:style>
        <a:lnRef idx="1">
          <a:schemeClr val="accent2"/>
        </a:lnRef>
        <a:fillRef idx="0">
          <a:schemeClr val="accent2"/>
        </a:fillRef>
        <a:effectRef idx="0">
          <a:schemeClr val="accent2"/>
        </a:effectRef>
        <a:fontRef idx="minor">
          <a:schemeClr val="tx1"/>
        </a:fontRef>
      </a:style>
    </a:lnDef>
    <a:txDef>
      <a:spPr>
        <a:noFill/>
        <a:ln w="12700" cap="flat">
          <a:noFill/>
          <a:miter lim="400000"/>
        </a:ln>
        <a:effectLst/>
      </a:spPr>
      <a:bodyPr wrap="square">
        <a:spAutoFit/>
      </a:bodyPr>
      <a:lstStyle>
        <a:defPPr marL="285750" indent="-285750" algn="just">
          <a:buFont typeface="Wingdings" pitchFamily="2" charset="2"/>
          <a:buChar char="§"/>
          <a:defRPr dirty="0"/>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aseda_presentation" id="{6A32692C-73C3-334D-93CA-FDE356CD1E54}" vid="{D62D83EF-3A27-2440-ABCE-5C990556CC7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186</TotalTime>
  <Words>974</Words>
  <Application>Microsoft Office PowerPoint</Application>
  <PresentationFormat>宽屏</PresentationFormat>
  <Paragraphs>91</Paragraphs>
  <Slides>9</Slides>
  <Notes>9</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Arial</vt:lpstr>
      <vt:lpstr>Arial Black</vt:lpstr>
      <vt:lpstr>Calibri</vt:lpstr>
      <vt:lpstr>Helvetica</vt:lpstr>
      <vt:lpstr>Times New Roman</vt:lpstr>
      <vt:lpstr>Office Theme</vt:lpstr>
      <vt:lpstr>PowerPoint 演示文稿</vt:lpstr>
      <vt:lpstr>What Are Convolutional Neural Networks?</vt:lpstr>
      <vt:lpstr>Key Layers in CNN </vt:lpstr>
      <vt:lpstr>Convolutional Layer</vt:lpstr>
      <vt:lpstr>Pooling Layer</vt:lpstr>
      <vt:lpstr>Fully-connected Layer</vt:lpstr>
      <vt:lpstr>Types of Convolutional Neural Networks</vt:lpstr>
      <vt:lpstr>Applications of CNN</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柯翔 单</dc:creator>
  <cp:lastModifiedBy>jia hui huang</cp:lastModifiedBy>
  <cp:revision>84</cp:revision>
  <dcterms:created xsi:type="dcterms:W3CDTF">2023-10-16T02:24:43Z</dcterms:created>
  <dcterms:modified xsi:type="dcterms:W3CDTF">2025-07-18T07:24:02Z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ondata">
    <vt:lpwstr>eyJoZGlkIjoiZmRlYzIzNzllOWIzMzc2MDAyYjNiYTYxMzA5MTdjNzYifQ==</vt:lpwstr>
  </property>
  <property fmtid="{D5CDD505-2E9C-101B-9397-08002B2CF9AE}" pid="3" name="ICV">
    <vt:lpwstr>363D21B15FCB4074BCBE0D0C673C3BAD</vt:lpwstr>
  </property>
  <property fmtid="{D5CDD505-2E9C-101B-9397-08002B2CF9AE}" pid="4" name="KSOProductBuildVer">
    <vt:lpwstr>1033-4.2.2.6882</vt:lpwstr>
  </property>
</Properties>
</file>